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4" r:id="rId3"/>
    <p:sldId id="330" r:id="rId4"/>
    <p:sldId id="331" r:id="rId5"/>
    <p:sldId id="332" r:id="rId6"/>
    <p:sldId id="333" r:id="rId7"/>
    <p:sldId id="275" r:id="rId8"/>
    <p:sldId id="289" r:id="rId9"/>
    <p:sldId id="320" r:id="rId10"/>
    <p:sldId id="321" r:id="rId11"/>
    <p:sldId id="319" r:id="rId12"/>
    <p:sldId id="317" r:id="rId13"/>
    <p:sldId id="334" r:id="rId14"/>
    <p:sldId id="318" r:id="rId15"/>
    <p:sldId id="293" r:id="rId16"/>
    <p:sldId id="325" r:id="rId17"/>
    <p:sldId id="326" r:id="rId18"/>
    <p:sldId id="327" r:id="rId19"/>
    <p:sldId id="295" r:id="rId20"/>
    <p:sldId id="328" r:id="rId21"/>
    <p:sldId id="323" r:id="rId22"/>
    <p:sldId id="313" r:id="rId23"/>
    <p:sldId id="259" r:id="rId24"/>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ning, Pieternel" initials="LP" lastIdx="3" clrIdx="0"/>
  <p:cmAuthor id="1" name="Pieternel Luning"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F3FF"/>
    <a:srgbClr val="FFE593"/>
    <a:srgbClr val="D2ECB6"/>
    <a:srgbClr val="AFAFFF"/>
    <a:srgbClr val="8F8FFF"/>
    <a:srgbClr val="CCCCFF"/>
    <a:srgbClr val="FFFFCC"/>
    <a:srgbClr val="01711C"/>
    <a:srgbClr val="29292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8034E78-7F5D-4C2E-B375-FC64B27BC917}">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15" autoAdjust="0"/>
    <p:restoredTop sz="91429" autoAdjust="0"/>
  </p:normalViewPr>
  <p:slideViewPr>
    <p:cSldViewPr snapToGrid="0" showGuides="1">
      <p:cViewPr varScale="1">
        <p:scale>
          <a:sx n="112" d="100"/>
          <a:sy n="112" d="100"/>
        </p:scale>
        <p:origin x="-1392" y="-104"/>
      </p:cViewPr>
      <p:guideLst>
        <p:guide orient="horz" pos="1219"/>
        <p:guide orient="horz" pos="147"/>
        <p:guide orient="horz"/>
        <p:guide orient="horz" pos="3756"/>
        <p:guide pos="339"/>
        <p:guide pos="5633"/>
      </p:guideLst>
    </p:cSldViewPr>
  </p:slideViewPr>
  <p:outlineViewPr>
    <p:cViewPr>
      <p:scale>
        <a:sx n="33" d="100"/>
        <a:sy n="33" d="100"/>
      </p:scale>
      <p:origin x="12" y="166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503F4C-F633-4A13-B19C-C0827712F9EE}" type="datetimeFigureOut">
              <a:rPr lang="en-GB" smtClean="0"/>
              <a:t>18-08-15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F88223-EA46-4A64-AE0C-CC629E1DBF34}" type="slidenum">
              <a:rPr lang="en-GB" smtClean="0"/>
              <a:t>‹#›</a:t>
            </a:fld>
            <a:endParaRPr lang="en-GB"/>
          </a:p>
        </p:txBody>
      </p:sp>
    </p:spTree>
    <p:extLst>
      <p:ext uri="{BB962C8B-B14F-4D97-AF65-F5344CB8AC3E}">
        <p14:creationId xmlns:p14="http://schemas.microsoft.com/office/powerpoint/2010/main" val="2299297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latin typeface="Calibri" charset="0"/>
              <a:ea typeface="ＭＳ Ｐゴシック" charset="0"/>
              <a:cs typeface="ＭＳ Ｐゴシック"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724CD9A8-639B-2D44-90F7-469E1F4BCE18}" type="slidenum">
              <a:rPr lang="en-US"/>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 last few decades</a:t>
            </a:r>
            <a:r>
              <a:rPr lang="en-GB" baseline="0" dirty="0" smtClean="0"/>
              <a:t> a lot of attention was paid to control and assurance of the safety of animal-derived food products. More recently, the scope has broadened and nowadays also management of safety of fresh produce in international supply chains gained attention worldwide, with the EHEC disaster in 2010 with one of the most obvious outbreaks. </a:t>
            </a:r>
          </a:p>
          <a:p>
            <a:r>
              <a:rPr lang="en-GB" baseline="0" dirty="0" smtClean="0"/>
              <a:t>Management of food safety is subjected to many different challenges, as shown  </a:t>
            </a:r>
          </a:p>
        </p:txBody>
      </p:sp>
      <p:sp>
        <p:nvSpPr>
          <p:cNvPr id="4" name="Slide Number Placeholder 3"/>
          <p:cNvSpPr>
            <a:spLocks noGrp="1"/>
          </p:cNvSpPr>
          <p:nvPr>
            <p:ph type="sldNum" sz="quarter" idx="10"/>
          </p:nvPr>
        </p:nvSpPr>
        <p:spPr/>
        <p:txBody>
          <a:bodyPr/>
          <a:lstStyle/>
          <a:p>
            <a:fld id="{59EF3BD7-8304-4FB2-9AAD-D12320FF40EA}" type="slidenum">
              <a:rPr lang="en-GB" smtClean="0"/>
              <a:t>4</a:t>
            </a:fld>
            <a:endParaRPr lang="en-GB"/>
          </a:p>
        </p:txBody>
      </p:sp>
    </p:spTree>
    <p:extLst>
      <p:ext uri="{BB962C8B-B14F-4D97-AF65-F5344CB8AC3E}">
        <p14:creationId xmlns:p14="http://schemas.microsoft.com/office/powerpoint/2010/main" val="3348796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Specific context refers to the characteristics of the products they produce, the food production systems characteristics, like the irrigation systems etc. </a:t>
            </a:r>
          </a:p>
          <a:p>
            <a:r>
              <a:rPr lang="en-GB" dirty="0" smtClean="0"/>
              <a:t>Basic model to illustrate systems perspective</a:t>
            </a:r>
            <a:endParaRPr lang="en-GB" dirty="0"/>
          </a:p>
        </p:txBody>
      </p:sp>
      <p:sp>
        <p:nvSpPr>
          <p:cNvPr id="4" name="Slide Number Placeholder 3"/>
          <p:cNvSpPr>
            <a:spLocks noGrp="1"/>
          </p:cNvSpPr>
          <p:nvPr>
            <p:ph type="sldNum" sz="quarter" idx="10"/>
          </p:nvPr>
        </p:nvSpPr>
        <p:spPr/>
        <p:txBody>
          <a:bodyPr/>
          <a:lstStyle/>
          <a:p>
            <a:fld id="{6CF88223-EA46-4A64-AE0C-CC629E1DBF34}" type="slidenum">
              <a:rPr lang="en-GB" smtClean="0"/>
              <a:t>5</a:t>
            </a:fld>
            <a:endParaRPr lang="en-GB"/>
          </a:p>
        </p:txBody>
      </p:sp>
    </p:spTree>
    <p:extLst>
      <p:ext uri="{BB962C8B-B14F-4D97-AF65-F5344CB8AC3E}">
        <p14:creationId xmlns:p14="http://schemas.microsoft.com/office/powerpoint/2010/main" val="2580165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Notes Placeholder 2"/>
          <p:cNvSpPr>
            <a:spLocks noGrp="1"/>
          </p:cNvSpPr>
          <p:nvPr>
            <p:ph type="body" idx="1"/>
          </p:nvPr>
        </p:nvSpPr>
        <p:spPr bwMode="auto">
          <a:extLst/>
        </p:spPr>
        <p:txBody>
          <a:bodyPr/>
          <a:lstStyle/>
          <a:p>
            <a:pPr defTabSz="914400" eaLnBrk="1" hangingPunct="1">
              <a:spcBef>
                <a:spcPct val="0"/>
              </a:spcBef>
            </a:pPr>
            <a:r>
              <a:rPr lang="en-GB" dirty="0">
                <a:latin typeface="News Gothic" charset="0"/>
                <a:ea typeface="ＭＳ Ｐゴシック" charset="0"/>
                <a:cs typeface="ＭＳ Ｐゴシック" charset="0"/>
              </a:rPr>
              <a:t>The instrument for fresh produce consists of indicators and corresponding grids to assess the FSMS activities (control and assurance). </a:t>
            </a:r>
            <a:endParaRPr lang="en-GB" sz="1400" dirty="0">
              <a:latin typeface="News Gothic" charset="0"/>
              <a:ea typeface="ＭＳ Ｐゴシック" charset="0"/>
              <a:cs typeface="Times New Roman" charset="0"/>
            </a:endParaRPr>
          </a:p>
          <a:p>
            <a:pPr defTabSz="914400" eaLnBrk="1" hangingPunct="1">
              <a:spcBef>
                <a:spcPct val="0"/>
              </a:spcBef>
              <a:buFontTx/>
              <a:buChar char="•"/>
            </a:pPr>
            <a:r>
              <a:rPr lang="en-GB" sz="1400" dirty="0">
                <a:latin typeface="News Gothic" charset="0"/>
                <a:ea typeface="ＭＳ Ｐゴシック" charset="0"/>
                <a:cs typeface="ＭＳ Ｐゴシック" charset="0"/>
              </a:rPr>
              <a:t>Assessment of the food safety output of the system are included, based on several key performance indicators based on internal (company data) and external (audits, complaints) information.</a:t>
            </a:r>
          </a:p>
          <a:p>
            <a:pPr defTabSz="914400" eaLnBrk="1" hangingPunct="1">
              <a:spcBef>
                <a:spcPct val="0"/>
              </a:spcBef>
              <a:buFontTx/>
              <a:buChar char="•"/>
            </a:pPr>
            <a:r>
              <a:rPr lang="en-GB" sz="1400" dirty="0">
                <a:latin typeface="Times New Roman" charset="0"/>
                <a:ea typeface="ＭＳ Ｐゴシック" charset="0"/>
                <a:cs typeface="Times New Roman" charset="0"/>
              </a:rPr>
              <a:t>Core control activities aim at k</a:t>
            </a:r>
            <a:r>
              <a:rPr lang="en-GB" dirty="0">
                <a:latin typeface="Times New Roman" charset="0"/>
                <a:ea typeface="ＭＳ Ｐゴシック" charset="0"/>
                <a:cs typeface="Times New Roman" charset="0"/>
              </a:rPr>
              <a:t>eeping products and processes and people actions within acceptable tolerances, by measuring, comparing measurement results with target values/ tolerances and taking corrective actions if needed. Assurance activities, on the other hand, aim at e</a:t>
            </a:r>
            <a:r>
              <a:rPr lang="en-GB" dirty="0">
                <a:latin typeface="Times New Roman" charset="0"/>
                <a:ea typeface="ＭＳ Ｐゴシック" charset="0"/>
                <a:cs typeface="ＭＳ Ｐゴシック" charset="0"/>
              </a:rPr>
              <a:t>nsuring and providing evidence/confidence that processes function well by setting requirements on internal quality management system, validating its effectiveness and verifying its actual performance. Core control activities are defined as: preventive measures, intervention processes, and monitoring. In the tool we include assessment of both design and actual everyday operation of these. The assurance activities are: defining the system, validation, verification and documentation.</a:t>
            </a:r>
          </a:p>
          <a:p>
            <a:pPr defTabSz="914400" eaLnBrk="1" hangingPunct="1">
              <a:spcBef>
                <a:spcPct val="0"/>
              </a:spcBef>
              <a:buFontTx/>
              <a:buChar char="•"/>
            </a:pPr>
            <a:r>
              <a:rPr lang="en-GB" dirty="0">
                <a:latin typeface="Times New Roman" charset="0"/>
                <a:ea typeface="ＭＳ Ｐゴシック" charset="0"/>
                <a:cs typeface="ＭＳ Ｐゴシック" charset="0"/>
              </a:rPr>
              <a:t>the tool include assessment of the context in which companies operate. </a:t>
            </a:r>
            <a:r>
              <a:rPr lang="en-GB" dirty="0">
                <a:solidFill>
                  <a:srgbClr val="005172"/>
                </a:solidFill>
                <a:latin typeface="Calibri" charset="0"/>
                <a:ea typeface="ＭＳ Ｐゴシック" charset="0"/>
                <a:cs typeface="ＭＳ Ｐゴシック" charset="0"/>
              </a:rPr>
              <a:t>Characteristics of context which cannot be (easily) changed or modified on short term but which affect food safety</a:t>
            </a:r>
          </a:p>
          <a:p>
            <a:pPr defTabSz="914400" eaLnBrk="1" hangingPunct="1">
              <a:spcBef>
                <a:spcPct val="0"/>
              </a:spcBef>
              <a:buFontTx/>
              <a:buChar char="•"/>
            </a:pPr>
            <a:r>
              <a:rPr lang="en-GB" dirty="0">
                <a:latin typeface="News Gothic" charset="0"/>
                <a:ea typeface="ＭＳ Ｐゴシック" charset="0"/>
                <a:cs typeface="ＭＳ Ｐゴシック" charset="0"/>
              </a:rPr>
              <a:t>It includes assessment of the product and process characteristics, organisational and chain environment characteristics.</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672EDBE2-A9D4-6646-A9D5-CE6D5ED33322}" type="slidenum">
              <a:rPr lang="bg-BG"/>
              <a:pPr/>
              <a:t>7</a:t>
            </a:fld>
            <a:endParaRPr lang="bg-B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t>The set of indicators together represent the context factor or core control or assurance activity (e.g. preventive measures)</a:t>
            </a:r>
          </a:p>
        </p:txBody>
      </p:sp>
      <p:sp>
        <p:nvSpPr>
          <p:cNvPr id="152580" name="Date Placeholder 3"/>
          <p:cNvSpPr>
            <a:spLocks noGrp="1"/>
          </p:cNvSpPr>
          <p:nvPr>
            <p:ph type="dt" sz="quarter" idx="1"/>
          </p:nvPr>
        </p:nvSpPr>
        <p:spPr>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54088" eaLnBrk="0" hangingPunct="0">
              <a:defRPr sz="1600">
                <a:solidFill>
                  <a:schemeClr val="tx1"/>
                </a:solidFill>
                <a:latin typeface="News Gothic" charset="0"/>
                <a:ea typeface="ＭＳ Ｐゴシック" charset="0"/>
                <a:cs typeface="Arial" charset="0"/>
              </a:defRPr>
            </a:lvl1pPr>
            <a:lvl2pPr marL="742950" indent="-285750" defTabSz="954088" eaLnBrk="0" hangingPunct="0">
              <a:defRPr sz="1600">
                <a:solidFill>
                  <a:schemeClr val="tx1"/>
                </a:solidFill>
                <a:latin typeface="News Gothic" charset="0"/>
                <a:ea typeface="Arial" charset="0"/>
                <a:cs typeface="Arial" charset="0"/>
              </a:defRPr>
            </a:lvl2pPr>
            <a:lvl3pPr marL="1143000" indent="-228600" defTabSz="954088" eaLnBrk="0" hangingPunct="0">
              <a:defRPr sz="1600">
                <a:solidFill>
                  <a:schemeClr val="tx1"/>
                </a:solidFill>
                <a:latin typeface="News Gothic" charset="0"/>
                <a:ea typeface="Arial" charset="0"/>
                <a:cs typeface="Arial" charset="0"/>
              </a:defRPr>
            </a:lvl3pPr>
            <a:lvl4pPr marL="1600200" indent="-228600" defTabSz="954088" eaLnBrk="0" hangingPunct="0">
              <a:defRPr sz="1600">
                <a:solidFill>
                  <a:schemeClr val="tx1"/>
                </a:solidFill>
                <a:latin typeface="News Gothic" charset="0"/>
                <a:ea typeface="Arial" charset="0"/>
                <a:cs typeface="Arial" charset="0"/>
              </a:defRPr>
            </a:lvl4pPr>
            <a:lvl5pPr marL="2057400" indent="-228600" defTabSz="954088" eaLnBrk="0" hangingPunct="0">
              <a:defRPr sz="1600">
                <a:solidFill>
                  <a:schemeClr val="tx1"/>
                </a:solidFill>
                <a:latin typeface="News Gothic" charset="0"/>
                <a:ea typeface="Arial" charset="0"/>
                <a:cs typeface="Arial" charset="0"/>
              </a:defRPr>
            </a:lvl5pPr>
            <a:lvl6pPr marL="25146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6pPr>
            <a:lvl7pPr marL="29718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7pPr>
            <a:lvl8pPr marL="34290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8pPr>
            <a:lvl9pPr marL="38862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9pPr>
          </a:lstStyle>
          <a:p>
            <a:fld id="{1BFF590C-A2BE-544C-9D35-455C8D6DC0FF}" type="datetime1">
              <a:rPr lang="en-GB" sz="1000"/>
              <a:pPr/>
              <a:t>18-08-15</a:t>
            </a:fld>
            <a:endParaRPr lang="en-GB" sz="1000"/>
          </a:p>
        </p:txBody>
      </p:sp>
      <p:sp>
        <p:nvSpPr>
          <p:cNvPr id="152581" name="Slide Number Placeholder 4"/>
          <p:cNvSpPr>
            <a:spLocks noGrp="1"/>
          </p:cNvSpPr>
          <p:nvPr>
            <p:ph type="sldNum" sz="quarter" idx="5"/>
          </p:nvPr>
        </p:nvSpPr>
        <p:spPr>
          <a:xfrm>
            <a:off x="3429817" y="8585476"/>
            <a:ext cx="2948238" cy="228088"/>
          </a:xfrm>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54088" eaLnBrk="0" hangingPunct="0">
              <a:defRPr sz="1600">
                <a:solidFill>
                  <a:schemeClr val="tx1"/>
                </a:solidFill>
                <a:latin typeface="News Gothic" charset="0"/>
                <a:ea typeface="ＭＳ Ｐゴシック" charset="0"/>
                <a:cs typeface="Arial" charset="0"/>
              </a:defRPr>
            </a:lvl1pPr>
            <a:lvl2pPr marL="742950" indent="-285750" defTabSz="954088" eaLnBrk="0" hangingPunct="0">
              <a:defRPr sz="1600">
                <a:solidFill>
                  <a:schemeClr val="tx1"/>
                </a:solidFill>
                <a:latin typeface="News Gothic" charset="0"/>
                <a:ea typeface="Arial" charset="0"/>
                <a:cs typeface="Arial" charset="0"/>
              </a:defRPr>
            </a:lvl2pPr>
            <a:lvl3pPr marL="1143000" indent="-228600" defTabSz="954088" eaLnBrk="0" hangingPunct="0">
              <a:defRPr sz="1600">
                <a:solidFill>
                  <a:schemeClr val="tx1"/>
                </a:solidFill>
                <a:latin typeface="News Gothic" charset="0"/>
                <a:ea typeface="Arial" charset="0"/>
                <a:cs typeface="Arial" charset="0"/>
              </a:defRPr>
            </a:lvl3pPr>
            <a:lvl4pPr marL="1600200" indent="-228600" defTabSz="954088" eaLnBrk="0" hangingPunct="0">
              <a:defRPr sz="1600">
                <a:solidFill>
                  <a:schemeClr val="tx1"/>
                </a:solidFill>
                <a:latin typeface="News Gothic" charset="0"/>
                <a:ea typeface="Arial" charset="0"/>
                <a:cs typeface="Arial" charset="0"/>
              </a:defRPr>
            </a:lvl4pPr>
            <a:lvl5pPr marL="2057400" indent="-228600" defTabSz="954088" eaLnBrk="0" hangingPunct="0">
              <a:defRPr sz="1600">
                <a:solidFill>
                  <a:schemeClr val="tx1"/>
                </a:solidFill>
                <a:latin typeface="News Gothic" charset="0"/>
                <a:ea typeface="Arial" charset="0"/>
                <a:cs typeface="Arial" charset="0"/>
              </a:defRPr>
            </a:lvl5pPr>
            <a:lvl6pPr marL="25146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6pPr>
            <a:lvl7pPr marL="29718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7pPr>
            <a:lvl8pPr marL="34290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8pPr>
            <a:lvl9pPr marL="3886200" indent="-228600" defTabSz="954088" eaLnBrk="0" fontAlgn="base" hangingPunct="0">
              <a:spcBef>
                <a:spcPct val="0"/>
              </a:spcBef>
              <a:spcAft>
                <a:spcPct val="0"/>
              </a:spcAft>
              <a:defRPr sz="1600">
                <a:solidFill>
                  <a:schemeClr val="tx1"/>
                </a:solidFill>
                <a:latin typeface="News Gothic" charset="0"/>
                <a:ea typeface="Arial" charset="0"/>
                <a:cs typeface="Arial" charset="0"/>
              </a:defRPr>
            </a:lvl9pPr>
          </a:lstStyle>
          <a:p>
            <a:fld id="{ADEF6E01-8CB8-BC42-B8C2-80C600EB862A}" type="slidenum">
              <a:rPr lang="en-GB" sz="1000"/>
              <a:pPr/>
              <a:t>8</a:t>
            </a:fld>
            <a:endParaRPr lang="en-GB" sz="10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atin typeface="Candara" charset="0"/>
                <a:ea typeface="ＭＳ Ｐゴシック" charset="0"/>
                <a:cs typeface="ＭＳ Ｐゴシック" charset="0"/>
              </a:rPr>
              <a:t>Situations correspond with similar characteristics. This is what companies see and fill in, without knowing which level is advanced and which basic</a:t>
            </a:r>
            <a:endParaRPr lang="nl-NL">
              <a:latin typeface="News Gothic" charset="0"/>
              <a:ea typeface="ＭＳ Ｐゴシック" charset="0"/>
              <a:cs typeface="ＭＳ Ｐゴシック" charset="0"/>
            </a:endParaRPr>
          </a:p>
        </p:txBody>
      </p:sp>
      <p:sp>
        <p:nvSpPr>
          <p:cNvPr id="41988"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21E68D3E-21D9-5146-A510-53700AA18DD8}" type="datetime1">
              <a:rPr lang="en-GB"/>
              <a:pPr/>
              <a:t>18-08-15</a:t>
            </a:fld>
            <a:endParaRPr lang="en-GB"/>
          </a:p>
        </p:txBody>
      </p:sp>
      <p:sp>
        <p:nvSpPr>
          <p:cNvPr id="4198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44E6F39F-9E21-9949-B064-37CDC26A7164}" type="slidenum">
              <a:rPr lang="en-GB"/>
              <a:pPr/>
              <a:t>11</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GB" dirty="0">
              <a:latin typeface="Calibri" charset="0"/>
              <a:ea typeface="ＭＳ Ｐゴシック" charset="0"/>
              <a:cs typeface="ＭＳ Ｐゴシック" charset="0"/>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FF90C9E6-631D-C14D-B2E8-D408AA1FB345}" type="slidenum">
              <a:rPr lang="en-US"/>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6CF88223-EA46-4A64-AE0C-CC629E1DBF34}" type="slidenum">
              <a:rPr lang="en-GB" smtClean="0"/>
              <a:t>17</a:t>
            </a:fld>
            <a:endParaRPr lang="en-GB"/>
          </a:p>
        </p:txBody>
      </p:sp>
    </p:spTree>
    <p:extLst>
      <p:ext uri="{BB962C8B-B14F-4D97-AF65-F5344CB8AC3E}">
        <p14:creationId xmlns:p14="http://schemas.microsoft.com/office/powerpoint/2010/main" val="210920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Results PCA analysis</a:t>
            </a:r>
            <a:endParaRPr lang="en-GB" dirty="0"/>
          </a:p>
        </p:txBody>
      </p:sp>
      <p:sp>
        <p:nvSpPr>
          <p:cNvPr id="4" name="Slide Number Placeholder 3"/>
          <p:cNvSpPr>
            <a:spLocks noGrp="1"/>
          </p:cNvSpPr>
          <p:nvPr>
            <p:ph type="sldNum" sz="quarter" idx="10"/>
          </p:nvPr>
        </p:nvSpPr>
        <p:spPr/>
        <p:txBody>
          <a:bodyPr/>
          <a:lstStyle/>
          <a:p>
            <a:fld id="{6CF88223-EA46-4A64-AE0C-CC629E1DBF34}" type="slidenum">
              <a:rPr lang="en-GB" smtClean="0"/>
              <a:t>19</a:t>
            </a:fld>
            <a:endParaRPr lang="en-GB"/>
          </a:p>
        </p:txBody>
      </p:sp>
    </p:spTree>
    <p:extLst>
      <p:ext uri="{BB962C8B-B14F-4D97-AF65-F5344CB8AC3E}">
        <p14:creationId xmlns:p14="http://schemas.microsoft.com/office/powerpoint/2010/main" val="2796257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39787"/>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6" name="Tijdelijke aanduiding voor afbeelding 24"/>
          <p:cNvSpPr>
            <a:spLocks noGrp="1" noChangeAspect="1"/>
          </p:cNvSpPr>
          <p:nvPr>
            <p:ph type="pic" sz="quarter" idx="19"/>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7" name="Tijdelijke aanduiding voor afbeelding 24"/>
          <p:cNvSpPr>
            <a:spLocks noGrp="1" noChangeAspect="1"/>
          </p:cNvSpPr>
          <p:nvPr>
            <p:ph type="pic" sz="quarter" idx="16"/>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4" name="Tijdelijke aanduiding voor tekst 4"/>
          <p:cNvSpPr>
            <a:spLocks noGrp="1"/>
          </p:cNvSpPr>
          <p:nvPr>
            <p:ph type="body" sz="quarter" idx="17"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smtClean="0">
                <a:ln>
                  <a:noFill/>
                </a:ln>
                <a:solidFill>
                  <a:srgbClr val="FFFFFF"/>
                </a:solidFill>
                <a:effectLst/>
                <a:uLnTx/>
                <a:uFillTx/>
              </a:rPr>
              <a:t>Ondertitel</a:t>
            </a:r>
            <a:endParaRPr kumimoji="0" lang="en-GB" sz="1800" b="0" i="0" u="none" strike="noStrike" kern="0" cap="none" spc="0" normalizeH="0" baseline="0" noProof="0" dirty="0" smtClean="0">
              <a:ln>
                <a:noFill/>
              </a:ln>
              <a:solidFill>
                <a:srgbClr val="FFFFFF"/>
              </a:solidFill>
              <a:effectLst/>
              <a:uLnTx/>
              <a:uFillTx/>
            </a:endParaRPr>
          </a:p>
        </p:txBody>
      </p:sp>
      <p:sp>
        <p:nvSpPr>
          <p:cNvPr id="5" name="Tijdelijke aanduiding voor tekst 4"/>
          <p:cNvSpPr>
            <a:spLocks noGrp="1"/>
          </p:cNvSpPr>
          <p:nvPr>
            <p:ph type="body" sz="quarter" idx="18" hasCustomPrompt="1"/>
          </p:nvPr>
        </p:nvSpPr>
        <p:spPr bwMode="auto">
          <a:xfrm>
            <a:off x="478633"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srgbClr val="FFFFFF"/>
                </a:solidFill>
                <a:effectLst/>
                <a:uLnTx/>
                <a:uFillTx/>
              </a:rPr>
              <a:t>Datum, </a:t>
            </a:r>
            <a:r>
              <a:rPr kumimoji="0" lang="en-GB" sz="1800" b="0" i="0" u="none" strike="noStrike" kern="0" cap="none" spc="0" normalizeH="0" baseline="0" noProof="0" dirty="0" err="1" smtClean="0">
                <a:ln>
                  <a:noFill/>
                </a:ln>
                <a:solidFill>
                  <a:srgbClr val="FFFFFF"/>
                </a:solidFill>
                <a:effectLst/>
                <a:uLnTx/>
                <a:uFillTx/>
              </a:rPr>
              <a:t>Auteursnaam</a:t>
            </a:r>
            <a:endParaRPr kumimoji="0" lang="en-GB" sz="1800" b="0" i="0" u="none" strike="noStrike" kern="0" cap="none" spc="0" normalizeH="0" baseline="0" noProof="0" dirty="0" smtClean="0">
              <a:ln>
                <a:noFill/>
              </a:ln>
              <a:solidFill>
                <a:srgbClr val="FFFFFF"/>
              </a:solidFill>
              <a:effectLst/>
              <a:uLnTx/>
              <a:uFillTx/>
            </a:endParaRPr>
          </a:p>
        </p:txBody>
      </p:sp>
    </p:spTree>
    <p:extLst>
      <p:ext uri="{BB962C8B-B14F-4D97-AF65-F5344CB8AC3E}">
        <p14:creationId xmlns:p14="http://schemas.microsoft.com/office/powerpoint/2010/main" val="423983396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39787"/>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8521188"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a:p>
            <a:pPr lvl="3"/>
            <a:r>
              <a:rPr lang="en-GB" dirty="0" err="1" smtClean="0"/>
              <a:t>Vierde</a:t>
            </a:r>
            <a:r>
              <a:rPr lang="en-GB" dirty="0" smtClean="0"/>
              <a:t> </a:t>
            </a:r>
            <a:r>
              <a:rPr lang="en-GB" dirty="0" err="1" smtClean="0"/>
              <a:t>niveau</a:t>
            </a:r>
            <a:endParaRPr lang="en-GB" dirty="0" smtClean="0"/>
          </a:p>
          <a:p>
            <a:pPr lvl="4"/>
            <a:r>
              <a:rPr lang="en-GB" dirty="0" err="1" smtClean="0"/>
              <a:t>Vijfde</a:t>
            </a:r>
            <a:r>
              <a:rPr lang="en-GB" dirty="0" smtClean="0"/>
              <a:t> </a:t>
            </a:r>
            <a:r>
              <a:rPr lang="en-GB" dirty="0" err="1" smtClean="0"/>
              <a:t>niveau</a:t>
            </a:r>
            <a:endParaRPr lang="en-GB" dirty="0"/>
          </a:p>
        </p:txBody>
      </p:sp>
    </p:spTree>
    <p:extLst>
      <p:ext uri="{BB962C8B-B14F-4D97-AF65-F5344CB8AC3E}">
        <p14:creationId xmlns:p14="http://schemas.microsoft.com/office/powerpoint/2010/main" val="2403301044"/>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4" name="Tijdelijke aanduiding voor tekst 6"/>
          <p:cNvSpPr>
            <a:spLocks noGrp="1"/>
          </p:cNvSpPr>
          <p:nvPr>
            <p:ph type="body" sz="quarter" idx="11"/>
          </p:nvPr>
        </p:nvSpPr>
        <p:spPr>
          <a:xfrm>
            <a:off x="4793357"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Tree>
    <p:extLst>
      <p:ext uri="{BB962C8B-B14F-4D97-AF65-F5344CB8AC3E}">
        <p14:creationId xmlns:p14="http://schemas.microsoft.com/office/powerpoint/2010/main" val="127049317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box with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3295017417"/>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ox with graph">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6" name="Tijdelijke aanduiding voor grafiek 5"/>
          <p:cNvSpPr>
            <a:spLocks noGrp="1"/>
          </p:cNvSpPr>
          <p:nvPr>
            <p:ph type="chart" sz="quarter" idx="17"/>
          </p:nvPr>
        </p:nvSpPr>
        <p:spPr>
          <a:xfrm>
            <a:off x="4791075" y="1752600"/>
            <a:ext cx="4140000"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89540675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with tab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5" name="Tijdelijke aanduiding voor tabel 4"/>
          <p:cNvSpPr>
            <a:spLocks noGrp="1"/>
          </p:cNvSpPr>
          <p:nvPr>
            <p:ph type="tbl" sz="quarter" idx="11"/>
          </p:nvPr>
        </p:nvSpPr>
        <p:spPr>
          <a:xfrm>
            <a:off x="4791075" y="1933575"/>
            <a:ext cx="4140000"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628394089"/>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ganogram">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8" name="Tijdelijke aanduiding voor SmartArt 7"/>
          <p:cNvSpPr>
            <a:spLocks noGrp="1"/>
          </p:cNvSpPr>
          <p:nvPr>
            <p:ph type="dgm" sz="quarter" idx="10"/>
          </p:nvPr>
        </p:nvSpPr>
        <p:spPr>
          <a:xfrm>
            <a:off x="538163" y="1828800"/>
            <a:ext cx="8404225" cy="4133850"/>
          </a:xfrm>
        </p:spPr>
        <p:txBody>
          <a:bodyPr/>
          <a:lstStyle/>
          <a:p>
            <a:endParaRPr lang="nl-NL" dirty="0"/>
          </a:p>
        </p:txBody>
      </p:sp>
    </p:spTree>
    <p:extLst>
      <p:ext uri="{BB962C8B-B14F-4D97-AF65-F5344CB8AC3E}">
        <p14:creationId xmlns:p14="http://schemas.microsoft.com/office/powerpoint/2010/main" val="460759168"/>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Tree>
    <p:extLst>
      <p:ext uri="{BB962C8B-B14F-4D97-AF65-F5344CB8AC3E}">
        <p14:creationId xmlns:p14="http://schemas.microsoft.com/office/powerpoint/2010/main" val="32035172"/>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multiple logo's">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7"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20"/>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9" name="Tijdelijke aanduiding voor afbeelding 24"/>
          <p:cNvSpPr>
            <a:spLocks noGrp="1" noChangeAspect="1"/>
          </p:cNvSpPr>
          <p:nvPr>
            <p:ph type="pic" sz="quarter" idx="21"/>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10"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smtClean="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11" name="Titel 10"/>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14" name="Tijdelijke aanduiding voor tekst 4"/>
          <p:cNvSpPr>
            <a:spLocks noGrp="1"/>
          </p:cNvSpPr>
          <p:nvPr>
            <p:ph type="body" sz="quarter" idx="22"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smtClean="0">
                <a:ln>
                  <a:noFill/>
                </a:ln>
                <a:solidFill>
                  <a:srgbClr val="FFFFFF"/>
                </a:solidFill>
                <a:effectLst/>
                <a:uLnTx/>
                <a:uFillTx/>
              </a:rPr>
              <a:t>Ondertitel</a:t>
            </a:r>
            <a:endParaRPr kumimoji="0" lang="en-GB" sz="1800" b="0" i="0" u="none" strike="noStrike" kern="0" cap="none" spc="0" normalizeH="0" baseline="0" noProof="0" dirty="0" smtClean="0">
              <a:ln>
                <a:noFill/>
              </a:ln>
              <a:solidFill>
                <a:srgbClr val="FFFFFF"/>
              </a:solidFill>
              <a:effectLst/>
              <a:uLnTx/>
              <a:uFillTx/>
            </a:endParaRPr>
          </a:p>
        </p:txBody>
      </p:sp>
      <p:sp>
        <p:nvSpPr>
          <p:cNvPr id="15" name="Tijdelijke aanduiding voor tekst 4"/>
          <p:cNvSpPr>
            <a:spLocks noGrp="1"/>
          </p:cNvSpPr>
          <p:nvPr>
            <p:ph type="body" sz="quarter" idx="23" hasCustomPrompt="1"/>
          </p:nvPr>
        </p:nvSpPr>
        <p:spPr bwMode="auto">
          <a:xfrm>
            <a:off x="476251"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srgbClr val="FFFFFF"/>
                </a:solidFill>
                <a:effectLst/>
                <a:uLnTx/>
                <a:uFillTx/>
              </a:rPr>
              <a:t>Datum, </a:t>
            </a:r>
            <a:r>
              <a:rPr kumimoji="0" lang="en-GB" sz="1800" b="0" i="0" u="none" strike="noStrike" kern="0" cap="none" spc="0" normalizeH="0" baseline="0" noProof="0" dirty="0" err="1" smtClean="0">
                <a:ln>
                  <a:noFill/>
                </a:ln>
                <a:solidFill>
                  <a:srgbClr val="FFFFFF"/>
                </a:solidFill>
                <a:effectLst/>
                <a:uLnTx/>
                <a:uFillTx/>
              </a:rPr>
              <a:t>Auteursnaam</a:t>
            </a:r>
            <a:endParaRPr kumimoji="0" lang="en-GB" sz="1800" b="0" i="0" u="none" strike="noStrike" kern="0" cap="none" spc="0" normalizeH="0" baseline="0" noProof="0" dirty="0" smtClean="0">
              <a:ln>
                <a:noFill/>
              </a:ln>
              <a:solidFill>
                <a:srgbClr val="FFFFFF"/>
              </a:solidFill>
              <a:effectLst/>
              <a:uLnTx/>
              <a:uFillTx/>
            </a:endParaRPr>
          </a:p>
        </p:txBody>
      </p:sp>
      <p:sp>
        <p:nvSpPr>
          <p:cNvPr id="16"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7"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8"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Tree>
    <p:extLst>
      <p:ext uri="{BB962C8B-B14F-4D97-AF65-F5344CB8AC3E}">
        <p14:creationId xmlns:p14="http://schemas.microsoft.com/office/powerpoint/2010/main" val="3864516944"/>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with rectangular image">
    <p:spTree>
      <p:nvGrpSpPr>
        <p:cNvPr id="1" name=""/>
        <p:cNvGrpSpPr/>
        <p:nvPr/>
      </p:nvGrpSpPr>
      <p:grpSpPr>
        <a:xfrm>
          <a:off x="0" y="0"/>
          <a:ext cx="0" cy="0"/>
          <a:chOff x="0" y="0"/>
          <a:chExt cx="0" cy="0"/>
        </a:xfrm>
      </p:grpSpPr>
      <p:sp>
        <p:nvSpPr>
          <p:cNvPr id="2" name="Titel 1"/>
          <p:cNvSpPr>
            <a:spLocks noGrp="1"/>
          </p:cNvSpPr>
          <p:nvPr>
            <p:ph type="title"/>
          </p:nvPr>
        </p:nvSpPr>
        <p:spPr>
          <a:xfrm>
            <a:off x="491638"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3900006" y="226800"/>
            <a:ext cx="5040000" cy="573585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4" name="Tijdelijke aanduiding voor tekst 4"/>
          <p:cNvSpPr>
            <a:spLocks noGrp="1"/>
          </p:cNvSpPr>
          <p:nvPr>
            <p:ph type="body" sz="quarter" idx="17"/>
          </p:nvPr>
        </p:nvSpPr>
        <p:spPr>
          <a:xfrm>
            <a:off x="495302" y="1840012"/>
            <a:ext cx="3276600" cy="4122638"/>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p:txBody>
      </p:sp>
    </p:spTree>
    <p:extLst>
      <p:ext uri="{BB962C8B-B14F-4D97-AF65-F5344CB8AC3E}">
        <p14:creationId xmlns:p14="http://schemas.microsoft.com/office/powerpoint/2010/main" val="4107234999"/>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mages with text box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537619" y="1933314"/>
            <a:ext cx="2639660" cy="2628000"/>
          </a:xfrm>
          <a:prstGeom prst="rect">
            <a:avLst/>
          </a:prstGeom>
          <a:solidFill>
            <a:schemeClr val="accent3"/>
          </a:solidFill>
        </p:spPr>
        <p:txBody>
          <a:bodyPr anchor="ctr"/>
          <a:lstStyle>
            <a:lvl1pPr marL="0" indent="0" algn="ctr">
              <a:buNone/>
              <a:defRPr sz="800"/>
            </a:lvl1pPr>
          </a:lstStyle>
          <a:p>
            <a:pPr lvl="0"/>
            <a:r>
              <a:rPr lang="nl-NL" noProof="0" dirty="0" smtClean="0"/>
              <a:t>Klik op het pictogram als u een afbeelding wilt toevoegen</a:t>
            </a:r>
            <a:endParaRPr lang="nl-NL" noProof="0" dirty="0"/>
          </a:p>
        </p:txBody>
      </p:sp>
      <p:sp>
        <p:nvSpPr>
          <p:cNvPr id="4" name="Tijdelijke aanduiding voor afbeelding 24"/>
          <p:cNvSpPr>
            <a:spLocks noGrp="1" noChangeAspect="1"/>
          </p:cNvSpPr>
          <p:nvPr>
            <p:ph type="pic" sz="quarter" idx="17"/>
          </p:nvPr>
        </p:nvSpPr>
        <p:spPr>
          <a:xfrm>
            <a:off x="3418212" y="1933314"/>
            <a:ext cx="2639660" cy="262800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5" name="Tijdelijke aanduiding voor afbeelding 24"/>
          <p:cNvSpPr>
            <a:spLocks noGrp="1" noChangeAspect="1"/>
          </p:cNvSpPr>
          <p:nvPr>
            <p:ph type="pic" sz="quarter" idx="18"/>
          </p:nvPr>
        </p:nvSpPr>
        <p:spPr>
          <a:xfrm>
            <a:off x="6298805" y="1933314"/>
            <a:ext cx="2639660" cy="262800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7" name="Tijdelijke aanduiding voor tekst 6"/>
          <p:cNvSpPr>
            <a:spLocks noGrp="1"/>
          </p:cNvSpPr>
          <p:nvPr>
            <p:ph type="body" sz="quarter" idx="19"/>
          </p:nvPr>
        </p:nvSpPr>
        <p:spPr>
          <a:xfrm>
            <a:off x="490538"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8" name="Tijdelijke aanduiding voor tekst 6"/>
          <p:cNvSpPr>
            <a:spLocks noGrp="1"/>
          </p:cNvSpPr>
          <p:nvPr>
            <p:ph type="body" sz="quarter" idx="20"/>
          </p:nvPr>
        </p:nvSpPr>
        <p:spPr>
          <a:xfrm>
            <a:off x="3366170"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9" name="Tijdelijke aanduiding voor tekst 6"/>
          <p:cNvSpPr>
            <a:spLocks noGrp="1"/>
          </p:cNvSpPr>
          <p:nvPr>
            <p:ph type="body" sz="quarter" idx="21"/>
          </p:nvPr>
        </p:nvSpPr>
        <p:spPr>
          <a:xfrm>
            <a:off x="6241802"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0" name="Tijdelijke aanduiding voor tekst 6"/>
          <p:cNvSpPr>
            <a:spLocks noGrp="1"/>
          </p:cNvSpPr>
          <p:nvPr>
            <p:ph type="body" sz="quarter" idx="22"/>
          </p:nvPr>
        </p:nvSpPr>
        <p:spPr>
          <a:xfrm>
            <a:off x="490538"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1" name="Tijdelijke aanduiding voor tekst 6"/>
          <p:cNvSpPr>
            <a:spLocks noGrp="1"/>
          </p:cNvSpPr>
          <p:nvPr>
            <p:ph type="body" sz="quarter" idx="23"/>
          </p:nvPr>
        </p:nvSpPr>
        <p:spPr>
          <a:xfrm>
            <a:off x="3365675"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2" name="Tijdelijke aanduiding voor tekst 6"/>
          <p:cNvSpPr>
            <a:spLocks noGrp="1"/>
          </p:cNvSpPr>
          <p:nvPr>
            <p:ph type="body" sz="quarter" idx="24"/>
          </p:nvPr>
        </p:nvSpPr>
        <p:spPr>
          <a:xfrm>
            <a:off x="6241802"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Tree>
    <p:extLst>
      <p:ext uri="{BB962C8B-B14F-4D97-AF65-F5344CB8AC3E}">
        <p14:creationId xmlns:p14="http://schemas.microsoft.com/office/powerpoint/2010/main" val="2791031037"/>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 with 2 square imag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536399" y="1929600"/>
            <a:ext cx="4104000" cy="4027383"/>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2432627638"/>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large image">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536400" y="1402557"/>
            <a:ext cx="8402400" cy="455295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Tree>
    <p:extLst>
      <p:ext uri="{BB962C8B-B14F-4D97-AF65-F5344CB8AC3E}">
        <p14:creationId xmlns:p14="http://schemas.microsoft.com/office/powerpoint/2010/main" val="217801580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rectangular images">
    <p:spTree>
      <p:nvGrpSpPr>
        <p:cNvPr id="1" name=""/>
        <p:cNvGrpSpPr/>
        <p:nvPr/>
      </p:nvGrpSpPr>
      <p:grpSpPr>
        <a:xfrm>
          <a:off x="0" y="0"/>
          <a:ext cx="0" cy="0"/>
          <a:chOff x="0" y="0"/>
          <a:chExt cx="0" cy="0"/>
        </a:xfrm>
      </p:grpSpPr>
      <p:sp>
        <p:nvSpPr>
          <p:cNvPr id="3" name="Tijdelijke aanduiding voor afbeelding 24"/>
          <p:cNvSpPr>
            <a:spLocks noGrp="1"/>
          </p:cNvSpPr>
          <p:nvPr>
            <p:ph type="pic" sz="quarter" idx="16"/>
          </p:nvPr>
        </p:nvSpPr>
        <p:spPr>
          <a:xfrm>
            <a:off x="536400" y="233362"/>
            <a:ext cx="4011352" cy="572040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4" name="Tijdelijke aanduiding voor afbeelding 24"/>
          <p:cNvSpPr>
            <a:spLocks noGrp="1"/>
          </p:cNvSpPr>
          <p:nvPr>
            <p:ph type="pic" sz="quarter" idx="17"/>
          </p:nvPr>
        </p:nvSpPr>
        <p:spPr>
          <a:xfrm>
            <a:off x="4827265" y="233362"/>
            <a:ext cx="4104000" cy="5719559"/>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2704470918"/>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beeldvullend">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bwMode="gray">
          <a:xfrm>
            <a:off x="0" y="0"/>
            <a:ext cx="9143999" cy="6858000"/>
          </a:xfrm>
          <a:prstGeom prst="rect">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4" name="Titel 1"/>
          <p:cNvSpPr>
            <a:spLocks noGrp="1"/>
          </p:cNvSpPr>
          <p:nvPr>
            <p:ph type="title"/>
          </p:nvPr>
        </p:nvSpPr>
        <p:spPr bwMode="white">
          <a:xfrm>
            <a:off x="491642" y="230188"/>
            <a:ext cx="8442796" cy="840125"/>
          </a:xfrm>
          <a:noFill/>
          <a:ln>
            <a:gradFill>
              <a:gsLst>
                <a:gs pos="0">
                  <a:schemeClr val="bg1"/>
                </a:gs>
                <a:gs pos="1000">
                  <a:schemeClr val="bg1">
                    <a:alpha val="0"/>
                  </a:schemeClr>
                </a:gs>
                <a:gs pos="99000">
                  <a:srgbClr val="FFFFFF">
                    <a:alpha val="0"/>
                  </a:srgbClr>
                </a:gs>
                <a:gs pos="100000">
                  <a:schemeClr val="bg1"/>
                </a:gs>
              </a:gsLst>
              <a:lin ang="5400000" scaled="0"/>
            </a:gradFill>
          </a:ln>
        </p:spPr>
        <p:txBody>
          <a:bodyPr/>
          <a:lstStyle>
            <a:lvl1pPr>
              <a:defRPr>
                <a:solidFill>
                  <a:schemeClr val="bg1"/>
                </a:solidFill>
              </a:defRPr>
            </a:lvl1p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Tree>
    <p:extLst>
      <p:ext uri="{BB962C8B-B14F-4D97-AF65-F5344CB8AC3E}">
        <p14:creationId xmlns:p14="http://schemas.microsoft.com/office/powerpoint/2010/main" val="92662833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5829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3" name="Tijdelijke aanduiding voor grafiek 5"/>
          <p:cNvSpPr>
            <a:spLocks noGrp="1"/>
          </p:cNvSpPr>
          <p:nvPr>
            <p:ph type="chart" sz="quarter" idx="17"/>
          </p:nvPr>
        </p:nvSpPr>
        <p:spPr>
          <a:xfrm>
            <a:off x="437321" y="1752600"/>
            <a:ext cx="8601903"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4161377382"/>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7"/>
            <a:ext cx="8442796" cy="838800"/>
          </a:xfrm>
        </p:spPr>
        <p:txBody>
          <a:bodyPr/>
          <a:lstStyle>
            <a:lvl1pPr>
              <a:defRPr/>
            </a:lvl1p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5" name="Tijdelijke aanduiding voor tabel 4"/>
          <p:cNvSpPr>
            <a:spLocks noGrp="1"/>
          </p:cNvSpPr>
          <p:nvPr>
            <p:ph type="tbl" sz="quarter" idx="10"/>
          </p:nvPr>
        </p:nvSpPr>
        <p:spPr>
          <a:xfrm>
            <a:off x="538163" y="1933575"/>
            <a:ext cx="8398089"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369337120"/>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with circle imag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
        <p:nvSpPr>
          <p:cNvPr id="8" name="Tijdelijke aanduiding voor tekst 4"/>
          <p:cNvSpPr>
            <a:spLocks noGrp="1"/>
          </p:cNvSpPr>
          <p:nvPr>
            <p:ph type="body" sz="quarter" idx="17"/>
          </p:nvPr>
        </p:nvSpPr>
        <p:spPr>
          <a:xfrm>
            <a:off x="495301" y="1835250"/>
            <a:ext cx="3276600" cy="4127400"/>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p:txBody>
      </p:sp>
    </p:spTree>
    <p:extLst>
      <p:ext uri="{BB962C8B-B14F-4D97-AF65-F5344CB8AC3E}">
        <p14:creationId xmlns:p14="http://schemas.microsoft.com/office/powerpoint/2010/main" val="3203450791"/>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with multiple logo's">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a:p>
        </p:txBody>
      </p:sp>
      <p:sp>
        <p:nvSpPr>
          <p:cNvPr id="8" name="Tijdelijke aanduiding voor tekst 4"/>
          <p:cNvSpPr>
            <a:spLocks noGrp="1"/>
          </p:cNvSpPr>
          <p:nvPr>
            <p:ph type="body" sz="quarter" idx="17"/>
          </p:nvPr>
        </p:nvSpPr>
        <p:spPr>
          <a:xfrm>
            <a:off x="495301" y="1835250"/>
            <a:ext cx="3276600" cy="3657600"/>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p:txBody>
      </p:sp>
      <p:sp>
        <p:nvSpPr>
          <p:cNvPr id="12" name="Tijdelijke aanduiding voor afbeelding 24"/>
          <p:cNvSpPr>
            <a:spLocks noGrp="1" noChangeAspect="1"/>
          </p:cNvSpPr>
          <p:nvPr>
            <p:ph type="pic" sz="quarter" idx="18"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3"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4"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5"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smtClean="0"/>
              <a:t>Klik op het pictogram als u een logo wilt toevoegen</a:t>
            </a:r>
            <a:endParaRPr lang="nl-NL" noProof="0" dirty="0"/>
          </a:p>
        </p:txBody>
      </p:sp>
      <p:sp>
        <p:nvSpPr>
          <p:cNvPr id="1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nl-NL" noProof="0" smtClean="0"/>
              <a:t>Klik op het pictogram als u een afbeelding wilt toevoegen</a:t>
            </a:r>
            <a:endParaRPr lang="nl-NL" noProof="0" dirty="0"/>
          </a:p>
        </p:txBody>
      </p:sp>
    </p:spTree>
    <p:extLst>
      <p:ext uri="{BB962C8B-B14F-4D97-AF65-F5344CB8AC3E}">
        <p14:creationId xmlns:p14="http://schemas.microsoft.com/office/powerpoint/2010/main" val="3911264069"/>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lstStyle/>
          <a:p>
            <a:r>
              <a:rPr lang="fr-CH" dirty="0" smtClean="0"/>
              <a:t>Click to edit Master title style</a:t>
            </a:r>
            <a:endParaRPr lang="en-US" dirty="0"/>
          </a:p>
        </p:txBody>
      </p:sp>
      <p:sp>
        <p:nvSpPr>
          <p:cNvPr id="3" name="Content Placeholder 2"/>
          <p:cNvSpPr>
            <a:spLocks noGrp="1"/>
          </p:cNvSpPr>
          <p:nvPr>
            <p:ph idx="1"/>
          </p:nvPr>
        </p:nvSpPr>
        <p:spPr>
          <a:xfrm>
            <a:off x="457200" y="1600201"/>
            <a:ext cx="8229600" cy="4419600"/>
          </a:xfrm>
          <a:prstGeom prst="rect">
            <a:avLst/>
          </a:prstGeom>
        </p:spPr>
        <p:txBody>
          <a:body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Date Placeholder 3"/>
          <p:cNvSpPr>
            <a:spLocks noGrp="1"/>
          </p:cNvSpPr>
          <p:nvPr>
            <p:ph type="dt" sz="half" idx="10"/>
          </p:nvPr>
        </p:nvSpPr>
        <p:spPr>
          <a:xfrm>
            <a:off x="3505200" y="6478588"/>
            <a:ext cx="2133600" cy="365125"/>
          </a:xfrm>
          <a:prstGeom prst="rect">
            <a:avLst/>
          </a:prstGeom>
        </p:spPr>
        <p:txBody>
          <a:bodyPr/>
          <a:lstStyle>
            <a:lvl1pPr>
              <a:defRPr/>
            </a:lvl1pPr>
          </a:lstStyle>
          <a:p>
            <a:fld id="{823BCEA6-FE0B-2C43-9F58-725491681C8B}" type="datetime1">
              <a:rPr lang="en-US"/>
              <a:pPr/>
              <a:t>18-08-15</a:t>
            </a:fld>
            <a:endParaRPr lang="en-US"/>
          </a:p>
        </p:txBody>
      </p:sp>
      <p:sp>
        <p:nvSpPr>
          <p:cNvPr id="5" name="Footer Placeholder 4"/>
          <p:cNvSpPr>
            <a:spLocks noGrp="1"/>
          </p:cNvSpPr>
          <p:nvPr>
            <p:ph type="ftr" sz="quarter" idx="11"/>
          </p:nvPr>
        </p:nvSpPr>
        <p:spPr>
          <a:xfrm>
            <a:off x="3886200" y="6356350"/>
            <a:ext cx="1371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cs typeface="+mn-cs"/>
              </a:defRPr>
            </a:lvl1pPr>
          </a:lstStyle>
          <a:p>
            <a:pPr>
              <a:defRPr/>
            </a:pPr>
            <a:endParaRPr lang="en-US"/>
          </a:p>
        </p:txBody>
      </p:sp>
      <p:sp>
        <p:nvSpPr>
          <p:cNvPr id="6" name="Slide Number Placeholder 5"/>
          <p:cNvSpPr>
            <a:spLocks noGrp="1"/>
          </p:cNvSpPr>
          <p:nvPr>
            <p:ph type="sldNum" sz="quarter" idx="12"/>
          </p:nvPr>
        </p:nvSpPr>
        <p:spPr>
          <a:xfrm>
            <a:off x="7696200" y="6492875"/>
            <a:ext cx="11430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DE237DE-D408-D142-8AFC-B53A14ACBAD4}" type="slidenum">
              <a:rPr lang="en-US"/>
              <a:pPr/>
              <a:t>‹#›</a:t>
            </a:fld>
            <a:endParaRPr lang="en-US"/>
          </a:p>
        </p:txBody>
      </p:sp>
    </p:spTree>
    <p:extLst>
      <p:ext uri="{BB962C8B-B14F-4D97-AF65-F5344CB8AC3E}">
        <p14:creationId xmlns:p14="http://schemas.microsoft.com/office/powerpoint/2010/main" val="2881177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6492875"/>
            <a:ext cx="1143000" cy="365125"/>
          </a:xfrm>
          <a:prstGeom prst="rect">
            <a:avLst/>
          </a:prstGeom>
        </p:spPr>
        <p:txBody>
          <a:bodyPr/>
          <a:lstStyle>
            <a:lvl1pPr>
              <a:defRPr/>
            </a:lvl1pPr>
          </a:lstStyle>
          <a:p>
            <a:fld id="{C587EAB8-4091-1E47-A354-27CA6DE04ECD}" type="datetime1">
              <a:rPr lang="en-US"/>
              <a:pPr/>
              <a:t>18-08-15</a:t>
            </a:fld>
            <a:endParaRPr lang="en-US"/>
          </a:p>
        </p:txBody>
      </p:sp>
      <p:sp>
        <p:nvSpPr>
          <p:cNvPr id="3" name="Footer Placeholder 2"/>
          <p:cNvSpPr>
            <a:spLocks noGrp="1"/>
          </p:cNvSpPr>
          <p:nvPr>
            <p:ph type="ftr" sz="quarter" idx="11"/>
          </p:nvPr>
        </p:nvSpPr>
        <p:spPr>
          <a:xfrm>
            <a:off x="3886200" y="6356350"/>
            <a:ext cx="1371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cs typeface="+mn-cs"/>
              </a:defRPr>
            </a:lvl1pPr>
          </a:lstStyle>
          <a:p>
            <a:pPr>
              <a:defRPr/>
            </a:pPr>
            <a:endParaRPr lang="en-US"/>
          </a:p>
        </p:txBody>
      </p:sp>
      <p:sp>
        <p:nvSpPr>
          <p:cNvPr id="4" name="Slide Number Placeholder 3"/>
          <p:cNvSpPr>
            <a:spLocks noGrp="1"/>
          </p:cNvSpPr>
          <p:nvPr>
            <p:ph type="sldNum" sz="quarter" idx="12"/>
          </p:nvPr>
        </p:nvSpPr>
        <p:spPr>
          <a:xfrm>
            <a:off x="7696200" y="6492875"/>
            <a:ext cx="1143000" cy="365125"/>
          </a:xfrm>
          <a:prstGeom prst="rect">
            <a:avLst/>
          </a:prstGeom>
        </p:spPr>
        <p:txBody>
          <a:bodyPr/>
          <a:lstStyle>
            <a:lvl1pPr>
              <a:defRPr/>
            </a:lvl1pPr>
          </a:lstStyle>
          <a:p>
            <a:fld id="{D826D801-9C1A-C641-90DE-F97BF443DC49}" type="slidenum">
              <a:rPr lang="en-US"/>
              <a:pPr/>
              <a:t>‹#›</a:t>
            </a:fld>
            <a:endParaRPr lang="en-US"/>
          </a:p>
        </p:txBody>
      </p:sp>
    </p:spTree>
    <p:extLst>
      <p:ext uri="{BB962C8B-B14F-4D97-AF65-F5344CB8AC3E}">
        <p14:creationId xmlns:p14="http://schemas.microsoft.com/office/powerpoint/2010/main" val="2220035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304800" y="6492875"/>
            <a:ext cx="1143000" cy="365125"/>
          </a:xfrm>
          <a:prstGeom prst="rect">
            <a:avLst/>
          </a:prstGeom>
        </p:spPr>
        <p:txBody>
          <a:bodyPr/>
          <a:lstStyle>
            <a:lvl1pPr>
              <a:defRPr/>
            </a:lvl1pPr>
          </a:lstStyle>
          <a:p>
            <a:fld id="{99F850F4-8BC9-4E54-B23C-D20547F075F2}" type="datetime1">
              <a:rPr lang="en-US"/>
              <a:pPr/>
              <a:t>18-08-15</a:t>
            </a:fld>
            <a:endParaRPr lang="en-US"/>
          </a:p>
        </p:txBody>
      </p:sp>
      <p:sp>
        <p:nvSpPr>
          <p:cNvPr id="4" name="Footer Placeholder 3"/>
          <p:cNvSpPr>
            <a:spLocks noGrp="1"/>
          </p:cNvSpPr>
          <p:nvPr>
            <p:ph type="ftr" sz="quarter" idx="11"/>
          </p:nvPr>
        </p:nvSpPr>
        <p:spPr>
          <a:xfrm>
            <a:off x="3886200" y="6356350"/>
            <a:ext cx="1371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endParaRPr lang="en-US"/>
          </a:p>
        </p:txBody>
      </p:sp>
      <p:sp>
        <p:nvSpPr>
          <p:cNvPr id="5" name="Slide Number Placeholder 4"/>
          <p:cNvSpPr>
            <a:spLocks noGrp="1"/>
          </p:cNvSpPr>
          <p:nvPr>
            <p:ph type="sldNum" sz="quarter" idx="12"/>
          </p:nvPr>
        </p:nvSpPr>
        <p:spPr>
          <a:xfrm>
            <a:off x="7696200" y="6492875"/>
            <a:ext cx="1143000" cy="365125"/>
          </a:xfrm>
          <a:prstGeom prst="rect">
            <a:avLst/>
          </a:prstGeom>
        </p:spPr>
        <p:txBody>
          <a:bodyPr/>
          <a:lstStyle>
            <a:lvl1pPr>
              <a:defRPr/>
            </a:lvl1pPr>
          </a:lstStyle>
          <a:p>
            <a:fld id="{EA0DBBAE-D8E6-4758-B4DB-A4F21903E030}" type="slidenum">
              <a:rPr lang="en-US"/>
              <a:pPr/>
              <a:t>‹#›</a:t>
            </a:fld>
            <a:endParaRPr lang="en-US"/>
          </a:p>
        </p:txBody>
      </p:sp>
    </p:spTree>
    <p:extLst>
      <p:ext uri="{BB962C8B-B14F-4D97-AF65-F5344CB8AC3E}">
        <p14:creationId xmlns:p14="http://schemas.microsoft.com/office/powerpoint/2010/main" val="2139495529"/>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25" Type="http://schemas.openxmlformats.org/officeDocument/2006/relationships/image" Target="../media/image1.png"/><Relationship Id="rId26"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a:blip r:embed="rId25"/>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91642" y="230188"/>
            <a:ext cx="8442796" cy="839787"/>
          </a:xfrm>
          <a:prstGeom prst="rect">
            <a:avLst/>
          </a:prstGeom>
          <a:noFill/>
          <a:ln w="0">
            <a:gradFill>
              <a:gsLst>
                <a:gs pos="0">
                  <a:schemeClr val="tx1"/>
                </a:gs>
                <a:gs pos="1000">
                  <a:schemeClr val="tx1">
                    <a:alpha val="0"/>
                  </a:schemeClr>
                </a:gs>
                <a:gs pos="99000">
                  <a:srgbClr val="005172">
                    <a:alpha val="0"/>
                  </a:srgbClr>
                </a:gs>
                <a:gs pos="100000">
                  <a:schemeClr val="tx1"/>
                </a:gs>
              </a:gsLst>
              <a:lin ang="5400000" scaled="0"/>
            </a:gradFill>
          </a:ln>
          <a:extLst/>
        </p:spPr>
        <p:txBody>
          <a:bodyPr vert="horz" wrap="square" lIns="18000" tIns="0" rIns="91440" bIns="324000" numCol="1" anchor="t" anchorCtr="0" compatLnSpc="1">
            <a:prstTxWarp prst="textNoShape">
              <a:avLst/>
            </a:prstTxWarp>
            <a:spAutoFit/>
          </a:bodyPr>
          <a:lstStyle/>
          <a:p>
            <a:pPr lvl="0"/>
            <a:r>
              <a:rPr lang="en-GB" dirty="0" err="1" smtClean="0"/>
              <a:t>Klik</a:t>
            </a:r>
            <a:r>
              <a:rPr lang="en-GB" dirty="0" smtClean="0"/>
              <a:t> om de </a:t>
            </a:r>
            <a:r>
              <a:rPr lang="en-GB" dirty="0" err="1" smtClean="0"/>
              <a:t>stijl</a:t>
            </a:r>
            <a:r>
              <a:rPr lang="en-GB" dirty="0" smtClean="0"/>
              <a:t> </a:t>
            </a:r>
            <a:r>
              <a:rPr lang="en-GB" dirty="0" err="1" smtClean="0"/>
              <a:t>te</a:t>
            </a:r>
            <a:r>
              <a:rPr lang="en-GB" dirty="0" smtClean="0"/>
              <a:t> </a:t>
            </a:r>
            <a:r>
              <a:rPr lang="en-GB" dirty="0" err="1" smtClean="0"/>
              <a:t>bewerken</a:t>
            </a:r>
            <a:endParaRPr lang="en-GB" dirty="0" smtClean="0"/>
          </a:p>
        </p:txBody>
      </p:sp>
      <p:sp>
        <p:nvSpPr>
          <p:cNvPr id="1028" name="Tijdelijke aanduiding voor tekst 23"/>
          <p:cNvSpPr>
            <a:spLocks noGrp="1"/>
          </p:cNvSpPr>
          <p:nvPr>
            <p:ph type="body" idx="1"/>
          </p:nvPr>
        </p:nvSpPr>
        <p:spPr bwMode="auto">
          <a:xfrm>
            <a:off x="421200" y="1843200"/>
            <a:ext cx="8521188" cy="40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om de </a:t>
            </a:r>
            <a:r>
              <a:rPr lang="en-GB" dirty="0" err="1" smtClean="0"/>
              <a:t>modelstijlen</a:t>
            </a:r>
            <a:r>
              <a:rPr lang="en-GB" dirty="0" smtClean="0"/>
              <a:t> </a:t>
            </a:r>
            <a:r>
              <a:rPr lang="en-GB" dirty="0" err="1" smtClean="0"/>
              <a:t>te</a:t>
            </a:r>
            <a:r>
              <a:rPr lang="en-GB" dirty="0" smtClean="0"/>
              <a:t>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a:p>
            <a:pPr lvl="3"/>
            <a:r>
              <a:rPr lang="en-GB" dirty="0" err="1" smtClean="0"/>
              <a:t>Vierde</a:t>
            </a:r>
            <a:r>
              <a:rPr lang="en-GB" dirty="0" smtClean="0"/>
              <a:t> </a:t>
            </a:r>
            <a:r>
              <a:rPr lang="en-GB" dirty="0" err="1" smtClean="0"/>
              <a:t>niveau</a:t>
            </a:r>
            <a:endParaRPr lang="en-GB" dirty="0" smtClean="0"/>
          </a:p>
          <a:p>
            <a:pPr lvl="4"/>
            <a:r>
              <a:rPr lang="en-GB" dirty="0" err="1" smtClean="0"/>
              <a:t>Vijfde</a:t>
            </a:r>
            <a:r>
              <a:rPr lang="en-GB" dirty="0" smtClean="0"/>
              <a:t> </a:t>
            </a:r>
            <a:r>
              <a:rPr lang="en-GB" dirty="0" err="1" smtClean="0"/>
              <a:t>niveau</a:t>
            </a:r>
            <a:endParaRPr lang="en-GB" dirty="0" smtClean="0"/>
          </a:p>
          <a:p>
            <a:pPr lvl="4"/>
            <a:endParaRPr lang="en-GB" dirty="0" smtClean="0"/>
          </a:p>
        </p:txBody>
      </p:sp>
      <p:pic>
        <p:nvPicPr>
          <p:cNvPr id="2" name="Picture 1"/>
          <p:cNvPicPr>
            <a:picLocks/>
          </p:cNvPicPr>
          <p:nvPr userDrawn="1"/>
        </p:nvPicPr>
        <p:blipFill>
          <a:blip r:embed="rId26">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67" r:id="rId2"/>
    <p:sldLayoutId id="2147483669" r:id="rId3"/>
    <p:sldLayoutId id="2147483670" r:id="rId4"/>
    <p:sldLayoutId id="2147483671" r:id="rId5"/>
    <p:sldLayoutId id="2147483672" r:id="rId6"/>
    <p:sldLayoutId id="2147483673" r:id="rId7"/>
    <p:sldLayoutId id="2147483668" r:id="rId8"/>
    <p:sldLayoutId id="2147483664" r:id="rId9"/>
    <p:sldLayoutId id="2147483653" r:id="rId10"/>
    <p:sldLayoutId id="2147483655" r:id="rId11"/>
    <p:sldLayoutId id="2147483656" r:id="rId12"/>
    <p:sldLayoutId id="2147483657" r:id="rId13"/>
    <p:sldLayoutId id="2147483659" r:id="rId14"/>
    <p:sldLayoutId id="2147483660" r:id="rId15"/>
    <p:sldLayoutId id="2147483661" r:id="rId16"/>
    <p:sldLayoutId id="2147483663" r:id="rId17"/>
    <p:sldLayoutId id="2147483665" r:id="rId18"/>
    <p:sldLayoutId id="2147483654" r:id="rId19"/>
    <p:sldLayoutId id="2147483666" r:id="rId20"/>
    <p:sldLayoutId id="2147483674" r:id="rId21"/>
    <p:sldLayoutId id="2147483675" r:id="rId22"/>
    <p:sldLayoutId id="2147483676" r:id="rId23"/>
  </p:sldLayoutIdLst>
  <p:timing>
    <p:tnLst>
      <p:par>
        <p:cTn xmlns:p14="http://schemas.microsoft.com/office/powerpoint/2010/main" id="1" dur="indefinite" restart="never" nodeType="tmRoot"/>
      </p:par>
    </p:tnLst>
  </p:timing>
  <p:txStyles>
    <p:titleStyle>
      <a:lvl1pPr algn="l" rtl="0" fontAlgn="base">
        <a:lnSpc>
          <a:spcPts val="4000"/>
        </a:lnSpc>
        <a:spcBef>
          <a:spcPct val="0"/>
        </a:spcBef>
        <a:spcAft>
          <a:spcPct val="0"/>
        </a:spcAft>
        <a:defRPr sz="3000" kern="1200">
          <a:solidFill>
            <a:schemeClr val="bg2"/>
          </a:solidFill>
          <a:latin typeface="Verdana" pitchFamily="34" charset="0"/>
          <a:ea typeface="+mj-ea"/>
          <a:cs typeface="+mj-cs"/>
        </a:defRPr>
      </a:lvl1pPr>
      <a:lvl2pPr algn="l" rtl="0" fontAlgn="base">
        <a:lnSpc>
          <a:spcPts val="4000"/>
        </a:lnSpc>
        <a:spcBef>
          <a:spcPct val="0"/>
        </a:spcBef>
        <a:spcAft>
          <a:spcPct val="0"/>
        </a:spcAft>
        <a:defRPr sz="3200">
          <a:solidFill>
            <a:schemeClr val="bg1"/>
          </a:solidFill>
          <a:latin typeface="Verdana" pitchFamily="34" charset="0"/>
        </a:defRPr>
      </a:lvl2pPr>
      <a:lvl3pPr algn="l" rtl="0" fontAlgn="base">
        <a:lnSpc>
          <a:spcPts val="4000"/>
        </a:lnSpc>
        <a:spcBef>
          <a:spcPct val="0"/>
        </a:spcBef>
        <a:spcAft>
          <a:spcPct val="0"/>
        </a:spcAft>
        <a:defRPr sz="3200">
          <a:solidFill>
            <a:schemeClr val="bg1"/>
          </a:solidFill>
          <a:latin typeface="Verdana" pitchFamily="34" charset="0"/>
        </a:defRPr>
      </a:lvl3pPr>
      <a:lvl4pPr algn="l" rtl="0" fontAlgn="base">
        <a:lnSpc>
          <a:spcPts val="4000"/>
        </a:lnSpc>
        <a:spcBef>
          <a:spcPct val="0"/>
        </a:spcBef>
        <a:spcAft>
          <a:spcPct val="0"/>
        </a:spcAft>
        <a:defRPr sz="3200">
          <a:solidFill>
            <a:schemeClr val="bg1"/>
          </a:solidFill>
          <a:latin typeface="Verdana" pitchFamily="34" charset="0"/>
        </a:defRPr>
      </a:lvl4pPr>
      <a:lvl5pPr algn="l" rtl="0" fontAlgn="base">
        <a:lnSpc>
          <a:spcPts val="4000"/>
        </a:lnSpc>
        <a:spcBef>
          <a:spcPct val="0"/>
        </a:spcBef>
        <a:spcAft>
          <a:spcPct val="0"/>
        </a:spcAft>
        <a:defRPr sz="3200">
          <a:solidFill>
            <a:schemeClr val="bg1"/>
          </a:solidFill>
          <a:latin typeface="Verdana" pitchFamily="34" charset="0"/>
        </a:defRPr>
      </a:lvl5pPr>
      <a:lvl6pPr marL="457200" algn="l" rtl="0" fontAlgn="base">
        <a:lnSpc>
          <a:spcPts val="4000"/>
        </a:lnSpc>
        <a:spcBef>
          <a:spcPct val="0"/>
        </a:spcBef>
        <a:spcAft>
          <a:spcPct val="0"/>
        </a:spcAft>
        <a:defRPr sz="3200">
          <a:solidFill>
            <a:schemeClr val="bg1"/>
          </a:solidFill>
          <a:latin typeface="Verdana" pitchFamily="34" charset="0"/>
        </a:defRPr>
      </a:lvl6pPr>
      <a:lvl7pPr marL="914400" algn="l" rtl="0" fontAlgn="base">
        <a:lnSpc>
          <a:spcPts val="4000"/>
        </a:lnSpc>
        <a:spcBef>
          <a:spcPct val="0"/>
        </a:spcBef>
        <a:spcAft>
          <a:spcPct val="0"/>
        </a:spcAft>
        <a:defRPr sz="3200">
          <a:solidFill>
            <a:schemeClr val="bg1"/>
          </a:solidFill>
          <a:latin typeface="Verdana" pitchFamily="34" charset="0"/>
        </a:defRPr>
      </a:lvl7pPr>
      <a:lvl8pPr marL="1371600" algn="l" rtl="0" fontAlgn="base">
        <a:lnSpc>
          <a:spcPts val="4000"/>
        </a:lnSpc>
        <a:spcBef>
          <a:spcPct val="0"/>
        </a:spcBef>
        <a:spcAft>
          <a:spcPct val="0"/>
        </a:spcAft>
        <a:defRPr sz="3200">
          <a:solidFill>
            <a:schemeClr val="bg1"/>
          </a:solidFill>
          <a:latin typeface="Verdana" pitchFamily="34" charset="0"/>
        </a:defRPr>
      </a:lvl8pPr>
      <a:lvl9pPr marL="1828800" algn="l" rtl="0" fontAlgn="base">
        <a:lnSpc>
          <a:spcPts val="4000"/>
        </a:lnSpc>
        <a:spcBef>
          <a:spcPct val="0"/>
        </a:spcBef>
        <a:spcAft>
          <a:spcPct val="0"/>
        </a:spcAft>
        <a:defRPr sz="3200">
          <a:solidFill>
            <a:schemeClr val="bg1"/>
          </a:solidFill>
          <a:latin typeface="Verdana" pitchFamily="34" charset="0"/>
        </a:defRPr>
      </a:lvl9pPr>
    </p:titleStyle>
    <p:body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1" Type="http://schemas.openxmlformats.org/officeDocument/2006/relationships/hyperlink" Target="https://www.google.nl/imgres?imgurl=http://media.treehugger.com/assets/images/2011/10/farmers-market-santa-monica.jpg.492x0_q85_crop-smart.jpg&amp;imgrefurl=http://www.quantumrevolution.net/2012/11/&amp;docid=d5A4x72aXwKszM&amp;tbnid=_vZP9fN628-YtM:&amp;w=492&amp;h=327&amp;ei=GcYrVbTWBM3KPZCJgbgN&amp;ved=0CAIQxiAwAA&amp;iact=c" TargetMode="External"/><Relationship Id="rId12" Type="http://schemas.openxmlformats.org/officeDocument/2006/relationships/image" Target="../media/image15.jpeg"/><Relationship Id="rId13" Type="http://schemas.openxmlformats.org/officeDocument/2006/relationships/image" Target="../media/image16.png"/><Relationship Id="rId1" Type="http://schemas.openxmlformats.org/officeDocument/2006/relationships/slideLayout" Target="../slideLayouts/slideLayout23.xml"/><Relationship Id="rId2" Type="http://schemas.openxmlformats.org/officeDocument/2006/relationships/hyperlink" Target="http://www.google.nl/url?sa=i&amp;rct=j&amp;q=&amp;esrc=s&amp;source=images&amp;cd=&amp;cad=rja&amp;uact=8&amp;ved=0CAcQjRw&amp;url=http://irridan.com/&amp;ei=zMArVf64EsOrPNDXgNAK&amp;bvm=bv.90491159,d.ZWU&amp;psig=AFQjCNF_8TdReZJBBKV4q2iCpdoIrKCRmA&amp;ust=1429017150050082" TargetMode="External"/><Relationship Id="rId3" Type="http://schemas.openxmlformats.org/officeDocument/2006/relationships/image" Target="../media/image9.jpeg"/><Relationship Id="rId4" Type="http://schemas.openxmlformats.org/officeDocument/2006/relationships/hyperlink" Target="http://www.google.nl/url?sa=i&amp;rct=j&amp;q=&amp;esrc=s&amp;source=images&amp;cd=&amp;cad=rja&amp;uact=8&amp;ved=&amp;url=http://www.plumbersstock.com/blog/drip-irrigation-parts-list/&amp;ei=vcArVb7_KYHwOZnSgZgE&amp;bvm=bv.90491159,d.ZWU&amp;psig=AFQjCNF_8TdReZJBBKV4q2iCpdoIrKCRmA&amp;ust=1429017150050082" TargetMode="External"/><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hyperlink" Target="http://www.google.nl/url?sa=i&amp;rct=j&amp;q=&amp;esrc=s&amp;source=images&amp;cd=&amp;cad=rja&amp;uact=8&amp;ved=&amp;url=http://vitafit.com.mx/2013/09/09/activa-tu-circulacion-con-estos-alimentos/&amp;ei=qsErVcnOK4fWPOWdgPAB&amp;bvm=bv.90491159,d.ZWU&amp;psig=AFQjCNHwWV4VkALPKHN2bNXnP9hX9RSqhQ&amp;ust=1429017387083069" TargetMode="External"/><Relationship Id="rId8" Type="http://schemas.openxmlformats.org/officeDocument/2006/relationships/image" Target="../media/image12.jpeg"/><Relationship Id="rId9" Type="http://schemas.openxmlformats.org/officeDocument/2006/relationships/image" Target="../media/image13.jpeg"/><Relationship Id="rId10"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hyperlink" Target="http://www.google.nl/url?sa=i&amp;rct=j&amp;q=&amp;esrc=s&amp;frm=1&amp;source=images&amp;cd=&amp;cad=rja&amp;uact=8&amp;docid=fOKwobIc_5GAzM&amp;tbnid=MMSuoejUCFl_6M:&amp;ved=0CAUQjRw&amp;url=http://cleaningasawhistle.com/about-us/&amp;ei=lXyEU6nIJYXeOv_rgcAL&amp;bvm=bv.67720277,d.ZWU&amp;psig=AFQjCNFHLDiTtYylHE0awk-SkbCXli0tbw&amp;ust=1401277959036903" TargetMode="External"/><Relationship Id="rId5" Type="http://schemas.openxmlformats.org/officeDocument/2006/relationships/image" Target="../media/image21.jpeg"/><Relationship Id="rId6" Type="http://schemas.openxmlformats.org/officeDocument/2006/relationships/image" Target="../media/image22.jpg"/><Relationship Id="rId7" Type="http://schemas.openxmlformats.org/officeDocument/2006/relationships/image" Target="../media/image23.png"/><Relationship Id="rId8" Type="http://schemas.openxmlformats.org/officeDocument/2006/relationships/image" Target="../media/image24.jpg"/><Relationship Id="rId1" Type="http://schemas.openxmlformats.org/officeDocument/2006/relationships/slideLayout" Target="../slideLayouts/slideLayout21.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21.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1.xml"/><Relationship Id="rId2"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9.jpg"/><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1353086"/>
          </a:xfrm>
        </p:spPr>
        <p:txBody>
          <a:bodyPr/>
          <a:lstStyle/>
          <a:p>
            <a:pPr algn="ctr"/>
            <a:r>
              <a:rPr lang="en-US" sz="2800" dirty="0" smtClean="0"/>
              <a:t>Factors </a:t>
            </a:r>
            <a:r>
              <a:rPr lang="en-US" sz="2800" dirty="0"/>
              <a:t>explaining differences in FSMS </a:t>
            </a:r>
            <a:r>
              <a:rPr lang="en-US" sz="2800" dirty="0" smtClean="0"/>
              <a:t>performance in </a:t>
            </a:r>
            <a:r>
              <a:rPr lang="en-US" sz="2800" dirty="0"/>
              <a:t>fresh </a:t>
            </a:r>
            <a:r>
              <a:rPr lang="en-US" sz="2800" dirty="0" smtClean="0"/>
              <a:t>produce supply chains: </a:t>
            </a:r>
            <a:endParaRPr lang="en-GB" sz="2800" dirty="0">
              <a:solidFill>
                <a:schemeClr val="tx2"/>
              </a:solidFill>
              <a:latin typeface="Candara" panose="020E0502030303020204" pitchFamily="34" charset="0"/>
            </a:endParaRPr>
          </a:p>
        </p:txBody>
      </p:sp>
      <p:pic>
        <p:nvPicPr>
          <p:cNvPr id="13" name="Picture Placeholder 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500" r="12500"/>
          <a:stretch>
            <a:fillRect/>
          </a:stretch>
        </p:blipFill>
        <p:spPr/>
      </p:pic>
      <p:sp>
        <p:nvSpPr>
          <p:cNvPr id="8" name="Picture Placeholder 7"/>
          <p:cNvSpPr>
            <a:spLocks noGrp="1"/>
          </p:cNvSpPr>
          <p:nvPr>
            <p:ph type="pic" sz="quarter" idx="19"/>
          </p:nvPr>
        </p:nvSpPr>
        <p:spPr/>
      </p:sp>
      <p:sp>
        <p:nvSpPr>
          <p:cNvPr id="6" name="Picture Placeholder 5"/>
          <p:cNvSpPr>
            <a:spLocks noGrp="1"/>
          </p:cNvSpPr>
          <p:nvPr>
            <p:ph type="pic" sz="quarter" idx="16"/>
          </p:nvPr>
        </p:nvSpPr>
        <p:spPr/>
      </p:sp>
      <p:sp>
        <p:nvSpPr>
          <p:cNvPr id="4" name="Picture Placeholder 3"/>
          <p:cNvSpPr>
            <a:spLocks noGrp="1"/>
          </p:cNvSpPr>
          <p:nvPr>
            <p:ph type="pic" sz="quarter" idx="15"/>
          </p:nvPr>
        </p:nvSpPr>
        <p:spPr/>
      </p:sp>
      <p:sp>
        <p:nvSpPr>
          <p:cNvPr id="5" name="Tijdelijke aanduiding voor tekst 4"/>
          <p:cNvSpPr>
            <a:spLocks noGrp="1"/>
          </p:cNvSpPr>
          <p:nvPr>
            <p:ph type="body" sz="quarter" idx="17"/>
          </p:nvPr>
        </p:nvSpPr>
        <p:spPr/>
        <p:txBody>
          <a:bodyPr/>
          <a:lstStyle/>
          <a:p>
            <a:pPr algn="ctr"/>
            <a:r>
              <a:rPr lang="en-GB" sz="2000" i="1" dirty="0" smtClean="0"/>
              <a:t>in Europe and beyond</a:t>
            </a:r>
          </a:p>
        </p:txBody>
      </p:sp>
      <p:sp>
        <p:nvSpPr>
          <p:cNvPr id="7" name="Text Placeholder 6"/>
          <p:cNvSpPr>
            <a:spLocks noGrp="1"/>
          </p:cNvSpPr>
          <p:nvPr>
            <p:ph type="body" sz="quarter" idx="18"/>
          </p:nvPr>
        </p:nvSpPr>
        <p:spPr/>
        <p:txBody>
          <a:bodyPr/>
          <a:lstStyle/>
          <a:p>
            <a:r>
              <a:rPr lang="en-GB" dirty="0" smtClean="0"/>
              <a:t>August, 2015: Pieternel Luning, K. Kirezieva &amp; L. Jacxsens</a:t>
            </a:r>
            <a:endParaRPr lang="en-GB" dirty="0"/>
          </a:p>
        </p:txBody>
      </p:sp>
      <p:pic>
        <p:nvPicPr>
          <p:cNvPr id="15" name="Picture Placeholder 10"/>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bwMode="auto">
          <a:xfrm>
            <a:off x="6087809" y="3162443"/>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8" name="Picture Placeholder 12"/>
          <p:cNvPicPr>
            <a:picLocks noChangeAspect="1"/>
          </p:cNvPicPr>
          <p:nvPr/>
        </p:nvPicPr>
        <p:blipFill>
          <a:blip r:embed="rId4">
            <a:extLst>
              <a:ext uri="{28A0092B-C50C-407E-A947-70E740481C1C}">
                <a14:useLocalDpi xmlns:a14="http://schemas.microsoft.com/office/drawing/2010/main" val="0"/>
              </a:ext>
            </a:extLst>
          </a:blip>
          <a:srcRect l="12500" r="12500"/>
          <a:stretch>
            <a:fillRect/>
          </a:stretch>
        </p:blipFill>
        <p:spPr bwMode="auto">
          <a:xfrm>
            <a:off x="4493646" y="3162443"/>
            <a:ext cx="2647950" cy="2647950"/>
          </a:xfrm>
          <a:prstGeom prst="ellipse">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Placeholder 6"/>
          <p:cNvPicPr>
            <a:picLocks noChangeAspect="1"/>
          </p:cNvPicPr>
          <p:nvPr/>
        </p:nvPicPr>
        <p:blipFill>
          <a:blip r:embed="rId5">
            <a:extLst>
              <a:ext uri="{28A0092B-C50C-407E-A947-70E740481C1C}">
                <a14:useLocalDpi xmlns:a14="http://schemas.microsoft.com/office/drawing/2010/main" val="0"/>
              </a:ext>
            </a:extLst>
          </a:blip>
          <a:srcRect l="16782" r="16782"/>
          <a:stretch>
            <a:fillRect/>
          </a:stretch>
        </p:blipFill>
        <p:spPr bwMode="auto">
          <a:xfrm>
            <a:off x="2899483" y="3162443"/>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38855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nl-BE" sz="3600" dirty="0" err="1" smtClean="0">
                <a:solidFill>
                  <a:schemeClr val="tx2"/>
                </a:solidFill>
                <a:latin typeface="+mn-lt"/>
                <a:ea typeface="ＭＳ Ｐゴシック" charset="0"/>
                <a:cs typeface="Candara" charset="0"/>
              </a:rPr>
              <a:t>Veg</a:t>
            </a:r>
            <a:r>
              <a:rPr lang="nl-BE" sz="3600" dirty="0" smtClean="0">
                <a:solidFill>
                  <a:schemeClr val="tx2"/>
                </a:solidFill>
                <a:latin typeface="+mn-lt"/>
                <a:ea typeface="ＭＳ Ｐゴシック" charset="0"/>
                <a:cs typeface="Candara" charset="0"/>
              </a:rPr>
              <a:t>-i-</a:t>
            </a:r>
            <a:r>
              <a:rPr lang="nl-BE" sz="3600" dirty="0" err="1" smtClean="0">
                <a:solidFill>
                  <a:schemeClr val="tx2"/>
                </a:solidFill>
                <a:latin typeface="+mn-lt"/>
                <a:ea typeface="ＭＳ Ｐゴシック" charset="0"/>
                <a:cs typeface="Candara" charset="0"/>
              </a:rPr>
              <a:t>trade</a:t>
            </a:r>
            <a:r>
              <a:rPr lang="nl-BE" sz="3600" dirty="0" smtClean="0">
                <a:solidFill>
                  <a:schemeClr val="tx2"/>
                </a:solidFill>
                <a:latin typeface="+mn-lt"/>
                <a:ea typeface="ＭＳ Ｐゴシック" charset="0"/>
                <a:cs typeface="Candara" charset="0"/>
              </a:rPr>
              <a:t> project</a:t>
            </a:r>
            <a:endParaRPr lang="nl-BE" sz="3600" dirty="0">
              <a:solidFill>
                <a:schemeClr val="tx2"/>
              </a:solidFill>
              <a:latin typeface="+mn-lt"/>
              <a:ea typeface="ＭＳ Ｐゴシック" charset="0"/>
              <a:cs typeface="Candara" charset="0"/>
            </a:endParaRPr>
          </a:p>
        </p:txBody>
      </p:sp>
      <p:sp>
        <p:nvSpPr>
          <p:cNvPr id="18435" name="Content Placeholder 2"/>
          <p:cNvSpPr>
            <a:spLocks noGrp="1"/>
          </p:cNvSpPr>
          <p:nvPr>
            <p:ph idx="4294967295"/>
          </p:nvPr>
        </p:nvSpPr>
        <p:spPr bwMode="auto">
          <a:xfrm>
            <a:off x="434109" y="1616055"/>
            <a:ext cx="82296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marL="0" indent="0" eaLnBrk="1" hangingPunct="1">
              <a:buNone/>
            </a:pPr>
            <a:r>
              <a:rPr lang="en-GB" sz="2400" i="1" dirty="0"/>
              <a:t>“</a:t>
            </a:r>
            <a:r>
              <a:rPr lang="en-GB" sz="2000" i="1" dirty="0"/>
              <a:t>Impact of climate change and globalisation on </a:t>
            </a:r>
            <a:r>
              <a:rPr lang="en-GB" sz="2000" b="1" i="1" dirty="0"/>
              <a:t>safety of fresh produce </a:t>
            </a:r>
            <a:r>
              <a:rPr lang="en-GB" sz="2000" i="1" dirty="0"/>
              <a:t>– governing a supply chain of uncompromised food </a:t>
            </a:r>
            <a:r>
              <a:rPr lang="en-GB" sz="2000" i="1" dirty="0" smtClean="0"/>
              <a:t>sovereignty”</a:t>
            </a:r>
            <a:endParaRPr lang="nl-BE" sz="2000" dirty="0">
              <a:latin typeface="Candara" charset="0"/>
              <a:ea typeface="ＭＳ Ｐゴシック" charset="0"/>
              <a:cs typeface="Candara" charset="0"/>
            </a:endParaRPr>
          </a:p>
        </p:txBody>
      </p:sp>
      <p:sp>
        <p:nvSpPr>
          <p:cNvPr id="18436" name="Slide Number Placeholder 5"/>
          <p:cNvSpPr>
            <a:spLocks noGrp="1"/>
          </p:cNvSpPr>
          <p:nvPr>
            <p:ph type="sldNum" sz="quarter" idx="4294967295"/>
          </p:nvPr>
        </p:nvSpPr>
        <p:spPr bwMode="auto">
          <a:xfrm>
            <a:off x="8001000" y="6492875"/>
            <a:ext cx="1143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35AFAFD5-940F-1F41-8A36-377964361D82}" type="slidenum">
              <a:rPr lang="en-US">
                <a:solidFill>
                  <a:srgbClr val="404040"/>
                </a:solidFill>
                <a:latin typeface="Calibri" charset="0"/>
              </a:rPr>
              <a:pPr/>
              <a:t>2</a:t>
            </a:fld>
            <a:endParaRPr lang="en-US" dirty="0">
              <a:solidFill>
                <a:srgbClr val="404040"/>
              </a:solidFill>
              <a:latin typeface="Calibri" charset="0"/>
            </a:endParaRPr>
          </a:p>
        </p:txBody>
      </p:sp>
      <p:pic>
        <p:nvPicPr>
          <p:cNvPr id="1843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7" y="2558467"/>
            <a:ext cx="6705600" cy="4313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96251" y="172432"/>
            <a:ext cx="2772258" cy="1037532"/>
          </a:xfrm>
          <a:prstGeom prst="rect">
            <a:avLst/>
          </a:prstGeom>
          <a:solidFill>
            <a:schemeClr val="bg1"/>
          </a:solidFill>
          <a:ln>
            <a:noFill/>
          </a:ln>
          <a:extLst/>
        </p:spPr>
      </p:pic>
      <p:sp>
        <p:nvSpPr>
          <p:cNvPr id="2" name="TextBox 1"/>
          <p:cNvSpPr txBox="1"/>
          <p:nvPr/>
        </p:nvSpPr>
        <p:spPr>
          <a:xfrm>
            <a:off x="6964219" y="3825855"/>
            <a:ext cx="2179782" cy="2246769"/>
          </a:xfrm>
          <a:prstGeom prst="rect">
            <a:avLst/>
          </a:prstGeom>
          <a:noFill/>
        </p:spPr>
        <p:txBody>
          <a:bodyPr wrap="square" rtlCol="0">
            <a:spAutoFit/>
          </a:bodyPr>
          <a:lstStyle/>
          <a:p>
            <a:r>
              <a:rPr lang="en-GB" sz="2000" dirty="0">
                <a:latin typeface="Calibri" charset="0"/>
                <a:ea typeface="ＭＳ Ｐゴシック" charset="0"/>
                <a:cs typeface="ＭＳ Ｐゴシック" charset="0"/>
              </a:rPr>
              <a:t>Veg-</a:t>
            </a:r>
            <a:r>
              <a:rPr lang="en-GB" sz="2000" dirty="0" err="1">
                <a:latin typeface="Calibri" charset="0"/>
                <a:ea typeface="ＭＳ Ｐゴシック" charset="0"/>
                <a:cs typeface="ＭＳ Ｐゴシック" charset="0"/>
              </a:rPr>
              <a:t>i</a:t>
            </a:r>
            <a:r>
              <a:rPr lang="en-GB" sz="2000" dirty="0">
                <a:latin typeface="Calibri" charset="0"/>
                <a:ea typeface="ＭＳ Ｐゴシック" charset="0"/>
                <a:cs typeface="ＭＳ Ｐゴシック" charset="0"/>
              </a:rPr>
              <a:t>-Trade unifies 23 international partners from </a:t>
            </a:r>
            <a:r>
              <a:rPr lang="en-GB" sz="2000" dirty="0" smtClean="0">
                <a:latin typeface="Calibri" charset="0"/>
                <a:ea typeface="ＭＳ Ｐゴシック" charset="0"/>
                <a:cs typeface="ＭＳ Ｐゴシック" charset="0"/>
              </a:rPr>
              <a:t>- universities</a:t>
            </a:r>
            <a:r>
              <a:rPr lang="en-GB" sz="2000" dirty="0">
                <a:latin typeface="Calibri" charset="0"/>
                <a:ea typeface="ＭＳ Ｐゴシック" charset="0"/>
                <a:cs typeface="ＭＳ Ｐゴシック" charset="0"/>
              </a:rPr>
              <a:t>, research institutes, SMEs </a:t>
            </a:r>
            <a:r>
              <a:rPr lang="en-GB" sz="2000" dirty="0" smtClean="0">
                <a:latin typeface="Calibri" charset="0"/>
                <a:ea typeface="ＭＳ Ｐゴシック" charset="0"/>
                <a:cs typeface="ＭＳ Ｐゴシック" charset="0"/>
              </a:rPr>
              <a:t>&amp; large </a:t>
            </a:r>
            <a:r>
              <a:rPr lang="en-GB" sz="2000" dirty="0">
                <a:latin typeface="Calibri" charset="0"/>
                <a:ea typeface="ＭＳ Ｐゴシック" charset="0"/>
                <a:cs typeface="ＭＳ Ｐゴシック" charset="0"/>
              </a:rPr>
              <a:t>industrial </a:t>
            </a:r>
            <a:r>
              <a:rPr lang="en-GB" sz="2000" dirty="0" smtClean="0">
                <a:latin typeface="Calibri" charset="0"/>
                <a:ea typeface="ＭＳ Ｐゴシック" charset="0"/>
                <a:cs typeface="ＭＳ Ｐゴシック" charset="0"/>
              </a:rPr>
              <a:t>partners</a:t>
            </a:r>
            <a:endParaRPr lang="en-GB" sz="1400" dirty="0" smtClean="0">
              <a:latin typeface="Verdana" pitchFamily="34" charset="0"/>
            </a:endParaRPr>
          </a:p>
        </p:txBody>
      </p:sp>
    </p:spTree>
    <p:extLst>
      <p:ext uri="{BB962C8B-B14F-4D97-AF65-F5344CB8AC3E}">
        <p14:creationId xmlns:p14="http://schemas.microsoft.com/office/powerpoint/2010/main" val="39910747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tx2"/>
                </a:solidFill>
              </a:rPr>
              <a:t>Topics of presentation</a:t>
            </a:r>
            <a:endParaRPr lang="en-GB" dirty="0"/>
          </a:p>
        </p:txBody>
      </p:sp>
      <p:sp>
        <p:nvSpPr>
          <p:cNvPr id="3" name="Text Placeholder 2"/>
          <p:cNvSpPr>
            <a:spLocks noGrp="1"/>
          </p:cNvSpPr>
          <p:nvPr>
            <p:ph type="body" sz="quarter" idx="10"/>
          </p:nvPr>
        </p:nvSpPr>
        <p:spPr/>
        <p:txBody>
          <a:bodyPr/>
          <a:lstStyle/>
          <a:p>
            <a:r>
              <a:rPr lang="en-GB" sz="2400" dirty="0" smtClean="0"/>
              <a:t>Challenges hampering </a:t>
            </a:r>
            <a:r>
              <a:rPr lang="en-GB" sz="2400" b="1" dirty="0" smtClean="0"/>
              <a:t>f</a:t>
            </a:r>
            <a:r>
              <a:rPr lang="en-GB" sz="2400" dirty="0" smtClean="0"/>
              <a:t>ood </a:t>
            </a:r>
            <a:r>
              <a:rPr lang="en-GB" sz="2400" b="1" dirty="0" smtClean="0"/>
              <a:t>s</a:t>
            </a:r>
            <a:r>
              <a:rPr lang="en-GB" sz="2400" dirty="0" smtClean="0"/>
              <a:t>afety </a:t>
            </a:r>
            <a:r>
              <a:rPr lang="en-GB" sz="2400" b="1" dirty="0" smtClean="0"/>
              <a:t>m</a:t>
            </a:r>
            <a:r>
              <a:rPr lang="en-GB" sz="2400" dirty="0" smtClean="0"/>
              <a:t>anagement </a:t>
            </a:r>
            <a:r>
              <a:rPr lang="en-GB" sz="2400" b="1" dirty="0" smtClean="0"/>
              <a:t>s</a:t>
            </a:r>
            <a:r>
              <a:rPr lang="en-GB" sz="2400" dirty="0" smtClean="0"/>
              <a:t>ystems </a:t>
            </a:r>
          </a:p>
          <a:p>
            <a:r>
              <a:rPr lang="en-GB" sz="2400" dirty="0" smtClean="0"/>
              <a:t>Diagnostic instrument for FSMS assessment from systems perspective</a:t>
            </a:r>
          </a:p>
          <a:p>
            <a:r>
              <a:rPr lang="en-GB" sz="2400" dirty="0" smtClean="0"/>
              <a:t>Study on FSMS status in Europe and beyond</a:t>
            </a:r>
          </a:p>
          <a:p>
            <a:r>
              <a:rPr lang="en-GB" sz="2400" dirty="0" smtClean="0"/>
              <a:t>Conclusions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6251" y="5612650"/>
            <a:ext cx="2772258" cy="1037532"/>
          </a:xfrm>
          <a:prstGeom prst="rect">
            <a:avLst/>
          </a:prstGeom>
          <a:solidFill>
            <a:schemeClr val="bg1"/>
          </a:solidFill>
          <a:ln>
            <a:noFill/>
          </a:ln>
          <a:extLst/>
        </p:spPr>
      </p:pic>
    </p:spTree>
    <p:extLst>
      <p:ext uri="{BB962C8B-B14F-4D97-AF65-F5344CB8AC3E}">
        <p14:creationId xmlns:p14="http://schemas.microsoft.com/office/powerpoint/2010/main" val="91518297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solidFill>
                  <a:schemeClr val="tx2"/>
                </a:solidFill>
              </a:rPr>
              <a:t>Challenges managing fresh produce safety</a:t>
            </a:r>
            <a:endParaRPr lang="en-GB" dirty="0">
              <a:solidFill>
                <a:schemeClr val="tx2"/>
              </a:solidFill>
            </a:endParaRPr>
          </a:p>
        </p:txBody>
      </p:sp>
      <p:sp>
        <p:nvSpPr>
          <p:cNvPr id="4" name="Oval 3"/>
          <p:cNvSpPr/>
          <p:nvPr/>
        </p:nvSpPr>
        <p:spPr>
          <a:xfrm>
            <a:off x="2674106" y="2350874"/>
            <a:ext cx="3194162" cy="1725205"/>
          </a:xfrm>
          <a:prstGeom prst="ellipse">
            <a:avLst/>
          </a:prstGeom>
          <a:solidFill>
            <a:srgbClr val="FFC0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400" dirty="0" smtClean="0">
                <a:solidFill>
                  <a:schemeClr val="tx1"/>
                </a:solidFill>
              </a:rPr>
              <a:t>food safety management</a:t>
            </a:r>
          </a:p>
          <a:p>
            <a:pPr algn="ctr"/>
            <a:r>
              <a:rPr lang="en-GB" sz="2400" dirty="0" smtClean="0">
                <a:solidFill>
                  <a:schemeClr val="tx1"/>
                </a:solidFill>
              </a:rPr>
              <a:t>system</a:t>
            </a:r>
          </a:p>
        </p:txBody>
      </p:sp>
      <p:cxnSp>
        <p:nvCxnSpPr>
          <p:cNvPr id="6" name="Straight Arrow Connector 5"/>
          <p:cNvCxnSpPr/>
          <p:nvPr/>
        </p:nvCxnSpPr>
        <p:spPr>
          <a:xfrm>
            <a:off x="3494279" y="1588282"/>
            <a:ext cx="522885" cy="76259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07602" y="1092442"/>
            <a:ext cx="2829153" cy="784830"/>
          </a:xfrm>
          <a:prstGeom prst="rect">
            <a:avLst/>
          </a:prstGeom>
          <a:noFill/>
        </p:spPr>
        <p:txBody>
          <a:bodyPr wrap="square" rtlCol="0">
            <a:spAutoFit/>
          </a:bodyPr>
          <a:lstStyle/>
          <a:p>
            <a:pPr>
              <a:lnSpc>
                <a:spcPts val="1800"/>
              </a:lnSpc>
            </a:pPr>
            <a:r>
              <a:rPr lang="en-GB" sz="1400" b="1" dirty="0" smtClean="0">
                <a:latin typeface="Verdana" pitchFamily="34" charset="0"/>
              </a:rPr>
              <a:t>Increase global trade</a:t>
            </a:r>
          </a:p>
          <a:p>
            <a:pPr>
              <a:lnSpc>
                <a:spcPts val="1800"/>
              </a:lnSpc>
            </a:pPr>
            <a:r>
              <a:rPr lang="en-GB" sz="1400" dirty="0">
                <a:latin typeface="Verdana" pitchFamily="34" charset="0"/>
              </a:rPr>
              <a:t>m</a:t>
            </a:r>
            <a:r>
              <a:rPr lang="en-GB" sz="1400" dirty="0" smtClean="0">
                <a:latin typeface="Verdana" pitchFamily="34" charset="0"/>
              </a:rPr>
              <a:t>ultiple sources, year round supply</a:t>
            </a:r>
          </a:p>
        </p:txBody>
      </p:sp>
      <p:sp>
        <p:nvSpPr>
          <p:cNvPr id="9" name="TextBox 8"/>
          <p:cNvSpPr txBox="1"/>
          <p:nvPr/>
        </p:nvSpPr>
        <p:spPr>
          <a:xfrm>
            <a:off x="5285678" y="1221656"/>
            <a:ext cx="2665142" cy="784830"/>
          </a:xfrm>
          <a:prstGeom prst="rect">
            <a:avLst/>
          </a:prstGeom>
          <a:noFill/>
        </p:spPr>
        <p:txBody>
          <a:bodyPr wrap="square" rtlCol="0">
            <a:spAutoFit/>
          </a:bodyPr>
          <a:lstStyle/>
          <a:p>
            <a:pPr>
              <a:lnSpc>
                <a:spcPts val="1800"/>
              </a:lnSpc>
            </a:pPr>
            <a:r>
              <a:rPr lang="en-GB" sz="1400" b="1" dirty="0" smtClean="0">
                <a:latin typeface="Verdana" pitchFamily="34" charset="0"/>
              </a:rPr>
              <a:t>Raising consumption </a:t>
            </a:r>
            <a:r>
              <a:rPr lang="en-GB" sz="1400" dirty="0" smtClean="0">
                <a:latin typeface="Verdana" pitchFamily="34" charset="0"/>
              </a:rPr>
              <a:t>of ready-to-eat / fresh produce</a:t>
            </a:r>
          </a:p>
        </p:txBody>
      </p:sp>
      <p:cxnSp>
        <p:nvCxnSpPr>
          <p:cNvPr id="11" name="Straight Arrow Connector 10"/>
          <p:cNvCxnSpPr/>
          <p:nvPr/>
        </p:nvCxnSpPr>
        <p:spPr>
          <a:xfrm flipH="1">
            <a:off x="5202556" y="1969578"/>
            <a:ext cx="665711" cy="58600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674106" y="4737966"/>
            <a:ext cx="3155796" cy="1015663"/>
          </a:xfrm>
          <a:prstGeom prst="rect">
            <a:avLst/>
          </a:prstGeom>
          <a:noFill/>
        </p:spPr>
        <p:txBody>
          <a:bodyPr wrap="square" rtlCol="0">
            <a:spAutoFit/>
          </a:bodyPr>
          <a:lstStyle/>
          <a:p>
            <a:pPr>
              <a:lnSpc>
                <a:spcPts val="1800"/>
              </a:lnSpc>
            </a:pPr>
            <a:r>
              <a:rPr lang="en-GB" sz="1400" b="1" dirty="0" smtClean="0">
                <a:latin typeface="Verdana" pitchFamily="34" charset="0"/>
              </a:rPr>
              <a:t>Complexity </a:t>
            </a:r>
            <a:r>
              <a:rPr lang="en-GB" sz="1400" dirty="0" smtClean="0">
                <a:latin typeface="Verdana" pitchFamily="34" charset="0"/>
              </a:rPr>
              <a:t>of international </a:t>
            </a:r>
            <a:r>
              <a:rPr lang="en-GB" sz="1400" b="1" dirty="0" smtClean="0">
                <a:latin typeface="Verdana" pitchFamily="34" charset="0"/>
              </a:rPr>
              <a:t>supply chain networks</a:t>
            </a:r>
          </a:p>
          <a:p>
            <a:pPr>
              <a:lnSpc>
                <a:spcPts val="1800"/>
              </a:lnSpc>
            </a:pPr>
            <a:r>
              <a:rPr lang="en-GB" sz="1400" dirty="0">
                <a:latin typeface="Verdana" pitchFamily="34" charset="0"/>
              </a:rPr>
              <a:t>t</a:t>
            </a:r>
            <a:r>
              <a:rPr lang="en-GB" sz="1400" dirty="0" smtClean="0">
                <a:latin typeface="Verdana" pitchFamily="34" charset="0"/>
              </a:rPr>
              <a:t>ransparency, many transactions, crossing borders</a:t>
            </a:r>
          </a:p>
        </p:txBody>
      </p:sp>
      <p:cxnSp>
        <p:nvCxnSpPr>
          <p:cNvPr id="14" name="Straight Arrow Connector 13"/>
          <p:cNvCxnSpPr/>
          <p:nvPr/>
        </p:nvCxnSpPr>
        <p:spPr>
          <a:xfrm flipV="1">
            <a:off x="4538547" y="4076079"/>
            <a:ext cx="0" cy="6252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868268" y="4177957"/>
            <a:ext cx="2899317" cy="784830"/>
          </a:xfrm>
          <a:prstGeom prst="rect">
            <a:avLst/>
          </a:prstGeom>
          <a:noFill/>
        </p:spPr>
        <p:txBody>
          <a:bodyPr wrap="square" rtlCol="0">
            <a:spAutoFit/>
          </a:bodyPr>
          <a:lstStyle/>
          <a:p>
            <a:pPr>
              <a:lnSpc>
                <a:spcPts val="1800"/>
              </a:lnSpc>
            </a:pPr>
            <a:r>
              <a:rPr lang="en-GB" sz="1400" b="1" dirty="0" smtClean="0">
                <a:latin typeface="Verdana" pitchFamily="34" charset="0"/>
              </a:rPr>
              <a:t>Climate change,</a:t>
            </a:r>
          </a:p>
          <a:p>
            <a:pPr>
              <a:lnSpc>
                <a:spcPts val="1800"/>
              </a:lnSpc>
            </a:pPr>
            <a:r>
              <a:rPr lang="en-GB" sz="1400" dirty="0" smtClean="0">
                <a:latin typeface="Verdana" pitchFamily="34" charset="0"/>
              </a:rPr>
              <a:t>heavy rainfalls, flooding, higher temperatures</a:t>
            </a:r>
          </a:p>
        </p:txBody>
      </p:sp>
      <p:cxnSp>
        <p:nvCxnSpPr>
          <p:cNvPr id="19" name="Straight Arrow Connector 18"/>
          <p:cNvCxnSpPr/>
          <p:nvPr/>
        </p:nvCxnSpPr>
        <p:spPr>
          <a:xfrm flipH="1" flipV="1">
            <a:off x="5595062" y="3621512"/>
            <a:ext cx="883797" cy="56659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0078" y="2313839"/>
            <a:ext cx="2564780" cy="1015663"/>
          </a:xfrm>
          <a:prstGeom prst="rect">
            <a:avLst/>
          </a:prstGeom>
          <a:noFill/>
        </p:spPr>
        <p:txBody>
          <a:bodyPr wrap="square" rtlCol="0">
            <a:spAutoFit/>
          </a:bodyPr>
          <a:lstStyle/>
          <a:p>
            <a:pPr>
              <a:lnSpc>
                <a:spcPts val="1800"/>
              </a:lnSpc>
            </a:pPr>
            <a:r>
              <a:rPr lang="en-GB" sz="1400" dirty="0" smtClean="0">
                <a:latin typeface="Verdana" pitchFamily="34" charset="0"/>
              </a:rPr>
              <a:t>Cultivation dominated by </a:t>
            </a:r>
            <a:r>
              <a:rPr lang="en-GB" sz="1400" b="1" dirty="0" smtClean="0">
                <a:latin typeface="Verdana" pitchFamily="34" charset="0"/>
              </a:rPr>
              <a:t>micro, small </a:t>
            </a:r>
          </a:p>
          <a:p>
            <a:pPr>
              <a:lnSpc>
                <a:spcPts val="1800"/>
              </a:lnSpc>
            </a:pPr>
            <a:r>
              <a:rPr lang="en-GB" sz="1400" b="1" dirty="0" smtClean="0">
                <a:latin typeface="Verdana" pitchFamily="34" charset="0"/>
              </a:rPr>
              <a:t>and medium </a:t>
            </a:r>
            <a:r>
              <a:rPr lang="en-GB" sz="1400" dirty="0" smtClean="0">
                <a:latin typeface="Verdana" pitchFamily="34" charset="0"/>
              </a:rPr>
              <a:t>sized producers</a:t>
            </a:r>
          </a:p>
        </p:txBody>
      </p:sp>
      <p:cxnSp>
        <p:nvCxnSpPr>
          <p:cNvPr id="29" name="Straight Arrow Connector 28"/>
          <p:cNvCxnSpPr/>
          <p:nvPr/>
        </p:nvCxnSpPr>
        <p:spPr>
          <a:xfrm>
            <a:off x="1997803" y="2726268"/>
            <a:ext cx="957270" cy="19080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793228" y="2600051"/>
            <a:ext cx="2350772" cy="784830"/>
          </a:xfrm>
          <a:prstGeom prst="rect">
            <a:avLst/>
          </a:prstGeom>
          <a:noFill/>
        </p:spPr>
        <p:txBody>
          <a:bodyPr wrap="square" rtlCol="0">
            <a:spAutoFit/>
          </a:bodyPr>
          <a:lstStyle/>
          <a:p>
            <a:pPr>
              <a:lnSpc>
                <a:spcPts val="1800"/>
              </a:lnSpc>
            </a:pPr>
            <a:r>
              <a:rPr lang="en-GB" sz="1400" b="1" dirty="0" smtClean="0">
                <a:latin typeface="Verdana" pitchFamily="34" charset="0"/>
              </a:rPr>
              <a:t>Re-emerging </a:t>
            </a:r>
            <a:r>
              <a:rPr lang="en-GB" sz="1400" dirty="0" smtClean="0">
                <a:latin typeface="Verdana" pitchFamily="34" charset="0"/>
              </a:rPr>
              <a:t>pathogens, unknown pesticides, mycotoxins</a:t>
            </a:r>
          </a:p>
        </p:txBody>
      </p:sp>
      <p:cxnSp>
        <p:nvCxnSpPr>
          <p:cNvPr id="32" name="Straight Arrow Connector 31"/>
          <p:cNvCxnSpPr/>
          <p:nvPr/>
        </p:nvCxnSpPr>
        <p:spPr>
          <a:xfrm flipH="1">
            <a:off x="5776332" y="3107882"/>
            <a:ext cx="999102"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79503" y="3785542"/>
            <a:ext cx="2564780" cy="784830"/>
          </a:xfrm>
          <a:prstGeom prst="rect">
            <a:avLst/>
          </a:prstGeom>
          <a:noFill/>
        </p:spPr>
        <p:txBody>
          <a:bodyPr wrap="square" rtlCol="0">
            <a:spAutoFit/>
          </a:bodyPr>
          <a:lstStyle/>
          <a:p>
            <a:pPr>
              <a:lnSpc>
                <a:spcPts val="1800"/>
              </a:lnSpc>
            </a:pPr>
            <a:r>
              <a:rPr lang="en-GB" sz="1400" b="1" dirty="0" smtClean="0">
                <a:latin typeface="Verdana" pitchFamily="34" charset="0"/>
              </a:rPr>
              <a:t>Different </a:t>
            </a:r>
            <a:r>
              <a:rPr lang="en-GB" sz="1400" dirty="0" smtClean="0">
                <a:latin typeface="Verdana" pitchFamily="34" charset="0"/>
              </a:rPr>
              <a:t>legal </a:t>
            </a:r>
            <a:r>
              <a:rPr lang="en-GB" sz="1400" b="1" dirty="0" smtClean="0">
                <a:latin typeface="Verdana" pitchFamily="34" charset="0"/>
              </a:rPr>
              <a:t>requirements, standards</a:t>
            </a:r>
            <a:r>
              <a:rPr lang="en-GB" sz="1400" dirty="0" smtClean="0">
                <a:latin typeface="Verdana" pitchFamily="34" charset="0"/>
              </a:rPr>
              <a:t>, guidelines</a:t>
            </a:r>
          </a:p>
        </p:txBody>
      </p:sp>
      <p:cxnSp>
        <p:nvCxnSpPr>
          <p:cNvPr id="42" name="Straight Arrow Connector 41"/>
          <p:cNvCxnSpPr/>
          <p:nvPr/>
        </p:nvCxnSpPr>
        <p:spPr>
          <a:xfrm flipV="1">
            <a:off x="2955073" y="3823429"/>
            <a:ext cx="483344" cy="31495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3" name="Right Arrow 52"/>
          <p:cNvSpPr/>
          <p:nvPr/>
        </p:nvSpPr>
        <p:spPr>
          <a:xfrm>
            <a:off x="276690" y="5687913"/>
            <a:ext cx="1261823" cy="657922"/>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54" name="TextBox 53"/>
          <p:cNvSpPr txBox="1"/>
          <p:nvPr/>
        </p:nvSpPr>
        <p:spPr>
          <a:xfrm>
            <a:off x="1761851" y="5855292"/>
            <a:ext cx="7382149" cy="323165"/>
          </a:xfrm>
          <a:prstGeom prst="rect">
            <a:avLst/>
          </a:prstGeom>
          <a:noFill/>
        </p:spPr>
        <p:txBody>
          <a:bodyPr wrap="none" rtlCol="0">
            <a:spAutoFit/>
          </a:bodyPr>
          <a:lstStyle/>
          <a:p>
            <a:pPr>
              <a:lnSpc>
                <a:spcPts val="1800"/>
              </a:lnSpc>
            </a:pPr>
            <a:r>
              <a:rPr lang="en-GB" sz="1600" b="1" dirty="0" smtClean="0">
                <a:latin typeface="Verdana" pitchFamily="34" charset="0"/>
              </a:rPr>
              <a:t>Understanding food safety management systems performance</a:t>
            </a:r>
          </a:p>
        </p:txBody>
      </p:sp>
    </p:spTree>
    <p:extLst>
      <p:ext uri="{BB962C8B-B14F-4D97-AF65-F5344CB8AC3E}">
        <p14:creationId xmlns:p14="http://schemas.microsoft.com/office/powerpoint/2010/main" val="122467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66467" y="2357438"/>
            <a:ext cx="4618188" cy="3087812"/>
          </a:xfrm>
          <a:prstGeom prst="rect">
            <a:avLst/>
          </a:prstGeom>
          <a:solidFill>
            <a:srgbClr val="F3F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2" name="Title 1"/>
          <p:cNvSpPr>
            <a:spLocks noGrp="1"/>
          </p:cNvSpPr>
          <p:nvPr>
            <p:ph type="title"/>
          </p:nvPr>
        </p:nvSpPr>
        <p:spPr>
          <a:xfrm>
            <a:off x="491642" y="230188"/>
            <a:ext cx="8442796" cy="1353086"/>
          </a:xfrm>
        </p:spPr>
        <p:txBody>
          <a:bodyPr/>
          <a:lstStyle/>
          <a:p>
            <a:r>
              <a:rPr lang="en-GB" sz="3200" dirty="0" smtClean="0">
                <a:solidFill>
                  <a:schemeClr val="tx2"/>
                </a:solidFill>
                <a:latin typeface="+mn-lt"/>
              </a:rPr>
              <a:t>Food safety management from systems’ perspective</a:t>
            </a:r>
            <a:endParaRPr lang="en-GB" sz="3200" dirty="0">
              <a:solidFill>
                <a:schemeClr val="tx2"/>
              </a:solidFill>
              <a:latin typeface="+mn-lt"/>
            </a:endParaRPr>
          </a:p>
        </p:txBody>
      </p:sp>
      <p:sp>
        <p:nvSpPr>
          <p:cNvPr id="9" name="Rectangle 8"/>
          <p:cNvSpPr/>
          <p:nvPr/>
        </p:nvSpPr>
        <p:spPr>
          <a:xfrm>
            <a:off x="3066468" y="5880958"/>
            <a:ext cx="4373597" cy="365091"/>
          </a:xfrm>
          <a:prstGeom prst="rect">
            <a:avLst/>
          </a:prstGeom>
          <a:solidFill>
            <a:schemeClr val="bg1"/>
          </a:solidFill>
          <a:ln>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600" dirty="0" smtClean="0">
                <a:solidFill>
                  <a:schemeClr val="tx1"/>
                </a:solidFill>
              </a:rPr>
              <a:t>Food production chain </a:t>
            </a:r>
          </a:p>
        </p:txBody>
      </p:sp>
      <p:sp>
        <p:nvSpPr>
          <p:cNvPr id="12" name="Oval 11"/>
          <p:cNvSpPr/>
          <p:nvPr/>
        </p:nvSpPr>
        <p:spPr>
          <a:xfrm>
            <a:off x="7597467" y="5617759"/>
            <a:ext cx="1546534" cy="859621"/>
          </a:xfrm>
          <a:prstGeom prst="ellipse">
            <a:avLst/>
          </a:prstGeom>
          <a:solidFill>
            <a:srgbClr val="D2ECB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600" dirty="0" smtClean="0">
                <a:solidFill>
                  <a:schemeClr val="tx1"/>
                </a:solidFill>
              </a:rPr>
              <a:t>Safe</a:t>
            </a:r>
          </a:p>
          <a:p>
            <a:pPr algn="ctr"/>
            <a:r>
              <a:rPr lang="en-GB" sz="1600" dirty="0" smtClean="0">
                <a:solidFill>
                  <a:schemeClr val="tx1"/>
                </a:solidFill>
              </a:rPr>
              <a:t>produce</a:t>
            </a:r>
          </a:p>
        </p:txBody>
      </p:sp>
      <p:sp>
        <p:nvSpPr>
          <p:cNvPr id="13" name="Down Arrow 12"/>
          <p:cNvSpPr/>
          <p:nvPr/>
        </p:nvSpPr>
        <p:spPr>
          <a:xfrm>
            <a:off x="5067496" y="5445250"/>
            <a:ext cx="288131" cy="435708"/>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14" name="Rectangle 13"/>
          <p:cNvSpPr/>
          <p:nvPr/>
        </p:nvSpPr>
        <p:spPr>
          <a:xfrm>
            <a:off x="1" y="1739963"/>
            <a:ext cx="2419926" cy="4058410"/>
          </a:xfrm>
          <a:prstGeom prst="rect">
            <a:avLst/>
          </a:prstGeom>
          <a:solidFill>
            <a:srgbClr val="FFE593"/>
          </a:solidFill>
          <a:ln>
            <a:solidFill>
              <a:srgbClr val="01711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en-GB" sz="1600" b="1" dirty="0" smtClean="0">
                <a:solidFill>
                  <a:schemeClr val="tx1"/>
                </a:solidFill>
              </a:rPr>
              <a:t>FSMS context characteristics:</a:t>
            </a:r>
            <a:endParaRPr lang="en-GB" sz="1600" dirty="0" smtClean="0">
              <a:solidFill>
                <a:schemeClr val="tx1"/>
              </a:solidFill>
            </a:endParaRPr>
          </a:p>
          <a:p>
            <a:pPr marL="285750" indent="-285750">
              <a:buFont typeface="Wingdings" panose="05000000000000000000" pitchFamily="2" charset="2"/>
              <a:buChar char="Ø"/>
            </a:pPr>
            <a:endParaRPr lang="en-GB" sz="1600" dirty="0" smtClean="0">
              <a:solidFill>
                <a:schemeClr val="tx1"/>
              </a:solidFill>
            </a:endParaRPr>
          </a:p>
          <a:p>
            <a:pPr marL="285750" indent="-285750">
              <a:buFont typeface="Wingdings" panose="05000000000000000000" pitchFamily="2" charset="2"/>
              <a:buChar char="Ø"/>
            </a:pPr>
            <a:r>
              <a:rPr lang="en-GB" sz="1600" dirty="0" smtClean="0">
                <a:solidFill>
                  <a:schemeClr val="tx1"/>
                </a:solidFill>
              </a:rPr>
              <a:t>Various</a:t>
            </a:r>
          </a:p>
          <a:p>
            <a:pPr marL="285750" indent="-285750">
              <a:buFont typeface="Wingdings" panose="05000000000000000000" pitchFamily="2" charset="2"/>
              <a:buChar char="Ø"/>
            </a:pPr>
            <a:endParaRPr lang="en-GB" sz="1600" dirty="0" smtClean="0">
              <a:solidFill>
                <a:schemeClr val="tx1"/>
              </a:solidFill>
            </a:endParaRPr>
          </a:p>
          <a:p>
            <a:pPr marL="285750" indent="-285750">
              <a:buFont typeface="Wingdings" panose="05000000000000000000" pitchFamily="2" charset="2"/>
              <a:buChar char="Ø"/>
            </a:pPr>
            <a:r>
              <a:rPr lang="en-GB" sz="1600" dirty="0" smtClean="0">
                <a:solidFill>
                  <a:schemeClr val="tx1"/>
                </a:solidFill>
              </a:rPr>
              <a:t>Imply different initial risks</a:t>
            </a:r>
          </a:p>
          <a:p>
            <a:pPr marL="285750" indent="-285750">
              <a:buFont typeface="Wingdings" panose="05000000000000000000" pitchFamily="2" charset="2"/>
              <a:buChar char="Ø"/>
            </a:pPr>
            <a:endParaRPr lang="en-GB" sz="1600" dirty="0" smtClean="0">
              <a:solidFill>
                <a:schemeClr val="tx1"/>
              </a:solidFill>
            </a:endParaRPr>
          </a:p>
          <a:p>
            <a:pPr marL="285750" indent="-285750">
              <a:buFont typeface="Wingdings" panose="05000000000000000000" pitchFamily="2" charset="2"/>
              <a:buChar char="Ø"/>
            </a:pPr>
            <a:r>
              <a:rPr lang="en-GB" sz="1600" dirty="0" smtClean="0">
                <a:solidFill>
                  <a:schemeClr val="tx1"/>
                </a:solidFill>
              </a:rPr>
              <a:t>Can affect system output</a:t>
            </a:r>
          </a:p>
          <a:p>
            <a:pPr marL="285750" indent="-285750">
              <a:buFont typeface="Wingdings" panose="05000000000000000000" pitchFamily="2" charset="2"/>
              <a:buChar char="Ø"/>
            </a:pPr>
            <a:endParaRPr lang="en-GB" sz="1600" dirty="0" smtClean="0">
              <a:solidFill>
                <a:schemeClr val="tx1"/>
              </a:solidFill>
            </a:endParaRPr>
          </a:p>
          <a:p>
            <a:pPr marL="285750" indent="-285750">
              <a:buFont typeface="Wingdings" panose="05000000000000000000" pitchFamily="2" charset="2"/>
              <a:buChar char="Ø"/>
            </a:pPr>
            <a:r>
              <a:rPr lang="en-GB" sz="1600" dirty="0" smtClean="0">
                <a:solidFill>
                  <a:schemeClr val="tx1"/>
                </a:solidFill>
              </a:rPr>
              <a:t>Entail different demands on safety mitigation measures in FSMS</a:t>
            </a:r>
          </a:p>
          <a:p>
            <a:pPr marL="285750" indent="-285750">
              <a:buFont typeface="Wingdings" panose="05000000000000000000" pitchFamily="2" charset="2"/>
              <a:buChar char="Ø"/>
            </a:pPr>
            <a:endParaRPr lang="en-GB" sz="1600" dirty="0" smtClean="0">
              <a:solidFill>
                <a:schemeClr val="tx1"/>
              </a:solidFill>
            </a:endParaRPr>
          </a:p>
        </p:txBody>
      </p:sp>
      <p:sp>
        <p:nvSpPr>
          <p:cNvPr id="15" name="Right Arrow 14"/>
          <p:cNvSpPr/>
          <p:nvPr/>
        </p:nvSpPr>
        <p:spPr>
          <a:xfrm>
            <a:off x="2382096" y="3570858"/>
            <a:ext cx="684372" cy="725239"/>
          </a:xfrm>
          <a:prstGeom prst="rightArrow">
            <a:avLst/>
          </a:prstGeom>
          <a:solidFill>
            <a:srgbClr val="FFE593"/>
          </a:solidFill>
          <a:ln>
            <a:solidFill>
              <a:srgbClr val="FFE59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3" name="Rectangle 2"/>
          <p:cNvSpPr/>
          <p:nvPr/>
        </p:nvSpPr>
        <p:spPr>
          <a:xfrm>
            <a:off x="3405669" y="2733568"/>
            <a:ext cx="3790104" cy="7959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600" dirty="0" smtClean="0">
                <a:solidFill>
                  <a:schemeClr val="tx1"/>
                </a:solidFill>
              </a:rPr>
              <a:t>Assurance activities</a:t>
            </a:r>
          </a:p>
          <a:p>
            <a:pPr algn="ctr"/>
            <a:r>
              <a:rPr lang="en-GB" sz="1400" i="1" dirty="0">
                <a:solidFill>
                  <a:schemeClr val="tx1"/>
                </a:solidFill>
              </a:rPr>
              <a:t>Ensuring and providing </a:t>
            </a:r>
            <a:r>
              <a:rPr lang="en-GB" sz="1400" i="1" dirty="0" smtClean="0">
                <a:solidFill>
                  <a:schemeClr val="tx1"/>
                </a:solidFill>
              </a:rPr>
              <a:t>evidence </a:t>
            </a:r>
            <a:r>
              <a:rPr lang="en-GB" sz="1400" i="1" dirty="0">
                <a:solidFill>
                  <a:schemeClr val="tx1"/>
                </a:solidFill>
              </a:rPr>
              <a:t>that </a:t>
            </a:r>
            <a:r>
              <a:rPr lang="en-GB" sz="1400" i="1" dirty="0" smtClean="0">
                <a:solidFill>
                  <a:schemeClr val="tx1"/>
                </a:solidFill>
              </a:rPr>
              <a:t>system functions properly</a:t>
            </a:r>
          </a:p>
        </p:txBody>
      </p:sp>
      <p:sp>
        <p:nvSpPr>
          <p:cNvPr id="4" name="Rectangle 3"/>
          <p:cNvSpPr/>
          <p:nvPr/>
        </p:nvSpPr>
        <p:spPr>
          <a:xfrm>
            <a:off x="3503532" y="4475133"/>
            <a:ext cx="3767825" cy="79597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600" dirty="0" smtClean="0">
                <a:solidFill>
                  <a:schemeClr val="tx1"/>
                </a:solidFill>
              </a:rPr>
              <a:t>Control activities</a:t>
            </a:r>
          </a:p>
          <a:p>
            <a:r>
              <a:rPr lang="en-GB" sz="1400" i="1" dirty="0">
                <a:solidFill>
                  <a:schemeClr val="tx1"/>
                </a:solidFill>
                <a:cs typeface="Times New Roman" pitchFamily="18" charset="0"/>
              </a:rPr>
              <a:t>Keeping </a:t>
            </a:r>
            <a:r>
              <a:rPr lang="en-GB" sz="1400" i="1" dirty="0" smtClean="0">
                <a:solidFill>
                  <a:schemeClr val="tx1"/>
                </a:solidFill>
                <a:cs typeface="Times New Roman" pitchFamily="18" charset="0"/>
              </a:rPr>
              <a:t>products, processes &amp; </a:t>
            </a:r>
            <a:r>
              <a:rPr lang="en-GB" sz="1400" i="1" dirty="0">
                <a:solidFill>
                  <a:schemeClr val="tx1"/>
                </a:solidFill>
                <a:cs typeface="Times New Roman" pitchFamily="18" charset="0"/>
              </a:rPr>
              <a:t>people actions within acceptable </a:t>
            </a:r>
            <a:r>
              <a:rPr lang="en-GB" sz="1400" i="1" dirty="0" smtClean="0">
                <a:solidFill>
                  <a:schemeClr val="tx1"/>
                </a:solidFill>
                <a:cs typeface="Times New Roman" pitchFamily="18" charset="0"/>
              </a:rPr>
              <a:t>tolerances</a:t>
            </a:r>
            <a:endParaRPr lang="en-GB" sz="1400" b="1" i="1" dirty="0">
              <a:solidFill>
                <a:schemeClr val="tx1"/>
              </a:solidFill>
              <a:cs typeface="Times New Roman" pitchFamily="18" charset="0"/>
            </a:endParaRPr>
          </a:p>
        </p:txBody>
      </p:sp>
      <p:sp>
        <p:nvSpPr>
          <p:cNvPr id="17" name="Rectangle 16"/>
          <p:cNvSpPr/>
          <p:nvPr/>
        </p:nvSpPr>
        <p:spPr>
          <a:xfrm>
            <a:off x="3539502" y="3650988"/>
            <a:ext cx="2219935" cy="523220"/>
          </a:xfrm>
          <a:prstGeom prst="rect">
            <a:avLst/>
          </a:prstGeom>
        </p:spPr>
        <p:txBody>
          <a:bodyPr wrap="square">
            <a:spAutoFit/>
          </a:bodyPr>
          <a:lstStyle/>
          <a:p>
            <a:r>
              <a:rPr lang="en-GB" sz="1400" i="1" dirty="0">
                <a:latin typeface="+mn-lt"/>
              </a:rPr>
              <a:t>Setting system requirements </a:t>
            </a:r>
          </a:p>
        </p:txBody>
      </p:sp>
      <p:sp>
        <p:nvSpPr>
          <p:cNvPr id="20" name="Rectangle 19"/>
          <p:cNvSpPr/>
          <p:nvPr/>
        </p:nvSpPr>
        <p:spPr>
          <a:xfrm>
            <a:off x="5260673" y="3639734"/>
            <a:ext cx="2178113" cy="738664"/>
          </a:xfrm>
          <a:prstGeom prst="rect">
            <a:avLst/>
          </a:prstGeom>
        </p:spPr>
        <p:txBody>
          <a:bodyPr wrap="square">
            <a:spAutoFit/>
          </a:bodyPr>
          <a:lstStyle/>
          <a:p>
            <a:r>
              <a:rPr lang="en-GB" sz="1400" i="1" dirty="0" smtClean="0">
                <a:latin typeface="+mn-lt"/>
              </a:rPr>
              <a:t>Collecting data &amp; verifying system performance</a:t>
            </a:r>
            <a:endParaRPr lang="en-GB" sz="1400" i="1" dirty="0">
              <a:latin typeface="+mn-lt"/>
            </a:endParaRPr>
          </a:p>
        </p:txBody>
      </p:sp>
      <p:cxnSp>
        <p:nvCxnSpPr>
          <p:cNvPr id="29" name="Straight Arrow Connector 20"/>
          <p:cNvCxnSpPr>
            <a:cxnSpLocks noChangeShapeType="1"/>
          </p:cNvCxnSpPr>
          <p:nvPr/>
        </p:nvCxnSpPr>
        <p:spPr bwMode="auto">
          <a:xfrm>
            <a:off x="4312785" y="1776631"/>
            <a:ext cx="0" cy="580807"/>
          </a:xfrm>
          <a:prstGeom prst="straightConnector1">
            <a:avLst/>
          </a:prstGeom>
          <a:noFill/>
          <a:ln w="57150" algn="ctr">
            <a:solidFill>
              <a:schemeClr val="hlink"/>
            </a:solidFill>
            <a:round/>
            <a:headEnd/>
            <a:tailEnd type="arrow" w="med" len="med"/>
          </a:ln>
          <a:extLst>
            <a:ext uri="{909E8E84-426E-40dd-AFC4-6F175D3DCCD1}">
              <a14:hiddenFill xmlns:a14="http://schemas.microsoft.com/office/drawing/2010/main">
                <a:noFill/>
              </a14:hiddenFill>
            </a:ext>
          </a:extLst>
        </p:spPr>
      </p:cxnSp>
      <p:sp>
        <p:nvSpPr>
          <p:cNvPr id="30" name="Text Box 19"/>
          <p:cNvSpPr txBox="1">
            <a:spLocks noChangeArrowheads="1"/>
          </p:cNvSpPr>
          <p:nvPr/>
        </p:nvSpPr>
        <p:spPr bwMode="auto">
          <a:xfrm>
            <a:off x="5556245" y="933450"/>
            <a:ext cx="1715112" cy="738664"/>
          </a:xfrm>
          <a:prstGeom prst="rect">
            <a:avLst/>
          </a:prstGeom>
          <a:solidFill>
            <a:schemeClr val="bg1"/>
          </a:solidFill>
          <a:ln>
            <a:noFill/>
          </a:ln>
          <a:extLst/>
        </p:spPr>
        <p:txBody>
          <a:bodyPr wrap="square">
            <a:spAutoFit/>
          </a:bodyPr>
          <a:lstStyle>
            <a:lvl1pPr eaLnBrk="0" hangingPunct="0">
              <a:defRPr sz="1600">
                <a:solidFill>
                  <a:schemeClr val="tx1"/>
                </a:solidFill>
                <a:latin typeface="News Gothic" pitchFamily="34" charset="0"/>
                <a:cs typeface="Arial" pitchFamily="34" charset="0"/>
              </a:defRPr>
            </a:lvl1pPr>
            <a:lvl2pPr marL="742950" indent="-285750" eaLnBrk="0" hangingPunct="0">
              <a:defRPr sz="1600">
                <a:solidFill>
                  <a:schemeClr val="tx1"/>
                </a:solidFill>
                <a:latin typeface="News Gothic" pitchFamily="34" charset="0"/>
                <a:cs typeface="Arial" pitchFamily="34" charset="0"/>
              </a:defRPr>
            </a:lvl2pPr>
            <a:lvl3pPr marL="1143000" indent="-228600" eaLnBrk="0" hangingPunct="0">
              <a:defRPr sz="1600">
                <a:solidFill>
                  <a:schemeClr val="tx1"/>
                </a:solidFill>
                <a:latin typeface="News Gothic" pitchFamily="34" charset="0"/>
                <a:cs typeface="Arial" pitchFamily="34" charset="0"/>
              </a:defRPr>
            </a:lvl3pPr>
            <a:lvl4pPr marL="1600200" indent="-228600" eaLnBrk="0" hangingPunct="0">
              <a:defRPr sz="1600">
                <a:solidFill>
                  <a:schemeClr val="tx1"/>
                </a:solidFill>
                <a:latin typeface="News Gothic" pitchFamily="34" charset="0"/>
                <a:cs typeface="Arial" pitchFamily="34" charset="0"/>
              </a:defRPr>
            </a:lvl4pPr>
            <a:lvl5pPr marL="2057400" indent="-228600" eaLnBrk="0" hangingPunct="0">
              <a:defRPr sz="1600">
                <a:solidFill>
                  <a:schemeClr val="tx1"/>
                </a:solidFill>
                <a:latin typeface="News Gothic"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News Gothic"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News Gothic"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News Gothic"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News Gothic" pitchFamily="34" charset="0"/>
                <a:cs typeface="Arial" pitchFamily="34" charset="0"/>
              </a:defRPr>
            </a:lvl9pPr>
          </a:lstStyle>
          <a:p>
            <a:r>
              <a:rPr lang="en-GB" sz="1400" i="1" dirty="0" smtClean="0">
                <a:solidFill>
                  <a:schemeClr val="bg2"/>
                </a:solidFill>
                <a:latin typeface="+mn-lt"/>
              </a:rPr>
              <a:t>Setting assurance </a:t>
            </a:r>
            <a:r>
              <a:rPr lang="en-GB" sz="1400" i="1" dirty="0">
                <a:solidFill>
                  <a:schemeClr val="bg2"/>
                </a:solidFill>
                <a:latin typeface="+mn-lt"/>
              </a:rPr>
              <a:t>requirements</a:t>
            </a:r>
          </a:p>
        </p:txBody>
      </p:sp>
      <p:sp>
        <p:nvSpPr>
          <p:cNvPr id="31" name="Text Box 31"/>
          <p:cNvSpPr txBox="1">
            <a:spLocks noChangeArrowheads="1"/>
          </p:cNvSpPr>
          <p:nvPr/>
        </p:nvSpPr>
        <p:spPr bwMode="auto">
          <a:xfrm>
            <a:off x="2825441" y="1130300"/>
            <a:ext cx="2681102" cy="830997"/>
          </a:xfrm>
          <a:prstGeom prst="rect">
            <a:avLst/>
          </a:prstGeom>
          <a:solidFill>
            <a:srgbClr val="FFFFCC"/>
          </a:solidFill>
          <a:ln w="9525">
            <a:solidFill>
              <a:schemeClr val="tx1"/>
            </a:solidFill>
            <a:prstDash val="solid"/>
            <a:miter lim="800000"/>
            <a:headEnd/>
            <a:tailEnd/>
          </a:ln>
          <a:effectLst/>
        </p:spPr>
        <p:txBody>
          <a:bodyPr wrap="square">
            <a:spAutoFit/>
          </a:bodyPr>
          <a:lstStyle/>
          <a:p>
            <a:pPr>
              <a:defRPr/>
            </a:pPr>
            <a:r>
              <a:rPr lang="en-GB" sz="1600" dirty="0">
                <a:latin typeface="+mn-lt"/>
                <a:cs typeface="Arial" charset="0"/>
              </a:rPr>
              <a:t>Quality assurance standards, guidelines, </a:t>
            </a:r>
            <a:r>
              <a:rPr lang="en-GB" sz="1600" dirty="0" smtClean="0">
                <a:latin typeface="+mn-lt"/>
                <a:cs typeface="Arial" charset="0"/>
              </a:rPr>
              <a:t>legal requirements</a:t>
            </a:r>
            <a:endParaRPr lang="en-GB" sz="1600" dirty="0">
              <a:latin typeface="+mn-lt"/>
              <a:cs typeface="Arial" charset="0"/>
            </a:endParaRPr>
          </a:p>
        </p:txBody>
      </p:sp>
      <p:sp>
        <p:nvSpPr>
          <p:cNvPr id="32" name="Line 32"/>
          <p:cNvSpPr>
            <a:spLocks noChangeShapeType="1"/>
          </p:cNvSpPr>
          <p:nvPr/>
        </p:nvSpPr>
        <p:spPr bwMode="auto">
          <a:xfrm flipH="1">
            <a:off x="5467885" y="1693349"/>
            <a:ext cx="1727887" cy="0"/>
          </a:xfrm>
          <a:prstGeom prst="line">
            <a:avLst/>
          </a:prstGeom>
          <a:noFill/>
          <a:ln w="571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nl-NL" sz="1600">
              <a:latin typeface="+mn-lt"/>
            </a:endParaRPr>
          </a:p>
        </p:txBody>
      </p:sp>
      <p:sp>
        <p:nvSpPr>
          <p:cNvPr id="33" name="Text Box 34"/>
          <p:cNvSpPr txBox="1">
            <a:spLocks noChangeArrowheads="1"/>
          </p:cNvSpPr>
          <p:nvPr/>
        </p:nvSpPr>
        <p:spPr bwMode="auto">
          <a:xfrm>
            <a:off x="4394193" y="1964454"/>
            <a:ext cx="3421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News Gothic" pitchFamily="34" charset="0"/>
                <a:cs typeface="Arial" pitchFamily="34" charset="0"/>
              </a:defRPr>
            </a:lvl1pPr>
            <a:lvl2pPr marL="742950" indent="-285750" eaLnBrk="0" hangingPunct="0">
              <a:defRPr sz="1600">
                <a:solidFill>
                  <a:schemeClr val="tx1"/>
                </a:solidFill>
                <a:latin typeface="News Gothic" pitchFamily="34" charset="0"/>
                <a:cs typeface="Arial" pitchFamily="34" charset="0"/>
              </a:defRPr>
            </a:lvl2pPr>
            <a:lvl3pPr marL="1143000" indent="-228600" eaLnBrk="0" hangingPunct="0">
              <a:defRPr sz="1600">
                <a:solidFill>
                  <a:schemeClr val="tx1"/>
                </a:solidFill>
                <a:latin typeface="News Gothic" pitchFamily="34" charset="0"/>
                <a:cs typeface="Arial" pitchFamily="34" charset="0"/>
              </a:defRPr>
            </a:lvl3pPr>
            <a:lvl4pPr marL="1600200" indent="-228600" eaLnBrk="0" hangingPunct="0">
              <a:defRPr sz="1600">
                <a:solidFill>
                  <a:schemeClr val="tx1"/>
                </a:solidFill>
                <a:latin typeface="News Gothic" pitchFamily="34" charset="0"/>
                <a:cs typeface="Arial" pitchFamily="34" charset="0"/>
              </a:defRPr>
            </a:lvl4pPr>
            <a:lvl5pPr marL="2057400" indent="-228600" eaLnBrk="0" hangingPunct="0">
              <a:defRPr sz="1600">
                <a:solidFill>
                  <a:schemeClr val="tx1"/>
                </a:solidFill>
                <a:latin typeface="News Gothic" pitchFamily="34" charset="0"/>
                <a:cs typeface="Arial" pitchFamily="34" charset="0"/>
              </a:defRPr>
            </a:lvl5pPr>
            <a:lvl6pPr marL="2514600" indent="-228600" eaLnBrk="0" fontAlgn="base" hangingPunct="0">
              <a:spcBef>
                <a:spcPct val="0"/>
              </a:spcBef>
              <a:spcAft>
                <a:spcPct val="0"/>
              </a:spcAft>
              <a:defRPr sz="1600">
                <a:solidFill>
                  <a:schemeClr val="tx1"/>
                </a:solidFill>
                <a:latin typeface="News Gothic" pitchFamily="34" charset="0"/>
                <a:cs typeface="Arial" pitchFamily="34" charset="0"/>
              </a:defRPr>
            </a:lvl6pPr>
            <a:lvl7pPr marL="2971800" indent="-228600" eaLnBrk="0" fontAlgn="base" hangingPunct="0">
              <a:spcBef>
                <a:spcPct val="0"/>
              </a:spcBef>
              <a:spcAft>
                <a:spcPct val="0"/>
              </a:spcAft>
              <a:defRPr sz="1600">
                <a:solidFill>
                  <a:schemeClr val="tx1"/>
                </a:solidFill>
                <a:latin typeface="News Gothic" pitchFamily="34" charset="0"/>
                <a:cs typeface="Arial" pitchFamily="34" charset="0"/>
              </a:defRPr>
            </a:lvl7pPr>
            <a:lvl8pPr marL="3429000" indent="-228600" eaLnBrk="0" fontAlgn="base" hangingPunct="0">
              <a:spcBef>
                <a:spcPct val="0"/>
              </a:spcBef>
              <a:spcAft>
                <a:spcPct val="0"/>
              </a:spcAft>
              <a:defRPr sz="1600">
                <a:solidFill>
                  <a:schemeClr val="tx1"/>
                </a:solidFill>
                <a:latin typeface="News Gothic" pitchFamily="34" charset="0"/>
                <a:cs typeface="Arial" pitchFamily="34" charset="0"/>
              </a:defRPr>
            </a:lvl8pPr>
            <a:lvl9pPr marL="3886200" indent="-228600" eaLnBrk="0" fontAlgn="base" hangingPunct="0">
              <a:spcBef>
                <a:spcPct val="0"/>
              </a:spcBef>
              <a:spcAft>
                <a:spcPct val="0"/>
              </a:spcAft>
              <a:defRPr sz="1600">
                <a:solidFill>
                  <a:schemeClr val="tx1"/>
                </a:solidFill>
                <a:latin typeface="News Gothic" pitchFamily="34" charset="0"/>
                <a:cs typeface="Arial" pitchFamily="34" charset="0"/>
              </a:defRPr>
            </a:lvl9pPr>
          </a:lstStyle>
          <a:p>
            <a:pPr eaLnBrk="1" hangingPunct="1"/>
            <a:r>
              <a:rPr lang="en-GB" sz="1400" i="1" dirty="0">
                <a:solidFill>
                  <a:schemeClr val="bg2"/>
                </a:solidFill>
                <a:latin typeface="+mn-lt"/>
              </a:rPr>
              <a:t>Translation assurance requirements</a:t>
            </a:r>
          </a:p>
        </p:txBody>
      </p:sp>
      <p:sp>
        <p:nvSpPr>
          <p:cNvPr id="25" name="Down Arrow 24"/>
          <p:cNvSpPr/>
          <p:nvPr/>
        </p:nvSpPr>
        <p:spPr>
          <a:xfrm rot="16200000">
            <a:off x="7453402" y="5863904"/>
            <a:ext cx="288131" cy="435708"/>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26" name="Down Arrow 25"/>
          <p:cNvSpPr/>
          <p:nvPr/>
        </p:nvSpPr>
        <p:spPr>
          <a:xfrm>
            <a:off x="4895273" y="3570858"/>
            <a:ext cx="285785" cy="904275"/>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27" name="Down Arrow 26"/>
          <p:cNvSpPr/>
          <p:nvPr/>
        </p:nvSpPr>
        <p:spPr>
          <a:xfrm flipV="1">
            <a:off x="5104915" y="3543584"/>
            <a:ext cx="282529" cy="904275"/>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35" name="Down Arrow 34"/>
          <p:cNvSpPr/>
          <p:nvPr/>
        </p:nvSpPr>
        <p:spPr>
          <a:xfrm>
            <a:off x="4021926" y="5461117"/>
            <a:ext cx="288131" cy="435708"/>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36" name="Down Arrow 35"/>
          <p:cNvSpPr/>
          <p:nvPr/>
        </p:nvSpPr>
        <p:spPr>
          <a:xfrm>
            <a:off x="6303317" y="5461117"/>
            <a:ext cx="288131" cy="435708"/>
          </a:xfrm>
          <a:prstGeom prst="down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600" dirty="0" smtClean="0">
              <a:solidFill>
                <a:schemeClr val="tx1"/>
              </a:solidFill>
            </a:endParaRPr>
          </a:p>
        </p:txBody>
      </p:sp>
      <p:sp>
        <p:nvSpPr>
          <p:cNvPr id="28" name="Rectangle 11"/>
          <p:cNvSpPr>
            <a:spLocks noChangeArrowheads="1"/>
          </p:cNvSpPr>
          <p:nvPr/>
        </p:nvSpPr>
        <p:spPr bwMode="auto">
          <a:xfrm>
            <a:off x="7221230" y="933450"/>
            <a:ext cx="1922771" cy="1120180"/>
          </a:xfrm>
          <a:prstGeom prst="rect">
            <a:avLst/>
          </a:prstGeom>
          <a:solidFill>
            <a:srgbClr val="FFFFCC"/>
          </a:solidFill>
          <a:ln w="9525">
            <a:solidFill>
              <a:schemeClr val="tx1"/>
            </a:solidFill>
            <a:miter lim="800000"/>
            <a:headEnd/>
            <a:tailEnd/>
          </a:ln>
        </p:spPr>
        <p:txBody>
          <a:bodyPr wrap="none" anchor="ctr"/>
          <a:lstStyle/>
          <a:p>
            <a:r>
              <a:rPr lang="en-GB" sz="1600" dirty="0">
                <a:latin typeface="+mn-lt"/>
                <a:ea typeface="Verdana" panose="020B0604030504040204" pitchFamily="34" charset="0"/>
                <a:cs typeface="Verdana" panose="020B0604030504040204" pitchFamily="34" charset="0"/>
              </a:rPr>
              <a:t>Stakeholders</a:t>
            </a:r>
          </a:p>
          <a:p>
            <a:r>
              <a:rPr lang="en-GB" sz="1600" dirty="0">
                <a:latin typeface="+mn-lt"/>
                <a:ea typeface="Verdana" panose="020B0604030504040204" pitchFamily="34" charset="0"/>
                <a:cs typeface="Verdana" panose="020B0604030504040204" pitchFamily="34" charset="0"/>
              </a:rPr>
              <a:t>e.g. Government, </a:t>
            </a:r>
            <a:endParaRPr lang="en-GB" sz="1600" dirty="0" smtClean="0">
              <a:latin typeface="+mn-lt"/>
              <a:ea typeface="Verdana" panose="020B0604030504040204" pitchFamily="34" charset="0"/>
              <a:cs typeface="Verdana" panose="020B0604030504040204" pitchFamily="34" charset="0"/>
            </a:endParaRPr>
          </a:p>
          <a:p>
            <a:r>
              <a:rPr lang="en-GB" sz="1600" dirty="0" smtClean="0">
                <a:latin typeface="+mn-lt"/>
                <a:ea typeface="Verdana" panose="020B0604030504040204" pitchFamily="34" charset="0"/>
                <a:cs typeface="Verdana" panose="020B0604030504040204" pitchFamily="34" charset="0"/>
              </a:rPr>
              <a:t>retail</a:t>
            </a:r>
            <a:r>
              <a:rPr lang="en-GB" sz="1600" dirty="0">
                <a:latin typeface="+mn-lt"/>
                <a:ea typeface="Verdana" panose="020B0604030504040204" pitchFamily="34" charset="0"/>
                <a:cs typeface="Verdana" panose="020B0604030504040204" pitchFamily="34" charset="0"/>
              </a:rPr>
              <a:t>, </a:t>
            </a:r>
            <a:r>
              <a:rPr lang="en-GB" sz="1600" dirty="0" smtClean="0">
                <a:latin typeface="+mn-lt"/>
                <a:ea typeface="Verdana" panose="020B0604030504040204" pitchFamily="34" charset="0"/>
                <a:cs typeface="Verdana" panose="020B0604030504040204" pitchFamily="34" charset="0"/>
              </a:rPr>
              <a:t>branch </a:t>
            </a:r>
          </a:p>
          <a:p>
            <a:r>
              <a:rPr lang="en-GB" sz="1600" dirty="0" smtClean="0">
                <a:latin typeface="+mn-lt"/>
                <a:ea typeface="Verdana" panose="020B0604030504040204" pitchFamily="34" charset="0"/>
                <a:cs typeface="Verdana" panose="020B0604030504040204" pitchFamily="34" charset="0"/>
              </a:rPr>
              <a:t>organisations</a:t>
            </a:r>
            <a:endParaRPr lang="en-GB" sz="1600" dirty="0">
              <a:latin typeface="+mn-lt"/>
              <a:ea typeface="Verdana" panose="020B0604030504040204" pitchFamily="34" charset="0"/>
              <a:cs typeface="Verdana" panose="020B0604030504040204" pitchFamily="34" charset="0"/>
            </a:endParaRPr>
          </a:p>
        </p:txBody>
      </p:sp>
      <p:sp>
        <p:nvSpPr>
          <p:cNvPr id="5" name="TextBox 4"/>
          <p:cNvSpPr txBox="1"/>
          <p:nvPr/>
        </p:nvSpPr>
        <p:spPr>
          <a:xfrm>
            <a:off x="6495898" y="6542529"/>
            <a:ext cx="2648102" cy="315471"/>
          </a:xfrm>
          <a:prstGeom prst="rect">
            <a:avLst/>
          </a:prstGeom>
          <a:noFill/>
        </p:spPr>
        <p:txBody>
          <a:bodyPr wrap="none" rtlCol="0">
            <a:spAutoFit/>
          </a:bodyPr>
          <a:lstStyle/>
          <a:p>
            <a:pPr>
              <a:lnSpc>
                <a:spcPts val="1800"/>
              </a:lnSpc>
            </a:pPr>
            <a:r>
              <a:rPr lang="en-US" sz="1200" i="1" dirty="0" smtClean="0">
                <a:latin typeface="Verdana" pitchFamily="34" charset="0"/>
              </a:rPr>
              <a:t>Luning et al, 2008, 2009, 2011</a:t>
            </a:r>
          </a:p>
        </p:txBody>
      </p:sp>
    </p:spTree>
    <p:extLst>
      <p:ext uri="{BB962C8B-B14F-4D97-AF65-F5344CB8AC3E}">
        <p14:creationId xmlns:p14="http://schemas.microsoft.com/office/powerpoint/2010/main" val="4037990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14" grpId="0" animBg="1"/>
      <p:bldP spid="15" grpId="0" animBg="1"/>
      <p:bldP spid="3" grpId="0" animBg="1"/>
      <p:bldP spid="4" grpId="0" animBg="1"/>
      <p:bldP spid="17" grpId="0"/>
      <p:bldP spid="20" grpId="0"/>
      <p:bldP spid="30" grpId="0" animBg="1"/>
      <p:bldP spid="31" grpId="0" animBg="1"/>
      <p:bldP spid="32" grpId="0" animBg="1"/>
      <p:bldP spid="33" grpId="0"/>
      <p:bldP spid="33" grpId="1"/>
      <p:bldP spid="25" grpId="0" animBg="1"/>
      <p:bldP spid="26" grpId="0" animBg="1"/>
      <p:bldP spid="27" grpId="0" animBg="1"/>
      <p:bldP spid="35" grpId="0" animBg="1"/>
      <p:bldP spid="36"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sz="3200" dirty="0" smtClean="0">
                <a:solidFill>
                  <a:schemeClr val="tx2"/>
                </a:solidFill>
              </a:rPr>
              <a:t>Specific context</a:t>
            </a:r>
            <a:endParaRPr lang="en-GB" sz="3200" dirty="0">
              <a:solidFill>
                <a:schemeClr val="tx2"/>
              </a:solidFill>
            </a:endParaRPr>
          </a:p>
        </p:txBody>
      </p:sp>
      <p:sp>
        <p:nvSpPr>
          <p:cNvPr id="3" name="Rectangle 2"/>
          <p:cNvSpPr/>
          <p:nvPr/>
        </p:nvSpPr>
        <p:spPr>
          <a:xfrm>
            <a:off x="3367668" y="3295297"/>
            <a:ext cx="2620537" cy="334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dirty="0" smtClean="0">
                <a:solidFill>
                  <a:schemeClr val="tx1"/>
                </a:solidFill>
              </a:rPr>
              <a:t>COMPANY specific FSMS</a:t>
            </a:r>
          </a:p>
        </p:txBody>
      </p:sp>
      <p:cxnSp>
        <p:nvCxnSpPr>
          <p:cNvPr id="5" name="Straight Arrow Connector 4"/>
          <p:cNvCxnSpPr/>
          <p:nvPr/>
        </p:nvCxnSpPr>
        <p:spPr>
          <a:xfrm>
            <a:off x="2988527" y="2497873"/>
            <a:ext cx="970156" cy="797424"/>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57200" y="2439523"/>
            <a:ext cx="2519857" cy="323165"/>
          </a:xfrm>
          <a:prstGeom prst="rect">
            <a:avLst/>
          </a:prstGeom>
          <a:noFill/>
        </p:spPr>
        <p:txBody>
          <a:bodyPr wrap="none" rtlCol="0">
            <a:spAutoFit/>
          </a:bodyPr>
          <a:lstStyle/>
          <a:p>
            <a:pPr>
              <a:lnSpc>
                <a:spcPts val="1800"/>
              </a:lnSpc>
            </a:pPr>
            <a:r>
              <a:rPr lang="en-GB" sz="1600" dirty="0" smtClean="0">
                <a:latin typeface="Verdana" pitchFamily="34" charset="0"/>
              </a:rPr>
              <a:t>Product characteristics</a:t>
            </a:r>
          </a:p>
        </p:txBody>
      </p:sp>
      <p:sp>
        <p:nvSpPr>
          <p:cNvPr id="7" name="TextBox 6"/>
          <p:cNvSpPr txBox="1"/>
          <p:nvPr/>
        </p:nvSpPr>
        <p:spPr>
          <a:xfrm>
            <a:off x="326377" y="4248394"/>
            <a:ext cx="3641959" cy="323165"/>
          </a:xfrm>
          <a:prstGeom prst="rect">
            <a:avLst/>
          </a:prstGeom>
          <a:noFill/>
        </p:spPr>
        <p:txBody>
          <a:bodyPr wrap="none" rtlCol="0">
            <a:spAutoFit/>
          </a:bodyPr>
          <a:lstStyle/>
          <a:p>
            <a:pPr>
              <a:lnSpc>
                <a:spcPts val="1800"/>
              </a:lnSpc>
            </a:pPr>
            <a:r>
              <a:rPr lang="en-GB" sz="1600" dirty="0" smtClean="0">
                <a:latin typeface="Verdana" pitchFamily="34" charset="0"/>
              </a:rPr>
              <a:t>Production system characteristics</a:t>
            </a:r>
          </a:p>
        </p:txBody>
      </p:sp>
      <p:pic>
        <p:nvPicPr>
          <p:cNvPr id="1026" name="Picture 2" descr="https://encrypted-tbn3.gstatic.com/images?q=tbn:ANd9GcTMb26uBk33eCYRFp6FtOdq0F4cJ4SlBL2-uQfBqvZJSqu8ZKtiE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5" y="5197823"/>
            <a:ext cx="3061211" cy="14817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static.com/images?q=tbn:ANd9GcQUpOOcL27lQ4Sk1PDgpEoLH6R6Y9cX1RTeECCwUxbTmbRrnKW7">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0586" y="4774921"/>
            <a:ext cx="2532754" cy="1591833"/>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flipV="1">
            <a:off x="3473605" y="3629610"/>
            <a:ext cx="574288" cy="618784"/>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pic>
        <p:nvPicPr>
          <p:cNvPr id="1035" name="Picture 11" descr="Image result for fresh berri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45" y="1003910"/>
            <a:ext cx="1847450" cy="1224940"/>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7" descr="Image result for orange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43" name="Picture 19" descr="https://encrypted-tbn0.gstatic.com/images?q=tbn:ANd9GcRYvNOGQHWJ0tSaeQ6CDmRMIvzZZvb8EGj53rpx1MjSBGqdBJfb">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778404" y="1492958"/>
            <a:ext cx="1362992" cy="91257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938585" y="2520921"/>
            <a:ext cx="3226781" cy="323165"/>
          </a:xfrm>
          <a:prstGeom prst="rect">
            <a:avLst/>
          </a:prstGeom>
          <a:noFill/>
        </p:spPr>
        <p:txBody>
          <a:bodyPr wrap="none" rtlCol="0">
            <a:spAutoFit/>
          </a:bodyPr>
          <a:lstStyle/>
          <a:p>
            <a:pPr>
              <a:lnSpc>
                <a:spcPts val="1800"/>
              </a:lnSpc>
            </a:pPr>
            <a:r>
              <a:rPr lang="en-GB" sz="1600" dirty="0" smtClean="0">
                <a:latin typeface="Verdana" pitchFamily="34" charset="0"/>
              </a:rPr>
              <a:t>Organisational characteristics</a:t>
            </a:r>
          </a:p>
        </p:txBody>
      </p:sp>
      <p:cxnSp>
        <p:nvCxnSpPr>
          <p:cNvPr id="17" name="Straight Arrow Connector 16"/>
          <p:cNvCxnSpPr/>
          <p:nvPr/>
        </p:nvCxnSpPr>
        <p:spPr>
          <a:xfrm flipH="1">
            <a:off x="5397190" y="2810342"/>
            <a:ext cx="1037064" cy="484955"/>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pic>
        <p:nvPicPr>
          <p:cNvPr id="1049" name="Picture 25" descr="Image result for big lettuce farms spai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2260" y="268154"/>
            <a:ext cx="2007684" cy="134822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C:\Users\Lunin001\AppData\Local\Microsoft\Windows\Temporary Internet Files\Content.Outlook\CUCPURGN\KLE_278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525123" y="1098797"/>
            <a:ext cx="2011169" cy="133207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938585" y="4662035"/>
            <a:ext cx="3061672" cy="323165"/>
          </a:xfrm>
          <a:prstGeom prst="rect">
            <a:avLst/>
          </a:prstGeom>
          <a:solidFill>
            <a:schemeClr val="bg1"/>
          </a:solidFill>
        </p:spPr>
        <p:txBody>
          <a:bodyPr wrap="none" rtlCol="0">
            <a:spAutoFit/>
          </a:bodyPr>
          <a:lstStyle/>
          <a:p>
            <a:pPr>
              <a:lnSpc>
                <a:spcPts val="1800"/>
              </a:lnSpc>
            </a:pPr>
            <a:r>
              <a:rPr lang="en-GB" sz="1600" dirty="0" smtClean="0">
                <a:latin typeface="Verdana" pitchFamily="34" charset="0"/>
              </a:rPr>
              <a:t>Supply chain characteristics</a:t>
            </a:r>
          </a:p>
        </p:txBody>
      </p:sp>
      <p:cxnSp>
        <p:nvCxnSpPr>
          <p:cNvPr id="29" name="Straight Arrow Connector 28"/>
          <p:cNvCxnSpPr/>
          <p:nvPr/>
        </p:nvCxnSpPr>
        <p:spPr>
          <a:xfrm flipH="1" flipV="1">
            <a:off x="5740475" y="3626995"/>
            <a:ext cx="693779" cy="621399"/>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23" name="AutoShape 28" descr="Image result for local markets"/>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AutoShape 30" descr="Image result for local markets"/>
          <p:cNvSpPr>
            <a:spLocks noChangeAspect="1" noChangeArrowheads="1"/>
          </p:cNvSpPr>
          <p:nvPr/>
        </p:nvSpPr>
        <p:spPr bwMode="auto">
          <a:xfrm>
            <a:off x="304800"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AutoShape 36" descr="Image result for local markets"/>
          <p:cNvSpPr>
            <a:spLocks noChangeAspect="1" noChangeArrowheads="1"/>
          </p:cNvSpPr>
          <p:nvPr/>
        </p:nvSpPr>
        <p:spPr bwMode="auto">
          <a:xfrm>
            <a:off x="457200"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62" name="Picture 38" descr="https://encrypted-tbn3.gstatic.com/images?q=tbn:ANd9GcQDXPwOjwpfQD3yJ4AV48iMwlhUeqPN-gSVI2ChqgNo0z9zkTkfZA">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40475" y="503810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25123" y="2895516"/>
            <a:ext cx="2600325" cy="1762125"/>
          </a:xfrm>
          <a:prstGeom prst="rect">
            <a:avLst/>
          </a:prstGeom>
        </p:spPr>
      </p:pic>
    </p:spTree>
    <p:extLst>
      <p:ext uri="{BB962C8B-B14F-4D97-AF65-F5344CB8AC3E}">
        <p14:creationId xmlns:p14="http://schemas.microsoft.com/office/powerpoint/2010/main" val="381420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5732463"/>
            <a:ext cx="9144000" cy="1125537"/>
          </a:xfrm>
          <a:prstGeom prst="rect">
            <a:avLst/>
          </a:prstGeom>
          <a:solidFill>
            <a:schemeClr val="bg1"/>
          </a:solidFill>
          <a:ln w="9525">
            <a:solidFill>
              <a:schemeClr val="bg1"/>
            </a:solidFill>
            <a:miter lim="800000"/>
            <a:headEnd/>
            <a:tailEnd/>
          </a:ln>
          <a:effectLst>
            <a:outerShdw blurRad="40000" dist="23000" dir="5400000" rotWithShape="0">
              <a:srgbClr val="000000">
                <a:alpha val="34999"/>
              </a:srgbClr>
            </a:outerShdw>
          </a:effectLst>
        </p:spPr>
        <p:txBody>
          <a:bodyPr anchor="ctr"/>
          <a:lstStyle/>
          <a:p>
            <a:pPr algn="ctr" eaLnBrk="1" hangingPunct="1">
              <a:defRPr/>
            </a:pPr>
            <a:endParaRPr lang="en-GB" sz="1600">
              <a:solidFill>
                <a:schemeClr val="lt1"/>
              </a:solidFill>
              <a:latin typeface="+mn-lt"/>
            </a:endParaRPr>
          </a:p>
        </p:txBody>
      </p:sp>
      <p:sp>
        <p:nvSpPr>
          <p:cNvPr id="21507" name="Title 1"/>
          <p:cNvSpPr txBox="1">
            <a:spLocks/>
          </p:cNvSpPr>
          <p:nvPr/>
        </p:nvSpPr>
        <p:spPr bwMode="auto">
          <a:xfrm>
            <a:off x="379413" y="41372"/>
            <a:ext cx="8589096" cy="8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wrap="square" lIns="18000" tIns="0" bIns="324000">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lnSpc>
                <a:spcPts val="4000"/>
              </a:lnSpc>
            </a:pPr>
            <a:r>
              <a:rPr lang="en-GB" sz="3200" dirty="0">
                <a:solidFill>
                  <a:schemeClr val="tx2"/>
                </a:solidFill>
                <a:latin typeface="+mn-lt"/>
              </a:rPr>
              <a:t>Elements </a:t>
            </a:r>
            <a:r>
              <a:rPr lang="en-GB" sz="3200" dirty="0" smtClean="0">
                <a:solidFill>
                  <a:schemeClr val="tx2"/>
                </a:solidFill>
                <a:latin typeface="+mn-lt"/>
              </a:rPr>
              <a:t>the diagnostic instrument</a:t>
            </a:r>
            <a:endParaRPr lang="en-GB" sz="3200" dirty="0">
              <a:solidFill>
                <a:schemeClr val="tx2"/>
              </a:solidFill>
              <a:latin typeface="+mn-lt"/>
            </a:endParaRPr>
          </a:p>
        </p:txBody>
      </p:sp>
      <p:sp>
        <p:nvSpPr>
          <p:cNvPr id="5" name="Rectangle 4"/>
          <p:cNvSpPr>
            <a:spLocks noChangeArrowheads="1"/>
          </p:cNvSpPr>
          <p:nvPr/>
        </p:nvSpPr>
        <p:spPr bwMode="auto">
          <a:xfrm>
            <a:off x="2124075" y="1058313"/>
            <a:ext cx="5672138" cy="4125912"/>
          </a:xfrm>
          <a:prstGeom prst="rect">
            <a:avLst/>
          </a:prstGeom>
          <a:solidFill>
            <a:srgbClr val="F3F3FF"/>
          </a:solidFill>
          <a:ln w="9525">
            <a:solidFill>
              <a:srgbClr val="D2ECB6"/>
            </a:solidFill>
            <a:miter lim="800000"/>
            <a:headEnd/>
            <a:tailEnd/>
          </a:ln>
          <a:effectLst>
            <a:outerShdw blurRad="40000" dist="20000" dir="5400000" rotWithShape="0">
              <a:srgbClr val="000000">
                <a:alpha val="37999"/>
              </a:srgbClr>
            </a:outerShdw>
          </a:effectLst>
        </p:spPr>
        <p:txBody>
          <a:bodyPr/>
          <a:lstStyle/>
          <a:p>
            <a:pPr algn="ctr" eaLnBrk="1" hangingPunct="1">
              <a:defRPr/>
            </a:pPr>
            <a:r>
              <a:rPr lang="en-GB" sz="1600" dirty="0" smtClean="0">
                <a:latin typeface="+mn-lt"/>
              </a:rPr>
              <a:t>Performance of activities</a:t>
            </a:r>
            <a:endParaRPr lang="en-GB" sz="1600" dirty="0">
              <a:latin typeface="+mn-lt"/>
            </a:endParaRPr>
          </a:p>
        </p:txBody>
      </p:sp>
      <p:sp>
        <p:nvSpPr>
          <p:cNvPr id="6" name="Rectangle 5"/>
          <p:cNvSpPr>
            <a:spLocks noChangeArrowheads="1"/>
          </p:cNvSpPr>
          <p:nvPr/>
        </p:nvSpPr>
        <p:spPr bwMode="auto">
          <a:xfrm>
            <a:off x="23813" y="1058313"/>
            <a:ext cx="1947862" cy="4125912"/>
          </a:xfrm>
          <a:prstGeom prst="rect">
            <a:avLst/>
          </a:prstGeom>
          <a:solidFill>
            <a:srgbClr val="FFE593"/>
          </a:solidFill>
          <a:ln w="9525">
            <a:solidFill>
              <a:srgbClr val="98B954"/>
            </a:solidFill>
            <a:miter lim="800000"/>
            <a:headEnd/>
            <a:tailEnd/>
          </a:ln>
          <a:effectLst>
            <a:outerShdw blurRad="40000" dist="20000" dir="5400000" rotWithShape="0">
              <a:srgbClr val="000000">
                <a:alpha val="37999"/>
              </a:srgbClr>
            </a:outerShdw>
          </a:effectLst>
        </p:spPr>
        <p:txBody>
          <a:bodyPr/>
          <a:lstStyle/>
          <a:p>
            <a:pPr eaLnBrk="1" hangingPunct="1">
              <a:defRPr/>
            </a:pPr>
            <a:r>
              <a:rPr lang="en-GB" sz="1600" dirty="0">
                <a:latin typeface="+mn-lt"/>
              </a:rPr>
              <a:t>Context riskiness </a:t>
            </a:r>
          </a:p>
        </p:txBody>
      </p:sp>
      <p:sp>
        <p:nvSpPr>
          <p:cNvPr id="7" name="Rectangle 6"/>
          <p:cNvSpPr>
            <a:spLocks noChangeArrowheads="1"/>
          </p:cNvSpPr>
          <p:nvPr/>
        </p:nvSpPr>
        <p:spPr bwMode="auto">
          <a:xfrm>
            <a:off x="2195513" y="1367875"/>
            <a:ext cx="2844800" cy="3744913"/>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lstStyle/>
          <a:p>
            <a:pPr eaLnBrk="1" hangingPunct="1">
              <a:defRPr/>
            </a:pPr>
            <a:r>
              <a:rPr lang="en-GB" sz="1600" i="1" dirty="0">
                <a:latin typeface="+mn-lt"/>
              </a:rPr>
              <a:t>Core control activities</a:t>
            </a:r>
          </a:p>
        </p:txBody>
      </p:sp>
      <p:sp>
        <p:nvSpPr>
          <p:cNvPr id="8" name="Rectangle 7"/>
          <p:cNvSpPr>
            <a:spLocks noChangeArrowheads="1"/>
          </p:cNvSpPr>
          <p:nvPr/>
        </p:nvSpPr>
        <p:spPr bwMode="auto">
          <a:xfrm>
            <a:off x="5143500" y="1367875"/>
            <a:ext cx="2552700" cy="3743325"/>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lstStyle/>
          <a:p>
            <a:pPr eaLnBrk="1" hangingPunct="1">
              <a:defRPr/>
            </a:pPr>
            <a:r>
              <a:rPr lang="en-GB" sz="1600" i="1" dirty="0">
                <a:latin typeface="+mn-lt"/>
              </a:rPr>
              <a:t>Core assurance activities</a:t>
            </a:r>
          </a:p>
        </p:txBody>
      </p:sp>
      <p:cxnSp>
        <p:nvCxnSpPr>
          <p:cNvPr id="21512" name="AutoShape 3"/>
          <p:cNvCxnSpPr>
            <a:cxnSpLocks noChangeShapeType="1"/>
          </p:cNvCxnSpPr>
          <p:nvPr/>
        </p:nvCxnSpPr>
        <p:spPr bwMode="auto">
          <a:xfrm>
            <a:off x="995363" y="677863"/>
            <a:ext cx="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19" name="Rectangle 18"/>
          <p:cNvSpPr>
            <a:spLocks noChangeArrowheads="1"/>
          </p:cNvSpPr>
          <p:nvPr/>
        </p:nvSpPr>
        <p:spPr bwMode="auto">
          <a:xfrm>
            <a:off x="5241925" y="2193375"/>
            <a:ext cx="2401888" cy="644525"/>
          </a:xfrm>
          <a:prstGeom prst="rect">
            <a:avLst/>
          </a:prstGeom>
          <a:solidFill>
            <a:srgbClr val="CCCC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a:latin typeface="+mn-lt"/>
                <a:cs typeface="Times New Roman" pitchFamily="18" charset="0"/>
              </a:rPr>
              <a:t>Defining system </a:t>
            </a:r>
            <a:r>
              <a:rPr lang="en-GB" sz="1600" dirty="0" smtClean="0">
                <a:latin typeface="+mn-lt"/>
                <a:cs typeface="Times New Roman" pitchFamily="18" charset="0"/>
              </a:rPr>
              <a:t>set-up</a:t>
            </a:r>
            <a:endParaRPr lang="en-GB" sz="1600" dirty="0">
              <a:latin typeface="+mn-lt"/>
              <a:cs typeface="Times New Roman" pitchFamily="18" charset="0"/>
            </a:endParaRPr>
          </a:p>
        </p:txBody>
      </p:sp>
      <p:sp>
        <p:nvSpPr>
          <p:cNvPr id="27" name="Right Arrow 26"/>
          <p:cNvSpPr/>
          <p:nvPr/>
        </p:nvSpPr>
        <p:spPr>
          <a:xfrm>
            <a:off x="4970463" y="2228300"/>
            <a:ext cx="160337" cy="180975"/>
          </a:xfrm>
          <a:prstGeom prst="rightArrow">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28" name="Right Arrow 27"/>
          <p:cNvSpPr/>
          <p:nvPr/>
        </p:nvSpPr>
        <p:spPr>
          <a:xfrm rot="10800000">
            <a:off x="4970463" y="3503063"/>
            <a:ext cx="160337" cy="180975"/>
          </a:xfrm>
          <a:prstGeom prst="rightArrow">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39" name="Right Arrow 38"/>
          <p:cNvSpPr/>
          <p:nvPr/>
        </p:nvSpPr>
        <p:spPr>
          <a:xfrm>
            <a:off x="2266021" y="6069630"/>
            <a:ext cx="615950" cy="239712"/>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40" name="Right Arrow 39"/>
          <p:cNvSpPr/>
          <p:nvPr/>
        </p:nvSpPr>
        <p:spPr>
          <a:xfrm>
            <a:off x="4635364" y="6059310"/>
            <a:ext cx="614363" cy="249237"/>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41" name="Right Arrow 40"/>
          <p:cNvSpPr/>
          <p:nvPr/>
        </p:nvSpPr>
        <p:spPr>
          <a:xfrm>
            <a:off x="6973691" y="6068042"/>
            <a:ext cx="615950" cy="241300"/>
          </a:xfrm>
          <a:prstGeom prst="rightArrow">
            <a:avLst/>
          </a:prstGeom>
          <a:solidFill>
            <a:srgbClr val="C00000"/>
          </a:solidFill>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43" name="Rectangle 42"/>
          <p:cNvSpPr/>
          <p:nvPr/>
        </p:nvSpPr>
        <p:spPr>
          <a:xfrm>
            <a:off x="7896225" y="1007512"/>
            <a:ext cx="1247776" cy="4176713"/>
          </a:xfrm>
          <a:prstGeom prst="rect">
            <a:avLst/>
          </a:prstGeom>
          <a:solidFill>
            <a:srgbClr val="D2ECB6"/>
          </a:solid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GB" sz="1600" dirty="0" smtClean="0">
                <a:solidFill>
                  <a:schemeClr val="tx1"/>
                </a:solidFill>
              </a:rPr>
              <a:t>System output</a:t>
            </a:r>
            <a:endParaRPr lang="en-GB" sz="1600" dirty="0">
              <a:solidFill>
                <a:schemeClr val="tx1"/>
              </a:solidFill>
            </a:endParaRPr>
          </a:p>
          <a:p>
            <a:pPr algn="r" eaLnBrk="1" hangingPunct="1">
              <a:defRPr/>
            </a:pPr>
            <a:endParaRPr lang="en-GB" sz="1600" dirty="0">
              <a:solidFill>
                <a:schemeClr val="tx1"/>
              </a:solidFill>
            </a:endParaRPr>
          </a:p>
          <a:p>
            <a:pPr algn="r" eaLnBrk="1" hangingPunct="1">
              <a:defRPr/>
            </a:pPr>
            <a:endParaRPr lang="en-GB" sz="1600" dirty="0" smtClean="0">
              <a:solidFill>
                <a:schemeClr val="tx1"/>
              </a:solidFill>
            </a:endParaRPr>
          </a:p>
          <a:p>
            <a:pPr algn="r" eaLnBrk="1" hangingPunct="1">
              <a:defRPr/>
            </a:pPr>
            <a:endParaRPr lang="en-GB" sz="1600" dirty="0">
              <a:solidFill>
                <a:schemeClr val="tx1"/>
              </a:solidFill>
            </a:endParaRPr>
          </a:p>
          <a:p>
            <a:pPr algn="r" eaLnBrk="1" hangingPunct="1">
              <a:defRPr/>
            </a:pPr>
            <a:endParaRPr lang="en-GB" sz="1600" dirty="0" smtClean="0">
              <a:solidFill>
                <a:schemeClr val="tx1"/>
              </a:solidFill>
            </a:endParaRPr>
          </a:p>
          <a:p>
            <a:pPr algn="r" eaLnBrk="1" hangingPunct="1">
              <a:defRPr/>
            </a:pPr>
            <a:endParaRPr lang="en-GB" sz="1600" dirty="0">
              <a:solidFill>
                <a:schemeClr val="tx1"/>
              </a:solidFill>
            </a:endParaRPr>
          </a:p>
          <a:p>
            <a:pPr eaLnBrk="1" hangingPunct="1">
              <a:defRPr/>
            </a:pPr>
            <a:r>
              <a:rPr lang="en-GB" sz="1600" dirty="0" smtClean="0">
                <a:solidFill>
                  <a:schemeClr val="tx1"/>
                </a:solidFill>
                <a:cs typeface="Times New Roman" pitchFamily="18" charset="0"/>
              </a:rPr>
              <a:t>External &amp;</a:t>
            </a:r>
            <a:endParaRPr lang="en-GB" sz="1600" dirty="0">
              <a:solidFill>
                <a:schemeClr val="tx1"/>
              </a:solidFill>
              <a:cs typeface="Times New Roman" pitchFamily="18" charset="0"/>
            </a:endParaRPr>
          </a:p>
          <a:p>
            <a:pPr eaLnBrk="1" hangingPunct="1">
              <a:defRPr/>
            </a:pPr>
            <a:r>
              <a:rPr lang="en-GB" sz="1600" dirty="0" smtClean="0">
                <a:solidFill>
                  <a:schemeClr val="tx1"/>
                </a:solidFill>
                <a:cs typeface="Times New Roman" pitchFamily="18" charset="0"/>
              </a:rPr>
              <a:t>Internal</a:t>
            </a:r>
          </a:p>
          <a:p>
            <a:pPr eaLnBrk="1" hangingPunct="1">
              <a:defRPr/>
            </a:pPr>
            <a:r>
              <a:rPr lang="en-GB" sz="1600" dirty="0" smtClean="0">
                <a:solidFill>
                  <a:schemeClr val="tx1"/>
                </a:solidFill>
                <a:cs typeface="Times New Roman" pitchFamily="18" charset="0"/>
              </a:rPr>
              <a:t>evaluation</a:t>
            </a:r>
            <a:endParaRPr lang="en-GB" sz="1600" dirty="0">
              <a:solidFill>
                <a:schemeClr val="tx1"/>
              </a:solidFill>
              <a:cs typeface="Times New Roman" pitchFamily="18" charset="0"/>
            </a:endParaRPr>
          </a:p>
          <a:p>
            <a:pPr eaLnBrk="1" hangingPunct="1">
              <a:defRPr/>
            </a:pPr>
            <a:endParaRPr lang="en-GB" sz="1600" dirty="0">
              <a:solidFill>
                <a:schemeClr val="tx1"/>
              </a:solidFill>
              <a:cs typeface="Times New Roman" pitchFamily="18" charset="0"/>
            </a:endParaRPr>
          </a:p>
          <a:p>
            <a:pPr algn="r" eaLnBrk="1" hangingPunct="1">
              <a:defRPr/>
            </a:pPr>
            <a:endParaRPr lang="en-GB" sz="1600" dirty="0">
              <a:solidFill>
                <a:schemeClr val="tx1"/>
              </a:solidFill>
            </a:endParaRPr>
          </a:p>
        </p:txBody>
      </p:sp>
      <p:sp>
        <p:nvSpPr>
          <p:cNvPr id="38" name="Right Arrow 37"/>
          <p:cNvSpPr/>
          <p:nvPr/>
        </p:nvSpPr>
        <p:spPr>
          <a:xfrm>
            <a:off x="7696200" y="2849013"/>
            <a:ext cx="265113" cy="231775"/>
          </a:xfrm>
          <a:prstGeom prst="rightArrow">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en-GB" sz="1600"/>
          </a:p>
        </p:txBody>
      </p:sp>
      <p:sp>
        <p:nvSpPr>
          <p:cNvPr id="36" name="Rectangle 35"/>
          <p:cNvSpPr>
            <a:spLocks noChangeArrowheads="1"/>
          </p:cNvSpPr>
          <p:nvPr/>
        </p:nvSpPr>
        <p:spPr bwMode="auto">
          <a:xfrm>
            <a:off x="5264150" y="2950613"/>
            <a:ext cx="2381250" cy="644525"/>
          </a:xfrm>
          <a:prstGeom prst="rect">
            <a:avLst/>
          </a:prstGeom>
          <a:solidFill>
            <a:srgbClr val="CCCC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smtClean="0">
                <a:latin typeface="+mn-lt"/>
                <a:cs typeface="Times New Roman" pitchFamily="18" charset="0"/>
              </a:rPr>
              <a:t>Validation</a:t>
            </a:r>
            <a:endParaRPr lang="en-GB" sz="1600" dirty="0">
              <a:latin typeface="+mn-lt"/>
              <a:cs typeface="Times New Roman" pitchFamily="18" charset="0"/>
            </a:endParaRPr>
          </a:p>
        </p:txBody>
      </p:sp>
      <p:sp>
        <p:nvSpPr>
          <p:cNvPr id="37" name="Rectangle 36"/>
          <p:cNvSpPr>
            <a:spLocks noChangeArrowheads="1"/>
          </p:cNvSpPr>
          <p:nvPr/>
        </p:nvSpPr>
        <p:spPr bwMode="auto">
          <a:xfrm>
            <a:off x="5262563" y="3641175"/>
            <a:ext cx="2381250" cy="644525"/>
          </a:xfrm>
          <a:prstGeom prst="rect">
            <a:avLst/>
          </a:prstGeom>
          <a:solidFill>
            <a:srgbClr val="CCCC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smtClean="0">
                <a:latin typeface="+mn-lt"/>
                <a:cs typeface="Times New Roman" pitchFamily="18" charset="0"/>
              </a:rPr>
              <a:t>Verification</a:t>
            </a:r>
            <a:endParaRPr lang="en-GB" sz="1600" dirty="0">
              <a:latin typeface="+mn-lt"/>
              <a:cs typeface="Times New Roman" pitchFamily="18" charset="0"/>
            </a:endParaRPr>
          </a:p>
        </p:txBody>
      </p:sp>
      <p:sp>
        <p:nvSpPr>
          <p:cNvPr id="42" name="Rectangle 41"/>
          <p:cNvSpPr>
            <a:spLocks noChangeArrowheads="1"/>
          </p:cNvSpPr>
          <p:nvPr/>
        </p:nvSpPr>
        <p:spPr bwMode="auto">
          <a:xfrm>
            <a:off x="5262563" y="4374600"/>
            <a:ext cx="2381250" cy="644525"/>
          </a:xfrm>
          <a:prstGeom prst="rect">
            <a:avLst/>
          </a:prstGeom>
          <a:solidFill>
            <a:srgbClr val="CCCC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smtClean="0">
                <a:latin typeface="+mn-lt"/>
                <a:cs typeface="Times New Roman" pitchFamily="18" charset="0"/>
              </a:rPr>
              <a:t>Documentation</a:t>
            </a:r>
            <a:endParaRPr lang="en-GB" sz="1600" dirty="0">
              <a:latin typeface="+mn-lt"/>
              <a:cs typeface="Times New Roman" pitchFamily="18" charset="0"/>
            </a:endParaRPr>
          </a:p>
        </p:txBody>
      </p:sp>
      <p:sp>
        <p:nvSpPr>
          <p:cNvPr id="47" name="Rectangle 46"/>
          <p:cNvSpPr>
            <a:spLocks noChangeArrowheads="1"/>
          </p:cNvSpPr>
          <p:nvPr/>
        </p:nvSpPr>
        <p:spPr bwMode="auto">
          <a:xfrm>
            <a:off x="2268538" y="4395238"/>
            <a:ext cx="2682875" cy="644525"/>
          </a:xfrm>
          <a:prstGeom prst="rect">
            <a:avLst/>
          </a:prstGeom>
          <a:solidFill>
            <a:srgbClr val="AFAF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a:latin typeface="+mn-lt"/>
                <a:cs typeface="Times New Roman" pitchFamily="18" charset="0"/>
              </a:rPr>
              <a:t>Actual operation control </a:t>
            </a:r>
            <a:r>
              <a:rPr lang="en-GB" sz="1600" dirty="0" smtClean="0">
                <a:latin typeface="+mn-lt"/>
                <a:cs typeface="Times New Roman" pitchFamily="18" charset="0"/>
              </a:rPr>
              <a:t>strategies</a:t>
            </a:r>
            <a:endParaRPr lang="en-GB" sz="1600" dirty="0">
              <a:latin typeface="+mn-lt"/>
              <a:cs typeface="Times New Roman" pitchFamily="18" charset="0"/>
            </a:endParaRPr>
          </a:p>
        </p:txBody>
      </p:sp>
      <p:sp>
        <p:nvSpPr>
          <p:cNvPr id="48" name="Rectangle 47"/>
          <p:cNvSpPr>
            <a:spLocks noChangeArrowheads="1"/>
          </p:cNvSpPr>
          <p:nvPr/>
        </p:nvSpPr>
        <p:spPr bwMode="auto">
          <a:xfrm>
            <a:off x="112713" y="1410738"/>
            <a:ext cx="1771650" cy="860425"/>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nchor="ctr"/>
          <a:lstStyle/>
          <a:p>
            <a:pPr eaLnBrk="1" hangingPunct="1">
              <a:defRPr/>
            </a:pPr>
            <a:r>
              <a:rPr lang="en-GB" sz="1600" dirty="0">
                <a:latin typeface="+mn-lt"/>
                <a:cs typeface="Times New Roman" pitchFamily="18" charset="0"/>
              </a:rPr>
              <a:t>Product </a:t>
            </a:r>
            <a:r>
              <a:rPr lang="en-GB" sz="1600" dirty="0" smtClean="0">
                <a:latin typeface="+mn-lt"/>
                <a:cs typeface="Times New Roman" pitchFamily="18" charset="0"/>
              </a:rPr>
              <a:t>characteristics</a:t>
            </a:r>
            <a:endParaRPr lang="en-GB" sz="1600" dirty="0">
              <a:latin typeface="+mn-lt"/>
              <a:cs typeface="Times New Roman" pitchFamily="18" charset="0"/>
            </a:endParaRPr>
          </a:p>
        </p:txBody>
      </p:sp>
      <p:sp>
        <p:nvSpPr>
          <p:cNvPr id="49" name="Rectangle 48"/>
          <p:cNvSpPr>
            <a:spLocks noChangeArrowheads="1"/>
          </p:cNvSpPr>
          <p:nvPr/>
        </p:nvSpPr>
        <p:spPr bwMode="auto">
          <a:xfrm>
            <a:off x="109538" y="2398163"/>
            <a:ext cx="1771650" cy="808037"/>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nchor="ctr"/>
          <a:lstStyle/>
          <a:p>
            <a:pPr eaLnBrk="1" hangingPunct="1">
              <a:defRPr/>
            </a:pPr>
            <a:r>
              <a:rPr lang="en-GB" sz="1600" dirty="0">
                <a:latin typeface="+mn-lt"/>
                <a:cs typeface="Times New Roman" pitchFamily="18" charset="0"/>
              </a:rPr>
              <a:t>Process </a:t>
            </a:r>
            <a:r>
              <a:rPr lang="en-GB" sz="1600" dirty="0" smtClean="0">
                <a:latin typeface="+mn-lt"/>
                <a:cs typeface="Times New Roman" pitchFamily="18" charset="0"/>
              </a:rPr>
              <a:t>characteristics</a:t>
            </a:r>
            <a:endParaRPr lang="en-GB" sz="1600" dirty="0">
              <a:latin typeface="+mn-lt"/>
              <a:cs typeface="Times New Roman" pitchFamily="18" charset="0"/>
            </a:endParaRPr>
          </a:p>
        </p:txBody>
      </p:sp>
      <p:sp>
        <p:nvSpPr>
          <p:cNvPr id="50" name="Rectangle 49"/>
          <p:cNvSpPr>
            <a:spLocks noChangeArrowheads="1"/>
          </p:cNvSpPr>
          <p:nvPr/>
        </p:nvSpPr>
        <p:spPr bwMode="auto">
          <a:xfrm>
            <a:off x="115888" y="3272875"/>
            <a:ext cx="1771650" cy="858838"/>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nchor="ctr"/>
          <a:lstStyle/>
          <a:p>
            <a:pPr eaLnBrk="1" hangingPunct="1">
              <a:defRPr/>
            </a:pPr>
            <a:r>
              <a:rPr lang="en-GB" sz="1600" dirty="0">
                <a:latin typeface="+mn-lt"/>
                <a:cs typeface="Times New Roman" pitchFamily="18" charset="0"/>
              </a:rPr>
              <a:t>Organisational </a:t>
            </a:r>
            <a:r>
              <a:rPr lang="en-GB" sz="1600" dirty="0" smtClean="0">
                <a:latin typeface="+mn-lt"/>
                <a:cs typeface="Times New Roman" pitchFamily="18" charset="0"/>
              </a:rPr>
              <a:t>characteristics</a:t>
            </a:r>
            <a:endParaRPr lang="en-GB" sz="1600" dirty="0">
              <a:latin typeface="+mn-lt"/>
              <a:cs typeface="Times New Roman" pitchFamily="18" charset="0"/>
            </a:endParaRPr>
          </a:p>
        </p:txBody>
      </p:sp>
      <p:sp>
        <p:nvSpPr>
          <p:cNvPr id="51" name="Rectangle 50"/>
          <p:cNvSpPr>
            <a:spLocks noChangeArrowheads="1"/>
          </p:cNvSpPr>
          <p:nvPr/>
        </p:nvSpPr>
        <p:spPr bwMode="auto">
          <a:xfrm>
            <a:off x="112713" y="4239663"/>
            <a:ext cx="1771650" cy="871537"/>
          </a:xfrm>
          <a:prstGeom prst="rect">
            <a:avLst/>
          </a:prstGeom>
          <a:solidFill>
            <a:schemeClr val="bg1"/>
          </a:solidFill>
          <a:ln w="9525">
            <a:solidFill>
              <a:schemeClr val="tx1"/>
            </a:solidFill>
            <a:miter lim="800000"/>
            <a:headEnd/>
            <a:tailEnd/>
          </a:ln>
          <a:effectLst>
            <a:outerShdw blurRad="40000" dist="23000" dir="5400000" rotWithShape="0">
              <a:srgbClr val="000000">
                <a:alpha val="34999"/>
              </a:srgbClr>
            </a:outerShdw>
          </a:effectLst>
        </p:spPr>
        <p:txBody>
          <a:bodyPr anchor="ctr"/>
          <a:lstStyle/>
          <a:p>
            <a:pPr eaLnBrk="1" hangingPunct="1">
              <a:defRPr/>
            </a:pPr>
            <a:r>
              <a:rPr lang="en-GB" sz="1600" dirty="0">
                <a:latin typeface="+mn-lt"/>
                <a:cs typeface="Times New Roman" pitchFamily="18" charset="0"/>
              </a:rPr>
              <a:t>Chain </a:t>
            </a:r>
            <a:r>
              <a:rPr lang="en-GB" sz="1600" dirty="0" smtClean="0">
                <a:latin typeface="+mn-lt"/>
                <a:cs typeface="Times New Roman" pitchFamily="18" charset="0"/>
              </a:rPr>
              <a:t>characteristics</a:t>
            </a:r>
            <a:endParaRPr lang="en-GB" sz="1600" dirty="0">
              <a:latin typeface="+mn-lt"/>
              <a:cs typeface="Times New Roman" pitchFamily="18" charset="0"/>
            </a:endParaRPr>
          </a:p>
        </p:txBody>
      </p:sp>
      <p:sp>
        <p:nvSpPr>
          <p:cNvPr id="2" name="Right Arrow 1"/>
          <p:cNvSpPr/>
          <p:nvPr/>
        </p:nvSpPr>
        <p:spPr>
          <a:xfrm>
            <a:off x="1971675" y="4382538"/>
            <a:ext cx="190500" cy="214312"/>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GB" sz="1600"/>
          </a:p>
        </p:txBody>
      </p:sp>
      <p:sp>
        <p:nvSpPr>
          <p:cNvPr id="55" name="Right Arrow 54"/>
          <p:cNvSpPr/>
          <p:nvPr/>
        </p:nvSpPr>
        <p:spPr>
          <a:xfrm>
            <a:off x="1971675" y="3457025"/>
            <a:ext cx="190500" cy="214313"/>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GB" sz="1600"/>
          </a:p>
        </p:txBody>
      </p:sp>
      <p:sp>
        <p:nvSpPr>
          <p:cNvPr id="56" name="Right Arrow 55"/>
          <p:cNvSpPr/>
          <p:nvPr/>
        </p:nvSpPr>
        <p:spPr>
          <a:xfrm>
            <a:off x="1971675" y="2591838"/>
            <a:ext cx="190500" cy="214312"/>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GB" sz="1600"/>
          </a:p>
        </p:txBody>
      </p:sp>
      <p:sp>
        <p:nvSpPr>
          <p:cNvPr id="57" name="Right Arrow 56"/>
          <p:cNvSpPr/>
          <p:nvPr/>
        </p:nvSpPr>
        <p:spPr>
          <a:xfrm>
            <a:off x="1971675" y="1728238"/>
            <a:ext cx="190500" cy="214312"/>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endParaRPr lang="en-GB" sz="1600"/>
          </a:p>
        </p:txBody>
      </p:sp>
      <p:sp>
        <p:nvSpPr>
          <p:cNvPr id="9" name="Rectangle 8"/>
          <p:cNvSpPr>
            <a:spLocks noChangeArrowheads="1"/>
          </p:cNvSpPr>
          <p:nvPr/>
        </p:nvSpPr>
        <p:spPr bwMode="auto">
          <a:xfrm>
            <a:off x="2268538" y="1728238"/>
            <a:ext cx="2682875" cy="2511425"/>
          </a:xfrm>
          <a:prstGeom prst="rect">
            <a:avLst/>
          </a:prstGeom>
          <a:noFill/>
          <a:ln w="9525">
            <a:solidFill>
              <a:srgbClr val="4A7EBB"/>
            </a:solidFill>
            <a:miter lim="800000"/>
            <a:headEnd/>
            <a:tailEnd/>
          </a:ln>
          <a:effectLst>
            <a:outerShdw blurRad="40000" dist="20000" dir="5400000" rotWithShape="0">
              <a:srgbClr val="000000">
                <a:alpha val="37999"/>
              </a:srgbClr>
            </a:outerShdw>
          </a:effectLst>
        </p:spPr>
        <p:txBody>
          <a:bodyPr/>
          <a:lstStyle/>
          <a:p>
            <a:pPr eaLnBrk="1" hangingPunct="1">
              <a:defRPr/>
            </a:pPr>
            <a:endParaRPr lang="en-GB" sz="1600" i="1" dirty="0">
              <a:latin typeface="+mn-lt"/>
              <a:cs typeface="Times New Roman" pitchFamily="18" charset="0"/>
            </a:endParaRPr>
          </a:p>
        </p:txBody>
      </p:sp>
      <p:sp>
        <p:nvSpPr>
          <p:cNvPr id="44" name="Rectangle 43"/>
          <p:cNvSpPr>
            <a:spLocks noChangeArrowheads="1"/>
          </p:cNvSpPr>
          <p:nvPr/>
        </p:nvSpPr>
        <p:spPr bwMode="auto">
          <a:xfrm>
            <a:off x="2360612" y="1871112"/>
            <a:ext cx="2498725" cy="644525"/>
          </a:xfrm>
          <a:prstGeom prst="rect">
            <a:avLst/>
          </a:prstGeom>
          <a:solidFill>
            <a:srgbClr val="AFAF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a:latin typeface="+mn-lt"/>
                <a:cs typeface="Times New Roman" pitchFamily="18" charset="0"/>
              </a:rPr>
              <a:t>Preventive measures </a:t>
            </a:r>
            <a:r>
              <a:rPr lang="en-GB" sz="1600" dirty="0" smtClean="0">
                <a:latin typeface="+mn-lt"/>
                <a:cs typeface="Times New Roman" pitchFamily="18" charset="0"/>
              </a:rPr>
              <a:t>design</a:t>
            </a:r>
            <a:endParaRPr lang="en-GB" sz="1600" dirty="0">
              <a:latin typeface="+mn-lt"/>
              <a:cs typeface="Times New Roman" pitchFamily="18" charset="0"/>
            </a:endParaRPr>
          </a:p>
        </p:txBody>
      </p:sp>
      <p:sp>
        <p:nvSpPr>
          <p:cNvPr id="45" name="Rectangle 44"/>
          <p:cNvSpPr>
            <a:spLocks noChangeArrowheads="1"/>
          </p:cNvSpPr>
          <p:nvPr/>
        </p:nvSpPr>
        <p:spPr bwMode="auto">
          <a:xfrm>
            <a:off x="2357437" y="2642637"/>
            <a:ext cx="2501900" cy="644525"/>
          </a:xfrm>
          <a:prstGeom prst="rect">
            <a:avLst/>
          </a:prstGeom>
          <a:solidFill>
            <a:srgbClr val="AFAF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a:latin typeface="+mn-lt"/>
                <a:cs typeface="Times New Roman" pitchFamily="18" charset="0"/>
              </a:rPr>
              <a:t>Intervention processes </a:t>
            </a:r>
            <a:r>
              <a:rPr lang="en-GB" sz="1600" dirty="0" smtClean="0">
                <a:latin typeface="+mn-lt"/>
                <a:cs typeface="Times New Roman" pitchFamily="18" charset="0"/>
              </a:rPr>
              <a:t>design</a:t>
            </a:r>
            <a:endParaRPr lang="en-GB" sz="1600" dirty="0">
              <a:latin typeface="+mn-lt"/>
              <a:cs typeface="Times New Roman" pitchFamily="18" charset="0"/>
            </a:endParaRPr>
          </a:p>
        </p:txBody>
      </p:sp>
      <p:sp>
        <p:nvSpPr>
          <p:cNvPr id="46" name="Rectangle 45"/>
          <p:cNvSpPr>
            <a:spLocks noChangeArrowheads="1"/>
          </p:cNvSpPr>
          <p:nvPr/>
        </p:nvSpPr>
        <p:spPr bwMode="auto">
          <a:xfrm>
            <a:off x="2357437" y="3457025"/>
            <a:ext cx="2501900" cy="644525"/>
          </a:xfrm>
          <a:prstGeom prst="rect">
            <a:avLst/>
          </a:prstGeom>
          <a:solidFill>
            <a:srgbClr val="AFAFFF"/>
          </a:solidFill>
          <a:ln w="9525">
            <a:solidFill>
              <a:srgbClr val="4A7EBB"/>
            </a:solidFill>
            <a:miter lim="800000"/>
            <a:headEnd/>
            <a:tailEnd/>
          </a:ln>
          <a:effectLst>
            <a:outerShdw blurRad="40000" dist="20000" dir="5400000" rotWithShape="0">
              <a:srgbClr val="000000">
                <a:alpha val="37999"/>
              </a:srgbClr>
            </a:outerShdw>
          </a:effectLst>
        </p:spPr>
        <p:txBody>
          <a:bodyPr anchor="ctr"/>
          <a:lstStyle/>
          <a:p>
            <a:pPr eaLnBrk="1" hangingPunct="1">
              <a:defRPr/>
            </a:pPr>
            <a:r>
              <a:rPr lang="en-GB" sz="1600" dirty="0">
                <a:latin typeface="+mn-lt"/>
                <a:cs typeface="Times New Roman" pitchFamily="18" charset="0"/>
              </a:rPr>
              <a:t>Monitoring systems </a:t>
            </a:r>
            <a:r>
              <a:rPr lang="en-GB" sz="1600" dirty="0" smtClean="0">
                <a:latin typeface="+mn-lt"/>
                <a:cs typeface="Times New Roman" pitchFamily="18" charset="0"/>
              </a:rPr>
              <a:t>design</a:t>
            </a:r>
            <a:endParaRPr lang="en-GB" sz="1600" dirty="0">
              <a:latin typeface="+mn-lt"/>
              <a:cs typeface="Times New Roman" pitchFamily="18" charset="0"/>
            </a:endParaRPr>
          </a:p>
        </p:txBody>
      </p:sp>
      <p:pic>
        <p:nvPicPr>
          <p:cNvPr id="62" name="Picture 61"/>
          <p:cNvPicPr/>
          <p:nvPr/>
        </p:nvPicPr>
        <p:blipFill rotWithShape="1">
          <a:blip r:embed="rId3">
            <a:extLst>
              <a:ext uri="{28A0092B-C50C-407E-A947-70E740481C1C}">
                <a14:useLocalDpi xmlns:a14="http://schemas.microsoft.com/office/drawing/2010/main" val="0"/>
              </a:ext>
            </a:extLst>
          </a:blip>
          <a:srcRect l="-1" r="72401" b="77778"/>
          <a:stretch/>
        </p:blipFill>
        <p:spPr bwMode="auto">
          <a:xfrm>
            <a:off x="696842" y="5693676"/>
            <a:ext cx="1314450" cy="933450"/>
          </a:xfrm>
          <a:prstGeom prst="rect">
            <a:avLst/>
          </a:prstGeom>
          <a:ln>
            <a:noFill/>
          </a:ln>
          <a:extLst>
            <a:ext uri="{53640926-AAD7-44d8-BBD7-CCE9431645EC}">
              <a14:shadowObscured xmlns:a14="http://schemas.microsoft.com/office/drawing/2010/main"/>
            </a:ext>
          </a:extLst>
        </p:spPr>
      </p:pic>
      <p:pic>
        <p:nvPicPr>
          <p:cNvPr id="63" name="Picture 62"/>
          <p:cNvPicPr/>
          <p:nvPr/>
        </p:nvPicPr>
        <p:blipFill rotWithShape="1">
          <a:blip r:embed="rId3">
            <a:extLst>
              <a:ext uri="{28A0092B-C50C-407E-A947-70E740481C1C}">
                <a14:useLocalDpi xmlns:a14="http://schemas.microsoft.com/office/drawing/2010/main" val="0"/>
              </a:ext>
            </a:extLst>
          </a:blip>
          <a:srcRect l="27599" r="46001" b="78685"/>
          <a:stretch/>
        </p:blipFill>
        <p:spPr bwMode="auto">
          <a:xfrm>
            <a:off x="2997137" y="5712726"/>
            <a:ext cx="1257300" cy="895350"/>
          </a:xfrm>
          <a:prstGeom prst="rect">
            <a:avLst/>
          </a:prstGeom>
          <a:ln>
            <a:noFill/>
          </a:ln>
          <a:extLst>
            <a:ext uri="{53640926-AAD7-44d8-BBD7-CCE9431645EC}">
              <a14:shadowObscured xmlns:a14="http://schemas.microsoft.com/office/drawing/2010/main"/>
            </a:ext>
          </a:extLst>
        </p:spPr>
      </p:pic>
      <p:pic>
        <p:nvPicPr>
          <p:cNvPr id="65" name="Picture 64"/>
          <p:cNvPicPr/>
          <p:nvPr/>
        </p:nvPicPr>
        <p:blipFill rotWithShape="1">
          <a:blip r:embed="rId3">
            <a:extLst>
              <a:ext uri="{28A0092B-C50C-407E-A947-70E740481C1C}">
                <a14:useLocalDpi xmlns:a14="http://schemas.microsoft.com/office/drawing/2010/main" val="0"/>
              </a:ext>
            </a:extLst>
          </a:blip>
          <a:srcRect l="53000" r="22000" b="82766"/>
          <a:stretch/>
        </p:blipFill>
        <p:spPr bwMode="auto">
          <a:xfrm>
            <a:off x="5528482" y="5708197"/>
            <a:ext cx="1190625" cy="723900"/>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5913877" y="6287379"/>
            <a:ext cx="1011946" cy="298543"/>
          </a:xfrm>
          <a:prstGeom prst="rect">
            <a:avLst/>
          </a:prstGeom>
          <a:noFill/>
        </p:spPr>
        <p:txBody>
          <a:bodyPr wrap="square" rtlCol="0">
            <a:spAutoFit/>
          </a:bodyPr>
          <a:lstStyle/>
          <a:p>
            <a:pPr>
              <a:lnSpc>
                <a:spcPts val="1800"/>
              </a:lnSpc>
            </a:pPr>
            <a:r>
              <a:rPr lang="en-GB" sz="1100" b="1" dirty="0" smtClean="0">
                <a:solidFill>
                  <a:srgbClr val="292929"/>
                </a:solidFill>
                <a:latin typeface="Times New Roman" panose="02020603050405020304" pitchFamily="18" charset="0"/>
                <a:cs typeface="Times New Roman" panose="02020603050405020304" pitchFamily="18" charset="0"/>
              </a:rPr>
              <a:t>Trade</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446712" y="5238315"/>
            <a:ext cx="173402" cy="669184"/>
          </a:xfrm>
          <a:prstGeom prst="rect">
            <a:avLst/>
          </a:prstGeom>
        </p:spPr>
      </p:pic>
      <p:pic>
        <p:nvPicPr>
          <p:cNvPr id="67" name="Picture 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788130" y="5238315"/>
            <a:ext cx="173402" cy="669184"/>
          </a:xfrm>
          <a:prstGeom prst="rect">
            <a:avLst/>
          </a:prstGeom>
        </p:spPr>
      </p:pic>
      <p:pic>
        <p:nvPicPr>
          <p:cNvPr id="68" name="Picture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545705" y="5263710"/>
            <a:ext cx="173402" cy="669184"/>
          </a:xfrm>
          <a:prstGeom prst="rect">
            <a:avLst/>
          </a:prstGeom>
        </p:spPr>
      </p:pic>
      <p:sp>
        <p:nvSpPr>
          <p:cNvPr id="52" name="Oval 51"/>
          <p:cNvSpPr/>
          <p:nvPr/>
        </p:nvSpPr>
        <p:spPr>
          <a:xfrm>
            <a:off x="7597467" y="5728504"/>
            <a:ext cx="1546534" cy="85962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600" dirty="0" smtClean="0">
                <a:solidFill>
                  <a:schemeClr val="bg1"/>
                </a:solidFill>
              </a:rPr>
              <a:t>Safe</a:t>
            </a:r>
          </a:p>
          <a:p>
            <a:pPr algn="ctr"/>
            <a:r>
              <a:rPr lang="en-GB" sz="1600" dirty="0" smtClean="0">
                <a:solidFill>
                  <a:schemeClr val="bg1"/>
                </a:solidFill>
              </a:rPr>
              <a:t>produce</a:t>
            </a:r>
          </a:p>
        </p:txBody>
      </p:sp>
    </p:spTree>
    <p:extLst>
      <p:ext uri="{BB962C8B-B14F-4D97-AF65-F5344CB8AC3E}">
        <p14:creationId xmlns:p14="http://schemas.microsoft.com/office/powerpoint/2010/main" val="9384209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9" grpId="0" animBg="1"/>
      <p:bldP spid="27" grpId="0" animBg="1"/>
      <p:bldP spid="28" grpId="0" animBg="1"/>
      <p:bldP spid="39" grpId="0" animBg="1"/>
      <p:bldP spid="40" grpId="0" animBg="1"/>
      <p:bldP spid="41" grpId="0" animBg="1"/>
      <p:bldP spid="43" grpId="0" animBg="1"/>
      <p:bldP spid="38" grpId="0" animBg="1"/>
      <p:bldP spid="36" grpId="0" animBg="1"/>
      <p:bldP spid="37" grpId="0" animBg="1"/>
      <p:bldP spid="42" grpId="0" animBg="1"/>
      <p:bldP spid="47" grpId="0" animBg="1"/>
      <p:bldP spid="48" grpId="0" animBg="1"/>
      <p:bldP spid="49" grpId="0" animBg="1"/>
      <p:bldP spid="50" grpId="0" animBg="1"/>
      <p:bldP spid="51" grpId="0" animBg="1"/>
      <p:bldP spid="2" grpId="0" animBg="1"/>
      <p:bldP spid="55" grpId="0" animBg="1"/>
      <p:bldP spid="56" grpId="0" animBg="1"/>
      <p:bldP spid="57" grpId="0" animBg="1"/>
      <p:bldP spid="9" grpId="0" animBg="1"/>
      <p:bldP spid="44" grpId="0" animBg="1"/>
      <p:bldP spid="45" grpId="0" animBg="1"/>
      <p:bldP spid="46"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GB" sz="3200" dirty="0">
                <a:solidFill>
                  <a:schemeClr val="tx2"/>
                </a:solidFill>
                <a:latin typeface="+mn-lt"/>
                <a:ea typeface="MS PGothic" charset="0"/>
                <a:cs typeface="Candara" charset="0"/>
              </a:rPr>
              <a:t>How </a:t>
            </a:r>
            <a:r>
              <a:rPr lang="en-GB" sz="3200" dirty="0" smtClean="0">
                <a:solidFill>
                  <a:schemeClr val="tx2"/>
                </a:solidFill>
                <a:latin typeface="+mn-lt"/>
                <a:ea typeface="MS PGothic" charset="0"/>
                <a:cs typeface="Candara" charset="0"/>
              </a:rPr>
              <a:t>did we measure </a:t>
            </a:r>
            <a:r>
              <a:rPr lang="en-GB" sz="3200" dirty="0">
                <a:solidFill>
                  <a:schemeClr val="tx2"/>
                </a:solidFill>
                <a:latin typeface="+mn-lt"/>
                <a:ea typeface="MS PGothic" charset="0"/>
                <a:cs typeface="Candara" charset="0"/>
              </a:rPr>
              <a:t>these elements?</a:t>
            </a:r>
          </a:p>
        </p:txBody>
      </p:sp>
      <p:sp>
        <p:nvSpPr>
          <p:cNvPr id="19" name="Content Placeholder 18"/>
          <p:cNvSpPr>
            <a:spLocks noGrp="1"/>
          </p:cNvSpPr>
          <p:nvPr>
            <p:ph type="body" sz="quarter" idx="10"/>
          </p:nvPr>
        </p:nvSpPr>
        <p:spPr/>
        <p:txBody>
          <a:bodyPr/>
          <a:lstStyle/>
          <a:p>
            <a:pPr marL="0" indent="0" eaLnBrk="1" hangingPunct="1">
              <a:buFont typeface="Arial" pitchFamily="34" charset="0"/>
              <a:buNone/>
              <a:defRPr/>
            </a:pPr>
            <a:r>
              <a:rPr lang="en-GB" sz="2400" dirty="0" smtClean="0">
                <a:latin typeface="+mn-lt"/>
              </a:rPr>
              <a:t>For each context factor, core control and core assurance activity </a:t>
            </a:r>
            <a:r>
              <a:rPr lang="en-GB" sz="2400" dirty="0" smtClean="0">
                <a:solidFill>
                  <a:schemeClr val="accent4"/>
                </a:solidFill>
                <a:latin typeface="+mn-lt"/>
                <a:sym typeface="Wingdings" pitchFamily="2" charset="2"/>
              </a:rPr>
              <a:t></a:t>
            </a:r>
            <a:r>
              <a:rPr lang="en-GB" sz="2400" dirty="0" smtClean="0">
                <a:latin typeface="+mn-lt"/>
                <a:sym typeface="Wingdings" pitchFamily="2" charset="2"/>
              </a:rPr>
              <a:t> sets of indicators and judgement grids were </a:t>
            </a:r>
            <a:r>
              <a:rPr lang="en-GB" sz="2400" dirty="0">
                <a:latin typeface="+mn-lt"/>
                <a:sym typeface="Wingdings" pitchFamily="2" charset="2"/>
              </a:rPr>
              <a:t>defined </a:t>
            </a:r>
            <a:endParaRPr lang="en-GB" sz="2400" dirty="0" smtClean="0">
              <a:latin typeface="+mn-lt"/>
              <a:sym typeface="Wingdings" pitchFamily="2" charset="2"/>
            </a:endParaRPr>
          </a:p>
          <a:p>
            <a:pPr marL="0" indent="0" eaLnBrk="1" hangingPunct="1">
              <a:buFont typeface="Arial" pitchFamily="34" charset="0"/>
              <a:buNone/>
              <a:defRPr/>
            </a:pPr>
            <a:endParaRPr lang="en-GB" sz="2800" dirty="0" smtClean="0">
              <a:latin typeface="Candara" panose="020E0502030303020204" pitchFamily="34" charset="0"/>
              <a:sym typeface="Wingdings" pitchFamily="2" charset="2"/>
            </a:endParaRPr>
          </a:p>
          <a:p>
            <a:pPr eaLnBrk="1" hangingPunct="1">
              <a:buFont typeface="Arial" pitchFamily="34" charset="0"/>
              <a:buChar char="•"/>
              <a:defRPr/>
            </a:pPr>
            <a:r>
              <a:rPr lang="en-GB" sz="2400" b="1" dirty="0" smtClean="0">
                <a:solidFill>
                  <a:schemeClr val="accent4"/>
                </a:solidFill>
                <a:latin typeface="+mn-lt"/>
              </a:rPr>
              <a:t>Indicator</a:t>
            </a:r>
            <a:r>
              <a:rPr lang="en-GB" sz="2400" dirty="0" smtClean="0">
                <a:solidFill>
                  <a:schemeClr val="accent4"/>
                </a:solidFill>
                <a:latin typeface="+mn-lt"/>
              </a:rPr>
              <a:t> </a:t>
            </a:r>
            <a:r>
              <a:rPr lang="en-GB" sz="2400" dirty="0" smtClean="0">
                <a:latin typeface="+mn-lt"/>
                <a:sym typeface="Wingdings" pitchFamily="2" charset="2"/>
              </a:rPr>
              <a:t> essential aspect of a factor/activity that gives an indication about its situation; it is a way to get an overall idea based on restricted but crucial information</a:t>
            </a:r>
          </a:p>
          <a:p>
            <a:pPr eaLnBrk="1" hangingPunct="1">
              <a:buFont typeface="Arial" pitchFamily="34" charset="0"/>
              <a:buChar char="•"/>
              <a:defRPr/>
            </a:pPr>
            <a:r>
              <a:rPr lang="en-GB" sz="2400" b="1" dirty="0" smtClean="0">
                <a:solidFill>
                  <a:schemeClr val="accent4"/>
                </a:solidFill>
                <a:latin typeface="+mn-lt"/>
                <a:sym typeface="Wingdings" pitchFamily="2" charset="2"/>
              </a:rPr>
              <a:t>Grid</a:t>
            </a:r>
            <a:r>
              <a:rPr lang="en-GB" sz="2400" dirty="0" smtClean="0">
                <a:solidFill>
                  <a:schemeClr val="accent4"/>
                </a:solidFill>
                <a:latin typeface="+mn-lt"/>
              </a:rPr>
              <a:t> </a:t>
            </a:r>
            <a:r>
              <a:rPr lang="en-GB" sz="2400" dirty="0" smtClean="0">
                <a:latin typeface="+mn-lt"/>
                <a:sym typeface="Wingdings" pitchFamily="2" charset="2"/>
              </a:rPr>
              <a:t> </a:t>
            </a:r>
            <a:r>
              <a:rPr lang="en-GB" sz="2400" dirty="0" smtClean="0">
                <a:latin typeface="+mn-lt"/>
              </a:rPr>
              <a:t> for each indicator sets of descriptions have been made that represent typical situations; grids support in judging the actual situation</a:t>
            </a:r>
          </a:p>
        </p:txBody>
      </p:sp>
      <p:sp>
        <p:nvSpPr>
          <p:cNvPr id="51204" name="Rectangle 20"/>
          <p:cNvSpPr>
            <a:spLocks noChangeArrowheads="1"/>
          </p:cNvSpPr>
          <p:nvPr/>
        </p:nvSpPr>
        <p:spPr bwMode="auto">
          <a:xfrm>
            <a:off x="0" y="344488"/>
            <a:ext cx="184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GB"/>
          </a:p>
        </p:txBody>
      </p:sp>
      <p:sp>
        <p:nvSpPr>
          <p:cNvPr id="51206" name="TextBox 6"/>
          <p:cNvSpPr txBox="1">
            <a:spLocks noChangeArrowheads="1"/>
          </p:cNvSpPr>
          <p:nvPr/>
        </p:nvSpPr>
        <p:spPr bwMode="auto">
          <a:xfrm>
            <a:off x="7617114" y="6642100"/>
            <a:ext cx="15224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News Gothic" charset="0"/>
                <a:ea typeface="ＭＳ Ｐゴシック" charset="0"/>
                <a:cs typeface="Arial" charset="0"/>
              </a:defRPr>
            </a:lvl1pPr>
            <a:lvl2pPr marL="742950" indent="-285750" eaLnBrk="0" hangingPunct="0">
              <a:defRPr sz="1600">
                <a:solidFill>
                  <a:schemeClr val="tx1"/>
                </a:solidFill>
                <a:latin typeface="News Gothic" charset="0"/>
                <a:ea typeface="Arial" charset="0"/>
                <a:cs typeface="Arial" charset="0"/>
              </a:defRPr>
            </a:lvl2pPr>
            <a:lvl3pPr marL="1143000" indent="-228600" eaLnBrk="0" hangingPunct="0">
              <a:defRPr sz="1600">
                <a:solidFill>
                  <a:schemeClr val="tx1"/>
                </a:solidFill>
                <a:latin typeface="News Gothic" charset="0"/>
                <a:ea typeface="Arial" charset="0"/>
                <a:cs typeface="Arial" charset="0"/>
              </a:defRPr>
            </a:lvl3pPr>
            <a:lvl4pPr marL="1600200" indent="-228600" eaLnBrk="0" hangingPunct="0">
              <a:defRPr sz="1600">
                <a:solidFill>
                  <a:schemeClr val="tx1"/>
                </a:solidFill>
                <a:latin typeface="News Gothic" charset="0"/>
                <a:ea typeface="Arial" charset="0"/>
                <a:cs typeface="Arial" charset="0"/>
              </a:defRPr>
            </a:lvl4pPr>
            <a:lvl5pPr marL="2057400" indent="-228600" eaLnBrk="0" hangingPunct="0">
              <a:defRPr sz="1600">
                <a:solidFill>
                  <a:schemeClr val="tx1"/>
                </a:solidFill>
                <a:latin typeface="News Gothic" charset="0"/>
                <a:ea typeface="Arial" charset="0"/>
                <a:cs typeface="Arial" charset="0"/>
              </a:defRPr>
            </a:lvl5pPr>
            <a:lvl6pPr marL="2514600" indent="-228600" eaLnBrk="0" fontAlgn="base" hangingPunct="0">
              <a:spcBef>
                <a:spcPct val="0"/>
              </a:spcBef>
              <a:spcAft>
                <a:spcPct val="0"/>
              </a:spcAft>
              <a:defRPr sz="1600">
                <a:solidFill>
                  <a:schemeClr val="tx1"/>
                </a:solidFill>
                <a:latin typeface="News Gothic" charset="0"/>
                <a:ea typeface="Arial" charset="0"/>
                <a:cs typeface="Arial" charset="0"/>
              </a:defRPr>
            </a:lvl6pPr>
            <a:lvl7pPr marL="2971800" indent="-228600" eaLnBrk="0" fontAlgn="base" hangingPunct="0">
              <a:spcBef>
                <a:spcPct val="0"/>
              </a:spcBef>
              <a:spcAft>
                <a:spcPct val="0"/>
              </a:spcAft>
              <a:defRPr sz="1600">
                <a:solidFill>
                  <a:schemeClr val="tx1"/>
                </a:solidFill>
                <a:latin typeface="News Gothic" charset="0"/>
                <a:ea typeface="Arial" charset="0"/>
                <a:cs typeface="Arial" charset="0"/>
              </a:defRPr>
            </a:lvl7pPr>
            <a:lvl8pPr marL="3429000" indent="-228600" eaLnBrk="0" fontAlgn="base" hangingPunct="0">
              <a:spcBef>
                <a:spcPct val="0"/>
              </a:spcBef>
              <a:spcAft>
                <a:spcPct val="0"/>
              </a:spcAft>
              <a:defRPr sz="1600">
                <a:solidFill>
                  <a:schemeClr val="tx1"/>
                </a:solidFill>
                <a:latin typeface="News Gothic" charset="0"/>
                <a:ea typeface="Arial" charset="0"/>
                <a:cs typeface="Arial" charset="0"/>
              </a:defRPr>
            </a:lvl8pPr>
            <a:lvl9pPr marL="3886200" indent="-228600" eaLnBrk="0" fontAlgn="base" hangingPunct="0">
              <a:spcBef>
                <a:spcPct val="0"/>
              </a:spcBef>
              <a:spcAft>
                <a:spcPct val="0"/>
              </a:spcAft>
              <a:defRPr sz="1600">
                <a:solidFill>
                  <a:schemeClr val="tx1"/>
                </a:solidFill>
                <a:latin typeface="News Gothic" charset="0"/>
                <a:ea typeface="Arial" charset="0"/>
                <a:cs typeface="Arial" charset="0"/>
              </a:defRPr>
            </a:lvl9pPr>
          </a:lstStyle>
          <a:p>
            <a:pPr eaLnBrk="1" hangingPunct="1"/>
            <a:r>
              <a:rPr lang="en-GB" sz="800" dirty="0"/>
              <a:t>(Pictures from Google pictures)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3495" y="775855"/>
            <a:ext cx="2198831" cy="2198831"/>
          </a:xfrm>
          <a:prstGeom prst="rect">
            <a:avLst/>
          </a:prstGeom>
        </p:spPr>
      </p:pic>
    </p:spTree>
    <p:extLst>
      <p:ext uri="{BB962C8B-B14F-4D97-AF65-F5344CB8AC3E}">
        <p14:creationId xmlns:p14="http://schemas.microsoft.com/office/powerpoint/2010/main" val="383647862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9156" y="1496276"/>
            <a:ext cx="6251408" cy="4375727"/>
          </a:xfrm>
          <a:prstGeom prst="rect">
            <a:avLst/>
          </a:prstGeom>
          <a:solidFill>
            <a:srgbClr val="F3F3FF"/>
          </a:solidFill>
          <a:ln/>
        </p:spPr>
        <p:style>
          <a:lnRef idx="1">
            <a:schemeClr val="accent6"/>
          </a:lnRef>
          <a:fillRef idx="2">
            <a:schemeClr val="accent6"/>
          </a:fillRef>
          <a:effectRef idx="1">
            <a:schemeClr val="accent6"/>
          </a:effectRef>
          <a:fontRef idx="minor">
            <a:schemeClr val="dk1"/>
          </a:fontRef>
        </p:style>
        <p:txBody>
          <a:bodyPr anchor="ctr"/>
          <a:lstStyle/>
          <a:p>
            <a:r>
              <a:rPr lang="en-GB" sz="2000" b="1" dirty="0">
                <a:solidFill>
                  <a:schemeClr val="tx1"/>
                </a:solidFill>
                <a:latin typeface="Candara" panose="020E0502030303020204" pitchFamily="34" charset="0"/>
                <a:cs typeface="Times New Roman" pitchFamily="18" charset="0"/>
              </a:rPr>
              <a:t>Preventive measures design</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Sophistication hygienic design </a:t>
            </a:r>
            <a:r>
              <a:rPr lang="en-GB" sz="2000" dirty="0" smtClean="0">
                <a:solidFill>
                  <a:schemeClr val="tx1"/>
                </a:solidFill>
                <a:latin typeface="Candara" panose="020E0502030303020204" pitchFamily="34" charset="0"/>
                <a:cs typeface="Times New Roman" pitchFamily="18" charset="0"/>
              </a:rPr>
              <a:t>equipment &amp; facilities</a:t>
            </a:r>
            <a:endParaRPr lang="en-GB" sz="2000" dirty="0">
              <a:solidFill>
                <a:schemeClr val="tx1"/>
              </a:solidFill>
              <a:latin typeface="Candara" panose="020E0502030303020204" pitchFamily="34" charset="0"/>
              <a:cs typeface="Times New Roman" pitchFamily="18" charset="0"/>
            </a:endParaRP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Specificity of maintenance program</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Adequacy of storage facilities</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Specificity of sanitation program</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Extent of personal hygiene requirements</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Sophistication of initial material control</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Adequacy of packaging</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Sophistication of supplier control</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Sophistication of water control</a:t>
            </a: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Specificity of fertilizer </a:t>
            </a:r>
            <a:r>
              <a:rPr lang="en-GB" sz="2000" dirty="0" smtClean="0">
                <a:solidFill>
                  <a:schemeClr val="tx1"/>
                </a:solidFill>
                <a:latin typeface="Candara" panose="020E0502030303020204" pitchFamily="34" charset="0"/>
                <a:cs typeface="Times New Roman" pitchFamily="18" charset="0"/>
              </a:rPr>
              <a:t>program</a:t>
            </a:r>
            <a:endParaRPr lang="en-GB" sz="2000" baseline="30000" dirty="0">
              <a:solidFill>
                <a:schemeClr val="tx1"/>
              </a:solidFill>
              <a:latin typeface="Candara" panose="020E0502030303020204" pitchFamily="34" charset="0"/>
              <a:cs typeface="Times New Roman" pitchFamily="18" charset="0"/>
            </a:endParaRP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Specificity of pesticide </a:t>
            </a:r>
            <a:r>
              <a:rPr lang="en-GB" sz="2000" dirty="0" smtClean="0">
                <a:solidFill>
                  <a:schemeClr val="tx1"/>
                </a:solidFill>
                <a:latin typeface="Candara" panose="020E0502030303020204" pitchFamily="34" charset="0"/>
                <a:cs typeface="Times New Roman" pitchFamily="18" charset="0"/>
              </a:rPr>
              <a:t>program</a:t>
            </a:r>
            <a:endParaRPr lang="en-GB" sz="2000" baseline="30000" dirty="0">
              <a:solidFill>
                <a:schemeClr val="tx1"/>
              </a:solidFill>
              <a:latin typeface="Candara" panose="020E0502030303020204" pitchFamily="34" charset="0"/>
              <a:cs typeface="Times New Roman" pitchFamily="18" charset="0"/>
            </a:endParaRPr>
          </a:p>
          <a:p>
            <a:pPr marL="171450" indent="-171450">
              <a:buFont typeface="Arial" pitchFamily="34" charset="0"/>
              <a:buChar char="•"/>
            </a:pPr>
            <a:r>
              <a:rPr lang="en-GB" sz="2000" dirty="0">
                <a:solidFill>
                  <a:schemeClr val="tx1"/>
                </a:solidFill>
                <a:latin typeface="Candara" panose="020E0502030303020204" pitchFamily="34" charset="0"/>
                <a:cs typeface="Times New Roman" pitchFamily="18" charset="0"/>
              </a:rPr>
              <a:t>Adequacy of irrigation </a:t>
            </a:r>
            <a:r>
              <a:rPr lang="en-GB" sz="2000" dirty="0" smtClean="0">
                <a:solidFill>
                  <a:schemeClr val="tx1"/>
                </a:solidFill>
                <a:latin typeface="Candara" panose="020E0502030303020204" pitchFamily="34" charset="0"/>
                <a:cs typeface="Times New Roman" pitchFamily="18" charset="0"/>
              </a:rPr>
              <a:t>method</a:t>
            </a:r>
            <a:endParaRPr lang="en-GB" sz="2000" dirty="0">
              <a:solidFill>
                <a:schemeClr val="tx1"/>
              </a:solidFill>
              <a:latin typeface="Candara" panose="020E0502030303020204" pitchFamily="34" charset="0"/>
              <a:cs typeface="Times New Roman" pitchFamily="18" charset="0"/>
            </a:endParaRPr>
          </a:p>
        </p:txBody>
      </p:sp>
      <p:sp>
        <p:nvSpPr>
          <p:cNvPr id="3" name="TextBox 2"/>
          <p:cNvSpPr txBox="1"/>
          <p:nvPr/>
        </p:nvSpPr>
        <p:spPr>
          <a:xfrm>
            <a:off x="387928" y="25400"/>
            <a:ext cx="7527636" cy="1323439"/>
          </a:xfrm>
          <a:prstGeom prst="rect">
            <a:avLst/>
          </a:prstGeom>
          <a:noFill/>
        </p:spPr>
        <p:txBody>
          <a:bodyPr wrap="square" rtlCol="0">
            <a:spAutoFit/>
          </a:bodyPr>
          <a:lstStyle/>
          <a:p>
            <a:r>
              <a:rPr lang="en-US" sz="4000" dirty="0" smtClean="0">
                <a:solidFill>
                  <a:schemeClr val="tx2"/>
                </a:solidFill>
                <a:latin typeface="Candara" panose="020E0502030303020204" pitchFamily="34" charset="0"/>
              </a:rPr>
              <a:t>Indicators to measure preventive measures in FSMS</a:t>
            </a:r>
          </a:p>
        </p:txBody>
      </p:sp>
      <p:pic>
        <p:nvPicPr>
          <p:cNvPr id="4" name="Picture Placeholder 6"/>
          <p:cNvPicPr>
            <a:picLocks noChangeAspect="1"/>
          </p:cNvPicPr>
          <p:nvPr/>
        </p:nvPicPr>
        <p:blipFill>
          <a:blip r:embed="rId2">
            <a:extLst>
              <a:ext uri="{28A0092B-C50C-407E-A947-70E740481C1C}">
                <a14:useLocalDpi xmlns:a14="http://schemas.microsoft.com/office/drawing/2010/main" val="0"/>
              </a:ext>
            </a:extLst>
          </a:blip>
          <a:srcRect l="16782" r="16782"/>
          <a:stretch>
            <a:fillRect/>
          </a:stretch>
        </p:blipFill>
        <p:spPr bwMode="auto">
          <a:xfrm>
            <a:off x="6135026" y="3919485"/>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310124" y="6542529"/>
            <a:ext cx="1926300" cy="315471"/>
          </a:xfrm>
          <a:prstGeom prst="rect">
            <a:avLst/>
          </a:prstGeom>
          <a:noFill/>
        </p:spPr>
        <p:txBody>
          <a:bodyPr wrap="none" rtlCol="0">
            <a:spAutoFit/>
          </a:bodyPr>
          <a:lstStyle/>
          <a:p>
            <a:pPr>
              <a:lnSpc>
                <a:spcPts val="1800"/>
              </a:lnSpc>
            </a:pPr>
            <a:r>
              <a:rPr lang="en-US" sz="1200" i="1" dirty="0" smtClean="0">
                <a:latin typeface="Verdana" pitchFamily="34" charset="0"/>
              </a:rPr>
              <a:t>Kirezieva et al, 2013a</a:t>
            </a:r>
          </a:p>
        </p:txBody>
      </p:sp>
    </p:spTree>
    <p:extLst>
      <p:ext uri="{BB962C8B-B14F-4D97-AF65-F5344CB8AC3E}">
        <p14:creationId xmlns:p14="http://schemas.microsoft.com/office/powerpoint/2010/main" val="1245056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0"/>
          <p:cNvPicPr>
            <a:picLocks noChangeAspect="1"/>
          </p:cNvPicPr>
          <p:nvPr/>
        </p:nvPicPr>
        <p:blipFill>
          <a:blip r:embed="rId2" cstate="print">
            <a:extLst>
              <a:ext uri="{28A0092B-C50C-407E-A947-70E740481C1C}">
                <a14:useLocalDpi xmlns:a14="http://schemas.microsoft.com/office/drawing/2010/main" val="0"/>
              </a:ext>
            </a:extLst>
          </a:blip>
          <a:srcRect l="16667" r="16667"/>
          <a:stretch>
            <a:fillRect/>
          </a:stretch>
        </p:blipFill>
        <p:spPr bwMode="auto">
          <a:xfrm>
            <a:off x="6170933" y="3790556"/>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914401" y="1429086"/>
            <a:ext cx="4653362" cy="4331965"/>
          </a:xfrm>
          <a:prstGeom prst="rect">
            <a:avLst/>
          </a:prstGeom>
          <a:solidFill>
            <a:srgbClr val="FFE59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US" sz="1400" dirty="0" smtClean="0">
              <a:solidFill>
                <a:schemeClr val="tx1"/>
              </a:solidFill>
            </a:endParaRPr>
          </a:p>
        </p:txBody>
      </p:sp>
      <p:sp>
        <p:nvSpPr>
          <p:cNvPr id="4" name="Rectangle 3"/>
          <p:cNvSpPr/>
          <p:nvPr/>
        </p:nvSpPr>
        <p:spPr>
          <a:xfrm>
            <a:off x="1156643" y="1859924"/>
            <a:ext cx="4184325" cy="356179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cs typeface="Times New Roman" pitchFamily="18" charset="0"/>
              </a:rPr>
              <a:t>Organisational characteristics</a:t>
            </a:r>
          </a:p>
          <a:p>
            <a:pPr marL="171450" indent="-171450">
              <a:buFont typeface="Arial" pitchFamily="34" charset="0"/>
              <a:buChar char="•"/>
            </a:pPr>
            <a:r>
              <a:rPr lang="en-GB" dirty="0">
                <a:solidFill>
                  <a:schemeClr val="tx1"/>
                </a:solidFill>
                <a:cs typeface="Times New Roman" pitchFamily="18" charset="0"/>
              </a:rPr>
              <a:t>Presence of </a:t>
            </a:r>
            <a:r>
              <a:rPr lang="en-GB" dirty="0" smtClean="0">
                <a:solidFill>
                  <a:schemeClr val="tx1"/>
                </a:solidFill>
                <a:cs typeface="Times New Roman" pitchFamily="18" charset="0"/>
              </a:rPr>
              <a:t>technical person</a:t>
            </a:r>
            <a:endParaRPr lang="en-GB" dirty="0">
              <a:solidFill>
                <a:schemeClr val="tx1"/>
              </a:solidFill>
              <a:cs typeface="Times New Roman" pitchFamily="18" charset="0"/>
            </a:endParaRPr>
          </a:p>
          <a:p>
            <a:pPr marL="171450" indent="-171450">
              <a:buFont typeface="Arial" pitchFamily="34" charset="0"/>
              <a:buChar char="•"/>
            </a:pPr>
            <a:r>
              <a:rPr lang="en-GB" dirty="0">
                <a:solidFill>
                  <a:schemeClr val="tx1"/>
                </a:solidFill>
                <a:cs typeface="Times New Roman" pitchFamily="18" charset="0"/>
              </a:rPr>
              <a:t>Variability of workforce composition</a:t>
            </a:r>
          </a:p>
          <a:p>
            <a:pPr marL="171450" indent="-171450">
              <a:buFont typeface="Arial" pitchFamily="34" charset="0"/>
              <a:buChar char="•"/>
            </a:pPr>
            <a:r>
              <a:rPr lang="en-GB" dirty="0">
                <a:solidFill>
                  <a:schemeClr val="tx1"/>
                </a:solidFill>
                <a:cs typeface="Times New Roman" pitchFamily="18" charset="0"/>
              </a:rPr>
              <a:t>Sufficiency of operators’ </a:t>
            </a:r>
            <a:r>
              <a:rPr lang="en-GB" dirty="0" smtClean="0">
                <a:solidFill>
                  <a:schemeClr val="tx1"/>
                </a:solidFill>
                <a:cs typeface="Times New Roman" pitchFamily="18" charset="0"/>
              </a:rPr>
              <a:t>competence</a:t>
            </a:r>
            <a:endParaRPr lang="en-GB" dirty="0">
              <a:solidFill>
                <a:schemeClr val="tx1"/>
              </a:solidFill>
              <a:cs typeface="Times New Roman" pitchFamily="18" charset="0"/>
            </a:endParaRPr>
          </a:p>
          <a:p>
            <a:pPr marL="171450" indent="-171450">
              <a:buFont typeface="Arial" pitchFamily="34" charset="0"/>
              <a:buChar char="•"/>
            </a:pPr>
            <a:r>
              <a:rPr lang="en-GB" dirty="0">
                <a:solidFill>
                  <a:schemeClr val="tx1"/>
                </a:solidFill>
                <a:cs typeface="Times New Roman" pitchFamily="18" charset="0"/>
              </a:rPr>
              <a:t>Extent of management commitment</a:t>
            </a:r>
          </a:p>
          <a:p>
            <a:pPr marL="171450" indent="-171450">
              <a:buFont typeface="Arial" pitchFamily="34" charset="0"/>
              <a:buChar char="•"/>
            </a:pPr>
            <a:r>
              <a:rPr lang="en-GB" dirty="0">
                <a:solidFill>
                  <a:schemeClr val="tx1"/>
                </a:solidFill>
                <a:cs typeface="Times New Roman" pitchFamily="18" charset="0"/>
              </a:rPr>
              <a:t>Degree of employee involvement</a:t>
            </a:r>
          </a:p>
          <a:p>
            <a:pPr marL="171450" indent="-171450">
              <a:buFont typeface="Arial" pitchFamily="34" charset="0"/>
              <a:buChar char="•"/>
            </a:pPr>
            <a:r>
              <a:rPr lang="en-GB" dirty="0">
                <a:solidFill>
                  <a:schemeClr val="tx1"/>
                </a:solidFill>
                <a:cs typeface="Times New Roman" pitchFamily="18" charset="0"/>
              </a:rPr>
              <a:t>Level of formalisation</a:t>
            </a:r>
          </a:p>
          <a:p>
            <a:pPr marL="171450" indent="-171450">
              <a:buFont typeface="Arial" pitchFamily="34" charset="0"/>
              <a:buChar char="•"/>
            </a:pPr>
            <a:r>
              <a:rPr lang="en-GB" dirty="0">
                <a:solidFill>
                  <a:schemeClr val="tx1"/>
                </a:solidFill>
                <a:cs typeface="Times New Roman" pitchFamily="18" charset="0"/>
              </a:rPr>
              <a:t>Sufficiency of supporting </a:t>
            </a:r>
            <a:r>
              <a:rPr lang="en-GB" dirty="0" smtClean="0">
                <a:solidFill>
                  <a:schemeClr val="tx1"/>
                </a:solidFill>
                <a:cs typeface="Times New Roman" pitchFamily="18" charset="0"/>
              </a:rPr>
              <a:t>info system</a:t>
            </a:r>
            <a:endParaRPr lang="en-GB" dirty="0">
              <a:solidFill>
                <a:schemeClr val="tx1"/>
              </a:solidFill>
              <a:cs typeface="Times New Roman" pitchFamily="18" charset="0"/>
            </a:endParaRPr>
          </a:p>
        </p:txBody>
      </p:sp>
      <p:sp>
        <p:nvSpPr>
          <p:cNvPr id="5" name="TextBox 4"/>
          <p:cNvSpPr txBox="1"/>
          <p:nvPr/>
        </p:nvSpPr>
        <p:spPr>
          <a:xfrm>
            <a:off x="236300" y="400920"/>
            <a:ext cx="8656537" cy="400879"/>
          </a:xfrm>
          <a:prstGeom prst="rect">
            <a:avLst/>
          </a:prstGeom>
          <a:noFill/>
        </p:spPr>
        <p:txBody>
          <a:bodyPr wrap="none" rtlCol="0">
            <a:spAutoFit/>
          </a:bodyPr>
          <a:lstStyle/>
          <a:p>
            <a:pPr>
              <a:lnSpc>
                <a:spcPts val="1800"/>
              </a:lnSpc>
            </a:pPr>
            <a:r>
              <a:rPr lang="en-US" sz="4000" dirty="0" smtClean="0">
                <a:solidFill>
                  <a:schemeClr val="tx2"/>
                </a:solidFill>
                <a:latin typeface="Candara" panose="020E0502030303020204" pitchFamily="34" charset="0"/>
              </a:rPr>
              <a:t>Indicators to measure context riskiness</a:t>
            </a:r>
          </a:p>
        </p:txBody>
      </p:sp>
      <p:sp>
        <p:nvSpPr>
          <p:cNvPr id="6" name="TextBox 5"/>
          <p:cNvSpPr txBox="1"/>
          <p:nvPr/>
        </p:nvSpPr>
        <p:spPr>
          <a:xfrm>
            <a:off x="6996556" y="6475268"/>
            <a:ext cx="2149542" cy="320601"/>
          </a:xfrm>
          <a:prstGeom prst="rect">
            <a:avLst/>
          </a:prstGeom>
          <a:noFill/>
        </p:spPr>
        <p:txBody>
          <a:bodyPr wrap="square" rtlCol="0">
            <a:spAutoFit/>
          </a:bodyPr>
          <a:lstStyle/>
          <a:p>
            <a:pPr>
              <a:lnSpc>
                <a:spcPts val="1800"/>
              </a:lnSpc>
            </a:pPr>
            <a:r>
              <a:rPr lang="en-US" sz="1200" i="1" dirty="0" smtClean="0">
                <a:latin typeface="Verdana" pitchFamily="34" charset="0"/>
              </a:rPr>
              <a:t>Kirezieva et al, 2013b</a:t>
            </a:r>
          </a:p>
        </p:txBody>
      </p:sp>
    </p:spTree>
    <p:extLst>
      <p:ext uri="{BB962C8B-B14F-4D97-AF65-F5344CB8AC3E}">
        <p14:creationId xmlns:p14="http://schemas.microsoft.com/office/powerpoint/2010/main" val="32789922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279677"/>
            <a:ext cx="9144000" cy="157832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9" name="Picture 8"/>
          <p:cNvPicPr/>
          <p:nvPr/>
        </p:nvPicPr>
        <p:blipFill rotWithShape="1">
          <a:blip r:embed="rId3"/>
          <a:srcRect l="27954" t="25751" r="25032" b="23481"/>
          <a:stretch/>
        </p:blipFill>
        <p:spPr bwMode="auto">
          <a:xfrm>
            <a:off x="213633" y="1189822"/>
            <a:ext cx="8568952" cy="4968552"/>
          </a:xfrm>
          <a:prstGeom prst="rect">
            <a:avLst/>
          </a:prstGeom>
          <a:ln>
            <a:noFill/>
          </a:ln>
          <a:extLst>
            <a:ext uri="{53640926-AAD7-44d8-BBD7-CCE9431645EC}">
              <a14:shadowObscured xmlns:a14="http://schemas.microsoft.com/office/drawing/2010/main"/>
            </a:ext>
          </a:extLst>
        </p:spPr>
      </p:pic>
      <p:sp>
        <p:nvSpPr>
          <p:cNvPr id="22530" name="Title 1"/>
          <p:cNvSpPr>
            <a:spLocks noGrp="1"/>
          </p:cNvSpPr>
          <p:nvPr>
            <p:ph type="title"/>
          </p:nvPr>
        </p:nvSpPr>
        <p:spPr>
          <a:xfrm>
            <a:off x="203200" y="140607"/>
            <a:ext cx="8737599" cy="840125"/>
          </a:xfrm>
        </p:spPr>
        <p:txBody>
          <a:bodyPr/>
          <a:lstStyle/>
          <a:p>
            <a:pPr>
              <a:lnSpc>
                <a:spcPts val="4000"/>
              </a:lnSpc>
            </a:pPr>
            <a:r>
              <a:rPr lang="en-GB" sz="3600" dirty="0">
                <a:solidFill>
                  <a:schemeClr val="tx2"/>
                </a:solidFill>
              </a:rPr>
              <a:t>Judgement </a:t>
            </a:r>
            <a:r>
              <a:rPr lang="en-GB" sz="3600" dirty="0" smtClean="0">
                <a:solidFill>
                  <a:schemeClr val="tx2"/>
                </a:solidFill>
              </a:rPr>
              <a:t>design cleaning </a:t>
            </a:r>
            <a:r>
              <a:rPr lang="en-GB" sz="3600" dirty="0">
                <a:solidFill>
                  <a:schemeClr val="tx2"/>
                </a:solidFill>
              </a:rPr>
              <a:t>program</a:t>
            </a:r>
          </a:p>
        </p:txBody>
      </p:sp>
      <p:pic>
        <p:nvPicPr>
          <p:cNvPr id="10" name="Picture 2" descr="http://cleaningasawhistle.com/wp-content/uploads/2011/08/Clean-As-A-Whistle-300x226.jpg">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14" r="7844"/>
          <a:stretch/>
        </p:blipFill>
        <p:spPr bwMode="auto">
          <a:xfrm>
            <a:off x="2039400" y="3607140"/>
            <a:ext cx="2122758" cy="192119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6214" y="3501818"/>
            <a:ext cx="2167409" cy="1925367"/>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3387784"/>
            <a:ext cx="2039401" cy="2039401"/>
          </a:xfrm>
          <a:prstGeom prst="rect">
            <a:avLst/>
          </a:prstGeom>
        </p:spPr>
      </p:pic>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6756" r="11955"/>
          <a:stretch/>
        </p:blipFill>
        <p:spPr>
          <a:xfrm>
            <a:off x="4162158" y="3607140"/>
            <a:ext cx="2166151" cy="1776492"/>
          </a:xfrm>
          <a:prstGeom prst="rect">
            <a:avLst/>
          </a:prstGeom>
        </p:spPr>
      </p:pic>
    </p:spTree>
    <p:extLst>
      <p:ext uri="{BB962C8B-B14F-4D97-AF65-F5344CB8AC3E}">
        <p14:creationId xmlns:p14="http://schemas.microsoft.com/office/powerpoint/2010/main" val="330722820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5006" y="260927"/>
            <a:ext cx="8229600" cy="847306"/>
          </a:xfrm>
        </p:spPr>
        <p:txBody>
          <a:bodyPr/>
          <a:lstStyle/>
          <a:p>
            <a:r>
              <a:rPr lang="en-GB" sz="3600" dirty="0" smtClean="0">
                <a:solidFill>
                  <a:schemeClr val="tx2"/>
                </a:solidFill>
                <a:latin typeface="+mn-lt"/>
              </a:rPr>
              <a:t>Company FSMS profile</a:t>
            </a:r>
            <a:endParaRPr lang="en-GB" sz="3600" dirty="0">
              <a:solidFill>
                <a:schemeClr val="tx2"/>
              </a:solidFill>
              <a:latin typeface="+mn-lt"/>
            </a:endParaRPr>
          </a:p>
        </p:txBody>
      </p:sp>
      <p:sp>
        <p:nvSpPr>
          <p:cNvPr id="5" name="TextBox 4"/>
          <p:cNvSpPr txBox="1"/>
          <p:nvPr/>
        </p:nvSpPr>
        <p:spPr>
          <a:xfrm>
            <a:off x="223664" y="4601246"/>
            <a:ext cx="2448272" cy="461665"/>
          </a:xfrm>
          <a:prstGeom prst="rect">
            <a:avLst/>
          </a:prstGeom>
          <a:noFill/>
        </p:spPr>
        <p:txBody>
          <a:bodyPr wrap="square" rtlCol="0">
            <a:spAutoFit/>
          </a:bodyPr>
          <a:lstStyle/>
          <a:p>
            <a:r>
              <a:rPr lang="en-GB" sz="2400" dirty="0" smtClean="0">
                <a:latin typeface="Candara" panose="020E0502030303020204" pitchFamily="34" charset="0"/>
              </a:rPr>
              <a:t>Context riskiness</a:t>
            </a:r>
            <a:endParaRPr lang="en-GB" sz="2400" dirty="0">
              <a:latin typeface="Candara" panose="020E0502030303020204" pitchFamily="34" charset="0"/>
            </a:endParaRPr>
          </a:p>
        </p:txBody>
      </p:sp>
      <p:pic>
        <p:nvPicPr>
          <p:cNvPr id="6" name="Picture 5"/>
          <p:cNvPicPr/>
          <p:nvPr/>
        </p:nvPicPr>
        <p:blipFill rotWithShape="1">
          <a:blip r:embed="rId2"/>
          <a:srcRect l="25426" t="19291" r="25254" b="57859"/>
          <a:stretch/>
        </p:blipFill>
        <p:spPr bwMode="auto">
          <a:xfrm>
            <a:off x="324874" y="1988840"/>
            <a:ext cx="8964488" cy="2241540"/>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3688170" y="4417656"/>
            <a:ext cx="2016224" cy="830997"/>
          </a:xfrm>
          <a:prstGeom prst="rect">
            <a:avLst/>
          </a:prstGeom>
          <a:noFill/>
        </p:spPr>
        <p:txBody>
          <a:bodyPr wrap="square" rtlCol="0">
            <a:spAutoFit/>
          </a:bodyPr>
          <a:lstStyle/>
          <a:p>
            <a:r>
              <a:rPr lang="en-GB" sz="2400" dirty="0" smtClean="0">
                <a:latin typeface="Candara" panose="020E0502030303020204" pitchFamily="34" charset="0"/>
              </a:rPr>
              <a:t>Status of activities</a:t>
            </a:r>
            <a:endParaRPr lang="en-GB" sz="2400" dirty="0">
              <a:latin typeface="Candara" panose="020E0502030303020204" pitchFamily="34" charset="0"/>
            </a:endParaRPr>
          </a:p>
        </p:txBody>
      </p:sp>
      <p:sp>
        <p:nvSpPr>
          <p:cNvPr id="8" name="TextBox 7"/>
          <p:cNvSpPr txBox="1"/>
          <p:nvPr/>
        </p:nvSpPr>
        <p:spPr>
          <a:xfrm>
            <a:off x="6874750" y="4601245"/>
            <a:ext cx="1789856" cy="461665"/>
          </a:xfrm>
          <a:prstGeom prst="rect">
            <a:avLst/>
          </a:prstGeom>
          <a:noFill/>
        </p:spPr>
        <p:txBody>
          <a:bodyPr wrap="square" rtlCol="0">
            <a:spAutoFit/>
          </a:bodyPr>
          <a:lstStyle/>
          <a:p>
            <a:r>
              <a:rPr lang="en-GB" sz="2400" dirty="0" smtClean="0">
                <a:latin typeface="Candara" panose="020E0502030303020204" pitchFamily="34" charset="0"/>
                <a:sym typeface="Wingdings" panose="05000000000000000000" pitchFamily="2" charset="2"/>
              </a:rPr>
              <a:t>Output</a:t>
            </a:r>
            <a:endParaRPr lang="en-GB" sz="2400" dirty="0">
              <a:latin typeface="Candara" panose="020E0502030303020204" pitchFamily="34" charset="0"/>
            </a:endParaRPr>
          </a:p>
        </p:txBody>
      </p:sp>
      <p:sp>
        <p:nvSpPr>
          <p:cNvPr id="9" name="Right Arrow 8"/>
          <p:cNvSpPr/>
          <p:nvPr/>
        </p:nvSpPr>
        <p:spPr>
          <a:xfrm>
            <a:off x="2843808" y="4518094"/>
            <a:ext cx="700346" cy="566772"/>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latin typeface="Candara" panose="020E0502030303020204" pitchFamily="34" charset="0"/>
            </a:endParaRPr>
          </a:p>
        </p:txBody>
      </p:sp>
      <p:sp>
        <p:nvSpPr>
          <p:cNvPr id="10" name="Right Arrow 9"/>
          <p:cNvSpPr/>
          <p:nvPr/>
        </p:nvSpPr>
        <p:spPr>
          <a:xfrm>
            <a:off x="5940152" y="4570646"/>
            <a:ext cx="700346" cy="566772"/>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latin typeface="Candara" panose="020E0502030303020204" pitchFamily="34" charset="0"/>
            </a:endParaRPr>
          </a:p>
        </p:txBody>
      </p:sp>
    </p:spTree>
    <p:extLst>
      <p:ext uri="{BB962C8B-B14F-4D97-AF65-F5344CB8AC3E}">
        <p14:creationId xmlns:p14="http://schemas.microsoft.com/office/powerpoint/2010/main" val="40144356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tx2"/>
                </a:solidFill>
              </a:rPr>
              <a:t>Topics of presentation</a:t>
            </a:r>
            <a:endParaRPr lang="en-GB" dirty="0"/>
          </a:p>
        </p:txBody>
      </p:sp>
      <p:sp>
        <p:nvSpPr>
          <p:cNvPr id="3" name="Text Placeholder 2"/>
          <p:cNvSpPr>
            <a:spLocks noGrp="1"/>
          </p:cNvSpPr>
          <p:nvPr>
            <p:ph type="body" sz="quarter" idx="10"/>
          </p:nvPr>
        </p:nvSpPr>
        <p:spPr/>
        <p:txBody>
          <a:bodyPr/>
          <a:lstStyle/>
          <a:p>
            <a:r>
              <a:rPr lang="en-GB" sz="2400" dirty="0" smtClean="0"/>
              <a:t>Challenges hampering </a:t>
            </a:r>
            <a:r>
              <a:rPr lang="en-GB" sz="2400" b="1" dirty="0" smtClean="0"/>
              <a:t>f</a:t>
            </a:r>
            <a:r>
              <a:rPr lang="en-GB" sz="2400" dirty="0" smtClean="0"/>
              <a:t>ood </a:t>
            </a:r>
            <a:r>
              <a:rPr lang="en-GB" sz="2400" b="1" dirty="0" smtClean="0"/>
              <a:t>s</a:t>
            </a:r>
            <a:r>
              <a:rPr lang="en-GB" sz="2400" dirty="0" smtClean="0"/>
              <a:t>afety </a:t>
            </a:r>
            <a:r>
              <a:rPr lang="en-GB" sz="2400" b="1" dirty="0" smtClean="0"/>
              <a:t>m</a:t>
            </a:r>
            <a:r>
              <a:rPr lang="en-GB" sz="2400" dirty="0" smtClean="0"/>
              <a:t>anagement </a:t>
            </a:r>
            <a:r>
              <a:rPr lang="en-GB" sz="2400" b="1" dirty="0" smtClean="0"/>
              <a:t>s</a:t>
            </a:r>
            <a:r>
              <a:rPr lang="en-GB" sz="2400" dirty="0" smtClean="0"/>
              <a:t>ystems </a:t>
            </a:r>
          </a:p>
          <a:p>
            <a:r>
              <a:rPr lang="en-GB" sz="2400" dirty="0" smtClean="0"/>
              <a:t>Diagnostic instrument for FSMS assessment from systems perspective</a:t>
            </a:r>
          </a:p>
          <a:p>
            <a:r>
              <a:rPr lang="en-GB" sz="2400" dirty="0" smtClean="0"/>
              <a:t>Study on FSMS status in Europe and beyond</a:t>
            </a:r>
          </a:p>
          <a:p>
            <a:r>
              <a:rPr lang="en-GB" sz="2400" dirty="0" smtClean="0"/>
              <a:t>Conclusions</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6251" y="5612650"/>
            <a:ext cx="2772258" cy="1037532"/>
          </a:xfrm>
          <a:prstGeom prst="rect">
            <a:avLst/>
          </a:prstGeom>
          <a:solidFill>
            <a:schemeClr val="bg1"/>
          </a:solidFill>
          <a:ln>
            <a:noFill/>
          </a:ln>
          <a:extLst/>
        </p:spPr>
      </p:pic>
    </p:spTree>
    <p:extLst>
      <p:ext uri="{BB962C8B-B14F-4D97-AF65-F5344CB8AC3E}">
        <p14:creationId xmlns:p14="http://schemas.microsoft.com/office/powerpoint/2010/main" val="196047042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5545138"/>
            <a:ext cx="9144000" cy="13398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dirty="0"/>
          </a:p>
        </p:txBody>
      </p:sp>
      <p:sp>
        <p:nvSpPr>
          <p:cNvPr id="2" name="Title 1"/>
          <p:cNvSpPr>
            <a:spLocks noGrp="1"/>
          </p:cNvSpPr>
          <p:nvPr>
            <p:ph type="title"/>
          </p:nvPr>
        </p:nvSpPr>
        <p:spPr>
          <a:xfrm>
            <a:off x="143508" y="131618"/>
            <a:ext cx="8856984" cy="840125"/>
          </a:xfrm>
        </p:spPr>
        <p:txBody>
          <a:bodyPr/>
          <a:lstStyle/>
          <a:p>
            <a:r>
              <a:rPr lang="en-GB" sz="4000" dirty="0" smtClean="0">
                <a:solidFill>
                  <a:schemeClr val="tx2"/>
                </a:solidFill>
              </a:rPr>
              <a:t>Study design</a:t>
            </a:r>
            <a:endParaRPr lang="en-GB" sz="4000" dirty="0">
              <a:solidFill>
                <a:schemeClr val="tx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414004365"/>
              </p:ext>
            </p:extLst>
          </p:nvPr>
        </p:nvGraphicFramePr>
        <p:xfrm>
          <a:off x="143163" y="1872961"/>
          <a:ext cx="8857673" cy="1447026"/>
        </p:xfrm>
        <a:graphic>
          <a:graphicData uri="http://schemas.openxmlformats.org/drawingml/2006/table">
            <a:tbl>
              <a:tblPr firstRow="1" firstCol="1" bandRow="1">
                <a:tableStyleId>{00A15C55-8517-42AA-B614-E9B94910E393}</a:tableStyleId>
              </a:tblPr>
              <a:tblGrid>
                <a:gridCol w="1311564"/>
                <a:gridCol w="1163781"/>
                <a:gridCol w="1089366"/>
                <a:gridCol w="1209820"/>
                <a:gridCol w="1285434"/>
                <a:gridCol w="1285434"/>
                <a:gridCol w="1512274"/>
              </a:tblGrid>
              <a:tr h="264029">
                <a:tc gridSpan="2">
                  <a:txBody>
                    <a:bodyPr/>
                    <a:lstStyle/>
                    <a:p>
                      <a:pPr algn="ctr">
                        <a:lnSpc>
                          <a:spcPct val="115000"/>
                        </a:lnSpc>
                        <a:spcAft>
                          <a:spcPts val="0"/>
                        </a:spcAft>
                      </a:pPr>
                      <a:r>
                        <a:rPr lang="en-GB" sz="1800" dirty="0">
                          <a:effectLst/>
                        </a:rPr>
                        <a:t>Belgium</a:t>
                      </a:r>
                      <a:endParaRPr lang="en-GB" sz="1800" dirty="0">
                        <a:effectLst/>
                        <a:latin typeface="Calibri"/>
                        <a:ea typeface="Times New Roman"/>
                        <a:cs typeface="Times New Roman"/>
                      </a:endParaRPr>
                    </a:p>
                  </a:txBody>
                  <a:tcPr marL="57124" marR="57124" marT="0" marB="0" anchor="ctr"/>
                </a:tc>
                <a:tc hMerge="1">
                  <a:txBody>
                    <a:bodyPr/>
                    <a:lstStyle/>
                    <a:p>
                      <a:endParaRPr lang="en-GB"/>
                    </a:p>
                  </a:txBody>
                  <a:tcPr/>
                </a:tc>
                <a:tc gridSpan="2">
                  <a:txBody>
                    <a:bodyPr/>
                    <a:lstStyle/>
                    <a:p>
                      <a:pPr algn="ctr">
                        <a:lnSpc>
                          <a:spcPct val="115000"/>
                        </a:lnSpc>
                        <a:spcAft>
                          <a:spcPts val="0"/>
                        </a:spcAft>
                      </a:pPr>
                      <a:r>
                        <a:rPr lang="en-GB" sz="1800" dirty="0">
                          <a:effectLst/>
                        </a:rPr>
                        <a:t>Norway</a:t>
                      </a:r>
                      <a:endParaRPr lang="en-GB" sz="1800" dirty="0">
                        <a:effectLst/>
                        <a:latin typeface="Calibri"/>
                        <a:ea typeface="Times New Roman"/>
                        <a:cs typeface="Times New Roman"/>
                      </a:endParaRPr>
                    </a:p>
                  </a:txBody>
                  <a:tcPr marL="57124" marR="57124" marT="0" marB="0" anchor="ctr"/>
                </a:tc>
                <a:tc hMerge="1">
                  <a:txBody>
                    <a:bodyPr/>
                    <a:lstStyle/>
                    <a:p>
                      <a:endParaRPr lang="en-GB"/>
                    </a:p>
                  </a:txBody>
                  <a:tcPr/>
                </a:tc>
                <a:tc gridSpan="2">
                  <a:txBody>
                    <a:bodyPr/>
                    <a:lstStyle/>
                    <a:p>
                      <a:pPr algn="ctr">
                        <a:lnSpc>
                          <a:spcPct val="115000"/>
                        </a:lnSpc>
                        <a:spcAft>
                          <a:spcPts val="0"/>
                        </a:spcAft>
                      </a:pPr>
                      <a:r>
                        <a:rPr lang="en-GB" sz="1800" dirty="0">
                          <a:effectLst/>
                        </a:rPr>
                        <a:t>Spain</a:t>
                      </a:r>
                      <a:endParaRPr lang="en-GB" sz="1800" dirty="0">
                        <a:effectLst/>
                        <a:latin typeface="Calibri"/>
                        <a:ea typeface="Times New Roman"/>
                        <a:cs typeface="Times New Roman"/>
                      </a:endParaRPr>
                    </a:p>
                  </a:txBody>
                  <a:tcPr marL="57124" marR="57124" marT="0" marB="0" anchor="ctr"/>
                </a:tc>
                <a:tc hMerge="1">
                  <a:txBody>
                    <a:bodyPr/>
                    <a:lstStyle/>
                    <a:p>
                      <a:endParaRPr lang="en-GB"/>
                    </a:p>
                  </a:txBody>
                  <a:tcPr/>
                </a:tc>
                <a:tc>
                  <a:txBody>
                    <a:bodyPr/>
                    <a:lstStyle/>
                    <a:p>
                      <a:pPr algn="ctr">
                        <a:lnSpc>
                          <a:spcPct val="115000"/>
                        </a:lnSpc>
                        <a:spcAft>
                          <a:spcPts val="0"/>
                        </a:spcAft>
                      </a:pPr>
                      <a:r>
                        <a:rPr lang="en-GB" sz="1800" dirty="0">
                          <a:effectLst/>
                        </a:rPr>
                        <a:t>Netherlands</a:t>
                      </a:r>
                      <a:endParaRPr lang="en-GB" sz="1800" dirty="0">
                        <a:effectLst/>
                        <a:latin typeface="Calibri"/>
                        <a:ea typeface="Times New Roman"/>
                        <a:cs typeface="Times New Roman"/>
                      </a:endParaRPr>
                    </a:p>
                  </a:txBody>
                  <a:tcPr marL="57124" marR="57124" marT="0" marB="0" anchor="ctr"/>
                </a:tc>
              </a:tr>
              <a:tr h="408045">
                <a:tc>
                  <a:txBody>
                    <a:bodyPr/>
                    <a:lstStyle/>
                    <a:p>
                      <a:pPr marL="0" algn="ctr" defTabSz="457200" rtl="0" eaLnBrk="1" latinLnBrk="0" hangingPunct="1">
                        <a:lnSpc>
                          <a:spcPct val="115000"/>
                        </a:lnSpc>
                        <a:spcAft>
                          <a:spcPts val="0"/>
                        </a:spcAft>
                      </a:pPr>
                      <a:r>
                        <a:rPr lang="en-GB" sz="1800" kern="1200" dirty="0">
                          <a:effectLst/>
                        </a:rPr>
                        <a:t>Lettuce</a:t>
                      </a:r>
                      <a:endParaRPr lang="en-GB" sz="1800" b="0" kern="1200" dirty="0">
                        <a:solidFill>
                          <a:schemeClr val="tx1"/>
                        </a:solidFill>
                        <a:effectLst/>
                        <a:latin typeface="+mn-lt"/>
                        <a:ea typeface="+mn-ea"/>
                        <a:cs typeface="+mn-cs"/>
                      </a:endParaRPr>
                    </a:p>
                  </a:txBody>
                  <a:tcPr marL="57124" marR="57124" marT="0" marB="0" anchor="ctr"/>
                </a:tc>
                <a:tc>
                  <a:txBody>
                    <a:bodyPr/>
                    <a:lstStyle/>
                    <a:p>
                      <a:pPr algn="ctr">
                        <a:lnSpc>
                          <a:spcPct val="115000"/>
                        </a:lnSpc>
                        <a:spcAft>
                          <a:spcPts val="0"/>
                        </a:spcAft>
                      </a:pPr>
                      <a:r>
                        <a:rPr lang="en-GB" sz="1800" dirty="0">
                          <a:effectLst/>
                        </a:rPr>
                        <a:t>Berries</a:t>
                      </a:r>
                      <a:endParaRPr lang="en-GB" sz="1800" dirty="0">
                        <a:effectLst/>
                        <a:latin typeface="Calibri"/>
                        <a:ea typeface="Times New Roman"/>
                        <a:cs typeface="Times New Roman"/>
                      </a:endParaRPr>
                    </a:p>
                  </a:txBody>
                  <a:tcPr marL="57124" marR="57124" marT="0" marB="0" anchor="ctr"/>
                </a:tc>
                <a:tc>
                  <a:txBody>
                    <a:bodyPr/>
                    <a:lstStyle/>
                    <a:p>
                      <a:pPr algn="ctr">
                        <a:lnSpc>
                          <a:spcPct val="115000"/>
                        </a:lnSpc>
                        <a:spcAft>
                          <a:spcPts val="0"/>
                        </a:spcAft>
                      </a:pPr>
                      <a:r>
                        <a:rPr lang="en-GB" sz="1800" dirty="0">
                          <a:effectLst/>
                        </a:rPr>
                        <a:t>Lettuce</a:t>
                      </a:r>
                      <a:endParaRPr lang="en-GB" sz="1800" dirty="0">
                        <a:effectLst/>
                        <a:latin typeface="Calibri"/>
                        <a:ea typeface="Times New Roman"/>
                        <a:cs typeface="Times New Roman"/>
                      </a:endParaRPr>
                    </a:p>
                  </a:txBody>
                  <a:tcPr marL="57124" marR="57124" marT="0" marB="0" anchor="ctr"/>
                </a:tc>
                <a:tc>
                  <a:txBody>
                    <a:bodyPr/>
                    <a:lstStyle/>
                    <a:p>
                      <a:pPr algn="ctr">
                        <a:lnSpc>
                          <a:spcPct val="115000"/>
                        </a:lnSpc>
                        <a:spcAft>
                          <a:spcPts val="0"/>
                        </a:spcAft>
                      </a:pPr>
                      <a:r>
                        <a:rPr lang="en-GB" sz="1800" dirty="0">
                          <a:effectLst/>
                        </a:rPr>
                        <a:t>Berries</a:t>
                      </a:r>
                      <a:endParaRPr lang="en-GB" sz="1800" dirty="0">
                        <a:effectLst/>
                        <a:latin typeface="Calibri"/>
                        <a:ea typeface="Times New Roman"/>
                        <a:cs typeface="Times New Roman"/>
                      </a:endParaRPr>
                    </a:p>
                  </a:txBody>
                  <a:tcPr marL="57124" marR="57124" marT="0" marB="0" anchor="ctr"/>
                </a:tc>
                <a:tc>
                  <a:txBody>
                    <a:bodyPr/>
                    <a:lstStyle/>
                    <a:p>
                      <a:pPr algn="ctr">
                        <a:lnSpc>
                          <a:spcPct val="115000"/>
                        </a:lnSpc>
                        <a:spcAft>
                          <a:spcPts val="0"/>
                        </a:spcAft>
                      </a:pPr>
                      <a:r>
                        <a:rPr lang="en-GB" sz="1800" dirty="0">
                          <a:effectLst/>
                        </a:rPr>
                        <a:t>Lettuce</a:t>
                      </a:r>
                      <a:endParaRPr lang="en-GB" sz="1800" dirty="0">
                        <a:effectLst/>
                        <a:latin typeface="Calibri"/>
                        <a:ea typeface="Times New Roman"/>
                        <a:cs typeface="Times New Roman"/>
                      </a:endParaRPr>
                    </a:p>
                  </a:txBody>
                  <a:tcPr marL="57124" marR="57124" marT="0" marB="0" anchor="ctr"/>
                </a:tc>
                <a:tc>
                  <a:txBody>
                    <a:bodyPr/>
                    <a:lstStyle/>
                    <a:p>
                      <a:pPr algn="ctr">
                        <a:lnSpc>
                          <a:spcPct val="115000"/>
                        </a:lnSpc>
                        <a:spcAft>
                          <a:spcPts val="0"/>
                        </a:spcAft>
                      </a:pPr>
                      <a:r>
                        <a:rPr lang="en-GB" sz="1800" dirty="0">
                          <a:effectLst/>
                        </a:rPr>
                        <a:t>Berries</a:t>
                      </a:r>
                      <a:endParaRPr lang="en-GB" sz="1800" dirty="0">
                        <a:effectLst/>
                        <a:latin typeface="Calibri"/>
                        <a:ea typeface="Times New Roman"/>
                        <a:cs typeface="Times New Roman"/>
                      </a:endParaRPr>
                    </a:p>
                  </a:txBody>
                  <a:tcPr marL="57124" marR="57124" marT="0" marB="0" anchor="ctr"/>
                </a:tc>
                <a:tc>
                  <a:txBody>
                    <a:bodyPr/>
                    <a:lstStyle/>
                    <a:p>
                      <a:pPr algn="ctr">
                        <a:lnSpc>
                          <a:spcPct val="115000"/>
                        </a:lnSpc>
                        <a:spcAft>
                          <a:spcPts val="0"/>
                        </a:spcAft>
                      </a:pPr>
                      <a:r>
                        <a:rPr lang="en-GB" sz="1800" dirty="0">
                          <a:effectLst/>
                        </a:rPr>
                        <a:t>Mixed</a:t>
                      </a:r>
                      <a:endParaRPr lang="en-GB" sz="1800" dirty="0">
                        <a:effectLst/>
                        <a:latin typeface="Calibri"/>
                        <a:ea typeface="Times New Roman"/>
                        <a:cs typeface="Times New Roman"/>
                      </a:endParaRPr>
                    </a:p>
                  </a:txBody>
                  <a:tcPr marL="57124" marR="57124" marT="0" marB="0" anchor="ctr"/>
                </a:tc>
              </a:tr>
              <a:tr h="408045">
                <a:tc>
                  <a:txBody>
                    <a:bodyPr/>
                    <a:lstStyle/>
                    <a:p>
                      <a:pPr marL="0" algn="ctr" defTabSz="457200" rtl="0" eaLnBrk="1" latinLnBrk="0" hangingPunct="1">
                        <a:lnSpc>
                          <a:spcPct val="115000"/>
                        </a:lnSpc>
                        <a:spcAft>
                          <a:spcPts val="0"/>
                        </a:spcAft>
                      </a:pPr>
                      <a:r>
                        <a:rPr lang="en-GB" sz="1800" kern="1200" dirty="0" smtClean="0">
                          <a:effectLst/>
                        </a:rPr>
                        <a:t>6</a:t>
                      </a:r>
                      <a:endParaRPr lang="en-GB" sz="1800" b="0" kern="1200" dirty="0">
                        <a:solidFill>
                          <a:schemeClr val="tx1"/>
                        </a:solidFill>
                        <a:effectLst/>
                        <a:latin typeface="+mn-lt"/>
                        <a:ea typeface="+mn-ea"/>
                        <a:cs typeface="+mn-cs"/>
                      </a:endParaRPr>
                    </a:p>
                  </a:txBody>
                  <a:tcPr marL="57124" marR="57124" marT="0" marB="0"/>
                </a:tc>
                <a:tc>
                  <a:txBody>
                    <a:bodyPr/>
                    <a:lstStyle/>
                    <a:p>
                      <a:pPr algn="ctr">
                        <a:lnSpc>
                          <a:spcPct val="115000"/>
                        </a:lnSpc>
                        <a:spcAft>
                          <a:spcPts val="0"/>
                        </a:spcAft>
                      </a:pPr>
                      <a:r>
                        <a:rPr lang="en-GB" sz="1800" dirty="0" smtClean="0">
                          <a:effectLst/>
                        </a:rPr>
                        <a:t>11</a:t>
                      </a:r>
                      <a:endParaRPr lang="en-GB" sz="1800" dirty="0">
                        <a:effectLst/>
                        <a:latin typeface="Calibri"/>
                        <a:ea typeface="Times New Roman"/>
                        <a:cs typeface="Times New Roman"/>
                      </a:endParaRPr>
                    </a:p>
                  </a:txBody>
                  <a:tcPr marL="57124" marR="57124" marT="0" marB="0"/>
                </a:tc>
                <a:tc>
                  <a:txBody>
                    <a:bodyPr/>
                    <a:lstStyle/>
                    <a:p>
                      <a:pPr algn="ctr">
                        <a:lnSpc>
                          <a:spcPct val="115000"/>
                        </a:lnSpc>
                        <a:spcAft>
                          <a:spcPts val="0"/>
                        </a:spcAft>
                      </a:pPr>
                      <a:r>
                        <a:rPr lang="en-GB" sz="1800" dirty="0" smtClean="0">
                          <a:effectLst/>
                        </a:rPr>
                        <a:t>6</a:t>
                      </a:r>
                      <a:endParaRPr lang="en-GB" sz="1800" dirty="0">
                        <a:effectLst/>
                        <a:latin typeface="Calibri"/>
                        <a:ea typeface="Times New Roman"/>
                        <a:cs typeface="Times New Roman"/>
                      </a:endParaRPr>
                    </a:p>
                  </a:txBody>
                  <a:tcPr marL="57124" marR="57124" marT="0" marB="0"/>
                </a:tc>
                <a:tc>
                  <a:txBody>
                    <a:bodyPr/>
                    <a:lstStyle/>
                    <a:p>
                      <a:pPr algn="ctr">
                        <a:lnSpc>
                          <a:spcPct val="115000"/>
                        </a:lnSpc>
                        <a:spcAft>
                          <a:spcPts val="0"/>
                        </a:spcAft>
                      </a:pPr>
                      <a:r>
                        <a:rPr lang="en-GB" sz="1800" dirty="0" smtClean="0">
                          <a:effectLst/>
                        </a:rPr>
                        <a:t>4</a:t>
                      </a:r>
                      <a:endParaRPr lang="en-GB" sz="1800" dirty="0">
                        <a:effectLst/>
                        <a:latin typeface="Calibri"/>
                        <a:ea typeface="Times New Roman"/>
                        <a:cs typeface="Times New Roman"/>
                      </a:endParaRPr>
                    </a:p>
                  </a:txBody>
                  <a:tcPr marL="57124" marR="57124" marT="0" marB="0"/>
                </a:tc>
                <a:tc>
                  <a:txBody>
                    <a:bodyPr/>
                    <a:lstStyle/>
                    <a:p>
                      <a:pPr algn="ctr">
                        <a:lnSpc>
                          <a:spcPct val="115000"/>
                        </a:lnSpc>
                        <a:spcAft>
                          <a:spcPts val="0"/>
                        </a:spcAft>
                      </a:pPr>
                      <a:r>
                        <a:rPr lang="en-GB" sz="1800" dirty="0" smtClean="0">
                          <a:effectLst/>
                        </a:rPr>
                        <a:t>13</a:t>
                      </a:r>
                      <a:endParaRPr lang="en-GB" sz="1800" dirty="0">
                        <a:effectLst/>
                        <a:latin typeface="Calibri"/>
                        <a:ea typeface="Times New Roman"/>
                        <a:cs typeface="Times New Roman"/>
                      </a:endParaRPr>
                    </a:p>
                  </a:txBody>
                  <a:tcPr marL="57124" marR="57124" marT="0" marB="0"/>
                </a:tc>
                <a:tc>
                  <a:txBody>
                    <a:bodyPr/>
                    <a:lstStyle/>
                    <a:p>
                      <a:pPr algn="ctr">
                        <a:lnSpc>
                          <a:spcPct val="115000"/>
                        </a:lnSpc>
                        <a:spcAft>
                          <a:spcPts val="0"/>
                        </a:spcAft>
                      </a:pPr>
                      <a:r>
                        <a:rPr lang="en-GB" sz="1800" dirty="0" smtClean="0">
                          <a:effectLst/>
                        </a:rPr>
                        <a:t>4</a:t>
                      </a:r>
                      <a:endParaRPr lang="en-GB" sz="1800" dirty="0">
                        <a:effectLst/>
                        <a:latin typeface="Calibri"/>
                        <a:ea typeface="Times New Roman"/>
                        <a:cs typeface="Times New Roman"/>
                      </a:endParaRPr>
                    </a:p>
                  </a:txBody>
                  <a:tcPr marL="57124" marR="57124" marT="0" marB="0"/>
                </a:tc>
                <a:tc>
                  <a:txBody>
                    <a:bodyPr/>
                    <a:lstStyle/>
                    <a:p>
                      <a:pPr algn="ctr">
                        <a:lnSpc>
                          <a:spcPct val="115000"/>
                        </a:lnSpc>
                        <a:spcAft>
                          <a:spcPts val="0"/>
                        </a:spcAft>
                      </a:pPr>
                      <a:r>
                        <a:rPr lang="en-GB" sz="1800" dirty="0" smtClean="0">
                          <a:effectLst/>
                        </a:rPr>
                        <a:t>25</a:t>
                      </a:r>
                      <a:endParaRPr lang="en-GB" sz="1800" dirty="0">
                        <a:effectLst/>
                        <a:latin typeface="Calibri"/>
                        <a:ea typeface="Times New Roman"/>
                        <a:cs typeface="Times New Roman"/>
                      </a:endParaRPr>
                    </a:p>
                  </a:txBody>
                  <a:tcPr marL="57124" marR="57124" marT="0" marB="0"/>
                </a:tc>
              </a:tr>
            </a:tbl>
          </a:graphicData>
        </a:graphic>
      </p:graphicFrame>
      <p:sp>
        <p:nvSpPr>
          <p:cNvPr id="7" name="TextBox 6"/>
          <p:cNvSpPr txBox="1"/>
          <p:nvPr/>
        </p:nvSpPr>
        <p:spPr>
          <a:xfrm>
            <a:off x="384417" y="1411296"/>
            <a:ext cx="4680520" cy="461665"/>
          </a:xfrm>
          <a:prstGeom prst="rect">
            <a:avLst/>
          </a:prstGeom>
          <a:noFill/>
        </p:spPr>
        <p:txBody>
          <a:bodyPr wrap="square" rtlCol="0">
            <a:spAutoFit/>
          </a:bodyPr>
          <a:lstStyle/>
          <a:p>
            <a:r>
              <a:rPr lang="en-GB" sz="2400" b="1" dirty="0" smtClean="0">
                <a:solidFill>
                  <a:schemeClr val="bg2"/>
                </a:solidFill>
              </a:rPr>
              <a:t>European Union (n=69)</a:t>
            </a:r>
            <a:endParaRPr lang="en-GB" sz="2400" b="1" dirty="0">
              <a:solidFill>
                <a:schemeClr val="bg2"/>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731100143"/>
              </p:ext>
            </p:extLst>
          </p:nvPr>
        </p:nvGraphicFramePr>
        <p:xfrm>
          <a:off x="138163" y="4501574"/>
          <a:ext cx="8858058" cy="1646174"/>
        </p:xfrm>
        <a:graphic>
          <a:graphicData uri="http://schemas.openxmlformats.org/drawingml/2006/table">
            <a:tbl>
              <a:tblPr firstRow="1" firstCol="1" bandRow="1">
                <a:tableStyleId>{00A15C55-8517-42AA-B614-E9B94910E393}</a:tableStyleId>
              </a:tblPr>
              <a:tblGrid>
                <a:gridCol w="1165672"/>
                <a:gridCol w="1090154"/>
                <a:gridCol w="1090154"/>
                <a:gridCol w="1090154"/>
                <a:gridCol w="1090154"/>
                <a:gridCol w="1090154"/>
                <a:gridCol w="1120808"/>
                <a:gridCol w="1120808"/>
              </a:tblGrid>
              <a:tr h="384302">
                <a:tc>
                  <a:txBody>
                    <a:bodyPr/>
                    <a:lstStyle/>
                    <a:p>
                      <a:pPr algn="ctr">
                        <a:lnSpc>
                          <a:spcPct val="115000"/>
                        </a:lnSpc>
                        <a:spcAft>
                          <a:spcPts val="0"/>
                        </a:spcAft>
                      </a:pPr>
                      <a:r>
                        <a:rPr lang="en-GB" sz="1800" dirty="0" smtClean="0">
                          <a:effectLst/>
                        </a:rPr>
                        <a:t>Kenya</a:t>
                      </a:r>
                      <a:endParaRPr lang="en-GB" sz="1800" dirty="0">
                        <a:effectLst/>
                        <a:latin typeface="+mn-lt"/>
                      </a:endParaRPr>
                    </a:p>
                  </a:txBody>
                  <a:tcPr marL="55696" marR="55696" marT="0" marB="0" anchor="ctr"/>
                </a:tc>
                <a:tc>
                  <a:txBody>
                    <a:bodyPr/>
                    <a:lstStyle/>
                    <a:p>
                      <a:pPr algn="ctr">
                        <a:lnSpc>
                          <a:spcPct val="115000"/>
                        </a:lnSpc>
                        <a:spcAft>
                          <a:spcPts val="0"/>
                        </a:spcAft>
                      </a:pPr>
                      <a:r>
                        <a:rPr lang="en-GB" sz="1800" dirty="0" smtClean="0">
                          <a:effectLst/>
                        </a:rPr>
                        <a:t>Uganda</a:t>
                      </a:r>
                      <a:endParaRPr lang="en-GB" sz="1800" dirty="0">
                        <a:effectLst/>
                        <a:latin typeface="+mn-lt"/>
                      </a:endParaRPr>
                    </a:p>
                  </a:txBody>
                  <a:tcPr marL="55696" marR="55696" marT="0" marB="0" anchor="ctr"/>
                </a:tc>
                <a:tc>
                  <a:txBody>
                    <a:bodyPr/>
                    <a:lstStyle/>
                    <a:p>
                      <a:pPr algn="ctr">
                        <a:lnSpc>
                          <a:spcPct val="115000"/>
                        </a:lnSpc>
                        <a:spcAft>
                          <a:spcPts val="0"/>
                        </a:spcAft>
                      </a:pPr>
                      <a:r>
                        <a:rPr lang="en-GB" sz="1800" dirty="0">
                          <a:effectLst/>
                        </a:rPr>
                        <a:t>South </a:t>
                      </a:r>
                      <a:r>
                        <a:rPr lang="en-GB" sz="1800" dirty="0" smtClean="0">
                          <a:effectLst/>
                        </a:rPr>
                        <a:t>Africa</a:t>
                      </a:r>
                      <a:endParaRPr lang="en-GB" sz="1800" dirty="0">
                        <a:effectLst/>
                        <a:latin typeface="+mn-lt"/>
                      </a:endParaRPr>
                    </a:p>
                  </a:txBody>
                  <a:tcPr marL="55696" marR="55696" marT="0" marB="0" anchor="ctr"/>
                </a:tc>
                <a:tc>
                  <a:txBody>
                    <a:bodyPr/>
                    <a:lstStyle/>
                    <a:p>
                      <a:pPr algn="ctr">
                        <a:lnSpc>
                          <a:spcPct val="115000"/>
                        </a:lnSpc>
                        <a:spcAft>
                          <a:spcPts val="0"/>
                        </a:spcAft>
                      </a:pPr>
                      <a:r>
                        <a:rPr lang="en-GB" sz="1800" dirty="0" smtClean="0">
                          <a:effectLst/>
                        </a:rPr>
                        <a:t>Egypt</a:t>
                      </a:r>
                      <a:r>
                        <a:rPr lang="en-GB" sz="1800" baseline="30000" dirty="0" smtClean="0">
                          <a:effectLst/>
                        </a:rPr>
                        <a:t>a</a:t>
                      </a:r>
                      <a:endParaRPr lang="en-GB" sz="1800" baseline="30000" dirty="0">
                        <a:effectLst/>
                        <a:latin typeface="+mn-lt"/>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err="1" smtClean="0">
                          <a:effectLst/>
                        </a:rPr>
                        <a:t>India</a:t>
                      </a:r>
                      <a:r>
                        <a:rPr lang="en-GB" sz="1800" baseline="30000" dirty="0" err="1" smtClean="0">
                          <a:effectLst/>
                        </a:rPr>
                        <a:t>a</a:t>
                      </a:r>
                      <a:endParaRPr lang="en-GB" sz="1800" baseline="30000" dirty="0" smtClean="0">
                        <a:effectLst/>
                        <a:latin typeface="+mn-lt"/>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err="1" smtClean="0">
                          <a:effectLst/>
                        </a:rPr>
                        <a:t>China</a:t>
                      </a:r>
                      <a:r>
                        <a:rPr lang="en-GB" sz="1800" baseline="30000" dirty="0" err="1" smtClean="0">
                          <a:effectLst/>
                        </a:rPr>
                        <a:t>a</a:t>
                      </a:r>
                      <a:endParaRPr lang="en-GB" sz="1800" baseline="30000" dirty="0" smtClean="0">
                        <a:effectLst/>
                        <a:latin typeface="+mn-lt"/>
                      </a:endParaRPr>
                    </a:p>
                  </a:txBody>
                  <a:tcPr marL="55696" marR="55696" marT="0" marB="0" anchor="ctr"/>
                </a:tc>
                <a:tc>
                  <a:txBody>
                    <a:bodyPr/>
                    <a:lstStyle/>
                    <a:p>
                      <a:pPr algn="ctr">
                        <a:lnSpc>
                          <a:spcPct val="115000"/>
                        </a:lnSpc>
                        <a:spcAft>
                          <a:spcPts val="0"/>
                        </a:spcAft>
                      </a:pPr>
                      <a:r>
                        <a:rPr lang="en-GB" sz="1800" dirty="0" smtClean="0">
                          <a:effectLst/>
                        </a:rPr>
                        <a:t>Brazil</a:t>
                      </a:r>
                      <a:endParaRPr lang="en-GB" sz="1800" dirty="0">
                        <a:effectLst/>
                        <a:latin typeface="+mn-lt"/>
                      </a:endParaRPr>
                    </a:p>
                  </a:txBody>
                  <a:tcPr marL="55696" marR="55696" marT="0" marB="0" anchor="ctr"/>
                </a:tc>
                <a:tc>
                  <a:txBody>
                    <a:bodyPr/>
                    <a:lstStyle/>
                    <a:p>
                      <a:pPr algn="ctr">
                        <a:lnSpc>
                          <a:spcPct val="115000"/>
                        </a:lnSpc>
                        <a:spcAft>
                          <a:spcPts val="0"/>
                        </a:spcAft>
                      </a:pPr>
                      <a:r>
                        <a:rPr lang="en-GB" sz="1800" dirty="0" smtClean="0">
                          <a:effectLst/>
                        </a:rPr>
                        <a:t>Serbia</a:t>
                      </a:r>
                      <a:endParaRPr lang="en-GB" sz="1800" dirty="0">
                        <a:effectLst/>
                        <a:latin typeface="+mn-lt"/>
                      </a:endParaRPr>
                    </a:p>
                  </a:txBody>
                  <a:tcPr marL="55696" marR="55696" marT="0" marB="0" anchor="ctr"/>
                </a:tc>
              </a:tr>
              <a:tr h="384302">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French beans</a:t>
                      </a:r>
                      <a:endParaRPr lang="en-GB" sz="1800" b="0" dirty="0">
                        <a:solidFill>
                          <a:schemeClr val="tx1"/>
                        </a:solidFill>
                        <a:effectLst/>
                        <a:latin typeface="+mn-lt"/>
                        <a:ea typeface="Calibri"/>
                        <a:cs typeface="Times New Roman"/>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Hot pepper</a:t>
                      </a:r>
                      <a:endParaRPr lang="en-GB" sz="1800" dirty="0">
                        <a:effectLst/>
                        <a:latin typeface="+mn-lt"/>
                        <a:ea typeface="Calibri"/>
                        <a:cs typeface="Times New Roman"/>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Fruits &amp; lettuce</a:t>
                      </a:r>
                      <a:endParaRPr lang="en-GB" sz="1800" dirty="0">
                        <a:effectLst/>
                        <a:latin typeface="+mn-lt"/>
                        <a:ea typeface="Calibri"/>
                        <a:cs typeface="Times New Roman"/>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Berries</a:t>
                      </a:r>
                      <a:endParaRPr lang="en-GB" sz="1800" dirty="0" smtClean="0">
                        <a:effectLst/>
                        <a:latin typeface="+mn-lt"/>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Mango</a:t>
                      </a:r>
                      <a:endParaRPr lang="en-GB" sz="1800" dirty="0" smtClean="0">
                        <a:effectLst/>
                        <a:latin typeface="+mn-lt"/>
                      </a:endParaRPr>
                    </a:p>
                  </a:txBody>
                  <a:tcPr marL="55696" marR="55696" marT="0" marB="0" anchor="ctr"/>
                </a:tc>
                <a:tc>
                  <a:txBody>
                    <a:bodyPr/>
                    <a:lstStyle/>
                    <a:p>
                      <a:pPr algn="ctr">
                        <a:lnSpc>
                          <a:spcPct val="115000"/>
                        </a:lnSpc>
                        <a:spcAft>
                          <a:spcPts val="0"/>
                        </a:spcAft>
                      </a:pPr>
                      <a:r>
                        <a:rPr lang="en-GB" sz="1800" dirty="0" smtClean="0">
                          <a:effectLst/>
                        </a:rPr>
                        <a:t>Apples</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Lettuce</a:t>
                      </a:r>
                      <a:endParaRPr lang="en-GB" sz="1800" dirty="0">
                        <a:effectLst/>
                        <a:latin typeface="+mn-lt"/>
                        <a:ea typeface="Calibri"/>
                        <a:cs typeface="Times New Roman"/>
                      </a:endParaRPr>
                    </a:p>
                  </a:txBody>
                  <a:tcPr marL="55696" marR="55696" marT="0" marB="0" anchor="ctr"/>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en-GB" sz="1800" dirty="0" smtClean="0">
                          <a:effectLst/>
                        </a:rPr>
                        <a:t>Berries</a:t>
                      </a:r>
                      <a:endParaRPr lang="en-GB" sz="1800" dirty="0" smtClean="0">
                        <a:effectLst/>
                        <a:latin typeface="+mn-lt"/>
                      </a:endParaRPr>
                    </a:p>
                  </a:txBody>
                  <a:tcPr marL="55696" marR="55696" marT="0" marB="0" anchor="ctr"/>
                </a:tc>
              </a:tr>
              <a:tr h="384302">
                <a:tc>
                  <a:txBody>
                    <a:bodyPr/>
                    <a:lstStyle/>
                    <a:p>
                      <a:pPr algn="ctr">
                        <a:lnSpc>
                          <a:spcPct val="115000"/>
                        </a:lnSpc>
                        <a:spcAft>
                          <a:spcPts val="0"/>
                        </a:spcAft>
                      </a:pPr>
                      <a:r>
                        <a:rPr lang="en-GB" sz="1800" dirty="0" smtClean="0">
                          <a:effectLst/>
                        </a:rPr>
                        <a:t>30</a:t>
                      </a:r>
                      <a:endParaRPr lang="en-GB" sz="1800" b="0" dirty="0">
                        <a:solidFill>
                          <a:schemeClr val="tx1"/>
                        </a:solidFill>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30</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10</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1</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1</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2</a:t>
                      </a:r>
                      <a:endParaRPr lang="en-GB" sz="1800" dirty="0">
                        <a:effectLst/>
                        <a:latin typeface="+mn-lt"/>
                        <a:ea typeface="Calibri"/>
                        <a:cs typeface="Times New Roman"/>
                      </a:endParaRPr>
                    </a:p>
                  </a:txBody>
                  <a:tcPr marL="55696" marR="55696" marT="0" marB="0" anchor="ctr"/>
                </a:tc>
                <a:tc>
                  <a:txBody>
                    <a:bodyPr/>
                    <a:lstStyle/>
                    <a:p>
                      <a:pPr algn="ctr">
                        <a:lnSpc>
                          <a:spcPct val="115000"/>
                        </a:lnSpc>
                        <a:spcAft>
                          <a:spcPts val="0"/>
                        </a:spcAft>
                      </a:pPr>
                      <a:r>
                        <a:rPr lang="en-GB" sz="1800" dirty="0" smtClean="0">
                          <a:effectLst/>
                        </a:rPr>
                        <a:t>6</a:t>
                      </a:r>
                      <a:endParaRPr lang="en-GB" sz="1800" dirty="0">
                        <a:effectLst/>
                        <a:latin typeface="+mn-lt"/>
                        <a:ea typeface="Calibri"/>
                        <a:cs typeface="Times New Roman"/>
                      </a:endParaRPr>
                    </a:p>
                  </a:txBody>
                  <a:tcPr marL="55696" marR="55696" marT="0" marB="0"/>
                </a:tc>
                <a:tc>
                  <a:txBody>
                    <a:bodyPr/>
                    <a:lstStyle/>
                    <a:p>
                      <a:pPr algn="ctr">
                        <a:lnSpc>
                          <a:spcPct val="115000"/>
                        </a:lnSpc>
                        <a:spcAft>
                          <a:spcPts val="0"/>
                        </a:spcAft>
                      </a:pPr>
                      <a:r>
                        <a:rPr lang="en-GB" sz="1800" dirty="0" smtClean="0">
                          <a:effectLst/>
                        </a:rPr>
                        <a:t>9</a:t>
                      </a:r>
                      <a:endParaRPr lang="en-GB" sz="1800" dirty="0">
                        <a:effectLst/>
                        <a:latin typeface="+mn-lt"/>
                        <a:ea typeface="Calibri"/>
                        <a:cs typeface="Times New Roman"/>
                      </a:endParaRPr>
                    </a:p>
                  </a:txBody>
                  <a:tcPr marL="55696" marR="55696" marT="0" marB="0"/>
                </a:tc>
              </a:tr>
            </a:tbl>
          </a:graphicData>
        </a:graphic>
      </p:graphicFrame>
      <p:sp>
        <p:nvSpPr>
          <p:cNvPr id="9" name="TextBox 8"/>
          <p:cNvSpPr txBox="1"/>
          <p:nvPr/>
        </p:nvSpPr>
        <p:spPr>
          <a:xfrm>
            <a:off x="498203" y="3925510"/>
            <a:ext cx="4680520" cy="461665"/>
          </a:xfrm>
          <a:prstGeom prst="rect">
            <a:avLst/>
          </a:prstGeom>
          <a:noFill/>
        </p:spPr>
        <p:txBody>
          <a:bodyPr wrap="square" rtlCol="0">
            <a:spAutoFit/>
          </a:bodyPr>
          <a:lstStyle/>
          <a:p>
            <a:r>
              <a:rPr lang="en-GB" sz="2400" b="1" dirty="0" smtClean="0">
                <a:solidFill>
                  <a:schemeClr val="bg2"/>
                </a:solidFill>
              </a:rPr>
              <a:t>Non-EU (n=89)</a:t>
            </a:r>
            <a:endParaRPr lang="en-GB" sz="2400" b="1" dirty="0">
              <a:solidFill>
                <a:schemeClr val="bg2"/>
              </a:solidFill>
            </a:endParaRPr>
          </a:p>
        </p:txBody>
      </p:sp>
      <p:sp>
        <p:nvSpPr>
          <p:cNvPr id="11" name="TextBox 10"/>
          <p:cNvSpPr txBox="1"/>
          <p:nvPr/>
        </p:nvSpPr>
        <p:spPr>
          <a:xfrm>
            <a:off x="314311" y="6395955"/>
            <a:ext cx="4464496" cy="338554"/>
          </a:xfrm>
          <a:prstGeom prst="rect">
            <a:avLst/>
          </a:prstGeom>
          <a:noFill/>
        </p:spPr>
        <p:txBody>
          <a:bodyPr wrap="square" rtlCol="0">
            <a:spAutoFit/>
          </a:bodyPr>
          <a:lstStyle/>
          <a:p>
            <a:r>
              <a:rPr lang="en-GB" sz="1600" baseline="30000" dirty="0" smtClean="0"/>
              <a:t>a</a:t>
            </a:r>
            <a:r>
              <a:rPr lang="en-GB" sz="1600" dirty="0" smtClean="0"/>
              <a:t> Interview with expert in the sector</a:t>
            </a:r>
            <a:endParaRPr lang="en-GB" sz="1600" dirty="0"/>
          </a:p>
        </p:txBody>
      </p:sp>
    </p:spTree>
    <p:extLst>
      <p:ext uri="{BB962C8B-B14F-4D97-AF65-F5344CB8AC3E}">
        <p14:creationId xmlns:p14="http://schemas.microsoft.com/office/powerpoint/2010/main" val="26669057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endParaRPr lang="en-GB" dirty="0"/>
          </a:p>
        </p:txBody>
      </p:sp>
      <p:sp>
        <p:nvSpPr>
          <p:cNvPr id="3" name="Text Placeholder 2"/>
          <p:cNvSpPr>
            <a:spLocks noGrp="1"/>
          </p:cNvSpPr>
          <p:nvPr>
            <p:ph type="body" sz="quarter" idx="10"/>
          </p:nvPr>
        </p:nvSpPr>
        <p:spPr/>
        <p:txBody>
          <a:bodyPr/>
          <a:lstStyle/>
          <a:p>
            <a:endParaRPr lang="en-GB" dirty="0"/>
          </a:p>
        </p:txBody>
      </p:sp>
      <p:pic>
        <p:nvPicPr>
          <p:cNvPr id="20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630" y="-21771"/>
            <a:ext cx="5007428" cy="6848394"/>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3178630" y="120923"/>
            <a:ext cx="5007428" cy="1693364"/>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ounded Rectangle 5"/>
          <p:cNvSpPr/>
          <p:nvPr/>
        </p:nvSpPr>
        <p:spPr>
          <a:xfrm>
            <a:off x="3178631" y="1810930"/>
            <a:ext cx="5007428" cy="232564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Rounded Rectangle 6"/>
          <p:cNvSpPr/>
          <p:nvPr/>
        </p:nvSpPr>
        <p:spPr>
          <a:xfrm>
            <a:off x="3178631" y="4136572"/>
            <a:ext cx="5007427" cy="2583542"/>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Text Box 5"/>
          <p:cNvSpPr txBox="1"/>
          <p:nvPr/>
        </p:nvSpPr>
        <p:spPr>
          <a:xfrm>
            <a:off x="6572250" y="662805"/>
            <a:ext cx="1095375" cy="304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200" b="1" dirty="0">
                <a:solidFill>
                  <a:srgbClr val="C0504D"/>
                </a:solidFill>
                <a:effectLst/>
                <a:latin typeface="Verdana"/>
                <a:ea typeface="Calibri"/>
                <a:cs typeface="Times New Roman"/>
              </a:rPr>
              <a:t>Cluster 3</a:t>
            </a:r>
            <a:endParaRPr lang="en-GB" sz="850" dirty="0">
              <a:effectLst/>
              <a:latin typeface="Verdana"/>
              <a:ea typeface="Calibri"/>
              <a:cs typeface="Times New Roman"/>
            </a:endParaRPr>
          </a:p>
        </p:txBody>
      </p:sp>
      <p:sp>
        <p:nvSpPr>
          <p:cNvPr id="9" name="Text Box 6"/>
          <p:cNvSpPr txBox="1"/>
          <p:nvPr/>
        </p:nvSpPr>
        <p:spPr>
          <a:xfrm>
            <a:off x="6572249" y="3250026"/>
            <a:ext cx="1095375" cy="304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200" b="1" dirty="0">
                <a:solidFill>
                  <a:srgbClr val="C0504D"/>
                </a:solidFill>
                <a:effectLst/>
                <a:latin typeface="Verdana"/>
                <a:ea typeface="Calibri"/>
                <a:cs typeface="Times New Roman"/>
              </a:rPr>
              <a:t>Cluster 2</a:t>
            </a:r>
            <a:endParaRPr lang="en-GB" sz="850" dirty="0">
              <a:effectLst/>
              <a:latin typeface="Verdana"/>
              <a:ea typeface="Calibri"/>
              <a:cs typeface="Times New Roman"/>
            </a:endParaRPr>
          </a:p>
        </p:txBody>
      </p:sp>
      <p:sp>
        <p:nvSpPr>
          <p:cNvPr id="10" name="Text Box 7"/>
          <p:cNvSpPr txBox="1"/>
          <p:nvPr/>
        </p:nvSpPr>
        <p:spPr>
          <a:xfrm>
            <a:off x="6725103" y="5573486"/>
            <a:ext cx="1095375" cy="3048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GB" sz="1200" b="1">
                <a:solidFill>
                  <a:srgbClr val="C0504D"/>
                </a:solidFill>
                <a:effectLst/>
                <a:latin typeface="Verdana"/>
                <a:ea typeface="Calibri"/>
                <a:cs typeface="Times New Roman"/>
              </a:rPr>
              <a:t>Cluster 1</a:t>
            </a:r>
            <a:endParaRPr lang="en-GB" sz="850">
              <a:effectLst/>
              <a:latin typeface="Verdana"/>
              <a:ea typeface="Calibri"/>
              <a:cs typeface="Times New Roman"/>
            </a:endParaRPr>
          </a:p>
        </p:txBody>
      </p:sp>
      <p:sp>
        <p:nvSpPr>
          <p:cNvPr id="4"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1" name="Rectangle 9"/>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2" name="Rectangle 10"/>
          <p:cNvSpPr>
            <a:spLocks noChangeArrowheads="1"/>
          </p:cNvSpPr>
          <p:nvPr/>
        </p:nvSpPr>
        <p:spPr bwMode="auto">
          <a:xfrm>
            <a:off x="0" y="9315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5" name="Picture 14"/>
          <p:cNvPicPr/>
          <p:nvPr/>
        </p:nvPicPr>
        <p:blipFill rotWithShape="1">
          <a:blip r:embed="rId3"/>
          <a:srcRect l="9106" t="19706" r="4801" b="17897"/>
          <a:stretch/>
        </p:blipFill>
        <p:spPr bwMode="auto">
          <a:xfrm>
            <a:off x="-116114" y="849886"/>
            <a:ext cx="9260114" cy="4800280"/>
          </a:xfrm>
          <a:prstGeom prst="rect">
            <a:avLst/>
          </a:prstGeom>
          <a:ln>
            <a:noFill/>
          </a:ln>
          <a:extLst>
            <a:ext uri="{53640926-AAD7-44d8-BBD7-CCE9431645EC}">
              <a14:shadowObscured xmlns:a14="http://schemas.microsoft.com/office/drawing/2010/main"/>
            </a:ext>
          </a:extLst>
        </p:spPr>
      </p:pic>
      <p:sp>
        <p:nvSpPr>
          <p:cNvPr id="14" name="Rounded Rectangle 13"/>
          <p:cNvSpPr/>
          <p:nvPr/>
        </p:nvSpPr>
        <p:spPr>
          <a:xfrm>
            <a:off x="0" y="1480457"/>
            <a:ext cx="1088571" cy="12192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17" name="Rounded Rectangle 16"/>
          <p:cNvSpPr/>
          <p:nvPr/>
        </p:nvSpPr>
        <p:spPr>
          <a:xfrm>
            <a:off x="-1" y="2699657"/>
            <a:ext cx="1088572" cy="1320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18" name="Rounded Rectangle 17"/>
          <p:cNvSpPr/>
          <p:nvPr/>
        </p:nvSpPr>
        <p:spPr>
          <a:xfrm>
            <a:off x="-2" y="4020456"/>
            <a:ext cx="1088573" cy="136434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16" name="Oval 15"/>
          <p:cNvSpPr/>
          <p:nvPr/>
        </p:nvSpPr>
        <p:spPr>
          <a:xfrm>
            <a:off x="3622089" y="1606856"/>
            <a:ext cx="2272684" cy="109195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20" name="Oval 19"/>
          <p:cNvSpPr/>
          <p:nvPr/>
        </p:nvSpPr>
        <p:spPr>
          <a:xfrm>
            <a:off x="3515557" y="2814080"/>
            <a:ext cx="1793290" cy="1206377"/>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21" name="Oval 20"/>
          <p:cNvSpPr/>
          <p:nvPr/>
        </p:nvSpPr>
        <p:spPr>
          <a:xfrm>
            <a:off x="3515557" y="4136572"/>
            <a:ext cx="1669428" cy="1206377"/>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19" name="Rectangle 18"/>
          <p:cNvSpPr/>
          <p:nvPr/>
        </p:nvSpPr>
        <p:spPr>
          <a:xfrm>
            <a:off x="6107837" y="1624612"/>
            <a:ext cx="2947386" cy="102092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23" name="Rectangle 22"/>
          <p:cNvSpPr/>
          <p:nvPr/>
        </p:nvSpPr>
        <p:spPr>
          <a:xfrm>
            <a:off x="6107837" y="2806680"/>
            <a:ext cx="1012099" cy="121377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22" name="TextBox 21"/>
          <p:cNvSpPr txBox="1"/>
          <p:nvPr/>
        </p:nvSpPr>
        <p:spPr>
          <a:xfrm>
            <a:off x="6725103" y="4588404"/>
            <a:ext cx="1248228" cy="302712"/>
          </a:xfrm>
          <a:prstGeom prst="rect">
            <a:avLst/>
          </a:prstGeom>
          <a:noFill/>
        </p:spPr>
        <p:txBody>
          <a:bodyPr wrap="square" rtlCol="0">
            <a:spAutoFit/>
          </a:bodyPr>
          <a:lstStyle/>
          <a:p>
            <a:pPr algn="ctr">
              <a:lnSpc>
                <a:spcPts val="1800"/>
              </a:lnSpc>
            </a:pPr>
            <a:r>
              <a:rPr lang="en-GB" sz="1400" b="1" dirty="0" smtClean="0">
                <a:solidFill>
                  <a:schemeClr val="tx2"/>
                </a:solidFill>
                <a:latin typeface="Verdana" pitchFamily="34" charset="0"/>
              </a:rPr>
              <a:t>NONE</a:t>
            </a:r>
          </a:p>
        </p:txBody>
      </p:sp>
    </p:spTree>
    <p:extLst>
      <p:ext uri="{BB962C8B-B14F-4D97-AF65-F5344CB8AC3E}">
        <p14:creationId xmlns:p14="http://schemas.microsoft.com/office/powerpoint/2010/main" val="33867238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4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4" grpId="0" animBg="1"/>
      <p:bldP spid="17" grpId="0" animBg="1"/>
      <p:bldP spid="18" grpId="0" animBg="1"/>
      <p:bldP spid="16" grpId="0" animBg="1"/>
      <p:bldP spid="20" grpId="0" animBg="1"/>
      <p:bldP spid="21" grpId="0" animBg="1"/>
      <p:bldP spid="19" grpId="0" animBg="1"/>
      <p:bldP spid="23"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4451927" cy="3577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1927" y="1045923"/>
            <a:ext cx="4743045" cy="3825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13022"/>
            <a:ext cx="4950064" cy="3717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Заглавие 1"/>
          <p:cNvSpPr>
            <a:spLocks noGrp="1"/>
          </p:cNvSpPr>
          <p:nvPr>
            <p:ph type="title"/>
          </p:nvPr>
        </p:nvSpPr>
        <p:spPr>
          <a:xfrm>
            <a:off x="4125913" y="189121"/>
            <a:ext cx="4876006" cy="847306"/>
          </a:xfrm>
        </p:spPr>
        <p:txBody>
          <a:bodyPr/>
          <a:lstStyle/>
          <a:p>
            <a:pPr algn="r"/>
            <a:r>
              <a:rPr lang="en-GB" sz="4000" dirty="0" smtClean="0">
                <a:solidFill>
                  <a:schemeClr val="tx2"/>
                </a:solidFill>
                <a:latin typeface="Candara" panose="020E0502030303020204" pitchFamily="34" charset="0"/>
                <a:ea typeface="ＭＳ Ｐゴシック" charset="0"/>
                <a:cs typeface="Candara" charset="0"/>
              </a:rPr>
              <a:t>Output of FSMS</a:t>
            </a:r>
            <a:endParaRPr lang="en-GB" sz="4000" dirty="0">
              <a:solidFill>
                <a:schemeClr val="tx2"/>
              </a:solidFill>
              <a:latin typeface="Candara" panose="020E0502030303020204" pitchFamily="34" charset="0"/>
              <a:ea typeface="ＭＳ Ｐゴシック" charset="0"/>
              <a:cs typeface="Candara" charset="0"/>
            </a:endParaRPr>
          </a:p>
        </p:txBody>
      </p:sp>
      <p:sp>
        <p:nvSpPr>
          <p:cNvPr id="30726" name="Текстов контейнер 2"/>
          <p:cNvSpPr>
            <a:spLocks noGrp="1"/>
          </p:cNvSpPr>
          <p:nvPr>
            <p:ph type="body" sz="quarter" idx="10"/>
          </p:nvPr>
        </p:nvSpPr>
        <p:spPr bwMode="auto">
          <a:xfrm>
            <a:off x="5312434" y="5171680"/>
            <a:ext cx="3831566" cy="1254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dirty="0" smtClean="0">
                <a:latin typeface="Candara" panose="020E0502030303020204" pitchFamily="34" charset="0"/>
                <a:ea typeface="ＭＳ Ｐゴシック" charset="0"/>
                <a:cs typeface="Candara" charset="0"/>
              </a:rPr>
              <a:t>More green spider-web </a:t>
            </a:r>
            <a:r>
              <a:rPr lang="en-GB" sz="2400" dirty="0" smtClean="0">
                <a:latin typeface="Calibri"/>
                <a:ea typeface="ＭＳ Ｐゴシック" charset="0"/>
                <a:cs typeface="Candara" charset="0"/>
              </a:rPr>
              <a:t>→ </a:t>
            </a:r>
            <a:r>
              <a:rPr lang="en-GB" sz="2400" dirty="0" smtClean="0">
                <a:latin typeface="Candara" panose="020E0502030303020204" pitchFamily="34" charset="0"/>
                <a:ea typeface="ＭＳ Ｐゴシック" charset="0"/>
                <a:cs typeface="Candara" charset="0"/>
              </a:rPr>
              <a:t>more information and better output of FSMS</a:t>
            </a:r>
            <a:endParaRPr lang="en-GB" sz="2400" dirty="0">
              <a:latin typeface="Candara" panose="020E0502030303020204" pitchFamily="34" charset="0"/>
              <a:ea typeface="ＭＳ Ｐゴシック" charset="0"/>
              <a:cs typeface="Candara" charset="0"/>
            </a:endParaRPr>
          </a:p>
        </p:txBody>
      </p:sp>
      <p:sp>
        <p:nvSpPr>
          <p:cNvPr id="30727" name="Rectangle 2"/>
          <p:cNvSpPr>
            <a:spLocks noChangeArrowheads="1"/>
          </p:cNvSpPr>
          <p:nvPr/>
        </p:nvSpPr>
        <p:spPr bwMode="auto">
          <a:xfrm>
            <a:off x="0"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dirty="0">
              <a:latin typeface="Candara" panose="020E0502030303020204" pitchFamily="34" charset="0"/>
            </a:endParaRPr>
          </a:p>
        </p:txBody>
      </p:sp>
      <p:sp>
        <p:nvSpPr>
          <p:cNvPr id="30728" name="Rectangle 4"/>
          <p:cNvSpPr>
            <a:spLocks noChangeArrowheads="1"/>
          </p:cNvSpPr>
          <p:nvPr/>
        </p:nvSpPr>
        <p:spPr bwMode="auto">
          <a:xfrm>
            <a:off x="0"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dirty="0">
              <a:latin typeface="Candara" panose="020E0502030303020204" pitchFamily="34" charset="0"/>
            </a:endParaRPr>
          </a:p>
        </p:txBody>
      </p:sp>
      <p:sp>
        <p:nvSpPr>
          <p:cNvPr id="30729" name="Rectangle 6"/>
          <p:cNvSpPr>
            <a:spLocks noChangeArrowheads="1"/>
          </p:cNvSpPr>
          <p:nvPr/>
        </p:nvSpPr>
        <p:spPr bwMode="auto">
          <a:xfrm>
            <a:off x="0"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dirty="0">
              <a:latin typeface="Candara" panose="020E0502030303020204" pitchFamily="34" charset="0"/>
            </a:endParaRPr>
          </a:p>
        </p:txBody>
      </p:sp>
      <p:sp>
        <p:nvSpPr>
          <p:cNvPr id="30730" name="Rectangle 8"/>
          <p:cNvSpPr>
            <a:spLocks noChangeArrowheads="1"/>
          </p:cNvSpPr>
          <p:nvPr/>
        </p:nvSpPr>
        <p:spPr bwMode="auto">
          <a:xfrm>
            <a:off x="0"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endParaRPr lang="en-GB" dirty="0">
              <a:latin typeface="Candara" panose="020E0502030303020204" pitchFamily="34" charset="0"/>
            </a:endParaRPr>
          </a:p>
        </p:txBody>
      </p:sp>
      <p:sp>
        <p:nvSpPr>
          <p:cNvPr id="13" name="Текстово поле 12"/>
          <p:cNvSpPr txBox="1">
            <a:spLocks noChangeArrowheads="1"/>
          </p:cNvSpPr>
          <p:nvPr/>
        </p:nvSpPr>
        <p:spPr bwMode="auto">
          <a:xfrm>
            <a:off x="19050" y="133350"/>
            <a:ext cx="4106863" cy="339965"/>
          </a:xfrm>
          <a:prstGeom prst="rect">
            <a:avLst/>
          </a:prstGeom>
          <a:solidFill>
            <a:schemeClr val="bg1"/>
          </a:solid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US" sz="2200" b="1" i="1" dirty="0" smtClean="0">
                <a:solidFill>
                  <a:schemeClr val="tx2"/>
                </a:solidFill>
                <a:latin typeface="Candara" panose="020E0502030303020204" pitchFamily="34" charset="0"/>
                <a:cs typeface="Candara" charset="0"/>
              </a:rPr>
              <a:t>Cluster 1</a:t>
            </a:r>
            <a:endParaRPr lang="en-GB" sz="2200" b="1" i="1" dirty="0">
              <a:solidFill>
                <a:schemeClr val="tx2"/>
              </a:solidFill>
              <a:latin typeface="Candara" panose="020E0502030303020204" pitchFamily="34" charset="0"/>
              <a:cs typeface="Candara" charset="0"/>
            </a:endParaRPr>
          </a:p>
        </p:txBody>
      </p:sp>
      <p:sp>
        <p:nvSpPr>
          <p:cNvPr id="14" name="Текстово поле 13"/>
          <p:cNvSpPr txBox="1">
            <a:spLocks noChangeArrowheads="1"/>
          </p:cNvSpPr>
          <p:nvPr/>
        </p:nvSpPr>
        <p:spPr bwMode="auto">
          <a:xfrm>
            <a:off x="4866986" y="1045923"/>
            <a:ext cx="4122738" cy="339965"/>
          </a:xfrm>
          <a:prstGeom prst="rect">
            <a:avLst/>
          </a:prstGeom>
          <a:no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US" sz="2200" b="1" i="1" dirty="0">
                <a:solidFill>
                  <a:schemeClr val="tx2"/>
                </a:solidFill>
                <a:latin typeface="Candara" panose="020E0502030303020204" pitchFamily="34" charset="0"/>
                <a:cs typeface="Candara" charset="0"/>
              </a:rPr>
              <a:t>Cluster 3</a:t>
            </a:r>
            <a:endParaRPr lang="en-GB" sz="2200" b="1" i="1" dirty="0">
              <a:solidFill>
                <a:schemeClr val="tx2"/>
              </a:solidFill>
              <a:latin typeface="Candara" panose="020E0502030303020204" pitchFamily="34" charset="0"/>
              <a:cs typeface="Candara" charset="0"/>
            </a:endParaRPr>
          </a:p>
        </p:txBody>
      </p:sp>
      <p:sp>
        <p:nvSpPr>
          <p:cNvPr id="15" name="Текстово поле 14"/>
          <p:cNvSpPr txBox="1">
            <a:spLocks noChangeArrowheads="1"/>
          </p:cNvSpPr>
          <p:nvPr/>
        </p:nvSpPr>
        <p:spPr bwMode="auto">
          <a:xfrm>
            <a:off x="506224" y="3346243"/>
            <a:ext cx="3262312" cy="339965"/>
          </a:xfrm>
          <a:prstGeom prst="rect">
            <a:avLst/>
          </a:prstGeom>
          <a:noFill/>
          <a:ln>
            <a:noFill/>
          </a:ln>
          <a:extLst/>
        </p:spPr>
        <p:txBody>
          <a:bodyPr wrap="square">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US" sz="2200" b="1" i="1" dirty="0">
                <a:solidFill>
                  <a:schemeClr val="tx2"/>
                </a:solidFill>
                <a:latin typeface="Candara" panose="020E0502030303020204" pitchFamily="34" charset="0"/>
                <a:cs typeface="Candara" charset="0"/>
              </a:rPr>
              <a:t>Cluster 2</a:t>
            </a:r>
            <a:endParaRPr lang="en-GB" sz="2200" b="1" i="1" dirty="0">
              <a:solidFill>
                <a:schemeClr val="tx2"/>
              </a:solidFill>
              <a:latin typeface="Candara" panose="020E0502030303020204" pitchFamily="34" charset="0"/>
              <a:cs typeface="Candara" charset="0"/>
            </a:endParaRPr>
          </a:p>
        </p:txBody>
      </p:sp>
      <p:sp>
        <p:nvSpPr>
          <p:cNvPr id="2" name="Rectangle 1"/>
          <p:cNvSpPr>
            <a:spLocks noChangeArrowheads="1"/>
          </p:cNvSpPr>
          <p:nvPr/>
        </p:nvSpPr>
        <p:spPr bwMode="auto">
          <a:xfrm>
            <a:off x="1541750" y="387524"/>
            <a:ext cx="1368425" cy="314440"/>
          </a:xfrm>
          <a:prstGeom prst="rect">
            <a:avLst/>
          </a:prstGeom>
          <a:noFill/>
          <a:ln w="38100">
            <a:solidFill>
              <a:srgbClr val="4A7EBB"/>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22" name="Rectangle 21"/>
          <p:cNvSpPr>
            <a:spLocks noChangeArrowheads="1"/>
          </p:cNvSpPr>
          <p:nvPr/>
        </p:nvSpPr>
        <p:spPr bwMode="auto">
          <a:xfrm>
            <a:off x="1823245" y="3735240"/>
            <a:ext cx="1243330" cy="319626"/>
          </a:xfrm>
          <a:prstGeom prst="rect">
            <a:avLst/>
          </a:prstGeom>
          <a:noFill/>
          <a:ln w="38100">
            <a:solidFill>
              <a:srgbClr val="4A7EBB"/>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29" name="Rectangle 28"/>
          <p:cNvSpPr>
            <a:spLocks noChangeArrowheads="1"/>
          </p:cNvSpPr>
          <p:nvPr/>
        </p:nvSpPr>
        <p:spPr bwMode="auto">
          <a:xfrm>
            <a:off x="6201784" y="1473418"/>
            <a:ext cx="1243330" cy="319626"/>
          </a:xfrm>
          <a:prstGeom prst="rect">
            <a:avLst/>
          </a:prstGeom>
          <a:noFill/>
          <a:ln w="38100">
            <a:solidFill>
              <a:srgbClr val="C00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30" name="Rectangle 29"/>
          <p:cNvSpPr>
            <a:spLocks noChangeArrowheads="1"/>
          </p:cNvSpPr>
          <p:nvPr/>
        </p:nvSpPr>
        <p:spPr bwMode="auto">
          <a:xfrm>
            <a:off x="0" y="1215905"/>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31" name="Rectangle 30"/>
          <p:cNvSpPr>
            <a:spLocks noChangeArrowheads="1"/>
          </p:cNvSpPr>
          <p:nvPr/>
        </p:nvSpPr>
        <p:spPr bwMode="auto">
          <a:xfrm>
            <a:off x="244765" y="4554851"/>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3" name="TextBox 2"/>
          <p:cNvSpPr txBox="1"/>
          <p:nvPr/>
        </p:nvSpPr>
        <p:spPr>
          <a:xfrm>
            <a:off x="6214646" y="6542529"/>
            <a:ext cx="2929354" cy="315471"/>
          </a:xfrm>
          <a:prstGeom prst="rect">
            <a:avLst/>
          </a:prstGeom>
          <a:noFill/>
        </p:spPr>
        <p:txBody>
          <a:bodyPr wrap="none" rtlCol="0">
            <a:spAutoFit/>
          </a:bodyPr>
          <a:lstStyle/>
          <a:p>
            <a:pPr>
              <a:lnSpc>
                <a:spcPts val="1800"/>
              </a:lnSpc>
            </a:pPr>
            <a:r>
              <a:rPr lang="en-US" sz="1200" i="1" dirty="0" smtClean="0">
                <a:latin typeface="Verdana" pitchFamily="34" charset="0"/>
              </a:rPr>
              <a:t>Kirezieva et al, 2015, Food Control</a:t>
            </a:r>
          </a:p>
        </p:txBody>
      </p:sp>
      <p:sp>
        <p:nvSpPr>
          <p:cNvPr id="25" name="Rectangle 24"/>
          <p:cNvSpPr>
            <a:spLocks noChangeArrowheads="1"/>
          </p:cNvSpPr>
          <p:nvPr/>
        </p:nvSpPr>
        <p:spPr bwMode="auto">
          <a:xfrm>
            <a:off x="356513" y="2581708"/>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26" name="Rectangle 25"/>
          <p:cNvSpPr>
            <a:spLocks noChangeArrowheads="1"/>
          </p:cNvSpPr>
          <p:nvPr/>
        </p:nvSpPr>
        <p:spPr bwMode="auto">
          <a:xfrm>
            <a:off x="640004" y="5961094"/>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27" name="Rectangle 26"/>
          <p:cNvSpPr>
            <a:spLocks noChangeArrowheads="1"/>
          </p:cNvSpPr>
          <p:nvPr/>
        </p:nvSpPr>
        <p:spPr bwMode="auto">
          <a:xfrm>
            <a:off x="1603874" y="2865214"/>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
        <p:nvSpPr>
          <p:cNvPr id="28" name="Rectangle 27"/>
          <p:cNvSpPr>
            <a:spLocks noChangeArrowheads="1"/>
          </p:cNvSpPr>
          <p:nvPr/>
        </p:nvSpPr>
        <p:spPr bwMode="auto">
          <a:xfrm>
            <a:off x="1921383" y="6323983"/>
            <a:ext cx="1243330" cy="417326"/>
          </a:xfrm>
          <a:prstGeom prst="rect">
            <a:avLst/>
          </a:prstGeom>
          <a:noFill/>
          <a:ln w="38100">
            <a:solidFill>
              <a:srgbClr val="FFC000"/>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Candara" panose="020E0502030303020204" pitchFamily="34" charset="0"/>
            </a:endParaRPr>
          </a:p>
        </p:txBody>
      </p:sp>
    </p:spTree>
    <p:extLst>
      <p:ext uri="{BB962C8B-B14F-4D97-AF65-F5344CB8AC3E}">
        <p14:creationId xmlns:p14="http://schemas.microsoft.com/office/powerpoint/2010/main" val="1740378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animBg="1"/>
      <p:bldP spid="29" grpId="0" animBg="1"/>
      <p:bldP spid="30" grpId="0" animBg="1"/>
      <p:bldP spid="31" grpId="0" animBg="1"/>
      <p:bldP spid="25" grpId="0" animBg="1"/>
      <p:bldP spid="26" grpId="0" animBg="1"/>
      <p:bldP spid="27"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64" y="65544"/>
            <a:ext cx="4674268" cy="3829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5744" y="1251229"/>
            <a:ext cx="4917385" cy="4206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875" y="3683383"/>
            <a:ext cx="4281488" cy="330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Title 1"/>
          <p:cNvSpPr>
            <a:spLocks noGrp="1"/>
          </p:cNvSpPr>
          <p:nvPr>
            <p:ph type="title"/>
          </p:nvPr>
        </p:nvSpPr>
        <p:spPr>
          <a:xfrm>
            <a:off x="4441825" y="126010"/>
            <a:ext cx="4702175" cy="840125"/>
          </a:xfrm>
        </p:spPr>
        <p:txBody>
          <a:bodyPr/>
          <a:lstStyle/>
          <a:p>
            <a:pPr algn="r"/>
            <a:r>
              <a:rPr lang="en-GB" sz="3200" dirty="0">
                <a:solidFill>
                  <a:schemeClr val="tx2"/>
                </a:solidFill>
                <a:latin typeface="Candara" charset="0"/>
                <a:ea typeface="ＭＳ Ｐゴシック" charset="0"/>
                <a:cs typeface="Candara" charset="0"/>
              </a:rPr>
              <a:t>Design </a:t>
            </a:r>
            <a:r>
              <a:rPr lang="en-GB" sz="3200" dirty="0" smtClean="0">
                <a:solidFill>
                  <a:schemeClr val="tx2"/>
                </a:solidFill>
                <a:latin typeface="Candara" charset="0"/>
                <a:ea typeface="ＭＳ Ｐゴシック" charset="0"/>
                <a:cs typeface="Candara" charset="0"/>
              </a:rPr>
              <a:t>control strategies</a:t>
            </a:r>
            <a:endParaRPr lang="en-GB" sz="3200" dirty="0">
              <a:solidFill>
                <a:schemeClr val="tx2"/>
              </a:solidFill>
              <a:latin typeface="Candara" charset="0"/>
              <a:ea typeface="ＭＳ Ｐゴシック" charset="0"/>
              <a:cs typeface="Candara" charset="0"/>
            </a:endParaRPr>
          </a:p>
        </p:txBody>
      </p:sp>
      <p:sp>
        <p:nvSpPr>
          <p:cNvPr id="31748" name="Slide Number Placeholder 4"/>
          <p:cNvSpPr>
            <a:spLocks noGrp="1"/>
          </p:cNvSpPr>
          <p:nvPr>
            <p:ph type="sldNum" sz="quarter" idx="12"/>
          </p:nvPr>
        </p:nvSpPr>
        <p:spPr bwMode="auto">
          <a:xfrm>
            <a:off x="7627938" y="4770658"/>
            <a:ext cx="1143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fld id="{33BE39BA-0534-8043-9ABD-26D1FB477306}" type="slidenum">
              <a:rPr lang="en-GB" smtClean="0">
                <a:solidFill>
                  <a:srgbClr val="404040"/>
                </a:solidFill>
                <a:latin typeface="Calibri" charset="0"/>
              </a:rPr>
              <a:pPr/>
              <a:t>17</a:t>
            </a:fld>
            <a:endParaRPr lang="en-GB" dirty="0">
              <a:solidFill>
                <a:srgbClr val="404040"/>
              </a:solidFill>
              <a:latin typeface="Calibri" charset="0"/>
            </a:endParaRPr>
          </a:p>
        </p:txBody>
      </p:sp>
      <p:sp>
        <p:nvSpPr>
          <p:cNvPr id="8" name="Текстово поле 12"/>
          <p:cNvSpPr txBox="1">
            <a:spLocks noChangeArrowheads="1"/>
          </p:cNvSpPr>
          <p:nvPr/>
        </p:nvSpPr>
        <p:spPr bwMode="auto">
          <a:xfrm>
            <a:off x="41275" y="136525"/>
            <a:ext cx="4083050" cy="339965"/>
          </a:xfrm>
          <a:prstGeom prst="rect">
            <a:avLst/>
          </a:prstGeom>
          <a:no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tx2"/>
                </a:solidFill>
                <a:latin typeface="Candara" charset="0"/>
                <a:cs typeface="Candara" charset="0"/>
              </a:rPr>
              <a:t>Cluster 1</a:t>
            </a:r>
            <a:endParaRPr lang="en-GB" sz="2200" b="1" i="1" dirty="0">
              <a:solidFill>
                <a:schemeClr val="tx2"/>
              </a:solidFill>
              <a:latin typeface="Candara" charset="0"/>
              <a:cs typeface="Candara" charset="0"/>
            </a:endParaRPr>
          </a:p>
        </p:txBody>
      </p:sp>
      <p:sp>
        <p:nvSpPr>
          <p:cNvPr id="6" name="Текстово поле 13"/>
          <p:cNvSpPr txBox="1">
            <a:spLocks noChangeArrowheads="1"/>
          </p:cNvSpPr>
          <p:nvPr/>
        </p:nvSpPr>
        <p:spPr bwMode="auto">
          <a:xfrm>
            <a:off x="4648200" y="1670271"/>
            <a:ext cx="4122738" cy="339965"/>
          </a:xfrm>
          <a:prstGeom prst="rect">
            <a:avLst/>
          </a:prstGeom>
          <a:solidFill>
            <a:schemeClr val="bg1"/>
          </a:solid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tx2"/>
                </a:solidFill>
                <a:latin typeface="Candara" charset="0"/>
                <a:cs typeface="Candara" charset="0"/>
              </a:rPr>
              <a:t>Cluster 3</a:t>
            </a:r>
          </a:p>
        </p:txBody>
      </p:sp>
      <p:sp>
        <p:nvSpPr>
          <p:cNvPr id="15" name="Oval 14"/>
          <p:cNvSpPr>
            <a:spLocks noChangeArrowheads="1"/>
          </p:cNvSpPr>
          <p:nvPr/>
        </p:nvSpPr>
        <p:spPr bwMode="auto">
          <a:xfrm>
            <a:off x="7120873" y="2010236"/>
            <a:ext cx="1236663" cy="274638"/>
          </a:xfrm>
          <a:prstGeom prst="ellipse">
            <a:avLst/>
          </a:prstGeom>
          <a:noFill/>
          <a:ln w="28575">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16" name="Oval 15"/>
          <p:cNvSpPr>
            <a:spLocks noChangeArrowheads="1"/>
          </p:cNvSpPr>
          <p:nvPr/>
        </p:nvSpPr>
        <p:spPr bwMode="auto">
          <a:xfrm>
            <a:off x="1731773" y="395383"/>
            <a:ext cx="1238250" cy="347663"/>
          </a:xfrm>
          <a:prstGeom prst="ellipse">
            <a:avLst/>
          </a:prstGeom>
          <a:noFill/>
          <a:ln w="28575">
            <a:solidFill>
              <a:srgbClr val="0070C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1770" name="TextBox 30"/>
          <p:cNvSpPr txBox="1">
            <a:spLocks noChangeArrowheads="1"/>
          </p:cNvSpPr>
          <p:nvPr/>
        </p:nvSpPr>
        <p:spPr bwMode="auto">
          <a:xfrm>
            <a:off x="4862512" y="5640388"/>
            <a:ext cx="42814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buFont typeface="Arial" charset="0"/>
              <a:buChar char="•"/>
            </a:pPr>
            <a:r>
              <a:rPr lang="en-GB" sz="2400" dirty="0" smtClean="0">
                <a:solidFill>
                  <a:srgbClr val="595959"/>
                </a:solidFill>
                <a:latin typeface="Candara" charset="0"/>
              </a:rPr>
              <a:t>More green spider-web </a:t>
            </a:r>
            <a:r>
              <a:rPr lang="en-GB" sz="2400" dirty="0" smtClean="0">
                <a:solidFill>
                  <a:srgbClr val="595959"/>
                </a:solidFill>
                <a:latin typeface="Calibri"/>
              </a:rPr>
              <a:t>→ </a:t>
            </a:r>
            <a:r>
              <a:rPr lang="en-GB" sz="2400" dirty="0" smtClean="0">
                <a:solidFill>
                  <a:srgbClr val="595959"/>
                </a:solidFill>
                <a:latin typeface="Candara" charset="0"/>
              </a:rPr>
              <a:t>more advanced control activities</a:t>
            </a:r>
            <a:endParaRPr lang="en-GB" sz="2400" dirty="0">
              <a:solidFill>
                <a:srgbClr val="595959"/>
              </a:solidFill>
              <a:latin typeface="Candara" charset="0"/>
            </a:endParaRPr>
          </a:p>
        </p:txBody>
      </p:sp>
      <p:sp>
        <p:nvSpPr>
          <p:cNvPr id="29" name="Текстово поле 14"/>
          <p:cNvSpPr txBox="1">
            <a:spLocks noChangeArrowheads="1"/>
          </p:cNvSpPr>
          <p:nvPr/>
        </p:nvSpPr>
        <p:spPr bwMode="auto">
          <a:xfrm>
            <a:off x="101600" y="3521075"/>
            <a:ext cx="4032250" cy="339965"/>
          </a:xfrm>
          <a:prstGeom prst="rect">
            <a:avLst/>
          </a:prstGeom>
          <a:no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tx2"/>
                </a:solidFill>
                <a:latin typeface="Candara" charset="0"/>
                <a:cs typeface="Candara" charset="0"/>
              </a:rPr>
              <a:t>Cluster 2</a:t>
            </a:r>
          </a:p>
        </p:txBody>
      </p:sp>
      <p:sp>
        <p:nvSpPr>
          <p:cNvPr id="32" name="Oval 31"/>
          <p:cNvSpPr>
            <a:spLocks noChangeArrowheads="1"/>
          </p:cNvSpPr>
          <p:nvPr/>
        </p:nvSpPr>
        <p:spPr bwMode="auto">
          <a:xfrm>
            <a:off x="7907337" y="2809081"/>
            <a:ext cx="1236663" cy="274638"/>
          </a:xfrm>
          <a:prstGeom prst="ellipse">
            <a:avLst/>
          </a:prstGeom>
          <a:noFill/>
          <a:ln w="28575">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3" name="Oval 32"/>
          <p:cNvSpPr>
            <a:spLocks noChangeArrowheads="1"/>
          </p:cNvSpPr>
          <p:nvPr/>
        </p:nvSpPr>
        <p:spPr bwMode="auto">
          <a:xfrm>
            <a:off x="7120872" y="4405528"/>
            <a:ext cx="1236663" cy="274638"/>
          </a:xfrm>
          <a:prstGeom prst="ellipse">
            <a:avLst/>
          </a:prstGeom>
          <a:noFill/>
          <a:ln w="28575">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4" name="Oval 33"/>
          <p:cNvSpPr>
            <a:spLocks noChangeArrowheads="1"/>
          </p:cNvSpPr>
          <p:nvPr/>
        </p:nvSpPr>
        <p:spPr bwMode="auto">
          <a:xfrm>
            <a:off x="1463675" y="3895388"/>
            <a:ext cx="1238250" cy="347663"/>
          </a:xfrm>
          <a:prstGeom prst="ellipse">
            <a:avLst/>
          </a:prstGeom>
          <a:noFill/>
          <a:ln w="28575">
            <a:solidFill>
              <a:srgbClr val="0070C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5" name="Oval 34"/>
          <p:cNvSpPr>
            <a:spLocks noChangeArrowheads="1"/>
          </p:cNvSpPr>
          <p:nvPr/>
        </p:nvSpPr>
        <p:spPr bwMode="auto">
          <a:xfrm>
            <a:off x="2949648" y="816571"/>
            <a:ext cx="1339318" cy="347663"/>
          </a:xfrm>
          <a:prstGeom prst="ellipse">
            <a:avLst/>
          </a:prstGeom>
          <a:noFill/>
          <a:ln w="28575">
            <a:solidFill>
              <a:srgbClr val="FFC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7" name="Oval 36"/>
          <p:cNvSpPr>
            <a:spLocks noChangeArrowheads="1"/>
          </p:cNvSpPr>
          <p:nvPr/>
        </p:nvSpPr>
        <p:spPr bwMode="auto">
          <a:xfrm>
            <a:off x="2533721" y="4331965"/>
            <a:ext cx="1339318" cy="238527"/>
          </a:xfrm>
          <a:prstGeom prst="ellipse">
            <a:avLst/>
          </a:prstGeom>
          <a:noFill/>
          <a:ln w="28575">
            <a:solidFill>
              <a:srgbClr val="FFC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8" name="Oval 37"/>
          <p:cNvSpPr>
            <a:spLocks noChangeArrowheads="1"/>
          </p:cNvSpPr>
          <p:nvPr/>
        </p:nvSpPr>
        <p:spPr bwMode="auto">
          <a:xfrm>
            <a:off x="2461423" y="2823716"/>
            <a:ext cx="1586828" cy="488883"/>
          </a:xfrm>
          <a:prstGeom prst="ellipse">
            <a:avLst/>
          </a:prstGeom>
          <a:noFill/>
          <a:ln w="28575">
            <a:solidFill>
              <a:srgbClr val="01711C"/>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39" name="Oval 38"/>
          <p:cNvSpPr>
            <a:spLocks noChangeArrowheads="1"/>
          </p:cNvSpPr>
          <p:nvPr/>
        </p:nvSpPr>
        <p:spPr bwMode="auto">
          <a:xfrm>
            <a:off x="2198187" y="6044339"/>
            <a:ext cx="1532554" cy="543787"/>
          </a:xfrm>
          <a:prstGeom prst="ellipse">
            <a:avLst/>
          </a:prstGeom>
          <a:noFill/>
          <a:ln w="28575">
            <a:solidFill>
              <a:srgbClr val="01711C"/>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40" name="Oval 39"/>
          <p:cNvSpPr>
            <a:spLocks noChangeArrowheads="1"/>
          </p:cNvSpPr>
          <p:nvPr/>
        </p:nvSpPr>
        <p:spPr bwMode="auto">
          <a:xfrm rot="1229752">
            <a:off x="164930" y="1069373"/>
            <a:ext cx="1339318" cy="1541757"/>
          </a:xfrm>
          <a:prstGeom prst="ellipse">
            <a:avLst/>
          </a:prstGeom>
          <a:noFill/>
          <a:ln w="28575">
            <a:solidFill>
              <a:schemeClr val="accent4"/>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GB" dirty="0">
              <a:solidFill>
                <a:schemeClr val="lt1"/>
              </a:solidFill>
              <a:latin typeface="+mn-lt"/>
              <a:ea typeface="+mn-ea"/>
              <a:cs typeface="+mn-cs"/>
            </a:endParaRPr>
          </a:p>
        </p:txBody>
      </p:sp>
      <p:sp>
        <p:nvSpPr>
          <p:cNvPr id="21" name="TextBox 20"/>
          <p:cNvSpPr txBox="1"/>
          <p:nvPr/>
        </p:nvSpPr>
        <p:spPr>
          <a:xfrm>
            <a:off x="6214646" y="6542529"/>
            <a:ext cx="2929354" cy="315471"/>
          </a:xfrm>
          <a:prstGeom prst="rect">
            <a:avLst/>
          </a:prstGeom>
          <a:noFill/>
        </p:spPr>
        <p:txBody>
          <a:bodyPr wrap="none" rtlCol="0">
            <a:spAutoFit/>
          </a:bodyPr>
          <a:lstStyle/>
          <a:p>
            <a:pPr>
              <a:lnSpc>
                <a:spcPts val="1800"/>
              </a:lnSpc>
            </a:pPr>
            <a:r>
              <a:rPr lang="en-US" sz="1200" i="1" dirty="0" smtClean="0">
                <a:latin typeface="Verdana" pitchFamily="34" charset="0"/>
              </a:rPr>
              <a:t>Kirezieva et al, 2015, Food Control</a:t>
            </a:r>
          </a:p>
        </p:txBody>
      </p:sp>
    </p:spTree>
    <p:extLst>
      <p:ext uri="{BB962C8B-B14F-4D97-AF65-F5344CB8AC3E}">
        <p14:creationId xmlns:p14="http://schemas.microsoft.com/office/powerpoint/2010/main" val="19452237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2" grpId="0" animBg="1"/>
      <p:bldP spid="33" grpId="0" animBg="1"/>
      <p:bldP spid="34" grpId="0" animBg="1"/>
      <p:bldP spid="35" grpId="0" animBg="1"/>
      <p:bldP spid="37" grpId="0" animBg="1"/>
      <p:bldP spid="38" grpId="0" animBg="1"/>
      <p:bldP spid="3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7428" y="1870730"/>
            <a:ext cx="4799772" cy="355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13" y="3534148"/>
            <a:ext cx="4196047" cy="3464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13" y="342077"/>
            <a:ext cx="4586757" cy="349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Текстово поле 12"/>
          <p:cNvSpPr txBox="1">
            <a:spLocks noChangeArrowheads="1"/>
          </p:cNvSpPr>
          <p:nvPr/>
        </p:nvSpPr>
        <p:spPr bwMode="auto">
          <a:xfrm>
            <a:off x="49213" y="342077"/>
            <a:ext cx="4083050" cy="339965"/>
          </a:xfrm>
          <a:prstGeom prst="rect">
            <a:avLst/>
          </a:prstGeom>
          <a:no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accent4"/>
                </a:solidFill>
                <a:latin typeface="Candara" charset="0"/>
                <a:cs typeface="Candara" charset="0"/>
              </a:rPr>
              <a:t>Cluster 1</a:t>
            </a:r>
            <a:endParaRPr lang="en-GB" sz="2200" b="1" i="1" dirty="0">
              <a:solidFill>
                <a:schemeClr val="accent4"/>
              </a:solidFill>
              <a:latin typeface="Candara" charset="0"/>
              <a:cs typeface="Candara" charset="0"/>
            </a:endParaRPr>
          </a:p>
        </p:txBody>
      </p:sp>
      <p:sp>
        <p:nvSpPr>
          <p:cNvPr id="2" name="Oval 1"/>
          <p:cNvSpPr/>
          <p:nvPr/>
        </p:nvSpPr>
        <p:spPr>
          <a:xfrm>
            <a:off x="1467643" y="3874113"/>
            <a:ext cx="1236663" cy="447675"/>
          </a:xfrm>
          <a:prstGeom prst="ellipse">
            <a:avLst/>
          </a:prstGeom>
          <a:noFill/>
          <a:ln w="28575">
            <a:solidFill>
              <a:srgbClr val="FF7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18" name="Oval 17"/>
          <p:cNvSpPr/>
          <p:nvPr/>
        </p:nvSpPr>
        <p:spPr>
          <a:xfrm>
            <a:off x="6265863" y="2200275"/>
            <a:ext cx="1236662" cy="447675"/>
          </a:xfrm>
          <a:prstGeom prst="ellipse">
            <a:avLst/>
          </a:prstGeom>
          <a:noFill/>
          <a:ln w="28575">
            <a:solidFill>
              <a:srgbClr val="FF79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19" name="Oval 18"/>
          <p:cNvSpPr/>
          <p:nvPr/>
        </p:nvSpPr>
        <p:spPr>
          <a:xfrm>
            <a:off x="1659371" y="657551"/>
            <a:ext cx="1236663" cy="447675"/>
          </a:xfrm>
          <a:prstGeom prst="ellipse">
            <a:avLst/>
          </a:prstGeom>
          <a:no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0" name="Oval 19"/>
          <p:cNvSpPr/>
          <p:nvPr/>
        </p:nvSpPr>
        <p:spPr>
          <a:xfrm>
            <a:off x="3399307" y="1976437"/>
            <a:ext cx="1236663" cy="44767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1" name="Oval 20"/>
          <p:cNvSpPr/>
          <p:nvPr/>
        </p:nvSpPr>
        <p:spPr>
          <a:xfrm>
            <a:off x="3008598" y="5198878"/>
            <a:ext cx="1236662" cy="44767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2" name="Oval 21"/>
          <p:cNvSpPr/>
          <p:nvPr/>
        </p:nvSpPr>
        <p:spPr>
          <a:xfrm>
            <a:off x="2780976" y="4321788"/>
            <a:ext cx="1236662" cy="44767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3" name="Oval 22"/>
          <p:cNvSpPr/>
          <p:nvPr/>
        </p:nvSpPr>
        <p:spPr>
          <a:xfrm>
            <a:off x="3111789" y="1110427"/>
            <a:ext cx="1238250" cy="44767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12" name="Текстово поле 13"/>
          <p:cNvSpPr txBox="1">
            <a:spLocks noChangeArrowheads="1"/>
          </p:cNvSpPr>
          <p:nvPr/>
        </p:nvSpPr>
        <p:spPr bwMode="auto">
          <a:xfrm>
            <a:off x="4759325" y="1558102"/>
            <a:ext cx="4124325" cy="339965"/>
          </a:xfrm>
          <a:prstGeom prst="rect">
            <a:avLst/>
          </a:prstGeom>
          <a:solidFill>
            <a:schemeClr val="bg1"/>
          </a:solid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accent4"/>
                </a:solidFill>
                <a:latin typeface="Candara" charset="0"/>
                <a:cs typeface="Candara" charset="0"/>
              </a:rPr>
              <a:t>Cluster 3</a:t>
            </a:r>
          </a:p>
        </p:txBody>
      </p:sp>
      <p:sp>
        <p:nvSpPr>
          <p:cNvPr id="24" name="Текстово поле 14"/>
          <p:cNvSpPr txBox="1">
            <a:spLocks noChangeArrowheads="1"/>
          </p:cNvSpPr>
          <p:nvPr/>
        </p:nvSpPr>
        <p:spPr bwMode="auto">
          <a:xfrm>
            <a:off x="158162" y="3534148"/>
            <a:ext cx="4032250" cy="339965"/>
          </a:xfrm>
          <a:prstGeom prst="rect">
            <a:avLst/>
          </a:prstGeom>
          <a:noFill/>
          <a:ln>
            <a:noFill/>
          </a:ln>
          <a:extLst/>
        </p:spPr>
        <p:txBody>
          <a:bodyPr>
            <a:spAutoFit/>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lnSpc>
                <a:spcPts val="1800"/>
              </a:lnSpc>
              <a:defRPr/>
            </a:pPr>
            <a:r>
              <a:rPr lang="en-GB" sz="2200" b="1" i="1" dirty="0" smtClean="0">
                <a:solidFill>
                  <a:schemeClr val="accent4"/>
                </a:solidFill>
                <a:latin typeface="Candara" charset="0"/>
                <a:cs typeface="Candara" charset="0"/>
              </a:rPr>
              <a:t>Cluster 2</a:t>
            </a:r>
          </a:p>
        </p:txBody>
      </p:sp>
      <p:sp>
        <p:nvSpPr>
          <p:cNvPr id="32784" name="TextBox 8"/>
          <p:cNvSpPr txBox="1">
            <a:spLocks noChangeArrowheads="1"/>
          </p:cNvSpPr>
          <p:nvPr/>
        </p:nvSpPr>
        <p:spPr bwMode="auto">
          <a:xfrm>
            <a:off x="4759325" y="5407025"/>
            <a:ext cx="4249738"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buFont typeface="Arial" panose="020B0604020202020204" pitchFamily="34" charset="0"/>
              <a:buChar char="•"/>
            </a:pPr>
            <a:r>
              <a:rPr lang="en-GB" altLang="en-US" sz="2400" dirty="0" smtClean="0">
                <a:solidFill>
                  <a:srgbClr val="595959"/>
                </a:solidFill>
                <a:latin typeface="Candara" panose="020E0502030303020204" pitchFamily="34" charset="0"/>
              </a:rPr>
              <a:t>More red spider-web =&gt; more risky FSMS context</a:t>
            </a:r>
            <a:endParaRPr lang="en-GB" altLang="en-US" sz="2400" dirty="0">
              <a:solidFill>
                <a:srgbClr val="595959"/>
              </a:solidFill>
              <a:latin typeface="Candara" panose="020E0502030303020204" pitchFamily="34" charset="0"/>
            </a:endParaRPr>
          </a:p>
        </p:txBody>
      </p:sp>
      <p:sp>
        <p:nvSpPr>
          <p:cNvPr id="37" name="Заглавие 1"/>
          <p:cNvSpPr>
            <a:spLocks noGrp="1"/>
          </p:cNvSpPr>
          <p:nvPr>
            <p:ph type="title"/>
          </p:nvPr>
        </p:nvSpPr>
        <p:spPr>
          <a:xfrm>
            <a:off x="4516582" y="59532"/>
            <a:ext cx="4627418" cy="1353086"/>
          </a:xfrm>
        </p:spPr>
        <p:txBody>
          <a:bodyPr/>
          <a:lstStyle/>
          <a:p>
            <a:pPr>
              <a:defRPr/>
            </a:pPr>
            <a:r>
              <a:rPr lang="en-GB" sz="4000" dirty="0" smtClean="0">
                <a:solidFill>
                  <a:schemeClr val="tx2"/>
                </a:solidFill>
                <a:latin typeface="Candara" charset="0"/>
                <a:cs typeface="Candara" charset="0"/>
              </a:rPr>
              <a:t>Context riskiness?</a:t>
            </a:r>
            <a:br>
              <a:rPr lang="en-GB" sz="4000" dirty="0" smtClean="0">
                <a:solidFill>
                  <a:schemeClr val="tx2"/>
                </a:solidFill>
                <a:latin typeface="Candara" charset="0"/>
                <a:cs typeface="Candara" charset="0"/>
              </a:rPr>
            </a:br>
            <a:r>
              <a:rPr lang="en-GB" sz="2800" dirty="0" smtClean="0">
                <a:solidFill>
                  <a:schemeClr val="tx2"/>
                </a:solidFill>
                <a:latin typeface="Candara" charset="0"/>
                <a:cs typeface="Candara" charset="0"/>
              </a:rPr>
              <a:t>Organizational characteristics</a:t>
            </a:r>
          </a:p>
        </p:txBody>
      </p:sp>
      <p:sp>
        <p:nvSpPr>
          <p:cNvPr id="26" name="Oval 25"/>
          <p:cNvSpPr/>
          <p:nvPr/>
        </p:nvSpPr>
        <p:spPr>
          <a:xfrm>
            <a:off x="353143" y="5905460"/>
            <a:ext cx="1236662" cy="333415"/>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7" name="Oval 26"/>
          <p:cNvSpPr/>
          <p:nvPr/>
        </p:nvSpPr>
        <p:spPr>
          <a:xfrm>
            <a:off x="531416" y="2793855"/>
            <a:ext cx="1236663" cy="346509"/>
          </a:xfrm>
          <a:prstGeom prst="ellipse">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5" name="Oval 24"/>
          <p:cNvSpPr/>
          <p:nvPr/>
        </p:nvSpPr>
        <p:spPr>
          <a:xfrm>
            <a:off x="4728629" y="3390727"/>
            <a:ext cx="2097833" cy="1621652"/>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8" name="Oval 27"/>
          <p:cNvSpPr/>
          <p:nvPr/>
        </p:nvSpPr>
        <p:spPr>
          <a:xfrm>
            <a:off x="7053254" y="2692883"/>
            <a:ext cx="2211229" cy="2104032"/>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
        <p:nvSpPr>
          <p:cNvPr id="29" name="TextBox 28"/>
          <p:cNvSpPr txBox="1"/>
          <p:nvPr/>
        </p:nvSpPr>
        <p:spPr>
          <a:xfrm>
            <a:off x="6214646" y="6542529"/>
            <a:ext cx="2929354" cy="315471"/>
          </a:xfrm>
          <a:prstGeom prst="rect">
            <a:avLst/>
          </a:prstGeom>
          <a:noFill/>
        </p:spPr>
        <p:txBody>
          <a:bodyPr wrap="none" rtlCol="0">
            <a:spAutoFit/>
          </a:bodyPr>
          <a:lstStyle/>
          <a:p>
            <a:pPr>
              <a:lnSpc>
                <a:spcPts val="1800"/>
              </a:lnSpc>
            </a:pPr>
            <a:r>
              <a:rPr lang="en-US" sz="1200" i="1" dirty="0" smtClean="0">
                <a:latin typeface="Verdana" pitchFamily="34" charset="0"/>
              </a:rPr>
              <a:t>Kirezieva et al, 2015, Food Control</a:t>
            </a:r>
          </a:p>
        </p:txBody>
      </p:sp>
      <p:sp>
        <p:nvSpPr>
          <p:cNvPr id="30" name="Oval 29"/>
          <p:cNvSpPr/>
          <p:nvPr/>
        </p:nvSpPr>
        <p:spPr>
          <a:xfrm>
            <a:off x="5046167" y="2636180"/>
            <a:ext cx="1236662" cy="447675"/>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GB" dirty="0"/>
          </a:p>
        </p:txBody>
      </p:sp>
    </p:spTree>
    <p:extLst>
      <p:ext uri="{BB962C8B-B14F-4D97-AF65-F5344CB8AC3E}">
        <p14:creationId xmlns:p14="http://schemas.microsoft.com/office/powerpoint/2010/main" val="14281121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animBg="1"/>
      <p:bldP spid="20" grpId="0" animBg="1"/>
      <p:bldP spid="21" grpId="0" animBg="1"/>
      <p:bldP spid="22" grpId="0" animBg="1"/>
      <p:bldP spid="23" grpId="0" animBg="1"/>
      <p:bldP spid="26" grpId="0" animBg="1"/>
      <p:bldP spid="27" grpId="0" animBg="1"/>
      <p:bldP spid="25" grpId="0" animBg="1"/>
      <p:bldP spid="28"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702" y="150289"/>
            <a:ext cx="3315877" cy="840125"/>
          </a:xfrm>
        </p:spPr>
        <p:txBody>
          <a:bodyPr/>
          <a:lstStyle/>
          <a:p>
            <a:r>
              <a:rPr lang="en-GB" sz="4000" dirty="0" smtClean="0">
                <a:solidFill>
                  <a:schemeClr val="tx2"/>
                </a:solidFill>
                <a:latin typeface="Candara" panose="020E0502030303020204" pitchFamily="34" charset="0"/>
              </a:rPr>
              <a:t>Main Factors</a:t>
            </a:r>
            <a:endParaRPr lang="en-GB" sz="4000" dirty="0">
              <a:solidFill>
                <a:schemeClr val="tx2"/>
              </a:solidFill>
              <a:latin typeface="Candara" panose="020E0502030303020204" pitchFamily="34"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1169" y="-1"/>
            <a:ext cx="5672831" cy="686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4507345" y="1145082"/>
            <a:ext cx="3790764" cy="132333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b="1" dirty="0" smtClean="0">
                <a:solidFill>
                  <a:schemeClr val="tx2"/>
                </a:solidFill>
              </a:rPr>
              <a:t>PC1 36.9% </a:t>
            </a:r>
          </a:p>
          <a:p>
            <a:pPr algn="ctr"/>
            <a:r>
              <a:rPr lang="en-GB" sz="1400" dirty="0" smtClean="0">
                <a:solidFill>
                  <a:schemeClr val="tx1"/>
                </a:solidFill>
              </a:rPr>
              <a:t>Supportive organisation and chain characteristics (low risk context) </a:t>
            </a:r>
            <a:r>
              <a:rPr lang="en-GB" sz="1400" dirty="0" smtClean="0">
                <a:solidFill>
                  <a:schemeClr val="tx1"/>
                </a:solidFill>
                <a:latin typeface="Calibri"/>
              </a:rPr>
              <a:t>→ </a:t>
            </a:r>
            <a:r>
              <a:rPr lang="en-GB" sz="1400" dirty="0" smtClean="0">
                <a:solidFill>
                  <a:schemeClr val="tx1"/>
                </a:solidFill>
              </a:rPr>
              <a:t>advanced </a:t>
            </a:r>
            <a:r>
              <a:rPr lang="en-GB" sz="1400" dirty="0">
                <a:solidFill>
                  <a:schemeClr val="tx1"/>
                </a:solidFill>
              </a:rPr>
              <a:t>assurance </a:t>
            </a:r>
            <a:r>
              <a:rPr lang="en-GB" sz="1400" dirty="0" smtClean="0">
                <a:solidFill>
                  <a:schemeClr val="tx1"/>
                </a:solidFill>
              </a:rPr>
              <a:t>activities and supplies control</a:t>
            </a:r>
          </a:p>
        </p:txBody>
      </p:sp>
      <p:sp>
        <p:nvSpPr>
          <p:cNvPr id="3" name="Oval 2"/>
          <p:cNvSpPr/>
          <p:nvPr/>
        </p:nvSpPr>
        <p:spPr>
          <a:xfrm>
            <a:off x="2503055" y="2558473"/>
            <a:ext cx="968114" cy="178261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058962"/>
            <a:ext cx="4290403" cy="302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rot="20936006">
            <a:off x="2046083" y="2575536"/>
            <a:ext cx="1271841" cy="1607127"/>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14" name="Oval 13"/>
          <p:cNvSpPr/>
          <p:nvPr/>
        </p:nvSpPr>
        <p:spPr>
          <a:xfrm rot="3076591">
            <a:off x="886027" y="2737956"/>
            <a:ext cx="965987" cy="1215209"/>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p:txBody>
      </p:sp>
      <p:sp>
        <p:nvSpPr>
          <p:cNvPr id="9" name="TextBox 8"/>
          <p:cNvSpPr txBox="1"/>
          <p:nvPr/>
        </p:nvSpPr>
        <p:spPr>
          <a:xfrm>
            <a:off x="0" y="6542529"/>
            <a:ext cx="2929354" cy="315471"/>
          </a:xfrm>
          <a:prstGeom prst="rect">
            <a:avLst/>
          </a:prstGeom>
          <a:noFill/>
        </p:spPr>
        <p:txBody>
          <a:bodyPr wrap="none" rtlCol="0">
            <a:spAutoFit/>
          </a:bodyPr>
          <a:lstStyle/>
          <a:p>
            <a:pPr>
              <a:lnSpc>
                <a:spcPts val="1800"/>
              </a:lnSpc>
            </a:pPr>
            <a:r>
              <a:rPr lang="en-US" sz="1200" i="1" dirty="0" smtClean="0">
                <a:latin typeface="Verdana" pitchFamily="34" charset="0"/>
              </a:rPr>
              <a:t>Kirezieva et al, 2015, Food Control</a:t>
            </a:r>
          </a:p>
        </p:txBody>
      </p:sp>
    </p:spTree>
    <p:extLst>
      <p:ext uri="{BB962C8B-B14F-4D97-AF65-F5344CB8AC3E}">
        <p14:creationId xmlns:p14="http://schemas.microsoft.com/office/powerpoint/2010/main" val="3480556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sz="4000" dirty="0" smtClean="0">
                <a:solidFill>
                  <a:schemeClr val="tx2"/>
                </a:solidFill>
                <a:latin typeface="Candara" panose="020E0502030303020204" pitchFamily="34" charset="0"/>
              </a:rPr>
              <a:t>Conclusions</a:t>
            </a:r>
            <a:endParaRPr lang="en-GB" sz="4000" dirty="0">
              <a:solidFill>
                <a:schemeClr val="tx2"/>
              </a:solidFill>
              <a:latin typeface="Candara" panose="020E0502030303020204" pitchFamily="34" charset="0"/>
            </a:endParaRPr>
          </a:p>
        </p:txBody>
      </p:sp>
      <p:sp>
        <p:nvSpPr>
          <p:cNvPr id="5" name="TextBox 4"/>
          <p:cNvSpPr txBox="1"/>
          <p:nvPr/>
        </p:nvSpPr>
        <p:spPr>
          <a:xfrm>
            <a:off x="2339520" y="1365997"/>
            <a:ext cx="661447" cy="1200329"/>
          </a:xfrm>
          <a:prstGeom prst="rect">
            <a:avLst/>
          </a:prstGeom>
          <a:noFill/>
        </p:spPr>
        <p:txBody>
          <a:bodyPr wrap="square" rtlCol="0">
            <a:spAutoFit/>
          </a:bodyPr>
          <a:lstStyle/>
          <a:p>
            <a:r>
              <a:rPr lang="en-GB" sz="7200" dirty="0" smtClean="0">
                <a:solidFill>
                  <a:srgbClr val="FF6600"/>
                </a:solidFill>
                <a:latin typeface="Candara" panose="020E0502030303020204" pitchFamily="34" charset="0"/>
              </a:rPr>
              <a:t>+</a:t>
            </a:r>
          </a:p>
        </p:txBody>
      </p:sp>
      <p:sp>
        <p:nvSpPr>
          <p:cNvPr id="6" name="TextBox 5"/>
          <p:cNvSpPr txBox="1"/>
          <p:nvPr/>
        </p:nvSpPr>
        <p:spPr>
          <a:xfrm>
            <a:off x="3117169" y="1692515"/>
            <a:ext cx="2125805" cy="707886"/>
          </a:xfrm>
          <a:prstGeom prst="rect">
            <a:avLst/>
          </a:prstGeom>
          <a:noFill/>
        </p:spPr>
        <p:txBody>
          <a:bodyPr wrap="square" rtlCol="0">
            <a:spAutoFit/>
          </a:bodyPr>
          <a:lstStyle/>
          <a:p>
            <a:r>
              <a:rPr lang="en-GB" sz="2000" dirty="0" smtClean="0">
                <a:latin typeface="Candara" panose="020E0502030303020204" pitchFamily="34" charset="0"/>
              </a:rPr>
              <a:t>Supportive </a:t>
            </a:r>
            <a:r>
              <a:rPr lang="en-GB" sz="2000" dirty="0">
                <a:latin typeface="Candara" panose="020E0502030303020204" pitchFamily="34" charset="0"/>
              </a:rPr>
              <a:t>supply chain</a:t>
            </a:r>
          </a:p>
        </p:txBody>
      </p:sp>
      <p:sp>
        <p:nvSpPr>
          <p:cNvPr id="7" name="TextBox 6"/>
          <p:cNvSpPr txBox="1"/>
          <p:nvPr/>
        </p:nvSpPr>
        <p:spPr>
          <a:xfrm>
            <a:off x="6391373" y="1607197"/>
            <a:ext cx="2630078" cy="892552"/>
          </a:xfrm>
          <a:prstGeom prst="rect">
            <a:avLst/>
          </a:prstGeom>
          <a:noFill/>
        </p:spPr>
        <p:txBody>
          <a:bodyPr wrap="square" rtlCol="0">
            <a:spAutoFit/>
          </a:bodyPr>
          <a:lstStyle/>
          <a:p>
            <a:r>
              <a:rPr lang="en-GB" sz="2000" dirty="0" smtClean="0">
                <a:latin typeface="Candara" panose="020E0502030303020204" pitchFamily="34" charset="0"/>
              </a:rPr>
              <a:t>Advanced activities </a:t>
            </a:r>
            <a:r>
              <a:rPr lang="en-GB" sz="1600" dirty="0" smtClean="0">
                <a:latin typeface="Candara" panose="020E0502030303020204" pitchFamily="34" charset="0"/>
              </a:rPr>
              <a:t>(adapted and tested for own production)</a:t>
            </a:r>
            <a:endParaRPr lang="en-GB" sz="1600" dirty="0">
              <a:latin typeface="Candara" panose="020E0502030303020204" pitchFamily="34" charset="0"/>
            </a:endParaRPr>
          </a:p>
        </p:txBody>
      </p:sp>
      <p:sp>
        <p:nvSpPr>
          <p:cNvPr id="8" name="Right Arrow 7"/>
          <p:cNvSpPr/>
          <p:nvPr/>
        </p:nvSpPr>
        <p:spPr>
          <a:xfrm>
            <a:off x="5544629" y="1667057"/>
            <a:ext cx="543411" cy="664100"/>
          </a:xfrm>
          <a:prstGeom prst="rightArrow">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latin typeface="Candara" panose="020E0502030303020204" pitchFamily="34" charset="0"/>
            </a:endParaRPr>
          </a:p>
        </p:txBody>
      </p:sp>
      <p:sp>
        <p:nvSpPr>
          <p:cNvPr id="10" name="TextBox 9"/>
          <p:cNvSpPr txBox="1"/>
          <p:nvPr/>
        </p:nvSpPr>
        <p:spPr>
          <a:xfrm>
            <a:off x="293904" y="1699530"/>
            <a:ext cx="2253006" cy="707886"/>
          </a:xfrm>
          <a:prstGeom prst="rect">
            <a:avLst/>
          </a:prstGeom>
          <a:noFill/>
        </p:spPr>
        <p:txBody>
          <a:bodyPr wrap="square" rtlCol="0">
            <a:spAutoFit/>
          </a:bodyPr>
          <a:lstStyle/>
          <a:p>
            <a:r>
              <a:rPr lang="en-GB" sz="2000" dirty="0" smtClean="0">
                <a:latin typeface="Candara" panose="020E0502030303020204" pitchFamily="34" charset="0"/>
              </a:rPr>
              <a:t>Stringent private standards</a:t>
            </a:r>
          </a:p>
        </p:txBody>
      </p:sp>
      <p:sp>
        <p:nvSpPr>
          <p:cNvPr id="11" name="TextBox 10"/>
          <p:cNvSpPr txBox="1"/>
          <p:nvPr/>
        </p:nvSpPr>
        <p:spPr>
          <a:xfrm>
            <a:off x="293904" y="2899483"/>
            <a:ext cx="2149311" cy="1015663"/>
          </a:xfrm>
          <a:prstGeom prst="rect">
            <a:avLst/>
          </a:prstGeom>
          <a:noFill/>
        </p:spPr>
        <p:txBody>
          <a:bodyPr wrap="square" rtlCol="0">
            <a:spAutoFit/>
          </a:bodyPr>
          <a:lstStyle/>
          <a:p>
            <a:r>
              <a:rPr lang="en-GB" sz="2000" dirty="0" smtClean="0">
                <a:latin typeface="Candara" panose="020E0502030303020204" pitchFamily="34" charset="0"/>
              </a:rPr>
              <a:t>Baseline (public or private) standards</a:t>
            </a:r>
          </a:p>
        </p:txBody>
      </p:sp>
      <p:sp>
        <p:nvSpPr>
          <p:cNvPr id="12" name="TextBox 11"/>
          <p:cNvSpPr txBox="1"/>
          <p:nvPr/>
        </p:nvSpPr>
        <p:spPr>
          <a:xfrm>
            <a:off x="2339520" y="2619144"/>
            <a:ext cx="661447" cy="1200329"/>
          </a:xfrm>
          <a:prstGeom prst="rect">
            <a:avLst/>
          </a:prstGeom>
          <a:noFill/>
        </p:spPr>
        <p:txBody>
          <a:bodyPr wrap="square" rtlCol="0">
            <a:spAutoFit/>
          </a:bodyPr>
          <a:lstStyle/>
          <a:p>
            <a:r>
              <a:rPr lang="en-GB" sz="7200" dirty="0" smtClean="0">
                <a:solidFill>
                  <a:srgbClr val="FF6600"/>
                </a:solidFill>
                <a:latin typeface="Candara" panose="020E0502030303020204" pitchFamily="34" charset="0"/>
              </a:rPr>
              <a:t>+</a:t>
            </a:r>
          </a:p>
        </p:txBody>
      </p:sp>
      <p:sp>
        <p:nvSpPr>
          <p:cNvPr id="13" name="TextBox 12"/>
          <p:cNvSpPr txBox="1"/>
          <p:nvPr/>
        </p:nvSpPr>
        <p:spPr>
          <a:xfrm>
            <a:off x="3117169" y="2901546"/>
            <a:ext cx="2125805" cy="707886"/>
          </a:xfrm>
          <a:prstGeom prst="rect">
            <a:avLst/>
          </a:prstGeom>
          <a:noFill/>
        </p:spPr>
        <p:txBody>
          <a:bodyPr wrap="square" rtlCol="0">
            <a:spAutoFit/>
          </a:bodyPr>
          <a:lstStyle/>
          <a:p>
            <a:r>
              <a:rPr lang="en-GB" sz="2000" dirty="0" smtClean="0">
                <a:latin typeface="Candara" panose="020E0502030303020204" pitchFamily="34" charset="0"/>
              </a:rPr>
              <a:t>Lack of support from supply </a:t>
            </a:r>
            <a:r>
              <a:rPr lang="en-GB" sz="2000" dirty="0">
                <a:latin typeface="Candara" panose="020E0502030303020204" pitchFamily="34" charset="0"/>
              </a:rPr>
              <a:t>chain</a:t>
            </a:r>
          </a:p>
        </p:txBody>
      </p:sp>
      <p:sp>
        <p:nvSpPr>
          <p:cNvPr id="14" name="Right Arrow 13"/>
          <p:cNvSpPr/>
          <p:nvPr/>
        </p:nvSpPr>
        <p:spPr>
          <a:xfrm>
            <a:off x="5544629" y="2921376"/>
            <a:ext cx="543411" cy="664100"/>
          </a:xfrm>
          <a:prstGeom prst="rightArrow">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latin typeface="Candara" panose="020E0502030303020204" pitchFamily="34" charset="0"/>
            </a:endParaRPr>
          </a:p>
        </p:txBody>
      </p:sp>
      <p:sp>
        <p:nvSpPr>
          <p:cNvPr id="15" name="TextBox 14"/>
          <p:cNvSpPr txBox="1"/>
          <p:nvPr/>
        </p:nvSpPr>
        <p:spPr>
          <a:xfrm>
            <a:off x="6391373" y="2834492"/>
            <a:ext cx="2630078" cy="892552"/>
          </a:xfrm>
          <a:prstGeom prst="rect">
            <a:avLst/>
          </a:prstGeom>
          <a:noFill/>
        </p:spPr>
        <p:txBody>
          <a:bodyPr wrap="square" rtlCol="0">
            <a:spAutoFit/>
          </a:bodyPr>
          <a:lstStyle/>
          <a:p>
            <a:r>
              <a:rPr lang="en-GB" sz="2000" dirty="0" smtClean="0">
                <a:latin typeface="Candara" panose="020E0502030303020204" pitchFamily="34" charset="0"/>
              </a:rPr>
              <a:t>Average activities </a:t>
            </a:r>
            <a:r>
              <a:rPr lang="en-GB" sz="1600" dirty="0" smtClean="0">
                <a:latin typeface="Candara" panose="020E0502030303020204" pitchFamily="34" charset="0"/>
              </a:rPr>
              <a:t>(based on best available knowledge and equipment)</a:t>
            </a:r>
            <a:endParaRPr lang="en-GB" sz="1600" dirty="0">
              <a:latin typeface="Candara" panose="020E0502030303020204" pitchFamily="34" charset="0"/>
            </a:endParaRPr>
          </a:p>
        </p:txBody>
      </p:sp>
      <p:sp>
        <p:nvSpPr>
          <p:cNvPr id="17" name="TextBox 16"/>
          <p:cNvSpPr txBox="1"/>
          <p:nvPr/>
        </p:nvSpPr>
        <p:spPr>
          <a:xfrm>
            <a:off x="259378" y="4310492"/>
            <a:ext cx="2149311" cy="400110"/>
          </a:xfrm>
          <a:prstGeom prst="rect">
            <a:avLst/>
          </a:prstGeom>
          <a:noFill/>
        </p:spPr>
        <p:txBody>
          <a:bodyPr wrap="square" rtlCol="0">
            <a:spAutoFit/>
          </a:bodyPr>
          <a:lstStyle/>
          <a:p>
            <a:r>
              <a:rPr lang="en-GB" sz="2000" dirty="0" smtClean="0">
                <a:latin typeface="Candara" panose="020E0502030303020204" pitchFamily="34" charset="0"/>
              </a:rPr>
              <a:t>Lack of standards</a:t>
            </a:r>
          </a:p>
        </p:txBody>
      </p:sp>
      <p:sp>
        <p:nvSpPr>
          <p:cNvPr id="18" name="TextBox 17"/>
          <p:cNvSpPr txBox="1"/>
          <p:nvPr/>
        </p:nvSpPr>
        <p:spPr>
          <a:xfrm>
            <a:off x="3117168" y="4131325"/>
            <a:ext cx="2125805" cy="707886"/>
          </a:xfrm>
          <a:prstGeom prst="rect">
            <a:avLst/>
          </a:prstGeom>
          <a:noFill/>
        </p:spPr>
        <p:txBody>
          <a:bodyPr wrap="square" rtlCol="0">
            <a:spAutoFit/>
          </a:bodyPr>
          <a:lstStyle/>
          <a:p>
            <a:r>
              <a:rPr lang="en-GB" sz="2000" dirty="0" smtClean="0">
                <a:latin typeface="Candara" panose="020E0502030303020204" pitchFamily="34" charset="0"/>
              </a:rPr>
              <a:t>Lack of support from supply </a:t>
            </a:r>
            <a:r>
              <a:rPr lang="en-GB" sz="2000" dirty="0">
                <a:latin typeface="Candara" panose="020E0502030303020204" pitchFamily="34" charset="0"/>
              </a:rPr>
              <a:t>chain</a:t>
            </a:r>
          </a:p>
        </p:txBody>
      </p:sp>
      <p:sp>
        <p:nvSpPr>
          <p:cNvPr id="19" name="Right Arrow 18"/>
          <p:cNvSpPr/>
          <p:nvPr/>
        </p:nvSpPr>
        <p:spPr>
          <a:xfrm>
            <a:off x="5544628" y="4151155"/>
            <a:ext cx="543411" cy="664100"/>
          </a:xfrm>
          <a:prstGeom prst="rightArrow">
            <a:avLst/>
          </a:prstGeom>
          <a:ln/>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latin typeface="Candara" panose="020E0502030303020204" pitchFamily="34" charset="0"/>
            </a:endParaRPr>
          </a:p>
        </p:txBody>
      </p:sp>
      <p:sp>
        <p:nvSpPr>
          <p:cNvPr id="20" name="TextBox 19"/>
          <p:cNvSpPr txBox="1"/>
          <p:nvPr/>
        </p:nvSpPr>
        <p:spPr>
          <a:xfrm>
            <a:off x="6391372" y="4064271"/>
            <a:ext cx="2630078" cy="892552"/>
          </a:xfrm>
          <a:prstGeom prst="rect">
            <a:avLst/>
          </a:prstGeom>
          <a:noFill/>
        </p:spPr>
        <p:txBody>
          <a:bodyPr wrap="square" rtlCol="0">
            <a:spAutoFit/>
          </a:bodyPr>
          <a:lstStyle/>
          <a:p>
            <a:r>
              <a:rPr lang="en-GB" sz="2000" dirty="0" smtClean="0">
                <a:latin typeface="Candara" panose="020E0502030303020204" pitchFamily="34" charset="0"/>
              </a:rPr>
              <a:t>Few basic activities </a:t>
            </a:r>
          </a:p>
          <a:p>
            <a:r>
              <a:rPr lang="en-GB" sz="1600" dirty="0" smtClean="0">
                <a:latin typeface="Candara" panose="020E0502030303020204" pitchFamily="34" charset="0"/>
              </a:rPr>
              <a:t>(based on own knowledge and experience)</a:t>
            </a:r>
            <a:endParaRPr lang="en-GB" sz="1600" dirty="0">
              <a:latin typeface="Candara" panose="020E0502030303020204" pitchFamily="34" charset="0"/>
            </a:endParaRPr>
          </a:p>
        </p:txBody>
      </p:sp>
      <p:sp>
        <p:nvSpPr>
          <p:cNvPr id="21" name="TextBox 20"/>
          <p:cNvSpPr txBox="1"/>
          <p:nvPr/>
        </p:nvSpPr>
        <p:spPr>
          <a:xfrm>
            <a:off x="2408689" y="3842979"/>
            <a:ext cx="661447" cy="1200329"/>
          </a:xfrm>
          <a:prstGeom prst="rect">
            <a:avLst/>
          </a:prstGeom>
          <a:noFill/>
        </p:spPr>
        <p:txBody>
          <a:bodyPr wrap="square" rtlCol="0">
            <a:spAutoFit/>
          </a:bodyPr>
          <a:lstStyle/>
          <a:p>
            <a:r>
              <a:rPr lang="en-GB" sz="7200" dirty="0" smtClean="0">
                <a:solidFill>
                  <a:srgbClr val="FF6600"/>
                </a:solidFill>
                <a:latin typeface="Candara" panose="020E0502030303020204" pitchFamily="34" charset="0"/>
              </a:rPr>
              <a:t>+</a:t>
            </a:r>
          </a:p>
        </p:txBody>
      </p:sp>
    </p:spTree>
    <p:extLst>
      <p:ext uri="{BB962C8B-B14F-4D97-AF65-F5344CB8AC3E}">
        <p14:creationId xmlns:p14="http://schemas.microsoft.com/office/powerpoint/2010/main" val="7957949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sz="4000" dirty="0">
                <a:solidFill>
                  <a:schemeClr val="tx2"/>
                </a:solidFill>
                <a:latin typeface="Candara" panose="020E0502030303020204" pitchFamily="34" charset="0"/>
              </a:rPr>
              <a:t>Conclusions</a:t>
            </a:r>
            <a:endParaRPr lang="en-GB" sz="4000" dirty="0">
              <a:latin typeface="Candara" panose="020E0502030303020204" pitchFamily="34" charset="0"/>
            </a:endParaRPr>
          </a:p>
        </p:txBody>
      </p:sp>
      <p:sp>
        <p:nvSpPr>
          <p:cNvPr id="4" name="Text Placeholder 2"/>
          <p:cNvSpPr txBox="1">
            <a:spLocks/>
          </p:cNvSpPr>
          <p:nvPr/>
        </p:nvSpPr>
        <p:spPr bwMode="auto">
          <a:xfrm>
            <a:off x="349201" y="1408997"/>
            <a:ext cx="8521188" cy="443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GB" sz="2400" b="1" dirty="0" smtClean="0">
                <a:solidFill>
                  <a:schemeClr val="tx2"/>
                </a:solidFill>
                <a:latin typeface="Candara" panose="020E0502030303020204" pitchFamily="34" charset="0"/>
              </a:rPr>
              <a:t>Stringent</a:t>
            </a:r>
            <a:r>
              <a:rPr lang="en-GB" sz="2400" dirty="0" smtClean="0">
                <a:latin typeface="Candara" panose="020E0502030303020204" pitchFamily="34" charset="0"/>
              </a:rPr>
              <a:t> private </a:t>
            </a:r>
            <a:r>
              <a:rPr lang="en-GB" sz="2400" b="1" dirty="0" smtClean="0">
                <a:solidFill>
                  <a:schemeClr val="tx2"/>
                </a:solidFill>
                <a:latin typeface="Candara" panose="020E0502030303020204" pitchFamily="34" charset="0"/>
              </a:rPr>
              <a:t>standards</a:t>
            </a:r>
            <a:r>
              <a:rPr lang="en-GB" sz="2400" dirty="0" smtClean="0">
                <a:latin typeface="Candara" panose="020E0502030303020204" pitchFamily="34" charset="0"/>
              </a:rPr>
              <a:t> and </a:t>
            </a:r>
            <a:r>
              <a:rPr lang="en-GB" sz="2400" b="1" dirty="0" smtClean="0">
                <a:solidFill>
                  <a:schemeClr val="tx2"/>
                </a:solidFill>
                <a:latin typeface="Candara" panose="020E0502030303020204" pitchFamily="34" charset="0"/>
              </a:rPr>
              <a:t>supportive supply chains </a:t>
            </a:r>
            <a:r>
              <a:rPr lang="en-GB" sz="2400" dirty="0" smtClean="0">
                <a:latin typeface="Candara" panose="020E0502030303020204" pitchFamily="34" charset="0"/>
              </a:rPr>
              <a:t>led to </a:t>
            </a:r>
            <a:r>
              <a:rPr lang="en-GB" sz="2400" b="1" dirty="0" smtClean="0">
                <a:solidFill>
                  <a:schemeClr val="tx2"/>
                </a:solidFill>
                <a:latin typeface="Candara" panose="020E0502030303020204" pitchFamily="34" charset="0"/>
              </a:rPr>
              <a:t>advanced</a:t>
            </a:r>
            <a:r>
              <a:rPr lang="en-GB" sz="2400" dirty="0" smtClean="0">
                <a:latin typeface="Candara" panose="020E0502030303020204" pitchFamily="34" charset="0"/>
              </a:rPr>
              <a:t> food safety management </a:t>
            </a:r>
            <a:r>
              <a:rPr lang="en-GB" sz="2400" b="1" dirty="0" smtClean="0">
                <a:solidFill>
                  <a:schemeClr val="tx2"/>
                </a:solidFill>
                <a:latin typeface="Candara" panose="020E0502030303020204" pitchFamily="34" charset="0"/>
              </a:rPr>
              <a:t>activities</a:t>
            </a:r>
          </a:p>
          <a:p>
            <a:pPr>
              <a:lnSpc>
                <a:spcPct val="100000"/>
              </a:lnSpc>
            </a:pPr>
            <a:r>
              <a:rPr lang="en-NZ" sz="2400" b="1" dirty="0" smtClean="0">
                <a:solidFill>
                  <a:schemeClr val="accent4"/>
                </a:solidFill>
                <a:latin typeface="Candara" panose="020E0502030303020204" pitchFamily="34" charset="0"/>
              </a:rPr>
              <a:t>SMEs </a:t>
            </a:r>
            <a:r>
              <a:rPr lang="en-NZ" sz="2400" dirty="0" smtClean="0">
                <a:latin typeface="Candara" panose="020E0502030303020204" pitchFamily="34" charset="0"/>
              </a:rPr>
              <a:t>in both industrialised and developing countries </a:t>
            </a:r>
            <a:r>
              <a:rPr lang="en-NZ" sz="2400" b="1" dirty="0" smtClean="0">
                <a:solidFill>
                  <a:schemeClr val="accent4"/>
                </a:solidFill>
                <a:latin typeface="Candara" panose="020E0502030303020204" pitchFamily="34" charset="0"/>
              </a:rPr>
              <a:t>face</a:t>
            </a:r>
            <a:r>
              <a:rPr lang="en-NZ" sz="2400" b="1" dirty="0" smtClean="0">
                <a:solidFill>
                  <a:schemeClr val="tx2"/>
                </a:solidFill>
                <a:latin typeface="Candara" panose="020E0502030303020204" pitchFamily="34" charset="0"/>
              </a:rPr>
              <a:t> </a:t>
            </a:r>
            <a:r>
              <a:rPr lang="en-NZ" sz="2400" b="1" dirty="0" smtClean="0">
                <a:solidFill>
                  <a:schemeClr val="accent4"/>
                </a:solidFill>
                <a:latin typeface="Candara" panose="020E0502030303020204" pitchFamily="34" charset="0"/>
              </a:rPr>
              <a:t>challenges</a:t>
            </a:r>
            <a:r>
              <a:rPr lang="en-NZ" sz="2400" b="1" dirty="0" smtClean="0">
                <a:solidFill>
                  <a:schemeClr val="tx2"/>
                </a:solidFill>
                <a:latin typeface="Candara" panose="020E0502030303020204" pitchFamily="34" charset="0"/>
              </a:rPr>
              <a:t> </a:t>
            </a:r>
            <a:r>
              <a:rPr lang="en-NZ" sz="2400" dirty="0" smtClean="0">
                <a:latin typeface="Candara" panose="020E0502030303020204" pitchFamily="34" charset="0"/>
              </a:rPr>
              <a:t>with tailoring the requirements into their specific production and organisation when </a:t>
            </a:r>
            <a:r>
              <a:rPr lang="en-NZ" sz="2400" b="1" dirty="0" smtClean="0">
                <a:solidFill>
                  <a:schemeClr val="accent4"/>
                </a:solidFill>
                <a:latin typeface="Candara" panose="020E0502030303020204" pitchFamily="34" charset="0"/>
              </a:rPr>
              <a:t>supportive chain is lacking</a:t>
            </a:r>
          </a:p>
          <a:p>
            <a:pPr>
              <a:lnSpc>
                <a:spcPct val="100000"/>
              </a:lnSpc>
            </a:pPr>
            <a:r>
              <a:rPr lang="en-NZ" sz="2400" dirty="0" smtClean="0">
                <a:latin typeface="Candara" panose="020E0502030303020204" pitchFamily="34" charset="0"/>
              </a:rPr>
              <a:t>Companies in </a:t>
            </a:r>
            <a:r>
              <a:rPr lang="en-NZ" sz="2400" b="1" dirty="0" smtClean="0">
                <a:solidFill>
                  <a:schemeClr val="tx2"/>
                </a:solidFill>
                <a:latin typeface="Candara" panose="020E0502030303020204" pitchFamily="34" charset="0"/>
              </a:rPr>
              <a:t>local market </a:t>
            </a:r>
            <a:r>
              <a:rPr lang="en-NZ" sz="2400" dirty="0" smtClean="0">
                <a:latin typeface="Candara" panose="020E0502030303020204" pitchFamily="34" charset="0"/>
              </a:rPr>
              <a:t>in </a:t>
            </a:r>
            <a:r>
              <a:rPr lang="en-NZ" sz="2400" b="1" dirty="0" smtClean="0">
                <a:solidFill>
                  <a:schemeClr val="tx2"/>
                </a:solidFill>
                <a:latin typeface="Candara" panose="020E0502030303020204" pitchFamily="34" charset="0"/>
              </a:rPr>
              <a:t>developing countries </a:t>
            </a:r>
            <a:r>
              <a:rPr lang="en-NZ" sz="2400" dirty="0" smtClean="0">
                <a:latin typeface="Candara" panose="020E0502030303020204" pitchFamily="34" charset="0"/>
              </a:rPr>
              <a:t>operate in </a:t>
            </a:r>
            <a:r>
              <a:rPr lang="en-NZ" sz="2400" b="1" dirty="0" smtClean="0">
                <a:solidFill>
                  <a:schemeClr val="tx2"/>
                </a:solidFill>
                <a:latin typeface="Candara" panose="020E0502030303020204" pitchFamily="34" charset="0"/>
              </a:rPr>
              <a:t>high risk context </a:t>
            </a:r>
            <a:r>
              <a:rPr lang="en-NZ" sz="2400" dirty="0" smtClean="0">
                <a:latin typeface="Candara" panose="020E0502030303020204" pitchFamily="34" charset="0"/>
              </a:rPr>
              <a:t>due to </a:t>
            </a:r>
            <a:r>
              <a:rPr lang="en-NZ" sz="2400" b="1" dirty="0" smtClean="0">
                <a:solidFill>
                  <a:schemeClr val="tx2"/>
                </a:solidFill>
                <a:latin typeface="Candara" panose="020E0502030303020204" pitchFamily="34" charset="0"/>
              </a:rPr>
              <a:t>lack of chain</a:t>
            </a:r>
            <a:r>
              <a:rPr lang="en-NZ" sz="2400" dirty="0" smtClean="0">
                <a:latin typeface="Candara" panose="020E0502030303020204" pitchFamily="34" charset="0"/>
              </a:rPr>
              <a:t> </a:t>
            </a:r>
            <a:r>
              <a:rPr lang="en-NZ" sz="2400" b="1" dirty="0" smtClean="0">
                <a:solidFill>
                  <a:schemeClr val="tx2"/>
                </a:solidFill>
                <a:latin typeface="Candara" panose="020E0502030303020204" pitchFamily="34" charset="0"/>
              </a:rPr>
              <a:t>support </a:t>
            </a:r>
            <a:r>
              <a:rPr lang="en-NZ" sz="2400" smtClean="0">
                <a:latin typeface="Candara" panose="020E0502030303020204" pitchFamily="34" charset="0"/>
              </a:rPr>
              <a:t>and they lack </a:t>
            </a:r>
            <a:r>
              <a:rPr lang="en-NZ" sz="2400" dirty="0" smtClean="0">
                <a:latin typeface="Candara" panose="020E0502030303020204" pitchFamily="34" charset="0"/>
              </a:rPr>
              <a:t>even basic activities</a:t>
            </a:r>
          </a:p>
          <a:p>
            <a:pPr>
              <a:lnSpc>
                <a:spcPct val="100000"/>
              </a:lnSpc>
            </a:pPr>
            <a:r>
              <a:rPr lang="en-NZ" sz="2400" dirty="0" smtClean="0">
                <a:latin typeface="Candara" panose="020E0502030303020204" pitchFamily="34" charset="0"/>
              </a:rPr>
              <a:t>Need for </a:t>
            </a:r>
            <a:r>
              <a:rPr lang="en-NZ" sz="2400" b="1" dirty="0" smtClean="0">
                <a:solidFill>
                  <a:schemeClr val="accent4"/>
                </a:solidFill>
                <a:latin typeface="Candara" panose="020E0502030303020204" pitchFamily="34" charset="0"/>
              </a:rPr>
              <a:t>stratified measures </a:t>
            </a:r>
            <a:r>
              <a:rPr lang="en-NZ" sz="2400" dirty="0" smtClean="0">
                <a:latin typeface="Candara" panose="020E0502030303020204" pitchFamily="34" charset="0"/>
              </a:rPr>
              <a:t>and policies according to the </a:t>
            </a:r>
            <a:r>
              <a:rPr lang="en-NZ" sz="2400" b="1" dirty="0" smtClean="0">
                <a:solidFill>
                  <a:schemeClr val="accent4"/>
                </a:solidFill>
                <a:latin typeface="Candara" panose="020E0502030303020204" pitchFamily="34" charset="0"/>
              </a:rPr>
              <a:t>supply chain </a:t>
            </a:r>
            <a:r>
              <a:rPr lang="en-NZ" sz="2400" dirty="0" smtClean="0">
                <a:latin typeface="Candara" panose="020E0502030303020204" pitchFamily="34" charset="0"/>
              </a:rPr>
              <a:t>in which companies operate</a:t>
            </a:r>
            <a:endParaRPr lang="en-GB" sz="2400" dirty="0">
              <a:latin typeface="Candara" panose="020E0502030303020204" pitchFamily="34" charset="0"/>
            </a:endParaRPr>
          </a:p>
        </p:txBody>
      </p:sp>
    </p:spTree>
    <p:extLst>
      <p:ext uri="{BB962C8B-B14F-4D97-AF65-F5344CB8AC3E}">
        <p14:creationId xmlns:p14="http://schemas.microsoft.com/office/powerpoint/2010/main" val="315516182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564139"/>
          </a:xfrm>
        </p:spPr>
        <p:txBody>
          <a:bodyPr/>
          <a:lstStyle/>
          <a:p>
            <a:r>
              <a:rPr lang="en-GB" dirty="0" smtClean="0">
                <a:solidFill>
                  <a:schemeClr val="tx2"/>
                </a:solidFill>
              </a:rPr>
              <a:t>Acknowledgements</a:t>
            </a:r>
            <a:endParaRPr lang="en-GB" dirty="0">
              <a:solidFill>
                <a:schemeClr val="tx2"/>
              </a:solidFill>
            </a:endParaRPr>
          </a:p>
        </p:txBody>
      </p:sp>
      <p:sp>
        <p:nvSpPr>
          <p:cNvPr id="3" name="Text Placeholder 2"/>
          <p:cNvSpPr>
            <a:spLocks noGrp="1"/>
          </p:cNvSpPr>
          <p:nvPr>
            <p:ph type="body" sz="quarter" idx="10"/>
          </p:nvPr>
        </p:nvSpPr>
        <p:spPr>
          <a:xfrm>
            <a:off x="421200" y="930085"/>
            <a:ext cx="8521188" cy="5304460"/>
          </a:xfrm>
        </p:spPr>
        <p:txBody>
          <a:bodyPr/>
          <a:lstStyle/>
          <a:p>
            <a:pPr marL="0" indent="0">
              <a:buNone/>
            </a:pPr>
            <a:r>
              <a:rPr lang="en-GB" dirty="0" smtClean="0">
                <a:latin typeface="Candara" panose="020E0502030303020204" pitchFamily="34" charset="0"/>
              </a:rPr>
              <a:t>This research would not be possible without the kind assistance of:</a:t>
            </a:r>
          </a:p>
          <a:p>
            <a:pPr>
              <a:spcBef>
                <a:spcPts val="0"/>
              </a:spcBef>
            </a:pPr>
            <a:r>
              <a:rPr lang="en-GB" sz="1200" dirty="0" smtClean="0"/>
              <a:t>Allende</a:t>
            </a:r>
            <a:r>
              <a:rPr lang="en-GB" sz="1200" dirty="0"/>
              <a:t>, A. (CEBAS-CSIC, Spain</a:t>
            </a:r>
            <a:r>
              <a:rPr lang="en-GB" sz="1200" dirty="0" smtClean="0"/>
              <a:t>)</a:t>
            </a:r>
          </a:p>
          <a:p>
            <a:pPr>
              <a:spcBef>
                <a:spcPts val="0"/>
              </a:spcBef>
            </a:pPr>
            <a:r>
              <a:rPr lang="en-GB" sz="1200" dirty="0" smtClean="0"/>
              <a:t>Bender</a:t>
            </a:r>
            <a:r>
              <a:rPr lang="en-GB" sz="1200" dirty="0"/>
              <a:t>, R.J. (UFRGS, </a:t>
            </a:r>
            <a:r>
              <a:rPr lang="en-GB" sz="1200" dirty="0" smtClean="0"/>
              <a:t>Brazil)</a:t>
            </a:r>
          </a:p>
          <a:p>
            <a:pPr>
              <a:spcBef>
                <a:spcPts val="0"/>
              </a:spcBef>
            </a:pPr>
            <a:r>
              <a:rPr lang="en-GB" sz="1200" dirty="0" smtClean="0"/>
              <a:t>El </a:t>
            </a:r>
            <a:r>
              <a:rPr lang="en-GB" sz="1200" dirty="0" err="1"/>
              <a:t>Tahan</a:t>
            </a:r>
            <a:r>
              <a:rPr lang="en-GB" sz="1200" dirty="0"/>
              <a:t>, F. (RIIL, </a:t>
            </a:r>
            <a:r>
              <a:rPr lang="en-GB" sz="1200" dirty="0" smtClean="0"/>
              <a:t>Egypt)</a:t>
            </a:r>
          </a:p>
          <a:p>
            <a:pPr>
              <a:spcBef>
                <a:spcPts val="0"/>
              </a:spcBef>
            </a:pPr>
            <a:r>
              <a:rPr lang="en-GB" sz="1200" dirty="0" smtClean="0"/>
              <a:t>Gil</a:t>
            </a:r>
            <a:r>
              <a:rPr lang="en-GB" sz="1200" dirty="0"/>
              <a:t>, M.I. (CEBAS-CSIC, </a:t>
            </a:r>
            <a:r>
              <a:rPr lang="en-GB" sz="1200" dirty="0" smtClean="0"/>
              <a:t>Spain)</a:t>
            </a:r>
          </a:p>
          <a:p>
            <a:pPr>
              <a:spcBef>
                <a:spcPts val="0"/>
              </a:spcBef>
            </a:pPr>
            <a:r>
              <a:rPr lang="en-GB" sz="1200" dirty="0" smtClean="0"/>
              <a:t>Heiberg</a:t>
            </a:r>
            <a:r>
              <a:rPr lang="en-GB" sz="1200" dirty="0"/>
              <a:t>, N. (</a:t>
            </a:r>
            <a:r>
              <a:rPr lang="en-GB" sz="1200" dirty="0" err="1"/>
              <a:t>Gartnerhallen</a:t>
            </a:r>
            <a:r>
              <a:rPr lang="en-GB" sz="1200" dirty="0"/>
              <a:t> SA, </a:t>
            </a:r>
            <a:r>
              <a:rPr lang="en-GB" sz="1200" dirty="0" smtClean="0"/>
              <a:t>Norway)</a:t>
            </a:r>
          </a:p>
          <a:p>
            <a:pPr>
              <a:spcBef>
                <a:spcPts val="0"/>
              </a:spcBef>
            </a:pPr>
            <a:r>
              <a:rPr lang="en-GB" sz="1200" dirty="0" err="1" smtClean="0"/>
              <a:t>Holvoet</a:t>
            </a:r>
            <a:r>
              <a:rPr lang="en-GB" sz="1200" dirty="0" smtClean="0"/>
              <a:t>, K. (Ghent University, Belgium)</a:t>
            </a:r>
          </a:p>
          <a:p>
            <a:pPr>
              <a:spcBef>
                <a:spcPts val="0"/>
              </a:spcBef>
            </a:pPr>
            <a:r>
              <a:rPr lang="en-GB" sz="1200" dirty="0" err="1" smtClean="0"/>
              <a:t>Johannessen</a:t>
            </a:r>
            <a:r>
              <a:rPr lang="en-GB" sz="1200" dirty="0"/>
              <a:t>, G. (NVI, </a:t>
            </a:r>
            <a:r>
              <a:rPr lang="en-GB" sz="1200" dirty="0" smtClean="0"/>
              <a:t>Norway)</a:t>
            </a:r>
          </a:p>
          <a:p>
            <a:pPr>
              <a:spcBef>
                <a:spcPts val="0"/>
              </a:spcBef>
            </a:pPr>
            <a:r>
              <a:rPr lang="en-GB" sz="1200" dirty="0" err="1" smtClean="0"/>
              <a:t>Nottebaere</a:t>
            </a:r>
            <a:r>
              <a:rPr lang="en-GB" sz="1200" dirty="0"/>
              <a:t>, E. (</a:t>
            </a:r>
            <a:r>
              <a:rPr lang="en-GB" sz="1200" dirty="0" err="1"/>
              <a:t>Vegaplan</a:t>
            </a:r>
            <a:r>
              <a:rPr lang="en-GB" sz="1200" dirty="0"/>
              <a:t>, </a:t>
            </a:r>
            <a:r>
              <a:rPr lang="en-GB" sz="1200" dirty="0" smtClean="0"/>
              <a:t>Belgium)</a:t>
            </a:r>
          </a:p>
          <a:p>
            <a:pPr>
              <a:spcBef>
                <a:spcPts val="0"/>
              </a:spcBef>
            </a:pPr>
            <a:r>
              <a:rPr lang="en-GB" sz="1200" dirty="0" err="1" smtClean="0"/>
              <a:t>Quaedvlieg</a:t>
            </a:r>
            <a:r>
              <a:rPr lang="en-GB" sz="1200" dirty="0"/>
              <a:t>, N. (</a:t>
            </a:r>
            <a:r>
              <a:rPr lang="en-GB" sz="1200" dirty="0" err="1"/>
              <a:t>Productschap</a:t>
            </a:r>
            <a:r>
              <a:rPr lang="en-GB" sz="1200" dirty="0"/>
              <a:t> </a:t>
            </a:r>
            <a:r>
              <a:rPr lang="en-GB" sz="1200" dirty="0" err="1"/>
              <a:t>Tuinbouw</a:t>
            </a:r>
            <a:r>
              <a:rPr lang="en-GB" sz="1200" dirty="0"/>
              <a:t>, the Netherlands</a:t>
            </a:r>
            <a:r>
              <a:rPr lang="en-GB" sz="1200" dirty="0" smtClean="0"/>
              <a:t>)</a:t>
            </a:r>
          </a:p>
          <a:p>
            <a:pPr>
              <a:spcBef>
                <a:spcPts val="0"/>
              </a:spcBef>
            </a:pPr>
            <a:r>
              <a:rPr lang="en-GB" sz="1200" dirty="0" smtClean="0"/>
              <a:t>Rajkovic, A. (UB, Serbia)</a:t>
            </a:r>
          </a:p>
          <a:p>
            <a:pPr>
              <a:spcBef>
                <a:spcPts val="0"/>
              </a:spcBef>
            </a:pPr>
            <a:r>
              <a:rPr lang="en-GB" sz="1200" dirty="0" err="1" smtClean="0"/>
              <a:t>Smigic</a:t>
            </a:r>
            <a:r>
              <a:rPr lang="en-GB" sz="1200" dirty="0"/>
              <a:t>, N. (UB, Serbia</a:t>
            </a:r>
            <a:r>
              <a:rPr lang="en-GB" sz="1200" dirty="0" smtClean="0"/>
              <a:t>)</a:t>
            </a:r>
          </a:p>
          <a:p>
            <a:pPr>
              <a:spcBef>
                <a:spcPts val="0"/>
              </a:spcBef>
            </a:pPr>
            <a:r>
              <a:rPr lang="en-GB" sz="1200" dirty="0" err="1" smtClean="0"/>
              <a:t>Tondo</a:t>
            </a:r>
            <a:r>
              <a:rPr lang="en-GB" sz="1200" dirty="0"/>
              <a:t>, E. (UFRGS, Brazil</a:t>
            </a:r>
            <a:r>
              <a:rPr lang="en-GB" sz="1200" dirty="0" smtClean="0"/>
              <a:t>)</a:t>
            </a:r>
          </a:p>
          <a:p>
            <a:pPr>
              <a:spcBef>
                <a:spcPts val="0"/>
              </a:spcBef>
            </a:pPr>
            <a:r>
              <a:rPr lang="en-GB" sz="1200" dirty="0" err="1" smtClean="0"/>
              <a:t>Uyttendaele</a:t>
            </a:r>
            <a:r>
              <a:rPr lang="en-GB" sz="1200" dirty="0"/>
              <a:t>, M. (</a:t>
            </a:r>
            <a:r>
              <a:rPr lang="en-GB" sz="1200" dirty="0" err="1"/>
              <a:t>UGhent</a:t>
            </a:r>
            <a:r>
              <a:rPr lang="en-GB" sz="1200" dirty="0"/>
              <a:t>, Belgium</a:t>
            </a:r>
            <a:r>
              <a:rPr lang="en-GB" sz="1200" dirty="0" smtClean="0"/>
              <a:t>)</a:t>
            </a:r>
          </a:p>
          <a:p>
            <a:pPr>
              <a:spcBef>
                <a:spcPts val="0"/>
              </a:spcBef>
            </a:pPr>
            <a:r>
              <a:rPr lang="en-GB" sz="1200" dirty="0" smtClean="0"/>
              <a:t>Van </a:t>
            </a:r>
            <a:r>
              <a:rPr lang="en-GB" sz="1200" dirty="0"/>
              <a:t>der Sypt, V. (Fresh Trade, Belgium</a:t>
            </a:r>
            <a:r>
              <a:rPr lang="en-GB" sz="1200" dirty="0" smtClean="0"/>
              <a:t>)</a:t>
            </a:r>
            <a:endParaRPr lang="en-GB" sz="1200" dirty="0"/>
          </a:p>
          <a:p>
            <a:pPr>
              <a:spcBef>
                <a:spcPts val="0"/>
              </a:spcBef>
            </a:pPr>
            <a:r>
              <a:rPr lang="en-GB" sz="1200" dirty="0" smtClean="0"/>
              <a:t>All the companies and researches involved in the regional studies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6251" y="5612650"/>
            <a:ext cx="2772258" cy="1037532"/>
          </a:xfrm>
          <a:prstGeom prst="rect">
            <a:avLst/>
          </a:prstGeom>
          <a:solidFill>
            <a:schemeClr val="bg1"/>
          </a:solidFill>
          <a:ln>
            <a:noFill/>
          </a:ln>
          <a:extLst/>
        </p:spPr>
      </p:pic>
    </p:spTree>
    <p:extLst>
      <p:ext uri="{BB962C8B-B14F-4D97-AF65-F5344CB8AC3E}">
        <p14:creationId xmlns:p14="http://schemas.microsoft.com/office/powerpoint/2010/main" val="41182553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93200" y="230188"/>
            <a:ext cx="3276000" cy="791650"/>
          </a:xfrm>
        </p:spPr>
        <p:txBody>
          <a:bodyPr/>
          <a:lstStyle/>
          <a:p>
            <a:r>
              <a:rPr lang="en-GB" dirty="0" smtClean="0">
                <a:solidFill>
                  <a:schemeClr val="tx2"/>
                </a:solidFill>
              </a:rPr>
              <a:t>Questions?</a:t>
            </a:r>
            <a:endParaRPr lang="nl-NL" dirty="0">
              <a:solidFill>
                <a:schemeClr val="tx2"/>
              </a:solidFill>
            </a:endParaRPr>
          </a:p>
        </p:txBody>
      </p:sp>
      <p:pic>
        <p:nvPicPr>
          <p:cNvPr id="3" name="Picture Placeholder 2"/>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16824" r="16824"/>
          <a:stretch>
            <a:fillRect/>
          </a:stretch>
        </p:blipFill>
        <p:spPr/>
      </p:pic>
      <p:sp>
        <p:nvSpPr>
          <p:cNvPr id="5" name="Text Placeholder 4"/>
          <p:cNvSpPr>
            <a:spLocks noGrp="1"/>
          </p:cNvSpPr>
          <p:nvPr>
            <p:ph type="body" sz="quarter" idx="17"/>
          </p:nvPr>
        </p:nvSpPr>
        <p:spPr/>
        <p:txBody>
          <a:bodyPr/>
          <a:lstStyle/>
          <a:p>
            <a:r>
              <a:rPr lang="en-GB" dirty="0" smtClean="0"/>
              <a:t>Thank you for your attention!</a:t>
            </a:r>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95446" y="5707757"/>
            <a:ext cx="2663825" cy="99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343675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ageningen UR">
  <a:themeElements>
    <a:clrScheme name="Wageningen UR witte achtergrond">
      <a:dk1>
        <a:srgbClr val="005172"/>
      </a:dk1>
      <a:lt1>
        <a:srgbClr val="FFFFFF"/>
      </a:lt1>
      <a:dk2>
        <a:srgbClr val="34B233"/>
      </a:dk2>
      <a:lt2>
        <a:srgbClr val="005172"/>
      </a:lt2>
      <a:accent1>
        <a:srgbClr val="519FD7"/>
      </a:accent1>
      <a:accent2>
        <a:srgbClr val="A59D95"/>
      </a:accent2>
      <a:accent3>
        <a:srgbClr val="D5D2CA"/>
      </a:accent3>
      <a:accent4>
        <a:srgbClr val="FF7900"/>
      </a:accent4>
      <a:accent5>
        <a:srgbClr val="00549F"/>
      </a:accent5>
      <a:accent6>
        <a:srgbClr val="000000"/>
      </a:accent6>
      <a:hlink>
        <a:srgbClr val="00549F"/>
      </a:hlink>
      <a:folHlink>
        <a:srgbClr val="000000"/>
      </a:folHlink>
    </a:clrScheme>
    <a:fontScheme name="Wageningen U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ts val="1800"/>
          </a:lnSpc>
          <a:defRPr sz="1400" dirty="0" err="1" smtClean="0">
            <a:latin typeface="Verdana"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3301</TotalTime>
  <Words>1482</Words>
  <Application>Microsoft Macintosh PowerPoint</Application>
  <PresentationFormat>On-screen Show (4:3)</PresentationFormat>
  <Paragraphs>264</Paragraphs>
  <Slides>23</Slides>
  <Notes>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Wageningen UR</vt:lpstr>
      <vt:lpstr>Factors explaining differences in FSMS performance in fresh produce supply chains: </vt:lpstr>
      <vt:lpstr>Veg-i-trade project</vt:lpstr>
      <vt:lpstr>Topics of presentation</vt:lpstr>
      <vt:lpstr>Challenges managing fresh produce safety</vt:lpstr>
      <vt:lpstr>Food safety management from systems’ perspective</vt:lpstr>
      <vt:lpstr>Specific context</vt:lpstr>
      <vt:lpstr>PowerPoint Presentation</vt:lpstr>
      <vt:lpstr>How did we measure these elements?</vt:lpstr>
      <vt:lpstr>PowerPoint Presentation</vt:lpstr>
      <vt:lpstr>PowerPoint Presentation</vt:lpstr>
      <vt:lpstr>Judgement design cleaning program</vt:lpstr>
      <vt:lpstr>Company FSMS profile</vt:lpstr>
      <vt:lpstr>Topics of presentation</vt:lpstr>
      <vt:lpstr>Study design</vt:lpstr>
      <vt:lpstr>PowerPoint Presentation</vt:lpstr>
      <vt:lpstr>Output of FSMS</vt:lpstr>
      <vt:lpstr>Design control strategies</vt:lpstr>
      <vt:lpstr>Context riskiness? Organizational characteristics</vt:lpstr>
      <vt:lpstr>Main Factors</vt:lpstr>
      <vt:lpstr>Conclusions</vt:lpstr>
      <vt:lpstr>Conclusions</vt:lpstr>
      <vt:lpstr>Acknowledgements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Brinkman</dc:creator>
  <cp:lastModifiedBy>Pieternel Luning</cp:lastModifiedBy>
  <cp:revision>399</cp:revision>
  <dcterms:created xsi:type="dcterms:W3CDTF">2011-09-29T08:30:03Z</dcterms:created>
  <dcterms:modified xsi:type="dcterms:W3CDTF">2015-08-18T09:12:55Z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_Template">
    <vt:lpwstr>WHUK.pptx</vt:lpwstr>
  </property>
</Properties>
</file>