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Default Extension="png" ContentType="image/pn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jpg" ContentType="image/jp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</Types>
</file>

<file path=_rels/.rels><?xml version="1.0" encoding="UTF-8" standalone="yes"?>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/Relationships>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</p:sldIdLst>
  <p:sldSz cx="4610100" cy="3467100"/>
  <p:notesSz cx="4610100" cy="34671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/Relationships>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/Relationships>

</file>

<file path=ppt/slides/_rels/slide2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png"/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6" Type="http://schemas.openxmlformats.org/officeDocument/2006/relationships/image" Target="../media/image11.png"/><Relationship Id="rId7" Type="http://schemas.openxmlformats.org/officeDocument/2006/relationships/image" Target="../media/image12.png"/><Relationship Id="rId8" Type="http://schemas.openxmlformats.org/officeDocument/2006/relationships/image" Target="../media/image13.png"/><Relationship Id="rId9" Type="http://schemas.openxmlformats.org/officeDocument/2006/relationships/image" Target="../media/image14.png"/><Relationship Id="rId10" Type="http://schemas.openxmlformats.org/officeDocument/2006/relationships/image" Target="../media/image15.png"/><Relationship Id="rId11" Type="http://schemas.openxmlformats.org/officeDocument/2006/relationships/image" Target="../media/image16.png"/><Relationship Id="rId12" Type="http://schemas.openxmlformats.org/officeDocument/2006/relationships/image" Target="../media/image17.png"/><Relationship Id="rId13" Type="http://schemas.openxmlformats.org/officeDocument/2006/relationships/image" Target="../media/image18.png"/><Relationship Id="rId14" Type="http://schemas.openxmlformats.org/officeDocument/2006/relationships/image" Target="../media/image19.png"/><Relationship Id="rId15" Type="http://schemas.openxmlformats.org/officeDocument/2006/relationships/image" Target="../media/image20.png"/><Relationship Id="rId16" Type="http://schemas.openxmlformats.org/officeDocument/2006/relationships/image" Target="../media/image21.png"/><Relationship Id="rId17" Type="http://schemas.openxmlformats.org/officeDocument/2006/relationships/image" Target="../media/image22.png"/><Relationship Id="rId18" Type="http://schemas.openxmlformats.org/officeDocument/2006/relationships/image" Target="../media/image23.png"/><Relationship Id="rId19" Type="http://schemas.openxmlformats.org/officeDocument/2006/relationships/image" Target="../media/image24.png"/><Relationship Id="rId20" Type="http://schemas.openxmlformats.org/officeDocument/2006/relationships/image" Target="../media/image25.png"/></Relationships>

</file>

<file path=ppt/slides/_rels/slide3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6.png"/><Relationship Id="rId3" Type="http://schemas.openxmlformats.org/officeDocument/2006/relationships/image" Target="../media/image27.png"/><Relationship Id="rId4" Type="http://schemas.openxmlformats.org/officeDocument/2006/relationships/image" Target="../media/image28.png"/><Relationship Id="rId5" Type="http://schemas.openxmlformats.org/officeDocument/2006/relationships/image" Target="../media/image29.png"/><Relationship Id="rId6" Type="http://schemas.openxmlformats.org/officeDocument/2006/relationships/image" Target="../media/image30.png"/><Relationship Id="rId7" Type="http://schemas.openxmlformats.org/officeDocument/2006/relationships/image" Target="../media/image31.png"/><Relationship Id="rId8" Type="http://schemas.openxmlformats.org/officeDocument/2006/relationships/image" Target="../media/image32.png"/><Relationship Id="rId9" Type="http://schemas.openxmlformats.org/officeDocument/2006/relationships/image" Target="../media/image33.png"/><Relationship Id="rId10" Type="http://schemas.openxmlformats.org/officeDocument/2006/relationships/image" Target="../media/image34.png"/><Relationship Id="rId11" Type="http://schemas.openxmlformats.org/officeDocument/2006/relationships/image" Target="../media/image35.png"/><Relationship Id="rId12" Type="http://schemas.openxmlformats.org/officeDocument/2006/relationships/image" Target="../media/image36.png"/></Relationships>

</file>

<file path=ppt/slides/_rels/slide4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7.png"/><Relationship Id="rId3" Type="http://schemas.openxmlformats.org/officeDocument/2006/relationships/image" Target="../media/image38.png"/><Relationship Id="rId4" Type="http://schemas.openxmlformats.org/officeDocument/2006/relationships/image" Target="../media/image39.png"/><Relationship Id="rId5" Type="http://schemas.openxmlformats.org/officeDocument/2006/relationships/image" Target="../media/image40.png"/><Relationship Id="rId6" Type="http://schemas.openxmlformats.org/officeDocument/2006/relationships/image" Target="../media/image41.png"/><Relationship Id="rId7" Type="http://schemas.openxmlformats.org/officeDocument/2006/relationships/image" Target="../media/image42.png"/><Relationship Id="rId8" Type="http://schemas.openxmlformats.org/officeDocument/2006/relationships/image" Target="../media/image43.png"/><Relationship Id="rId9" Type="http://schemas.openxmlformats.org/officeDocument/2006/relationships/image" Target="../media/image44.png"/><Relationship Id="rId10" Type="http://schemas.openxmlformats.org/officeDocument/2006/relationships/image" Target="../media/image45.png"/><Relationship Id="rId11" Type="http://schemas.openxmlformats.org/officeDocument/2006/relationships/image" Target="../media/image46.png"/><Relationship Id="rId12" Type="http://schemas.openxmlformats.org/officeDocument/2006/relationships/image" Target="../media/image47.png"/><Relationship Id="rId13" Type="http://schemas.openxmlformats.org/officeDocument/2006/relationships/image" Target="../media/image48.png"/><Relationship Id="rId14" Type="http://schemas.openxmlformats.org/officeDocument/2006/relationships/image" Target="../media/image49.png"/><Relationship Id="rId15" Type="http://schemas.openxmlformats.org/officeDocument/2006/relationships/image" Target="../media/image50.png"/><Relationship Id="rId16" Type="http://schemas.openxmlformats.org/officeDocument/2006/relationships/image" Target="../media/image51.png"/><Relationship Id="rId17" Type="http://schemas.openxmlformats.org/officeDocument/2006/relationships/image" Target="../media/image52.png"/><Relationship Id="rId18" Type="http://schemas.openxmlformats.org/officeDocument/2006/relationships/image" Target="../media/image53.png"/></Relationships>

</file>

<file path=ppt/slides/_rels/slide5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4.png"/><Relationship Id="rId3" Type="http://schemas.openxmlformats.org/officeDocument/2006/relationships/image" Target="../media/image55.png"/><Relationship Id="rId4" Type="http://schemas.openxmlformats.org/officeDocument/2006/relationships/image" Target="../media/image56.png"/><Relationship Id="rId5" Type="http://schemas.openxmlformats.org/officeDocument/2006/relationships/image" Target="../media/image57.png"/><Relationship Id="rId6" Type="http://schemas.openxmlformats.org/officeDocument/2006/relationships/image" Target="../media/image58.png"/><Relationship Id="rId7" Type="http://schemas.openxmlformats.org/officeDocument/2006/relationships/image" Target="../media/image59.png"/><Relationship Id="rId8" Type="http://schemas.openxmlformats.org/officeDocument/2006/relationships/image" Target="../media/image60.png"/><Relationship Id="rId9" Type="http://schemas.openxmlformats.org/officeDocument/2006/relationships/image" Target="../media/image61.png"/><Relationship Id="rId10" Type="http://schemas.openxmlformats.org/officeDocument/2006/relationships/image" Target="../media/image62.png"/></Relationships>

</file>

<file path=ppt/slides/_rels/slide6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3.png"/><Relationship Id="rId3" Type="http://schemas.openxmlformats.org/officeDocument/2006/relationships/image" Target="../media/image64.png"/><Relationship Id="rId4" Type="http://schemas.openxmlformats.org/officeDocument/2006/relationships/image" Target="../media/image65.png"/><Relationship Id="rId5" Type="http://schemas.openxmlformats.org/officeDocument/2006/relationships/image" Target="../media/image66.png"/><Relationship Id="rId6" Type="http://schemas.openxmlformats.org/officeDocument/2006/relationships/image" Target="../media/image67.png"/><Relationship Id="rId7" Type="http://schemas.openxmlformats.org/officeDocument/2006/relationships/image" Target="../media/image68.png"/><Relationship Id="rId8" Type="http://schemas.openxmlformats.org/officeDocument/2006/relationships/image" Target="../media/image69.png"/><Relationship Id="rId9" Type="http://schemas.openxmlformats.org/officeDocument/2006/relationships/image" Target="../media/image70.png"/><Relationship Id="rId10" Type="http://schemas.openxmlformats.org/officeDocument/2006/relationships/image" Target="../media/image71.png"/><Relationship Id="rId11" Type="http://schemas.openxmlformats.org/officeDocument/2006/relationships/image" Target="../media/image72.jpg"/><Relationship Id="rId12" Type="http://schemas.openxmlformats.org/officeDocument/2006/relationships/image" Target="../media/image73.png"/></Relationships>

</file>

<file path=ppt/slides/_rels/slide7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4.png"/><Relationship Id="rId3" Type="http://schemas.openxmlformats.org/officeDocument/2006/relationships/image" Target="../media/image75.png"/><Relationship Id="rId4" Type="http://schemas.openxmlformats.org/officeDocument/2006/relationships/image" Target="../media/image76.png"/><Relationship Id="rId5" Type="http://schemas.openxmlformats.org/officeDocument/2006/relationships/image" Target="../media/image77.png"/><Relationship Id="rId6" Type="http://schemas.openxmlformats.org/officeDocument/2006/relationships/image" Target="../media/image78.png"/><Relationship Id="rId7" Type="http://schemas.openxmlformats.org/officeDocument/2006/relationships/image" Target="../media/image79.png"/><Relationship Id="rId8" Type="http://schemas.openxmlformats.org/officeDocument/2006/relationships/image" Target="../media/image80.png"/><Relationship Id="rId9" Type="http://schemas.openxmlformats.org/officeDocument/2006/relationships/image" Target="../media/image81.png"/><Relationship Id="rId10" Type="http://schemas.openxmlformats.org/officeDocument/2006/relationships/image" Target="../media/image82.png"/><Relationship Id="rId11" Type="http://schemas.openxmlformats.org/officeDocument/2006/relationships/image" Target="../media/image83.jpg"/></Relationships>

</file>

<file path=ppt/slides/_rels/slide8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4.png"/><Relationship Id="rId3" Type="http://schemas.openxmlformats.org/officeDocument/2006/relationships/image" Target="../media/image85.png"/><Relationship Id="rId4" Type="http://schemas.openxmlformats.org/officeDocument/2006/relationships/image" Target="../media/image86.png"/><Relationship Id="rId5" Type="http://schemas.openxmlformats.org/officeDocument/2006/relationships/image" Target="../media/image87.png"/><Relationship Id="rId6" Type="http://schemas.openxmlformats.org/officeDocument/2006/relationships/image" Target="../media/image88.png"/><Relationship Id="rId7" Type="http://schemas.openxmlformats.org/officeDocument/2006/relationships/image" Target="../media/image89.png"/><Relationship Id="rId8" Type="http://schemas.openxmlformats.org/officeDocument/2006/relationships/image" Target="../media/image90.png"/><Relationship Id="rId9" Type="http://schemas.openxmlformats.org/officeDocument/2006/relationships/image" Target="../media/image91.png"/><Relationship Id="rId10" Type="http://schemas.openxmlformats.org/officeDocument/2006/relationships/image" Target="../media/image92.png"/><Relationship Id="rId11" Type="http://schemas.openxmlformats.org/officeDocument/2006/relationships/image" Target="../media/image93.png"/><Relationship Id="rId12" Type="http://schemas.openxmlformats.org/officeDocument/2006/relationships/image" Target="../media/image94.png"/><Relationship Id="rId13" Type="http://schemas.openxmlformats.org/officeDocument/2006/relationships/image" Target="../media/image95.png"/><Relationship Id="rId14" Type="http://schemas.openxmlformats.org/officeDocument/2006/relationships/image" Target="../media/image96.png"/><Relationship Id="rId15" Type="http://schemas.openxmlformats.org/officeDocument/2006/relationships/image" Target="../media/image97.png"/></Relationships>

</file>

<file path=ppt/slides/_rels/slide9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8.png"/><Relationship Id="rId3" Type="http://schemas.openxmlformats.org/officeDocument/2006/relationships/image" Target="../media/image99.png"/><Relationship Id="rId4" Type="http://schemas.openxmlformats.org/officeDocument/2006/relationships/image" Target="../media/image100.png"/><Relationship Id="rId5" Type="http://schemas.openxmlformats.org/officeDocument/2006/relationships/image" Target="../media/image101.png"/><Relationship Id="rId6" Type="http://schemas.openxmlformats.org/officeDocument/2006/relationships/image" Target="../media/image102.png"/><Relationship Id="rId7" Type="http://schemas.openxmlformats.org/officeDocument/2006/relationships/image" Target="../media/image103.png"/><Relationship Id="rId8" Type="http://schemas.openxmlformats.org/officeDocument/2006/relationships/image" Target="../media/image104.png"/><Relationship Id="rId9" Type="http://schemas.openxmlformats.org/officeDocument/2006/relationships/image" Target="../media/image105.png"/><Relationship Id="rId10" Type="http://schemas.openxmlformats.org/officeDocument/2006/relationships/image" Target="../media/image106.png"/><Relationship Id="rId11" Type="http://schemas.openxmlformats.org/officeDocument/2006/relationships/image" Target="../media/image107.png"/><Relationship Id="rId12" Type="http://schemas.openxmlformats.org/officeDocument/2006/relationships/image" Target="../media/image108.png"/><Relationship Id="rId13" Type="http://schemas.openxmlformats.org/officeDocument/2006/relationships/image" Target="../media/image109.png"/><Relationship Id="rId14" Type="http://schemas.openxmlformats.org/officeDocument/2006/relationships/image" Target="../media/image110.png"/><Relationship Id="rId15" Type="http://schemas.openxmlformats.org/officeDocument/2006/relationships/image" Target="../media/image111.png"/><Relationship Id="rId16" Type="http://schemas.openxmlformats.org/officeDocument/2006/relationships/image" Target="../media/image112.png"/></Relationships>

</file>

<file path=ppt/slides/_rels/slide10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3.png"/><Relationship Id="rId3" Type="http://schemas.openxmlformats.org/officeDocument/2006/relationships/image" Target="../media/image114.png"/><Relationship Id="rId4" Type="http://schemas.openxmlformats.org/officeDocument/2006/relationships/image" Target="../media/image115.png"/><Relationship Id="rId5" Type="http://schemas.openxmlformats.org/officeDocument/2006/relationships/image" Target="../media/image116.png"/><Relationship Id="rId6" Type="http://schemas.openxmlformats.org/officeDocument/2006/relationships/image" Target="../media/image117.png"/><Relationship Id="rId7" Type="http://schemas.openxmlformats.org/officeDocument/2006/relationships/image" Target="../media/image118.png"/><Relationship Id="rId8" Type="http://schemas.openxmlformats.org/officeDocument/2006/relationships/image" Target="../media/image119.png"/><Relationship Id="rId9" Type="http://schemas.openxmlformats.org/officeDocument/2006/relationships/image" Target="../media/image120.png"/><Relationship Id="rId10" Type="http://schemas.openxmlformats.org/officeDocument/2006/relationships/image" Target="../media/image121.png"/></Relationships>

</file>

<file path=ppt/slides/_rels/slide11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2.png"/><Relationship Id="rId3" Type="http://schemas.openxmlformats.org/officeDocument/2006/relationships/image" Target="../media/image123.png"/><Relationship Id="rId4" Type="http://schemas.openxmlformats.org/officeDocument/2006/relationships/image" Target="../media/image124.png"/><Relationship Id="rId5" Type="http://schemas.openxmlformats.org/officeDocument/2006/relationships/image" Target="../media/image125.png"/><Relationship Id="rId6" Type="http://schemas.openxmlformats.org/officeDocument/2006/relationships/image" Target="../media/image126.png"/><Relationship Id="rId7" Type="http://schemas.openxmlformats.org/officeDocument/2006/relationships/image" Target="../media/image127.png"/><Relationship Id="rId8" Type="http://schemas.openxmlformats.org/officeDocument/2006/relationships/image" Target="../media/image128.png"/><Relationship Id="rId9" Type="http://schemas.openxmlformats.org/officeDocument/2006/relationships/image" Target="../media/image129.png"/><Relationship Id="rId10" Type="http://schemas.openxmlformats.org/officeDocument/2006/relationships/image" Target="../media/image130.png"/></Relationships>

</file>

<file path=ppt/slides/_rels/slide12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://www.gerad.ca/" TargetMode="External"/><Relationship Id="rId3" Type="http://schemas.openxmlformats.org/officeDocument/2006/relationships/image" Target="../media/image131.png"/><Relationship Id="rId4" Type="http://schemas.openxmlformats.org/officeDocument/2006/relationships/image" Target="../media/image132.png"/><Relationship Id="rId5" Type="http://schemas.openxmlformats.org/officeDocument/2006/relationships/image" Target="../media/image133.png"/><Relationship Id="rId6" Type="http://schemas.openxmlformats.org/officeDocument/2006/relationships/image" Target="../media/image134.png"/><Relationship Id="rId7" Type="http://schemas.openxmlformats.org/officeDocument/2006/relationships/image" Target="../media/image135.png"/><Relationship Id="rId8" Type="http://schemas.openxmlformats.org/officeDocument/2006/relationships/image" Target="../media/image136.png"/><Relationship Id="rId9" Type="http://schemas.openxmlformats.org/officeDocument/2006/relationships/image" Target="../media/image137.png"/><Relationship Id="rId10" Type="http://schemas.openxmlformats.org/officeDocument/2006/relationships/image" Target="../media/image138.png"/><Relationship Id="rId11" Type="http://schemas.openxmlformats.org/officeDocument/2006/relationships/image" Target="../media/image139.png"/><Relationship Id="rId12" Type="http://schemas.openxmlformats.org/officeDocument/2006/relationships/image" Target="../media/image140.png"/><Relationship Id="rId13" Type="http://schemas.openxmlformats.org/officeDocument/2006/relationships/image" Target="../media/image141.png"/><Relationship Id="rId14" Type="http://schemas.openxmlformats.org/officeDocument/2006/relationships/image" Target="../media/image142.png"/><Relationship Id="rId15" Type="http://schemas.openxmlformats.org/officeDocument/2006/relationships/image" Target="../media/image143.png"/><Relationship Id="rId16" Type="http://schemas.openxmlformats.org/officeDocument/2006/relationships/image" Target="../media/image144.png"/></Relationships>

</file>

<file path=ppt/slides/_rels/slide13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45.png"/><Relationship Id="rId3" Type="http://schemas.openxmlformats.org/officeDocument/2006/relationships/image" Target="../media/image146.png"/><Relationship Id="rId4" Type="http://schemas.openxmlformats.org/officeDocument/2006/relationships/image" Target="../media/image147.png"/><Relationship Id="rId5" Type="http://schemas.openxmlformats.org/officeDocument/2006/relationships/image" Target="../media/image148.png"/><Relationship Id="rId6" Type="http://schemas.openxmlformats.org/officeDocument/2006/relationships/image" Target="../media/image149.png"/><Relationship Id="rId7" Type="http://schemas.openxmlformats.org/officeDocument/2006/relationships/image" Target="../media/image150.png"/><Relationship Id="rId8" Type="http://schemas.openxmlformats.org/officeDocument/2006/relationships/image" Target="../media/image151.png"/><Relationship Id="rId9" Type="http://schemas.openxmlformats.org/officeDocument/2006/relationships/image" Target="../media/image152.png"/><Relationship Id="rId10" Type="http://schemas.openxmlformats.org/officeDocument/2006/relationships/image" Target="../media/image153.png"/><Relationship Id="rId11" Type="http://schemas.openxmlformats.org/officeDocument/2006/relationships/image" Target="../media/image154.png"/><Relationship Id="rId12" Type="http://schemas.openxmlformats.org/officeDocument/2006/relationships/image" Target="../media/image155.png"/></Relationships>

</file>

<file path=ppt/slides/_rels/slide14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56.png"/><Relationship Id="rId3" Type="http://schemas.openxmlformats.org/officeDocument/2006/relationships/image" Target="../media/image157.png"/><Relationship Id="rId4" Type="http://schemas.openxmlformats.org/officeDocument/2006/relationships/image" Target="../media/image158.png"/><Relationship Id="rId5" Type="http://schemas.openxmlformats.org/officeDocument/2006/relationships/image" Target="../media/image159.png"/><Relationship Id="rId6" Type="http://schemas.openxmlformats.org/officeDocument/2006/relationships/image" Target="../media/image160.png"/><Relationship Id="rId7" Type="http://schemas.openxmlformats.org/officeDocument/2006/relationships/image" Target="../media/image161.png"/><Relationship Id="rId8" Type="http://schemas.openxmlformats.org/officeDocument/2006/relationships/image" Target="../media/image162.png"/><Relationship Id="rId9" Type="http://schemas.openxmlformats.org/officeDocument/2006/relationships/image" Target="../media/image163.png"/><Relationship Id="rId10" Type="http://schemas.openxmlformats.org/officeDocument/2006/relationships/image" Target="../media/image164.png"/><Relationship Id="rId11" Type="http://schemas.openxmlformats.org/officeDocument/2006/relationships/image" Target="../media/image165.png"/><Relationship Id="rId12" Type="http://schemas.openxmlformats.org/officeDocument/2006/relationships/image" Target="../media/image166.jpg"/><Relationship Id="rId13" Type="http://schemas.openxmlformats.org/officeDocument/2006/relationships/image" Target="../media/image167.png"/><Relationship Id="rId14" Type="http://schemas.openxmlformats.org/officeDocument/2006/relationships/image" Target="../media/image168.png"/></Relationships>

</file>

<file path=ppt/slides/_rels/slide15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9.png"/><Relationship Id="rId3" Type="http://schemas.openxmlformats.org/officeDocument/2006/relationships/image" Target="../media/image170.png"/><Relationship Id="rId4" Type="http://schemas.openxmlformats.org/officeDocument/2006/relationships/image" Target="../media/image171.png"/><Relationship Id="rId5" Type="http://schemas.openxmlformats.org/officeDocument/2006/relationships/image" Target="../media/image172.png"/><Relationship Id="rId6" Type="http://schemas.openxmlformats.org/officeDocument/2006/relationships/image" Target="../media/image173.png"/><Relationship Id="rId7" Type="http://schemas.openxmlformats.org/officeDocument/2006/relationships/image" Target="../media/image174.png"/><Relationship Id="rId8" Type="http://schemas.openxmlformats.org/officeDocument/2006/relationships/image" Target="../media/image175.png"/><Relationship Id="rId9" Type="http://schemas.openxmlformats.org/officeDocument/2006/relationships/image" Target="../media/image176.png"/><Relationship Id="rId10" Type="http://schemas.openxmlformats.org/officeDocument/2006/relationships/image" Target="../media/image177.png"/><Relationship Id="rId11" Type="http://schemas.openxmlformats.org/officeDocument/2006/relationships/image" Target="../media/image178.png"/></Relationships>

</file>

<file path=ppt/slides/_rels/slide16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79.png"/><Relationship Id="rId3" Type="http://schemas.openxmlformats.org/officeDocument/2006/relationships/image" Target="../media/image180.png"/><Relationship Id="rId4" Type="http://schemas.openxmlformats.org/officeDocument/2006/relationships/image" Target="../media/image181.png"/><Relationship Id="rId5" Type="http://schemas.openxmlformats.org/officeDocument/2006/relationships/image" Target="../media/image182.png"/><Relationship Id="rId6" Type="http://schemas.openxmlformats.org/officeDocument/2006/relationships/image" Target="../media/image183.png"/><Relationship Id="rId7" Type="http://schemas.openxmlformats.org/officeDocument/2006/relationships/image" Target="../media/image184.png"/><Relationship Id="rId8" Type="http://schemas.openxmlformats.org/officeDocument/2006/relationships/image" Target="../media/image185.png"/><Relationship Id="rId9" Type="http://schemas.openxmlformats.org/officeDocument/2006/relationships/image" Target="../media/image186.png"/><Relationship Id="rId10" Type="http://schemas.openxmlformats.org/officeDocument/2006/relationships/image" Target="../media/image187.png"/><Relationship Id="rId11" Type="http://schemas.openxmlformats.org/officeDocument/2006/relationships/image" Target="../media/image188.jpg"/><Relationship Id="rId12" Type="http://schemas.openxmlformats.org/officeDocument/2006/relationships/image" Target="../media/image189.png"/></Relationships>

</file>

<file path=ppt/slides/_rels/slide17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90.png"/><Relationship Id="rId3" Type="http://schemas.openxmlformats.org/officeDocument/2006/relationships/image" Target="../media/image191.png"/><Relationship Id="rId4" Type="http://schemas.openxmlformats.org/officeDocument/2006/relationships/image" Target="../media/image192.png"/><Relationship Id="rId5" Type="http://schemas.openxmlformats.org/officeDocument/2006/relationships/image" Target="../media/image193.png"/><Relationship Id="rId6" Type="http://schemas.openxmlformats.org/officeDocument/2006/relationships/image" Target="../media/image194.png"/><Relationship Id="rId7" Type="http://schemas.openxmlformats.org/officeDocument/2006/relationships/image" Target="../media/image195.png"/><Relationship Id="rId8" Type="http://schemas.openxmlformats.org/officeDocument/2006/relationships/image" Target="../media/image196.png"/><Relationship Id="rId9" Type="http://schemas.openxmlformats.org/officeDocument/2006/relationships/image" Target="../media/image197.png"/><Relationship Id="rId10" Type="http://schemas.openxmlformats.org/officeDocument/2006/relationships/image" Target="../media/image198.png"/><Relationship Id="rId11" Type="http://schemas.openxmlformats.org/officeDocument/2006/relationships/image" Target="../media/image199.jpg"/></Relationships>

</file>

<file path=ppt/slides/_rels/slide18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00.png"/><Relationship Id="rId3" Type="http://schemas.openxmlformats.org/officeDocument/2006/relationships/image" Target="../media/image201.png"/><Relationship Id="rId4" Type="http://schemas.openxmlformats.org/officeDocument/2006/relationships/image" Target="../media/image202.png"/><Relationship Id="rId5" Type="http://schemas.openxmlformats.org/officeDocument/2006/relationships/image" Target="../media/image203.png"/><Relationship Id="rId6" Type="http://schemas.openxmlformats.org/officeDocument/2006/relationships/image" Target="../media/image204.png"/><Relationship Id="rId7" Type="http://schemas.openxmlformats.org/officeDocument/2006/relationships/image" Target="../media/image205.png"/><Relationship Id="rId8" Type="http://schemas.openxmlformats.org/officeDocument/2006/relationships/image" Target="../media/image206.png"/><Relationship Id="rId9" Type="http://schemas.openxmlformats.org/officeDocument/2006/relationships/image" Target="../media/image207.png"/><Relationship Id="rId10" Type="http://schemas.openxmlformats.org/officeDocument/2006/relationships/image" Target="../media/image208.png"/><Relationship Id="rId11" Type="http://schemas.openxmlformats.org/officeDocument/2006/relationships/image" Target="../media/image209.png"/></Relationships>

</file>

<file path=ppt/slides/_rels/slide19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10.png"/><Relationship Id="rId3" Type="http://schemas.openxmlformats.org/officeDocument/2006/relationships/image" Target="../media/image211.png"/><Relationship Id="rId4" Type="http://schemas.openxmlformats.org/officeDocument/2006/relationships/image" Target="../media/image212.png"/><Relationship Id="rId5" Type="http://schemas.openxmlformats.org/officeDocument/2006/relationships/image" Target="../media/image213.png"/><Relationship Id="rId6" Type="http://schemas.openxmlformats.org/officeDocument/2006/relationships/image" Target="../media/image214.png"/><Relationship Id="rId7" Type="http://schemas.openxmlformats.org/officeDocument/2006/relationships/image" Target="../media/image215.png"/><Relationship Id="rId8" Type="http://schemas.openxmlformats.org/officeDocument/2006/relationships/image" Target="../media/image216.png"/><Relationship Id="rId9" Type="http://schemas.openxmlformats.org/officeDocument/2006/relationships/image" Target="../media/image217.png"/><Relationship Id="rId10" Type="http://schemas.openxmlformats.org/officeDocument/2006/relationships/image" Target="../media/image218.png"/><Relationship Id="rId11" Type="http://schemas.openxmlformats.org/officeDocument/2006/relationships/image" Target="../media/image219.png"/><Relationship Id="rId12" Type="http://schemas.openxmlformats.org/officeDocument/2006/relationships/image" Target="../media/image220.png"/><Relationship Id="rId13" Type="http://schemas.openxmlformats.org/officeDocument/2006/relationships/image" Target="../media/image221.png"/><Relationship Id="rId14" Type="http://schemas.openxmlformats.org/officeDocument/2006/relationships/image" Target="../media/image222.png"/></Relationships>

</file>

<file path=ppt/slides/_rels/slide20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23.png"/><Relationship Id="rId3" Type="http://schemas.openxmlformats.org/officeDocument/2006/relationships/image" Target="../media/image224.png"/><Relationship Id="rId4" Type="http://schemas.openxmlformats.org/officeDocument/2006/relationships/image" Target="../media/image225.png"/><Relationship Id="rId5" Type="http://schemas.openxmlformats.org/officeDocument/2006/relationships/image" Target="../media/image226.png"/><Relationship Id="rId6" Type="http://schemas.openxmlformats.org/officeDocument/2006/relationships/image" Target="../media/image227.png"/><Relationship Id="rId7" Type="http://schemas.openxmlformats.org/officeDocument/2006/relationships/image" Target="../media/image228.png"/><Relationship Id="rId8" Type="http://schemas.openxmlformats.org/officeDocument/2006/relationships/image" Target="../media/image229.png"/><Relationship Id="rId9" Type="http://schemas.openxmlformats.org/officeDocument/2006/relationships/image" Target="../media/image230.png"/><Relationship Id="rId10" Type="http://schemas.openxmlformats.org/officeDocument/2006/relationships/image" Target="../media/image231.png"/><Relationship Id="rId11" Type="http://schemas.openxmlformats.org/officeDocument/2006/relationships/image" Target="../media/image232.png"/></Relationships>

</file>

<file path=ppt/slides/_rels/slide21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33.png"/><Relationship Id="rId3" Type="http://schemas.openxmlformats.org/officeDocument/2006/relationships/image" Target="../media/image234.png"/><Relationship Id="rId4" Type="http://schemas.openxmlformats.org/officeDocument/2006/relationships/image" Target="../media/image235.png"/><Relationship Id="rId5" Type="http://schemas.openxmlformats.org/officeDocument/2006/relationships/image" Target="../media/image236.png"/><Relationship Id="rId6" Type="http://schemas.openxmlformats.org/officeDocument/2006/relationships/image" Target="../media/image237.png"/><Relationship Id="rId7" Type="http://schemas.openxmlformats.org/officeDocument/2006/relationships/image" Target="../media/image238.png"/><Relationship Id="rId8" Type="http://schemas.openxmlformats.org/officeDocument/2006/relationships/image" Target="../media/image239.png"/><Relationship Id="rId9" Type="http://schemas.openxmlformats.org/officeDocument/2006/relationships/image" Target="../media/image240.png"/><Relationship Id="rId10" Type="http://schemas.openxmlformats.org/officeDocument/2006/relationships/image" Target="../media/image241.png"/><Relationship Id="rId11" Type="http://schemas.openxmlformats.org/officeDocument/2006/relationships/image" Target="../media/image242.jpg"/></Relationships>

</file>

<file path=ppt/slides/_rels/slide22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43.png"/><Relationship Id="rId3" Type="http://schemas.openxmlformats.org/officeDocument/2006/relationships/image" Target="../media/image244.png"/><Relationship Id="rId4" Type="http://schemas.openxmlformats.org/officeDocument/2006/relationships/image" Target="../media/image245.png"/><Relationship Id="rId5" Type="http://schemas.openxmlformats.org/officeDocument/2006/relationships/image" Target="../media/image246.png"/><Relationship Id="rId6" Type="http://schemas.openxmlformats.org/officeDocument/2006/relationships/image" Target="../media/image247.png"/><Relationship Id="rId7" Type="http://schemas.openxmlformats.org/officeDocument/2006/relationships/image" Target="../media/image248.png"/><Relationship Id="rId8" Type="http://schemas.openxmlformats.org/officeDocument/2006/relationships/image" Target="../media/image249.png"/><Relationship Id="rId9" Type="http://schemas.openxmlformats.org/officeDocument/2006/relationships/image" Target="../media/image250.png"/><Relationship Id="rId10" Type="http://schemas.openxmlformats.org/officeDocument/2006/relationships/image" Target="../media/image251.png"/><Relationship Id="rId11" Type="http://schemas.openxmlformats.org/officeDocument/2006/relationships/image" Target="../media/image252.png"/></Relationships>

</file>

<file path=ppt/slides/_rels/slide23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53.png"/><Relationship Id="rId3" Type="http://schemas.openxmlformats.org/officeDocument/2006/relationships/image" Target="../media/image254.png"/><Relationship Id="rId4" Type="http://schemas.openxmlformats.org/officeDocument/2006/relationships/image" Target="../media/image255.png"/><Relationship Id="rId5" Type="http://schemas.openxmlformats.org/officeDocument/2006/relationships/image" Target="../media/image256.png"/><Relationship Id="rId6" Type="http://schemas.openxmlformats.org/officeDocument/2006/relationships/image" Target="../media/image257.png"/><Relationship Id="rId7" Type="http://schemas.openxmlformats.org/officeDocument/2006/relationships/image" Target="../media/image258.png"/><Relationship Id="rId8" Type="http://schemas.openxmlformats.org/officeDocument/2006/relationships/image" Target="../media/image259.png"/><Relationship Id="rId9" Type="http://schemas.openxmlformats.org/officeDocument/2006/relationships/image" Target="../media/image260.png"/><Relationship Id="rId10" Type="http://schemas.openxmlformats.org/officeDocument/2006/relationships/image" Target="../media/image261.png"/><Relationship Id="rId11" Type="http://schemas.openxmlformats.org/officeDocument/2006/relationships/image" Target="../media/image262.png"/></Relationships>

</file>

<file path=ppt/slides/_rels/slide24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63.png"/><Relationship Id="rId3" Type="http://schemas.openxmlformats.org/officeDocument/2006/relationships/image" Target="../media/image264.png"/><Relationship Id="rId4" Type="http://schemas.openxmlformats.org/officeDocument/2006/relationships/image" Target="../media/image265.png"/><Relationship Id="rId5" Type="http://schemas.openxmlformats.org/officeDocument/2006/relationships/image" Target="../media/image266.png"/><Relationship Id="rId6" Type="http://schemas.openxmlformats.org/officeDocument/2006/relationships/image" Target="../media/image267.png"/><Relationship Id="rId7" Type="http://schemas.openxmlformats.org/officeDocument/2006/relationships/image" Target="../media/image268.png"/><Relationship Id="rId8" Type="http://schemas.openxmlformats.org/officeDocument/2006/relationships/image" Target="../media/image269.png"/><Relationship Id="rId9" Type="http://schemas.openxmlformats.org/officeDocument/2006/relationships/image" Target="../media/image270.png"/><Relationship Id="rId10" Type="http://schemas.openxmlformats.org/officeDocument/2006/relationships/image" Target="../media/image271.png"/><Relationship Id="rId11" Type="http://schemas.openxmlformats.org/officeDocument/2006/relationships/image" Target="../media/image272.png"/><Relationship Id="rId12" Type="http://schemas.openxmlformats.org/officeDocument/2006/relationships/image" Target="../media/image273.png"/></Relationships>

</file>

<file path=ppt/slides/_rels/slide25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74.png"/><Relationship Id="rId3" Type="http://schemas.openxmlformats.org/officeDocument/2006/relationships/image" Target="../media/image275.png"/><Relationship Id="rId4" Type="http://schemas.openxmlformats.org/officeDocument/2006/relationships/image" Target="../media/image276.png"/><Relationship Id="rId5" Type="http://schemas.openxmlformats.org/officeDocument/2006/relationships/image" Target="../media/image277.png"/><Relationship Id="rId6" Type="http://schemas.openxmlformats.org/officeDocument/2006/relationships/image" Target="../media/image278.png"/><Relationship Id="rId7" Type="http://schemas.openxmlformats.org/officeDocument/2006/relationships/image" Target="../media/image279.png"/><Relationship Id="rId8" Type="http://schemas.openxmlformats.org/officeDocument/2006/relationships/image" Target="../media/image280.png"/><Relationship Id="rId9" Type="http://schemas.openxmlformats.org/officeDocument/2006/relationships/image" Target="../media/image281.png"/><Relationship Id="rId10" Type="http://schemas.openxmlformats.org/officeDocument/2006/relationships/image" Target="../media/image282.png"/><Relationship Id="rId11" Type="http://schemas.openxmlformats.org/officeDocument/2006/relationships/image" Target="../media/image283.png"/><Relationship Id="rId12" Type="http://schemas.openxmlformats.org/officeDocument/2006/relationships/image" Target="../media/image284.png"/><Relationship Id="rId13" Type="http://schemas.openxmlformats.org/officeDocument/2006/relationships/image" Target="../media/image285.jpg"/></Relationships>

</file>

<file path=ppt/slides/_rels/slide26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86.png"/><Relationship Id="rId3" Type="http://schemas.openxmlformats.org/officeDocument/2006/relationships/image" Target="../media/image287.png"/><Relationship Id="rId4" Type="http://schemas.openxmlformats.org/officeDocument/2006/relationships/image" Target="../media/image288.png"/><Relationship Id="rId5" Type="http://schemas.openxmlformats.org/officeDocument/2006/relationships/image" Target="../media/image289.png"/><Relationship Id="rId6" Type="http://schemas.openxmlformats.org/officeDocument/2006/relationships/image" Target="../media/image290.png"/><Relationship Id="rId7" Type="http://schemas.openxmlformats.org/officeDocument/2006/relationships/image" Target="../media/image291.png"/><Relationship Id="rId8" Type="http://schemas.openxmlformats.org/officeDocument/2006/relationships/image" Target="../media/image292.png"/><Relationship Id="rId9" Type="http://schemas.openxmlformats.org/officeDocument/2006/relationships/image" Target="../media/image293.png"/><Relationship Id="rId10" Type="http://schemas.openxmlformats.org/officeDocument/2006/relationships/image" Target="../media/image294.png"/></Relationships>

</file>

<file path=ppt/slides/_rels/slide27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95.png"/><Relationship Id="rId3" Type="http://schemas.openxmlformats.org/officeDocument/2006/relationships/image" Target="../media/image296.png"/><Relationship Id="rId4" Type="http://schemas.openxmlformats.org/officeDocument/2006/relationships/image" Target="../media/image297.png"/><Relationship Id="rId5" Type="http://schemas.openxmlformats.org/officeDocument/2006/relationships/image" Target="../media/image298.png"/><Relationship Id="rId6" Type="http://schemas.openxmlformats.org/officeDocument/2006/relationships/image" Target="../media/image299.png"/><Relationship Id="rId7" Type="http://schemas.openxmlformats.org/officeDocument/2006/relationships/image" Target="../media/image300.png"/><Relationship Id="rId8" Type="http://schemas.openxmlformats.org/officeDocument/2006/relationships/image" Target="../media/image301.png"/><Relationship Id="rId9" Type="http://schemas.openxmlformats.org/officeDocument/2006/relationships/image" Target="../media/image302.png"/><Relationship Id="rId10" Type="http://schemas.openxmlformats.org/officeDocument/2006/relationships/image" Target="../media/image303.png"/><Relationship Id="rId11" Type="http://schemas.openxmlformats.org/officeDocument/2006/relationships/image" Target="../media/image304.jpg"/></Relationships>

</file>

<file path=ppt/slides/_rels/slide28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05.png"/><Relationship Id="rId3" Type="http://schemas.openxmlformats.org/officeDocument/2006/relationships/image" Target="../media/image306.png"/><Relationship Id="rId4" Type="http://schemas.openxmlformats.org/officeDocument/2006/relationships/image" Target="../media/image307.png"/><Relationship Id="rId5" Type="http://schemas.openxmlformats.org/officeDocument/2006/relationships/image" Target="../media/image308.png"/><Relationship Id="rId6" Type="http://schemas.openxmlformats.org/officeDocument/2006/relationships/image" Target="../media/image309.png"/><Relationship Id="rId7" Type="http://schemas.openxmlformats.org/officeDocument/2006/relationships/image" Target="../media/image310.png"/><Relationship Id="rId8" Type="http://schemas.openxmlformats.org/officeDocument/2006/relationships/image" Target="../media/image311.png"/><Relationship Id="rId9" Type="http://schemas.openxmlformats.org/officeDocument/2006/relationships/image" Target="../media/image312.png"/><Relationship Id="rId10" Type="http://schemas.openxmlformats.org/officeDocument/2006/relationships/image" Target="../media/image313.png"/><Relationship Id="rId11" Type="http://schemas.openxmlformats.org/officeDocument/2006/relationships/image" Target="../media/image314.png"/></Relationships>

</file>

<file path=ppt/slides/_rels/slide29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15.png"/><Relationship Id="rId3" Type="http://schemas.openxmlformats.org/officeDocument/2006/relationships/image" Target="../media/image316.png"/><Relationship Id="rId4" Type="http://schemas.openxmlformats.org/officeDocument/2006/relationships/image" Target="../media/image317.png"/><Relationship Id="rId5" Type="http://schemas.openxmlformats.org/officeDocument/2006/relationships/image" Target="../media/image318.png"/><Relationship Id="rId6" Type="http://schemas.openxmlformats.org/officeDocument/2006/relationships/image" Target="../media/image319.png"/><Relationship Id="rId7" Type="http://schemas.openxmlformats.org/officeDocument/2006/relationships/image" Target="../media/image320.png"/><Relationship Id="rId8" Type="http://schemas.openxmlformats.org/officeDocument/2006/relationships/image" Target="../media/image321.png"/><Relationship Id="rId9" Type="http://schemas.openxmlformats.org/officeDocument/2006/relationships/image" Target="../media/image322.png"/><Relationship Id="rId10" Type="http://schemas.openxmlformats.org/officeDocument/2006/relationships/image" Target="../media/image323.png"/><Relationship Id="rId11" Type="http://schemas.openxmlformats.org/officeDocument/2006/relationships/image" Target="../media/image324.png"/><Relationship Id="rId12" Type="http://schemas.openxmlformats.org/officeDocument/2006/relationships/image" Target="../media/image325.png"/></Relationships>

</file>

<file path=ppt/slides/_rels/slide30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26.png"/><Relationship Id="rId3" Type="http://schemas.openxmlformats.org/officeDocument/2006/relationships/image" Target="../media/image327.png"/><Relationship Id="rId4" Type="http://schemas.openxmlformats.org/officeDocument/2006/relationships/image" Target="../media/image328.png"/><Relationship Id="rId5" Type="http://schemas.openxmlformats.org/officeDocument/2006/relationships/image" Target="../media/image329.png"/><Relationship Id="rId6" Type="http://schemas.openxmlformats.org/officeDocument/2006/relationships/image" Target="../media/image330.png"/><Relationship Id="rId7" Type="http://schemas.openxmlformats.org/officeDocument/2006/relationships/image" Target="../media/image331.png"/><Relationship Id="rId8" Type="http://schemas.openxmlformats.org/officeDocument/2006/relationships/image" Target="../media/image332.png"/><Relationship Id="rId9" Type="http://schemas.openxmlformats.org/officeDocument/2006/relationships/image" Target="../media/image333.png"/><Relationship Id="rId10" Type="http://schemas.openxmlformats.org/officeDocument/2006/relationships/image" Target="../media/image334.png"/><Relationship Id="rId11" Type="http://schemas.openxmlformats.org/officeDocument/2006/relationships/image" Target="../media/image335.jpg"/></Relationships>

</file>

<file path=ppt/slides/_rels/slide31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36.png"/><Relationship Id="rId3" Type="http://schemas.openxmlformats.org/officeDocument/2006/relationships/image" Target="../media/image337.png"/><Relationship Id="rId4" Type="http://schemas.openxmlformats.org/officeDocument/2006/relationships/image" Target="../media/image338.png"/><Relationship Id="rId5" Type="http://schemas.openxmlformats.org/officeDocument/2006/relationships/image" Target="../media/image339.png"/><Relationship Id="rId6" Type="http://schemas.openxmlformats.org/officeDocument/2006/relationships/image" Target="../media/image340.png"/><Relationship Id="rId7" Type="http://schemas.openxmlformats.org/officeDocument/2006/relationships/image" Target="../media/image341.png"/><Relationship Id="rId8" Type="http://schemas.openxmlformats.org/officeDocument/2006/relationships/image" Target="../media/image342.png"/><Relationship Id="rId9" Type="http://schemas.openxmlformats.org/officeDocument/2006/relationships/image" Target="../media/image343.png"/><Relationship Id="rId10" Type="http://schemas.openxmlformats.org/officeDocument/2006/relationships/image" Target="../media/image344.png"/><Relationship Id="rId11" Type="http://schemas.openxmlformats.org/officeDocument/2006/relationships/image" Target="../media/image345.png"/></Relationships>

</file>

<file path=ppt/slides/_rels/slide32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46.png"/><Relationship Id="rId3" Type="http://schemas.openxmlformats.org/officeDocument/2006/relationships/image" Target="../media/image347.png"/><Relationship Id="rId4" Type="http://schemas.openxmlformats.org/officeDocument/2006/relationships/image" Target="../media/image348.png"/><Relationship Id="rId5" Type="http://schemas.openxmlformats.org/officeDocument/2006/relationships/image" Target="../media/image349.png"/><Relationship Id="rId6" Type="http://schemas.openxmlformats.org/officeDocument/2006/relationships/image" Target="../media/image350.png"/><Relationship Id="rId7" Type="http://schemas.openxmlformats.org/officeDocument/2006/relationships/image" Target="../media/image351.png"/><Relationship Id="rId8" Type="http://schemas.openxmlformats.org/officeDocument/2006/relationships/image" Target="../media/image352.png"/><Relationship Id="rId9" Type="http://schemas.openxmlformats.org/officeDocument/2006/relationships/image" Target="../media/image353.png"/><Relationship Id="rId10" Type="http://schemas.openxmlformats.org/officeDocument/2006/relationships/image" Target="../media/image354.png"/><Relationship Id="rId11" Type="http://schemas.openxmlformats.org/officeDocument/2006/relationships/image" Target="../media/image355.png"/><Relationship Id="rId12" Type="http://schemas.openxmlformats.org/officeDocument/2006/relationships/image" Target="../media/image356.png"/></Relationships>

</file>

<file path=ppt/slides/_rels/slide33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57.png"/><Relationship Id="rId3" Type="http://schemas.openxmlformats.org/officeDocument/2006/relationships/image" Target="../media/image358.png"/><Relationship Id="rId4" Type="http://schemas.openxmlformats.org/officeDocument/2006/relationships/image" Target="../media/image359.png"/><Relationship Id="rId5" Type="http://schemas.openxmlformats.org/officeDocument/2006/relationships/image" Target="../media/image360.png"/><Relationship Id="rId6" Type="http://schemas.openxmlformats.org/officeDocument/2006/relationships/image" Target="../media/image361.png"/><Relationship Id="rId7" Type="http://schemas.openxmlformats.org/officeDocument/2006/relationships/image" Target="../media/image362.png"/><Relationship Id="rId8" Type="http://schemas.openxmlformats.org/officeDocument/2006/relationships/image" Target="../media/image363.png"/><Relationship Id="rId9" Type="http://schemas.openxmlformats.org/officeDocument/2006/relationships/image" Target="../media/image364.png"/><Relationship Id="rId10" Type="http://schemas.openxmlformats.org/officeDocument/2006/relationships/image" Target="../media/image365.png"/><Relationship Id="rId11" Type="http://schemas.openxmlformats.org/officeDocument/2006/relationships/image" Target="../media/image366.jpg"/></Relationships>

</file>

<file path=ppt/slides/_rels/slide34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67.png"/><Relationship Id="rId3" Type="http://schemas.openxmlformats.org/officeDocument/2006/relationships/image" Target="../media/image368.png"/><Relationship Id="rId4" Type="http://schemas.openxmlformats.org/officeDocument/2006/relationships/image" Target="../media/image369.png"/><Relationship Id="rId5" Type="http://schemas.openxmlformats.org/officeDocument/2006/relationships/image" Target="../media/image370.png"/><Relationship Id="rId6" Type="http://schemas.openxmlformats.org/officeDocument/2006/relationships/image" Target="../media/image371.png"/><Relationship Id="rId7" Type="http://schemas.openxmlformats.org/officeDocument/2006/relationships/image" Target="../media/image372.png"/><Relationship Id="rId8" Type="http://schemas.openxmlformats.org/officeDocument/2006/relationships/image" Target="../media/image373.png"/></Relationships>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16"/>
          <p:cNvSpPr/>
          <p:nvPr/>
        </p:nvSpPr>
        <p:spPr>
          <a:xfrm>
            <a:off x="3023667" y="3236187"/>
            <a:ext cx="43019" cy="30366"/>
          </a:xfrm>
          <a:custGeom>
            <a:avLst/>
            <a:gdLst/>
            <a:ahLst/>
            <a:cxnLst/>
            <a:rect l="l" t="t" r="r" b="b"/>
            <a:pathLst>
              <a:path w="43019" h="30366">
                <a:moveTo>
                  <a:pt x="0" y="30366"/>
                </a:moveTo>
                <a:lnTo>
                  <a:pt x="43019" y="30366"/>
                </a:lnTo>
                <a:lnTo>
                  <a:pt x="43019" y="0"/>
                </a:lnTo>
                <a:lnTo>
                  <a:pt x="0" y="0"/>
                </a:lnTo>
                <a:lnTo>
                  <a:pt x="0" y="30366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" name="object 17"/>
          <p:cNvSpPr/>
          <p:nvPr/>
        </p:nvSpPr>
        <p:spPr>
          <a:xfrm>
            <a:off x="2944050" y="3232225"/>
            <a:ext cx="25400" cy="38100"/>
          </a:xfrm>
          <a:custGeom>
            <a:avLst/>
            <a:gdLst/>
            <a:ahLst/>
            <a:cxnLst/>
            <a:rect l="l" t="t" r="r" b="b"/>
            <a:pathLst>
              <a:path w="25400" h="38100">
                <a:moveTo>
                  <a:pt x="25400" y="38100"/>
                </a:moveTo>
                <a:lnTo>
                  <a:pt x="25400" y="0"/>
                </a:lnTo>
                <a:lnTo>
                  <a:pt x="0" y="19050"/>
                </a:lnTo>
                <a:lnTo>
                  <a:pt x="25400" y="3810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" name="object 18"/>
          <p:cNvSpPr/>
          <p:nvPr/>
        </p:nvSpPr>
        <p:spPr>
          <a:xfrm>
            <a:off x="3121853" y="3232225"/>
            <a:ext cx="25400" cy="38100"/>
          </a:xfrm>
          <a:custGeom>
            <a:avLst/>
            <a:gdLst/>
            <a:ahLst/>
            <a:cxnLst/>
            <a:rect l="l" t="t" r="r" b="b"/>
            <a:pathLst>
              <a:path w="25400" h="38100">
                <a:moveTo>
                  <a:pt x="0" y="38100"/>
                </a:moveTo>
                <a:lnTo>
                  <a:pt x="25400" y="19050"/>
                </a:lnTo>
                <a:lnTo>
                  <a:pt x="0" y="0"/>
                </a:lnTo>
                <a:lnTo>
                  <a:pt x="0" y="3810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" name="object 19"/>
          <p:cNvSpPr/>
          <p:nvPr/>
        </p:nvSpPr>
        <p:spPr>
          <a:xfrm>
            <a:off x="3287279" y="3246309"/>
            <a:ext cx="43019" cy="30366"/>
          </a:xfrm>
          <a:custGeom>
            <a:avLst/>
            <a:gdLst/>
            <a:ahLst/>
            <a:cxnLst/>
            <a:rect l="l" t="t" r="r" b="b"/>
            <a:pathLst>
              <a:path w="43019" h="30366">
                <a:moveTo>
                  <a:pt x="0" y="30366"/>
                </a:moveTo>
                <a:lnTo>
                  <a:pt x="43019" y="30366"/>
                </a:lnTo>
                <a:lnTo>
                  <a:pt x="43019" y="0"/>
                </a:lnTo>
                <a:lnTo>
                  <a:pt x="0" y="0"/>
                </a:lnTo>
                <a:lnTo>
                  <a:pt x="0" y="30366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" name="object 20"/>
          <p:cNvSpPr/>
          <p:nvPr/>
        </p:nvSpPr>
        <p:spPr>
          <a:xfrm>
            <a:off x="3297771" y="3236035"/>
            <a:ext cx="43180" cy="30480"/>
          </a:xfrm>
          <a:custGeom>
            <a:avLst/>
            <a:gdLst/>
            <a:ahLst/>
            <a:cxnLst/>
            <a:rect l="l" t="t" r="r" b="b"/>
            <a:pathLst>
              <a:path w="43180" h="30480">
                <a:moveTo>
                  <a:pt x="0" y="10160"/>
                </a:moveTo>
                <a:lnTo>
                  <a:pt x="0" y="0"/>
                </a:lnTo>
                <a:lnTo>
                  <a:pt x="43180" y="0"/>
                </a:lnTo>
                <a:lnTo>
                  <a:pt x="43180" y="30480"/>
                </a:lnTo>
                <a:lnTo>
                  <a:pt x="33020" y="3048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" name="object 21"/>
          <p:cNvSpPr/>
          <p:nvPr/>
        </p:nvSpPr>
        <p:spPr>
          <a:xfrm>
            <a:off x="3307932" y="3225875"/>
            <a:ext cx="43180" cy="30480"/>
          </a:xfrm>
          <a:custGeom>
            <a:avLst/>
            <a:gdLst/>
            <a:ahLst/>
            <a:cxnLst/>
            <a:rect l="l" t="t" r="r" b="b"/>
            <a:pathLst>
              <a:path w="43180" h="30480">
                <a:moveTo>
                  <a:pt x="0" y="10160"/>
                </a:moveTo>
                <a:lnTo>
                  <a:pt x="0" y="0"/>
                </a:lnTo>
                <a:lnTo>
                  <a:pt x="43180" y="0"/>
                </a:lnTo>
                <a:lnTo>
                  <a:pt x="43180" y="30480"/>
                </a:lnTo>
                <a:lnTo>
                  <a:pt x="33020" y="3048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" name="object 22"/>
          <p:cNvSpPr/>
          <p:nvPr/>
        </p:nvSpPr>
        <p:spPr>
          <a:xfrm>
            <a:off x="3224111" y="3232225"/>
            <a:ext cx="203202" cy="38100"/>
          </a:xfrm>
          <a:custGeom>
            <a:avLst/>
            <a:gdLst/>
            <a:ahLst/>
            <a:cxnLst/>
            <a:rect l="l" t="t" r="r" b="b"/>
            <a:pathLst>
              <a:path w="203202" h="38100">
                <a:moveTo>
                  <a:pt x="203202" y="19050"/>
                </a:moveTo>
                <a:lnTo>
                  <a:pt x="177802" y="0"/>
                </a:lnTo>
                <a:lnTo>
                  <a:pt x="177802" y="38100"/>
                </a:lnTo>
                <a:lnTo>
                  <a:pt x="203202" y="19050"/>
                </a:lnTo>
                <a:close/>
              </a:path>
              <a:path w="203202" h="38100">
                <a:moveTo>
                  <a:pt x="25400" y="0"/>
                </a:moveTo>
                <a:lnTo>
                  <a:pt x="0" y="19050"/>
                </a:lnTo>
                <a:lnTo>
                  <a:pt x="25400" y="38100"/>
                </a:lnTo>
                <a:lnTo>
                  <a:pt x="25400" y="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" name="object 23"/>
          <p:cNvSpPr/>
          <p:nvPr/>
        </p:nvSpPr>
        <p:spPr>
          <a:xfrm>
            <a:off x="3593072" y="32385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4" name="object 24"/>
          <p:cNvSpPr/>
          <p:nvPr/>
        </p:nvSpPr>
        <p:spPr>
          <a:xfrm>
            <a:off x="3504171" y="3232225"/>
            <a:ext cx="203202" cy="38100"/>
          </a:xfrm>
          <a:custGeom>
            <a:avLst/>
            <a:gdLst/>
            <a:ahLst/>
            <a:cxnLst/>
            <a:rect l="l" t="t" r="r" b="b"/>
            <a:pathLst>
              <a:path w="203202" h="38100">
                <a:moveTo>
                  <a:pt x="203202" y="19050"/>
                </a:moveTo>
                <a:lnTo>
                  <a:pt x="177802" y="0"/>
                </a:lnTo>
                <a:lnTo>
                  <a:pt x="177802" y="38100"/>
                </a:lnTo>
                <a:lnTo>
                  <a:pt x="203202" y="19050"/>
                </a:lnTo>
                <a:close/>
              </a:path>
              <a:path w="203202" h="38100">
                <a:moveTo>
                  <a:pt x="25400" y="0"/>
                </a:moveTo>
                <a:lnTo>
                  <a:pt x="0" y="19050"/>
                </a:lnTo>
                <a:lnTo>
                  <a:pt x="25400" y="38100"/>
                </a:lnTo>
                <a:lnTo>
                  <a:pt x="25400" y="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5" name="object 25"/>
          <p:cNvSpPr/>
          <p:nvPr/>
        </p:nvSpPr>
        <p:spPr>
          <a:xfrm>
            <a:off x="3580372" y="32258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6" name="object 26"/>
          <p:cNvSpPr/>
          <p:nvPr/>
        </p:nvSpPr>
        <p:spPr>
          <a:xfrm>
            <a:off x="3593072" y="32512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7" name="object 27"/>
          <p:cNvSpPr/>
          <p:nvPr/>
        </p:nvSpPr>
        <p:spPr>
          <a:xfrm>
            <a:off x="3580372" y="32639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8" name="object 28"/>
          <p:cNvSpPr/>
          <p:nvPr/>
        </p:nvSpPr>
        <p:spPr>
          <a:xfrm>
            <a:off x="3593072" y="32766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9" name="object 29"/>
          <p:cNvSpPr/>
          <p:nvPr/>
        </p:nvSpPr>
        <p:spPr>
          <a:xfrm>
            <a:off x="3860432" y="32258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0" name="object 30"/>
          <p:cNvSpPr/>
          <p:nvPr/>
        </p:nvSpPr>
        <p:spPr>
          <a:xfrm>
            <a:off x="3873132" y="32385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1" name="object 31"/>
          <p:cNvSpPr/>
          <p:nvPr/>
        </p:nvSpPr>
        <p:spPr>
          <a:xfrm>
            <a:off x="3873132" y="32512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2" name="object 32"/>
          <p:cNvSpPr/>
          <p:nvPr/>
        </p:nvSpPr>
        <p:spPr>
          <a:xfrm>
            <a:off x="3784231" y="3232225"/>
            <a:ext cx="203202" cy="38100"/>
          </a:xfrm>
          <a:custGeom>
            <a:avLst/>
            <a:gdLst/>
            <a:ahLst/>
            <a:cxnLst/>
            <a:rect l="l" t="t" r="r" b="b"/>
            <a:pathLst>
              <a:path w="203202" h="38100">
                <a:moveTo>
                  <a:pt x="203202" y="19050"/>
                </a:moveTo>
                <a:lnTo>
                  <a:pt x="177802" y="0"/>
                </a:lnTo>
                <a:lnTo>
                  <a:pt x="177802" y="38100"/>
                </a:lnTo>
                <a:lnTo>
                  <a:pt x="203202" y="19050"/>
                </a:lnTo>
                <a:close/>
              </a:path>
              <a:path w="203202" h="38100">
                <a:moveTo>
                  <a:pt x="25400" y="0"/>
                </a:moveTo>
                <a:lnTo>
                  <a:pt x="0" y="19050"/>
                </a:lnTo>
                <a:lnTo>
                  <a:pt x="25400" y="38100"/>
                </a:lnTo>
                <a:lnTo>
                  <a:pt x="25400" y="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3" name="object 33"/>
          <p:cNvSpPr/>
          <p:nvPr/>
        </p:nvSpPr>
        <p:spPr>
          <a:xfrm>
            <a:off x="3860432" y="32639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4" name="object 34"/>
          <p:cNvSpPr/>
          <p:nvPr/>
        </p:nvSpPr>
        <p:spPr>
          <a:xfrm>
            <a:off x="3873132" y="32766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5" name="object 35"/>
          <p:cNvSpPr/>
          <p:nvPr/>
        </p:nvSpPr>
        <p:spPr>
          <a:xfrm>
            <a:off x="4140493" y="32258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6" name="object 36"/>
          <p:cNvSpPr/>
          <p:nvPr/>
        </p:nvSpPr>
        <p:spPr>
          <a:xfrm>
            <a:off x="4153193" y="32385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7" name="object 37"/>
          <p:cNvSpPr/>
          <p:nvPr/>
        </p:nvSpPr>
        <p:spPr>
          <a:xfrm>
            <a:off x="4153193" y="32512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8" name="object 38"/>
          <p:cNvSpPr/>
          <p:nvPr/>
        </p:nvSpPr>
        <p:spPr>
          <a:xfrm>
            <a:off x="4140493" y="32639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9" name="object 39"/>
          <p:cNvSpPr/>
          <p:nvPr/>
        </p:nvSpPr>
        <p:spPr>
          <a:xfrm>
            <a:off x="4153193" y="32766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0" name="object 40"/>
          <p:cNvSpPr/>
          <p:nvPr/>
        </p:nvSpPr>
        <p:spPr>
          <a:xfrm>
            <a:off x="4451033" y="3256355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0" y="0"/>
                </a:moveTo>
                <a:lnTo>
                  <a:pt x="20320" y="2032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1" name="object 41"/>
          <p:cNvSpPr/>
          <p:nvPr/>
        </p:nvSpPr>
        <p:spPr>
          <a:xfrm>
            <a:off x="4423969" y="3229861"/>
            <a:ext cx="30366" cy="30366"/>
          </a:xfrm>
          <a:custGeom>
            <a:avLst/>
            <a:gdLst/>
            <a:ahLst/>
            <a:cxnLst/>
            <a:rect l="l" t="t" r="r" b="b"/>
            <a:pathLst>
              <a:path w="30366" h="30366">
                <a:moveTo>
                  <a:pt x="30366" y="15183"/>
                </a:moveTo>
                <a:lnTo>
                  <a:pt x="30366" y="6797"/>
                </a:lnTo>
                <a:lnTo>
                  <a:pt x="23568" y="0"/>
                </a:lnTo>
                <a:lnTo>
                  <a:pt x="15183" y="0"/>
                </a:lnTo>
                <a:lnTo>
                  <a:pt x="6797" y="0"/>
                </a:lnTo>
                <a:lnTo>
                  <a:pt x="0" y="6797"/>
                </a:lnTo>
                <a:lnTo>
                  <a:pt x="0" y="15183"/>
                </a:lnTo>
                <a:lnTo>
                  <a:pt x="0" y="23568"/>
                </a:lnTo>
                <a:lnTo>
                  <a:pt x="6797" y="30366"/>
                </a:lnTo>
                <a:lnTo>
                  <a:pt x="15183" y="30366"/>
                </a:lnTo>
                <a:lnTo>
                  <a:pt x="23568" y="30366"/>
                </a:lnTo>
                <a:lnTo>
                  <a:pt x="30366" y="23568"/>
                </a:lnTo>
                <a:lnTo>
                  <a:pt x="30366" y="15183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2" name="object 42"/>
          <p:cNvSpPr/>
          <p:nvPr/>
        </p:nvSpPr>
        <p:spPr>
          <a:xfrm>
            <a:off x="4344352" y="3225875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38765" y="46907"/>
                </a:lnTo>
                <a:lnTo>
                  <a:pt x="48038" y="36798"/>
                </a:lnTo>
                <a:lnTo>
                  <a:pt x="50800" y="25400"/>
                </a:lnTo>
                <a:lnTo>
                  <a:pt x="46907" y="11928"/>
                </a:lnTo>
                <a:lnTo>
                  <a:pt x="36798" y="2718"/>
                </a:lnTo>
                <a:lnTo>
                  <a:pt x="25400" y="0"/>
                </a:lnTo>
                <a:lnTo>
                  <a:pt x="11928" y="3893"/>
                </a:lnTo>
                <a:lnTo>
                  <a:pt x="2718" y="14001"/>
                </a:lnTo>
                <a:lnTo>
                  <a:pt x="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3" name="object 43"/>
          <p:cNvSpPr/>
          <p:nvPr/>
        </p:nvSpPr>
        <p:spPr>
          <a:xfrm>
            <a:off x="4329112" y="3243655"/>
            <a:ext cx="30480" cy="12699"/>
          </a:xfrm>
          <a:custGeom>
            <a:avLst/>
            <a:gdLst/>
            <a:ahLst/>
            <a:cxnLst/>
            <a:rect l="l" t="t" r="r" b="b"/>
            <a:pathLst>
              <a:path w="30480" h="12699">
                <a:moveTo>
                  <a:pt x="30480" y="0"/>
                </a:moveTo>
                <a:lnTo>
                  <a:pt x="15240" y="12700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4" name="object 44"/>
          <p:cNvSpPr/>
          <p:nvPr/>
        </p:nvSpPr>
        <p:spPr>
          <a:xfrm>
            <a:off x="4496754" y="3225875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11928" y="46907"/>
                </a:lnTo>
                <a:lnTo>
                  <a:pt x="2718" y="36798"/>
                </a:lnTo>
                <a:lnTo>
                  <a:pt x="0" y="25400"/>
                </a:lnTo>
                <a:lnTo>
                  <a:pt x="3893" y="11928"/>
                </a:lnTo>
                <a:lnTo>
                  <a:pt x="14001" y="2718"/>
                </a:lnTo>
                <a:lnTo>
                  <a:pt x="25400" y="0"/>
                </a:lnTo>
                <a:lnTo>
                  <a:pt x="38872" y="3893"/>
                </a:lnTo>
                <a:lnTo>
                  <a:pt x="48082" y="14001"/>
                </a:lnTo>
                <a:lnTo>
                  <a:pt x="5080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5" name="object 45"/>
          <p:cNvSpPr/>
          <p:nvPr/>
        </p:nvSpPr>
        <p:spPr>
          <a:xfrm>
            <a:off x="4532315" y="3243655"/>
            <a:ext cx="30480" cy="12699"/>
          </a:xfrm>
          <a:custGeom>
            <a:avLst/>
            <a:gdLst/>
            <a:ahLst/>
            <a:cxnLst/>
            <a:rect l="l" t="t" r="r" b="b"/>
            <a:pathLst>
              <a:path w="30480" h="12699">
                <a:moveTo>
                  <a:pt x="30480" y="0"/>
                </a:moveTo>
                <a:lnTo>
                  <a:pt x="15240" y="12700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6" name="object 46"/>
          <p:cNvSpPr/>
          <p:nvPr/>
        </p:nvSpPr>
        <p:spPr>
          <a:xfrm>
            <a:off x="0" y="0"/>
            <a:ext cx="4608004" cy="3456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7" name="object 47"/>
          <p:cNvSpPr/>
          <p:nvPr/>
        </p:nvSpPr>
        <p:spPr>
          <a:xfrm>
            <a:off x="309193" y="220204"/>
            <a:ext cx="3989652" cy="82384"/>
          </a:xfrm>
          <a:custGeom>
            <a:avLst/>
            <a:gdLst/>
            <a:ahLst/>
            <a:cxnLst/>
            <a:rect l="l" t="t" r="r" b="b"/>
            <a:pathLst>
              <a:path w="3989652" h="82384">
                <a:moveTo>
                  <a:pt x="0" y="50800"/>
                </a:moveTo>
                <a:lnTo>
                  <a:pt x="0" y="82384"/>
                </a:lnTo>
                <a:lnTo>
                  <a:pt x="3989652" y="82384"/>
                </a:lnTo>
                <a:lnTo>
                  <a:pt x="3989652" y="50800"/>
                </a:lnTo>
                <a:lnTo>
                  <a:pt x="3988755" y="41300"/>
                </a:lnTo>
                <a:lnTo>
                  <a:pt x="3965796" y="7786"/>
                </a:lnTo>
                <a:lnTo>
                  <a:pt x="3938852" y="0"/>
                </a:lnTo>
                <a:lnTo>
                  <a:pt x="50800" y="0"/>
                </a:lnTo>
                <a:lnTo>
                  <a:pt x="7786" y="23856"/>
                </a:lnTo>
                <a:lnTo>
                  <a:pt x="0" y="50800"/>
                </a:lnTo>
                <a:close/>
              </a:path>
            </a:pathLst>
          </a:custGeom>
          <a:solidFill>
            <a:srgbClr val="3333B2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8" name="object 48"/>
          <p:cNvSpPr/>
          <p:nvPr/>
        </p:nvSpPr>
        <p:spPr>
          <a:xfrm>
            <a:off x="0" y="0"/>
            <a:ext cx="4608004" cy="3456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9" name="object 49"/>
          <p:cNvSpPr/>
          <p:nvPr/>
        </p:nvSpPr>
        <p:spPr>
          <a:xfrm>
            <a:off x="4235345" y="763917"/>
            <a:ext cx="114301" cy="11430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0" name="object 50"/>
          <p:cNvSpPr/>
          <p:nvPr/>
        </p:nvSpPr>
        <p:spPr>
          <a:xfrm>
            <a:off x="410794" y="814718"/>
            <a:ext cx="3837250" cy="635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1" name="object 51"/>
          <p:cNvSpPr/>
          <p:nvPr/>
        </p:nvSpPr>
        <p:spPr>
          <a:xfrm>
            <a:off x="4298846" y="258061"/>
            <a:ext cx="50800" cy="51855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2" name="object 52"/>
          <p:cNvSpPr/>
          <p:nvPr/>
        </p:nvSpPr>
        <p:spPr>
          <a:xfrm>
            <a:off x="4298846" y="321562"/>
            <a:ext cx="50800" cy="45505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3" name="object 53"/>
          <p:cNvSpPr/>
          <p:nvPr/>
        </p:nvSpPr>
        <p:spPr>
          <a:xfrm>
            <a:off x="309193" y="264625"/>
            <a:ext cx="3989652" cy="562792"/>
          </a:xfrm>
          <a:custGeom>
            <a:avLst/>
            <a:gdLst/>
            <a:ahLst/>
            <a:cxnLst/>
            <a:rect l="l" t="t" r="r" b="b"/>
            <a:pathLst>
              <a:path w="3989652" h="562792">
                <a:moveTo>
                  <a:pt x="0" y="511992"/>
                </a:moveTo>
                <a:lnTo>
                  <a:pt x="16636" y="549506"/>
                </a:lnTo>
                <a:lnTo>
                  <a:pt x="50800" y="562792"/>
                </a:lnTo>
                <a:lnTo>
                  <a:pt x="3938852" y="562792"/>
                </a:lnTo>
                <a:lnTo>
                  <a:pt x="3976366" y="546156"/>
                </a:lnTo>
                <a:lnTo>
                  <a:pt x="3989652" y="511992"/>
                </a:lnTo>
                <a:lnTo>
                  <a:pt x="3989652" y="0"/>
                </a:lnTo>
                <a:lnTo>
                  <a:pt x="0" y="0"/>
                </a:lnTo>
                <a:lnTo>
                  <a:pt x="0" y="511992"/>
                </a:lnTo>
                <a:close/>
              </a:path>
            </a:pathLst>
          </a:custGeom>
          <a:solidFill>
            <a:srgbClr val="3333B2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4" name="object 54"/>
          <p:cNvSpPr/>
          <p:nvPr/>
        </p:nvSpPr>
        <p:spPr>
          <a:xfrm>
            <a:off x="4298846" y="308862"/>
            <a:ext cx="0" cy="486804"/>
          </a:xfrm>
          <a:custGeom>
            <a:avLst/>
            <a:gdLst/>
            <a:ahLst/>
            <a:cxnLst/>
            <a:rect l="l" t="t" r="r" b="b"/>
            <a:pathLst>
              <a:path w="0" h="486804">
                <a:moveTo>
                  <a:pt x="0" y="486804"/>
                </a:moveTo>
                <a:lnTo>
                  <a:pt x="0" y="0"/>
                </a:lnTo>
              </a:path>
            </a:pathLst>
          </a:custGeom>
          <a:ln w="0">
            <a:solidFill>
              <a:srgbClr val="7F7F7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5" name="object 55"/>
          <p:cNvSpPr/>
          <p:nvPr/>
        </p:nvSpPr>
        <p:spPr>
          <a:xfrm>
            <a:off x="4298846" y="296162"/>
            <a:ext cx="0" cy="12700"/>
          </a:xfrm>
          <a:custGeom>
            <a:avLst/>
            <a:gdLst/>
            <a:ahLst/>
            <a:cxnLst/>
            <a:rect l="l" t="t" r="r" b="b"/>
            <a:pathLst>
              <a:path w="0" h="12700">
                <a:moveTo>
                  <a:pt x="0" y="12700"/>
                </a:moveTo>
                <a:lnTo>
                  <a:pt x="0" y="0"/>
                </a:lnTo>
              </a:path>
            </a:pathLst>
          </a:custGeom>
          <a:ln w="0">
            <a:solidFill>
              <a:srgbClr val="AFAFA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6" name="object 56"/>
          <p:cNvSpPr/>
          <p:nvPr/>
        </p:nvSpPr>
        <p:spPr>
          <a:xfrm>
            <a:off x="4298846" y="283462"/>
            <a:ext cx="0" cy="12700"/>
          </a:xfrm>
          <a:custGeom>
            <a:avLst/>
            <a:gdLst/>
            <a:ahLst/>
            <a:cxnLst/>
            <a:rect l="l" t="t" r="r" b="b"/>
            <a:pathLst>
              <a:path w="0" h="12700">
                <a:moveTo>
                  <a:pt x="0" y="12700"/>
                </a:moveTo>
                <a:lnTo>
                  <a:pt x="0" y="0"/>
                </a:lnTo>
              </a:path>
            </a:pathLst>
          </a:custGeom>
          <a:ln w="0">
            <a:solidFill>
              <a:srgbClr val="CECECE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7" name="object 57"/>
          <p:cNvSpPr/>
          <p:nvPr/>
        </p:nvSpPr>
        <p:spPr>
          <a:xfrm>
            <a:off x="4298846" y="270762"/>
            <a:ext cx="0" cy="12700"/>
          </a:xfrm>
          <a:custGeom>
            <a:avLst/>
            <a:gdLst/>
            <a:ahLst/>
            <a:cxnLst/>
            <a:rect l="l" t="t" r="r" b="b"/>
            <a:pathLst>
              <a:path w="0" h="12700">
                <a:moveTo>
                  <a:pt x="0" y="12700"/>
                </a:moveTo>
                <a:lnTo>
                  <a:pt x="0" y="0"/>
                </a:lnTo>
              </a:path>
            </a:pathLst>
          </a:custGeom>
          <a:ln w="0">
            <a:solidFill>
              <a:srgbClr val="EFEF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8" name="object 58"/>
          <p:cNvSpPr/>
          <p:nvPr/>
        </p:nvSpPr>
        <p:spPr>
          <a:xfrm>
            <a:off x="0" y="3320961"/>
            <a:ext cx="4608004" cy="135039"/>
          </a:xfrm>
          <a:custGeom>
            <a:avLst/>
            <a:gdLst/>
            <a:ahLst/>
            <a:cxnLst/>
            <a:rect l="l" t="t" r="r" b="b"/>
            <a:pathLst>
              <a:path w="4608004" h="135039">
                <a:moveTo>
                  <a:pt x="4608004" y="0"/>
                </a:moveTo>
                <a:lnTo>
                  <a:pt x="0" y="0"/>
                </a:lnTo>
                <a:lnTo>
                  <a:pt x="0" y="135039"/>
                </a:lnTo>
                <a:lnTo>
                  <a:pt x="4608004" y="135039"/>
                </a:lnTo>
                <a:lnTo>
                  <a:pt x="4608004" y="0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407593" y="322678"/>
            <a:ext cx="418033" cy="2075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460"/>
              </a:lnSpc>
              <a:spcBef>
                <a:spcPts val="73"/>
              </a:spcBef>
            </a:pPr>
            <a:r>
              <a:rPr dirty="0" smtClean="0" sz="1400" spc="-139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dirty="0" smtClean="0" sz="1400" spc="-44">
                <a:solidFill>
                  <a:srgbClr val="FFFFFF"/>
                </a:solidFill>
                <a:latin typeface="Times New Roman"/>
                <a:cs typeface="Times New Roman"/>
              </a:rPr>
              <a:t>w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42752" y="322678"/>
            <a:ext cx="3384980" cy="4353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460"/>
              </a:lnSpc>
              <a:spcBef>
                <a:spcPts val="73"/>
              </a:spcBef>
            </a:pP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applications</a:t>
            </a:r>
            <a:r>
              <a:rPr dirty="0" smtClean="0" sz="1400" spc="128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of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400" spc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400" spc="-52">
                <a:solidFill>
                  <a:srgbClr val="FFFFFF"/>
                </a:solidFill>
                <a:latin typeface="Times New Roman"/>
                <a:cs typeface="Times New Roman"/>
              </a:rPr>
              <a:t>V</a:t>
            </a:r>
            <a:r>
              <a:rPr dirty="0" smtClean="0" sz="1400" spc="-52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riable</a:t>
            </a:r>
            <a:r>
              <a:rPr dirty="0" smtClean="0" sz="1400" spc="177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Neigh</a:t>
            </a:r>
            <a:r>
              <a:rPr dirty="0" smtClean="0" sz="1400" spc="44">
                <a:solidFill>
                  <a:srgbClr val="FFFFFF"/>
                </a:solidFill>
                <a:latin typeface="Times New Roman"/>
                <a:cs typeface="Times New Roman"/>
              </a:rPr>
              <a:t>b</a:t>
            </a:r>
            <a:r>
              <a:rPr dirty="0" smtClean="0" sz="1400" spc="-44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rh</a:t>
            </a:r>
            <a:r>
              <a:rPr dirty="0" smtClean="0" sz="1400" spc="44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dirty="0" smtClean="0" sz="1400" spc="44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d</a:t>
            </a:r>
            <a:endParaRPr sz="1400">
              <a:latin typeface="Times New Roman"/>
              <a:cs typeface="Times New Roman"/>
            </a:endParaRPr>
          </a:p>
          <a:p>
            <a:pPr marL="473513" marR="27329">
              <a:lnSpc>
                <a:spcPct val="95825"/>
              </a:lnSpc>
              <a:spcBef>
                <a:spcPts val="107"/>
              </a:spcBef>
            </a:pP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Se</a:t>
            </a:r>
            <a:r>
              <a:rPr dirty="0" smtClean="0" sz="1400" spc="-53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rch</a:t>
            </a:r>
            <a:r>
              <a:rPr dirty="0" smtClean="0" sz="1400" spc="14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in</a:t>
            </a:r>
            <a:r>
              <a:rPr dirty="0" smtClean="0" sz="1400" spc="34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Data</a:t>
            </a:r>
            <a:r>
              <a:rPr dirty="0" smtClean="0" sz="1400" spc="284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Mining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868030" y="1076434"/>
            <a:ext cx="938595" cy="1639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140"/>
              </a:lnSpc>
              <a:spcBef>
                <a:spcPts val="57"/>
              </a:spcBef>
            </a:pPr>
            <a:r>
              <a:rPr dirty="0" smtClean="0" sz="1100" spc="0">
                <a:latin typeface="Times New Roman"/>
                <a:cs typeface="Times New Roman"/>
              </a:rPr>
              <a:t>Pierre</a:t>
            </a:r>
            <a:r>
              <a:rPr dirty="0" smtClean="0" sz="1100" spc="0">
                <a:latin typeface="Times New Roman"/>
                <a:cs typeface="Times New Roman"/>
              </a:rPr>
              <a:t> </a:t>
            </a:r>
            <a:r>
              <a:rPr dirty="0" smtClean="0" sz="1100" spc="164">
                <a:latin typeface="Times New Roman"/>
                <a:cs typeface="Times New Roman"/>
              </a:rPr>
              <a:t> </a:t>
            </a:r>
            <a:r>
              <a:rPr dirty="0" smtClean="0" sz="1100" spc="0">
                <a:latin typeface="Times New Roman"/>
                <a:cs typeface="Times New Roman"/>
              </a:rPr>
              <a:t>Hansen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472069" y="1390235"/>
            <a:ext cx="1678883" cy="126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865"/>
              </a:lnSpc>
              <a:spcBef>
                <a:spcPts val="43"/>
              </a:spcBef>
            </a:pPr>
            <a:r>
              <a:rPr dirty="0" smtClean="0" sz="800" spc="0">
                <a:latin typeface="Times New Roman"/>
                <a:cs typeface="Times New Roman"/>
              </a:rPr>
              <a:t>GERAD</a:t>
            </a:r>
            <a:r>
              <a:rPr dirty="0" smtClean="0" sz="800" spc="112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and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HEC</a:t>
            </a:r>
            <a:r>
              <a:rPr dirty="0" smtClean="0" sz="800" spc="127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Montreal,</a:t>
            </a:r>
            <a:r>
              <a:rPr dirty="0" smtClean="0" sz="800" spc="66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Canada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941245" y="1750839"/>
            <a:ext cx="740683" cy="126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865"/>
              </a:lnSpc>
              <a:spcBef>
                <a:spcPts val="43"/>
              </a:spcBef>
            </a:pPr>
            <a:r>
              <a:rPr dirty="0" smtClean="0" sz="800" spc="0">
                <a:solidFill>
                  <a:srgbClr val="0000FF"/>
                </a:solidFill>
                <a:latin typeface="Times New Roman"/>
                <a:cs typeface="Times New Roman"/>
              </a:rPr>
              <a:t>Joint</a:t>
            </a:r>
            <a:r>
              <a:rPr dirty="0" smtClean="0" sz="800" spc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sz="800" spc="82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sz="800" spc="-25">
                <a:solidFill>
                  <a:srgbClr val="0000FF"/>
                </a:solidFill>
                <a:latin typeface="Times New Roman"/>
                <a:cs typeface="Times New Roman"/>
              </a:rPr>
              <a:t>w</a:t>
            </a:r>
            <a:r>
              <a:rPr dirty="0" smtClean="0" sz="800" spc="-25">
                <a:solidFill>
                  <a:srgbClr val="0000FF"/>
                </a:solidFill>
                <a:latin typeface="Times New Roman"/>
                <a:cs typeface="Times New Roman"/>
              </a:rPr>
              <a:t>o</a:t>
            </a:r>
            <a:r>
              <a:rPr dirty="0" smtClean="0" sz="800" spc="0">
                <a:solidFill>
                  <a:srgbClr val="0000FF"/>
                </a:solidFill>
                <a:latin typeface="Times New Roman"/>
                <a:cs typeface="Times New Roman"/>
              </a:rPr>
              <a:t>rk</a:t>
            </a:r>
            <a:r>
              <a:rPr dirty="0" smtClean="0" sz="800" spc="133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sz="800" spc="0">
                <a:solidFill>
                  <a:srgbClr val="0000FF"/>
                </a:solidFill>
                <a:latin typeface="Times New Roman"/>
                <a:cs typeface="Times New Roman"/>
              </a:rPr>
              <a:t>with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335125" y="1991625"/>
            <a:ext cx="1945315" cy="2464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ts val="860"/>
              </a:lnSpc>
              <a:spcBef>
                <a:spcPts val="43"/>
              </a:spcBef>
            </a:pPr>
            <a:r>
              <a:rPr dirty="0" smtClean="0" sz="800" spc="0">
                <a:latin typeface="Times New Roman"/>
                <a:cs typeface="Times New Roman"/>
              </a:rPr>
              <a:t>Mustapha</a:t>
            </a:r>
            <a:r>
              <a:rPr dirty="0" smtClean="0" sz="800" spc="198">
                <a:latin typeface="Times New Roman"/>
                <a:cs typeface="Times New Roman"/>
              </a:rPr>
              <a:t> </a:t>
            </a:r>
            <a:r>
              <a:rPr dirty="0" smtClean="0" sz="800" spc="-28">
                <a:latin typeface="Times New Roman"/>
                <a:cs typeface="Times New Roman"/>
              </a:rPr>
              <a:t>A</a:t>
            </a:r>
            <a:r>
              <a:rPr dirty="0" smtClean="0" sz="800" spc="0">
                <a:latin typeface="Times New Roman"/>
                <a:cs typeface="Times New Roman"/>
              </a:rPr>
              <a:t>ouchiche</a:t>
            </a:r>
            <a:r>
              <a:rPr dirty="0" smtClean="0" sz="800" spc="-11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&amp;</a:t>
            </a:r>
            <a:r>
              <a:rPr dirty="0" smtClean="0" sz="800" spc="155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Gi</a:t>
            </a:r>
            <a:r>
              <a:rPr dirty="0" smtClean="0" sz="800" spc="0">
                <a:latin typeface="Times New Roman"/>
                <a:cs typeface="Times New Roman"/>
              </a:rPr>
              <a:t>lles</a:t>
            </a:r>
            <a:r>
              <a:rPr dirty="0" smtClean="0" sz="800" spc="190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Ca</a:t>
            </a:r>
            <a:r>
              <a:rPr dirty="0" smtClean="0" sz="800" spc="25">
                <a:latin typeface="Times New Roman"/>
                <a:cs typeface="Times New Roman"/>
              </a:rPr>
              <a:t>p</a:t>
            </a:r>
            <a:r>
              <a:rPr dirty="0" smtClean="0" sz="800" spc="-25">
                <a:latin typeface="Times New Roman"/>
                <a:cs typeface="Times New Roman"/>
              </a:rPr>
              <a:t>o</a:t>
            </a:r>
            <a:r>
              <a:rPr dirty="0" smtClean="0" sz="800" spc="0">
                <a:latin typeface="Times New Roman"/>
                <a:cs typeface="Times New Roman"/>
              </a:rPr>
              <a:t>rossi</a:t>
            </a:r>
            <a:endParaRPr sz="800">
              <a:latin typeface="Times New Roman"/>
              <a:cs typeface="Times New Roman"/>
            </a:endParaRPr>
          </a:p>
          <a:p>
            <a:pPr marL="129352" marR="137079" algn="ctr">
              <a:lnSpc>
                <a:spcPct val="95825"/>
              </a:lnSpc>
            </a:pPr>
            <a:r>
              <a:rPr dirty="0" smtClean="0" sz="800" spc="0">
                <a:latin typeface="Times New Roman"/>
                <a:cs typeface="Times New Roman"/>
              </a:rPr>
              <a:t>GERAD</a:t>
            </a:r>
            <a:r>
              <a:rPr dirty="0" smtClean="0" sz="800" spc="112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and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HEC</a:t>
            </a:r>
            <a:r>
              <a:rPr dirty="0" smtClean="0" sz="800" spc="127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Montreal,</a:t>
            </a:r>
            <a:r>
              <a:rPr dirty="0" smtClean="0" sz="800" spc="66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Canada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284681" y="2352217"/>
            <a:ext cx="2046181" cy="24643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554662" marR="562130" algn="ctr">
              <a:lnSpc>
                <a:spcPts val="860"/>
              </a:lnSpc>
              <a:spcBef>
                <a:spcPts val="43"/>
              </a:spcBef>
            </a:pPr>
            <a:r>
              <a:rPr dirty="0" smtClean="0" sz="800" spc="0">
                <a:latin typeface="Times New Roman"/>
                <a:cs typeface="Times New Roman"/>
              </a:rPr>
              <a:t>Nenad</a:t>
            </a:r>
            <a:r>
              <a:rPr dirty="0" smtClean="0" sz="800" spc="182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Mladenović</a:t>
            </a:r>
            <a:endParaRPr sz="800">
              <a:latin typeface="Times New Roman"/>
              <a:cs typeface="Times New Roman"/>
            </a:endParaRPr>
          </a:p>
          <a:p>
            <a:pPr algn="ctr">
              <a:lnSpc>
                <a:spcPct val="95825"/>
              </a:lnSpc>
            </a:pPr>
            <a:r>
              <a:rPr dirty="0" smtClean="0" sz="800" spc="0">
                <a:latin typeface="Times New Roman"/>
                <a:cs typeface="Times New Roman"/>
              </a:rPr>
              <a:t>LAMIH,</a:t>
            </a:r>
            <a:r>
              <a:rPr dirty="0" smtClean="0" sz="800" spc="79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Universi</a:t>
            </a:r>
            <a:r>
              <a:rPr dirty="0" smtClean="0" sz="800" spc="-25">
                <a:latin typeface="Times New Roman"/>
                <a:cs typeface="Times New Roman"/>
              </a:rPr>
              <a:t>t</a:t>
            </a:r>
            <a:r>
              <a:rPr dirty="0" smtClean="0" sz="800" spc="0">
                <a:latin typeface="Times New Roman"/>
                <a:cs typeface="Times New Roman"/>
              </a:rPr>
              <a:t>y</a:t>
            </a:r>
            <a:r>
              <a:rPr dirty="0" smtClean="0" sz="800" spc="191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of</a:t>
            </a:r>
            <a:r>
              <a:rPr dirty="0" smtClean="0" sz="800" spc="93">
                <a:latin typeface="Times New Roman"/>
                <a:cs typeface="Times New Roman"/>
              </a:rPr>
              <a:t> </a:t>
            </a:r>
            <a:r>
              <a:rPr dirty="0" smtClean="0" sz="800" spc="-25">
                <a:latin typeface="Times New Roman"/>
                <a:cs typeface="Times New Roman"/>
              </a:rPr>
              <a:t>V</a:t>
            </a:r>
            <a:r>
              <a:rPr dirty="0" smtClean="0" sz="800" spc="0">
                <a:latin typeface="Times New Roman"/>
                <a:cs typeface="Times New Roman"/>
              </a:rPr>
              <a:t>alenciennes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53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FRANCE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27391" y="2712820"/>
            <a:ext cx="2360754" cy="2464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65723" marR="873260" algn="ctr">
              <a:lnSpc>
                <a:spcPts val="860"/>
              </a:lnSpc>
              <a:spcBef>
                <a:spcPts val="43"/>
              </a:spcBef>
            </a:pPr>
            <a:r>
              <a:rPr dirty="0" smtClean="0" sz="800" spc="0">
                <a:latin typeface="Times New Roman"/>
                <a:cs typeface="Times New Roman"/>
              </a:rPr>
              <a:t>Claire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95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Lucas</a:t>
            </a:r>
            <a:endParaRPr sz="800">
              <a:latin typeface="Times New Roman"/>
              <a:cs typeface="Times New Roman"/>
            </a:endParaRPr>
          </a:p>
          <a:p>
            <a:pPr algn="ctr">
              <a:lnSpc>
                <a:spcPct val="95825"/>
              </a:lnSpc>
            </a:pPr>
            <a:r>
              <a:rPr dirty="0" smtClean="0" sz="800" spc="0">
                <a:latin typeface="Times New Roman"/>
                <a:cs typeface="Times New Roman"/>
              </a:rPr>
              <a:t>Saint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49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Gobain</a:t>
            </a:r>
            <a:r>
              <a:rPr dirty="0" smtClean="0" sz="800" spc="179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Rese</a:t>
            </a:r>
            <a:r>
              <a:rPr dirty="0" smtClean="0" sz="800" spc="-19">
                <a:latin typeface="Times New Roman"/>
                <a:cs typeface="Times New Roman"/>
              </a:rPr>
              <a:t>a</a:t>
            </a:r>
            <a:r>
              <a:rPr dirty="0" smtClean="0" sz="800" spc="0">
                <a:latin typeface="Times New Roman"/>
                <a:cs typeface="Times New Roman"/>
              </a:rPr>
              <a:t>rch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65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La</a:t>
            </a:r>
            <a:r>
              <a:rPr dirty="0" smtClean="0" sz="800" spc="26">
                <a:latin typeface="Times New Roman"/>
                <a:cs typeface="Times New Roman"/>
              </a:rPr>
              <a:t>b</a:t>
            </a:r>
            <a:r>
              <a:rPr dirty="0" smtClean="0" sz="800" spc="-26">
                <a:latin typeface="Times New Roman"/>
                <a:cs typeface="Times New Roman"/>
              </a:rPr>
              <a:t>o</a:t>
            </a:r>
            <a:r>
              <a:rPr dirty="0" smtClean="0" sz="800" spc="0">
                <a:latin typeface="Times New Roman"/>
                <a:cs typeface="Times New Roman"/>
              </a:rPr>
              <a:t>rat</a:t>
            </a:r>
            <a:r>
              <a:rPr dirty="0" smtClean="0" sz="800" spc="-26">
                <a:latin typeface="Times New Roman"/>
                <a:cs typeface="Times New Roman"/>
              </a:rPr>
              <a:t>o</a:t>
            </a:r>
            <a:r>
              <a:rPr dirty="0" smtClean="0" sz="800" spc="0">
                <a:latin typeface="Times New Roman"/>
                <a:cs typeface="Times New Roman"/>
              </a:rPr>
              <a:t>ries</a:t>
            </a:r>
            <a:r>
              <a:rPr dirty="0" smtClean="0" sz="800" spc="110">
                <a:latin typeface="Times New Roman"/>
                <a:cs typeface="Times New Roman"/>
              </a:rPr>
              <a:t> </a:t>
            </a:r>
            <a:r>
              <a:rPr dirty="0" smtClean="0" sz="800" spc="-25">
                <a:latin typeface="Times New Roman"/>
                <a:cs typeface="Times New Roman"/>
              </a:rPr>
              <a:t>P</a:t>
            </a:r>
            <a:r>
              <a:rPr dirty="0" smtClean="0" sz="800" spc="-25">
                <a:latin typeface="Times New Roman"/>
                <a:cs typeface="Times New Roman"/>
              </a:rPr>
              <a:t>a</a:t>
            </a:r>
            <a:r>
              <a:rPr dirty="0" smtClean="0" sz="800" spc="0">
                <a:latin typeface="Times New Roman"/>
                <a:cs typeface="Times New Roman"/>
              </a:rPr>
              <a:t>ris,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77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FRANCE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5006" y="3353753"/>
            <a:ext cx="1545775" cy="101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70"/>
              </a:lnSpc>
              <a:spcBef>
                <a:spcPts val="33"/>
              </a:spcBef>
            </a:pPr>
            <a:r>
              <a:rPr dirty="0" smtClean="0" sz="600" spc="-71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dirty="0" smtClean="0" sz="600" spc="-23">
                <a:solidFill>
                  <a:srgbClr val="FFFFFF"/>
                </a:solidFill>
                <a:latin typeface="Times New Roman"/>
                <a:cs typeface="Times New Roman"/>
              </a:rPr>
              <a:t>w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dirty="0" smtClean="0" sz="600" spc="7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applications</a:t>
            </a:r>
            <a:r>
              <a:rPr dirty="0" smtClean="0" sz="600" spc="27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of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VNS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79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in</a:t>
            </a:r>
            <a:r>
              <a:rPr dirty="0" smtClean="0" sz="600" spc="14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Data</a:t>
            </a:r>
            <a:r>
              <a:rPr dirty="0" smtClean="0" sz="600" spc="122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Mining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884796" y="3353753"/>
            <a:ext cx="544760" cy="101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70"/>
              </a:lnSpc>
              <a:spcBef>
                <a:spcPts val="33"/>
              </a:spcBef>
            </a:pP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Pierre</a:t>
            </a:r>
            <a:r>
              <a:rPr dirty="0" smtClean="0" sz="600" spc="7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Hansen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781123" y="3353753"/>
            <a:ext cx="1053189" cy="101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70"/>
              </a:lnSpc>
              <a:spcBef>
                <a:spcPts val="33"/>
              </a:spcBef>
            </a:pPr>
            <a:r>
              <a:rPr dirty="0" smtClean="0" sz="600" spc="-23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dirty="0" smtClean="0" sz="600" spc="-23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ris,</a:t>
            </a:r>
            <a:r>
              <a:rPr dirty="0" smtClean="0" sz="600" spc="102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Septem</a:t>
            </a:r>
            <a:r>
              <a:rPr dirty="0" smtClean="0" sz="600" spc="23">
                <a:solidFill>
                  <a:srgbClr val="FFFFFF"/>
                </a:solidFill>
                <a:latin typeface="Times New Roman"/>
                <a:cs typeface="Times New Roman"/>
              </a:rPr>
              <a:t>b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er</a:t>
            </a:r>
            <a:r>
              <a:rPr dirty="0" smtClean="0" sz="600" spc="9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7–8,</a:t>
            </a:r>
            <a:r>
              <a:rPr dirty="0" smtClean="0" sz="600" spc="4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2017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220147" y="3353753"/>
            <a:ext cx="263015" cy="101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70"/>
              </a:lnSpc>
              <a:spcBef>
                <a:spcPts val="33"/>
              </a:spcBef>
            </a:pP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1</a:t>
            </a:r>
            <a:r>
              <a:rPr dirty="0" smtClean="0" sz="600" spc="133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/</a:t>
            </a:r>
            <a:r>
              <a:rPr dirty="0" smtClean="0" sz="600" spc="-8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34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297606" y="3251275"/>
            <a:ext cx="53506" cy="25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" name="object 2"/>
          <p:cNvSpPr txBox="1"/>
          <p:nvPr/>
        </p:nvSpPr>
        <p:spPr>
          <a:xfrm>
            <a:off x="3023667" y="3251371"/>
            <a:ext cx="43019" cy="151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/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16"/>
          <p:cNvSpPr/>
          <p:nvPr/>
        </p:nvSpPr>
        <p:spPr>
          <a:xfrm>
            <a:off x="3023667" y="3236187"/>
            <a:ext cx="43019" cy="30366"/>
          </a:xfrm>
          <a:custGeom>
            <a:avLst/>
            <a:gdLst/>
            <a:ahLst/>
            <a:cxnLst/>
            <a:rect l="l" t="t" r="r" b="b"/>
            <a:pathLst>
              <a:path w="43019" h="30366">
                <a:moveTo>
                  <a:pt x="0" y="30366"/>
                </a:moveTo>
                <a:lnTo>
                  <a:pt x="43019" y="30366"/>
                </a:lnTo>
                <a:lnTo>
                  <a:pt x="43019" y="0"/>
                </a:lnTo>
                <a:lnTo>
                  <a:pt x="0" y="0"/>
                </a:lnTo>
                <a:lnTo>
                  <a:pt x="0" y="30366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" name="object 17"/>
          <p:cNvSpPr/>
          <p:nvPr/>
        </p:nvSpPr>
        <p:spPr>
          <a:xfrm>
            <a:off x="2944050" y="3232225"/>
            <a:ext cx="25400" cy="38100"/>
          </a:xfrm>
          <a:custGeom>
            <a:avLst/>
            <a:gdLst/>
            <a:ahLst/>
            <a:cxnLst/>
            <a:rect l="l" t="t" r="r" b="b"/>
            <a:pathLst>
              <a:path w="25400" h="38100">
                <a:moveTo>
                  <a:pt x="25400" y="38100"/>
                </a:moveTo>
                <a:lnTo>
                  <a:pt x="25400" y="0"/>
                </a:lnTo>
                <a:lnTo>
                  <a:pt x="0" y="19050"/>
                </a:lnTo>
                <a:lnTo>
                  <a:pt x="25400" y="3810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" name="object 18"/>
          <p:cNvSpPr/>
          <p:nvPr/>
        </p:nvSpPr>
        <p:spPr>
          <a:xfrm>
            <a:off x="3121853" y="3232225"/>
            <a:ext cx="25400" cy="38100"/>
          </a:xfrm>
          <a:custGeom>
            <a:avLst/>
            <a:gdLst/>
            <a:ahLst/>
            <a:cxnLst/>
            <a:rect l="l" t="t" r="r" b="b"/>
            <a:pathLst>
              <a:path w="25400" h="38100">
                <a:moveTo>
                  <a:pt x="0" y="38100"/>
                </a:moveTo>
                <a:lnTo>
                  <a:pt x="25400" y="19050"/>
                </a:lnTo>
                <a:lnTo>
                  <a:pt x="0" y="0"/>
                </a:lnTo>
                <a:lnTo>
                  <a:pt x="0" y="3810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" name="object 19"/>
          <p:cNvSpPr/>
          <p:nvPr/>
        </p:nvSpPr>
        <p:spPr>
          <a:xfrm>
            <a:off x="3287279" y="3246309"/>
            <a:ext cx="43019" cy="30366"/>
          </a:xfrm>
          <a:custGeom>
            <a:avLst/>
            <a:gdLst/>
            <a:ahLst/>
            <a:cxnLst/>
            <a:rect l="l" t="t" r="r" b="b"/>
            <a:pathLst>
              <a:path w="43019" h="30366">
                <a:moveTo>
                  <a:pt x="0" y="30366"/>
                </a:moveTo>
                <a:lnTo>
                  <a:pt x="43019" y="30366"/>
                </a:lnTo>
                <a:lnTo>
                  <a:pt x="43019" y="0"/>
                </a:lnTo>
                <a:lnTo>
                  <a:pt x="0" y="0"/>
                </a:lnTo>
                <a:lnTo>
                  <a:pt x="0" y="30366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" name="object 20"/>
          <p:cNvSpPr/>
          <p:nvPr/>
        </p:nvSpPr>
        <p:spPr>
          <a:xfrm>
            <a:off x="3297771" y="3236035"/>
            <a:ext cx="43180" cy="30480"/>
          </a:xfrm>
          <a:custGeom>
            <a:avLst/>
            <a:gdLst/>
            <a:ahLst/>
            <a:cxnLst/>
            <a:rect l="l" t="t" r="r" b="b"/>
            <a:pathLst>
              <a:path w="43180" h="30480">
                <a:moveTo>
                  <a:pt x="0" y="10160"/>
                </a:moveTo>
                <a:lnTo>
                  <a:pt x="0" y="0"/>
                </a:lnTo>
                <a:lnTo>
                  <a:pt x="43180" y="0"/>
                </a:lnTo>
                <a:lnTo>
                  <a:pt x="43180" y="30480"/>
                </a:lnTo>
                <a:lnTo>
                  <a:pt x="33020" y="3048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" name="object 21"/>
          <p:cNvSpPr/>
          <p:nvPr/>
        </p:nvSpPr>
        <p:spPr>
          <a:xfrm>
            <a:off x="3307932" y="3225875"/>
            <a:ext cx="43180" cy="30480"/>
          </a:xfrm>
          <a:custGeom>
            <a:avLst/>
            <a:gdLst/>
            <a:ahLst/>
            <a:cxnLst/>
            <a:rect l="l" t="t" r="r" b="b"/>
            <a:pathLst>
              <a:path w="43180" h="30480">
                <a:moveTo>
                  <a:pt x="0" y="10160"/>
                </a:moveTo>
                <a:lnTo>
                  <a:pt x="0" y="0"/>
                </a:lnTo>
                <a:lnTo>
                  <a:pt x="43180" y="0"/>
                </a:lnTo>
                <a:lnTo>
                  <a:pt x="43180" y="30480"/>
                </a:lnTo>
                <a:lnTo>
                  <a:pt x="33020" y="3048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" name="object 22"/>
          <p:cNvSpPr/>
          <p:nvPr/>
        </p:nvSpPr>
        <p:spPr>
          <a:xfrm>
            <a:off x="3224111" y="3232225"/>
            <a:ext cx="203202" cy="38100"/>
          </a:xfrm>
          <a:custGeom>
            <a:avLst/>
            <a:gdLst/>
            <a:ahLst/>
            <a:cxnLst/>
            <a:rect l="l" t="t" r="r" b="b"/>
            <a:pathLst>
              <a:path w="203202" h="38100">
                <a:moveTo>
                  <a:pt x="203202" y="19050"/>
                </a:moveTo>
                <a:lnTo>
                  <a:pt x="177802" y="0"/>
                </a:lnTo>
                <a:lnTo>
                  <a:pt x="177802" y="38100"/>
                </a:lnTo>
                <a:lnTo>
                  <a:pt x="203202" y="19050"/>
                </a:lnTo>
                <a:close/>
              </a:path>
              <a:path w="203202" h="38100">
                <a:moveTo>
                  <a:pt x="25400" y="0"/>
                </a:moveTo>
                <a:lnTo>
                  <a:pt x="0" y="19050"/>
                </a:lnTo>
                <a:lnTo>
                  <a:pt x="25400" y="38100"/>
                </a:lnTo>
                <a:lnTo>
                  <a:pt x="25400" y="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" name="object 23"/>
          <p:cNvSpPr/>
          <p:nvPr/>
        </p:nvSpPr>
        <p:spPr>
          <a:xfrm>
            <a:off x="3593072" y="32385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4" name="object 24"/>
          <p:cNvSpPr/>
          <p:nvPr/>
        </p:nvSpPr>
        <p:spPr>
          <a:xfrm>
            <a:off x="3504171" y="3232225"/>
            <a:ext cx="203202" cy="38100"/>
          </a:xfrm>
          <a:custGeom>
            <a:avLst/>
            <a:gdLst/>
            <a:ahLst/>
            <a:cxnLst/>
            <a:rect l="l" t="t" r="r" b="b"/>
            <a:pathLst>
              <a:path w="203202" h="38100">
                <a:moveTo>
                  <a:pt x="203202" y="19050"/>
                </a:moveTo>
                <a:lnTo>
                  <a:pt x="177802" y="0"/>
                </a:lnTo>
                <a:lnTo>
                  <a:pt x="177802" y="38100"/>
                </a:lnTo>
                <a:lnTo>
                  <a:pt x="203202" y="19050"/>
                </a:lnTo>
                <a:close/>
              </a:path>
              <a:path w="203202" h="38100">
                <a:moveTo>
                  <a:pt x="25400" y="0"/>
                </a:moveTo>
                <a:lnTo>
                  <a:pt x="0" y="19050"/>
                </a:lnTo>
                <a:lnTo>
                  <a:pt x="25400" y="38100"/>
                </a:lnTo>
                <a:lnTo>
                  <a:pt x="25400" y="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5" name="object 25"/>
          <p:cNvSpPr/>
          <p:nvPr/>
        </p:nvSpPr>
        <p:spPr>
          <a:xfrm>
            <a:off x="3580372" y="32258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6" name="object 26"/>
          <p:cNvSpPr/>
          <p:nvPr/>
        </p:nvSpPr>
        <p:spPr>
          <a:xfrm>
            <a:off x="3593072" y="32512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7" name="object 27"/>
          <p:cNvSpPr/>
          <p:nvPr/>
        </p:nvSpPr>
        <p:spPr>
          <a:xfrm>
            <a:off x="3580372" y="32639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8" name="object 28"/>
          <p:cNvSpPr/>
          <p:nvPr/>
        </p:nvSpPr>
        <p:spPr>
          <a:xfrm>
            <a:off x="3593072" y="32766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9" name="object 29"/>
          <p:cNvSpPr/>
          <p:nvPr/>
        </p:nvSpPr>
        <p:spPr>
          <a:xfrm>
            <a:off x="3860432" y="32258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0" name="object 30"/>
          <p:cNvSpPr/>
          <p:nvPr/>
        </p:nvSpPr>
        <p:spPr>
          <a:xfrm>
            <a:off x="3873132" y="32385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1" name="object 31"/>
          <p:cNvSpPr/>
          <p:nvPr/>
        </p:nvSpPr>
        <p:spPr>
          <a:xfrm>
            <a:off x="3873132" y="32512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2" name="object 32"/>
          <p:cNvSpPr/>
          <p:nvPr/>
        </p:nvSpPr>
        <p:spPr>
          <a:xfrm>
            <a:off x="3784231" y="3232225"/>
            <a:ext cx="203202" cy="38100"/>
          </a:xfrm>
          <a:custGeom>
            <a:avLst/>
            <a:gdLst/>
            <a:ahLst/>
            <a:cxnLst/>
            <a:rect l="l" t="t" r="r" b="b"/>
            <a:pathLst>
              <a:path w="203202" h="38100">
                <a:moveTo>
                  <a:pt x="203202" y="19050"/>
                </a:moveTo>
                <a:lnTo>
                  <a:pt x="177802" y="0"/>
                </a:lnTo>
                <a:lnTo>
                  <a:pt x="177802" y="38100"/>
                </a:lnTo>
                <a:lnTo>
                  <a:pt x="203202" y="19050"/>
                </a:lnTo>
                <a:close/>
              </a:path>
              <a:path w="203202" h="38100">
                <a:moveTo>
                  <a:pt x="25400" y="0"/>
                </a:moveTo>
                <a:lnTo>
                  <a:pt x="0" y="19050"/>
                </a:lnTo>
                <a:lnTo>
                  <a:pt x="25400" y="38100"/>
                </a:lnTo>
                <a:lnTo>
                  <a:pt x="25400" y="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3" name="object 33"/>
          <p:cNvSpPr/>
          <p:nvPr/>
        </p:nvSpPr>
        <p:spPr>
          <a:xfrm>
            <a:off x="3860432" y="32639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4" name="object 34"/>
          <p:cNvSpPr/>
          <p:nvPr/>
        </p:nvSpPr>
        <p:spPr>
          <a:xfrm>
            <a:off x="3873132" y="32766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5" name="object 35"/>
          <p:cNvSpPr/>
          <p:nvPr/>
        </p:nvSpPr>
        <p:spPr>
          <a:xfrm>
            <a:off x="4140493" y="32258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6" name="object 36"/>
          <p:cNvSpPr/>
          <p:nvPr/>
        </p:nvSpPr>
        <p:spPr>
          <a:xfrm>
            <a:off x="4153193" y="32385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7" name="object 37"/>
          <p:cNvSpPr/>
          <p:nvPr/>
        </p:nvSpPr>
        <p:spPr>
          <a:xfrm>
            <a:off x="4153193" y="32512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8" name="object 38"/>
          <p:cNvSpPr/>
          <p:nvPr/>
        </p:nvSpPr>
        <p:spPr>
          <a:xfrm>
            <a:off x="4140493" y="32639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9" name="object 39"/>
          <p:cNvSpPr/>
          <p:nvPr/>
        </p:nvSpPr>
        <p:spPr>
          <a:xfrm>
            <a:off x="4153193" y="32766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0" name="object 40"/>
          <p:cNvSpPr/>
          <p:nvPr/>
        </p:nvSpPr>
        <p:spPr>
          <a:xfrm>
            <a:off x="4451033" y="3256355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0" y="0"/>
                </a:moveTo>
                <a:lnTo>
                  <a:pt x="20320" y="2032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1" name="object 41"/>
          <p:cNvSpPr/>
          <p:nvPr/>
        </p:nvSpPr>
        <p:spPr>
          <a:xfrm>
            <a:off x="4423969" y="3229861"/>
            <a:ext cx="30366" cy="30366"/>
          </a:xfrm>
          <a:custGeom>
            <a:avLst/>
            <a:gdLst/>
            <a:ahLst/>
            <a:cxnLst/>
            <a:rect l="l" t="t" r="r" b="b"/>
            <a:pathLst>
              <a:path w="30366" h="30366">
                <a:moveTo>
                  <a:pt x="30366" y="15183"/>
                </a:moveTo>
                <a:lnTo>
                  <a:pt x="30366" y="6797"/>
                </a:lnTo>
                <a:lnTo>
                  <a:pt x="23568" y="0"/>
                </a:lnTo>
                <a:lnTo>
                  <a:pt x="15183" y="0"/>
                </a:lnTo>
                <a:lnTo>
                  <a:pt x="6797" y="0"/>
                </a:lnTo>
                <a:lnTo>
                  <a:pt x="0" y="6797"/>
                </a:lnTo>
                <a:lnTo>
                  <a:pt x="0" y="15183"/>
                </a:lnTo>
                <a:lnTo>
                  <a:pt x="0" y="23568"/>
                </a:lnTo>
                <a:lnTo>
                  <a:pt x="6797" y="30366"/>
                </a:lnTo>
                <a:lnTo>
                  <a:pt x="15183" y="30366"/>
                </a:lnTo>
                <a:lnTo>
                  <a:pt x="23568" y="30366"/>
                </a:lnTo>
                <a:lnTo>
                  <a:pt x="30366" y="23568"/>
                </a:lnTo>
                <a:lnTo>
                  <a:pt x="30366" y="15183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2" name="object 42"/>
          <p:cNvSpPr/>
          <p:nvPr/>
        </p:nvSpPr>
        <p:spPr>
          <a:xfrm>
            <a:off x="4344352" y="3225875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38765" y="46907"/>
                </a:lnTo>
                <a:lnTo>
                  <a:pt x="48038" y="36798"/>
                </a:lnTo>
                <a:lnTo>
                  <a:pt x="50800" y="25400"/>
                </a:lnTo>
                <a:lnTo>
                  <a:pt x="46907" y="11928"/>
                </a:lnTo>
                <a:lnTo>
                  <a:pt x="36798" y="2718"/>
                </a:lnTo>
                <a:lnTo>
                  <a:pt x="25400" y="0"/>
                </a:lnTo>
                <a:lnTo>
                  <a:pt x="11928" y="3893"/>
                </a:lnTo>
                <a:lnTo>
                  <a:pt x="2718" y="14001"/>
                </a:lnTo>
                <a:lnTo>
                  <a:pt x="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3" name="object 43"/>
          <p:cNvSpPr/>
          <p:nvPr/>
        </p:nvSpPr>
        <p:spPr>
          <a:xfrm>
            <a:off x="4329112" y="3243655"/>
            <a:ext cx="30480" cy="12699"/>
          </a:xfrm>
          <a:custGeom>
            <a:avLst/>
            <a:gdLst/>
            <a:ahLst/>
            <a:cxnLst/>
            <a:rect l="l" t="t" r="r" b="b"/>
            <a:pathLst>
              <a:path w="30480" h="12699">
                <a:moveTo>
                  <a:pt x="30480" y="0"/>
                </a:moveTo>
                <a:lnTo>
                  <a:pt x="15240" y="12700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4" name="object 44"/>
          <p:cNvSpPr/>
          <p:nvPr/>
        </p:nvSpPr>
        <p:spPr>
          <a:xfrm>
            <a:off x="4496754" y="3225875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11928" y="46907"/>
                </a:lnTo>
                <a:lnTo>
                  <a:pt x="2718" y="36798"/>
                </a:lnTo>
                <a:lnTo>
                  <a:pt x="0" y="25400"/>
                </a:lnTo>
                <a:lnTo>
                  <a:pt x="3893" y="11928"/>
                </a:lnTo>
                <a:lnTo>
                  <a:pt x="14001" y="2718"/>
                </a:lnTo>
                <a:lnTo>
                  <a:pt x="25400" y="0"/>
                </a:lnTo>
                <a:lnTo>
                  <a:pt x="38872" y="3893"/>
                </a:lnTo>
                <a:lnTo>
                  <a:pt x="48082" y="14001"/>
                </a:lnTo>
                <a:lnTo>
                  <a:pt x="5080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5" name="object 45"/>
          <p:cNvSpPr/>
          <p:nvPr/>
        </p:nvSpPr>
        <p:spPr>
          <a:xfrm>
            <a:off x="4532315" y="3243655"/>
            <a:ext cx="30480" cy="12699"/>
          </a:xfrm>
          <a:custGeom>
            <a:avLst/>
            <a:gdLst/>
            <a:ahLst/>
            <a:cxnLst/>
            <a:rect l="l" t="t" r="r" b="b"/>
            <a:pathLst>
              <a:path w="30480" h="12699">
                <a:moveTo>
                  <a:pt x="30480" y="0"/>
                </a:moveTo>
                <a:lnTo>
                  <a:pt x="15240" y="12700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6" name="object 46"/>
          <p:cNvSpPr/>
          <p:nvPr/>
        </p:nvSpPr>
        <p:spPr>
          <a:xfrm>
            <a:off x="0" y="0"/>
            <a:ext cx="4608004" cy="3456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7" name="object 47"/>
          <p:cNvSpPr/>
          <p:nvPr/>
        </p:nvSpPr>
        <p:spPr>
          <a:xfrm>
            <a:off x="0" y="0"/>
            <a:ext cx="4608004" cy="25962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8" name="object 48"/>
          <p:cNvSpPr/>
          <p:nvPr/>
        </p:nvSpPr>
        <p:spPr>
          <a:xfrm>
            <a:off x="0" y="0"/>
            <a:ext cx="4608004" cy="3456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9" name="object 49"/>
          <p:cNvSpPr/>
          <p:nvPr/>
        </p:nvSpPr>
        <p:spPr>
          <a:xfrm>
            <a:off x="309193" y="601852"/>
            <a:ext cx="3989652" cy="183496"/>
          </a:xfrm>
          <a:custGeom>
            <a:avLst/>
            <a:gdLst/>
            <a:ahLst/>
            <a:cxnLst/>
            <a:rect l="l" t="t" r="r" b="b"/>
            <a:pathLst>
              <a:path w="3989652" h="183496">
                <a:moveTo>
                  <a:pt x="0" y="50800"/>
                </a:moveTo>
                <a:lnTo>
                  <a:pt x="0" y="183496"/>
                </a:lnTo>
                <a:lnTo>
                  <a:pt x="3989652" y="183496"/>
                </a:lnTo>
                <a:lnTo>
                  <a:pt x="3989652" y="50800"/>
                </a:lnTo>
                <a:lnTo>
                  <a:pt x="3988755" y="41300"/>
                </a:lnTo>
                <a:lnTo>
                  <a:pt x="3965796" y="7786"/>
                </a:lnTo>
                <a:lnTo>
                  <a:pt x="3938852" y="0"/>
                </a:lnTo>
                <a:lnTo>
                  <a:pt x="50800" y="0"/>
                </a:lnTo>
                <a:lnTo>
                  <a:pt x="7786" y="23856"/>
                </a:lnTo>
                <a:lnTo>
                  <a:pt x="0" y="50800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0" name="object 50"/>
          <p:cNvSpPr/>
          <p:nvPr/>
        </p:nvSpPr>
        <p:spPr>
          <a:xfrm>
            <a:off x="309193" y="734414"/>
            <a:ext cx="3989652" cy="10160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1" name="object 51"/>
          <p:cNvSpPr/>
          <p:nvPr/>
        </p:nvSpPr>
        <p:spPr>
          <a:xfrm>
            <a:off x="0" y="0"/>
            <a:ext cx="4608004" cy="34560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2" name="object 52"/>
          <p:cNvSpPr/>
          <p:nvPr/>
        </p:nvSpPr>
        <p:spPr>
          <a:xfrm>
            <a:off x="4235345" y="2880524"/>
            <a:ext cx="114301" cy="11430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3" name="object 53"/>
          <p:cNvSpPr/>
          <p:nvPr/>
        </p:nvSpPr>
        <p:spPr>
          <a:xfrm>
            <a:off x="410794" y="2931325"/>
            <a:ext cx="3837250" cy="635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4" name="object 54"/>
          <p:cNvSpPr/>
          <p:nvPr/>
        </p:nvSpPr>
        <p:spPr>
          <a:xfrm>
            <a:off x="4298846" y="633370"/>
            <a:ext cx="50800" cy="225985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5" name="object 55"/>
          <p:cNvSpPr/>
          <p:nvPr/>
        </p:nvSpPr>
        <p:spPr>
          <a:xfrm>
            <a:off x="4298846" y="696871"/>
            <a:ext cx="50800" cy="2196353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6" name="object 56"/>
          <p:cNvSpPr/>
          <p:nvPr/>
        </p:nvSpPr>
        <p:spPr>
          <a:xfrm>
            <a:off x="309193" y="816961"/>
            <a:ext cx="3989652" cy="2127063"/>
          </a:xfrm>
          <a:custGeom>
            <a:avLst/>
            <a:gdLst/>
            <a:ahLst/>
            <a:cxnLst/>
            <a:rect l="l" t="t" r="r" b="b"/>
            <a:pathLst>
              <a:path w="3989652" h="2127063">
                <a:moveTo>
                  <a:pt x="0" y="2076263"/>
                </a:moveTo>
                <a:lnTo>
                  <a:pt x="16636" y="2113777"/>
                </a:lnTo>
                <a:lnTo>
                  <a:pt x="50800" y="2127063"/>
                </a:lnTo>
                <a:lnTo>
                  <a:pt x="3938852" y="2127063"/>
                </a:lnTo>
                <a:lnTo>
                  <a:pt x="3976366" y="2110427"/>
                </a:lnTo>
                <a:lnTo>
                  <a:pt x="3989652" y="2076263"/>
                </a:lnTo>
                <a:lnTo>
                  <a:pt x="3989652" y="0"/>
                </a:lnTo>
                <a:lnTo>
                  <a:pt x="0" y="0"/>
                </a:lnTo>
                <a:lnTo>
                  <a:pt x="0" y="2076263"/>
                </a:lnTo>
                <a:close/>
              </a:path>
            </a:pathLst>
          </a:custGeom>
          <a:solidFill>
            <a:srgbClr val="E9E9F2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7" name="object 57"/>
          <p:cNvSpPr/>
          <p:nvPr/>
        </p:nvSpPr>
        <p:spPr>
          <a:xfrm>
            <a:off x="4298846" y="684171"/>
            <a:ext cx="0" cy="2228103"/>
          </a:xfrm>
          <a:custGeom>
            <a:avLst/>
            <a:gdLst/>
            <a:ahLst/>
            <a:cxnLst/>
            <a:rect l="l" t="t" r="r" b="b"/>
            <a:pathLst>
              <a:path w="0" h="2228103">
                <a:moveTo>
                  <a:pt x="0" y="2228103"/>
                </a:moveTo>
                <a:lnTo>
                  <a:pt x="0" y="0"/>
                </a:lnTo>
              </a:path>
            </a:pathLst>
          </a:custGeom>
          <a:ln w="0">
            <a:solidFill>
              <a:srgbClr val="7F7F7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8" name="object 58"/>
          <p:cNvSpPr/>
          <p:nvPr/>
        </p:nvSpPr>
        <p:spPr>
          <a:xfrm>
            <a:off x="4298846" y="671471"/>
            <a:ext cx="0" cy="12700"/>
          </a:xfrm>
          <a:custGeom>
            <a:avLst/>
            <a:gdLst/>
            <a:ahLst/>
            <a:cxnLst/>
            <a:rect l="l" t="t" r="r" b="b"/>
            <a:pathLst>
              <a:path w="0" h="12700">
                <a:moveTo>
                  <a:pt x="0" y="12700"/>
                </a:moveTo>
                <a:lnTo>
                  <a:pt x="0" y="0"/>
                </a:lnTo>
              </a:path>
            </a:pathLst>
          </a:custGeom>
          <a:ln w="0">
            <a:solidFill>
              <a:srgbClr val="AFAFA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9" name="object 59"/>
          <p:cNvSpPr/>
          <p:nvPr/>
        </p:nvSpPr>
        <p:spPr>
          <a:xfrm>
            <a:off x="4298846" y="658771"/>
            <a:ext cx="0" cy="12700"/>
          </a:xfrm>
          <a:custGeom>
            <a:avLst/>
            <a:gdLst/>
            <a:ahLst/>
            <a:cxnLst/>
            <a:rect l="l" t="t" r="r" b="b"/>
            <a:pathLst>
              <a:path w="0" h="12700">
                <a:moveTo>
                  <a:pt x="0" y="12700"/>
                </a:moveTo>
                <a:lnTo>
                  <a:pt x="0" y="0"/>
                </a:lnTo>
              </a:path>
            </a:pathLst>
          </a:custGeom>
          <a:ln w="0">
            <a:solidFill>
              <a:srgbClr val="CECECE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0" name="object 60"/>
          <p:cNvSpPr/>
          <p:nvPr/>
        </p:nvSpPr>
        <p:spPr>
          <a:xfrm>
            <a:off x="4298846" y="646070"/>
            <a:ext cx="0" cy="12700"/>
          </a:xfrm>
          <a:custGeom>
            <a:avLst/>
            <a:gdLst/>
            <a:ahLst/>
            <a:cxnLst/>
            <a:rect l="l" t="t" r="r" b="b"/>
            <a:pathLst>
              <a:path w="0" h="12700">
                <a:moveTo>
                  <a:pt x="0" y="12700"/>
                </a:moveTo>
                <a:lnTo>
                  <a:pt x="0" y="0"/>
                </a:lnTo>
              </a:path>
            </a:pathLst>
          </a:custGeom>
          <a:ln w="0">
            <a:solidFill>
              <a:srgbClr val="EFEF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1" name="object 61"/>
          <p:cNvSpPr/>
          <p:nvPr/>
        </p:nvSpPr>
        <p:spPr>
          <a:xfrm>
            <a:off x="0" y="0"/>
            <a:ext cx="4608004" cy="345600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2" name="object 62"/>
          <p:cNvSpPr/>
          <p:nvPr/>
        </p:nvSpPr>
        <p:spPr>
          <a:xfrm>
            <a:off x="0" y="0"/>
            <a:ext cx="4608004" cy="345600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3" name="object 63"/>
          <p:cNvSpPr/>
          <p:nvPr/>
        </p:nvSpPr>
        <p:spPr>
          <a:xfrm>
            <a:off x="0" y="0"/>
            <a:ext cx="4608004" cy="345600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4" name="object 64"/>
          <p:cNvSpPr/>
          <p:nvPr/>
        </p:nvSpPr>
        <p:spPr>
          <a:xfrm>
            <a:off x="0" y="0"/>
            <a:ext cx="4608004" cy="3456000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5" name="object 65"/>
          <p:cNvSpPr/>
          <p:nvPr/>
        </p:nvSpPr>
        <p:spPr>
          <a:xfrm>
            <a:off x="0" y="0"/>
            <a:ext cx="4608004" cy="3456000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6" name="object 66"/>
          <p:cNvSpPr/>
          <p:nvPr/>
        </p:nvSpPr>
        <p:spPr>
          <a:xfrm>
            <a:off x="0" y="0"/>
            <a:ext cx="4608004" cy="3456000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7" name="object 67"/>
          <p:cNvSpPr/>
          <p:nvPr/>
        </p:nvSpPr>
        <p:spPr>
          <a:xfrm>
            <a:off x="0" y="0"/>
            <a:ext cx="4608004" cy="3456000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8" name="object 68"/>
          <p:cNvSpPr/>
          <p:nvPr/>
        </p:nvSpPr>
        <p:spPr>
          <a:xfrm>
            <a:off x="0" y="0"/>
            <a:ext cx="4608004" cy="3456000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9" name="object 69"/>
          <p:cNvSpPr/>
          <p:nvPr/>
        </p:nvSpPr>
        <p:spPr>
          <a:xfrm>
            <a:off x="0" y="0"/>
            <a:ext cx="4608004" cy="3456000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0" name="object 70"/>
          <p:cNvSpPr/>
          <p:nvPr/>
        </p:nvSpPr>
        <p:spPr>
          <a:xfrm>
            <a:off x="0" y="0"/>
            <a:ext cx="4608004" cy="3456000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1" name="object 71"/>
          <p:cNvSpPr/>
          <p:nvPr/>
        </p:nvSpPr>
        <p:spPr>
          <a:xfrm>
            <a:off x="0" y="3320961"/>
            <a:ext cx="4608004" cy="135039"/>
          </a:xfrm>
          <a:custGeom>
            <a:avLst/>
            <a:gdLst/>
            <a:ahLst/>
            <a:cxnLst/>
            <a:rect l="l" t="t" r="r" b="b"/>
            <a:pathLst>
              <a:path w="4608004" h="135039">
                <a:moveTo>
                  <a:pt x="0" y="135039"/>
                </a:moveTo>
                <a:lnTo>
                  <a:pt x="4608004" y="135039"/>
                </a:lnTo>
                <a:lnTo>
                  <a:pt x="4608004" y="0"/>
                </a:lnTo>
                <a:lnTo>
                  <a:pt x="0" y="0"/>
                </a:lnTo>
                <a:lnTo>
                  <a:pt x="0" y="135039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153174" y="44948"/>
            <a:ext cx="3018291" cy="2075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455"/>
              </a:lnSpc>
              <a:spcBef>
                <a:spcPts val="72"/>
              </a:spcBef>
            </a:pPr>
            <a:r>
              <a:rPr dirty="0" smtClean="0" sz="1400" spc="-114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dirty="0" smtClean="0" sz="1400" spc="-39">
                <a:solidFill>
                  <a:srgbClr val="FFFFFF"/>
                </a:solidFill>
                <a:latin typeface="Times New Roman"/>
                <a:cs typeface="Times New Roman"/>
              </a:rPr>
              <a:t>w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dirty="0" smtClean="0" sz="1400" spc="7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applic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ations</a:t>
            </a:r>
            <a:r>
              <a:rPr dirty="0" smtClean="0" sz="1400" spc="3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of</a:t>
            </a:r>
            <a:r>
              <a:rPr dirty="0" smtClean="0" sz="1400" spc="34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VNS</a:t>
            </a:r>
            <a:r>
              <a:rPr dirty="0" smtClean="0" sz="1400" spc="-62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in</a:t>
            </a:r>
            <a:r>
              <a:rPr dirty="0" smtClean="0" sz="1400" spc="39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Data</a:t>
            </a:r>
            <a:r>
              <a:rPr dirty="0" smtClean="0" sz="1400" spc="236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Mining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47294" y="626308"/>
            <a:ext cx="465559" cy="1639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140"/>
              </a:lnSpc>
              <a:spcBef>
                <a:spcPts val="57"/>
              </a:spcBef>
            </a:pP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Outline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24395" y="935271"/>
            <a:ext cx="2704161" cy="178410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18978">
              <a:lnSpc>
                <a:spcPts val="955"/>
              </a:lnSpc>
              <a:spcBef>
                <a:spcPts val="47"/>
              </a:spcBef>
            </a:pPr>
            <a:r>
              <a:rPr dirty="0" smtClean="0" sz="900" spc="0">
                <a:solidFill>
                  <a:srgbClr val="0000FF"/>
                </a:solidFill>
                <a:latin typeface="Times New Roman"/>
                <a:cs typeface="Times New Roman"/>
              </a:rPr>
              <a:t>Heuristics</a:t>
            </a:r>
            <a:r>
              <a:rPr dirty="0" smtClean="0" sz="900" spc="152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sz="900" spc="0">
                <a:solidFill>
                  <a:srgbClr val="0000FF"/>
                </a:solidFill>
                <a:latin typeface="Times New Roman"/>
                <a:cs typeface="Times New Roman"/>
              </a:rPr>
              <a:t>and</a:t>
            </a:r>
            <a:r>
              <a:rPr dirty="0" smtClean="0" sz="900" spc="17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sz="900" spc="0">
                <a:solidFill>
                  <a:srgbClr val="0000FF"/>
                </a:solidFill>
                <a:latin typeface="Times New Roman"/>
                <a:cs typeface="Times New Roman"/>
              </a:rPr>
              <a:t>metaheuristics</a:t>
            </a:r>
            <a:endParaRPr sz="900">
              <a:latin typeface="Times New Roman"/>
              <a:cs typeface="Times New Roman"/>
            </a:endParaRPr>
          </a:p>
          <a:p>
            <a:pPr marL="12700" marR="18978">
              <a:lnSpc>
                <a:spcPct val="95825"/>
              </a:lnSpc>
              <a:spcBef>
                <a:spcPts val="511"/>
              </a:spcBef>
            </a:pPr>
            <a:r>
              <a:rPr dirty="0" smtClean="0" sz="900" spc="-25">
                <a:solidFill>
                  <a:srgbClr val="0000FF"/>
                </a:solidFill>
                <a:latin typeface="Times New Roman"/>
                <a:cs typeface="Times New Roman"/>
              </a:rPr>
              <a:t>V</a:t>
            </a:r>
            <a:r>
              <a:rPr dirty="0" smtClean="0" sz="900" spc="-25">
                <a:solidFill>
                  <a:srgbClr val="0000FF"/>
                </a:solidFill>
                <a:latin typeface="Times New Roman"/>
                <a:cs typeface="Times New Roman"/>
              </a:rPr>
              <a:t>a</a:t>
            </a:r>
            <a:r>
              <a:rPr dirty="0" smtClean="0" sz="900" spc="0">
                <a:solidFill>
                  <a:srgbClr val="0000FF"/>
                </a:solidFill>
                <a:latin typeface="Times New Roman"/>
                <a:cs typeface="Times New Roman"/>
              </a:rPr>
              <a:t>riable</a:t>
            </a:r>
            <a:r>
              <a:rPr dirty="0" smtClean="0" sz="900" spc="105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sz="900" spc="0">
                <a:solidFill>
                  <a:srgbClr val="0000FF"/>
                </a:solidFill>
                <a:latin typeface="Times New Roman"/>
                <a:cs typeface="Times New Roman"/>
              </a:rPr>
              <a:t>Neigh</a:t>
            </a:r>
            <a:r>
              <a:rPr dirty="0" smtClean="0" sz="900" spc="25">
                <a:solidFill>
                  <a:srgbClr val="0000FF"/>
                </a:solidFill>
                <a:latin typeface="Times New Roman"/>
                <a:cs typeface="Times New Roman"/>
              </a:rPr>
              <a:t>b</a:t>
            </a:r>
            <a:r>
              <a:rPr dirty="0" smtClean="0" sz="900" spc="-25">
                <a:solidFill>
                  <a:srgbClr val="0000FF"/>
                </a:solidFill>
                <a:latin typeface="Times New Roman"/>
                <a:cs typeface="Times New Roman"/>
              </a:rPr>
              <a:t>o</a:t>
            </a:r>
            <a:r>
              <a:rPr dirty="0" smtClean="0" sz="900" spc="0">
                <a:solidFill>
                  <a:srgbClr val="0000FF"/>
                </a:solidFill>
                <a:latin typeface="Times New Roman"/>
                <a:cs typeface="Times New Roman"/>
              </a:rPr>
              <a:t>rh</a:t>
            </a:r>
            <a:r>
              <a:rPr dirty="0" smtClean="0" sz="900" spc="25">
                <a:solidFill>
                  <a:srgbClr val="0000FF"/>
                </a:solidFill>
                <a:latin typeface="Times New Roman"/>
                <a:cs typeface="Times New Roman"/>
              </a:rPr>
              <a:t>o</a:t>
            </a:r>
            <a:r>
              <a:rPr dirty="0" smtClean="0" sz="900" spc="25">
                <a:solidFill>
                  <a:srgbClr val="0000FF"/>
                </a:solidFill>
                <a:latin typeface="Times New Roman"/>
                <a:cs typeface="Times New Roman"/>
              </a:rPr>
              <a:t>o</a:t>
            </a:r>
            <a:r>
              <a:rPr dirty="0" smtClean="0" sz="900" spc="0">
                <a:solidFill>
                  <a:srgbClr val="0000FF"/>
                </a:solidFill>
                <a:latin typeface="Times New Roman"/>
                <a:cs typeface="Times New Roman"/>
              </a:rPr>
              <a:t>d</a:t>
            </a:r>
            <a:r>
              <a:rPr dirty="0" smtClean="0" sz="900" spc="194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sz="900" spc="0">
                <a:solidFill>
                  <a:srgbClr val="0000FF"/>
                </a:solidFill>
                <a:latin typeface="Times New Roman"/>
                <a:cs typeface="Times New Roman"/>
              </a:rPr>
              <a:t>Se</a:t>
            </a:r>
            <a:r>
              <a:rPr dirty="0" smtClean="0" sz="900" spc="-25">
                <a:solidFill>
                  <a:srgbClr val="0000FF"/>
                </a:solidFill>
                <a:latin typeface="Times New Roman"/>
                <a:cs typeface="Times New Roman"/>
              </a:rPr>
              <a:t>a</a:t>
            </a:r>
            <a:r>
              <a:rPr dirty="0" smtClean="0" sz="900" spc="0">
                <a:solidFill>
                  <a:srgbClr val="0000FF"/>
                </a:solidFill>
                <a:latin typeface="Times New Roman"/>
                <a:cs typeface="Times New Roman"/>
              </a:rPr>
              <a:t>rch</a:t>
            </a:r>
            <a:endParaRPr sz="900">
              <a:latin typeface="Times New Roman"/>
              <a:cs typeface="Times New Roman"/>
            </a:endParaRPr>
          </a:p>
          <a:p>
            <a:pPr marL="289788" marR="18978">
              <a:lnSpc>
                <a:spcPct val="95825"/>
              </a:lnSpc>
              <a:spcBef>
                <a:spcPts val="465"/>
              </a:spcBef>
            </a:pPr>
            <a:r>
              <a:rPr dirty="0" smtClean="0" sz="1000" spc="0">
                <a:latin typeface="Times New Roman"/>
                <a:cs typeface="Times New Roman"/>
              </a:rPr>
              <a:t>Principles</a:t>
            </a:r>
            <a:endParaRPr sz="1000">
              <a:latin typeface="Times New Roman"/>
              <a:cs typeface="Times New Roman"/>
            </a:endParaRPr>
          </a:p>
          <a:p>
            <a:pPr marL="289788" marR="18978">
              <a:lnSpc>
                <a:spcPct val="95825"/>
              </a:lnSpc>
              <a:spcBef>
                <a:spcPts val="45"/>
              </a:spcBef>
            </a:pPr>
            <a:r>
              <a:rPr dirty="0" smtClean="0" sz="1000" spc="0">
                <a:latin typeface="Times New Roman"/>
                <a:cs typeface="Times New Roman"/>
              </a:rPr>
              <a:t>Some</a:t>
            </a:r>
            <a:r>
              <a:rPr dirty="0" smtClean="0" sz="1000" spc="84">
                <a:latin typeface="Times New Roman"/>
                <a:cs typeface="Times New Roman"/>
              </a:rPr>
              <a:t> </a:t>
            </a:r>
            <a:r>
              <a:rPr dirty="0" smtClean="0" sz="1000" spc="0">
                <a:latin typeface="Times New Roman"/>
                <a:cs typeface="Times New Roman"/>
              </a:rPr>
              <a:t>applicat</a:t>
            </a:r>
            <a:r>
              <a:rPr dirty="0" smtClean="0" sz="1000" spc="0">
                <a:latin typeface="Times New Roman"/>
                <a:cs typeface="Times New Roman"/>
              </a:rPr>
              <a:t>ions</a:t>
            </a:r>
            <a:endParaRPr sz="1000">
              <a:latin typeface="Times New Roman"/>
              <a:cs typeface="Times New Roman"/>
            </a:endParaRPr>
          </a:p>
          <a:p>
            <a:pPr marL="1747" marR="442636" indent="-47941" algn="ctr">
              <a:lnSpc>
                <a:spcPts val="1590"/>
              </a:lnSpc>
              <a:spcBef>
                <a:spcPts val="84"/>
              </a:spcBef>
            </a:pPr>
            <a:r>
              <a:rPr dirty="0" smtClean="0" sz="900" spc="0">
                <a:solidFill>
                  <a:srgbClr val="0000FF"/>
                </a:solidFill>
                <a:latin typeface="Times New Roman"/>
                <a:cs typeface="Times New Roman"/>
              </a:rPr>
              <a:t>Heuristic</a:t>
            </a:r>
            <a:r>
              <a:rPr dirty="0" smtClean="0" sz="900" spc="145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sz="900" spc="0">
                <a:solidFill>
                  <a:srgbClr val="0000FF"/>
                </a:solidFill>
                <a:latin typeface="Times New Roman"/>
                <a:cs typeface="Times New Roman"/>
              </a:rPr>
              <a:t>resolution</a:t>
            </a:r>
            <a:r>
              <a:rPr dirty="0" smtClean="0" sz="900" spc="187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sz="900" spc="0">
                <a:solidFill>
                  <a:srgbClr val="0000FF"/>
                </a:solidFill>
                <a:latin typeface="Times New Roman"/>
                <a:cs typeface="Times New Roman"/>
              </a:rPr>
              <a:t>of</a:t>
            </a:r>
            <a:r>
              <a:rPr dirty="0" smtClean="0" sz="900" spc="72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sz="900" spc="0">
                <a:solidFill>
                  <a:srgbClr val="0000FF"/>
                </a:solidFill>
                <a:latin typeface="Times New Roman"/>
                <a:cs typeface="Times New Roman"/>
              </a:rPr>
              <a:t>the</a:t>
            </a:r>
            <a:r>
              <a:rPr dirty="0" smtClean="0" sz="900" spc="189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sz="900" spc="34">
                <a:solidFill>
                  <a:srgbClr val="0000FF"/>
                </a:solidFill>
                <a:latin typeface="Times New Roman"/>
                <a:cs typeface="Times New Roman"/>
              </a:rPr>
              <a:t>p</a:t>
            </a:r>
            <a:r>
              <a:rPr dirty="0" smtClean="0" sz="900" spc="0">
                <a:solidFill>
                  <a:srgbClr val="0000FF"/>
                </a:solidFill>
                <a:latin typeface="Times New Roman"/>
                <a:cs typeface="Times New Roman"/>
              </a:rPr>
              <a:t>-median</a:t>
            </a:r>
            <a:r>
              <a:rPr dirty="0" smtClean="0" sz="900" spc="22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sz="900" spc="-25">
                <a:solidFill>
                  <a:srgbClr val="0000FF"/>
                </a:solidFill>
                <a:latin typeface="Times New Roman"/>
                <a:cs typeface="Times New Roman"/>
              </a:rPr>
              <a:t>p</a:t>
            </a:r>
            <a:r>
              <a:rPr dirty="0" smtClean="0" sz="900" spc="0">
                <a:solidFill>
                  <a:srgbClr val="0000FF"/>
                </a:solidFill>
                <a:latin typeface="Times New Roman"/>
                <a:cs typeface="Times New Roman"/>
              </a:rPr>
              <a:t>roblem</a:t>
            </a:r>
            <a:r>
              <a:rPr dirty="0" smtClean="0" sz="900" spc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sz="900" spc="0">
                <a:solidFill>
                  <a:srgbClr val="0000FF"/>
                </a:solidFill>
                <a:latin typeface="Times New Roman"/>
                <a:cs typeface="Times New Roman"/>
              </a:rPr>
              <a:t>Finding</a:t>
            </a:r>
            <a:r>
              <a:rPr dirty="0" smtClean="0" sz="900" spc="135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sz="900" spc="0">
                <a:solidFill>
                  <a:srgbClr val="0000FF"/>
                </a:solidFill>
                <a:latin typeface="Times New Roman"/>
                <a:cs typeface="Times New Roman"/>
              </a:rPr>
              <a:t>co</a:t>
            </a:r>
            <a:r>
              <a:rPr dirty="0" smtClean="0" sz="900" spc="0">
                <a:solidFill>
                  <a:srgbClr val="0000FF"/>
                </a:solidFill>
                <a:latin typeface="Times New Roman"/>
                <a:cs typeface="Times New Roman"/>
              </a:rPr>
              <a:t>n</a:t>
            </a:r>
            <a:r>
              <a:rPr dirty="0" smtClean="0" sz="900" spc="0">
                <a:solidFill>
                  <a:srgbClr val="0000FF"/>
                </a:solidFill>
                <a:latin typeface="Times New Roman"/>
                <a:cs typeface="Times New Roman"/>
              </a:rPr>
              <a:t>j</a:t>
            </a:r>
            <a:r>
              <a:rPr dirty="0" smtClean="0" sz="900" spc="0">
                <a:solidFill>
                  <a:srgbClr val="0000FF"/>
                </a:solidFill>
                <a:latin typeface="Times New Roman"/>
                <a:cs typeface="Times New Roman"/>
              </a:rPr>
              <a:t>ecture</a:t>
            </a:r>
            <a:r>
              <a:rPr dirty="0" smtClean="0" sz="900" spc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sz="900" spc="43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sz="900" spc="0">
                <a:solidFill>
                  <a:srgbClr val="0000FF"/>
                </a:solidFill>
                <a:latin typeface="Times New Roman"/>
                <a:cs typeface="Times New Roman"/>
              </a:rPr>
              <a:t>with</a:t>
            </a:r>
            <a:r>
              <a:rPr dirty="0" smtClean="0" sz="900" spc="127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sz="900" spc="0">
                <a:solidFill>
                  <a:srgbClr val="0000FF"/>
                </a:solidFill>
                <a:latin typeface="Times New Roman"/>
                <a:cs typeface="Times New Roman"/>
              </a:rPr>
              <a:t>an</a:t>
            </a:r>
            <a:r>
              <a:rPr dirty="0" smtClean="0" sz="900" spc="147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sz="900" spc="0">
                <a:solidFill>
                  <a:srgbClr val="0000FF"/>
                </a:solidFill>
                <a:latin typeface="Times New Roman"/>
                <a:cs typeface="Times New Roman"/>
              </a:rPr>
              <a:t>automated</a:t>
            </a:r>
            <a:r>
              <a:rPr dirty="0" smtClean="0" sz="900" spc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sz="900" spc="24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sz="900" spc="0">
                <a:solidFill>
                  <a:srgbClr val="0000FF"/>
                </a:solidFill>
                <a:latin typeface="Times New Roman"/>
                <a:cs typeface="Times New Roman"/>
              </a:rPr>
              <a:t>system</a:t>
            </a:r>
            <a:r>
              <a:rPr dirty="0" smtClean="0" sz="900" spc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sz="1000" spc="0">
                <a:latin typeface="Times New Roman"/>
                <a:cs typeface="Times New Roman"/>
              </a:rPr>
              <a:t>The</a:t>
            </a:r>
            <a:r>
              <a:rPr dirty="0" smtClean="0" sz="1000" spc="157">
                <a:latin typeface="Times New Roman"/>
                <a:cs typeface="Times New Roman"/>
              </a:rPr>
              <a:t> </a:t>
            </a:r>
            <a:r>
              <a:rPr dirty="0" smtClean="0" sz="1000" spc="0">
                <a:latin typeface="Times New Roman"/>
                <a:cs typeface="Times New Roman"/>
              </a:rPr>
              <a:t>AutoGraphi</a:t>
            </a:r>
            <a:r>
              <a:rPr dirty="0" smtClean="0" sz="1000" spc="0">
                <a:latin typeface="Times New Roman"/>
                <a:cs typeface="Times New Roman"/>
              </a:rPr>
              <a:t>X</a:t>
            </a:r>
            <a:r>
              <a:rPr dirty="0" smtClean="0" sz="1000" spc="22">
                <a:latin typeface="Times New Roman"/>
                <a:cs typeface="Times New Roman"/>
              </a:rPr>
              <a:t> </a:t>
            </a:r>
            <a:r>
              <a:rPr dirty="0" smtClean="0" sz="1000" spc="0">
                <a:latin typeface="Times New Roman"/>
                <a:cs typeface="Times New Roman"/>
              </a:rPr>
              <a:t>(</a:t>
            </a:r>
            <a:r>
              <a:rPr dirty="0" smtClean="0" sz="1000" spc="-29">
                <a:latin typeface="Times New Roman"/>
                <a:cs typeface="Times New Roman"/>
              </a:rPr>
              <a:t>A</a:t>
            </a:r>
            <a:r>
              <a:rPr dirty="0" smtClean="0" sz="1000" spc="0">
                <a:latin typeface="Times New Roman"/>
                <a:cs typeface="Times New Roman"/>
              </a:rPr>
              <a:t>GX)</a:t>
            </a:r>
            <a:r>
              <a:rPr dirty="0" smtClean="0" sz="1000" spc="-1">
                <a:latin typeface="Times New Roman"/>
                <a:cs typeface="Times New Roman"/>
              </a:rPr>
              <a:t> </a:t>
            </a:r>
            <a:r>
              <a:rPr dirty="0" smtClean="0" sz="1000" spc="0">
                <a:latin typeface="Times New Roman"/>
                <a:cs typeface="Times New Roman"/>
              </a:rPr>
              <a:t>system</a:t>
            </a:r>
            <a:endParaRPr sz="1000">
              <a:latin typeface="Times New Roman"/>
              <a:cs typeface="Times New Roman"/>
            </a:endParaRPr>
          </a:p>
          <a:p>
            <a:pPr marL="289788" marR="18978">
              <a:lnSpc>
                <a:spcPts val="1095"/>
              </a:lnSpc>
            </a:pPr>
            <a:r>
              <a:rPr dirty="0" smtClean="0" sz="1000" spc="0">
                <a:latin typeface="Times New Roman"/>
                <a:cs typeface="Times New Roman"/>
              </a:rPr>
              <a:t>Some</a:t>
            </a:r>
            <a:r>
              <a:rPr dirty="0" smtClean="0" sz="1000" spc="84">
                <a:latin typeface="Times New Roman"/>
                <a:cs typeface="Times New Roman"/>
              </a:rPr>
              <a:t> </a:t>
            </a:r>
            <a:r>
              <a:rPr dirty="0" smtClean="0" sz="1000" spc="0">
                <a:latin typeface="Times New Roman"/>
                <a:cs typeface="Times New Roman"/>
              </a:rPr>
              <a:t>of</a:t>
            </a:r>
            <a:r>
              <a:rPr dirty="0" smtClean="0" sz="1000" spc="46">
                <a:latin typeface="Times New Roman"/>
                <a:cs typeface="Times New Roman"/>
              </a:rPr>
              <a:t> </a:t>
            </a:r>
            <a:r>
              <a:rPr dirty="0" smtClean="0" sz="1000" spc="0">
                <a:latin typeface="Times New Roman"/>
                <a:cs typeface="Times New Roman"/>
              </a:rPr>
              <a:t>th</a:t>
            </a:r>
            <a:r>
              <a:rPr dirty="0" smtClean="0" sz="1000" spc="0">
                <a:latin typeface="Times New Roman"/>
                <a:cs typeface="Times New Roman"/>
              </a:rPr>
              <a:t>e</a:t>
            </a:r>
            <a:r>
              <a:rPr dirty="0" smtClean="0" sz="1000" spc="168">
                <a:latin typeface="Times New Roman"/>
                <a:cs typeface="Times New Roman"/>
              </a:rPr>
              <a:t> </a:t>
            </a:r>
            <a:r>
              <a:rPr dirty="0" smtClean="0" sz="1000" spc="0">
                <a:latin typeface="Times New Roman"/>
                <a:cs typeface="Times New Roman"/>
              </a:rPr>
              <a:t>uses</a:t>
            </a:r>
            <a:r>
              <a:rPr dirty="0" smtClean="0" sz="1000" spc="62">
                <a:latin typeface="Times New Roman"/>
                <a:cs typeface="Times New Roman"/>
              </a:rPr>
              <a:t> </a:t>
            </a:r>
            <a:r>
              <a:rPr dirty="0" smtClean="0" sz="1000" spc="0">
                <a:latin typeface="Times New Roman"/>
                <a:cs typeface="Times New Roman"/>
              </a:rPr>
              <a:t>of</a:t>
            </a:r>
            <a:r>
              <a:rPr dirty="0" smtClean="0" sz="1000" spc="46">
                <a:latin typeface="Times New Roman"/>
                <a:cs typeface="Times New Roman"/>
              </a:rPr>
              <a:t> </a:t>
            </a:r>
            <a:r>
              <a:rPr dirty="0" smtClean="0" sz="1000" spc="-25">
                <a:latin typeface="Times New Roman"/>
                <a:cs typeface="Times New Roman"/>
              </a:rPr>
              <a:t>A</a:t>
            </a:r>
            <a:r>
              <a:rPr dirty="0" smtClean="0" sz="1000" spc="0">
                <a:latin typeface="Times New Roman"/>
                <a:cs typeface="Times New Roman"/>
              </a:rPr>
              <a:t>GX</a:t>
            </a:r>
            <a:endParaRPr sz="1000">
              <a:latin typeface="Times New Roman"/>
              <a:cs typeface="Times New Roman"/>
            </a:endParaRPr>
          </a:p>
          <a:p>
            <a:pPr marL="289788">
              <a:lnSpc>
                <a:spcPct val="95825"/>
              </a:lnSpc>
            </a:pPr>
            <a:r>
              <a:rPr dirty="0" smtClean="0" sz="1000" spc="0">
                <a:latin typeface="Times New Roman"/>
                <a:cs typeface="Times New Roman"/>
              </a:rPr>
              <a:t>Systematic</a:t>
            </a:r>
            <a:r>
              <a:rPr dirty="0" smtClean="0" sz="1000" spc="172">
                <a:latin typeface="Times New Roman"/>
                <a:cs typeface="Times New Roman"/>
              </a:rPr>
              <a:t> </a:t>
            </a:r>
            <a:r>
              <a:rPr dirty="0" smtClean="0" sz="1000" spc="0">
                <a:latin typeface="Times New Roman"/>
                <a:cs typeface="Times New Roman"/>
              </a:rPr>
              <a:t>st</a:t>
            </a:r>
            <a:r>
              <a:rPr dirty="0" smtClean="0" sz="1000" spc="0">
                <a:latin typeface="Times New Roman"/>
                <a:cs typeface="Times New Roman"/>
              </a:rPr>
              <a:t>udy</a:t>
            </a:r>
            <a:r>
              <a:rPr dirty="0" smtClean="0" sz="1000" spc="138">
                <a:latin typeface="Times New Roman"/>
                <a:cs typeface="Times New Roman"/>
              </a:rPr>
              <a:t> </a:t>
            </a:r>
            <a:r>
              <a:rPr dirty="0" smtClean="0" sz="1000" spc="0">
                <a:latin typeface="Times New Roman"/>
                <a:cs typeface="Times New Roman"/>
              </a:rPr>
              <a:t>of</a:t>
            </a:r>
            <a:r>
              <a:rPr dirty="0" smtClean="0" sz="1000" spc="46">
                <a:latin typeface="Times New Roman"/>
                <a:cs typeface="Times New Roman"/>
              </a:rPr>
              <a:t> </a:t>
            </a:r>
            <a:r>
              <a:rPr dirty="0" smtClean="0" sz="1000" spc="0">
                <a:latin typeface="Times New Roman"/>
                <a:cs typeface="Times New Roman"/>
              </a:rPr>
              <a:t>relations</a:t>
            </a:r>
            <a:r>
              <a:rPr dirty="0" smtClean="0" sz="1000" spc="114">
                <a:latin typeface="Times New Roman"/>
                <a:cs typeface="Times New Roman"/>
              </a:rPr>
              <a:t> </a:t>
            </a:r>
            <a:r>
              <a:rPr dirty="0" smtClean="0" sz="1000" spc="0">
                <a:latin typeface="Times New Roman"/>
                <a:cs typeface="Times New Roman"/>
              </a:rPr>
              <a:t>o</a:t>
            </a:r>
            <a:r>
              <a:rPr dirty="0" smtClean="0" sz="1000" spc="0">
                <a:latin typeface="Times New Roman"/>
                <a:cs typeface="Times New Roman"/>
              </a:rPr>
              <a:t>f</a:t>
            </a:r>
            <a:r>
              <a:rPr dirty="0" smtClean="0" sz="1000" spc="49">
                <a:latin typeface="Times New Roman"/>
                <a:cs typeface="Times New Roman"/>
              </a:rPr>
              <a:t> </a:t>
            </a:r>
            <a:r>
              <a:rPr dirty="0" smtClean="0" sz="1000" spc="-29">
                <a:latin typeface="Times New Roman"/>
                <a:cs typeface="Times New Roman"/>
              </a:rPr>
              <a:t>A</a:t>
            </a:r>
            <a:r>
              <a:rPr dirty="0" smtClean="0" sz="1000" spc="0">
                <a:latin typeface="Times New Roman"/>
                <a:cs typeface="Times New Roman"/>
              </a:rPr>
              <a:t>GX</a:t>
            </a:r>
            <a:r>
              <a:rPr dirty="0" smtClean="0" sz="1000" spc="-93">
                <a:latin typeface="Times New Roman"/>
                <a:cs typeface="Times New Roman"/>
              </a:rPr>
              <a:t> </a:t>
            </a:r>
            <a:r>
              <a:rPr dirty="0" smtClean="0" sz="1000" spc="-29">
                <a:latin typeface="Times New Roman"/>
                <a:cs typeface="Times New Roman"/>
              </a:rPr>
              <a:t>F</a:t>
            </a:r>
            <a:r>
              <a:rPr dirty="0" smtClean="0" sz="1000" spc="-25">
                <a:latin typeface="Times New Roman"/>
                <a:cs typeface="Times New Roman"/>
              </a:rPr>
              <a:t>o</a:t>
            </a:r>
            <a:r>
              <a:rPr dirty="0" smtClean="0" sz="1000" spc="0">
                <a:latin typeface="Times New Roman"/>
                <a:cs typeface="Times New Roman"/>
              </a:rPr>
              <a:t>rm</a:t>
            </a:r>
            <a:r>
              <a:rPr dirty="0" smtClean="0" sz="1000" spc="91">
                <a:latin typeface="Times New Roman"/>
                <a:cs typeface="Times New Roman"/>
              </a:rPr>
              <a:t> </a:t>
            </a:r>
            <a:r>
              <a:rPr dirty="0" smtClean="0" sz="1000" spc="0">
                <a:latin typeface="Times New Roman"/>
                <a:cs typeface="Times New Roman"/>
              </a:rPr>
              <a:t>1</a:t>
            </a:r>
            <a:endParaRPr sz="1000">
              <a:latin typeface="Times New Roman"/>
              <a:cs typeface="Times New Roman"/>
            </a:endParaRPr>
          </a:p>
          <a:p>
            <a:pPr marL="12700" marR="18978">
              <a:lnSpc>
                <a:spcPct val="95825"/>
              </a:lnSpc>
              <a:spcBef>
                <a:spcPts val="434"/>
              </a:spcBef>
            </a:pPr>
            <a:r>
              <a:rPr dirty="0" smtClean="0" sz="900" spc="0">
                <a:solidFill>
                  <a:srgbClr val="0000FF"/>
                </a:solidFill>
                <a:latin typeface="Times New Roman"/>
                <a:cs typeface="Times New Roman"/>
              </a:rPr>
              <a:t>Conclusions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82231" y="949097"/>
            <a:ext cx="69962" cy="101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70"/>
              </a:lnSpc>
              <a:spcBef>
                <a:spcPts val="33"/>
              </a:spcBef>
            </a:pP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1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82231" y="1151535"/>
            <a:ext cx="69962" cy="101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70"/>
              </a:lnSpc>
              <a:spcBef>
                <a:spcPts val="33"/>
              </a:spcBef>
            </a:pP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2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82231" y="1695603"/>
            <a:ext cx="69962" cy="101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70"/>
              </a:lnSpc>
              <a:spcBef>
                <a:spcPts val="33"/>
              </a:spcBef>
            </a:pP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3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82231" y="1898041"/>
            <a:ext cx="69962" cy="101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70"/>
              </a:lnSpc>
              <a:spcBef>
                <a:spcPts val="33"/>
              </a:spcBef>
            </a:pP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4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82231" y="2593924"/>
            <a:ext cx="69962" cy="101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70"/>
              </a:lnSpc>
              <a:spcBef>
                <a:spcPts val="33"/>
              </a:spcBef>
            </a:pP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5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5006" y="3353753"/>
            <a:ext cx="1545775" cy="101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70"/>
              </a:lnSpc>
              <a:spcBef>
                <a:spcPts val="33"/>
              </a:spcBef>
            </a:pPr>
            <a:r>
              <a:rPr dirty="0" smtClean="0" sz="600" spc="-71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dirty="0" smtClean="0" sz="600" spc="-23">
                <a:solidFill>
                  <a:srgbClr val="FFFFFF"/>
                </a:solidFill>
                <a:latin typeface="Times New Roman"/>
                <a:cs typeface="Times New Roman"/>
              </a:rPr>
              <a:t>w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dirty="0" smtClean="0" sz="600" spc="7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applications</a:t>
            </a:r>
            <a:r>
              <a:rPr dirty="0" smtClean="0" sz="600" spc="27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of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VNS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79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in</a:t>
            </a:r>
            <a:r>
              <a:rPr dirty="0" smtClean="0" sz="600" spc="14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Data</a:t>
            </a:r>
            <a:r>
              <a:rPr dirty="0" smtClean="0" sz="600" spc="122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Mining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884796" y="3353753"/>
            <a:ext cx="544760" cy="101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70"/>
              </a:lnSpc>
              <a:spcBef>
                <a:spcPts val="33"/>
              </a:spcBef>
            </a:pP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Pierre</a:t>
            </a:r>
            <a:r>
              <a:rPr dirty="0" smtClean="0" sz="600" spc="7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Hansen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781123" y="3353753"/>
            <a:ext cx="1053189" cy="101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70"/>
              </a:lnSpc>
              <a:spcBef>
                <a:spcPts val="33"/>
              </a:spcBef>
            </a:pPr>
            <a:r>
              <a:rPr dirty="0" smtClean="0" sz="600" spc="-23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dirty="0" smtClean="0" sz="600" spc="-23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ris,</a:t>
            </a:r>
            <a:r>
              <a:rPr dirty="0" smtClean="0" sz="600" spc="102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Septem</a:t>
            </a:r>
            <a:r>
              <a:rPr dirty="0" smtClean="0" sz="600" spc="23">
                <a:solidFill>
                  <a:srgbClr val="FFFFFF"/>
                </a:solidFill>
                <a:latin typeface="Times New Roman"/>
                <a:cs typeface="Times New Roman"/>
              </a:rPr>
              <a:t>b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er</a:t>
            </a:r>
            <a:r>
              <a:rPr dirty="0" smtClean="0" sz="600" spc="9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7–8,</a:t>
            </a:r>
            <a:r>
              <a:rPr dirty="0" smtClean="0" sz="600" spc="4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2017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220147" y="3353753"/>
            <a:ext cx="263015" cy="101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70"/>
              </a:lnSpc>
              <a:spcBef>
                <a:spcPts val="33"/>
              </a:spcBef>
            </a:pP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2</a:t>
            </a:r>
            <a:r>
              <a:rPr dirty="0" smtClean="0" sz="600" spc="133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/</a:t>
            </a:r>
            <a:r>
              <a:rPr dirty="0" smtClean="0" sz="600" spc="-8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34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297606" y="3251275"/>
            <a:ext cx="53506" cy="25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" name="object 2"/>
          <p:cNvSpPr txBox="1"/>
          <p:nvPr/>
        </p:nvSpPr>
        <p:spPr>
          <a:xfrm>
            <a:off x="3023667" y="3251371"/>
            <a:ext cx="43019" cy="151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/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12"/>
          <p:cNvSpPr/>
          <p:nvPr/>
        </p:nvSpPr>
        <p:spPr>
          <a:xfrm>
            <a:off x="3023667" y="3236187"/>
            <a:ext cx="43019" cy="30366"/>
          </a:xfrm>
          <a:custGeom>
            <a:avLst/>
            <a:gdLst/>
            <a:ahLst/>
            <a:cxnLst/>
            <a:rect l="l" t="t" r="r" b="b"/>
            <a:pathLst>
              <a:path w="43019" h="30366">
                <a:moveTo>
                  <a:pt x="0" y="30366"/>
                </a:moveTo>
                <a:lnTo>
                  <a:pt x="43019" y="30366"/>
                </a:lnTo>
                <a:lnTo>
                  <a:pt x="43019" y="0"/>
                </a:lnTo>
                <a:lnTo>
                  <a:pt x="0" y="0"/>
                </a:lnTo>
                <a:lnTo>
                  <a:pt x="0" y="30366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" name="object 13"/>
          <p:cNvSpPr/>
          <p:nvPr/>
        </p:nvSpPr>
        <p:spPr>
          <a:xfrm>
            <a:off x="2944050" y="3232225"/>
            <a:ext cx="25400" cy="38100"/>
          </a:xfrm>
          <a:custGeom>
            <a:avLst/>
            <a:gdLst/>
            <a:ahLst/>
            <a:cxnLst/>
            <a:rect l="l" t="t" r="r" b="b"/>
            <a:pathLst>
              <a:path w="25400" h="38100">
                <a:moveTo>
                  <a:pt x="25400" y="38100"/>
                </a:moveTo>
                <a:lnTo>
                  <a:pt x="25400" y="0"/>
                </a:lnTo>
                <a:lnTo>
                  <a:pt x="0" y="19050"/>
                </a:lnTo>
                <a:lnTo>
                  <a:pt x="25400" y="3810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" name="object 14"/>
          <p:cNvSpPr/>
          <p:nvPr/>
        </p:nvSpPr>
        <p:spPr>
          <a:xfrm>
            <a:off x="3121853" y="3232225"/>
            <a:ext cx="25400" cy="38100"/>
          </a:xfrm>
          <a:custGeom>
            <a:avLst/>
            <a:gdLst/>
            <a:ahLst/>
            <a:cxnLst/>
            <a:rect l="l" t="t" r="r" b="b"/>
            <a:pathLst>
              <a:path w="25400" h="38100">
                <a:moveTo>
                  <a:pt x="0" y="38100"/>
                </a:moveTo>
                <a:lnTo>
                  <a:pt x="25400" y="19050"/>
                </a:lnTo>
                <a:lnTo>
                  <a:pt x="0" y="0"/>
                </a:lnTo>
                <a:lnTo>
                  <a:pt x="0" y="3810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" name="object 15"/>
          <p:cNvSpPr/>
          <p:nvPr/>
        </p:nvSpPr>
        <p:spPr>
          <a:xfrm>
            <a:off x="3287279" y="3246309"/>
            <a:ext cx="43019" cy="30366"/>
          </a:xfrm>
          <a:custGeom>
            <a:avLst/>
            <a:gdLst/>
            <a:ahLst/>
            <a:cxnLst/>
            <a:rect l="l" t="t" r="r" b="b"/>
            <a:pathLst>
              <a:path w="43019" h="30366">
                <a:moveTo>
                  <a:pt x="0" y="30366"/>
                </a:moveTo>
                <a:lnTo>
                  <a:pt x="43019" y="30366"/>
                </a:lnTo>
                <a:lnTo>
                  <a:pt x="43019" y="0"/>
                </a:lnTo>
                <a:lnTo>
                  <a:pt x="0" y="0"/>
                </a:lnTo>
                <a:lnTo>
                  <a:pt x="0" y="30366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" name="object 16"/>
          <p:cNvSpPr/>
          <p:nvPr/>
        </p:nvSpPr>
        <p:spPr>
          <a:xfrm>
            <a:off x="3297771" y="3236035"/>
            <a:ext cx="43180" cy="30480"/>
          </a:xfrm>
          <a:custGeom>
            <a:avLst/>
            <a:gdLst/>
            <a:ahLst/>
            <a:cxnLst/>
            <a:rect l="l" t="t" r="r" b="b"/>
            <a:pathLst>
              <a:path w="43180" h="30480">
                <a:moveTo>
                  <a:pt x="0" y="10160"/>
                </a:moveTo>
                <a:lnTo>
                  <a:pt x="0" y="0"/>
                </a:lnTo>
                <a:lnTo>
                  <a:pt x="43180" y="0"/>
                </a:lnTo>
                <a:lnTo>
                  <a:pt x="43180" y="30480"/>
                </a:lnTo>
                <a:lnTo>
                  <a:pt x="33020" y="3048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" name="object 17"/>
          <p:cNvSpPr/>
          <p:nvPr/>
        </p:nvSpPr>
        <p:spPr>
          <a:xfrm>
            <a:off x="3307932" y="3225875"/>
            <a:ext cx="43180" cy="30480"/>
          </a:xfrm>
          <a:custGeom>
            <a:avLst/>
            <a:gdLst/>
            <a:ahLst/>
            <a:cxnLst/>
            <a:rect l="l" t="t" r="r" b="b"/>
            <a:pathLst>
              <a:path w="43180" h="30480">
                <a:moveTo>
                  <a:pt x="0" y="10160"/>
                </a:moveTo>
                <a:lnTo>
                  <a:pt x="0" y="0"/>
                </a:lnTo>
                <a:lnTo>
                  <a:pt x="43180" y="0"/>
                </a:lnTo>
                <a:lnTo>
                  <a:pt x="43180" y="30480"/>
                </a:lnTo>
                <a:lnTo>
                  <a:pt x="33020" y="3048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" name="object 18"/>
          <p:cNvSpPr/>
          <p:nvPr/>
        </p:nvSpPr>
        <p:spPr>
          <a:xfrm>
            <a:off x="3224111" y="3232225"/>
            <a:ext cx="203202" cy="38100"/>
          </a:xfrm>
          <a:custGeom>
            <a:avLst/>
            <a:gdLst/>
            <a:ahLst/>
            <a:cxnLst/>
            <a:rect l="l" t="t" r="r" b="b"/>
            <a:pathLst>
              <a:path w="203202" h="38100">
                <a:moveTo>
                  <a:pt x="203202" y="19050"/>
                </a:moveTo>
                <a:lnTo>
                  <a:pt x="177802" y="0"/>
                </a:lnTo>
                <a:lnTo>
                  <a:pt x="177802" y="38100"/>
                </a:lnTo>
                <a:lnTo>
                  <a:pt x="203202" y="19050"/>
                </a:lnTo>
                <a:close/>
              </a:path>
              <a:path w="203202" h="38100">
                <a:moveTo>
                  <a:pt x="25400" y="0"/>
                </a:moveTo>
                <a:lnTo>
                  <a:pt x="0" y="19050"/>
                </a:lnTo>
                <a:lnTo>
                  <a:pt x="25400" y="38100"/>
                </a:lnTo>
                <a:lnTo>
                  <a:pt x="25400" y="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" name="object 19"/>
          <p:cNvSpPr/>
          <p:nvPr/>
        </p:nvSpPr>
        <p:spPr>
          <a:xfrm>
            <a:off x="3593072" y="32385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" name="object 20"/>
          <p:cNvSpPr/>
          <p:nvPr/>
        </p:nvSpPr>
        <p:spPr>
          <a:xfrm>
            <a:off x="3504171" y="3232225"/>
            <a:ext cx="203202" cy="38100"/>
          </a:xfrm>
          <a:custGeom>
            <a:avLst/>
            <a:gdLst/>
            <a:ahLst/>
            <a:cxnLst/>
            <a:rect l="l" t="t" r="r" b="b"/>
            <a:pathLst>
              <a:path w="203202" h="38100">
                <a:moveTo>
                  <a:pt x="203202" y="19050"/>
                </a:moveTo>
                <a:lnTo>
                  <a:pt x="177802" y="0"/>
                </a:lnTo>
                <a:lnTo>
                  <a:pt x="177802" y="38100"/>
                </a:lnTo>
                <a:lnTo>
                  <a:pt x="203202" y="19050"/>
                </a:lnTo>
                <a:close/>
              </a:path>
              <a:path w="203202" h="38100">
                <a:moveTo>
                  <a:pt x="25400" y="0"/>
                </a:moveTo>
                <a:lnTo>
                  <a:pt x="0" y="19050"/>
                </a:lnTo>
                <a:lnTo>
                  <a:pt x="25400" y="38100"/>
                </a:lnTo>
                <a:lnTo>
                  <a:pt x="25400" y="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" name="object 21"/>
          <p:cNvSpPr/>
          <p:nvPr/>
        </p:nvSpPr>
        <p:spPr>
          <a:xfrm>
            <a:off x="3580372" y="32258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" name="object 22"/>
          <p:cNvSpPr/>
          <p:nvPr/>
        </p:nvSpPr>
        <p:spPr>
          <a:xfrm>
            <a:off x="3593072" y="32512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" name="object 23"/>
          <p:cNvSpPr/>
          <p:nvPr/>
        </p:nvSpPr>
        <p:spPr>
          <a:xfrm>
            <a:off x="3580372" y="32639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4" name="object 24"/>
          <p:cNvSpPr/>
          <p:nvPr/>
        </p:nvSpPr>
        <p:spPr>
          <a:xfrm>
            <a:off x="3593072" y="32766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5" name="object 25"/>
          <p:cNvSpPr/>
          <p:nvPr/>
        </p:nvSpPr>
        <p:spPr>
          <a:xfrm>
            <a:off x="3860432" y="32258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6" name="object 26"/>
          <p:cNvSpPr/>
          <p:nvPr/>
        </p:nvSpPr>
        <p:spPr>
          <a:xfrm>
            <a:off x="3873132" y="32385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7" name="object 27"/>
          <p:cNvSpPr/>
          <p:nvPr/>
        </p:nvSpPr>
        <p:spPr>
          <a:xfrm>
            <a:off x="3873132" y="32512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8" name="object 28"/>
          <p:cNvSpPr/>
          <p:nvPr/>
        </p:nvSpPr>
        <p:spPr>
          <a:xfrm>
            <a:off x="3784231" y="3232225"/>
            <a:ext cx="203202" cy="38100"/>
          </a:xfrm>
          <a:custGeom>
            <a:avLst/>
            <a:gdLst/>
            <a:ahLst/>
            <a:cxnLst/>
            <a:rect l="l" t="t" r="r" b="b"/>
            <a:pathLst>
              <a:path w="203202" h="38100">
                <a:moveTo>
                  <a:pt x="203202" y="19050"/>
                </a:moveTo>
                <a:lnTo>
                  <a:pt x="177802" y="0"/>
                </a:lnTo>
                <a:lnTo>
                  <a:pt x="177802" y="38100"/>
                </a:lnTo>
                <a:lnTo>
                  <a:pt x="203202" y="19050"/>
                </a:lnTo>
                <a:close/>
              </a:path>
              <a:path w="203202" h="38100">
                <a:moveTo>
                  <a:pt x="25400" y="0"/>
                </a:moveTo>
                <a:lnTo>
                  <a:pt x="0" y="19050"/>
                </a:lnTo>
                <a:lnTo>
                  <a:pt x="25400" y="38100"/>
                </a:lnTo>
                <a:lnTo>
                  <a:pt x="25400" y="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9" name="object 29"/>
          <p:cNvSpPr/>
          <p:nvPr/>
        </p:nvSpPr>
        <p:spPr>
          <a:xfrm>
            <a:off x="3860432" y="32639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0" name="object 30"/>
          <p:cNvSpPr/>
          <p:nvPr/>
        </p:nvSpPr>
        <p:spPr>
          <a:xfrm>
            <a:off x="3873132" y="32766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1" name="object 31"/>
          <p:cNvSpPr/>
          <p:nvPr/>
        </p:nvSpPr>
        <p:spPr>
          <a:xfrm>
            <a:off x="4140493" y="32258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2" name="object 32"/>
          <p:cNvSpPr/>
          <p:nvPr/>
        </p:nvSpPr>
        <p:spPr>
          <a:xfrm>
            <a:off x="4153193" y="32385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3" name="object 33"/>
          <p:cNvSpPr/>
          <p:nvPr/>
        </p:nvSpPr>
        <p:spPr>
          <a:xfrm>
            <a:off x="4153193" y="32512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4" name="object 34"/>
          <p:cNvSpPr/>
          <p:nvPr/>
        </p:nvSpPr>
        <p:spPr>
          <a:xfrm>
            <a:off x="4140493" y="32639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5" name="object 35"/>
          <p:cNvSpPr/>
          <p:nvPr/>
        </p:nvSpPr>
        <p:spPr>
          <a:xfrm>
            <a:off x="4153193" y="32766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6" name="object 36"/>
          <p:cNvSpPr/>
          <p:nvPr/>
        </p:nvSpPr>
        <p:spPr>
          <a:xfrm>
            <a:off x="4451033" y="3256355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0" y="0"/>
                </a:moveTo>
                <a:lnTo>
                  <a:pt x="20320" y="2032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7" name="object 37"/>
          <p:cNvSpPr/>
          <p:nvPr/>
        </p:nvSpPr>
        <p:spPr>
          <a:xfrm>
            <a:off x="4423969" y="3229861"/>
            <a:ext cx="30366" cy="30366"/>
          </a:xfrm>
          <a:custGeom>
            <a:avLst/>
            <a:gdLst/>
            <a:ahLst/>
            <a:cxnLst/>
            <a:rect l="l" t="t" r="r" b="b"/>
            <a:pathLst>
              <a:path w="30366" h="30366">
                <a:moveTo>
                  <a:pt x="30366" y="15183"/>
                </a:moveTo>
                <a:lnTo>
                  <a:pt x="30366" y="6797"/>
                </a:lnTo>
                <a:lnTo>
                  <a:pt x="23568" y="0"/>
                </a:lnTo>
                <a:lnTo>
                  <a:pt x="15183" y="0"/>
                </a:lnTo>
                <a:lnTo>
                  <a:pt x="6797" y="0"/>
                </a:lnTo>
                <a:lnTo>
                  <a:pt x="0" y="6797"/>
                </a:lnTo>
                <a:lnTo>
                  <a:pt x="0" y="15183"/>
                </a:lnTo>
                <a:lnTo>
                  <a:pt x="0" y="23568"/>
                </a:lnTo>
                <a:lnTo>
                  <a:pt x="6797" y="30366"/>
                </a:lnTo>
                <a:lnTo>
                  <a:pt x="15183" y="30366"/>
                </a:lnTo>
                <a:lnTo>
                  <a:pt x="23568" y="30366"/>
                </a:lnTo>
                <a:lnTo>
                  <a:pt x="30366" y="23568"/>
                </a:lnTo>
                <a:lnTo>
                  <a:pt x="30366" y="15183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8" name="object 38"/>
          <p:cNvSpPr/>
          <p:nvPr/>
        </p:nvSpPr>
        <p:spPr>
          <a:xfrm>
            <a:off x="4344352" y="3225875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38765" y="46907"/>
                </a:lnTo>
                <a:lnTo>
                  <a:pt x="48038" y="36798"/>
                </a:lnTo>
                <a:lnTo>
                  <a:pt x="50800" y="25400"/>
                </a:lnTo>
                <a:lnTo>
                  <a:pt x="46907" y="11928"/>
                </a:lnTo>
                <a:lnTo>
                  <a:pt x="36798" y="2718"/>
                </a:lnTo>
                <a:lnTo>
                  <a:pt x="25400" y="0"/>
                </a:lnTo>
                <a:lnTo>
                  <a:pt x="11928" y="3893"/>
                </a:lnTo>
                <a:lnTo>
                  <a:pt x="2718" y="14001"/>
                </a:lnTo>
                <a:lnTo>
                  <a:pt x="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9" name="object 39"/>
          <p:cNvSpPr/>
          <p:nvPr/>
        </p:nvSpPr>
        <p:spPr>
          <a:xfrm>
            <a:off x="4329112" y="3243655"/>
            <a:ext cx="30480" cy="12699"/>
          </a:xfrm>
          <a:custGeom>
            <a:avLst/>
            <a:gdLst/>
            <a:ahLst/>
            <a:cxnLst/>
            <a:rect l="l" t="t" r="r" b="b"/>
            <a:pathLst>
              <a:path w="30480" h="12699">
                <a:moveTo>
                  <a:pt x="30480" y="0"/>
                </a:moveTo>
                <a:lnTo>
                  <a:pt x="15240" y="12700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0" name="object 40"/>
          <p:cNvSpPr/>
          <p:nvPr/>
        </p:nvSpPr>
        <p:spPr>
          <a:xfrm>
            <a:off x="4496754" y="3225875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11928" y="46907"/>
                </a:lnTo>
                <a:lnTo>
                  <a:pt x="2718" y="36798"/>
                </a:lnTo>
                <a:lnTo>
                  <a:pt x="0" y="25400"/>
                </a:lnTo>
                <a:lnTo>
                  <a:pt x="3893" y="11928"/>
                </a:lnTo>
                <a:lnTo>
                  <a:pt x="14001" y="2718"/>
                </a:lnTo>
                <a:lnTo>
                  <a:pt x="25400" y="0"/>
                </a:lnTo>
                <a:lnTo>
                  <a:pt x="38872" y="3893"/>
                </a:lnTo>
                <a:lnTo>
                  <a:pt x="48082" y="14001"/>
                </a:lnTo>
                <a:lnTo>
                  <a:pt x="5080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1" name="object 41"/>
          <p:cNvSpPr/>
          <p:nvPr/>
        </p:nvSpPr>
        <p:spPr>
          <a:xfrm>
            <a:off x="4532315" y="3243655"/>
            <a:ext cx="30480" cy="12699"/>
          </a:xfrm>
          <a:custGeom>
            <a:avLst/>
            <a:gdLst/>
            <a:ahLst/>
            <a:cxnLst/>
            <a:rect l="l" t="t" r="r" b="b"/>
            <a:pathLst>
              <a:path w="30480" h="12699">
                <a:moveTo>
                  <a:pt x="30480" y="0"/>
                </a:moveTo>
                <a:lnTo>
                  <a:pt x="15240" y="12700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2" name="object 42"/>
          <p:cNvSpPr/>
          <p:nvPr/>
        </p:nvSpPr>
        <p:spPr>
          <a:xfrm>
            <a:off x="0" y="0"/>
            <a:ext cx="4608004" cy="3456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3" name="object 43"/>
          <p:cNvSpPr/>
          <p:nvPr/>
        </p:nvSpPr>
        <p:spPr>
          <a:xfrm>
            <a:off x="0" y="0"/>
            <a:ext cx="4608004" cy="25962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4" name="object 44"/>
          <p:cNvSpPr/>
          <p:nvPr/>
        </p:nvSpPr>
        <p:spPr>
          <a:xfrm>
            <a:off x="0" y="0"/>
            <a:ext cx="4608004" cy="3456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5" name="object 45"/>
          <p:cNvSpPr/>
          <p:nvPr/>
        </p:nvSpPr>
        <p:spPr>
          <a:xfrm>
            <a:off x="309193" y="581659"/>
            <a:ext cx="3989652" cy="183496"/>
          </a:xfrm>
          <a:custGeom>
            <a:avLst/>
            <a:gdLst/>
            <a:ahLst/>
            <a:cxnLst/>
            <a:rect l="l" t="t" r="r" b="b"/>
            <a:pathLst>
              <a:path w="3989652" h="183496">
                <a:moveTo>
                  <a:pt x="0" y="50800"/>
                </a:moveTo>
                <a:lnTo>
                  <a:pt x="0" y="183496"/>
                </a:lnTo>
                <a:lnTo>
                  <a:pt x="3989652" y="183496"/>
                </a:lnTo>
                <a:lnTo>
                  <a:pt x="3989652" y="50800"/>
                </a:lnTo>
                <a:lnTo>
                  <a:pt x="3988755" y="41300"/>
                </a:lnTo>
                <a:lnTo>
                  <a:pt x="3965796" y="7786"/>
                </a:lnTo>
                <a:lnTo>
                  <a:pt x="3938852" y="0"/>
                </a:lnTo>
                <a:lnTo>
                  <a:pt x="50800" y="0"/>
                </a:lnTo>
                <a:lnTo>
                  <a:pt x="7786" y="23856"/>
                </a:lnTo>
                <a:lnTo>
                  <a:pt x="0" y="50800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6" name="object 46"/>
          <p:cNvSpPr/>
          <p:nvPr/>
        </p:nvSpPr>
        <p:spPr>
          <a:xfrm>
            <a:off x="309193" y="714208"/>
            <a:ext cx="3989652" cy="10160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7" name="object 47"/>
          <p:cNvSpPr/>
          <p:nvPr/>
        </p:nvSpPr>
        <p:spPr>
          <a:xfrm>
            <a:off x="0" y="0"/>
            <a:ext cx="4608004" cy="34560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8" name="object 48"/>
          <p:cNvSpPr/>
          <p:nvPr/>
        </p:nvSpPr>
        <p:spPr>
          <a:xfrm>
            <a:off x="4235345" y="2910827"/>
            <a:ext cx="114301" cy="11430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9" name="object 49"/>
          <p:cNvSpPr/>
          <p:nvPr/>
        </p:nvSpPr>
        <p:spPr>
          <a:xfrm>
            <a:off x="410794" y="2961627"/>
            <a:ext cx="3837250" cy="635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0" name="object 50"/>
          <p:cNvSpPr/>
          <p:nvPr/>
        </p:nvSpPr>
        <p:spPr>
          <a:xfrm>
            <a:off x="4298846" y="613171"/>
            <a:ext cx="50800" cy="2310356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1" name="object 51"/>
          <p:cNvSpPr/>
          <p:nvPr/>
        </p:nvSpPr>
        <p:spPr>
          <a:xfrm>
            <a:off x="4298846" y="676672"/>
            <a:ext cx="50800" cy="2246855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2" name="object 52"/>
          <p:cNvSpPr/>
          <p:nvPr/>
        </p:nvSpPr>
        <p:spPr>
          <a:xfrm>
            <a:off x="309193" y="796762"/>
            <a:ext cx="3989652" cy="2177565"/>
          </a:xfrm>
          <a:custGeom>
            <a:avLst/>
            <a:gdLst/>
            <a:ahLst/>
            <a:cxnLst/>
            <a:rect l="l" t="t" r="r" b="b"/>
            <a:pathLst>
              <a:path w="3989652" h="2177565">
                <a:moveTo>
                  <a:pt x="0" y="2126764"/>
                </a:moveTo>
                <a:lnTo>
                  <a:pt x="16636" y="2164278"/>
                </a:lnTo>
                <a:lnTo>
                  <a:pt x="50800" y="2177565"/>
                </a:lnTo>
                <a:lnTo>
                  <a:pt x="3938852" y="2177565"/>
                </a:lnTo>
                <a:lnTo>
                  <a:pt x="3976366" y="2160929"/>
                </a:lnTo>
                <a:lnTo>
                  <a:pt x="3989652" y="2126764"/>
                </a:lnTo>
                <a:lnTo>
                  <a:pt x="3989652" y="0"/>
                </a:lnTo>
                <a:lnTo>
                  <a:pt x="0" y="0"/>
                </a:lnTo>
                <a:lnTo>
                  <a:pt x="0" y="2126764"/>
                </a:lnTo>
                <a:close/>
              </a:path>
            </a:pathLst>
          </a:custGeom>
          <a:solidFill>
            <a:srgbClr val="E9E9F2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3" name="object 53"/>
          <p:cNvSpPr/>
          <p:nvPr/>
        </p:nvSpPr>
        <p:spPr>
          <a:xfrm>
            <a:off x="4298846" y="663972"/>
            <a:ext cx="0" cy="2278605"/>
          </a:xfrm>
          <a:custGeom>
            <a:avLst/>
            <a:gdLst/>
            <a:ahLst/>
            <a:cxnLst/>
            <a:rect l="l" t="t" r="r" b="b"/>
            <a:pathLst>
              <a:path w="0" h="2278605">
                <a:moveTo>
                  <a:pt x="0" y="2278605"/>
                </a:moveTo>
                <a:lnTo>
                  <a:pt x="0" y="0"/>
                </a:lnTo>
              </a:path>
            </a:pathLst>
          </a:custGeom>
          <a:ln w="0">
            <a:solidFill>
              <a:srgbClr val="7F7F7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4" name="object 54"/>
          <p:cNvSpPr/>
          <p:nvPr/>
        </p:nvSpPr>
        <p:spPr>
          <a:xfrm>
            <a:off x="4298846" y="651271"/>
            <a:ext cx="0" cy="12700"/>
          </a:xfrm>
          <a:custGeom>
            <a:avLst/>
            <a:gdLst/>
            <a:ahLst/>
            <a:cxnLst/>
            <a:rect l="l" t="t" r="r" b="b"/>
            <a:pathLst>
              <a:path w="0" h="12700">
                <a:moveTo>
                  <a:pt x="0" y="12700"/>
                </a:moveTo>
                <a:lnTo>
                  <a:pt x="0" y="0"/>
                </a:lnTo>
              </a:path>
            </a:pathLst>
          </a:custGeom>
          <a:ln w="0">
            <a:solidFill>
              <a:srgbClr val="AFAFA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5" name="object 55"/>
          <p:cNvSpPr/>
          <p:nvPr/>
        </p:nvSpPr>
        <p:spPr>
          <a:xfrm>
            <a:off x="4298846" y="638571"/>
            <a:ext cx="0" cy="12700"/>
          </a:xfrm>
          <a:custGeom>
            <a:avLst/>
            <a:gdLst/>
            <a:ahLst/>
            <a:cxnLst/>
            <a:rect l="l" t="t" r="r" b="b"/>
            <a:pathLst>
              <a:path w="0" h="12700">
                <a:moveTo>
                  <a:pt x="0" y="12700"/>
                </a:moveTo>
                <a:lnTo>
                  <a:pt x="0" y="0"/>
                </a:lnTo>
              </a:path>
            </a:pathLst>
          </a:custGeom>
          <a:ln w="0">
            <a:solidFill>
              <a:srgbClr val="CECECE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6" name="object 56"/>
          <p:cNvSpPr/>
          <p:nvPr/>
        </p:nvSpPr>
        <p:spPr>
          <a:xfrm>
            <a:off x="4298846" y="625871"/>
            <a:ext cx="0" cy="12700"/>
          </a:xfrm>
          <a:custGeom>
            <a:avLst/>
            <a:gdLst/>
            <a:ahLst/>
            <a:cxnLst/>
            <a:rect l="l" t="t" r="r" b="b"/>
            <a:pathLst>
              <a:path w="0" h="12700">
                <a:moveTo>
                  <a:pt x="0" y="12700"/>
                </a:moveTo>
                <a:lnTo>
                  <a:pt x="0" y="0"/>
                </a:lnTo>
              </a:path>
            </a:pathLst>
          </a:custGeom>
          <a:ln w="0">
            <a:solidFill>
              <a:srgbClr val="EFEF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7" name="object 57"/>
          <p:cNvSpPr/>
          <p:nvPr/>
        </p:nvSpPr>
        <p:spPr>
          <a:xfrm>
            <a:off x="0" y="0"/>
            <a:ext cx="4608004" cy="345600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8" name="object 58"/>
          <p:cNvSpPr/>
          <p:nvPr/>
        </p:nvSpPr>
        <p:spPr>
          <a:xfrm>
            <a:off x="0" y="0"/>
            <a:ext cx="4608004" cy="345600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9" name="object 59"/>
          <p:cNvSpPr/>
          <p:nvPr/>
        </p:nvSpPr>
        <p:spPr>
          <a:xfrm>
            <a:off x="0" y="3320961"/>
            <a:ext cx="4608004" cy="135039"/>
          </a:xfrm>
          <a:custGeom>
            <a:avLst/>
            <a:gdLst/>
            <a:ahLst/>
            <a:cxnLst/>
            <a:rect l="l" t="t" r="r" b="b"/>
            <a:pathLst>
              <a:path w="4608004" h="135039">
                <a:moveTo>
                  <a:pt x="4608004" y="0"/>
                </a:moveTo>
                <a:lnTo>
                  <a:pt x="0" y="0"/>
                </a:lnTo>
                <a:lnTo>
                  <a:pt x="0" y="135039"/>
                </a:lnTo>
                <a:lnTo>
                  <a:pt x="4608004" y="135039"/>
                </a:lnTo>
                <a:lnTo>
                  <a:pt x="4608004" y="0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153174" y="44948"/>
            <a:ext cx="2167997" cy="2075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455"/>
              </a:lnSpc>
              <a:spcBef>
                <a:spcPts val="72"/>
              </a:spcBef>
            </a:pP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Heuristics</a:t>
            </a:r>
            <a:r>
              <a:rPr dirty="0" smtClean="0" sz="1400" spc="-6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and</a:t>
            </a:r>
            <a:r>
              <a:rPr dirty="0" smtClean="0" sz="1400" spc="14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metaheuristics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47294" y="606102"/>
            <a:ext cx="3924824" cy="11304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11396">
              <a:lnSpc>
                <a:spcPts val="1140"/>
              </a:lnSpc>
              <a:spcBef>
                <a:spcPts val="57"/>
              </a:spcBef>
            </a:pP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Metaheuristic</a:t>
            </a:r>
            <a:endParaRPr sz="1100">
              <a:latin typeface="Times New Roman"/>
              <a:cs typeface="Times New Roman"/>
            </a:endParaRPr>
          </a:p>
          <a:p>
            <a:pPr marL="12700" marR="11396">
              <a:lnSpc>
                <a:spcPct val="95825"/>
              </a:lnSpc>
              <a:spcBef>
                <a:spcPts val="268"/>
              </a:spcBef>
            </a:pPr>
            <a:r>
              <a:rPr dirty="0" smtClean="0" sz="1100" spc="0">
                <a:latin typeface="Times New Roman"/>
                <a:cs typeface="Times New Roman"/>
              </a:rPr>
              <a:t>An</a:t>
            </a:r>
            <a:r>
              <a:rPr dirty="0" smtClean="0" sz="1100" spc="4">
                <a:latin typeface="Times New Roman"/>
                <a:cs typeface="Times New Roman"/>
              </a:rPr>
              <a:t> </a:t>
            </a:r>
            <a:r>
              <a:rPr dirty="0" smtClean="0" sz="1100" spc="0">
                <a:latin typeface="Times New Roman"/>
                <a:cs typeface="Times New Roman"/>
              </a:rPr>
              <a:t>optimization</a:t>
            </a:r>
            <a:r>
              <a:rPr dirty="0" smtClean="0" sz="1100" spc="84">
                <a:latin typeface="Times New Roman"/>
                <a:cs typeface="Times New Roman"/>
              </a:rPr>
              <a:t> </a:t>
            </a:r>
            <a:r>
              <a:rPr dirty="0" smtClean="0" sz="1100" spc="-29">
                <a:latin typeface="Times New Roman"/>
                <a:cs typeface="Times New Roman"/>
              </a:rPr>
              <a:t>p</a:t>
            </a:r>
            <a:r>
              <a:rPr dirty="0" smtClean="0" sz="1100" spc="0">
                <a:latin typeface="Times New Roman"/>
                <a:cs typeface="Times New Roman"/>
              </a:rPr>
              <a:t>roblem</a:t>
            </a:r>
            <a:r>
              <a:rPr dirty="0" smtClean="0" sz="1100" spc="28">
                <a:latin typeface="Times New Roman"/>
                <a:cs typeface="Times New Roman"/>
              </a:rPr>
              <a:t> </a:t>
            </a:r>
            <a:r>
              <a:rPr dirty="0" smtClean="0" sz="1100" spc="0">
                <a:latin typeface="Times New Roman"/>
                <a:cs typeface="Times New Roman"/>
              </a:rPr>
              <a:t>can</a:t>
            </a:r>
            <a:r>
              <a:rPr dirty="0" smtClean="0" sz="1100" spc="115">
                <a:latin typeface="Times New Roman"/>
                <a:cs typeface="Times New Roman"/>
              </a:rPr>
              <a:t> </a:t>
            </a:r>
            <a:r>
              <a:rPr dirty="0" smtClean="0" sz="1100" spc="29">
                <a:latin typeface="Times New Roman"/>
                <a:cs typeface="Times New Roman"/>
              </a:rPr>
              <a:t>b</a:t>
            </a:r>
            <a:r>
              <a:rPr dirty="0" smtClean="0" sz="1100" spc="0">
                <a:latin typeface="Times New Roman"/>
                <a:cs typeface="Times New Roman"/>
              </a:rPr>
              <a:t>e</a:t>
            </a:r>
            <a:r>
              <a:rPr dirty="0" smtClean="0" sz="1100" spc="80">
                <a:latin typeface="Times New Roman"/>
                <a:cs typeface="Times New Roman"/>
              </a:rPr>
              <a:t> </a:t>
            </a:r>
            <a:r>
              <a:rPr dirty="0" smtClean="0" sz="1100" spc="0">
                <a:latin typeface="Times New Roman"/>
                <a:cs typeface="Times New Roman"/>
              </a:rPr>
              <a:t>solved</a:t>
            </a:r>
            <a:r>
              <a:rPr dirty="0" smtClean="0" sz="1100" spc="-58">
                <a:latin typeface="Times New Roman"/>
                <a:cs typeface="Times New Roman"/>
              </a:rPr>
              <a:t> </a:t>
            </a:r>
            <a:r>
              <a:rPr dirty="0" smtClean="0" sz="1100" spc="0">
                <a:latin typeface="Times New Roman"/>
                <a:cs typeface="Times New Roman"/>
              </a:rPr>
              <a:t>:</a:t>
            </a:r>
            <a:endParaRPr sz="1100">
              <a:latin typeface="Times New Roman"/>
              <a:cs typeface="Times New Roman"/>
            </a:endParaRPr>
          </a:p>
          <a:p>
            <a:pPr marL="289801">
              <a:lnSpc>
                <a:spcPts val="1264"/>
              </a:lnSpc>
              <a:spcBef>
                <a:spcPts val="385"/>
              </a:spcBef>
            </a:pPr>
            <a:r>
              <a:rPr dirty="0" smtClean="0" sz="1100" spc="-29">
                <a:latin typeface="Times New Roman"/>
                <a:cs typeface="Times New Roman"/>
              </a:rPr>
              <a:t>b</a:t>
            </a:r>
            <a:r>
              <a:rPr dirty="0" smtClean="0" sz="1100" spc="0">
                <a:latin typeface="Times New Roman"/>
                <a:cs typeface="Times New Roman"/>
              </a:rPr>
              <a:t>y</a:t>
            </a:r>
            <a:r>
              <a:rPr dirty="0" smtClean="0" sz="1100" spc="25">
                <a:latin typeface="Times New Roman"/>
                <a:cs typeface="Times New Roman"/>
              </a:rPr>
              <a:t> </a:t>
            </a:r>
            <a:r>
              <a:rPr dirty="0" smtClean="0" sz="1100" spc="0">
                <a:latin typeface="Times New Roman"/>
                <a:cs typeface="Times New Roman"/>
              </a:rPr>
              <a:t>a</a:t>
            </a:r>
            <a:r>
              <a:rPr dirty="0" smtClean="0" sz="1100" spc="104">
                <a:latin typeface="Times New Roman"/>
                <a:cs typeface="Times New Roman"/>
              </a:rPr>
              <a:t> </a:t>
            </a:r>
            <a:r>
              <a:rPr dirty="0" smtClean="0" sz="1100" spc="0">
                <a:latin typeface="Times New Roman"/>
                <a:cs typeface="Times New Roman"/>
              </a:rPr>
              <a:t>heuristic,</a:t>
            </a:r>
            <a:r>
              <a:rPr dirty="0" smtClean="0" sz="1100" spc="75">
                <a:latin typeface="Times New Roman"/>
                <a:cs typeface="Times New Roman"/>
              </a:rPr>
              <a:t> </a:t>
            </a:r>
            <a:r>
              <a:rPr dirty="0" smtClean="0" sz="1100" spc="0">
                <a:latin typeface="Times New Roman"/>
                <a:cs typeface="Times New Roman"/>
              </a:rPr>
              <a:t>which</a:t>
            </a:r>
            <a:r>
              <a:rPr dirty="0" smtClean="0" sz="1100" spc="-32">
                <a:latin typeface="Times New Roman"/>
                <a:cs typeface="Times New Roman"/>
              </a:rPr>
              <a:t> </a:t>
            </a:r>
            <a:r>
              <a:rPr dirty="0" smtClean="0" sz="1100" spc="-29">
                <a:latin typeface="Times New Roman"/>
                <a:cs typeface="Times New Roman"/>
              </a:rPr>
              <a:t>p</a:t>
            </a:r>
            <a:r>
              <a:rPr dirty="0" smtClean="0" sz="1100" spc="0">
                <a:latin typeface="Times New Roman"/>
                <a:cs typeface="Times New Roman"/>
              </a:rPr>
              <a:t>rovides</a:t>
            </a:r>
            <a:r>
              <a:rPr dirty="0" smtClean="0" sz="1100" spc="-48">
                <a:latin typeface="Times New Roman"/>
                <a:cs typeface="Times New Roman"/>
              </a:rPr>
              <a:t> </a:t>
            </a:r>
            <a:r>
              <a:rPr dirty="0" smtClean="0" sz="1100" spc="0">
                <a:latin typeface="Times New Roman"/>
                <a:cs typeface="Times New Roman"/>
              </a:rPr>
              <a:t>quickly</a:t>
            </a:r>
            <a:r>
              <a:rPr dirty="0" smtClean="0" sz="1100" spc="-89">
                <a:latin typeface="Times New Roman"/>
                <a:cs typeface="Times New Roman"/>
              </a:rPr>
              <a:t> </a:t>
            </a:r>
            <a:r>
              <a:rPr dirty="0" smtClean="0" sz="1100" spc="0">
                <a:latin typeface="Times New Roman"/>
                <a:cs typeface="Times New Roman"/>
              </a:rPr>
              <a:t>an</a:t>
            </a:r>
            <a:r>
              <a:rPr dirty="0" smtClean="0" sz="1100" spc="106">
                <a:latin typeface="Times New Roman"/>
                <a:cs typeface="Times New Roman"/>
              </a:rPr>
              <a:t> </a:t>
            </a:r>
            <a:r>
              <a:rPr dirty="0" smtClean="0" sz="1100" spc="0">
                <a:latin typeface="Times New Roman"/>
                <a:cs typeface="Times New Roman"/>
              </a:rPr>
              <a:t>un</a:t>
            </a:r>
            <a:r>
              <a:rPr dirty="0" smtClean="0" sz="1100" spc="-29">
                <a:latin typeface="Times New Roman"/>
                <a:cs typeface="Times New Roman"/>
              </a:rPr>
              <a:t>p</a:t>
            </a:r>
            <a:r>
              <a:rPr dirty="0" smtClean="0" sz="1100" spc="0">
                <a:latin typeface="Times New Roman"/>
                <a:cs typeface="Times New Roman"/>
              </a:rPr>
              <a:t>roved</a:t>
            </a:r>
            <a:r>
              <a:rPr dirty="0" smtClean="0" sz="1100" spc="16">
                <a:latin typeface="Times New Roman"/>
                <a:cs typeface="Times New Roman"/>
              </a:rPr>
              <a:t> </a:t>
            </a:r>
            <a:r>
              <a:rPr dirty="0" smtClean="0" sz="1100" spc="0">
                <a:latin typeface="Times New Roman"/>
                <a:cs typeface="Times New Roman"/>
              </a:rPr>
              <a:t>optimal</a:t>
            </a:r>
            <a:r>
              <a:rPr dirty="0" smtClean="0" sz="1100" spc="75">
                <a:latin typeface="Times New Roman"/>
                <a:cs typeface="Times New Roman"/>
              </a:rPr>
              <a:t> </a:t>
            </a:r>
            <a:r>
              <a:rPr dirty="0" smtClean="0" sz="1100" spc="-29">
                <a:latin typeface="Times New Roman"/>
                <a:cs typeface="Times New Roman"/>
              </a:rPr>
              <a:t>o</a:t>
            </a:r>
            <a:r>
              <a:rPr dirty="0" smtClean="0" sz="1100" spc="0">
                <a:latin typeface="Times New Roman"/>
                <a:cs typeface="Times New Roman"/>
              </a:rPr>
              <a:t>r</a:t>
            </a:r>
            <a:r>
              <a:rPr dirty="0" smtClean="0" sz="1100" spc="63">
                <a:latin typeface="Times New Roman"/>
                <a:cs typeface="Times New Roman"/>
              </a:rPr>
              <a:t> </a:t>
            </a:r>
            <a:r>
              <a:rPr dirty="0" smtClean="0" sz="1100" spc="0">
                <a:latin typeface="Times New Roman"/>
                <a:cs typeface="Times New Roman"/>
              </a:rPr>
              <a:t>a</a:t>
            </a:r>
            <a:r>
              <a:rPr dirty="0" smtClean="0" sz="1100" spc="0">
                <a:latin typeface="Times New Roman"/>
                <a:cs typeface="Times New Roman"/>
              </a:rPr>
              <a:t> </a:t>
            </a:r>
            <a:r>
              <a:rPr dirty="0" smtClean="0" sz="1100" spc="0">
                <a:latin typeface="Times New Roman"/>
                <a:cs typeface="Times New Roman"/>
              </a:rPr>
              <a:t>ne</a:t>
            </a:r>
            <a:r>
              <a:rPr dirty="0" smtClean="0" sz="1100" spc="-29">
                <a:latin typeface="Times New Roman"/>
                <a:cs typeface="Times New Roman"/>
              </a:rPr>
              <a:t>a</a:t>
            </a:r>
            <a:r>
              <a:rPr dirty="0" smtClean="0" sz="1100" spc="0">
                <a:latin typeface="Times New Roman"/>
                <a:cs typeface="Times New Roman"/>
              </a:rPr>
              <a:t>r</a:t>
            </a:r>
            <a:r>
              <a:rPr dirty="0" smtClean="0" sz="1100" spc="115">
                <a:latin typeface="Times New Roman"/>
                <a:cs typeface="Times New Roman"/>
              </a:rPr>
              <a:t> </a:t>
            </a:r>
            <a:r>
              <a:rPr dirty="0" smtClean="0" sz="1100" spc="0">
                <a:latin typeface="Times New Roman"/>
                <a:cs typeface="Times New Roman"/>
              </a:rPr>
              <a:t>optimal</a:t>
            </a:r>
            <a:r>
              <a:rPr dirty="0" smtClean="0" sz="1100" spc="84">
                <a:latin typeface="Times New Roman"/>
                <a:cs typeface="Times New Roman"/>
              </a:rPr>
              <a:t> </a:t>
            </a:r>
            <a:r>
              <a:rPr dirty="0" smtClean="0" sz="1100" spc="0">
                <a:latin typeface="Times New Roman"/>
                <a:cs typeface="Times New Roman"/>
              </a:rPr>
              <a:t>solution;</a:t>
            </a:r>
            <a:endParaRPr sz="1100">
              <a:latin typeface="Times New Roman"/>
              <a:cs typeface="Times New Roman"/>
            </a:endParaRPr>
          </a:p>
          <a:p>
            <a:pPr marL="289801" marR="260174">
              <a:lnSpc>
                <a:spcPts val="1264"/>
              </a:lnSpc>
              <a:spcBef>
                <a:spcPts val="389"/>
              </a:spcBef>
            </a:pPr>
            <a:r>
              <a:rPr dirty="0" smtClean="0" sz="1100" spc="-29">
                <a:latin typeface="Times New Roman"/>
                <a:cs typeface="Times New Roman"/>
              </a:rPr>
              <a:t>b</a:t>
            </a:r>
            <a:r>
              <a:rPr dirty="0" smtClean="0" sz="1100" spc="0">
                <a:latin typeface="Times New Roman"/>
                <a:cs typeface="Times New Roman"/>
              </a:rPr>
              <a:t>y</a:t>
            </a:r>
            <a:r>
              <a:rPr dirty="0" smtClean="0" sz="1100" spc="40">
                <a:latin typeface="Times New Roman"/>
                <a:cs typeface="Times New Roman"/>
              </a:rPr>
              <a:t> </a:t>
            </a:r>
            <a:r>
              <a:rPr dirty="0" smtClean="0" sz="1100" spc="0">
                <a:latin typeface="Times New Roman"/>
                <a:cs typeface="Times New Roman"/>
              </a:rPr>
              <a:t>an</a:t>
            </a:r>
            <a:r>
              <a:rPr dirty="0" smtClean="0" sz="1100" spc="116">
                <a:latin typeface="Times New Roman"/>
                <a:cs typeface="Times New Roman"/>
              </a:rPr>
              <a:t> </a:t>
            </a:r>
            <a:r>
              <a:rPr dirty="0" smtClean="0" sz="1100" spc="0">
                <a:latin typeface="Times New Roman"/>
                <a:cs typeface="Times New Roman"/>
              </a:rPr>
              <a:t>exact</a:t>
            </a:r>
            <a:r>
              <a:rPr dirty="0" smtClean="0" sz="1100" spc="131">
                <a:latin typeface="Times New Roman"/>
                <a:cs typeface="Times New Roman"/>
              </a:rPr>
              <a:t> </a:t>
            </a:r>
            <a:r>
              <a:rPr dirty="0" smtClean="0" sz="1100" spc="0">
                <a:latin typeface="Times New Roman"/>
                <a:cs typeface="Times New Roman"/>
              </a:rPr>
              <a:t>alg</a:t>
            </a:r>
            <a:r>
              <a:rPr dirty="0" smtClean="0" sz="1100" spc="-29">
                <a:latin typeface="Times New Roman"/>
                <a:cs typeface="Times New Roman"/>
              </a:rPr>
              <a:t>o</a:t>
            </a:r>
            <a:r>
              <a:rPr dirty="0" smtClean="0" sz="1100" spc="0">
                <a:latin typeface="Times New Roman"/>
                <a:cs typeface="Times New Roman"/>
              </a:rPr>
              <a:t>rithm,</a:t>
            </a:r>
            <a:r>
              <a:rPr dirty="0" smtClean="0" sz="1100" spc="100">
                <a:latin typeface="Times New Roman"/>
                <a:cs typeface="Times New Roman"/>
              </a:rPr>
              <a:t> </a:t>
            </a:r>
            <a:r>
              <a:rPr dirty="0" smtClean="0" sz="1100" spc="0">
                <a:latin typeface="Times New Roman"/>
                <a:cs typeface="Times New Roman"/>
              </a:rPr>
              <a:t>which</a:t>
            </a:r>
            <a:r>
              <a:rPr dirty="0" smtClean="0" sz="1100" spc="-22">
                <a:latin typeface="Times New Roman"/>
                <a:cs typeface="Times New Roman"/>
              </a:rPr>
              <a:t> </a:t>
            </a:r>
            <a:r>
              <a:rPr dirty="0" smtClean="0" sz="1100" spc="-29">
                <a:latin typeface="Times New Roman"/>
                <a:cs typeface="Times New Roman"/>
              </a:rPr>
              <a:t>p</a:t>
            </a:r>
            <a:r>
              <a:rPr dirty="0" smtClean="0" sz="1100" spc="0">
                <a:latin typeface="Times New Roman"/>
                <a:cs typeface="Times New Roman"/>
              </a:rPr>
              <a:t>rovides,</a:t>
            </a:r>
            <a:r>
              <a:rPr dirty="0" smtClean="0" sz="1100" spc="-14">
                <a:latin typeface="Times New Roman"/>
                <a:cs typeface="Times New Roman"/>
              </a:rPr>
              <a:t> </a:t>
            </a:r>
            <a:r>
              <a:rPr dirty="0" smtClean="0" sz="1100" spc="0">
                <a:latin typeface="Times New Roman"/>
                <a:cs typeface="Times New Roman"/>
              </a:rPr>
              <a:t>ho</a:t>
            </a:r>
            <a:r>
              <a:rPr dirty="0" smtClean="0" sz="1100" spc="28">
                <a:latin typeface="Times New Roman"/>
                <a:cs typeface="Times New Roman"/>
              </a:rPr>
              <a:t>p</a:t>
            </a:r>
            <a:r>
              <a:rPr dirty="0" smtClean="0" sz="1100" spc="0">
                <a:latin typeface="Times New Roman"/>
                <a:cs typeface="Times New Roman"/>
              </a:rPr>
              <a:t>efully</a:t>
            </a:r>
            <a:r>
              <a:rPr dirty="0" smtClean="0" sz="1100" spc="105">
                <a:latin typeface="Times New Roman"/>
                <a:cs typeface="Times New Roman"/>
              </a:rPr>
              <a:t> </a:t>
            </a:r>
            <a:r>
              <a:rPr dirty="0" smtClean="0" sz="1100" spc="0">
                <a:latin typeface="Times New Roman"/>
                <a:cs typeface="Times New Roman"/>
              </a:rPr>
              <a:t>quickl</a:t>
            </a:r>
            <a:r>
              <a:rPr dirty="0" smtClean="0" sz="1100" spc="-89">
                <a:latin typeface="Times New Roman"/>
                <a:cs typeface="Times New Roman"/>
              </a:rPr>
              <a:t>y</a:t>
            </a:r>
            <a:r>
              <a:rPr dirty="0" smtClean="0" sz="1100" spc="0">
                <a:latin typeface="Times New Roman"/>
                <a:cs typeface="Times New Roman"/>
              </a:rPr>
              <a:t>,</a:t>
            </a:r>
            <a:r>
              <a:rPr dirty="0" smtClean="0" sz="1100" spc="-55">
                <a:latin typeface="Times New Roman"/>
                <a:cs typeface="Times New Roman"/>
              </a:rPr>
              <a:t> </a:t>
            </a:r>
            <a:r>
              <a:rPr dirty="0" smtClean="0" sz="1100" spc="0">
                <a:latin typeface="Times New Roman"/>
                <a:cs typeface="Times New Roman"/>
              </a:rPr>
              <a:t>a</a:t>
            </a:r>
            <a:r>
              <a:rPr dirty="0" smtClean="0" sz="1100" spc="0">
                <a:latin typeface="Times New Roman"/>
                <a:cs typeface="Times New Roman"/>
              </a:rPr>
              <a:t> </a:t>
            </a:r>
            <a:r>
              <a:rPr dirty="0" smtClean="0" sz="1100" spc="-29">
                <a:latin typeface="Times New Roman"/>
                <a:cs typeface="Times New Roman"/>
              </a:rPr>
              <a:t>p</a:t>
            </a:r>
            <a:r>
              <a:rPr dirty="0" smtClean="0" sz="1100" spc="0">
                <a:latin typeface="Times New Roman"/>
                <a:cs typeface="Times New Roman"/>
              </a:rPr>
              <a:t>roved</a:t>
            </a:r>
            <a:r>
              <a:rPr dirty="0" smtClean="0" sz="1100" spc="15">
                <a:latin typeface="Times New Roman"/>
                <a:cs typeface="Times New Roman"/>
              </a:rPr>
              <a:t> </a:t>
            </a:r>
            <a:r>
              <a:rPr dirty="0" smtClean="0" sz="1100" spc="0">
                <a:latin typeface="Times New Roman"/>
                <a:cs typeface="Times New Roman"/>
              </a:rPr>
              <a:t>optimal</a:t>
            </a:r>
            <a:r>
              <a:rPr dirty="0" smtClean="0" sz="1100" spc="84">
                <a:latin typeface="Times New Roman"/>
                <a:cs typeface="Times New Roman"/>
              </a:rPr>
              <a:t> </a:t>
            </a:r>
            <a:r>
              <a:rPr dirty="0" smtClean="0" sz="1100" spc="0">
                <a:latin typeface="Times New Roman"/>
                <a:cs typeface="Times New Roman"/>
              </a:rPr>
              <a:t>solution.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47294" y="1954753"/>
            <a:ext cx="2749912" cy="1639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140"/>
              </a:lnSpc>
              <a:spcBef>
                <a:spcPts val="57"/>
              </a:spcBef>
            </a:pPr>
            <a:r>
              <a:rPr dirty="0" smtClean="0" sz="1100" spc="0">
                <a:latin typeface="Times New Roman"/>
                <a:cs typeface="Times New Roman"/>
              </a:rPr>
              <a:t>Thousands</a:t>
            </a:r>
            <a:r>
              <a:rPr dirty="0" smtClean="0" sz="1100" spc="180">
                <a:latin typeface="Times New Roman"/>
                <a:cs typeface="Times New Roman"/>
              </a:rPr>
              <a:t> </a:t>
            </a:r>
            <a:r>
              <a:rPr dirty="0" smtClean="0" sz="1100" spc="0">
                <a:latin typeface="Times New Roman"/>
                <a:cs typeface="Times New Roman"/>
              </a:rPr>
              <a:t>of</a:t>
            </a:r>
            <a:r>
              <a:rPr dirty="0" smtClean="0" sz="1100" spc="39">
                <a:latin typeface="Times New Roman"/>
                <a:cs typeface="Times New Roman"/>
              </a:rPr>
              <a:t> </a:t>
            </a:r>
            <a:r>
              <a:rPr dirty="0" smtClean="0" sz="1100" spc="0">
                <a:latin typeface="Times New Roman"/>
                <a:cs typeface="Times New Roman"/>
              </a:rPr>
              <a:t>heuristics</a:t>
            </a:r>
            <a:r>
              <a:rPr dirty="0" smtClean="0" sz="1100" spc="42">
                <a:latin typeface="Times New Roman"/>
                <a:cs typeface="Times New Roman"/>
              </a:rPr>
              <a:t> </a:t>
            </a:r>
            <a:r>
              <a:rPr dirty="0" smtClean="0" sz="1100" spc="-29">
                <a:latin typeface="Times New Roman"/>
                <a:cs typeface="Times New Roman"/>
              </a:rPr>
              <a:t>a</a:t>
            </a:r>
            <a:r>
              <a:rPr dirty="0" smtClean="0" sz="1100" spc="0">
                <a:latin typeface="Times New Roman"/>
                <a:cs typeface="Times New Roman"/>
              </a:rPr>
              <a:t>re</a:t>
            </a:r>
            <a:r>
              <a:rPr dirty="0" smtClean="0" sz="1100" spc="105">
                <a:latin typeface="Times New Roman"/>
                <a:cs typeface="Times New Roman"/>
              </a:rPr>
              <a:t> </a:t>
            </a:r>
            <a:r>
              <a:rPr dirty="0" smtClean="0" sz="1100" spc="-29">
                <a:latin typeface="Times New Roman"/>
                <a:cs typeface="Times New Roman"/>
              </a:rPr>
              <a:t>p</a:t>
            </a:r>
            <a:r>
              <a:rPr dirty="0" smtClean="0" sz="1100" spc="0">
                <a:latin typeface="Times New Roman"/>
                <a:cs typeface="Times New Roman"/>
              </a:rPr>
              <a:t>ro</a:t>
            </a:r>
            <a:r>
              <a:rPr dirty="0" smtClean="0" sz="1100" spc="29">
                <a:latin typeface="Times New Roman"/>
                <a:cs typeface="Times New Roman"/>
              </a:rPr>
              <a:t>p</a:t>
            </a:r>
            <a:r>
              <a:rPr dirty="0" smtClean="0" sz="1100" spc="0">
                <a:latin typeface="Times New Roman"/>
                <a:cs typeface="Times New Roman"/>
              </a:rPr>
              <a:t>osed</a:t>
            </a:r>
            <a:r>
              <a:rPr dirty="0" smtClean="0" sz="1100" spc="70">
                <a:latin typeface="Times New Roman"/>
                <a:cs typeface="Times New Roman"/>
              </a:rPr>
              <a:t> </a:t>
            </a:r>
            <a:r>
              <a:rPr dirty="0" smtClean="0" sz="1100" spc="0">
                <a:latin typeface="Times New Roman"/>
                <a:cs typeface="Times New Roman"/>
              </a:rPr>
              <a:t>each</a:t>
            </a:r>
            <a:r>
              <a:rPr dirty="0" smtClean="0" sz="1100" spc="105">
                <a:latin typeface="Times New Roman"/>
                <a:cs typeface="Times New Roman"/>
              </a:rPr>
              <a:t> </a:t>
            </a:r>
            <a:r>
              <a:rPr dirty="0" smtClean="0" sz="1100" spc="-29">
                <a:latin typeface="Times New Roman"/>
                <a:cs typeface="Times New Roman"/>
              </a:rPr>
              <a:t>y</a:t>
            </a:r>
            <a:r>
              <a:rPr dirty="0" smtClean="0" sz="1100" spc="0">
                <a:latin typeface="Times New Roman"/>
                <a:cs typeface="Times New Roman"/>
              </a:rPr>
              <a:t>e</a:t>
            </a:r>
            <a:r>
              <a:rPr dirty="0" smtClean="0" sz="1100" spc="-29">
                <a:latin typeface="Times New Roman"/>
                <a:cs typeface="Times New Roman"/>
              </a:rPr>
              <a:t>a</a:t>
            </a:r>
            <a:r>
              <a:rPr dirty="0" smtClean="0" sz="1100" spc="0">
                <a:latin typeface="Times New Roman"/>
                <a:cs typeface="Times New Roman"/>
              </a:rPr>
              <a:t>r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47294" y="2298910"/>
            <a:ext cx="3906304" cy="50809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11396">
              <a:lnSpc>
                <a:spcPts val="1140"/>
              </a:lnSpc>
              <a:spcBef>
                <a:spcPts val="57"/>
              </a:spcBef>
            </a:pPr>
            <a:r>
              <a:rPr dirty="0" smtClean="0" sz="1100" spc="0">
                <a:latin typeface="Times New Roman"/>
                <a:cs typeface="Times New Roman"/>
              </a:rPr>
              <a:t>A</a:t>
            </a:r>
            <a:r>
              <a:rPr dirty="0" smtClean="0" sz="1100" spc="5">
                <a:latin typeface="Times New Roman"/>
                <a:cs typeface="Times New Roman"/>
              </a:rPr>
              <a:t> </a:t>
            </a:r>
            <a:r>
              <a:rPr dirty="0" smtClean="0" sz="1100" spc="0">
                <a:latin typeface="Times New Roman"/>
                <a:cs typeface="Times New Roman"/>
              </a:rPr>
              <a:t>metaheuristic</a:t>
            </a:r>
            <a:r>
              <a:rPr dirty="0" smtClean="0" sz="1100" spc="139">
                <a:latin typeface="Times New Roman"/>
                <a:cs typeface="Times New Roman"/>
              </a:rPr>
              <a:t> </a:t>
            </a:r>
            <a:r>
              <a:rPr dirty="0" smtClean="0" sz="1100" spc="0">
                <a:latin typeface="Times New Roman"/>
                <a:cs typeface="Times New Roman"/>
              </a:rPr>
              <a:t>is</a:t>
            </a:r>
            <a:r>
              <a:rPr dirty="0" smtClean="0" sz="1100" spc="18">
                <a:latin typeface="Times New Roman"/>
                <a:cs typeface="Times New Roman"/>
              </a:rPr>
              <a:t> </a:t>
            </a:r>
            <a:r>
              <a:rPr dirty="0" smtClean="0" sz="1100" spc="0">
                <a:latin typeface="Times New Roman"/>
                <a:cs typeface="Times New Roman"/>
              </a:rPr>
              <a:t>a</a:t>
            </a:r>
            <a:r>
              <a:rPr dirty="0" smtClean="0" sz="1100" spc="114">
                <a:latin typeface="Times New Roman"/>
                <a:cs typeface="Times New Roman"/>
              </a:rPr>
              <a:t> </a:t>
            </a:r>
            <a:r>
              <a:rPr dirty="0" smtClean="0" sz="1100" spc="0">
                <a:latin typeface="Times New Roman"/>
                <a:cs typeface="Times New Roman"/>
              </a:rPr>
              <a:t>general</a:t>
            </a:r>
            <a:r>
              <a:rPr dirty="0" smtClean="0" sz="1100" spc="52">
                <a:latin typeface="Times New Roman"/>
                <a:cs typeface="Times New Roman"/>
              </a:rPr>
              <a:t> </a:t>
            </a:r>
            <a:r>
              <a:rPr dirty="0" smtClean="0" sz="1100" spc="0">
                <a:latin typeface="Times New Roman"/>
                <a:cs typeface="Times New Roman"/>
              </a:rPr>
              <a:t>frame</a:t>
            </a:r>
            <a:r>
              <a:rPr dirty="0" smtClean="0" sz="1100" spc="-29">
                <a:latin typeface="Times New Roman"/>
                <a:cs typeface="Times New Roman"/>
              </a:rPr>
              <a:t>w</a:t>
            </a:r>
            <a:r>
              <a:rPr dirty="0" smtClean="0" sz="1100" spc="-29">
                <a:latin typeface="Times New Roman"/>
                <a:cs typeface="Times New Roman"/>
              </a:rPr>
              <a:t>o</a:t>
            </a:r>
            <a:r>
              <a:rPr dirty="0" smtClean="0" sz="1100" spc="0">
                <a:latin typeface="Times New Roman"/>
                <a:cs typeface="Times New Roman"/>
              </a:rPr>
              <a:t>rk</a:t>
            </a:r>
            <a:r>
              <a:rPr dirty="0" smtClean="0" sz="1100" spc="-20">
                <a:latin typeface="Times New Roman"/>
                <a:cs typeface="Times New Roman"/>
              </a:rPr>
              <a:t> </a:t>
            </a:r>
            <a:r>
              <a:rPr dirty="0" smtClean="0" sz="1100" spc="0">
                <a:latin typeface="Times New Roman"/>
                <a:cs typeface="Times New Roman"/>
              </a:rPr>
              <a:t>f</a:t>
            </a:r>
            <a:r>
              <a:rPr dirty="0" smtClean="0" sz="1100" spc="-29">
                <a:latin typeface="Times New Roman"/>
                <a:cs typeface="Times New Roman"/>
              </a:rPr>
              <a:t>o</a:t>
            </a:r>
            <a:r>
              <a:rPr dirty="0" smtClean="0" sz="1100" spc="0">
                <a:latin typeface="Times New Roman"/>
                <a:cs typeface="Times New Roman"/>
              </a:rPr>
              <a:t>r</a:t>
            </a:r>
            <a:r>
              <a:rPr dirty="0" smtClean="0" sz="1100" spc="39">
                <a:latin typeface="Times New Roman"/>
                <a:cs typeface="Times New Roman"/>
              </a:rPr>
              <a:t> </a:t>
            </a:r>
            <a:r>
              <a:rPr dirty="0" smtClean="0" sz="1100" spc="0">
                <a:latin typeface="Times New Roman"/>
                <a:cs typeface="Times New Roman"/>
              </a:rPr>
              <a:t>building</a:t>
            </a:r>
            <a:r>
              <a:rPr dirty="0" smtClean="0" sz="1100" spc="-61">
                <a:latin typeface="Times New Roman"/>
                <a:cs typeface="Times New Roman"/>
              </a:rPr>
              <a:t> </a:t>
            </a:r>
            <a:r>
              <a:rPr dirty="0" smtClean="0" sz="1100" spc="0">
                <a:latin typeface="Times New Roman"/>
                <a:cs typeface="Times New Roman"/>
              </a:rPr>
              <a:t>heuristics</a:t>
            </a: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ts val="1264"/>
              </a:lnSpc>
              <a:spcBef>
                <a:spcPts val="32"/>
              </a:spcBef>
            </a:pPr>
            <a:r>
              <a:rPr dirty="0" smtClean="0" sz="1100" spc="0">
                <a:latin typeface="Times New Roman"/>
                <a:cs typeface="Times New Roman"/>
              </a:rPr>
              <a:t>(e.g.</a:t>
            </a:r>
            <a:r>
              <a:rPr dirty="0" smtClean="0" sz="1100" spc="0">
                <a:latin typeface="Times New Roman"/>
                <a:cs typeface="Times New Roman"/>
              </a:rPr>
              <a:t> </a:t>
            </a:r>
            <a:r>
              <a:rPr dirty="0" smtClean="0" sz="1100" spc="8">
                <a:latin typeface="Times New Roman"/>
                <a:cs typeface="Times New Roman"/>
              </a:rPr>
              <a:t> </a:t>
            </a:r>
            <a:r>
              <a:rPr dirty="0" smtClean="0" sz="1100" spc="0">
                <a:latin typeface="Times New Roman"/>
                <a:cs typeface="Times New Roman"/>
              </a:rPr>
              <a:t>genetic</a:t>
            </a:r>
            <a:r>
              <a:rPr dirty="0" smtClean="0" sz="1100" spc="84">
                <a:latin typeface="Times New Roman"/>
                <a:cs typeface="Times New Roman"/>
              </a:rPr>
              <a:t> </a:t>
            </a:r>
            <a:r>
              <a:rPr dirty="0" smtClean="0" sz="1100" spc="0">
                <a:latin typeface="Times New Roman"/>
                <a:cs typeface="Times New Roman"/>
              </a:rPr>
              <a:t>alg</a:t>
            </a:r>
            <a:r>
              <a:rPr dirty="0" smtClean="0" sz="1100" spc="-29">
                <a:latin typeface="Times New Roman"/>
                <a:cs typeface="Times New Roman"/>
              </a:rPr>
              <a:t>o</a:t>
            </a:r>
            <a:r>
              <a:rPr dirty="0" smtClean="0" sz="1100" spc="0">
                <a:latin typeface="Times New Roman"/>
                <a:cs typeface="Times New Roman"/>
              </a:rPr>
              <a:t>rithms,</a:t>
            </a:r>
            <a:r>
              <a:rPr dirty="0" smtClean="0" sz="1100" spc="108">
                <a:latin typeface="Times New Roman"/>
                <a:cs typeface="Times New Roman"/>
              </a:rPr>
              <a:t> </a:t>
            </a:r>
            <a:r>
              <a:rPr dirty="0" smtClean="0" sz="1100" spc="0">
                <a:latin typeface="Times New Roman"/>
                <a:cs typeface="Times New Roman"/>
              </a:rPr>
              <a:t>simulated</a:t>
            </a:r>
            <a:r>
              <a:rPr dirty="0" smtClean="0" sz="1100" spc="84">
                <a:latin typeface="Times New Roman"/>
                <a:cs typeface="Times New Roman"/>
              </a:rPr>
              <a:t> </a:t>
            </a:r>
            <a:r>
              <a:rPr dirty="0" smtClean="0" sz="1100" spc="0">
                <a:latin typeface="Times New Roman"/>
                <a:cs typeface="Times New Roman"/>
              </a:rPr>
              <a:t>annealing,</a:t>
            </a:r>
            <a:r>
              <a:rPr dirty="0" smtClean="0" sz="1100" spc="84">
                <a:latin typeface="Times New Roman"/>
                <a:cs typeface="Times New Roman"/>
              </a:rPr>
              <a:t> </a:t>
            </a:r>
            <a:r>
              <a:rPr dirty="0" smtClean="0" sz="1100" spc="0">
                <a:latin typeface="Times New Roman"/>
                <a:cs typeface="Times New Roman"/>
              </a:rPr>
              <a:t>tabu</a:t>
            </a:r>
            <a:r>
              <a:rPr dirty="0" smtClean="0" sz="1100" spc="217">
                <a:latin typeface="Times New Roman"/>
                <a:cs typeface="Times New Roman"/>
              </a:rPr>
              <a:t> </a:t>
            </a:r>
            <a:r>
              <a:rPr dirty="0" smtClean="0" sz="1100" spc="0">
                <a:latin typeface="Times New Roman"/>
                <a:cs typeface="Times New Roman"/>
              </a:rPr>
              <a:t>se</a:t>
            </a:r>
            <a:r>
              <a:rPr dirty="0" smtClean="0" sz="1100" spc="-29">
                <a:latin typeface="Times New Roman"/>
                <a:cs typeface="Times New Roman"/>
              </a:rPr>
              <a:t>a</a:t>
            </a:r>
            <a:r>
              <a:rPr dirty="0" smtClean="0" sz="1100" spc="0">
                <a:latin typeface="Times New Roman"/>
                <a:cs typeface="Times New Roman"/>
              </a:rPr>
              <a:t>rch,</a:t>
            </a:r>
            <a:r>
              <a:rPr dirty="0" smtClean="0" sz="1100" spc="115">
                <a:latin typeface="Times New Roman"/>
                <a:cs typeface="Times New Roman"/>
              </a:rPr>
              <a:t> </a:t>
            </a:r>
            <a:r>
              <a:rPr dirty="0" smtClean="0" sz="1100" spc="0">
                <a:latin typeface="Times New Roman"/>
                <a:cs typeface="Times New Roman"/>
              </a:rPr>
              <a:t>GRAS</a:t>
            </a:r>
            <a:r>
              <a:rPr dirty="0" smtClean="0" sz="1100" spc="-89">
                <a:latin typeface="Times New Roman"/>
                <a:cs typeface="Times New Roman"/>
              </a:rPr>
              <a:t>P</a:t>
            </a:r>
            <a:r>
              <a:rPr dirty="0" smtClean="0" sz="1100" spc="0">
                <a:latin typeface="Times New Roman"/>
                <a:cs typeface="Times New Roman"/>
              </a:rPr>
              <a:t>,</a:t>
            </a:r>
            <a:r>
              <a:rPr dirty="0" smtClean="0" sz="1100" spc="0">
                <a:latin typeface="Times New Roman"/>
                <a:cs typeface="Times New Roman"/>
              </a:rPr>
              <a:t> </a:t>
            </a:r>
            <a:r>
              <a:rPr dirty="0" smtClean="0" sz="1100" spc="0">
                <a:latin typeface="Times New Roman"/>
                <a:cs typeface="Times New Roman"/>
              </a:rPr>
              <a:t>VNS,</a:t>
            </a:r>
            <a:r>
              <a:rPr dirty="0" smtClean="0" sz="1100" spc="-13">
                <a:latin typeface="Times New Roman"/>
                <a:cs typeface="Times New Roman"/>
              </a:rPr>
              <a:t> </a:t>
            </a:r>
            <a:r>
              <a:rPr dirty="0" smtClean="0" sz="1100" spc="0">
                <a:latin typeface="Times New Roman"/>
                <a:cs typeface="Times New Roman"/>
              </a:rPr>
              <a:t>ant</a:t>
            </a:r>
            <a:r>
              <a:rPr dirty="0" smtClean="0" sz="1100" spc="205">
                <a:latin typeface="Times New Roman"/>
                <a:cs typeface="Times New Roman"/>
              </a:rPr>
              <a:t> </a:t>
            </a:r>
            <a:r>
              <a:rPr dirty="0" smtClean="0" sz="1100" spc="0">
                <a:latin typeface="Times New Roman"/>
                <a:cs typeface="Times New Roman"/>
              </a:rPr>
              <a:t>colonies)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5006" y="3353753"/>
            <a:ext cx="1545775" cy="101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70"/>
              </a:lnSpc>
              <a:spcBef>
                <a:spcPts val="33"/>
              </a:spcBef>
            </a:pPr>
            <a:r>
              <a:rPr dirty="0" smtClean="0" sz="600" spc="-71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dirty="0" smtClean="0" sz="600" spc="-23">
                <a:solidFill>
                  <a:srgbClr val="FFFFFF"/>
                </a:solidFill>
                <a:latin typeface="Times New Roman"/>
                <a:cs typeface="Times New Roman"/>
              </a:rPr>
              <a:t>w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dirty="0" smtClean="0" sz="600" spc="7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applications</a:t>
            </a:r>
            <a:r>
              <a:rPr dirty="0" smtClean="0" sz="600" spc="27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of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VNS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79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in</a:t>
            </a:r>
            <a:r>
              <a:rPr dirty="0" smtClean="0" sz="600" spc="14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Data</a:t>
            </a:r>
            <a:r>
              <a:rPr dirty="0" smtClean="0" sz="600" spc="122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Mining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884796" y="3353753"/>
            <a:ext cx="544760" cy="101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70"/>
              </a:lnSpc>
              <a:spcBef>
                <a:spcPts val="33"/>
              </a:spcBef>
            </a:pP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Pierre</a:t>
            </a:r>
            <a:r>
              <a:rPr dirty="0" smtClean="0" sz="600" spc="7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Hansen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781123" y="3353753"/>
            <a:ext cx="1053189" cy="101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70"/>
              </a:lnSpc>
              <a:spcBef>
                <a:spcPts val="33"/>
              </a:spcBef>
            </a:pPr>
            <a:r>
              <a:rPr dirty="0" smtClean="0" sz="600" spc="-23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dirty="0" smtClean="0" sz="600" spc="-23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ris,</a:t>
            </a:r>
            <a:r>
              <a:rPr dirty="0" smtClean="0" sz="600" spc="102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Septem</a:t>
            </a:r>
            <a:r>
              <a:rPr dirty="0" smtClean="0" sz="600" spc="23">
                <a:solidFill>
                  <a:srgbClr val="FFFFFF"/>
                </a:solidFill>
                <a:latin typeface="Times New Roman"/>
                <a:cs typeface="Times New Roman"/>
              </a:rPr>
              <a:t>b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er</a:t>
            </a:r>
            <a:r>
              <a:rPr dirty="0" smtClean="0" sz="600" spc="9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7–8,</a:t>
            </a:r>
            <a:r>
              <a:rPr dirty="0" smtClean="0" sz="600" spc="4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2017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220147" y="3353753"/>
            <a:ext cx="263015" cy="101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70"/>
              </a:lnSpc>
              <a:spcBef>
                <a:spcPts val="33"/>
              </a:spcBef>
            </a:pP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3</a:t>
            </a:r>
            <a:r>
              <a:rPr dirty="0" smtClean="0" sz="600" spc="133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/</a:t>
            </a:r>
            <a:r>
              <a:rPr dirty="0" smtClean="0" sz="600" spc="-8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34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297606" y="3251275"/>
            <a:ext cx="53506" cy="25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" name="object 2"/>
          <p:cNvSpPr txBox="1"/>
          <p:nvPr/>
        </p:nvSpPr>
        <p:spPr>
          <a:xfrm>
            <a:off x="3023667" y="3251371"/>
            <a:ext cx="43019" cy="151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/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/>
          <p:nvPr/>
        </p:nvSpPr>
        <p:spPr>
          <a:xfrm>
            <a:off x="3023667" y="3236187"/>
            <a:ext cx="43019" cy="30366"/>
          </a:xfrm>
          <a:custGeom>
            <a:avLst/>
            <a:gdLst/>
            <a:ahLst/>
            <a:cxnLst/>
            <a:rect l="l" t="t" r="r" b="b"/>
            <a:pathLst>
              <a:path w="43019" h="30366">
                <a:moveTo>
                  <a:pt x="0" y="30366"/>
                </a:moveTo>
                <a:lnTo>
                  <a:pt x="43019" y="30366"/>
                </a:lnTo>
                <a:lnTo>
                  <a:pt x="43019" y="0"/>
                </a:lnTo>
                <a:lnTo>
                  <a:pt x="0" y="0"/>
                </a:lnTo>
                <a:lnTo>
                  <a:pt x="0" y="30366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" name="object 11"/>
          <p:cNvSpPr/>
          <p:nvPr/>
        </p:nvSpPr>
        <p:spPr>
          <a:xfrm>
            <a:off x="2944050" y="3232225"/>
            <a:ext cx="25400" cy="38100"/>
          </a:xfrm>
          <a:custGeom>
            <a:avLst/>
            <a:gdLst/>
            <a:ahLst/>
            <a:cxnLst/>
            <a:rect l="l" t="t" r="r" b="b"/>
            <a:pathLst>
              <a:path w="25400" h="38100">
                <a:moveTo>
                  <a:pt x="25400" y="38100"/>
                </a:moveTo>
                <a:lnTo>
                  <a:pt x="25400" y="0"/>
                </a:lnTo>
                <a:lnTo>
                  <a:pt x="0" y="19050"/>
                </a:lnTo>
                <a:lnTo>
                  <a:pt x="25400" y="3810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" name="object 12"/>
          <p:cNvSpPr/>
          <p:nvPr/>
        </p:nvSpPr>
        <p:spPr>
          <a:xfrm>
            <a:off x="3121853" y="3232225"/>
            <a:ext cx="25400" cy="38100"/>
          </a:xfrm>
          <a:custGeom>
            <a:avLst/>
            <a:gdLst/>
            <a:ahLst/>
            <a:cxnLst/>
            <a:rect l="l" t="t" r="r" b="b"/>
            <a:pathLst>
              <a:path w="25400" h="38100">
                <a:moveTo>
                  <a:pt x="0" y="38100"/>
                </a:moveTo>
                <a:lnTo>
                  <a:pt x="25400" y="19050"/>
                </a:lnTo>
                <a:lnTo>
                  <a:pt x="0" y="0"/>
                </a:lnTo>
                <a:lnTo>
                  <a:pt x="0" y="3810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" name="object 13"/>
          <p:cNvSpPr/>
          <p:nvPr/>
        </p:nvSpPr>
        <p:spPr>
          <a:xfrm>
            <a:off x="3287279" y="3246309"/>
            <a:ext cx="43019" cy="30366"/>
          </a:xfrm>
          <a:custGeom>
            <a:avLst/>
            <a:gdLst/>
            <a:ahLst/>
            <a:cxnLst/>
            <a:rect l="l" t="t" r="r" b="b"/>
            <a:pathLst>
              <a:path w="43019" h="30366">
                <a:moveTo>
                  <a:pt x="0" y="30366"/>
                </a:moveTo>
                <a:lnTo>
                  <a:pt x="43019" y="30366"/>
                </a:lnTo>
                <a:lnTo>
                  <a:pt x="43019" y="0"/>
                </a:lnTo>
                <a:lnTo>
                  <a:pt x="0" y="0"/>
                </a:lnTo>
                <a:lnTo>
                  <a:pt x="0" y="30366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" name="object 14"/>
          <p:cNvSpPr/>
          <p:nvPr/>
        </p:nvSpPr>
        <p:spPr>
          <a:xfrm>
            <a:off x="3297771" y="3236035"/>
            <a:ext cx="43180" cy="30480"/>
          </a:xfrm>
          <a:custGeom>
            <a:avLst/>
            <a:gdLst/>
            <a:ahLst/>
            <a:cxnLst/>
            <a:rect l="l" t="t" r="r" b="b"/>
            <a:pathLst>
              <a:path w="43180" h="30480">
                <a:moveTo>
                  <a:pt x="0" y="10160"/>
                </a:moveTo>
                <a:lnTo>
                  <a:pt x="0" y="0"/>
                </a:lnTo>
                <a:lnTo>
                  <a:pt x="43180" y="0"/>
                </a:lnTo>
                <a:lnTo>
                  <a:pt x="43180" y="30480"/>
                </a:lnTo>
                <a:lnTo>
                  <a:pt x="33020" y="3048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" name="object 15"/>
          <p:cNvSpPr/>
          <p:nvPr/>
        </p:nvSpPr>
        <p:spPr>
          <a:xfrm>
            <a:off x="3307932" y="3225875"/>
            <a:ext cx="43180" cy="30480"/>
          </a:xfrm>
          <a:custGeom>
            <a:avLst/>
            <a:gdLst/>
            <a:ahLst/>
            <a:cxnLst/>
            <a:rect l="l" t="t" r="r" b="b"/>
            <a:pathLst>
              <a:path w="43180" h="30480">
                <a:moveTo>
                  <a:pt x="0" y="10160"/>
                </a:moveTo>
                <a:lnTo>
                  <a:pt x="0" y="0"/>
                </a:lnTo>
                <a:lnTo>
                  <a:pt x="43180" y="0"/>
                </a:lnTo>
                <a:lnTo>
                  <a:pt x="43180" y="30480"/>
                </a:lnTo>
                <a:lnTo>
                  <a:pt x="33020" y="3048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" name="object 16"/>
          <p:cNvSpPr/>
          <p:nvPr/>
        </p:nvSpPr>
        <p:spPr>
          <a:xfrm>
            <a:off x="3224111" y="3232225"/>
            <a:ext cx="203202" cy="38100"/>
          </a:xfrm>
          <a:custGeom>
            <a:avLst/>
            <a:gdLst/>
            <a:ahLst/>
            <a:cxnLst/>
            <a:rect l="l" t="t" r="r" b="b"/>
            <a:pathLst>
              <a:path w="203202" h="38100">
                <a:moveTo>
                  <a:pt x="203202" y="19050"/>
                </a:moveTo>
                <a:lnTo>
                  <a:pt x="177802" y="0"/>
                </a:lnTo>
                <a:lnTo>
                  <a:pt x="177802" y="38100"/>
                </a:lnTo>
                <a:lnTo>
                  <a:pt x="203202" y="19050"/>
                </a:lnTo>
                <a:close/>
              </a:path>
              <a:path w="203202" h="38100">
                <a:moveTo>
                  <a:pt x="25400" y="0"/>
                </a:moveTo>
                <a:lnTo>
                  <a:pt x="0" y="19050"/>
                </a:lnTo>
                <a:lnTo>
                  <a:pt x="25400" y="38100"/>
                </a:lnTo>
                <a:lnTo>
                  <a:pt x="25400" y="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" name="object 17"/>
          <p:cNvSpPr/>
          <p:nvPr/>
        </p:nvSpPr>
        <p:spPr>
          <a:xfrm>
            <a:off x="3593072" y="32385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" name="object 18"/>
          <p:cNvSpPr/>
          <p:nvPr/>
        </p:nvSpPr>
        <p:spPr>
          <a:xfrm>
            <a:off x="3504171" y="3232225"/>
            <a:ext cx="203202" cy="38100"/>
          </a:xfrm>
          <a:custGeom>
            <a:avLst/>
            <a:gdLst/>
            <a:ahLst/>
            <a:cxnLst/>
            <a:rect l="l" t="t" r="r" b="b"/>
            <a:pathLst>
              <a:path w="203202" h="38100">
                <a:moveTo>
                  <a:pt x="203202" y="19050"/>
                </a:moveTo>
                <a:lnTo>
                  <a:pt x="177802" y="0"/>
                </a:lnTo>
                <a:lnTo>
                  <a:pt x="177802" y="38100"/>
                </a:lnTo>
                <a:lnTo>
                  <a:pt x="203202" y="19050"/>
                </a:lnTo>
                <a:close/>
              </a:path>
              <a:path w="203202" h="38100">
                <a:moveTo>
                  <a:pt x="25400" y="0"/>
                </a:moveTo>
                <a:lnTo>
                  <a:pt x="0" y="19050"/>
                </a:lnTo>
                <a:lnTo>
                  <a:pt x="25400" y="38100"/>
                </a:lnTo>
                <a:lnTo>
                  <a:pt x="25400" y="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" name="object 19"/>
          <p:cNvSpPr/>
          <p:nvPr/>
        </p:nvSpPr>
        <p:spPr>
          <a:xfrm>
            <a:off x="3580372" y="32258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" name="object 20"/>
          <p:cNvSpPr/>
          <p:nvPr/>
        </p:nvSpPr>
        <p:spPr>
          <a:xfrm>
            <a:off x="3593072" y="32512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" name="object 21"/>
          <p:cNvSpPr/>
          <p:nvPr/>
        </p:nvSpPr>
        <p:spPr>
          <a:xfrm>
            <a:off x="3580372" y="32639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" name="object 22"/>
          <p:cNvSpPr/>
          <p:nvPr/>
        </p:nvSpPr>
        <p:spPr>
          <a:xfrm>
            <a:off x="3593072" y="32766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" name="object 23"/>
          <p:cNvSpPr/>
          <p:nvPr/>
        </p:nvSpPr>
        <p:spPr>
          <a:xfrm>
            <a:off x="3860432" y="32258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4" name="object 24"/>
          <p:cNvSpPr/>
          <p:nvPr/>
        </p:nvSpPr>
        <p:spPr>
          <a:xfrm>
            <a:off x="3873132" y="32385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5" name="object 25"/>
          <p:cNvSpPr/>
          <p:nvPr/>
        </p:nvSpPr>
        <p:spPr>
          <a:xfrm>
            <a:off x="3873132" y="32512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6" name="object 26"/>
          <p:cNvSpPr/>
          <p:nvPr/>
        </p:nvSpPr>
        <p:spPr>
          <a:xfrm>
            <a:off x="3784231" y="3232225"/>
            <a:ext cx="203202" cy="38100"/>
          </a:xfrm>
          <a:custGeom>
            <a:avLst/>
            <a:gdLst/>
            <a:ahLst/>
            <a:cxnLst/>
            <a:rect l="l" t="t" r="r" b="b"/>
            <a:pathLst>
              <a:path w="203202" h="38100">
                <a:moveTo>
                  <a:pt x="203202" y="19050"/>
                </a:moveTo>
                <a:lnTo>
                  <a:pt x="177802" y="0"/>
                </a:lnTo>
                <a:lnTo>
                  <a:pt x="177802" y="38100"/>
                </a:lnTo>
                <a:lnTo>
                  <a:pt x="203202" y="19050"/>
                </a:lnTo>
                <a:close/>
              </a:path>
              <a:path w="203202" h="38100">
                <a:moveTo>
                  <a:pt x="25400" y="0"/>
                </a:moveTo>
                <a:lnTo>
                  <a:pt x="0" y="19050"/>
                </a:lnTo>
                <a:lnTo>
                  <a:pt x="25400" y="38100"/>
                </a:lnTo>
                <a:lnTo>
                  <a:pt x="25400" y="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7" name="object 27"/>
          <p:cNvSpPr/>
          <p:nvPr/>
        </p:nvSpPr>
        <p:spPr>
          <a:xfrm>
            <a:off x="3860432" y="32639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8" name="object 28"/>
          <p:cNvSpPr/>
          <p:nvPr/>
        </p:nvSpPr>
        <p:spPr>
          <a:xfrm>
            <a:off x="3873132" y="32766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9" name="object 29"/>
          <p:cNvSpPr/>
          <p:nvPr/>
        </p:nvSpPr>
        <p:spPr>
          <a:xfrm>
            <a:off x="4140493" y="32258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0" name="object 30"/>
          <p:cNvSpPr/>
          <p:nvPr/>
        </p:nvSpPr>
        <p:spPr>
          <a:xfrm>
            <a:off x="4153193" y="32385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1" name="object 31"/>
          <p:cNvSpPr/>
          <p:nvPr/>
        </p:nvSpPr>
        <p:spPr>
          <a:xfrm>
            <a:off x="4153193" y="32512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2" name="object 32"/>
          <p:cNvSpPr/>
          <p:nvPr/>
        </p:nvSpPr>
        <p:spPr>
          <a:xfrm>
            <a:off x="4140493" y="32639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3" name="object 33"/>
          <p:cNvSpPr/>
          <p:nvPr/>
        </p:nvSpPr>
        <p:spPr>
          <a:xfrm>
            <a:off x="4153193" y="32766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4" name="object 34"/>
          <p:cNvSpPr/>
          <p:nvPr/>
        </p:nvSpPr>
        <p:spPr>
          <a:xfrm>
            <a:off x="4451033" y="3256355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0" y="0"/>
                </a:moveTo>
                <a:lnTo>
                  <a:pt x="20320" y="2032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5" name="object 35"/>
          <p:cNvSpPr/>
          <p:nvPr/>
        </p:nvSpPr>
        <p:spPr>
          <a:xfrm>
            <a:off x="4423969" y="3229861"/>
            <a:ext cx="30366" cy="30366"/>
          </a:xfrm>
          <a:custGeom>
            <a:avLst/>
            <a:gdLst/>
            <a:ahLst/>
            <a:cxnLst/>
            <a:rect l="l" t="t" r="r" b="b"/>
            <a:pathLst>
              <a:path w="30366" h="30366">
                <a:moveTo>
                  <a:pt x="30366" y="15183"/>
                </a:moveTo>
                <a:lnTo>
                  <a:pt x="30366" y="6797"/>
                </a:lnTo>
                <a:lnTo>
                  <a:pt x="23568" y="0"/>
                </a:lnTo>
                <a:lnTo>
                  <a:pt x="15183" y="0"/>
                </a:lnTo>
                <a:lnTo>
                  <a:pt x="6797" y="0"/>
                </a:lnTo>
                <a:lnTo>
                  <a:pt x="0" y="6797"/>
                </a:lnTo>
                <a:lnTo>
                  <a:pt x="0" y="15183"/>
                </a:lnTo>
                <a:lnTo>
                  <a:pt x="0" y="23568"/>
                </a:lnTo>
                <a:lnTo>
                  <a:pt x="6797" y="30366"/>
                </a:lnTo>
                <a:lnTo>
                  <a:pt x="15183" y="30366"/>
                </a:lnTo>
                <a:lnTo>
                  <a:pt x="23568" y="30366"/>
                </a:lnTo>
                <a:lnTo>
                  <a:pt x="30366" y="23568"/>
                </a:lnTo>
                <a:lnTo>
                  <a:pt x="30366" y="15183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6" name="object 36"/>
          <p:cNvSpPr/>
          <p:nvPr/>
        </p:nvSpPr>
        <p:spPr>
          <a:xfrm>
            <a:off x="4344352" y="3225875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38765" y="46907"/>
                </a:lnTo>
                <a:lnTo>
                  <a:pt x="48038" y="36798"/>
                </a:lnTo>
                <a:lnTo>
                  <a:pt x="50800" y="25400"/>
                </a:lnTo>
                <a:lnTo>
                  <a:pt x="46907" y="11928"/>
                </a:lnTo>
                <a:lnTo>
                  <a:pt x="36798" y="2718"/>
                </a:lnTo>
                <a:lnTo>
                  <a:pt x="25400" y="0"/>
                </a:lnTo>
                <a:lnTo>
                  <a:pt x="11928" y="3893"/>
                </a:lnTo>
                <a:lnTo>
                  <a:pt x="2718" y="14001"/>
                </a:lnTo>
                <a:lnTo>
                  <a:pt x="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7" name="object 37"/>
          <p:cNvSpPr/>
          <p:nvPr/>
        </p:nvSpPr>
        <p:spPr>
          <a:xfrm>
            <a:off x="4329112" y="3243655"/>
            <a:ext cx="30480" cy="12699"/>
          </a:xfrm>
          <a:custGeom>
            <a:avLst/>
            <a:gdLst/>
            <a:ahLst/>
            <a:cxnLst/>
            <a:rect l="l" t="t" r="r" b="b"/>
            <a:pathLst>
              <a:path w="30480" h="12699">
                <a:moveTo>
                  <a:pt x="30480" y="0"/>
                </a:moveTo>
                <a:lnTo>
                  <a:pt x="15240" y="12700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8" name="object 38"/>
          <p:cNvSpPr/>
          <p:nvPr/>
        </p:nvSpPr>
        <p:spPr>
          <a:xfrm>
            <a:off x="4496754" y="3225875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11928" y="46907"/>
                </a:lnTo>
                <a:lnTo>
                  <a:pt x="2718" y="36798"/>
                </a:lnTo>
                <a:lnTo>
                  <a:pt x="0" y="25400"/>
                </a:lnTo>
                <a:lnTo>
                  <a:pt x="3893" y="11928"/>
                </a:lnTo>
                <a:lnTo>
                  <a:pt x="14001" y="2718"/>
                </a:lnTo>
                <a:lnTo>
                  <a:pt x="25400" y="0"/>
                </a:lnTo>
                <a:lnTo>
                  <a:pt x="38872" y="3893"/>
                </a:lnTo>
                <a:lnTo>
                  <a:pt x="48082" y="14001"/>
                </a:lnTo>
                <a:lnTo>
                  <a:pt x="5080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9" name="object 39"/>
          <p:cNvSpPr/>
          <p:nvPr/>
        </p:nvSpPr>
        <p:spPr>
          <a:xfrm>
            <a:off x="4532315" y="3243655"/>
            <a:ext cx="30480" cy="12699"/>
          </a:xfrm>
          <a:custGeom>
            <a:avLst/>
            <a:gdLst/>
            <a:ahLst/>
            <a:cxnLst/>
            <a:rect l="l" t="t" r="r" b="b"/>
            <a:pathLst>
              <a:path w="30480" h="12699">
                <a:moveTo>
                  <a:pt x="30480" y="0"/>
                </a:moveTo>
                <a:lnTo>
                  <a:pt x="15240" y="12700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0" name="object 40"/>
          <p:cNvSpPr/>
          <p:nvPr/>
        </p:nvSpPr>
        <p:spPr>
          <a:xfrm>
            <a:off x="0" y="0"/>
            <a:ext cx="4608004" cy="3456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1" name="object 41"/>
          <p:cNvSpPr/>
          <p:nvPr/>
        </p:nvSpPr>
        <p:spPr>
          <a:xfrm>
            <a:off x="0" y="0"/>
            <a:ext cx="4608004" cy="25962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2" name="object 42"/>
          <p:cNvSpPr/>
          <p:nvPr/>
        </p:nvSpPr>
        <p:spPr>
          <a:xfrm>
            <a:off x="0" y="0"/>
            <a:ext cx="4608004" cy="3456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3" name="object 43"/>
          <p:cNvSpPr/>
          <p:nvPr/>
        </p:nvSpPr>
        <p:spPr>
          <a:xfrm>
            <a:off x="309193" y="782510"/>
            <a:ext cx="3989652" cy="191450"/>
          </a:xfrm>
          <a:custGeom>
            <a:avLst/>
            <a:gdLst/>
            <a:ahLst/>
            <a:cxnLst/>
            <a:rect l="l" t="t" r="r" b="b"/>
            <a:pathLst>
              <a:path w="3989652" h="191450">
                <a:moveTo>
                  <a:pt x="0" y="50800"/>
                </a:moveTo>
                <a:lnTo>
                  <a:pt x="0" y="191450"/>
                </a:lnTo>
                <a:lnTo>
                  <a:pt x="3989652" y="191450"/>
                </a:lnTo>
                <a:lnTo>
                  <a:pt x="3989652" y="50800"/>
                </a:lnTo>
                <a:lnTo>
                  <a:pt x="3988755" y="41300"/>
                </a:lnTo>
                <a:lnTo>
                  <a:pt x="3965796" y="7786"/>
                </a:lnTo>
                <a:lnTo>
                  <a:pt x="3938852" y="0"/>
                </a:lnTo>
                <a:lnTo>
                  <a:pt x="50800" y="0"/>
                </a:lnTo>
                <a:lnTo>
                  <a:pt x="7786" y="23856"/>
                </a:lnTo>
                <a:lnTo>
                  <a:pt x="0" y="50800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4" name="object 44"/>
          <p:cNvSpPr/>
          <p:nvPr/>
        </p:nvSpPr>
        <p:spPr>
          <a:xfrm>
            <a:off x="309193" y="923022"/>
            <a:ext cx="3989652" cy="10160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5" name="object 45"/>
          <p:cNvSpPr/>
          <p:nvPr/>
        </p:nvSpPr>
        <p:spPr>
          <a:xfrm>
            <a:off x="0" y="0"/>
            <a:ext cx="4608004" cy="34560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6" name="object 46"/>
          <p:cNvSpPr/>
          <p:nvPr/>
        </p:nvSpPr>
        <p:spPr>
          <a:xfrm>
            <a:off x="4235345" y="2609532"/>
            <a:ext cx="114301" cy="11430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7" name="object 47"/>
          <p:cNvSpPr/>
          <p:nvPr/>
        </p:nvSpPr>
        <p:spPr>
          <a:xfrm>
            <a:off x="410794" y="2660332"/>
            <a:ext cx="3837250" cy="635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8" name="object 48"/>
          <p:cNvSpPr/>
          <p:nvPr/>
        </p:nvSpPr>
        <p:spPr>
          <a:xfrm>
            <a:off x="4298846" y="814024"/>
            <a:ext cx="50800" cy="180820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9" name="object 49"/>
          <p:cNvSpPr/>
          <p:nvPr/>
        </p:nvSpPr>
        <p:spPr>
          <a:xfrm>
            <a:off x="4298846" y="877525"/>
            <a:ext cx="50800" cy="1744707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0" name="object 50"/>
          <p:cNvSpPr/>
          <p:nvPr/>
        </p:nvSpPr>
        <p:spPr>
          <a:xfrm>
            <a:off x="309193" y="1005569"/>
            <a:ext cx="3989652" cy="1667463"/>
          </a:xfrm>
          <a:custGeom>
            <a:avLst/>
            <a:gdLst/>
            <a:ahLst/>
            <a:cxnLst/>
            <a:rect l="l" t="t" r="r" b="b"/>
            <a:pathLst>
              <a:path w="3989652" h="1667463">
                <a:moveTo>
                  <a:pt x="0" y="1616663"/>
                </a:moveTo>
                <a:lnTo>
                  <a:pt x="16636" y="1654176"/>
                </a:lnTo>
                <a:lnTo>
                  <a:pt x="50800" y="1667463"/>
                </a:lnTo>
                <a:lnTo>
                  <a:pt x="3938852" y="1667463"/>
                </a:lnTo>
                <a:lnTo>
                  <a:pt x="3976366" y="1650827"/>
                </a:lnTo>
                <a:lnTo>
                  <a:pt x="3989652" y="1616663"/>
                </a:lnTo>
                <a:lnTo>
                  <a:pt x="3989652" y="0"/>
                </a:lnTo>
                <a:lnTo>
                  <a:pt x="0" y="0"/>
                </a:lnTo>
                <a:lnTo>
                  <a:pt x="0" y="1616663"/>
                </a:lnTo>
                <a:close/>
              </a:path>
            </a:pathLst>
          </a:custGeom>
          <a:solidFill>
            <a:srgbClr val="E9E9F2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1" name="object 51"/>
          <p:cNvSpPr/>
          <p:nvPr/>
        </p:nvSpPr>
        <p:spPr>
          <a:xfrm>
            <a:off x="4298846" y="864825"/>
            <a:ext cx="0" cy="1776457"/>
          </a:xfrm>
          <a:custGeom>
            <a:avLst/>
            <a:gdLst/>
            <a:ahLst/>
            <a:cxnLst/>
            <a:rect l="l" t="t" r="r" b="b"/>
            <a:pathLst>
              <a:path w="0" h="1776457">
                <a:moveTo>
                  <a:pt x="0" y="1776457"/>
                </a:moveTo>
                <a:lnTo>
                  <a:pt x="0" y="0"/>
                </a:lnTo>
              </a:path>
            </a:pathLst>
          </a:custGeom>
          <a:ln w="0">
            <a:solidFill>
              <a:srgbClr val="7F7F7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2" name="object 52"/>
          <p:cNvSpPr/>
          <p:nvPr/>
        </p:nvSpPr>
        <p:spPr>
          <a:xfrm>
            <a:off x="4298846" y="852125"/>
            <a:ext cx="0" cy="12700"/>
          </a:xfrm>
          <a:custGeom>
            <a:avLst/>
            <a:gdLst/>
            <a:ahLst/>
            <a:cxnLst/>
            <a:rect l="l" t="t" r="r" b="b"/>
            <a:pathLst>
              <a:path w="0" h="12700">
                <a:moveTo>
                  <a:pt x="0" y="12700"/>
                </a:moveTo>
                <a:lnTo>
                  <a:pt x="0" y="0"/>
                </a:lnTo>
              </a:path>
            </a:pathLst>
          </a:custGeom>
          <a:ln w="0">
            <a:solidFill>
              <a:srgbClr val="AFAFA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3" name="object 53"/>
          <p:cNvSpPr/>
          <p:nvPr/>
        </p:nvSpPr>
        <p:spPr>
          <a:xfrm>
            <a:off x="4298846" y="839425"/>
            <a:ext cx="0" cy="12700"/>
          </a:xfrm>
          <a:custGeom>
            <a:avLst/>
            <a:gdLst/>
            <a:ahLst/>
            <a:cxnLst/>
            <a:rect l="l" t="t" r="r" b="b"/>
            <a:pathLst>
              <a:path w="0" h="12700">
                <a:moveTo>
                  <a:pt x="0" y="12700"/>
                </a:moveTo>
                <a:lnTo>
                  <a:pt x="0" y="0"/>
                </a:lnTo>
              </a:path>
            </a:pathLst>
          </a:custGeom>
          <a:ln w="0">
            <a:solidFill>
              <a:srgbClr val="CECECE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4" name="object 54"/>
          <p:cNvSpPr/>
          <p:nvPr/>
        </p:nvSpPr>
        <p:spPr>
          <a:xfrm>
            <a:off x="4298846" y="826725"/>
            <a:ext cx="0" cy="12700"/>
          </a:xfrm>
          <a:custGeom>
            <a:avLst/>
            <a:gdLst/>
            <a:ahLst/>
            <a:cxnLst/>
            <a:rect l="l" t="t" r="r" b="b"/>
            <a:pathLst>
              <a:path w="0" h="12700">
                <a:moveTo>
                  <a:pt x="0" y="12700"/>
                </a:moveTo>
                <a:lnTo>
                  <a:pt x="0" y="0"/>
                </a:lnTo>
              </a:path>
            </a:pathLst>
          </a:custGeom>
          <a:ln w="0">
            <a:solidFill>
              <a:srgbClr val="EFEF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5" name="object 55"/>
          <p:cNvSpPr/>
          <p:nvPr/>
        </p:nvSpPr>
        <p:spPr>
          <a:xfrm>
            <a:off x="0" y="0"/>
            <a:ext cx="4608004" cy="345600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6" name="object 56"/>
          <p:cNvSpPr/>
          <p:nvPr/>
        </p:nvSpPr>
        <p:spPr>
          <a:xfrm>
            <a:off x="0" y="0"/>
            <a:ext cx="4608004" cy="345600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7" name="object 57"/>
          <p:cNvSpPr/>
          <p:nvPr/>
        </p:nvSpPr>
        <p:spPr>
          <a:xfrm>
            <a:off x="0" y="0"/>
            <a:ext cx="4608004" cy="345600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8" name="object 58"/>
          <p:cNvSpPr/>
          <p:nvPr/>
        </p:nvSpPr>
        <p:spPr>
          <a:xfrm>
            <a:off x="0" y="0"/>
            <a:ext cx="4608004" cy="3456000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9" name="object 59"/>
          <p:cNvSpPr/>
          <p:nvPr/>
        </p:nvSpPr>
        <p:spPr>
          <a:xfrm>
            <a:off x="0" y="0"/>
            <a:ext cx="4608004" cy="3456000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0" name="object 60"/>
          <p:cNvSpPr/>
          <p:nvPr/>
        </p:nvSpPr>
        <p:spPr>
          <a:xfrm>
            <a:off x="0" y="0"/>
            <a:ext cx="4608004" cy="3456000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1" name="object 61"/>
          <p:cNvSpPr/>
          <p:nvPr/>
        </p:nvSpPr>
        <p:spPr>
          <a:xfrm>
            <a:off x="0" y="0"/>
            <a:ext cx="4608004" cy="3456000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2" name="object 62"/>
          <p:cNvSpPr/>
          <p:nvPr/>
        </p:nvSpPr>
        <p:spPr>
          <a:xfrm>
            <a:off x="0" y="0"/>
            <a:ext cx="4608004" cy="3456000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3" name="object 63"/>
          <p:cNvSpPr/>
          <p:nvPr/>
        </p:nvSpPr>
        <p:spPr>
          <a:xfrm>
            <a:off x="0" y="3320961"/>
            <a:ext cx="4608004" cy="135039"/>
          </a:xfrm>
          <a:custGeom>
            <a:avLst/>
            <a:gdLst/>
            <a:ahLst/>
            <a:cxnLst/>
            <a:rect l="l" t="t" r="r" b="b"/>
            <a:pathLst>
              <a:path w="4608004" h="135039">
                <a:moveTo>
                  <a:pt x="0" y="135039"/>
                </a:moveTo>
                <a:lnTo>
                  <a:pt x="4608004" y="135039"/>
                </a:lnTo>
                <a:lnTo>
                  <a:pt x="4608004" y="0"/>
                </a:lnTo>
                <a:lnTo>
                  <a:pt x="0" y="0"/>
                </a:lnTo>
                <a:lnTo>
                  <a:pt x="0" y="135039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153174" y="44948"/>
            <a:ext cx="2167997" cy="2075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455"/>
              </a:lnSpc>
              <a:spcBef>
                <a:spcPts val="72"/>
              </a:spcBef>
            </a:pP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Heuristics</a:t>
            </a:r>
            <a:r>
              <a:rPr dirty="0" smtClean="0" sz="1400" spc="-6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and</a:t>
            </a:r>
            <a:r>
              <a:rPr dirty="0" smtClean="0" sz="1400" spc="14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metaheuristics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47294" y="806965"/>
            <a:ext cx="3901592" cy="184197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7015">
              <a:lnSpc>
                <a:spcPts val="1140"/>
              </a:lnSpc>
              <a:spcBef>
                <a:spcPts val="57"/>
              </a:spcBef>
            </a:pP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Desirable</a:t>
            </a:r>
            <a:r>
              <a:rPr dirty="0" smtClean="0" sz="1100" spc="-4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100" spc="-29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ro</a:t>
            </a:r>
            <a:r>
              <a:rPr dirty="0" smtClean="0" sz="1100" spc="29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erties</a:t>
            </a:r>
            <a:r>
              <a:rPr dirty="0" smtClean="0" sz="1100" spc="9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of</a:t>
            </a:r>
            <a:r>
              <a:rPr dirty="0" smtClean="0" sz="1100" spc="39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dirty="0" smtClean="0" sz="1100" spc="114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metaheuristic</a:t>
            </a:r>
            <a:endParaRPr sz="1100">
              <a:latin typeface="Times New Roman"/>
              <a:cs typeface="Times New Roman"/>
            </a:endParaRPr>
          </a:p>
          <a:p>
            <a:pPr marL="289801" marR="7015">
              <a:lnSpc>
                <a:spcPct val="95825"/>
              </a:lnSpc>
              <a:spcBef>
                <a:spcPts val="573"/>
              </a:spcBef>
            </a:pPr>
            <a:r>
              <a:rPr dirty="0" smtClean="0" sz="900" spc="0">
                <a:solidFill>
                  <a:srgbClr val="0000FF"/>
                </a:solidFill>
                <a:latin typeface="Times New Roman"/>
                <a:cs typeface="Times New Roman"/>
              </a:rPr>
              <a:t>Simplici</a:t>
            </a:r>
            <a:r>
              <a:rPr dirty="0" smtClean="0" sz="900" spc="-25">
                <a:solidFill>
                  <a:srgbClr val="0000FF"/>
                </a:solidFill>
                <a:latin typeface="Times New Roman"/>
                <a:cs typeface="Times New Roman"/>
              </a:rPr>
              <a:t>t</a:t>
            </a:r>
            <a:r>
              <a:rPr dirty="0" smtClean="0" sz="900" spc="0">
                <a:solidFill>
                  <a:srgbClr val="0000FF"/>
                </a:solidFill>
                <a:latin typeface="Times New Roman"/>
                <a:cs typeface="Times New Roman"/>
              </a:rPr>
              <a:t>y</a:t>
            </a:r>
            <a:r>
              <a:rPr dirty="0" smtClean="0" sz="900" spc="85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:</a:t>
            </a:r>
            <a:r>
              <a:rPr dirty="0" smtClean="0" sz="900" spc="190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simple</a:t>
            </a:r>
            <a:r>
              <a:rPr dirty="0" smtClean="0" sz="900" spc="79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and</a:t>
            </a:r>
            <a:r>
              <a:rPr dirty="0" smtClean="0" sz="900" spc="170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cle</a:t>
            </a:r>
            <a:r>
              <a:rPr dirty="0" smtClean="0" sz="900" spc="-25">
                <a:latin typeface="Times New Roman"/>
                <a:cs typeface="Times New Roman"/>
              </a:rPr>
              <a:t>a</a:t>
            </a:r>
            <a:r>
              <a:rPr dirty="0" smtClean="0" sz="900" spc="0">
                <a:latin typeface="Times New Roman"/>
                <a:cs typeface="Times New Roman"/>
              </a:rPr>
              <a:t>r</a:t>
            </a:r>
            <a:r>
              <a:rPr dirty="0" smtClean="0" sz="900" spc="128">
                <a:latin typeface="Times New Roman"/>
                <a:cs typeface="Times New Roman"/>
              </a:rPr>
              <a:t> </a:t>
            </a:r>
            <a:r>
              <a:rPr dirty="0" smtClean="0" sz="900" spc="-25">
                <a:latin typeface="Times New Roman"/>
                <a:cs typeface="Times New Roman"/>
              </a:rPr>
              <a:t>p</a:t>
            </a:r>
            <a:r>
              <a:rPr dirty="0" smtClean="0" sz="900" spc="0">
                <a:latin typeface="Times New Roman"/>
                <a:cs typeface="Times New Roman"/>
              </a:rPr>
              <a:t>rinciple,</a:t>
            </a:r>
            <a:r>
              <a:rPr dirty="0" smtClean="0" sz="900" spc="137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widely</a:t>
            </a:r>
            <a:r>
              <a:rPr dirty="0" smtClean="0" sz="900" spc="6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applicable;</a:t>
            </a:r>
            <a:endParaRPr sz="900">
              <a:latin typeface="Times New Roman"/>
              <a:cs typeface="Times New Roman"/>
            </a:endParaRPr>
          </a:p>
          <a:p>
            <a:pPr marL="289801" marR="70703">
              <a:lnSpc>
                <a:spcPts val="1490"/>
              </a:lnSpc>
              <a:spcBef>
                <a:spcPts val="179"/>
              </a:spcBef>
            </a:pPr>
            <a:r>
              <a:rPr dirty="0" smtClean="0" sz="900" spc="0">
                <a:solidFill>
                  <a:srgbClr val="0000FF"/>
                </a:solidFill>
                <a:latin typeface="Times New Roman"/>
                <a:cs typeface="Times New Roman"/>
              </a:rPr>
              <a:t>Precision</a:t>
            </a:r>
            <a:r>
              <a:rPr dirty="0" smtClean="0" sz="900" spc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dirty="0" smtClean="0" sz="900" spc="4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:</a:t>
            </a:r>
            <a:r>
              <a:rPr dirty="0" smtClean="0" sz="900" spc="190">
                <a:latin typeface="Times New Roman"/>
                <a:cs typeface="Times New Roman"/>
              </a:rPr>
              <a:t> </a:t>
            </a:r>
            <a:r>
              <a:rPr dirty="0" smtClean="0" sz="900" spc="-25">
                <a:latin typeface="Times New Roman"/>
                <a:cs typeface="Times New Roman"/>
              </a:rPr>
              <a:t>p</a:t>
            </a:r>
            <a:r>
              <a:rPr dirty="0" smtClean="0" sz="900" spc="0">
                <a:latin typeface="Times New Roman"/>
                <a:cs typeface="Times New Roman"/>
              </a:rPr>
              <a:t>recise</a:t>
            </a:r>
            <a:r>
              <a:rPr dirty="0" smtClean="0" sz="900" spc="123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f</a:t>
            </a:r>
            <a:r>
              <a:rPr dirty="0" smtClean="0" sz="900" spc="-25">
                <a:latin typeface="Times New Roman"/>
                <a:cs typeface="Times New Roman"/>
              </a:rPr>
              <a:t>o</a:t>
            </a:r>
            <a:r>
              <a:rPr dirty="0" smtClean="0" sz="900" spc="0">
                <a:latin typeface="Times New Roman"/>
                <a:cs typeface="Times New Roman"/>
              </a:rPr>
              <a:t>rmulation,</a:t>
            </a:r>
            <a:r>
              <a:rPr dirty="0" smtClean="0" sz="900" spc="0">
                <a:latin typeface="Times New Roman"/>
                <a:cs typeface="Times New Roman"/>
              </a:rPr>
              <a:t> </a:t>
            </a:r>
            <a:r>
              <a:rPr dirty="0" smtClean="0" sz="900" spc="33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ind</a:t>
            </a:r>
            <a:r>
              <a:rPr dirty="0" smtClean="0" sz="900" spc="0">
                <a:latin typeface="Times New Roman"/>
                <a:cs typeface="Times New Roman"/>
              </a:rPr>
              <a:t>e</a:t>
            </a:r>
            <a:r>
              <a:rPr dirty="0" smtClean="0" sz="900" spc="25">
                <a:latin typeface="Times New Roman"/>
                <a:cs typeface="Times New Roman"/>
              </a:rPr>
              <a:t>p</a:t>
            </a:r>
            <a:r>
              <a:rPr dirty="0" smtClean="0" sz="900" spc="0">
                <a:latin typeface="Times New Roman"/>
                <a:cs typeface="Times New Roman"/>
              </a:rPr>
              <a:t>endent</a:t>
            </a:r>
            <a:r>
              <a:rPr dirty="0" smtClean="0" sz="900" spc="0">
                <a:latin typeface="Times New Roman"/>
                <a:cs typeface="Times New Roman"/>
              </a:rPr>
              <a:t> </a:t>
            </a:r>
            <a:r>
              <a:rPr dirty="0" smtClean="0" sz="900" spc="68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of</a:t>
            </a:r>
            <a:r>
              <a:rPr dirty="0" smtClean="0" sz="900" spc="72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source</a:t>
            </a:r>
            <a:r>
              <a:rPr dirty="0" smtClean="0" sz="900" spc="150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of</a:t>
            </a:r>
            <a:r>
              <a:rPr dirty="0" smtClean="0" sz="900" spc="72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inspiration;</a:t>
            </a:r>
            <a:r>
              <a:rPr dirty="0" smtClean="0" sz="900" spc="0">
                <a:latin typeface="Times New Roman"/>
                <a:cs typeface="Times New Roman"/>
              </a:rPr>
              <a:t> </a:t>
            </a:r>
            <a:r>
              <a:rPr dirty="0" smtClean="0" sz="900" spc="0">
                <a:solidFill>
                  <a:srgbClr val="0000FF"/>
                </a:solidFill>
                <a:latin typeface="Times New Roman"/>
                <a:cs typeface="Times New Roman"/>
              </a:rPr>
              <a:t>Coherence</a:t>
            </a:r>
            <a:r>
              <a:rPr dirty="0" smtClean="0" sz="900" spc="156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:</a:t>
            </a:r>
            <a:r>
              <a:rPr dirty="0" smtClean="0" sz="900" spc="190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p</a:t>
            </a:r>
            <a:r>
              <a:rPr dirty="0" smtClean="0" sz="900" spc="-25">
                <a:latin typeface="Times New Roman"/>
                <a:cs typeface="Times New Roman"/>
              </a:rPr>
              <a:t>a</a:t>
            </a:r>
            <a:r>
              <a:rPr dirty="0" smtClean="0" sz="900" spc="0">
                <a:latin typeface="Times New Roman"/>
                <a:cs typeface="Times New Roman"/>
              </a:rPr>
              <a:t>rtic</a:t>
            </a:r>
            <a:r>
              <a:rPr dirty="0" smtClean="0" sz="900" spc="0">
                <a:latin typeface="Times New Roman"/>
                <a:cs typeface="Times New Roman"/>
              </a:rPr>
              <a:t>u</a:t>
            </a:r>
            <a:r>
              <a:rPr dirty="0" smtClean="0" sz="900" spc="0">
                <a:latin typeface="Times New Roman"/>
                <a:cs typeface="Times New Roman"/>
              </a:rPr>
              <a:t>l</a:t>
            </a:r>
            <a:r>
              <a:rPr dirty="0" smtClean="0" sz="900" spc="-25">
                <a:latin typeface="Times New Roman"/>
                <a:cs typeface="Times New Roman"/>
              </a:rPr>
              <a:t>a</a:t>
            </a:r>
            <a:r>
              <a:rPr dirty="0" smtClean="0" sz="900" spc="0">
                <a:latin typeface="Times New Roman"/>
                <a:cs typeface="Times New Roman"/>
              </a:rPr>
              <a:t>r</a:t>
            </a:r>
            <a:r>
              <a:rPr dirty="0" smtClean="0" sz="900" spc="0">
                <a:latin typeface="Times New Roman"/>
                <a:cs typeface="Times New Roman"/>
              </a:rPr>
              <a:t> </a:t>
            </a:r>
            <a:r>
              <a:rPr dirty="0" smtClean="0" sz="900" spc="45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cases</a:t>
            </a:r>
            <a:r>
              <a:rPr dirty="0" smtClean="0" sz="900" spc="136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foll</a:t>
            </a:r>
            <a:r>
              <a:rPr dirty="0" smtClean="0" sz="900" spc="-25">
                <a:latin typeface="Times New Roman"/>
                <a:cs typeface="Times New Roman"/>
              </a:rPr>
              <a:t>o</a:t>
            </a:r>
            <a:r>
              <a:rPr dirty="0" smtClean="0" sz="900" spc="0">
                <a:latin typeface="Times New Roman"/>
                <a:cs typeface="Times New Roman"/>
              </a:rPr>
              <a:t>w</a:t>
            </a:r>
            <a:r>
              <a:rPr dirty="0" smtClean="0" sz="900" spc="-8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naturally</a:t>
            </a:r>
            <a:r>
              <a:rPr dirty="0" smtClean="0" sz="900" spc="207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the</a:t>
            </a:r>
            <a:r>
              <a:rPr dirty="0" smtClean="0" sz="900" spc="189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metaheuristic</a:t>
            </a:r>
            <a:r>
              <a:rPr dirty="0" smtClean="0" sz="900" spc="0">
                <a:latin typeface="Times New Roman"/>
                <a:cs typeface="Times New Roman"/>
              </a:rPr>
              <a:t> </a:t>
            </a:r>
            <a:r>
              <a:rPr dirty="0" smtClean="0" sz="900" spc="96">
                <a:latin typeface="Times New Roman"/>
                <a:cs typeface="Times New Roman"/>
              </a:rPr>
              <a:t> </a:t>
            </a:r>
            <a:r>
              <a:rPr dirty="0" smtClean="0" sz="900" spc="-25">
                <a:latin typeface="Times New Roman"/>
                <a:cs typeface="Times New Roman"/>
              </a:rPr>
              <a:t>p</a:t>
            </a:r>
            <a:r>
              <a:rPr dirty="0" smtClean="0" sz="900" spc="0">
                <a:latin typeface="Times New Roman"/>
                <a:cs typeface="Times New Roman"/>
              </a:rPr>
              <a:t>rinciple;</a:t>
            </a:r>
            <a:r>
              <a:rPr dirty="0" smtClean="0" sz="900" spc="0">
                <a:latin typeface="Times New Roman"/>
                <a:cs typeface="Times New Roman"/>
              </a:rPr>
              <a:t> </a:t>
            </a:r>
            <a:r>
              <a:rPr dirty="0" smtClean="0" sz="900" spc="0">
                <a:solidFill>
                  <a:srgbClr val="0000FF"/>
                </a:solidFill>
                <a:latin typeface="Times New Roman"/>
                <a:cs typeface="Times New Roman"/>
              </a:rPr>
              <a:t>Efficiency</a:t>
            </a:r>
            <a:r>
              <a:rPr dirty="0" smtClean="0" sz="900" spc="-32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:</a:t>
            </a:r>
            <a:r>
              <a:rPr dirty="0" smtClean="0" sz="900" spc="190">
                <a:latin typeface="Times New Roman"/>
                <a:cs typeface="Times New Roman"/>
              </a:rPr>
              <a:t> </a:t>
            </a:r>
            <a:r>
              <a:rPr dirty="0" smtClean="0" sz="900" spc="-25">
                <a:latin typeface="Times New Roman"/>
                <a:cs typeface="Times New Roman"/>
              </a:rPr>
              <a:t>p</a:t>
            </a:r>
            <a:r>
              <a:rPr dirty="0" smtClean="0" sz="900" spc="0">
                <a:latin typeface="Times New Roman"/>
                <a:cs typeface="Times New Roman"/>
              </a:rPr>
              <a:t>rovide</a:t>
            </a:r>
            <a:r>
              <a:rPr dirty="0" smtClean="0" sz="900" spc="102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(ne</a:t>
            </a:r>
            <a:r>
              <a:rPr dirty="0" smtClean="0" sz="900" spc="-25">
                <a:latin typeface="Times New Roman"/>
                <a:cs typeface="Times New Roman"/>
              </a:rPr>
              <a:t>a</a:t>
            </a:r>
            <a:r>
              <a:rPr dirty="0" smtClean="0" sz="900" spc="0">
                <a:latin typeface="Times New Roman"/>
                <a:cs typeface="Times New Roman"/>
              </a:rPr>
              <a:t>r)</a:t>
            </a:r>
            <a:r>
              <a:rPr dirty="0" smtClean="0" sz="900" spc="0">
                <a:latin typeface="Times New Roman"/>
                <a:cs typeface="Times New Roman"/>
              </a:rPr>
              <a:t> </a:t>
            </a:r>
            <a:r>
              <a:rPr dirty="0" smtClean="0" sz="900" spc="66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optimal</a:t>
            </a:r>
            <a:r>
              <a:rPr dirty="0" smtClean="0" sz="900" spc="222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solutions</a:t>
            </a:r>
            <a:r>
              <a:rPr dirty="0" smtClean="0" sz="900" spc="177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f</a:t>
            </a:r>
            <a:r>
              <a:rPr dirty="0" smtClean="0" sz="900" spc="-25">
                <a:latin typeface="Times New Roman"/>
                <a:cs typeface="Times New Roman"/>
              </a:rPr>
              <a:t>o</a:t>
            </a:r>
            <a:r>
              <a:rPr dirty="0" smtClean="0" sz="900" spc="0">
                <a:latin typeface="Times New Roman"/>
                <a:cs typeface="Times New Roman"/>
              </a:rPr>
              <a:t>r</a:t>
            </a:r>
            <a:r>
              <a:rPr dirty="0" smtClean="0" sz="900" spc="92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at</a:t>
            </a:r>
            <a:r>
              <a:rPr dirty="0" smtClean="0" sz="900" spc="203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least</a:t>
            </a:r>
            <a:r>
              <a:rPr dirty="0" smtClean="0" sz="900" spc="178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most</a:t>
            </a:r>
            <a:r>
              <a:rPr dirty="0" smtClean="0" sz="900" spc="202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realistic</a:t>
            </a:r>
            <a:endParaRPr sz="900">
              <a:latin typeface="Times New Roman"/>
              <a:cs typeface="Times New Roman"/>
            </a:endParaRPr>
          </a:p>
          <a:p>
            <a:pPr marL="289801" marR="7015">
              <a:lnSpc>
                <a:spcPts val="994"/>
              </a:lnSpc>
            </a:pPr>
            <a:r>
              <a:rPr dirty="0" smtClean="0" sz="900" spc="0">
                <a:latin typeface="Times New Roman"/>
                <a:cs typeface="Times New Roman"/>
              </a:rPr>
              <a:t>instances</a:t>
            </a:r>
            <a:r>
              <a:rPr dirty="0" smtClean="0" sz="900" spc="0">
                <a:latin typeface="Times New Roman"/>
                <a:cs typeface="Times New Roman"/>
              </a:rPr>
              <a:t> </a:t>
            </a:r>
            <a:r>
              <a:rPr dirty="0" smtClean="0" sz="900" spc="19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in</a:t>
            </a:r>
            <a:r>
              <a:rPr dirty="0" smtClean="0" sz="900" spc="77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p</a:t>
            </a:r>
            <a:r>
              <a:rPr dirty="0" smtClean="0" sz="900" spc="-25">
                <a:latin typeface="Times New Roman"/>
                <a:cs typeface="Times New Roman"/>
              </a:rPr>
              <a:t>a</a:t>
            </a:r>
            <a:r>
              <a:rPr dirty="0" smtClean="0" sz="900" spc="0">
                <a:latin typeface="Times New Roman"/>
                <a:cs typeface="Times New Roman"/>
              </a:rPr>
              <a:t>rticul</a:t>
            </a:r>
            <a:r>
              <a:rPr dirty="0" smtClean="0" sz="900" spc="-25">
                <a:latin typeface="Times New Roman"/>
                <a:cs typeface="Times New Roman"/>
              </a:rPr>
              <a:t>a</a:t>
            </a:r>
            <a:r>
              <a:rPr dirty="0" smtClean="0" sz="900" spc="0">
                <a:latin typeface="Times New Roman"/>
                <a:cs typeface="Times New Roman"/>
              </a:rPr>
              <a:t>r</a:t>
            </a:r>
            <a:r>
              <a:rPr dirty="0" smtClean="0" sz="900" spc="0">
                <a:latin typeface="Times New Roman"/>
                <a:cs typeface="Times New Roman"/>
              </a:rPr>
              <a:t> </a:t>
            </a:r>
            <a:r>
              <a:rPr dirty="0" smtClean="0" sz="900" spc="52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cases;</a:t>
            </a:r>
            <a:endParaRPr sz="900">
              <a:latin typeface="Times New Roman"/>
              <a:cs typeface="Times New Roman"/>
            </a:endParaRPr>
          </a:p>
          <a:p>
            <a:pPr marL="289801">
              <a:lnSpc>
                <a:spcPts val="1490"/>
              </a:lnSpc>
              <a:spcBef>
                <a:spcPts val="129"/>
              </a:spcBef>
            </a:pPr>
            <a:r>
              <a:rPr dirty="0" smtClean="0" sz="900" spc="0">
                <a:solidFill>
                  <a:srgbClr val="0000FF"/>
                </a:solidFill>
                <a:latin typeface="Times New Roman"/>
                <a:cs typeface="Times New Roman"/>
              </a:rPr>
              <a:t>Effectiveness</a:t>
            </a:r>
            <a:r>
              <a:rPr dirty="0" smtClean="0" sz="900" spc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sz="900" spc="165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:</a:t>
            </a:r>
            <a:r>
              <a:rPr dirty="0" smtClean="0" sz="900" spc="190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m</a:t>
            </a:r>
            <a:r>
              <a:rPr dirty="0" smtClean="0" sz="900" spc="25">
                <a:latin typeface="Times New Roman"/>
                <a:cs typeface="Times New Roman"/>
              </a:rPr>
              <a:t>o</a:t>
            </a:r>
            <a:r>
              <a:rPr dirty="0" smtClean="0" sz="900" spc="0">
                <a:latin typeface="Times New Roman"/>
                <a:cs typeface="Times New Roman"/>
              </a:rPr>
              <a:t>derate</a:t>
            </a:r>
            <a:r>
              <a:rPr dirty="0" smtClean="0" sz="900" spc="0">
                <a:latin typeface="Times New Roman"/>
                <a:cs typeface="Times New Roman"/>
              </a:rPr>
              <a:t> </a:t>
            </a:r>
            <a:r>
              <a:rPr dirty="0" smtClean="0" sz="900" spc="65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co</a:t>
            </a:r>
            <a:r>
              <a:rPr dirty="0" smtClean="0" sz="900" spc="0">
                <a:latin typeface="Times New Roman"/>
                <a:cs typeface="Times New Roman"/>
              </a:rPr>
              <a:t>mputing</a:t>
            </a:r>
            <a:r>
              <a:rPr dirty="0" smtClean="0" sz="900" spc="0">
                <a:latin typeface="Times New Roman"/>
                <a:cs typeface="Times New Roman"/>
              </a:rPr>
              <a:t> </a:t>
            </a:r>
            <a:r>
              <a:rPr dirty="0" smtClean="0" sz="900" spc="21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time</a:t>
            </a:r>
            <a:r>
              <a:rPr dirty="0" smtClean="0" sz="900" spc="175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in</a:t>
            </a:r>
            <a:r>
              <a:rPr dirty="0" smtClean="0" sz="900" spc="77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to</a:t>
            </a:r>
            <a:r>
              <a:rPr dirty="0" smtClean="0" sz="900" spc="170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solve</a:t>
            </a:r>
            <a:r>
              <a:rPr dirty="0" smtClean="0" sz="900" spc="41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p</a:t>
            </a:r>
            <a:r>
              <a:rPr dirty="0" smtClean="0" sz="900" spc="-25">
                <a:latin typeface="Times New Roman"/>
                <a:cs typeface="Times New Roman"/>
              </a:rPr>
              <a:t>a</a:t>
            </a:r>
            <a:r>
              <a:rPr dirty="0" smtClean="0" sz="900" spc="0">
                <a:latin typeface="Times New Roman"/>
                <a:cs typeface="Times New Roman"/>
              </a:rPr>
              <a:t>rticul</a:t>
            </a:r>
            <a:r>
              <a:rPr dirty="0" smtClean="0" sz="900" spc="-25">
                <a:latin typeface="Times New Roman"/>
                <a:cs typeface="Times New Roman"/>
              </a:rPr>
              <a:t>a</a:t>
            </a:r>
            <a:r>
              <a:rPr dirty="0" smtClean="0" sz="900" spc="0">
                <a:latin typeface="Times New Roman"/>
                <a:cs typeface="Times New Roman"/>
              </a:rPr>
              <a:t>r</a:t>
            </a:r>
            <a:r>
              <a:rPr dirty="0" smtClean="0" sz="900" spc="0">
                <a:latin typeface="Times New Roman"/>
                <a:cs typeface="Times New Roman"/>
              </a:rPr>
              <a:t> </a:t>
            </a:r>
            <a:r>
              <a:rPr dirty="0" smtClean="0" sz="900" spc="52">
                <a:latin typeface="Times New Roman"/>
                <a:cs typeface="Times New Roman"/>
              </a:rPr>
              <a:t> </a:t>
            </a:r>
            <a:r>
              <a:rPr dirty="0" smtClean="0" sz="900" spc="-25">
                <a:latin typeface="Times New Roman"/>
                <a:cs typeface="Times New Roman"/>
              </a:rPr>
              <a:t>p</a:t>
            </a:r>
            <a:r>
              <a:rPr dirty="0" smtClean="0" sz="900" spc="0">
                <a:latin typeface="Times New Roman"/>
                <a:cs typeface="Times New Roman"/>
              </a:rPr>
              <a:t>roblems;</a:t>
            </a:r>
            <a:r>
              <a:rPr dirty="0" smtClean="0" sz="900" spc="0">
                <a:latin typeface="Times New Roman"/>
                <a:cs typeface="Times New Roman"/>
              </a:rPr>
              <a:t> </a:t>
            </a:r>
            <a:r>
              <a:rPr dirty="0" smtClean="0" sz="900" spc="0">
                <a:solidFill>
                  <a:srgbClr val="0000FF"/>
                </a:solidFill>
                <a:latin typeface="Times New Roman"/>
                <a:cs typeface="Times New Roman"/>
              </a:rPr>
              <a:t>Robustness</a:t>
            </a:r>
            <a:r>
              <a:rPr dirty="0" smtClean="0" sz="900" spc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sz="900" spc="18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:</a:t>
            </a:r>
            <a:r>
              <a:rPr dirty="0" smtClean="0" sz="900" spc="190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consistent</a:t>
            </a:r>
            <a:r>
              <a:rPr dirty="0" smtClean="0" sz="900" spc="0">
                <a:latin typeface="Times New Roman"/>
                <a:cs typeface="Times New Roman"/>
              </a:rPr>
              <a:t> </a:t>
            </a:r>
            <a:r>
              <a:rPr dirty="0" smtClean="0" sz="900" spc="70">
                <a:latin typeface="Times New Roman"/>
                <a:cs typeface="Times New Roman"/>
              </a:rPr>
              <a:t> </a:t>
            </a:r>
            <a:r>
              <a:rPr dirty="0" smtClean="0" sz="900" spc="25">
                <a:latin typeface="Times New Roman"/>
                <a:cs typeface="Times New Roman"/>
              </a:rPr>
              <a:t>p</a:t>
            </a:r>
            <a:r>
              <a:rPr dirty="0" smtClean="0" sz="900" spc="0">
                <a:latin typeface="Times New Roman"/>
                <a:cs typeface="Times New Roman"/>
              </a:rPr>
              <a:t>erf</a:t>
            </a:r>
            <a:r>
              <a:rPr dirty="0" smtClean="0" sz="900" spc="-25">
                <a:latin typeface="Times New Roman"/>
                <a:cs typeface="Times New Roman"/>
              </a:rPr>
              <a:t>o</a:t>
            </a:r>
            <a:r>
              <a:rPr dirty="0" smtClean="0" sz="900" spc="0">
                <a:latin typeface="Times New Roman"/>
                <a:cs typeface="Times New Roman"/>
              </a:rPr>
              <a:t>rmance</a:t>
            </a:r>
            <a:r>
              <a:rPr dirty="0" smtClean="0" sz="900" spc="0">
                <a:latin typeface="Times New Roman"/>
                <a:cs typeface="Times New Roman"/>
              </a:rPr>
              <a:t> </a:t>
            </a:r>
            <a:r>
              <a:rPr dirty="0" smtClean="0" sz="900" spc="24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over</a:t>
            </a:r>
            <a:r>
              <a:rPr dirty="0" smtClean="0" sz="900" spc="79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a</a:t>
            </a:r>
            <a:r>
              <a:rPr dirty="0" smtClean="0" sz="900" spc="123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v</a:t>
            </a:r>
            <a:r>
              <a:rPr dirty="0" smtClean="0" sz="900" spc="-25">
                <a:latin typeface="Times New Roman"/>
                <a:cs typeface="Times New Roman"/>
              </a:rPr>
              <a:t>a</a:t>
            </a:r>
            <a:r>
              <a:rPr dirty="0" smtClean="0" sz="900" spc="0">
                <a:latin typeface="Times New Roman"/>
                <a:cs typeface="Times New Roman"/>
              </a:rPr>
              <a:t>rie</a:t>
            </a:r>
            <a:r>
              <a:rPr dirty="0" smtClean="0" sz="900" spc="-25">
                <a:latin typeface="Times New Roman"/>
                <a:cs typeface="Times New Roman"/>
              </a:rPr>
              <a:t>t</a:t>
            </a:r>
            <a:r>
              <a:rPr dirty="0" smtClean="0" sz="900" spc="0">
                <a:latin typeface="Times New Roman"/>
                <a:cs typeface="Times New Roman"/>
              </a:rPr>
              <a:t>y</a:t>
            </a:r>
            <a:r>
              <a:rPr dirty="0" smtClean="0" sz="900" spc="141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of</a:t>
            </a:r>
            <a:r>
              <a:rPr dirty="0" smtClean="0" sz="900" spc="72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instances;</a:t>
            </a:r>
            <a:r>
              <a:rPr dirty="0" smtClean="0" sz="900" spc="0">
                <a:latin typeface="Times New Roman"/>
                <a:cs typeface="Times New Roman"/>
              </a:rPr>
              <a:t> </a:t>
            </a:r>
            <a:r>
              <a:rPr dirty="0" smtClean="0" sz="900" spc="0">
                <a:solidFill>
                  <a:srgbClr val="0000FF"/>
                </a:solidFill>
                <a:latin typeface="Times New Roman"/>
                <a:cs typeface="Times New Roman"/>
              </a:rPr>
              <a:t>User–friendliness</a:t>
            </a:r>
            <a:r>
              <a:rPr dirty="0" smtClean="0" sz="900" spc="79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:</a:t>
            </a:r>
            <a:r>
              <a:rPr dirty="0" smtClean="0" sz="900" spc="190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cle</a:t>
            </a:r>
            <a:r>
              <a:rPr dirty="0" smtClean="0" sz="900" spc="-25">
                <a:latin typeface="Times New Roman"/>
                <a:cs typeface="Times New Roman"/>
              </a:rPr>
              <a:t>a</a:t>
            </a:r>
            <a:r>
              <a:rPr dirty="0" smtClean="0" sz="900" spc="0">
                <a:latin typeface="Times New Roman"/>
                <a:cs typeface="Times New Roman"/>
              </a:rPr>
              <a:t>rly</a:t>
            </a:r>
            <a:r>
              <a:rPr dirty="0" smtClean="0" sz="900" spc="68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ex</a:t>
            </a:r>
            <a:r>
              <a:rPr dirty="0" smtClean="0" sz="900" spc="-25">
                <a:latin typeface="Times New Roman"/>
                <a:cs typeface="Times New Roman"/>
              </a:rPr>
              <a:t>p</a:t>
            </a:r>
            <a:r>
              <a:rPr dirty="0" smtClean="0" sz="900" spc="0">
                <a:latin typeface="Times New Roman"/>
                <a:cs typeface="Times New Roman"/>
              </a:rPr>
              <a:t>ressed,</a:t>
            </a:r>
            <a:r>
              <a:rPr dirty="0" smtClean="0" sz="900" spc="178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easy</a:t>
            </a:r>
            <a:r>
              <a:rPr dirty="0" smtClean="0" sz="900" spc="111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to</a:t>
            </a:r>
            <a:r>
              <a:rPr dirty="0" smtClean="0" sz="900" spc="170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understand</a:t>
            </a:r>
            <a:r>
              <a:rPr dirty="0" smtClean="0" sz="900" spc="64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and</a:t>
            </a:r>
            <a:r>
              <a:rPr dirty="0" smtClean="0" sz="900" spc="170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easy</a:t>
            </a:r>
            <a:r>
              <a:rPr dirty="0" smtClean="0" sz="900" spc="111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to</a:t>
            </a:r>
            <a:r>
              <a:rPr dirty="0" smtClean="0" sz="900" spc="170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use;</a:t>
            </a:r>
            <a:r>
              <a:rPr dirty="0" smtClean="0" sz="900" spc="0">
                <a:latin typeface="Times New Roman"/>
                <a:cs typeface="Times New Roman"/>
              </a:rPr>
              <a:t> </a:t>
            </a:r>
            <a:r>
              <a:rPr dirty="0" smtClean="0" sz="900" spc="0">
                <a:solidFill>
                  <a:srgbClr val="0000FF"/>
                </a:solidFill>
                <a:latin typeface="Times New Roman"/>
                <a:cs typeface="Times New Roman"/>
              </a:rPr>
              <a:t>Innovation</a:t>
            </a:r>
            <a:r>
              <a:rPr dirty="0" smtClean="0" sz="900" spc="196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:</a:t>
            </a:r>
            <a:r>
              <a:rPr dirty="0" smtClean="0" sz="900" spc="190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lead</a:t>
            </a:r>
            <a:r>
              <a:rPr dirty="0" smtClean="0" sz="900" spc="124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to</a:t>
            </a:r>
            <a:r>
              <a:rPr dirty="0" smtClean="0" sz="900" spc="170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new</a:t>
            </a:r>
            <a:r>
              <a:rPr dirty="0" smtClean="0" sz="900" spc="94">
                <a:latin typeface="Times New Roman"/>
                <a:cs typeface="Times New Roman"/>
              </a:rPr>
              <a:t> </a:t>
            </a:r>
            <a:r>
              <a:rPr dirty="0" smtClean="0" sz="900" spc="-25">
                <a:latin typeface="Times New Roman"/>
                <a:cs typeface="Times New Roman"/>
              </a:rPr>
              <a:t>t</a:t>
            </a:r>
            <a:r>
              <a:rPr dirty="0" smtClean="0" sz="900" spc="0">
                <a:latin typeface="Times New Roman"/>
                <a:cs typeface="Times New Roman"/>
              </a:rPr>
              <a:t>y</a:t>
            </a:r>
            <a:r>
              <a:rPr dirty="0" smtClean="0" sz="900" spc="25">
                <a:latin typeface="Times New Roman"/>
                <a:cs typeface="Times New Roman"/>
              </a:rPr>
              <a:t>p</a:t>
            </a:r>
            <a:r>
              <a:rPr dirty="0" smtClean="0" sz="900" spc="0">
                <a:latin typeface="Times New Roman"/>
                <a:cs typeface="Times New Roman"/>
              </a:rPr>
              <a:t>es</a:t>
            </a:r>
            <a:r>
              <a:rPr dirty="0" smtClean="0" sz="900" spc="79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of</a:t>
            </a:r>
            <a:r>
              <a:rPr dirty="0" smtClean="0" sz="900" spc="72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application.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5006" y="3353753"/>
            <a:ext cx="1545775" cy="101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70"/>
              </a:lnSpc>
              <a:spcBef>
                <a:spcPts val="33"/>
              </a:spcBef>
            </a:pPr>
            <a:r>
              <a:rPr dirty="0" smtClean="0" sz="600" spc="-71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dirty="0" smtClean="0" sz="600" spc="-23">
                <a:solidFill>
                  <a:srgbClr val="FFFFFF"/>
                </a:solidFill>
                <a:latin typeface="Times New Roman"/>
                <a:cs typeface="Times New Roman"/>
              </a:rPr>
              <a:t>w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dirty="0" smtClean="0" sz="600" spc="7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applications</a:t>
            </a:r>
            <a:r>
              <a:rPr dirty="0" smtClean="0" sz="600" spc="27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of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VNS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79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in</a:t>
            </a:r>
            <a:r>
              <a:rPr dirty="0" smtClean="0" sz="600" spc="14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Data</a:t>
            </a:r>
            <a:r>
              <a:rPr dirty="0" smtClean="0" sz="600" spc="122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Mining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884796" y="3353753"/>
            <a:ext cx="544760" cy="101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70"/>
              </a:lnSpc>
              <a:spcBef>
                <a:spcPts val="33"/>
              </a:spcBef>
            </a:pP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Pierre</a:t>
            </a:r>
            <a:r>
              <a:rPr dirty="0" smtClean="0" sz="600" spc="7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Hansen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781123" y="3353753"/>
            <a:ext cx="1053189" cy="101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70"/>
              </a:lnSpc>
              <a:spcBef>
                <a:spcPts val="33"/>
              </a:spcBef>
            </a:pPr>
            <a:r>
              <a:rPr dirty="0" smtClean="0" sz="600" spc="-23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dirty="0" smtClean="0" sz="600" spc="-23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ris,</a:t>
            </a:r>
            <a:r>
              <a:rPr dirty="0" smtClean="0" sz="600" spc="102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Septem</a:t>
            </a:r>
            <a:r>
              <a:rPr dirty="0" smtClean="0" sz="600" spc="23">
                <a:solidFill>
                  <a:srgbClr val="FFFFFF"/>
                </a:solidFill>
                <a:latin typeface="Times New Roman"/>
                <a:cs typeface="Times New Roman"/>
              </a:rPr>
              <a:t>b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er</a:t>
            </a:r>
            <a:r>
              <a:rPr dirty="0" smtClean="0" sz="600" spc="9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7–8,</a:t>
            </a:r>
            <a:r>
              <a:rPr dirty="0" smtClean="0" sz="600" spc="4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2017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220147" y="3353753"/>
            <a:ext cx="263015" cy="101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70"/>
              </a:lnSpc>
              <a:spcBef>
                <a:spcPts val="33"/>
              </a:spcBef>
            </a:pP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4</a:t>
            </a:r>
            <a:r>
              <a:rPr dirty="0" smtClean="0" sz="600" spc="133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/</a:t>
            </a:r>
            <a:r>
              <a:rPr dirty="0" smtClean="0" sz="600" spc="-8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34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297606" y="3251275"/>
            <a:ext cx="53506" cy="25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" name="object 2"/>
          <p:cNvSpPr txBox="1"/>
          <p:nvPr/>
        </p:nvSpPr>
        <p:spPr>
          <a:xfrm>
            <a:off x="3023667" y="3251371"/>
            <a:ext cx="43019" cy="151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/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14"/>
          <p:cNvSpPr/>
          <p:nvPr/>
        </p:nvSpPr>
        <p:spPr>
          <a:xfrm>
            <a:off x="3023667" y="3236187"/>
            <a:ext cx="43019" cy="30366"/>
          </a:xfrm>
          <a:custGeom>
            <a:avLst/>
            <a:gdLst/>
            <a:ahLst/>
            <a:cxnLst/>
            <a:rect l="l" t="t" r="r" b="b"/>
            <a:pathLst>
              <a:path w="43019" h="30366">
                <a:moveTo>
                  <a:pt x="0" y="30366"/>
                </a:moveTo>
                <a:lnTo>
                  <a:pt x="43019" y="30366"/>
                </a:lnTo>
                <a:lnTo>
                  <a:pt x="43019" y="0"/>
                </a:lnTo>
                <a:lnTo>
                  <a:pt x="0" y="0"/>
                </a:lnTo>
                <a:lnTo>
                  <a:pt x="0" y="30366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" name="object 15"/>
          <p:cNvSpPr/>
          <p:nvPr/>
        </p:nvSpPr>
        <p:spPr>
          <a:xfrm>
            <a:off x="2944050" y="3232225"/>
            <a:ext cx="25400" cy="38100"/>
          </a:xfrm>
          <a:custGeom>
            <a:avLst/>
            <a:gdLst/>
            <a:ahLst/>
            <a:cxnLst/>
            <a:rect l="l" t="t" r="r" b="b"/>
            <a:pathLst>
              <a:path w="25400" h="38100">
                <a:moveTo>
                  <a:pt x="25400" y="38100"/>
                </a:moveTo>
                <a:lnTo>
                  <a:pt x="25400" y="0"/>
                </a:lnTo>
                <a:lnTo>
                  <a:pt x="0" y="19050"/>
                </a:lnTo>
                <a:lnTo>
                  <a:pt x="25400" y="3810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" name="object 16"/>
          <p:cNvSpPr/>
          <p:nvPr/>
        </p:nvSpPr>
        <p:spPr>
          <a:xfrm>
            <a:off x="3121853" y="3232225"/>
            <a:ext cx="25400" cy="38100"/>
          </a:xfrm>
          <a:custGeom>
            <a:avLst/>
            <a:gdLst/>
            <a:ahLst/>
            <a:cxnLst/>
            <a:rect l="l" t="t" r="r" b="b"/>
            <a:pathLst>
              <a:path w="25400" h="38100">
                <a:moveTo>
                  <a:pt x="0" y="38100"/>
                </a:moveTo>
                <a:lnTo>
                  <a:pt x="25400" y="19050"/>
                </a:lnTo>
                <a:lnTo>
                  <a:pt x="0" y="0"/>
                </a:lnTo>
                <a:lnTo>
                  <a:pt x="0" y="3810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" name="object 17"/>
          <p:cNvSpPr/>
          <p:nvPr/>
        </p:nvSpPr>
        <p:spPr>
          <a:xfrm>
            <a:off x="3287279" y="3246309"/>
            <a:ext cx="43019" cy="30366"/>
          </a:xfrm>
          <a:custGeom>
            <a:avLst/>
            <a:gdLst/>
            <a:ahLst/>
            <a:cxnLst/>
            <a:rect l="l" t="t" r="r" b="b"/>
            <a:pathLst>
              <a:path w="43019" h="30366">
                <a:moveTo>
                  <a:pt x="0" y="30366"/>
                </a:moveTo>
                <a:lnTo>
                  <a:pt x="43019" y="30366"/>
                </a:lnTo>
                <a:lnTo>
                  <a:pt x="43019" y="0"/>
                </a:lnTo>
                <a:lnTo>
                  <a:pt x="0" y="0"/>
                </a:lnTo>
                <a:lnTo>
                  <a:pt x="0" y="30366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" name="object 18"/>
          <p:cNvSpPr/>
          <p:nvPr/>
        </p:nvSpPr>
        <p:spPr>
          <a:xfrm>
            <a:off x="3297771" y="3236035"/>
            <a:ext cx="43180" cy="30480"/>
          </a:xfrm>
          <a:custGeom>
            <a:avLst/>
            <a:gdLst/>
            <a:ahLst/>
            <a:cxnLst/>
            <a:rect l="l" t="t" r="r" b="b"/>
            <a:pathLst>
              <a:path w="43180" h="30480">
                <a:moveTo>
                  <a:pt x="0" y="10160"/>
                </a:moveTo>
                <a:lnTo>
                  <a:pt x="0" y="0"/>
                </a:lnTo>
                <a:lnTo>
                  <a:pt x="43180" y="0"/>
                </a:lnTo>
                <a:lnTo>
                  <a:pt x="43180" y="30480"/>
                </a:lnTo>
                <a:lnTo>
                  <a:pt x="33020" y="3048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" name="object 19"/>
          <p:cNvSpPr/>
          <p:nvPr/>
        </p:nvSpPr>
        <p:spPr>
          <a:xfrm>
            <a:off x="3307932" y="3225875"/>
            <a:ext cx="43180" cy="30480"/>
          </a:xfrm>
          <a:custGeom>
            <a:avLst/>
            <a:gdLst/>
            <a:ahLst/>
            <a:cxnLst/>
            <a:rect l="l" t="t" r="r" b="b"/>
            <a:pathLst>
              <a:path w="43180" h="30480">
                <a:moveTo>
                  <a:pt x="0" y="10160"/>
                </a:moveTo>
                <a:lnTo>
                  <a:pt x="0" y="0"/>
                </a:lnTo>
                <a:lnTo>
                  <a:pt x="43180" y="0"/>
                </a:lnTo>
                <a:lnTo>
                  <a:pt x="43180" y="30480"/>
                </a:lnTo>
                <a:lnTo>
                  <a:pt x="33020" y="3048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" name="object 20"/>
          <p:cNvSpPr/>
          <p:nvPr/>
        </p:nvSpPr>
        <p:spPr>
          <a:xfrm>
            <a:off x="3224111" y="3232225"/>
            <a:ext cx="203202" cy="38100"/>
          </a:xfrm>
          <a:custGeom>
            <a:avLst/>
            <a:gdLst/>
            <a:ahLst/>
            <a:cxnLst/>
            <a:rect l="l" t="t" r="r" b="b"/>
            <a:pathLst>
              <a:path w="203202" h="38100">
                <a:moveTo>
                  <a:pt x="203202" y="19050"/>
                </a:moveTo>
                <a:lnTo>
                  <a:pt x="177802" y="0"/>
                </a:lnTo>
                <a:lnTo>
                  <a:pt x="177802" y="38100"/>
                </a:lnTo>
                <a:lnTo>
                  <a:pt x="203202" y="19050"/>
                </a:lnTo>
                <a:close/>
              </a:path>
              <a:path w="203202" h="38100">
                <a:moveTo>
                  <a:pt x="25400" y="0"/>
                </a:moveTo>
                <a:lnTo>
                  <a:pt x="0" y="19050"/>
                </a:lnTo>
                <a:lnTo>
                  <a:pt x="25400" y="38100"/>
                </a:lnTo>
                <a:lnTo>
                  <a:pt x="25400" y="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" name="object 21"/>
          <p:cNvSpPr/>
          <p:nvPr/>
        </p:nvSpPr>
        <p:spPr>
          <a:xfrm>
            <a:off x="3593072" y="32385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" name="object 22"/>
          <p:cNvSpPr/>
          <p:nvPr/>
        </p:nvSpPr>
        <p:spPr>
          <a:xfrm>
            <a:off x="3504171" y="3232225"/>
            <a:ext cx="203202" cy="38100"/>
          </a:xfrm>
          <a:custGeom>
            <a:avLst/>
            <a:gdLst/>
            <a:ahLst/>
            <a:cxnLst/>
            <a:rect l="l" t="t" r="r" b="b"/>
            <a:pathLst>
              <a:path w="203202" h="38100">
                <a:moveTo>
                  <a:pt x="203202" y="19050"/>
                </a:moveTo>
                <a:lnTo>
                  <a:pt x="177802" y="0"/>
                </a:lnTo>
                <a:lnTo>
                  <a:pt x="177802" y="38100"/>
                </a:lnTo>
                <a:lnTo>
                  <a:pt x="203202" y="19050"/>
                </a:lnTo>
                <a:close/>
              </a:path>
              <a:path w="203202" h="38100">
                <a:moveTo>
                  <a:pt x="25400" y="0"/>
                </a:moveTo>
                <a:lnTo>
                  <a:pt x="0" y="19050"/>
                </a:lnTo>
                <a:lnTo>
                  <a:pt x="25400" y="38100"/>
                </a:lnTo>
                <a:lnTo>
                  <a:pt x="25400" y="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" name="object 23"/>
          <p:cNvSpPr/>
          <p:nvPr/>
        </p:nvSpPr>
        <p:spPr>
          <a:xfrm>
            <a:off x="3580372" y="32258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4" name="object 24"/>
          <p:cNvSpPr/>
          <p:nvPr/>
        </p:nvSpPr>
        <p:spPr>
          <a:xfrm>
            <a:off x="3593072" y="32512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5" name="object 25"/>
          <p:cNvSpPr/>
          <p:nvPr/>
        </p:nvSpPr>
        <p:spPr>
          <a:xfrm>
            <a:off x="3580372" y="32639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6" name="object 26"/>
          <p:cNvSpPr/>
          <p:nvPr/>
        </p:nvSpPr>
        <p:spPr>
          <a:xfrm>
            <a:off x="3593072" y="32766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7" name="object 27"/>
          <p:cNvSpPr/>
          <p:nvPr/>
        </p:nvSpPr>
        <p:spPr>
          <a:xfrm>
            <a:off x="3860432" y="32258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8" name="object 28"/>
          <p:cNvSpPr/>
          <p:nvPr/>
        </p:nvSpPr>
        <p:spPr>
          <a:xfrm>
            <a:off x="3873132" y="32385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9" name="object 29"/>
          <p:cNvSpPr/>
          <p:nvPr/>
        </p:nvSpPr>
        <p:spPr>
          <a:xfrm>
            <a:off x="3873132" y="32512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0" name="object 30"/>
          <p:cNvSpPr/>
          <p:nvPr/>
        </p:nvSpPr>
        <p:spPr>
          <a:xfrm>
            <a:off x="3784231" y="3232225"/>
            <a:ext cx="203202" cy="38100"/>
          </a:xfrm>
          <a:custGeom>
            <a:avLst/>
            <a:gdLst/>
            <a:ahLst/>
            <a:cxnLst/>
            <a:rect l="l" t="t" r="r" b="b"/>
            <a:pathLst>
              <a:path w="203202" h="38100">
                <a:moveTo>
                  <a:pt x="203202" y="19050"/>
                </a:moveTo>
                <a:lnTo>
                  <a:pt x="177802" y="0"/>
                </a:lnTo>
                <a:lnTo>
                  <a:pt x="177802" y="38100"/>
                </a:lnTo>
                <a:lnTo>
                  <a:pt x="203202" y="19050"/>
                </a:lnTo>
                <a:close/>
              </a:path>
              <a:path w="203202" h="38100">
                <a:moveTo>
                  <a:pt x="25400" y="0"/>
                </a:moveTo>
                <a:lnTo>
                  <a:pt x="0" y="19050"/>
                </a:lnTo>
                <a:lnTo>
                  <a:pt x="25400" y="38100"/>
                </a:lnTo>
                <a:lnTo>
                  <a:pt x="25400" y="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1" name="object 31"/>
          <p:cNvSpPr/>
          <p:nvPr/>
        </p:nvSpPr>
        <p:spPr>
          <a:xfrm>
            <a:off x="3860432" y="32639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2" name="object 32"/>
          <p:cNvSpPr/>
          <p:nvPr/>
        </p:nvSpPr>
        <p:spPr>
          <a:xfrm>
            <a:off x="3873132" y="32766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3" name="object 33"/>
          <p:cNvSpPr/>
          <p:nvPr/>
        </p:nvSpPr>
        <p:spPr>
          <a:xfrm>
            <a:off x="4140493" y="32258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4" name="object 34"/>
          <p:cNvSpPr/>
          <p:nvPr/>
        </p:nvSpPr>
        <p:spPr>
          <a:xfrm>
            <a:off x="4153193" y="32385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5" name="object 35"/>
          <p:cNvSpPr/>
          <p:nvPr/>
        </p:nvSpPr>
        <p:spPr>
          <a:xfrm>
            <a:off x="4153193" y="32512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6" name="object 36"/>
          <p:cNvSpPr/>
          <p:nvPr/>
        </p:nvSpPr>
        <p:spPr>
          <a:xfrm>
            <a:off x="4140493" y="32639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7" name="object 37"/>
          <p:cNvSpPr/>
          <p:nvPr/>
        </p:nvSpPr>
        <p:spPr>
          <a:xfrm>
            <a:off x="4153193" y="32766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8" name="object 38"/>
          <p:cNvSpPr/>
          <p:nvPr/>
        </p:nvSpPr>
        <p:spPr>
          <a:xfrm>
            <a:off x="4451033" y="3256355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0" y="0"/>
                </a:moveTo>
                <a:lnTo>
                  <a:pt x="20320" y="2032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9" name="object 39"/>
          <p:cNvSpPr/>
          <p:nvPr/>
        </p:nvSpPr>
        <p:spPr>
          <a:xfrm>
            <a:off x="4423969" y="3229861"/>
            <a:ext cx="30366" cy="30366"/>
          </a:xfrm>
          <a:custGeom>
            <a:avLst/>
            <a:gdLst/>
            <a:ahLst/>
            <a:cxnLst/>
            <a:rect l="l" t="t" r="r" b="b"/>
            <a:pathLst>
              <a:path w="30366" h="30366">
                <a:moveTo>
                  <a:pt x="30366" y="15183"/>
                </a:moveTo>
                <a:lnTo>
                  <a:pt x="30366" y="6797"/>
                </a:lnTo>
                <a:lnTo>
                  <a:pt x="23568" y="0"/>
                </a:lnTo>
                <a:lnTo>
                  <a:pt x="15183" y="0"/>
                </a:lnTo>
                <a:lnTo>
                  <a:pt x="6797" y="0"/>
                </a:lnTo>
                <a:lnTo>
                  <a:pt x="0" y="6797"/>
                </a:lnTo>
                <a:lnTo>
                  <a:pt x="0" y="15183"/>
                </a:lnTo>
                <a:lnTo>
                  <a:pt x="0" y="23568"/>
                </a:lnTo>
                <a:lnTo>
                  <a:pt x="6797" y="30366"/>
                </a:lnTo>
                <a:lnTo>
                  <a:pt x="15183" y="30366"/>
                </a:lnTo>
                <a:lnTo>
                  <a:pt x="23568" y="30366"/>
                </a:lnTo>
                <a:lnTo>
                  <a:pt x="30366" y="23568"/>
                </a:lnTo>
                <a:lnTo>
                  <a:pt x="30366" y="15183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0" name="object 40"/>
          <p:cNvSpPr/>
          <p:nvPr/>
        </p:nvSpPr>
        <p:spPr>
          <a:xfrm>
            <a:off x="4344352" y="3225875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38765" y="46907"/>
                </a:lnTo>
                <a:lnTo>
                  <a:pt x="48038" y="36798"/>
                </a:lnTo>
                <a:lnTo>
                  <a:pt x="50800" y="25400"/>
                </a:lnTo>
                <a:lnTo>
                  <a:pt x="46907" y="11928"/>
                </a:lnTo>
                <a:lnTo>
                  <a:pt x="36798" y="2718"/>
                </a:lnTo>
                <a:lnTo>
                  <a:pt x="25400" y="0"/>
                </a:lnTo>
                <a:lnTo>
                  <a:pt x="11928" y="3893"/>
                </a:lnTo>
                <a:lnTo>
                  <a:pt x="2718" y="14001"/>
                </a:lnTo>
                <a:lnTo>
                  <a:pt x="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1" name="object 41"/>
          <p:cNvSpPr/>
          <p:nvPr/>
        </p:nvSpPr>
        <p:spPr>
          <a:xfrm>
            <a:off x="4329112" y="3243655"/>
            <a:ext cx="30480" cy="12699"/>
          </a:xfrm>
          <a:custGeom>
            <a:avLst/>
            <a:gdLst/>
            <a:ahLst/>
            <a:cxnLst/>
            <a:rect l="l" t="t" r="r" b="b"/>
            <a:pathLst>
              <a:path w="30480" h="12699">
                <a:moveTo>
                  <a:pt x="30480" y="0"/>
                </a:moveTo>
                <a:lnTo>
                  <a:pt x="15240" y="12700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2" name="object 42"/>
          <p:cNvSpPr/>
          <p:nvPr/>
        </p:nvSpPr>
        <p:spPr>
          <a:xfrm>
            <a:off x="4496754" y="3225875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11928" y="46907"/>
                </a:lnTo>
                <a:lnTo>
                  <a:pt x="2718" y="36798"/>
                </a:lnTo>
                <a:lnTo>
                  <a:pt x="0" y="25400"/>
                </a:lnTo>
                <a:lnTo>
                  <a:pt x="3893" y="11928"/>
                </a:lnTo>
                <a:lnTo>
                  <a:pt x="14001" y="2718"/>
                </a:lnTo>
                <a:lnTo>
                  <a:pt x="25400" y="0"/>
                </a:lnTo>
                <a:lnTo>
                  <a:pt x="38872" y="3893"/>
                </a:lnTo>
                <a:lnTo>
                  <a:pt x="48082" y="14001"/>
                </a:lnTo>
                <a:lnTo>
                  <a:pt x="5080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3" name="object 43"/>
          <p:cNvSpPr/>
          <p:nvPr/>
        </p:nvSpPr>
        <p:spPr>
          <a:xfrm>
            <a:off x="4532315" y="3243655"/>
            <a:ext cx="30480" cy="12699"/>
          </a:xfrm>
          <a:custGeom>
            <a:avLst/>
            <a:gdLst/>
            <a:ahLst/>
            <a:cxnLst/>
            <a:rect l="l" t="t" r="r" b="b"/>
            <a:pathLst>
              <a:path w="30480" h="12699">
                <a:moveTo>
                  <a:pt x="30480" y="0"/>
                </a:moveTo>
                <a:lnTo>
                  <a:pt x="15240" y="12700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4" name="object 44"/>
          <p:cNvSpPr/>
          <p:nvPr/>
        </p:nvSpPr>
        <p:spPr>
          <a:xfrm>
            <a:off x="0" y="0"/>
            <a:ext cx="4608004" cy="3456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5" name="object 45"/>
          <p:cNvSpPr/>
          <p:nvPr/>
        </p:nvSpPr>
        <p:spPr>
          <a:xfrm>
            <a:off x="0" y="0"/>
            <a:ext cx="4608004" cy="25962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6" name="object 46"/>
          <p:cNvSpPr/>
          <p:nvPr/>
        </p:nvSpPr>
        <p:spPr>
          <a:xfrm>
            <a:off x="0" y="0"/>
            <a:ext cx="4608004" cy="3456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7" name="object 47"/>
          <p:cNvSpPr/>
          <p:nvPr/>
        </p:nvSpPr>
        <p:spPr>
          <a:xfrm>
            <a:off x="309193" y="709548"/>
            <a:ext cx="3989652" cy="191450"/>
          </a:xfrm>
          <a:custGeom>
            <a:avLst/>
            <a:gdLst/>
            <a:ahLst/>
            <a:cxnLst/>
            <a:rect l="l" t="t" r="r" b="b"/>
            <a:pathLst>
              <a:path w="3989652" h="191450">
                <a:moveTo>
                  <a:pt x="0" y="50800"/>
                </a:moveTo>
                <a:lnTo>
                  <a:pt x="0" y="191450"/>
                </a:lnTo>
                <a:lnTo>
                  <a:pt x="3989652" y="191450"/>
                </a:lnTo>
                <a:lnTo>
                  <a:pt x="3989652" y="50800"/>
                </a:lnTo>
                <a:lnTo>
                  <a:pt x="3988755" y="41300"/>
                </a:lnTo>
                <a:lnTo>
                  <a:pt x="3965796" y="7786"/>
                </a:lnTo>
                <a:lnTo>
                  <a:pt x="3938852" y="0"/>
                </a:lnTo>
                <a:lnTo>
                  <a:pt x="50800" y="0"/>
                </a:lnTo>
                <a:lnTo>
                  <a:pt x="7786" y="23856"/>
                </a:lnTo>
                <a:lnTo>
                  <a:pt x="0" y="50800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8" name="object 48"/>
          <p:cNvSpPr/>
          <p:nvPr/>
        </p:nvSpPr>
        <p:spPr>
          <a:xfrm>
            <a:off x="309193" y="850060"/>
            <a:ext cx="3989652" cy="10160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9" name="object 49"/>
          <p:cNvSpPr/>
          <p:nvPr/>
        </p:nvSpPr>
        <p:spPr>
          <a:xfrm>
            <a:off x="0" y="0"/>
            <a:ext cx="4608004" cy="34560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0" name="object 50"/>
          <p:cNvSpPr/>
          <p:nvPr/>
        </p:nvSpPr>
        <p:spPr>
          <a:xfrm>
            <a:off x="4235345" y="2718980"/>
            <a:ext cx="114301" cy="11430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1" name="object 51"/>
          <p:cNvSpPr/>
          <p:nvPr/>
        </p:nvSpPr>
        <p:spPr>
          <a:xfrm>
            <a:off x="410794" y="2769781"/>
            <a:ext cx="3837250" cy="635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2" name="object 52"/>
          <p:cNvSpPr/>
          <p:nvPr/>
        </p:nvSpPr>
        <p:spPr>
          <a:xfrm>
            <a:off x="4298846" y="741061"/>
            <a:ext cx="50800" cy="199061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3" name="object 53"/>
          <p:cNvSpPr/>
          <p:nvPr/>
        </p:nvSpPr>
        <p:spPr>
          <a:xfrm>
            <a:off x="4298846" y="804561"/>
            <a:ext cx="50800" cy="192711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4" name="object 54"/>
          <p:cNvSpPr/>
          <p:nvPr/>
        </p:nvSpPr>
        <p:spPr>
          <a:xfrm>
            <a:off x="309193" y="932606"/>
            <a:ext cx="3989652" cy="1849875"/>
          </a:xfrm>
          <a:custGeom>
            <a:avLst/>
            <a:gdLst/>
            <a:ahLst/>
            <a:cxnLst/>
            <a:rect l="l" t="t" r="r" b="b"/>
            <a:pathLst>
              <a:path w="3989652" h="1849875">
                <a:moveTo>
                  <a:pt x="0" y="1799074"/>
                </a:moveTo>
                <a:lnTo>
                  <a:pt x="16636" y="1836588"/>
                </a:lnTo>
                <a:lnTo>
                  <a:pt x="50800" y="1849875"/>
                </a:lnTo>
                <a:lnTo>
                  <a:pt x="3938852" y="1849875"/>
                </a:lnTo>
                <a:lnTo>
                  <a:pt x="3976366" y="1833239"/>
                </a:lnTo>
                <a:lnTo>
                  <a:pt x="3989652" y="1799074"/>
                </a:lnTo>
                <a:lnTo>
                  <a:pt x="3989652" y="0"/>
                </a:lnTo>
                <a:lnTo>
                  <a:pt x="0" y="0"/>
                </a:lnTo>
                <a:lnTo>
                  <a:pt x="0" y="1799074"/>
                </a:lnTo>
                <a:close/>
              </a:path>
            </a:pathLst>
          </a:custGeom>
          <a:solidFill>
            <a:srgbClr val="E9E9F2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5" name="object 55"/>
          <p:cNvSpPr/>
          <p:nvPr/>
        </p:nvSpPr>
        <p:spPr>
          <a:xfrm>
            <a:off x="4298846" y="791861"/>
            <a:ext cx="0" cy="1958868"/>
          </a:xfrm>
          <a:custGeom>
            <a:avLst/>
            <a:gdLst/>
            <a:ahLst/>
            <a:cxnLst/>
            <a:rect l="l" t="t" r="r" b="b"/>
            <a:pathLst>
              <a:path w="0" h="1958868">
                <a:moveTo>
                  <a:pt x="0" y="1958868"/>
                </a:moveTo>
                <a:lnTo>
                  <a:pt x="0" y="0"/>
                </a:lnTo>
              </a:path>
            </a:pathLst>
          </a:custGeom>
          <a:ln w="0">
            <a:solidFill>
              <a:srgbClr val="7F7F7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6" name="object 56"/>
          <p:cNvSpPr/>
          <p:nvPr/>
        </p:nvSpPr>
        <p:spPr>
          <a:xfrm>
            <a:off x="4298846" y="779161"/>
            <a:ext cx="0" cy="12700"/>
          </a:xfrm>
          <a:custGeom>
            <a:avLst/>
            <a:gdLst/>
            <a:ahLst/>
            <a:cxnLst/>
            <a:rect l="l" t="t" r="r" b="b"/>
            <a:pathLst>
              <a:path w="0" h="12700">
                <a:moveTo>
                  <a:pt x="0" y="12700"/>
                </a:moveTo>
                <a:lnTo>
                  <a:pt x="0" y="0"/>
                </a:lnTo>
              </a:path>
            </a:pathLst>
          </a:custGeom>
          <a:ln w="0">
            <a:solidFill>
              <a:srgbClr val="AFAFA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7" name="object 57"/>
          <p:cNvSpPr/>
          <p:nvPr/>
        </p:nvSpPr>
        <p:spPr>
          <a:xfrm>
            <a:off x="4298846" y="766461"/>
            <a:ext cx="0" cy="12700"/>
          </a:xfrm>
          <a:custGeom>
            <a:avLst/>
            <a:gdLst/>
            <a:ahLst/>
            <a:cxnLst/>
            <a:rect l="l" t="t" r="r" b="b"/>
            <a:pathLst>
              <a:path w="0" h="12700">
                <a:moveTo>
                  <a:pt x="0" y="12700"/>
                </a:moveTo>
                <a:lnTo>
                  <a:pt x="0" y="0"/>
                </a:lnTo>
              </a:path>
            </a:pathLst>
          </a:custGeom>
          <a:ln w="0">
            <a:solidFill>
              <a:srgbClr val="CECECE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8" name="object 58"/>
          <p:cNvSpPr/>
          <p:nvPr/>
        </p:nvSpPr>
        <p:spPr>
          <a:xfrm>
            <a:off x="4298846" y="753761"/>
            <a:ext cx="0" cy="12700"/>
          </a:xfrm>
          <a:custGeom>
            <a:avLst/>
            <a:gdLst/>
            <a:ahLst/>
            <a:cxnLst/>
            <a:rect l="l" t="t" r="r" b="b"/>
            <a:pathLst>
              <a:path w="0" h="12700">
                <a:moveTo>
                  <a:pt x="0" y="12700"/>
                </a:moveTo>
                <a:lnTo>
                  <a:pt x="0" y="0"/>
                </a:lnTo>
              </a:path>
            </a:pathLst>
          </a:custGeom>
          <a:ln w="0">
            <a:solidFill>
              <a:srgbClr val="EFEF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9" name="object 59"/>
          <p:cNvSpPr/>
          <p:nvPr/>
        </p:nvSpPr>
        <p:spPr>
          <a:xfrm>
            <a:off x="0" y="3320961"/>
            <a:ext cx="4608004" cy="135039"/>
          </a:xfrm>
          <a:custGeom>
            <a:avLst/>
            <a:gdLst/>
            <a:ahLst/>
            <a:cxnLst/>
            <a:rect l="l" t="t" r="r" b="b"/>
            <a:pathLst>
              <a:path w="4608004" h="135039">
                <a:moveTo>
                  <a:pt x="4608004" y="0"/>
                </a:moveTo>
                <a:lnTo>
                  <a:pt x="0" y="0"/>
                </a:lnTo>
                <a:lnTo>
                  <a:pt x="0" y="135039"/>
                </a:lnTo>
                <a:lnTo>
                  <a:pt x="4608004" y="135039"/>
                </a:lnTo>
                <a:lnTo>
                  <a:pt x="4608004" y="0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153174" y="44948"/>
            <a:ext cx="3063767" cy="2075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455"/>
              </a:lnSpc>
              <a:spcBef>
                <a:spcPts val="72"/>
              </a:spcBef>
            </a:pPr>
            <a:r>
              <a:rPr dirty="0" smtClean="0" sz="1400" spc="-39">
                <a:solidFill>
                  <a:srgbClr val="FFFFFF"/>
                </a:solidFill>
                <a:latin typeface="Times New Roman"/>
                <a:cs typeface="Times New Roman"/>
              </a:rPr>
              <a:t>V</a:t>
            </a:r>
            <a:r>
              <a:rPr dirty="0" smtClean="0" sz="1400" spc="-39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riable</a:t>
            </a:r>
            <a:r>
              <a:rPr dirty="0" smtClean="0" sz="1400" spc="-6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Neigh</a:t>
            </a:r>
            <a:r>
              <a:rPr dirty="0" smtClean="0" sz="1400" spc="39">
                <a:solidFill>
                  <a:srgbClr val="FFFFFF"/>
                </a:solidFill>
                <a:latin typeface="Times New Roman"/>
                <a:cs typeface="Times New Roman"/>
              </a:rPr>
              <a:t>b</a:t>
            </a:r>
            <a:r>
              <a:rPr dirty="0" smtClean="0" sz="1400" spc="-39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rh</a:t>
            </a:r>
            <a:r>
              <a:rPr dirty="0" smtClean="0" sz="1400" spc="39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dirty="0" smtClean="0" sz="1400" spc="39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d</a:t>
            </a:r>
            <a:r>
              <a:rPr dirty="0" smtClean="0" sz="1400" spc="-79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Se</a:t>
            </a:r>
            <a:r>
              <a:rPr dirty="0" smtClean="0" sz="1400" spc="-39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rch:</a:t>
            </a:r>
            <a:r>
              <a:rPr dirty="0" smtClean="0" sz="1400" spc="238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Principles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47294" y="734004"/>
            <a:ext cx="3595121" cy="45512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4824">
              <a:lnSpc>
                <a:spcPts val="1140"/>
              </a:lnSpc>
              <a:spcBef>
                <a:spcPts val="57"/>
              </a:spcBef>
            </a:pP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Principles</a:t>
            </a: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98604"/>
              </a:lnSpc>
              <a:spcBef>
                <a:spcPts val="383"/>
              </a:spcBef>
            </a:pPr>
            <a:r>
              <a:rPr dirty="0" smtClean="0" sz="800" spc="0">
                <a:latin typeface="Times New Roman"/>
                <a:cs typeface="Times New Roman"/>
              </a:rPr>
              <a:t>A</a:t>
            </a:r>
            <a:r>
              <a:rPr dirty="0" smtClean="0" sz="800" spc="62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metaheuristic</a:t>
            </a:r>
            <a:r>
              <a:rPr dirty="0" smtClean="0" sz="800" spc="66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is</a:t>
            </a:r>
            <a:r>
              <a:rPr dirty="0" smtClean="0" sz="800" spc="74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a</a:t>
            </a:r>
            <a:r>
              <a:rPr dirty="0" smtClean="0" sz="800" spc="129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general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25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frame</a:t>
            </a:r>
            <a:r>
              <a:rPr dirty="0" smtClean="0" sz="800" spc="-25">
                <a:latin typeface="Times New Roman"/>
                <a:cs typeface="Times New Roman"/>
              </a:rPr>
              <a:t>w</a:t>
            </a:r>
            <a:r>
              <a:rPr dirty="0" smtClean="0" sz="800" spc="-25">
                <a:latin typeface="Times New Roman"/>
                <a:cs typeface="Times New Roman"/>
              </a:rPr>
              <a:t>o</a:t>
            </a:r>
            <a:r>
              <a:rPr dirty="0" smtClean="0" sz="800" spc="0">
                <a:latin typeface="Times New Roman"/>
                <a:cs typeface="Times New Roman"/>
              </a:rPr>
              <a:t>rk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55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f</a:t>
            </a:r>
            <a:r>
              <a:rPr dirty="0" smtClean="0" sz="800" spc="-25">
                <a:latin typeface="Times New Roman"/>
                <a:cs typeface="Times New Roman"/>
              </a:rPr>
              <a:t>o</a:t>
            </a:r>
            <a:r>
              <a:rPr dirty="0" smtClean="0" sz="800" spc="0">
                <a:latin typeface="Times New Roman"/>
                <a:cs typeface="Times New Roman"/>
              </a:rPr>
              <a:t>r</a:t>
            </a:r>
            <a:r>
              <a:rPr dirty="0" smtClean="0" sz="800" spc="114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building</a:t>
            </a:r>
            <a:r>
              <a:rPr dirty="0" smtClean="0" sz="800" spc="191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heuristics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68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applied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26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in</a:t>
            </a:r>
            <a:r>
              <a:rPr dirty="0" smtClean="0" sz="800" spc="97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v</a:t>
            </a:r>
            <a:r>
              <a:rPr dirty="0" smtClean="0" sz="800" spc="-25">
                <a:latin typeface="Times New Roman"/>
                <a:cs typeface="Times New Roman"/>
              </a:rPr>
              <a:t>a</a:t>
            </a:r>
            <a:r>
              <a:rPr dirty="0" smtClean="0" sz="800" spc="0">
                <a:latin typeface="Times New Roman"/>
                <a:cs typeface="Times New Roman"/>
              </a:rPr>
              <a:t>rious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combinat</a:t>
            </a:r>
            <a:r>
              <a:rPr dirty="0" smtClean="0" sz="800" spc="-21">
                <a:latin typeface="Times New Roman"/>
                <a:cs typeface="Times New Roman"/>
              </a:rPr>
              <a:t>o</a:t>
            </a:r>
            <a:r>
              <a:rPr dirty="0" smtClean="0" sz="800" spc="0">
                <a:latin typeface="Times New Roman"/>
                <a:cs typeface="Times New Roman"/>
              </a:rPr>
              <a:t>rial</a:t>
            </a:r>
            <a:r>
              <a:rPr dirty="0" smtClean="0" sz="800" spc="97">
                <a:latin typeface="Times New Roman"/>
                <a:cs typeface="Times New Roman"/>
              </a:rPr>
              <a:t> </a:t>
            </a:r>
            <a:r>
              <a:rPr dirty="0" smtClean="0" sz="800" spc="-25">
                <a:latin typeface="Times New Roman"/>
                <a:cs typeface="Times New Roman"/>
              </a:rPr>
              <a:t>o</a:t>
            </a:r>
            <a:r>
              <a:rPr dirty="0" smtClean="0" sz="800" spc="0">
                <a:latin typeface="Times New Roman"/>
                <a:cs typeface="Times New Roman"/>
              </a:rPr>
              <a:t>r</a:t>
            </a:r>
            <a:r>
              <a:rPr dirty="0" smtClean="0" sz="800" spc="121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global</a:t>
            </a:r>
            <a:r>
              <a:rPr dirty="0" smtClean="0" sz="800" spc="164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optimization</a:t>
            </a:r>
            <a:r>
              <a:rPr dirty="0" smtClean="0" sz="800" spc="68">
                <a:latin typeface="Times New Roman"/>
                <a:cs typeface="Times New Roman"/>
              </a:rPr>
              <a:t> </a:t>
            </a:r>
            <a:r>
              <a:rPr dirty="0" smtClean="0" sz="800" spc="-25">
                <a:latin typeface="Times New Roman"/>
                <a:cs typeface="Times New Roman"/>
              </a:rPr>
              <a:t>p</a:t>
            </a:r>
            <a:r>
              <a:rPr dirty="0" smtClean="0" sz="800" spc="0">
                <a:latin typeface="Times New Roman"/>
                <a:cs typeface="Times New Roman"/>
              </a:rPr>
              <a:t>roblems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47294" y="1302910"/>
            <a:ext cx="3762138" cy="24682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865"/>
              </a:lnSpc>
              <a:spcBef>
                <a:spcPts val="43"/>
              </a:spcBef>
            </a:pPr>
            <a:r>
              <a:rPr dirty="0" smtClean="0" sz="800" spc="0">
                <a:latin typeface="Times New Roman"/>
                <a:cs typeface="Times New Roman"/>
              </a:rPr>
              <a:t>The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29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v</a:t>
            </a:r>
            <a:r>
              <a:rPr dirty="0" smtClean="0" sz="800" spc="-19">
                <a:latin typeface="Times New Roman"/>
                <a:cs typeface="Times New Roman"/>
              </a:rPr>
              <a:t>a</a:t>
            </a:r>
            <a:r>
              <a:rPr dirty="0" smtClean="0" sz="800" spc="0">
                <a:latin typeface="Times New Roman"/>
                <a:cs typeface="Times New Roman"/>
              </a:rPr>
              <a:t>riable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13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neigh</a:t>
            </a:r>
            <a:r>
              <a:rPr dirty="0" smtClean="0" sz="800" spc="26">
                <a:latin typeface="Times New Roman"/>
                <a:cs typeface="Times New Roman"/>
              </a:rPr>
              <a:t>b</a:t>
            </a:r>
            <a:r>
              <a:rPr dirty="0" smtClean="0" sz="800" spc="-26">
                <a:latin typeface="Times New Roman"/>
                <a:cs typeface="Times New Roman"/>
              </a:rPr>
              <a:t>o</a:t>
            </a:r>
            <a:r>
              <a:rPr dirty="0" smtClean="0" sz="800" spc="0">
                <a:latin typeface="Times New Roman"/>
                <a:cs typeface="Times New Roman"/>
              </a:rPr>
              <a:t>rh</a:t>
            </a:r>
            <a:r>
              <a:rPr dirty="0" smtClean="0" sz="800" spc="26">
                <a:latin typeface="Times New Roman"/>
                <a:cs typeface="Times New Roman"/>
              </a:rPr>
              <a:t>o</a:t>
            </a:r>
            <a:r>
              <a:rPr dirty="0" smtClean="0" sz="800" spc="26">
                <a:latin typeface="Times New Roman"/>
                <a:cs typeface="Times New Roman"/>
              </a:rPr>
              <a:t>o</a:t>
            </a:r>
            <a:r>
              <a:rPr dirty="0" smtClean="0" sz="800" spc="0">
                <a:latin typeface="Times New Roman"/>
                <a:cs typeface="Times New Roman"/>
              </a:rPr>
              <a:t>d</a:t>
            </a:r>
            <a:r>
              <a:rPr dirty="0" smtClean="0" sz="800" spc="84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se</a:t>
            </a:r>
            <a:r>
              <a:rPr dirty="0" smtClean="0" sz="800" spc="-25">
                <a:latin typeface="Times New Roman"/>
                <a:cs typeface="Times New Roman"/>
              </a:rPr>
              <a:t>a</a:t>
            </a:r>
            <a:r>
              <a:rPr dirty="0" smtClean="0" sz="800" spc="0">
                <a:latin typeface="Times New Roman"/>
                <a:cs typeface="Times New Roman"/>
              </a:rPr>
              <a:t>rch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33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metaheuristic</a:t>
            </a:r>
            <a:r>
              <a:rPr dirty="0" smtClean="0" sz="800" spc="66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is</a:t>
            </a:r>
            <a:r>
              <a:rPr dirty="0" smtClean="0" sz="800" spc="74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due</a:t>
            </a:r>
            <a:r>
              <a:rPr dirty="0" smtClean="0" sz="800" spc="177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to</a:t>
            </a:r>
            <a:r>
              <a:rPr dirty="0" smtClean="0" sz="800" spc="185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N.</a:t>
            </a:r>
            <a:r>
              <a:rPr dirty="0" smtClean="0" sz="800" spc="134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Mladenović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37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and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-69">
                <a:latin typeface="Times New Roman"/>
                <a:cs typeface="Times New Roman"/>
              </a:rPr>
              <a:t>P</a:t>
            </a:r>
            <a:r>
              <a:rPr dirty="0" smtClean="0" sz="800" spc="0">
                <a:latin typeface="Times New Roman"/>
                <a:cs typeface="Times New Roman"/>
              </a:rPr>
              <a:t>.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7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H.</a:t>
            </a:r>
            <a:endParaRPr sz="800">
              <a:latin typeface="Times New Roman"/>
              <a:cs typeface="Times New Roman"/>
            </a:endParaRPr>
          </a:p>
          <a:p>
            <a:pPr marL="12700" marR="15183">
              <a:lnSpc>
                <a:spcPct val="95825"/>
              </a:lnSpc>
            </a:pPr>
            <a:r>
              <a:rPr dirty="0" smtClean="0" sz="800" spc="0">
                <a:latin typeface="Times New Roman"/>
                <a:cs typeface="Times New Roman"/>
              </a:rPr>
              <a:t>(1997)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47294" y="1663514"/>
            <a:ext cx="3776967" cy="36701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865"/>
              </a:lnSpc>
              <a:spcBef>
                <a:spcPts val="43"/>
              </a:spcBef>
            </a:pPr>
            <a:r>
              <a:rPr dirty="0" smtClean="0" sz="800" spc="0">
                <a:latin typeface="Times New Roman"/>
                <a:cs typeface="Times New Roman"/>
              </a:rPr>
              <a:t>It</a:t>
            </a:r>
            <a:r>
              <a:rPr dirty="0" smtClean="0" sz="800" spc="128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exploits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11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a</a:t>
            </a:r>
            <a:r>
              <a:rPr dirty="0" smtClean="0" sz="800" spc="129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systematic</a:t>
            </a:r>
            <a:r>
              <a:rPr dirty="0" smtClean="0" sz="800" spc="66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change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66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in</a:t>
            </a:r>
            <a:r>
              <a:rPr dirty="0" smtClean="0" sz="800" spc="97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the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16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neigh</a:t>
            </a:r>
            <a:r>
              <a:rPr dirty="0" smtClean="0" sz="800" spc="26">
                <a:latin typeface="Times New Roman"/>
                <a:cs typeface="Times New Roman"/>
              </a:rPr>
              <a:t>b</a:t>
            </a:r>
            <a:r>
              <a:rPr dirty="0" smtClean="0" sz="800" spc="-26">
                <a:latin typeface="Times New Roman"/>
                <a:cs typeface="Times New Roman"/>
              </a:rPr>
              <a:t>o</a:t>
            </a:r>
            <a:r>
              <a:rPr dirty="0" smtClean="0" sz="800" spc="0">
                <a:latin typeface="Times New Roman"/>
                <a:cs typeface="Times New Roman"/>
              </a:rPr>
              <a:t>rh</a:t>
            </a:r>
            <a:r>
              <a:rPr dirty="0" smtClean="0" sz="800" spc="26">
                <a:latin typeface="Times New Roman"/>
                <a:cs typeface="Times New Roman"/>
              </a:rPr>
              <a:t>o</a:t>
            </a:r>
            <a:r>
              <a:rPr dirty="0" smtClean="0" sz="800" spc="26">
                <a:latin typeface="Times New Roman"/>
                <a:cs typeface="Times New Roman"/>
              </a:rPr>
              <a:t>o</a:t>
            </a:r>
            <a:r>
              <a:rPr dirty="0" smtClean="0" sz="800" spc="0">
                <a:latin typeface="Times New Roman"/>
                <a:cs typeface="Times New Roman"/>
              </a:rPr>
              <a:t>d</a:t>
            </a:r>
            <a:r>
              <a:rPr dirty="0" smtClean="0" sz="800" spc="84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i</a:t>
            </a:r>
            <a:r>
              <a:rPr dirty="0" smtClean="0" sz="800" spc="0">
                <a:latin typeface="Times New Roman"/>
                <a:cs typeface="Times New Roman"/>
              </a:rPr>
              <a:t>n</a:t>
            </a:r>
            <a:r>
              <a:rPr dirty="0" smtClean="0" sz="800" spc="98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descent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100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step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34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t</a:t>
            </a:r>
            <a:r>
              <a:rPr dirty="0" smtClean="0" sz="800" spc="-25">
                <a:latin typeface="Times New Roman"/>
                <a:cs typeface="Times New Roman"/>
              </a:rPr>
              <a:t>o</a:t>
            </a:r>
            <a:r>
              <a:rPr dirty="0" smtClean="0" sz="800" spc="-25">
                <a:latin typeface="Times New Roman"/>
                <a:cs typeface="Times New Roman"/>
              </a:rPr>
              <a:t>w</a:t>
            </a:r>
            <a:r>
              <a:rPr dirty="0" smtClean="0" sz="800" spc="-25">
                <a:latin typeface="Times New Roman"/>
                <a:cs typeface="Times New Roman"/>
              </a:rPr>
              <a:t>a</a:t>
            </a:r>
            <a:r>
              <a:rPr dirty="0" smtClean="0" sz="800" spc="0">
                <a:latin typeface="Times New Roman"/>
                <a:cs typeface="Times New Roman"/>
              </a:rPr>
              <a:t>rds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108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a</a:t>
            </a:r>
            <a:r>
              <a:rPr dirty="0" smtClean="0" sz="800" spc="129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l</a:t>
            </a:r>
            <a:r>
              <a:rPr dirty="0" smtClean="0" sz="800" spc="25">
                <a:latin typeface="Times New Roman"/>
                <a:cs typeface="Times New Roman"/>
              </a:rPr>
              <a:t>o</a:t>
            </a:r>
            <a:r>
              <a:rPr dirty="0" smtClean="0" sz="800" spc="0">
                <a:latin typeface="Times New Roman"/>
                <a:cs typeface="Times New Roman"/>
              </a:rPr>
              <a:t>cal</a:t>
            </a:r>
            <a:endParaRPr sz="800">
              <a:latin typeface="Times New Roman"/>
              <a:cs typeface="Times New Roman"/>
            </a:endParaRPr>
          </a:p>
          <a:p>
            <a:pPr marL="12700" marR="45198">
              <a:lnSpc>
                <a:spcPct val="98604"/>
              </a:lnSpc>
            </a:pPr>
            <a:r>
              <a:rPr dirty="0" smtClean="0" sz="800" spc="0">
                <a:latin typeface="Times New Roman"/>
                <a:cs typeface="Times New Roman"/>
              </a:rPr>
              <a:t>optimum</a:t>
            </a:r>
            <a:r>
              <a:rPr dirty="0" smtClean="0" sz="800" spc="61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as</a:t>
            </a:r>
            <a:r>
              <a:rPr dirty="0" smtClean="0" sz="800" spc="144">
                <a:latin typeface="Times New Roman"/>
                <a:cs typeface="Times New Roman"/>
              </a:rPr>
              <a:t> </a:t>
            </a:r>
            <a:r>
              <a:rPr dirty="0" smtClean="0" sz="800" spc="-25">
                <a:latin typeface="Times New Roman"/>
                <a:cs typeface="Times New Roman"/>
              </a:rPr>
              <a:t>w</a:t>
            </a:r>
            <a:r>
              <a:rPr dirty="0" smtClean="0" sz="800" spc="0">
                <a:latin typeface="Times New Roman"/>
                <a:cs typeface="Times New Roman"/>
              </a:rPr>
              <a:t>ell</a:t>
            </a:r>
            <a:r>
              <a:rPr dirty="0" smtClean="0" sz="800" spc="60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as</a:t>
            </a:r>
            <a:r>
              <a:rPr dirty="0" smtClean="0" sz="800" spc="144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in</a:t>
            </a:r>
            <a:r>
              <a:rPr dirty="0" smtClean="0" sz="800" spc="97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a</a:t>
            </a:r>
            <a:r>
              <a:rPr dirty="0" smtClean="0" sz="800" spc="129">
                <a:latin typeface="Times New Roman"/>
                <a:cs typeface="Times New Roman"/>
              </a:rPr>
              <a:t> </a:t>
            </a:r>
            <a:r>
              <a:rPr dirty="0" smtClean="0" sz="800" spc="27">
                <a:latin typeface="Times New Roman"/>
                <a:cs typeface="Times New Roman"/>
              </a:rPr>
              <a:t>p</a:t>
            </a:r>
            <a:r>
              <a:rPr dirty="0" smtClean="0" sz="800" spc="0">
                <a:latin typeface="Times New Roman"/>
                <a:cs typeface="Times New Roman"/>
              </a:rPr>
              <a:t>ertur</a:t>
            </a:r>
            <a:r>
              <a:rPr dirty="0" smtClean="0" sz="800" spc="0">
                <a:latin typeface="Times New Roman"/>
                <a:cs typeface="Times New Roman"/>
              </a:rPr>
              <a:t>bation</a:t>
            </a:r>
            <a:r>
              <a:rPr dirty="0" smtClean="0" sz="800" spc="88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st</a:t>
            </a:r>
            <a:r>
              <a:rPr dirty="0" smtClean="0" sz="800" spc="0">
                <a:latin typeface="Times New Roman"/>
                <a:cs typeface="Times New Roman"/>
              </a:rPr>
              <a:t>ep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33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in</a:t>
            </a:r>
            <a:r>
              <a:rPr dirty="0" smtClean="0" sz="800" spc="97">
                <a:latin typeface="Times New Roman"/>
                <a:cs typeface="Times New Roman"/>
              </a:rPr>
              <a:t> </a:t>
            </a:r>
            <a:r>
              <a:rPr dirty="0" smtClean="0" sz="800" spc="-25">
                <a:latin typeface="Times New Roman"/>
                <a:cs typeface="Times New Roman"/>
              </a:rPr>
              <a:t>o</a:t>
            </a:r>
            <a:r>
              <a:rPr dirty="0" smtClean="0" sz="800" spc="0">
                <a:latin typeface="Times New Roman"/>
                <a:cs typeface="Times New Roman"/>
              </a:rPr>
              <a:t>rder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2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to</a:t>
            </a:r>
            <a:r>
              <a:rPr dirty="0" smtClean="0" sz="800" spc="185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get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6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out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22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of</a:t>
            </a:r>
            <a:r>
              <a:rPr dirty="0" smtClean="0" sz="800" spc="93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the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16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c</a:t>
            </a:r>
            <a:r>
              <a:rPr dirty="0" smtClean="0" sz="800" spc="-25">
                <a:latin typeface="Times New Roman"/>
                <a:cs typeface="Times New Roman"/>
              </a:rPr>
              <a:t>o</a:t>
            </a:r>
            <a:r>
              <a:rPr dirty="0" smtClean="0" sz="800" spc="0">
                <a:latin typeface="Times New Roman"/>
                <a:cs typeface="Times New Roman"/>
              </a:rPr>
              <a:t>rres</a:t>
            </a:r>
            <a:r>
              <a:rPr dirty="0" smtClean="0" sz="800" spc="25">
                <a:latin typeface="Times New Roman"/>
                <a:cs typeface="Times New Roman"/>
              </a:rPr>
              <a:t>p</a:t>
            </a:r>
            <a:r>
              <a:rPr dirty="0" smtClean="0" sz="800" spc="0">
                <a:latin typeface="Times New Roman"/>
                <a:cs typeface="Times New Roman"/>
              </a:rPr>
              <a:t>onding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valley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47294" y="2144310"/>
            <a:ext cx="3463164" cy="24681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865"/>
              </a:lnSpc>
              <a:spcBef>
                <a:spcPts val="43"/>
              </a:spcBef>
            </a:pPr>
            <a:r>
              <a:rPr dirty="0" smtClean="0" sz="800" spc="0">
                <a:latin typeface="Times New Roman"/>
                <a:cs typeface="Times New Roman"/>
              </a:rPr>
              <a:t>This</a:t>
            </a:r>
            <a:r>
              <a:rPr dirty="0" smtClean="0" sz="800" spc="198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metaheuristic</a:t>
            </a:r>
            <a:r>
              <a:rPr dirty="0" smtClean="0" sz="800" spc="66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has</a:t>
            </a:r>
            <a:r>
              <a:rPr dirty="0" smtClean="0" sz="800" spc="180">
                <a:latin typeface="Times New Roman"/>
                <a:cs typeface="Times New Roman"/>
              </a:rPr>
              <a:t> </a:t>
            </a:r>
            <a:r>
              <a:rPr dirty="0" smtClean="0" sz="800" spc="25">
                <a:latin typeface="Times New Roman"/>
                <a:cs typeface="Times New Roman"/>
              </a:rPr>
              <a:t>b</a:t>
            </a:r>
            <a:r>
              <a:rPr dirty="0" smtClean="0" sz="800" spc="0">
                <a:latin typeface="Times New Roman"/>
                <a:cs typeface="Times New Roman"/>
              </a:rPr>
              <a:t>een</a:t>
            </a:r>
            <a:r>
              <a:rPr dirty="0" smtClean="0" sz="800" spc="198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widely</a:t>
            </a:r>
            <a:r>
              <a:rPr dirty="0" smtClean="0" sz="800" spc="84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used</a:t>
            </a:r>
            <a:r>
              <a:rPr dirty="0" smtClean="0" sz="800" spc="187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in</a:t>
            </a:r>
            <a:r>
              <a:rPr dirty="0" smtClean="0" sz="800" spc="97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O</a:t>
            </a:r>
            <a:r>
              <a:rPr dirty="0" smtClean="0" sz="800" spc="26">
                <a:latin typeface="Times New Roman"/>
                <a:cs typeface="Times New Roman"/>
              </a:rPr>
              <a:t>p</a:t>
            </a:r>
            <a:r>
              <a:rPr dirty="0" smtClean="0" sz="800" spc="0">
                <a:latin typeface="Times New Roman"/>
                <a:cs typeface="Times New Roman"/>
              </a:rPr>
              <a:t>erations</a:t>
            </a:r>
            <a:r>
              <a:rPr dirty="0" smtClean="0" sz="800" spc="92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R</a:t>
            </a:r>
            <a:r>
              <a:rPr dirty="0" smtClean="0" sz="800" spc="0">
                <a:latin typeface="Times New Roman"/>
                <a:cs typeface="Times New Roman"/>
              </a:rPr>
              <a:t>ese</a:t>
            </a:r>
            <a:r>
              <a:rPr dirty="0" smtClean="0" sz="800" spc="-25">
                <a:latin typeface="Times New Roman"/>
                <a:cs typeface="Times New Roman"/>
              </a:rPr>
              <a:t>a</a:t>
            </a:r>
            <a:r>
              <a:rPr dirty="0" smtClean="0" sz="800" spc="0">
                <a:latin typeface="Times New Roman"/>
                <a:cs typeface="Times New Roman"/>
              </a:rPr>
              <a:t>rch,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101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in</a:t>
            </a:r>
            <a:r>
              <a:rPr dirty="0" smtClean="0" sz="800" spc="97">
                <a:latin typeface="Times New Roman"/>
                <a:cs typeface="Times New Roman"/>
              </a:rPr>
              <a:t> </a:t>
            </a:r>
            <a:r>
              <a:rPr dirty="0" smtClean="0" sz="800" spc="-25">
                <a:latin typeface="Times New Roman"/>
                <a:cs typeface="Times New Roman"/>
              </a:rPr>
              <a:t>a</a:t>
            </a:r>
            <a:r>
              <a:rPr dirty="0" smtClean="0" sz="800" spc="0">
                <a:latin typeface="Times New Roman"/>
                <a:cs typeface="Times New Roman"/>
              </a:rPr>
              <a:t>rtificial</a:t>
            </a:r>
            <a:endParaRPr sz="800">
              <a:latin typeface="Times New Roman"/>
              <a:cs typeface="Times New Roman"/>
            </a:endParaRPr>
          </a:p>
          <a:p>
            <a:pPr marL="12700" marR="15183">
              <a:lnSpc>
                <a:spcPct val="95825"/>
              </a:lnSpc>
            </a:pPr>
            <a:r>
              <a:rPr dirty="0" smtClean="0" sz="800" spc="0">
                <a:latin typeface="Times New Roman"/>
                <a:cs typeface="Times New Roman"/>
              </a:rPr>
              <a:t>intelligence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71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and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in</a:t>
            </a:r>
            <a:r>
              <a:rPr dirty="0" smtClean="0" sz="800" spc="97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data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97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mining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47294" y="2504901"/>
            <a:ext cx="3814196" cy="24682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865"/>
              </a:lnSpc>
              <a:spcBef>
                <a:spcPts val="43"/>
              </a:spcBef>
            </a:pPr>
            <a:r>
              <a:rPr dirty="0" smtClean="0" sz="800" spc="0">
                <a:latin typeface="Times New Roman"/>
                <a:cs typeface="Times New Roman"/>
              </a:rPr>
              <a:t>(See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7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the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16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Science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9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Citation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116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Index</a:t>
            </a:r>
            <a:r>
              <a:rPr dirty="0" smtClean="0" sz="800" spc="121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and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G</a:t>
            </a:r>
            <a:r>
              <a:rPr dirty="0" smtClean="0" sz="800" spc="25">
                <a:latin typeface="Times New Roman"/>
                <a:cs typeface="Times New Roman"/>
              </a:rPr>
              <a:t>o</a:t>
            </a:r>
            <a:r>
              <a:rPr dirty="0" smtClean="0" sz="800" spc="0">
                <a:latin typeface="Times New Roman"/>
                <a:cs typeface="Times New Roman"/>
              </a:rPr>
              <a:t>ogle</a:t>
            </a:r>
            <a:r>
              <a:rPr dirty="0" smtClean="0" sz="800" spc="135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Schol</a:t>
            </a:r>
            <a:r>
              <a:rPr dirty="0" smtClean="0" sz="800" spc="-19">
                <a:latin typeface="Times New Roman"/>
                <a:cs typeface="Times New Roman"/>
              </a:rPr>
              <a:t>a</a:t>
            </a:r>
            <a:r>
              <a:rPr dirty="0" smtClean="0" sz="800" spc="0">
                <a:latin typeface="Times New Roman"/>
                <a:cs typeface="Times New Roman"/>
              </a:rPr>
              <a:t>r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31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f</a:t>
            </a:r>
            <a:r>
              <a:rPr dirty="0" smtClean="0" sz="800" spc="-25">
                <a:latin typeface="Times New Roman"/>
                <a:cs typeface="Times New Roman"/>
              </a:rPr>
              <a:t>o</a:t>
            </a:r>
            <a:r>
              <a:rPr dirty="0" smtClean="0" sz="800" spc="0">
                <a:latin typeface="Times New Roman"/>
                <a:cs typeface="Times New Roman"/>
              </a:rPr>
              <a:t>r</a:t>
            </a:r>
            <a:r>
              <a:rPr dirty="0" smtClean="0" sz="800" spc="114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several</a:t>
            </a:r>
            <a:r>
              <a:rPr dirty="0" smtClean="0" sz="800" spc="175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thousands</a:t>
            </a:r>
            <a:r>
              <a:rPr dirty="0" smtClean="0" sz="800" spc="132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references</a:t>
            </a:r>
            <a:endParaRPr sz="800">
              <a:latin typeface="Times New Roman"/>
              <a:cs typeface="Times New Roman"/>
            </a:endParaRPr>
          </a:p>
          <a:p>
            <a:pPr marL="12700" marR="15183">
              <a:lnSpc>
                <a:spcPct val="95825"/>
              </a:lnSpc>
            </a:pPr>
            <a:r>
              <a:rPr dirty="0" smtClean="0" sz="800" spc="0">
                <a:latin typeface="Times New Roman"/>
                <a:cs typeface="Times New Roman"/>
              </a:rPr>
              <a:t>and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citations)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5006" y="3353753"/>
            <a:ext cx="1545775" cy="101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70"/>
              </a:lnSpc>
              <a:spcBef>
                <a:spcPts val="33"/>
              </a:spcBef>
            </a:pPr>
            <a:r>
              <a:rPr dirty="0" smtClean="0" sz="600" spc="-71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dirty="0" smtClean="0" sz="600" spc="-23">
                <a:solidFill>
                  <a:srgbClr val="FFFFFF"/>
                </a:solidFill>
                <a:latin typeface="Times New Roman"/>
                <a:cs typeface="Times New Roman"/>
              </a:rPr>
              <a:t>w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dirty="0" smtClean="0" sz="600" spc="7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applications</a:t>
            </a:r>
            <a:r>
              <a:rPr dirty="0" smtClean="0" sz="600" spc="27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of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VNS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79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in</a:t>
            </a:r>
            <a:r>
              <a:rPr dirty="0" smtClean="0" sz="600" spc="14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Data</a:t>
            </a:r>
            <a:r>
              <a:rPr dirty="0" smtClean="0" sz="600" spc="122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Mining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884796" y="3353753"/>
            <a:ext cx="544760" cy="101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70"/>
              </a:lnSpc>
              <a:spcBef>
                <a:spcPts val="33"/>
              </a:spcBef>
            </a:pP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Pierre</a:t>
            </a:r>
            <a:r>
              <a:rPr dirty="0" smtClean="0" sz="600" spc="7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Hansen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781123" y="3353753"/>
            <a:ext cx="1053189" cy="101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70"/>
              </a:lnSpc>
              <a:spcBef>
                <a:spcPts val="33"/>
              </a:spcBef>
            </a:pPr>
            <a:r>
              <a:rPr dirty="0" smtClean="0" sz="600" spc="-23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dirty="0" smtClean="0" sz="600" spc="-23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ris,</a:t>
            </a:r>
            <a:r>
              <a:rPr dirty="0" smtClean="0" sz="600" spc="102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Septem</a:t>
            </a:r>
            <a:r>
              <a:rPr dirty="0" smtClean="0" sz="600" spc="23">
                <a:solidFill>
                  <a:srgbClr val="FFFFFF"/>
                </a:solidFill>
                <a:latin typeface="Times New Roman"/>
                <a:cs typeface="Times New Roman"/>
              </a:rPr>
              <a:t>b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er</a:t>
            </a:r>
            <a:r>
              <a:rPr dirty="0" smtClean="0" sz="600" spc="9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7–8,</a:t>
            </a:r>
            <a:r>
              <a:rPr dirty="0" smtClean="0" sz="600" spc="4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2017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220147" y="3353753"/>
            <a:ext cx="263015" cy="101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70"/>
              </a:lnSpc>
              <a:spcBef>
                <a:spcPts val="33"/>
              </a:spcBef>
            </a:pP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5</a:t>
            </a:r>
            <a:r>
              <a:rPr dirty="0" smtClean="0" sz="600" spc="133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/</a:t>
            </a:r>
            <a:r>
              <a:rPr dirty="0" smtClean="0" sz="600" spc="-8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34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297606" y="3251275"/>
            <a:ext cx="53506" cy="25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" name="object 2"/>
          <p:cNvSpPr txBox="1"/>
          <p:nvPr/>
        </p:nvSpPr>
        <p:spPr>
          <a:xfrm>
            <a:off x="3023667" y="3251371"/>
            <a:ext cx="43019" cy="151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/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/>
          <p:nvPr/>
        </p:nvSpPr>
        <p:spPr>
          <a:xfrm>
            <a:off x="3023667" y="3236187"/>
            <a:ext cx="43019" cy="30366"/>
          </a:xfrm>
          <a:custGeom>
            <a:avLst/>
            <a:gdLst/>
            <a:ahLst/>
            <a:cxnLst/>
            <a:rect l="l" t="t" r="r" b="b"/>
            <a:pathLst>
              <a:path w="43019" h="30366">
                <a:moveTo>
                  <a:pt x="0" y="30366"/>
                </a:moveTo>
                <a:lnTo>
                  <a:pt x="43019" y="30366"/>
                </a:lnTo>
                <a:lnTo>
                  <a:pt x="43019" y="0"/>
                </a:lnTo>
                <a:lnTo>
                  <a:pt x="0" y="0"/>
                </a:lnTo>
                <a:lnTo>
                  <a:pt x="0" y="30366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" name="object 14"/>
          <p:cNvSpPr/>
          <p:nvPr/>
        </p:nvSpPr>
        <p:spPr>
          <a:xfrm>
            <a:off x="2944050" y="3232225"/>
            <a:ext cx="25400" cy="38100"/>
          </a:xfrm>
          <a:custGeom>
            <a:avLst/>
            <a:gdLst/>
            <a:ahLst/>
            <a:cxnLst/>
            <a:rect l="l" t="t" r="r" b="b"/>
            <a:pathLst>
              <a:path w="25400" h="38100">
                <a:moveTo>
                  <a:pt x="25400" y="38100"/>
                </a:moveTo>
                <a:lnTo>
                  <a:pt x="25400" y="0"/>
                </a:lnTo>
                <a:lnTo>
                  <a:pt x="0" y="19050"/>
                </a:lnTo>
                <a:lnTo>
                  <a:pt x="25400" y="3810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" name="object 15"/>
          <p:cNvSpPr/>
          <p:nvPr/>
        </p:nvSpPr>
        <p:spPr>
          <a:xfrm>
            <a:off x="3121853" y="3232225"/>
            <a:ext cx="25400" cy="38100"/>
          </a:xfrm>
          <a:custGeom>
            <a:avLst/>
            <a:gdLst/>
            <a:ahLst/>
            <a:cxnLst/>
            <a:rect l="l" t="t" r="r" b="b"/>
            <a:pathLst>
              <a:path w="25400" h="38100">
                <a:moveTo>
                  <a:pt x="0" y="38100"/>
                </a:moveTo>
                <a:lnTo>
                  <a:pt x="25400" y="19050"/>
                </a:lnTo>
                <a:lnTo>
                  <a:pt x="0" y="0"/>
                </a:lnTo>
                <a:lnTo>
                  <a:pt x="0" y="3810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" name="object 16"/>
          <p:cNvSpPr/>
          <p:nvPr/>
        </p:nvSpPr>
        <p:spPr>
          <a:xfrm>
            <a:off x="3287279" y="3246309"/>
            <a:ext cx="43019" cy="30366"/>
          </a:xfrm>
          <a:custGeom>
            <a:avLst/>
            <a:gdLst/>
            <a:ahLst/>
            <a:cxnLst/>
            <a:rect l="l" t="t" r="r" b="b"/>
            <a:pathLst>
              <a:path w="43019" h="30366">
                <a:moveTo>
                  <a:pt x="0" y="30366"/>
                </a:moveTo>
                <a:lnTo>
                  <a:pt x="43019" y="30366"/>
                </a:lnTo>
                <a:lnTo>
                  <a:pt x="43019" y="0"/>
                </a:lnTo>
                <a:lnTo>
                  <a:pt x="0" y="0"/>
                </a:lnTo>
                <a:lnTo>
                  <a:pt x="0" y="30366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" name="object 17"/>
          <p:cNvSpPr/>
          <p:nvPr/>
        </p:nvSpPr>
        <p:spPr>
          <a:xfrm>
            <a:off x="3297771" y="3236035"/>
            <a:ext cx="43180" cy="30480"/>
          </a:xfrm>
          <a:custGeom>
            <a:avLst/>
            <a:gdLst/>
            <a:ahLst/>
            <a:cxnLst/>
            <a:rect l="l" t="t" r="r" b="b"/>
            <a:pathLst>
              <a:path w="43180" h="30480">
                <a:moveTo>
                  <a:pt x="0" y="10160"/>
                </a:moveTo>
                <a:lnTo>
                  <a:pt x="0" y="0"/>
                </a:lnTo>
                <a:lnTo>
                  <a:pt x="43180" y="0"/>
                </a:lnTo>
                <a:lnTo>
                  <a:pt x="43180" y="30480"/>
                </a:lnTo>
                <a:lnTo>
                  <a:pt x="33020" y="3048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" name="object 18"/>
          <p:cNvSpPr/>
          <p:nvPr/>
        </p:nvSpPr>
        <p:spPr>
          <a:xfrm>
            <a:off x="3307932" y="3225875"/>
            <a:ext cx="43180" cy="30480"/>
          </a:xfrm>
          <a:custGeom>
            <a:avLst/>
            <a:gdLst/>
            <a:ahLst/>
            <a:cxnLst/>
            <a:rect l="l" t="t" r="r" b="b"/>
            <a:pathLst>
              <a:path w="43180" h="30480">
                <a:moveTo>
                  <a:pt x="0" y="10160"/>
                </a:moveTo>
                <a:lnTo>
                  <a:pt x="0" y="0"/>
                </a:lnTo>
                <a:lnTo>
                  <a:pt x="43180" y="0"/>
                </a:lnTo>
                <a:lnTo>
                  <a:pt x="43180" y="30480"/>
                </a:lnTo>
                <a:lnTo>
                  <a:pt x="33020" y="3048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" name="object 19"/>
          <p:cNvSpPr/>
          <p:nvPr/>
        </p:nvSpPr>
        <p:spPr>
          <a:xfrm>
            <a:off x="3224111" y="3232225"/>
            <a:ext cx="203202" cy="38100"/>
          </a:xfrm>
          <a:custGeom>
            <a:avLst/>
            <a:gdLst/>
            <a:ahLst/>
            <a:cxnLst/>
            <a:rect l="l" t="t" r="r" b="b"/>
            <a:pathLst>
              <a:path w="203202" h="38100">
                <a:moveTo>
                  <a:pt x="203202" y="19050"/>
                </a:moveTo>
                <a:lnTo>
                  <a:pt x="177802" y="0"/>
                </a:lnTo>
                <a:lnTo>
                  <a:pt x="177802" y="38100"/>
                </a:lnTo>
                <a:lnTo>
                  <a:pt x="203202" y="19050"/>
                </a:lnTo>
                <a:close/>
              </a:path>
              <a:path w="203202" h="38100">
                <a:moveTo>
                  <a:pt x="25400" y="0"/>
                </a:moveTo>
                <a:lnTo>
                  <a:pt x="0" y="19050"/>
                </a:lnTo>
                <a:lnTo>
                  <a:pt x="25400" y="38100"/>
                </a:lnTo>
                <a:lnTo>
                  <a:pt x="25400" y="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" name="object 20"/>
          <p:cNvSpPr/>
          <p:nvPr/>
        </p:nvSpPr>
        <p:spPr>
          <a:xfrm>
            <a:off x="3593072" y="32385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" name="object 21"/>
          <p:cNvSpPr/>
          <p:nvPr/>
        </p:nvSpPr>
        <p:spPr>
          <a:xfrm>
            <a:off x="3504171" y="3232225"/>
            <a:ext cx="203202" cy="38100"/>
          </a:xfrm>
          <a:custGeom>
            <a:avLst/>
            <a:gdLst/>
            <a:ahLst/>
            <a:cxnLst/>
            <a:rect l="l" t="t" r="r" b="b"/>
            <a:pathLst>
              <a:path w="203202" h="38100">
                <a:moveTo>
                  <a:pt x="203202" y="19050"/>
                </a:moveTo>
                <a:lnTo>
                  <a:pt x="177802" y="0"/>
                </a:lnTo>
                <a:lnTo>
                  <a:pt x="177802" y="38100"/>
                </a:lnTo>
                <a:lnTo>
                  <a:pt x="203202" y="19050"/>
                </a:lnTo>
                <a:close/>
              </a:path>
              <a:path w="203202" h="38100">
                <a:moveTo>
                  <a:pt x="25400" y="0"/>
                </a:moveTo>
                <a:lnTo>
                  <a:pt x="0" y="19050"/>
                </a:lnTo>
                <a:lnTo>
                  <a:pt x="25400" y="38100"/>
                </a:lnTo>
                <a:lnTo>
                  <a:pt x="25400" y="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" name="object 22"/>
          <p:cNvSpPr/>
          <p:nvPr/>
        </p:nvSpPr>
        <p:spPr>
          <a:xfrm>
            <a:off x="3580372" y="32258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" name="object 23"/>
          <p:cNvSpPr/>
          <p:nvPr/>
        </p:nvSpPr>
        <p:spPr>
          <a:xfrm>
            <a:off x="3593072" y="32512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4" name="object 24"/>
          <p:cNvSpPr/>
          <p:nvPr/>
        </p:nvSpPr>
        <p:spPr>
          <a:xfrm>
            <a:off x="3580372" y="32639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5" name="object 25"/>
          <p:cNvSpPr/>
          <p:nvPr/>
        </p:nvSpPr>
        <p:spPr>
          <a:xfrm>
            <a:off x="3593072" y="32766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6" name="object 26"/>
          <p:cNvSpPr/>
          <p:nvPr/>
        </p:nvSpPr>
        <p:spPr>
          <a:xfrm>
            <a:off x="3860432" y="32258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7" name="object 27"/>
          <p:cNvSpPr/>
          <p:nvPr/>
        </p:nvSpPr>
        <p:spPr>
          <a:xfrm>
            <a:off x="3873132" y="32385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8" name="object 28"/>
          <p:cNvSpPr/>
          <p:nvPr/>
        </p:nvSpPr>
        <p:spPr>
          <a:xfrm>
            <a:off x="3873132" y="32512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9" name="object 29"/>
          <p:cNvSpPr/>
          <p:nvPr/>
        </p:nvSpPr>
        <p:spPr>
          <a:xfrm>
            <a:off x="3784231" y="3232225"/>
            <a:ext cx="203202" cy="38100"/>
          </a:xfrm>
          <a:custGeom>
            <a:avLst/>
            <a:gdLst/>
            <a:ahLst/>
            <a:cxnLst/>
            <a:rect l="l" t="t" r="r" b="b"/>
            <a:pathLst>
              <a:path w="203202" h="38100">
                <a:moveTo>
                  <a:pt x="203202" y="19050"/>
                </a:moveTo>
                <a:lnTo>
                  <a:pt x="177802" y="0"/>
                </a:lnTo>
                <a:lnTo>
                  <a:pt x="177802" y="38100"/>
                </a:lnTo>
                <a:lnTo>
                  <a:pt x="203202" y="19050"/>
                </a:lnTo>
                <a:close/>
              </a:path>
              <a:path w="203202" h="38100">
                <a:moveTo>
                  <a:pt x="25400" y="0"/>
                </a:moveTo>
                <a:lnTo>
                  <a:pt x="0" y="19050"/>
                </a:lnTo>
                <a:lnTo>
                  <a:pt x="25400" y="38100"/>
                </a:lnTo>
                <a:lnTo>
                  <a:pt x="25400" y="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0" name="object 30"/>
          <p:cNvSpPr/>
          <p:nvPr/>
        </p:nvSpPr>
        <p:spPr>
          <a:xfrm>
            <a:off x="3860432" y="32639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1" name="object 31"/>
          <p:cNvSpPr/>
          <p:nvPr/>
        </p:nvSpPr>
        <p:spPr>
          <a:xfrm>
            <a:off x="3873132" y="32766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2" name="object 32"/>
          <p:cNvSpPr/>
          <p:nvPr/>
        </p:nvSpPr>
        <p:spPr>
          <a:xfrm>
            <a:off x="4140493" y="32258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3" name="object 33"/>
          <p:cNvSpPr/>
          <p:nvPr/>
        </p:nvSpPr>
        <p:spPr>
          <a:xfrm>
            <a:off x="4153193" y="32385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4" name="object 34"/>
          <p:cNvSpPr/>
          <p:nvPr/>
        </p:nvSpPr>
        <p:spPr>
          <a:xfrm>
            <a:off x="4153193" y="32512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5" name="object 35"/>
          <p:cNvSpPr/>
          <p:nvPr/>
        </p:nvSpPr>
        <p:spPr>
          <a:xfrm>
            <a:off x="4140493" y="32639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6" name="object 36"/>
          <p:cNvSpPr/>
          <p:nvPr/>
        </p:nvSpPr>
        <p:spPr>
          <a:xfrm>
            <a:off x="4153193" y="32766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7" name="object 37"/>
          <p:cNvSpPr/>
          <p:nvPr/>
        </p:nvSpPr>
        <p:spPr>
          <a:xfrm>
            <a:off x="4451033" y="3256355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0" y="0"/>
                </a:moveTo>
                <a:lnTo>
                  <a:pt x="20320" y="2032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8" name="object 38"/>
          <p:cNvSpPr/>
          <p:nvPr/>
        </p:nvSpPr>
        <p:spPr>
          <a:xfrm>
            <a:off x="4423969" y="3229861"/>
            <a:ext cx="30366" cy="30366"/>
          </a:xfrm>
          <a:custGeom>
            <a:avLst/>
            <a:gdLst/>
            <a:ahLst/>
            <a:cxnLst/>
            <a:rect l="l" t="t" r="r" b="b"/>
            <a:pathLst>
              <a:path w="30366" h="30366">
                <a:moveTo>
                  <a:pt x="30366" y="15183"/>
                </a:moveTo>
                <a:lnTo>
                  <a:pt x="30366" y="6797"/>
                </a:lnTo>
                <a:lnTo>
                  <a:pt x="23568" y="0"/>
                </a:lnTo>
                <a:lnTo>
                  <a:pt x="15183" y="0"/>
                </a:lnTo>
                <a:lnTo>
                  <a:pt x="6797" y="0"/>
                </a:lnTo>
                <a:lnTo>
                  <a:pt x="0" y="6797"/>
                </a:lnTo>
                <a:lnTo>
                  <a:pt x="0" y="15183"/>
                </a:lnTo>
                <a:lnTo>
                  <a:pt x="0" y="23568"/>
                </a:lnTo>
                <a:lnTo>
                  <a:pt x="6797" y="30366"/>
                </a:lnTo>
                <a:lnTo>
                  <a:pt x="15183" y="30366"/>
                </a:lnTo>
                <a:lnTo>
                  <a:pt x="23568" y="30366"/>
                </a:lnTo>
                <a:lnTo>
                  <a:pt x="30366" y="23568"/>
                </a:lnTo>
                <a:lnTo>
                  <a:pt x="30366" y="15183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9" name="object 39"/>
          <p:cNvSpPr/>
          <p:nvPr/>
        </p:nvSpPr>
        <p:spPr>
          <a:xfrm>
            <a:off x="4344352" y="3225875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38765" y="46907"/>
                </a:lnTo>
                <a:lnTo>
                  <a:pt x="48038" y="36798"/>
                </a:lnTo>
                <a:lnTo>
                  <a:pt x="50800" y="25400"/>
                </a:lnTo>
                <a:lnTo>
                  <a:pt x="46907" y="11928"/>
                </a:lnTo>
                <a:lnTo>
                  <a:pt x="36798" y="2718"/>
                </a:lnTo>
                <a:lnTo>
                  <a:pt x="25400" y="0"/>
                </a:lnTo>
                <a:lnTo>
                  <a:pt x="11928" y="3893"/>
                </a:lnTo>
                <a:lnTo>
                  <a:pt x="2718" y="14001"/>
                </a:lnTo>
                <a:lnTo>
                  <a:pt x="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0" name="object 40"/>
          <p:cNvSpPr/>
          <p:nvPr/>
        </p:nvSpPr>
        <p:spPr>
          <a:xfrm>
            <a:off x="4329112" y="3243655"/>
            <a:ext cx="30480" cy="12699"/>
          </a:xfrm>
          <a:custGeom>
            <a:avLst/>
            <a:gdLst/>
            <a:ahLst/>
            <a:cxnLst/>
            <a:rect l="l" t="t" r="r" b="b"/>
            <a:pathLst>
              <a:path w="30480" h="12699">
                <a:moveTo>
                  <a:pt x="30480" y="0"/>
                </a:moveTo>
                <a:lnTo>
                  <a:pt x="15240" y="12700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1" name="object 41"/>
          <p:cNvSpPr/>
          <p:nvPr/>
        </p:nvSpPr>
        <p:spPr>
          <a:xfrm>
            <a:off x="4496754" y="3225875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11928" y="46907"/>
                </a:lnTo>
                <a:lnTo>
                  <a:pt x="2718" y="36798"/>
                </a:lnTo>
                <a:lnTo>
                  <a:pt x="0" y="25400"/>
                </a:lnTo>
                <a:lnTo>
                  <a:pt x="3893" y="11928"/>
                </a:lnTo>
                <a:lnTo>
                  <a:pt x="14001" y="2718"/>
                </a:lnTo>
                <a:lnTo>
                  <a:pt x="25400" y="0"/>
                </a:lnTo>
                <a:lnTo>
                  <a:pt x="38872" y="3893"/>
                </a:lnTo>
                <a:lnTo>
                  <a:pt x="48082" y="14001"/>
                </a:lnTo>
                <a:lnTo>
                  <a:pt x="5080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2" name="object 42"/>
          <p:cNvSpPr/>
          <p:nvPr/>
        </p:nvSpPr>
        <p:spPr>
          <a:xfrm>
            <a:off x="4532315" y="3243655"/>
            <a:ext cx="30480" cy="12699"/>
          </a:xfrm>
          <a:custGeom>
            <a:avLst/>
            <a:gdLst/>
            <a:ahLst/>
            <a:cxnLst/>
            <a:rect l="l" t="t" r="r" b="b"/>
            <a:pathLst>
              <a:path w="30480" h="12699">
                <a:moveTo>
                  <a:pt x="30480" y="0"/>
                </a:moveTo>
                <a:lnTo>
                  <a:pt x="15240" y="12700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3" name="object 43"/>
          <p:cNvSpPr/>
          <p:nvPr/>
        </p:nvSpPr>
        <p:spPr>
          <a:xfrm>
            <a:off x="0" y="0"/>
            <a:ext cx="4608004" cy="3456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4" name="object 44"/>
          <p:cNvSpPr/>
          <p:nvPr/>
        </p:nvSpPr>
        <p:spPr>
          <a:xfrm>
            <a:off x="0" y="0"/>
            <a:ext cx="4608004" cy="25962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5" name="object 45"/>
          <p:cNvSpPr/>
          <p:nvPr/>
        </p:nvSpPr>
        <p:spPr>
          <a:xfrm>
            <a:off x="0" y="0"/>
            <a:ext cx="4608004" cy="3456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6" name="object 46"/>
          <p:cNvSpPr/>
          <p:nvPr/>
        </p:nvSpPr>
        <p:spPr>
          <a:xfrm>
            <a:off x="309193" y="482002"/>
            <a:ext cx="3989652" cy="183496"/>
          </a:xfrm>
          <a:custGeom>
            <a:avLst/>
            <a:gdLst/>
            <a:ahLst/>
            <a:cxnLst/>
            <a:rect l="l" t="t" r="r" b="b"/>
            <a:pathLst>
              <a:path w="3989652" h="183496">
                <a:moveTo>
                  <a:pt x="0" y="50800"/>
                </a:moveTo>
                <a:lnTo>
                  <a:pt x="0" y="183496"/>
                </a:lnTo>
                <a:lnTo>
                  <a:pt x="3989652" y="183496"/>
                </a:lnTo>
                <a:lnTo>
                  <a:pt x="3989652" y="50800"/>
                </a:lnTo>
                <a:lnTo>
                  <a:pt x="3988755" y="41300"/>
                </a:lnTo>
                <a:lnTo>
                  <a:pt x="3965796" y="7786"/>
                </a:lnTo>
                <a:lnTo>
                  <a:pt x="3938852" y="0"/>
                </a:lnTo>
                <a:lnTo>
                  <a:pt x="50800" y="0"/>
                </a:lnTo>
                <a:lnTo>
                  <a:pt x="7786" y="23856"/>
                </a:lnTo>
                <a:lnTo>
                  <a:pt x="0" y="50800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7" name="object 47"/>
          <p:cNvSpPr/>
          <p:nvPr/>
        </p:nvSpPr>
        <p:spPr>
          <a:xfrm>
            <a:off x="309193" y="614551"/>
            <a:ext cx="3989652" cy="10160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8" name="object 48"/>
          <p:cNvSpPr/>
          <p:nvPr/>
        </p:nvSpPr>
        <p:spPr>
          <a:xfrm>
            <a:off x="0" y="0"/>
            <a:ext cx="4608004" cy="34560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9" name="object 49"/>
          <p:cNvSpPr/>
          <p:nvPr/>
        </p:nvSpPr>
        <p:spPr>
          <a:xfrm>
            <a:off x="4235345" y="3060318"/>
            <a:ext cx="114301" cy="11430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0" name="object 50"/>
          <p:cNvSpPr/>
          <p:nvPr/>
        </p:nvSpPr>
        <p:spPr>
          <a:xfrm>
            <a:off x="410794" y="3111119"/>
            <a:ext cx="3837250" cy="635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1" name="object 51"/>
          <p:cNvSpPr/>
          <p:nvPr/>
        </p:nvSpPr>
        <p:spPr>
          <a:xfrm>
            <a:off x="4298846" y="513506"/>
            <a:ext cx="50800" cy="255951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2" name="object 52"/>
          <p:cNvSpPr/>
          <p:nvPr/>
        </p:nvSpPr>
        <p:spPr>
          <a:xfrm>
            <a:off x="4298846" y="577007"/>
            <a:ext cx="50800" cy="2496011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3" name="object 53"/>
          <p:cNvSpPr/>
          <p:nvPr/>
        </p:nvSpPr>
        <p:spPr>
          <a:xfrm>
            <a:off x="309193" y="697097"/>
            <a:ext cx="3989652" cy="2426721"/>
          </a:xfrm>
          <a:custGeom>
            <a:avLst/>
            <a:gdLst/>
            <a:ahLst/>
            <a:cxnLst/>
            <a:rect l="l" t="t" r="r" b="b"/>
            <a:pathLst>
              <a:path w="3989652" h="2426721">
                <a:moveTo>
                  <a:pt x="0" y="2375921"/>
                </a:moveTo>
                <a:lnTo>
                  <a:pt x="16636" y="2413435"/>
                </a:lnTo>
                <a:lnTo>
                  <a:pt x="50800" y="2426721"/>
                </a:lnTo>
                <a:lnTo>
                  <a:pt x="3938852" y="2426721"/>
                </a:lnTo>
                <a:lnTo>
                  <a:pt x="3976366" y="2410085"/>
                </a:lnTo>
                <a:lnTo>
                  <a:pt x="3989652" y="2375921"/>
                </a:lnTo>
                <a:lnTo>
                  <a:pt x="3989652" y="0"/>
                </a:lnTo>
                <a:lnTo>
                  <a:pt x="0" y="0"/>
                </a:lnTo>
                <a:lnTo>
                  <a:pt x="0" y="2375921"/>
                </a:lnTo>
                <a:close/>
              </a:path>
            </a:pathLst>
          </a:custGeom>
          <a:solidFill>
            <a:srgbClr val="E9E9F2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4" name="object 54"/>
          <p:cNvSpPr/>
          <p:nvPr/>
        </p:nvSpPr>
        <p:spPr>
          <a:xfrm>
            <a:off x="4298846" y="564306"/>
            <a:ext cx="0" cy="2527761"/>
          </a:xfrm>
          <a:custGeom>
            <a:avLst/>
            <a:gdLst/>
            <a:ahLst/>
            <a:cxnLst/>
            <a:rect l="l" t="t" r="r" b="b"/>
            <a:pathLst>
              <a:path w="0" h="2527761">
                <a:moveTo>
                  <a:pt x="0" y="2527761"/>
                </a:moveTo>
                <a:lnTo>
                  <a:pt x="0" y="0"/>
                </a:lnTo>
              </a:path>
            </a:pathLst>
          </a:custGeom>
          <a:ln w="0">
            <a:solidFill>
              <a:srgbClr val="7F7F7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5" name="object 55"/>
          <p:cNvSpPr/>
          <p:nvPr/>
        </p:nvSpPr>
        <p:spPr>
          <a:xfrm>
            <a:off x="4298846" y="551606"/>
            <a:ext cx="0" cy="12700"/>
          </a:xfrm>
          <a:custGeom>
            <a:avLst/>
            <a:gdLst/>
            <a:ahLst/>
            <a:cxnLst/>
            <a:rect l="l" t="t" r="r" b="b"/>
            <a:pathLst>
              <a:path w="0" h="12700">
                <a:moveTo>
                  <a:pt x="0" y="12700"/>
                </a:moveTo>
                <a:lnTo>
                  <a:pt x="0" y="0"/>
                </a:lnTo>
              </a:path>
            </a:pathLst>
          </a:custGeom>
          <a:ln w="0">
            <a:solidFill>
              <a:srgbClr val="AFAFA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6" name="object 56"/>
          <p:cNvSpPr/>
          <p:nvPr/>
        </p:nvSpPr>
        <p:spPr>
          <a:xfrm>
            <a:off x="4298846" y="538906"/>
            <a:ext cx="0" cy="12700"/>
          </a:xfrm>
          <a:custGeom>
            <a:avLst/>
            <a:gdLst/>
            <a:ahLst/>
            <a:cxnLst/>
            <a:rect l="l" t="t" r="r" b="b"/>
            <a:pathLst>
              <a:path w="0" h="12700">
                <a:moveTo>
                  <a:pt x="0" y="12700"/>
                </a:moveTo>
                <a:lnTo>
                  <a:pt x="0" y="0"/>
                </a:lnTo>
              </a:path>
            </a:pathLst>
          </a:custGeom>
          <a:ln w="0">
            <a:solidFill>
              <a:srgbClr val="CECECE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7" name="object 57"/>
          <p:cNvSpPr/>
          <p:nvPr/>
        </p:nvSpPr>
        <p:spPr>
          <a:xfrm>
            <a:off x="4298846" y="526206"/>
            <a:ext cx="0" cy="12700"/>
          </a:xfrm>
          <a:custGeom>
            <a:avLst/>
            <a:gdLst/>
            <a:ahLst/>
            <a:cxnLst/>
            <a:rect l="l" t="t" r="r" b="b"/>
            <a:pathLst>
              <a:path w="0" h="12700">
                <a:moveTo>
                  <a:pt x="0" y="12700"/>
                </a:moveTo>
                <a:lnTo>
                  <a:pt x="0" y="0"/>
                </a:lnTo>
              </a:path>
            </a:pathLst>
          </a:custGeom>
          <a:ln w="0">
            <a:solidFill>
              <a:srgbClr val="EFEF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8" name="object 58"/>
          <p:cNvSpPr/>
          <p:nvPr/>
        </p:nvSpPr>
        <p:spPr>
          <a:xfrm>
            <a:off x="775926" y="723457"/>
            <a:ext cx="3054065" cy="1065266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9" name="object 59"/>
          <p:cNvSpPr/>
          <p:nvPr/>
        </p:nvSpPr>
        <p:spPr>
          <a:xfrm>
            <a:off x="772878" y="2079414"/>
            <a:ext cx="3060954" cy="875538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0" name="object 60"/>
          <p:cNvSpPr/>
          <p:nvPr/>
        </p:nvSpPr>
        <p:spPr>
          <a:xfrm>
            <a:off x="0" y="3320961"/>
            <a:ext cx="4608004" cy="135039"/>
          </a:xfrm>
          <a:custGeom>
            <a:avLst/>
            <a:gdLst/>
            <a:ahLst/>
            <a:cxnLst/>
            <a:rect l="l" t="t" r="r" b="b"/>
            <a:pathLst>
              <a:path w="4608004" h="135039">
                <a:moveTo>
                  <a:pt x="0" y="135039"/>
                </a:moveTo>
                <a:lnTo>
                  <a:pt x="4608004" y="135039"/>
                </a:lnTo>
                <a:lnTo>
                  <a:pt x="4608004" y="0"/>
                </a:lnTo>
                <a:lnTo>
                  <a:pt x="0" y="0"/>
                </a:lnTo>
                <a:lnTo>
                  <a:pt x="0" y="135039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153174" y="44948"/>
            <a:ext cx="2292455" cy="2075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455"/>
              </a:lnSpc>
              <a:spcBef>
                <a:spcPts val="72"/>
              </a:spcBef>
            </a:pPr>
            <a:r>
              <a:rPr dirty="0" smtClean="0" sz="1400" spc="-39">
                <a:solidFill>
                  <a:srgbClr val="FFFFFF"/>
                </a:solidFill>
                <a:latin typeface="Times New Roman"/>
                <a:cs typeface="Times New Roman"/>
              </a:rPr>
              <a:t>V</a:t>
            </a:r>
            <a:r>
              <a:rPr dirty="0" smtClean="0" sz="1400" spc="-39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riable</a:t>
            </a:r>
            <a:r>
              <a:rPr dirty="0" smtClean="0" sz="1400" spc="-6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Neigh</a:t>
            </a:r>
            <a:r>
              <a:rPr dirty="0" smtClean="0" sz="1400" spc="39">
                <a:solidFill>
                  <a:srgbClr val="FFFFFF"/>
                </a:solidFill>
                <a:latin typeface="Times New Roman"/>
                <a:cs typeface="Times New Roman"/>
              </a:rPr>
              <a:t>b</a:t>
            </a:r>
            <a:r>
              <a:rPr dirty="0" smtClean="0" sz="1400" spc="-39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rh</a:t>
            </a:r>
            <a:r>
              <a:rPr dirty="0" smtClean="0" sz="1400" spc="39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dirty="0" smtClean="0" sz="1400" spc="39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d</a:t>
            </a:r>
            <a:r>
              <a:rPr dirty="0" smtClean="0" sz="1400" spc="-79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Se</a:t>
            </a:r>
            <a:r>
              <a:rPr dirty="0" smtClean="0" sz="1400" spc="-39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rch: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470225" y="44948"/>
            <a:ext cx="746716" cy="2075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455"/>
              </a:lnSpc>
              <a:spcBef>
                <a:spcPts val="72"/>
              </a:spcBef>
            </a:pP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Principles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47294" y="506445"/>
            <a:ext cx="938553" cy="1639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140"/>
              </a:lnSpc>
              <a:spcBef>
                <a:spcPts val="57"/>
              </a:spcBef>
            </a:pP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General</a:t>
            </a:r>
            <a:r>
              <a:rPr dirty="0" smtClean="0" sz="1100" spc="-19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scheme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769135" y="1805830"/>
            <a:ext cx="1084862" cy="126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865"/>
              </a:lnSpc>
              <a:spcBef>
                <a:spcPts val="43"/>
              </a:spcBef>
            </a:pPr>
            <a:r>
              <a:rPr dirty="0" smtClean="0" sz="800" spc="0">
                <a:latin typeface="Times New Roman"/>
                <a:cs typeface="Times New Roman"/>
              </a:rPr>
              <a:t>Steps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58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of</a:t>
            </a:r>
            <a:r>
              <a:rPr dirty="0" smtClean="0" sz="800" spc="93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the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16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basic</a:t>
            </a:r>
            <a:r>
              <a:rPr dirty="0" smtClean="0" sz="800" spc="183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VNS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760181" y="2972058"/>
            <a:ext cx="1102778" cy="126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865"/>
              </a:lnSpc>
              <a:spcBef>
                <a:spcPts val="43"/>
              </a:spcBef>
            </a:pPr>
            <a:r>
              <a:rPr dirty="0" smtClean="0" sz="800" spc="0">
                <a:latin typeface="Times New Roman"/>
                <a:cs typeface="Times New Roman"/>
              </a:rPr>
              <a:t>Steps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58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of</a:t>
            </a:r>
            <a:r>
              <a:rPr dirty="0" smtClean="0" sz="800" spc="93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the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16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basic</a:t>
            </a:r>
            <a:r>
              <a:rPr dirty="0" smtClean="0" sz="800" spc="183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VND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5006" y="3353753"/>
            <a:ext cx="1545775" cy="101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70"/>
              </a:lnSpc>
              <a:spcBef>
                <a:spcPts val="33"/>
              </a:spcBef>
            </a:pPr>
            <a:r>
              <a:rPr dirty="0" smtClean="0" sz="600" spc="-71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dirty="0" smtClean="0" sz="600" spc="-23">
                <a:solidFill>
                  <a:srgbClr val="FFFFFF"/>
                </a:solidFill>
                <a:latin typeface="Times New Roman"/>
                <a:cs typeface="Times New Roman"/>
              </a:rPr>
              <a:t>w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dirty="0" smtClean="0" sz="600" spc="7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applications</a:t>
            </a:r>
            <a:r>
              <a:rPr dirty="0" smtClean="0" sz="600" spc="27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of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VNS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79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in</a:t>
            </a:r>
            <a:r>
              <a:rPr dirty="0" smtClean="0" sz="600" spc="14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Data</a:t>
            </a:r>
            <a:r>
              <a:rPr dirty="0" smtClean="0" sz="600" spc="122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Mining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884796" y="3353753"/>
            <a:ext cx="544760" cy="101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70"/>
              </a:lnSpc>
              <a:spcBef>
                <a:spcPts val="33"/>
              </a:spcBef>
            </a:pP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Pierre</a:t>
            </a:r>
            <a:r>
              <a:rPr dirty="0" smtClean="0" sz="600" spc="7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Hansen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781123" y="3353753"/>
            <a:ext cx="1053189" cy="101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70"/>
              </a:lnSpc>
              <a:spcBef>
                <a:spcPts val="33"/>
              </a:spcBef>
            </a:pPr>
            <a:r>
              <a:rPr dirty="0" smtClean="0" sz="600" spc="-23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dirty="0" smtClean="0" sz="600" spc="-23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ris,</a:t>
            </a:r>
            <a:r>
              <a:rPr dirty="0" smtClean="0" sz="600" spc="102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Septem</a:t>
            </a:r>
            <a:r>
              <a:rPr dirty="0" smtClean="0" sz="600" spc="23">
                <a:solidFill>
                  <a:srgbClr val="FFFFFF"/>
                </a:solidFill>
                <a:latin typeface="Times New Roman"/>
                <a:cs typeface="Times New Roman"/>
              </a:rPr>
              <a:t>b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er</a:t>
            </a:r>
            <a:r>
              <a:rPr dirty="0" smtClean="0" sz="600" spc="9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7–8,</a:t>
            </a:r>
            <a:r>
              <a:rPr dirty="0" smtClean="0" sz="600" spc="4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2017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220147" y="3353753"/>
            <a:ext cx="263015" cy="101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70"/>
              </a:lnSpc>
              <a:spcBef>
                <a:spcPts val="33"/>
              </a:spcBef>
            </a:pP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6</a:t>
            </a:r>
            <a:r>
              <a:rPr dirty="0" smtClean="0" sz="600" spc="133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/</a:t>
            </a:r>
            <a:r>
              <a:rPr dirty="0" smtClean="0" sz="600" spc="-8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34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297606" y="3251275"/>
            <a:ext cx="53506" cy="25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" name="object 2"/>
          <p:cNvSpPr txBox="1"/>
          <p:nvPr/>
        </p:nvSpPr>
        <p:spPr>
          <a:xfrm>
            <a:off x="3023667" y="3251371"/>
            <a:ext cx="43019" cy="151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/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1"/>
          <p:cNvSpPr/>
          <p:nvPr/>
        </p:nvSpPr>
        <p:spPr>
          <a:xfrm>
            <a:off x="3023667" y="3236187"/>
            <a:ext cx="43019" cy="30366"/>
          </a:xfrm>
          <a:custGeom>
            <a:avLst/>
            <a:gdLst/>
            <a:ahLst/>
            <a:cxnLst/>
            <a:rect l="l" t="t" r="r" b="b"/>
            <a:pathLst>
              <a:path w="43019" h="30366">
                <a:moveTo>
                  <a:pt x="0" y="30366"/>
                </a:moveTo>
                <a:lnTo>
                  <a:pt x="43019" y="30366"/>
                </a:lnTo>
                <a:lnTo>
                  <a:pt x="43019" y="0"/>
                </a:lnTo>
                <a:lnTo>
                  <a:pt x="0" y="0"/>
                </a:lnTo>
                <a:lnTo>
                  <a:pt x="0" y="30366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" name="object 12"/>
          <p:cNvSpPr/>
          <p:nvPr/>
        </p:nvSpPr>
        <p:spPr>
          <a:xfrm>
            <a:off x="2944050" y="3232225"/>
            <a:ext cx="25400" cy="38100"/>
          </a:xfrm>
          <a:custGeom>
            <a:avLst/>
            <a:gdLst/>
            <a:ahLst/>
            <a:cxnLst/>
            <a:rect l="l" t="t" r="r" b="b"/>
            <a:pathLst>
              <a:path w="25400" h="38100">
                <a:moveTo>
                  <a:pt x="25400" y="38100"/>
                </a:moveTo>
                <a:lnTo>
                  <a:pt x="25400" y="0"/>
                </a:lnTo>
                <a:lnTo>
                  <a:pt x="0" y="19050"/>
                </a:lnTo>
                <a:lnTo>
                  <a:pt x="25400" y="3810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" name="object 13"/>
          <p:cNvSpPr/>
          <p:nvPr/>
        </p:nvSpPr>
        <p:spPr>
          <a:xfrm>
            <a:off x="3121853" y="3232225"/>
            <a:ext cx="25400" cy="38100"/>
          </a:xfrm>
          <a:custGeom>
            <a:avLst/>
            <a:gdLst/>
            <a:ahLst/>
            <a:cxnLst/>
            <a:rect l="l" t="t" r="r" b="b"/>
            <a:pathLst>
              <a:path w="25400" h="38100">
                <a:moveTo>
                  <a:pt x="0" y="38100"/>
                </a:moveTo>
                <a:lnTo>
                  <a:pt x="25400" y="19050"/>
                </a:lnTo>
                <a:lnTo>
                  <a:pt x="0" y="0"/>
                </a:lnTo>
                <a:lnTo>
                  <a:pt x="0" y="3810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" name="object 14"/>
          <p:cNvSpPr/>
          <p:nvPr/>
        </p:nvSpPr>
        <p:spPr>
          <a:xfrm>
            <a:off x="3287279" y="3246309"/>
            <a:ext cx="43019" cy="30366"/>
          </a:xfrm>
          <a:custGeom>
            <a:avLst/>
            <a:gdLst/>
            <a:ahLst/>
            <a:cxnLst/>
            <a:rect l="l" t="t" r="r" b="b"/>
            <a:pathLst>
              <a:path w="43019" h="30366">
                <a:moveTo>
                  <a:pt x="0" y="30366"/>
                </a:moveTo>
                <a:lnTo>
                  <a:pt x="43019" y="30366"/>
                </a:lnTo>
                <a:lnTo>
                  <a:pt x="43019" y="0"/>
                </a:lnTo>
                <a:lnTo>
                  <a:pt x="0" y="0"/>
                </a:lnTo>
                <a:lnTo>
                  <a:pt x="0" y="30366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" name="object 15"/>
          <p:cNvSpPr/>
          <p:nvPr/>
        </p:nvSpPr>
        <p:spPr>
          <a:xfrm>
            <a:off x="3297771" y="3236035"/>
            <a:ext cx="43180" cy="30480"/>
          </a:xfrm>
          <a:custGeom>
            <a:avLst/>
            <a:gdLst/>
            <a:ahLst/>
            <a:cxnLst/>
            <a:rect l="l" t="t" r="r" b="b"/>
            <a:pathLst>
              <a:path w="43180" h="30480">
                <a:moveTo>
                  <a:pt x="0" y="10160"/>
                </a:moveTo>
                <a:lnTo>
                  <a:pt x="0" y="0"/>
                </a:lnTo>
                <a:lnTo>
                  <a:pt x="43180" y="0"/>
                </a:lnTo>
                <a:lnTo>
                  <a:pt x="43180" y="30480"/>
                </a:lnTo>
                <a:lnTo>
                  <a:pt x="33020" y="3048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" name="object 16"/>
          <p:cNvSpPr/>
          <p:nvPr/>
        </p:nvSpPr>
        <p:spPr>
          <a:xfrm>
            <a:off x="3307932" y="3225875"/>
            <a:ext cx="43180" cy="30480"/>
          </a:xfrm>
          <a:custGeom>
            <a:avLst/>
            <a:gdLst/>
            <a:ahLst/>
            <a:cxnLst/>
            <a:rect l="l" t="t" r="r" b="b"/>
            <a:pathLst>
              <a:path w="43180" h="30480">
                <a:moveTo>
                  <a:pt x="0" y="10160"/>
                </a:moveTo>
                <a:lnTo>
                  <a:pt x="0" y="0"/>
                </a:lnTo>
                <a:lnTo>
                  <a:pt x="43180" y="0"/>
                </a:lnTo>
                <a:lnTo>
                  <a:pt x="43180" y="30480"/>
                </a:lnTo>
                <a:lnTo>
                  <a:pt x="33020" y="3048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" name="object 17"/>
          <p:cNvSpPr/>
          <p:nvPr/>
        </p:nvSpPr>
        <p:spPr>
          <a:xfrm>
            <a:off x="3224111" y="3232225"/>
            <a:ext cx="203202" cy="38100"/>
          </a:xfrm>
          <a:custGeom>
            <a:avLst/>
            <a:gdLst/>
            <a:ahLst/>
            <a:cxnLst/>
            <a:rect l="l" t="t" r="r" b="b"/>
            <a:pathLst>
              <a:path w="203202" h="38100">
                <a:moveTo>
                  <a:pt x="203202" y="19050"/>
                </a:moveTo>
                <a:lnTo>
                  <a:pt x="177802" y="0"/>
                </a:lnTo>
                <a:lnTo>
                  <a:pt x="177802" y="38100"/>
                </a:lnTo>
                <a:lnTo>
                  <a:pt x="203202" y="19050"/>
                </a:lnTo>
                <a:close/>
              </a:path>
              <a:path w="203202" h="38100">
                <a:moveTo>
                  <a:pt x="25400" y="0"/>
                </a:moveTo>
                <a:lnTo>
                  <a:pt x="0" y="19050"/>
                </a:lnTo>
                <a:lnTo>
                  <a:pt x="25400" y="38100"/>
                </a:lnTo>
                <a:lnTo>
                  <a:pt x="25400" y="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" name="object 18"/>
          <p:cNvSpPr/>
          <p:nvPr/>
        </p:nvSpPr>
        <p:spPr>
          <a:xfrm>
            <a:off x="3593072" y="32385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" name="object 19"/>
          <p:cNvSpPr/>
          <p:nvPr/>
        </p:nvSpPr>
        <p:spPr>
          <a:xfrm>
            <a:off x="3504171" y="3232225"/>
            <a:ext cx="203202" cy="38100"/>
          </a:xfrm>
          <a:custGeom>
            <a:avLst/>
            <a:gdLst/>
            <a:ahLst/>
            <a:cxnLst/>
            <a:rect l="l" t="t" r="r" b="b"/>
            <a:pathLst>
              <a:path w="203202" h="38100">
                <a:moveTo>
                  <a:pt x="203202" y="19050"/>
                </a:moveTo>
                <a:lnTo>
                  <a:pt x="177802" y="0"/>
                </a:lnTo>
                <a:lnTo>
                  <a:pt x="177802" y="38100"/>
                </a:lnTo>
                <a:lnTo>
                  <a:pt x="203202" y="19050"/>
                </a:lnTo>
                <a:close/>
              </a:path>
              <a:path w="203202" h="38100">
                <a:moveTo>
                  <a:pt x="25400" y="0"/>
                </a:moveTo>
                <a:lnTo>
                  <a:pt x="0" y="19050"/>
                </a:lnTo>
                <a:lnTo>
                  <a:pt x="25400" y="38100"/>
                </a:lnTo>
                <a:lnTo>
                  <a:pt x="25400" y="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" name="object 20"/>
          <p:cNvSpPr/>
          <p:nvPr/>
        </p:nvSpPr>
        <p:spPr>
          <a:xfrm>
            <a:off x="3580372" y="32258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" name="object 21"/>
          <p:cNvSpPr/>
          <p:nvPr/>
        </p:nvSpPr>
        <p:spPr>
          <a:xfrm>
            <a:off x="3593072" y="32512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" name="object 22"/>
          <p:cNvSpPr/>
          <p:nvPr/>
        </p:nvSpPr>
        <p:spPr>
          <a:xfrm>
            <a:off x="3580372" y="32639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" name="object 23"/>
          <p:cNvSpPr/>
          <p:nvPr/>
        </p:nvSpPr>
        <p:spPr>
          <a:xfrm>
            <a:off x="3593072" y="32766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4" name="object 24"/>
          <p:cNvSpPr/>
          <p:nvPr/>
        </p:nvSpPr>
        <p:spPr>
          <a:xfrm>
            <a:off x="3860432" y="32258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5" name="object 25"/>
          <p:cNvSpPr/>
          <p:nvPr/>
        </p:nvSpPr>
        <p:spPr>
          <a:xfrm>
            <a:off x="3873132" y="32385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6" name="object 26"/>
          <p:cNvSpPr/>
          <p:nvPr/>
        </p:nvSpPr>
        <p:spPr>
          <a:xfrm>
            <a:off x="3873132" y="32512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7" name="object 27"/>
          <p:cNvSpPr/>
          <p:nvPr/>
        </p:nvSpPr>
        <p:spPr>
          <a:xfrm>
            <a:off x="3784231" y="3232225"/>
            <a:ext cx="203202" cy="38100"/>
          </a:xfrm>
          <a:custGeom>
            <a:avLst/>
            <a:gdLst/>
            <a:ahLst/>
            <a:cxnLst/>
            <a:rect l="l" t="t" r="r" b="b"/>
            <a:pathLst>
              <a:path w="203202" h="38100">
                <a:moveTo>
                  <a:pt x="203202" y="19050"/>
                </a:moveTo>
                <a:lnTo>
                  <a:pt x="177802" y="0"/>
                </a:lnTo>
                <a:lnTo>
                  <a:pt x="177802" y="38100"/>
                </a:lnTo>
                <a:lnTo>
                  <a:pt x="203202" y="19050"/>
                </a:lnTo>
                <a:close/>
              </a:path>
              <a:path w="203202" h="38100">
                <a:moveTo>
                  <a:pt x="25400" y="0"/>
                </a:moveTo>
                <a:lnTo>
                  <a:pt x="0" y="19050"/>
                </a:lnTo>
                <a:lnTo>
                  <a:pt x="25400" y="38100"/>
                </a:lnTo>
                <a:lnTo>
                  <a:pt x="25400" y="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8" name="object 28"/>
          <p:cNvSpPr/>
          <p:nvPr/>
        </p:nvSpPr>
        <p:spPr>
          <a:xfrm>
            <a:off x="3860432" y="32639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9" name="object 29"/>
          <p:cNvSpPr/>
          <p:nvPr/>
        </p:nvSpPr>
        <p:spPr>
          <a:xfrm>
            <a:off x="3873132" y="32766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0" name="object 30"/>
          <p:cNvSpPr/>
          <p:nvPr/>
        </p:nvSpPr>
        <p:spPr>
          <a:xfrm>
            <a:off x="4140493" y="32258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1" name="object 31"/>
          <p:cNvSpPr/>
          <p:nvPr/>
        </p:nvSpPr>
        <p:spPr>
          <a:xfrm>
            <a:off x="4153193" y="32385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2" name="object 32"/>
          <p:cNvSpPr/>
          <p:nvPr/>
        </p:nvSpPr>
        <p:spPr>
          <a:xfrm>
            <a:off x="4153193" y="32512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3" name="object 33"/>
          <p:cNvSpPr/>
          <p:nvPr/>
        </p:nvSpPr>
        <p:spPr>
          <a:xfrm>
            <a:off x="4140493" y="32639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4" name="object 34"/>
          <p:cNvSpPr/>
          <p:nvPr/>
        </p:nvSpPr>
        <p:spPr>
          <a:xfrm>
            <a:off x="4153193" y="32766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5" name="object 35"/>
          <p:cNvSpPr/>
          <p:nvPr/>
        </p:nvSpPr>
        <p:spPr>
          <a:xfrm>
            <a:off x="4451033" y="3256355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0" y="0"/>
                </a:moveTo>
                <a:lnTo>
                  <a:pt x="20320" y="2032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6" name="object 36"/>
          <p:cNvSpPr/>
          <p:nvPr/>
        </p:nvSpPr>
        <p:spPr>
          <a:xfrm>
            <a:off x="4423969" y="3229861"/>
            <a:ext cx="30366" cy="30366"/>
          </a:xfrm>
          <a:custGeom>
            <a:avLst/>
            <a:gdLst/>
            <a:ahLst/>
            <a:cxnLst/>
            <a:rect l="l" t="t" r="r" b="b"/>
            <a:pathLst>
              <a:path w="30366" h="30366">
                <a:moveTo>
                  <a:pt x="30366" y="15183"/>
                </a:moveTo>
                <a:lnTo>
                  <a:pt x="30366" y="6797"/>
                </a:lnTo>
                <a:lnTo>
                  <a:pt x="23568" y="0"/>
                </a:lnTo>
                <a:lnTo>
                  <a:pt x="15183" y="0"/>
                </a:lnTo>
                <a:lnTo>
                  <a:pt x="6797" y="0"/>
                </a:lnTo>
                <a:lnTo>
                  <a:pt x="0" y="6797"/>
                </a:lnTo>
                <a:lnTo>
                  <a:pt x="0" y="15183"/>
                </a:lnTo>
                <a:lnTo>
                  <a:pt x="0" y="23568"/>
                </a:lnTo>
                <a:lnTo>
                  <a:pt x="6797" y="30366"/>
                </a:lnTo>
                <a:lnTo>
                  <a:pt x="15183" y="30366"/>
                </a:lnTo>
                <a:lnTo>
                  <a:pt x="23568" y="30366"/>
                </a:lnTo>
                <a:lnTo>
                  <a:pt x="30366" y="23568"/>
                </a:lnTo>
                <a:lnTo>
                  <a:pt x="30366" y="15183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7" name="object 37"/>
          <p:cNvSpPr/>
          <p:nvPr/>
        </p:nvSpPr>
        <p:spPr>
          <a:xfrm>
            <a:off x="4344352" y="3225875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38765" y="46907"/>
                </a:lnTo>
                <a:lnTo>
                  <a:pt x="48038" y="36798"/>
                </a:lnTo>
                <a:lnTo>
                  <a:pt x="50800" y="25400"/>
                </a:lnTo>
                <a:lnTo>
                  <a:pt x="46907" y="11928"/>
                </a:lnTo>
                <a:lnTo>
                  <a:pt x="36798" y="2718"/>
                </a:lnTo>
                <a:lnTo>
                  <a:pt x="25400" y="0"/>
                </a:lnTo>
                <a:lnTo>
                  <a:pt x="11928" y="3893"/>
                </a:lnTo>
                <a:lnTo>
                  <a:pt x="2718" y="14001"/>
                </a:lnTo>
                <a:lnTo>
                  <a:pt x="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8" name="object 38"/>
          <p:cNvSpPr/>
          <p:nvPr/>
        </p:nvSpPr>
        <p:spPr>
          <a:xfrm>
            <a:off x="4329112" y="3243655"/>
            <a:ext cx="30480" cy="12699"/>
          </a:xfrm>
          <a:custGeom>
            <a:avLst/>
            <a:gdLst/>
            <a:ahLst/>
            <a:cxnLst/>
            <a:rect l="l" t="t" r="r" b="b"/>
            <a:pathLst>
              <a:path w="30480" h="12699">
                <a:moveTo>
                  <a:pt x="30480" y="0"/>
                </a:moveTo>
                <a:lnTo>
                  <a:pt x="15240" y="12700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9" name="object 39"/>
          <p:cNvSpPr/>
          <p:nvPr/>
        </p:nvSpPr>
        <p:spPr>
          <a:xfrm>
            <a:off x="4496754" y="3225875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11928" y="46907"/>
                </a:lnTo>
                <a:lnTo>
                  <a:pt x="2718" y="36798"/>
                </a:lnTo>
                <a:lnTo>
                  <a:pt x="0" y="25400"/>
                </a:lnTo>
                <a:lnTo>
                  <a:pt x="3893" y="11928"/>
                </a:lnTo>
                <a:lnTo>
                  <a:pt x="14001" y="2718"/>
                </a:lnTo>
                <a:lnTo>
                  <a:pt x="25400" y="0"/>
                </a:lnTo>
                <a:lnTo>
                  <a:pt x="38872" y="3893"/>
                </a:lnTo>
                <a:lnTo>
                  <a:pt x="48082" y="14001"/>
                </a:lnTo>
                <a:lnTo>
                  <a:pt x="5080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0" name="object 40"/>
          <p:cNvSpPr/>
          <p:nvPr/>
        </p:nvSpPr>
        <p:spPr>
          <a:xfrm>
            <a:off x="4532315" y="3243655"/>
            <a:ext cx="30480" cy="12699"/>
          </a:xfrm>
          <a:custGeom>
            <a:avLst/>
            <a:gdLst/>
            <a:ahLst/>
            <a:cxnLst/>
            <a:rect l="l" t="t" r="r" b="b"/>
            <a:pathLst>
              <a:path w="30480" h="12699">
                <a:moveTo>
                  <a:pt x="30480" y="0"/>
                </a:moveTo>
                <a:lnTo>
                  <a:pt x="15240" y="12700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1" name="object 41"/>
          <p:cNvSpPr/>
          <p:nvPr/>
        </p:nvSpPr>
        <p:spPr>
          <a:xfrm>
            <a:off x="0" y="0"/>
            <a:ext cx="4608004" cy="3456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2" name="object 42"/>
          <p:cNvSpPr/>
          <p:nvPr/>
        </p:nvSpPr>
        <p:spPr>
          <a:xfrm>
            <a:off x="0" y="0"/>
            <a:ext cx="4608004" cy="25962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3" name="object 43"/>
          <p:cNvSpPr/>
          <p:nvPr/>
        </p:nvSpPr>
        <p:spPr>
          <a:xfrm>
            <a:off x="0" y="0"/>
            <a:ext cx="4608004" cy="3456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4" name="object 44"/>
          <p:cNvSpPr/>
          <p:nvPr/>
        </p:nvSpPr>
        <p:spPr>
          <a:xfrm>
            <a:off x="309193" y="454723"/>
            <a:ext cx="3989652" cy="183496"/>
          </a:xfrm>
          <a:custGeom>
            <a:avLst/>
            <a:gdLst/>
            <a:ahLst/>
            <a:cxnLst/>
            <a:rect l="l" t="t" r="r" b="b"/>
            <a:pathLst>
              <a:path w="3989652" h="183496">
                <a:moveTo>
                  <a:pt x="0" y="50800"/>
                </a:moveTo>
                <a:lnTo>
                  <a:pt x="0" y="183496"/>
                </a:lnTo>
                <a:lnTo>
                  <a:pt x="3989652" y="183496"/>
                </a:lnTo>
                <a:lnTo>
                  <a:pt x="3989652" y="50800"/>
                </a:lnTo>
                <a:lnTo>
                  <a:pt x="3988755" y="41300"/>
                </a:lnTo>
                <a:lnTo>
                  <a:pt x="3965796" y="7786"/>
                </a:lnTo>
                <a:lnTo>
                  <a:pt x="3938852" y="0"/>
                </a:lnTo>
                <a:lnTo>
                  <a:pt x="50800" y="0"/>
                </a:lnTo>
                <a:lnTo>
                  <a:pt x="7786" y="23856"/>
                </a:lnTo>
                <a:lnTo>
                  <a:pt x="0" y="50800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5" name="object 45"/>
          <p:cNvSpPr/>
          <p:nvPr/>
        </p:nvSpPr>
        <p:spPr>
          <a:xfrm>
            <a:off x="309193" y="587272"/>
            <a:ext cx="3989652" cy="10160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6" name="object 46"/>
          <p:cNvSpPr/>
          <p:nvPr/>
        </p:nvSpPr>
        <p:spPr>
          <a:xfrm>
            <a:off x="0" y="0"/>
            <a:ext cx="4608004" cy="34560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7" name="object 47"/>
          <p:cNvSpPr/>
          <p:nvPr/>
        </p:nvSpPr>
        <p:spPr>
          <a:xfrm>
            <a:off x="4235345" y="3101225"/>
            <a:ext cx="114301" cy="11430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8" name="object 48"/>
          <p:cNvSpPr/>
          <p:nvPr/>
        </p:nvSpPr>
        <p:spPr>
          <a:xfrm>
            <a:off x="410794" y="3152026"/>
            <a:ext cx="3837250" cy="635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9" name="object 49"/>
          <p:cNvSpPr/>
          <p:nvPr/>
        </p:nvSpPr>
        <p:spPr>
          <a:xfrm>
            <a:off x="4298846" y="486230"/>
            <a:ext cx="50800" cy="262769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0" name="object 50"/>
          <p:cNvSpPr/>
          <p:nvPr/>
        </p:nvSpPr>
        <p:spPr>
          <a:xfrm>
            <a:off x="4298846" y="549731"/>
            <a:ext cx="50800" cy="256419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1" name="object 51"/>
          <p:cNvSpPr/>
          <p:nvPr/>
        </p:nvSpPr>
        <p:spPr>
          <a:xfrm>
            <a:off x="309193" y="669821"/>
            <a:ext cx="3989652" cy="2494904"/>
          </a:xfrm>
          <a:custGeom>
            <a:avLst/>
            <a:gdLst/>
            <a:ahLst/>
            <a:cxnLst/>
            <a:rect l="l" t="t" r="r" b="b"/>
            <a:pathLst>
              <a:path w="3989652" h="2494904">
                <a:moveTo>
                  <a:pt x="0" y="2444104"/>
                </a:moveTo>
                <a:lnTo>
                  <a:pt x="16636" y="2481618"/>
                </a:lnTo>
                <a:lnTo>
                  <a:pt x="50800" y="2494904"/>
                </a:lnTo>
                <a:lnTo>
                  <a:pt x="3938852" y="2494904"/>
                </a:lnTo>
                <a:lnTo>
                  <a:pt x="3976366" y="2478268"/>
                </a:lnTo>
                <a:lnTo>
                  <a:pt x="3989652" y="2444104"/>
                </a:lnTo>
                <a:lnTo>
                  <a:pt x="3989652" y="0"/>
                </a:lnTo>
                <a:lnTo>
                  <a:pt x="0" y="0"/>
                </a:lnTo>
                <a:lnTo>
                  <a:pt x="0" y="2444104"/>
                </a:lnTo>
                <a:close/>
              </a:path>
            </a:pathLst>
          </a:custGeom>
          <a:solidFill>
            <a:srgbClr val="E9E9F2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2" name="object 52"/>
          <p:cNvSpPr/>
          <p:nvPr/>
        </p:nvSpPr>
        <p:spPr>
          <a:xfrm>
            <a:off x="4298846" y="537031"/>
            <a:ext cx="0" cy="2595944"/>
          </a:xfrm>
          <a:custGeom>
            <a:avLst/>
            <a:gdLst/>
            <a:ahLst/>
            <a:cxnLst/>
            <a:rect l="l" t="t" r="r" b="b"/>
            <a:pathLst>
              <a:path w="0" h="2595944">
                <a:moveTo>
                  <a:pt x="0" y="2595944"/>
                </a:moveTo>
                <a:lnTo>
                  <a:pt x="0" y="0"/>
                </a:lnTo>
              </a:path>
            </a:pathLst>
          </a:custGeom>
          <a:ln w="0">
            <a:solidFill>
              <a:srgbClr val="7F7F7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3" name="object 53"/>
          <p:cNvSpPr/>
          <p:nvPr/>
        </p:nvSpPr>
        <p:spPr>
          <a:xfrm>
            <a:off x="4298846" y="524331"/>
            <a:ext cx="0" cy="12700"/>
          </a:xfrm>
          <a:custGeom>
            <a:avLst/>
            <a:gdLst/>
            <a:ahLst/>
            <a:cxnLst/>
            <a:rect l="l" t="t" r="r" b="b"/>
            <a:pathLst>
              <a:path w="0" h="12700">
                <a:moveTo>
                  <a:pt x="0" y="12700"/>
                </a:moveTo>
                <a:lnTo>
                  <a:pt x="0" y="0"/>
                </a:lnTo>
              </a:path>
            </a:pathLst>
          </a:custGeom>
          <a:ln w="0">
            <a:solidFill>
              <a:srgbClr val="AFAFA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4" name="object 54"/>
          <p:cNvSpPr/>
          <p:nvPr/>
        </p:nvSpPr>
        <p:spPr>
          <a:xfrm>
            <a:off x="4298846" y="511631"/>
            <a:ext cx="0" cy="12700"/>
          </a:xfrm>
          <a:custGeom>
            <a:avLst/>
            <a:gdLst/>
            <a:ahLst/>
            <a:cxnLst/>
            <a:rect l="l" t="t" r="r" b="b"/>
            <a:pathLst>
              <a:path w="0" h="12700">
                <a:moveTo>
                  <a:pt x="0" y="12700"/>
                </a:moveTo>
                <a:lnTo>
                  <a:pt x="0" y="0"/>
                </a:lnTo>
              </a:path>
            </a:pathLst>
          </a:custGeom>
          <a:ln w="0">
            <a:solidFill>
              <a:srgbClr val="CECECE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5" name="object 55"/>
          <p:cNvSpPr/>
          <p:nvPr/>
        </p:nvSpPr>
        <p:spPr>
          <a:xfrm>
            <a:off x="4298846" y="498931"/>
            <a:ext cx="0" cy="12700"/>
          </a:xfrm>
          <a:custGeom>
            <a:avLst/>
            <a:gdLst/>
            <a:ahLst/>
            <a:cxnLst/>
            <a:rect l="l" t="t" r="r" b="b"/>
            <a:pathLst>
              <a:path w="0" h="12700">
                <a:moveTo>
                  <a:pt x="0" y="12700"/>
                </a:moveTo>
                <a:lnTo>
                  <a:pt x="0" y="0"/>
                </a:lnTo>
              </a:path>
            </a:pathLst>
          </a:custGeom>
          <a:ln w="0">
            <a:solidFill>
              <a:srgbClr val="EFEF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6" name="object 56"/>
          <p:cNvSpPr/>
          <p:nvPr/>
        </p:nvSpPr>
        <p:spPr>
          <a:xfrm>
            <a:off x="685888" y="695134"/>
            <a:ext cx="3236244" cy="2253081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7" name="object 57"/>
          <p:cNvSpPr/>
          <p:nvPr/>
        </p:nvSpPr>
        <p:spPr>
          <a:xfrm>
            <a:off x="0" y="3320961"/>
            <a:ext cx="4608004" cy="135039"/>
          </a:xfrm>
          <a:custGeom>
            <a:avLst/>
            <a:gdLst/>
            <a:ahLst/>
            <a:cxnLst/>
            <a:rect l="l" t="t" r="r" b="b"/>
            <a:pathLst>
              <a:path w="4608004" h="135039">
                <a:moveTo>
                  <a:pt x="4608004" y="0"/>
                </a:moveTo>
                <a:lnTo>
                  <a:pt x="0" y="0"/>
                </a:lnTo>
                <a:lnTo>
                  <a:pt x="0" y="135039"/>
                </a:lnTo>
                <a:lnTo>
                  <a:pt x="4608004" y="135039"/>
                </a:lnTo>
                <a:lnTo>
                  <a:pt x="4608004" y="0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153174" y="44948"/>
            <a:ext cx="2292455" cy="2075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455"/>
              </a:lnSpc>
              <a:spcBef>
                <a:spcPts val="72"/>
              </a:spcBef>
            </a:pPr>
            <a:r>
              <a:rPr dirty="0" smtClean="0" sz="1400" spc="-39">
                <a:solidFill>
                  <a:srgbClr val="FFFFFF"/>
                </a:solidFill>
                <a:latin typeface="Times New Roman"/>
                <a:cs typeface="Times New Roman"/>
              </a:rPr>
              <a:t>V</a:t>
            </a:r>
            <a:r>
              <a:rPr dirty="0" smtClean="0" sz="1400" spc="-39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riable</a:t>
            </a:r>
            <a:r>
              <a:rPr dirty="0" smtClean="0" sz="1400" spc="-6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Neigh</a:t>
            </a:r>
            <a:r>
              <a:rPr dirty="0" smtClean="0" sz="1400" spc="39">
                <a:solidFill>
                  <a:srgbClr val="FFFFFF"/>
                </a:solidFill>
                <a:latin typeface="Times New Roman"/>
                <a:cs typeface="Times New Roman"/>
              </a:rPr>
              <a:t>b</a:t>
            </a:r>
            <a:r>
              <a:rPr dirty="0" smtClean="0" sz="1400" spc="-39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rh</a:t>
            </a:r>
            <a:r>
              <a:rPr dirty="0" smtClean="0" sz="1400" spc="39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dirty="0" smtClean="0" sz="1400" spc="39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d</a:t>
            </a:r>
            <a:r>
              <a:rPr dirty="0" smtClean="0" sz="1400" spc="-79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Se</a:t>
            </a:r>
            <a:r>
              <a:rPr dirty="0" smtClean="0" sz="1400" spc="-39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rch: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470225" y="44948"/>
            <a:ext cx="746716" cy="2075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455"/>
              </a:lnSpc>
              <a:spcBef>
                <a:spcPts val="72"/>
              </a:spcBef>
            </a:pP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Principles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47294" y="479178"/>
            <a:ext cx="938553" cy="1639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140"/>
              </a:lnSpc>
              <a:spcBef>
                <a:spcPts val="57"/>
              </a:spcBef>
            </a:pP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General</a:t>
            </a:r>
            <a:r>
              <a:rPr dirty="0" smtClean="0" sz="1100" spc="-19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scheme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5006" y="3353753"/>
            <a:ext cx="1545775" cy="101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70"/>
              </a:lnSpc>
              <a:spcBef>
                <a:spcPts val="33"/>
              </a:spcBef>
            </a:pPr>
            <a:r>
              <a:rPr dirty="0" smtClean="0" sz="600" spc="-71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dirty="0" smtClean="0" sz="600" spc="-23">
                <a:solidFill>
                  <a:srgbClr val="FFFFFF"/>
                </a:solidFill>
                <a:latin typeface="Times New Roman"/>
                <a:cs typeface="Times New Roman"/>
              </a:rPr>
              <a:t>w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dirty="0" smtClean="0" sz="600" spc="7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applications</a:t>
            </a:r>
            <a:r>
              <a:rPr dirty="0" smtClean="0" sz="600" spc="27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of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VNS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79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in</a:t>
            </a:r>
            <a:r>
              <a:rPr dirty="0" smtClean="0" sz="600" spc="14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Data</a:t>
            </a:r>
            <a:r>
              <a:rPr dirty="0" smtClean="0" sz="600" spc="122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Mining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884796" y="3353753"/>
            <a:ext cx="544760" cy="101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70"/>
              </a:lnSpc>
              <a:spcBef>
                <a:spcPts val="33"/>
              </a:spcBef>
            </a:pP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Pierre</a:t>
            </a:r>
            <a:r>
              <a:rPr dirty="0" smtClean="0" sz="600" spc="7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Hansen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781123" y="3353753"/>
            <a:ext cx="1053189" cy="101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70"/>
              </a:lnSpc>
              <a:spcBef>
                <a:spcPts val="33"/>
              </a:spcBef>
            </a:pPr>
            <a:r>
              <a:rPr dirty="0" smtClean="0" sz="600" spc="-23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dirty="0" smtClean="0" sz="600" spc="-23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ris,</a:t>
            </a:r>
            <a:r>
              <a:rPr dirty="0" smtClean="0" sz="600" spc="102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Septem</a:t>
            </a:r>
            <a:r>
              <a:rPr dirty="0" smtClean="0" sz="600" spc="23">
                <a:solidFill>
                  <a:srgbClr val="FFFFFF"/>
                </a:solidFill>
                <a:latin typeface="Times New Roman"/>
                <a:cs typeface="Times New Roman"/>
              </a:rPr>
              <a:t>b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er</a:t>
            </a:r>
            <a:r>
              <a:rPr dirty="0" smtClean="0" sz="600" spc="9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7–8,</a:t>
            </a:r>
            <a:r>
              <a:rPr dirty="0" smtClean="0" sz="600" spc="4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2017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220147" y="3353753"/>
            <a:ext cx="263015" cy="101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70"/>
              </a:lnSpc>
              <a:spcBef>
                <a:spcPts val="33"/>
              </a:spcBef>
            </a:pP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7</a:t>
            </a:r>
            <a:r>
              <a:rPr dirty="0" smtClean="0" sz="600" spc="133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/</a:t>
            </a:r>
            <a:r>
              <a:rPr dirty="0" smtClean="0" sz="600" spc="-8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34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297606" y="3251275"/>
            <a:ext cx="53506" cy="25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" name="object 2"/>
          <p:cNvSpPr txBox="1"/>
          <p:nvPr/>
        </p:nvSpPr>
        <p:spPr>
          <a:xfrm>
            <a:off x="3023667" y="3251371"/>
            <a:ext cx="43019" cy="151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/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1"/>
          <p:cNvSpPr/>
          <p:nvPr/>
        </p:nvSpPr>
        <p:spPr>
          <a:xfrm>
            <a:off x="3023667" y="3236187"/>
            <a:ext cx="43019" cy="30366"/>
          </a:xfrm>
          <a:custGeom>
            <a:avLst/>
            <a:gdLst/>
            <a:ahLst/>
            <a:cxnLst/>
            <a:rect l="l" t="t" r="r" b="b"/>
            <a:pathLst>
              <a:path w="43019" h="30366">
                <a:moveTo>
                  <a:pt x="0" y="30366"/>
                </a:moveTo>
                <a:lnTo>
                  <a:pt x="43019" y="30366"/>
                </a:lnTo>
                <a:lnTo>
                  <a:pt x="43019" y="0"/>
                </a:lnTo>
                <a:lnTo>
                  <a:pt x="0" y="0"/>
                </a:lnTo>
                <a:lnTo>
                  <a:pt x="0" y="30366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" name="object 12"/>
          <p:cNvSpPr/>
          <p:nvPr/>
        </p:nvSpPr>
        <p:spPr>
          <a:xfrm>
            <a:off x="2944050" y="3232225"/>
            <a:ext cx="25400" cy="38100"/>
          </a:xfrm>
          <a:custGeom>
            <a:avLst/>
            <a:gdLst/>
            <a:ahLst/>
            <a:cxnLst/>
            <a:rect l="l" t="t" r="r" b="b"/>
            <a:pathLst>
              <a:path w="25400" h="38100">
                <a:moveTo>
                  <a:pt x="25400" y="38100"/>
                </a:moveTo>
                <a:lnTo>
                  <a:pt x="25400" y="0"/>
                </a:lnTo>
                <a:lnTo>
                  <a:pt x="0" y="19050"/>
                </a:lnTo>
                <a:lnTo>
                  <a:pt x="25400" y="3810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" name="object 13"/>
          <p:cNvSpPr/>
          <p:nvPr/>
        </p:nvSpPr>
        <p:spPr>
          <a:xfrm>
            <a:off x="3121853" y="3232225"/>
            <a:ext cx="25400" cy="38100"/>
          </a:xfrm>
          <a:custGeom>
            <a:avLst/>
            <a:gdLst/>
            <a:ahLst/>
            <a:cxnLst/>
            <a:rect l="l" t="t" r="r" b="b"/>
            <a:pathLst>
              <a:path w="25400" h="38100">
                <a:moveTo>
                  <a:pt x="0" y="38100"/>
                </a:moveTo>
                <a:lnTo>
                  <a:pt x="25400" y="19050"/>
                </a:lnTo>
                <a:lnTo>
                  <a:pt x="0" y="0"/>
                </a:lnTo>
                <a:lnTo>
                  <a:pt x="0" y="3810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" name="object 14"/>
          <p:cNvSpPr/>
          <p:nvPr/>
        </p:nvSpPr>
        <p:spPr>
          <a:xfrm>
            <a:off x="3287279" y="3246309"/>
            <a:ext cx="43019" cy="30366"/>
          </a:xfrm>
          <a:custGeom>
            <a:avLst/>
            <a:gdLst/>
            <a:ahLst/>
            <a:cxnLst/>
            <a:rect l="l" t="t" r="r" b="b"/>
            <a:pathLst>
              <a:path w="43019" h="30366">
                <a:moveTo>
                  <a:pt x="0" y="30366"/>
                </a:moveTo>
                <a:lnTo>
                  <a:pt x="43019" y="30366"/>
                </a:lnTo>
                <a:lnTo>
                  <a:pt x="43019" y="0"/>
                </a:lnTo>
                <a:lnTo>
                  <a:pt x="0" y="0"/>
                </a:lnTo>
                <a:lnTo>
                  <a:pt x="0" y="30366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" name="object 15"/>
          <p:cNvSpPr/>
          <p:nvPr/>
        </p:nvSpPr>
        <p:spPr>
          <a:xfrm>
            <a:off x="3297771" y="3236035"/>
            <a:ext cx="43180" cy="30480"/>
          </a:xfrm>
          <a:custGeom>
            <a:avLst/>
            <a:gdLst/>
            <a:ahLst/>
            <a:cxnLst/>
            <a:rect l="l" t="t" r="r" b="b"/>
            <a:pathLst>
              <a:path w="43180" h="30480">
                <a:moveTo>
                  <a:pt x="0" y="10160"/>
                </a:moveTo>
                <a:lnTo>
                  <a:pt x="0" y="0"/>
                </a:lnTo>
                <a:lnTo>
                  <a:pt x="43180" y="0"/>
                </a:lnTo>
                <a:lnTo>
                  <a:pt x="43180" y="30480"/>
                </a:lnTo>
                <a:lnTo>
                  <a:pt x="33020" y="3048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" name="object 16"/>
          <p:cNvSpPr/>
          <p:nvPr/>
        </p:nvSpPr>
        <p:spPr>
          <a:xfrm>
            <a:off x="3307932" y="3225875"/>
            <a:ext cx="43180" cy="30480"/>
          </a:xfrm>
          <a:custGeom>
            <a:avLst/>
            <a:gdLst/>
            <a:ahLst/>
            <a:cxnLst/>
            <a:rect l="l" t="t" r="r" b="b"/>
            <a:pathLst>
              <a:path w="43180" h="30480">
                <a:moveTo>
                  <a:pt x="0" y="10160"/>
                </a:moveTo>
                <a:lnTo>
                  <a:pt x="0" y="0"/>
                </a:lnTo>
                <a:lnTo>
                  <a:pt x="43180" y="0"/>
                </a:lnTo>
                <a:lnTo>
                  <a:pt x="43180" y="30480"/>
                </a:lnTo>
                <a:lnTo>
                  <a:pt x="33020" y="3048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" name="object 17"/>
          <p:cNvSpPr/>
          <p:nvPr/>
        </p:nvSpPr>
        <p:spPr>
          <a:xfrm>
            <a:off x="3224111" y="3232225"/>
            <a:ext cx="203202" cy="38100"/>
          </a:xfrm>
          <a:custGeom>
            <a:avLst/>
            <a:gdLst/>
            <a:ahLst/>
            <a:cxnLst/>
            <a:rect l="l" t="t" r="r" b="b"/>
            <a:pathLst>
              <a:path w="203202" h="38100">
                <a:moveTo>
                  <a:pt x="203202" y="19050"/>
                </a:moveTo>
                <a:lnTo>
                  <a:pt x="177802" y="0"/>
                </a:lnTo>
                <a:lnTo>
                  <a:pt x="177802" y="38100"/>
                </a:lnTo>
                <a:lnTo>
                  <a:pt x="203202" y="19050"/>
                </a:lnTo>
                <a:close/>
              </a:path>
              <a:path w="203202" h="38100">
                <a:moveTo>
                  <a:pt x="25400" y="0"/>
                </a:moveTo>
                <a:lnTo>
                  <a:pt x="0" y="19050"/>
                </a:lnTo>
                <a:lnTo>
                  <a:pt x="25400" y="38100"/>
                </a:lnTo>
                <a:lnTo>
                  <a:pt x="25400" y="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" name="object 18"/>
          <p:cNvSpPr/>
          <p:nvPr/>
        </p:nvSpPr>
        <p:spPr>
          <a:xfrm>
            <a:off x="3593072" y="32385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" name="object 19"/>
          <p:cNvSpPr/>
          <p:nvPr/>
        </p:nvSpPr>
        <p:spPr>
          <a:xfrm>
            <a:off x="3504171" y="3232225"/>
            <a:ext cx="203202" cy="38100"/>
          </a:xfrm>
          <a:custGeom>
            <a:avLst/>
            <a:gdLst/>
            <a:ahLst/>
            <a:cxnLst/>
            <a:rect l="l" t="t" r="r" b="b"/>
            <a:pathLst>
              <a:path w="203202" h="38100">
                <a:moveTo>
                  <a:pt x="203202" y="19050"/>
                </a:moveTo>
                <a:lnTo>
                  <a:pt x="177802" y="0"/>
                </a:lnTo>
                <a:lnTo>
                  <a:pt x="177802" y="38100"/>
                </a:lnTo>
                <a:lnTo>
                  <a:pt x="203202" y="19050"/>
                </a:lnTo>
                <a:close/>
              </a:path>
              <a:path w="203202" h="38100">
                <a:moveTo>
                  <a:pt x="25400" y="0"/>
                </a:moveTo>
                <a:lnTo>
                  <a:pt x="0" y="19050"/>
                </a:lnTo>
                <a:lnTo>
                  <a:pt x="25400" y="38100"/>
                </a:lnTo>
                <a:lnTo>
                  <a:pt x="25400" y="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" name="object 20"/>
          <p:cNvSpPr/>
          <p:nvPr/>
        </p:nvSpPr>
        <p:spPr>
          <a:xfrm>
            <a:off x="3580372" y="32258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" name="object 21"/>
          <p:cNvSpPr/>
          <p:nvPr/>
        </p:nvSpPr>
        <p:spPr>
          <a:xfrm>
            <a:off x="3593072" y="32512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" name="object 22"/>
          <p:cNvSpPr/>
          <p:nvPr/>
        </p:nvSpPr>
        <p:spPr>
          <a:xfrm>
            <a:off x="3580372" y="32639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" name="object 23"/>
          <p:cNvSpPr/>
          <p:nvPr/>
        </p:nvSpPr>
        <p:spPr>
          <a:xfrm>
            <a:off x="3593072" y="32766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4" name="object 24"/>
          <p:cNvSpPr/>
          <p:nvPr/>
        </p:nvSpPr>
        <p:spPr>
          <a:xfrm>
            <a:off x="3860432" y="32258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5" name="object 25"/>
          <p:cNvSpPr/>
          <p:nvPr/>
        </p:nvSpPr>
        <p:spPr>
          <a:xfrm>
            <a:off x="3873132" y="32385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6" name="object 26"/>
          <p:cNvSpPr/>
          <p:nvPr/>
        </p:nvSpPr>
        <p:spPr>
          <a:xfrm>
            <a:off x="3873132" y="32512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7" name="object 27"/>
          <p:cNvSpPr/>
          <p:nvPr/>
        </p:nvSpPr>
        <p:spPr>
          <a:xfrm>
            <a:off x="3784231" y="3232225"/>
            <a:ext cx="203202" cy="38100"/>
          </a:xfrm>
          <a:custGeom>
            <a:avLst/>
            <a:gdLst/>
            <a:ahLst/>
            <a:cxnLst/>
            <a:rect l="l" t="t" r="r" b="b"/>
            <a:pathLst>
              <a:path w="203202" h="38100">
                <a:moveTo>
                  <a:pt x="203202" y="19050"/>
                </a:moveTo>
                <a:lnTo>
                  <a:pt x="177802" y="0"/>
                </a:lnTo>
                <a:lnTo>
                  <a:pt x="177802" y="38100"/>
                </a:lnTo>
                <a:lnTo>
                  <a:pt x="203202" y="19050"/>
                </a:lnTo>
                <a:close/>
              </a:path>
              <a:path w="203202" h="38100">
                <a:moveTo>
                  <a:pt x="25400" y="0"/>
                </a:moveTo>
                <a:lnTo>
                  <a:pt x="0" y="19050"/>
                </a:lnTo>
                <a:lnTo>
                  <a:pt x="25400" y="38100"/>
                </a:lnTo>
                <a:lnTo>
                  <a:pt x="25400" y="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8" name="object 28"/>
          <p:cNvSpPr/>
          <p:nvPr/>
        </p:nvSpPr>
        <p:spPr>
          <a:xfrm>
            <a:off x="3860432" y="32639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9" name="object 29"/>
          <p:cNvSpPr/>
          <p:nvPr/>
        </p:nvSpPr>
        <p:spPr>
          <a:xfrm>
            <a:off x="3873132" y="32766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0" name="object 30"/>
          <p:cNvSpPr/>
          <p:nvPr/>
        </p:nvSpPr>
        <p:spPr>
          <a:xfrm>
            <a:off x="4140493" y="32258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1" name="object 31"/>
          <p:cNvSpPr/>
          <p:nvPr/>
        </p:nvSpPr>
        <p:spPr>
          <a:xfrm>
            <a:off x="4153193" y="32385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2" name="object 32"/>
          <p:cNvSpPr/>
          <p:nvPr/>
        </p:nvSpPr>
        <p:spPr>
          <a:xfrm>
            <a:off x="4153193" y="32512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3" name="object 33"/>
          <p:cNvSpPr/>
          <p:nvPr/>
        </p:nvSpPr>
        <p:spPr>
          <a:xfrm>
            <a:off x="4140493" y="32639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4" name="object 34"/>
          <p:cNvSpPr/>
          <p:nvPr/>
        </p:nvSpPr>
        <p:spPr>
          <a:xfrm>
            <a:off x="4153193" y="32766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5" name="object 35"/>
          <p:cNvSpPr/>
          <p:nvPr/>
        </p:nvSpPr>
        <p:spPr>
          <a:xfrm>
            <a:off x="4451033" y="3256355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0" y="0"/>
                </a:moveTo>
                <a:lnTo>
                  <a:pt x="20320" y="2032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6" name="object 36"/>
          <p:cNvSpPr/>
          <p:nvPr/>
        </p:nvSpPr>
        <p:spPr>
          <a:xfrm>
            <a:off x="4423969" y="3229861"/>
            <a:ext cx="30366" cy="30366"/>
          </a:xfrm>
          <a:custGeom>
            <a:avLst/>
            <a:gdLst/>
            <a:ahLst/>
            <a:cxnLst/>
            <a:rect l="l" t="t" r="r" b="b"/>
            <a:pathLst>
              <a:path w="30366" h="30366">
                <a:moveTo>
                  <a:pt x="30366" y="15183"/>
                </a:moveTo>
                <a:lnTo>
                  <a:pt x="30366" y="6797"/>
                </a:lnTo>
                <a:lnTo>
                  <a:pt x="23568" y="0"/>
                </a:lnTo>
                <a:lnTo>
                  <a:pt x="15183" y="0"/>
                </a:lnTo>
                <a:lnTo>
                  <a:pt x="6797" y="0"/>
                </a:lnTo>
                <a:lnTo>
                  <a:pt x="0" y="6797"/>
                </a:lnTo>
                <a:lnTo>
                  <a:pt x="0" y="15183"/>
                </a:lnTo>
                <a:lnTo>
                  <a:pt x="0" y="23568"/>
                </a:lnTo>
                <a:lnTo>
                  <a:pt x="6797" y="30366"/>
                </a:lnTo>
                <a:lnTo>
                  <a:pt x="15183" y="30366"/>
                </a:lnTo>
                <a:lnTo>
                  <a:pt x="23568" y="30366"/>
                </a:lnTo>
                <a:lnTo>
                  <a:pt x="30366" y="23568"/>
                </a:lnTo>
                <a:lnTo>
                  <a:pt x="30366" y="15183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7" name="object 37"/>
          <p:cNvSpPr/>
          <p:nvPr/>
        </p:nvSpPr>
        <p:spPr>
          <a:xfrm>
            <a:off x="4344352" y="3225875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38765" y="46907"/>
                </a:lnTo>
                <a:lnTo>
                  <a:pt x="48038" y="36798"/>
                </a:lnTo>
                <a:lnTo>
                  <a:pt x="50800" y="25400"/>
                </a:lnTo>
                <a:lnTo>
                  <a:pt x="46907" y="11928"/>
                </a:lnTo>
                <a:lnTo>
                  <a:pt x="36798" y="2718"/>
                </a:lnTo>
                <a:lnTo>
                  <a:pt x="25400" y="0"/>
                </a:lnTo>
                <a:lnTo>
                  <a:pt x="11928" y="3893"/>
                </a:lnTo>
                <a:lnTo>
                  <a:pt x="2718" y="14001"/>
                </a:lnTo>
                <a:lnTo>
                  <a:pt x="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8" name="object 38"/>
          <p:cNvSpPr/>
          <p:nvPr/>
        </p:nvSpPr>
        <p:spPr>
          <a:xfrm>
            <a:off x="4329112" y="3243655"/>
            <a:ext cx="30480" cy="12699"/>
          </a:xfrm>
          <a:custGeom>
            <a:avLst/>
            <a:gdLst/>
            <a:ahLst/>
            <a:cxnLst/>
            <a:rect l="l" t="t" r="r" b="b"/>
            <a:pathLst>
              <a:path w="30480" h="12699">
                <a:moveTo>
                  <a:pt x="30480" y="0"/>
                </a:moveTo>
                <a:lnTo>
                  <a:pt x="15240" y="12700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9" name="object 39"/>
          <p:cNvSpPr/>
          <p:nvPr/>
        </p:nvSpPr>
        <p:spPr>
          <a:xfrm>
            <a:off x="4496754" y="3225875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11928" y="46907"/>
                </a:lnTo>
                <a:lnTo>
                  <a:pt x="2718" y="36798"/>
                </a:lnTo>
                <a:lnTo>
                  <a:pt x="0" y="25400"/>
                </a:lnTo>
                <a:lnTo>
                  <a:pt x="3893" y="11928"/>
                </a:lnTo>
                <a:lnTo>
                  <a:pt x="14001" y="2718"/>
                </a:lnTo>
                <a:lnTo>
                  <a:pt x="25400" y="0"/>
                </a:lnTo>
                <a:lnTo>
                  <a:pt x="38872" y="3893"/>
                </a:lnTo>
                <a:lnTo>
                  <a:pt x="48082" y="14001"/>
                </a:lnTo>
                <a:lnTo>
                  <a:pt x="5080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0" name="object 40"/>
          <p:cNvSpPr/>
          <p:nvPr/>
        </p:nvSpPr>
        <p:spPr>
          <a:xfrm>
            <a:off x="4532315" y="3243655"/>
            <a:ext cx="30480" cy="12699"/>
          </a:xfrm>
          <a:custGeom>
            <a:avLst/>
            <a:gdLst/>
            <a:ahLst/>
            <a:cxnLst/>
            <a:rect l="l" t="t" r="r" b="b"/>
            <a:pathLst>
              <a:path w="30480" h="12699">
                <a:moveTo>
                  <a:pt x="30480" y="0"/>
                </a:moveTo>
                <a:lnTo>
                  <a:pt x="15240" y="12700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1" name="object 41"/>
          <p:cNvSpPr/>
          <p:nvPr/>
        </p:nvSpPr>
        <p:spPr>
          <a:xfrm>
            <a:off x="0" y="0"/>
            <a:ext cx="4608004" cy="3456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2" name="object 42"/>
          <p:cNvSpPr/>
          <p:nvPr/>
        </p:nvSpPr>
        <p:spPr>
          <a:xfrm>
            <a:off x="0" y="0"/>
            <a:ext cx="4608004" cy="25962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3" name="object 43"/>
          <p:cNvSpPr/>
          <p:nvPr/>
        </p:nvSpPr>
        <p:spPr>
          <a:xfrm>
            <a:off x="0" y="0"/>
            <a:ext cx="4608004" cy="3456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4" name="object 44"/>
          <p:cNvSpPr/>
          <p:nvPr/>
        </p:nvSpPr>
        <p:spPr>
          <a:xfrm>
            <a:off x="309193" y="649515"/>
            <a:ext cx="3989652" cy="191450"/>
          </a:xfrm>
          <a:custGeom>
            <a:avLst/>
            <a:gdLst/>
            <a:ahLst/>
            <a:cxnLst/>
            <a:rect l="l" t="t" r="r" b="b"/>
            <a:pathLst>
              <a:path w="3989652" h="191450">
                <a:moveTo>
                  <a:pt x="0" y="50800"/>
                </a:moveTo>
                <a:lnTo>
                  <a:pt x="0" y="191450"/>
                </a:lnTo>
                <a:lnTo>
                  <a:pt x="3989652" y="191450"/>
                </a:lnTo>
                <a:lnTo>
                  <a:pt x="3989652" y="50800"/>
                </a:lnTo>
                <a:lnTo>
                  <a:pt x="3988755" y="41300"/>
                </a:lnTo>
                <a:lnTo>
                  <a:pt x="3965796" y="7786"/>
                </a:lnTo>
                <a:lnTo>
                  <a:pt x="3938852" y="0"/>
                </a:lnTo>
                <a:lnTo>
                  <a:pt x="50800" y="0"/>
                </a:lnTo>
                <a:lnTo>
                  <a:pt x="7786" y="23856"/>
                </a:lnTo>
                <a:lnTo>
                  <a:pt x="0" y="50800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5" name="object 45"/>
          <p:cNvSpPr/>
          <p:nvPr/>
        </p:nvSpPr>
        <p:spPr>
          <a:xfrm>
            <a:off x="309193" y="790015"/>
            <a:ext cx="3989652" cy="10160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6" name="object 46"/>
          <p:cNvSpPr/>
          <p:nvPr/>
        </p:nvSpPr>
        <p:spPr>
          <a:xfrm>
            <a:off x="0" y="0"/>
            <a:ext cx="4608004" cy="34560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7" name="object 47"/>
          <p:cNvSpPr/>
          <p:nvPr/>
        </p:nvSpPr>
        <p:spPr>
          <a:xfrm>
            <a:off x="4235345" y="2809036"/>
            <a:ext cx="114301" cy="11430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8" name="object 48"/>
          <p:cNvSpPr/>
          <p:nvPr/>
        </p:nvSpPr>
        <p:spPr>
          <a:xfrm>
            <a:off x="410794" y="2859837"/>
            <a:ext cx="3837250" cy="635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9" name="object 49"/>
          <p:cNvSpPr/>
          <p:nvPr/>
        </p:nvSpPr>
        <p:spPr>
          <a:xfrm>
            <a:off x="4298846" y="681022"/>
            <a:ext cx="50800" cy="214071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0" name="object 50"/>
          <p:cNvSpPr/>
          <p:nvPr/>
        </p:nvSpPr>
        <p:spPr>
          <a:xfrm>
            <a:off x="4298846" y="744523"/>
            <a:ext cx="50800" cy="2077213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1" name="object 51"/>
          <p:cNvSpPr/>
          <p:nvPr/>
        </p:nvSpPr>
        <p:spPr>
          <a:xfrm>
            <a:off x="309193" y="872567"/>
            <a:ext cx="3989652" cy="1999969"/>
          </a:xfrm>
          <a:custGeom>
            <a:avLst/>
            <a:gdLst/>
            <a:ahLst/>
            <a:cxnLst/>
            <a:rect l="l" t="t" r="r" b="b"/>
            <a:pathLst>
              <a:path w="3989652" h="1999969">
                <a:moveTo>
                  <a:pt x="0" y="1949168"/>
                </a:moveTo>
                <a:lnTo>
                  <a:pt x="16636" y="1986682"/>
                </a:lnTo>
                <a:lnTo>
                  <a:pt x="50800" y="1999969"/>
                </a:lnTo>
                <a:lnTo>
                  <a:pt x="3938852" y="1999969"/>
                </a:lnTo>
                <a:lnTo>
                  <a:pt x="3976366" y="1983333"/>
                </a:lnTo>
                <a:lnTo>
                  <a:pt x="3989652" y="1949168"/>
                </a:lnTo>
                <a:lnTo>
                  <a:pt x="3989652" y="0"/>
                </a:lnTo>
                <a:lnTo>
                  <a:pt x="0" y="0"/>
                </a:lnTo>
                <a:lnTo>
                  <a:pt x="0" y="1949168"/>
                </a:lnTo>
                <a:close/>
              </a:path>
            </a:pathLst>
          </a:custGeom>
          <a:solidFill>
            <a:srgbClr val="E9E9F2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2" name="object 52"/>
          <p:cNvSpPr/>
          <p:nvPr/>
        </p:nvSpPr>
        <p:spPr>
          <a:xfrm>
            <a:off x="4298846" y="731823"/>
            <a:ext cx="0" cy="2108963"/>
          </a:xfrm>
          <a:custGeom>
            <a:avLst/>
            <a:gdLst/>
            <a:ahLst/>
            <a:cxnLst/>
            <a:rect l="l" t="t" r="r" b="b"/>
            <a:pathLst>
              <a:path w="0" h="2108963">
                <a:moveTo>
                  <a:pt x="0" y="2108963"/>
                </a:moveTo>
                <a:lnTo>
                  <a:pt x="0" y="0"/>
                </a:lnTo>
              </a:path>
            </a:pathLst>
          </a:custGeom>
          <a:ln w="0">
            <a:solidFill>
              <a:srgbClr val="7F7F7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3" name="object 53"/>
          <p:cNvSpPr/>
          <p:nvPr/>
        </p:nvSpPr>
        <p:spPr>
          <a:xfrm>
            <a:off x="4298846" y="719123"/>
            <a:ext cx="0" cy="12700"/>
          </a:xfrm>
          <a:custGeom>
            <a:avLst/>
            <a:gdLst/>
            <a:ahLst/>
            <a:cxnLst/>
            <a:rect l="l" t="t" r="r" b="b"/>
            <a:pathLst>
              <a:path w="0" h="12700">
                <a:moveTo>
                  <a:pt x="0" y="12700"/>
                </a:moveTo>
                <a:lnTo>
                  <a:pt x="0" y="0"/>
                </a:lnTo>
              </a:path>
            </a:pathLst>
          </a:custGeom>
          <a:ln w="0">
            <a:solidFill>
              <a:srgbClr val="AFAFA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4" name="object 54"/>
          <p:cNvSpPr/>
          <p:nvPr/>
        </p:nvSpPr>
        <p:spPr>
          <a:xfrm>
            <a:off x="4298846" y="706423"/>
            <a:ext cx="0" cy="12700"/>
          </a:xfrm>
          <a:custGeom>
            <a:avLst/>
            <a:gdLst/>
            <a:ahLst/>
            <a:cxnLst/>
            <a:rect l="l" t="t" r="r" b="b"/>
            <a:pathLst>
              <a:path w="0" h="12700">
                <a:moveTo>
                  <a:pt x="0" y="12700"/>
                </a:moveTo>
                <a:lnTo>
                  <a:pt x="0" y="0"/>
                </a:lnTo>
              </a:path>
            </a:pathLst>
          </a:custGeom>
          <a:ln w="0">
            <a:solidFill>
              <a:srgbClr val="CECECE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5" name="object 55"/>
          <p:cNvSpPr/>
          <p:nvPr/>
        </p:nvSpPr>
        <p:spPr>
          <a:xfrm>
            <a:off x="4298846" y="693723"/>
            <a:ext cx="0" cy="12700"/>
          </a:xfrm>
          <a:custGeom>
            <a:avLst/>
            <a:gdLst/>
            <a:ahLst/>
            <a:cxnLst/>
            <a:rect l="l" t="t" r="r" b="b"/>
            <a:pathLst>
              <a:path w="0" h="12700">
                <a:moveTo>
                  <a:pt x="0" y="12700"/>
                </a:moveTo>
                <a:lnTo>
                  <a:pt x="0" y="0"/>
                </a:lnTo>
              </a:path>
            </a:pathLst>
          </a:custGeom>
          <a:ln w="0">
            <a:solidFill>
              <a:srgbClr val="EFEF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6" name="object 56"/>
          <p:cNvSpPr/>
          <p:nvPr/>
        </p:nvSpPr>
        <p:spPr>
          <a:xfrm>
            <a:off x="0" y="0"/>
            <a:ext cx="4608004" cy="345600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7" name="object 57"/>
          <p:cNvSpPr/>
          <p:nvPr/>
        </p:nvSpPr>
        <p:spPr>
          <a:xfrm>
            <a:off x="0" y="0"/>
            <a:ext cx="4608004" cy="345600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8" name="object 58"/>
          <p:cNvSpPr/>
          <p:nvPr/>
        </p:nvSpPr>
        <p:spPr>
          <a:xfrm>
            <a:off x="0" y="0"/>
            <a:ext cx="4608004" cy="345600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9" name="object 59"/>
          <p:cNvSpPr/>
          <p:nvPr/>
        </p:nvSpPr>
        <p:spPr>
          <a:xfrm>
            <a:off x="0" y="0"/>
            <a:ext cx="4608004" cy="3456000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0" name="object 60"/>
          <p:cNvSpPr/>
          <p:nvPr/>
        </p:nvSpPr>
        <p:spPr>
          <a:xfrm>
            <a:off x="0" y="0"/>
            <a:ext cx="4608004" cy="3456000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1" name="object 61"/>
          <p:cNvSpPr/>
          <p:nvPr/>
        </p:nvSpPr>
        <p:spPr>
          <a:xfrm>
            <a:off x="0" y="3320961"/>
            <a:ext cx="4608004" cy="135039"/>
          </a:xfrm>
          <a:custGeom>
            <a:avLst/>
            <a:gdLst/>
            <a:ahLst/>
            <a:cxnLst/>
            <a:rect l="l" t="t" r="r" b="b"/>
            <a:pathLst>
              <a:path w="4608004" h="135039">
                <a:moveTo>
                  <a:pt x="0" y="135039"/>
                </a:moveTo>
                <a:lnTo>
                  <a:pt x="4608004" y="135039"/>
                </a:lnTo>
                <a:lnTo>
                  <a:pt x="4608004" y="0"/>
                </a:lnTo>
                <a:lnTo>
                  <a:pt x="0" y="0"/>
                </a:lnTo>
                <a:lnTo>
                  <a:pt x="0" y="135039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153174" y="44837"/>
            <a:ext cx="3676446" cy="207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455"/>
              </a:lnSpc>
              <a:spcBef>
                <a:spcPts val="72"/>
              </a:spcBef>
            </a:pPr>
            <a:r>
              <a:rPr dirty="0" smtClean="0" sz="1400" spc="-39">
                <a:solidFill>
                  <a:srgbClr val="FFFFFF"/>
                </a:solidFill>
                <a:latin typeface="Times New Roman"/>
                <a:cs typeface="Times New Roman"/>
              </a:rPr>
              <a:t>V</a:t>
            </a:r>
            <a:r>
              <a:rPr dirty="0" smtClean="0" sz="1400" spc="-39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riable</a:t>
            </a:r>
            <a:r>
              <a:rPr dirty="0" smtClean="0" sz="1400" spc="-6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Neigh</a:t>
            </a:r>
            <a:r>
              <a:rPr dirty="0" smtClean="0" sz="1400" spc="39">
                <a:solidFill>
                  <a:srgbClr val="FFFFFF"/>
                </a:solidFill>
                <a:latin typeface="Times New Roman"/>
                <a:cs typeface="Times New Roman"/>
              </a:rPr>
              <a:t>b</a:t>
            </a:r>
            <a:r>
              <a:rPr dirty="0" smtClean="0" sz="1400" spc="-39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rh</a:t>
            </a:r>
            <a:r>
              <a:rPr dirty="0" smtClean="0" sz="1400" spc="39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dirty="0" smtClean="0" sz="1400" spc="39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d</a:t>
            </a:r>
            <a:r>
              <a:rPr dirty="0" smtClean="0" sz="1400" spc="-79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Se</a:t>
            </a:r>
            <a:r>
              <a:rPr dirty="0" smtClean="0" sz="1400" spc="-39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rch:</a:t>
            </a:r>
            <a:r>
              <a:rPr dirty="0" smtClean="0" sz="1400" spc="238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400" spc="44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-median</a:t>
            </a:r>
            <a:r>
              <a:rPr dirty="0" smtClean="0" sz="1400" spc="59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400" spc="-34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roblem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47294" y="673928"/>
            <a:ext cx="1352054" cy="16397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140"/>
              </a:lnSpc>
              <a:spcBef>
                <a:spcPts val="57"/>
              </a:spcBef>
            </a:pP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The</a:t>
            </a:r>
            <a:r>
              <a:rPr dirty="0" smtClean="0" sz="1100" spc="153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100" spc="39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-median</a:t>
            </a:r>
            <a:r>
              <a:rPr dirty="0" smtClean="0" sz="1100" spc="54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100" spc="-29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roblem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24395" y="1006344"/>
            <a:ext cx="3641103" cy="184106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4824">
              <a:lnSpc>
                <a:spcPts val="865"/>
              </a:lnSpc>
              <a:spcBef>
                <a:spcPts val="43"/>
              </a:spcBef>
            </a:pPr>
            <a:r>
              <a:rPr dirty="0" smtClean="0" sz="800" spc="0">
                <a:latin typeface="Times New Roman"/>
                <a:cs typeface="Times New Roman"/>
              </a:rPr>
              <a:t>The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29">
                <a:latin typeface="Times New Roman"/>
                <a:cs typeface="Times New Roman"/>
              </a:rPr>
              <a:t> </a:t>
            </a:r>
            <a:r>
              <a:rPr dirty="0" smtClean="0" sz="800" spc="34">
                <a:latin typeface="Times New Roman"/>
                <a:cs typeface="Times New Roman"/>
              </a:rPr>
              <a:t>p</a:t>
            </a:r>
            <a:r>
              <a:rPr dirty="0" smtClean="0" sz="800" spc="0">
                <a:latin typeface="Times New Roman"/>
                <a:cs typeface="Times New Roman"/>
              </a:rPr>
              <a:t>-median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104">
                <a:latin typeface="Times New Roman"/>
                <a:cs typeface="Times New Roman"/>
              </a:rPr>
              <a:t> </a:t>
            </a:r>
            <a:r>
              <a:rPr dirty="0" smtClean="0" sz="800" spc="-25">
                <a:latin typeface="Times New Roman"/>
                <a:cs typeface="Times New Roman"/>
              </a:rPr>
              <a:t>p</a:t>
            </a:r>
            <a:r>
              <a:rPr dirty="0" smtClean="0" sz="800" spc="0">
                <a:latin typeface="Times New Roman"/>
                <a:cs typeface="Times New Roman"/>
              </a:rPr>
              <a:t>roblem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29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is</a:t>
            </a:r>
            <a:r>
              <a:rPr dirty="0" smtClean="0" sz="800" spc="74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one</a:t>
            </a:r>
            <a:r>
              <a:rPr dirty="0" smtClean="0" sz="800" spc="165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of</a:t>
            </a:r>
            <a:r>
              <a:rPr dirty="0" smtClean="0" sz="800" spc="93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the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16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most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50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studied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92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in</a:t>
            </a:r>
            <a:r>
              <a:rPr dirty="0" smtClean="0" sz="800" spc="97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OR</a:t>
            </a:r>
            <a:r>
              <a:rPr dirty="0" smtClean="0" sz="800" spc="135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and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m</a:t>
            </a:r>
            <a:r>
              <a:rPr dirty="0" smtClean="0" sz="800" spc="-25">
                <a:latin typeface="Times New Roman"/>
                <a:cs typeface="Times New Roman"/>
              </a:rPr>
              <a:t>o</a:t>
            </a:r>
            <a:r>
              <a:rPr dirty="0" smtClean="0" sz="800" spc="0">
                <a:latin typeface="Times New Roman"/>
                <a:cs typeface="Times New Roman"/>
              </a:rPr>
              <a:t>re</a:t>
            </a:r>
            <a:r>
              <a:rPr dirty="0" smtClean="0" sz="800" spc="194">
                <a:latin typeface="Times New Roman"/>
                <a:cs typeface="Times New Roman"/>
              </a:rPr>
              <a:t> </a:t>
            </a:r>
            <a:r>
              <a:rPr dirty="0" smtClean="0" sz="800" spc="-25">
                <a:latin typeface="Times New Roman"/>
                <a:cs typeface="Times New Roman"/>
              </a:rPr>
              <a:t>p</a:t>
            </a:r>
            <a:r>
              <a:rPr dirty="0" smtClean="0" sz="800" spc="0">
                <a:latin typeface="Times New Roman"/>
                <a:cs typeface="Times New Roman"/>
              </a:rPr>
              <a:t>recisely</a:t>
            </a:r>
            <a:r>
              <a:rPr dirty="0" smtClean="0" sz="800" spc="170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in</a:t>
            </a:r>
            <a:endParaRPr sz="800">
              <a:latin typeface="Times New Roman"/>
              <a:cs typeface="Times New Roman"/>
            </a:endParaRPr>
          </a:p>
          <a:p>
            <a:pPr marL="12700" marR="4824">
              <a:lnSpc>
                <a:spcPct val="95825"/>
              </a:lnSpc>
            </a:pPr>
            <a:r>
              <a:rPr dirty="0" smtClean="0" sz="800" spc="0">
                <a:latin typeface="Times New Roman"/>
                <a:cs typeface="Times New Roman"/>
              </a:rPr>
              <a:t>l</a:t>
            </a:r>
            <a:r>
              <a:rPr dirty="0" smtClean="0" sz="800" spc="25">
                <a:latin typeface="Times New Roman"/>
                <a:cs typeface="Times New Roman"/>
              </a:rPr>
              <a:t>o</a:t>
            </a:r>
            <a:r>
              <a:rPr dirty="0" smtClean="0" sz="800" spc="0">
                <a:latin typeface="Times New Roman"/>
                <a:cs typeface="Times New Roman"/>
              </a:rPr>
              <a:t>catio</a:t>
            </a:r>
            <a:r>
              <a:rPr dirty="0" smtClean="0" sz="800" spc="0">
                <a:latin typeface="Times New Roman"/>
                <a:cs typeface="Times New Roman"/>
              </a:rPr>
              <a:t>n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76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science.</a:t>
            </a:r>
            <a:endParaRPr sz="800">
              <a:latin typeface="Times New Roman"/>
              <a:cs typeface="Times New Roman"/>
            </a:endParaRPr>
          </a:p>
          <a:p>
            <a:pPr marL="12700" marR="41404" indent="0">
              <a:lnSpc>
                <a:spcPct val="98604"/>
              </a:lnSpc>
              <a:spcBef>
                <a:spcPts val="325"/>
              </a:spcBef>
            </a:pPr>
            <a:r>
              <a:rPr dirty="0" smtClean="0" sz="800" spc="0">
                <a:latin typeface="Times New Roman"/>
                <a:cs typeface="Times New Roman"/>
              </a:rPr>
              <a:t>It</a:t>
            </a:r>
            <a:r>
              <a:rPr dirty="0" smtClean="0" sz="800" spc="128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can</a:t>
            </a:r>
            <a:r>
              <a:rPr dirty="0" smtClean="0" sz="800" spc="184">
                <a:latin typeface="Times New Roman"/>
                <a:cs typeface="Times New Roman"/>
              </a:rPr>
              <a:t> </a:t>
            </a:r>
            <a:r>
              <a:rPr dirty="0" smtClean="0" sz="800" spc="25">
                <a:latin typeface="Times New Roman"/>
                <a:cs typeface="Times New Roman"/>
              </a:rPr>
              <a:t>b</a:t>
            </a:r>
            <a:r>
              <a:rPr dirty="0" smtClean="0" sz="800" spc="0">
                <a:latin typeface="Times New Roman"/>
                <a:cs typeface="Times New Roman"/>
              </a:rPr>
              <a:t>e</a:t>
            </a:r>
            <a:r>
              <a:rPr dirty="0" smtClean="0" sz="800" spc="137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f</a:t>
            </a:r>
            <a:r>
              <a:rPr dirty="0" smtClean="0" sz="800" spc="-26">
                <a:latin typeface="Times New Roman"/>
                <a:cs typeface="Times New Roman"/>
              </a:rPr>
              <a:t>o</a:t>
            </a:r>
            <a:r>
              <a:rPr dirty="0" smtClean="0" sz="800" spc="0">
                <a:latin typeface="Times New Roman"/>
                <a:cs typeface="Times New Roman"/>
              </a:rPr>
              <a:t>rmulated</a:t>
            </a:r>
            <a:r>
              <a:rPr dirty="0" smtClean="0" sz="800" spc="87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in</a:t>
            </a:r>
            <a:r>
              <a:rPr dirty="0" smtClean="0" sz="800" spc="97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graph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48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the</a:t>
            </a:r>
            <a:r>
              <a:rPr dirty="0" smtClean="0" sz="800" spc="-27">
                <a:latin typeface="Times New Roman"/>
                <a:cs typeface="Times New Roman"/>
              </a:rPr>
              <a:t>o</a:t>
            </a:r>
            <a:r>
              <a:rPr dirty="0" smtClean="0" sz="800" spc="0">
                <a:latin typeface="Times New Roman"/>
                <a:cs typeface="Times New Roman"/>
              </a:rPr>
              <a:t>retical</a:t>
            </a:r>
            <a:r>
              <a:rPr dirty="0" smtClean="0" sz="800" spc="90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terms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57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as</a:t>
            </a:r>
            <a:r>
              <a:rPr dirty="0" smtClean="0" sz="800" spc="144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foll</a:t>
            </a:r>
            <a:r>
              <a:rPr dirty="0" smtClean="0" sz="800" spc="-25">
                <a:latin typeface="Times New Roman"/>
                <a:cs typeface="Times New Roman"/>
              </a:rPr>
              <a:t>o</a:t>
            </a:r>
            <a:r>
              <a:rPr dirty="0" smtClean="0" sz="800" spc="0">
                <a:latin typeface="Times New Roman"/>
                <a:cs typeface="Times New Roman"/>
              </a:rPr>
              <a:t>ws:</a:t>
            </a:r>
            <a:r>
              <a:rPr dirty="0" smtClean="0" sz="800" spc="182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given</a:t>
            </a:r>
            <a:r>
              <a:rPr dirty="0" smtClean="0" sz="800" spc="120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a</a:t>
            </a:r>
            <a:r>
              <a:rPr dirty="0" smtClean="0" sz="800" spc="129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complete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graph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48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with</a:t>
            </a:r>
            <a:r>
              <a:rPr dirty="0" smtClean="0" sz="800" spc="179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n</a:t>
            </a:r>
            <a:r>
              <a:rPr dirty="0" smtClean="0" sz="800" spc="130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vertices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33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and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-25">
                <a:latin typeface="Times New Roman"/>
                <a:cs typeface="Times New Roman"/>
              </a:rPr>
              <a:t>w</a:t>
            </a:r>
            <a:r>
              <a:rPr dirty="0" smtClean="0" sz="800" spc="0">
                <a:latin typeface="Times New Roman"/>
                <a:cs typeface="Times New Roman"/>
              </a:rPr>
              <a:t>eighted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73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edges,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26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find</a:t>
            </a:r>
            <a:r>
              <a:rPr dirty="0" smtClean="0" sz="800" spc="123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among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58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the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16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n</a:t>
            </a:r>
            <a:r>
              <a:rPr dirty="0" smtClean="0" sz="800" spc="130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vertices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33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of</a:t>
            </a:r>
            <a:r>
              <a:rPr dirty="0" smtClean="0" sz="800" spc="93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a</a:t>
            </a:r>
            <a:r>
              <a:rPr dirty="0" smtClean="0" sz="800" spc="129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graph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p</a:t>
            </a:r>
            <a:r>
              <a:rPr dirty="0" smtClean="0" sz="800" spc="150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vertices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33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ass</a:t>
            </a:r>
            <a:r>
              <a:rPr dirty="0" smtClean="0" sz="800" spc="26">
                <a:latin typeface="Times New Roman"/>
                <a:cs typeface="Times New Roman"/>
              </a:rPr>
              <a:t>o</a:t>
            </a:r>
            <a:r>
              <a:rPr dirty="0" smtClean="0" sz="800" spc="0">
                <a:latin typeface="Times New Roman"/>
                <a:cs typeface="Times New Roman"/>
              </a:rPr>
              <a:t>ciated</a:t>
            </a:r>
            <a:r>
              <a:rPr dirty="0" smtClean="0" sz="800" spc="91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with</a:t>
            </a:r>
            <a:r>
              <a:rPr dirty="0" smtClean="0" sz="800" spc="179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facilities</a:t>
            </a:r>
            <a:r>
              <a:rPr dirty="0" smtClean="0" sz="800" spc="167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and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assign</a:t>
            </a:r>
            <a:r>
              <a:rPr dirty="0" smtClean="0" sz="800" spc="184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the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16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remaining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79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vertices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33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to</a:t>
            </a:r>
            <a:r>
              <a:rPr dirty="0" smtClean="0" sz="800" spc="185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the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closest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37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facilities.</a:t>
            </a:r>
            <a:endParaRPr sz="800">
              <a:latin typeface="Times New Roman"/>
              <a:cs typeface="Times New Roman"/>
            </a:endParaRPr>
          </a:p>
          <a:p>
            <a:pPr marL="12700" indent="0">
              <a:lnSpc>
                <a:spcPct val="98604"/>
              </a:lnSpc>
              <a:spcBef>
                <a:spcPts val="300"/>
              </a:spcBef>
            </a:pPr>
            <a:r>
              <a:rPr dirty="0" smtClean="0" sz="800" spc="0">
                <a:latin typeface="Times New Roman"/>
                <a:cs typeface="Times New Roman"/>
              </a:rPr>
              <a:t>In</a:t>
            </a:r>
            <a:r>
              <a:rPr dirty="0" smtClean="0" sz="800" spc="64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alge</a:t>
            </a:r>
            <a:r>
              <a:rPr dirty="0" smtClean="0" sz="800" spc="-19">
                <a:latin typeface="Times New Roman"/>
                <a:cs typeface="Times New Roman"/>
              </a:rPr>
              <a:t>b</a:t>
            </a:r>
            <a:r>
              <a:rPr dirty="0" smtClean="0" sz="800" spc="0">
                <a:latin typeface="Times New Roman"/>
                <a:cs typeface="Times New Roman"/>
              </a:rPr>
              <a:t>raic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40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terms,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87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the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1">
                <a:latin typeface="Times New Roman"/>
                <a:cs typeface="Times New Roman"/>
              </a:rPr>
              <a:t> </a:t>
            </a:r>
            <a:r>
              <a:rPr dirty="0" smtClean="0" sz="800" spc="34">
                <a:latin typeface="Times New Roman"/>
                <a:cs typeface="Times New Roman"/>
              </a:rPr>
              <a:t>p</a:t>
            </a:r>
            <a:r>
              <a:rPr dirty="0" smtClean="0" sz="800" spc="0">
                <a:latin typeface="Times New Roman"/>
                <a:cs typeface="Times New Roman"/>
              </a:rPr>
              <a:t>-median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84">
                <a:latin typeface="Times New Roman"/>
                <a:cs typeface="Times New Roman"/>
              </a:rPr>
              <a:t> </a:t>
            </a:r>
            <a:r>
              <a:rPr dirty="0" smtClean="0" sz="800" spc="-25">
                <a:latin typeface="Times New Roman"/>
                <a:cs typeface="Times New Roman"/>
              </a:rPr>
              <a:t>p</a:t>
            </a:r>
            <a:r>
              <a:rPr dirty="0" smtClean="0" sz="800" spc="0">
                <a:latin typeface="Times New Roman"/>
                <a:cs typeface="Times New Roman"/>
              </a:rPr>
              <a:t>roblem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14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is</a:t>
            </a:r>
            <a:r>
              <a:rPr dirty="0" smtClean="0" sz="800" spc="54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to</a:t>
            </a:r>
            <a:r>
              <a:rPr dirty="0" smtClean="0" sz="800" spc="170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find</a:t>
            </a:r>
            <a:r>
              <a:rPr dirty="0" smtClean="0" sz="800" spc="103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p</a:t>
            </a:r>
            <a:r>
              <a:rPr dirty="0" smtClean="0" sz="800" spc="135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columns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32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such</a:t>
            </a:r>
            <a:r>
              <a:rPr dirty="0" smtClean="0" sz="800" spc="167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that</a:t>
            </a:r>
            <a:r>
              <a:rPr dirty="0" smtClean="0" sz="800" spc="22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the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1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sum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f</a:t>
            </a:r>
            <a:r>
              <a:rPr dirty="0" smtClean="0" sz="800" spc="-25">
                <a:latin typeface="Times New Roman"/>
                <a:cs typeface="Times New Roman"/>
              </a:rPr>
              <a:t>o</a:t>
            </a:r>
            <a:r>
              <a:rPr dirty="0" smtClean="0" sz="800" spc="0">
                <a:latin typeface="Times New Roman"/>
                <a:cs typeface="Times New Roman"/>
              </a:rPr>
              <a:t>r</a:t>
            </a:r>
            <a:r>
              <a:rPr dirty="0" smtClean="0" sz="800" spc="114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all</a:t>
            </a:r>
            <a:r>
              <a:rPr dirty="0" smtClean="0" sz="800" spc="92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lines</a:t>
            </a:r>
            <a:r>
              <a:rPr dirty="0" smtClean="0" sz="800" spc="115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of</a:t>
            </a:r>
            <a:r>
              <a:rPr dirty="0" smtClean="0" sz="800" spc="93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the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16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distances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119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of</a:t>
            </a:r>
            <a:r>
              <a:rPr dirty="0" smtClean="0" sz="800" spc="93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the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16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c</a:t>
            </a:r>
            <a:r>
              <a:rPr dirty="0" smtClean="0" sz="800" spc="25">
                <a:latin typeface="Times New Roman"/>
                <a:cs typeface="Times New Roman"/>
              </a:rPr>
              <a:t>o</a:t>
            </a:r>
            <a:r>
              <a:rPr dirty="0" smtClean="0" sz="800" spc="0">
                <a:latin typeface="Times New Roman"/>
                <a:cs typeface="Times New Roman"/>
              </a:rPr>
              <a:t>efficients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11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in</a:t>
            </a:r>
            <a:r>
              <a:rPr dirty="0" smtClean="0" sz="800" spc="97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those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53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columns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47">
                <a:latin typeface="Times New Roman"/>
                <a:cs typeface="Times New Roman"/>
              </a:rPr>
              <a:t> </a:t>
            </a:r>
            <a:r>
              <a:rPr dirty="0" smtClean="0" sz="800" spc="25">
                <a:latin typeface="Times New Roman"/>
                <a:cs typeface="Times New Roman"/>
              </a:rPr>
              <a:t>b</a:t>
            </a:r>
            <a:r>
              <a:rPr dirty="0" smtClean="0" sz="800" spc="0">
                <a:latin typeface="Times New Roman"/>
                <a:cs typeface="Times New Roman"/>
              </a:rPr>
              <a:t>e</a:t>
            </a:r>
            <a:r>
              <a:rPr dirty="0" smtClean="0" sz="800" spc="137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the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16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smallest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25">
                <a:latin typeface="Times New Roman"/>
                <a:cs typeface="Times New Roman"/>
              </a:rPr>
              <a:t>p</a:t>
            </a:r>
            <a:r>
              <a:rPr dirty="0" smtClean="0" sz="800" spc="0">
                <a:latin typeface="Times New Roman"/>
                <a:cs typeface="Times New Roman"/>
              </a:rPr>
              <a:t>ossible.</a:t>
            </a:r>
            <a:endParaRPr sz="800">
              <a:latin typeface="Times New Roman"/>
              <a:cs typeface="Times New Roman"/>
            </a:endParaRPr>
          </a:p>
          <a:p>
            <a:pPr marL="12700" marR="221229" indent="0">
              <a:lnSpc>
                <a:spcPct val="98604"/>
              </a:lnSpc>
              <a:spcBef>
                <a:spcPts val="300"/>
              </a:spcBef>
            </a:pPr>
            <a:r>
              <a:rPr dirty="0" smtClean="0" sz="800" spc="0">
                <a:latin typeface="Times New Roman"/>
                <a:cs typeface="Times New Roman"/>
              </a:rPr>
              <a:t>Reese</a:t>
            </a:r>
            <a:r>
              <a:rPr dirty="0" smtClean="0" sz="800" spc="161">
                <a:latin typeface="Times New Roman"/>
                <a:cs typeface="Times New Roman"/>
              </a:rPr>
              <a:t> </a:t>
            </a:r>
            <a:r>
              <a:rPr dirty="0" smtClean="0" sz="800" spc="-25">
                <a:latin typeface="Times New Roman"/>
                <a:cs typeface="Times New Roman"/>
              </a:rPr>
              <a:t>p</a:t>
            </a:r>
            <a:r>
              <a:rPr dirty="0" smtClean="0" sz="800" spc="0">
                <a:latin typeface="Times New Roman"/>
                <a:cs typeface="Times New Roman"/>
              </a:rPr>
              <a:t>rov</a:t>
            </a:r>
            <a:r>
              <a:rPr dirty="0" smtClean="0" sz="800" spc="0">
                <a:latin typeface="Times New Roman"/>
                <a:cs typeface="Times New Roman"/>
              </a:rPr>
              <a:t>i</a:t>
            </a:r>
            <a:r>
              <a:rPr dirty="0" smtClean="0" sz="800" spc="0">
                <a:latin typeface="Times New Roman"/>
                <a:cs typeface="Times New Roman"/>
              </a:rPr>
              <a:t>d</a:t>
            </a:r>
            <a:r>
              <a:rPr dirty="0" smtClean="0" sz="800" spc="0">
                <a:latin typeface="Times New Roman"/>
                <a:cs typeface="Times New Roman"/>
              </a:rPr>
              <a:t>ed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19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a</a:t>
            </a:r>
            <a:r>
              <a:rPr dirty="0" smtClean="0" sz="800" spc="129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detailed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87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annotated</a:t>
            </a:r>
            <a:r>
              <a:rPr dirty="0" smtClean="0" sz="800" spc="58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bibliography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48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of</a:t>
            </a:r>
            <a:r>
              <a:rPr dirty="0" smtClean="0" sz="800" spc="93">
                <a:latin typeface="Times New Roman"/>
                <a:cs typeface="Times New Roman"/>
              </a:rPr>
              <a:t> </a:t>
            </a:r>
            <a:r>
              <a:rPr dirty="0" smtClean="0" sz="800" spc="-25">
                <a:latin typeface="Times New Roman"/>
                <a:cs typeface="Times New Roman"/>
              </a:rPr>
              <a:t>w</a:t>
            </a:r>
            <a:r>
              <a:rPr dirty="0" smtClean="0" sz="800" spc="-25">
                <a:latin typeface="Times New Roman"/>
                <a:cs typeface="Times New Roman"/>
              </a:rPr>
              <a:t>o</a:t>
            </a:r>
            <a:r>
              <a:rPr dirty="0" smtClean="0" sz="800" spc="0">
                <a:latin typeface="Times New Roman"/>
                <a:cs typeface="Times New Roman"/>
              </a:rPr>
              <a:t>rks</a:t>
            </a:r>
            <a:r>
              <a:rPr dirty="0" smtClean="0" sz="800" spc="148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on</a:t>
            </a:r>
            <a:r>
              <a:rPr dirty="0" smtClean="0" sz="800" spc="140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the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16">
                <a:latin typeface="Times New Roman"/>
                <a:cs typeface="Times New Roman"/>
              </a:rPr>
              <a:t> </a:t>
            </a:r>
            <a:r>
              <a:rPr dirty="0" smtClean="0" sz="800" spc="34">
                <a:latin typeface="Times New Roman"/>
                <a:cs typeface="Times New Roman"/>
              </a:rPr>
              <a:t>p</a:t>
            </a:r>
            <a:r>
              <a:rPr dirty="0" smtClean="0" sz="800" spc="0">
                <a:latin typeface="Times New Roman"/>
                <a:cs typeface="Times New Roman"/>
              </a:rPr>
              <a:t>-median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-25">
                <a:latin typeface="Times New Roman"/>
                <a:cs typeface="Times New Roman"/>
              </a:rPr>
              <a:t>p</a:t>
            </a:r>
            <a:r>
              <a:rPr dirty="0" smtClean="0" sz="800" spc="0">
                <a:latin typeface="Times New Roman"/>
                <a:cs typeface="Times New Roman"/>
              </a:rPr>
              <a:t>roblem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34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which</a:t>
            </a:r>
            <a:r>
              <a:rPr dirty="0" smtClean="0" sz="800" spc="143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includes</a:t>
            </a:r>
            <a:r>
              <a:rPr dirty="0" smtClean="0" sz="800" spc="191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over</a:t>
            </a:r>
            <a:r>
              <a:rPr dirty="0" smtClean="0" sz="800" spc="141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100</a:t>
            </a:r>
            <a:r>
              <a:rPr dirty="0" smtClean="0" sz="800" spc="139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references.</a:t>
            </a:r>
            <a:endParaRPr sz="800">
              <a:latin typeface="Times New Roman"/>
              <a:cs typeface="Times New Roman"/>
            </a:endParaRPr>
          </a:p>
          <a:p>
            <a:pPr marL="12700" marR="118" algn="just">
              <a:lnSpc>
                <a:spcPct val="98604"/>
              </a:lnSpc>
              <a:spcBef>
                <a:spcPts val="300"/>
              </a:spcBef>
            </a:pPr>
            <a:r>
              <a:rPr dirty="0" smtClean="0" sz="800" spc="0">
                <a:latin typeface="Times New Roman"/>
                <a:cs typeface="Times New Roman"/>
              </a:rPr>
              <a:t>E</a:t>
            </a:r>
            <a:r>
              <a:rPr dirty="0" smtClean="0" sz="800" spc="-25">
                <a:latin typeface="Times New Roman"/>
                <a:cs typeface="Times New Roman"/>
              </a:rPr>
              <a:t>a</a:t>
            </a:r>
            <a:r>
              <a:rPr dirty="0" smtClean="0" sz="800" spc="0">
                <a:latin typeface="Times New Roman"/>
                <a:cs typeface="Times New Roman"/>
              </a:rPr>
              <a:t>rly</a:t>
            </a:r>
            <a:r>
              <a:rPr dirty="0" smtClean="0" sz="800" spc="143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heuristics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68">
                <a:latin typeface="Times New Roman"/>
                <a:cs typeface="Times New Roman"/>
              </a:rPr>
              <a:t> </a:t>
            </a:r>
            <a:r>
              <a:rPr dirty="0" smtClean="0" sz="800" spc="-25">
                <a:latin typeface="Times New Roman"/>
                <a:cs typeface="Times New Roman"/>
              </a:rPr>
              <a:t>a</a:t>
            </a:r>
            <a:r>
              <a:rPr dirty="0" smtClean="0" sz="800" spc="0">
                <a:latin typeface="Times New Roman"/>
                <a:cs typeface="Times New Roman"/>
              </a:rPr>
              <a:t>re</a:t>
            </a:r>
            <a:r>
              <a:rPr dirty="0" smtClean="0" sz="800" spc="173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based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30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on</a:t>
            </a:r>
            <a:r>
              <a:rPr dirty="0" smtClean="0" sz="800" spc="140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element</a:t>
            </a:r>
            <a:r>
              <a:rPr dirty="0" smtClean="0" sz="800" spc="-26">
                <a:latin typeface="Times New Roman"/>
                <a:cs typeface="Times New Roman"/>
              </a:rPr>
              <a:t>a</a:t>
            </a:r>
            <a:r>
              <a:rPr dirty="0" smtClean="0" sz="800" spc="0">
                <a:latin typeface="Times New Roman"/>
                <a:cs typeface="Times New Roman"/>
              </a:rPr>
              <a:t>ry</a:t>
            </a:r>
            <a:r>
              <a:rPr dirty="0" smtClean="0" sz="800" spc="85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im</a:t>
            </a:r>
            <a:r>
              <a:rPr dirty="0" smtClean="0" sz="800" spc="-26">
                <a:latin typeface="Times New Roman"/>
                <a:cs typeface="Times New Roman"/>
              </a:rPr>
              <a:t>p</a:t>
            </a:r>
            <a:r>
              <a:rPr dirty="0" smtClean="0" sz="800" spc="0">
                <a:latin typeface="Times New Roman"/>
                <a:cs typeface="Times New Roman"/>
              </a:rPr>
              <a:t>rovement</a:t>
            </a:r>
            <a:r>
              <a:rPr dirty="0" smtClean="0" sz="800" spc="73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of</a:t>
            </a:r>
            <a:r>
              <a:rPr dirty="0" smtClean="0" sz="800" spc="93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an</a:t>
            </a:r>
            <a:r>
              <a:rPr dirty="0" smtClean="0" sz="800" spc="167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initial</a:t>
            </a:r>
            <a:r>
              <a:rPr dirty="0" smtClean="0" sz="800" spc="178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solution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39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such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as</a:t>
            </a:r>
            <a:r>
              <a:rPr dirty="0" smtClean="0" sz="800" spc="88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substitution</a:t>
            </a:r>
            <a:r>
              <a:rPr dirty="0" smtClean="0" sz="800" spc="9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of</a:t>
            </a:r>
            <a:r>
              <a:rPr dirty="0" smtClean="0" sz="800" spc="42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a</a:t>
            </a:r>
            <a:r>
              <a:rPr dirty="0" smtClean="0" sz="800" spc="78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m</a:t>
            </a:r>
            <a:r>
              <a:rPr dirty="0" smtClean="0" sz="800" spc="0">
                <a:latin typeface="Times New Roman"/>
                <a:cs typeface="Times New Roman"/>
              </a:rPr>
              <a:t>edian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to</a:t>
            </a:r>
            <a:r>
              <a:rPr dirty="0" smtClean="0" sz="800" spc="134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a</a:t>
            </a:r>
            <a:r>
              <a:rPr dirty="0" smtClean="0" sz="800" spc="78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non-median.</a:t>
            </a:r>
            <a:r>
              <a:rPr dirty="0" smtClean="0" sz="800" spc="118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Such</a:t>
            </a:r>
            <a:r>
              <a:rPr dirty="0" smtClean="0" sz="800" spc="141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movements</a:t>
            </a:r>
            <a:r>
              <a:rPr dirty="0" smtClean="0" sz="800" spc="15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can</a:t>
            </a:r>
            <a:r>
              <a:rPr dirty="0" smtClean="0" sz="800" spc="128">
                <a:latin typeface="Times New Roman"/>
                <a:cs typeface="Times New Roman"/>
              </a:rPr>
              <a:t> </a:t>
            </a:r>
            <a:r>
              <a:rPr dirty="0" smtClean="0" sz="800" spc="25">
                <a:latin typeface="Times New Roman"/>
                <a:cs typeface="Times New Roman"/>
              </a:rPr>
              <a:t>b</a:t>
            </a:r>
            <a:r>
              <a:rPr dirty="0" smtClean="0" sz="800" spc="0">
                <a:latin typeface="Times New Roman"/>
                <a:cs typeface="Times New Roman"/>
              </a:rPr>
              <a:t>e</a:t>
            </a:r>
            <a:r>
              <a:rPr dirty="0" smtClean="0" sz="800" spc="86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combined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foll</a:t>
            </a:r>
            <a:r>
              <a:rPr dirty="0" smtClean="0" sz="800" spc="-25">
                <a:latin typeface="Times New Roman"/>
                <a:cs typeface="Times New Roman"/>
              </a:rPr>
              <a:t>o</a:t>
            </a:r>
            <a:r>
              <a:rPr dirty="0" smtClean="0" sz="800" spc="0">
                <a:latin typeface="Times New Roman"/>
                <a:cs typeface="Times New Roman"/>
              </a:rPr>
              <a:t>wi</a:t>
            </a:r>
            <a:r>
              <a:rPr dirty="0" smtClean="0" sz="800" spc="0">
                <a:latin typeface="Times New Roman"/>
                <a:cs typeface="Times New Roman"/>
              </a:rPr>
              <a:t>n</a:t>
            </a:r>
            <a:r>
              <a:rPr dirty="0" smtClean="0" sz="800" spc="0">
                <a:latin typeface="Times New Roman"/>
                <a:cs typeface="Times New Roman"/>
              </a:rPr>
              <a:t>g</a:t>
            </a:r>
            <a:r>
              <a:rPr dirty="0" smtClean="0" sz="800" spc="101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the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16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rules</a:t>
            </a:r>
            <a:r>
              <a:rPr dirty="0" smtClean="0" sz="800" spc="147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of</a:t>
            </a:r>
            <a:r>
              <a:rPr dirty="0" smtClean="0" sz="800" spc="93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genetic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69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alg</a:t>
            </a:r>
            <a:r>
              <a:rPr dirty="0" smtClean="0" sz="800" spc="-26">
                <a:latin typeface="Times New Roman"/>
                <a:cs typeface="Times New Roman"/>
              </a:rPr>
              <a:t>o</a:t>
            </a:r>
            <a:r>
              <a:rPr dirty="0" smtClean="0" sz="800" spc="0">
                <a:latin typeface="Times New Roman"/>
                <a:cs typeface="Times New Roman"/>
              </a:rPr>
              <a:t>rithms</a:t>
            </a:r>
            <a:r>
              <a:rPr dirty="0" smtClean="0" sz="800" spc="81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as</a:t>
            </a:r>
            <a:r>
              <a:rPr dirty="0" smtClean="0" sz="800" spc="144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sh</a:t>
            </a:r>
            <a:r>
              <a:rPr dirty="0" smtClean="0" sz="800" spc="-19">
                <a:latin typeface="Times New Roman"/>
                <a:cs typeface="Times New Roman"/>
              </a:rPr>
              <a:t>o</a:t>
            </a:r>
            <a:r>
              <a:rPr dirty="0" smtClean="0" sz="800" spc="0">
                <a:latin typeface="Times New Roman"/>
                <a:cs typeface="Times New Roman"/>
              </a:rPr>
              <a:t>wn</a:t>
            </a:r>
            <a:r>
              <a:rPr dirty="0" smtClean="0" sz="800" spc="175">
                <a:latin typeface="Times New Roman"/>
                <a:cs typeface="Times New Roman"/>
              </a:rPr>
              <a:t> </a:t>
            </a:r>
            <a:r>
              <a:rPr dirty="0" smtClean="0" sz="800" spc="-25">
                <a:latin typeface="Times New Roman"/>
                <a:cs typeface="Times New Roman"/>
              </a:rPr>
              <a:t>b</a:t>
            </a:r>
            <a:r>
              <a:rPr dirty="0" smtClean="0" sz="800" spc="0">
                <a:latin typeface="Times New Roman"/>
                <a:cs typeface="Times New Roman"/>
              </a:rPr>
              <a:t>y</a:t>
            </a:r>
            <a:r>
              <a:rPr dirty="0" smtClean="0" sz="800" spc="108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Alba</a:t>
            </a:r>
            <a:r>
              <a:rPr dirty="0" smtClean="0" sz="800" spc="131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and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Dominguez.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5006" y="3353753"/>
            <a:ext cx="1545775" cy="101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70"/>
              </a:lnSpc>
              <a:spcBef>
                <a:spcPts val="33"/>
              </a:spcBef>
            </a:pPr>
            <a:r>
              <a:rPr dirty="0" smtClean="0" sz="600" spc="-71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dirty="0" smtClean="0" sz="600" spc="-23">
                <a:solidFill>
                  <a:srgbClr val="FFFFFF"/>
                </a:solidFill>
                <a:latin typeface="Times New Roman"/>
                <a:cs typeface="Times New Roman"/>
              </a:rPr>
              <a:t>w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dirty="0" smtClean="0" sz="600" spc="7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applications</a:t>
            </a:r>
            <a:r>
              <a:rPr dirty="0" smtClean="0" sz="600" spc="27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of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VNS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79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in</a:t>
            </a:r>
            <a:r>
              <a:rPr dirty="0" smtClean="0" sz="600" spc="14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Data</a:t>
            </a:r>
            <a:r>
              <a:rPr dirty="0" smtClean="0" sz="600" spc="122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Mining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884796" y="3353753"/>
            <a:ext cx="544760" cy="101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70"/>
              </a:lnSpc>
              <a:spcBef>
                <a:spcPts val="33"/>
              </a:spcBef>
            </a:pP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Pierre</a:t>
            </a:r>
            <a:r>
              <a:rPr dirty="0" smtClean="0" sz="600" spc="7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Hansen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781123" y="3353753"/>
            <a:ext cx="1053189" cy="101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70"/>
              </a:lnSpc>
              <a:spcBef>
                <a:spcPts val="33"/>
              </a:spcBef>
            </a:pPr>
            <a:r>
              <a:rPr dirty="0" smtClean="0" sz="600" spc="-23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dirty="0" smtClean="0" sz="600" spc="-23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ris,</a:t>
            </a:r>
            <a:r>
              <a:rPr dirty="0" smtClean="0" sz="600" spc="102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Septem</a:t>
            </a:r>
            <a:r>
              <a:rPr dirty="0" smtClean="0" sz="600" spc="23">
                <a:solidFill>
                  <a:srgbClr val="FFFFFF"/>
                </a:solidFill>
                <a:latin typeface="Times New Roman"/>
                <a:cs typeface="Times New Roman"/>
              </a:rPr>
              <a:t>b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er</a:t>
            </a:r>
            <a:r>
              <a:rPr dirty="0" smtClean="0" sz="600" spc="9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7–8,</a:t>
            </a:r>
            <a:r>
              <a:rPr dirty="0" smtClean="0" sz="600" spc="4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2017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220147" y="3353753"/>
            <a:ext cx="263015" cy="101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70"/>
              </a:lnSpc>
              <a:spcBef>
                <a:spcPts val="33"/>
              </a:spcBef>
            </a:pP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8</a:t>
            </a:r>
            <a:r>
              <a:rPr dirty="0" smtClean="0" sz="600" spc="133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/</a:t>
            </a:r>
            <a:r>
              <a:rPr dirty="0" smtClean="0" sz="600" spc="-8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34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297606" y="3251275"/>
            <a:ext cx="53506" cy="25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" name="object 2"/>
          <p:cNvSpPr txBox="1"/>
          <p:nvPr/>
        </p:nvSpPr>
        <p:spPr>
          <a:xfrm>
            <a:off x="3023667" y="3251371"/>
            <a:ext cx="43019" cy="151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/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12"/>
          <p:cNvSpPr/>
          <p:nvPr/>
        </p:nvSpPr>
        <p:spPr>
          <a:xfrm>
            <a:off x="3023667" y="3236187"/>
            <a:ext cx="43019" cy="30366"/>
          </a:xfrm>
          <a:custGeom>
            <a:avLst/>
            <a:gdLst/>
            <a:ahLst/>
            <a:cxnLst/>
            <a:rect l="l" t="t" r="r" b="b"/>
            <a:pathLst>
              <a:path w="43019" h="30366">
                <a:moveTo>
                  <a:pt x="0" y="30366"/>
                </a:moveTo>
                <a:lnTo>
                  <a:pt x="43019" y="30366"/>
                </a:lnTo>
                <a:lnTo>
                  <a:pt x="43019" y="0"/>
                </a:lnTo>
                <a:lnTo>
                  <a:pt x="0" y="0"/>
                </a:lnTo>
                <a:lnTo>
                  <a:pt x="0" y="30366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" name="object 13"/>
          <p:cNvSpPr/>
          <p:nvPr/>
        </p:nvSpPr>
        <p:spPr>
          <a:xfrm>
            <a:off x="2944050" y="3232225"/>
            <a:ext cx="25400" cy="38100"/>
          </a:xfrm>
          <a:custGeom>
            <a:avLst/>
            <a:gdLst/>
            <a:ahLst/>
            <a:cxnLst/>
            <a:rect l="l" t="t" r="r" b="b"/>
            <a:pathLst>
              <a:path w="25400" h="38100">
                <a:moveTo>
                  <a:pt x="25400" y="38100"/>
                </a:moveTo>
                <a:lnTo>
                  <a:pt x="25400" y="0"/>
                </a:lnTo>
                <a:lnTo>
                  <a:pt x="0" y="19050"/>
                </a:lnTo>
                <a:lnTo>
                  <a:pt x="25400" y="3810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" name="object 14"/>
          <p:cNvSpPr/>
          <p:nvPr/>
        </p:nvSpPr>
        <p:spPr>
          <a:xfrm>
            <a:off x="3121853" y="3232225"/>
            <a:ext cx="25400" cy="38100"/>
          </a:xfrm>
          <a:custGeom>
            <a:avLst/>
            <a:gdLst/>
            <a:ahLst/>
            <a:cxnLst/>
            <a:rect l="l" t="t" r="r" b="b"/>
            <a:pathLst>
              <a:path w="25400" h="38100">
                <a:moveTo>
                  <a:pt x="0" y="38100"/>
                </a:moveTo>
                <a:lnTo>
                  <a:pt x="25400" y="19050"/>
                </a:lnTo>
                <a:lnTo>
                  <a:pt x="0" y="0"/>
                </a:lnTo>
                <a:lnTo>
                  <a:pt x="0" y="3810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" name="object 15"/>
          <p:cNvSpPr/>
          <p:nvPr/>
        </p:nvSpPr>
        <p:spPr>
          <a:xfrm>
            <a:off x="3287279" y="3246309"/>
            <a:ext cx="43019" cy="30366"/>
          </a:xfrm>
          <a:custGeom>
            <a:avLst/>
            <a:gdLst/>
            <a:ahLst/>
            <a:cxnLst/>
            <a:rect l="l" t="t" r="r" b="b"/>
            <a:pathLst>
              <a:path w="43019" h="30366">
                <a:moveTo>
                  <a:pt x="0" y="30366"/>
                </a:moveTo>
                <a:lnTo>
                  <a:pt x="43019" y="30366"/>
                </a:lnTo>
                <a:lnTo>
                  <a:pt x="43019" y="0"/>
                </a:lnTo>
                <a:lnTo>
                  <a:pt x="0" y="0"/>
                </a:lnTo>
                <a:lnTo>
                  <a:pt x="0" y="30366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" name="object 16"/>
          <p:cNvSpPr/>
          <p:nvPr/>
        </p:nvSpPr>
        <p:spPr>
          <a:xfrm>
            <a:off x="3297771" y="3236035"/>
            <a:ext cx="43180" cy="30480"/>
          </a:xfrm>
          <a:custGeom>
            <a:avLst/>
            <a:gdLst/>
            <a:ahLst/>
            <a:cxnLst/>
            <a:rect l="l" t="t" r="r" b="b"/>
            <a:pathLst>
              <a:path w="43180" h="30480">
                <a:moveTo>
                  <a:pt x="0" y="10160"/>
                </a:moveTo>
                <a:lnTo>
                  <a:pt x="0" y="0"/>
                </a:lnTo>
                <a:lnTo>
                  <a:pt x="43180" y="0"/>
                </a:lnTo>
                <a:lnTo>
                  <a:pt x="43180" y="30480"/>
                </a:lnTo>
                <a:lnTo>
                  <a:pt x="33020" y="3048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" name="object 17"/>
          <p:cNvSpPr/>
          <p:nvPr/>
        </p:nvSpPr>
        <p:spPr>
          <a:xfrm>
            <a:off x="3307932" y="3225875"/>
            <a:ext cx="43180" cy="30480"/>
          </a:xfrm>
          <a:custGeom>
            <a:avLst/>
            <a:gdLst/>
            <a:ahLst/>
            <a:cxnLst/>
            <a:rect l="l" t="t" r="r" b="b"/>
            <a:pathLst>
              <a:path w="43180" h="30480">
                <a:moveTo>
                  <a:pt x="0" y="10160"/>
                </a:moveTo>
                <a:lnTo>
                  <a:pt x="0" y="0"/>
                </a:lnTo>
                <a:lnTo>
                  <a:pt x="43180" y="0"/>
                </a:lnTo>
                <a:lnTo>
                  <a:pt x="43180" y="30480"/>
                </a:lnTo>
                <a:lnTo>
                  <a:pt x="33020" y="3048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" name="object 18"/>
          <p:cNvSpPr/>
          <p:nvPr/>
        </p:nvSpPr>
        <p:spPr>
          <a:xfrm>
            <a:off x="3224111" y="3232225"/>
            <a:ext cx="203202" cy="38100"/>
          </a:xfrm>
          <a:custGeom>
            <a:avLst/>
            <a:gdLst/>
            <a:ahLst/>
            <a:cxnLst/>
            <a:rect l="l" t="t" r="r" b="b"/>
            <a:pathLst>
              <a:path w="203202" h="38100">
                <a:moveTo>
                  <a:pt x="203202" y="19050"/>
                </a:moveTo>
                <a:lnTo>
                  <a:pt x="177802" y="0"/>
                </a:lnTo>
                <a:lnTo>
                  <a:pt x="177802" y="38100"/>
                </a:lnTo>
                <a:lnTo>
                  <a:pt x="203202" y="19050"/>
                </a:lnTo>
                <a:close/>
              </a:path>
              <a:path w="203202" h="38100">
                <a:moveTo>
                  <a:pt x="25400" y="0"/>
                </a:moveTo>
                <a:lnTo>
                  <a:pt x="0" y="19050"/>
                </a:lnTo>
                <a:lnTo>
                  <a:pt x="25400" y="38100"/>
                </a:lnTo>
                <a:lnTo>
                  <a:pt x="25400" y="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" name="object 19"/>
          <p:cNvSpPr/>
          <p:nvPr/>
        </p:nvSpPr>
        <p:spPr>
          <a:xfrm>
            <a:off x="3593072" y="32385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" name="object 20"/>
          <p:cNvSpPr/>
          <p:nvPr/>
        </p:nvSpPr>
        <p:spPr>
          <a:xfrm>
            <a:off x="3504171" y="3232225"/>
            <a:ext cx="203202" cy="38100"/>
          </a:xfrm>
          <a:custGeom>
            <a:avLst/>
            <a:gdLst/>
            <a:ahLst/>
            <a:cxnLst/>
            <a:rect l="l" t="t" r="r" b="b"/>
            <a:pathLst>
              <a:path w="203202" h="38100">
                <a:moveTo>
                  <a:pt x="203202" y="19050"/>
                </a:moveTo>
                <a:lnTo>
                  <a:pt x="177802" y="0"/>
                </a:lnTo>
                <a:lnTo>
                  <a:pt x="177802" y="38100"/>
                </a:lnTo>
                <a:lnTo>
                  <a:pt x="203202" y="19050"/>
                </a:lnTo>
                <a:close/>
              </a:path>
              <a:path w="203202" h="38100">
                <a:moveTo>
                  <a:pt x="25400" y="0"/>
                </a:moveTo>
                <a:lnTo>
                  <a:pt x="0" y="19050"/>
                </a:lnTo>
                <a:lnTo>
                  <a:pt x="25400" y="38100"/>
                </a:lnTo>
                <a:lnTo>
                  <a:pt x="25400" y="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" name="object 21"/>
          <p:cNvSpPr/>
          <p:nvPr/>
        </p:nvSpPr>
        <p:spPr>
          <a:xfrm>
            <a:off x="3580372" y="32258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" name="object 22"/>
          <p:cNvSpPr/>
          <p:nvPr/>
        </p:nvSpPr>
        <p:spPr>
          <a:xfrm>
            <a:off x="3593072" y="32512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" name="object 23"/>
          <p:cNvSpPr/>
          <p:nvPr/>
        </p:nvSpPr>
        <p:spPr>
          <a:xfrm>
            <a:off x="3580372" y="32639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4" name="object 24"/>
          <p:cNvSpPr/>
          <p:nvPr/>
        </p:nvSpPr>
        <p:spPr>
          <a:xfrm>
            <a:off x="3593072" y="32766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5" name="object 25"/>
          <p:cNvSpPr/>
          <p:nvPr/>
        </p:nvSpPr>
        <p:spPr>
          <a:xfrm>
            <a:off x="3860432" y="32258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6" name="object 26"/>
          <p:cNvSpPr/>
          <p:nvPr/>
        </p:nvSpPr>
        <p:spPr>
          <a:xfrm>
            <a:off x="3873132" y="32385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7" name="object 27"/>
          <p:cNvSpPr/>
          <p:nvPr/>
        </p:nvSpPr>
        <p:spPr>
          <a:xfrm>
            <a:off x="3873132" y="32512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8" name="object 28"/>
          <p:cNvSpPr/>
          <p:nvPr/>
        </p:nvSpPr>
        <p:spPr>
          <a:xfrm>
            <a:off x="3784231" y="3232225"/>
            <a:ext cx="203202" cy="38100"/>
          </a:xfrm>
          <a:custGeom>
            <a:avLst/>
            <a:gdLst/>
            <a:ahLst/>
            <a:cxnLst/>
            <a:rect l="l" t="t" r="r" b="b"/>
            <a:pathLst>
              <a:path w="203202" h="38100">
                <a:moveTo>
                  <a:pt x="203202" y="19050"/>
                </a:moveTo>
                <a:lnTo>
                  <a:pt x="177802" y="0"/>
                </a:lnTo>
                <a:lnTo>
                  <a:pt x="177802" y="38100"/>
                </a:lnTo>
                <a:lnTo>
                  <a:pt x="203202" y="19050"/>
                </a:lnTo>
                <a:close/>
              </a:path>
              <a:path w="203202" h="38100">
                <a:moveTo>
                  <a:pt x="25400" y="0"/>
                </a:moveTo>
                <a:lnTo>
                  <a:pt x="0" y="19050"/>
                </a:lnTo>
                <a:lnTo>
                  <a:pt x="25400" y="38100"/>
                </a:lnTo>
                <a:lnTo>
                  <a:pt x="25400" y="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9" name="object 29"/>
          <p:cNvSpPr/>
          <p:nvPr/>
        </p:nvSpPr>
        <p:spPr>
          <a:xfrm>
            <a:off x="3860432" y="32639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0" name="object 30"/>
          <p:cNvSpPr/>
          <p:nvPr/>
        </p:nvSpPr>
        <p:spPr>
          <a:xfrm>
            <a:off x="3873132" y="32766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1" name="object 31"/>
          <p:cNvSpPr/>
          <p:nvPr/>
        </p:nvSpPr>
        <p:spPr>
          <a:xfrm>
            <a:off x="4140493" y="32258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2" name="object 32"/>
          <p:cNvSpPr/>
          <p:nvPr/>
        </p:nvSpPr>
        <p:spPr>
          <a:xfrm>
            <a:off x="4153193" y="32385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3" name="object 33"/>
          <p:cNvSpPr/>
          <p:nvPr/>
        </p:nvSpPr>
        <p:spPr>
          <a:xfrm>
            <a:off x="4153193" y="32512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4" name="object 34"/>
          <p:cNvSpPr/>
          <p:nvPr/>
        </p:nvSpPr>
        <p:spPr>
          <a:xfrm>
            <a:off x="4140493" y="32639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5" name="object 35"/>
          <p:cNvSpPr/>
          <p:nvPr/>
        </p:nvSpPr>
        <p:spPr>
          <a:xfrm>
            <a:off x="4153193" y="32766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6" name="object 36"/>
          <p:cNvSpPr/>
          <p:nvPr/>
        </p:nvSpPr>
        <p:spPr>
          <a:xfrm>
            <a:off x="4451033" y="3256355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0" y="0"/>
                </a:moveTo>
                <a:lnTo>
                  <a:pt x="20320" y="2032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7" name="object 37"/>
          <p:cNvSpPr/>
          <p:nvPr/>
        </p:nvSpPr>
        <p:spPr>
          <a:xfrm>
            <a:off x="4423969" y="3229861"/>
            <a:ext cx="30366" cy="30366"/>
          </a:xfrm>
          <a:custGeom>
            <a:avLst/>
            <a:gdLst/>
            <a:ahLst/>
            <a:cxnLst/>
            <a:rect l="l" t="t" r="r" b="b"/>
            <a:pathLst>
              <a:path w="30366" h="30366">
                <a:moveTo>
                  <a:pt x="30366" y="15183"/>
                </a:moveTo>
                <a:lnTo>
                  <a:pt x="30366" y="6797"/>
                </a:lnTo>
                <a:lnTo>
                  <a:pt x="23568" y="0"/>
                </a:lnTo>
                <a:lnTo>
                  <a:pt x="15183" y="0"/>
                </a:lnTo>
                <a:lnTo>
                  <a:pt x="6797" y="0"/>
                </a:lnTo>
                <a:lnTo>
                  <a:pt x="0" y="6797"/>
                </a:lnTo>
                <a:lnTo>
                  <a:pt x="0" y="15183"/>
                </a:lnTo>
                <a:lnTo>
                  <a:pt x="0" y="23568"/>
                </a:lnTo>
                <a:lnTo>
                  <a:pt x="6797" y="30366"/>
                </a:lnTo>
                <a:lnTo>
                  <a:pt x="15183" y="30366"/>
                </a:lnTo>
                <a:lnTo>
                  <a:pt x="23568" y="30366"/>
                </a:lnTo>
                <a:lnTo>
                  <a:pt x="30366" y="23568"/>
                </a:lnTo>
                <a:lnTo>
                  <a:pt x="30366" y="15183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8" name="object 38"/>
          <p:cNvSpPr/>
          <p:nvPr/>
        </p:nvSpPr>
        <p:spPr>
          <a:xfrm>
            <a:off x="4344352" y="3225875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38765" y="46907"/>
                </a:lnTo>
                <a:lnTo>
                  <a:pt x="48038" y="36798"/>
                </a:lnTo>
                <a:lnTo>
                  <a:pt x="50800" y="25400"/>
                </a:lnTo>
                <a:lnTo>
                  <a:pt x="46907" y="11928"/>
                </a:lnTo>
                <a:lnTo>
                  <a:pt x="36798" y="2718"/>
                </a:lnTo>
                <a:lnTo>
                  <a:pt x="25400" y="0"/>
                </a:lnTo>
                <a:lnTo>
                  <a:pt x="11928" y="3893"/>
                </a:lnTo>
                <a:lnTo>
                  <a:pt x="2718" y="14001"/>
                </a:lnTo>
                <a:lnTo>
                  <a:pt x="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9" name="object 39"/>
          <p:cNvSpPr/>
          <p:nvPr/>
        </p:nvSpPr>
        <p:spPr>
          <a:xfrm>
            <a:off x="4329112" y="3243655"/>
            <a:ext cx="30480" cy="12699"/>
          </a:xfrm>
          <a:custGeom>
            <a:avLst/>
            <a:gdLst/>
            <a:ahLst/>
            <a:cxnLst/>
            <a:rect l="l" t="t" r="r" b="b"/>
            <a:pathLst>
              <a:path w="30480" h="12699">
                <a:moveTo>
                  <a:pt x="30480" y="0"/>
                </a:moveTo>
                <a:lnTo>
                  <a:pt x="15240" y="12700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0" name="object 40"/>
          <p:cNvSpPr/>
          <p:nvPr/>
        </p:nvSpPr>
        <p:spPr>
          <a:xfrm>
            <a:off x="4496754" y="3225875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11928" y="46907"/>
                </a:lnTo>
                <a:lnTo>
                  <a:pt x="2718" y="36798"/>
                </a:lnTo>
                <a:lnTo>
                  <a:pt x="0" y="25400"/>
                </a:lnTo>
                <a:lnTo>
                  <a:pt x="3893" y="11928"/>
                </a:lnTo>
                <a:lnTo>
                  <a:pt x="14001" y="2718"/>
                </a:lnTo>
                <a:lnTo>
                  <a:pt x="25400" y="0"/>
                </a:lnTo>
                <a:lnTo>
                  <a:pt x="38872" y="3893"/>
                </a:lnTo>
                <a:lnTo>
                  <a:pt x="48082" y="14001"/>
                </a:lnTo>
                <a:lnTo>
                  <a:pt x="5080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1" name="object 41"/>
          <p:cNvSpPr/>
          <p:nvPr/>
        </p:nvSpPr>
        <p:spPr>
          <a:xfrm>
            <a:off x="4532315" y="3243655"/>
            <a:ext cx="30480" cy="12699"/>
          </a:xfrm>
          <a:custGeom>
            <a:avLst/>
            <a:gdLst/>
            <a:ahLst/>
            <a:cxnLst/>
            <a:rect l="l" t="t" r="r" b="b"/>
            <a:pathLst>
              <a:path w="30480" h="12699">
                <a:moveTo>
                  <a:pt x="30480" y="0"/>
                </a:moveTo>
                <a:lnTo>
                  <a:pt x="15240" y="12700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2" name="object 42"/>
          <p:cNvSpPr/>
          <p:nvPr/>
        </p:nvSpPr>
        <p:spPr>
          <a:xfrm>
            <a:off x="0" y="0"/>
            <a:ext cx="4608004" cy="3456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3" name="object 43"/>
          <p:cNvSpPr/>
          <p:nvPr/>
        </p:nvSpPr>
        <p:spPr>
          <a:xfrm>
            <a:off x="0" y="0"/>
            <a:ext cx="4608004" cy="25962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4" name="object 44"/>
          <p:cNvSpPr/>
          <p:nvPr/>
        </p:nvSpPr>
        <p:spPr>
          <a:xfrm>
            <a:off x="0" y="0"/>
            <a:ext cx="4608004" cy="3456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5" name="object 45"/>
          <p:cNvSpPr/>
          <p:nvPr/>
        </p:nvSpPr>
        <p:spPr>
          <a:xfrm>
            <a:off x="309193" y="475246"/>
            <a:ext cx="3989652" cy="191450"/>
          </a:xfrm>
          <a:custGeom>
            <a:avLst/>
            <a:gdLst/>
            <a:ahLst/>
            <a:cxnLst/>
            <a:rect l="l" t="t" r="r" b="b"/>
            <a:pathLst>
              <a:path w="3989652" h="191450">
                <a:moveTo>
                  <a:pt x="0" y="50800"/>
                </a:moveTo>
                <a:lnTo>
                  <a:pt x="0" y="191450"/>
                </a:lnTo>
                <a:lnTo>
                  <a:pt x="3989652" y="191450"/>
                </a:lnTo>
                <a:lnTo>
                  <a:pt x="3989652" y="50800"/>
                </a:lnTo>
                <a:lnTo>
                  <a:pt x="3988755" y="41300"/>
                </a:lnTo>
                <a:lnTo>
                  <a:pt x="3965796" y="7786"/>
                </a:lnTo>
                <a:lnTo>
                  <a:pt x="3938852" y="0"/>
                </a:lnTo>
                <a:lnTo>
                  <a:pt x="50800" y="0"/>
                </a:lnTo>
                <a:lnTo>
                  <a:pt x="7786" y="23856"/>
                </a:lnTo>
                <a:lnTo>
                  <a:pt x="0" y="50800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6" name="object 46"/>
          <p:cNvSpPr/>
          <p:nvPr/>
        </p:nvSpPr>
        <p:spPr>
          <a:xfrm>
            <a:off x="309193" y="615745"/>
            <a:ext cx="3989652" cy="10160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7" name="object 47"/>
          <p:cNvSpPr/>
          <p:nvPr/>
        </p:nvSpPr>
        <p:spPr>
          <a:xfrm>
            <a:off x="0" y="0"/>
            <a:ext cx="4608004" cy="34560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8" name="object 48"/>
          <p:cNvSpPr/>
          <p:nvPr/>
        </p:nvSpPr>
        <p:spPr>
          <a:xfrm>
            <a:off x="4235345" y="3070440"/>
            <a:ext cx="114301" cy="11430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9" name="object 49"/>
          <p:cNvSpPr/>
          <p:nvPr/>
        </p:nvSpPr>
        <p:spPr>
          <a:xfrm>
            <a:off x="410794" y="3121241"/>
            <a:ext cx="3837250" cy="635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0" name="object 50"/>
          <p:cNvSpPr/>
          <p:nvPr/>
        </p:nvSpPr>
        <p:spPr>
          <a:xfrm>
            <a:off x="4298846" y="506742"/>
            <a:ext cx="50800" cy="257639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1" name="object 51"/>
          <p:cNvSpPr/>
          <p:nvPr/>
        </p:nvSpPr>
        <p:spPr>
          <a:xfrm>
            <a:off x="4298846" y="570242"/>
            <a:ext cx="50800" cy="251289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2" name="object 52"/>
          <p:cNvSpPr/>
          <p:nvPr/>
        </p:nvSpPr>
        <p:spPr>
          <a:xfrm>
            <a:off x="309193" y="698287"/>
            <a:ext cx="3989652" cy="2435654"/>
          </a:xfrm>
          <a:custGeom>
            <a:avLst/>
            <a:gdLst/>
            <a:ahLst/>
            <a:cxnLst/>
            <a:rect l="l" t="t" r="r" b="b"/>
            <a:pathLst>
              <a:path w="3989652" h="2435654">
                <a:moveTo>
                  <a:pt x="0" y="2384853"/>
                </a:moveTo>
                <a:lnTo>
                  <a:pt x="16636" y="2422367"/>
                </a:lnTo>
                <a:lnTo>
                  <a:pt x="50800" y="2435654"/>
                </a:lnTo>
                <a:lnTo>
                  <a:pt x="3938852" y="2435654"/>
                </a:lnTo>
                <a:lnTo>
                  <a:pt x="3976366" y="2419017"/>
                </a:lnTo>
                <a:lnTo>
                  <a:pt x="3989652" y="2384853"/>
                </a:lnTo>
                <a:lnTo>
                  <a:pt x="3989652" y="0"/>
                </a:lnTo>
                <a:lnTo>
                  <a:pt x="0" y="0"/>
                </a:lnTo>
                <a:lnTo>
                  <a:pt x="0" y="2384853"/>
                </a:lnTo>
                <a:close/>
              </a:path>
            </a:pathLst>
          </a:custGeom>
          <a:solidFill>
            <a:srgbClr val="E9E9F2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3" name="object 53"/>
          <p:cNvSpPr/>
          <p:nvPr/>
        </p:nvSpPr>
        <p:spPr>
          <a:xfrm>
            <a:off x="4298846" y="557542"/>
            <a:ext cx="0" cy="2544647"/>
          </a:xfrm>
          <a:custGeom>
            <a:avLst/>
            <a:gdLst/>
            <a:ahLst/>
            <a:cxnLst/>
            <a:rect l="l" t="t" r="r" b="b"/>
            <a:pathLst>
              <a:path w="0" h="2544647">
                <a:moveTo>
                  <a:pt x="0" y="2544647"/>
                </a:moveTo>
                <a:lnTo>
                  <a:pt x="0" y="0"/>
                </a:lnTo>
              </a:path>
            </a:pathLst>
          </a:custGeom>
          <a:ln w="0">
            <a:solidFill>
              <a:srgbClr val="7F7F7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4" name="object 54"/>
          <p:cNvSpPr/>
          <p:nvPr/>
        </p:nvSpPr>
        <p:spPr>
          <a:xfrm>
            <a:off x="4298846" y="544842"/>
            <a:ext cx="0" cy="12700"/>
          </a:xfrm>
          <a:custGeom>
            <a:avLst/>
            <a:gdLst/>
            <a:ahLst/>
            <a:cxnLst/>
            <a:rect l="l" t="t" r="r" b="b"/>
            <a:pathLst>
              <a:path w="0" h="12700">
                <a:moveTo>
                  <a:pt x="0" y="12700"/>
                </a:moveTo>
                <a:lnTo>
                  <a:pt x="0" y="0"/>
                </a:lnTo>
              </a:path>
            </a:pathLst>
          </a:custGeom>
          <a:ln w="0">
            <a:solidFill>
              <a:srgbClr val="AFAFA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5" name="object 55"/>
          <p:cNvSpPr/>
          <p:nvPr/>
        </p:nvSpPr>
        <p:spPr>
          <a:xfrm>
            <a:off x="4298846" y="532142"/>
            <a:ext cx="0" cy="12700"/>
          </a:xfrm>
          <a:custGeom>
            <a:avLst/>
            <a:gdLst/>
            <a:ahLst/>
            <a:cxnLst/>
            <a:rect l="l" t="t" r="r" b="b"/>
            <a:pathLst>
              <a:path w="0" h="12700">
                <a:moveTo>
                  <a:pt x="0" y="12700"/>
                </a:moveTo>
                <a:lnTo>
                  <a:pt x="0" y="0"/>
                </a:lnTo>
              </a:path>
            </a:pathLst>
          </a:custGeom>
          <a:ln w="0">
            <a:solidFill>
              <a:srgbClr val="CECECE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6" name="object 56"/>
          <p:cNvSpPr/>
          <p:nvPr/>
        </p:nvSpPr>
        <p:spPr>
          <a:xfrm>
            <a:off x="4298846" y="519442"/>
            <a:ext cx="0" cy="12700"/>
          </a:xfrm>
          <a:custGeom>
            <a:avLst/>
            <a:gdLst/>
            <a:ahLst/>
            <a:cxnLst/>
            <a:rect l="l" t="t" r="r" b="b"/>
            <a:pathLst>
              <a:path w="0" h="12700">
                <a:moveTo>
                  <a:pt x="0" y="12700"/>
                </a:moveTo>
                <a:lnTo>
                  <a:pt x="0" y="0"/>
                </a:lnTo>
              </a:path>
            </a:pathLst>
          </a:custGeom>
          <a:ln w="0">
            <a:solidFill>
              <a:srgbClr val="EFEF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7" name="object 57"/>
          <p:cNvSpPr/>
          <p:nvPr/>
        </p:nvSpPr>
        <p:spPr>
          <a:xfrm>
            <a:off x="904989" y="723607"/>
            <a:ext cx="2798064" cy="1210665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8" name="object 58"/>
          <p:cNvSpPr/>
          <p:nvPr/>
        </p:nvSpPr>
        <p:spPr>
          <a:xfrm>
            <a:off x="0" y="0"/>
            <a:ext cx="4608004" cy="345600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9" name="object 59"/>
          <p:cNvSpPr/>
          <p:nvPr/>
        </p:nvSpPr>
        <p:spPr>
          <a:xfrm>
            <a:off x="0" y="0"/>
            <a:ext cx="4608004" cy="345600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0" name="object 60"/>
          <p:cNvSpPr/>
          <p:nvPr/>
        </p:nvSpPr>
        <p:spPr>
          <a:xfrm>
            <a:off x="0" y="0"/>
            <a:ext cx="4608004" cy="3456000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1" name="object 61"/>
          <p:cNvSpPr/>
          <p:nvPr/>
        </p:nvSpPr>
        <p:spPr>
          <a:xfrm>
            <a:off x="0" y="0"/>
            <a:ext cx="4608004" cy="3456000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2" name="object 62"/>
          <p:cNvSpPr/>
          <p:nvPr/>
        </p:nvSpPr>
        <p:spPr>
          <a:xfrm>
            <a:off x="0" y="0"/>
            <a:ext cx="4608004" cy="3456000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3" name="object 63"/>
          <p:cNvSpPr/>
          <p:nvPr/>
        </p:nvSpPr>
        <p:spPr>
          <a:xfrm>
            <a:off x="0" y="3320961"/>
            <a:ext cx="4608004" cy="135039"/>
          </a:xfrm>
          <a:custGeom>
            <a:avLst/>
            <a:gdLst/>
            <a:ahLst/>
            <a:cxnLst/>
            <a:rect l="l" t="t" r="r" b="b"/>
            <a:pathLst>
              <a:path w="4608004" h="135039">
                <a:moveTo>
                  <a:pt x="4608004" y="0"/>
                </a:moveTo>
                <a:lnTo>
                  <a:pt x="0" y="0"/>
                </a:lnTo>
                <a:lnTo>
                  <a:pt x="0" y="135039"/>
                </a:lnTo>
                <a:lnTo>
                  <a:pt x="4608004" y="135039"/>
                </a:lnTo>
                <a:lnTo>
                  <a:pt x="4608004" y="0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153174" y="44948"/>
            <a:ext cx="2292455" cy="2075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455"/>
              </a:lnSpc>
              <a:spcBef>
                <a:spcPts val="72"/>
              </a:spcBef>
            </a:pPr>
            <a:r>
              <a:rPr dirty="0" smtClean="0" sz="1400" spc="-39">
                <a:solidFill>
                  <a:srgbClr val="FFFFFF"/>
                </a:solidFill>
                <a:latin typeface="Times New Roman"/>
                <a:cs typeface="Times New Roman"/>
              </a:rPr>
              <a:t>V</a:t>
            </a:r>
            <a:r>
              <a:rPr dirty="0" smtClean="0" sz="1400" spc="-39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riable</a:t>
            </a:r>
            <a:r>
              <a:rPr dirty="0" smtClean="0" sz="1400" spc="-6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Neigh</a:t>
            </a:r>
            <a:r>
              <a:rPr dirty="0" smtClean="0" sz="1400" spc="39">
                <a:solidFill>
                  <a:srgbClr val="FFFFFF"/>
                </a:solidFill>
                <a:latin typeface="Times New Roman"/>
                <a:cs typeface="Times New Roman"/>
              </a:rPr>
              <a:t>b</a:t>
            </a:r>
            <a:r>
              <a:rPr dirty="0" smtClean="0" sz="1400" spc="-39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rh</a:t>
            </a:r>
            <a:r>
              <a:rPr dirty="0" smtClean="0" sz="1400" spc="39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dirty="0" smtClean="0" sz="1400" spc="39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d</a:t>
            </a:r>
            <a:r>
              <a:rPr dirty="0" smtClean="0" sz="1400" spc="-79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Se</a:t>
            </a:r>
            <a:r>
              <a:rPr dirty="0" smtClean="0" sz="1400" spc="-39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rch: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470188" y="44837"/>
            <a:ext cx="1359433" cy="207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455"/>
              </a:lnSpc>
              <a:spcBef>
                <a:spcPts val="72"/>
              </a:spcBef>
            </a:pPr>
            <a:r>
              <a:rPr dirty="0" smtClean="0" sz="1400" spc="44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-median</a:t>
            </a:r>
            <a:r>
              <a:rPr dirty="0" smtClean="0" sz="1400" spc="59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400" spc="-34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roblem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47294" y="499659"/>
            <a:ext cx="1352054" cy="16397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140"/>
              </a:lnSpc>
              <a:spcBef>
                <a:spcPts val="57"/>
              </a:spcBef>
            </a:pP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The</a:t>
            </a:r>
            <a:r>
              <a:rPr dirty="0" smtClean="0" sz="1100" spc="153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100" spc="39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-median</a:t>
            </a:r>
            <a:r>
              <a:rPr dirty="0" smtClean="0" sz="1100" spc="54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100" spc="-29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roblem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47294" y="1966815"/>
            <a:ext cx="3876069" cy="115780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4824">
              <a:lnSpc>
                <a:spcPts val="865"/>
              </a:lnSpc>
              <a:spcBef>
                <a:spcPts val="43"/>
              </a:spcBef>
            </a:pPr>
            <a:r>
              <a:rPr dirty="0" smtClean="0" sz="800" spc="0">
                <a:latin typeface="Times New Roman"/>
                <a:cs typeface="Times New Roman"/>
              </a:rPr>
              <a:t>VNS</a:t>
            </a:r>
            <a:r>
              <a:rPr dirty="0" smtClean="0" sz="800" spc="111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alg</a:t>
            </a:r>
            <a:r>
              <a:rPr dirty="0" smtClean="0" sz="800" spc="-21">
                <a:latin typeface="Times New Roman"/>
                <a:cs typeface="Times New Roman"/>
              </a:rPr>
              <a:t>o</a:t>
            </a:r>
            <a:r>
              <a:rPr dirty="0" smtClean="0" sz="800" spc="0">
                <a:latin typeface="Times New Roman"/>
                <a:cs typeface="Times New Roman"/>
              </a:rPr>
              <a:t>rithm</a:t>
            </a:r>
            <a:r>
              <a:rPr dirty="0" smtClean="0" sz="800" spc="91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is</a:t>
            </a:r>
            <a:r>
              <a:rPr dirty="0" smtClean="0" sz="800" spc="74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based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30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on</a:t>
            </a:r>
            <a:r>
              <a:rPr dirty="0" smtClean="0" sz="800" spc="140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using</a:t>
            </a:r>
            <a:endParaRPr sz="800">
              <a:latin typeface="Times New Roman"/>
              <a:cs typeface="Times New Roman"/>
            </a:endParaRPr>
          </a:p>
          <a:p>
            <a:pPr marL="289801" marR="2951454" algn="just">
              <a:lnSpc>
                <a:spcPct val="95825"/>
              </a:lnSpc>
              <a:spcBef>
                <a:spcPts val="281"/>
              </a:spcBef>
            </a:pPr>
            <a:r>
              <a:rPr dirty="0" smtClean="0" sz="800" spc="0">
                <a:latin typeface="Times New Roman"/>
                <a:cs typeface="Times New Roman"/>
              </a:rPr>
              <a:t>reduced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62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VNS;</a:t>
            </a:r>
            <a:endParaRPr sz="800">
              <a:latin typeface="Times New Roman"/>
              <a:cs typeface="Times New Roman"/>
            </a:endParaRPr>
          </a:p>
          <a:p>
            <a:pPr marL="289801" marR="374332">
              <a:lnSpc>
                <a:spcPts val="919"/>
              </a:lnSpc>
              <a:spcBef>
                <a:spcPts val="325"/>
              </a:spcBef>
            </a:pPr>
            <a:r>
              <a:rPr dirty="0" smtClean="0" sz="800" spc="0">
                <a:latin typeface="Times New Roman"/>
                <a:cs typeface="Times New Roman"/>
              </a:rPr>
              <a:t>relaxation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108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of</a:t>
            </a:r>
            <a:r>
              <a:rPr dirty="0" smtClean="0" sz="800" spc="93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the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16">
                <a:latin typeface="Times New Roman"/>
                <a:cs typeface="Times New Roman"/>
              </a:rPr>
              <a:t> </a:t>
            </a:r>
            <a:r>
              <a:rPr dirty="0" smtClean="0" sz="800" spc="-25">
                <a:latin typeface="Times New Roman"/>
                <a:cs typeface="Times New Roman"/>
              </a:rPr>
              <a:t>p</a:t>
            </a:r>
            <a:r>
              <a:rPr dirty="0" smtClean="0" sz="800" spc="0">
                <a:latin typeface="Times New Roman"/>
                <a:cs typeface="Times New Roman"/>
              </a:rPr>
              <a:t>rimal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and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dual</a:t>
            </a:r>
            <a:r>
              <a:rPr dirty="0" smtClean="0" sz="800" spc="181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(gave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26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rise</a:t>
            </a:r>
            <a:r>
              <a:rPr dirty="0" smtClean="0" sz="800" spc="119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to</a:t>
            </a:r>
            <a:r>
              <a:rPr dirty="0" smtClean="0" sz="800" spc="185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a</a:t>
            </a:r>
            <a:r>
              <a:rPr dirty="0" smtClean="0" sz="800" spc="129">
                <a:latin typeface="Times New Roman"/>
                <a:cs typeface="Times New Roman"/>
              </a:rPr>
              <a:t> </a:t>
            </a:r>
            <a:r>
              <a:rPr dirty="0" smtClean="0" sz="800" spc="-26">
                <a:latin typeface="Times New Roman"/>
                <a:cs typeface="Times New Roman"/>
              </a:rPr>
              <a:t>p</a:t>
            </a:r>
            <a:r>
              <a:rPr dirty="0" smtClean="0" sz="800" spc="0">
                <a:latin typeface="Times New Roman"/>
                <a:cs typeface="Times New Roman"/>
              </a:rPr>
              <a:t>rimal–</a:t>
            </a:r>
            <a:r>
              <a:rPr dirty="0" smtClean="0" sz="800" spc="0">
                <a:latin typeface="Times New Roman"/>
                <a:cs typeface="Times New Roman"/>
              </a:rPr>
              <a:t>d</a:t>
            </a:r>
            <a:r>
              <a:rPr dirty="0" smtClean="0" sz="800" spc="0">
                <a:latin typeface="Times New Roman"/>
                <a:cs typeface="Times New Roman"/>
              </a:rPr>
              <a:t>ual</a:t>
            </a:r>
            <a:r>
              <a:rPr dirty="0" smtClean="0" sz="800" spc="6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heuristic);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endParaRPr sz="800">
              <a:latin typeface="Times New Roman"/>
              <a:cs typeface="Times New Roman"/>
            </a:endParaRPr>
          </a:p>
          <a:p>
            <a:pPr marL="289801" marR="374332">
              <a:lnSpc>
                <a:spcPts val="919"/>
              </a:lnSpc>
              <a:spcBef>
                <a:spcPts val="325"/>
              </a:spcBef>
            </a:pPr>
            <a:r>
              <a:rPr dirty="0" smtClean="0" sz="800" spc="0">
                <a:latin typeface="Times New Roman"/>
                <a:cs typeface="Times New Roman"/>
              </a:rPr>
              <a:t>A</a:t>
            </a:r>
            <a:r>
              <a:rPr dirty="0" smtClean="0" sz="800" spc="62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data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97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structure</a:t>
            </a:r>
            <a:r>
              <a:rPr dirty="0" smtClean="0" sz="800" spc="55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due</a:t>
            </a:r>
            <a:r>
              <a:rPr dirty="0" smtClean="0" sz="800" spc="177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to</a:t>
            </a:r>
            <a:r>
              <a:rPr dirty="0" smtClean="0" sz="800" spc="185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Whita</a:t>
            </a:r>
            <a:r>
              <a:rPr dirty="0" smtClean="0" sz="800" spc="-21">
                <a:latin typeface="Times New Roman"/>
                <a:cs typeface="Times New Roman"/>
              </a:rPr>
              <a:t>k</a:t>
            </a:r>
            <a:r>
              <a:rPr dirty="0" smtClean="0" sz="800" spc="0">
                <a:latin typeface="Times New Roman"/>
                <a:cs typeface="Times New Roman"/>
              </a:rPr>
              <a:t>er</a:t>
            </a:r>
            <a:r>
              <a:rPr dirty="0" smtClean="0" sz="800" spc="82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and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to</a:t>
            </a:r>
            <a:r>
              <a:rPr dirty="0" smtClean="0" sz="800" spc="185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Resende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47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and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-25">
                <a:latin typeface="Times New Roman"/>
                <a:cs typeface="Times New Roman"/>
              </a:rPr>
              <a:t>V</a:t>
            </a:r>
            <a:r>
              <a:rPr dirty="0" smtClean="0" sz="800" spc="0">
                <a:latin typeface="Times New Roman"/>
                <a:cs typeface="Times New Roman"/>
              </a:rPr>
              <a:t>ernec</a:t>
            </a:r>
            <a:r>
              <a:rPr dirty="0" smtClean="0" sz="800" spc="-25">
                <a:latin typeface="Times New Roman"/>
                <a:cs typeface="Times New Roman"/>
              </a:rPr>
              <a:t>k</a:t>
            </a:r>
            <a:r>
              <a:rPr dirty="0" smtClean="0" sz="800" spc="0">
                <a:latin typeface="Times New Roman"/>
                <a:cs typeface="Times New Roman"/>
              </a:rPr>
              <a:t>e;</a:t>
            </a:r>
            <a:endParaRPr sz="800">
              <a:latin typeface="Times New Roman"/>
              <a:cs typeface="Times New Roman"/>
            </a:endParaRPr>
          </a:p>
          <a:p>
            <a:pPr marL="289801" marR="1475470" algn="just">
              <a:lnSpc>
                <a:spcPct val="95825"/>
              </a:lnSpc>
              <a:spcBef>
                <a:spcPts val="335"/>
              </a:spcBef>
            </a:pPr>
            <a:r>
              <a:rPr dirty="0" smtClean="0" sz="800" spc="0">
                <a:latin typeface="Times New Roman"/>
                <a:cs typeface="Times New Roman"/>
              </a:rPr>
              <a:t>a</a:t>
            </a:r>
            <a:r>
              <a:rPr dirty="0" smtClean="0" sz="800" spc="129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v</a:t>
            </a:r>
            <a:r>
              <a:rPr dirty="0" smtClean="0" sz="800" spc="-25">
                <a:latin typeface="Times New Roman"/>
                <a:cs typeface="Times New Roman"/>
              </a:rPr>
              <a:t>a</a:t>
            </a:r>
            <a:r>
              <a:rPr dirty="0" smtClean="0" sz="800" spc="0">
                <a:latin typeface="Times New Roman"/>
                <a:cs typeface="Times New Roman"/>
              </a:rPr>
              <a:t>riable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13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n</a:t>
            </a:r>
            <a:r>
              <a:rPr dirty="0" smtClean="0" sz="800" spc="0">
                <a:latin typeface="Times New Roman"/>
                <a:cs typeface="Times New Roman"/>
              </a:rPr>
              <a:t>ei</a:t>
            </a:r>
            <a:r>
              <a:rPr dirty="0" smtClean="0" sz="800" spc="0">
                <a:latin typeface="Times New Roman"/>
                <a:cs typeface="Times New Roman"/>
              </a:rPr>
              <a:t>gh</a:t>
            </a:r>
            <a:r>
              <a:rPr dirty="0" smtClean="0" sz="800" spc="26">
                <a:latin typeface="Times New Roman"/>
                <a:cs typeface="Times New Roman"/>
              </a:rPr>
              <a:t>b</a:t>
            </a:r>
            <a:r>
              <a:rPr dirty="0" smtClean="0" sz="800" spc="-26">
                <a:latin typeface="Times New Roman"/>
                <a:cs typeface="Times New Roman"/>
              </a:rPr>
              <a:t>o</a:t>
            </a:r>
            <a:r>
              <a:rPr dirty="0" smtClean="0" sz="800" spc="0">
                <a:latin typeface="Times New Roman"/>
                <a:cs typeface="Times New Roman"/>
              </a:rPr>
              <a:t>r</a:t>
            </a:r>
            <a:r>
              <a:rPr dirty="0" smtClean="0" sz="800" spc="0">
                <a:latin typeface="Times New Roman"/>
                <a:cs typeface="Times New Roman"/>
              </a:rPr>
              <a:t>h</a:t>
            </a:r>
            <a:r>
              <a:rPr dirty="0" smtClean="0" sz="800" spc="26">
                <a:latin typeface="Times New Roman"/>
                <a:cs typeface="Times New Roman"/>
              </a:rPr>
              <a:t>o</a:t>
            </a:r>
            <a:r>
              <a:rPr dirty="0" smtClean="0" sz="800" spc="26">
                <a:latin typeface="Times New Roman"/>
                <a:cs typeface="Times New Roman"/>
              </a:rPr>
              <a:t>o</a:t>
            </a:r>
            <a:r>
              <a:rPr dirty="0" smtClean="0" sz="800" spc="0">
                <a:latin typeface="Times New Roman"/>
                <a:cs typeface="Times New Roman"/>
              </a:rPr>
              <a:t>d</a:t>
            </a:r>
            <a:r>
              <a:rPr dirty="0" smtClean="0" sz="800" spc="88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decom</a:t>
            </a:r>
            <a:r>
              <a:rPr dirty="0" smtClean="0" sz="800" spc="26">
                <a:latin typeface="Times New Roman"/>
                <a:cs typeface="Times New Roman"/>
              </a:rPr>
              <a:t>p</a:t>
            </a:r>
            <a:r>
              <a:rPr dirty="0" smtClean="0" sz="800" spc="0">
                <a:latin typeface="Times New Roman"/>
                <a:cs typeface="Times New Roman"/>
              </a:rPr>
              <a:t>osition</a:t>
            </a:r>
            <a:r>
              <a:rPr dirty="0" smtClean="0" sz="800" spc="96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se</a:t>
            </a:r>
            <a:r>
              <a:rPr dirty="0" smtClean="0" sz="800" spc="-25">
                <a:latin typeface="Times New Roman"/>
                <a:cs typeface="Times New Roman"/>
              </a:rPr>
              <a:t>a</a:t>
            </a:r>
            <a:r>
              <a:rPr dirty="0" smtClean="0" sz="800" spc="0">
                <a:latin typeface="Times New Roman"/>
                <a:cs typeface="Times New Roman"/>
              </a:rPr>
              <a:t>rch;</a:t>
            </a:r>
            <a:endParaRPr sz="800">
              <a:latin typeface="Times New Roman"/>
              <a:cs typeface="Times New Roman"/>
            </a:endParaRPr>
          </a:p>
          <a:p>
            <a:pPr marL="289801" indent="0" algn="just">
              <a:lnSpc>
                <a:spcPct val="98604"/>
              </a:lnSpc>
              <a:spcBef>
                <a:spcPts val="325"/>
              </a:spcBef>
            </a:pPr>
            <a:r>
              <a:rPr dirty="0" smtClean="0" sz="800" spc="0">
                <a:latin typeface="Times New Roman"/>
                <a:cs typeface="Times New Roman"/>
              </a:rPr>
              <a:t>the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16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sliding</a:t>
            </a:r>
            <a:r>
              <a:rPr dirty="0" smtClean="0" sz="800" spc="128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simplex</a:t>
            </a:r>
            <a:r>
              <a:rPr dirty="0" smtClean="0" sz="800" spc="135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alg</a:t>
            </a:r>
            <a:r>
              <a:rPr dirty="0" smtClean="0" sz="800" spc="-21">
                <a:latin typeface="Times New Roman"/>
                <a:cs typeface="Times New Roman"/>
              </a:rPr>
              <a:t>o</a:t>
            </a:r>
            <a:r>
              <a:rPr dirty="0" smtClean="0" sz="800" spc="0">
                <a:latin typeface="Times New Roman"/>
                <a:cs typeface="Times New Roman"/>
              </a:rPr>
              <a:t>rithm</a:t>
            </a:r>
            <a:r>
              <a:rPr dirty="0" smtClean="0" sz="800" spc="91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which</a:t>
            </a:r>
            <a:r>
              <a:rPr dirty="0" smtClean="0" sz="800" spc="143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f</a:t>
            </a:r>
            <a:r>
              <a:rPr dirty="0" smtClean="0" sz="800" spc="25">
                <a:latin typeface="Times New Roman"/>
                <a:cs typeface="Times New Roman"/>
              </a:rPr>
              <a:t>o</a:t>
            </a:r>
            <a:r>
              <a:rPr dirty="0" smtClean="0" sz="800" spc="0">
                <a:latin typeface="Times New Roman"/>
                <a:cs typeface="Times New Roman"/>
              </a:rPr>
              <a:t>cuses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2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on</a:t>
            </a:r>
            <a:r>
              <a:rPr dirty="0" smtClean="0" sz="800" spc="140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the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21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du</a:t>
            </a:r>
            <a:r>
              <a:rPr dirty="0" smtClean="0" sz="800" spc="0">
                <a:latin typeface="Times New Roman"/>
                <a:cs typeface="Times New Roman"/>
              </a:rPr>
              <a:t>al</a:t>
            </a:r>
            <a:r>
              <a:rPr dirty="0" smtClean="0" sz="800" spc="185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resolution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76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in</a:t>
            </a:r>
            <a:r>
              <a:rPr dirty="0" smtClean="0" sz="800" spc="97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a</a:t>
            </a:r>
            <a:r>
              <a:rPr dirty="0" smtClean="0" sz="800" spc="129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dynamic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-25">
                <a:latin typeface="Times New Roman"/>
                <a:cs typeface="Times New Roman"/>
              </a:rPr>
              <a:t>w</a:t>
            </a:r>
            <a:r>
              <a:rPr dirty="0" smtClean="0" sz="800" spc="-25">
                <a:latin typeface="Times New Roman"/>
                <a:cs typeface="Times New Roman"/>
              </a:rPr>
              <a:t>a</a:t>
            </a:r>
            <a:r>
              <a:rPr dirty="0" smtClean="0" sz="800" spc="0">
                <a:latin typeface="Times New Roman"/>
                <a:cs typeface="Times New Roman"/>
              </a:rPr>
              <a:t>y</a:t>
            </a:r>
            <a:r>
              <a:rPr dirty="0" smtClean="0" sz="800" spc="122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with</a:t>
            </a:r>
            <a:r>
              <a:rPr dirty="0" smtClean="0" sz="800" spc="179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all</a:t>
            </a:r>
            <a:r>
              <a:rPr dirty="0" smtClean="0" sz="800" spc="92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these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49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t</a:t>
            </a:r>
            <a:r>
              <a:rPr dirty="0" smtClean="0" sz="800" spc="25">
                <a:latin typeface="Times New Roman"/>
                <a:cs typeface="Times New Roman"/>
              </a:rPr>
              <a:t>o</a:t>
            </a:r>
            <a:r>
              <a:rPr dirty="0" smtClean="0" sz="800" spc="0">
                <a:latin typeface="Times New Roman"/>
                <a:cs typeface="Times New Roman"/>
              </a:rPr>
              <a:t>ols</a:t>
            </a:r>
            <a:r>
              <a:rPr dirty="0" smtClean="0" sz="800" spc="199">
                <a:latin typeface="Times New Roman"/>
                <a:cs typeface="Times New Roman"/>
              </a:rPr>
              <a:t> </a:t>
            </a:r>
            <a:r>
              <a:rPr dirty="0" smtClean="0" sz="800" spc="-25">
                <a:latin typeface="Times New Roman"/>
                <a:cs typeface="Times New Roman"/>
              </a:rPr>
              <a:t>p</a:t>
            </a:r>
            <a:r>
              <a:rPr dirty="0" smtClean="0" sz="800" spc="0">
                <a:latin typeface="Times New Roman"/>
                <a:cs typeface="Times New Roman"/>
              </a:rPr>
              <a:t>roblems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49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with</a:t>
            </a:r>
            <a:r>
              <a:rPr dirty="0" smtClean="0" sz="800" spc="179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up</a:t>
            </a:r>
            <a:r>
              <a:rPr dirty="0" smtClean="0" sz="800" spc="156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t</a:t>
            </a:r>
            <a:r>
              <a:rPr dirty="0" smtClean="0" sz="800" spc="0">
                <a:latin typeface="Times New Roman"/>
                <a:cs typeface="Times New Roman"/>
              </a:rPr>
              <a:t>o</a:t>
            </a:r>
            <a:r>
              <a:rPr dirty="0" smtClean="0" sz="800" spc="57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n</a:t>
            </a:r>
            <a:r>
              <a:rPr dirty="0" smtClean="0" sz="800" spc="85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=</a:t>
            </a:r>
            <a:r>
              <a:rPr dirty="0" smtClean="0" sz="800" spc="-57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89</a:t>
            </a:r>
            <a:r>
              <a:rPr dirty="0" smtClean="0" sz="800" spc="119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600,</a:t>
            </a:r>
            <a:r>
              <a:rPr dirty="0" smtClean="0" sz="800" spc="177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with</a:t>
            </a:r>
            <a:r>
              <a:rPr dirty="0" smtClean="0" sz="800" spc="179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an</a:t>
            </a:r>
            <a:r>
              <a:rPr dirty="0" smtClean="0" sz="800" spc="167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average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58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err</a:t>
            </a:r>
            <a:r>
              <a:rPr dirty="0" smtClean="0" sz="800" spc="-25">
                <a:latin typeface="Times New Roman"/>
                <a:cs typeface="Times New Roman"/>
              </a:rPr>
              <a:t>o</a:t>
            </a:r>
            <a:r>
              <a:rPr dirty="0" smtClean="0" sz="800" spc="0">
                <a:latin typeface="Times New Roman"/>
                <a:cs typeface="Times New Roman"/>
              </a:rPr>
              <a:t>r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less</a:t>
            </a:r>
            <a:r>
              <a:rPr dirty="0" smtClean="0" sz="800" spc="108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than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91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1%.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5006" y="3353753"/>
            <a:ext cx="1545775" cy="101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70"/>
              </a:lnSpc>
              <a:spcBef>
                <a:spcPts val="33"/>
              </a:spcBef>
            </a:pPr>
            <a:r>
              <a:rPr dirty="0" smtClean="0" sz="600" spc="-71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dirty="0" smtClean="0" sz="600" spc="-23">
                <a:solidFill>
                  <a:srgbClr val="FFFFFF"/>
                </a:solidFill>
                <a:latin typeface="Times New Roman"/>
                <a:cs typeface="Times New Roman"/>
              </a:rPr>
              <a:t>w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dirty="0" smtClean="0" sz="600" spc="7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applications</a:t>
            </a:r>
            <a:r>
              <a:rPr dirty="0" smtClean="0" sz="600" spc="27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of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VNS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79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in</a:t>
            </a:r>
            <a:r>
              <a:rPr dirty="0" smtClean="0" sz="600" spc="14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Data</a:t>
            </a:r>
            <a:r>
              <a:rPr dirty="0" smtClean="0" sz="600" spc="122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Mining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884796" y="3353753"/>
            <a:ext cx="544760" cy="101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70"/>
              </a:lnSpc>
              <a:spcBef>
                <a:spcPts val="33"/>
              </a:spcBef>
            </a:pP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Pierre</a:t>
            </a:r>
            <a:r>
              <a:rPr dirty="0" smtClean="0" sz="600" spc="7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Hansen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781123" y="3353753"/>
            <a:ext cx="1053189" cy="101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70"/>
              </a:lnSpc>
              <a:spcBef>
                <a:spcPts val="33"/>
              </a:spcBef>
            </a:pPr>
            <a:r>
              <a:rPr dirty="0" smtClean="0" sz="600" spc="-23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dirty="0" smtClean="0" sz="600" spc="-23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ris,</a:t>
            </a:r>
            <a:r>
              <a:rPr dirty="0" smtClean="0" sz="600" spc="102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Septem</a:t>
            </a:r>
            <a:r>
              <a:rPr dirty="0" smtClean="0" sz="600" spc="23">
                <a:solidFill>
                  <a:srgbClr val="FFFFFF"/>
                </a:solidFill>
                <a:latin typeface="Times New Roman"/>
                <a:cs typeface="Times New Roman"/>
              </a:rPr>
              <a:t>b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er</a:t>
            </a:r>
            <a:r>
              <a:rPr dirty="0" smtClean="0" sz="600" spc="9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7–8,</a:t>
            </a:r>
            <a:r>
              <a:rPr dirty="0" smtClean="0" sz="600" spc="4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2017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220147" y="3353753"/>
            <a:ext cx="263015" cy="101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70"/>
              </a:lnSpc>
              <a:spcBef>
                <a:spcPts val="33"/>
              </a:spcBef>
            </a:pP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9</a:t>
            </a:r>
            <a:r>
              <a:rPr dirty="0" smtClean="0" sz="600" spc="133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/</a:t>
            </a:r>
            <a:r>
              <a:rPr dirty="0" smtClean="0" sz="600" spc="-8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34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297606" y="3251275"/>
            <a:ext cx="53506" cy="25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" name="object 2"/>
          <p:cNvSpPr txBox="1"/>
          <p:nvPr/>
        </p:nvSpPr>
        <p:spPr>
          <a:xfrm>
            <a:off x="3023667" y="3251371"/>
            <a:ext cx="43019" cy="151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/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/>
          <p:nvPr/>
        </p:nvSpPr>
        <p:spPr>
          <a:xfrm>
            <a:off x="3023667" y="3236187"/>
            <a:ext cx="43019" cy="30366"/>
          </a:xfrm>
          <a:custGeom>
            <a:avLst/>
            <a:gdLst/>
            <a:ahLst/>
            <a:cxnLst/>
            <a:rect l="l" t="t" r="r" b="b"/>
            <a:pathLst>
              <a:path w="43019" h="30366">
                <a:moveTo>
                  <a:pt x="0" y="30366"/>
                </a:moveTo>
                <a:lnTo>
                  <a:pt x="43019" y="30366"/>
                </a:lnTo>
                <a:lnTo>
                  <a:pt x="43019" y="0"/>
                </a:lnTo>
                <a:lnTo>
                  <a:pt x="0" y="0"/>
                </a:lnTo>
                <a:lnTo>
                  <a:pt x="0" y="30366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" name="object 14"/>
          <p:cNvSpPr/>
          <p:nvPr/>
        </p:nvSpPr>
        <p:spPr>
          <a:xfrm>
            <a:off x="2944050" y="3232225"/>
            <a:ext cx="25400" cy="38100"/>
          </a:xfrm>
          <a:custGeom>
            <a:avLst/>
            <a:gdLst/>
            <a:ahLst/>
            <a:cxnLst/>
            <a:rect l="l" t="t" r="r" b="b"/>
            <a:pathLst>
              <a:path w="25400" h="38100">
                <a:moveTo>
                  <a:pt x="25400" y="38100"/>
                </a:moveTo>
                <a:lnTo>
                  <a:pt x="25400" y="0"/>
                </a:lnTo>
                <a:lnTo>
                  <a:pt x="0" y="19050"/>
                </a:lnTo>
                <a:lnTo>
                  <a:pt x="25400" y="3810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" name="object 15"/>
          <p:cNvSpPr/>
          <p:nvPr/>
        </p:nvSpPr>
        <p:spPr>
          <a:xfrm>
            <a:off x="3121853" y="3232225"/>
            <a:ext cx="25400" cy="38100"/>
          </a:xfrm>
          <a:custGeom>
            <a:avLst/>
            <a:gdLst/>
            <a:ahLst/>
            <a:cxnLst/>
            <a:rect l="l" t="t" r="r" b="b"/>
            <a:pathLst>
              <a:path w="25400" h="38100">
                <a:moveTo>
                  <a:pt x="0" y="38100"/>
                </a:moveTo>
                <a:lnTo>
                  <a:pt x="25400" y="19050"/>
                </a:lnTo>
                <a:lnTo>
                  <a:pt x="0" y="0"/>
                </a:lnTo>
                <a:lnTo>
                  <a:pt x="0" y="3810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" name="object 16"/>
          <p:cNvSpPr/>
          <p:nvPr/>
        </p:nvSpPr>
        <p:spPr>
          <a:xfrm>
            <a:off x="3287279" y="3246309"/>
            <a:ext cx="43019" cy="30366"/>
          </a:xfrm>
          <a:custGeom>
            <a:avLst/>
            <a:gdLst/>
            <a:ahLst/>
            <a:cxnLst/>
            <a:rect l="l" t="t" r="r" b="b"/>
            <a:pathLst>
              <a:path w="43019" h="30366">
                <a:moveTo>
                  <a:pt x="0" y="30366"/>
                </a:moveTo>
                <a:lnTo>
                  <a:pt x="43019" y="30366"/>
                </a:lnTo>
                <a:lnTo>
                  <a:pt x="43019" y="0"/>
                </a:lnTo>
                <a:lnTo>
                  <a:pt x="0" y="0"/>
                </a:lnTo>
                <a:lnTo>
                  <a:pt x="0" y="30366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" name="object 17"/>
          <p:cNvSpPr/>
          <p:nvPr/>
        </p:nvSpPr>
        <p:spPr>
          <a:xfrm>
            <a:off x="3297771" y="3236035"/>
            <a:ext cx="43180" cy="30480"/>
          </a:xfrm>
          <a:custGeom>
            <a:avLst/>
            <a:gdLst/>
            <a:ahLst/>
            <a:cxnLst/>
            <a:rect l="l" t="t" r="r" b="b"/>
            <a:pathLst>
              <a:path w="43180" h="30480">
                <a:moveTo>
                  <a:pt x="0" y="10160"/>
                </a:moveTo>
                <a:lnTo>
                  <a:pt x="0" y="0"/>
                </a:lnTo>
                <a:lnTo>
                  <a:pt x="43180" y="0"/>
                </a:lnTo>
                <a:lnTo>
                  <a:pt x="43180" y="30480"/>
                </a:lnTo>
                <a:lnTo>
                  <a:pt x="33020" y="3048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" name="object 18"/>
          <p:cNvSpPr/>
          <p:nvPr/>
        </p:nvSpPr>
        <p:spPr>
          <a:xfrm>
            <a:off x="3307932" y="3225875"/>
            <a:ext cx="43180" cy="30480"/>
          </a:xfrm>
          <a:custGeom>
            <a:avLst/>
            <a:gdLst/>
            <a:ahLst/>
            <a:cxnLst/>
            <a:rect l="l" t="t" r="r" b="b"/>
            <a:pathLst>
              <a:path w="43180" h="30480">
                <a:moveTo>
                  <a:pt x="0" y="10160"/>
                </a:moveTo>
                <a:lnTo>
                  <a:pt x="0" y="0"/>
                </a:lnTo>
                <a:lnTo>
                  <a:pt x="43180" y="0"/>
                </a:lnTo>
                <a:lnTo>
                  <a:pt x="43180" y="30480"/>
                </a:lnTo>
                <a:lnTo>
                  <a:pt x="33020" y="3048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" name="object 19"/>
          <p:cNvSpPr/>
          <p:nvPr/>
        </p:nvSpPr>
        <p:spPr>
          <a:xfrm>
            <a:off x="3224111" y="3232225"/>
            <a:ext cx="203202" cy="38100"/>
          </a:xfrm>
          <a:custGeom>
            <a:avLst/>
            <a:gdLst/>
            <a:ahLst/>
            <a:cxnLst/>
            <a:rect l="l" t="t" r="r" b="b"/>
            <a:pathLst>
              <a:path w="203202" h="38100">
                <a:moveTo>
                  <a:pt x="203202" y="19050"/>
                </a:moveTo>
                <a:lnTo>
                  <a:pt x="177802" y="0"/>
                </a:lnTo>
                <a:lnTo>
                  <a:pt x="177802" y="38100"/>
                </a:lnTo>
                <a:lnTo>
                  <a:pt x="203202" y="19050"/>
                </a:lnTo>
                <a:close/>
              </a:path>
              <a:path w="203202" h="38100">
                <a:moveTo>
                  <a:pt x="25400" y="0"/>
                </a:moveTo>
                <a:lnTo>
                  <a:pt x="0" y="19050"/>
                </a:lnTo>
                <a:lnTo>
                  <a:pt x="25400" y="38100"/>
                </a:lnTo>
                <a:lnTo>
                  <a:pt x="25400" y="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" name="object 20"/>
          <p:cNvSpPr/>
          <p:nvPr/>
        </p:nvSpPr>
        <p:spPr>
          <a:xfrm>
            <a:off x="3593072" y="32385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" name="object 21"/>
          <p:cNvSpPr/>
          <p:nvPr/>
        </p:nvSpPr>
        <p:spPr>
          <a:xfrm>
            <a:off x="3504171" y="3232225"/>
            <a:ext cx="203202" cy="38100"/>
          </a:xfrm>
          <a:custGeom>
            <a:avLst/>
            <a:gdLst/>
            <a:ahLst/>
            <a:cxnLst/>
            <a:rect l="l" t="t" r="r" b="b"/>
            <a:pathLst>
              <a:path w="203202" h="38100">
                <a:moveTo>
                  <a:pt x="203202" y="19050"/>
                </a:moveTo>
                <a:lnTo>
                  <a:pt x="177802" y="0"/>
                </a:lnTo>
                <a:lnTo>
                  <a:pt x="177802" y="38100"/>
                </a:lnTo>
                <a:lnTo>
                  <a:pt x="203202" y="19050"/>
                </a:lnTo>
                <a:close/>
              </a:path>
              <a:path w="203202" h="38100">
                <a:moveTo>
                  <a:pt x="25400" y="0"/>
                </a:moveTo>
                <a:lnTo>
                  <a:pt x="0" y="19050"/>
                </a:lnTo>
                <a:lnTo>
                  <a:pt x="25400" y="38100"/>
                </a:lnTo>
                <a:lnTo>
                  <a:pt x="25400" y="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" name="object 22"/>
          <p:cNvSpPr/>
          <p:nvPr/>
        </p:nvSpPr>
        <p:spPr>
          <a:xfrm>
            <a:off x="3580372" y="32258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" name="object 23"/>
          <p:cNvSpPr/>
          <p:nvPr/>
        </p:nvSpPr>
        <p:spPr>
          <a:xfrm>
            <a:off x="3593072" y="32512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4" name="object 24"/>
          <p:cNvSpPr/>
          <p:nvPr/>
        </p:nvSpPr>
        <p:spPr>
          <a:xfrm>
            <a:off x="3580372" y="32639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5" name="object 25"/>
          <p:cNvSpPr/>
          <p:nvPr/>
        </p:nvSpPr>
        <p:spPr>
          <a:xfrm>
            <a:off x="3593072" y="32766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6" name="object 26"/>
          <p:cNvSpPr/>
          <p:nvPr/>
        </p:nvSpPr>
        <p:spPr>
          <a:xfrm>
            <a:off x="3860432" y="32258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7" name="object 27"/>
          <p:cNvSpPr/>
          <p:nvPr/>
        </p:nvSpPr>
        <p:spPr>
          <a:xfrm>
            <a:off x="3873132" y="32385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8" name="object 28"/>
          <p:cNvSpPr/>
          <p:nvPr/>
        </p:nvSpPr>
        <p:spPr>
          <a:xfrm>
            <a:off x="3873132" y="32512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9" name="object 29"/>
          <p:cNvSpPr/>
          <p:nvPr/>
        </p:nvSpPr>
        <p:spPr>
          <a:xfrm>
            <a:off x="3784231" y="3232225"/>
            <a:ext cx="203202" cy="38100"/>
          </a:xfrm>
          <a:custGeom>
            <a:avLst/>
            <a:gdLst/>
            <a:ahLst/>
            <a:cxnLst/>
            <a:rect l="l" t="t" r="r" b="b"/>
            <a:pathLst>
              <a:path w="203202" h="38100">
                <a:moveTo>
                  <a:pt x="203202" y="19050"/>
                </a:moveTo>
                <a:lnTo>
                  <a:pt x="177802" y="0"/>
                </a:lnTo>
                <a:lnTo>
                  <a:pt x="177802" y="38100"/>
                </a:lnTo>
                <a:lnTo>
                  <a:pt x="203202" y="19050"/>
                </a:lnTo>
                <a:close/>
              </a:path>
              <a:path w="203202" h="38100">
                <a:moveTo>
                  <a:pt x="25400" y="0"/>
                </a:moveTo>
                <a:lnTo>
                  <a:pt x="0" y="19050"/>
                </a:lnTo>
                <a:lnTo>
                  <a:pt x="25400" y="38100"/>
                </a:lnTo>
                <a:lnTo>
                  <a:pt x="25400" y="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0" name="object 30"/>
          <p:cNvSpPr/>
          <p:nvPr/>
        </p:nvSpPr>
        <p:spPr>
          <a:xfrm>
            <a:off x="3860432" y="32639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1" name="object 31"/>
          <p:cNvSpPr/>
          <p:nvPr/>
        </p:nvSpPr>
        <p:spPr>
          <a:xfrm>
            <a:off x="3873132" y="32766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2" name="object 32"/>
          <p:cNvSpPr/>
          <p:nvPr/>
        </p:nvSpPr>
        <p:spPr>
          <a:xfrm>
            <a:off x="4140493" y="32258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3" name="object 33"/>
          <p:cNvSpPr/>
          <p:nvPr/>
        </p:nvSpPr>
        <p:spPr>
          <a:xfrm>
            <a:off x="4153193" y="32385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4" name="object 34"/>
          <p:cNvSpPr/>
          <p:nvPr/>
        </p:nvSpPr>
        <p:spPr>
          <a:xfrm>
            <a:off x="4153193" y="32512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5" name="object 35"/>
          <p:cNvSpPr/>
          <p:nvPr/>
        </p:nvSpPr>
        <p:spPr>
          <a:xfrm>
            <a:off x="4140493" y="32639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6" name="object 36"/>
          <p:cNvSpPr/>
          <p:nvPr/>
        </p:nvSpPr>
        <p:spPr>
          <a:xfrm>
            <a:off x="4153193" y="32766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7" name="object 37"/>
          <p:cNvSpPr/>
          <p:nvPr/>
        </p:nvSpPr>
        <p:spPr>
          <a:xfrm>
            <a:off x="4451033" y="3256355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0" y="0"/>
                </a:moveTo>
                <a:lnTo>
                  <a:pt x="20320" y="2032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8" name="object 38"/>
          <p:cNvSpPr/>
          <p:nvPr/>
        </p:nvSpPr>
        <p:spPr>
          <a:xfrm>
            <a:off x="4423969" y="3229861"/>
            <a:ext cx="30366" cy="30366"/>
          </a:xfrm>
          <a:custGeom>
            <a:avLst/>
            <a:gdLst/>
            <a:ahLst/>
            <a:cxnLst/>
            <a:rect l="l" t="t" r="r" b="b"/>
            <a:pathLst>
              <a:path w="30366" h="30366">
                <a:moveTo>
                  <a:pt x="30366" y="15183"/>
                </a:moveTo>
                <a:lnTo>
                  <a:pt x="30366" y="6797"/>
                </a:lnTo>
                <a:lnTo>
                  <a:pt x="23568" y="0"/>
                </a:lnTo>
                <a:lnTo>
                  <a:pt x="15183" y="0"/>
                </a:lnTo>
                <a:lnTo>
                  <a:pt x="6797" y="0"/>
                </a:lnTo>
                <a:lnTo>
                  <a:pt x="0" y="6797"/>
                </a:lnTo>
                <a:lnTo>
                  <a:pt x="0" y="15183"/>
                </a:lnTo>
                <a:lnTo>
                  <a:pt x="0" y="23568"/>
                </a:lnTo>
                <a:lnTo>
                  <a:pt x="6797" y="30366"/>
                </a:lnTo>
                <a:lnTo>
                  <a:pt x="15183" y="30366"/>
                </a:lnTo>
                <a:lnTo>
                  <a:pt x="23568" y="30366"/>
                </a:lnTo>
                <a:lnTo>
                  <a:pt x="30366" y="23568"/>
                </a:lnTo>
                <a:lnTo>
                  <a:pt x="30366" y="15183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9" name="object 39"/>
          <p:cNvSpPr/>
          <p:nvPr/>
        </p:nvSpPr>
        <p:spPr>
          <a:xfrm>
            <a:off x="4344352" y="3225875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38765" y="46907"/>
                </a:lnTo>
                <a:lnTo>
                  <a:pt x="48038" y="36798"/>
                </a:lnTo>
                <a:lnTo>
                  <a:pt x="50800" y="25400"/>
                </a:lnTo>
                <a:lnTo>
                  <a:pt x="46907" y="11928"/>
                </a:lnTo>
                <a:lnTo>
                  <a:pt x="36798" y="2718"/>
                </a:lnTo>
                <a:lnTo>
                  <a:pt x="25400" y="0"/>
                </a:lnTo>
                <a:lnTo>
                  <a:pt x="11928" y="3893"/>
                </a:lnTo>
                <a:lnTo>
                  <a:pt x="2718" y="14001"/>
                </a:lnTo>
                <a:lnTo>
                  <a:pt x="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0" name="object 40"/>
          <p:cNvSpPr/>
          <p:nvPr/>
        </p:nvSpPr>
        <p:spPr>
          <a:xfrm>
            <a:off x="4329112" y="3243655"/>
            <a:ext cx="30480" cy="12699"/>
          </a:xfrm>
          <a:custGeom>
            <a:avLst/>
            <a:gdLst/>
            <a:ahLst/>
            <a:cxnLst/>
            <a:rect l="l" t="t" r="r" b="b"/>
            <a:pathLst>
              <a:path w="30480" h="12699">
                <a:moveTo>
                  <a:pt x="30480" y="0"/>
                </a:moveTo>
                <a:lnTo>
                  <a:pt x="15240" y="12700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1" name="object 41"/>
          <p:cNvSpPr/>
          <p:nvPr/>
        </p:nvSpPr>
        <p:spPr>
          <a:xfrm>
            <a:off x="4496754" y="3225875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11928" y="46907"/>
                </a:lnTo>
                <a:lnTo>
                  <a:pt x="2718" y="36798"/>
                </a:lnTo>
                <a:lnTo>
                  <a:pt x="0" y="25400"/>
                </a:lnTo>
                <a:lnTo>
                  <a:pt x="3893" y="11928"/>
                </a:lnTo>
                <a:lnTo>
                  <a:pt x="14001" y="2718"/>
                </a:lnTo>
                <a:lnTo>
                  <a:pt x="25400" y="0"/>
                </a:lnTo>
                <a:lnTo>
                  <a:pt x="38872" y="3893"/>
                </a:lnTo>
                <a:lnTo>
                  <a:pt x="48082" y="14001"/>
                </a:lnTo>
                <a:lnTo>
                  <a:pt x="5080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2" name="object 42"/>
          <p:cNvSpPr/>
          <p:nvPr/>
        </p:nvSpPr>
        <p:spPr>
          <a:xfrm>
            <a:off x="4532315" y="3243655"/>
            <a:ext cx="30480" cy="12699"/>
          </a:xfrm>
          <a:custGeom>
            <a:avLst/>
            <a:gdLst/>
            <a:ahLst/>
            <a:cxnLst/>
            <a:rect l="l" t="t" r="r" b="b"/>
            <a:pathLst>
              <a:path w="30480" h="12699">
                <a:moveTo>
                  <a:pt x="30480" y="0"/>
                </a:moveTo>
                <a:lnTo>
                  <a:pt x="15240" y="12700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3" name="object 43"/>
          <p:cNvSpPr/>
          <p:nvPr/>
        </p:nvSpPr>
        <p:spPr>
          <a:xfrm>
            <a:off x="0" y="0"/>
            <a:ext cx="4608004" cy="3456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4" name="object 44"/>
          <p:cNvSpPr/>
          <p:nvPr/>
        </p:nvSpPr>
        <p:spPr>
          <a:xfrm>
            <a:off x="0" y="0"/>
            <a:ext cx="4608004" cy="25962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5" name="object 45"/>
          <p:cNvSpPr/>
          <p:nvPr/>
        </p:nvSpPr>
        <p:spPr>
          <a:xfrm>
            <a:off x="0" y="0"/>
            <a:ext cx="4608004" cy="3456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6" name="object 46"/>
          <p:cNvSpPr/>
          <p:nvPr/>
        </p:nvSpPr>
        <p:spPr>
          <a:xfrm>
            <a:off x="309193" y="657923"/>
            <a:ext cx="3989652" cy="82384"/>
          </a:xfrm>
          <a:custGeom>
            <a:avLst/>
            <a:gdLst/>
            <a:ahLst/>
            <a:cxnLst/>
            <a:rect l="l" t="t" r="r" b="b"/>
            <a:pathLst>
              <a:path w="3989652" h="82384">
                <a:moveTo>
                  <a:pt x="0" y="50800"/>
                </a:moveTo>
                <a:lnTo>
                  <a:pt x="0" y="82384"/>
                </a:lnTo>
                <a:lnTo>
                  <a:pt x="3989652" y="82384"/>
                </a:lnTo>
                <a:lnTo>
                  <a:pt x="3989652" y="50800"/>
                </a:lnTo>
                <a:lnTo>
                  <a:pt x="3988755" y="41300"/>
                </a:lnTo>
                <a:lnTo>
                  <a:pt x="3965796" y="7786"/>
                </a:lnTo>
                <a:lnTo>
                  <a:pt x="3938852" y="0"/>
                </a:lnTo>
                <a:lnTo>
                  <a:pt x="50800" y="0"/>
                </a:lnTo>
                <a:lnTo>
                  <a:pt x="7786" y="23856"/>
                </a:lnTo>
                <a:lnTo>
                  <a:pt x="0" y="50800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7" name="object 47"/>
          <p:cNvSpPr/>
          <p:nvPr/>
        </p:nvSpPr>
        <p:spPr>
          <a:xfrm>
            <a:off x="309193" y="689367"/>
            <a:ext cx="3989652" cy="10160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8" name="object 48"/>
          <p:cNvSpPr/>
          <p:nvPr/>
        </p:nvSpPr>
        <p:spPr>
          <a:xfrm>
            <a:off x="0" y="0"/>
            <a:ext cx="4608004" cy="34560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9" name="object 49"/>
          <p:cNvSpPr/>
          <p:nvPr/>
        </p:nvSpPr>
        <p:spPr>
          <a:xfrm>
            <a:off x="4235345" y="2796425"/>
            <a:ext cx="114301" cy="11430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0" name="object 50"/>
          <p:cNvSpPr/>
          <p:nvPr/>
        </p:nvSpPr>
        <p:spPr>
          <a:xfrm>
            <a:off x="410794" y="2847226"/>
            <a:ext cx="3837250" cy="635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1" name="object 51"/>
          <p:cNvSpPr/>
          <p:nvPr/>
        </p:nvSpPr>
        <p:spPr>
          <a:xfrm>
            <a:off x="4298846" y="689441"/>
            <a:ext cx="50800" cy="211968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2" name="object 52"/>
          <p:cNvSpPr/>
          <p:nvPr/>
        </p:nvSpPr>
        <p:spPr>
          <a:xfrm>
            <a:off x="4298846" y="752942"/>
            <a:ext cx="50800" cy="2056183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3" name="object 53"/>
          <p:cNvSpPr/>
          <p:nvPr/>
        </p:nvSpPr>
        <p:spPr>
          <a:xfrm>
            <a:off x="309193" y="771921"/>
            <a:ext cx="3989652" cy="2088004"/>
          </a:xfrm>
          <a:custGeom>
            <a:avLst/>
            <a:gdLst/>
            <a:ahLst/>
            <a:cxnLst/>
            <a:rect l="l" t="t" r="r" b="b"/>
            <a:pathLst>
              <a:path w="3989652" h="2088004">
                <a:moveTo>
                  <a:pt x="0" y="2037204"/>
                </a:moveTo>
                <a:lnTo>
                  <a:pt x="16636" y="2074718"/>
                </a:lnTo>
                <a:lnTo>
                  <a:pt x="50800" y="2088004"/>
                </a:lnTo>
                <a:lnTo>
                  <a:pt x="3938852" y="2088004"/>
                </a:lnTo>
                <a:lnTo>
                  <a:pt x="3976366" y="2071368"/>
                </a:lnTo>
                <a:lnTo>
                  <a:pt x="3989652" y="2037204"/>
                </a:lnTo>
                <a:lnTo>
                  <a:pt x="3989652" y="0"/>
                </a:lnTo>
                <a:lnTo>
                  <a:pt x="0" y="0"/>
                </a:lnTo>
                <a:lnTo>
                  <a:pt x="0" y="2037204"/>
                </a:lnTo>
                <a:close/>
              </a:path>
            </a:pathLst>
          </a:custGeom>
          <a:solidFill>
            <a:srgbClr val="E9E9F2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4" name="object 54"/>
          <p:cNvSpPr/>
          <p:nvPr/>
        </p:nvSpPr>
        <p:spPr>
          <a:xfrm>
            <a:off x="4298846" y="740242"/>
            <a:ext cx="0" cy="2087933"/>
          </a:xfrm>
          <a:custGeom>
            <a:avLst/>
            <a:gdLst/>
            <a:ahLst/>
            <a:cxnLst/>
            <a:rect l="l" t="t" r="r" b="b"/>
            <a:pathLst>
              <a:path w="0" h="2087933">
                <a:moveTo>
                  <a:pt x="0" y="2087933"/>
                </a:moveTo>
                <a:lnTo>
                  <a:pt x="0" y="0"/>
                </a:lnTo>
              </a:path>
            </a:pathLst>
          </a:custGeom>
          <a:ln w="0">
            <a:solidFill>
              <a:srgbClr val="7F7F7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5" name="object 55"/>
          <p:cNvSpPr/>
          <p:nvPr/>
        </p:nvSpPr>
        <p:spPr>
          <a:xfrm>
            <a:off x="4298846" y="727542"/>
            <a:ext cx="0" cy="12700"/>
          </a:xfrm>
          <a:custGeom>
            <a:avLst/>
            <a:gdLst/>
            <a:ahLst/>
            <a:cxnLst/>
            <a:rect l="l" t="t" r="r" b="b"/>
            <a:pathLst>
              <a:path w="0" h="12700">
                <a:moveTo>
                  <a:pt x="0" y="12700"/>
                </a:moveTo>
                <a:lnTo>
                  <a:pt x="0" y="0"/>
                </a:lnTo>
              </a:path>
            </a:pathLst>
          </a:custGeom>
          <a:ln w="0">
            <a:solidFill>
              <a:srgbClr val="AFAFA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6" name="object 56"/>
          <p:cNvSpPr/>
          <p:nvPr/>
        </p:nvSpPr>
        <p:spPr>
          <a:xfrm>
            <a:off x="4298846" y="714842"/>
            <a:ext cx="0" cy="12700"/>
          </a:xfrm>
          <a:custGeom>
            <a:avLst/>
            <a:gdLst/>
            <a:ahLst/>
            <a:cxnLst/>
            <a:rect l="l" t="t" r="r" b="b"/>
            <a:pathLst>
              <a:path w="0" h="12700">
                <a:moveTo>
                  <a:pt x="0" y="12700"/>
                </a:moveTo>
                <a:lnTo>
                  <a:pt x="0" y="0"/>
                </a:lnTo>
              </a:path>
            </a:pathLst>
          </a:custGeom>
          <a:ln w="0">
            <a:solidFill>
              <a:srgbClr val="CECECE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7" name="object 57"/>
          <p:cNvSpPr/>
          <p:nvPr/>
        </p:nvSpPr>
        <p:spPr>
          <a:xfrm>
            <a:off x="4298846" y="702142"/>
            <a:ext cx="0" cy="12700"/>
          </a:xfrm>
          <a:custGeom>
            <a:avLst/>
            <a:gdLst/>
            <a:ahLst/>
            <a:cxnLst/>
            <a:rect l="l" t="t" r="r" b="b"/>
            <a:pathLst>
              <a:path w="0" h="12700">
                <a:moveTo>
                  <a:pt x="0" y="12700"/>
                </a:moveTo>
                <a:lnTo>
                  <a:pt x="0" y="0"/>
                </a:lnTo>
              </a:path>
            </a:pathLst>
          </a:custGeom>
          <a:ln w="0">
            <a:solidFill>
              <a:srgbClr val="EFEF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8" name="object 58"/>
          <p:cNvSpPr/>
          <p:nvPr/>
        </p:nvSpPr>
        <p:spPr>
          <a:xfrm>
            <a:off x="0" y="3320961"/>
            <a:ext cx="4608004" cy="135039"/>
          </a:xfrm>
          <a:custGeom>
            <a:avLst/>
            <a:gdLst/>
            <a:ahLst/>
            <a:cxnLst/>
            <a:rect l="l" t="t" r="r" b="b"/>
            <a:pathLst>
              <a:path w="4608004" h="135039">
                <a:moveTo>
                  <a:pt x="4608004" y="0"/>
                </a:moveTo>
                <a:lnTo>
                  <a:pt x="0" y="0"/>
                </a:lnTo>
                <a:lnTo>
                  <a:pt x="0" y="135039"/>
                </a:lnTo>
                <a:lnTo>
                  <a:pt x="4608004" y="135039"/>
                </a:lnTo>
                <a:lnTo>
                  <a:pt x="4608004" y="0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153174" y="44948"/>
            <a:ext cx="3254818" cy="2075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455"/>
              </a:lnSpc>
              <a:spcBef>
                <a:spcPts val="72"/>
              </a:spcBef>
            </a:pPr>
            <a:r>
              <a:rPr dirty="0" smtClean="0" sz="1400" spc="-39">
                <a:solidFill>
                  <a:srgbClr val="FFFFFF"/>
                </a:solidFill>
                <a:latin typeface="Times New Roman"/>
                <a:cs typeface="Times New Roman"/>
              </a:rPr>
              <a:t>V</a:t>
            </a:r>
            <a:r>
              <a:rPr dirty="0" smtClean="0" sz="1400" spc="-39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riable</a:t>
            </a:r>
            <a:r>
              <a:rPr dirty="0" smtClean="0" sz="1400" spc="-6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Neigh</a:t>
            </a:r>
            <a:r>
              <a:rPr dirty="0" smtClean="0" sz="1400" spc="39">
                <a:solidFill>
                  <a:srgbClr val="FFFFFF"/>
                </a:solidFill>
                <a:latin typeface="Times New Roman"/>
                <a:cs typeface="Times New Roman"/>
              </a:rPr>
              <a:t>b</a:t>
            </a:r>
            <a:r>
              <a:rPr dirty="0" smtClean="0" sz="1400" spc="-39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rh</a:t>
            </a:r>
            <a:r>
              <a:rPr dirty="0" smtClean="0" sz="1400" spc="39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dirty="0" smtClean="0" sz="1400" spc="39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d</a:t>
            </a:r>
            <a:r>
              <a:rPr dirty="0" smtClean="0" sz="1400" spc="-79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Se</a:t>
            </a:r>
            <a:r>
              <a:rPr dirty="0" smtClean="0" sz="1400" spc="-39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rch:</a:t>
            </a:r>
            <a:r>
              <a:rPr dirty="0" smtClean="0" sz="1400" spc="238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Application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47294" y="783755"/>
            <a:ext cx="3570616" cy="18988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70"/>
              </a:lnSpc>
              <a:spcBef>
                <a:spcPts val="33"/>
              </a:spcBef>
            </a:pPr>
            <a:r>
              <a:rPr dirty="0" smtClean="0" sz="600" spc="0">
                <a:latin typeface="Times New Roman"/>
                <a:cs typeface="Times New Roman"/>
              </a:rPr>
              <a:t>Applications</a:t>
            </a:r>
            <a:r>
              <a:rPr dirty="0" smtClean="0" sz="600" spc="61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of</a:t>
            </a:r>
            <a:r>
              <a:rPr dirty="0" smtClean="0" sz="600" spc="0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VNS,</a:t>
            </a:r>
            <a:r>
              <a:rPr dirty="0" smtClean="0" sz="600" spc="63">
                <a:latin typeface="Times New Roman"/>
                <a:cs typeface="Times New Roman"/>
              </a:rPr>
              <a:t> </a:t>
            </a:r>
            <a:r>
              <a:rPr dirty="0" smtClean="0" sz="600" spc="-19">
                <a:latin typeface="Times New Roman"/>
                <a:cs typeface="Times New Roman"/>
              </a:rPr>
              <a:t>o</a:t>
            </a:r>
            <a:r>
              <a:rPr dirty="0" smtClean="0" sz="600" spc="0">
                <a:latin typeface="Times New Roman"/>
                <a:cs typeface="Times New Roman"/>
              </a:rPr>
              <a:t>r</a:t>
            </a:r>
            <a:r>
              <a:rPr dirty="0" smtClean="0" sz="600" spc="0">
                <a:latin typeface="Times New Roman"/>
                <a:cs typeface="Times New Roman"/>
              </a:rPr>
              <a:t> </a:t>
            </a:r>
            <a:r>
              <a:rPr dirty="0" smtClean="0" sz="600" spc="20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of</a:t>
            </a:r>
            <a:r>
              <a:rPr dirty="0" smtClean="0" sz="600" spc="0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hy</a:t>
            </a:r>
            <a:r>
              <a:rPr dirty="0" smtClean="0" sz="600" spc="-22">
                <a:latin typeface="Times New Roman"/>
                <a:cs typeface="Times New Roman"/>
              </a:rPr>
              <a:t>b</a:t>
            </a:r>
            <a:r>
              <a:rPr dirty="0" smtClean="0" sz="600" spc="0">
                <a:latin typeface="Times New Roman"/>
                <a:cs typeface="Times New Roman"/>
              </a:rPr>
              <a:t>rids</a:t>
            </a:r>
            <a:r>
              <a:rPr dirty="0" smtClean="0" sz="600" spc="74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of</a:t>
            </a:r>
            <a:r>
              <a:rPr dirty="0" smtClean="0" sz="600" spc="0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VNS</a:t>
            </a:r>
            <a:r>
              <a:rPr dirty="0" smtClean="0" sz="600" spc="0">
                <a:latin typeface="Times New Roman"/>
                <a:cs typeface="Times New Roman"/>
              </a:rPr>
              <a:t> </a:t>
            </a:r>
            <a:r>
              <a:rPr dirty="0" smtClean="0" sz="600" spc="79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combined</a:t>
            </a:r>
            <a:r>
              <a:rPr dirty="0" smtClean="0" sz="600" spc="-66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with</a:t>
            </a:r>
            <a:r>
              <a:rPr dirty="0" smtClean="0" sz="600" spc="9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other</a:t>
            </a:r>
            <a:r>
              <a:rPr dirty="0" smtClean="0" sz="600" spc="64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met</a:t>
            </a:r>
            <a:r>
              <a:rPr dirty="0" smtClean="0" sz="600" spc="0">
                <a:latin typeface="Times New Roman"/>
                <a:cs typeface="Times New Roman"/>
              </a:rPr>
              <a:t>a</a:t>
            </a:r>
            <a:r>
              <a:rPr dirty="0" smtClean="0" sz="600" spc="0">
                <a:latin typeface="Times New Roman"/>
                <a:cs typeface="Times New Roman"/>
              </a:rPr>
              <a:t>h</a:t>
            </a:r>
            <a:r>
              <a:rPr dirty="0" smtClean="0" sz="600" spc="0">
                <a:latin typeface="Times New Roman"/>
                <a:cs typeface="Times New Roman"/>
              </a:rPr>
              <a:t>euristics,</a:t>
            </a:r>
            <a:r>
              <a:rPr dirty="0" smtClean="0" sz="600" spc="-2">
                <a:latin typeface="Times New Roman"/>
                <a:cs typeface="Times New Roman"/>
              </a:rPr>
              <a:t> </a:t>
            </a:r>
            <a:r>
              <a:rPr dirty="0" smtClean="0" sz="600" spc="-24">
                <a:latin typeface="Times New Roman"/>
                <a:cs typeface="Times New Roman"/>
              </a:rPr>
              <a:t>a</a:t>
            </a:r>
            <a:r>
              <a:rPr dirty="0" smtClean="0" sz="600" spc="0">
                <a:latin typeface="Times New Roman"/>
                <a:cs typeface="Times New Roman"/>
              </a:rPr>
              <a:t>re</a:t>
            </a:r>
            <a:r>
              <a:rPr dirty="0" smtClean="0" sz="600" spc="48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div</a:t>
            </a:r>
            <a:r>
              <a:rPr dirty="0" smtClean="0" sz="600" spc="0">
                <a:latin typeface="Times New Roman"/>
                <a:cs typeface="Times New Roman"/>
              </a:rPr>
              <a:t>e</a:t>
            </a:r>
            <a:r>
              <a:rPr dirty="0" smtClean="0" sz="600" spc="0">
                <a:latin typeface="Times New Roman"/>
                <a:cs typeface="Times New Roman"/>
              </a:rPr>
              <a:t>rse</a:t>
            </a:r>
            <a:r>
              <a:rPr dirty="0" smtClean="0" sz="600" spc="-85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and</a:t>
            </a:r>
            <a:endParaRPr sz="60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</a:pPr>
            <a:r>
              <a:rPr dirty="0" smtClean="0" sz="600" spc="0">
                <a:latin typeface="Times New Roman"/>
                <a:cs typeface="Times New Roman"/>
              </a:rPr>
              <a:t>numerous.</a:t>
            </a:r>
            <a:r>
              <a:rPr dirty="0" smtClean="0" sz="600" spc="136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In</a:t>
            </a:r>
            <a:r>
              <a:rPr dirty="0" smtClean="0" sz="600" spc="139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this</a:t>
            </a:r>
            <a:r>
              <a:rPr dirty="0" smtClean="0" sz="600" spc="63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section,</a:t>
            </a:r>
            <a:r>
              <a:rPr dirty="0" smtClean="0" sz="600" spc="54">
                <a:latin typeface="Times New Roman"/>
                <a:cs typeface="Times New Roman"/>
              </a:rPr>
              <a:t> </a:t>
            </a:r>
            <a:r>
              <a:rPr dirty="0" smtClean="0" sz="600" spc="-19">
                <a:latin typeface="Times New Roman"/>
                <a:cs typeface="Times New Roman"/>
              </a:rPr>
              <a:t>w</a:t>
            </a:r>
            <a:r>
              <a:rPr dirty="0" smtClean="0" sz="600" spc="0">
                <a:latin typeface="Times New Roman"/>
                <a:cs typeface="Times New Roman"/>
              </a:rPr>
              <a:t>e</a:t>
            </a:r>
            <a:r>
              <a:rPr dirty="0" smtClean="0" sz="600" spc="0">
                <a:latin typeface="Times New Roman"/>
                <a:cs typeface="Times New Roman"/>
              </a:rPr>
              <a:t> </a:t>
            </a:r>
            <a:r>
              <a:rPr dirty="0" smtClean="0" sz="600" spc="26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review</a:t>
            </a:r>
            <a:r>
              <a:rPr dirty="0" smtClean="0" sz="600" spc="31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some</a:t>
            </a:r>
            <a:r>
              <a:rPr dirty="0" smtClean="0" sz="600" spc="101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of</a:t>
            </a:r>
            <a:r>
              <a:rPr dirty="0" smtClean="0" sz="600" spc="0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th</a:t>
            </a:r>
            <a:r>
              <a:rPr dirty="0" smtClean="0" sz="600" spc="0">
                <a:latin typeface="Times New Roman"/>
                <a:cs typeface="Times New Roman"/>
              </a:rPr>
              <a:t>em.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47294" y="1049452"/>
            <a:ext cx="3828778" cy="3670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443">
              <a:lnSpc>
                <a:spcPts val="670"/>
              </a:lnSpc>
              <a:spcBef>
                <a:spcPts val="33"/>
              </a:spcBef>
            </a:pPr>
            <a:r>
              <a:rPr dirty="0" smtClean="0" sz="600" spc="0">
                <a:solidFill>
                  <a:srgbClr val="0000FF"/>
                </a:solidFill>
                <a:latin typeface="Times New Roman"/>
                <a:cs typeface="Times New Roman"/>
              </a:rPr>
              <a:t>Industrial</a:t>
            </a:r>
            <a:r>
              <a:rPr dirty="0" smtClean="0" sz="600" spc="35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0000FF"/>
                </a:solidFill>
                <a:latin typeface="Times New Roman"/>
                <a:cs typeface="Times New Roman"/>
              </a:rPr>
              <a:t>applications</a:t>
            </a:r>
            <a:endParaRPr sz="600">
              <a:latin typeface="Times New Roman"/>
              <a:cs typeface="Times New Roman"/>
            </a:endParaRPr>
          </a:p>
          <a:p>
            <a:pPr marL="12700">
              <a:lnSpc>
                <a:spcPct val="96879"/>
              </a:lnSpc>
            </a:pPr>
            <a:r>
              <a:rPr dirty="0" smtClean="0" sz="600" spc="0">
                <a:latin typeface="Times New Roman"/>
                <a:cs typeface="Times New Roman"/>
              </a:rPr>
              <a:t>Reg</a:t>
            </a:r>
            <a:r>
              <a:rPr dirty="0" smtClean="0" sz="600" spc="-24">
                <a:latin typeface="Times New Roman"/>
                <a:cs typeface="Times New Roman"/>
              </a:rPr>
              <a:t>a</a:t>
            </a:r>
            <a:r>
              <a:rPr dirty="0" smtClean="0" sz="600" spc="0">
                <a:latin typeface="Times New Roman"/>
                <a:cs typeface="Times New Roman"/>
              </a:rPr>
              <a:t>r</a:t>
            </a:r>
            <a:r>
              <a:rPr dirty="0" smtClean="0" sz="600" spc="0">
                <a:latin typeface="Times New Roman"/>
                <a:cs typeface="Times New Roman"/>
              </a:rPr>
              <a:t>ding</a:t>
            </a:r>
            <a:r>
              <a:rPr dirty="0" smtClean="0" sz="600" spc="-36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the</a:t>
            </a:r>
            <a:r>
              <a:rPr dirty="0" smtClean="0" sz="600" spc="90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first</a:t>
            </a:r>
            <a:r>
              <a:rPr dirty="0" smtClean="0" sz="600" spc="0">
                <a:latin typeface="Times New Roman"/>
                <a:cs typeface="Times New Roman"/>
              </a:rPr>
              <a:t> </a:t>
            </a:r>
            <a:r>
              <a:rPr dirty="0" smtClean="0" sz="600" spc="99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industrial</a:t>
            </a:r>
            <a:r>
              <a:rPr dirty="0" smtClean="0" sz="600" spc="-14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applications,</a:t>
            </a:r>
            <a:r>
              <a:rPr dirty="0" smtClean="0" sz="600" spc="-7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the</a:t>
            </a:r>
            <a:r>
              <a:rPr dirty="0" smtClean="0" sz="600" spc="90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oil</a:t>
            </a:r>
            <a:r>
              <a:rPr dirty="0" smtClean="0" sz="600" spc="135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industry</a:t>
            </a:r>
            <a:r>
              <a:rPr dirty="0" smtClean="0" sz="600" spc="58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has</a:t>
            </a:r>
            <a:r>
              <a:rPr dirty="0" smtClean="0" sz="600" spc="0">
                <a:latin typeface="Times New Roman"/>
                <a:cs typeface="Times New Roman"/>
              </a:rPr>
              <a:t> </a:t>
            </a:r>
            <a:r>
              <a:rPr dirty="0" smtClean="0" sz="600" spc="94">
                <a:latin typeface="Times New Roman"/>
                <a:cs typeface="Times New Roman"/>
              </a:rPr>
              <a:t> </a:t>
            </a:r>
            <a:r>
              <a:rPr dirty="0" smtClean="0" sz="600" spc="-23">
                <a:latin typeface="Times New Roman"/>
                <a:cs typeface="Times New Roman"/>
              </a:rPr>
              <a:t>p</a:t>
            </a:r>
            <a:r>
              <a:rPr dirty="0" smtClean="0" sz="600" spc="0">
                <a:latin typeface="Times New Roman"/>
                <a:cs typeface="Times New Roman"/>
              </a:rPr>
              <a:t>rovided</a:t>
            </a:r>
            <a:r>
              <a:rPr dirty="0" smtClean="0" sz="600" spc="35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many</a:t>
            </a:r>
            <a:r>
              <a:rPr dirty="0" smtClean="0" sz="600" spc="72">
                <a:latin typeface="Times New Roman"/>
                <a:cs typeface="Times New Roman"/>
              </a:rPr>
              <a:t> </a:t>
            </a:r>
            <a:r>
              <a:rPr dirty="0" smtClean="0" sz="600" spc="-23">
                <a:latin typeface="Times New Roman"/>
                <a:cs typeface="Times New Roman"/>
              </a:rPr>
              <a:t>p</a:t>
            </a:r>
            <a:r>
              <a:rPr dirty="0" smtClean="0" sz="600" spc="0">
                <a:latin typeface="Times New Roman"/>
                <a:cs typeface="Times New Roman"/>
              </a:rPr>
              <a:t>roblems.</a:t>
            </a:r>
            <a:r>
              <a:rPr dirty="0" smtClean="0" sz="600" spc="146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These</a:t>
            </a:r>
            <a:r>
              <a:rPr dirty="0" smtClean="0" sz="600" spc="116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include</a:t>
            </a:r>
            <a:r>
              <a:rPr dirty="0" smtClean="0" sz="600" spc="0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the</a:t>
            </a:r>
            <a:r>
              <a:rPr dirty="0" smtClean="0" sz="600" spc="90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design</a:t>
            </a:r>
            <a:r>
              <a:rPr dirty="0" smtClean="0" sz="600" spc="-24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of</a:t>
            </a:r>
            <a:r>
              <a:rPr dirty="0" smtClean="0" sz="600" spc="0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an</a:t>
            </a:r>
            <a:r>
              <a:rPr dirty="0" smtClean="0" sz="600" spc="0">
                <a:latin typeface="Times New Roman"/>
                <a:cs typeface="Times New Roman"/>
              </a:rPr>
              <a:t> </a:t>
            </a:r>
            <a:r>
              <a:rPr dirty="0" smtClean="0" sz="600" spc="65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offsh</a:t>
            </a:r>
            <a:r>
              <a:rPr dirty="0" smtClean="0" sz="600" spc="-23">
                <a:latin typeface="Times New Roman"/>
                <a:cs typeface="Times New Roman"/>
              </a:rPr>
              <a:t>o</a:t>
            </a:r>
            <a:r>
              <a:rPr dirty="0" smtClean="0" sz="600" spc="0">
                <a:latin typeface="Times New Roman"/>
                <a:cs typeface="Times New Roman"/>
              </a:rPr>
              <a:t>re</a:t>
            </a:r>
            <a:r>
              <a:rPr dirty="0" smtClean="0" sz="600" spc="-14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pi</a:t>
            </a:r>
            <a:r>
              <a:rPr dirty="0" smtClean="0" sz="600" spc="23">
                <a:latin typeface="Times New Roman"/>
                <a:cs typeface="Times New Roman"/>
              </a:rPr>
              <a:t>p</a:t>
            </a:r>
            <a:r>
              <a:rPr dirty="0" smtClean="0" sz="600" spc="0">
                <a:latin typeface="Times New Roman"/>
                <a:cs typeface="Times New Roman"/>
              </a:rPr>
              <a:t>eline</a:t>
            </a:r>
            <a:r>
              <a:rPr dirty="0" smtClean="0" sz="600" spc="-26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ne</a:t>
            </a:r>
            <a:r>
              <a:rPr dirty="0" smtClean="0" sz="600" spc="-23">
                <a:latin typeface="Times New Roman"/>
                <a:cs typeface="Times New Roman"/>
              </a:rPr>
              <a:t>t</a:t>
            </a:r>
            <a:r>
              <a:rPr dirty="0" smtClean="0" sz="600" spc="-23">
                <a:latin typeface="Times New Roman"/>
                <a:cs typeface="Times New Roman"/>
              </a:rPr>
              <a:t>w</a:t>
            </a:r>
            <a:r>
              <a:rPr dirty="0" smtClean="0" sz="600" spc="-23">
                <a:latin typeface="Times New Roman"/>
                <a:cs typeface="Times New Roman"/>
              </a:rPr>
              <a:t>o</a:t>
            </a:r>
            <a:r>
              <a:rPr dirty="0" smtClean="0" sz="600" spc="0">
                <a:latin typeface="Times New Roman"/>
                <a:cs typeface="Times New Roman"/>
              </a:rPr>
              <a:t>rk</a:t>
            </a:r>
            <a:r>
              <a:rPr dirty="0" smtClean="0" sz="600" spc="76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(Brim</a:t>
            </a:r>
            <a:r>
              <a:rPr dirty="0" smtClean="0" sz="600" spc="23">
                <a:latin typeface="Times New Roman"/>
                <a:cs typeface="Times New Roman"/>
              </a:rPr>
              <a:t>b</a:t>
            </a:r>
            <a:r>
              <a:rPr dirty="0" smtClean="0" sz="600" spc="0">
                <a:latin typeface="Times New Roman"/>
                <a:cs typeface="Times New Roman"/>
              </a:rPr>
              <a:t>erg</a:t>
            </a:r>
            <a:r>
              <a:rPr dirty="0" smtClean="0" sz="600" spc="71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et</a:t>
            </a:r>
            <a:r>
              <a:rPr dirty="0" smtClean="0" sz="600" spc="114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al.</a:t>
            </a:r>
            <a:r>
              <a:rPr dirty="0" smtClean="0" sz="600" spc="0">
                <a:latin typeface="Times New Roman"/>
                <a:cs typeface="Times New Roman"/>
              </a:rPr>
              <a:t> </a:t>
            </a:r>
            <a:r>
              <a:rPr dirty="0" smtClean="0" sz="600" spc="120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2003),</a:t>
            </a:r>
            <a:r>
              <a:rPr dirty="0" smtClean="0" sz="600" spc="37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the</a:t>
            </a:r>
            <a:r>
              <a:rPr dirty="0" smtClean="0" sz="600" spc="90">
                <a:latin typeface="Times New Roman"/>
                <a:cs typeface="Times New Roman"/>
              </a:rPr>
              <a:t> </a:t>
            </a:r>
            <a:r>
              <a:rPr dirty="0" smtClean="0" sz="600" spc="24">
                <a:latin typeface="Times New Roman"/>
                <a:cs typeface="Times New Roman"/>
              </a:rPr>
              <a:t>p</a:t>
            </a:r>
            <a:r>
              <a:rPr dirty="0" smtClean="0" sz="600" spc="24">
                <a:latin typeface="Times New Roman"/>
                <a:cs typeface="Times New Roman"/>
              </a:rPr>
              <a:t>o</a:t>
            </a:r>
            <a:r>
              <a:rPr dirty="0" smtClean="0" sz="600" spc="0">
                <a:latin typeface="Times New Roman"/>
                <a:cs typeface="Times New Roman"/>
              </a:rPr>
              <a:t>oling</a:t>
            </a:r>
            <a:r>
              <a:rPr dirty="0" smtClean="0" sz="600" spc="-71">
                <a:latin typeface="Times New Roman"/>
                <a:cs typeface="Times New Roman"/>
              </a:rPr>
              <a:t> </a:t>
            </a:r>
            <a:r>
              <a:rPr dirty="0" smtClean="0" sz="600" spc="-24">
                <a:latin typeface="Times New Roman"/>
                <a:cs typeface="Times New Roman"/>
              </a:rPr>
              <a:t>p</a:t>
            </a:r>
            <a:r>
              <a:rPr dirty="0" smtClean="0" sz="600" spc="0">
                <a:latin typeface="Times New Roman"/>
                <a:cs typeface="Times New Roman"/>
              </a:rPr>
              <a:t>roblem</a:t>
            </a:r>
            <a:r>
              <a:rPr dirty="0" smtClean="0" sz="600" spc="-13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(Audet</a:t>
            </a:r>
            <a:r>
              <a:rPr dirty="0" smtClean="0" sz="600" spc="70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et</a:t>
            </a:r>
            <a:r>
              <a:rPr dirty="0" smtClean="0" sz="600" spc="96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al.</a:t>
            </a:r>
            <a:endParaRPr sz="600">
              <a:latin typeface="Times New Roman"/>
              <a:cs typeface="Times New Roman"/>
            </a:endParaRPr>
          </a:p>
          <a:p>
            <a:pPr marL="12700" marR="443">
              <a:lnSpc>
                <a:spcPct val="95825"/>
              </a:lnSpc>
            </a:pPr>
            <a:r>
              <a:rPr dirty="0" smtClean="0" sz="600" spc="0">
                <a:latin typeface="Times New Roman"/>
                <a:cs typeface="Times New Roman"/>
              </a:rPr>
              <a:t>2004)</a:t>
            </a:r>
            <a:r>
              <a:rPr dirty="0" smtClean="0" sz="600" spc="41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and</a:t>
            </a:r>
            <a:r>
              <a:rPr dirty="0" smtClean="0" sz="600" spc="72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the</a:t>
            </a:r>
            <a:r>
              <a:rPr dirty="0" smtClean="0" sz="600" spc="98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scheduling</a:t>
            </a:r>
            <a:r>
              <a:rPr dirty="0" smtClean="0" sz="600" spc="-48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of</a:t>
            </a:r>
            <a:r>
              <a:rPr dirty="0" smtClean="0" sz="600" spc="0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 </a:t>
            </a:r>
            <a:r>
              <a:rPr dirty="0" smtClean="0" sz="600" spc="-22">
                <a:latin typeface="Times New Roman"/>
                <a:cs typeface="Times New Roman"/>
              </a:rPr>
              <a:t>w</a:t>
            </a:r>
            <a:r>
              <a:rPr dirty="0" smtClean="0" sz="600" spc="0">
                <a:latin typeface="Times New Roman"/>
                <a:cs typeface="Times New Roman"/>
              </a:rPr>
              <a:t>al</a:t>
            </a:r>
            <a:r>
              <a:rPr dirty="0" smtClean="0" sz="600" spc="-22">
                <a:latin typeface="Times New Roman"/>
                <a:cs typeface="Times New Roman"/>
              </a:rPr>
              <a:t>k</a:t>
            </a:r>
            <a:r>
              <a:rPr dirty="0" smtClean="0" sz="600" spc="0">
                <a:latin typeface="Times New Roman"/>
                <a:cs typeface="Times New Roman"/>
              </a:rPr>
              <a:t>over</a:t>
            </a:r>
            <a:r>
              <a:rPr dirty="0" smtClean="0" sz="600" spc="70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rigs</a:t>
            </a:r>
            <a:r>
              <a:rPr dirty="0" smtClean="0" sz="600" spc="0">
                <a:latin typeface="Times New Roman"/>
                <a:cs typeface="Times New Roman"/>
              </a:rPr>
              <a:t> </a:t>
            </a:r>
            <a:r>
              <a:rPr dirty="0" smtClean="0" sz="600" spc="51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f</a:t>
            </a:r>
            <a:r>
              <a:rPr dirty="0" smtClean="0" sz="600" spc="-19">
                <a:latin typeface="Times New Roman"/>
                <a:cs typeface="Times New Roman"/>
              </a:rPr>
              <a:t>o</a:t>
            </a:r>
            <a:r>
              <a:rPr dirty="0" smtClean="0" sz="600" spc="0">
                <a:latin typeface="Times New Roman"/>
                <a:cs typeface="Times New Roman"/>
              </a:rPr>
              <a:t>r</a:t>
            </a:r>
            <a:r>
              <a:rPr dirty="0" smtClean="0" sz="600" spc="0">
                <a:latin typeface="Times New Roman"/>
                <a:cs typeface="Times New Roman"/>
              </a:rPr>
              <a:t> </a:t>
            </a:r>
            <a:r>
              <a:rPr dirty="0" smtClean="0" sz="600" spc="37">
                <a:latin typeface="Times New Roman"/>
                <a:cs typeface="Times New Roman"/>
              </a:rPr>
              <a:t> </a:t>
            </a:r>
            <a:r>
              <a:rPr dirty="0" smtClean="0" sz="600" spc="-24">
                <a:latin typeface="Times New Roman"/>
                <a:cs typeface="Times New Roman"/>
              </a:rPr>
              <a:t>P</a:t>
            </a:r>
            <a:r>
              <a:rPr dirty="0" smtClean="0" sz="600" spc="0">
                <a:latin typeface="Times New Roman"/>
                <a:cs typeface="Times New Roman"/>
              </a:rPr>
              <a:t>etro</a:t>
            </a:r>
            <a:r>
              <a:rPr dirty="0" smtClean="0" sz="600" spc="-24">
                <a:latin typeface="Times New Roman"/>
                <a:cs typeface="Times New Roman"/>
              </a:rPr>
              <a:t>b</a:t>
            </a:r>
            <a:r>
              <a:rPr dirty="0" smtClean="0" sz="600" spc="0">
                <a:latin typeface="Times New Roman"/>
                <a:cs typeface="Times New Roman"/>
              </a:rPr>
              <a:t>ras</a:t>
            </a:r>
            <a:r>
              <a:rPr dirty="0" smtClean="0" sz="600" spc="122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(Aloise</a:t>
            </a:r>
            <a:r>
              <a:rPr dirty="0" smtClean="0" sz="600" spc="-87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et</a:t>
            </a:r>
            <a:r>
              <a:rPr dirty="0" smtClean="0" sz="600" spc="96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al.</a:t>
            </a:r>
            <a:r>
              <a:rPr dirty="0" smtClean="0" sz="600" spc="0">
                <a:latin typeface="Times New Roman"/>
                <a:cs typeface="Times New Roman"/>
              </a:rPr>
              <a:t> </a:t>
            </a:r>
            <a:r>
              <a:rPr dirty="0" smtClean="0" sz="600" spc="120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2006).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47294" y="1492301"/>
            <a:ext cx="3913803" cy="45558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443">
              <a:lnSpc>
                <a:spcPts val="670"/>
              </a:lnSpc>
              <a:spcBef>
                <a:spcPts val="33"/>
              </a:spcBef>
            </a:pPr>
            <a:r>
              <a:rPr dirty="0" smtClean="0" sz="600" spc="-23">
                <a:solidFill>
                  <a:srgbClr val="0000FF"/>
                </a:solidFill>
                <a:latin typeface="Times New Roman"/>
                <a:cs typeface="Times New Roman"/>
              </a:rPr>
              <a:t>P</a:t>
            </a:r>
            <a:r>
              <a:rPr dirty="0" smtClean="0" sz="600" spc="-23">
                <a:solidFill>
                  <a:srgbClr val="0000FF"/>
                </a:solidFill>
                <a:latin typeface="Times New Roman"/>
                <a:cs typeface="Times New Roman"/>
              </a:rPr>
              <a:t>a</a:t>
            </a:r>
            <a:r>
              <a:rPr dirty="0" smtClean="0" sz="600" spc="0">
                <a:solidFill>
                  <a:srgbClr val="0000FF"/>
                </a:solidFill>
                <a:latin typeface="Times New Roman"/>
                <a:cs typeface="Times New Roman"/>
              </a:rPr>
              <a:t>rallel</a:t>
            </a:r>
            <a:r>
              <a:rPr dirty="0" smtClean="0" sz="600" spc="85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0000FF"/>
                </a:solidFill>
                <a:latin typeface="Times New Roman"/>
                <a:cs typeface="Times New Roman"/>
              </a:rPr>
              <a:t>machine</a:t>
            </a:r>
            <a:r>
              <a:rPr dirty="0" smtClean="0" sz="600" spc="79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0000FF"/>
                </a:solidFill>
                <a:latin typeface="Times New Roman"/>
                <a:cs typeface="Times New Roman"/>
              </a:rPr>
              <a:t>scheduling</a:t>
            </a:r>
            <a:endParaRPr sz="600">
              <a:latin typeface="Times New Roman"/>
              <a:cs typeface="Times New Roman"/>
            </a:endParaRPr>
          </a:p>
          <a:p>
            <a:pPr marL="12700" marR="443">
              <a:lnSpc>
                <a:spcPct val="95825"/>
              </a:lnSpc>
            </a:pPr>
            <a:r>
              <a:rPr dirty="0" smtClean="0" sz="600" spc="0">
                <a:latin typeface="Times New Roman"/>
                <a:cs typeface="Times New Roman"/>
              </a:rPr>
              <a:t>Anghinolfi</a:t>
            </a:r>
            <a:r>
              <a:rPr dirty="0" smtClean="0" sz="600" spc="-71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and</a:t>
            </a:r>
            <a:r>
              <a:rPr dirty="0" smtClean="0" sz="600" spc="102">
                <a:latin typeface="Times New Roman"/>
                <a:cs typeface="Times New Roman"/>
              </a:rPr>
              <a:t> </a:t>
            </a:r>
            <a:r>
              <a:rPr dirty="0" smtClean="0" sz="600" spc="-23">
                <a:latin typeface="Times New Roman"/>
                <a:cs typeface="Times New Roman"/>
              </a:rPr>
              <a:t>P</a:t>
            </a:r>
            <a:r>
              <a:rPr dirty="0" smtClean="0" sz="600" spc="0">
                <a:latin typeface="Times New Roman"/>
                <a:cs typeface="Times New Roman"/>
              </a:rPr>
              <a:t>aolucci</a:t>
            </a:r>
            <a:r>
              <a:rPr dirty="0" smtClean="0" sz="600" spc="85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(2007)</a:t>
            </a:r>
            <a:r>
              <a:rPr dirty="0" smtClean="0" sz="600" spc="123">
                <a:latin typeface="Times New Roman"/>
                <a:cs typeface="Times New Roman"/>
              </a:rPr>
              <a:t> </a:t>
            </a:r>
            <a:r>
              <a:rPr dirty="0" smtClean="0" sz="600" spc="-23">
                <a:latin typeface="Times New Roman"/>
                <a:cs typeface="Times New Roman"/>
              </a:rPr>
              <a:t>p</a:t>
            </a:r>
            <a:r>
              <a:rPr dirty="0" smtClean="0" sz="600" spc="0">
                <a:latin typeface="Times New Roman"/>
                <a:cs typeface="Times New Roman"/>
              </a:rPr>
              <a:t>ro</a:t>
            </a:r>
            <a:r>
              <a:rPr dirty="0" smtClean="0" sz="600" spc="23">
                <a:latin typeface="Times New Roman"/>
                <a:cs typeface="Times New Roman"/>
              </a:rPr>
              <a:t>p</a:t>
            </a:r>
            <a:r>
              <a:rPr dirty="0" smtClean="0" sz="600" spc="0">
                <a:latin typeface="Times New Roman"/>
                <a:cs typeface="Times New Roman"/>
              </a:rPr>
              <a:t>ose</a:t>
            </a:r>
            <a:r>
              <a:rPr dirty="0" smtClean="0" sz="600" spc="68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a</a:t>
            </a:r>
            <a:r>
              <a:rPr dirty="0" smtClean="0" sz="600" spc="83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hy</a:t>
            </a:r>
            <a:r>
              <a:rPr dirty="0" smtClean="0" sz="600" spc="-23">
                <a:latin typeface="Times New Roman"/>
                <a:cs typeface="Times New Roman"/>
              </a:rPr>
              <a:t>b</a:t>
            </a:r>
            <a:r>
              <a:rPr dirty="0" smtClean="0" sz="600" spc="0">
                <a:latin typeface="Times New Roman"/>
                <a:cs typeface="Times New Roman"/>
              </a:rPr>
              <a:t>rid</a:t>
            </a:r>
            <a:r>
              <a:rPr dirty="0" smtClean="0" sz="600" spc="40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metaheuristic</a:t>
            </a:r>
            <a:r>
              <a:rPr dirty="0" smtClean="0" sz="600" spc="156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ap</a:t>
            </a:r>
            <a:r>
              <a:rPr dirty="0" smtClean="0" sz="600" spc="-23">
                <a:latin typeface="Times New Roman"/>
                <a:cs typeface="Times New Roman"/>
              </a:rPr>
              <a:t>p</a:t>
            </a:r>
            <a:r>
              <a:rPr dirty="0" smtClean="0" sz="600" spc="0">
                <a:latin typeface="Times New Roman"/>
                <a:cs typeface="Times New Roman"/>
              </a:rPr>
              <a:t>roach</a:t>
            </a:r>
            <a:r>
              <a:rPr dirty="0" smtClean="0" sz="600" spc="146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which</a:t>
            </a:r>
            <a:r>
              <a:rPr dirty="0" smtClean="0" sz="600" spc="15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integrates</a:t>
            </a:r>
            <a:r>
              <a:rPr dirty="0" smtClean="0" sz="600" spc="0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several</a:t>
            </a:r>
            <a:endParaRPr sz="600">
              <a:latin typeface="Times New Roman"/>
              <a:cs typeface="Times New Roman"/>
            </a:endParaRPr>
          </a:p>
          <a:p>
            <a:pPr marL="12700">
              <a:lnSpc>
                <a:spcPct val="96879"/>
              </a:lnSpc>
              <a:spcBef>
                <a:spcPts val="5"/>
              </a:spcBef>
            </a:pPr>
            <a:r>
              <a:rPr dirty="0" smtClean="0" sz="600" spc="0">
                <a:latin typeface="Times New Roman"/>
                <a:cs typeface="Times New Roman"/>
              </a:rPr>
              <a:t>features</a:t>
            </a:r>
            <a:r>
              <a:rPr dirty="0" smtClean="0" sz="600" spc="63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from</a:t>
            </a:r>
            <a:r>
              <a:rPr dirty="0" smtClean="0" sz="600" spc="-1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tabu</a:t>
            </a:r>
            <a:r>
              <a:rPr dirty="0" smtClean="0" sz="600" spc="117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se</a:t>
            </a:r>
            <a:r>
              <a:rPr dirty="0" smtClean="0" sz="600" spc="-23">
                <a:latin typeface="Times New Roman"/>
                <a:cs typeface="Times New Roman"/>
              </a:rPr>
              <a:t>a</a:t>
            </a:r>
            <a:r>
              <a:rPr dirty="0" smtClean="0" sz="600" spc="0">
                <a:latin typeface="Times New Roman"/>
                <a:cs typeface="Times New Roman"/>
              </a:rPr>
              <a:t>rch,</a:t>
            </a:r>
            <a:r>
              <a:rPr dirty="0" smtClean="0" sz="600" spc="48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simulated</a:t>
            </a:r>
            <a:r>
              <a:rPr dirty="0" smtClean="0" sz="600" spc="21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annealing</a:t>
            </a:r>
            <a:r>
              <a:rPr dirty="0" smtClean="0" sz="600" spc="-1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a</a:t>
            </a:r>
            <a:r>
              <a:rPr dirty="0" smtClean="0" sz="600" spc="0">
                <a:latin typeface="Times New Roman"/>
                <a:cs typeface="Times New Roman"/>
              </a:rPr>
              <a:t>nd</a:t>
            </a:r>
            <a:r>
              <a:rPr dirty="0" smtClean="0" sz="600" spc="60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VNS</a:t>
            </a:r>
            <a:r>
              <a:rPr dirty="0" smtClean="0" sz="600" spc="0">
                <a:latin typeface="Times New Roman"/>
                <a:cs typeface="Times New Roman"/>
              </a:rPr>
              <a:t> </a:t>
            </a:r>
            <a:r>
              <a:rPr dirty="0" smtClean="0" sz="600" spc="68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f</a:t>
            </a:r>
            <a:r>
              <a:rPr dirty="0" smtClean="0" sz="600" spc="-19">
                <a:latin typeface="Times New Roman"/>
                <a:cs typeface="Times New Roman"/>
              </a:rPr>
              <a:t>o</a:t>
            </a:r>
            <a:r>
              <a:rPr dirty="0" smtClean="0" sz="600" spc="0">
                <a:latin typeface="Times New Roman"/>
                <a:cs typeface="Times New Roman"/>
              </a:rPr>
              <a:t>r</a:t>
            </a:r>
            <a:r>
              <a:rPr dirty="0" smtClean="0" sz="600" spc="0">
                <a:latin typeface="Times New Roman"/>
                <a:cs typeface="Times New Roman"/>
              </a:rPr>
              <a:t> </a:t>
            </a:r>
            <a:r>
              <a:rPr dirty="0" smtClean="0" sz="600" spc="27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a</a:t>
            </a:r>
            <a:r>
              <a:rPr dirty="0" smtClean="0" sz="600" spc="60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p</a:t>
            </a:r>
            <a:r>
              <a:rPr dirty="0" smtClean="0" sz="600" spc="-23">
                <a:latin typeface="Times New Roman"/>
                <a:cs typeface="Times New Roman"/>
              </a:rPr>
              <a:t>a</a:t>
            </a:r>
            <a:r>
              <a:rPr dirty="0" smtClean="0" sz="600" spc="0">
                <a:latin typeface="Times New Roman"/>
                <a:cs typeface="Times New Roman"/>
              </a:rPr>
              <a:t>rallel</a:t>
            </a:r>
            <a:r>
              <a:rPr dirty="0" smtClean="0" sz="600" spc="-32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machine</a:t>
            </a:r>
            <a:r>
              <a:rPr dirty="0" smtClean="0" sz="600" spc="4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total</a:t>
            </a:r>
            <a:r>
              <a:rPr dirty="0" smtClean="0" sz="600" spc="119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t</a:t>
            </a:r>
            <a:r>
              <a:rPr dirty="0" smtClean="0" sz="600" spc="-23">
                <a:latin typeface="Times New Roman"/>
                <a:cs typeface="Times New Roman"/>
              </a:rPr>
              <a:t>a</a:t>
            </a:r>
            <a:r>
              <a:rPr dirty="0" smtClean="0" sz="600" spc="0">
                <a:latin typeface="Times New Roman"/>
                <a:cs typeface="Times New Roman"/>
              </a:rPr>
              <a:t>rdiness</a:t>
            </a:r>
            <a:r>
              <a:rPr dirty="0" smtClean="0" sz="600" spc="50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scheduling</a:t>
            </a:r>
            <a:r>
              <a:rPr dirty="0" smtClean="0" sz="600" spc="0">
                <a:latin typeface="Times New Roman"/>
                <a:cs typeface="Times New Roman"/>
              </a:rPr>
              <a:t> </a:t>
            </a:r>
            <a:r>
              <a:rPr dirty="0" smtClean="0" sz="600" spc="-23">
                <a:latin typeface="Times New Roman"/>
                <a:cs typeface="Times New Roman"/>
              </a:rPr>
              <a:t>p</a:t>
            </a:r>
            <a:r>
              <a:rPr dirty="0" smtClean="0" sz="600" spc="0">
                <a:latin typeface="Times New Roman"/>
                <a:cs typeface="Times New Roman"/>
              </a:rPr>
              <a:t>roblem.</a:t>
            </a:r>
            <a:r>
              <a:rPr dirty="0" smtClean="0" sz="600" spc="142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De</a:t>
            </a:r>
            <a:r>
              <a:rPr dirty="0" smtClean="0" sz="600" spc="0">
                <a:latin typeface="Times New Roman"/>
                <a:cs typeface="Times New Roman"/>
              </a:rPr>
              <a:t> </a:t>
            </a:r>
            <a:r>
              <a:rPr dirty="0" smtClean="0" sz="600" spc="53">
                <a:latin typeface="Times New Roman"/>
                <a:cs typeface="Times New Roman"/>
              </a:rPr>
              <a:t> </a:t>
            </a:r>
            <a:r>
              <a:rPr dirty="0" smtClean="0" sz="600" spc="-25">
                <a:latin typeface="Times New Roman"/>
                <a:cs typeface="Times New Roman"/>
              </a:rPr>
              <a:t>P</a:t>
            </a:r>
            <a:r>
              <a:rPr dirty="0" smtClean="0" sz="600" spc="0">
                <a:latin typeface="Times New Roman"/>
                <a:cs typeface="Times New Roman"/>
              </a:rPr>
              <a:t>aula</a:t>
            </a:r>
            <a:r>
              <a:rPr dirty="0" smtClean="0" sz="600" spc="3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et</a:t>
            </a:r>
            <a:r>
              <a:rPr dirty="0" smtClean="0" sz="600" spc="61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al.</a:t>
            </a:r>
            <a:r>
              <a:rPr dirty="0" smtClean="0" sz="600" spc="0">
                <a:latin typeface="Times New Roman"/>
                <a:cs typeface="Times New Roman"/>
              </a:rPr>
              <a:t> </a:t>
            </a:r>
            <a:r>
              <a:rPr dirty="0" smtClean="0" sz="600" spc="120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(2007)</a:t>
            </a:r>
            <a:r>
              <a:rPr dirty="0" smtClean="0" sz="600" spc="105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apply</a:t>
            </a:r>
            <a:r>
              <a:rPr dirty="0" smtClean="0" sz="600" spc="31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VNS</a:t>
            </a:r>
            <a:r>
              <a:rPr dirty="0" smtClean="0" sz="600" spc="0">
                <a:latin typeface="Times New Roman"/>
                <a:cs typeface="Times New Roman"/>
              </a:rPr>
              <a:t> </a:t>
            </a:r>
            <a:r>
              <a:rPr dirty="0" smtClean="0" sz="600" spc="79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f</a:t>
            </a:r>
            <a:r>
              <a:rPr dirty="0" smtClean="0" sz="600" spc="-19">
                <a:latin typeface="Times New Roman"/>
                <a:cs typeface="Times New Roman"/>
              </a:rPr>
              <a:t>o</a:t>
            </a:r>
            <a:r>
              <a:rPr dirty="0" smtClean="0" sz="600" spc="0">
                <a:latin typeface="Times New Roman"/>
                <a:cs typeface="Times New Roman"/>
              </a:rPr>
              <a:t>r</a:t>
            </a:r>
            <a:r>
              <a:rPr dirty="0" smtClean="0" sz="600" spc="0">
                <a:latin typeface="Times New Roman"/>
                <a:cs typeface="Times New Roman"/>
              </a:rPr>
              <a:t> </a:t>
            </a:r>
            <a:r>
              <a:rPr dirty="0" smtClean="0" sz="600" spc="37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solv</a:t>
            </a:r>
            <a:r>
              <a:rPr dirty="0" smtClean="0" sz="600" spc="0">
                <a:latin typeface="Times New Roman"/>
                <a:cs typeface="Times New Roman"/>
              </a:rPr>
              <a:t>ing</a:t>
            </a:r>
            <a:r>
              <a:rPr dirty="0" smtClean="0" sz="600" spc="-52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p</a:t>
            </a:r>
            <a:r>
              <a:rPr dirty="0" smtClean="0" sz="600" spc="-23">
                <a:latin typeface="Times New Roman"/>
                <a:cs typeface="Times New Roman"/>
              </a:rPr>
              <a:t>a</a:t>
            </a:r>
            <a:r>
              <a:rPr dirty="0" smtClean="0" sz="600" spc="0">
                <a:latin typeface="Times New Roman"/>
                <a:cs typeface="Times New Roman"/>
              </a:rPr>
              <a:t>rallel</a:t>
            </a:r>
            <a:r>
              <a:rPr dirty="0" smtClean="0" sz="600" spc="16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machines</a:t>
            </a:r>
            <a:r>
              <a:rPr dirty="0" smtClean="0" sz="600" spc="58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scheduling</a:t>
            </a:r>
            <a:r>
              <a:rPr dirty="0" smtClean="0" sz="600" spc="6">
                <a:latin typeface="Times New Roman"/>
                <a:cs typeface="Times New Roman"/>
              </a:rPr>
              <a:t> </a:t>
            </a:r>
            <a:r>
              <a:rPr dirty="0" smtClean="0" sz="600" spc="-23">
                <a:latin typeface="Times New Roman"/>
                <a:cs typeface="Times New Roman"/>
              </a:rPr>
              <a:t>p</a:t>
            </a:r>
            <a:r>
              <a:rPr dirty="0" smtClean="0" sz="600" spc="0">
                <a:latin typeface="Times New Roman"/>
                <a:cs typeface="Times New Roman"/>
              </a:rPr>
              <a:t>roblems</a:t>
            </a:r>
            <a:r>
              <a:rPr dirty="0" smtClean="0" sz="600" spc="29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with</a:t>
            </a:r>
            <a:r>
              <a:rPr dirty="0" smtClean="0" sz="600" spc="0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sequence-de</a:t>
            </a:r>
            <a:r>
              <a:rPr dirty="0" smtClean="0" sz="600" spc="23">
                <a:latin typeface="Times New Roman"/>
                <a:cs typeface="Times New Roman"/>
              </a:rPr>
              <a:t>p</a:t>
            </a:r>
            <a:r>
              <a:rPr dirty="0" smtClean="0" sz="600" spc="0">
                <a:latin typeface="Times New Roman"/>
                <a:cs typeface="Times New Roman"/>
              </a:rPr>
              <a:t>endent</a:t>
            </a:r>
            <a:r>
              <a:rPr dirty="0" smtClean="0" sz="600" spc="83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s</a:t>
            </a:r>
            <a:r>
              <a:rPr dirty="0" smtClean="0" sz="600" spc="0">
                <a:latin typeface="Times New Roman"/>
                <a:cs typeface="Times New Roman"/>
              </a:rPr>
              <a:t>etups.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47294" y="2023707"/>
            <a:ext cx="3913917" cy="80986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443">
              <a:lnSpc>
                <a:spcPts val="670"/>
              </a:lnSpc>
              <a:spcBef>
                <a:spcPts val="33"/>
              </a:spcBef>
            </a:pPr>
            <a:r>
              <a:rPr dirty="0" smtClean="0" sz="600" spc="0">
                <a:solidFill>
                  <a:srgbClr val="0000FF"/>
                </a:solidFill>
                <a:latin typeface="Times New Roman"/>
                <a:cs typeface="Times New Roman"/>
              </a:rPr>
              <a:t>C</a:t>
            </a:r>
            <a:r>
              <a:rPr dirty="0" smtClean="0" sz="600" spc="-19">
                <a:solidFill>
                  <a:srgbClr val="0000FF"/>
                </a:solidFill>
                <a:latin typeface="Times New Roman"/>
                <a:cs typeface="Times New Roman"/>
              </a:rPr>
              <a:t>a</a:t>
            </a:r>
            <a:r>
              <a:rPr dirty="0" smtClean="0" sz="600" spc="0">
                <a:solidFill>
                  <a:srgbClr val="0000FF"/>
                </a:solidFill>
                <a:latin typeface="Times New Roman"/>
                <a:cs typeface="Times New Roman"/>
              </a:rPr>
              <a:t>r</a:t>
            </a:r>
            <a:r>
              <a:rPr dirty="0" smtClean="0" sz="600" spc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86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0000FF"/>
                </a:solidFill>
                <a:latin typeface="Times New Roman"/>
                <a:cs typeface="Times New Roman"/>
              </a:rPr>
              <a:t>sequencing</a:t>
            </a:r>
            <a:endParaRPr sz="600">
              <a:latin typeface="Times New Roman"/>
              <a:cs typeface="Times New Roman"/>
            </a:endParaRPr>
          </a:p>
          <a:p>
            <a:pPr marL="12700">
              <a:lnSpc>
                <a:spcPct val="96879"/>
              </a:lnSpc>
            </a:pPr>
            <a:r>
              <a:rPr dirty="0" smtClean="0" sz="600" spc="0">
                <a:latin typeface="Times New Roman"/>
                <a:cs typeface="Times New Roman"/>
              </a:rPr>
              <a:t>Prandtstetter</a:t>
            </a:r>
            <a:r>
              <a:rPr dirty="0" smtClean="0" sz="600" spc="0">
                <a:latin typeface="Times New Roman"/>
                <a:cs typeface="Times New Roman"/>
              </a:rPr>
              <a:t> </a:t>
            </a:r>
            <a:r>
              <a:rPr dirty="0" smtClean="0" sz="600" spc="17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and</a:t>
            </a:r>
            <a:r>
              <a:rPr dirty="0" smtClean="0" sz="600" spc="41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Raidl</a:t>
            </a:r>
            <a:r>
              <a:rPr dirty="0" smtClean="0" sz="600" spc="-71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(2008)</a:t>
            </a:r>
            <a:r>
              <a:rPr dirty="0" smtClean="0" sz="600" spc="13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use</a:t>
            </a:r>
            <a:r>
              <a:rPr dirty="0" smtClean="0" sz="600" spc="0">
                <a:latin typeface="Times New Roman"/>
                <a:cs typeface="Times New Roman"/>
              </a:rPr>
              <a:t> </a:t>
            </a:r>
            <a:r>
              <a:rPr dirty="0" smtClean="0" sz="600" spc="78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a</a:t>
            </a:r>
            <a:r>
              <a:rPr dirty="0" smtClean="0" sz="600" spc="66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hy</a:t>
            </a:r>
            <a:r>
              <a:rPr dirty="0" smtClean="0" sz="600" spc="-23">
                <a:latin typeface="Times New Roman"/>
                <a:cs typeface="Times New Roman"/>
              </a:rPr>
              <a:t>b</a:t>
            </a:r>
            <a:r>
              <a:rPr dirty="0" smtClean="0" sz="600" spc="0">
                <a:latin typeface="Times New Roman"/>
                <a:cs typeface="Times New Roman"/>
              </a:rPr>
              <a:t>rid</a:t>
            </a:r>
            <a:r>
              <a:rPr dirty="0" smtClean="0" sz="600" spc="-10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VNS</a:t>
            </a:r>
            <a:r>
              <a:rPr dirty="0" smtClean="0" sz="600" spc="0">
                <a:latin typeface="Times New Roman"/>
                <a:cs typeface="Times New Roman"/>
              </a:rPr>
              <a:t> </a:t>
            </a:r>
            <a:r>
              <a:rPr dirty="0" smtClean="0" sz="600" spc="79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f</a:t>
            </a:r>
            <a:r>
              <a:rPr dirty="0" smtClean="0" sz="600" spc="-19">
                <a:latin typeface="Times New Roman"/>
                <a:cs typeface="Times New Roman"/>
              </a:rPr>
              <a:t>o</a:t>
            </a:r>
            <a:r>
              <a:rPr dirty="0" smtClean="0" sz="600" spc="0">
                <a:latin typeface="Times New Roman"/>
                <a:cs typeface="Times New Roman"/>
              </a:rPr>
              <a:t>r</a:t>
            </a:r>
            <a:r>
              <a:rPr dirty="0" smtClean="0" sz="600" spc="0">
                <a:latin typeface="Times New Roman"/>
                <a:cs typeface="Times New Roman"/>
              </a:rPr>
              <a:t> </a:t>
            </a:r>
            <a:r>
              <a:rPr dirty="0" smtClean="0" sz="600" spc="33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the</a:t>
            </a:r>
            <a:r>
              <a:rPr dirty="0" smtClean="0" sz="600" spc="45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c</a:t>
            </a:r>
            <a:r>
              <a:rPr dirty="0" smtClean="0" sz="600" spc="-19">
                <a:latin typeface="Times New Roman"/>
                <a:cs typeface="Times New Roman"/>
              </a:rPr>
              <a:t>a</a:t>
            </a:r>
            <a:r>
              <a:rPr dirty="0" smtClean="0" sz="600" spc="0">
                <a:latin typeface="Times New Roman"/>
                <a:cs typeface="Times New Roman"/>
              </a:rPr>
              <a:t>r</a:t>
            </a:r>
            <a:r>
              <a:rPr dirty="0" smtClean="0" sz="600" spc="0">
                <a:latin typeface="Times New Roman"/>
                <a:cs typeface="Times New Roman"/>
              </a:rPr>
              <a:t> </a:t>
            </a:r>
            <a:r>
              <a:rPr dirty="0" smtClean="0" sz="600" spc="84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sequencing</a:t>
            </a:r>
            <a:r>
              <a:rPr dirty="0" smtClean="0" sz="600" spc="59">
                <a:latin typeface="Times New Roman"/>
                <a:cs typeface="Times New Roman"/>
              </a:rPr>
              <a:t> </a:t>
            </a:r>
            <a:r>
              <a:rPr dirty="0" smtClean="0" sz="600" spc="-23">
                <a:latin typeface="Times New Roman"/>
                <a:cs typeface="Times New Roman"/>
              </a:rPr>
              <a:t>p</a:t>
            </a:r>
            <a:r>
              <a:rPr dirty="0" smtClean="0" sz="600" spc="0">
                <a:latin typeface="Times New Roman"/>
                <a:cs typeface="Times New Roman"/>
              </a:rPr>
              <a:t>roblem</a:t>
            </a:r>
            <a:r>
              <a:rPr dirty="0" smtClean="0" sz="600" spc="71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and</a:t>
            </a:r>
            <a:r>
              <a:rPr dirty="0" smtClean="0" sz="600" spc="102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Gavranović</a:t>
            </a:r>
            <a:r>
              <a:rPr dirty="0" smtClean="0" sz="600" spc="-29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(2008)</a:t>
            </a:r>
            <a:r>
              <a:rPr dirty="0" smtClean="0" sz="600" spc="0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applies</a:t>
            </a:r>
            <a:r>
              <a:rPr dirty="0" smtClean="0" sz="600" spc="61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VNS</a:t>
            </a:r>
            <a:r>
              <a:rPr dirty="0" smtClean="0" sz="600" spc="0">
                <a:latin typeface="Times New Roman"/>
                <a:cs typeface="Times New Roman"/>
              </a:rPr>
              <a:t> </a:t>
            </a:r>
            <a:r>
              <a:rPr dirty="0" smtClean="0" sz="600" spc="79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to</a:t>
            </a:r>
            <a:r>
              <a:rPr dirty="0" smtClean="0" sz="600" spc="96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c</a:t>
            </a:r>
            <a:r>
              <a:rPr dirty="0" smtClean="0" sz="600" spc="-23">
                <a:latin typeface="Times New Roman"/>
                <a:cs typeface="Times New Roman"/>
              </a:rPr>
              <a:t>a</a:t>
            </a:r>
            <a:r>
              <a:rPr dirty="0" smtClean="0" sz="600" spc="0">
                <a:latin typeface="Times New Roman"/>
                <a:cs typeface="Times New Roman"/>
              </a:rPr>
              <a:t>r-sequencing</a:t>
            </a:r>
            <a:r>
              <a:rPr dirty="0" smtClean="0" sz="600" spc="-23">
                <a:latin typeface="Times New Roman"/>
                <a:cs typeface="Times New Roman"/>
              </a:rPr>
              <a:t> </a:t>
            </a:r>
            <a:r>
              <a:rPr dirty="0" smtClean="0" sz="600" spc="-23">
                <a:latin typeface="Times New Roman"/>
                <a:cs typeface="Times New Roman"/>
              </a:rPr>
              <a:t>p</a:t>
            </a:r>
            <a:r>
              <a:rPr dirty="0" smtClean="0" sz="600" spc="0">
                <a:latin typeface="Times New Roman"/>
                <a:cs typeface="Times New Roman"/>
              </a:rPr>
              <a:t>roblems</a:t>
            </a:r>
            <a:r>
              <a:rPr dirty="0" smtClean="0" sz="600" spc="-18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with</a:t>
            </a:r>
            <a:r>
              <a:rPr dirty="0" smtClean="0" sz="600" spc="33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colours.</a:t>
            </a:r>
            <a:r>
              <a:rPr dirty="0" smtClean="0" sz="600" spc="72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Ri</a:t>
            </a:r>
            <a:r>
              <a:rPr dirty="0" smtClean="0" sz="600" spc="23">
                <a:latin typeface="Times New Roman"/>
                <a:cs typeface="Times New Roman"/>
              </a:rPr>
              <a:t>b</a:t>
            </a:r>
            <a:r>
              <a:rPr dirty="0" smtClean="0" sz="600" spc="0">
                <a:latin typeface="Times New Roman"/>
                <a:cs typeface="Times New Roman"/>
              </a:rPr>
              <a:t>eiro</a:t>
            </a:r>
            <a:r>
              <a:rPr dirty="0" smtClean="0" sz="600" spc="-65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et</a:t>
            </a:r>
            <a:r>
              <a:rPr dirty="0" smtClean="0" sz="600" spc="102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al.</a:t>
            </a:r>
            <a:r>
              <a:rPr dirty="0" smtClean="0" sz="600" spc="0">
                <a:latin typeface="Times New Roman"/>
                <a:cs typeface="Times New Roman"/>
              </a:rPr>
              <a:t> </a:t>
            </a:r>
            <a:r>
              <a:rPr dirty="0" smtClean="0" sz="600" spc="120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(2008a)</a:t>
            </a:r>
            <a:r>
              <a:rPr dirty="0" smtClean="0" sz="600" spc="72">
                <a:latin typeface="Times New Roman"/>
                <a:cs typeface="Times New Roman"/>
              </a:rPr>
              <a:t> </a:t>
            </a:r>
            <a:r>
              <a:rPr dirty="0" smtClean="0" sz="600" spc="-24">
                <a:latin typeface="Times New Roman"/>
                <a:cs typeface="Times New Roman"/>
              </a:rPr>
              <a:t>p</a:t>
            </a:r>
            <a:r>
              <a:rPr dirty="0" smtClean="0" sz="600" spc="0">
                <a:latin typeface="Times New Roman"/>
                <a:cs typeface="Times New Roman"/>
              </a:rPr>
              <a:t>ro</a:t>
            </a:r>
            <a:r>
              <a:rPr dirty="0" smtClean="0" sz="600" spc="24">
                <a:latin typeface="Times New Roman"/>
                <a:cs typeface="Times New Roman"/>
              </a:rPr>
              <a:t>p</a:t>
            </a:r>
            <a:r>
              <a:rPr dirty="0" smtClean="0" sz="600" spc="0">
                <a:latin typeface="Times New Roman"/>
                <a:cs typeface="Times New Roman"/>
              </a:rPr>
              <a:t>ose</a:t>
            </a:r>
            <a:r>
              <a:rPr dirty="0" smtClean="0" sz="600" spc="-13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a</a:t>
            </a:r>
            <a:r>
              <a:rPr dirty="0" smtClean="0" sz="600" spc="66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set</a:t>
            </a:r>
            <a:r>
              <a:rPr dirty="0" smtClean="0" sz="600" spc="0">
                <a:latin typeface="Times New Roman"/>
                <a:cs typeface="Times New Roman"/>
              </a:rPr>
              <a:t> </a:t>
            </a:r>
            <a:r>
              <a:rPr dirty="0" smtClean="0" sz="600" spc="101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of</a:t>
            </a:r>
            <a:r>
              <a:rPr dirty="0" smtClean="0" sz="600" spc="0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heuristics</a:t>
            </a:r>
            <a:r>
              <a:rPr dirty="0" smtClean="0" sz="600" spc="0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based</a:t>
            </a:r>
            <a:r>
              <a:rPr dirty="0" smtClean="0" sz="600" spc="54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on</a:t>
            </a:r>
            <a:r>
              <a:rPr dirty="0" smtClean="0" sz="600" spc="0">
                <a:latin typeface="Times New Roman"/>
                <a:cs typeface="Times New Roman"/>
              </a:rPr>
              <a:t> </a:t>
            </a:r>
            <a:r>
              <a:rPr dirty="0" smtClean="0" sz="600" spc="42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the</a:t>
            </a:r>
            <a:r>
              <a:rPr dirty="0" smtClean="0" sz="600" spc="81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p</a:t>
            </a:r>
            <a:r>
              <a:rPr dirty="0" smtClean="0" sz="600" spc="-24">
                <a:latin typeface="Times New Roman"/>
                <a:cs typeface="Times New Roman"/>
              </a:rPr>
              <a:t>a</a:t>
            </a:r>
            <a:r>
              <a:rPr dirty="0" smtClean="0" sz="600" spc="0">
                <a:latin typeface="Times New Roman"/>
                <a:cs typeface="Times New Roman"/>
              </a:rPr>
              <a:t>radigms</a:t>
            </a:r>
            <a:r>
              <a:rPr dirty="0" smtClean="0" sz="600" spc="-34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of</a:t>
            </a:r>
            <a:r>
              <a:rPr dirty="0" smtClean="0" sz="600" spc="0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the</a:t>
            </a:r>
            <a:r>
              <a:rPr dirty="0" smtClean="0" sz="600" spc="45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VNS</a:t>
            </a:r>
            <a:r>
              <a:rPr dirty="0" smtClean="0" sz="600" spc="0">
                <a:latin typeface="Times New Roman"/>
                <a:cs typeface="Times New Roman"/>
              </a:rPr>
              <a:t> </a:t>
            </a:r>
            <a:r>
              <a:rPr dirty="0" smtClean="0" sz="600" spc="79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and</a:t>
            </a:r>
            <a:r>
              <a:rPr dirty="0" smtClean="0" sz="600" spc="52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ILS</a:t>
            </a:r>
            <a:r>
              <a:rPr dirty="0" smtClean="0" sz="600" spc="0">
                <a:latin typeface="Times New Roman"/>
                <a:cs typeface="Times New Roman"/>
              </a:rPr>
              <a:t> </a:t>
            </a:r>
            <a:r>
              <a:rPr dirty="0" smtClean="0" sz="600" spc="6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metaheuristics</a:t>
            </a:r>
            <a:r>
              <a:rPr dirty="0" smtClean="0" sz="600" spc="54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f</a:t>
            </a:r>
            <a:r>
              <a:rPr dirty="0" smtClean="0" sz="600" spc="-19">
                <a:latin typeface="Times New Roman"/>
                <a:cs typeface="Times New Roman"/>
              </a:rPr>
              <a:t>o</a:t>
            </a:r>
            <a:r>
              <a:rPr dirty="0" smtClean="0" sz="600" spc="0">
                <a:latin typeface="Times New Roman"/>
                <a:cs typeface="Times New Roman"/>
              </a:rPr>
              <a:t>r</a:t>
            </a:r>
            <a:r>
              <a:rPr dirty="0" smtClean="0" sz="600" spc="0">
                <a:latin typeface="Times New Roman"/>
                <a:cs typeface="Times New Roman"/>
              </a:rPr>
              <a:t> </a:t>
            </a:r>
            <a:r>
              <a:rPr dirty="0" smtClean="0" sz="600" spc="37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a</a:t>
            </a:r>
            <a:r>
              <a:rPr dirty="0" smtClean="0" sz="600" spc="79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multi-objective</a:t>
            </a:r>
            <a:r>
              <a:rPr dirty="0" smtClean="0" sz="600" spc="21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real-life</a:t>
            </a:r>
            <a:r>
              <a:rPr dirty="0" smtClean="0" sz="600" spc="-36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c</a:t>
            </a:r>
            <a:r>
              <a:rPr dirty="0" smtClean="0" sz="600" spc="-19">
                <a:latin typeface="Times New Roman"/>
                <a:cs typeface="Times New Roman"/>
              </a:rPr>
              <a:t>a</a:t>
            </a:r>
            <a:r>
              <a:rPr dirty="0" smtClean="0" sz="600" spc="0">
                <a:latin typeface="Times New Roman"/>
                <a:cs typeface="Times New Roman"/>
              </a:rPr>
              <a:t>r</a:t>
            </a:r>
            <a:r>
              <a:rPr dirty="0" smtClean="0" sz="600" spc="0">
                <a:latin typeface="Times New Roman"/>
                <a:cs typeface="Times New Roman"/>
              </a:rPr>
              <a:t> </a:t>
            </a:r>
            <a:r>
              <a:rPr dirty="0" smtClean="0" sz="600" spc="89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sequencing</a:t>
            </a:r>
            <a:r>
              <a:rPr dirty="0" smtClean="0" sz="600" spc="0">
                <a:latin typeface="Times New Roman"/>
                <a:cs typeface="Times New Roman"/>
              </a:rPr>
              <a:t> </a:t>
            </a:r>
            <a:r>
              <a:rPr dirty="0" smtClean="0" sz="600" spc="-23">
                <a:latin typeface="Times New Roman"/>
                <a:cs typeface="Times New Roman"/>
              </a:rPr>
              <a:t>p</a:t>
            </a:r>
            <a:r>
              <a:rPr dirty="0" smtClean="0" sz="600" spc="0">
                <a:latin typeface="Times New Roman"/>
                <a:cs typeface="Times New Roman"/>
              </a:rPr>
              <a:t>roblem</a:t>
            </a:r>
            <a:r>
              <a:rPr dirty="0" smtClean="0" sz="600" spc="50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with</a:t>
            </a:r>
            <a:r>
              <a:rPr dirty="0" smtClean="0" sz="600" spc="58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painting</a:t>
            </a:r>
            <a:r>
              <a:rPr dirty="0" smtClean="0" sz="600" spc="77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and</a:t>
            </a:r>
            <a:r>
              <a:rPr dirty="0" smtClean="0" sz="600" spc="92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assembly</a:t>
            </a:r>
            <a:r>
              <a:rPr dirty="0" smtClean="0" sz="600" spc="13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line</a:t>
            </a:r>
            <a:r>
              <a:rPr dirty="0" smtClean="0" sz="600" spc="0">
                <a:latin typeface="Times New Roman"/>
                <a:cs typeface="Times New Roman"/>
              </a:rPr>
              <a:t> </a:t>
            </a:r>
            <a:r>
              <a:rPr dirty="0" smtClean="0" sz="600" spc="42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constraints</a:t>
            </a:r>
            <a:r>
              <a:rPr dirty="0" smtClean="0" sz="600" spc="79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and</a:t>
            </a:r>
            <a:r>
              <a:rPr dirty="0" smtClean="0" sz="600" spc="62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Ri</a:t>
            </a:r>
            <a:r>
              <a:rPr dirty="0" smtClean="0" sz="600" spc="24">
                <a:latin typeface="Times New Roman"/>
                <a:cs typeface="Times New Roman"/>
              </a:rPr>
              <a:t>b</a:t>
            </a:r>
            <a:r>
              <a:rPr dirty="0" smtClean="0" sz="600" spc="0">
                <a:latin typeface="Times New Roman"/>
                <a:cs typeface="Times New Roman"/>
              </a:rPr>
              <a:t>eiro</a:t>
            </a:r>
            <a:r>
              <a:rPr dirty="0" smtClean="0" sz="600" spc="-85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et</a:t>
            </a:r>
            <a:r>
              <a:rPr dirty="0" smtClean="0" sz="600" spc="96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al.</a:t>
            </a:r>
            <a:r>
              <a:rPr dirty="0" smtClean="0" sz="600" spc="0">
                <a:latin typeface="Times New Roman"/>
                <a:cs typeface="Times New Roman"/>
              </a:rPr>
              <a:t> </a:t>
            </a:r>
            <a:r>
              <a:rPr dirty="0" smtClean="0" sz="600" spc="120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(2008b)</a:t>
            </a:r>
            <a:r>
              <a:rPr dirty="0" smtClean="0" sz="600" spc="115">
                <a:latin typeface="Times New Roman"/>
                <a:cs typeface="Times New Roman"/>
              </a:rPr>
              <a:t> </a:t>
            </a:r>
            <a:r>
              <a:rPr dirty="0" smtClean="0" sz="600" spc="-23">
                <a:latin typeface="Times New Roman"/>
                <a:cs typeface="Times New Roman"/>
              </a:rPr>
              <a:t>p</a:t>
            </a:r>
            <a:r>
              <a:rPr dirty="0" smtClean="0" sz="600" spc="0">
                <a:latin typeface="Times New Roman"/>
                <a:cs typeface="Times New Roman"/>
              </a:rPr>
              <a:t>rovide</a:t>
            </a:r>
            <a:r>
              <a:rPr dirty="0" smtClean="0" sz="600" spc="6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an</a:t>
            </a:r>
            <a:r>
              <a:rPr dirty="0" smtClean="0" sz="600" spc="0">
                <a:latin typeface="Times New Roman"/>
                <a:cs typeface="Times New Roman"/>
              </a:rPr>
              <a:t> </a:t>
            </a:r>
            <a:r>
              <a:rPr dirty="0" smtClean="0" sz="600" spc="65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efficient</a:t>
            </a:r>
            <a:r>
              <a:rPr dirty="0" smtClean="0" sz="600" spc="0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implementation</a:t>
            </a:r>
            <a:r>
              <a:rPr dirty="0" smtClean="0" sz="600" spc="50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of</a:t>
            </a:r>
            <a:r>
              <a:rPr dirty="0" smtClean="0" sz="600" spc="145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the</a:t>
            </a:r>
            <a:r>
              <a:rPr dirty="0" smtClean="0" sz="600" spc="93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VNS/ILS</a:t>
            </a:r>
            <a:r>
              <a:rPr dirty="0" smtClean="0" sz="600" spc="4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heuristic</a:t>
            </a:r>
            <a:r>
              <a:rPr dirty="0" smtClean="0" sz="600" spc="8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f</a:t>
            </a:r>
            <a:r>
              <a:rPr dirty="0" smtClean="0" sz="600" spc="-19">
                <a:latin typeface="Times New Roman"/>
                <a:cs typeface="Times New Roman"/>
              </a:rPr>
              <a:t>o</a:t>
            </a:r>
            <a:r>
              <a:rPr dirty="0" smtClean="0" sz="600" spc="0">
                <a:latin typeface="Times New Roman"/>
                <a:cs typeface="Times New Roman"/>
              </a:rPr>
              <a:t>r</a:t>
            </a:r>
            <a:r>
              <a:rPr dirty="0" smtClean="0" sz="600" spc="0">
                <a:latin typeface="Times New Roman"/>
                <a:cs typeface="Times New Roman"/>
              </a:rPr>
              <a:t> </a:t>
            </a:r>
            <a:r>
              <a:rPr dirty="0" smtClean="0" sz="600" spc="33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this</a:t>
            </a:r>
            <a:r>
              <a:rPr dirty="0" smtClean="0" sz="600" spc="89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real-life</a:t>
            </a:r>
            <a:r>
              <a:rPr dirty="0" smtClean="0" sz="600" spc="-21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c</a:t>
            </a:r>
            <a:r>
              <a:rPr dirty="0" smtClean="0" sz="600" spc="-19">
                <a:latin typeface="Times New Roman"/>
                <a:cs typeface="Times New Roman"/>
              </a:rPr>
              <a:t>a</a:t>
            </a:r>
            <a:r>
              <a:rPr dirty="0" smtClean="0" sz="600" spc="0">
                <a:latin typeface="Times New Roman"/>
                <a:cs typeface="Times New Roman"/>
              </a:rPr>
              <a:t>r</a:t>
            </a:r>
            <a:r>
              <a:rPr dirty="0" smtClean="0" sz="600" spc="0">
                <a:latin typeface="Times New Roman"/>
                <a:cs typeface="Times New Roman"/>
              </a:rPr>
              <a:t> </a:t>
            </a:r>
            <a:r>
              <a:rPr dirty="0" smtClean="0" sz="600" spc="84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sequencing</a:t>
            </a:r>
            <a:r>
              <a:rPr dirty="0" smtClean="0" sz="600" spc="54">
                <a:latin typeface="Times New Roman"/>
                <a:cs typeface="Times New Roman"/>
              </a:rPr>
              <a:t> </a:t>
            </a:r>
            <a:r>
              <a:rPr dirty="0" smtClean="0" sz="600" spc="-23">
                <a:latin typeface="Times New Roman"/>
                <a:cs typeface="Times New Roman"/>
              </a:rPr>
              <a:t>p</a:t>
            </a:r>
            <a:r>
              <a:rPr dirty="0" smtClean="0" sz="600" spc="0">
                <a:latin typeface="Times New Roman"/>
                <a:cs typeface="Times New Roman"/>
              </a:rPr>
              <a:t>roblem.</a:t>
            </a:r>
            <a:r>
              <a:rPr dirty="0" smtClean="0" sz="600" spc="165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Joly</a:t>
            </a:r>
            <a:r>
              <a:rPr dirty="0" smtClean="0" sz="600" spc="0">
                <a:latin typeface="Times New Roman"/>
                <a:cs typeface="Times New Roman"/>
              </a:rPr>
              <a:t> </a:t>
            </a:r>
            <a:r>
              <a:rPr dirty="0" smtClean="0" sz="600" spc="100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and</a:t>
            </a:r>
            <a:r>
              <a:rPr dirty="0" smtClean="0" sz="600" spc="57">
                <a:latin typeface="Times New Roman"/>
                <a:cs typeface="Times New Roman"/>
              </a:rPr>
              <a:t> </a:t>
            </a:r>
            <a:r>
              <a:rPr dirty="0" smtClean="0" sz="600" spc="-24">
                <a:latin typeface="Times New Roman"/>
                <a:cs typeface="Times New Roman"/>
              </a:rPr>
              <a:t>F</a:t>
            </a:r>
            <a:r>
              <a:rPr dirty="0" smtClean="0" sz="600" spc="0">
                <a:latin typeface="Times New Roman"/>
                <a:cs typeface="Times New Roman"/>
              </a:rPr>
              <a:t>rein</a:t>
            </a:r>
            <a:r>
              <a:rPr dirty="0" smtClean="0" sz="600" spc="0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(2008)</a:t>
            </a:r>
            <a:r>
              <a:rPr dirty="0" smtClean="0" sz="600" spc="0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use</a:t>
            </a:r>
            <a:r>
              <a:rPr dirty="0" smtClean="0" sz="600" spc="0">
                <a:latin typeface="Times New Roman"/>
                <a:cs typeface="Times New Roman"/>
              </a:rPr>
              <a:t> </a:t>
            </a:r>
            <a:r>
              <a:rPr dirty="0" smtClean="0" sz="600" spc="78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VNS</a:t>
            </a:r>
            <a:r>
              <a:rPr dirty="0" smtClean="0" sz="600" spc="0">
                <a:latin typeface="Times New Roman"/>
                <a:cs typeface="Times New Roman"/>
              </a:rPr>
              <a:t> </a:t>
            </a:r>
            <a:r>
              <a:rPr dirty="0" smtClean="0" sz="600" spc="79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to</a:t>
            </a:r>
            <a:r>
              <a:rPr dirty="0" smtClean="0" sz="600" spc="72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tackle</a:t>
            </a:r>
            <a:r>
              <a:rPr dirty="0" smtClean="0" sz="600" spc="-8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an</a:t>
            </a:r>
            <a:r>
              <a:rPr dirty="0" smtClean="0" sz="600" spc="0">
                <a:latin typeface="Times New Roman"/>
                <a:cs typeface="Times New Roman"/>
              </a:rPr>
              <a:t> </a:t>
            </a:r>
            <a:r>
              <a:rPr dirty="0" smtClean="0" sz="600" spc="65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indust</a:t>
            </a:r>
            <a:r>
              <a:rPr dirty="0" smtClean="0" sz="600" spc="0">
                <a:latin typeface="Times New Roman"/>
                <a:cs typeface="Times New Roman"/>
              </a:rPr>
              <a:t>ri</a:t>
            </a:r>
            <a:r>
              <a:rPr dirty="0" smtClean="0" sz="600" spc="0">
                <a:latin typeface="Times New Roman"/>
                <a:cs typeface="Times New Roman"/>
              </a:rPr>
              <a:t>al</a:t>
            </a:r>
            <a:r>
              <a:rPr dirty="0" smtClean="0" sz="600" spc="73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c</a:t>
            </a:r>
            <a:r>
              <a:rPr dirty="0" smtClean="0" sz="600" spc="-19">
                <a:latin typeface="Times New Roman"/>
                <a:cs typeface="Times New Roman"/>
              </a:rPr>
              <a:t>a</a:t>
            </a:r>
            <a:r>
              <a:rPr dirty="0" smtClean="0" sz="600" spc="0">
                <a:latin typeface="Times New Roman"/>
                <a:cs typeface="Times New Roman"/>
              </a:rPr>
              <a:t>r</a:t>
            </a:r>
            <a:r>
              <a:rPr dirty="0" smtClean="0" sz="600" spc="0">
                <a:latin typeface="Times New Roman"/>
                <a:cs typeface="Times New Roman"/>
              </a:rPr>
              <a:t> </a:t>
            </a:r>
            <a:r>
              <a:rPr dirty="0" smtClean="0" sz="600" spc="89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sequencing</a:t>
            </a:r>
            <a:r>
              <a:rPr dirty="0" smtClean="0" sz="600" spc="31">
                <a:latin typeface="Times New Roman"/>
                <a:cs typeface="Times New Roman"/>
              </a:rPr>
              <a:t> </a:t>
            </a:r>
            <a:r>
              <a:rPr dirty="0" smtClean="0" sz="600" spc="-23">
                <a:latin typeface="Times New Roman"/>
                <a:cs typeface="Times New Roman"/>
              </a:rPr>
              <a:t>p</a:t>
            </a:r>
            <a:r>
              <a:rPr dirty="0" smtClean="0" sz="600" spc="0">
                <a:latin typeface="Times New Roman"/>
                <a:cs typeface="Times New Roman"/>
              </a:rPr>
              <a:t>roblem</a:t>
            </a:r>
            <a:r>
              <a:rPr dirty="0" smtClean="0" sz="600" spc="50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consider</a:t>
            </a:r>
            <a:r>
              <a:rPr dirty="0" smtClean="0" sz="600" spc="0">
                <a:latin typeface="Times New Roman"/>
                <a:cs typeface="Times New Roman"/>
              </a:rPr>
              <a:t>i</a:t>
            </a:r>
            <a:r>
              <a:rPr dirty="0" smtClean="0" sz="600" spc="0">
                <a:latin typeface="Times New Roman"/>
                <a:cs typeface="Times New Roman"/>
              </a:rPr>
              <a:t>n</a:t>
            </a:r>
            <a:r>
              <a:rPr dirty="0" smtClean="0" sz="600" spc="0">
                <a:latin typeface="Times New Roman"/>
                <a:cs typeface="Times New Roman"/>
              </a:rPr>
              <a:t>g</a:t>
            </a:r>
            <a:r>
              <a:rPr dirty="0" smtClean="0" sz="600" spc="-14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paint</a:t>
            </a:r>
            <a:r>
              <a:rPr dirty="0" smtClean="0" sz="600" spc="117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and</a:t>
            </a:r>
            <a:r>
              <a:rPr dirty="0" smtClean="0" sz="600" spc="92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ass</a:t>
            </a:r>
            <a:r>
              <a:rPr dirty="0" smtClean="0" sz="600" spc="0">
                <a:latin typeface="Times New Roman"/>
                <a:cs typeface="Times New Roman"/>
              </a:rPr>
              <a:t>embly</a:t>
            </a:r>
            <a:r>
              <a:rPr dirty="0" smtClean="0" sz="600" spc="5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shop</a:t>
            </a:r>
            <a:r>
              <a:rPr dirty="0" smtClean="0" sz="600" spc="58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objectives.</a:t>
            </a:r>
            <a:r>
              <a:rPr dirty="0" smtClean="0" sz="600" spc="0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G</a:t>
            </a:r>
            <a:r>
              <a:rPr dirty="0" smtClean="0" sz="600" spc="23">
                <a:latin typeface="Times New Roman"/>
                <a:cs typeface="Times New Roman"/>
              </a:rPr>
              <a:t>o</a:t>
            </a:r>
            <a:r>
              <a:rPr dirty="0" smtClean="0" sz="600" spc="23">
                <a:latin typeface="Times New Roman"/>
                <a:cs typeface="Times New Roman"/>
              </a:rPr>
              <a:t>o</a:t>
            </a:r>
            <a:r>
              <a:rPr dirty="0" smtClean="0" sz="600" spc="0">
                <a:latin typeface="Times New Roman"/>
                <a:cs typeface="Times New Roman"/>
              </a:rPr>
              <a:t>d</a:t>
            </a:r>
            <a:r>
              <a:rPr dirty="0" smtClean="0" sz="600" spc="29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results</a:t>
            </a:r>
            <a:r>
              <a:rPr dirty="0" smtClean="0" sz="600" spc="107">
                <a:latin typeface="Times New Roman"/>
                <a:cs typeface="Times New Roman"/>
              </a:rPr>
              <a:t> </a:t>
            </a:r>
            <a:r>
              <a:rPr dirty="0" smtClean="0" sz="600" spc="-19">
                <a:latin typeface="Times New Roman"/>
                <a:cs typeface="Times New Roman"/>
              </a:rPr>
              <a:t>w</a:t>
            </a:r>
            <a:r>
              <a:rPr dirty="0" smtClean="0" sz="600" spc="0">
                <a:latin typeface="Times New Roman"/>
                <a:cs typeface="Times New Roman"/>
              </a:rPr>
              <a:t>ere</a:t>
            </a:r>
            <a:r>
              <a:rPr dirty="0" smtClean="0" sz="600" spc="0">
                <a:latin typeface="Times New Roman"/>
                <a:cs typeface="Times New Roman"/>
              </a:rPr>
              <a:t> </a:t>
            </a:r>
            <a:r>
              <a:rPr dirty="0" smtClean="0" sz="600" spc="109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obtained</a:t>
            </a:r>
            <a:r>
              <a:rPr dirty="0" smtClean="0" sz="600" spc="53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in</a:t>
            </a:r>
            <a:r>
              <a:rPr dirty="0" smtClean="0" sz="600" spc="145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Estellon</a:t>
            </a:r>
            <a:r>
              <a:rPr dirty="0" smtClean="0" sz="600" spc="-88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et</a:t>
            </a:r>
            <a:r>
              <a:rPr dirty="0" smtClean="0" sz="600" spc="79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al.</a:t>
            </a:r>
            <a:r>
              <a:rPr dirty="0" smtClean="0" sz="600" spc="0">
                <a:latin typeface="Times New Roman"/>
                <a:cs typeface="Times New Roman"/>
              </a:rPr>
              <a:t> </a:t>
            </a:r>
            <a:r>
              <a:rPr dirty="0" smtClean="0" sz="600" spc="120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(2006,</a:t>
            </a:r>
            <a:r>
              <a:rPr dirty="0" smtClean="0" sz="600" spc="71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2008)</a:t>
            </a:r>
            <a:r>
              <a:rPr dirty="0" smtClean="0" sz="600" spc="56">
                <a:latin typeface="Times New Roman"/>
                <a:cs typeface="Times New Roman"/>
              </a:rPr>
              <a:t> </a:t>
            </a:r>
            <a:r>
              <a:rPr dirty="0" smtClean="0" sz="600" spc="-19">
                <a:latin typeface="Times New Roman"/>
                <a:cs typeface="Times New Roman"/>
              </a:rPr>
              <a:t>b</a:t>
            </a:r>
            <a:r>
              <a:rPr dirty="0" smtClean="0" sz="600" spc="0">
                <a:latin typeface="Times New Roman"/>
                <a:cs typeface="Times New Roman"/>
              </a:rPr>
              <a:t>y</a:t>
            </a:r>
            <a:r>
              <a:rPr dirty="0" smtClean="0" sz="600" spc="0">
                <a:latin typeface="Times New Roman"/>
                <a:cs typeface="Times New Roman"/>
              </a:rPr>
              <a:t> </a:t>
            </a:r>
            <a:r>
              <a:rPr dirty="0" smtClean="0" sz="600" spc="16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a</a:t>
            </a:r>
            <a:r>
              <a:rPr dirty="0" smtClean="0" sz="600" spc="0">
                <a:latin typeface="Times New Roman"/>
                <a:cs typeface="Times New Roman"/>
              </a:rPr>
              <a:t>p</a:t>
            </a:r>
            <a:r>
              <a:rPr dirty="0" smtClean="0" sz="600" spc="0">
                <a:latin typeface="Times New Roman"/>
                <a:cs typeface="Times New Roman"/>
              </a:rPr>
              <a:t>ply</a:t>
            </a:r>
            <a:r>
              <a:rPr dirty="0" smtClean="0" sz="600" spc="0">
                <a:latin typeface="Times New Roman"/>
                <a:cs typeface="Times New Roman"/>
              </a:rPr>
              <a:t>ing</a:t>
            </a:r>
            <a:r>
              <a:rPr dirty="0" smtClean="0" sz="600" spc="38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VNS-related</a:t>
            </a:r>
            <a:r>
              <a:rPr dirty="0" smtClean="0" sz="600" spc="91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heuristics</a:t>
            </a:r>
            <a:r>
              <a:rPr dirty="0" smtClean="0" sz="600" spc="106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f</a:t>
            </a:r>
            <a:r>
              <a:rPr dirty="0" smtClean="0" sz="600" spc="-19">
                <a:latin typeface="Times New Roman"/>
                <a:cs typeface="Times New Roman"/>
              </a:rPr>
              <a:t>o</a:t>
            </a:r>
            <a:r>
              <a:rPr dirty="0" smtClean="0" sz="600" spc="0">
                <a:latin typeface="Times New Roman"/>
                <a:cs typeface="Times New Roman"/>
              </a:rPr>
              <a:t>r</a:t>
            </a:r>
            <a:r>
              <a:rPr dirty="0" smtClean="0" sz="600" spc="0">
                <a:latin typeface="Times New Roman"/>
                <a:cs typeface="Times New Roman"/>
              </a:rPr>
              <a:t> </a:t>
            </a:r>
            <a:r>
              <a:rPr dirty="0" smtClean="0" sz="600" spc="37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real</a:t>
            </a:r>
            <a:endParaRPr sz="600">
              <a:latin typeface="Times New Roman"/>
              <a:cs typeface="Times New Roman"/>
            </a:endParaRPr>
          </a:p>
          <a:p>
            <a:pPr marL="12700" marR="443">
              <a:lnSpc>
                <a:spcPct val="95825"/>
              </a:lnSpc>
            </a:pPr>
            <a:r>
              <a:rPr dirty="0" smtClean="0" sz="600" spc="0">
                <a:latin typeface="Times New Roman"/>
                <a:cs typeface="Times New Roman"/>
              </a:rPr>
              <a:t>life</a:t>
            </a:r>
            <a:r>
              <a:rPr dirty="0" smtClean="0" sz="600" spc="140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c</a:t>
            </a:r>
            <a:r>
              <a:rPr dirty="0" smtClean="0" sz="600" spc="-19">
                <a:latin typeface="Times New Roman"/>
                <a:cs typeface="Times New Roman"/>
              </a:rPr>
              <a:t>a</a:t>
            </a:r>
            <a:r>
              <a:rPr dirty="0" smtClean="0" sz="600" spc="0">
                <a:latin typeface="Times New Roman"/>
                <a:cs typeface="Times New Roman"/>
              </a:rPr>
              <a:t>r</a:t>
            </a:r>
            <a:r>
              <a:rPr dirty="0" smtClean="0" sz="600" spc="0">
                <a:latin typeface="Times New Roman"/>
                <a:cs typeface="Times New Roman"/>
              </a:rPr>
              <a:t> </a:t>
            </a:r>
            <a:r>
              <a:rPr dirty="0" smtClean="0" sz="600" spc="89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sequencing</a:t>
            </a:r>
            <a:r>
              <a:rPr dirty="0" smtClean="0" sz="600" spc="59">
                <a:latin typeface="Times New Roman"/>
                <a:cs typeface="Times New Roman"/>
              </a:rPr>
              <a:t> </a:t>
            </a:r>
            <a:r>
              <a:rPr dirty="0" smtClean="0" sz="600" spc="-19">
                <a:latin typeface="Times New Roman"/>
                <a:cs typeface="Times New Roman"/>
              </a:rPr>
              <a:t>p</a:t>
            </a:r>
            <a:r>
              <a:rPr dirty="0" smtClean="0" sz="600" spc="0">
                <a:latin typeface="Times New Roman"/>
                <a:cs typeface="Times New Roman"/>
              </a:rPr>
              <a:t>roblems.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5006" y="3353753"/>
            <a:ext cx="1545775" cy="101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70"/>
              </a:lnSpc>
              <a:spcBef>
                <a:spcPts val="33"/>
              </a:spcBef>
            </a:pPr>
            <a:r>
              <a:rPr dirty="0" smtClean="0" sz="600" spc="-71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dirty="0" smtClean="0" sz="600" spc="-23">
                <a:solidFill>
                  <a:srgbClr val="FFFFFF"/>
                </a:solidFill>
                <a:latin typeface="Times New Roman"/>
                <a:cs typeface="Times New Roman"/>
              </a:rPr>
              <a:t>w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dirty="0" smtClean="0" sz="600" spc="7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applications</a:t>
            </a:r>
            <a:r>
              <a:rPr dirty="0" smtClean="0" sz="600" spc="27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of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VNS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79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in</a:t>
            </a:r>
            <a:r>
              <a:rPr dirty="0" smtClean="0" sz="600" spc="14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Data</a:t>
            </a:r>
            <a:r>
              <a:rPr dirty="0" smtClean="0" sz="600" spc="122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Mining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884796" y="3353753"/>
            <a:ext cx="544760" cy="101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70"/>
              </a:lnSpc>
              <a:spcBef>
                <a:spcPts val="33"/>
              </a:spcBef>
            </a:pP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Pierre</a:t>
            </a:r>
            <a:r>
              <a:rPr dirty="0" smtClean="0" sz="600" spc="7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Hansen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766243" y="3353753"/>
            <a:ext cx="1053265" cy="101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70"/>
              </a:lnSpc>
              <a:spcBef>
                <a:spcPts val="33"/>
              </a:spcBef>
            </a:pPr>
            <a:r>
              <a:rPr dirty="0" smtClean="0" sz="600" spc="-23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dirty="0" smtClean="0" sz="600" spc="-23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ris,</a:t>
            </a:r>
            <a:r>
              <a:rPr dirty="0" smtClean="0" sz="600" spc="102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Septem</a:t>
            </a:r>
            <a:r>
              <a:rPr dirty="0" smtClean="0" sz="600" spc="23">
                <a:solidFill>
                  <a:srgbClr val="FFFFFF"/>
                </a:solidFill>
                <a:latin typeface="Times New Roman"/>
                <a:cs typeface="Times New Roman"/>
              </a:rPr>
              <a:t>b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er</a:t>
            </a:r>
            <a:r>
              <a:rPr dirty="0" smtClean="0" sz="600" spc="9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7–8,</a:t>
            </a:r>
            <a:r>
              <a:rPr dirty="0" smtClean="0" sz="600" spc="4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2017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190388" y="3353753"/>
            <a:ext cx="307653" cy="101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70"/>
              </a:lnSpc>
              <a:spcBef>
                <a:spcPts val="33"/>
              </a:spcBef>
            </a:pP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10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3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/</a:t>
            </a:r>
            <a:r>
              <a:rPr dirty="0" smtClean="0" sz="600" spc="-8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34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297606" y="3251275"/>
            <a:ext cx="53506" cy="25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" name="object 2"/>
          <p:cNvSpPr txBox="1"/>
          <p:nvPr/>
        </p:nvSpPr>
        <p:spPr>
          <a:xfrm>
            <a:off x="3023667" y="3251371"/>
            <a:ext cx="43019" cy="151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/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12"/>
          <p:cNvSpPr/>
          <p:nvPr/>
        </p:nvSpPr>
        <p:spPr>
          <a:xfrm>
            <a:off x="3023667" y="3236187"/>
            <a:ext cx="43019" cy="30366"/>
          </a:xfrm>
          <a:custGeom>
            <a:avLst/>
            <a:gdLst/>
            <a:ahLst/>
            <a:cxnLst/>
            <a:rect l="l" t="t" r="r" b="b"/>
            <a:pathLst>
              <a:path w="43019" h="30366">
                <a:moveTo>
                  <a:pt x="0" y="30366"/>
                </a:moveTo>
                <a:lnTo>
                  <a:pt x="43019" y="30366"/>
                </a:lnTo>
                <a:lnTo>
                  <a:pt x="43019" y="0"/>
                </a:lnTo>
                <a:lnTo>
                  <a:pt x="0" y="0"/>
                </a:lnTo>
                <a:lnTo>
                  <a:pt x="0" y="30366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" name="object 13"/>
          <p:cNvSpPr/>
          <p:nvPr/>
        </p:nvSpPr>
        <p:spPr>
          <a:xfrm>
            <a:off x="2944050" y="3232225"/>
            <a:ext cx="25400" cy="38100"/>
          </a:xfrm>
          <a:custGeom>
            <a:avLst/>
            <a:gdLst/>
            <a:ahLst/>
            <a:cxnLst/>
            <a:rect l="l" t="t" r="r" b="b"/>
            <a:pathLst>
              <a:path w="25400" h="38100">
                <a:moveTo>
                  <a:pt x="25400" y="38100"/>
                </a:moveTo>
                <a:lnTo>
                  <a:pt x="25400" y="0"/>
                </a:lnTo>
                <a:lnTo>
                  <a:pt x="0" y="19050"/>
                </a:lnTo>
                <a:lnTo>
                  <a:pt x="25400" y="3810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" name="object 14"/>
          <p:cNvSpPr/>
          <p:nvPr/>
        </p:nvSpPr>
        <p:spPr>
          <a:xfrm>
            <a:off x="3121853" y="3232225"/>
            <a:ext cx="25400" cy="38100"/>
          </a:xfrm>
          <a:custGeom>
            <a:avLst/>
            <a:gdLst/>
            <a:ahLst/>
            <a:cxnLst/>
            <a:rect l="l" t="t" r="r" b="b"/>
            <a:pathLst>
              <a:path w="25400" h="38100">
                <a:moveTo>
                  <a:pt x="0" y="38100"/>
                </a:moveTo>
                <a:lnTo>
                  <a:pt x="25400" y="19050"/>
                </a:lnTo>
                <a:lnTo>
                  <a:pt x="0" y="0"/>
                </a:lnTo>
                <a:lnTo>
                  <a:pt x="0" y="3810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" name="object 15"/>
          <p:cNvSpPr/>
          <p:nvPr/>
        </p:nvSpPr>
        <p:spPr>
          <a:xfrm>
            <a:off x="3287279" y="3246309"/>
            <a:ext cx="43019" cy="30366"/>
          </a:xfrm>
          <a:custGeom>
            <a:avLst/>
            <a:gdLst/>
            <a:ahLst/>
            <a:cxnLst/>
            <a:rect l="l" t="t" r="r" b="b"/>
            <a:pathLst>
              <a:path w="43019" h="30366">
                <a:moveTo>
                  <a:pt x="0" y="30366"/>
                </a:moveTo>
                <a:lnTo>
                  <a:pt x="43019" y="30366"/>
                </a:lnTo>
                <a:lnTo>
                  <a:pt x="43019" y="0"/>
                </a:lnTo>
                <a:lnTo>
                  <a:pt x="0" y="0"/>
                </a:lnTo>
                <a:lnTo>
                  <a:pt x="0" y="30366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" name="object 16"/>
          <p:cNvSpPr/>
          <p:nvPr/>
        </p:nvSpPr>
        <p:spPr>
          <a:xfrm>
            <a:off x="3297771" y="3236035"/>
            <a:ext cx="43180" cy="30480"/>
          </a:xfrm>
          <a:custGeom>
            <a:avLst/>
            <a:gdLst/>
            <a:ahLst/>
            <a:cxnLst/>
            <a:rect l="l" t="t" r="r" b="b"/>
            <a:pathLst>
              <a:path w="43180" h="30480">
                <a:moveTo>
                  <a:pt x="0" y="10160"/>
                </a:moveTo>
                <a:lnTo>
                  <a:pt x="0" y="0"/>
                </a:lnTo>
                <a:lnTo>
                  <a:pt x="43180" y="0"/>
                </a:lnTo>
                <a:lnTo>
                  <a:pt x="43180" y="30480"/>
                </a:lnTo>
                <a:lnTo>
                  <a:pt x="33020" y="3048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" name="object 17"/>
          <p:cNvSpPr/>
          <p:nvPr/>
        </p:nvSpPr>
        <p:spPr>
          <a:xfrm>
            <a:off x="3307932" y="3225875"/>
            <a:ext cx="43180" cy="30480"/>
          </a:xfrm>
          <a:custGeom>
            <a:avLst/>
            <a:gdLst/>
            <a:ahLst/>
            <a:cxnLst/>
            <a:rect l="l" t="t" r="r" b="b"/>
            <a:pathLst>
              <a:path w="43180" h="30480">
                <a:moveTo>
                  <a:pt x="0" y="10160"/>
                </a:moveTo>
                <a:lnTo>
                  <a:pt x="0" y="0"/>
                </a:lnTo>
                <a:lnTo>
                  <a:pt x="43180" y="0"/>
                </a:lnTo>
                <a:lnTo>
                  <a:pt x="43180" y="30480"/>
                </a:lnTo>
                <a:lnTo>
                  <a:pt x="33020" y="3048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" name="object 18"/>
          <p:cNvSpPr/>
          <p:nvPr/>
        </p:nvSpPr>
        <p:spPr>
          <a:xfrm>
            <a:off x="3224111" y="3232225"/>
            <a:ext cx="203202" cy="38100"/>
          </a:xfrm>
          <a:custGeom>
            <a:avLst/>
            <a:gdLst/>
            <a:ahLst/>
            <a:cxnLst/>
            <a:rect l="l" t="t" r="r" b="b"/>
            <a:pathLst>
              <a:path w="203202" h="38100">
                <a:moveTo>
                  <a:pt x="203202" y="19050"/>
                </a:moveTo>
                <a:lnTo>
                  <a:pt x="177802" y="0"/>
                </a:lnTo>
                <a:lnTo>
                  <a:pt x="177802" y="38100"/>
                </a:lnTo>
                <a:lnTo>
                  <a:pt x="203202" y="19050"/>
                </a:lnTo>
                <a:close/>
              </a:path>
              <a:path w="203202" h="38100">
                <a:moveTo>
                  <a:pt x="25400" y="0"/>
                </a:moveTo>
                <a:lnTo>
                  <a:pt x="0" y="19050"/>
                </a:lnTo>
                <a:lnTo>
                  <a:pt x="25400" y="38100"/>
                </a:lnTo>
                <a:lnTo>
                  <a:pt x="25400" y="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" name="object 19"/>
          <p:cNvSpPr/>
          <p:nvPr/>
        </p:nvSpPr>
        <p:spPr>
          <a:xfrm>
            <a:off x="3593072" y="32385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" name="object 20"/>
          <p:cNvSpPr/>
          <p:nvPr/>
        </p:nvSpPr>
        <p:spPr>
          <a:xfrm>
            <a:off x="3504171" y="3232225"/>
            <a:ext cx="203202" cy="38100"/>
          </a:xfrm>
          <a:custGeom>
            <a:avLst/>
            <a:gdLst/>
            <a:ahLst/>
            <a:cxnLst/>
            <a:rect l="l" t="t" r="r" b="b"/>
            <a:pathLst>
              <a:path w="203202" h="38100">
                <a:moveTo>
                  <a:pt x="203202" y="19050"/>
                </a:moveTo>
                <a:lnTo>
                  <a:pt x="177802" y="0"/>
                </a:lnTo>
                <a:lnTo>
                  <a:pt x="177802" y="38100"/>
                </a:lnTo>
                <a:lnTo>
                  <a:pt x="203202" y="19050"/>
                </a:lnTo>
                <a:close/>
              </a:path>
              <a:path w="203202" h="38100">
                <a:moveTo>
                  <a:pt x="25400" y="0"/>
                </a:moveTo>
                <a:lnTo>
                  <a:pt x="0" y="19050"/>
                </a:lnTo>
                <a:lnTo>
                  <a:pt x="25400" y="38100"/>
                </a:lnTo>
                <a:lnTo>
                  <a:pt x="25400" y="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" name="object 21"/>
          <p:cNvSpPr/>
          <p:nvPr/>
        </p:nvSpPr>
        <p:spPr>
          <a:xfrm>
            <a:off x="3580372" y="32258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" name="object 22"/>
          <p:cNvSpPr/>
          <p:nvPr/>
        </p:nvSpPr>
        <p:spPr>
          <a:xfrm>
            <a:off x="3593072" y="32512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" name="object 23"/>
          <p:cNvSpPr/>
          <p:nvPr/>
        </p:nvSpPr>
        <p:spPr>
          <a:xfrm>
            <a:off x="3580372" y="32639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4" name="object 24"/>
          <p:cNvSpPr/>
          <p:nvPr/>
        </p:nvSpPr>
        <p:spPr>
          <a:xfrm>
            <a:off x="3593072" y="32766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5" name="object 25"/>
          <p:cNvSpPr/>
          <p:nvPr/>
        </p:nvSpPr>
        <p:spPr>
          <a:xfrm>
            <a:off x="3860432" y="32258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6" name="object 26"/>
          <p:cNvSpPr/>
          <p:nvPr/>
        </p:nvSpPr>
        <p:spPr>
          <a:xfrm>
            <a:off x="3873132" y="32385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7" name="object 27"/>
          <p:cNvSpPr/>
          <p:nvPr/>
        </p:nvSpPr>
        <p:spPr>
          <a:xfrm>
            <a:off x="3873132" y="32512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8" name="object 28"/>
          <p:cNvSpPr/>
          <p:nvPr/>
        </p:nvSpPr>
        <p:spPr>
          <a:xfrm>
            <a:off x="3784231" y="3232225"/>
            <a:ext cx="203202" cy="38100"/>
          </a:xfrm>
          <a:custGeom>
            <a:avLst/>
            <a:gdLst/>
            <a:ahLst/>
            <a:cxnLst/>
            <a:rect l="l" t="t" r="r" b="b"/>
            <a:pathLst>
              <a:path w="203202" h="38100">
                <a:moveTo>
                  <a:pt x="203202" y="19050"/>
                </a:moveTo>
                <a:lnTo>
                  <a:pt x="177802" y="0"/>
                </a:lnTo>
                <a:lnTo>
                  <a:pt x="177802" y="38100"/>
                </a:lnTo>
                <a:lnTo>
                  <a:pt x="203202" y="19050"/>
                </a:lnTo>
                <a:close/>
              </a:path>
              <a:path w="203202" h="38100">
                <a:moveTo>
                  <a:pt x="25400" y="0"/>
                </a:moveTo>
                <a:lnTo>
                  <a:pt x="0" y="19050"/>
                </a:lnTo>
                <a:lnTo>
                  <a:pt x="25400" y="38100"/>
                </a:lnTo>
                <a:lnTo>
                  <a:pt x="25400" y="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9" name="object 29"/>
          <p:cNvSpPr/>
          <p:nvPr/>
        </p:nvSpPr>
        <p:spPr>
          <a:xfrm>
            <a:off x="3860432" y="32639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0" name="object 30"/>
          <p:cNvSpPr/>
          <p:nvPr/>
        </p:nvSpPr>
        <p:spPr>
          <a:xfrm>
            <a:off x="3873132" y="32766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1" name="object 31"/>
          <p:cNvSpPr/>
          <p:nvPr/>
        </p:nvSpPr>
        <p:spPr>
          <a:xfrm>
            <a:off x="4140493" y="32258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2" name="object 32"/>
          <p:cNvSpPr/>
          <p:nvPr/>
        </p:nvSpPr>
        <p:spPr>
          <a:xfrm>
            <a:off x="4153193" y="32385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3" name="object 33"/>
          <p:cNvSpPr/>
          <p:nvPr/>
        </p:nvSpPr>
        <p:spPr>
          <a:xfrm>
            <a:off x="4153193" y="32512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4" name="object 34"/>
          <p:cNvSpPr/>
          <p:nvPr/>
        </p:nvSpPr>
        <p:spPr>
          <a:xfrm>
            <a:off x="4140493" y="32639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5" name="object 35"/>
          <p:cNvSpPr/>
          <p:nvPr/>
        </p:nvSpPr>
        <p:spPr>
          <a:xfrm>
            <a:off x="4153193" y="32766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6" name="object 36"/>
          <p:cNvSpPr/>
          <p:nvPr/>
        </p:nvSpPr>
        <p:spPr>
          <a:xfrm>
            <a:off x="4451033" y="3256355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0" y="0"/>
                </a:moveTo>
                <a:lnTo>
                  <a:pt x="20320" y="2032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7" name="object 37"/>
          <p:cNvSpPr/>
          <p:nvPr/>
        </p:nvSpPr>
        <p:spPr>
          <a:xfrm>
            <a:off x="4423969" y="3229861"/>
            <a:ext cx="30366" cy="30366"/>
          </a:xfrm>
          <a:custGeom>
            <a:avLst/>
            <a:gdLst/>
            <a:ahLst/>
            <a:cxnLst/>
            <a:rect l="l" t="t" r="r" b="b"/>
            <a:pathLst>
              <a:path w="30366" h="30366">
                <a:moveTo>
                  <a:pt x="30366" y="15183"/>
                </a:moveTo>
                <a:lnTo>
                  <a:pt x="30366" y="6797"/>
                </a:lnTo>
                <a:lnTo>
                  <a:pt x="23568" y="0"/>
                </a:lnTo>
                <a:lnTo>
                  <a:pt x="15183" y="0"/>
                </a:lnTo>
                <a:lnTo>
                  <a:pt x="6797" y="0"/>
                </a:lnTo>
                <a:lnTo>
                  <a:pt x="0" y="6797"/>
                </a:lnTo>
                <a:lnTo>
                  <a:pt x="0" y="15183"/>
                </a:lnTo>
                <a:lnTo>
                  <a:pt x="0" y="23568"/>
                </a:lnTo>
                <a:lnTo>
                  <a:pt x="6797" y="30366"/>
                </a:lnTo>
                <a:lnTo>
                  <a:pt x="15183" y="30366"/>
                </a:lnTo>
                <a:lnTo>
                  <a:pt x="23568" y="30366"/>
                </a:lnTo>
                <a:lnTo>
                  <a:pt x="30366" y="23568"/>
                </a:lnTo>
                <a:lnTo>
                  <a:pt x="30366" y="15183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8" name="object 38"/>
          <p:cNvSpPr/>
          <p:nvPr/>
        </p:nvSpPr>
        <p:spPr>
          <a:xfrm>
            <a:off x="4344352" y="3225875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38765" y="46907"/>
                </a:lnTo>
                <a:lnTo>
                  <a:pt x="48038" y="36798"/>
                </a:lnTo>
                <a:lnTo>
                  <a:pt x="50800" y="25400"/>
                </a:lnTo>
                <a:lnTo>
                  <a:pt x="46907" y="11928"/>
                </a:lnTo>
                <a:lnTo>
                  <a:pt x="36798" y="2718"/>
                </a:lnTo>
                <a:lnTo>
                  <a:pt x="25400" y="0"/>
                </a:lnTo>
                <a:lnTo>
                  <a:pt x="11928" y="3893"/>
                </a:lnTo>
                <a:lnTo>
                  <a:pt x="2718" y="14001"/>
                </a:lnTo>
                <a:lnTo>
                  <a:pt x="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9" name="object 39"/>
          <p:cNvSpPr/>
          <p:nvPr/>
        </p:nvSpPr>
        <p:spPr>
          <a:xfrm>
            <a:off x="4329112" y="3243655"/>
            <a:ext cx="30480" cy="12699"/>
          </a:xfrm>
          <a:custGeom>
            <a:avLst/>
            <a:gdLst/>
            <a:ahLst/>
            <a:cxnLst/>
            <a:rect l="l" t="t" r="r" b="b"/>
            <a:pathLst>
              <a:path w="30480" h="12699">
                <a:moveTo>
                  <a:pt x="30480" y="0"/>
                </a:moveTo>
                <a:lnTo>
                  <a:pt x="15240" y="12700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0" name="object 40"/>
          <p:cNvSpPr/>
          <p:nvPr/>
        </p:nvSpPr>
        <p:spPr>
          <a:xfrm>
            <a:off x="4496754" y="3225875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11928" y="46907"/>
                </a:lnTo>
                <a:lnTo>
                  <a:pt x="2718" y="36798"/>
                </a:lnTo>
                <a:lnTo>
                  <a:pt x="0" y="25400"/>
                </a:lnTo>
                <a:lnTo>
                  <a:pt x="3893" y="11928"/>
                </a:lnTo>
                <a:lnTo>
                  <a:pt x="14001" y="2718"/>
                </a:lnTo>
                <a:lnTo>
                  <a:pt x="25400" y="0"/>
                </a:lnTo>
                <a:lnTo>
                  <a:pt x="38872" y="3893"/>
                </a:lnTo>
                <a:lnTo>
                  <a:pt x="48082" y="14001"/>
                </a:lnTo>
                <a:lnTo>
                  <a:pt x="5080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1" name="object 41"/>
          <p:cNvSpPr/>
          <p:nvPr/>
        </p:nvSpPr>
        <p:spPr>
          <a:xfrm>
            <a:off x="4532315" y="3243655"/>
            <a:ext cx="30480" cy="12699"/>
          </a:xfrm>
          <a:custGeom>
            <a:avLst/>
            <a:gdLst/>
            <a:ahLst/>
            <a:cxnLst/>
            <a:rect l="l" t="t" r="r" b="b"/>
            <a:pathLst>
              <a:path w="30480" h="12699">
                <a:moveTo>
                  <a:pt x="30480" y="0"/>
                </a:moveTo>
                <a:lnTo>
                  <a:pt x="15240" y="12700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2" name="object 42"/>
          <p:cNvSpPr/>
          <p:nvPr/>
        </p:nvSpPr>
        <p:spPr>
          <a:xfrm>
            <a:off x="0" y="0"/>
            <a:ext cx="4608004" cy="3456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3" name="object 43"/>
          <p:cNvSpPr/>
          <p:nvPr/>
        </p:nvSpPr>
        <p:spPr>
          <a:xfrm>
            <a:off x="0" y="0"/>
            <a:ext cx="4608004" cy="25962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4" name="object 44"/>
          <p:cNvSpPr/>
          <p:nvPr/>
        </p:nvSpPr>
        <p:spPr>
          <a:xfrm>
            <a:off x="0" y="0"/>
            <a:ext cx="4608004" cy="3456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5" name="object 45"/>
          <p:cNvSpPr/>
          <p:nvPr/>
        </p:nvSpPr>
        <p:spPr>
          <a:xfrm>
            <a:off x="309193" y="693356"/>
            <a:ext cx="3989652" cy="82384"/>
          </a:xfrm>
          <a:custGeom>
            <a:avLst/>
            <a:gdLst/>
            <a:ahLst/>
            <a:cxnLst/>
            <a:rect l="l" t="t" r="r" b="b"/>
            <a:pathLst>
              <a:path w="3989652" h="82384">
                <a:moveTo>
                  <a:pt x="0" y="50800"/>
                </a:moveTo>
                <a:lnTo>
                  <a:pt x="0" y="82384"/>
                </a:lnTo>
                <a:lnTo>
                  <a:pt x="3989652" y="82384"/>
                </a:lnTo>
                <a:lnTo>
                  <a:pt x="3989652" y="50800"/>
                </a:lnTo>
                <a:lnTo>
                  <a:pt x="3988755" y="41300"/>
                </a:lnTo>
                <a:lnTo>
                  <a:pt x="3965796" y="7786"/>
                </a:lnTo>
                <a:lnTo>
                  <a:pt x="3938852" y="0"/>
                </a:lnTo>
                <a:lnTo>
                  <a:pt x="50800" y="0"/>
                </a:lnTo>
                <a:lnTo>
                  <a:pt x="7786" y="23856"/>
                </a:lnTo>
                <a:lnTo>
                  <a:pt x="0" y="50800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6" name="object 46"/>
          <p:cNvSpPr/>
          <p:nvPr/>
        </p:nvSpPr>
        <p:spPr>
          <a:xfrm>
            <a:off x="309193" y="724800"/>
            <a:ext cx="3989652" cy="10160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7" name="object 47"/>
          <p:cNvSpPr/>
          <p:nvPr/>
        </p:nvSpPr>
        <p:spPr>
          <a:xfrm>
            <a:off x="0" y="0"/>
            <a:ext cx="4608004" cy="34560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8" name="object 48"/>
          <p:cNvSpPr/>
          <p:nvPr/>
        </p:nvSpPr>
        <p:spPr>
          <a:xfrm>
            <a:off x="4235345" y="2743276"/>
            <a:ext cx="114301" cy="11430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9" name="object 49"/>
          <p:cNvSpPr/>
          <p:nvPr/>
        </p:nvSpPr>
        <p:spPr>
          <a:xfrm>
            <a:off x="410794" y="2794076"/>
            <a:ext cx="3837250" cy="635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0" name="object 50"/>
          <p:cNvSpPr/>
          <p:nvPr/>
        </p:nvSpPr>
        <p:spPr>
          <a:xfrm>
            <a:off x="4298846" y="724861"/>
            <a:ext cx="50800" cy="203111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1" name="object 51"/>
          <p:cNvSpPr/>
          <p:nvPr/>
        </p:nvSpPr>
        <p:spPr>
          <a:xfrm>
            <a:off x="4298846" y="788361"/>
            <a:ext cx="50800" cy="196761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2" name="object 52"/>
          <p:cNvSpPr/>
          <p:nvPr/>
        </p:nvSpPr>
        <p:spPr>
          <a:xfrm>
            <a:off x="309193" y="807340"/>
            <a:ext cx="3989652" cy="1999435"/>
          </a:xfrm>
          <a:custGeom>
            <a:avLst/>
            <a:gdLst/>
            <a:ahLst/>
            <a:cxnLst/>
            <a:rect l="l" t="t" r="r" b="b"/>
            <a:pathLst>
              <a:path w="3989652" h="1999435">
                <a:moveTo>
                  <a:pt x="0" y="1948635"/>
                </a:moveTo>
                <a:lnTo>
                  <a:pt x="16636" y="1986149"/>
                </a:lnTo>
                <a:lnTo>
                  <a:pt x="50800" y="1999435"/>
                </a:lnTo>
                <a:lnTo>
                  <a:pt x="3938852" y="1999435"/>
                </a:lnTo>
                <a:lnTo>
                  <a:pt x="3976366" y="1982799"/>
                </a:lnTo>
                <a:lnTo>
                  <a:pt x="3989652" y="1948635"/>
                </a:lnTo>
                <a:lnTo>
                  <a:pt x="3989652" y="0"/>
                </a:lnTo>
                <a:lnTo>
                  <a:pt x="0" y="0"/>
                </a:lnTo>
                <a:lnTo>
                  <a:pt x="0" y="1948635"/>
                </a:lnTo>
                <a:close/>
              </a:path>
            </a:pathLst>
          </a:custGeom>
          <a:solidFill>
            <a:srgbClr val="E9E9F2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3" name="object 53"/>
          <p:cNvSpPr/>
          <p:nvPr/>
        </p:nvSpPr>
        <p:spPr>
          <a:xfrm>
            <a:off x="4298846" y="775661"/>
            <a:ext cx="0" cy="1999364"/>
          </a:xfrm>
          <a:custGeom>
            <a:avLst/>
            <a:gdLst/>
            <a:ahLst/>
            <a:cxnLst/>
            <a:rect l="l" t="t" r="r" b="b"/>
            <a:pathLst>
              <a:path w="0" h="1999364">
                <a:moveTo>
                  <a:pt x="0" y="1999364"/>
                </a:moveTo>
                <a:lnTo>
                  <a:pt x="0" y="0"/>
                </a:lnTo>
              </a:path>
            </a:pathLst>
          </a:custGeom>
          <a:ln w="0">
            <a:solidFill>
              <a:srgbClr val="7F7F7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4" name="object 54"/>
          <p:cNvSpPr/>
          <p:nvPr/>
        </p:nvSpPr>
        <p:spPr>
          <a:xfrm>
            <a:off x="4298846" y="762961"/>
            <a:ext cx="0" cy="12700"/>
          </a:xfrm>
          <a:custGeom>
            <a:avLst/>
            <a:gdLst/>
            <a:ahLst/>
            <a:cxnLst/>
            <a:rect l="l" t="t" r="r" b="b"/>
            <a:pathLst>
              <a:path w="0" h="12700">
                <a:moveTo>
                  <a:pt x="0" y="12700"/>
                </a:moveTo>
                <a:lnTo>
                  <a:pt x="0" y="0"/>
                </a:lnTo>
              </a:path>
            </a:pathLst>
          </a:custGeom>
          <a:ln w="0">
            <a:solidFill>
              <a:srgbClr val="AFAFA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5" name="object 55"/>
          <p:cNvSpPr/>
          <p:nvPr/>
        </p:nvSpPr>
        <p:spPr>
          <a:xfrm>
            <a:off x="4298846" y="750261"/>
            <a:ext cx="0" cy="12700"/>
          </a:xfrm>
          <a:custGeom>
            <a:avLst/>
            <a:gdLst/>
            <a:ahLst/>
            <a:cxnLst/>
            <a:rect l="l" t="t" r="r" b="b"/>
            <a:pathLst>
              <a:path w="0" h="12700">
                <a:moveTo>
                  <a:pt x="0" y="12700"/>
                </a:moveTo>
                <a:lnTo>
                  <a:pt x="0" y="0"/>
                </a:lnTo>
              </a:path>
            </a:pathLst>
          </a:custGeom>
          <a:ln w="0">
            <a:solidFill>
              <a:srgbClr val="CECECE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6" name="object 56"/>
          <p:cNvSpPr/>
          <p:nvPr/>
        </p:nvSpPr>
        <p:spPr>
          <a:xfrm>
            <a:off x="4298846" y="737561"/>
            <a:ext cx="0" cy="12700"/>
          </a:xfrm>
          <a:custGeom>
            <a:avLst/>
            <a:gdLst/>
            <a:ahLst/>
            <a:cxnLst/>
            <a:rect l="l" t="t" r="r" b="b"/>
            <a:pathLst>
              <a:path w="0" h="12700">
                <a:moveTo>
                  <a:pt x="0" y="12700"/>
                </a:moveTo>
                <a:lnTo>
                  <a:pt x="0" y="0"/>
                </a:lnTo>
              </a:path>
            </a:pathLst>
          </a:custGeom>
          <a:ln w="0">
            <a:solidFill>
              <a:srgbClr val="EFEF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7" name="object 57"/>
          <p:cNvSpPr/>
          <p:nvPr/>
        </p:nvSpPr>
        <p:spPr>
          <a:xfrm>
            <a:off x="0" y="3320961"/>
            <a:ext cx="4608004" cy="135039"/>
          </a:xfrm>
          <a:custGeom>
            <a:avLst/>
            <a:gdLst/>
            <a:ahLst/>
            <a:cxnLst/>
            <a:rect l="l" t="t" r="r" b="b"/>
            <a:pathLst>
              <a:path w="4608004" h="135039">
                <a:moveTo>
                  <a:pt x="4608004" y="0"/>
                </a:moveTo>
                <a:lnTo>
                  <a:pt x="0" y="0"/>
                </a:lnTo>
                <a:lnTo>
                  <a:pt x="0" y="135039"/>
                </a:lnTo>
                <a:lnTo>
                  <a:pt x="4608004" y="135039"/>
                </a:lnTo>
                <a:lnTo>
                  <a:pt x="4608004" y="0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153174" y="44948"/>
            <a:ext cx="3254818" cy="2075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455"/>
              </a:lnSpc>
              <a:spcBef>
                <a:spcPts val="72"/>
              </a:spcBef>
            </a:pPr>
            <a:r>
              <a:rPr dirty="0" smtClean="0" sz="1400" spc="-39">
                <a:solidFill>
                  <a:srgbClr val="FFFFFF"/>
                </a:solidFill>
                <a:latin typeface="Times New Roman"/>
                <a:cs typeface="Times New Roman"/>
              </a:rPr>
              <a:t>V</a:t>
            </a:r>
            <a:r>
              <a:rPr dirty="0" smtClean="0" sz="1400" spc="-39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riable</a:t>
            </a:r>
            <a:r>
              <a:rPr dirty="0" smtClean="0" sz="1400" spc="-6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Neigh</a:t>
            </a:r>
            <a:r>
              <a:rPr dirty="0" smtClean="0" sz="1400" spc="39">
                <a:solidFill>
                  <a:srgbClr val="FFFFFF"/>
                </a:solidFill>
                <a:latin typeface="Times New Roman"/>
                <a:cs typeface="Times New Roman"/>
              </a:rPr>
              <a:t>b</a:t>
            </a:r>
            <a:r>
              <a:rPr dirty="0" smtClean="0" sz="1400" spc="-39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rh</a:t>
            </a:r>
            <a:r>
              <a:rPr dirty="0" smtClean="0" sz="1400" spc="39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dirty="0" smtClean="0" sz="1400" spc="39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d</a:t>
            </a:r>
            <a:r>
              <a:rPr dirty="0" smtClean="0" sz="1400" spc="-79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Se</a:t>
            </a:r>
            <a:r>
              <a:rPr dirty="0" smtClean="0" sz="1400" spc="-39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rch:</a:t>
            </a:r>
            <a:r>
              <a:rPr dirty="0" smtClean="0" sz="1400" spc="238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Application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47294" y="819176"/>
            <a:ext cx="3913887" cy="45559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443">
              <a:lnSpc>
                <a:spcPts val="670"/>
              </a:lnSpc>
              <a:spcBef>
                <a:spcPts val="33"/>
              </a:spcBef>
            </a:pPr>
            <a:r>
              <a:rPr dirty="0" smtClean="0" sz="600" spc="0">
                <a:solidFill>
                  <a:srgbClr val="0000FF"/>
                </a:solidFill>
                <a:latin typeface="Times New Roman"/>
                <a:cs typeface="Times New Roman"/>
              </a:rPr>
              <a:t>Resource-constrained</a:t>
            </a:r>
            <a:r>
              <a:rPr dirty="0" smtClean="0" sz="600" spc="58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-23">
                <a:solidFill>
                  <a:srgbClr val="0000FF"/>
                </a:solidFill>
                <a:latin typeface="Times New Roman"/>
                <a:cs typeface="Times New Roman"/>
              </a:rPr>
              <a:t>p</a:t>
            </a:r>
            <a:r>
              <a:rPr dirty="0" smtClean="0" sz="600" spc="0">
                <a:solidFill>
                  <a:srgbClr val="0000FF"/>
                </a:solidFill>
                <a:latin typeface="Times New Roman"/>
                <a:cs typeface="Times New Roman"/>
              </a:rPr>
              <a:t>roject</a:t>
            </a:r>
            <a:r>
              <a:rPr dirty="0" smtClean="0" sz="600" spc="108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0000FF"/>
                </a:solidFill>
                <a:latin typeface="Times New Roman"/>
                <a:cs typeface="Times New Roman"/>
              </a:rPr>
              <a:t>scheduling</a:t>
            </a:r>
            <a:endParaRPr sz="600">
              <a:latin typeface="Times New Roman"/>
              <a:cs typeface="Times New Roman"/>
            </a:endParaRPr>
          </a:p>
          <a:p>
            <a:pPr marL="12700">
              <a:lnSpc>
                <a:spcPct val="96879"/>
              </a:lnSpc>
            </a:pPr>
            <a:r>
              <a:rPr dirty="0" smtClean="0" sz="600" spc="0">
                <a:latin typeface="Times New Roman"/>
                <a:cs typeface="Times New Roman"/>
              </a:rPr>
              <a:t>Flesz</a:t>
            </a:r>
            <a:r>
              <a:rPr dirty="0" smtClean="0" sz="600" spc="-23">
                <a:latin typeface="Times New Roman"/>
                <a:cs typeface="Times New Roman"/>
              </a:rPr>
              <a:t>a</a:t>
            </a:r>
            <a:r>
              <a:rPr dirty="0" smtClean="0" sz="600" spc="0">
                <a:latin typeface="Times New Roman"/>
                <a:cs typeface="Times New Roman"/>
              </a:rPr>
              <a:t>r</a:t>
            </a:r>
            <a:r>
              <a:rPr dirty="0" smtClean="0" sz="600" spc="19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and</a:t>
            </a:r>
            <a:r>
              <a:rPr dirty="0" smtClean="0" sz="600" spc="72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Hindi</a:t>
            </a:r>
            <a:r>
              <a:rPr dirty="0" smtClean="0" sz="600" spc="0">
                <a:latin typeface="Times New Roman"/>
                <a:cs typeface="Times New Roman"/>
              </a:rPr>
              <a:t> </a:t>
            </a:r>
            <a:r>
              <a:rPr dirty="0" smtClean="0" sz="600" spc="102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(2004)</a:t>
            </a:r>
            <a:r>
              <a:rPr dirty="0" smtClean="0" sz="600" spc="60">
                <a:latin typeface="Times New Roman"/>
                <a:cs typeface="Times New Roman"/>
              </a:rPr>
              <a:t> </a:t>
            </a:r>
            <a:r>
              <a:rPr dirty="0" smtClean="0" sz="600" spc="-23">
                <a:latin typeface="Times New Roman"/>
                <a:cs typeface="Times New Roman"/>
              </a:rPr>
              <a:t>p</a:t>
            </a:r>
            <a:r>
              <a:rPr dirty="0" smtClean="0" sz="600" spc="0">
                <a:latin typeface="Times New Roman"/>
                <a:cs typeface="Times New Roman"/>
              </a:rPr>
              <a:t>ro</a:t>
            </a:r>
            <a:r>
              <a:rPr dirty="0" smtClean="0" sz="600" spc="23">
                <a:latin typeface="Times New Roman"/>
                <a:cs typeface="Times New Roman"/>
              </a:rPr>
              <a:t>p</a:t>
            </a:r>
            <a:r>
              <a:rPr dirty="0" smtClean="0" sz="600" spc="0">
                <a:latin typeface="Times New Roman"/>
                <a:cs typeface="Times New Roman"/>
              </a:rPr>
              <a:t>ose</a:t>
            </a:r>
            <a:r>
              <a:rPr dirty="0" smtClean="0" sz="600" spc="-2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a</a:t>
            </a:r>
            <a:r>
              <a:rPr dirty="0" smtClean="0" sz="600" spc="60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solution</a:t>
            </a:r>
            <a:r>
              <a:rPr dirty="0" smtClean="0" sz="600" spc="-12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f</a:t>
            </a:r>
            <a:r>
              <a:rPr dirty="0" smtClean="0" sz="600" spc="-19">
                <a:latin typeface="Times New Roman"/>
                <a:cs typeface="Times New Roman"/>
              </a:rPr>
              <a:t>o</a:t>
            </a:r>
            <a:r>
              <a:rPr dirty="0" smtClean="0" sz="600" spc="0">
                <a:latin typeface="Times New Roman"/>
                <a:cs typeface="Times New Roman"/>
              </a:rPr>
              <a:t>r</a:t>
            </a:r>
            <a:r>
              <a:rPr dirty="0" smtClean="0" sz="600" spc="0">
                <a:latin typeface="Times New Roman"/>
                <a:cs typeface="Times New Roman"/>
              </a:rPr>
              <a:t> </a:t>
            </a:r>
            <a:r>
              <a:rPr dirty="0" smtClean="0" sz="600" spc="24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the</a:t>
            </a:r>
            <a:r>
              <a:rPr dirty="0" smtClean="0" sz="600" spc="97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resource-constrained</a:t>
            </a:r>
            <a:r>
              <a:rPr dirty="0" smtClean="0" sz="600" spc="46">
                <a:latin typeface="Times New Roman"/>
                <a:cs typeface="Times New Roman"/>
              </a:rPr>
              <a:t> </a:t>
            </a:r>
            <a:r>
              <a:rPr dirty="0" smtClean="0" sz="600" spc="-23">
                <a:latin typeface="Times New Roman"/>
                <a:cs typeface="Times New Roman"/>
              </a:rPr>
              <a:t>p</a:t>
            </a:r>
            <a:r>
              <a:rPr dirty="0" smtClean="0" sz="600" spc="0">
                <a:latin typeface="Times New Roman"/>
                <a:cs typeface="Times New Roman"/>
              </a:rPr>
              <a:t>roject</a:t>
            </a:r>
            <a:r>
              <a:rPr dirty="0" smtClean="0" sz="600" spc="80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s</a:t>
            </a:r>
            <a:r>
              <a:rPr dirty="0" smtClean="0" sz="600" spc="0">
                <a:latin typeface="Times New Roman"/>
                <a:cs typeface="Times New Roman"/>
              </a:rPr>
              <a:t>cheduling</a:t>
            </a:r>
            <a:r>
              <a:rPr dirty="0" smtClean="0" sz="600" spc="-33">
                <a:latin typeface="Times New Roman"/>
                <a:cs typeface="Times New Roman"/>
              </a:rPr>
              <a:t> </a:t>
            </a:r>
            <a:r>
              <a:rPr dirty="0" smtClean="0" sz="600" spc="-23">
                <a:latin typeface="Times New Roman"/>
                <a:cs typeface="Times New Roman"/>
              </a:rPr>
              <a:t>p</a:t>
            </a:r>
            <a:r>
              <a:rPr dirty="0" smtClean="0" sz="600" spc="0">
                <a:latin typeface="Times New Roman"/>
                <a:cs typeface="Times New Roman"/>
              </a:rPr>
              <a:t>roblem</a:t>
            </a:r>
            <a:r>
              <a:rPr dirty="0" smtClean="0" sz="600" spc="19">
                <a:latin typeface="Times New Roman"/>
                <a:cs typeface="Times New Roman"/>
              </a:rPr>
              <a:t> </a:t>
            </a:r>
            <a:r>
              <a:rPr dirty="0" smtClean="0" sz="600" spc="-19">
                <a:latin typeface="Times New Roman"/>
                <a:cs typeface="Times New Roman"/>
              </a:rPr>
              <a:t>b</a:t>
            </a:r>
            <a:r>
              <a:rPr dirty="0" smtClean="0" sz="600" spc="0">
                <a:latin typeface="Times New Roman"/>
                <a:cs typeface="Times New Roman"/>
              </a:rPr>
              <a:t>y</a:t>
            </a:r>
            <a:r>
              <a:rPr dirty="0" smtClean="0" sz="600" spc="0">
                <a:latin typeface="Times New Roman"/>
                <a:cs typeface="Times New Roman"/>
              </a:rPr>
              <a:t> </a:t>
            </a:r>
            <a:r>
              <a:rPr dirty="0" smtClean="0" sz="600" spc="5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a</a:t>
            </a:r>
            <a:r>
              <a:rPr dirty="0" smtClean="0" sz="600" spc="0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VNS</a:t>
            </a:r>
            <a:r>
              <a:rPr dirty="0" smtClean="0" sz="600" spc="0">
                <a:latin typeface="Times New Roman"/>
                <a:cs typeface="Times New Roman"/>
              </a:rPr>
              <a:t> </a:t>
            </a:r>
            <a:r>
              <a:rPr dirty="0" smtClean="0" sz="600" spc="79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and</a:t>
            </a:r>
            <a:r>
              <a:rPr dirty="0" smtClean="0" sz="600" spc="82">
                <a:latin typeface="Times New Roman"/>
                <a:cs typeface="Times New Roman"/>
              </a:rPr>
              <a:t> </a:t>
            </a:r>
            <a:r>
              <a:rPr dirty="0" smtClean="0" sz="600" spc="-23">
                <a:latin typeface="Times New Roman"/>
                <a:cs typeface="Times New Roman"/>
              </a:rPr>
              <a:t>K</a:t>
            </a:r>
            <a:r>
              <a:rPr dirty="0" smtClean="0" sz="600" spc="0">
                <a:latin typeface="Times New Roman"/>
                <a:cs typeface="Times New Roman"/>
              </a:rPr>
              <a:t>olisch</a:t>
            </a:r>
            <a:r>
              <a:rPr dirty="0" smtClean="0" sz="600" spc="-51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and</a:t>
            </a:r>
            <a:r>
              <a:rPr dirty="0" smtClean="0" sz="600" spc="82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H</a:t>
            </a:r>
            <a:r>
              <a:rPr dirty="0" smtClean="0" sz="600" spc="-23">
                <a:latin typeface="Times New Roman"/>
                <a:cs typeface="Times New Roman"/>
              </a:rPr>
              <a:t>a</a:t>
            </a:r>
            <a:r>
              <a:rPr dirty="0" smtClean="0" sz="600" spc="0">
                <a:latin typeface="Times New Roman"/>
                <a:cs typeface="Times New Roman"/>
              </a:rPr>
              <a:t>rtmann</a:t>
            </a:r>
            <a:r>
              <a:rPr dirty="0" smtClean="0" sz="600" spc="138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(2006</a:t>
            </a:r>
            <a:r>
              <a:rPr dirty="0" smtClean="0" sz="600" spc="0">
                <a:latin typeface="Times New Roman"/>
                <a:cs typeface="Times New Roman"/>
              </a:rPr>
              <a:t>)</a:t>
            </a:r>
            <a:r>
              <a:rPr dirty="0" smtClean="0" sz="600" spc="90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include</a:t>
            </a:r>
            <a:r>
              <a:rPr dirty="0" smtClean="0" sz="600" spc="-13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VNS</a:t>
            </a:r>
            <a:r>
              <a:rPr dirty="0" smtClean="0" sz="600" spc="0">
                <a:latin typeface="Times New Roman"/>
                <a:cs typeface="Times New Roman"/>
              </a:rPr>
              <a:t> </a:t>
            </a:r>
            <a:r>
              <a:rPr dirty="0" smtClean="0" sz="600" spc="79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in</a:t>
            </a:r>
            <a:r>
              <a:rPr dirty="0" smtClean="0" sz="600" spc="145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an</a:t>
            </a:r>
            <a:r>
              <a:rPr dirty="0" smtClean="0" sz="600" spc="0">
                <a:latin typeface="Times New Roman"/>
                <a:cs typeface="Times New Roman"/>
              </a:rPr>
              <a:t> </a:t>
            </a:r>
            <a:r>
              <a:rPr dirty="0" smtClean="0" sz="600" spc="65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ex</a:t>
            </a:r>
            <a:r>
              <a:rPr dirty="0" smtClean="0" sz="600" spc="23">
                <a:latin typeface="Times New Roman"/>
                <a:cs typeface="Times New Roman"/>
              </a:rPr>
              <a:t>p</a:t>
            </a:r>
            <a:r>
              <a:rPr dirty="0" smtClean="0" sz="600" spc="0">
                <a:latin typeface="Times New Roman"/>
                <a:cs typeface="Times New Roman"/>
              </a:rPr>
              <a:t>erimental</a:t>
            </a:r>
            <a:r>
              <a:rPr dirty="0" smtClean="0" sz="600" spc="84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investigation</a:t>
            </a:r>
            <a:r>
              <a:rPr dirty="0" smtClean="0" sz="600" spc="90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of</a:t>
            </a:r>
            <a:r>
              <a:rPr dirty="0" smtClean="0" sz="600" spc="0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heuristics</a:t>
            </a:r>
            <a:r>
              <a:rPr dirty="0" smtClean="0" sz="600" spc="58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f</a:t>
            </a:r>
            <a:r>
              <a:rPr dirty="0" smtClean="0" sz="600" spc="-19">
                <a:latin typeface="Times New Roman"/>
                <a:cs typeface="Times New Roman"/>
              </a:rPr>
              <a:t>o</a:t>
            </a:r>
            <a:r>
              <a:rPr dirty="0" smtClean="0" sz="600" spc="0">
                <a:latin typeface="Times New Roman"/>
                <a:cs typeface="Times New Roman"/>
              </a:rPr>
              <a:t>r</a:t>
            </a:r>
            <a:r>
              <a:rPr dirty="0" smtClean="0" sz="600" spc="0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resource-constrained</a:t>
            </a:r>
            <a:r>
              <a:rPr dirty="0" smtClean="0" sz="600" spc="107">
                <a:latin typeface="Times New Roman"/>
                <a:cs typeface="Times New Roman"/>
              </a:rPr>
              <a:t> </a:t>
            </a:r>
            <a:r>
              <a:rPr dirty="0" smtClean="0" sz="600" spc="-23">
                <a:latin typeface="Times New Roman"/>
                <a:cs typeface="Times New Roman"/>
              </a:rPr>
              <a:t>p</a:t>
            </a:r>
            <a:r>
              <a:rPr dirty="0" smtClean="0" sz="600" spc="0">
                <a:latin typeface="Times New Roman"/>
                <a:cs typeface="Times New Roman"/>
              </a:rPr>
              <a:t>roj</a:t>
            </a:r>
            <a:r>
              <a:rPr dirty="0" smtClean="0" sz="600" spc="0">
                <a:latin typeface="Times New Roman"/>
                <a:cs typeface="Times New Roman"/>
              </a:rPr>
              <a:t>ect</a:t>
            </a:r>
            <a:r>
              <a:rPr dirty="0" smtClean="0" sz="600" spc="110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scheduling.</a:t>
            </a:r>
            <a:r>
              <a:rPr dirty="0" smtClean="0" sz="600" spc="105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Bouff</a:t>
            </a:r>
            <a:r>
              <a:rPr dirty="0" smtClean="0" sz="600" spc="-23">
                <a:latin typeface="Times New Roman"/>
                <a:cs typeface="Times New Roman"/>
              </a:rPr>
              <a:t>a</a:t>
            </a:r>
            <a:r>
              <a:rPr dirty="0" smtClean="0" sz="600" spc="0">
                <a:latin typeface="Times New Roman"/>
                <a:cs typeface="Times New Roman"/>
              </a:rPr>
              <a:t>rd</a:t>
            </a:r>
            <a:r>
              <a:rPr dirty="0" smtClean="0" sz="600" spc="21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and</a:t>
            </a:r>
            <a:r>
              <a:rPr dirty="0" smtClean="0" sz="600" spc="92">
                <a:latin typeface="Times New Roman"/>
                <a:cs typeface="Times New Roman"/>
              </a:rPr>
              <a:t> </a:t>
            </a:r>
            <a:r>
              <a:rPr dirty="0" smtClean="0" sz="600" spc="-23">
                <a:latin typeface="Times New Roman"/>
                <a:cs typeface="Times New Roman"/>
              </a:rPr>
              <a:t>F</a:t>
            </a:r>
            <a:r>
              <a:rPr dirty="0" smtClean="0" sz="600" spc="0">
                <a:latin typeface="Times New Roman"/>
                <a:cs typeface="Times New Roman"/>
              </a:rPr>
              <a:t>erland</a:t>
            </a:r>
            <a:r>
              <a:rPr dirty="0" smtClean="0" sz="600" spc="74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(2007)</a:t>
            </a:r>
            <a:r>
              <a:rPr dirty="0" smtClean="0" sz="600" spc="105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im</a:t>
            </a:r>
            <a:r>
              <a:rPr dirty="0" smtClean="0" sz="600" spc="-23">
                <a:latin typeface="Times New Roman"/>
                <a:cs typeface="Times New Roman"/>
              </a:rPr>
              <a:t>p</a:t>
            </a:r>
            <a:r>
              <a:rPr dirty="0" smtClean="0" sz="600" spc="0">
                <a:latin typeface="Times New Roman"/>
                <a:cs typeface="Times New Roman"/>
              </a:rPr>
              <a:t>rove</a:t>
            </a:r>
            <a:r>
              <a:rPr dirty="0" smtClean="0" sz="600" spc="10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s</a:t>
            </a:r>
            <a:r>
              <a:rPr dirty="0" smtClean="0" sz="600" spc="0">
                <a:latin typeface="Times New Roman"/>
                <a:cs typeface="Times New Roman"/>
              </a:rPr>
              <a:t>i</a:t>
            </a:r>
            <a:r>
              <a:rPr dirty="0" smtClean="0" sz="600" spc="0">
                <a:latin typeface="Times New Roman"/>
                <a:cs typeface="Times New Roman"/>
              </a:rPr>
              <a:t>m</a:t>
            </a:r>
            <a:r>
              <a:rPr dirty="0" smtClean="0" sz="600" spc="0">
                <a:latin typeface="Times New Roman"/>
                <a:cs typeface="Times New Roman"/>
              </a:rPr>
              <a:t>ula</a:t>
            </a:r>
            <a:r>
              <a:rPr dirty="0" smtClean="0" sz="600" spc="0">
                <a:latin typeface="Times New Roman"/>
                <a:cs typeface="Times New Roman"/>
              </a:rPr>
              <a:t>t</a:t>
            </a:r>
            <a:r>
              <a:rPr dirty="0" smtClean="0" sz="600" spc="0">
                <a:latin typeface="Times New Roman"/>
                <a:cs typeface="Times New Roman"/>
              </a:rPr>
              <a:t>ed</a:t>
            </a:r>
            <a:r>
              <a:rPr dirty="0" smtClean="0" sz="600" spc="0">
                <a:latin typeface="Times New Roman"/>
                <a:cs typeface="Times New Roman"/>
              </a:rPr>
              <a:t> </a:t>
            </a:r>
            <a:r>
              <a:rPr dirty="0" smtClean="0" sz="600" spc="-64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annealing</a:t>
            </a:r>
            <a:r>
              <a:rPr dirty="0" smtClean="0" sz="600" spc="58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with</a:t>
            </a:r>
            <a:r>
              <a:rPr dirty="0" smtClean="0" sz="600" spc="0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VNS</a:t>
            </a:r>
            <a:r>
              <a:rPr dirty="0" smtClean="0" sz="600" spc="0">
                <a:latin typeface="Times New Roman"/>
                <a:cs typeface="Times New Roman"/>
              </a:rPr>
              <a:t> </a:t>
            </a:r>
            <a:r>
              <a:rPr dirty="0" smtClean="0" sz="600" spc="79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to</a:t>
            </a:r>
            <a:r>
              <a:rPr dirty="0" smtClean="0" sz="600" spc="41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solve</a:t>
            </a:r>
            <a:r>
              <a:rPr dirty="0" smtClean="0" sz="600" spc="0">
                <a:latin typeface="Times New Roman"/>
                <a:cs typeface="Times New Roman"/>
              </a:rPr>
              <a:t> </a:t>
            </a:r>
            <a:r>
              <a:rPr dirty="0" smtClean="0" sz="600" spc="86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the</a:t>
            </a:r>
            <a:r>
              <a:rPr dirty="0" smtClean="0" sz="600" spc="98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resource-constrained</a:t>
            </a:r>
            <a:r>
              <a:rPr dirty="0" smtClean="0" sz="600" spc="5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scheduling</a:t>
            </a:r>
            <a:r>
              <a:rPr dirty="0" smtClean="0" sz="600" spc="-48">
                <a:latin typeface="Times New Roman"/>
                <a:cs typeface="Times New Roman"/>
              </a:rPr>
              <a:t> </a:t>
            </a:r>
            <a:r>
              <a:rPr dirty="0" smtClean="0" sz="600" spc="-19">
                <a:latin typeface="Times New Roman"/>
                <a:cs typeface="Times New Roman"/>
              </a:rPr>
              <a:t>p</a:t>
            </a:r>
            <a:r>
              <a:rPr dirty="0" smtClean="0" sz="600" spc="0">
                <a:latin typeface="Times New Roman"/>
                <a:cs typeface="Times New Roman"/>
              </a:rPr>
              <a:t>roblem.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47294" y="1350582"/>
            <a:ext cx="3913818" cy="80986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443">
              <a:lnSpc>
                <a:spcPts val="670"/>
              </a:lnSpc>
              <a:spcBef>
                <a:spcPts val="33"/>
              </a:spcBef>
            </a:pPr>
            <a:r>
              <a:rPr dirty="0" smtClean="0" sz="600" spc="0">
                <a:solidFill>
                  <a:srgbClr val="0000FF"/>
                </a:solidFill>
                <a:latin typeface="Times New Roman"/>
                <a:cs typeface="Times New Roman"/>
              </a:rPr>
              <a:t>Problems</a:t>
            </a:r>
            <a:r>
              <a:rPr dirty="0" smtClean="0" sz="600" spc="46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0000FF"/>
                </a:solidFill>
                <a:latin typeface="Times New Roman"/>
                <a:cs typeface="Times New Roman"/>
              </a:rPr>
              <a:t>in</a:t>
            </a:r>
            <a:r>
              <a:rPr dirty="0" smtClean="0" sz="600" spc="135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0000FF"/>
                </a:solidFill>
                <a:latin typeface="Times New Roman"/>
                <a:cs typeface="Times New Roman"/>
              </a:rPr>
              <a:t>biosciences</a:t>
            </a:r>
            <a:r>
              <a:rPr dirty="0" smtClean="0" sz="600" spc="-34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0000FF"/>
                </a:solidFill>
                <a:latin typeface="Times New Roman"/>
                <a:cs typeface="Times New Roman"/>
              </a:rPr>
              <a:t>and</a:t>
            </a:r>
            <a:r>
              <a:rPr dirty="0" smtClean="0" sz="600" spc="82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0000FF"/>
                </a:solidFill>
                <a:latin typeface="Times New Roman"/>
                <a:cs typeface="Times New Roman"/>
              </a:rPr>
              <a:t>chemistry</a:t>
            </a:r>
            <a:r>
              <a:rPr dirty="0" smtClean="0" sz="600" spc="47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VNS</a:t>
            </a:r>
            <a:r>
              <a:rPr dirty="0" smtClean="0" sz="600" spc="0">
                <a:latin typeface="Times New Roman"/>
                <a:cs typeface="Times New Roman"/>
              </a:rPr>
              <a:t> </a:t>
            </a:r>
            <a:r>
              <a:rPr dirty="0" smtClean="0" sz="600" spc="68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h</a:t>
            </a:r>
            <a:r>
              <a:rPr dirty="0" smtClean="0" sz="600" spc="0">
                <a:latin typeface="Times New Roman"/>
                <a:cs typeface="Times New Roman"/>
              </a:rPr>
              <a:t>a</a:t>
            </a:r>
            <a:r>
              <a:rPr dirty="0" smtClean="0" sz="600" spc="0">
                <a:latin typeface="Times New Roman"/>
                <a:cs typeface="Times New Roman"/>
              </a:rPr>
              <a:t>s</a:t>
            </a:r>
            <a:r>
              <a:rPr dirty="0" smtClean="0" sz="600" spc="77">
                <a:latin typeface="Times New Roman"/>
                <a:cs typeface="Times New Roman"/>
              </a:rPr>
              <a:t> </a:t>
            </a:r>
            <a:r>
              <a:rPr dirty="0" smtClean="0" sz="600" spc="23">
                <a:latin typeface="Times New Roman"/>
                <a:cs typeface="Times New Roman"/>
              </a:rPr>
              <a:t>b</a:t>
            </a:r>
            <a:r>
              <a:rPr dirty="0" smtClean="0" sz="600" spc="0">
                <a:latin typeface="Times New Roman"/>
                <a:cs typeface="Times New Roman"/>
              </a:rPr>
              <a:t>een</a:t>
            </a:r>
            <a:r>
              <a:rPr dirty="0" smtClean="0" sz="600" spc="71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use</a:t>
            </a:r>
            <a:r>
              <a:rPr dirty="0" smtClean="0" sz="600" spc="0">
                <a:latin typeface="Times New Roman"/>
                <a:cs typeface="Times New Roman"/>
              </a:rPr>
              <a:t>f</a:t>
            </a:r>
            <a:r>
              <a:rPr dirty="0" smtClean="0" sz="600" spc="0">
                <a:latin typeface="Times New Roman"/>
                <a:cs typeface="Times New Roman"/>
              </a:rPr>
              <a:t>ul</a:t>
            </a:r>
            <a:r>
              <a:rPr dirty="0" smtClean="0" sz="600" spc="18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in</a:t>
            </a:r>
            <a:r>
              <a:rPr dirty="0" smtClean="0" sz="600" spc="135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recently</a:t>
            </a:r>
            <a:r>
              <a:rPr dirty="0" smtClean="0" sz="600" spc="47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emerging</a:t>
            </a:r>
            <a:r>
              <a:rPr dirty="0" smtClean="0" sz="600" spc="25">
                <a:latin typeface="Times New Roman"/>
                <a:cs typeface="Times New Roman"/>
              </a:rPr>
              <a:t> </a:t>
            </a:r>
            <a:r>
              <a:rPr dirty="0" smtClean="0" sz="600" spc="-23">
                <a:latin typeface="Times New Roman"/>
                <a:cs typeface="Times New Roman"/>
              </a:rPr>
              <a:t>a</a:t>
            </a:r>
            <a:r>
              <a:rPr dirty="0" smtClean="0" sz="600" spc="0">
                <a:latin typeface="Times New Roman"/>
                <a:cs typeface="Times New Roman"/>
              </a:rPr>
              <a:t>reas</a:t>
            </a:r>
            <a:r>
              <a:rPr dirty="0" smtClean="0" sz="600" spc="92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in</a:t>
            </a:r>
            <a:r>
              <a:rPr dirty="0" smtClean="0" sz="600" spc="135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Bioscience</a:t>
            </a:r>
            <a:r>
              <a:rPr dirty="0" smtClean="0" sz="600" spc="52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and</a:t>
            </a:r>
            <a:endParaRPr sz="600">
              <a:latin typeface="Times New Roman"/>
              <a:cs typeface="Times New Roman"/>
            </a:endParaRPr>
          </a:p>
          <a:p>
            <a:pPr marL="12700" marR="34389">
              <a:lnSpc>
                <a:spcPct val="96879"/>
              </a:lnSpc>
            </a:pPr>
            <a:r>
              <a:rPr dirty="0" smtClean="0" sz="600" spc="0">
                <a:latin typeface="Times New Roman"/>
                <a:cs typeface="Times New Roman"/>
              </a:rPr>
              <a:t>Chemistry</a:t>
            </a:r>
            <a:r>
              <a:rPr dirty="0" smtClean="0" sz="600" spc="59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such</a:t>
            </a:r>
            <a:r>
              <a:rPr dirty="0" smtClean="0" sz="600" spc="70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as</a:t>
            </a:r>
            <a:r>
              <a:rPr dirty="0" smtClean="0" sz="600" spc="0">
                <a:latin typeface="Times New Roman"/>
                <a:cs typeface="Times New Roman"/>
              </a:rPr>
              <a:t> </a:t>
            </a:r>
            <a:r>
              <a:rPr dirty="0" smtClean="0" sz="600" spc="39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Bioinf</a:t>
            </a:r>
            <a:r>
              <a:rPr dirty="0" smtClean="0" sz="600" spc="-23">
                <a:latin typeface="Times New Roman"/>
                <a:cs typeface="Times New Roman"/>
              </a:rPr>
              <a:t>o</a:t>
            </a:r>
            <a:r>
              <a:rPr dirty="0" smtClean="0" sz="600" spc="0">
                <a:latin typeface="Times New Roman"/>
                <a:cs typeface="Times New Roman"/>
              </a:rPr>
              <a:t>rmatics.</a:t>
            </a:r>
            <a:r>
              <a:rPr dirty="0" smtClean="0" sz="600" spc="102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Andreatta</a:t>
            </a:r>
            <a:r>
              <a:rPr dirty="0" smtClean="0" sz="600" spc="176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a</a:t>
            </a:r>
            <a:r>
              <a:rPr dirty="0" smtClean="0" sz="600" spc="0">
                <a:latin typeface="Times New Roman"/>
                <a:cs typeface="Times New Roman"/>
              </a:rPr>
              <a:t>nd</a:t>
            </a:r>
            <a:r>
              <a:rPr dirty="0" smtClean="0" sz="600" spc="91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Ri</a:t>
            </a:r>
            <a:r>
              <a:rPr dirty="0" smtClean="0" sz="600" spc="23">
                <a:latin typeface="Times New Roman"/>
                <a:cs typeface="Times New Roman"/>
              </a:rPr>
              <a:t>b</a:t>
            </a:r>
            <a:r>
              <a:rPr dirty="0" smtClean="0" sz="600" spc="0">
                <a:latin typeface="Times New Roman"/>
                <a:cs typeface="Times New Roman"/>
              </a:rPr>
              <a:t>eiro</a:t>
            </a:r>
            <a:r>
              <a:rPr dirty="0" smtClean="0" sz="600" spc="-26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(2002)</a:t>
            </a:r>
            <a:r>
              <a:rPr dirty="0" smtClean="0" sz="600" spc="105">
                <a:latin typeface="Times New Roman"/>
                <a:cs typeface="Times New Roman"/>
              </a:rPr>
              <a:t> </a:t>
            </a:r>
            <a:r>
              <a:rPr dirty="0" smtClean="0" sz="600" spc="-23">
                <a:latin typeface="Times New Roman"/>
                <a:cs typeface="Times New Roman"/>
              </a:rPr>
              <a:t>p</a:t>
            </a:r>
            <a:r>
              <a:rPr dirty="0" smtClean="0" sz="600" spc="0">
                <a:latin typeface="Times New Roman"/>
                <a:cs typeface="Times New Roman"/>
              </a:rPr>
              <a:t>ro</a:t>
            </a:r>
            <a:r>
              <a:rPr dirty="0" smtClean="0" sz="600" spc="23">
                <a:latin typeface="Times New Roman"/>
                <a:cs typeface="Times New Roman"/>
              </a:rPr>
              <a:t>p</a:t>
            </a:r>
            <a:r>
              <a:rPr dirty="0" smtClean="0" sz="600" spc="0">
                <a:latin typeface="Times New Roman"/>
                <a:cs typeface="Times New Roman"/>
              </a:rPr>
              <a:t>ose</a:t>
            </a:r>
            <a:r>
              <a:rPr dirty="0" smtClean="0" sz="600" spc="48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V</a:t>
            </a:r>
            <a:r>
              <a:rPr dirty="0" smtClean="0" sz="600" spc="0">
                <a:latin typeface="Times New Roman"/>
                <a:cs typeface="Times New Roman"/>
              </a:rPr>
              <a:t>NS</a:t>
            </a:r>
            <a:r>
              <a:rPr dirty="0" smtClean="0" sz="600" spc="0">
                <a:latin typeface="Times New Roman"/>
                <a:cs typeface="Times New Roman"/>
              </a:rPr>
              <a:t> </a:t>
            </a:r>
            <a:r>
              <a:rPr dirty="0" smtClean="0" sz="600" spc="77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heuristics</a:t>
            </a:r>
            <a:r>
              <a:rPr dirty="0" smtClean="0" sz="600" spc="58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f</a:t>
            </a:r>
            <a:r>
              <a:rPr dirty="0" smtClean="0" sz="600" spc="-19">
                <a:latin typeface="Times New Roman"/>
                <a:cs typeface="Times New Roman"/>
              </a:rPr>
              <a:t>o</a:t>
            </a:r>
            <a:r>
              <a:rPr dirty="0" smtClean="0" sz="600" spc="0">
                <a:latin typeface="Times New Roman"/>
                <a:cs typeface="Times New Roman"/>
              </a:rPr>
              <a:t>r</a:t>
            </a:r>
            <a:r>
              <a:rPr dirty="0" smtClean="0" sz="600" spc="0">
                <a:latin typeface="Times New Roman"/>
                <a:cs typeface="Times New Roman"/>
              </a:rPr>
              <a:t> </a:t>
            </a:r>
            <a:r>
              <a:rPr dirty="0" smtClean="0" sz="600" spc="37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the</a:t>
            </a:r>
            <a:r>
              <a:rPr dirty="0" smtClean="0" sz="600" spc="0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phylogeny</a:t>
            </a:r>
            <a:r>
              <a:rPr dirty="0" smtClean="0" sz="600" spc="-43">
                <a:latin typeface="Times New Roman"/>
                <a:cs typeface="Times New Roman"/>
              </a:rPr>
              <a:t> </a:t>
            </a:r>
            <a:r>
              <a:rPr dirty="0" smtClean="0" sz="600" spc="-23">
                <a:latin typeface="Times New Roman"/>
                <a:cs typeface="Times New Roman"/>
              </a:rPr>
              <a:t>p</a:t>
            </a:r>
            <a:r>
              <a:rPr dirty="0" smtClean="0" sz="600" spc="0">
                <a:latin typeface="Times New Roman"/>
                <a:cs typeface="Times New Roman"/>
              </a:rPr>
              <a:t>roblem</a:t>
            </a:r>
            <a:r>
              <a:rPr dirty="0" smtClean="0" sz="600" spc="50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and</a:t>
            </a:r>
            <a:r>
              <a:rPr dirty="0" smtClean="0" sz="600" spc="92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Ri</a:t>
            </a:r>
            <a:r>
              <a:rPr dirty="0" smtClean="0" sz="600" spc="23">
                <a:latin typeface="Times New Roman"/>
                <a:cs typeface="Times New Roman"/>
              </a:rPr>
              <a:t>b</a:t>
            </a:r>
            <a:r>
              <a:rPr dirty="0" smtClean="0" sz="600" spc="0">
                <a:latin typeface="Times New Roman"/>
                <a:cs typeface="Times New Roman"/>
              </a:rPr>
              <a:t>eiro</a:t>
            </a:r>
            <a:r>
              <a:rPr dirty="0" smtClean="0" sz="600" spc="-21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and</a:t>
            </a:r>
            <a:r>
              <a:rPr dirty="0" smtClean="0" sz="600" spc="92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Vianna</a:t>
            </a:r>
            <a:r>
              <a:rPr dirty="0" smtClean="0" sz="600" spc="40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(2005)</a:t>
            </a:r>
            <a:r>
              <a:rPr dirty="0" smtClean="0" sz="600" spc="105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use</a:t>
            </a:r>
            <a:r>
              <a:rPr dirty="0" smtClean="0" sz="600" spc="0">
                <a:latin typeface="Times New Roman"/>
                <a:cs typeface="Times New Roman"/>
              </a:rPr>
              <a:t> </a:t>
            </a:r>
            <a:r>
              <a:rPr dirty="0" smtClean="0" sz="600" spc="78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a</a:t>
            </a:r>
            <a:r>
              <a:rPr dirty="0" smtClean="0" sz="600" spc="66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GRASP</a:t>
            </a:r>
            <a:r>
              <a:rPr dirty="0" smtClean="0" sz="600" spc="-62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with</a:t>
            </a:r>
            <a:r>
              <a:rPr dirty="0" smtClean="0" sz="600" spc="21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a</a:t>
            </a:r>
            <a:r>
              <a:rPr dirty="0" smtClean="0" sz="600" spc="66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VND</a:t>
            </a:r>
            <a:r>
              <a:rPr dirty="0" smtClean="0" sz="600" spc="0">
                <a:latin typeface="Times New Roman"/>
                <a:cs typeface="Times New Roman"/>
              </a:rPr>
              <a:t> </a:t>
            </a:r>
            <a:r>
              <a:rPr dirty="0" smtClean="0" sz="600" spc="104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heur</a:t>
            </a:r>
            <a:r>
              <a:rPr dirty="0" smtClean="0" sz="600" spc="0">
                <a:latin typeface="Times New Roman"/>
                <a:cs typeface="Times New Roman"/>
              </a:rPr>
              <a:t>i</a:t>
            </a:r>
            <a:r>
              <a:rPr dirty="0" smtClean="0" sz="600" spc="0">
                <a:latin typeface="Times New Roman"/>
                <a:cs typeface="Times New Roman"/>
              </a:rPr>
              <a:t>s</a:t>
            </a:r>
            <a:r>
              <a:rPr dirty="0" smtClean="0" sz="600" spc="0">
                <a:latin typeface="Times New Roman"/>
                <a:cs typeface="Times New Roman"/>
              </a:rPr>
              <a:t>tic</a:t>
            </a:r>
            <a:r>
              <a:rPr dirty="0" smtClean="0" sz="600" spc="76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f</a:t>
            </a:r>
            <a:r>
              <a:rPr dirty="0" smtClean="0" sz="600" spc="-19">
                <a:latin typeface="Times New Roman"/>
                <a:cs typeface="Times New Roman"/>
              </a:rPr>
              <a:t>o</a:t>
            </a:r>
            <a:r>
              <a:rPr dirty="0" smtClean="0" sz="600" spc="0">
                <a:latin typeface="Times New Roman"/>
                <a:cs typeface="Times New Roman"/>
              </a:rPr>
              <a:t>r</a:t>
            </a:r>
            <a:r>
              <a:rPr dirty="0" smtClean="0" sz="600" spc="0">
                <a:latin typeface="Times New Roman"/>
                <a:cs typeface="Times New Roman"/>
              </a:rPr>
              <a:t> </a:t>
            </a:r>
            <a:r>
              <a:rPr dirty="0" smtClean="0" sz="600" spc="37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this</a:t>
            </a:r>
            <a:r>
              <a:rPr dirty="0" smtClean="0" sz="600" spc="53">
                <a:latin typeface="Times New Roman"/>
                <a:cs typeface="Times New Roman"/>
              </a:rPr>
              <a:t> </a:t>
            </a:r>
            <a:r>
              <a:rPr dirty="0" smtClean="0" sz="600" spc="-19">
                <a:latin typeface="Times New Roman"/>
                <a:cs typeface="Times New Roman"/>
              </a:rPr>
              <a:t>p</a:t>
            </a:r>
            <a:r>
              <a:rPr dirty="0" smtClean="0" sz="600" spc="0">
                <a:latin typeface="Times New Roman"/>
                <a:cs typeface="Times New Roman"/>
              </a:rPr>
              <a:t>roblem</a:t>
            </a:r>
            <a:r>
              <a:rPr dirty="0" smtClean="0" sz="600" spc="0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with</a:t>
            </a:r>
            <a:r>
              <a:rPr dirty="0" smtClean="0" sz="600" spc="9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a</a:t>
            </a:r>
            <a:r>
              <a:rPr dirty="0" smtClean="0" sz="600" spc="62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new</a:t>
            </a:r>
            <a:r>
              <a:rPr dirty="0" smtClean="0" sz="600" spc="0">
                <a:latin typeface="Times New Roman"/>
                <a:cs typeface="Times New Roman"/>
              </a:rPr>
              <a:t> </a:t>
            </a:r>
            <a:r>
              <a:rPr dirty="0" smtClean="0" sz="600" spc="84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neigh</a:t>
            </a:r>
            <a:r>
              <a:rPr dirty="0" smtClean="0" sz="600" spc="24">
                <a:latin typeface="Times New Roman"/>
                <a:cs typeface="Times New Roman"/>
              </a:rPr>
              <a:t>b</a:t>
            </a:r>
            <a:r>
              <a:rPr dirty="0" smtClean="0" sz="600" spc="0">
                <a:latin typeface="Times New Roman"/>
                <a:cs typeface="Times New Roman"/>
              </a:rPr>
              <a:t>ourh</a:t>
            </a:r>
            <a:r>
              <a:rPr dirty="0" smtClean="0" sz="600" spc="24">
                <a:latin typeface="Times New Roman"/>
                <a:cs typeface="Times New Roman"/>
              </a:rPr>
              <a:t>o</a:t>
            </a:r>
            <a:r>
              <a:rPr dirty="0" smtClean="0" sz="600" spc="24">
                <a:latin typeface="Times New Roman"/>
                <a:cs typeface="Times New Roman"/>
              </a:rPr>
              <a:t>o</a:t>
            </a:r>
            <a:r>
              <a:rPr dirty="0" smtClean="0" sz="600" spc="0">
                <a:latin typeface="Times New Roman"/>
                <a:cs typeface="Times New Roman"/>
              </a:rPr>
              <a:t>d</a:t>
            </a:r>
            <a:r>
              <a:rPr dirty="0" smtClean="0" sz="600" spc="-84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structure.</a:t>
            </a:r>
            <a:r>
              <a:rPr dirty="0" smtClean="0" sz="600" spc="0">
                <a:latin typeface="Times New Roman"/>
                <a:cs typeface="Times New Roman"/>
              </a:rPr>
              <a:t> </a:t>
            </a:r>
            <a:r>
              <a:rPr dirty="0" smtClean="0" sz="600" spc="14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K</a:t>
            </a:r>
            <a:r>
              <a:rPr dirty="0" smtClean="0" sz="600" spc="-24">
                <a:latin typeface="Times New Roman"/>
                <a:cs typeface="Times New Roman"/>
              </a:rPr>
              <a:t>a</a:t>
            </a:r>
            <a:r>
              <a:rPr dirty="0" smtClean="0" sz="600" spc="-24">
                <a:latin typeface="Times New Roman"/>
                <a:cs typeface="Times New Roman"/>
              </a:rPr>
              <a:t>w</a:t>
            </a:r>
            <a:r>
              <a:rPr dirty="0" smtClean="0" sz="600" spc="0">
                <a:latin typeface="Times New Roman"/>
                <a:cs typeface="Times New Roman"/>
              </a:rPr>
              <a:t>ashimo</a:t>
            </a:r>
            <a:r>
              <a:rPr dirty="0" smtClean="0" sz="600" spc="-75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et</a:t>
            </a:r>
            <a:r>
              <a:rPr dirty="0" smtClean="0" sz="600" spc="96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al.</a:t>
            </a:r>
            <a:r>
              <a:rPr dirty="0" smtClean="0" sz="600" spc="0">
                <a:latin typeface="Times New Roman"/>
                <a:cs typeface="Times New Roman"/>
              </a:rPr>
              <a:t> </a:t>
            </a:r>
            <a:r>
              <a:rPr dirty="0" smtClean="0" sz="600" spc="120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(2006)</a:t>
            </a:r>
            <a:r>
              <a:rPr dirty="0" smtClean="0" sz="600" spc="105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apply</a:t>
            </a:r>
            <a:r>
              <a:rPr dirty="0" smtClean="0" sz="600" spc="31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VNS</a:t>
            </a:r>
            <a:r>
              <a:rPr dirty="0" smtClean="0" sz="600" spc="0">
                <a:latin typeface="Times New Roman"/>
                <a:cs typeface="Times New Roman"/>
              </a:rPr>
              <a:t> </a:t>
            </a:r>
            <a:r>
              <a:rPr dirty="0" smtClean="0" sz="600" spc="79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to</a:t>
            </a:r>
            <a:r>
              <a:rPr dirty="0" smtClean="0" sz="600" spc="41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DNA</a:t>
            </a:r>
            <a:r>
              <a:rPr dirty="0" smtClean="0" sz="600" spc="0">
                <a:latin typeface="Times New Roman"/>
                <a:cs typeface="Times New Roman"/>
              </a:rPr>
              <a:t> </a:t>
            </a:r>
            <a:r>
              <a:rPr dirty="0" smtClean="0" sz="600" spc="104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Sequence</a:t>
            </a:r>
            <a:r>
              <a:rPr dirty="0" smtClean="0" sz="600" spc="106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Design</a:t>
            </a:r>
            <a:r>
              <a:rPr dirty="0" smtClean="0" sz="600" spc="0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and</a:t>
            </a:r>
            <a:r>
              <a:rPr dirty="0" smtClean="0" sz="600" spc="52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Li</a:t>
            </a:r>
            <a:r>
              <a:rPr dirty="0" smtClean="0" sz="600" spc="24">
                <a:latin typeface="Times New Roman"/>
                <a:cs typeface="Times New Roman"/>
              </a:rPr>
              <a:t>b</a:t>
            </a:r>
            <a:r>
              <a:rPr dirty="0" smtClean="0" sz="600" spc="0">
                <a:latin typeface="Times New Roman"/>
                <a:cs typeface="Times New Roman"/>
              </a:rPr>
              <a:t>erti</a:t>
            </a:r>
            <a:r>
              <a:rPr dirty="0" smtClean="0" sz="600" spc="-60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et</a:t>
            </a:r>
            <a:r>
              <a:rPr dirty="0" smtClean="0" sz="600" spc="90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al.</a:t>
            </a:r>
            <a:r>
              <a:rPr dirty="0" smtClean="0" sz="600" spc="0">
                <a:latin typeface="Times New Roman"/>
                <a:cs typeface="Times New Roman"/>
              </a:rPr>
              <a:t> </a:t>
            </a:r>
            <a:r>
              <a:rPr dirty="0" smtClean="0" sz="600" spc="120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(2009)</a:t>
            </a:r>
            <a:r>
              <a:rPr dirty="0" smtClean="0" sz="600" spc="70">
                <a:latin typeface="Times New Roman"/>
                <a:cs typeface="Times New Roman"/>
              </a:rPr>
              <a:t> </a:t>
            </a:r>
            <a:r>
              <a:rPr dirty="0" smtClean="0" sz="600" spc="-23">
                <a:latin typeface="Times New Roman"/>
                <a:cs typeface="Times New Roman"/>
              </a:rPr>
              <a:t>p</a:t>
            </a:r>
            <a:r>
              <a:rPr dirty="0" smtClean="0" sz="600" spc="0">
                <a:latin typeface="Times New Roman"/>
                <a:cs typeface="Times New Roman"/>
              </a:rPr>
              <a:t>ro</a:t>
            </a:r>
            <a:r>
              <a:rPr dirty="0" smtClean="0" sz="600" spc="23">
                <a:latin typeface="Times New Roman"/>
                <a:cs typeface="Times New Roman"/>
              </a:rPr>
              <a:t>p</a:t>
            </a:r>
            <a:r>
              <a:rPr dirty="0" smtClean="0" sz="600" spc="0">
                <a:latin typeface="Times New Roman"/>
                <a:cs typeface="Times New Roman"/>
              </a:rPr>
              <a:t>ose</a:t>
            </a:r>
            <a:r>
              <a:rPr dirty="0" smtClean="0" sz="600" spc="7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a</a:t>
            </a:r>
            <a:r>
              <a:rPr dirty="0" smtClean="0" sz="600" spc="70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double</a:t>
            </a:r>
            <a:r>
              <a:rPr dirty="0" smtClean="0" sz="600" spc="6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VNS</a:t>
            </a:r>
            <a:r>
              <a:rPr dirty="0" smtClean="0" sz="600" spc="0">
                <a:latin typeface="Times New Roman"/>
                <a:cs typeface="Times New Roman"/>
              </a:rPr>
              <a:t> </a:t>
            </a:r>
            <a:r>
              <a:rPr dirty="0" smtClean="0" sz="600" spc="79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with</a:t>
            </a:r>
            <a:r>
              <a:rPr dirty="0" smtClean="0" sz="600" spc="58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s</a:t>
            </a:r>
            <a:r>
              <a:rPr dirty="0" smtClean="0" sz="600" spc="0">
                <a:latin typeface="Times New Roman"/>
                <a:cs typeface="Times New Roman"/>
              </a:rPr>
              <a:t>m</a:t>
            </a:r>
            <a:r>
              <a:rPr dirty="0" smtClean="0" sz="600" spc="23">
                <a:latin typeface="Times New Roman"/>
                <a:cs typeface="Times New Roman"/>
              </a:rPr>
              <a:t>o</a:t>
            </a:r>
            <a:r>
              <a:rPr dirty="0" smtClean="0" sz="600" spc="0">
                <a:latin typeface="Times New Roman"/>
                <a:cs typeface="Times New Roman"/>
              </a:rPr>
              <a:t>othing</a:t>
            </a:r>
            <a:r>
              <a:rPr dirty="0" smtClean="0" sz="600" spc="78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f</a:t>
            </a:r>
            <a:r>
              <a:rPr dirty="0" smtClean="0" sz="600" spc="-19">
                <a:latin typeface="Times New Roman"/>
                <a:cs typeface="Times New Roman"/>
              </a:rPr>
              <a:t>o</a:t>
            </a:r>
            <a:r>
              <a:rPr dirty="0" smtClean="0" sz="600" spc="0">
                <a:latin typeface="Times New Roman"/>
                <a:cs typeface="Times New Roman"/>
              </a:rPr>
              <a:t>r</a:t>
            </a:r>
            <a:r>
              <a:rPr dirty="0" smtClean="0" sz="600" spc="0">
                <a:latin typeface="Times New Roman"/>
                <a:cs typeface="Times New Roman"/>
              </a:rPr>
              <a:t> </a:t>
            </a:r>
            <a:r>
              <a:rPr dirty="0" smtClean="0" sz="600" spc="34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the</a:t>
            </a:r>
            <a:r>
              <a:rPr dirty="0" smtClean="0" sz="600" spc="98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molecul</a:t>
            </a:r>
            <a:r>
              <a:rPr dirty="0" smtClean="0" sz="600" spc="-23">
                <a:latin typeface="Times New Roman"/>
                <a:cs typeface="Times New Roman"/>
              </a:rPr>
              <a:t>a</a:t>
            </a:r>
            <a:r>
              <a:rPr dirty="0" smtClean="0" sz="600" spc="0">
                <a:latin typeface="Times New Roman"/>
                <a:cs typeface="Times New Roman"/>
              </a:rPr>
              <a:t>r</a:t>
            </a:r>
            <a:r>
              <a:rPr dirty="0" smtClean="0" sz="600" spc="-30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distance</a:t>
            </a:r>
            <a:r>
              <a:rPr dirty="0" smtClean="0" sz="600" spc="54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geometry</a:t>
            </a:r>
            <a:endParaRPr sz="600">
              <a:latin typeface="Times New Roman"/>
              <a:cs typeface="Times New Roman"/>
            </a:endParaRPr>
          </a:p>
          <a:p>
            <a:pPr marL="12700">
              <a:lnSpc>
                <a:spcPct val="96879"/>
              </a:lnSpc>
            </a:pPr>
            <a:r>
              <a:rPr dirty="0" smtClean="0" sz="600" spc="-24">
                <a:latin typeface="Times New Roman"/>
                <a:cs typeface="Times New Roman"/>
              </a:rPr>
              <a:t>p</a:t>
            </a:r>
            <a:r>
              <a:rPr dirty="0" smtClean="0" sz="600" spc="0">
                <a:latin typeface="Times New Roman"/>
                <a:cs typeface="Times New Roman"/>
              </a:rPr>
              <a:t>roblem.</a:t>
            </a:r>
            <a:r>
              <a:rPr dirty="0" smtClean="0" sz="600" spc="5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Santana</a:t>
            </a:r>
            <a:r>
              <a:rPr dirty="0" smtClean="0" sz="600" spc="62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et</a:t>
            </a:r>
            <a:r>
              <a:rPr dirty="0" smtClean="0" sz="600" spc="74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al.</a:t>
            </a:r>
            <a:r>
              <a:rPr dirty="0" smtClean="0" sz="600" spc="0">
                <a:latin typeface="Times New Roman"/>
                <a:cs typeface="Times New Roman"/>
              </a:rPr>
              <a:t> </a:t>
            </a:r>
            <a:r>
              <a:rPr dirty="0" smtClean="0" sz="600" spc="120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(2008)</a:t>
            </a:r>
            <a:r>
              <a:rPr dirty="0" smtClean="0" sz="600" spc="66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illustrate</a:t>
            </a:r>
            <a:r>
              <a:rPr dirty="0" smtClean="0" sz="600" spc="50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another</a:t>
            </a:r>
            <a:r>
              <a:rPr dirty="0" smtClean="0" sz="600" spc="104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example</a:t>
            </a:r>
            <a:r>
              <a:rPr dirty="0" smtClean="0" sz="600" spc="-31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of</a:t>
            </a:r>
            <a:r>
              <a:rPr dirty="0" smtClean="0" sz="600" spc="145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hy</a:t>
            </a:r>
            <a:r>
              <a:rPr dirty="0" smtClean="0" sz="600" spc="-23">
                <a:latin typeface="Times New Roman"/>
                <a:cs typeface="Times New Roman"/>
              </a:rPr>
              <a:t>b</a:t>
            </a:r>
            <a:r>
              <a:rPr dirty="0" smtClean="0" sz="600" spc="0">
                <a:latin typeface="Times New Roman"/>
                <a:cs typeface="Times New Roman"/>
              </a:rPr>
              <a:t>ridization</a:t>
            </a:r>
            <a:r>
              <a:rPr dirty="0" smtClean="0" sz="600" spc="82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of</a:t>
            </a:r>
            <a:r>
              <a:rPr dirty="0" smtClean="0" sz="600" spc="145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metaheuristics</a:t>
            </a:r>
            <a:r>
              <a:rPr dirty="0" smtClean="0" sz="600" spc="13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through</a:t>
            </a:r>
            <a:r>
              <a:rPr dirty="0" smtClean="0" sz="600" spc="67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the</a:t>
            </a:r>
            <a:r>
              <a:rPr dirty="0" smtClean="0" sz="600" spc="0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combination</a:t>
            </a:r>
            <a:r>
              <a:rPr dirty="0" smtClean="0" sz="600" spc="56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of</a:t>
            </a:r>
            <a:r>
              <a:rPr dirty="0" smtClean="0" sz="600" spc="0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VNS</a:t>
            </a:r>
            <a:r>
              <a:rPr dirty="0" smtClean="0" sz="600" spc="0">
                <a:latin typeface="Times New Roman"/>
                <a:cs typeface="Times New Roman"/>
              </a:rPr>
              <a:t> </a:t>
            </a:r>
            <a:r>
              <a:rPr dirty="0" smtClean="0" sz="600" spc="79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and</a:t>
            </a:r>
            <a:r>
              <a:rPr dirty="0" smtClean="0" sz="600" spc="72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Estimation</a:t>
            </a:r>
            <a:r>
              <a:rPr dirty="0" smtClean="0" sz="600" spc="54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Distribution</a:t>
            </a:r>
            <a:r>
              <a:rPr dirty="0" smtClean="0" sz="600" spc="26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Alg</a:t>
            </a:r>
            <a:r>
              <a:rPr dirty="0" smtClean="0" sz="600" spc="-23">
                <a:latin typeface="Times New Roman"/>
                <a:cs typeface="Times New Roman"/>
              </a:rPr>
              <a:t>o</a:t>
            </a:r>
            <a:r>
              <a:rPr dirty="0" smtClean="0" sz="600" spc="0">
                <a:latin typeface="Times New Roman"/>
                <a:cs typeface="Times New Roman"/>
              </a:rPr>
              <a:t>rithms</a:t>
            </a:r>
            <a:r>
              <a:rPr dirty="0" smtClean="0" sz="600" spc="-48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(E</a:t>
            </a:r>
            <a:r>
              <a:rPr dirty="0" smtClean="0" sz="600" spc="-23">
                <a:latin typeface="Times New Roman"/>
                <a:cs typeface="Times New Roman"/>
              </a:rPr>
              <a:t>D</a:t>
            </a:r>
            <a:r>
              <a:rPr dirty="0" smtClean="0" sz="600" spc="0">
                <a:latin typeface="Times New Roman"/>
                <a:cs typeface="Times New Roman"/>
              </a:rPr>
              <a:t>As).</a:t>
            </a:r>
            <a:r>
              <a:rPr dirty="0" smtClean="0" sz="600" spc="123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They</a:t>
            </a:r>
            <a:r>
              <a:rPr dirty="0" smtClean="0" sz="600" spc="54">
                <a:latin typeface="Times New Roman"/>
                <a:cs typeface="Times New Roman"/>
              </a:rPr>
              <a:t> </a:t>
            </a:r>
            <a:r>
              <a:rPr dirty="0" smtClean="0" sz="600" spc="-23">
                <a:latin typeface="Times New Roman"/>
                <a:cs typeface="Times New Roman"/>
              </a:rPr>
              <a:t>p</a:t>
            </a:r>
            <a:r>
              <a:rPr dirty="0" smtClean="0" sz="600" spc="0">
                <a:latin typeface="Times New Roman"/>
                <a:cs typeface="Times New Roman"/>
              </a:rPr>
              <a:t>resent</a:t>
            </a:r>
            <a:r>
              <a:rPr dirty="0" smtClean="0" sz="600" spc="87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the</a:t>
            </a:r>
            <a:r>
              <a:rPr dirty="0" smtClean="0" sz="600" spc="98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first</a:t>
            </a:r>
            <a:r>
              <a:rPr dirty="0" smtClean="0" sz="600" spc="0">
                <a:latin typeface="Times New Roman"/>
                <a:cs typeface="Times New Roman"/>
              </a:rPr>
              <a:t> </a:t>
            </a:r>
            <a:r>
              <a:rPr dirty="0" smtClean="0" sz="600" spc="99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attempt</a:t>
            </a:r>
            <a:r>
              <a:rPr dirty="0" smtClean="0" sz="600" spc="41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to</a:t>
            </a:r>
            <a:r>
              <a:rPr dirty="0" smtClean="0" sz="600" spc="0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combine</a:t>
            </a:r>
            <a:r>
              <a:rPr dirty="0" smtClean="0" sz="600" spc="15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these</a:t>
            </a:r>
            <a:r>
              <a:rPr dirty="0" smtClean="0" sz="600" spc="93">
                <a:latin typeface="Times New Roman"/>
                <a:cs typeface="Times New Roman"/>
              </a:rPr>
              <a:t> </a:t>
            </a:r>
            <a:r>
              <a:rPr dirty="0" smtClean="0" sz="600" spc="-19">
                <a:latin typeface="Times New Roman"/>
                <a:cs typeface="Times New Roman"/>
              </a:rPr>
              <a:t>t</a:t>
            </a:r>
            <a:r>
              <a:rPr dirty="0" smtClean="0" sz="600" spc="-19">
                <a:latin typeface="Times New Roman"/>
                <a:cs typeface="Times New Roman"/>
              </a:rPr>
              <a:t>w</a:t>
            </a:r>
            <a:r>
              <a:rPr dirty="0" smtClean="0" sz="600" spc="0">
                <a:latin typeface="Times New Roman"/>
                <a:cs typeface="Times New Roman"/>
              </a:rPr>
              <a:t>o</a:t>
            </a:r>
            <a:r>
              <a:rPr dirty="0" smtClean="0" sz="600" spc="0">
                <a:latin typeface="Times New Roman"/>
                <a:cs typeface="Times New Roman"/>
              </a:rPr>
              <a:t> </a:t>
            </a:r>
            <a:r>
              <a:rPr dirty="0" smtClean="0" sz="600" spc="-64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meth</a:t>
            </a:r>
            <a:r>
              <a:rPr dirty="0" smtClean="0" sz="600" spc="23">
                <a:latin typeface="Times New Roman"/>
                <a:cs typeface="Times New Roman"/>
              </a:rPr>
              <a:t>o</a:t>
            </a:r>
            <a:r>
              <a:rPr dirty="0" smtClean="0" sz="600" spc="0">
                <a:latin typeface="Times New Roman"/>
                <a:cs typeface="Times New Roman"/>
              </a:rPr>
              <a:t>ds</a:t>
            </a:r>
            <a:r>
              <a:rPr dirty="0" smtClean="0" sz="600" spc="70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test</a:t>
            </a:r>
            <a:r>
              <a:rPr dirty="0" smtClean="0" sz="600" spc="0">
                <a:latin typeface="Times New Roman"/>
                <a:cs typeface="Times New Roman"/>
              </a:rPr>
              <a:t>i</a:t>
            </a:r>
            <a:r>
              <a:rPr dirty="0" smtClean="0" sz="600" spc="0">
                <a:latin typeface="Times New Roman"/>
                <a:cs typeface="Times New Roman"/>
              </a:rPr>
              <a:t>n</a:t>
            </a:r>
            <a:r>
              <a:rPr dirty="0" smtClean="0" sz="600" spc="0">
                <a:latin typeface="Times New Roman"/>
                <a:cs typeface="Times New Roman"/>
              </a:rPr>
              <a:t>g</a:t>
            </a:r>
            <a:r>
              <a:rPr dirty="0" smtClean="0" sz="600" spc="0">
                <a:latin typeface="Times New Roman"/>
                <a:cs typeface="Times New Roman"/>
              </a:rPr>
              <a:t> </a:t>
            </a:r>
            <a:r>
              <a:rPr dirty="0" smtClean="0" sz="600" spc="-64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it</a:t>
            </a:r>
            <a:r>
              <a:rPr dirty="0" smtClean="0" sz="600" spc="45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on</a:t>
            </a:r>
            <a:r>
              <a:rPr dirty="0" smtClean="0" sz="600" spc="0">
                <a:latin typeface="Times New Roman"/>
                <a:cs typeface="Times New Roman"/>
              </a:rPr>
              <a:t> </a:t>
            </a:r>
            <a:r>
              <a:rPr dirty="0" smtClean="0" sz="600" spc="42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the</a:t>
            </a:r>
            <a:r>
              <a:rPr dirty="0" smtClean="0" sz="600" spc="72">
                <a:latin typeface="Times New Roman"/>
                <a:cs typeface="Times New Roman"/>
              </a:rPr>
              <a:t> </a:t>
            </a:r>
            <a:r>
              <a:rPr dirty="0" smtClean="0" sz="600" spc="-24">
                <a:latin typeface="Times New Roman"/>
                <a:cs typeface="Times New Roman"/>
              </a:rPr>
              <a:t>p</a:t>
            </a:r>
            <a:r>
              <a:rPr dirty="0" smtClean="0" sz="600" spc="0">
                <a:latin typeface="Times New Roman"/>
                <a:cs typeface="Times New Roman"/>
              </a:rPr>
              <a:t>rotein</a:t>
            </a:r>
            <a:r>
              <a:rPr dirty="0" smtClean="0" sz="600" spc="4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s</a:t>
            </a:r>
            <a:r>
              <a:rPr dirty="0" smtClean="0" sz="600" spc="0">
                <a:latin typeface="Times New Roman"/>
                <a:cs typeface="Times New Roman"/>
              </a:rPr>
              <a:t>i</a:t>
            </a:r>
            <a:r>
              <a:rPr dirty="0" smtClean="0" sz="600" spc="0">
                <a:latin typeface="Times New Roman"/>
                <a:cs typeface="Times New Roman"/>
              </a:rPr>
              <a:t>d</a:t>
            </a:r>
            <a:r>
              <a:rPr dirty="0" smtClean="0" sz="600" spc="0">
                <a:latin typeface="Times New Roman"/>
                <a:cs typeface="Times New Roman"/>
              </a:rPr>
              <a:t>e</a:t>
            </a:r>
            <a:r>
              <a:rPr dirty="0" smtClean="0" sz="600" spc="0">
                <a:latin typeface="Times New Roman"/>
                <a:cs typeface="Times New Roman"/>
              </a:rPr>
              <a:t> </a:t>
            </a:r>
            <a:r>
              <a:rPr dirty="0" smtClean="0" sz="600" spc="76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chain</a:t>
            </a:r>
            <a:r>
              <a:rPr dirty="0" smtClean="0" sz="600" spc="29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placement</a:t>
            </a:r>
            <a:r>
              <a:rPr dirty="0" smtClean="0" sz="600" spc="54">
                <a:latin typeface="Times New Roman"/>
                <a:cs typeface="Times New Roman"/>
              </a:rPr>
              <a:t> </a:t>
            </a:r>
            <a:r>
              <a:rPr dirty="0" smtClean="0" sz="600" spc="-23">
                <a:latin typeface="Times New Roman"/>
                <a:cs typeface="Times New Roman"/>
              </a:rPr>
              <a:t>p</a:t>
            </a:r>
            <a:r>
              <a:rPr dirty="0" smtClean="0" sz="600" spc="0">
                <a:latin typeface="Times New Roman"/>
                <a:cs typeface="Times New Roman"/>
              </a:rPr>
              <a:t>roblem.</a:t>
            </a:r>
            <a:r>
              <a:rPr dirty="0" smtClean="0" sz="600" spc="96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Belacel</a:t>
            </a:r>
            <a:r>
              <a:rPr dirty="0" smtClean="0" sz="600" spc="-34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et</a:t>
            </a:r>
            <a:r>
              <a:rPr dirty="0" smtClean="0" sz="600" spc="102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al.</a:t>
            </a:r>
            <a:r>
              <a:rPr dirty="0" smtClean="0" sz="600" spc="0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(2004b)</a:t>
            </a:r>
            <a:r>
              <a:rPr dirty="0" smtClean="0" sz="600" spc="53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use</a:t>
            </a:r>
            <a:r>
              <a:rPr dirty="0" smtClean="0" sz="600" spc="0">
                <a:latin typeface="Times New Roman"/>
                <a:cs typeface="Times New Roman"/>
              </a:rPr>
              <a:t> </a:t>
            </a:r>
            <a:r>
              <a:rPr dirty="0" smtClean="0" sz="600" spc="78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VNS</a:t>
            </a:r>
            <a:r>
              <a:rPr dirty="0" smtClean="0" sz="600" spc="0">
                <a:latin typeface="Times New Roman"/>
                <a:cs typeface="Times New Roman"/>
              </a:rPr>
              <a:t> </a:t>
            </a:r>
            <a:r>
              <a:rPr dirty="0" smtClean="0" sz="600" spc="79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f</a:t>
            </a:r>
            <a:r>
              <a:rPr dirty="0" smtClean="0" sz="600" spc="-19">
                <a:latin typeface="Times New Roman"/>
                <a:cs typeface="Times New Roman"/>
              </a:rPr>
              <a:t>o</a:t>
            </a:r>
            <a:r>
              <a:rPr dirty="0" smtClean="0" sz="600" spc="0">
                <a:latin typeface="Times New Roman"/>
                <a:cs typeface="Times New Roman"/>
              </a:rPr>
              <a:t>r</a:t>
            </a:r>
            <a:r>
              <a:rPr dirty="0" smtClean="0" sz="600" spc="0">
                <a:latin typeface="Times New Roman"/>
                <a:cs typeface="Times New Roman"/>
              </a:rPr>
              <a:t> </a:t>
            </a:r>
            <a:r>
              <a:rPr dirty="0" smtClean="0" sz="600" spc="37">
                <a:latin typeface="Times New Roman"/>
                <a:cs typeface="Times New Roman"/>
              </a:rPr>
              <a:t> </a:t>
            </a:r>
            <a:r>
              <a:rPr dirty="0" smtClean="0" sz="600" spc="-23">
                <a:latin typeface="Times New Roman"/>
                <a:cs typeface="Times New Roman"/>
              </a:rPr>
              <a:t>F</a:t>
            </a:r>
            <a:r>
              <a:rPr dirty="0" smtClean="0" sz="600" spc="0">
                <a:latin typeface="Times New Roman"/>
                <a:cs typeface="Times New Roman"/>
              </a:rPr>
              <a:t>uzzy</a:t>
            </a:r>
            <a:r>
              <a:rPr dirty="0" smtClean="0" sz="600" spc="29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Clustering.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47294" y="2236267"/>
            <a:ext cx="3913879" cy="5441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13586" algn="just">
              <a:lnSpc>
                <a:spcPts val="670"/>
              </a:lnSpc>
              <a:spcBef>
                <a:spcPts val="33"/>
              </a:spcBef>
            </a:pPr>
            <a:r>
              <a:rPr dirty="0" smtClean="0" sz="600" spc="0">
                <a:solidFill>
                  <a:srgbClr val="0000FF"/>
                </a:solidFill>
                <a:latin typeface="Times New Roman"/>
                <a:cs typeface="Times New Roman"/>
              </a:rPr>
              <a:t>Arc</a:t>
            </a:r>
            <a:r>
              <a:rPr dirty="0" smtClean="0" sz="600" spc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5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0000FF"/>
                </a:solidFill>
                <a:latin typeface="Times New Roman"/>
                <a:cs typeface="Times New Roman"/>
              </a:rPr>
              <a:t>routing</a:t>
            </a:r>
            <a:r>
              <a:rPr dirty="0" smtClean="0" sz="600" spc="54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0000FF"/>
                </a:solidFill>
                <a:latin typeface="Times New Roman"/>
                <a:cs typeface="Times New Roman"/>
              </a:rPr>
              <a:t>and</a:t>
            </a:r>
            <a:r>
              <a:rPr dirty="0" smtClean="0" sz="600" spc="72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-23">
                <a:solidFill>
                  <a:srgbClr val="0000FF"/>
                </a:solidFill>
                <a:latin typeface="Times New Roman"/>
                <a:cs typeface="Times New Roman"/>
              </a:rPr>
              <a:t>w</a:t>
            </a:r>
            <a:r>
              <a:rPr dirty="0" smtClean="0" sz="600" spc="0">
                <a:solidFill>
                  <a:srgbClr val="0000FF"/>
                </a:solidFill>
                <a:latin typeface="Times New Roman"/>
                <a:cs typeface="Times New Roman"/>
              </a:rPr>
              <a:t>aste</a:t>
            </a:r>
            <a:r>
              <a:rPr dirty="0" smtClean="0" sz="600" spc="7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0000FF"/>
                </a:solidFill>
                <a:latin typeface="Times New Roman"/>
                <a:cs typeface="Times New Roman"/>
              </a:rPr>
              <a:t>collection</a:t>
            </a:r>
            <a:r>
              <a:rPr dirty="0" smtClean="0" sz="600" spc="-39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Hertz</a:t>
            </a:r>
            <a:r>
              <a:rPr dirty="0" smtClean="0" sz="600" spc="54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and</a:t>
            </a:r>
            <a:r>
              <a:rPr dirty="0" smtClean="0" sz="600" spc="72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Mittaz</a:t>
            </a:r>
            <a:r>
              <a:rPr dirty="0" smtClean="0" sz="600" spc="86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(2001)</a:t>
            </a:r>
            <a:r>
              <a:rPr dirty="0" smtClean="0" sz="600" spc="70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use</a:t>
            </a:r>
            <a:r>
              <a:rPr dirty="0" smtClean="0" sz="600" spc="0">
                <a:latin typeface="Times New Roman"/>
                <a:cs typeface="Times New Roman"/>
              </a:rPr>
              <a:t> </a:t>
            </a:r>
            <a:r>
              <a:rPr dirty="0" smtClean="0" sz="600" spc="78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a</a:t>
            </a:r>
            <a:r>
              <a:rPr dirty="0" smtClean="0" sz="600" spc="66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v</a:t>
            </a:r>
            <a:r>
              <a:rPr dirty="0" smtClean="0" sz="600" spc="-24">
                <a:latin typeface="Times New Roman"/>
                <a:cs typeface="Times New Roman"/>
              </a:rPr>
              <a:t>a</a:t>
            </a:r>
            <a:r>
              <a:rPr dirty="0" smtClean="0" sz="600" spc="0">
                <a:latin typeface="Times New Roman"/>
                <a:cs typeface="Times New Roman"/>
              </a:rPr>
              <a:t>riable</a:t>
            </a:r>
            <a:r>
              <a:rPr dirty="0" smtClean="0" sz="600" spc="-38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neigh</a:t>
            </a:r>
            <a:r>
              <a:rPr dirty="0" smtClean="0" sz="600" spc="24">
                <a:latin typeface="Times New Roman"/>
                <a:cs typeface="Times New Roman"/>
              </a:rPr>
              <a:t>b</a:t>
            </a:r>
            <a:r>
              <a:rPr dirty="0" smtClean="0" sz="600" spc="0">
                <a:latin typeface="Times New Roman"/>
                <a:cs typeface="Times New Roman"/>
              </a:rPr>
              <a:t>ourh</a:t>
            </a:r>
            <a:r>
              <a:rPr dirty="0" smtClean="0" sz="600" spc="24">
                <a:latin typeface="Times New Roman"/>
                <a:cs typeface="Times New Roman"/>
              </a:rPr>
              <a:t>o</a:t>
            </a:r>
            <a:r>
              <a:rPr dirty="0" smtClean="0" sz="600" spc="24">
                <a:latin typeface="Times New Roman"/>
                <a:cs typeface="Times New Roman"/>
              </a:rPr>
              <a:t>o</a:t>
            </a:r>
            <a:r>
              <a:rPr dirty="0" smtClean="0" sz="600" spc="0">
                <a:latin typeface="Times New Roman"/>
                <a:cs typeface="Times New Roman"/>
              </a:rPr>
              <a:t>d</a:t>
            </a:r>
            <a:r>
              <a:rPr dirty="0" smtClean="0" sz="600" spc="-84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descent</a:t>
            </a:r>
            <a:endParaRPr sz="600">
              <a:latin typeface="Times New Roman"/>
              <a:cs typeface="Times New Roman"/>
            </a:endParaRPr>
          </a:p>
          <a:p>
            <a:pPr marL="12700" algn="just">
              <a:lnSpc>
                <a:spcPct val="96879"/>
              </a:lnSpc>
            </a:pPr>
            <a:r>
              <a:rPr dirty="0" smtClean="0" sz="600" spc="0">
                <a:latin typeface="Times New Roman"/>
                <a:cs typeface="Times New Roman"/>
              </a:rPr>
              <a:t>alg</a:t>
            </a:r>
            <a:r>
              <a:rPr dirty="0" smtClean="0" sz="600" spc="-23">
                <a:latin typeface="Times New Roman"/>
                <a:cs typeface="Times New Roman"/>
              </a:rPr>
              <a:t>o</a:t>
            </a:r>
            <a:r>
              <a:rPr dirty="0" smtClean="0" sz="600" spc="0">
                <a:latin typeface="Times New Roman"/>
                <a:cs typeface="Times New Roman"/>
              </a:rPr>
              <a:t>rithm</a:t>
            </a:r>
            <a:r>
              <a:rPr dirty="0" smtClean="0" sz="600" spc="64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f</a:t>
            </a:r>
            <a:r>
              <a:rPr dirty="0" smtClean="0" sz="600" spc="-19">
                <a:latin typeface="Times New Roman"/>
                <a:cs typeface="Times New Roman"/>
              </a:rPr>
              <a:t>o</a:t>
            </a:r>
            <a:r>
              <a:rPr dirty="0" smtClean="0" sz="600" spc="0">
                <a:latin typeface="Times New Roman"/>
                <a:cs typeface="Times New Roman"/>
              </a:rPr>
              <a:t>r</a:t>
            </a:r>
            <a:r>
              <a:rPr dirty="0" smtClean="0" sz="600" spc="0">
                <a:latin typeface="Times New Roman"/>
                <a:cs typeface="Times New Roman"/>
              </a:rPr>
              <a:t> </a:t>
            </a:r>
            <a:r>
              <a:rPr dirty="0" smtClean="0" sz="600" spc="22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the</a:t>
            </a:r>
            <a:r>
              <a:rPr dirty="0" smtClean="0" sz="600" spc="66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undirected</a:t>
            </a:r>
            <a:r>
              <a:rPr dirty="0" smtClean="0" sz="600" spc="-13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ca</a:t>
            </a:r>
            <a:r>
              <a:rPr dirty="0" smtClean="0" sz="600" spc="0">
                <a:latin typeface="Times New Roman"/>
                <a:cs typeface="Times New Roman"/>
              </a:rPr>
              <a:t>p</a:t>
            </a:r>
            <a:r>
              <a:rPr dirty="0" smtClean="0" sz="600" spc="0">
                <a:latin typeface="Times New Roman"/>
                <a:cs typeface="Times New Roman"/>
              </a:rPr>
              <a:t>a</a:t>
            </a:r>
            <a:r>
              <a:rPr dirty="0" smtClean="0" sz="600" spc="0">
                <a:latin typeface="Times New Roman"/>
                <a:cs typeface="Times New Roman"/>
              </a:rPr>
              <a:t>citated</a:t>
            </a:r>
            <a:r>
              <a:rPr dirty="0" smtClean="0" sz="600" spc="89">
                <a:latin typeface="Times New Roman"/>
                <a:cs typeface="Times New Roman"/>
              </a:rPr>
              <a:t> </a:t>
            </a:r>
            <a:r>
              <a:rPr dirty="0" smtClean="0" sz="600" spc="-24">
                <a:latin typeface="Times New Roman"/>
                <a:cs typeface="Times New Roman"/>
              </a:rPr>
              <a:t>a</a:t>
            </a:r>
            <a:r>
              <a:rPr dirty="0" smtClean="0" sz="600" spc="0">
                <a:latin typeface="Times New Roman"/>
                <a:cs typeface="Times New Roman"/>
              </a:rPr>
              <a:t>rc</a:t>
            </a:r>
            <a:r>
              <a:rPr dirty="0" smtClean="0" sz="600" spc="33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routing</a:t>
            </a:r>
            <a:r>
              <a:rPr dirty="0" smtClean="0" sz="600" spc="2">
                <a:latin typeface="Times New Roman"/>
                <a:cs typeface="Times New Roman"/>
              </a:rPr>
              <a:t> </a:t>
            </a:r>
            <a:r>
              <a:rPr dirty="0" smtClean="0" sz="600" spc="-24">
                <a:latin typeface="Times New Roman"/>
                <a:cs typeface="Times New Roman"/>
              </a:rPr>
              <a:t>p</a:t>
            </a:r>
            <a:r>
              <a:rPr dirty="0" smtClean="0" sz="600" spc="0">
                <a:latin typeface="Times New Roman"/>
                <a:cs typeface="Times New Roman"/>
              </a:rPr>
              <a:t>roblem.</a:t>
            </a:r>
            <a:r>
              <a:rPr dirty="0" smtClean="0" sz="600" spc="51">
                <a:latin typeface="Times New Roman"/>
                <a:cs typeface="Times New Roman"/>
              </a:rPr>
              <a:t> </a:t>
            </a:r>
            <a:r>
              <a:rPr dirty="0" smtClean="0" sz="600" spc="-24">
                <a:latin typeface="Times New Roman"/>
                <a:cs typeface="Times New Roman"/>
              </a:rPr>
              <a:t>P</a:t>
            </a:r>
            <a:r>
              <a:rPr dirty="0" smtClean="0" sz="600" spc="0">
                <a:latin typeface="Times New Roman"/>
                <a:cs typeface="Times New Roman"/>
              </a:rPr>
              <a:t>olacek</a:t>
            </a:r>
            <a:r>
              <a:rPr dirty="0" smtClean="0" sz="600" spc="-12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et</a:t>
            </a:r>
            <a:r>
              <a:rPr dirty="0" smtClean="0" sz="600" spc="75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al.</a:t>
            </a:r>
            <a:r>
              <a:rPr dirty="0" smtClean="0" sz="600" spc="0">
                <a:latin typeface="Times New Roman"/>
                <a:cs typeface="Times New Roman"/>
              </a:rPr>
              <a:t> </a:t>
            </a:r>
            <a:r>
              <a:rPr dirty="0" smtClean="0" sz="600" spc="115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(2008</a:t>
            </a:r>
            <a:r>
              <a:rPr dirty="0" smtClean="0" sz="600" spc="0">
                <a:latin typeface="Times New Roman"/>
                <a:cs typeface="Times New Roman"/>
              </a:rPr>
              <a:t>)</a:t>
            </a:r>
            <a:r>
              <a:rPr dirty="0" smtClean="0" sz="600" spc="92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develop</a:t>
            </a:r>
            <a:r>
              <a:rPr dirty="0" smtClean="0" sz="600" spc="-13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a</a:t>
            </a:r>
            <a:r>
              <a:rPr dirty="0" smtClean="0" sz="600" spc="64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basic</a:t>
            </a:r>
            <a:r>
              <a:rPr dirty="0" smtClean="0" sz="600" spc="30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VNS</a:t>
            </a:r>
            <a:r>
              <a:rPr dirty="0" smtClean="0" sz="600" spc="0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alg</a:t>
            </a:r>
            <a:r>
              <a:rPr dirty="0" smtClean="0" sz="600" spc="-24">
                <a:latin typeface="Times New Roman"/>
                <a:cs typeface="Times New Roman"/>
              </a:rPr>
              <a:t>o</a:t>
            </a:r>
            <a:r>
              <a:rPr dirty="0" smtClean="0" sz="600" spc="0">
                <a:latin typeface="Times New Roman"/>
                <a:cs typeface="Times New Roman"/>
              </a:rPr>
              <a:t>rithm</a:t>
            </a:r>
            <a:r>
              <a:rPr dirty="0" smtClean="0" sz="600" spc="-48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to</a:t>
            </a:r>
            <a:r>
              <a:rPr dirty="0" smtClean="0" sz="600" spc="78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solve</a:t>
            </a:r>
            <a:r>
              <a:rPr dirty="0" smtClean="0" sz="600" spc="0">
                <a:latin typeface="Times New Roman"/>
                <a:cs typeface="Times New Roman"/>
              </a:rPr>
              <a:t> </a:t>
            </a:r>
            <a:r>
              <a:rPr dirty="0" smtClean="0" sz="600" spc="86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the</a:t>
            </a:r>
            <a:r>
              <a:rPr dirty="0" smtClean="0" sz="600" spc="85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capacitated</a:t>
            </a:r>
            <a:r>
              <a:rPr dirty="0" smtClean="0" sz="600" spc="129">
                <a:latin typeface="Times New Roman"/>
                <a:cs typeface="Times New Roman"/>
              </a:rPr>
              <a:t> </a:t>
            </a:r>
            <a:r>
              <a:rPr dirty="0" smtClean="0" sz="600" spc="-24">
                <a:latin typeface="Times New Roman"/>
                <a:cs typeface="Times New Roman"/>
              </a:rPr>
              <a:t>a</a:t>
            </a:r>
            <a:r>
              <a:rPr dirty="0" smtClean="0" sz="600" spc="0">
                <a:latin typeface="Times New Roman"/>
                <a:cs typeface="Times New Roman"/>
              </a:rPr>
              <a:t>rc</a:t>
            </a:r>
            <a:r>
              <a:rPr dirty="0" smtClean="0" sz="600" spc="52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routing</a:t>
            </a:r>
            <a:r>
              <a:rPr dirty="0" smtClean="0" sz="600" spc="36">
                <a:latin typeface="Times New Roman"/>
                <a:cs typeface="Times New Roman"/>
              </a:rPr>
              <a:t> </a:t>
            </a:r>
            <a:r>
              <a:rPr dirty="0" smtClean="0" sz="600" spc="-24">
                <a:latin typeface="Times New Roman"/>
                <a:cs typeface="Times New Roman"/>
              </a:rPr>
              <a:t>p</a:t>
            </a:r>
            <a:r>
              <a:rPr dirty="0" smtClean="0" sz="600" spc="0">
                <a:latin typeface="Times New Roman"/>
                <a:cs typeface="Times New Roman"/>
              </a:rPr>
              <a:t>roblem</a:t>
            </a:r>
            <a:r>
              <a:rPr dirty="0" smtClean="0" sz="600" spc="-13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with</a:t>
            </a:r>
            <a:r>
              <a:rPr dirty="0" smtClean="0" sz="600" spc="16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intermediate</a:t>
            </a:r>
            <a:r>
              <a:rPr dirty="0" smtClean="0" sz="600" spc="53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facil</a:t>
            </a:r>
            <a:r>
              <a:rPr dirty="0" smtClean="0" sz="600" spc="0">
                <a:latin typeface="Times New Roman"/>
                <a:cs typeface="Times New Roman"/>
              </a:rPr>
              <a:t>ities</a:t>
            </a:r>
            <a:r>
              <a:rPr dirty="0" smtClean="0" sz="600" spc="0">
                <a:latin typeface="Times New Roman"/>
                <a:cs typeface="Times New Roman"/>
              </a:rPr>
              <a:t>.</a:t>
            </a:r>
            <a:r>
              <a:rPr dirty="0" smtClean="0" sz="600" spc="4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Nu</a:t>
            </a:r>
            <a:r>
              <a:rPr dirty="0" smtClean="0" sz="600" spc="-24">
                <a:latin typeface="Times New Roman"/>
                <a:cs typeface="Times New Roman"/>
              </a:rPr>
              <a:t>o</a:t>
            </a:r>
            <a:r>
              <a:rPr dirty="0" smtClean="0" sz="600" spc="0">
                <a:latin typeface="Times New Roman"/>
                <a:cs typeface="Times New Roman"/>
              </a:rPr>
              <a:t>rtio</a:t>
            </a:r>
            <a:r>
              <a:rPr dirty="0" smtClean="0" sz="600" spc="1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et</a:t>
            </a:r>
            <a:r>
              <a:rPr dirty="0" smtClean="0" sz="600" spc="91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al.</a:t>
            </a:r>
            <a:r>
              <a:rPr dirty="0" smtClean="0" sz="600" spc="0">
                <a:latin typeface="Times New Roman"/>
                <a:cs typeface="Times New Roman"/>
              </a:rPr>
              <a:t> </a:t>
            </a:r>
            <a:r>
              <a:rPr dirty="0" smtClean="0" sz="600" spc="120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(2006)</a:t>
            </a:r>
            <a:r>
              <a:rPr dirty="0" smtClean="0" sz="600" spc="0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use</a:t>
            </a:r>
            <a:r>
              <a:rPr dirty="0" smtClean="0" sz="600" spc="0">
                <a:latin typeface="Times New Roman"/>
                <a:cs typeface="Times New Roman"/>
              </a:rPr>
              <a:t> </a:t>
            </a:r>
            <a:r>
              <a:rPr dirty="0" smtClean="0" sz="600" spc="78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VNS</a:t>
            </a:r>
            <a:r>
              <a:rPr dirty="0" smtClean="0" sz="600" spc="0">
                <a:latin typeface="Times New Roman"/>
                <a:cs typeface="Times New Roman"/>
              </a:rPr>
              <a:t> </a:t>
            </a:r>
            <a:r>
              <a:rPr dirty="0" smtClean="0" sz="600" spc="79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in</a:t>
            </a:r>
            <a:r>
              <a:rPr dirty="0" smtClean="0" sz="600" spc="145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an</a:t>
            </a:r>
            <a:r>
              <a:rPr dirty="0" smtClean="0" sz="600" spc="0">
                <a:latin typeface="Times New Roman"/>
                <a:cs typeface="Times New Roman"/>
              </a:rPr>
              <a:t> </a:t>
            </a:r>
            <a:r>
              <a:rPr dirty="0" smtClean="0" sz="600" spc="65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im</a:t>
            </a:r>
            <a:r>
              <a:rPr dirty="0" smtClean="0" sz="600" spc="-23">
                <a:latin typeface="Times New Roman"/>
                <a:cs typeface="Times New Roman"/>
              </a:rPr>
              <a:t>p</a:t>
            </a:r>
            <a:r>
              <a:rPr dirty="0" smtClean="0" sz="600" spc="0">
                <a:latin typeface="Times New Roman"/>
                <a:cs typeface="Times New Roman"/>
              </a:rPr>
              <a:t>roved</a:t>
            </a:r>
            <a:r>
              <a:rPr dirty="0" smtClean="0" sz="600" spc="15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route</a:t>
            </a:r>
            <a:r>
              <a:rPr dirty="0" smtClean="0" sz="600" spc="119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planning</a:t>
            </a:r>
            <a:r>
              <a:rPr dirty="0" smtClean="0" sz="600" spc="37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and</a:t>
            </a:r>
            <a:r>
              <a:rPr dirty="0" smtClean="0" sz="600" spc="92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scheduling</a:t>
            </a:r>
            <a:r>
              <a:rPr dirty="0" smtClean="0" sz="600" spc="6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of</a:t>
            </a:r>
            <a:r>
              <a:rPr dirty="0" smtClean="0" sz="600" spc="0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 </a:t>
            </a:r>
            <a:r>
              <a:rPr dirty="0" smtClean="0" sz="600" spc="-24">
                <a:latin typeface="Times New Roman"/>
                <a:cs typeface="Times New Roman"/>
              </a:rPr>
              <a:t>w</a:t>
            </a:r>
            <a:r>
              <a:rPr dirty="0" smtClean="0" sz="600" spc="0">
                <a:latin typeface="Times New Roman"/>
                <a:cs typeface="Times New Roman"/>
              </a:rPr>
              <a:t>aste</a:t>
            </a:r>
            <a:r>
              <a:rPr dirty="0" smtClean="0" sz="600" spc="56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collectio</a:t>
            </a:r>
            <a:r>
              <a:rPr dirty="0" smtClean="0" sz="600" spc="0">
                <a:latin typeface="Times New Roman"/>
                <a:cs typeface="Times New Roman"/>
              </a:rPr>
              <a:t>n</a:t>
            </a:r>
            <a:r>
              <a:rPr dirty="0" smtClean="0" sz="600" spc="-52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and</a:t>
            </a:r>
            <a:r>
              <a:rPr dirty="0" smtClean="0" sz="600" spc="62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trans</a:t>
            </a:r>
            <a:r>
              <a:rPr dirty="0" smtClean="0" sz="600" spc="24">
                <a:latin typeface="Times New Roman"/>
                <a:cs typeface="Times New Roman"/>
              </a:rPr>
              <a:t>p</a:t>
            </a:r>
            <a:r>
              <a:rPr dirty="0" smtClean="0" sz="600" spc="-24">
                <a:latin typeface="Times New Roman"/>
                <a:cs typeface="Times New Roman"/>
              </a:rPr>
              <a:t>o</a:t>
            </a:r>
            <a:r>
              <a:rPr dirty="0" smtClean="0" sz="600" spc="0">
                <a:latin typeface="Times New Roman"/>
                <a:cs typeface="Times New Roman"/>
              </a:rPr>
              <a:t>rt</a:t>
            </a:r>
            <a:r>
              <a:rPr dirty="0" smtClean="0" sz="600" spc="130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and</a:t>
            </a:r>
            <a:r>
              <a:rPr dirty="0" smtClean="0" sz="600" spc="62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Del</a:t>
            </a:r>
            <a:r>
              <a:rPr dirty="0" smtClean="0" sz="600" spc="0">
                <a:latin typeface="Times New Roman"/>
                <a:cs typeface="Times New Roman"/>
              </a:rPr>
              <a:t> </a:t>
            </a:r>
            <a:r>
              <a:rPr dirty="0" smtClean="0" sz="600" spc="56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Pia</a:t>
            </a:r>
            <a:endParaRPr sz="600">
              <a:latin typeface="Times New Roman"/>
              <a:cs typeface="Times New Roman"/>
            </a:endParaRPr>
          </a:p>
          <a:p>
            <a:pPr marL="12700" marR="107215">
              <a:lnSpc>
                <a:spcPct val="96879"/>
              </a:lnSpc>
            </a:pPr>
            <a:r>
              <a:rPr dirty="0" smtClean="0" sz="600" spc="0">
                <a:latin typeface="Times New Roman"/>
                <a:cs typeface="Times New Roman"/>
              </a:rPr>
              <a:t>and</a:t>
            </a:r>
            <a:r>
              <a:rPr dirty="0" smtClean="0" sz="600" spc="92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Filippi</a:t>
            </a:r>
            <a:r>
              <a:rPr dirty="0" smtClean="0" sz="600" spc="-37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(2006)</a:t>
            </a:r>
            <a:r>
              <a:rPr dirty="0" smtClean="0" sz="600" spc="105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use</a:t>
            </a:r>
            <a:r>
              <a:rPr dirty="0" smtClean="0" sz="600" spc="0">
                <a:latin typeface="Times New Roman"/>
                <a:cs typeface="Times New Roman"/>
              </a:rPr>
              <a:t> </a:t>
            </a:r>
            <a:r>
              <a:rPr dirty="0" smtClean="0" sz="600" spc="78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a</a:t>
            </a:r>
            <a:r>
              <a:rPr dirty="0" smtClean="0" sz="600" spc="70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v</a:t>
            </a:r>
            <a:r>
              <a:rPr dirty="0" smtClean="0" sz="600" spc="-23">
                <a:latin typeface="Times New Roman"/>
                <a:cs typeface="Times New Roman"/>
              </a:rPr>
              <a:t>a</a:t>
            </a:r>
            <a:r>
              <a:rPr dirty="0" smtClean="0" sz="600" spc="0">
                <a:latin typeface="Times New Roman"/>
                <a:cs typeface="Times New Roman"/>
              </a:rPr>
              <a:t>riable</a:t>
            </a:r>
            <a:r>
              <a:rPr dirty="0" smtClean="0" sz="600" spc="-18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neigh</a:t>
            </a:r>
            <a:r>
              <a:rPr dirty="0" smtClean="0" sz="600" spc="23">
                <a:latin typeface="Times New Roman"/>
                <a:cs typeface="Times New Roman"/>
              </a:rPr>
              <a:t>b</a:t>
            </a:r>
            <a:r>
              <a:rPr dirty="0" smtClean="0" sz="600" spc="0">
                <a:latin typeface="Times New Roman"/>
                <a:cs typeface="Times New Roman"/>
              </a:rPr>
              <a:t>ourh</a:t>
            </a:r>
            <a:r>
              <a:rPr dirty="0" smtClean="0" sz="600" spc="23">
                <a:latin typeface="Times New Roman"/>
                <a:cs typeface="Times New Roman"/>
              </a:rPr>
              <a:t>o</a:t>
            </a:r>
            <a:r>
              <a:rPr dirty="0" smtClean="0" sz="600" spc="23">
                <a:latin typeface="Times New Roman"/>
                <a:cs typeface="Times New Roman"/>
              </a:rPr>
              <a:t>o</a:t>
            </a:r>
            <a:r>
              <a:rPr dirty="0" smtClean="0" sz="600" spc="0">
                <a:latin typeface="Times New Roman"/>
                <a:cs typeface="Times New Roman"/>
              </a:rPr>
              <a:t>d</a:t>
            </a:r>
            <a:r>
              <a:rPr dirty="0" smtClean="0" sz="600" spc="-45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descent</a:t>
            </a:r>
            <a:r>
              <a:rPr dirty="0" smtClean="0" sz="600" spc="72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alg</a:t>
            </a:r>
            <a:r>
              <a:rPr dirty="0" smtClean="0" sz="600" spc="-19">
                <a:latin typeface="Times New Roman"/>
                <a:cs typeface="Times New Roman"/>
              </a:rPr>
              <a:t>o</a:t>
            </a:r>
            <a:r>
              <a:rPr dirty="0" smtClean="0" sz="600" spc="0">
                <a:latin typeface="Times New Roman"/>
                <a:cs typeface="Times New Roman"/>
              </a:rPr>
              <a:t>r</a:t>
            </a:r>
            <a:r>
              <a:rPr dirty="0" smtClean="0" sz="600" spc="0">
                <a:latin typeface="Times New Roman"/>
                <a:cs typeface="Times New Roman"/>
              </a:rPr>
              <a:t>i</a:t>
            </a:r>
            <a:r>
              <a:rPr dirty="0" smtClean="0" sz="600" spc="0">
                <a:latin typeface="Times New Roman"/>
                <a:cs typeface="Times New Roman"/>
              </a:rPr>
              <a:t>t</a:t>
            </a:r>
            <a:r>
              <a:rPr dirty="0" smtClean="0" sz="600" spc="0">
                <a:latin typeface="Times New Roman"/>
                <a:cs typeface="Times New Roman"/>
              </a:rPr>
              <a:t>hm</a:t>
            </a:r>
            <a:r>
              <a:rPr dirty="0" smtClean="0" sz="600" spc="0">
                <a:latin typeface="Times New Roman"/>
                <a:cs typeface="Times New Roman"/>
              </a:rPr>
              <a:t> </a:t>
            </a:r>
            <a:r>
              <a:rPr dirty="0" smtClean="0" sz="600" spc="-64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f</a:t>
            </a:r>
            <a:r>
              <a:rPr dirty="0" smtClean="0" sz="600" spc="-19">
                <a:latin typeface="Times New Roman"/>
                <a:cs typeface="Times New Roman"/>
              </a:rPr>
              <a:t>o</a:t>
            </a:r>
            <a:r>
              <a:rPr dirty="0" smtClean="0" sz="600" spc="0">
                <a:latin typeface="Times New Roman"/>
                <a:cs typeface="Times New Roman"/>
              </a:rPr>
              <a:t>r</a:t>
            </a:r>
            <a:r>
              <a:rPr dirty="0" smtClean="0" sz="600" spc="0">
                <a:latin typeface="Times New Roman"/>
                <a:cs typeface="Times New Roman"/>
              </a:rPr>
              <a:t> </a:t>
            </a:r>
            <a:r>
              <a:rPr dirty="0" smtClean="0" sz="600" spc="37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a</a:t>
            </a:r>
            <a:r>
              <a:rPr dirty="0" smtClean="0" sz="600" spc="45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real</a:t>
            </a:r>
            <a:r>
              <a:rPr dirty="0" smtClean="0" sz="600" spc="0">
                <a:latin typeface="Times New Roman"/>
                <a:cs typeface="Times New Roman"/>
              </a:rPr>
              <a:t> </a:t>
            </a:r>
            <a:r>
              <a:rPr dirty="0" smtClean="0" sz="600" spc="87">
                <a:latin typeface="Times New Roman"/>
                <a:cs typeface="Times New Roman"/>
              </a:rPr>
              <a:t> </a:t>
            </a:r>
            <a:r>
              <a:rPr dirty="0" smtClean="0" sz="600" spc="-23">
                <a:latin typeface="Times New Roman"/>
                <a:cs typeface="Times New Roman"/>
              </a:rPr>
              <a:t>w</a:t>
            </a:r>
            <a:r>
              <a:rPr dirty="0" smtClean="0" sz="600" spc="0">
                <a:latin typeface="Times New Roman"/>
                <a:cs typeface="Times New Roman"/>
              </a:rPr>
              <a:t>aste</a:t>
            </a:r>
            <a:r>
              <a:rPr dirty="0" smtClean="0" sz="600" spc="101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collection</a:t>
            </a:r>
            <a:r>
              <a:rPr dirty="0" smtClean="0" sz="600" spc="10">
                <a:latin typeface="Times New Roman"/>
                <a:cs typeface="Times New Roman"/>
              </a:rPr>
              <a:t> </a:t>
            </a:r>
            <a:r>
              <a:rPr dirty="0" smtClean="0" sz="600" spc="-19">
                <a:latin typeface="Times New Roman"/>
                <a:cs typeface="Times New Roman"/>
              </a:rPr>
              <a:t>p</a:t>
            </a:r>
            <a:r>
              <a:rPr dirty="0" smtClean="0" sz="600" spc="0">
                <a:latin typeface="Times New Roman"/>
                <a:cs typeface="Times New Roman"/>
              </a:rPr>
              <a:t>roblem</a:t>
            </a:r>
            <a:r>
              <a:rPr dirty="0" smtClean="0" sz="600" spc="0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with</a:t>
            </a:r>
            <a:r>
              <a:rPr dirty="0" smtClean="0" sz="600" spc="82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mobile</a:t>
            </a:r>
            <a:r>
              <a:rPr dirty="0" smtClean="0" sz="600" spc="44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de</a:t>
            </a:r>
            <a:r>
              <a:rPr dirty="0" smtClean="0" sz="600" spc="19">
                <a:latin typeface="Times New Roman"/>
                <a:cs typeface="Times New Roman"/>
              </a:rPr>
              <a:t>p</a:t>
            </a:r>
            <a:r>
              <a:rPr dirty="0" smtClean="0" sz="600" spc="0">
                <a:latin typeface="Times New Roman"/>
                <a:cs typeface="Times New Roman"/>
              </a:rPr>
              <a:t>ots.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5006" y="3353753"/>
            <a:ext cx="1545775" cy="101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70"/>
              </a:lnSpc>
              <a:spcBef>
                <a:spcPts val="33"/>
              </a:spcBef>
            </a:pPr>
            <a:r>
              <a:rPr dirty="0" smtClean="0" sz="600" spc="-71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dirty="0" smtClean="0" sz="600" spc="-23">
                <a:solidFill>
                  <a:srgbClr val="FFFFFF"/>
                </a:solidFill>
                <a:latin typeface="Times New Roman"/>
                <a:cs typeface="Times New Roman"/>
              </a:rPr>
              <a:t>w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dirty="0" smtClean="0" sz="600" spc="7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applications</a:t>
            </a:r>
            <a:r>
              <a:rPr dirty="0" smtClean="0" sz="600" spc="27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of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VNS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79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in</a:t>
            </a:r>
            <a:r>
              <a:rPr dirty="0" smtClean="0" sz="600" spc="14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Data</a:t>
            </a:r>
            <a:r>
              <a:rPr dirty="0" smtClean="0" sz="600" spc="122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Mining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884796" y="3353753"/>
            <a:ext cx="544760" cy="101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70"/>
              </a:lnSpc>
              <a:spcBef>
                <a:spcPts val="33"/>
              </a:spcBef>
            </a:pP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Pierre</a:t>
            </a:r>
            <a:r>
              <a:rPr dirty="0" smtClean="0" sz="600" spc="7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Hansen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766243" y="3353753"/>
            <a:ext cx="1053265" cy="101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70"/>
              </a:lnSpc>
              <a:spcBef>
                <a:spcPts val="33"/>
              </a:spcBef>
            </a:pPr>
            <a:r>
              <a:rPr dirty="0" smtClean="0" sz="600" spc="-23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dirty="0" smtClean="0" sz="600" spc="-23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ris,</a:t>
            </a:r>
            <a:r>
              <a:rPr dirty="0" smtClean="0" sz="600" spc="102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Septem</a:t>
            </a:r>
            <a:r>
              <a:rPr dirty="0" smtClean="0" sz="600" spc="23">
                <a:solidFill>
                  <a:srgbClr val="FFFFFF"/>
                </a:solidFill>
                <a:latin typeface="Times New Roman"/>
                <a:cs typeface="Times New Roman"/>
              </a:rPr>
              <a:t>b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er</a:t>
            </a:r>
            <a:r>
              <a:rPr dirty="0" smtClean="0" sz="600" spc="9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7–8,</a:t>
            </a:r>
            <a:r>
              <a:rPr dirty="0" smtClean="0" sz="600" spc="4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2017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190388" y="3353753"/>
            <a:ext cx="307653" cy="101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70"/>
              </a:lnSpc>
              <a:spcBef>
                <a:spcPts val="33"/>
              </a:spcBef>
            </a:pP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11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3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/</a:t>
            </a:r>
            <a:r>
              <a:rPr dirty="0" smtClean="0" sz="600" spc="-8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34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297606" y="3251275"/>
            <a:ext cx="53506" cy="25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" name="object 2"/>
          <p:cNvSpPr txBox="1"/>
          <p:nvPr/>
        </p:nvSpPr>
        <p:spPr>
          <a:xfrm>
            <a:off x="3023667" y="3251371"/>
            <a:ext cx="43019" cy="151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/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/>
          <p:nvPr/>
        </p:nvSpPr>
        <p:spPr>
          <a:xfrm>
            <a:off x="3023667" y="3236187"/>
            <a:ext cx="43019" cy="30366"/>
          </a:xfrm>
          <a:custGeom>
            <a:avLst/>
            <a:gdLst/>
            <a:ahLst/>
            <a:cxnLst/>
            <a:rect l="l" t="t" r="r" b="b"/>
            <a:pathLst>
              <a:path w="43019" h="30366">
                <a:moveTo>
                  <a:pt x="0" y="30366"/>
                </a:moveTo>
                <a:lnTo>
                  <a:pt x="43019" y="30366"/>
                </a:lnTo>
                <a:lnTo>
                  <a:pt x="43019" y="0"/>
                </a:lnTo>
                <a:lnTo>
                  <a:pt x="0" y="0"/>
                </a:lnTo>
                <a:lnTo>
                  <a:pt x="0" y="30366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" name="object 14"/>
          <p:cNvSpPr/>
          <p:nvPr/>
        </p:nvSpPr>
        <p:spPr>
          <a:xfrm>
            <a:off x="2944050" y="3232225"/>
            <a:ext cx="25400" cy="38100"/>
          </a:xfrm>
          <a:custGeom>
            <a:avLst/>
            <a:gdLst/>
            <a:ahLst/>
            <a:cxnLst/>
            <a:rect l="l" t="t" r="r" b="b"/>
            <a:pathLst>
              <a:path w="25400" h="38100">
                <a:moveTo>
                  <a:pt x="25400" y="38100"/>
                </a:moveTo>
                <a:lnTo>
                  <a:pt x="25400" y="0"/>
                </a:lnTo>
                <a:lnTo>
                  <a:pt x="0" y="19050"/>
                </a:lnTo>
                <a:lnTo>
                  <a:pt x="25400" y="3810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" name="object 15"/>
          <p:cNvSpPr/>
          <p:nvPr/>
        </p:nvSpPr>
        <p:spPr>
          <a:xfrm>
            <a:off x="3121853" y="3232225"/>
            <a:ext cx="25400" cy="38100"/>
          </a:xfrm>
          <a:custGeom>
            <a:avLst/>
            <a:gdLst/>
            <a:ahLst/>
            <a:cxnLst/>
            <a:rect l="l" t="t" r="r" b="b"/>
            <a:pathLst>
              <a:path w="25400" h="38100">
                <a:moveTo>
                  <a:pt x="0" y="38100"/>
                </a:moveTo>
                <a:lnTo>
                  <a:pt x="25400" y="19050"/>
                </a:lnTo>
                <a:lnTo>
                  <a:pt x="0" y="0"/>
                </a:lnTo>
                <a:lnTo>
                  <a:pt x="0" y="3810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" name="object 16"/>
          <p:cNvSpPr/>
          <p:nvPr/>
        </p:nvSpPr>
        <p:spPr>
          <a:xfrm>
            <a:off x="3287279" y="3246309"/>
            <a:ext cx="43019" cy="30366"/>
          </a:xfrm>
          <a:custGeom>
            <a:avLst/>
            <a:gdLst/>
            <a:ahLst/>
            <a:cxnLst/>
            <a:rect l="l" t="t" r="r" b="b"/>
            <a:pathLst>
              <a:path w="43019" h="30366">
                <a:moveTo>
                  <a:pt x="0" y="30366"/>
                </a:moveTo>
                <a:lnTo>
                  <a:pt x="43019" y="30366"/>
                </a:lnTo>
                <a:lnTo>
                  <a:pt x="43019" y="0"/>
                </a:lnTo>
                <a:lnTo>
                  <a:pt x="0" y="0"/>
                </a:lnTo>
                <a:lnTo>
                  <a:pt x="0" y="30366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" name="object 17"/>
          <p:cNvSpPr/>
          <p:nvPr/>
        </p:nvSpPr>
        <p:spPr>
          <a:xfrm>
            <a:off x="3297771" y="3236035"/>
            <a:ext cx="43180" cy="30480"/>
          </a:xfrm>
          <a:custGeom>
            <a:avLst/>
            <a:gdLst/>
            <a:ahLst/>
            <a:cxnLst/>
            <a:rect l="l" t="t" r="r" b="b"/>
            <a:pathLst>
              <a:path w="43180" h="30480">
                <a:moveTo>
                  <a:pt x="0" y="10160"/>
                </a:moveTo>
                <a:lnTo>
                  <a:pt x="0" y="0"/>
                </a:lnTo>
                <a:lnTo>
                  <a:pt x="43180" y="0"/>
                </a:lnTo>
                <a:lnTo>
                  <a:pt x="43180" y="30480"/>
                </a:lnTo>
                <a:lnTo>
                  <a:pt x="33020" y="3048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" name="object 18"/>
          <p:cNvSpPr/>
          <p:nvPr/>
        </p:nvSpPr>
        <p:spPr>
          <a:xfrm>
            <a:off x="3307932" y="3225875"/>
            <a:ext cx="43180" cy="30480"/>
          </a:xfrm>
          <a:custGeom>
            <a:avLst/>
            <a:gdLst/>
            <a:ahLst/>
            <a:cxnLst/>
            <a:rect l="l" t="t" r="r" b="b"/>
            <a:pathLst>
              <a:path w="43180" h="30480">
                <a:moveTo>
                  <a:pt x="0" y="10160"/>
                </a:moveTo>
                <a:lnTo>
                  <a:pt x="0" y="0"/>
                </a:lnTo>
                <a:lnTo>
                  <a:pt x="43180" y="0"/>
                </a:lnTo>
                <a:lnTo>
                  <a:pt x="43180" y="30480"/>
                </a:lnTo>
                <a:lnTo>
                  <a:pt x="33020" y="3048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" name="object 19"/>
          <p:cNvSpPr/>
          <p:nvPr/>
        </p:nvSpPr>
        <p:spPr>
          <a:xfrm>
            <a:off x="3224111" y="3232225"/>
            <a:ext cx="203202" cy="38100"/>
          </a:xfrm>
          <a:custGeom>
            <a:avLst/>
            <a:gdLst/>
            <a:ahLst/>
            <a:cxnLst/>
            <a:rect l="l" t="t" r="r" b="b"/>
            <a:pathLst>
              <a:path w="203202" h="38100">
                <a:moveTo>
                  <a:pt x="203202" y="19050"/>
                </a:moveTo>
                <a:lnTo>
                  <a:pt x="177802" y="0"/>
                </a:lnTo>
                <a:lnTo>
                  <a:pt x="177802" y="38100"/>
                </a:lnTo>
                <a:lnTo>
                  <a:pt x="203202" y="19050"/>
                </a:lnTo>
                <a:close/>
              </a:path>
              <a:path w="203202" h="38100">
                <a:moveTo>
                  <a:pt x="25400" y="0"/>
                </a:moveTo>
                <a:lnTo>
                  <a:pt x="0" y="19050"/>
                </a:lnTo>
                <a:lnTo>
                  <a:pt x="25400" y="38100"/>
                </a:lnTo>
                <a:lnTo>
                  <a:pt x="25400" y="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" name="object 20"/>
          <p:cNvSpPr/>
          <p:nvPr/>
        </p:nvSpPr>
        <p:spPr>
          <a:xfrm>
            <a:off x="3593072" y="32385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" name="object 21"/>
          <p:cNvSpPr/>
          <p:nvPr/>
        </p:nvSpPr>
        <p:spPr>
          <a:xfrm>
            <a:off x="3504171" y="3232225"/>
            <a:ext cx="203202" cy="38100"/>
          </a:xfrm>
          <a:custGeom>
            <a:avLst/>
            <a:gdLst/>
            <a:ahLst/>
            <a:cxnLst/>
            <a:rect l="l" t="t" r="r" b="b"/>
            <a:pathLst>
              <a:path w="203202" h="38100">
                <a:moveTo>
                  <a:pt x="203202" y="19050"/>
                </a:moveTo>
                <a:lnTo>
                  <a:pt x="177802" y="0"/>
                </a:lnTo>
                <a:lnTo>
                  <a:pt x="177802" y="38100"/>
                </a:lnTo>
                <a:lnTo>
                  <a:pt x="203202" y="19050"/>
                </a:lnTo>
                <a:close/>
              </a:path>
              <a:path w="203202" h="38100">
                <a:moveTo>
                  <a:pt x="25400" y="0"/>
                </a:moveTo>
                <a:lnTo>
                  <a:pt x="0" y="19050"/>
                </a:lnTo>
                <a:lnTo>
                  <a:pt x="25400" y="38100"/>
                </a:lnTo>
                <a:lnTo>
                  <a:pt x="25400" y="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" name="object 22"/>
          <p:cNvSpPr/>
          <p:nvPr/>
        </p:nvSpPr>
        <p:spPr>
          <a:xfrm>
            <a:off x="3580372" y="32258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" name="object 23"/>
          <p:cNvSpPr/>
          <p:nvPr/>
        </p:nvSpPr>
        <p:spPr>
          <a:xfrm>
            <a:off x="3593072" y="32512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4" name="object 24"/>
          <p:cNvSpPr/>
          <p:nvPr/>
        </p:nvSpPr>
        <p:spPr>
          <a:xfrm>
            <a:off x="3580372" y="32639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5" name="object 25"/>
          <p:cNvSpPr/>
          <p:nvPr/>
        </p:nvSpPr>
        <p:spPr>
          <a:xfrm>
            <a:off x="3593072" y="32766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6" name="object 26"/>
          <p:cNvSpPr/>
          <p:nvPr/>
        </p:nvSpPr>
        <p:spPr>
          <a:xfrm>
            <a:off x="3860432" y="32258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7" name="object 27"/>
          <p:cNvSpPr/>
          <p:nvPr/>
        </p:nvSpPr>
        <p:spPr>
          <a:xfrm>
            <a:off x="3873132" y="32385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8" name="object 28"/>
          <p:cNvSpPr/>
          <p:nvPr/>
        </p:nvSpPr>
        <p:spPr>
          <a:xfrm>
            <a:off x="3873132" y="32512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9" name="object 29"/>
          <p:cNvSpPr/>
          <p:nvPr/>
        </p:nvSpPr>
        <p:spPr>
          <a:xfrm>
            <a:off x="3784231" y="3232225"/>
            <a:ext cx="203202" cy="38100"/>
          </a:xfrm>
          <a:custGeom>
            <a:avLst/>
            <a:gdLst/>
            <a:ahLst/>
            <a:cxnLst/>
            <a:rect l="l" t="t" r="r" b="b"/>
            <a:pathLst>
              <a:path w="203202" h="38100">
                <a:moveTo>
                  <a:pt x="203202" y="19050"/>
                </a:moveTo>
                <a:lnTo>
                  <a:pt x="177802" y="0"/>
                </a:lnTo>
                <a:lnTo>
                  <a:pt x="177802" y="38100"/>
                </a:lnTo>
                <a:lnTo>
                  <a:pt x="203202" y="19050"/>
                </a:lnTo>
                <a:close/>
              </a:path>
              <a:path w="203202" h="38100">
                <a:moveTo>
                  <a:pt x="25400" y="0"/>
                </a:moveTo>
                <a:lnTo>
                  <a:pt x="0" y="19050"/>
                </a:lnTo>
                <a:lnTo>
                  <a:pt x="25400" y="38100"/>
                </a:lnTo>
                <a:lnTo>
                  <a:pt x="25400" y="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0" name="object 30"/>
          <p:cNvSpPr/>
          <p:nvPr/>
        </p:nvSpPr>
        <p:spPr>
          <a:xfrm>
            <a:off x="3860432" y="32639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1" name="object 31"/>
          <p:cNvSpPr/>
          <p:nvPr/>
        </p:nvSpPr>
        <p:spPr>
          <a:xfrm>
            <a:off x="3873132" y="32766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2" name="object 32"/>
          <p:cNvSpPr/>
          <p:nvPr/>
        </p:nvSpPr>
        <p:spPr>
          <a:xfrm>
            <a:off x="4140493" y="32258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3" name="object 33"/>
          <p:cNvSpPr/>
          <p:nvPr/>
        </p:nvSpPr>
        <p:spPr>
          <a:xfrm>
            <a:off x="4153193" y="32385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4" name="object 34"/>
          <p:cNvSpPr/>
          <p:nvPr/>
        </p:nvSpPr>
        <p:spPr>
          <a:xfrm>
            <a:off x="4153193" y="32512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5" name="object 35"/>
          <p:cNvSpPr/>
          <p:nvPr/>
        </p:nvSpPr>
        <p:spPr>
          <a:xfrm>
            <a:off x="4140493" y="32639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6" name="object 36"/>
          <p:cNvSpPr/>
          <p:nvPr/>
        </p:nvSpPr>
        <p:spPr>
          <a:xfrm>
            <a:off x="4153193" y="32766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7" name="object 37"/>
          <p:cNvSpPr/>
          <p:nvPr/>
        </p:nvSpPr>
        <p:spPr>
          <a:xfrm>
            <a:off x="4451033" y="3256355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0" y="0"/>
                </a:moveTo>
                <a:lnTo>
                  <a:pt x="20320" y="2032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8" name="object 38"/>
          <p:cNvSpPr/>
          <p:nvPr/>
        </p:nvSpPr>
        <p:spPr>
          <a:xfrm>
            <a:off x="4423969" y="3229861"/>
            <a:ext cx="30366" cy="30366"/>
          </a:xfrm>
          <a:custGeom>
            <a:avLst/>
            <a:gdLst/>
            <a:ahLst/>
            <a:cxnLst/>
            <a:rect l="l" t="t" r="r" b="b"/>
            <a:pathLst>
              <a:path w="30366" h="30366">
                <a:moveTo>
                  <a:pt x="30366" y="15183"/>
                </a:moveTo>
                <a:lnTo>
                  <a:pt x="30366" y="6797"/>
                </a:lnTo>
                <a:lnTo>
                  <a:pt x="23568" y="0"/>
                </a:lnTo>
                <a:lnTo>
                  <a:pt x="15183" y="0"/>
                </a:lnTo>
                <a:lnTo>
                  <a:pt x="6797" y="0"/>
                </a:lnTo>
                <a:lnTo>
                  <a:pt x="0" y="6797"/>
                </a:lnTo>
                <a:lnTo>
                  <a:pt x="0" y="15183"/>
                </a:lnTo>
                <a:lnTo>
                  <a:pt x="0" y="23568"/>
                </a:lnTo>
                <a:lnTo>
                  <a:pt x="6797" y="30366"/>
                </a:lnTo>
                <a:lnTo>
                  <a:pt x="15183" y="30366"/>
                </a:lnTo>
                <a:lnTo>
                  <a:pt x="23568" y="30366"/>
                </a:lnTo>
                <a:lnTo>
                  <a:pt x="30366" y="23568"/>
                </a:lnTo>
                <a:lnTo>
                  <a:pt x="30366" y="15183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9" name="object 39"/>
          <p:cNvSpPr/>
          <p:nvPr/>
        </p:nvSpPr>
        <p:spPr>
          <a:xfrm>
            <a:off x="4344352" y="3225875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38765" y="46907"/>
                </a:lnTo>
                <a:lnTo>
                  <a:pt x="48038" y="36798"/>
                </a:lnTo>
                <a:lnTo>
                  <a:pt x="50800" y="25400"/>
                </a:lnTo>
                <a:lnTo>
                  <a:pt x="46907" y="11928"/>
                </a:lnTo>
                <a:lnTo>
                  <a:pt x="36798" y="2718"/>
                </a:lnTo>
                <a:lnTo>
                  <a:pt x="25400" y="0"/>
                </a:lnTo>
                <a:lnTo>
                  <a:pt x="11928" y="3893"/>
                </a:lnTo>
                <a:lnTo>
                  <a:pt x="2718" y="14001"/>
                </a:lnTo>
                <a:lnTo>
                  <a:pt x="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0" name="object 40"/>
          <p:cNvSpPr/>
          <p:nvPr/>
        </p:nvSpPr>
        <p:spPr>
          <a:xfrm>
            <a:off x="4329112" y="3243655"/>
            <a:ext cx="30480" cy="12699"/>
          </a:xfrm>
          <a:custGeom>
            <a:avLst/>
            <a:gdLst/>
            <a:ahLst/>
            <a:cxnLst/>
            <a:rect l="l" t="t" r="r" b="b"/>
            <a:pathLst>
              <a:path w="30480" h="12699">
                <a:moveTo>
                  <a:pt x="30480" y="0"/>
                </a:moveTo>
                <a:lnTo>
                  <a:pt x="15240" y="12700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1" name="object 41"/>
          <p:cNvSpPr/>
          <p:nvPr/>
        </p:nvSpPr>
        <p:spPr>
          <a:xfrm>
            <a:off x="4496754" y="3225875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11928" y="46907"/>
                </a:lnTo>
                <a:lnTo>
                  <a:pt x="2718" y="36798"/>
                </a:lnTo>
                <a:lnTo>
                  <a:pt x="0" y="25400"/>
                </a:lnTo>
                <a:lnTo>
                  <a:pt x="3893" y="11928"/>
                </a:lnTo>
                <a:lnTo>
                  <a:pt x="14001" y="2718"/>
                </a:lnTo>
                <a:lnTo>
                  <a:pt x="25400" y="0"/>
                </a:lnTo>
                <a:lnTo>
                  <a:pt x="38872" y="3893"/>
                </a:lnTo>
                <a:lnTo>
                  <a:pt x="48082" y="14001"/>
                </a:lnTo>
                <a:lnTo>
                  <a:pt x="5080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2" name="object 42"/>
          <p:cNvSpPr/>
          <p:nvPr/>
        </p:nvSpPr>
        <p:spPr>
          <a:xfrm>
            <a:off x="4532315" y="3243655"/>
            <a:ext cx="30480" cy="12699"/>
          </a:xfrm>
          <a:custGeom>
            <a:avLst/>
            <a:gdLst/>
            <a:ahLst/>
            <a:cxnLst/>
            <a:rect l="l" t="t" r="r" b="b"/>
            <a:pathLst>
              <a:path w="30480" h="12699">
                <a:moveTo>
                  <a:pt x="30480" y="0"/>
                </a:moveTo>
                <a:lnTo>
                  <a:pt x="15240" y="12700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3" name="object 43"/>
          <p:cNvSpPr/>
          <p:nvPr/>
        </p:nvSpPr>
        <p:spPr>
          <a:xfrm>
            <a:off x="0" y="0"/>
            <a:ext cx="4608004" cy="3456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4" name="object 44"/>
          <p:cNvSpPr/>
          <p:nvPr/>
        </p:nvSpPr>
        <p:spPr>
          <a:xfrm>
            <a:off x="0" y="0"/>
            <a:ext cx="4608004" cy="25962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5" name="object 45"/>
          <p:cNvSpPr/>
          <p:nvPr/>
        </p:nvSpPr>
        <p:spPr>
          <a:xfrm>
            <a:off x="0" y="0"/>
            <a:ext cx="4608004" cy="34560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6" name="object 46"/>
          <p:cNvSpPr/>
          <p:nvPr/>
        </p:nvSpPr>
        <p:spPr>
          <a:xfrm>
            <a:off x="309193" y="609256"/>
            <a:ext cx="3989652" cy="201445"/>
          </a:xfrm>
          <a:custGeom>
            <a:avLst/>
            <a:gdLst/>
            <a:ahLst/>
            <a:cxnLst/>
            <a:rect l="l" t="t" r="r" b="b"/>
            <a:pathLst>
              <a:path w="3989652" h="201445">
                <a:moveTo>
                  <a:pt x="0" y="50800"/>
                </a:moveTo>
                <a:lnTo>
                  <a:pt x="0" y="201445"/>
                </a:lnTo>
                <a:lnTo>
                  <a:pt x="3989652" y="201445"/>
                </a:lnTo>
                <a:lnTo>
                  <a:pt x="3989652" y="50800"/>
                </a:lnTo>
                <a:lnTo>
                  <a:pt x="3988755" y="41300"/>
                </a:lnTo>
                <a:lnTo>
                  <a:pt x="3965796" y="7786"/>
                </a:lnTo>
                <a:lnTo>
                  <a:pt x="3938852" y="0"/>
                </a:lnTo>
                <a:lnTo>
                  <a:pt x="50800" y="0"/>
                </a:lnTo>
                <a:lnTo>
                  <a:pt x="7786" y="23856"/>
                </a:lnTo>
                <a:lnTo>
                  <a:pt x="0" y="50800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7" name="object 47"/>
          <p:cNvSpPr/>
          <p:nvPr/>
        </p:nvSpPr>
        <p:spPr>
          <a:xfrm>
            <a:off x="309193" y="759750"/>
            <a:ext cx="3989652" cy="10160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8" name="object 48"/>
          <p:cNvSpPr/>
          <p:nvPr/>
        </p:nvSpPr>
        <p:spPr>
          <a:xfrm>
            <a:off x="0" y="0"/>
            <a:ext cx="4608004" cy="34560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9" name="object 49"/>
          <p:cNvSpPr/>
          <p:nvPr/>
        </p:nvSpPr>
        <p:spPr>
          <a:xfrm>
            <a:off x="4235345" y="2869425"/>
            <a:ext cx="114301" cy="11430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0" name="object 50"/>
          <p:cNvSpPr/>
          <p:nvPr/>
        </p:nvSpPr>
        <p:spPr>
          <a:xfrm>
            <a:off x="410794" y="2920225"/>
            <a:ext cx="3837250" cy="6350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1" name="object 51"/>
          <p:cNvSpPr/>
          <p:nvPr/>
        </p:nvSpPr>
        <p:spPr>
          <a:xfrm>
            <a:off x="4298846" y="640763"/>
            <a:ext cx="50800" cy="224136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2" name="object 52"/>
          <p:cNvSpPr/>
          <p:nvPr/>
        </p:nvSpPr>
        <p:spPr>
          <a:xfrm>
            <a:off x="4298846" y="704263"/>
            <a:ext cx="50800" cy="2177861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3" name="object 53"/>
          <p:cNvSpPr/>
          <p:nvPr/>
        </p:nvSpPr>
        <p:spPr>
          <a:xfrm>
            <a:off x="309193" y="842303"/>
            <a:ext cx="3989652" cy="2090622"/>
          </a:xfrm>
          <a:custGeom>
            <a:avLst/>
            <a:gdLst/>
            <a:ahLst/>
            <a:cxnLst/>
            <a:rect l="l" t="t" r="r" b="b"/>
            <a:pathLst>
              <a:path w="3989652" h="2090622">
                <a:moveTo>
                  <a:pt x="0" y="2039821"/>
                </a:moveTo>
                <a:lnTo>
                  <a:pt x="16636" y="2077335"/>
                </a:lnTo>
                <a:lnTo>
                  <a:pt x="50800" y="2090622"/>
                </a:lnTo>
                <a:lnTo>
                  <a:pt x="3938852" y="2090622"/>
                </a:lnTo>
                <a:lnTo>
                  <a:pt x="3976366" y="2073986"/>
                </a:lnTo>
                <a:lnTo>
                  <a:pt x="3989652" y="2039821"/>
                </a:lnTo>
                <a:lnTo>
                  <a:pt x="3989652" y="0"/>
                </a:lnTo>
                <a:lnTo>
                  <a:pt x="0" y="0"/>
                </a:lnTo>
                <a:lnTo>
                  <a:pt x="0" y="2039821"/>
                </a:lnTo>
                <a:close/>
              </a:path>
            </a:pathLst>
          </a:custGeom>
          <a:solidFill>
            <a:srgbClr val="E9E9F2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4" name="object 54"/>
          <p:cNvSpPr/>
          <p:nvPr/>
        </p:nvSpPr>
        <p:spPr>
          <a:xfrm>
            <a:off x="4298846" y="691563"/>
            <a:ext cx="0" cy="2209611"/>
          </a:xfrm>
          <a:custGeom>
            <a:avLst/>
            <a:gdLst/>
            <a:ahLst/>
            <a:cxnLst/>
            <a:rect l="l" t="t" r="r" b="b"/>
            <a:pathLst>
              <a:path w="0" h="2209611">
                <a:moveTo>
                  <a:pt x="0" y="2209611"/>
                </a:moveTo>
                <a:lnTo>
                  <a:pt x="0" y="0"/>
                </a:lnTo>
              </a:path>
            </a:pathLst>
          </a:custGeom>
          <a:ln w="0">
            <a:solidFill>
              <a:srgbClr val="7F7F7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5" name="object 55"/>
          <p:cNvSpPr/>
          <p:nvPr/>
        </p:nvSpPr>
        <p:spPr>
          <a:xfrm>
            <a:off x="4298846" y="678863"/>
            <a:ext cx="0" cy="12700"/>
          </a:xfrm>
          <a:custGeom>
            <a:avLst/>
            <a:gdLst/>
            <a:ahLst/>
            <a:cxnLst/>
            <a:rect l="l" t="t" r="r" b="b"/>
            <a:pathLst>
              <a:path w="0" h="12700">
                <a:moveTo>
                  <a:pt x="0" y="12700"/>
                </a:moveTo>
                <a:lnTo>
                  <a:pt x="0" y="0"/>
                </a:lnTo>
              </a:path>
            </a:pathLst>
          </a:custGeom>
          <a:ln w="0">
            <a:solidFill>
              <a:srgbClr val="AFAFA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6" name="object 56"/>
          <p:cNvSpPr/>
          <p:nvPr/>
        </p:nvSpPr>
        <p:spPr>
          <a:xfrm>
            <a:off x="4298846" y="666163"/>
            <a:ext cx="0" cy="12700"/>
          </a:xfrm>
          <a:custGeom>
            <a:avLst/>
            <a:gdLst/>
            <a:ahLst/>
            <a:cxnLst/>
            <a:rect l="l" t="t" r="r" b="b"/>
            <a:pathLst>
              <a:path w="0" h="12700">
                <a:moveTo>
                  <a:pt x="0" y="12700"/>
                </a:moveTo>
                <a:lnTo>
                  <a:pt x="0" y="0"/>
                </a:lnTo>
              </a:path>
            </a:pathLst>
          </a:custGeom>
          <a:ln w="0">
            <a:solidFill>
              <a:srgbClr val="CECECE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7" name="object 57"/>
          <p:cNvSpPr/>
          <p:nvPr/>
        </p:nvSpPr>
        <p:spPr>
          <a:xfrm>
            <a:off x="4298846" y="653463"/>
            <a:ext cx="0" cy="12700"/>
          </a:xfrm>
          <a:custGeom>
            <a:avLst/>
            <a:gdLst/>
            <a:ahLst/>
            <a:cxnLst/>
            <a:rect l="l" t="t" r="r" b="b"/>
            <a:pathLst>
              <a:path w="0" h="12700">
                <a:moveTo>
                  <a:pt x="0" y="12700"/>
                </a:moveTo>
                <a:lnTo>
                  <a:pt x="0" y="0"/>
                </a:lnTo>
              </a:path>
            </a:pathLst>
          </a:custGeom>
          <a:ln w="0">
            <a:solidFill>
              <a:srgbClr val="EFEF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8" name="object 58"/>
          <p:cNvSpPr/>
          <p:nvPr/>
        </p:nvSpPr>
        <p:spPr>
          <a:xfrm>
            <a:off x="0" y="0"/>
            <a:ext cx="4608004" cy="345600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9" name="object 59"/>
          <p:cNvSpPr/>
          <p:nvPr/>
        </p:nvSpPr>
        <p:spPr>
          <a:xfrm>
            <a:off x="0" y="0"/>
            <a:ext cx="4608004" cy="345600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0" name="object 60"/>
          <p:cNvSpPr/>
          <p:nvPr/>
        </p:nvSpPr>
        <p:spPr>
          <a:xfrm>
            <a:off x="0" y="0"/>
            <a:ext cx="4608004" cy="3456000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1" name="object 61"/>
          <p:cNvSpPr/>
          <p:nvPr/>
        </p:nvSpPr>
        <p:spPr>
          <a:xfrm>
            <a:off x="0" y="0"/>
            <a:ext cx="4608004" cy="3456000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2" name="object 62"/>
          <p:cNvSpPr/>
          <p:nvPr/>
        </p:nvSpPr>
        <p:spPr>
          <a:xfrm>
            <a:off x="0" y="0"/>
            <a:ext cx="4608004" cy="3456000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3" name="object 63"/>
          <p:cNvSpPr/>
          <p:nvPr/>
        </p:nvSpPr>
        <p:spPr>
          <a:xfrm>
            <a:off x="0" y="3320961"/>
            <a:ext cx="4608004" cy="135039"/>
          </a:xfrm>
          <a:custGeom>
            <a:avLst/>
            <a:gdLst/>
            <a:ahLst/>
            <a:cxnLst/>
            <a:rect l="l" t="t" r="r" b="b"/>
            <a:pathLst>
              <a:path w="4608004" h="135039">
                <a:moveTo>
                  <a:pt x="0" y="135039"/>
                </a:moveTo>
                <a:lnTo>
                  <a:pt x="4608004" y="135039"/>
                </a:lnTo>
                <a:lnTo>
                  <a:pt x="4608004" y="0"/>
                </a:lnTo>
                <a:lnTo>
                  <a:pt x="0" y="0"/>
                </a:lnTo>
                <a:lnTo>
                  <a:pt x="0" y="135039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153174" y="44948"/>
            <a:ext cx="3370987" cy="2075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455"/>
              </a:lnSpc>
              <a:spcBef>
                <a:spcPts val="72"/>
              </a:spcBef>
            </a:pP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Finding</a:t>
            </a:r>
            <a:r>
              <a:rPr dirty="0" smtClean="0" sz="1400" spc="-2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conjecture</a:t>
            </a:r>
            <a:r>
              <a:rPr dirty="0" smtClean="0" sz="1400" spc="109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with</a:t>
            </a:r>
            <a:r>
              <a:rPr dirty="0" smtClean="0" sz="1400" spc="5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an</a:t>
            </a:r>
            <a:r>
              <a:rPr dirty="0" smtClean="0" sz="1400" spc="144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automated</a:t>
            </a:r>
            <a:r>
              <a:rPr dirty="0" smtClean="0" sz="1400" spc="337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system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47294" y="635998"/>
            <a:ext cx="3924438" cy="10451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20061">
              <a:lnSpc>
                <a:spcPts val="1140"/>
              </a:lnSpc>
              <a:spcBef>
                <a:spcPts val="57"/>
              </a:spcBef>
            </a:pP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AutoGraphiX</a:t>
            </a:r>
            <a:r>
              <a:rPr dirty="0" smtClean="0" sz="1100" spc="-96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system</a:t>
            </a:r>
            <a:r>
              <a:rPr dirty="0" smtClean="0" sz="1100" spc="84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(</a:t>
            </a:r>
            <a:r>
              <a:rPr dirty="0" smtClean="0" sz="1100" spc="-29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GX)</a:t>
            </a: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ts val="1149"/>
              </a:lnSpc>
              <a:spcBef>
                <a:spcPts val="816"/>
              </a:spcBef>
            </a:pPr>
            <a:r>
              <a:rPr dirty="0" smtClean="0" sz="1000" spc="0">
                <a:latin typeface="Times New Roman"/>
                <a:cs typeface="Times New Roman"/>
              </a:rPr>
              <a:t>Develo</a:t>
            </a:r>
            <a:r>
              <a:rPr dirty="0" smtClean="0" sz="1000" spc="29">
                <a:latin typeface="Times New Roman"/>
                <a:cs typeface="Times New Roman"/>
              </a:rPr>
              <a:t>p</a:t>
            </a:r>
            <a:r>
              <a:rPr dirty="0" smtClean="0" sz="1000" spc="0">
                <a:latin typeface="Times New Roman"/>
                <a:cs typeface="Times New Roman"/>
              </a:rPr>
              <a:t>ed</a:t>
            </a:r>
            <a:r>
              <a:rPr dirty="0" smtClean="0" sz="1000" spc="-12">
                <a:latin typeface="Times New Roman"/>
                <a:cs typeface="Times New Roman"/>
              </a:rPr>
              <a:t> </a:t>
            </a:r>
            <a:r>
              <a:rPr dirty="0" smtClean="0" sz="1000" spc="-25">
                <a:latin typeface="Times New Roman"/>
                <a:cs typeface="Times New Roman"/>
              </a:rPr>
              <a:t>b</a:t>
            </a:r>
            <a:r>
              <a:rPr dirty="0" smtClean="0" sz="1000" spc="0">
                <a:latin typeface="Times New Roman"/>
                <a:cs typeface="Times New Roman"/>
              </a:rPr>
              <a:t>y</a:t>
            </a:r>
            <a:r>
              <a:rPr dirty="0" smtClean="0" sz="1000" spc="49">
                <a:latin typeface="Times New Roman"/>
                <a:cs typeface="Times New Roman"/>
              </a:rPr>
              <a:t> </a:t>
            </a:r>
            <a:r>
              <a:rPr dirty="0" smtClean="0" sz="1000" spc="0">
                <a:latin typeface="Times New Roman"/>
                <a:cs typeface="Times New Roman"/>
              </a:rPr>
              <a:t>Ca</a:t>
            </a:r>
            <a:r>
              <a:rPr dirty="0" smtClean="0" sz="1000" spc="25">
                <a:latin typeface="Times New Roman"/>
                <a:cs typeface="Times New Roman"/>
              </a:rPr>
              <a:t>p</a:t>
            </a:r>
            <a:r>
              <a:rPr dirty="0" smtClean="0" sz="1000" spc="-29">
                <a:latin typeface="Times New Roman"/>
                <a:cs typeface="Times New Roman"/>
              </a:rPr>
              <a:t>o</a:t>
            </a:r>
            <a:r>
              <a:rPr dirty="0" smtClean="0" sz="1000" spc="0">
                <a:latin typeface="Times New Roman"/>
                <a:cs typeface="Times New Roman"/>
              </a:rPr>
              <a:t>rossi</a:t>
            </a:r>
            <a:r>
              <a:rPr dirty="0" smtClean="0" sz="1000" spc="34">
                <a:latin typeface="Times New Roman"/>
                <a:cs typeface="Times New Roman"/>
              </a:rPr>
              <a:t> </a:t>
            </a:r>
            <a:r>
              <a:rPr dirty="0" smtClean="0" sz="1000" spc="0">
                <a:latin typeface="Times New Roman"/>
                <a:cs typeface="Times New Roman"/>
              </a:rPr>
              <a:t>&amp;</a:t>
            </a:r>
            <a:r>
              <a:rPr dirty="0" smtClean="0" sz="1000" spc="56">
                <a:latin typeface="Times New Roman"/>
                <a:cs typeface="Times New Roman"/>
              </a:rPr>
              <a:t> </a:t>
            </a:r>
            <a:r>
              <a:rPr dirty="0" smtClean="0" sz="1000" spc="0">
                <a:latin typeface="Times New Roman"/>
                <a:cs typeface="Times New Roman"/>
              </a:rPr>
              <a:t>Han</a:t>
            </a:r>
            <a:r>
              <a:rPr dirty="0" smtClean="0" sz="1000" spc="0">
                <a:latin typeface="Times New Roman"/>
                <a:cs typeface="Times New Roman"/>
              </a:rPr>
              <a:t>sen</a:t>
            </a:r>
            <a:r>
              <a:rPr dirty="0" smtClean="0" sz="1000" spc="113">
                <a:latin typeface="Times New Roman"/>
                <a:cs typeface="Times New Roman"/>
              </a:rPr>
              <a:t> </a:t>
            </a:r>
            <a:r>
              <a:rPr dirty="0" smtClean="0" sz="1000" spc="0">
                <a:latin typeface="Times New Roman"/>
                <a:cs typeface="Times New Roman"/>
              </a:rPr>
              <a:t>since</a:t>
            </a:r>
            <a:r>
              <a:rPr dirty="0" smtClean="0" sz="1000" spc="38">
                <a:latin typeface="Times New Roman"/>
                <a:cs typeface="Times New Roman"/>
              </a:rPr>
              <a:t> </a:t>
            </a:r>
            <a:r>
              <a:rPr dirty="0" smtClean="0" sz="1000" spc="0">
                <a:latin typeface="Times New Roman"/>
                <a:cs typeface="Times New Roman"/>
              </a:rPr>
              <a:t>1997</a:t>
            </a:r>
            <a:r>
              <a:rPr dirty="0" smtClean="0" sz="1000" spc="59">
                <a:latin typeface="Times New Roman"/>
                <a:cs typeface="Times New Roman"/>
              </a:rPr>
              <a:t> </a:t>
            </a:r>
            <a:r>
              <a:rPr dirty="0" smtClean="0" sz="1000" spc="0">
                <a:latin typeface="Times New Roman"/>
                <a:cs typeface="Times New Roman"/>
              </a:rPr>
              <a:t>a</a:t>
            </a:r>
            <a:r>
              <a:rPr dirty="0" smtClean="0" sz="1000" spc="0">
                <a:latin typeface="Times New Roman"/>
                <a:cs typeface="Times New Roman"/>
              </a:rPr>
              <a:t>t</a:t>
            </a:r>
            <a:r>
              <a:rPr dirty="0" smtClean="0" sz="1000" spc="45">
                <a:latin typeface="Times New Roman"/>
                <a:cs typeface="Times New Roman"/>
              </a:rPr>
              <a:t> </a:t>
            </a:r>
            <a:r>
              <a:rPr dirty="0" smtClean="0" sz="1000" spc="0">
                <a:latin typeface="Times New Roman"/>
                <a:cs typeface="Times New Roman"/>
              </a:rPr>
              <a:t>GERAD</a:t>
            </a:r>
            <a:r>
              <a:rPr dirty="0" smtClean="0" sz="1000" spc="-92">
                <a:latin typeface="Times New Roman"/>
                <a:cs typeface="Times New Roman"/>
              </a:rPr>
              <a:t> </a:t>
            </a:r>
            <a:r>
              <a:rPr dirty="0" smtClean="0" sz="1000" spc="0">
                <a:latin typeface="Times New Roman"/>
                <a:cs typeface="Times New Roman"/>
              </a:rPr>
              <a:t>&amp;</a:t>
            </a:r>
            <a:r>
              <a:rPr dirty="0" smtClean="0" sz="1000" spc="56">
                <a:latin typeface="Times New Roman"/>
                <a:cs typeface="Times New Roman"/>
              </a:rPr>
              <a:t> </a:t>
            </a:r>
            <a:r>
              <a:rPr dirty="0" smtClean="0" sz="1000" spc="0">
                <a:latin typeface="Times New Roman"/>
                <a:cs typeface="Times New Roman"/>
              </a:rPr>
              <a:t>HEC</a:t>
            </a:r>
            <a:r>
              <a:rPr dirty="0" smtClean="0" sz="1000" spc="0">
                <a:latin typeface="Times New Roman"/>
                <a:cs typeface="Times New Roman"/>
              </a:rPr>
              <a:t> </a:t>
            </a:r>
            <a:endParaRPr sz="1000">
              <a:latin typeface="Times New Roman"/>
              <a:cs typeface="Times New Roman"/>
            </a:endParaRPr>
          </a:p>
          <a:p>
            <a:pPr marL="12700">
              <a:lnSpc>
                <a:spcPts val="1719"/>
              </a:lnSpc>
            </a:pPr>
            <a:r>
              <a:rPr dirty="0" smtClean="0" sz="1000" spc="0">
                <a:latin typeface="Times New Roman"/>
                <a:cs typeface="Times New Roman"/>
              </a:rPr>
              <a:t>Montreal,</a:t>
            </a:r>
            <a:r>
              <a:rPr dirty="0" smtClean="0" sz="1000" spc="158">
                <a:latin typeface="Times New Roman"/>
                <a:cs typeface="Times New Roman"/>
              </a:rPr>
              <a:t> </a:t>
            </a:r>
            <a:r>
              <a:rPr dirty="0" smtClean="0" sz="1000" spc="-25">
                <a:latin typeface="Times New Roman"/>
                <a:cs typeface="Times New Roman"/>
              </a:rPr>
              <a:t>A</a:t>
            </a:r>
            <a:r>
              <a:rPr dirty="0" smtClean="0" sz="1000" spc="0">
                <a:latin typeface="Times New Roman"/>
                <a:cs typeface="Times New Roman"/>
              </a:rPr>
              <a:t>GX</a:t>
            </a:r>
            <a:r>
              <a:rPr dirty="0" smtClean="0" sz="1000" spc="-93">
                <a:latin typeface="Times New Roman"/>
                <a:cs typeface="Times New Roman"/>
              </a:rPr>
              <a:t> </a:t>
            </a:r>
            <a:r>
              <a:rPr dirty="0" smtClean="0" sz="1000" spc="0">
                <a:latin typeface="Times New Roman"/>
                <a:cs typeface="Times New Roman"/>
              </a:rPr>
              <a:t>(</a:t>
            </a:r>
            <a:r>
              <a:rPr dirty="0" smtClean="0" sz="1000" spc="-29">
                <a:latin typeface="Times New Roman"/>
                <a:cs typeface="Times New Roman"/>
              </a:rPr>
              <a:t>A</a:t>
            </a:r>
            <a:r>
              <a:rPr dirty="0" smtClean="0" sz="1000" spc="0">
                <a:latin typeface="Times New Roman"/>
                <a:cs typeface="Times New Roman"/>
              </a:rPr>
              <a:t>vailable</a:t>
            </a:r>
            <a:r>
              <a:rPr dirty="0" smtClean="0" sz="1000" spc="-20">
                <a:latin typeface="Times New Roman"/>
                <a:cs typeface="Times New Roman"/>
              </a:rPr>
              <a:t> </a:t>
            </a:r>
            <a:r>
              <a:rPr dirty="0" smtClean="0" sz="1000" spc="0">
                <a:latin typeface="Times New Roman"/>
                <a:cs typeface="Times New Roman"/>
              </a:rPr>
              <a:t>at</a:t>
            </a:r>
            <a:r>
              <a:rPr dirty="0" smtClean="0" sz="1000" spc="195">
                <a:latin typeface="Times New Roman"/>
                <a:cs typeface="Times New Roman"/>
              </a:rPr>
              <a:t> </a:t>
            </a:r>
            <a:r>
              <a:rPr dirty="0" smtClean="0" sz="1000" spc="0">
                <a:latin typeface="Times New Roman"/>
                <a:cs typeface="Times New Roman"/>
                <a:hlinkClick r:id="rId2"/>
              </a:rPr>
              <a:t>http://www.gerad.ca/</a:t>
            </a:r>
            <a:r>
              <a:rPr dirty="0" smtClean="0" sz="1000" spc="0">
                <a:latin typeface="Malgun Gothic"/>
                <a:cs typeface="Malgun Gothic"/>
              </a:rPr>
              <a:t>∼</a:t>
            </a:r>
            <a:r>
              <a:rPr dirty="0" smtClean="0" sz="1000" spc="0">
                <a:latin typeface="Times New Roman"/>
                <a:cs typeface="Times New Roman"/>
              </a:rPr>
              <a:t>gillesc/)</a:t>
            </a:r>
            <a:r>
              <a:rPr dirty="0" smtClean="0" sz="1000" spc="134">
                <a:latin typeface="Times New Roman"/>
                <a:cs typeface="Times New Roman"/>
              </a:rPr>
              <a:t> </a:t>
            </a:r>
            <a:r>
              <a:rPr dirty="0" smtClean="0" sz="1000" spc="0">
                <a:latin typeface="Times New Roman"/>
                <a:cs typeface="Times New Roman"/>
              </a:rPr>
              <a:t>is</a:t>
            </a:r>
            <a:r>
              <a:rPr dirty="0" smtClean="0" sz="1000" spc="38">
                <a:latin typeface="Times New Roman"/>
                <a:cs typeface="Times New Roman"/>
              </a:rPr>
              <a:t> </a:t>
            </a:r>
            <a:r>
              <a:rPr dirty="0" smtClean="0" sz="1000" spc="0">
                <a:latin typeface="Times New Roman"/>
                <a:cs typeface="Times New Roman"/>
              </a:rPr>
              <a:t>designed</a:t>
            </a:r>
            <a:endParaRPr sz="1000">
              <a:latin typeface="Times New Roman"/>
              <a:cs typeface="Times New Roman"/>
            </a:endParaRPr>
          </a:p>
          <a:p>
            <a:pPr marL="12700" marR="20061">
              <a:lnSpc>
                <a:spcPct val="95825"/>
              </a:lnSpc>
            </a:pPr>
            <a:r>
              <a:rPr dirty="0" smtClean="0" sz="1000" spc="0">
                <a:latin typeface="Times New Roman"/>
                <a:cs typeface="Times New Roman"/>
              </a:rPr>
              <a:t>f</a:t>
            </a:r>
            <a:r>
              <a:rPr dirty="0" smtClean="0" sz="1000" spc="-25">
                <a:latin typeface="Times New Roman"/>
                <a:cs typeface="Times New Roman"/>
              </a:rPr>
              <a:t>o</a:t>
            </a:r>
            <a:r>
              <a:rPr dirty="0" smtClean="0" sz="1000" spc="0">
                <a:latin typeface="Times New Roman"/>
                <a:cs typeface="Times New Roman"/>
              </a:rPr>
              <a:t>r</a:t>
            </a:r>
            <a:endParaRPr sz="1000">
              <a:latin typeface="Times New Roman"/>
              <a:cs typeface="Times New Roman"/>
            </a:endParaRPr>
          </a:p>
          <a:p>
            <a:pPr marL="289801" marR="20061">
              <a:lnSpc>
                <a:spcPct val="95825"/>
              </a:lnSpc>
              <a:spcBef>
                <a:spcPts val="643"/>
              </a:spcBef>
            </a:pPr>
            <a:r>
              <a:rPr dirty="0" smtClean="0" sz="1000" spc="0">
                <a:latin typeface="Times New Roman"/>
                <a:cs typeface="Times New Roman"/>
              </a:rPr>
              <a:t>Se</a:t>
            </a:r>
            <a:r>
              <a:rPr dirty="0" smtClean="0" sz="1000" spc="-25">
                <a:latin typeface="Times New Roman"/>
                <a:cs typeface="Times New Roman"/>
              </a:rPr>
              <a:t>a</a:t>
            </a:r>
            <a:r>
              <a:rPr dirty="0" smtClean="0" sz="1000" spc="0">
                <a:latin typeface="Times New Roman"/>
                <a:cs typeface="Times New Roman"/>
              </a:rPr>
              <a:t>rch</a:t>
            </a:r>
            <a:r>
              <a:rPr dirty="0" smtClean="0" sz="1000" spc="121">
                <a:latin typeface="Times New Roman"/>
                <a:cs typeface="Times New Roman"/>
              </a:rPr>
              <a:t> </a:t>
            </a:r>
            <a:r>
              <a:rPr dirty="0" smtClean="0" sz="1000" spc="0">
                <a:latin typeface="Times New Roman"/>
                <a:cs typeface="Times New Roman"/>
              </a:rPr>
              <a:t>f</a:t>
            </a:r>
            <a:r>
              <a:rPr dirty="0" smtClean="0" sz="1000" spc="-25">
                <a:latin typeface="Times New Roman"/>
                <a:cs typeface="Times New Roman"/>
              </a:rPr>
              <a:t>o</a:t>
            </a:r>
            <a:r>
              <a:rPr dirty="0" smtClean="0" sz="1000" spc="0">
                <a:latin typeface="Times New Roman"/>
                <a:cs typeface="Times New Roman"/>
              </a:rPr>
              <a:t>r</a:t>
            </a:r>
            <a:r>
              <a:rPr dirty="0" smtClean="0" sz="1000" spc="53">
                <a:latin typeface="Times New Roman"/>
                <a:cs typeface="Times New Roman"/>
              </a:rPr>
              <a:t> </a:t>
            </a:r>
            <a:r>
              <a:rPr dirty="0" smtClean="0" sz="1000" spc="0">
                <a:latin typeface="Times New Roman"/>
                <a:cs typeface="Times New Roman"/>
              </a:rPr>
              <a:t>graphs</a:t>
            </a:r>
            <a:r>
              <a:rPr dirty="0" smtClean="0" sz="1000" spc="133">
                <a:latin typeface="Times New Roman"/>
                <a:cs typeface="Times New Roman"/>
              </a:rPr>
              <a:t> </a:t>
            </a:r>
            <a:r>
              <a:rPr dirty="0" smtClean="0" sz="1000" spc="0">
                <a:latin typeface="Times New Roman"/>
                <a:cs typeface="Times New Roman"/>
              </a:rPr>
              <a:t>sub</a:t>
            </a:r>
            <a:r>
              <a:rPr dirty="0" smtClean="0" sz="1000" spc="0">
                <a:latin typeface="Times New Roman"/>
                <a:cs typeface="Times New Roman"/>
              </a:rPr>
              <a:t>ject</a:t>
            </a:r>
            <a:r>
              <a:rPr dirty="0" smtClean="0" sz="1000" spc="151">
                <a:latin typeface="Times New Roman"/>
                <a:cs typeface="Times New Roman"/>
              </a:rPr>
              <a:t> </a:t>
            </a:r>
            <a:r>
              <a:rPr dirty="0" smtClean="0" sz="1000" spc="0">
                <a:latin typeface="Times New Roman"/>
                <a:cs typeface="Times New Roman"/>
              </a:rPr>
              <a:t>to</a:t>
            </a:r>
            <a:r>
              <a:rPr dirty="0" smtClean="0" sz="1000" spc="157">
                <a:latin typeface="Times New Roman"/>
                <a:cs typeface="Times New Roman"/>
              </a:rPr>
              <a:t> </a:t>
            </a:r>
            <a:r>
              <a:rPr dirty="0" smtClean="0" sz="1000" spc="0">
                <a:latin typeface="Times New Roman"/>
                <a:cs typeface="Times New Roman"/>
              </a:rPr>
              <a:t>constraints</a:t>
            </a:r>
            <a:endParaRPr sz="1000">
              <a:latin typeface="Times New Roman"/>
              <a:cs typeface="Times New Roman"/>
            </a:endParaRPr>
          </a:p>
          <a:p>
            <a:pPr marL="289801" marR="20061">
              <a:lnSpc>
                <a:spcPct val="95825"/>
              </a:lnSpc>
              <a:spcBef>
                <a:spcPts val="229"/>
              </a:spcBef>
            </a:pPr>
            <a:r>
              <a:rPr dirty="0" smtClean="0" sz="800" spc="0">
                <a:latin typeface="Times New Roman"/>
                <a:cs typeface="Times New Roman"/>
              </a:rPr>
              <a:t>(based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93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on</a:t>
            </a:r>
            <a:r>
              <a:rPr dirty="0" smtClean="0" sz="800" spc="140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VNS</a:t>
            </a:r>
            <a:r>
              <a:rPr dirty="0" smtClean="0" sz="800" spc="111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metaheuristic,</a:t>
            </a:r>
            <a:r>
              <a:rPr dirty="0" smtClean="0" sz="800" spc="66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Mladenović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37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&amp;</a:t>
            </a:r>
            <a:r>
              <a:rPr dirty="0" smtClean="0" sz="800" spc="98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Hansen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52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1997,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10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2001)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24395" y="1763984"/>
            <a:ext cx="2983025" cy="29678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15183">
              <a:lnSpc>
                <a:spcPts val="1050"/>
              </a:lnSpc>
              <a:spcBef>
                <a:spcPts val="52"/>
              </a:spcBef>
            </a:pPr>
            <a:r>
              <a:rPr dirty="0" smtClean="0" sz="1000" spc="0">
                <a:latin typeface="Times New Roman"/>
                <a:cs typeface="Times New Roman"/>
              </a:rPr>
              <a:t>Se</a:t>
            </a:r>
            <a:r>
              <a:rPr dirty="0" smtClean="0" sz="1000" spc="-25">
                <a:latin typeface="Times New Roman"/>
                <a:cs typeface="Times New Roman"/>
              </a:rPr>
              <a:t>a</a:t>
            </a:r>
            <a:r>
              <a:rPr dirty="0" smtClean="0" sz="1000" spc="0">
                <a:latin typeface="Times New Roman"/>
                <a:cs typeface="Times New Roman"/>
              </a:rPr>
              <a:t>rch</a:t>
            </a:r>
            <a:r>
              <a:rPr dirty="0" smtClean="0" sz="1000" spc="121">
                <a:latin typeface="Times New Roman"/>
                <a:cs typeface="Times New Roman"/>
              </a:rPr>
              <a:t> </a:t>
            </a:r>
            <a:r>
              <a:rPr dirty="0" smtClean="0" sz="1000" spc="0">
                <a:latin typeface="Times New Roman"/>
                <a:cs typeface="Times New Roman"/>
              </a:rPr>
              <a:t>f</a:t>
            </a:r>
            <a:r>
              <a:rPr dirty="0" smtClean="0" sz="1000" spc="-25">
                <a:latin typeface="Times New Roman"/>
                <a:cs typeface="Times New Roman"/>
              </a:rPr>
              <a:t>o</a:t>
            </a:r>
            <a:r>
              <a:rPr dirty="0" smtClean="0" sz="1000" spc="0">
                <a:latin typeface="Times New Roman"/>
                <a:cs typeface="Times New Roman"/>
              </a:rPr>
              <a:t>r</a:t>
            </a:r>
            <a:r>
              <a:rPr dirty="0" smtClean="0" sz="1000" spc="53">
                <a:latin typeface="Times New Roman"/>
                <a:cs typeface="Times New Roman"/>
              </a:rPr>
              <a:t> </a:t>
            </a:r>
            <a:r>
              <a:rPr dirty="0" smtClean="0" sz="1000" spc="0">
                <a:latin typeface="Times New Roman"/>
                <a:cs typeface="Times New Roman"/>
              </a:rPr>
              <a:t>extremal</a:t>
            </a:r>
            <a:r>
              <a:rPr dirty="0" smtClean="0" sz="1000" spc="114">
                <a:latin typeface="Times New Roman"/>
                <a:cs typeface="Times New Roman"/>
              </a:rPr>
              <a:t> </a:t>
            </a:r>
            <a:r>
              <a:rPr dirty="0" smtClean="0" sz="1000" spc="0">
                <a:latin typeface="Times New Roman"/>
                <a:cs typeface="Times New Roman"/>
              </a:rPr>
              <a:t>graphs</a:t>
            </a:r>
            <a:endParaRPr sz="100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177"/>
              </a:spcBef>
            </a:pPr>
            <a:r>
              <a:rPr dirty="0" smtClean="0" sz="800" spc="0">
                <a:latin typeface="Times New Roman"/>
                <a:cs typeface="Times New Roman"/>
              </a:rPr>
              <a:t>(based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93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on</a:t>
            </a:r>
            <a:r>
              <a:rPr dirty="0" smtClean="0" sz="800" spc="140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VNS</a:t>
            </a:r>
            <a:r>
              <a:rPr dirty="0" smtClean="0" sz="800" spc="111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metaheuristic,</a:t>
            </a:r>
            <a:r>
              <a:rPr dirty="0" smtClean="0" sz="800" spc="66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Mladenović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37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&amp;</a:t>
            </a:r>
            <a:r>
              <a:rPr dirty="0" smtClean="0" sz="800" spc="98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Hansen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52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1997,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10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2001)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24395" y="2143562"/>
            <a:ext cx="3550475" cy="29678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050"/>
              </a:lnSpc>
              <a:spcBef>
                <a:spcPts val="52"/>
              </a:spcBef>
            </a:pPr>
            <a:r>
              <a:rPr dirty="0" smtClean="0" sz="1000" spc="0">
                <a:latin typeface="Times New Roman"/>
                <a:cs typeface="Times New Roman"/>
              </a:rPr>
              <a:t>C</a:t>
            </a:r>
            <a:r>
              <a:rPr dirty="0" smtClean="0" sz="1000" spc="-29">
                <a:latin typeface="Times New Roman"/>
                <a:cs typeface="Times New Roman"/>
              </a:rPr>
              <a:t>o</a:t>
            </a:r>
            <a:r>
              <a:rPr dirty="0" smtClean="0" sz="1000" spc="0">
                <a:latin typeface="Times New Roman"/>
                <a:cs typeface="Times New Roman"/>
              </a:rPr>
              <a:t>rro</a:t>
            </a:r>
            <a:r>
              <a:rPr dirty="0" smtClean="0" sz="1000" spc="25">
                <a:latin typeface="Times New Roman"/>
                <a:cs typeface="Times New Roman"/>
              </a:rPr>
              <a:t>b</a:t>
            </a:r>
            <a:r>
              <a:rPr dirty="0" smtClean="0" sz="1000" spc="-29">
                <a:latin typeface="Times New Roman"/>
                <a:cs typeface="Times New Roman"/>
              </a:rPr>
              <a:t>o</a:t>
            </a:r>
            <a:r>
              <a:rPr dirty="0" smtClean="0" sz="1000" spc="0">
                <a:latin typeface="Times New Roman"/>
                <a:cs typeface="Times New Roman"/>
              </a:rPr>
              <a:t>rate,</a:t>
            </a:r>
            <a:r>
              <a:rPr dirty="0" smtClean="0" sz="1000" spc="201">
                <a:latin typeface="Times New Roman"/>
                <a:cs typeface="Times New Roman"/>
              </a:rPr>
              <a:t> </a:t>
            </a:r>
            <a:r>
              <a:rPr dirty="0" smtClean="0" sz="1000" spc="0">
                <a:latin typeface="Times New Roman"/>
                <a:cs typeface="Times New Roman"/>
              </a:rPr>
              <a:t>strengthen,</a:t>
            </a:r>
            <a:r>
              <a:rPr dirty="0" smtClean="0" sz="1000" spc="0">
                <a:latin typeface="Times New Roman"/>
                <a:cs typeface="Times New Roman"/>
              </a:rPr>
              <a:t> </a:t>
            </a:r>
            <a:r>
              <a:rPr dirty="0" smtClean="0" sz="1000" spc="50">
                <a:latin typeface="Times New Roman"/>
                <a:cs typeface="Times New Roman"/>
              </a:rPr>
              <a:t> </a:t>
            </a:r>
            <a:r>
              <a:rPr dirty="0" smtClean="0" sz="1000" spc="0">
                <a:latin typeface="Times New Roman"/>
                <a:cs typeface="Times New Roman"/>
              </a:rPr>
              <a:t>refute</a:t>
            </a:r>
            <a:r>
              <a:rPr dirty="0" smtClean="0" sz="1000" spc="149">
                <a:latin typeface="Times New Roman"/>
                <a:cs typeface="Times New Roman"/>
              </a:rPr>
              <a:t> </a:t>
            </a:r>
            <a:r>
              <a:rPr dirty="0" smtClean="0" sz="1000" spc="-25">
                <a:latin typeface="Times New Roman"/>
                <a:cs typeface="Times New Roman"/>
              </a:rPr>
              <a:t>o</a:t>
            </a:r>
            <a:r>
              <a:rPr dirty="0" smtClean="0" sz="1000" spc="0">
                <a:latin typeface="Times New Roman"/>
                <a:cs typeface="Times New Roman"/>
              </a:rPr>
              <a:t>r</a:t>
            </a:r>
            <a:r>
              <a:rPr dirty="0" smtClean="0" sz="1000" spc="81">
                <a:latin typeface="Times New Roman"/>
                <a:cs typeface="Times New Roman"/>
              </a:rPr>
              <a:t> </a:t>
            </a:r>
            <a:r>
              <a:rPr dirty="0" smtClean="0" sz="1000" spc="0">
                <a:latin typeface="Times New Roman"/>
                <a:cs typeface="Times New Roman"/>
              </a:rPr>
              <a:t>find</a:t>
            </a:r>
            <a:r>
              <a:rPr dirty="0" smtClean="0" sz="1000" spc="31">
                <a:latin typeface="Times New Roman"/>
                <a:cs typeface="Times New Roman"/>
              </a:rPr>
              <a:t> </a:t>
            </a:r>
            <a:r>
              <a:rPr dirty="0" smtClean="0" sz="1000" spc="0">
                <a:latin typeface="Times New Roman"/>
                <a:cs typeface="Times New Roman"/>
              </a:rPr>
              <a:t>conjectures</a:t>
            </a:r>
            <a:r>
              <a:rPr dirty="0" smtClean="0" sz="1000" spc="170">
                <a:latin typeface="Times New Roman"/>
                <a:cs typeface="Times New Roman"/>
              </a:rPr>
              <a:t> </a:t>
            </a:r>
            <a:r>
              <a:rPr dirty="0" smtClean="0" sz="1000" spc="0">
                <a:latin typeface="Times New Roman"/>
                <a:cs typeface="Times New Roman"/>
              </a:rPr>
              <a:t>in</a:t>
            </a:r>
            <a:r>
              <a:rPr dirty="0" smtClean="0" sz="1000" spc="48">
                <a:latin typeface="Times New Roman"/>
                <a:cs typeface="Times New Roman"/>
              </a:rPr>
              <a:t> </a:t>
            </a:r>
            <a:r>
              <a:rPr dirty="0" smtClean="0" sz="1000" spc="0">
                <a:latin typeface="Times New Roman"/>
                <a:cs typeface="Times New Roman"/>
              </a:rPr>
              <a:t>graph</a:t>
            </a:r>
            <a:r>
              <a:rPr dirty="0" smtClean="0" sz="1000" spc="148">
                <a:latin typeface="Times New Roman"/>
                <a:cs typeface="Times New Roman"/>
              </a:rPr>
              <a:t> </a:t>
            </a:r>
            <a:r>
              <a:rPr dirty="0" smtClean="0" sz="1000" spc="0">
                <a:latin typeface="Times New Roman"/>
                <a:cs typeface="Times New Roman"/>
              </a:rPr>
              <a:t>the</a:t>
            </a:r>
            <a:r>
              <a:rPr dirty="0" smtClean="0" sz="1000" spc="-25">
                <a:latin typeface="Times New Roman"/>
                <a:cs typeface="Times New Roman"/>
              </a:rPr>
              <a:t>o</a:t>
            </a:r>
            <a:r>
              <a:rPr dirty="0" smtClean="0" sz="1000" spc="0">
                <a:latin typeface="Times New Roman"/>
                <a:cs typeface="Times New Roman"/>
              </a:rPr>
              <a:t>ry</a:t>
            </a:r>
            <a:endParaRPr sz="1000">
              <a:latin typeface="Times New Roman"/>
              <a:cs typeface="Times New Roman"/>
            </a:endParaRPr>
          </a:p>
          <a:p>
            <a:pPr marL="12700" marR="18978">
              <a:lnSpc>
                <a:spcPct val="95825"/>
              </a:lnSpc>
              <a:spcBef>
                <a:spcPts val="177"/>
              </a:spcBef>
            </a:pPr>
            <a:r>
              <a:rPr dirty="0" smtClean="0" sz="800" spc="0">
                <a:latin typeface="Times New Roman"/>
                <a:cs typeface="Times New Roman"/>
              </a:rPr>
              <a:t>(numerical,</a:t>
            </a:r>
            <a:r>
              <a:rPr dirty="0" smtClean="0" sz="800" spc="68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geometric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103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and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alge</a:t>
            </a:r>
            <a:r>
              <a:rPr dirty="0" smtClean="0" sz="800" spc="-19">
                <a:latin typeface="Times New Roman"/>
                <a:cs typeface="Times New Roman"/>
              </a:rPr>
              <a:t>b</a:t>
            </a:r>
            <a:r>
              <a:rPr dirty="0" smtClean="0" sz="800" spc="0">
                <a:latin typeface="Times New Roman"/>
                <a:cs typeface="Times New Roman"/>
              </a:rPr>
              <a:t>raic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60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meth</a:t>
            </a:r>
            <a:r>
              <a:rPr dirty="0" smtClean="0" sz="800" spc="27">
                <a:latin typeface="Times New Roman"/>
                <a:cs typeface="Times New Roman"/>
              </a:rPr>
              <a:t>o</a:t>
            </a:r>
            <a:r>
              <a:rPr dirty="0" smtClean="0" sz="800" spc="0">
                <a:latin typeface="Times New Roman"/>
                <a:cs typeface="Times New Roman"/>
              </a:rPr>
              <a:t>ds</a:t>
            </a:r>
            <a:r>
              <a:rPr dirty="0" smtClean="0" sz="800" spc="70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to</a:t>
            </a:r>
            <a:r>
              <a:rPr dirty="0" smtClean="0" sz="800" spc="185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find</a:t>
            </a:r>
            <a:r>
              <a:rPr dirty="0" smtClean="0" sz="800" spc="123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conjectures)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24395" y="2523139"/>
            <a:ext cx="2194506" cy="3796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18978">
              <a:lnSpc>
                <a:spcPts val="1050"/>
              </a:lnSpc>
              <a:spcBef>
                <a:spcPts val="52"/>
              </a:spcBef>
            </a:pPr>
            <a:r>
              <a:rPr dirty="0" smtClean="0" sz="1000" spc="0">
                <a:latin typeface="Times New Roman"/>
                <a:cs typeface="Times New Roman"/>
              </a:rPr>
              <a:t>Find</a:t>
            </a:r>
            <a:r>
              <a:rPr dirty="0" smtClean="0" sz="1000" spc="79">
                <a:latin typeface="Times New Roman"/>
                <a:cs typeface="Times New Roman"/>
              </a:rPr>
              <a:t> </a:t>
            </a:r>
            <a:r>
              <a:rPr dirty="0" smtClean="0" sz="1000" spc="0">
                <a:latin typeface="Times New Roman"/>
                <a:cs typeface="Times New Roman"/>
              </a:rPr>
              <a:t>ideas</a:t>
            </a:r>
            <a:r>
              <a:rPr dirty="0" smtClean="0" sz="1000" spc="84">
                <a:latin typeface="Times New Roman"/>
                <a:cs typeface="Times New Roman"/>
              </a:rPr>
              <a:t> </a:t>
            </a:r>
            <a:r>
              <a:rPr dirty="0" smtClean="0" sz="1000" spc="0">
                <a:latin typeface="Times New Roman"/>
                <a:cs typeface="Times New Roman"/>
              </a:rPr>
              <a:t>of</a:t>
            </a:r>
            <a:r>
              <a:rPr dirty="0" smtClean="0" sz="1000" spc="46">
                <a:latin typeface="Times New Roman"/>
                <a:cs typeface="Times New Roman"/>
              </a:rPr>
              <a:t> </a:t>
            </a:r>
            <a:r>
              <a:rPr dirty="0" smtClean="0" sz="1000" spc="-29">
                <a:latin typeface="Times New Roman"/>
                <a:cs typeface="Times New Roman"/>
              </a:rPr>
              <a:t>p</a:t>
            </a:r>
            <a:r>
              <a:rPr dirty="0" smtClean="0" sz="1000" spc="0">
                <a:latin typeface="Times New Roman"/>
                <a:cs typeface="Times New Roman"/>
              </a:rPr>
              <a:t>r</a:t>
            </a:r>
            <a:r>
              <a:rPr dirty="0" smtClean="0" sz="1000" spc="25">
                <a:latin typeface="Times New Roman"/>
                <a:cs typeface="Times New Roman"/>
              </a:rPr>
              <a:t>o</a:t>
            </a:r>
            <a:r>
              <a:rPr dirty="0" smtClean="0" sz="1000" spc="0">
                <a:latin typeface="Times New Roman"/>
                <a:cs typeface="Times New Roman"/>
              </a:rPr>
              <a:t>of</a:t>
            </a:r>
            <a:endParaRPr sz="100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590"/>
              </a:spcBef>
            </a:pPr>
            <a:r>
              <a:rPr dirty="0" smtClean="0" sz="1000" spc="0">
                <a:latin typeface="Times New Roman"/>
                <a:cs typeface="Times New Roman"/>
              </a:rPr>
              <a:t>Find</a:t>
            </a:r>
            <a:r>
              <a:rPr dirty="0" smtClean="0" sz="1000" spc="79">
                <a:latin typeface="Times New Roman"/>
                <a:cs typeface="Times New Roman"/>
              </a:rPr>
              <a:t> </a:t>
            </a:r>
            <a:r>
              <a:rPr dirty="0" smtClean="0" sz="1000" spc="0">
                <a:latin typeface="Times New Roman"/>
                <a:cs typeface="Times New Roman"/>
              </a:rPr>
              <a:t>automated</a:t>
            </a:r>
            <a:r>
              <a:rPr dirty="0" smtClean="0" sz="1000" spc="0">
                <a:latin typeface="Times New Roman"/>
                <a:cs typeface="Times New Roman"/>
              </a:rPr>
              <a:t> </a:t>
            </a:r>
            <a:r>
              <a:rPr dirty="0" smtClean="0" sz="1000" spc="84">
                <a:latin typeface="Times New Roman"/>
                <a:cs typeface="Times New Roman"/>
              </a:rPr>
              <a:t> </a:t>
            </a:r>
            <a:r>
              <a:rPr dirty="0" smtClean="0" sz="1000" spc="-29">
                <a:latin typeface="Times New Roman"/>
                <a:cs typeface="Times New Roman"/>
              </a:rPr>
              <a:t>p</a:t>
            </a:r>
            <a:r>
              <a:rPr dirty="0" smtClean="0" sz="1000" spc="0">
                <a:latin typeface="Times New Roman"/>
                <a:cs typeface="Times New Roman"/>
              </a:rPr>
              <a:t>r</a:t>
            </a:r>
            <a:r>
              <a:rPr dirty="0" smtClean="0" sz="1000" spc="25">
                <a:latin typeface="Times New Roman"/>
                <a:cs typeface="Times New Roman"/>
              </a:rPr>
              <a:t>o</a:t>
            </a:r>
            <a:r>
              <a:rPr dirty="0" smtClean="0" sz="1000" spc="0">
                <a:latin typeface="Times New Roman"/>
                <a:cs typeface="Times New Roman"/>
              </a:rPr>
              <a:t>of</a:t>
            </a:r>
            <a:r>
              <a:rPr dirty="0" smtClean="0" sz="1000" spc="61">
                <a:latin typeface="Times New Roman"/>
                <a:cs typeface="Times New Roman"/>
              </a:rPr>
              <a:t> </a:t>
            </a:r>
            <a:r>
              <a:rPr dirty="0" smtClean="0" sz="1000" spc="0">
                <a:latin typeface="Times New Roman"/>
                <a:cs typeface="Times New Roman"/>
              </a:rPr>
              <a:t>of</a:t>
            </a:r>
            <a:r>
              <a:rPr dirty="0" smtClean="0" sz="1000" spc="46">
                <a:latin typeface="Times New Roman"/>
                <a:cs typeface="Times New Roman"/>
              </a:rPr>
              <a:t> </a:t>
            </a:r>
            <a:r>
              <a:rPr dirty="0" smtClean="0" sz="1000" spc="0">
                <a:latin typeface="Times New Roman"/>
                <a:cs typeface="Times New Roman"/>
              </a:rPr>
              <a:t>(simple)</a:t>
            </a:r>
            <a:r>
              <a:rPr dirty="0" smtClean="0" sz="1000" spc="113">
                <a:latin typeface="Times New Roman"/>
                <a:cs typeface="Times New Roman"/>
              </a:rPr>
              <a:t> </a:t>
            </a:r>
            <a:r>
              <a:rPr dirty="0" smtClean="0" sz="1000" spc="0">
                <a:latin typeface="Times New Roman"/>
                <a:cs typeface="Times New Roman"/>
              </a:rPr>
              <a:t>results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5006" y="3353753"/>
            <a:ext cx="1545775" cy="101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70"/>
              </a:lnSpc>
              <a:spcBef>
                <a:spcPts val="33"/>
              </a:spcBef>
            </a:pPr>
            <a:r>
              <a:rPr dirty="0" smtClean="0" sz="600" spc="-71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dirty="0" smtClean="0" sz="600" spc="-23">
                <a:solidFill>
                  <a:srgbClr val="FFFFFF"/>
                </a:solidFill>
                <a:latin typeface="Times New Roman"/>
                <a:cs typeface="Times New Roman"/>
              </a:rPr>
              <a:t>w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dirty="0" smtClean="0" sz="600" spc="7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applications</a:t>
            </a:r>
            <a:r>
              <a:rPr dirty="0" smtClean="0" sz="600" spc="27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of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VNS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79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in</a:t>
            </a:r>
            <a:r>
              <a:rPr dirty="0" smtClean="0" sz="600" spc="14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Data</a:t>
            </a:r>
            <a:r>
              <a:rPr dirty="0" smtClean="0" sz="600" spc="122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Mining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884796" y="3353753"/>
            <a:ext cx="544760" cy="101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70"/>
              </a:lnSpc>
              <a:spcBef>
                <a:spcPts val="33"/>
              </a:spcBef>
            </a:pP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Pierre</a:t>
            </a:r>
            <a:r>
              <a:rPr dirty="0" smtClean="0" sz="600" spc="7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Hansen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766243" y="3353753"/>
            <a:ext cx="1053265" cy="101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70"/>
              </a:lnSpc>
              <a:spcBef>
                <a:spcPts val="33"/>
              </a:spcBef>
            </a:pPr>
            <a:r>
              <a:rPr dirty="0" smtClean="0" sz="600" spc="-23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dirty="0" smtClean="0" sz="600" spc="-23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ris,</a:t>
            </a:r>
            <a:r>
              <a:rPr dirty="0" smtClean="0" sz="600" spc="102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Septem</a:t>
            </a:r>
            <a:r>
              <a:rPr dirty="0" smtClean="0" sz="600" spc="23">
                <a:solidFill>
                  <a:srgbClr val="FFFFFF"/>
                </a:solidFill>
                <a:latin typeface="Times New Roman"/>
                <a:cs typeface="Times New Roman"/>
              </a:rPr>
              <a:t>b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er</a:t>
            </a:r>
            <a:r>
              <a:rPr dirty="0" smtClean="0" sz="600" spc="9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7–8,</a:t>
            </a:r>
            <a:r>
              <a:rPr dirty="0" smtClean="0" sz="600" spc="4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2017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190388" y="3353753"/>
            <a:ext cx="307653" cy="101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70"/>
              </a:lnSpc>
              <a:spcBef>
                <a:spcPts val="33"/>
              </a:spcBef>
            </a:pP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12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3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/</a:t>
            </a:r>
            <a:r>
              <a:rPr dirty="0" smtClean="0" sz="600" spc="-8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34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297606" y="3251275"/>
            <a:ext cx="53506" cy="25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" name="object 2"/>
          <p:cNvSpPr txBox="1"/>
          <p:nvPr/>
        </p:nvSpPr>
        <p:spPr>
          <a:xfrm>
            <a:off x="3023667" y="3251371"/>
            <a:ext cx="43019" cy="151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/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/>
          <p:nvPr/>
        </p:nvSpPr>
        <p:spPr>
          <a:xfrm>
            <a:off x="3023667" y="3236187"/>
            <a:ext cx="43019" cy="30366"/>
          </a:xfrm>
          <a:custGeom>
            <a:avLst/>
            <a:gdLst/>
            <a:ahLst/>
            <a:cxnLst/>
            <a:rect l="l" t="t" r="r" b="b"/>
            <a:pathLst>
              <a:path w="43019" h="30366">
                <a:moveTo>
                  <a:pt x="0" y="30366"/>
                </a:moveTo>
                <a:lnTo>
                  <a:pt x="43019" y="30366"/>
                </a:lnTo>
                <a:lnTo>
                  <a:pt x="43019" y="0"/>
                </a:lnTo>
                <a:lnTo>
                  <a:pt x="0" y="0"/>
                </a:lnTo>
                <a:lnTo>
                  <a:pt x="0" y="30366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" name="object 11"/>
          <p:cNvSpPr/>
          <p:nvPr/>
        </p:nvSpPr>
        <p:spPr>
          <a:xfrm>
            <a:off x="2944050" y="3232225"/>
            <a:ext cx="25400" cy="38100"/>
          </a:xfrm>
          <a:custGeom>
            <a:avLst/>
            <a:gdLst/>
            <a:ahLst/>
            <a:cxnLst/>
            <a:rect l="l" t="t" r="r" b="b"/>
            <a:pathLst>
              <a:path w="25400" h="38100">
                <a:moveTo>
                  <a:pt x="25400" y="38100"/>
                </a:moveTo>
                <a:lnTo>
                  <a:pt x="25400" y="0"/>
                </a:lnTo>
                <a:lnTo>
                  <a:pt x="0" y="19050"/>
                </a:lnTo>
                <a:lnTo>
                  <a:pt x="25400" y="3810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" name="object 12"/>
          <p:cNvSpPr/>
          <p:nvPr/>
        </p:nvSpPr>
        <p:spPr>
          <a:xfrm>
            <a:off x="3121853" y="3232225"/>
            <a:ext cx="25400" cy="38100"/>
          </a:xfrm>
          <a:custGeom>
            <a:avLst/>
            <a:gdLst/>
            <a:ahLst/>
            <a:cxnLst/>
            <a:rect l="l" t="t" r="r" b="b"/>
            <a:pathLst>
              <a:path w="25400" h="38100">
                <a:moveTo>
                  <a:pt x="0" y="38100"/>
                </a:moveTo>
                <a:lnTo>
                  <a:pt x="25400" y="19050"/>
                </a:lnTo>
                <a:lnTo>
                  <a:pt x="0" y="0"/>
                </a:lnTo>
                <a:lnTo>
                  <a:pt x="0" y="3810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" name="object 13"/>
          <p:cNvSpPr/>
          <p:nvPr/>
        </p:nvSpPr>
        <p:spPr>
          <a:xfrm>
            <a:off x="3287279" y="3246309"/>
            <a:ext cx="43019" cy="30366"/>
          </a:xfrm>
          <a:custGeom>
            <a:avLst/>
            <a:gdLst/>
            <a:ahLst/>
            <a:cxnLst/>
            <a:rect l="l" t="t" r="r" b="b"/>
            <a:pathLst>
              <a:path w="43019" h="30366">
                <a:moveTo>
                  <a:pt x="0" y="30366"/>
                </a:moveTo>
                <a:lnTo>
                  <a:pt x="43019" y="30366"/>
                </a:lnTo>
                <a:lnTo>
                  <a:pt x="43019" y="0"/>
                </a:lnTo>
                <a:lnTo>
                  <a:pt x="0" y="0"/>
                </a:lnTo>
                <a:lnTo>
                  <a:pt x="0" y="30366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" name="object 14"/>
          <p:cNvSpPr/>
          <p:nvPr/>
        </p:nvSpPr>
        <p:spPr>
          <a:xfrm>
            <a:off x="3297771" y="3236035"/>
            <a:ext cx="43180" cy="30480"/>
          </a:xfrm>
          <a:custGeom>
            <a:avLst/>
            <a:gdLst/>
            <a:ahLst/>
            <a:cxnLst/>
            <a:rect l="l" t="t" r="r" b="b"/>
            <a:pathLst>
              <a:path w="43180" h="30480">
                <a:moveTo>
                  <a:pt x="0" y="10160"/>
                </a:moveTo>
                <a:lnTo>
                  <a:pt x="0" y="0"/>
                </a:lnTo>
                <a:lnTo>
                  <a:pt x="43180" y="0"/>
                </a:lnTo>
                <a:lnTo>
                  <a:pt x="43180" y="30480"/>
                </a:lnTo>
                <a:lnTo>
                  <a:pt x="33020" y="3048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" name="object 15"/>
          <p:cNvSpPr/>
          <p:nvPr/>
        </p:nvSpPr>
        <p:spPr>
          <a:xfrm>
            <a:off x="3307932" y="3225875"/>
            <a:ext cx="43180" cy="30480"/>
          </a:xfrm>
          <a:custGeom>
            <a:avLst/>
            <a:gdLst/>
            <a:ahLst/>
            <a:cxnLst/>
            <a:rect l="l" t="t" r="r" b="b"/>
            <a:pathLst>
              <a:path w="43180" h="30480">
                <a:moveTo>
                  <a:pt x="0" y="10160"/>
                </a:moveTo>
                <a:lnTo>
                  <a:pt x="0" y="0"/>
                </a:lnTo>
                <a:lnTo>
                  <a:pt x="43180" y="0"/>
                </a:lnTo>
                <a:lnTo>
                  <a:pt x="43180" y="30480"/>
                </a:lnTo>
                <a:lnTo>
                  <a:pt x="33020" y="3048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" name="object 16"/>
          <p:cNvSpPr/>
          <p:nvPr/>
        </p:nvSpPr>
        <p:spPr>
          <a:xfrm>
            <a:off x="3224111" y="3232225"/>
            <a:ext cx="203202" cy="38100"/>
          </a:xfrm>
          <a:custGeom>
            <a:avLst/>
            <a:gdLst/>
            <a:ahLst/>
            <a:cxnLst/>
            <a:rect l="l" t="t" r="r" b="b"/>
            <a:pathLst>
              <a:path w="203202" h="38100">
                <a:moveTo>
                  <a:pt x="203202" y="19050"/>
                </a:moveTo>
                <a:lnTo>
                  <a:pt x="177802" y="0"/>
                </a:lnTo>
                <a:lnTo>
                  <a:pt x="177802" y="38100"/>
                </a:lnTo>
                <a:lnTo>
                  <a:pt x="203202" y="19050"/>
                </a:lnTo>
                <a:close/>
              </a:path>
              <a:path w="203202" h="38100">
                <a:moveTo>
                  <a:pt x="25400" y="0"/>
                </a:moveTo>
                <a:lnTo>
                  <a:pt x="0" y="19050"/>
                </a:lnTo>
                <a:lnTo>
                  <a:pt x="25400" y="38100"/>
                </a:lnTo>
                <a:lnTo>
                  <a:pt x="25400" y="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" name="object 17"/>
          <p:cNvSpPr/>
          <p:nvPr/>
        </p:nvSpPr>
        <p:spPr>
          <a:xfrm>
            <a:off x="3593072" y="32385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" name="object 18"/>
          <p:cNvSpPr/>
          <p:nvPr/>
        </p:nvSpPr>
        <p:spPr>
          <a:xfrm>
            <a:off x="3504171" y="3232225"/>
            <a:ext cx="203202" cy="38100"/>
          </a:xfrm>
          <a:custGeom>
            <a:avLst/>
            <a:gdLst/>
            <a:ahLst/>
            <a:cxnLst/>
            <a:rect l="l" t="t" r="r" b="b"/>
            <a:pathLst>
              <a:path w="203202" h="38100">
                <a:moveTo>
                  <a:pt x="203202" y="19050"/>
                </a:moveTo>
                <a:lnTo>
                  <a:pt x="177802" y="0"/>
                </a:lnTo>
                <a:lnTo>
                  <a:pt x="177802" y="38100"/>
                </a:lnTo>
                <a:lnTo>
                  <a:pt x="203202" y="19050"/>
                </a:lnTo>
                <a:close/>
              </a:path>
              <a:path w="203202" h="38100">
                <a:moveTo>
                  <a:pt x="25400" y="0"/>
                </a:moveTo>
                <a:lnTo>
                  <a:pt x="0" y="19050"/>
                </a:lnTo>
                <a:lnTo>
                  <a:pt x="25400" y="38100"/>
                </a:lnTo>
                <a:lnTo>
                  <a:pt x="25400" y="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" name="object 19"/>
          <p:cNvSpPr/>
          <p:nvPr/>
        </p:nvSpPr>
        <p:spPr>
          <a:xfrm>
            <a:off x="3580372" y="32258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" name="object 20"/>
          <p:cNvSpPr/>
          <p:nvPr/>
        </p:nvSpPr>
        <p:spPr>
          <a:xfrm>
            <a:off x="3593072" y="32512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" name="object 21"/>
          <p:cNvSpPr/>
          <p:nvPr/>
        </p:nvSpPr>
        <p:spPr>
          <a:xfrm>
            <a:off x="3580372" y="32639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" name="object 22"/>
          <p:cNvSpPr/>
          <p:nvPr/>
        </p:nvSpPr>
        <p:spPr>
          <a:xfrm>
            <a:off x="3593072" y="32766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" name="object 23"/>
          <p:cNvSpPr/>
          <p:nvPr/>
        </p:nvSpPr>
        <p:spPr>
          <a:xfrm>
            <a:off x="3860432" y="32258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4" name="object 24"/>
          <p:cNvSpPr/>
          <p:nvPr/>
        </p:nvSpPr>
        <p:spPr>
          <a:xfrm>
            <a:off x="3873132" y="32385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5" name="object 25"/>
          <p:cNvSpPr/>
          <p:nvPr/>
        </p:nvSpPr>
        <p:spPr>
          <a:xfrm>
            <a:off x="3873132" y="32512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6" name="object 26"/>
          <p:cNvSpPr/>
          <p:nvPr/>
        </p:nvSpPr>
        <p:spPr>
          <a:xfrm>
            <a:off x="3784231" y="3232225"/>
            <a:ext cx="203202" cy="38100"/>
          </a:xfrm>
          <a:custGeom>
            <a:avLst/>
            <a:gdLst/>
            <a:ahLst/>
            <a:cxnLst/>
            <a:rect l="l" t="t" r="r" b="b"/>
            <a:pathLst>
              <a:path w="203202" h="38100">
                <a:moveTo>
                  <a:pt x="203202" y="19050"/>
                </a:moveTo>
                <a:lnTo>
                  <a:pt x="177802" y="0"/>
                </a:lnTo>
                <a:lnTo>
                  <a:pt x="177802" y="38100"/>
                </a:lnTo>
                <a:lnTo>
                  <a:pt x="203202" y="19050"/>
                </a:lnTo>
                <a:close/>
              </a:path>
              <a:path w="203202" h="38100">
                <a:moveTo>
                  <a:pt x="25400" y="0"/>
                </a:moveTo>
                <a:lnTo>
                  <a:pt x="0" y="19050"/>
                </a:lnTo>
                <a:lnTo>
                  <a:pt x="25400" y="38100"/>
                </a:lnTo>
                <a:lnTo>
                  <a:pt x="25400" y="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7" name="object 27"/>
          <p:cNvSpPr/>
          <p:nvPr/>
        </p:nvSpPr>
        <p:spPr>
          <a:xfrm>
            <a:off x="3860432" y="32639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8" name="object 28"/>
          <p:cNvSpPr/>
          <p:nvPr/>
        </p:nvSpPr>
        <p:spPr>
          <a:xfrm>
            <a:off x="3873132" y="32766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9" name="object 29"/>
          <p:cNvSpPr/>
          <p:nvPr/>
        </p:nvSpPr>
        <p:spPr>
          <a:xfrm>
            <a:off x="4140493" y="32258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0" name="object 30"/>
          <p:cNvSpPr/>
          <p:nvPr/>
        </p:nvSpPr>
        <p:spPr>
          <a:xfrm>
            <a:off x="4153193" y="32385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1" name="object 31"/>
          <p:cNvSpPr/>
          <p:nvPr/>
        </p:nvSpPr>
        <p:spPr>
          <a:xfrm>
            <a:off x="4153193" y="32512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2" name="object 32"/>
          <p:cNvSpPr/>
          <p:nvPr/>
        </p:nvSpPr>
        <p:spPr>
          <a:xfrm>
            <a:off x="4140493" y="32639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3" name="object 33"/>
          <p:cNvSpPr/>
          <p:nvPr/>
        </p:nvSpPr>
        <p:spPr>
          <a:xfrm>
            <a:off x="4153193" y="32766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4" name="object 34"/>
          <p:cNvSpPr/>
          <p:nvPr/>
        </p:nvSpPr>
        <p:spPr>
          <a:xfrm>
            <a:off x="4451033" y="3256355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0" y="0"/>
                </a:moveTo>
                <a:lnTo>
                  <a:pt x="20320" y="2032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5" name="object 35"/>
          <p:cNvSpPr/>
          <p:nvPr/>
        </p:nvSpPr>
        <p:spPr>
          <a:xfrm>
            <a:off x="4423969" y="3229861"/>
            <a:ext cx="30366" cy="30366"/>
          </a:xfrm>
          <a:custGeom>
            <a:avLst/>
            <a:gdLst/>
            <a:ahLst/>
            <a:cxnLst/>
            <a:rect l="l" t="t" r="r" b="b"/>
            <a:pathLst>
              <a:path w="30366" h="30366">
                <a:moveTo>
                  <a:pt x="30366" y="15183"/>
                </a:moveTo>
                <a:lnTo>
                  <a:pt x="30366" y="6797"/>
                </a:lnTo>
                <a:lnTo>
                  <a:pt x="23568" y="0"/>
                </a:lnTo>
                <a:lnTo>
                  <a:pt x="15183" y="0"/>
                </a:lnTo>
                <a:lnTo>
                  <a:pt x="6797" y="0"/>
                </a:lnTo>
                <a:lnTo>
                  <a:pt x="0" y="6797"/>
                </a:lnTo>
                <a:lnTo>
                  <a:pt x="0" y="15183"/>
                </a:lnTo>
                <a:lnTo>
                  <a:pt x="0" y="23568"/>
                </a:lnTo>
                <a:lnTo>
                  <a:pt x="6797" y="30366"/>
                </a:lnTo>
                <a:lnTo>
                  <a:pt x="15183" y="30366"/>
                </a:lnTo>
                <a:lnTo>
                  <a:pt x="23568" y="30366"/>
                </a:lnTo>
                <a:lnTo>
                  <a:pt x="30366" y="23568"/>
                </a:lnTo>
                <a:lnTo>
                  <a:pt x="30366" y="15183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6" name="object 36"/>
          <p:cNvSpPr/>
          <p:nvPr/>
        </p:nvSpPr>
        <p:spPr>
          <a:xfrm>
            <a:off x="4344352" y="3225875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38765" y="46907"/>
                </a:lnTo>
                <a:lnTo>
                  <a:pt x="48038" y="36798"/>
                </a:lnTo>
                <a:lnTo>
                  <a:pt x="50800" y="25400"/>
                </a:lnTo>
                <a:lnTo>
                  <a:pt x="46907" y="11928"/>
                </a:lnTo>
                <a:lnTo>
                  <a:pt x="36798" y="2718"/>
                </a:lnTo>
                <a:lnTo>
                  <a:pt x="25400" y="0"/>
                </a:lnTo>
                <a:lnTo>
                  <a:pt x="11928" y="3893"/>
                </a:lnTo>
                <a:lnTo>
                  <a:pt x="2718" y="14001"/>
                </a:lnTo>
                <a:lnTo>
                  <a:pt x="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7" name="object 37"/>
          <p:cNvSpPr/>
          <p:nvPr/>
        </p:nvSpPr>
        <p:spPr>
          <a:xfrm>
            <a:off x="4329112" y="3243655"/>
            <a:ext cx="30480" cy="12699"/>
          </a:xfrm>
          <a:custGeom>
            <a:avLst/>
            <a:gdLst/>
            <a:ahLst/>
            <a:cxnLst/>
            <a:rect l="l" t="t" r="r" b="b"/>
            <a:pathLst>
              <a:path w="30480" h="12699">
                <a:moveTo>
                  <a:pt x="30480" y="0"/>
                </a:moveTo>
                <a:lnTo>
                  <a:pt x="15240" y="12700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8" name="object 38"/>
          <p:cNvSpPr/>
          <p:nvPr/>
        </p:nvSpPr>
        <p:spPr>
          <a:xfrm>
            <a:off x="4496754" y="3225875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11928" y="46907"/>
                </a:lnTo>
                <a:lnTo>
                  <a:pt x="2718" y="36798"/>
                </a:lnTo>
                <a:lnTo>
                  <a:pt x="0" y="25400"/>
                </a:lnTo>
                <a:lnTo>
                  <a:pt x="3893" y="11928"/>
                </a:lnTo>
                <a:lnTo>
                  <a:pt x="14001" y="2718"/>
                </a:lnTo>
                <a:lnTo>
                  <a:pt x="25400" y="0"/>
                </a:lnTo>
                <a:lnTo>
                  <a:pt x="38872" y="3893"/>
                </a:lnTo>
                <a:lnTo>
                  <a:pt x="48082" y="14001"/>
                </a:lnTo>
                <a:lnTo>
                  <a:pt x="5080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9" name="object 39"/>
          <p:cNvSpPr/>
          <p:nvPr/>
        </p:nvSpPr>
        <p:spPr>
          <a:xfrm>
            <a:off x="4532315" y="3243655"/>
            <a:ext cx="30480" cy="12699"/>
          </a:xfrm>
          <a:custGeom>
            <a:avLst/>
            <a:gdLst/>
            <a:ahLst/>
            <a:cxnLst/>
            <a:rect l="l" t="t" r="r" b="b"/>
            <a:pathLst>
              <a:path w="30480" h="12699">
                <a:moveTo>
                  <a:pt x="30480" y="0"/>
                </a:moveTo>
                <a:lnTo>
                  <a:pt x="15240" y="12700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0" name="object 40"/>
          <p:cNvSpPr/>
          <p:nvPr/>
        </p:nvSpPr>
        <p:spPr>
          <a:xfrm>
            <a:off x="0" y="0"/>
            <a:ext cx="4608004" cy="3456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1" name="object 41"/>
          <p:cNvSpPr/>
          <p:nvPr/>
        </p:nvSpPr>
        <p:spPr>
          <a:xfrm>
            <a:off x="0" y="0"/>
            <a:ext cx="4608004" cy="25962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2" name="object 42"/>
          <p:cNvSpPr/>
          <p:nvPr/>
        </p:nvSpPr>
        <p:spPr>
          <a:xfrm>
            <a:off x="0" y="0"/>
            <a:ext cx="4608004" cy="3456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3" name="object 43"/>
          <p:cNvSpPr/>
          <p:nvPr/>
        </p:nvSpPr>
        <p:spPr>
          <a:xfrm>
            <a:off x="309193" y="820584"/>
            <a:ext cx="3989652" cy="201445"/>
          </a:xfrm>
          <a:custGeom>
            <a:avLst/>
            <a:gdLst/>
            <a:ahLst/>
            <a:cxnLst/>
            <a:rect l="l" t="t" r="r" b="b"/>
            <a:pathLst>
              <a:path w="3989652" h="201445">
                <a:moveTo>
                  <a:pt x="0" y="50800"/>
                </a:moveTo>
                <a:lnTo>
                  <a:pt x="0" y="201445"/>
                </a:lnTo>
                <a:lnTo>
                  <a:pt x="3989652" y="201445"/>
                </a:lnTo>
                <a:lnTo>
                  <a:pt x="3989652" y="50800"/>
                </a:lnTo>
                <a:lnTo>
                  <a:pt x="3988755" y="41300"/>
                </a:lnTo>
                <a:lnTo>
                  <a:pt x="3965796" y="7786"/>
                </a:lnTo>
                <a:lnTo>
                  <a:pt x="3938852" y="0"/>
                </a:lnTo>
                <a:lnTo>
                  <a:pt x="50800" y="0"/>
                </a:lnTo>
                <a:lnTo>
                  <a:pt x="7786" y="23856"/>
                </a:lnTo>
                <a:lnTo>
                  <a:pt x="0" y="50800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4" name="object 44"/>
          <p:cNvSpPr/>
          <p:nvPr/>
        </p:nvSpPr>
        <p:spPr>
          <a:xfrm>
            <a:off x="309193" y="971091"/>
            <a:ext cx="3989652" cy="10160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5" name="object 45"/>
          <p:cNvSpPr/>
          <p:nvPr/>
        </p:nvSpPr>
        <p:spPr>
          <a:xfrm>
            <a:off x="0" y="0"/>
            <a:ext cx="4608004" cy="34560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6" name="object 46"/>
          <p:cNvSpPr/>
          <p:nvPr/>
        </p:nvSpPr>
        <p:spPr>
          <a:xfrm>
            <a:off x="4235345" y="2552420"/>
            <a:ext cx="114301" cy="11430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7" name="object 47"/>
          <p:cNvSpPr/>
          <p:nvPr/>
        </p:nvSpPr>
        <p:spPr>
          <a:xfrm>
            <a:off x="410794" y="2603220"/>
            <a:ext cx="3837250" cy="635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8" name="object 48"/>
          <p:cNvSpPr/>
          <p:nvPr/>
        </p:nvSpPr>
        <p:spPr>
          <a:xfrm>
            <a:off x="4298846" y="852097"/>
            <a:ext cx="50800" cy="171302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9" name="object 49"/>
          <p:cNvSpPr/>
          <p:nvPr/>
        </p:nvSpPr>
        <p:spPr>
          <a:xfrm>
            <a:off x="4298846" y="915598"/>
            <a:ext cx="50800" cy="1649521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0" name="object 50"/>
          <p:cNvSpPr/>
          <p:nvPr/>
        </p:nvSpPr>
        <p:spPr>
          <a:xfrm>
            <a:off x="309193" y="1053638"/>
            <a:ext cx="3989652" cy="1562282"/>
          </a:xfrm>
          <a:custGeom>
            <a:avLst/>
            <a:gdLst/>
            <a:ahLst/>
            <a:cxnLst/>
            <a:rect l="l" t="t" r="r" b="b"/>
            <a:pathLst>
              <a:path w="3989652" h="1562282">
                <a:moveTo>
                  <a:pt x="0" y="1511482"/>
                </a:moveTo>
                <a:lnTo>
                  <a:pt x="16636" y="1548996"/>
                </a:lnTo>
                <a:lnTo>
                  <a:pt x="50800" y="1562282"/>
                </a:lnTo>
                <a:lnTo>
                  <a:pt x="3938852" y="1562282"/>
                </a:lnTo>
                <a:lnTo>
                  <a:pt x="3976366" y="1545646"/>
                </a:lnTo>
                <a:lnTo>
                  <a:pt x="3989652" y="1511482"/>
                </a:lnTo>
                <a:lnTo>
                  <a:pt x="3989652" y="0"/>
                </a:lnTo>
                <a:lnTo>
                  <a:pt x="0" y="0"/>
                </a:lnTo>
                <a:lnTo>
                  <a:pt x="0" y="1511482"/>
                </a:lnTo>
                <a:close/>
              </a:path>
            </a:pathLst>
          </a:custGeom>
          <a:solidFill>
            <a:srgbClr val="E9E9F2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1" name="object 51"/>
          <p:cNvSpPr/>
          <p:nvPr/>
        </p:nvSpPr>
        <p:spPr>
          <a:xfrm>
            <a:off x="4298846" y="902898"/>
            <a:ext cx="0" cy="1681271"/>
          </a:xfrm>
          <a:custGeom>
            <a:avLst/>
            <a:gdLst/>
            <a:ahLst/>
            <a:cxnLst/>
            <a:rect l="l" t="t" r="r" b="b"/>
            <a:pathLst>
              <a:path w="0" h="1681271">
                <a:moveTo>
                  <a:pt x="0" y="1681271"/>
                </a:moveTo>
                <a:lnTo>
                  <a:pt x="0" y="0"/>
                </a:lnTo>
              </a:path>
            </a:pathLst>
          </a:custGeom>
          <a:ln w="0">
            <a:solidFill>
              <a:srgbClr val="7F7F7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2" name="object 52"/>
          <p:cNvSpPr/>
          <p:nvPr/>
        </p:nvSpPr>
        <p:spPr>
          <a:xfrm>
            <a:off x="4298846" y="890198"/>
            <a:ext cx="0" cy="12700"/>
          </a:xfrm>
          <a:custGeom>
            <a:avLst/>
            <a:gdLst/>
            <a:ahLst/>
            <a:cxnLst/>
            <a:rect l="l" t="t" r="r" b="b"/>
            <a:pathLst>
              <a:path w="0" h="12700">
                <a:moveTo>
                  <a:pt x="0" y="12700"/>
                </a:moveTo>
                <a:lnTo>
                  <a:pt x="0" y="0"/>
                </a:lnTo>
              </a:path>
            </a:pathLst>
          </a:custGeom>
          <a:ln w="0">
            <a:solidFill>
              <a:srgbClr val="AFAFA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3" name="object 53"/>
          <p:cNvSpPr/>
          <p:nvPr/>
        </p:nvSpPr>
        <p:spPr>
          <a:xfrm>
            <a:off x="4298846" y="877498"/>
            <a:ext cx="0" cy="12700"/>
          </a:xfrm>
          <a:custGeom>
            <a:avLst/>
            <a:gdLst/>
            <a:ahLst/>
            <a:cxnLst/>
            <a:rect l="l" t="t" r="r" b="b"/>
            <a:pathLst>
              <a:path w="0" h="12700">
                <a:moveTo>
                  <a:pt x="0" y="12700"/>
                </a:moveTo>
                <a:lnTo>
                  <a:pt x="0" y="0"/>
                </a:lnTo>
              </a:path>
            </a:pathLst>
          </a:custGeom>
          <a:ln w="0">
            <a:solidFill>
              <a:srgbClr val="CECECE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4" name="object 54"/>
          <p:cNvSpPr/>
          <p:nvPr/>
        </p:nvSpPr>
        <p:spPr>
          <a:xfrm>
            <a:off x="4298846" y="864798"/>
            <a:ext cx="0" cy="12700"/>
          </a:xfrm>
          <a:custGeom>
            <a:avLst/>
            <a:gdLst/>
            <a:ahLst/>
            <a:cxnLst/>
            <a:rect l="l" t="t" r="r" b="b"/>
            <a:pathLst>
              <a:path w="0" h="12700">
                <a:moveTo>
                  <a:pt x="0" y="12700"/>
                </a:moveTo>
                <a:lnTo>
                  <a:pt x="0" y="0"/>
                </a:lnTo>
              </a:path>
            </a:pathLst>
          </a:custGeom>
          <a:ln w="0">
            <a:solidFill>
              <a:srgbClr val="EFEF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5" name="object 55"/>
          <p:cNvSpPr/>
          <p:nvPr/>
        </p:nvSpPr>
        <p:spPr>
          <a:xfrm>
            <a:off x="0" y="0"/>
            <a:ext cx="4608004" cy="345600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6" name="object 56"/>
          <p:cNvSpPr/>
          <p:nvPr/>
        </p:nvSpPr>
        <p:spPr>
          <a:xfrm>
            <a:off x="0" y="0"/>
            <a:ext cx="4608004" cy="345600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7" name="object 57"/>
          <p:cNvSpPr/>
          <p:nvPr/>
        </p:nvSpPr>
        <p:spPr>
          <a:xfrm>
            <a:off x="0" y="3320961"/>
            <a:ext cx="4608004" cy="135039"/>
          </a:xfrm>
          <a:custGeom>
            <a:avLst/>
            <a:gdLst/>
            <a:ahLst/>
            <a:cxnLst/>
            <a:rect l="l" t="t" r="r" b="b"/>
            <a:pathLst>
              <a:path w="4608004" h="135039">
                <a:moveTo>
                  <a:pt x="4608004" y="0"/>
                </a:moveTo>
                <a:lnTo>
                  <a:pt x="0" y="0"/>
                </a:lnTo>
                <a:lnTo>
                  <a:pt x="0" y="135039"/>
                </a:lnTo>
                <a:lnTo>
                  <a:pt x="4608004" y="135039"/>
                </a:lnTo>
                <a:lnTo>
                  <a:pt x="4608004" y="0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153174" y="44948"/>
            <a:ext cx="3370987" cy="2075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455"/>
              </a:lnSpc>
              <a:spcBef>
                <a:spcPts val="72"/>
              </a:spcBef>
            </a:pP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Finding</a:t>
            </a:r>
            <a:r>
              <a:rPr dirty="0" smtClean="0" sz="1400" spc="-2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conjecture</a:t>
            </a:r>
            <a:r>
              <a:rPr dirty="0" smtClean="0" sz="1400" spc="109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with</a:t>
            </a:r>
            <a:r>
              <a:rPr dirty="0" smtClean="0" sz="1400" spc="5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an</a:t>
            </a:r>
            <a:r>
              <a:rPr dirty="0" smtClean="0" sz="1400" spc="144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automated</a:t>
            </a:r>
            <a:r>
              <a:rPr dirty="0" smtClean="0" sz="1400" spc="337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system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47294" y="847338"/>
            <a:ext cx="3818281" cy="173847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9205">
              <a:lnSpc>
                <a:spcPts val="1140"/>
              </a:lnSpc>
              <a:spcBef>
                <a:spcPts val="57"/>
              </a:spcBef>
            </a:pP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AutoGraphiX</a:t>
            </a:r>
            <a:r>
              <a:rPr dirty="0" smtClean="0" sz="1100" spc="-96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system</a:t>
            </a:r>
            <a:r>
              <a:rPr dirty="0" smtClean="0" sz="1100" spc="84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(</a:t>
            </a:r>
            <a:r>
              <a:rPr dirty="0" smtClean="0" sz="1100" spc="-29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GX)</a:t>
            </a:r>
            <a:endParaRPr sz="1100">
              <a:latin typeface="Times New Roman"/>
              <a:cs typeface="Times New Roman"/>
            </a:endParaRPr>
          </a:p>
          <a:p>
            <a:pPr marL="12700" marR="9205">
              <a:lnSpc>
                <a:spcPct val="95825"/>
              </a:lnSpc>
              <a:spcBef>
                <a:spcPts val="433"/>
              </a:spcBef>
            </a:pPr>
            <a:r>
              <a:rPr dirty="0" smtClean="0" sz="1000" spc="0">
                <a:latin typeface="Times New Roman"/>
                <a:cs typeface="Times New Roman"/>
              </a:rPr>
              <a:t>The</a:t>
            </a:r>
            <a:r>
              <a:rPr dirty="0" smtClean="0" sz="1000" spc="157">
                <a:latin typeface="Times New Roman"/>
                <a:cs typeface="Times New Roman"/>
              </a:rPr>
              <a:t> </a:t>
            </a:r>
            <a:r>
              <a:rPr dirty="0" smtClean="0" sz="1000" spc="0">
                <a:latin typeface="Times New Roman"/>
                <a:cs typeface="Times New Roman"/>
              </a:rPr>
              <a:t>rese</a:t>
            </a:r>
            <a:r>
              <a:rPr dirty="0" smtClean="0" sz="1000" spc="-25">
                <a:latin typeface="Times New Roman"/>
                <a:cs typeface="Times New Roman"/>
              </a:rPr>
              <a:t>a</a:t>
            </a:r>
            <a:r>
              <a:rPr dirty="0" smtClean="0" sz="1000" spc="0">
                <a:latin typeface="Times New Roman"/>
                <a:cs typeface="Times New Roman"/>
              </a:rPr>
              <a:t>rch</a:t>
            </a:r>
            <a:r>
              <a:rPr dirty="0" smtClean="0" sz="1000" spc="113">
                <a:latin typeface="Times New Roman"/>
                <a:cs typeface="Times New Roman"/>
              </a:rPr>
              <a:t> </a:t>
            </a:r>
            <a:r>
              <a:rPr dirty="0" smtClean="0" sz="1000" spc="-29">
                <a:latin typeface="Times New Roman"/>
                <a:cs typeface="Times New Roman"/>
              </a:rPr>
              <a:t>p</a:t>
            </a:r>
            <a:r>
              <a:rPr dirty="0" smtClean="0" sz="1000" spc="0">
                <a:latin typeface="Times New Roman"/>
                <a:cs typeface="Times New Roman"/>
              </a:rPr>
              <a:t>rogram</a:t>
            </a:r>
            <a:r>
              <a:rPr dirty="0" smtClean="0" sz="1000" spc="152">
                <a:latin typeface="Times New Roman"/>
                <a:cs typeface="Times New Roman"/>
              </a:rPr>
              <a:t> </a:t>
            </a:r>
            <a:r>
              <a:rPr dirty="0" smtClean="0" sz="1000" spc="0">
                <a:latin typeface="Times New Roman"/>
                <a:cs typeface="Times New Roman"/>
              </a:rPr>
              <a:t>t</a:t>
            </a:r>
            <a:r>
              <a:rPr dirty="0" smtClean="0" sz="1000" spc="0">
                <a:latin typeface="Times New Roman"/>
                <a:cs typeface="Times New Roman"/>
              </a:rPr>
              <a:t>hat</a:t>
            </a:r>
            <a:r>
              <a:rPr dirty="0" smtClean="0" sz="1000" spc="55">
                <a:latin typeface="Times New Roman"/>
                <a:cs typeface="Times New Roman"/>
              </a:rPr>
              <a:t> </a:t>
            </a:r>
            <a:r>
              <a:rPr dirty="0" smtClean="0" sz="1000" spc="0">
                <a:latin typeface="Times New Roman"/>
                <a:cs typeface="Times New Roman"/>
              </a:rPr>
              <a:t>led</a:t>
            </a:r>
            <a:r>
              <a:rPr dirty="0" smtClean="0" sz="1000" spc="43">
                <a:latin typeface="Times New Roman"/>
                <a:cs typeface="Times New Roman"/>
              </a:rPr>
              <a:t> </a:t>
            </a:r>
            <a:r>
              <a:rPr dirty="0" smtClean="0" sz="1000" spc="0">
                <a:latin typeface="Times New Roman"/>
                <a:cs typeface="Times New Roman"/>
              </a:rPr>
              <a:t>to</a:t>
            </a:r>
            <a:r>
              <a:rPr dirty="0" smtClean="0" sz="1000" spc="157">
                <a:latin typeface="Times New Roman"/>
                <a:cs typeface="Times New Roman"/>
              </a:rPr>
              <a:t> </a:t>
            </a:r>
            <a:r>
              <a:rPr dirty="0" smtClean="0" sz="1000" spc="0">
                <a:latin typeface="Times New Roman"/>
                <a:cs typeface="Times New Roman"/>
              </a:rPr>
              <a:t>Au</a:t>
            </a:r>
            <a:r>
              <a:rPr dirty="0" smtClean="0" sz="1000" spc="0">
                <a:latin typeface="Times New Roman"/>
                <a:cs typeface="Times New Roman"/>
              </a:rPr>
              <a:t>toGraphiX</a:t>
            </a:r>
            <a:r>
              <a:rPr dirty="0" smtClean="0" sz="1000" spc="-11">
                <a:latin typeface="Times New Roman"/>
                <a:cs typeface="Times New Roman"/>
              </a:rPr>
              <a:t> </a:t>
            </a:r>
            <a:r>
              <a:rPr dirty="0" smtClean="0" sz="1000" spc="0">
                <a:latin typeface="Times New Roman"/>
                <a:cs typeface="Times New Roman"/>
              </a:rPr>
              <a:t>(G.</a:t>
            </a:r>
            <a:r>
              <a:rPr dirty="0" smtClean="0" sz="1000" spc="92">
                <a:latin typeface="Times New Roman"/>
                <a:cs typeface="Times New Roman"/>
              </a:rPr>
              <a:t> </a:t>
            </a:r>
            <a:r>
              <a:rPr dirty="0" smtClean="0" sz="1000" spc="0">
                <a:latin typeface="Times New Roman"/>
                <a:cs typeface="Times New Roman"/>
              </a:rPr>
              <a:t>Ca</a:t>
            </a:r>
            <a:r>
              <a:rPr dirty="0" smtClean="0" sz="1000" spc="25">
                <a:latin typeface="Times New Roman"/>
                <a:cs typeface="Times New Roman"/>
              </a:rPr>
              <a:t>p</a:t>
            </a:r>
            <a:r>
              <a:rPr dirty="0" smtClean="0" sz="1000" spc="-29">
                <a:latin typeface="Times New Roman"/>
                <a:cs typeface="Times New Roman"/>
              </a:rPr>
              <a:t>o</a:t>
            </a:r>
            <a:r>
              <a:rPr dirty="0" smtClean="0" sz="1000" spc="0">
                <a:latin typeface="Times New Roman"/>
                <a:cs typeface="Times New Roman"/>
              </a:rPr>
              <a:t>rossi,</a:t>
            </a:r>
            <a:r>
              <a:rPr dirty="0" smtClean="0" sz="1000" spc="69">
                <a:latin typeface="Times New Roman"/>
                <a:cs typeface="Times New Roman"/>
              </a:rPr>
              <a:t> </a:t>
            </a:r>
            <a:r>
              <a:rPr dirty="0" smtClean="0" sz="1000" spc="-84">
                <a:latin typeface="Times New Roman"/>
                <a:cs typeface="Times New Roman"/>
              </a:rPr>
              <a:t>P</a:t>
            </a:r>
            <a:r>
              <a:rPr dirty="0" smtClean="0" sz="1000" spc="0">
                <a:latin typeface="Times New Roman"/>
                <a:cs typeface="Times New Roman"/>
              </a:rPr>
              <a:t>.</a:t>
            </a:r>
            <a:r>
              <a:rPr dirty="0" smtClean="0" sz="1000" spc="182">
                <a:latin typeface="Times New Roman"/>
                <a:cs typeface="Times New Roman"/>
              </a:rPr>
              <a:t> </a:t>
            </a:r>
            <a:r>
              <a:rPr dirty="0" smtClean="0" sz="1000" spc="0">
                <a:latin typeface="Times New Roman"/>
                <a:cs typeface="Times New Roman"/>
              </a:rPr>
              <a:t>H.</a:t>
            </a:r>
            <a:endParaRPr sz="1000">
              <a:latin typeface="Times New Roman"/>
              <a:cs typeface="Times New Roman"/>
            </a:endParaRPr>
          </a:p>
          <a:p>
            <a:pPr marL="12700" marR="9205">
              <a:lnSpc>
                <a:spcPct val="95825"/>
              </a:lnSpc>
              <a:spcBef>
                <a:spcPts val="45"/>
              </a:spcBef>
            </a:pPr>
            <a:r>
              <a:rPr dirty="0" smtClean="0" sz="1000" spc="0">
                <a:latin typeface="Times New Roman"/>
                <a:cs typeface="Times New Roman"/>
              </a:rPr>
              <a:t>1998,</a:t>
            </a:r>
            <a:r>
              <a:rPr dirty="0" smtClean="0" sz="1000" spc="79">
                <a:latin typeface="Times New Roman"/>
                <a:cs typeface="Times New Roman"/>
              </a:rPr>
              <a:t> </a:t>
            </a:r>
            <a:r>
              <a:rPr dirty="0" smtClean="0" sz="1000" spc="0">
                <a:latin typeface="Times New Roman"/>
                <a:cs typeface="Times New Roman"/>
              </a:rPr>
              <a:t>1999,</a:t>
            </a:r>
            <a:r>
              <a:rPr dirty="0" smtClean="0" sz="1000" spc="79">
                <a:latin typeface="Times New Roman"/>
                <a:cs typeface="Times New Roman"/>
              </a:rPr>
              <a:t> </a:t>
            </a:r>
            <a:r>
              <a:rPr dirty="0" smtClean="0" sz="1000" spc="0">
                <a:latin typeface="Times New Roman"/>
                <a:cs typeface="Times New Roman"/>
              </a:rPr>
              <a:t>2000,...)</a:t>
            </a:r>
            <a:r>
              <a:rPr dirty="0" smtClean="0" sz="1000" spc="0">
                <a:latin typeface="Times New Roman"/>
                <a:cs typeface="Times New Roman"/>
              </a:rPr>
              <a:t> </a:t>
            </a:r>
            <a:r>
              <a:rPr dirty="0" smtClean="0" sz="1000" spc="73">
                <a:latin typeface="Times New Roman"/>
                <a:cs typeface="Times New Roman"/>
              </a:rPr>
              <a:t> </a:t>
            </a:r>
            <a:r>
              <a:rPr dirty="0" smtClean="0" sz="1000" spc="0">
                <a:latin typeface="Times New Roman"/>
                <a:cs typeface="Times New Roman"/>
              </a:rPr>
              <a:t>is</a:t>
            </a:r>
            <a:r>
              <a:rPr dirty="0" smtClean="0" sz="1000" spc="33">
                <a:latin typeface="Times New Roman"/>
                <a:cs typeface="Times New Roman"/>
              </a:rPr>
              <a:t> </a:t>
            </a:r>
            <a:r>
              <a:rPr dirty="0" smtClean="0" sz="1000" spc="0">
                <a:latin typeface="Times New Roman"/>
                <a:cs typeface="Times New Roman"/>
              </a:rPr>
              <a:t>based</a:t>
            </a:r>
            <a:r>
              <a:rPr dirty="0" smtClean="0" sz="1000" spc="125">
                <a:latin typeface="Times New Roman"/>
                <a:cs typeface="Times New Roman"/>
              </a:rPr>
              <a:t> </a:t>
            </a:r>
            <a:r>
              <a:rPr dirty="0" smtClean="0" sz="1000" spc="0">
                <a:latin typeface="Times New Roman"/>
                <a:cs typeface="Times New Roman"/>
              </a:rPr>
              <a:t>on</a:t>
            </a:r>
            <a:r>
              <a:rPr dirty="0" smtClean="0" sz="1000" spc="89">
                <a:latin typeface="Times New Roman"/>
                <a:cs typeface="Times New Roman"/>
              </a:rPr>
              <a:t> </a:t>
            </a:r>
            <a:r>
              <a:rPr dirty="0" smtClean="0" sz="1000" spc="0">
                <a:latin typeface="Times New Roman"/>
                <a:cs typeface="Times New Roman"/>
              </a:rPr>
              <a:t>the</a:t>
            </a:r>
            <a:r>
              <a:rPr dirty="0" smtClean="0" sz="1000" spc="165">
                <a:latin typeface="Times New Roman"/>
                <a:cs typeface="Times New Roman"/>
              </a:rPr>
              <a:t> </a:t>
            </a:r>
            <a:r>
              <a:rPr dirty="0" smtClean="0" sz="1000" spc="0">
                <a:latin typeface="Times New Roman"/>
                <a:cs typeface="Times New Roman"/>
              </a:rPr>
              <a:t>foll</a:t>
            </a:r>
            <a:r>
              <a:rPr dirty="0" smtClean="0" sz="1000" spc="-28">
                <a:latin typeface="Times New Roman"/>
                <a:cs typeface="Times New Roman"/>
              </a:rPr>
              <a:t>o</a:t>
            </a:r>
            <a:r>
              <a:rPr dirty="0" smtClean="0" sz="1000" spc="0">
                <a:latin typeface="Times New Roman"/>
                <a:cs typeface="Times New Roman"/>
              </a:rPr>
              <a:t>wing</a:t>
            </a:r>
            <a:r>
              <a:rPr dirty="0" smtClean="0" sz="1000" spc="92">
                <a:latin typeface="Times New Roman"/>
                <a:cs typeface="Times New Roman"/>
              </a:rPr>
              <a:t> </a:t>
            </a:r>
            <a:r>
              <a:rPr dirty="0" smtClean="0" sz="1000" spc="-29">
                <a:latin typeface="Times New Roman"/>
                <a:cs typeface="Times New Roman"/>
              </a:rPr>
              <a:t>t</a:t>
            </a:r>
            <a:r>
              <a:rPr dirty="0" smtClean="0" sz="1000" spc="-29">
                <a:latin typeface="Times New Roman"/>
                <a:cs typeface="Times New Roman"/>
              </a:rPr>
              <a:t>w</a:t>
            </a:r>
            <a:r>
              <a:rPr dirty="0" smtClean="0" sz="1000" spc="0">
                <a:latin typeface="Times New Roman"/>
                <a:cs typeface="Times New Roman"/>
              </a:rPr>
              <a:t>o</a:t>
            </a:r>
            <a:r>
              <a:rPr dirty="0" smtClean="0" sz="1000" spc="79">
                <a:latin typeface="Times New Roman"/>
                <a:cs typeface="Times New Roman"/>
              </a:rPr>
              <a:t> </a:t>
            </a:r>
            <a:r>
              <a:rPr dirty="0" smtClean="0" sz="1000" spc="0">
                <a:latin typeface="Times New Roman"/>
                <a:cs typeface="Times New Roman"/>
              </a:rPr>
              <a:t>observations</a:t>
            </a:r>
            <a:r>
              <a:rPr dirty="0" smtClean="0" sz="1000" spc="0">
                <a:latin typeface="Times New Roman"/>
                <a:cs typeface="Times New Roman"/>
              </a:rPr>
              <a:t>:</a:t>
            </a:r>
            <a:endParaRPr sz="1000">
              <a:latin typeface="Times New Roman"/>
              <a:cs typeface="Times New Roman"/>
            </a:endParaRPr>
          </a:p>
          <a:p>
            <a:pPr marL="289801" marR="56796">
              <a:lnSpc>
                <a:spcPct val="99658"/>
              </a:lnSpc>
              <a:spcBef>
                <a:spcPts val="643"/>
              </a:spcBef>
            </a:pPr>
            <a:r>
              <a:rPr dirty="0" smtClean="0" sz="1000" spc="0">
                <a:latin typeface="Times New Roman"/>
                <a:cs typeface="Times New Roman"/>
              </a:rPr>
              <a:t>Many</a:t>
            </a:r>
            <a:r>
              <a:rPr dirty="0" smtClean="0" sz="1000" spc="56">
                <a:latin typeface="Times New Roman"/>
                <a:cs typeface="Times New Roman"/>
              </a:rPr>
              <a:t> </a:t>
            </a:r>
            <a:r>
              <a:rPr dirty="0" smtClean="0" sz="1000" spc="-25">
                <a:latin typeface="Times New Roman"/>
                <a:cs typeface="Times New Roman"/>
              </a:rPr>
              <a:t>p</a:t>
            </a:r>
            <a:r>
              <a:rPr dirty="0" smtClean="0" sz="1000" spc="0">
                <a:latin typeface="Times New Roman"/>
                <a:cs typeface="Times New Roman"/>
              </a:rPr>
              <a:t>roblems</a:t>
            </a:r>
            <a:r>
              <a:rPr dirty="0" smtClean="0" sz="1000" spc="62">
                <a:latin typeface="Times New Roman"/>
                <a:cs typeface="Times New Roman"/>
              </a:rPr>
              <a:t> </a:t>
            </a:r>
            <a:r>
              <a:rPr dirty="0" smtClean="0" sz="1000" spc="0">
                <a:latin typeface="Times New Roman"/>
                <a:cs typeface="Times New Roman"/>
              </a:rPr>
              <a:t>in</a:t>
            </a:r>
            <a:r>
              <a:rPr dirty="0" smtClean="0" sz="1000" spc="48">
                <a:latin typeface="Times New Roman"/>
                <a:cs typeface="Times New Roman"/>
              </a:rPr>
              <a:t> </a:t>
            </a:r>
            <a:r>
              <a:rPr dirty="0" smtClean="0" sz="1000" spc="0">
                <a:latin typeface="Times New Roman"/>
                <a:cs typeface="Times New Roman"/>
              </a:rPr>
              <a:t>extremal</a:t>
            </a:r>
            <a:r>
              <a:rPr dirty="0" smtClean="0" sz="1000" spc="119">
                <a:latin typeface="Times New Roman"/>
                <a:cs typeface="Times New Roman"/>
              </a:rPr>
              <a:t> </a:t>
            </a:r>
            <a:r>
              <a:rPr dirty="0" smtClean="0" sz="1000" spc="0">
                <a:latin typeface="Times New Roman"/>
                <a:cs typeface="Times New Roman"/>
              </a:rPr>
              <a:t>graph</a:t>
            </a:r>
            <a:r>
              <a:rPr dirty="0" smtClean="0" sz="1000" spc="148">
                <a:latin typeface="Times New Roman"/>
                <a:cs typeface="Times New Roman"/>
              </a:rPr>
              <a:t> </a:t>
            </a:r>
            <a:r>
              <a:rPr dirty="0" smtClean="0" sz="1000" spc="0">
                <a:latin typeface="Times New Roman"/>
                <a:cs typeface="Times New Roman"/>
              </a:rPr>
              <a:t>the</a:t>
            </a:r>
            <a:r>
              <a:rPr dirty="0" smtClean="0" sz="1000" spc="-29">
                <a:latin typeface="Times New Roman"/>
                <a:cs typeface="Times New Roman"/>
              </a:rPr>
              <a:t>o</a:t>
            </a:r>
            <a:r>
              <a:rPr dirty="0" smtClean="0" sz="1000" spc="0">
                <a:latin typeface="Times New Roman"/>
                <a:cs typeface="Times New Roman"/>
              </a:rPr>
              <a:t>ry</a:t>
            </a:r>
            <a:r>
              <a:rPr dirty="0" smtClean="0" sz="1000" spc="132">
                <a:latin typeface="Times New Roman"/>
                <a:cs typeface="Times New Roman"/>
              </a:rPr>
              <a:t> </a:t>
            </a:r>
            <a:r>
              <a:rPr dirty="0" smtClean="0" sz="1000" spc="0">
                <a:latin typeface="Times New Roman"/>
                <a:cs typeface="Times New Roman"/>
              </a:rPr>
              <a:t>can</a:t>
            </a:r>
            <a:r>
              <a:rPr dirty="0" smtClean="0" sz="1000" spc="121">
                <a:latin typeface="Times New Roman"/>
                <a:cs typeface="Times New Roman"/>
              </a:rPr>
              <a:t> </a:t>
            </a:r>
            <a:r>
              <a:rPr dirty="0" smtClean="0" sz="1000" spc="25">
                <a:latin typeface="Times New Roman"/>
                <a:cs typeface="Times New Roman"/>
              </a:rPr>
              <a:t>b</a:t>
            </a:r>
            <a:r>
              <a:rPr dirty="0" smtClean="0" sz="1000" spc="0">
                <a:latin typeface="Times New Roman"/>
                <a:cs typeface="Times New Roman"/>
              </a:rPr>
              <a:t>e</a:t>
            </a:r>
            <a:r>
              <a:rPr dirty="0" smtClean="0" sz="1000" spc="90">
                <a:latin typeface="Times New Roman"/>
                <a:cs typeface="Times New Roman"/>
              </a:rPr>
              <a:t> </a:t>
            </a:r>
            <a:r>
              <a:rPr dirty="0" smtClean="0" sz="1000" spc="0">
                <a:latin typeface="Times New Roman"/>
                <a:cs typeface="Times New Roman"/>
              </a:rPr>
              <a:t>f</a:t>
            </a:r>
            <a:r>
              <a:rPr dirty="0" smtClean="0" sz="1000" spc="-25">
                <a:latin typeface="Times New Roman"/>
                <a:cs typeface="Times New Roman"/>
              </a:rPr>
              <a:t>o</a:t>
            </a:r>
            <a:r>
              <a:rPr dirty="0" smtClean="0" sz="1000" spc="0">
                <a:latin typeface="Times New Roman"/>
                <a:cs typeface="Times New Roman"/>
              </a:rPr>
              <a:t>rmulated</a:t>
            </a:r>
            <a:r>
              <a:rPr dirty="0" smtClean="0" sz="1000" spc="153">
                <a:latin typeface="Times New Roman"/>
                <a:cs typeface="Times New Roman"/>
              </a:rPr>
              <a:t> </a:t>
            </a:r>
            <a:r>
              <a:rPr dirty="0" smtClean="0" sz="1000" spc="0">
                <a:latin typeface="Times New Roman"/>
                <a:cs typeface="Times New Roman"/>
              </a:rPr>
              <a:t>as</a:t>
            </a:r>
            <a:r>
              <a:rPr dirty="0" smtClean="0" sz="1000" spc="0">
                <a:latin typeface="Times New Roman"/>
                <a:cs typeface="Times New Roman"/>
              </a:rPr>
              <a:t> </a:t>
            </a:r>
            <a:r>
              <a:rPr dirty="0" smtClean="0" sz="1000" spc="0">
                <a:latin typeface="Times New Roman"/>
                <a:cs typeface="Times New Roman"/>
              </a:rPr>
              <a:t>p</a:t>
            </a:r>
            <a:r>
              <a:rPr dirty="0" smtClean="0" sz="1000" spc="-32">
                <a:latin typeface="Times New Roman"/>
                <a:cs typeface="Times New Roman"/>
              </a:rPr>
              <a:t>a</a:t>
            </a:r>
            <a:r>
              <a:rPr dirty="0" smtClean="0" sz="1000" spc="0">
                <a:latin typeface="Times New Roman"/>
                <a:cs typeface="Times New Roman"/>
              </a:rPr>
              <a:t>rametric</a:t>
            </a:r>
            <a:r>
              <a:rPr dirty="0" smtClean="0" sz="1000" spc="230">
                <a:latin typeface="Times New Roman"/>
                <a:cs typeface="Times New Roman"/>
              </a:rPr>
              <a:t> </a:t>
            </a:r>
            <a:r>
              <a:rPr dirty="0" smtClean="0" sz="1000" spc="0">
                <a:latin typeface="Times New Roman"/>
                <a:cs typeface="Times New Roman"/>
              </a:rPr>
              <a:t>combinat</a:t>
            </a:r>
            <a:r>
              <a:rPr dirty="0" smtClean="0" sz="1000" spc="-32">
                <a:latin typeface="Times New Roman"/>
                <a:cs typeface="Times New Roman"/>
              </a:rPr>
              <a:t>o</a:t>
            </a:r>
            <a:r>
              <a:rPr dirty="0" smtClean="0" sz="1000" spc="0">
                <a:latin typeface="Times New Roman"/>
                <a:cs typeface="Times New Roman"/>
              </a:rPr>
              <a:t>rial</a:t>
            </a:r>
            <a:r>
              <a:rPr dirty="0" smtClean="0" sz="1000" spc="110">
                <a:latin typeface="Times New Roman"/>
                <a:cs typeface="Times New Roman"/>
              </a:rPr>
              <a:t> </a:t>
            </a:r>
            <a:r>
              <a:rPr dirty="0" smtClean="0" sz="1000" spc="0">
                <a:latin typeface="Times New Roman"/>
                <a:cs typeface="Times New Roman"/>
              </a:rPr>
              <a:t>optimiz</a:t>
            </a:r>
            <a:r>
              <a:rPr dirty="0" smtClean="0" sz="1000" spc="0">
                <a:latin typeface="Times New Roman"/>
                <a:cs typeface="Times New Roman"/>
              </a:rPr>
              <a:t>ation</a:t>
            </a:r>
            <a:r>
              <a:rPr dirty="0" smtClean="0" sz="1000" spc="139">
                <a:latin typeface="Times New Roman"/>
                <a:cs typeface="Times New Roman"/>
              </a:rPr>
              <a:t> </a:t>
            </a:r>
            <a:r>
              <a:rPr dirty="0" smtClean="0" sz="1000" spc="-32">
                <a:latin typeface="Times New Roman"/>
                <a:cs typeface="Times New Roman"/>
              </a:rPr>
              <a:t>p</a:t>
            </a:r>
            <a:r>
              <a:rPr dirty="0" smtClean="0" sz="1000" spc="0">
                <a:latin typeface="Times New Roman"/>
                <a:cs typeface="Times New Roman"/>
              </a:rPr>
              <a:t>roblem</a:t>
            </a:r>
            <a:r>
              <a:rPr dirty="0" smtClean="0" sz="1000" spc="39">
                <a:latin typeface="Times New Roman"/>
                <a:cs typeface="Times New Roman"/>
              </a:rPr>
              <a:t> </a:t>
            </a:r>
            <a:r>
              <a:rPr dirty="0" smtClean="0" sz="1000" spc="0">
                <a:latin typeface="Times New Roman"/>
                <a:cs typeface="Times New Roman"/>
              </a:rPr>
              <a:t>on</a:t>
            </a:r>
            <a:r>
              <a:rPr dirty="0" smtClean="0" sz="1000" spc="89">
                <a:latin typeface="Times New Roman"/>
                <a:cs typeface="Times New Roman"/>
              </a:rPr>
              <a:t> </a:t>
            </a:r>
            <a:r>
              <a:rPr dirty="0" smtClean="0" sz="1000" spc="0">
                <a:latin typeface="Times New Roman"/>
                <a:cs typeface="Times New Roman"/>
              </a:rPr>
              <a:t>an</a:t>
            </a:r>
            <a:r>
              <a:rPr dirty="0" smtClean="0" sz="1000" spc="132">
                <a:latin typeface="Times New Roman"/>
                <a:cs typeface="Times New Roman"/>
              </a:rPr>
              <a:t> </a:t>
            </a:r>
            <a:r>
              <a:rPr dirty="0" smtClean="0" sz="1000" spc="0">
                <a:latin typeface="Times New Roman"/>
                <a:cs typeface="Times New Roman"/>
              </a:rPr>
              <a:t>infinite</a:t>
            </a:r>
            <a:r>
              <a:rPr dirty="0" smtClean="0" sz="1000" spc="0">
                <a:latin typeface="Times New Roman"/>
                <a:cs typeface="Times New Roman"/>
              </a:rPr>
              <a:t> </a:t>
            </a:r>
            <a:r>
              <a:rPr dirty="0" smtClean="0" sz="1000" spc="0">
                <a:latin typeface="Times New Roman"/>
                <a:cs typeface="Times New Roman"/>
              </a:rPr>
              <a:t>family</a:t>
            </a:r>
            <a:r>
              <a:rPr dirty="0" smtClean="0" sz="1000" spc="-19">
                <a:latin typeface="Times New Roman"/>
                <a:cs typeface="Times New Roman"/>
              </a:rPr>
              <a:t> </a:t>
            </a:r>
            <a:r>
              <a:rPr dirty="0" smtClean="0" sz="1000" spc="0">
                <a:latin typeface="Times New Roman"/>
                <a:cs typeface="Times New Roman"/>
              </a:rPr>
              <a:t>of</a:t>
            </a:r>
            <a:r>
              <a:rPr dirty="0" smtClean="0" sz="1000" spc="46">
                <a:latin typeface="Times New Roman"/>
                <a:cs typeface="Times New Roman"/>
              </a:rPr>
              <a:t> </a:t>
            </a:r>
            <a:r>
              <a:rPr dirty="0" smtClean="0" sz="1000" spc="0">
                <a:latin typeface="Times New Roman"/>
                <a:cs typeface="Times New Roman"/>
              </a:rPr>
              <a:t>grap</a:t>
            </a:r>
            <a:r>
              <a:rPr dirty="0" smtClean="0" sz="1000" spc="0">
                <a:latin typeface="Times New Roman"/>
                <a:cs typeface="Times New Roman"/>
              </a:rPr>
              <a:t>hs</a:t>
            </a:r>
            <a:r>
              <a:rPr dirty="0" smtClean="0" sz="1000" spc="133">
                <a:latin typeface="Times New Roman"/>
                <a:cs typeface="Times New Roman"/>
              </a:rPr>
              <a:t> </a:t>
            </a:r>
            <a:r>
              <a:rPr dirty="0" smtClean="0" sz="1000" spc="0">
                <a:latin typeface="Times New Roman"/>
                <a:cs typeface="Times New Roman"/>
              </a:rPr>
              <a:t>(of</a:t>
            </a:r>
            <a:r>
              <a:rPr dirty="0" smtClean="0" sz="1000" spc="103">
                <a:latin typeface="Times New Roman"/>
                <a:cs typeface="Times New Roman"/>
              </a:rPr>
              <a:t> </a:t>
            </a:r>
            <a:r>
              <a:rPr dirty="0" smtClean="0" sz="1000" spc="0">
                <a:latin typeface="Times New Roman"/>
                <a:cs typeface="Times New Roman"/>
              </a:rPr>
              <a:t>which</a:t>
            </a:r>
            <a:r>
              <a:rPr dirty="0" smtClean="0" sz="1000" spc="6">
                <a:latin typeface="Times New Roman"/>
                <a:cs typeface="Times New Roman"/>
              </a:rPr>
              <a:t> </a:t>
            </a:r>
            <a:r>
              <a:rPr dirty="0" smtClean="0" sz="1000" spc="0">
                <a:latin typeface="Times New Roman"/>
                <a:cs typeface="Times New Roman"/>
              </a:rPr>
              <a:t>only</a:t>
            </a:r>
            <a:r>
              <a:rPr dirty="0" smtClean="0" sz="1000" spc="8">
                <a:latin typeface="Times New Roman"/>
                <a:cs typeface="Times New Roman"/>
              </a:rPr>
              <a:t> </a:t>
            </a:r>
            <a:r>
              <a:rPr dirty="0" smtClean="0" sz="1000" spc="0">
                <a:latin typeface="Times New Roman"/>
                <a:cs typeface="Times New Roman"/>
              </a:rPr>
              <a:t>those</a:t>
            </a:r>
            <a:r>
              <a:rPr dirty="0" smtClean="0" sz="1000" spc="164">
                <a:latin typeface="Times New Roman"/>
                <a:cs typeface="Times New Roman"/>
              </a:rPr>
              <a:t> </a:t>
            </a:r>
            <a:r>
              <a:rPr dirty="0" smtClean="0" sz="1000" spc="0">
                <a:latin typeface="Times New Roman"/>
                <a:cs typeface="Times New Roman"/>
              </a:rPr>
              <a:t>of</a:t>
            </a:r>
            <a:r>
              <a:rPr dirty="0" smtClean="0" sz="1000" spc="46">
                <a:latin typeface="Times New Roman"/>
                <a:cs typeface="Times New Roman"/>
              </a:rPr>
              <a:t> </a:t>
            </a:r>
            <a:r>
              <a:rPr dirty="0" smtClean="0" sz="1000" spc="0">
                <a:latin typeface="Times New Roman"/>
                <a:cs typeface="Times New Roman"/>
              </a:rPr>
              <a:t>m</a:t>
            </a:r>
            <a:r>
              <a:rPr dirty="0" smtClean="0" sz="1000" spc="29">
                <a:latin typeface="Times New Roman"/>
                <a:cs typeface="Times New Roman"/>
              </a:rPr>
              <a:t>o</a:t>
            </a:r>
            <a:r>
              <a:rPr dirty="0" smtClean="0" sz="1000" spc="0">
                <a:latin typeface="Times New Roman"/>
                <a:cs typeface="Times New Roman"/>
              </a:rPr>
              <a:t>derate</a:t>
            </a:r>
            <a:r>
              <a:rPr dirty="0" smtClean="0" sz="1000" spc="201">
                <a:latin typeface="Times New Roman"/>
                <a:cs typeface="Times New Roman"/>
              </a:rPr>
              <a:t> </a:t>
            </a:r>
            <a:r>
              <a:rPr dirty="0" smtClean="0" sz="1000" spc="0">
                <a:latin typeface="Times New Roman"/>
                <a:cs typeface="Times New Roman"/>
              </a:rPr>
              <a:t>si</a:t>
            </a:r>
            <a:r>
              <a:rPr dirty="0" smtClean="0" sz="1000" spc="0">
                <a:latin typeface="Times New Roman"/>
                <a:cs typeface="Times New Roman"/>
              </a:rPr>
              <a:t>ze</a:t>
            </a:r>
            <a:r>
              <a:rPr dirty="0" smtClean="0" sz="1000" spc="15">
                <a:latin typeface="Times New Roman"/>
                <a:cs typeface="Times New Roman"/>
              </a:rPr>
              <a:t> </a:t>
            </a:r>
            <a:r>
              <a:rPr dirty="0" smtClean="0" sz="1000" spc="-25">
                <a:latin typeface="Times New Roman"/>
                <a:cs typeface="Times New Roman"/>
              </a:rPr>
              <a:t>a</a:t>
            </a:r>
            <a:r>
              <a:rPr dirty="0" smtClean="0" sz="1000" spc="0">
                <a:latin typeface="Times New Roman"/>
                <a:cs typeface="Times New Roman"/>
              </a:rPr>
              <a:t>re</a:t>
            </a:r>
            <a:r>
              <a:rPr dirty="0" smtClean="0" sz="1000" spc="0">
                <a:latin typeface="Times New Roman"/>
                <a:cs typeface="Times New Roman"/>
              </a:rPr>
              <a:t> </a:t>
            </a:r>
            <a:r>
              <a:rPr dirty="0" smtClean="0" sz="1000" spc="0">
                <a:latin typeface="Times New Roman"/>
                <a:cs typeface="Times New Roman"/>
              </a:rPr>
              <a:t>considered</a:t>
            </a:r>
            <a:r>
              <a:rPr dirty="0" smtClean="0" sz="1000" spc="79">
                <a:latin typeface="Times New Roman"/>
                <a:cs typeface="Times New Roman"/>
              </a:rPr>
              <a:t> </a:t>
            </a:r>
            <a:r>
              <a:rPr dirty="0" smtClean="0" sz="1000" spc="0">
                <a:latin typeface="Times New Roman"/>
                <a:cs typeface="Times New Roman"/>
              </a:rPr>
              <a:t>i</a:t>
            </a:r>
            <a:r>
              <a:rPr dirty="0" smtClean="0" sz="1000" spc="0">
                <a:latin typeface="Times New Roman"/>
                <a:cs typeface="Times New Roman"/>
              </a:rPr>
              <a:t>n</a:t>
            </a:r>
            <a:r>
              <a:rPr dirty="0" smtClean="0" sz="1000" spc="53">
                <a:latin typeface="Times New Roman"/>
                <a:cs typeface="Times New Roman"/>
              </a:rPr>
              <a:t> </a:t>
            </a:r>
            <a:r>
              <a:rPr dirty="0" smtClean="0" sz="1000" spc="-29">
                <a:latin typeface="Times New Roman"/>
                <a:cs typeface="Times New Roman"/>
              </a:rPr>
              <a:t>p</a:t>
            </a:r>
            <a:r>
              <a:rPr dirty="0" smtClean="0" sz="1000" spc="0">
                <a:latin typeface="Times New Roman"/>
                <a:cs typeface="Times New Roman"/>
              </a:rPr>
              <a:t>ractice).</a:t>
            </a:r>
            <a:endParaRPr sz="1000">
              <a:latin typeface="Times New Roman"/>
              <a:cs typeface="Times New Roman"/>
            </a:endParaRPr>
          </a:p>
          <a:p>
            <a:pPr marL="289801" indent="0">
              <a:lnSpc>
                <a:spcPct val="99658"/>
              </a:lnSpc>
              <a:spcBef>
                <a:spcPts val="599"/>
              </a:spcBef>
            </a:pPr>
            <a:r>
              <a:rPr dirty="0" smtClean="0" sz="1000" spc="0">
                <a:latin typeface="Times New Roman"/>
                <a:cs typeface="Times New Roman"/>
              </a:rPr>
              <a:t>These</a:t>
            </a:r>
            <a:r>
              <a:rPr dirty="0" smtClean="0" sz="1000" spc="151">
                <a:latin typeface="Times New Roman"/>
                <a:cs typeface="Times New Roman"/>
              </a:rPr>
              <a:t> </a:t>
            </a:r>
            <a:r>
              <a:rPr dirty="0" smtClean="0" sz="1000" spc="-25">
                <a:latin typeface="Times New Roman"/>
                <a:cs typeface="Times New Roman"/>
              </a:rPr>
              <a:t>p</a:t>
            </a:r>
            <a:r>
              <a:rPr dirty="0" smtClean="0" sz="1000" spc="0">
                <a:latin typeface="Times New Roman"/>
                <a:cs typeface="Times New Roman"/>
              </a:rPr>
              <a:t>roblems</a:t>
            </a:r>
            <a:r>
              <a:rPr dirty="0" smtClean="0" sz="1000" spc="62">
                <a:latin typeface="Times New Roman"/>
                <a:cs typeface="Times New Roman"/>
              </a:rPr>
              <a:t> </a:t>
            </a:r>
            <a:r>
              <a:rPr dirty="0" smtClean="0" sz="1000" spc="0">
                <a:latin typeface="Times New Roman"/>
                <a:cs typeface="Times New Roman"/>
              </a:rPr>
              <a:t>can</a:t>
            </a:r>
            <a:r>
              <a:rPr dirty="0" smtClean="0" sz="1000" spc="121">
                <a:latin typeface="Times New Roman"/>
                <a:cs typeface="Times New Roman"/>
              </a:rPr>
              <a:t> </a:t>
            </a:r>
            <a:r>
              <a:rPr dirty="0" smtClean="0" sz="1000" spc="25">
                <a:latin typeface="Times New Roman"/>
                <a:cs typeface="Times New Roman"/>
              </a:rPr>
              <a:t>b</a:t>
            </a:r>
            <a:r>
              <a:rPr dirty="0" smtClean="0" sz="1000" spc="0">
                <a:latin typeface="Times New Roman"/>
                <a:cs typeface="Times New Roman"/>
              </a:rPr>
              <a:t>e</a:t>
            </a:r>
            <a:r>
              <a:rPr dirty="0" smtClean="0" sz="1000" spc="90">
                <a:latin typeface="Times New Roman"/>
                <a:cs typeface="Times New Roman"/>
              </a:rPr>
              <a:t> </a:t>
            </a:r>
            <a:r>
              <a:rPr dirty="0" smtClean="0" sz="1000" spc="0">
                <a:latin typeface="Times New Roman"/>
                <a:cs typeface="Times New Roman"/>
              </a:rPr>
              <a:t>solve</a:t>
            </a:r>
            <a:r>
              <a:rPr dirty="0" smtClean="0" sz="1000" spc="0">
                <a:latin typeface="Times New Roman"/>
                <a:cs typeface="Times New Roman"/>
              </a:rPr>
              <a:t>d</a:t>
            </a:r>
            <a:r>
              <a:rPr dirty="0" smtClean="0" sz="1000" spc="-10">
                <a:latin typeface="Times New Roman"/>
                <a:cs typeface="Times New Roman"/>
              </a:rPr>
              <a:t> </a:t>
            </a:r>
            <a:r>
              <a:rPr dirty="0" smtClean="0" sz="1000" spc="0">
                <a:latin typeface="Times New Roman"/>
                <a:cs typeface="Times New Roman"/>
              </a:rPr>
              <a:t>ap</a:t>
            </a:r>
            <a:r>
              <a:rPr dirty="0" smtClean="0" sz="1000" spc="-29">
                <a:latin typeface="Times New Roman"/>
                <a:cs typeface="Times New Roman"/>
              </a:rPr>
              <a:t>p</a:t>
            </a:r>
            <a:r>
              <a:rPr dirty="0" smtClean="0" sz="1000" spc="0">
                <a:latin typeface="Times New Roman"/>
                <a:cs typeface="Times New Roman"/>
              </a:rPr>
              <a:t>r</a:t>
            </a:r>
            <a:r>
              <a:rPr dirty="0" smtClean="0" sz="1000" spc="-29">
                <a:latin typeface="Times New Roman"/>
                <a:cs typeface="Times New Roman"/>
              </a:rPr>
              <a:t>o</a:t>
            </a:r>
            <a:r>
              <a:rPr dirty="0" smtClean="0" sz="1000" spc="0">
                <a:latin typeface="Times New Roman"/>
                <a:cs typeface="Times New Roman"/>
              </a:rPr>
              <a:t>ximately</a:t>
            </a:r>
            <a:r>
              <a:rPr dirty="0" smtClean="0" sz="1000" spc="107">
                <a:latin typeface="Times New Roman"/>
                <a:cs typeface="Times New Roman"/>
              </a:rPr>
              <a:t> </a:t>
            </a:r>
            <a:r>
              <a:rPr dirty="0" smtClean="0" sz="1000" spc="0">
                <a:latin typeface="Times New Roman"/>
                <a:cs typeface="Times New Roman"/>
              </a:rPr>
              <a:t>using</a:t>
            </a:r>
            <a:r>
              <a:rPr dirty="0" smtClean="0" sz="1000" spc="58">
                <a:latin typeface="Times New Roman"/>
                <a:cs typeface="Times New Roman"/>
              </a:rPr>
              <a:t> </a:t>
            </a:r>
            <a:r>
              <a:rPr dirty="0" smtClean="0" sz="1000" spc="0">
                <a:latin typeface="Times New Roman"/>
                <a:cs typeface="Times New Roman"/>
              </a:rPr>
              <a:t>a</a:t>
            </a:r>
            <a:r>
              <a:rPr dirty="0" smtClean="0" sz="1000" spc="115">
                <a:latin typeface="Times New Roman"/>
                <a:cs typeface="Times New Roman"/>
              </a:rPr>
              <a:t> </a:t>
            </a:r>
            <a:r>
              <a:rPr dirty="0" smtClean="0" sz="1000" spc="0">
                <a:latin typeface="Times New Roman"/>
                <a:cs typeface="Times New Roman"/>
              </a:rPr>
              <a:t>generic</a:t>
            </a:r>
            <a:r>
              <a:rPr dirty="0" smtClean="0" sz="1000" spc="0">
                <a:latin typeface="Times New Roman"/>
                <a:cs typeface="Times New Roman"/>
              </a:rPr>
              <a:t> </a:t>
            </a:r>
            <a:r>
              <a:rPr dirty="0" smtClean="0" sz="1000" spc="0">
                <a:latin typeface="Times New Roman"/>
                <a:cs typeface="Times New Roman"/>
              </a:rPr>
              <a:t>heuristic</a:t>
            </a:r>
            <a:r>
              <a:rPr dirty="0" smtClean="0" sz="1000" spc="54">
                <a:latin typeface="Times New Roman"/>
                <a:cs typeface="Times New Roman"/>
              </a:rPr>
              <a:t> </a:t>
            </a:r>
            <a:r>
              <a:rPr dirty="0" smtClean="0" sz="1000" spc="0">
                <a:latin typeface="Times New Roman"/>
                <a:cs typeface="Times New Roman"/>
              </a:rPr>
              <a:t>(instead</a:t>
            </a:r>
            <a:r>
              <a:rPr dirty="0" smtClean="0" sz="1000" spc="206">
                <a:latin typeface="Times New Roman"/>
                <a:cs typeface="Times New Roman"/>
              </a:rPr>
              <a:t> </a:t>
            </a:r>
            <a:r>
              <a:rPr dirty="0" smtClean="0" sz="1000" spc="0">
                <a:latin typeface="Times New Roman"/>
                <a:cs typeface="Times New Roman"/>
              </a:rPr>
              <a:t>o</a:t>
            </a:r>
            <a:r>
              <a:rPr dirty="0" smtClean="0" sz="1000" spc="0">
                <a:latin typeface="Times New Roman"/>
                <a:cs typeface="Times New Roman"/>
              </a:rPr>
              <a:t>f</a:t>
            </a:r>
            <a:r>
              <a:rPr dirty="0" smtClean="0" sz="1000" spc="49">
                <a:latin typeface="Times New Roman"/>
                <a:cs typeface="Times New Roman"/>
              </a:rPr>
              <a:t> </a:t>
            </a:r>
            <a:r>
              <a:rPr dirty="0" smtClean="0" sz="1000" spc="0">
                <a:latin typeface="Times New Roman"/>
                <a:cs typeface="Times New Roman"/>
              </a:rPr>
              <a:t>requiring,</a:t>
            </a:r>
            <a:r>
              <a:rPr dirty="0" smtClean="0" sz="1000" spc="79">
                <a:latin typeface="Times New Roman"/>
                <a:cs typeface="Times New Roman"/>
              </a:rPr>
              <a:t> </a:t>
            </a:r>
            <a:r>
              <a:rPr dirty="0" smtClean="0" sz="1000" spc="0">
                <a:latin typeface="Times New Roman"/>
                <a:cs typeface="Times New Roman"/>
              </a:rPr>
              <a:t>as</a:t>
            </a:r>
            <a:r>
              <a:rPr dirty="0" smtClean="0" sz="1000" spc="104">
                <a:latin typeface="Times New Roman"/>
                <a:cs typeface="Times New Roman"/>
              </a:rPr>
              <a:t> </a:t>
            </a:r>
            <a:r>
              <a:rPr dirty="0" smtClean="0" sz="1000" spc="0">
                <a:latin typeface="Times New Roman"/>
                <a:cs typeface="Times New Roman"/>
              </a:rPr>
              <a:t>i</a:t>
            </a:r>
            <a:r>
              <a:rPr dirty="0" smtClean="0" sz="1000" spc="0">
                <a:latin typeface="Times New Roman"/>
                <a:cs typeface="Times New Roman"/>
              </a:rPr>
              <a:t>n</a:t>
            </a:r>
            <a:r>
              <a:rPr dirty="0" smtClean="0" sz="1000" spc="53">
                <a:latin typeface="Times New Roman"/>
                <a:cs typeface="Times New Roman"/>
              </a:rPr>
              <a:t> </a:t>
            </a:r>
            <a:r>
              <a:rPr dirty="0" smtClean="0" sz="1000" spc="0">
                <a:latin typeface="Times New Roman"/>
                <a:cs typeface="Times New Roman"/>
              </a:rPr>
              <a:t>O</a:t>
            </a:r>
            <a:r>
              <a:rPr dirty="0" smtClean="0" sz="1000" spc="25">
                <a:latin typeface="Times New Roman"/>
                <a:cs typeface="Times New Roman"/>
              </a:rPr>
              <a:t>p</a:t>
            </a:r>
            <a:r>
              <a:rPr dirty="0" smtClean="0" sz="1000" spc="0">
                <a:latin typeface="Times New Roman"/>
                <a:cs typeface="Times New Roman"/>
              </a:rPr>
              <a:t>erations</a:t>
            </a:r>
            <a:r>
              <a:rPr dirty="0" smtClean="0" sz="1000" spc="167">
                <a:latin typeface="Times New Roman"/>
                <a:cs typeface="Times New Roman"/>
              </a:rPr>
              <a:t> </a:t>
            </a:r>
            <a:r>
              <a:rPr dirty="0" smtClean="0" sz="1000" spc="0">
                <a:latin typeface="Times New Roman"/>
                <a:cs typeface="Times New Roman"/>
              </a:rPr>
              <a:t>Rese</a:t>
            </a:r>
            <a:r>
              <a:rPr dirty="0" smtClean="0" sz="1000" spc="-25">
                <a:latin typeface="Times New Roman"/>
                <a:cs typeface="Times New Roman"/>
              </a:rPr>
              <a:t>a</a:t>
            </a:r>
            <a:r>
              <a:rPr dirty="0" smtClean="0" sz="1000" spc="0">
                <a:latin typeface="Times New Roman"/>
                <a:cs typeface="Times New Roman"/>
              </a:rPr>
              <a:t>rch</a:t>
            </a:r>
            <a:r>
              <a:rPr dirty="0" smtClean="0" sz="1000" spc="0">
                <a:latin typeface="Times New Roman"/>
                <a:cs typeface="Times New Roman"/>
              </a:rPr>
              <a:t>,</a:t>
            </a:r>
            <a:r>
              <a:rPr dirty="0" smtClean="0" sz="1000" spc="117">
                <a:latin typeface="Times New Roman"/>
                <a:cs typeface="Times New Roman"/>
              </a:rPr>
              <a:t> </a:t>
            </a:r>
            <a:r>
              <a:rPr dirty="0" smtClean="0" sz="1000" spc="0">
                <a:latin typeface="Times New Roman"/>
                <a:cs typeface="Times New Roman"/>
              </a:rPr>
              <a:t>s</a:t>
            </a:r>
            <a:r>
              <a:rPr dirty="0" smtClean="0" sz="1000" spc="29">
                <a:latin typeface="Times New Roman"/>
                <a:cs typeface="Times New Roman"/>
              </a:rPr>
              <a:t>p</a:t>
            </a:r>
            <a:r>
              <a:rPr dirty="0" smtClean="0" sz="1000" spc="0">
                <a:latin typeface="Times New Roman"/>
                <a:cs typeface="Times New Roman"/>
              </a:rPr>
              <a:t>ecific</a:t>
            </a:r>
            <a:r>
              <a:rPr dirty="0" smtClean="0" sz="1000" spc="0">
                <a:latin typeface="Times New Roman"/>
                <a:cs typeface="Times New Roman"/>
              </a:rPr>
              <a:t> </a:t>
            </a:r>
            <a:r>
              <a:rPr dirty="0" smtClean="0" sz="1000" spc="0">
                <a:latin typeface="Times New Roman"/>
                <a:cs typeface="Times New Roman"/>
              </a:rPr>
              <a:t>alg</a:t>
            </a:r>
            <a:r>
              <a:rPr dirty="0" smtClean="0" sz="1000" spc="-29">
                <a:latin typeface="Times New Roman"/>
                <a:cs typeface="Times New Roman"/>
              </a:rPr>
              <a:t>o</a:t>
            </a:r>
            <a:r>
              <a:rPr dirty="0" smtClean="0" sz="1000" spc="0">
                <a:latin typeface="Times New Roman"/>
                <a:cs typeface="Times New Roman"/>
              </a:rPr>
              <a:t>rithms</a:t>
            </a:r>
            <a:r>
              <a:rPr dirty="0" smtClean="0" sz="1000" spc="113">
                <a:latin typeface="Times New Roman"/>
                <a:cs typeface="Times New Roman"/>
              </a:rPr>
              <a:t> </a:t>
            </a:r>
            <a:r>
              <a:rPr dirty="0" smtClean="0" sz="1000" spc="0">
                <a:latin typeface="Times New Roman"/>
                <a:cs typeface="Times New Roman"/>
              </a:rPr>
              <a:t>f</a:t>
            </a:r>
            <a:r>
              <a:rPr dirty="0" smtClean="0" sz="1000" spc="-25">
                <a:latin typeface="Times New Roman"/>
                <a:cs typeface="Times New Roman"/>
              </a:rPr>
              <a:t>o</a:t>
            </a:r>
            <a:r>
              <a:rPr dirty="0" smtClean="0" sz="1000" spc="0">
                <a:latin typeface="Times New Roman"/>
                <a:cs typeface="Times New Roman"/>
              </a:rPr>
              <a:t>r</a:t>
            </a:r>
            <a:r>
              <a:rPr dirty="0" smtClean="0" sz="1000" spc="53">
                <a:latin typeface="Times New Roman"/>
                <a:cs typeface="Times New Roman"/>
              </a:rPr>
              <a:t> </a:t>
            </a:r>
            <a:r>
              <a:rPr dirty="0" smtClean="0" sz="1000" spc="0">
                <a:latin typeface="Times New Roman"/>
                <a:cs typeface="Times New Roman"/>
              </a:rPr>
              <a:t>each</a:t>
            </a:r>
            <a:r>
              <a:rPr dirty="0" smtClean="0" sz="1000" spc="116">
                <a:latin typeface="Times New Roman"/>
                <a:cs typeface="Times New Roman"/>
              </a:rPr>
              <a:t> </a:t>
            </a:r>
            <a:r>
              <a:rPr dirty="0" smtClean="0" sz="1000" spc="-25">
                <a:latin typeface="Times New Roman"/>
                <a:cs typeface="Times New Roman"/>
              </a:rPr>
              <a:t>p</a:t>
            </a:r>
            <a:r>
              <a:rPr dirty="0" smtClean="0" sz="1000" spc="0">
                <a:latin typeface="Times New Roman"/>
                <a:cs typeface="Times New Roman"/>
              </a:rPr>
              <a:t>roblem)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5006" y="3353753"/>
            <a:ext cx="1545775" cy="101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70"/>
              </a:lnSpc>
              <a:spcBef>
                <a:spcPts val="33"/>
              </a:spcBef>
            </a:pPr>
            <a:r>
              <a:rPr dirty="0" smtClean="0" sz="600" spc="-71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dirty="0" smtClean="0" sz="600" spc="-23">
                <a:solidFill>
                  <a:srgbClr val="FFFFFF"/>
                </a:solidFill>
                <a:latin typeface="Times New Roman"/>
                <a:cs typeface="Times New Roman"/>
              </a:rPr>
              <a:t>w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dirty="0" smtClean="0" sz="600" spc="7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applications</a:t>
            </a:r>
            <a:r>
              <a:rPr dirty="0" smtClean="0" sz="600" spc="27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of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VNS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79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in</a:t>
            </a:r>
            <a:r>
              <a:rPr dirty="0" smtClean="0" sz="600" spc="14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Data</a:t>
            </a:r>
            <a:r>
              <a:rPr dirty="0" smtClean="0" sz="600" spc="122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Mining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884796" y="3353753"/>
            <a:ext cx="544760" cy="101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70"/>
              </a:lnSpc>
              <a:spcBef>
                <a:spcPts val="33"/>
              </a:spcBef>
            </a:pP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Pierre</a:t>
            </a:r>
            <a:r>
              <a:rPr dirty="0" smtClean="0" sz="600" spc="7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Hansen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766243" y="3353753"/>
            <a:ext cx="1053265" cy="101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70"/>
              </a:lnSpc>
              <a:spcBef>
                <a:spcPts val="33"/>
              </a:spcBef>
            </a:pPr>
            <a:r>
              <a:rPr dirty="0" smtClean="0" sz="600" spc="-23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dirty="0" smtClean="0" sz="600" spc="-23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ris,</a:t>
            </a:r>
            <a:r>
              <a:rPr dirty="0" smtClean="0" sz="600" spc="102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Septem</a:t>
            </a:r>
            <a:r>
              <a:rPr dirty="0" smtClean="0" sz="600" spc="23">
                <a:solidFill>
                  <a:srgbClr val="FFFFFF"/>
                </a:solidFill>
                <a:latin typeface="Times New Roman"/>
                <a:cs typeface="Times New Roman"/>
              </a:rPr>
              <a:t>b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er</a:t>
            </a:r>
            <a:r>
              <a:rPr dirty="0" smtClean="0" sz="600" spc="9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7–8,</a:t>
            </a:r>
            <a:r>
              <a:rPr dirty="0" smtClean="0" sz="600" spc="4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2017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190388" y="3353753"/>
            <a:ext cx="307653" cy="101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70"/>
              </a:lnSpc>
              <a:spcBef>
                <a:spcPts val="33"/>
              </a:spcBef>
            </a:pP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13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3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/</a:t>
            </a:r>
            <a:r>
              <a:rPr dirty="0" smtClean="0" sz="600" spc="-8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34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297606" y="3251275"/>
            <a:ext cx="53506" cy="25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" name="object 2"/>
          <p:cNvSpPr txBox="1"/>
          <p:nvPr/>
        </p:nvSpPr>
        <p:spPr>
          <a:xfrm>
            <a:off x="3023667" y="3251371"/>
            <a:ext cx="43019" cy="151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/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1"/>
          <p:cNvSpPr/>
          <p:nvPr/>
        </p:nvSpPr>
        <p:spPr>
          <a:xfrm>
            <a:off x="3023667" y="3236187"/>
            <a:ext cx="43019" cy="30366"/>
          </a:xfrm>
          <a:custGeom>
            <a:avLst/>
            <a:gdLst/>
            <a:ahLst/>
            <a:cxnLst/>
            <a:rect l="l" t="t" r="r" b="b"/>
            <a:pathLst>
              <a:path w="43019" h="30366">
                <a:moveTo>
                  <a:pt x="0" y="30366"/>
                </a:moveTo>
                <a:lnTo>
                  <a:pt x="43019" y="30366"/>
                </a:lnTo>
                <a:lnTo>
                  <a:pt x="43019" y="0"/>
                </a:lnTo>
                <a:lnTo>
                  <a:pt x="0" y="0"/>
                </a:lnTo>
                <a:lnTo>
                  <a:pt x="0" y="30366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" name="object 12"/>
          <p:cNvSpPr/>
          <p:nvPr/>
        </p:nvSpPr>
        <p:spPr>
          <a:xfrm>
            <a:off x="2944050" y="3232225"/>
            <a:ext cx="25400" cy="38100"/>
          </a:xfrm>
          <a:custGeom>
            <a:avLst/>
            <a:gdLst/>
            <a:ahLst/>
            <a:cxnLst/>
            <a:rect l="l" t="t" r="r" b="b"/>
            <a:pathLst>
              <a:path w="25400" h="38100">
                <a:moveTo>
                  <a:pt x="25400" y="38100"/>
                </a:moveTo>
                <a:lnTo>
                  <a:pt x="25400" y="0"/>
                </a:lnTo>
                <a:lnTo>
                  <a:pt x="0" y="19050"/>
                </a:lnTo>
                <a:lnTo>
                  <a:pt x="25400" y="3810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" name="object 13"/>
          <p:cNvSpPr/>
          <p:nvPr/>
        </p:nvSpPr>
        <p:spPr>
          <a:xfrm>
            <a:off x="3121853" y="3232225"/>
            <a:ext cx="25400" cy="38100"/>
          </a:xfrm>
          <a:custGeom>
            <a:avLst/>
            <a:gdLst/>
            <a:ahLst/>
            <a:cxnLst/>
            <a:rect l="l" t="t" r="r" b="b"/>
            <a:pathLst>
              <a:path w="25400" h="38100">
                <a:moveTo>
                  <a:pt x="0" y="38100"/>
                </a:moveTo>
                <a:lnTo>
                  <a:pt x="25400" y="19050"/>
                </a:lnTo>
                <a:lnTo>
                  <a:pt x="0" y="0"/>
                </a:lnTo>
                <a:lnTo>
                  <a:pt x="0" y="3810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" name="object 14"/>
          <p:cNvSpPr/>
          <p:nvPr/>
        </p:nvSpPr>
        <p:spPr>
          <a:xfrm>
            <a:off x="3287279" y="3246309"/>
            <a:ext cx="43019" cy="30366"/>
          </a:xfrm>
          <a:custGeom>
            <a:avLst/>
            <a:gdLst/>
            <a:ahLst/>
            <a:cxnLst/>
            <a:rect l="l" t="t" r="r" b="b"/>
            <a:pathLst>
              <a:path w="43019" h="30366">
                <a:moveTo>
                  <a:pt x="0" y="30366"/>
                </a:moveTo>
                <a:lnTo>
                  <a:pt x="43019" y="30366"/>
                </a:lnTo>
                <a:lnTo>
                  <a:pt x="43019" y="0"/>
                </a:lnTo>
                <a:lnTo>
                  <a:pt x="0" y="0"/>
                </a:lnTo>
                <a:lnTo>
                  <a:pt x="0" y="30366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" name="object 15"/>
          <p:cNvSpPr/>
          <p:nvPr/>
        </p:nvSpPr>
        <p:spPr>
          <a:xfrm>
            <a:off x="3297771" y="3236035"/>
            <a:ext cx="43180" cy="30480"/>
          </a:xfrm>
          <a:custGeom>
            <a:avLst/>
            <a:gdLst/>
            <a:ahLst/>
            <a:cxnLst/>
            <a:rect l="l" t="t" r="r" b="b"/>
            <a:pathLst>
              <a:path w="43180" h="30480">
                <a:moveTo>
                  <a:pt x="0" y="10160"/>
                </a:moveTo>
                <a:lnTo>
                  <a:pt x="0" y="0"/>
                </a:lnTo>
                <a:lnTo>
                  <a:pt x="43180" y="0"/>
                </a:lnTo>
                <a:lnTo>
                  <a:pt x="43180" y="30480"/>
                </a:lnTo>
                <a:lnTo>
                  <a:pt x="33020" y="3048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" name="object 16"/>
          <p:cNvSpPr/>
          <p:nvPr/>
        </p:nvSpPr>
        <p:spPr>
          <a:xfrm>
            <a:off x="3307932" y="3225875"/>
            <a:ext cx="43180" cy="30480"/>
          </a:xfrm>
          <a:custGeom>
            <a:avLst/>
            <a:gdLst/>
            <a:ahLst/>
            <a:cxnLst/>
            <a:rect l="l" t="t" r="r" b="b"/>
            <a:pathLst>
              <a:path w="43180" h="30480">
                <a:moveTo>
                  <a:pt x="0" y="10160"/>
                </a:moveTo>
                <a:lnTo>
                  <a:pt x="0" y="0"/>
                </a:lnTo>
                <a:lnTo>
                  <a:pt x="43180" y="0"/>
                </a:lnTo>
                <a:lnTo>
                  <a:pt x="43180" y="30480"/>
                </a:lnTo>
                <a:lnTo>
                  <a:pt x="33020" y="3048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" name="object 17"/>
          <p:cNvSpPr/>
          <p:nvPr/>
        </p:nvSpPr>
        <p:spPr>
          <a:xfrm>
            <a:off x="3224111" y="3232225"/>
            <a:ext cx="203202" cy="38100"/>
          </a:xfrm>
          <a:custGeom>
            <a:avLst/>
            <a:gdLst/>
            <a:ahLst/>
            <a:cxnLst/>
            <a:rect l="l" t="t" r="r" b="b"/>
            <a:pathLst>
              <a:path w="203202" h="38100">
                <a:moveTo>
                  <a:pt x="203202" y="19050"/>
                </a:moveTo>
                <a:lnTo>
                  <a:pt x="177802" y="0"/>
                </a:lnTo>
                <a:lnTo>
                  <a:pt x="177802" y="38100"/>
                </a:lnTo>
                <a:lnTo>
                  <a:pt x="203202" y="19050"/>
                </a:lnTo>
                <a:close/>
              </a:path>
              <a:path w="203202" h="38100">
                <a:moveTo>
                  <a:pt x="25400" y="0"/>
                </a:moveTo>
                <a:lnTo>
                  <a:pt x="0" y="19050"/>
                </a:lnTo>
                <a:lnTo>
                  <a:pt x="25400" y="38100"/>
                </a:lnTo>
                <a:lnTo>
                  <a:pt x="25400" y="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" name="object 18"/>
          <p:cNvSpPr/>
          <p:nvPr/>
        </p:nvSpPr>
        <p:spPr>
          <a:xfrm>
            <a:off x="3593072" y="32385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" name="object 19"/>
          <p:cNvSpPr/>
          <p:nvPr/>
        </p:nvSpPr>
        <p:spPr>
          <a:xfrm>
            <a:off x="3504171" y="3232225"/>
            <a:ext cx="203202" cy="38100"/>
          </a:xfrm>
          <a:custGeom>
            <a:avLst/>
            <a:gdLst/>
            <a:ahLst/>
            <a:cxnLst/>
            <a:rect l="l" t="t" r="r" b="b"/>
            <a:pathLst>
              <a:path w="203202" h="38100">
                <a:moveTo>
                  <a:pt x="203202" y="19050"/>
                </a:moveTo>
                <a:lnTo>
                  <a:pt x="177802" y="0"/>
                </a:lnTo>
                <a:lnTo>
                  <a:pt x="177802" y="38100"/>
                </a:lnTo>
                <a:lnTo>
                  <a:pt x="203202" y="19050"/>
                </a:lnTo>
                <a:close/>
              </a:path>
              <a:path w="203202" h="38100">
                <a:moveTo>
                  <a:pt x="25400" y="0"/>
                </a:moveTo>
                <a:lnTo>
                  <a:pt x="0" y="19050"/>
                </a:lnTo>
                <a:lnTo>
                  <a:pt x="25400" y="38100"/>
                </a:lnTo>
                <a:lnTo>
                  <a:pt x="25400" y="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" name="object 20"/>
          <p:cNvSpPr/>
          <p:nvPr/>
        </p:nvSpPr>
        <p:spPr>
          <a:xfrm>
            <a:off x="3580372" y="32258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" name="object 21"/>
          <p:cNvSpPr/>
          <p:nvPr/>
        </p:nvSpPr>
        <p:spPr>
          <a:xfrm>
            <a:off x="3593072" y="32512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" name="object 22"/>
          <p:cNvSpPr/>
          <p:nvPr/>
        </p:nvSpPr>
        <p:spPr>
          <a:xfrm>
            <a:off x="3580372" y="32639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" name="object 23"/>
          <p:cNvSpPr/>
          <p:nvPr/>
        </p:nvSpPr>
        <p:spPr>
          <a:xfrm>
            <a:off x="3593072" y="32766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4" name="object 24"/>
          <p:cNvSpPr/>
          <p:nvPr/>
        </p:nvSpPr>
        <p:spPr>
          <a:xfrm>
            <a:off x="3860432" y="32258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5" name="object 25"/>
          <p:cNvSpPr/>
          <p:nvPr/>
        </p:nvSpPr>
        <p:spPr>
          <a:xfrm>
            <a:off x="3873132" y="32385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6" name="object 26"/>
          <p:cNvSpPr/>
          <p:nvPr/>
        </p:nvSpPr>
        <p:spPr>
          <a:xfrm>
            <a:off x="3873132" y="32512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7" name="object 27"/>
          <p:cNvSpPr/>
          <p:nvPr/>
        </p:nvSpPr>
        <p:spPr>
          <a:xfrm>
            <a:off x="3784231" y="3232225"/>
            <a:ext cx="203202" cy="38100"/>
          </a:xfrm>
          <a:custGeom>
            <a:avLst/>
            <a:gdLst/>
            <a:ahLst/>
            <a:cxnLst/>
            <a:rect l="l" t="t" r="r" b="b"/>
            <a:pathLst>
              <a:path w="203202" h="38100">
                <a:moveTo>
                  <a:pt x="203202" y="19050"/>
                </a:moveTo>
                <a:lnTo>
                  <a:pt x="177802" y="0"/>
                </a:lnTo>
                <a:lnTo>
                  <a:pt x="177802" y="38100"/>
                </a:lnTo>
                <a:lnTo>
                  <a:pt x="203202" y="19050"/>
                </a:lnTo>
                <a:close/>
              </a:path>
              <a:path w="203202" h="38100">
                <a:moveTo>
                  <a:pt x="25400" y="0"/>
                </a:moveTo>
                <a:lnTo>
                  <a:pt x="0" y="19050"/>
                </a:lnTo>
                <a:lnTo>
                  <a:pt x="25400" y="38100"/>
                </a:lnTo>
                <a:lnTo>
                  <a:pt x="25400" y="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8" name="object 28"/>
          <p:cNvSpPr/>
          <p:nvPr/>
        </p:nvSpPr>
        <p:spPr>
          <a:xfrm>
            <a:off x="3860432" y="32639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9" name="object 29"/>
          <p:cNvSpPr/>
          <p:nvPr/>
        </p:nvSpPr>
        <p:spPr>
          <a:xfrm>
            <a:off x="3873132" y="32766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0" name="object 30"/>
          <p:cNvSpPr/>
          <p:nvPr/>
        </p:nvSpPr>
        <p:spPr>
          <a:xfrm>
            <a:off x="4140493" y="32258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1" name="object 31"/>
          <p:cNvSpPr/>
          <p:nvPr/>
        </p:nvSpPr>
        <p:spPr>
          <a:xfrm>
            <a:off x="4153193" y="32385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2" name="object 32"/>
          <p:cNvSpPr/>
          <p:nvPr/>
        </p:nvSpPr>
        <p:spPr>
          <a:xfrm>
            <a:off x="4153193" y="32512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3" name="object 33"/>
          <p:cNvSpPr/>
          <p:nvPr/>
        </p:nvSpPr>
        <p:spPr>
          <a:xfrm>
            <a:off x="4140493" y="32639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4" name="object 34"/>
          <p:cNvSpPr/>
          <p:nvPr/>
        </p:nvSpPr>
        <p:spPr>
          <a:xfrm>
            <a:off x="4153193" y="32766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5" name="object 35"/>
          <p:cNvSpPr/>
          <p:nvPr/>
        </p:nvSpPr>
        <p:spPr>
          <a:xfrm>
            <a:off x="4451033" y="3256355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0" y="0"/>
                </a:moveTo>
                <a:lnTo>
                  <a:pt x="20320" y="2032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6" name="object 36"/>
          <p:cNvSpPr/>
          <p:nvPr/>
        </p:nvSpPr>
        <p:spPr>
          <a:xfrm>
            <a:off x="4423969" y="3229861"/>
            <a:ext cx="30366" cy="30366"/>
          </a:xfrm>
          <a:custGeom>
            <a:avLst/>
            <a:gdLst/>
            <a:ahLst/>
            <a:cxnLst/>
            <a:rect l="l" t="t" r="r" b="b"/>
            <a:pathLst>
              <a:path w="30366" h="30366">
                <a:moveTo>
                  <a:pt x="30366" y="15183"/>
                </a:moveTo>
                <a:lnTo>
                  <a:pt x="30366" y="6797"/>
                </a:lnTo>
                <a:lnTo>
                  <a:pt x="23568" y="0"/>
                </a:lnTo>
                <a:lnTo>
                  <a:pt x="15183" y="0"/>
                </a:lnTo>
                <a:lnTo>
                  <a:pt x="6797" y="0"/>
                </a:lnTo>
                <a:lnTo>
                  <a:pt x="0" y="6797"/>
                </a:lnTo>
                <a:lnTo>
                  <a:pt x="0" y="15183"/>
                </a:lnTo>
                <a:lnTo>
                  <a:pt x="0" y="23568"/>
                </a:lnTo>
                <a:lnTo>
                  <a:pt x="6797" y="30366"/>
                </a:lnTo>
                <a:lnTo>
                  <a:pt x="15183" y="30366"/>
                </a:lnTo>
                <a:lnTo>
                  <a:pt x="23568" y="30366"/>
                </a:lnTo>
                <a:lnTo>
                  <a:pt x="30366" y="23568"/>
                </a:lnTo>
                <a:lnTo>
                  <a:pt x="30366" y="15183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7" name="object 37"/>
          <p:cNvSpPr/>
          <p:nvPr/>
        </p:nvSpPr>
        <p:spPr>
          <a:xfrm>
            <a:off x="4344352" y="3225875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38765" y="46907"/>
                </a:lnTo>
                <a:lnTo>
                  <a:pt x="48038" y="36798"/>
                </a:lnTo>
                <a:lnTo>
                  <a:pt x="50800" y="25400"/>
                </a:lnTo>
                <a:lnTo>
                  <a:pt x="46907" y="11928"/>
                </a:lnTo>
                <a:lnTo>
                  <a:pt x="36798" y="2718"/>
                </a:lnTo>
                <a:lnTo>
                  <a:pt x="25400" y="0"/>
                </a:lnTo>
                <a:lnTo>
                  <a:pt x="11928" y="3893"/>
                </a:lnTo>
                <a:lnTo>
                  <a:pt x="2718" y="14001"/>
                </a:lnTo>
                <a:lnTo>
                  <a:pt x="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8" name="object 38"/>
          <p:cNvSpPr/>
          <p:nvPr/>
        </p:nvSpPr>
        <p:spPr>
          <a:xfrm>
            <a:off x="4329112" y="3243655"/>
            <a:ext cx="30480" cy="12699"/>
          </a:xfrm>
          <a:custGeom>
            <a:avLst/>
            <a:gdLst/>
            <a:ahLst/>
            <a:cxnLst/>
            <a:rect l="l" t="t" r="r" b="b"/>
            <a:pathLst>
              <a:path w="30480" h="12699">
                <a:moveTo>
                  <a:pt x="30480" y="0"/>
                </a:moveTo>
                <a:lnTo>
                  <a:pt x="15240" y="12700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9" name="object 39"/>
          <p:cNvSpPr/>
          <p:nvPr/>
        </p:nvSpPr>
        <p:spPr>
          <a:xfrm>
            <a:off x="4496754" y="3225875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11928" y="46907"/>
                </a:lnTo>
                <a:lnTo>
                  <a:pt x="2718" y="36798"/>
                </a:lnTo>
                <a:lnTo>
                  <a:pt x="0" y="25400"/>
                </a:lnTo>
                <a:lnTo>
                  <a:pt x="3893" y="11928"/>
                </a:lnTo>
                <a:lnTo>
                  <a:pt x="14001" y="2718"/>
                </a:lnTo>
                <a:lnTo>
                  <a:pt x="25400" y="0"/>
                </a:lnTo>
                <a:lnTo>
                  <a:pt x="38872" y="3893"/>
                </a:lnTo>
                <a:lnTo>
                  <a:pt x="48082" y="14001"/>
                </a:lnTo>
                <a:lnTo>
                  <a:pt x="5080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0" name="object 40"/>
          <p:cNvSpPr/>
          <p:nvPr/>
        </p:nvSpPr>
        <p:spPr>
          <a:xfrm>
            <a:off x="4532315" y="3243655"/>
            <a:ext cx="30480" cy="12699"/>
          </a:xfrm>
          <a:custGeom>
            <a:avLst/>
            <a:gdLst/>
            <a:ahLst/>
            <a:cxnLst/>
            <a:rect l="l" t="t" r="r" b="b"/>
            <a:pathLst>
              <a:path w="30480" h="12699">
                <a:moveTo>
                  <a:pt x="30480" y="0"/>
                </a:moveTo>
                <a:lnTo>
                  <a:pt x="15240" y="12700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1" name="object 41"/>
          <p:cNvSpPr/>
          <p:nvPr/>
        </p:nvSpPr>
        <p:spPr>
          <a:xfrm>
            <a:off x="0" y="0"/>
            <a:ext cx="4608004" cy="3456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2" name="object 42"/>
          <p:cNvSpPr/>
          <p:nvPr/>
        </p:nvSpPr>
        <p:spPr>
          <a:xfrm>
            <a:off x="0" y="0"/>
            <a:ext cx="4608004" cy="25962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3" name="object 43"/>
          <p:cNvSpPr/>
          <p:nvPr/>
        </p:nvSpPr>
        <p:spPr>
          <a:xfrm>
            <a:off x="0" y="0"/>
            <a:ext cx="4608004" cy="3456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4" name="object 44"/>
          <p:cNvSpPr/>
          <p:nvPr/>
        </p:nvSpPr>
        <p:spPr>
          <a:xfrm>
            <a:off x="309193" y="504481"/>
            <a:ext cx="3989652" cy="191450"/>
          </a:xfrm>
          <a:custGeom>
            <a:avLst/>
            <a:gdLst/>
            <a:ahLst/>
            <a:cxnLst/>
            <a:rect l="l" t="t" r="r" b="b"/>
            <a:pathLst>
              <a:path w="3989652" h="191450">
                <a:moveTo>
                  <a:pt x="0" y="50800"/>
                </a:moveTo>
                <a:lnTo>
                  <a:pt x="0" y="191450"/>
                </a:lnTo>
                <a:lnTo>
                  <a:pt x="3989652" y="191450"/>
                </a:lnTo>
                <a:lnTo>
                  <a:pt x="3989652" y="50800"/>
                </a:lnTo>
                <a:lnTo>
                  <a:pt x="3988755" y="41300"/>
                </a:lnTo>
                <a:lnTo>
                  <a:pt x="3965796" y="7786"/>
                </a:lnTo>
                <a:lnTo>
                  <a:pt x="3938852" y="0"/>
                </a:lnTo>
                <a:lnTo>
                  <a:pt x="50800" y="0"/>
                </a:lnTo>
                <a:lnTo>
                  <a:pt x="7786" y="23856"/>
                </a:lnTo>
                <a:lnTo>
                  <a:pt x="0" y="50800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5" name="object 45"/>
          <p:cNvSpPr/>
          <p:nvPr/>
        </p:nvSpPr>
        <p:spPr>
          <a:xfrm>
            <a:off x="309193" y="644993"/>
            <a:ext cx="3989652" cy="10160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6" name="object 46"/>
          <p:cNvSpPr/>
          <p:nvPr/>
        </p:nvSpPr>
        <p:spPr>
          <a:xfrm>
            <a:off x="0" y="0"/>
            <a:ext cx="4608004" cy="34560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7" name="object 47"/>
          <p:cNvSpPr/>
          <p:nvPr/>
        </p:nvSpPr>
        <p:spPr>
          <a:xfrm>
            <a:off x="4235345" y="3026587"/>
            <a:ext cx="114301" cy="11430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8" name="object 48"/>
          <p:cNvSpPr/>
          <p:nvPr/>
        </p:nvSpPr>
        <p:spPr>
          <a:xfrm>
            <a:off x="410794" y="3077388"/>
            <a:ext cx="3837250" cy="635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9" name="object 49"/>
          <p:cNvSpPr/>
          <p:nvPr/>
        </p:nvSpPr>
        <p:spPr>
          <a:xfrm>
            <a:off x="4298846" y="535992"/>
            <a:ext cx="50800" cy="250329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0" name="object 50"/>
          <p:cNvSpPr/>
          <p:nvPr/>
        </p:nvSpPr>
        <p:spPr>
          <a:xfrm>
            <a:off x="4298846" y="599492"/>
            <a:ext cx="50800" cy="2439795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1" name="object 51"/>
          <p:cNvSpPr/>
          <p:nvPr/>
        </p:nvSpPr>
        <p:spPr>
          <a:xfrm>
            <a:off x="309193" y="727537"/>
            <a:ext cx="3989652" cy="2362550"/>
          </a:xfrm>
          <a:custGeom>
            <a:avLst/>
            <a:gdLst/>
            <a:ahLst/>
            <a:cxnLst/>
            <a:rect l="l" t="t" r="r" b="b"/>
            <a:pathLst>
              <a:path w="3989652" h="2362550">
                <a:moveTo>
                  <a:pt x="0" y="2311750"/>
                </a:moveTo>
                <a:lnTo>
                  <a:pt x="16636" y="2349264"/>
                </a:lnTo>
                <a:lnTo>
                  <a:pt x="50800" y="2362550"/>
                </a:lnTo>
                <a:lnTo>
                  <a:pt x="3938852" y="2362550"/>
                </a:lnTo>
                <a:lnTo>
                  <a:pt x="3976366" y="2345914"/>
                </a:lnTo>
                <a:lnTo>
                  <a:pt x="3989652" y="2311750"/>
                </a:lnTo>
                <a:lnTo>
                  <a:pt x="3989652" y="0"/>
                </a:lnTo>
                <a:lnTo>
                  <a:pt x="0" y="0"/>
                </a:lnTo>
                <a:lnTo>
                  <a:pt x="0" y="2311750"/>
                </a:lnTo>
                <a:close/>
              </a:path>
            </a:pathLst>
          </a:custGeom>
          <a:solidFill>
            <a:srgbClr val="E9E9F2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2" name="object 52"/>
          <p:cNvSpPr/>
          <p:nvPr/>
        </p:nvSpPr>
        <p:spPr>
          <a:xfrm>
            <a:off x="4298846" y="586792"/>
            <a:ext cx="0" cy="2471544"/>
          </a:xfrm>
          <a:custGeom>
            <a:avLst/>
            <a:gdLst/>
            <a:ahLst/>
            <a:cxnLst/>
            <a:rect l="l" t="t" r="r" b="b"/>
            <a:pathLst>
              <a:path w="0" h="2471544">
                <a:moveTo>
                  <a:pt x="0" y="2471544"/>
                </a:moveTo>
                <a:lnTo>
                  <a:pt x="0" y="0"/>
                </a:lnTo>
              </a:path>
            </a:pathLst>
          </a:custGeom>
          <a:ln w="0">
            <a:solidFill>
              <a:srgbClr val="7F7F7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3" name="object 53"/>
          <p:cNvSpPr/>
          <p:nvPr/>
        </p:nvSpPr>
        <p:spPr>
          <a:xfrm>
            <a:off x="4298846" y="574092"/>
            <a:ext cx="0" cy="12700"/>
          </a:xfrm>
          <a:custGeom>
            <a:avLst/>
            <a:gdLst/>
            <a:ahLst/>
            <a:cxnLst/>
            <a:rect l="l" t="t" r="r" b="b"/>
            <a:pathLst>
              <a:path w="0" h="12700">
                <a:moveTo>
                  <a:pt x="0" y="12700"/>
                </a:moveTo>
                <a:lnTo>
                  <a:pt x="0" y="0"/>
                </a:lnTo>
              </a:path>
            </a:pathLst>
          </a:custGeom>
          <a:ln w="0">
            <a:solidFill>
              <a:srgbClr val="AFAFA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4" name="object 54"/>
          <p:cNvSpPr/>
          <p:nvPr/>
        </p:nvSpPr>
        <p:spPr>
          <a:xfrm>
            <a:off x="4298846" y="561392"/>
            <a:ext cx="0" cy="12700"/>
          </a:xfrm>
          <a:custGeom>
            <a:avLst/>
            <a:gdLst/>
            <a:ahLst/>
            <a:cxnLst/>
            <a:rect l="l" t="t" r="r" b="b"/>
            <a:pathLst>
              <a:path w="0" h="12700">
                <a:moveTo>
                  <a:pt x="0" y="12700"/>
                </a:moveTo>
                <a:lnTo>
                  <a:pt x="0" y="0"/>
                </a:lnTo>
              </a:path>
            </a:pathLst>
          </a:custGeom>
          <a:ln w="0">
            <a:solidFill>
              <a:srgbClr val="CECECE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5" name="object 55"/>
          <p:cNvSpPr/>
          <p:nvPr/>
        </p:nvSpPr>
        <p:spPr>
          <a:xfrm>
            <a:off x="4298846" y="548692"/>
            <a:ext cx="0" cy="12700"/>
          </a:xfrm>
          <a:custGeom>
            <a:avLst/>
            <a:gdLst/>
            <a:ahLst/>
            <a:cxnLst/>
            <a:rect l="l" t="t" r="r" b="b"/>
            <a:pathLst>
              <a:path w="0" h="12700">
                <a:moveTo>
                  <a:pt x="0" y="12700"/>
                </a:moveTo>
                <a:lnTo>
                  <a:pt x="0" y="0"/>
                </a:lnTo>
              </a:path>
            </a:pathLst>
          </a:custGeom>
          <a:ln w="0">
            <a:solidFill>
              <a:srgbClr val="EFEF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6" name="object 56"/>
          <p:cNvSpPr/>
          <p:nvPr/>
        </p:nvSpPr>
        <p:spPr>
          <a:xfrm>
            <a:off x="0" y="0"/>
            <a:ext cx="4608004" cy="345600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7" name="object 57"/>
          <p:cNvSpPr/>
          <p:nvPr/>
        </p:nvSpPr>
        <p:spPr>
          <a:xfrm>
            <a:off x="1040993" y="1128864"/>
            <a:ext cx="2526029" cy="1236726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8" name="object 58"/>
          <p:cNvSpPr/>
          <p:nvPr/>
        </p:nvSpPr>
        <p:spPr>
          <a:xfrm>
            <a:off x="0" y="0"/>
            <a:ext cx="4608004" cy="345600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9" name="object 59"/>
          <p:cNvSpPr/>
          <p:nvPr/>
        </p:nvSpPr>
        <p:spPr>
          <a:xfrm>
            <a:off x="0" y="0"/>
            <a:ext cx="4608004" cy="3456000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0" name="object 60"/>
          <p:cNvSpPr/>
          <p:nvPr/>
        </p:nvSpPr>
        <p:spPr>
          <a:xfrm>
            <a:off x="0" y="3320961"/>
            <a:ext cx="4608004" cy="135039"/>
          </a:xfrm>
          <a:custGeom>
            <a:avLst/>
            <a:gdLst/>
            <a:ahLst/>
            <a:cxnLst/>
            <a:rect l="l" t="t" r="r" b="b"/>
            <a:pathLst>
              <a:path w="4608004" h="135039">
                <a:moveTo>
                  <a:pt x="0" y="135039"/>
                </a:moveTo>
                <a:lnTo>
                  <a:pt x="4608004" y="135039"/>
                </a:lnTo>
                <a:lnTo>
                  <a:pt x="4608004" y="0"/>
                </a:lnTo>
                <a:lnTo>
                  <a:pt x="0" y="0"/>
                </a:lnTo>
                <a:lnTo>
                  <a:pt x="0" y="135039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153174" y="44948"/>
            <a:ext cx="3370987" cy="2075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455"/>
              </a:lnSpc>
              <a:spcBef>
                <a:spcPts val="72"/>
              </a:spcBef>
            </a:pP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Finding</a:t>
            </a:r>
            <a:r>
              <a:rPr dirty="0" smtClean="0" sz="1400" spc="-2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conjecture</a:t>
            </a:r>
            <a:r>
              <a:rPr dirty="0" smtClean="0" sz="1400" spc="109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with</a:t>
            </a:r>
            <a:r>
              <a:rPr dirty="0" smtClean="0" sz="1400" spc="5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an</a:t>
            </a:r>
            <a:r>
              <a:rPr dirty="0" smtClean="0" sz="1400" spc="144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automated</a:t>
            </a:r>
            <a:r>
              <a:rPr dirty="0" smtClean="0" sz="1400" spc="337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system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47294" y="528937"/>
            <a:ext cx="3920438" cy="51586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7015">
              <a:lnSpc>
                <a:spcPts val="1140"/>
              </a:lnSpc>
              <a:spcBef>
                <a:spcPts val="57"/>
              </a:spcBef>
            </a:pP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VNS</a:t>
            </a:r>
            <a:r>
              <a:rPr dirty="0" smtClean="0" sz="1100" spc="-46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f</a:t>
            </a:r>
            <a:r>
              <a:rPr dirty="0" smtClean="0" sz="1100" spc="-29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dirty="0" smtClean="0" sz="1100" spc="39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extremal</a:t>
            </a:r>
            <a:r>
              <a:rPr dirty="0" smtClean="0" sz="1100" spc="84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graphs</a:t>
            </a:r>
            <a:endParaRPr sz="1100">
              <a:latin typeface="Times New Roman"/>
              <a:cs typeface="Times New Roman"/>
            </a:endParaRPr>
          </a:p>
          <a:p>
            <a:pPr marL="289801">
              <a:lnSpc>
                <a:spcPts val="1034"/>
              </a:lnSpc>
              <a:spcBef>
                <a:spcPts val="592"/>
              </a:spcBef>
            </a:pPr>
            <a:r>
              <a:rPr dirty="0" smtClean="0" sz="900" spc="0">
                <a:latin typeface="Times New Roman"/>
                <a:cs typeface="Times New Roman"/>
              </a:rPr>
              <a:t>Neigh</a:t>
            </a:r>
            <a:r>
              <a:rPr dirty="0" smtClean="0" sz="900" spc="25">
                <a:latin typeface="Times New Roman"/>
                <a:cs typeface="Times New Roman"/>
              </a:rPr>
              <a:t>b</a:t>
            </a:r>
            <a:r>
              <a:rPr dirty="0" smtClean="0" sz="900" spc="-25">
                <a:latin typeface="Times New Roman"/>
                <a:cs typeface="Times New Roman"/>
              </a:rPr>
              <a:t>o</a:t>
            </a:r>
            <a:r>
              <a:rPr dirty="0" smtClean="0" sz="900" spc="0">
                <a:latin typeface="Times New Roman"/>
                <a:cs typeface="Times New Roman"/>
              </a:rPr>
              <a:t>rh</a:t>
            </a:r>
            <a:r>
              <a:rPr dirty="0" smtClean="0" sz="900" spc="25">
                <a:latin typeface="Times New Roman"/>
                <a:cs typeface="Times New Roman"/>
              </a:rPr>
              <a:t>o</a:t>
            </a:r>
            <a:r>
              <a:rPr dirty="0" smtClean="0" sz="900" spc="25">
                <a:latin typeface="Times New Roman"/>
                <a:cs typeface="Times New Roman"/>
              </a:rPr>
              <a:t>o</a:t>
            </a:r>
            <a:r>
              <a:rPr dirty="0" smtClean="0" sz="900" spc="0">
                <a:latin typeface="Times New Roman"/>
                <a:cs typeface="Times New Roman"/>
              </a:rPr>
              <a:t>ds</a:t>
            </a:r>
            <a:r>
              <a:rPr dirty="0" smtClean="0" sz="900" spc="191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in</a:t>
            </a:r>
            <a:r>
              <a:rPr dirty="0" smtClean="0" sz="900" spc="67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the</a:t>
            </a:r>
            <a:r>
              <a:rPr dirty="0" smtClean="0" sz="900" spc="189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VNS</a:t>
            </a:r>
            <a:r>
              <a:rPr dirty="0" smtClean="0" sz="900" spc="38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metaheuristic</a:t>
            </a:r>
            <a:r>
              <a:rPr dirty="0" smtClean="0" sz="900" spc="0">
                <a:latin typeface="Times New Roman"/>
                <a:cs typeface="Times New Roman"/>
              </a:rPr>
              <a:t> </a:t>
            </a:r>
            <a:r>
              <a:rPr dirty="0" smtClean="0" sz="900" spc="91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use</a:t>
            </a:r>
            <a:r>
              <a:rPr dirty="0" smtClean="0" sz="900" spc="110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basic</a:t>
            </a:r>
            <a:r>
              <a:rPr dirty="0" smtClean="0" sz="900" spc="111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m</a:t>
            </a:r>
            <a:r>
              <a:rPr dirty="0" smtClean="0" sz="900" spc="0">
                <a:latin typeface="Times New Roman"/>
                <a:cs typeface="Times New Roman"/>
              </a:rPr>
              <a:t>oves</a:t>
            </a:r>
            <a:r>
              <a:rPr dirty="0" smtClean="0" sz="900" spc="102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(o</a:t>
            </a:r>
            <a:r>
              <a:rPr dirty="0" smtClean="0" sz="900" spc="26">
                <a:latin typeface="Times New Roman"/>
                <a:cs typeface="Times New Roman"/>
              </a:rPr>
              <a:t>p</a:t>
            </a:r>
            <a:r>
              <a:rPr dirty="0" smtClean="0" sz="900" spc="0">
                <a:latin typeface="Times New Roman"/>
                <a:cs typeface="Times New Roman"/>
              </a:rPr>
              <a:t>erations)</a:t>
            </a:r>
            <a:r>
              <a:rPr dirty="0" smtClean="0" sz="900" spc="149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on</a:t>
            </a:r>
            <a:r>
              <a:rPr dirty="0" smtClean="0" sz="900" spc="0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a</a:t>
            </a:r>
            <a:r>
              <a:rPr dirty="0" smtClean="0" sz="900" spc="123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graph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24395" y="2458572"/>
            <a:ext cx="3653436" cy="6074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955"/>
              </a:lnSpc>
              <a:spcBef>
                <a:spcPts val="47"/>
              </a:spcBef>
            </a:pPr>
            <a:r>
              <a:rPr dirty="0" smtClean="0" sz="900" spc="0">
                <a:latin typeface="Times New Roman"/>
                <a:cs typeface="Times New Roman"/>
              </a:rPr>
              <a:t>In</a:t>
            </a:r>
            <a:r>
              <a:rPr dirty="0" smtClean="0" sz="900" spc="47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a</a:t>
            </a:r>
            <a:r>
              <a:rPr dirty="0" smtClean="0" sz="900" spc="113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subsequent</a:t>
            </a:r>
            <a:r>
              <a:rPr dirty="0" smtClean="0" sz="900" spc="0">
                <a:latin typeface="Times New Roman"/>
                <a:cs typeface="Times New Roman"/>
              </a:rPr>
              <a:t> </a:t>
            </a:r>
            <a:r>
              <a:rPr dirty="0" smtClean="0" sz="900" spc="79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version,</a:t>
            </a:r>
            <a:r>
              <a:rPr dirty="0" smtClean="0" sz="900" spc="98">
                <a:latin typeface="Times New Roman"/>
                <a:cs typeface="Times New Roman"/>
              </a:rPr>
              <a:t> </a:t>
            </a:r>
            <a:r>
              <a:rPr dirty="0" smtClean="0" sz="900" spc="-25">
                <a:latin typeface="Times New Roman"/>
                <a:cs typeface="Times New Roman"/>
              </a:rPr>
              <a:t>A</a:t>
            </a:r>
            <a:r>
              <a:rPr dirty="0" smtClean="0" sz="900" spc="0">
                <a:latin typeface="Times New Roman"/>
                <a:cs typeface="Times New Roman"/>
              </a:rPr>
              <a:t>GX</a:t>
            </a:r>
            <a:r>
              <a:rPr dirty="0" smtClean="0" sz="900" spc="-46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also</a:t>
            </a:r>
            <a:r>
              <a:rPr dirty="0" smtClean="0" sz="900" spc="84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uses</a:t>
            </a:r>
            <a:r>
              <a:rPr dirty="0" smtClean="0" sz="900" spc="100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all</a:t>
            </a:r>
            <a:r>
              <a:rPr dirty="0" smtClean="0" sz="900" spc="51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the</a:t>
            </a:r>
            <a:r>
              <a:rPr dirty="0" smtClean="0" sz="900" spc="179">
                <a:latin typeface="Times New Roman"/>
                <a:cs typeface="Times New Roman"/>
              </a:rPr>
              <a:t> </a:t>
            </a:r>
            <a:r>
              <a:rPr dirty="0" smtClean="0" sz="900" spc="25">
                <a:latin typeface="Times New Roman"/>
                <a:cs typeface="Times New Roman"/>
              </a:rPr>
              <a:t>p</a:t>
            </a:r>
            <a:r>
              <a:rPr dirty="0" smtClean="0" sz="900" spc="0">
                <a:latin typeface="Times New Roman"/>
                <a:cs typeface="Times New Roman"/>
              </a:rPr>
              <a:t>ossible</a:t>
            </a:r>
            <a:r>
              <a:rPr dirty="0" smtClean="0" sz="900" spc="67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moves</a:t>
            </a:r>
            <a:r>
              <a:rPr dirty="0" smtClean="0" sz="900" spc="93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on</a:t>
            </a:r>
            <a:r>
              <a:rPr dirty="0" smtClean="0" sz="900" spc="105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2,</a:t>
            </a:r>
            <a:r>
              <a:rPr dirty="0" smtClean="0" sz="900" spc="110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3</a:t>
            </a:r>
            <a:r>
              <a:rPr dirty="0" smtClean="0" sz="900" spc="78">
                <a:latin typeface="Times New Roman"/>
                <a:cs typeface="Times New Roman"/>
              </a:rPr>
              <a:t> </a:t>
            </a:r>
            <a:r>
              <a:rPr dirty="0" smtClean="0" sz="900" spc="-25">
                <a:latin typeface="Times New Roman"/>
                <a:cs typeface="Times New Roman"/>
              </a:rPr>
              <a:t>o</a:t>
            </a:r>
            <a:r>
              <a:rPr dirty="0" smtClean="0" sz="900" spc="0">
                <a:latin typeface="Times New Roman"/>
                <a:cs typeface="Times New Roman"/>
              </a:rPr>
              <a:t>r</a:t>
            </a:r>
            <a:r>
              <a:rPr dirty="0" smtClean="0" sz="900" spc="93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4</a:t>
            </a:r>
            <a:endParaRPr sz="900">
              <a:latin typeface="Times New Roman"/>
              <a:cs typeface="Times New Roman"/>
            </a:endParaRPr>
          </a:p>
          <a:p>
            <a:pPr marL="12700" marR="17080">
              <a:lnSpc>
                <a:spcPct val="95825"/>
              </a:lnSpc>
              <a:spcBef>
                <a:spcPts val="12"/>
              </a:spcBef>
            </a:pPr>
            <a:r>
              <a:rPr dirty="0" smtClean="0" sz="900" spc="0">
                <a:latin typeface="Times New Roman"/>
                <a:cs typeface="Times New Roman"/>
              </a:rPr>
              <a:t>vertices</a:t>
            </a:r>
            <a:r>
              <a:rPr dirty="0" smtClean="0" sz="900" spc="135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simultaneously</a:t>
            </a:r>
            <a:endParaRPr sz="900">
              <a:latin typeface="Times New Roman"/>
              <a:cs typeface="Times New Roman"/>
            </a:endParaRPr>
          </a:p>
          <a:p>
            <a:pPr marL="12700" marR="60090">
              <a:lnSpc>
                <a:spcPts val="1034"/>
              </a:lnSpc>
              <a:spcBef>
                <a:spcPts val="459"/>
              </a:spcBef>
            </a:pPr>
            <a:r>
              <a:rPr dirty="0" smtClean="0" sz="900" spc="0">
                <a:latin typeface="Times New Roman"/>
                <a:cs typeface="Times New Roman"/>
              </a:rPr>
              <a:t>Recent</a:t>
            </a:r>
            <a:r>
              <a:rPr dirty="0" smtClean="0" sz="900" spc="204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ex</a:t>
            </a:r>
            <a:r>
              <a:rPr dirty="0" smtClean="0" sz="900" spc="25">
                <a:latin typeface="Times New Roman"/>
                <a:cs typeface="Times New Roman"/>
              </a:rPr>
              <a:t>p</a:t>
            </a:r>
            <a:r>
              <a:rPr dirty="0" smtClean="0" sz="900" spc="0">
                <a:latin typeface="Times New Roman"/>
                <a:cs typeface="Times New Roman"/>
              </a:rPr>
              <a:t>eriments</a:t>
            </a:r>
            <a:r>
              <a:rPr dirty="0" smtClean="0" sz="900" spc="203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sh</a:t>
            </a:r>
            <a:r>
              <a:rPr dirty="0" smtClean="0" sz="900" spc="-25">
                <a:latin typeface="Times New Roman"/>
                <a:cs typeface="Times New Roman"/>
              </a:rPr>
              <a:t>o</a:t>
            </a:r>
            <a:r>
              <a:rPr dirty="0" smtClean="0" sz="900" spc="0">
                <a:latin typeface="Times New Roman"/>
                <a:cs typeface="Times New Roman"/>
              </a:rPr>
              <a:t>w</a:t>
            </a:r>
            <a:r>
              <a:rPr dirty="0" smtClean="0" sz="900" spc="91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a</a:t>
            </a:r>
            <a:r>
              <a:rPr dirty="0" smtClean="0" sz="900" spc="123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great</a:t>
            </a:r>
            <a:r>
              <a:rPr dirty="0" smtClean="0" sz="900" spc="0">
                <a:latin typeface="Times New Roman"/>
                <a:cs typeface="Times New Roman"/>
              </a:rPr>
              <a:t> </a:t>
            </a:r>
            <a:r>
              <a:rPr dirty="0" smtClean="0" sz="900" spc="16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interest</a:t>
            </a:r>
            <a:r>
              <a:rPr dirty="0" smtClean="0" sz="900" spc="0">
                <a:latin typeface="Times New Roman"/>
                <a:cs typeface="Times New Roman"/>
              </a:rPr>
              <a:t> </a:t>
            </a:r>
            <a:r>
              <a:rPr dirty="0" smtClean="0" sz="900" spc="40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in</a:t>
            </a:r>
            <a:r>
              <a:rPr dirty="0" smtClean="0" sz="900" spc="72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using</a:t>
            </a:r>
            <a:r>
              <a:rPr dirty="0" smtClean="0" sz="900" spc="99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l</a:t>
            </a:r>
            <a:r>
              <a:rPr dirty="0" smtClean="0" sz="900" spc="-25">
                <a:latin typeface="Times New Roman"/>
                <a:cs typeface="Times New Roman"/>
              </a:rPr>
              <a:t>a</a:t>
            </a:r>
            <a:r>
              <a:rPr dirty="0" smtClean="0" sz="900" spc="0">
                <a:latin typeface="Times New Roman"/>
                <a:cs typeface="Times New Roman"/>
              </a:rPr>
              <a:t>rge</a:t>
            </a:r>
            <a:r>
              <a:rPr dirty="0" smtClean="0" sz="900" spc="127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moves</a:t>
            </a:r>
            <a:r>
              <a:rPr dirty="0" smtClean="0" sz="900" spc="103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such</a:t>
            </a:r>
            <a:r>
              <a:rPr dirty="0" smtClean="0" sz="900" spc="145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as</a:t>
            </a:r>
            <a:r>
              <a:rPr dirty="0" smtClean="0" sz="900" spc="0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increasing</a:t>
            </a:r>
            <a:r>
              <a:rPr dirty="0" smtClean="0" sz="900" spc="153">
                <a:latin typeface="Times New Roman"/>
                <a:cs typeface="Times New Roman"/>
              </a:rPr>
              <a:t> </a:t>
            </a:r>
            <a:r>
              <a:rPr dirty="0" smtClean="0" sz="900" spc="-25">
                <a:latin typeface="Times New Roman"/>
                <a:cs typeface="Times New Roman"/>
              </a:rPr>
              <a:t>o</a:t>
            </a:r>
            <a:r>
              <a:rPr dirty="0" smtClean="0" sz="900" spc="0">
                <a:latin typeface="Times New Roman"/>
                <a:cs typeface="Times New Roman"/>
              </a:rPr>
              <a:t>r</a:t>
            </a:r>
            <a:r>
              <a:rPr dirty="0" smtClean="0" sz="900" spc="103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decreasing</a:t>
            </a:r>
            <a:r>
              <a:rPr dirty="0" smtClean="0" sz="900" spc="195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maximum</a:t>
            </a:r>
            <a:r>
              <a:rPr dirty="0" smtClean="0" sz="900" spc="189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degree,</a:t>
            </a:r>
            <a:r>
              <a:rPr dirty="0" smtClean="0" sz="900" spc="184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diameter,</a:t>
            </a:r>
            <a:r>
              <a:rPr dirty="0" smtClean="0" sz="900" spc="0">
                <a:latin typeface="Times New Roman"/>
                <a:cs typeface="Times New Roman"/>
              </a:rPr>
              <a:t> </a:t>
            </a:r>
            <a:r>
              <a:rPr dirty="0" smtClean="0" sz="900" spc="57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maximum</a:t>
            </a:r>
            <a:r>
              <a:rPr dirty="0" smtClean="0" sz="900" spc="189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clique,.</a:t>
            </a:r>
            <a:r>
              <a:rPr dirty="0" smtClean="0" sz="900" spc="-16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.</a:t>
            </a:r>
            <a:r>
              <a:rPr dirty="0" smtClean="0" sz="900" spc="-40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.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5006" y="3353753"/>
            <a:ext cx="1545775" cy="101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70"/>
              </a:lnSpc>
              <a:spcBef>
                <a:spcPts val="33"/>
              </a:spcBef>
            </a:pPr>
            <a:r>
              <a:rPr dirty="0" smtClean="0" sz="600" spc="-71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dirty="0" smtClean="0" sz="600" spc="-23">
                <a:solidFill>
                  <a:srgbClr val="FFFFFF"/>
                </a:solidFill>
                <a:latin typeface="Times New Roman"/>
                <a:cs typeface="Times New Roman"/>
              </a:rPr>
              <a:t>w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dirty="0" smtClean="0" sz="600" spc="7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applications</a:t>
            </a:r>
            <a:r>
              <a:rPr dirty="0" smtClean="0" sz="600" spc="27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of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VNS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79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in</a:t>
            </a:r>
            <a:r>
              <a:rPr dirty="0" smtClean="0" sz="600" spc="14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Data</a:t>
            </a:r>
            <a:r>
              <a:rPr dirty="0" smtClean="0" sz="600" spc="122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Mining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884796" y="3353753"/>
            <a:ext cx="544760" cy="101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70"/>
              </a:lnSpc>
              <a:spcBef>
                <a:spcPts val="33"/>
              </a:spcBef>
            </a:pP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Pierre</a:t>
            </a:r>
            <a:r>
              <a:rPr dirty="0" smtClean="0" sz="600" spc="7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Hansen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766243" y="3353753"/>
            <a:ext cx="1053265" cy="101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70"/>
              </a:lnSpc>
              <a:spcBef>
                <a:spcPts val="33"/>
              </a:spcBef>
            </a:pPr>
            <a:r>
              <a:rPr dirty="0" smtClean="0" sz="600" spc="-23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dirty="0" smtClean="0" sz="600" spc="-23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ris,</a:t>
            </a:r>
            <a:r>
              <a:rPr dirty="0" smtClean="0" sz="600" spc="102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Septem</a:t>
            </a:r>
            <a:r>
              <a:rPr dirty="0" smtClean="0" sz="600" spc="23">
                <a:solidFill>
                  <a:srgbClr val="FFFFFF"/>
                </a:solidFill>
                <a:latin typeface="Times New Roman"/>
                <a:cs typeface="Times New Roman"/>
              </a:rPr>
              <a:t>b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er</a:t>
            </a:r>
            <a:r>
              <a:rPr dirty="0" smtClean="0" sz="600" spc="9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7–8,</a:t>
            </a:r>
            <a:r>
              <a:rPr dirty="0" smtClean="0" sz="600" spc="4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2017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190388" y="3353753"/>
            <a:ext cx="307653" cy="101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70"/>
              </a:lnSpc>
              <a:spcBef>
                <a:spcPts val="33"/>
              </a:spcBef>
            </a:pP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14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3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/</a:t>
            </a:r>
            <a:r>
              <a:rPr dirty="0" smtClean="0" sz="600" spc="-8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34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297606" y="3251275"/>
            <a:ext cx="53506" cy="25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" name="object 2"/>
          <p:cNvSpPr txBox="1"/>
          <p:nvPr/>
        </p:nvSpPr>
        <p:spPr>
          <a:xfrm>
            <a:off x="3023667" y="3251371"/>
            <a:ext cx="43019" cy="151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/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12"/>
          <p:cNvSpPr/>
          <p:nvPr/>
        </p:nvSpPr>
        <p:spPr>
          <a:xfrm>
            <a:off x="3023667" y="3236187"/>
            <a:ext cx="43019" cy="30366"/>
          </a:xfrm>
          <a:custGeom>
            <a:avLst/>
            <a:gdLst/>
            <a:ahLst/>
            <a:cxnLst/>
            <a:rect l="l" t="t" r="r" b="b"/>
            <a:pathLst>
              <a:path w="43019" h="30366">
                <a:moveTo>
                  <a:pt x="0" y="30366"/>
                </a:moveTo>
                <a:lnTo>
                  <a:pt x="43019" y="30366"/>
                </a:lnTo>
                <a:lnTo>
                  <a:pt x="43019" y="0"/>
                </a:lnTo>
                <a:lnTo>
                  <a:pt x="0" y="0"/>
                </a:lnTo>
                <a:lnTo>
                  <a:pt x="0" y="30366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" name="object 13"/>
          <p:cNvSpPr/>
          <p:nvPr/>
        </p:nvSpPr>
        <p:spPr>
          <a:xfrm>
            <a:off x="2944050" y="3232225"/>
            <a:ext cx="25400" cy="38100"/>
          </a:xfrm>
          <a:custGeom>
            <a:avLst/>
            <a:gdLst/>
            <a:ahLst/>
            <a:cxnLst/>
            <a:rect l="l" t="t" r="r" b="b"/>
            <a:pathLst>
              <a:path w="25400" h="38100">
                <a:moveTo>
                  <a:pt x="25400" y="38100"/>
                </a:moveTo>
                <a:lnTo>
                  <a:pt x="25400" y="0"/>
                </a:lnTo>
                <a:lnTo>
                  <a:pt x="0" y="19050"/>
                </a:lnTo>
                <a:lnTo>
                  <a:pt x="25400" y="3810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" name="object 14"/>
          <p:cNvSpPr/>
          <p:nvPr/>
        </p:nvSpPr>
        <p:spPr>
          <a:xfrm>
            <a:off x="3121853" y="3232225"/>
            <a:ext cx="25400" cy="38100"/>
          </a:xfrm>
          <a:custGeom>
            <a:avLst/>
            <a:gdLst/>
            <a:ahLst/>
            <a:cxnLst/>
            <a:rect l="l" t="t" r="r" b="b"/>
            <a:pathLst>
              <a:path w="25400" h="38100">
                <a:moveTo>
                  <a:pt x="0" y="38100"/>
                </a:moveTo>
                <a:lnTo>
                  <a:pt x="25400" y="19050"/>
                </a:lnTo>
                <a:lnTo>
                  <a:pt x="0" y="0"/>
                </a:lnTo>
                <a:lnTo>
                  <a:pt x="0" y="3810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" name="object 15"/>
          <p:cNvSpPr/>
          <p:nvPr/>
        </p:nvSpPr>
        <p:spPr>
          <a:xfrm>
            <a:off x="3287279" y="3246309"/>
            <a:ext cx="43019" cy="30366"/>
          </a:xfrm>
          <a:custGeom>
            <a:avLst/>
            <a:gdLst/>
            <a:ahLst/>
            <a:cxnLst/>
            <a:rect l="l" t="t" r="r" b="b"/>
            <a:pathLst>
              <a:path w="43019" h="30366">
                <a:moveTo>
                  <a:pt x="0" y="30366"/>
                </a:moveTo>
                <a:lnTo>
                  <a:pt x="43019" y="30366"/>
                </a:lnTo>
                <a:lnTo>
                  <a:pt x="43019" y="0"/>
                </a:lnTo>
                <a:lnTo>
                  <a:pt x="0" y="0"/>
                </a:lnTo>
                <a:lnTo>
                  <a:pt x="0" y="30366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" name="object 16"/>
          <p:cNvSpPr/>
          <p:nvPr/>
        </p:nvSpPr>
        <p:spPr>
          <a:xfrm>
            <a:off x="3297771" y="3236035"/>
            <a:ext cx="43180" cy="30480"/>
          </a:xfrm>
          <a:custGeom>
            <a:avLst/>
            <a:gdLst/>
            <a:ahLst/>
            <a:cxnLst/>
            <a:rect l="l" t="t" r="r" b="b"/>
            <a:pathLst>
              <a:path w="43180" h="30480">
                <a:moveTo>
                  <a:pt x="0" y="10160"/>
                </a:moveTo>
                <a:lnTo>
                  <a:pt x="0" y="0"/>
                </a:lnTo>
                <a:lnTo>
                  <a:pt x="43180" y="0"/>
                </a:lnTo>
                <a:lnTo>
                  <a:pt x="43180" y="30480"/>
                </a:lnTo>
                <a:lnTo>
                  <a:pt x="33020" y="3048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" name="object 17"/>
          <p:cNvSpPr/>
          <p:nvPr/>
        </p:nvSpPr>
        <p:spPr>
          <a:xfrm>
            <a:off x="3307932" y="3225875"/>
            <a:ext cx="43180" cy="30480"/>
          </a:xfrm>
          <a:custGeom>
            <a:avLst/>
            <a:gdLst/>
            <a:ahLst/>
            <a:cxnLst/>
            <a:rect l="l" t="t" r="r" b="b"/>
            <a:pathLst>
              <a:path w="43180" h="30480">
                <a:moveTo>
                  <a:pt x="0" y="10160"/>
                </a:moveTo>
                <a:lnTo>
                  <a:pt x="0" y="0"/>
                </a:lnTo>
                <a:lnTo>
                  <a:pt x="43180" y="0"/>
                </a:lnTo>
                <a:lnTo>
                  <a:pt x="43180" y="30480"/>
                </a:lnTo>
                <a:lnTo>
                  <a:pt x="33020" y="3048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" name="object 18"/>
          <p:cNvSpPr/>
          <p:nvPr/>
        </p:nvSpPr>
        <p:spPr>
          <a:xfrm>
            <a:off x="3224111" y="3232225"/>
            <a:ext cx="203202" cy="38100"/>
          </a:xfrm>
          <a:custGeom>
            <a:avLst/>
            <a:gdLst/>
            <a:ahLst/>
            <a:cxnLst/>
            <a:rect l="l" t="t" r="r" b="b"/>
            <a:pathLst>
              <a:path w="203202" h="38100">
                <a:moveTo>
                  <a:pt x="203202" y="19050"/>
                </a:moveTo>
                <a:lnTo>
                  <a:pt x="177802" y="0"/>
                </a:lnTo>
                <a:lnTo>
                  <a:pt x="177802" y="38100"/>
                </a:lnTo>
                <a:lnTo>
                  <a:pt x="203202" y="19050"/>
                </a:lnTo>
                <a:close/>
              </a:path>
              <a:path w="203202" h="38100">
                <a:moveTo>
                  <a:pt x="25400" y="0"/>
                </a:moveTo>
                <a:lnTo>
                  <a:pt x="0" y="19050"/>
                </a:lnTo>
                <a:lnTo>
                  <a:pt x="25400" y="38100"/>
                </a:lnTo>
                <a:lnTo>
                  <a:pt x="25400" y="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" name="object 19"/>
          <p:cNvSpPr/>
          <p:nvPr/>
        </p:nvSpPr>
        <p:spPr>
          <a:xfrm>
            <a:off x="3593072" y="32385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" name="object 20"/>
          <p:cNvSpPr/>
          <p:nvPr/>
        </p:nvSpPr>
        <p:spPr>
          <a:xfrm>
            <a:off x="3504171" y="3232225"/>
            <a:ext cx="203202" cy="38100"/>
          </a:xfrm>
          <a:custGeom>
            <a:avLst/>
            <a:gdLst/>
            <a:ahLst/>
            <a:cxnLst/>
            <a:rect l="l" t="t" r="r" b="b"/>
            <a:pathLst>
              <a:path w="203202" h="38100">
                <a:moveTo>
                  <a:pt x="203202" y="19050"/>
                </a:moveTo>
                <a:lnTo>
                  <a:pt x="177802" y="0"/>
                </a:lnTo>
                <a:lnTo>
                  <a:pt x="177802" y="38100"/>
                </a:lnTo>
                <a:lnTo>
                  <a:pt x="203202" y="19050"/>
                </a:lnTo>
                <a:close/>
              </a:path>
              <a:path w="203202" h="38100">
                <a:moveTo>
                  <a:pt x="25400" y="0"/>
                </a:moveTo>
                <a:lnTo>
                  <a:pt x="0" y="19050"/>
                </a:lnTo>
                <a:lnTo>
                  <a:pt x="25400" y="38100"/>
                </a:lnTo>
                <a:lnTo>
                  <a:pt x="25400" y="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" name="object 21"/>
          <p:cNvSpPr/>
          <p:nvPr/>
        </p:nvSpPr>
        <p:spPr>
          <a:xfrm>
            <a:off x="3580372" y="32258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" name="object 22"/>
          <p:cNvSpPr/>
          <p:nvPr/>
        </p:nvSpPr>
        <p:spPr>
          <a:xfrm>
            <a:off x="3593072" y="32512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" name="object 23"/>
          <p:cNvSpPr/>
          <p:nvPr/>
        </p:nvSpPr>
        <p:spPr>
          <a:xfrm>
            <a:off x="3580372" y="32639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4" name="object 24"/>
          <p:cNvSpPr/>
          <p:nvPr/>
        </p:nvSpPr>
        <p:spPr>
          <a:xfrm>
            <a:off x="3593072" y="32766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5" name="object 25"/>
          <p:cNvSpPr/>
          <p:nvPr/>
        </p:nvSpPr>
        <p:spPr>
          <a:xfrm>
            <a:off x="3860432" y="32258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6" name="object 26"/>
          <p:cNvSpPr/>
          <p:nvPr/>
        </p:nvSpPr>
        <p:spPr>
          <a:xfrm>
            <a:off x="3873132" y="32385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7" name="object 27"/>
          <p:cNvSpPr/>
          <p:nvPr/>
        </p:nvSpPr>
        <p:spPr>
          <a:xfrm>
            <a:off x="3873132" y="32512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8" name="object 28"/>
          <p:cNvSpPr/>
          <p:nvPr/>
        </p:nvSpPr>
        <p:spPr>
          <a:xfrm>
            <a:off x="3784231" y="3232225"/>
            <a:ext cx="203202" cy="38100"/>
          </a:xfrm>
          <a:custGeom>
            <a:avLst/>
            <a:gdLst/>
            <a:ahLst/>
            <a:cxnLst/>
            <a:rect l="l" t="t" r="r" b="b"/>
            <a:pathLst>
              <a:path w="203202" h="38100">
                <a:moveTo>
                  <a:pt x="203202" y="19050"/>
                </a:moveTo>
                <a:lnTo>
                  <a:pt x="177802" y="0"/>
                </a:lnTo>
                <a:lnTo>
                  <a:pt x="177802" y="38100"/>
                </a:lnTo>
                <a:lnTo>
                  <a:pt x="203202" y="19050"/>
                </a:lnTo>
                <a:close/>
              </a:path>
              <a:path w="203202" h="38100">
                <a:moveTo>
                  <a:pt x="25400" y="0"/>
                </a:moveTo>
                <a:lnTo>
                  <a:pt x="0" y="19050"/>
                </a:lnTo>
                <a:lnTo>
                  <a:pt x="25400" y="38100"/>
                </a:lnTo>
                <a:lnTo>
                  <a:pt x="25400" y="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9" name="object 29"/>
          <p:cNvSpPr/>
          <p:nvPr/>
        </p:nvSpPr>
        <p:spPr>
          <a:xfrm>
            <a:off x="3860432" y="32639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0" name="object 30"/>
          <p:cNvSpPr/>
          <p:nvPr/>
        </p:nvSpPr>
        <p:spPr>
          <a:xfrm>
            <a:off x="3873132" y="32766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1" name="object 31"/>
          <p:cNvSpPr/>
          <p:nvPr/>
        </p:nvSpPr>
        <p:spPr>
          <a:xfrm>
            <a:off x="4140493" y="32258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2" name="object 32"/>
          <p:cNvSpPr/>
          <p:nvPr/>
        </p:nvSpPr>
        <p:spPr>
          <a:xfrm>
            <a:off x="4153193" y="32385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3" name="object 33"/>
          <p:cNvSpPr/>
          <p:nvPr/>
        </p:nvSpPr>
        <p:spPr>
          <a:xfrm>
            <a:off x="4153193" y="32512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4" name="object 34"/>
          <p:cNvSpPr/>
          <p:nvPr/>
        </p:nvSpPr>
        <p:spPr>
          <a:xfrm>
            <a:off x="4140493" y="32639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5" name="object 35"/>
          <p:cNvSpPr/>
          <p:nvPr/>
        </p:nvSpPr>
        <p:spPr>
          <a:xfrm>
            <a:off x="4153193" y="32766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6" name="object 36"/>
          <p:cNvSpPr/>
          <p:nvPr/>
        </p:nvSpPr>
        <p:spPr>
          <a:xfrm>
            <a:off x="4451033" y="3256355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0" y="0"/>
                </a:moveTo>
                <a:lnTo>
                  <a:pt x="20320" y="2032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7" name="object 37"/>
          <p:cNvSpPr/>
          <p:nvPr/>
        </p:nvSpPr>
        <p:spPr>
          <a:xfrm>
            <a:off x="4423969" y="3229861"/>
            <a:ext cx="30366" cy="30366"/>
          </a:xfrm>
          <a:custGeom>
            <a:avLst/>
            <a:gdLst/>
            <a:ahLst/>
            <a:cxnLst/>
            <a:rect l="l" t="t" r="r" b="b"/>
            <a:pathLst>
              <a:path w="30366" h="30366">
                <a:moveTo>
                  <a:pt x="30366" y="15183"/>
                </a:moveTo>
                <a:lnTo>
                  <a:pt x="30366" y="6797"/>
                </a:lnTo>
                <a:lnTo>
                  <a:pt x="23568" y="0"/>
                </a:lnTo>
                <a:lnTo>
                  <a:pt x="15183" y="0"/>
                </a:lnTo>
                <a:lnTo>
                  <a:pt x="6797" y="0"/>
                </a:lnTo>
                <a:lnTo>
                  <a:pt x="0" y="6797"/>
                </a:lnTo>
                <a:lnTo>
                  <a:pt x="0" y="15183"/>
                </a:lnTo>
                <a:lnTo>
                  <a:pt x="0" y="23568"/>
                </a:lnTo>
                <a:lnTo>
                  <a:pt x="6797" y="30366"/>
                </a:lnTo>
                <a:lnTo>
                  <a:pt x="15183" y="30366"/>
                </a:lnTo>
                <a:lnTo>
                  <a:pt x="23568" y="30366"/>
                </a:lnTo>
                <a:lnTo>
                  <a:pt x="30366" y="23568"/>
                </a:lnTo>
                <a:lnTo>
                  <a:pt x="30366" y="15183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8" name="object 38"/>
          <p:cNvSpPr/>
          <p:nvPr/>
        </p:nvSpPr>
        <p:spPr>
          <a:xfrm>
            <a:off x="4344352" y="3225875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38765" y="46907"/>
                </a:lnTo>
                <a:lnTo>
                  <a:pt x="48038" y="36798"/>
                </a:lnTo>
                <a:lnTo>
                  <a:pt x="50800" y="25400"/>
                </a:lnTo>
                <a:lnTo>
                  <a:pt x="46907" y="11928"/>
                </a:lnTo>
                <a:lnTo>
                  <a:pt x="36798" y="2718"/>
                </a:lnTo>
                <a:lnTo>
                  <a:pt x="25400" y="0"/>
                </a:lnTo>
                <a:lnTo>
                  <a:pt x="11928" y="3893"/>
                </a:lnTo>
                <a:lnTo>
                  <a:pt x="2718" y="14001"/>
                </a:lnTo>
                <a:lnTo>
                  <a:pt x="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9" name="object 39"/>
          <p:cNvSpPr/>
          <p:nvPr/>
        </p:nvSpPr>
        <p:spPr>
          <a:xfrm>
            <a:off x="4329112" y="3243655"/>
            <a:ext cx="30480" cy="12699"/>
          </a:xfrm>
          <a:custGeom>
            <a:avLst/>
            <a:gdLst/>
            <a:ahLst/>
            <a:cxnLst/>
            <a:rect l="l" t="t" r="r" b="b"/>
            <a:pathLst>
              <a:path w="30480" h="12699">
                <a:moveTo>
                  <a:pt x="30480" y="0"/>
                </a:moveTo>
                <a:lnTo>
                  <a:pt x="15240" y="12700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0" name="object 40"/>
          <p:cNvSpPr/>
          <p:nvPr/>
        </p:nvSpPr>
        <p:spPr>
          <a:xfrm>
            <a:off x="4496754" y="3225875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11928" y="46907"/>
                </a:lnTo>
                <a:lnTo>
                  <a:pt x="2718" y="36798"/>
                </a:lnTo>
                <a:lnTo>
                  <a:pt x="0" y="25400"/>
                </a:lnTo>
                <a:lnTo>
                  <a:pt x="3893" y="11928"/>
                </a:lnTo>
                <a:lnTo>
                  <a:pt x="14001" y="2718"/>
                </a:lnTo>
                <a:lnTo>
                  <a:pt x="25400" y="0"/>
                </a:lnTo>
                <a:lnTo>
                  <a:pt x="38872" y="3893"/>
                </a:lnTo>
                <a:lnTo>
                  <a:pt x="48082" y="14001"/>
                </a:lnTo>
                <a:lnTo>
                  <a:pt x="5080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1" name="object 41"/>
          <p:cNvSpPr/>
          <p:nvPr/>
        </p:nvSpPr>
        <p:spPr>
          <a:xfrm>
            <a:off x="4532315" y="3243655"/>
            <a:ext cx="30480" cy="12699"/>
          </a:xfrm>
          <a:custGeom>
            <a:avLst/>
            <a:gdLst/>
            <a:ahLst/>
            <a:cxnLst/>
            <a:rect l="l" t="t" r="r" b="b"/>
            <a:pathLst>
              <a:path w="30480" h="12699">
                <a:moveTo>
                  <a:pt x="30480" y="0"/>
                </a:moveTo>
                <a:lnTo>
                  <a:pt x="15240" y="12700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2" name="object 42"/>
          <p:cNvSpPr/>
          <p:nvPr/>
        </p:nvSpPr>
        <p:spPr>
          <a:xfrm>
            <a:off x="0" y="0"/>
            <a:ext cx="4608004" cy="3456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3" name="object 43"/>
          <p:cNvSpPr/>
          <p:nvPr/>
        </p:nvSpPr>
        <p:spPr>
          <a:xfrm>
            <a:off x="0" y="0"/>
            <a:ext cx="4608004" cy="25962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4" name="object 44"/>
          <p:cNvSpPr/>
          <p:nvPr/>
        </p:nvSpPr>
        <p:spPr>
          <a:xfrm>
            <a:off x="0" y="0"/>
            <a:ext cx="4608004" cy="3456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5" name="object 45"/>
          <p:cNvSpPr/>
          <p:nvPr/>
        </p:nvSpPr>
        <p:spPr>
          <a:xfrm>
            <a:off x="309193" y="826223"/>
            <a:ext cx="3989652" cy="183496"/>
          </a:xfrm>
          <a:custGeom>
            <a:avLst/>
            <a:gdLst/>
            <a:ahLst/>
            <a:cxnLst/>
            <a:rect l="l" t="t" r="r" b="b"/>
            <a:pathLst>
              <a:path w="3989652" h="183496">
                <a:moveTo>
                  <a:pt x="0" y="50800"/>
                </a:moveTo>
                <a:lnTo>
                  <a:pt x="0" y="183496"/>
                </a:lnTo>
                <a:lnTo>
                  <a:pt x="3989652" y="183496"/>
                </a:lnTo>
                <a:lnTo>
                  <a:pt x="3989652" y="50800"/>
                </a:lnTo>
                <a:lnTo>
                  <a:pt x="3988755" y="41300"/>
                </a:lnTo>
                <a:lnTo>
                  <a:pt x="3965796" y="7786"/>
                </a:lnTo>
                <a:lnTo>
                  <a:pt x="3938852" y="0"/>
                </a:lnTo>
                <a:lnTo>
                  <a:pt x="50800" y="0"/>
                </a:lnTo>
                <a:lnTo>
                  <a:pt x="7786" y="23856"/>
                </a:lnTo>
                <a:lnTo>
                  <a:pt x="0" y="50800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6" name="object 46"/>
          <p:cNvSpPr/>
          <p:nvPr/>
        </p:nvSpPr>
        <p:spPr>
          <a:xfrm>
            <a:off x="309193" y="958772"/>
            <a:ext cx="3989652" cy="10160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7" name="object 47"/>
          <p:cNvSpPr/>
          <p:nvPr/>
        </p:nvSpPr>
        <p:spPr>
          <a:xfrm>
            <a:off x="0" y="0"/>
            <a:ext cx="4608004" cy="34560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8" name="object 48"/>
          <p:cNvSpPr/>
          <p:nvPr/>
        </p:nvSpPr>
        <p:spPr>
          <a:xfrm>
            <a:off x="4235345" y="2543974"/>
            <a:ext cx="114301" cy="11430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9" name="object 49"/>
          <p:cNvSpPr/>
          <p:nvPr/>
        </p:nvSpPr>
        <p:spPr>
          <a:xfrm>
            <a:off x="410794" y="2594775"/>
            <a:ext cx="3837250" cy="635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0" name="object 50"/>
          <p:cNvSpPr/>
          <p:nvPr/>
        </p:nvSpPr>
        <p:spPr>
          <a:xfrm>
            <a:off x="4298846" y="857740"/>
            <a:ext cx="50800" cy="169893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1" name="object 51"/>
          <p:cNvSpPr/>
          <p:nvPr/>
        </p:nvSpPr>
        <p:spPr>
          <a:xfrm>
            <a:off x="4298846" y="921241"/>
            <a:ext cx="50800" cy="1635433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2" name="object 52"/>
          <p:cNvSpPr/>
          <p:nvPr/>
        </p:nvSpPr>
        <p:spPr>
          <a:xfrm>
            <a:off x="309193" y="1041331"/>
            <a:ext cx="3989652" cy="1566143"/>
          </a:xfrm>
          <a:custGeom>
            <a:avLst/>
            <a:gdLst/>
            <a:ahLst/>
            <a:cxnLst/>
            <a:rect l="l" t="t" r="r" b="b"/>
            <a:pathLst>
              <a:path w="3989652" h="1566143">
                <a:moveTo>
                  <a:pt x="0" y="1515343"/>
                </a:moveTo>
                <a:lnTo>
                  <a:pt x="16636" y="1552857"/>
                </a:lnTo>
                <a:lnTo>
                  <a:pt x="50800" y="1566143"/>
                </a:lnTo>
                <a:lnTo>
                  <a:pt x="3938852" y="1566143"/>
                </a:lnTo>
                <a:lnTo>
                  <a:pt x="3976366" y="1549507"/>
                </a:lnTo>
                <a:lnTo>
                  <a:pt x="3989652" y="1515343"/>
                </a:lnTo>
                <a:lnTo>
                  <a:pt x="3989652" y="0"/>
                </a:lnTo>
                <a:lnTo>
                  <a:pt x="0" y="0"/>
                </a:lnTo>
                <a:lnTo>
                  <a:pt x="0" y="1515343"/>
                </a:lnTo>
                <a:close/>
              </a:path>
            </a:pathLst>
          </a:custGeom>
          <a:solidFill>
            <a:srgbClr val="E9E9F2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3" name="object 53"/>
          <p:cNvSpPr/>
          <p:nvPr/>
        </p:nvSpPr>
        <p:spPr>
          <a:xfrm>
            <a:off x="4298846" y="908541"/>
            <a:ext cx="0" cy="1667183"/>
          </a:xfrm>
          <a:custGeom>
            <a:avLst/>
            <a:gdLst/>
            <a:ahLst/>
            <a:cxnLst/>
            <a:rect l="l" t="t" r="r" b="b"/>
            <a:pathLst>
              <a:path w="0" h="1667183">
                <a:moveTo>
                  <a:pt x="0" y="1667183"/>
                </a:moveTo>
                <a:lnTo>
                  <a:pt x="0" y="0"/>
                </a:lnTo>
              </a:path>
            </a:pathLst>
          </a:custGeom>
          <a:ln w="0">
            <a:solidFill>
              <a:srgbClr val="7F7F7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4" name="object 54"/>
          <p:cNvSpPr/>
          <p:nvPr/>
        </p:nvSpPr>
        <p:spPr>
          <a:xfrm>
            <a:off x="4298846" y="895841"/>
            <a:ext cx="0" cy="12700"/>
          </a:xfrm>
          <a:custGeom>
            <a:avLst/>
            <a:gdLst/>
            <a:ahLst/>
            <a:cxnLst/>
            <a:rect l="l" t="t" r="r" b="b"/>
            <a:pathLst>
              <a:path w="0" h="12700">
                <a:moveTo>
                  <a:pt x="0" y="12700"/>
                </a:moveTo>
                <a:lnTo>
                  <a:pt x="0" y="0"/>
                </a:lnTo>
              </a:path>
            </a:pathLst>
          </a:custGeom>
          <a:ln w="0">
            <a:solidFill>
              <a:srgbClr val="AFAFA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5" name="object 55"/>
          <p:cNvSpPr/>
          <p:nvPr/>
        </p:nvSpPr>
        <p:spPr>
          <a:xfrm>
            <a:off x="4298846" y="883141"/>
            <a:ext cx="0" cy="12700"/>
          </a:xfrm>
          <a:custGeom>
            <a:avLst/>
            <a:gdLst/>
            <a:ahLst/>
            <a:cxnLst/>
            <a:rect l="l" t="t" r="r" b="b"/>
            <a:pathLst>
              <a:path w="0" h="12700">
                <a:moveTo>
                  <a:pt x="0" y="12700"/>
                </a:moveTo>
                <a:lnTo>
                  <a:pt x="0" y="0"/>
                </a:lnTo>
              </a:path>
            </a:pathLst>
          </a:custGeom>
          <a:ln w="0">
            <a:solidFill>
              <a:srgbClr val="CECECE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6" name="object 56"/>
          <p:cNvSpPr/>
          <p:nvPr/>
        </p:nvSpPr>
        <p:spPr>
          <a:xfrm>
            <a:off x="4298846" y="870440"/>
            <a:ext cx="0" cy="12700"/>
          </a:xfrm>
          <a:custGeom>
            <a:avLst/>
            <a:gdLst/>
            <a:ahLst/>
            <a:cxnLst/>
            <a:rect l="l" t="t" r="r" b="b"/>
            <a:pathLst>
              <a:path w="0" h="12700">
                <a:moveTo>
                  <a:pt x="0" y="12700"/>
                </a:moveTo>
                <a:lnTo>
                  <a:pt x="0" y="0"/>
                </a:lnTo>
              </a:path>
            </a:pathLst>
          </a:custGeom>
          <a:ln w="0">
            <a:solidFill>
              <a:srgbClr val="EFEF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7" name="object 57"/>
          <p:cNvSpPr/>
          <p:nvPr/>
        </p:nvSpPr>
        <p:spPr>
          <a:xfrm>
            <a:off x="3188576" y="1073492"/>
            <a:ext cx="35509" cy="0"/>
          </a:xfrm>
          <a:custGeom>
            <a:avLst/>
            <a:gdLst/>
            <a:ahLst/>
            <a:cxnLst/>
            <a:rect l="l" t="t" r="r" b="b"/>
            <a:pathLst>
              <a:path w="35509" h="0">
                <a:moveTo>
                  <a:pt x="0" y="0"/>
                </a:moveTo>
                <a:lnTo>
                  <a:pt x="35509" y="0"/>
                </a:lnTo>
              </a:path>
            </a:pathLst>
          </a:custGeom>
          <a:ln w="455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8" name="object 58"/>
          <p:cNvSpPr/>
          <p:nvPr/>
        </p:nvSpPr>
        <p:spPr>
          <a:xfrm>
            <a:off x="1324851" y="1534706"/>
            <a:ext cx="1958339" cy="40767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9" name="object 59"/>
          <p:cNvSpPr/>
          <p:nvPr/>
        </p:nvSpPr>
        <p:spPr>
          <a:xfrm>
            <a:off x="0" y="3320961"/>
            <a:ext cx="4608004" cy="135039"/>
          </a:xfrm>
          <a:custGeom>
            <a:avLst/>
            <a:gdLst/>
            <a:ahLst/>
            <a:cxnLst/>
            <a:rect l="l" t="t" r="r" b="b"/>
            <a:pathLst>
              <a:path w="4608004" h="135039">
                <a:moveTo>
                  <a:pt x="4608004" y="0"/>
                </a:moveTo>
                <a:lnTo>
                  <a:pt x="0" y="0"/>
                </a:lnTo>
                <a:lnTo>
                  <a:pt x="0" y="135039"/>
                </a:lnTo>
                <a:lnTo>
                  <a:pt x="4608004" y="135039"/>
                </a:lnTo>
                <a:lnTo>
                  <a:pt x="4608004" y="0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153174" y="44948"/>
            <a:ext cx="3370987" cy="2075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455"/>
              </a:lnSpc>
              <a:spcBef>
                <a:spcPts val="72"/>
              </a:spcBef>
            </a:pP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Finding</a:t>
            </a:r>
            <a:r>
              <a:rPr dirty="0" smtClean="0" sz="1400" spc="-2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conjecture</a:t>
            </a:r>
            <a:r>
              <a:rPr dirty="0" smtClean="0" sz="1400" spc="109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with</a:t>
            </a:r>
            <a:r>
              <a:rPr dirty="0" smtClean="0" sz="1400" spc="5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an</a:t>
            </a:r>
            <a:r>
              <a:rPr dirty="0" smtClean="0" sz="1400" spc="144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automated</a:t>
            </a:r>
            <a:r>
              <a:rPr dirty="0" smtClean="0" sz="1400" spc="337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system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47294" y="850666"/>
            <a:ext cx="2240023" cy="1639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140"/>
              </a:lnSpc>
              <a:spcBef>
                <a:spcPts val="57"/>
              </a:spcBef>
            </a:pP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Some</a:t>
            </a:r>
            <a:r>
              <a:rPr dirty="0" smtClean="0" sz="1100" spc="59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of</a:t>
            </a:r>
            <a:r>
              <a:rPr dirty="0" smtClean="0" sz="1100" spc="39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the</a:t>
            </a:r>
            <a:r>
              <a:rPr dirty="0" smtClean="0" sz="1100" spc="16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uses</a:t>
            </a:r>
            <a:r>
              <a:rPr dirty="0" smtClean="0" sz="1100" spc="47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of</a:t>
            </a:r>
            <a:r>
              <a:rPr dirty="0" smtClean="0" sz="1100" spc="39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100" spc="-27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GX:</a:t>
            </a:r>
            <a:r>
              <a:rPr dirty="0" smtClean="0" sz="1100" spc="117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Refutations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47294" y="1072575"/>
            <a:ext cx="3139751" cy="36825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875"/>
              </a:lnSpc>
              <a:spcBef>
                <a:spcPts val="43"/>
              </a:spcBef>
            </a:pPr>
            <a:r>
              <a:rPr dirty="0" smtClean="0" sz="800" spc="0">
                <a:latin typeface="Times New Roman"/>
                <a:cs typeface="Times New Roman"/>
              </a:rPr>
              <a:t>Conjecture</a:t>
            </a:r>
            <a:r>
              <a:rPr dirty="0" smtClean="0" sz="800" spc="67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834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55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of</a:t>
            </a:r>
            <a:r>
              <a:rPr dirty="0" smtClean="0" sz="800" spc="159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Graffiti:</a:t>
            </a:r>
            <a:r>
              <a:rPr dirty="0" smtClean="0" sz="800" spc="0">
                <a:latin typeface="Times New Roman"/>
                <a:cs typeface="Times New Roman"/>
              </a:rPr>
              <a:t>  </a:t>
            </a:r>
            <a:r>
              <a:rPr dirty="0" smtClean="0" sz="800" spc="10">
                <a:latin typeface="Times New Roman"/>
                <a:cs typeface="Times New Roman"/>
              </a:rPr>
              <a:t> </a:t>
            </a:r>
            <a:r>
              <a:rPr dirty="0" smtClean="0" sz="800" spc="-25">
                <a:latin typeface="Times New Roman"/>
                <a:cs typeface="Times New Roman"/>
              </a:rPr>
              <a:t>F</a:t>
            </a:r>
            <a:r>
              <a:rPr dirty="0" smtClean="0" sz="800" spc="0">
                <a:latin typeface="Times New Roman"/>
                <a:cs typeface="Times New Roman"/>
              </a:rPr>
              <a:t>og</a:t>
            </a:r>
            <a:r>
              <a:rPr dirty="0" smtClean="0" sz="800" spc="155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any</a:t>
            </a:r>
            <a:r>
              <a:rPr dirty="0" smtClean="0" sz="800" spc="154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connected</a:t>
            </a:r>
            <a:r>
              <a:rPr dirty="0" smtClean="0" sz="800" spc="66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graph,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87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(</a:t>
            </a:r>
            <a:r>
              <a:rPr dirty="0" smtClean="0" sz="800" spc="0">
                <a:latin typeface="Times New Roman"/>
                <a:cs typeface="Times New Roman"/>
              </a:rPr>
              <a:t>1</a:t>
            </a:r>
            <a:r>
              <a:rPr dirty="0" smtClean="0" sz="800" spc="71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+</a:t>
            </a:r>
            <a:r>
              <a:rPr dirty="0" smtClean="0" sz="800" spc="-101">
                <a:latin typeface="Times New Roman"/>
                <a:cs typeface="Times New Roman"/>
              </a:rPr>
              <a:t> </a:t>
            </a:r>
            <a:r>
              <a:rPr dirty="0" smtClean="0" sz="800" spc="29">
                <a:latin typeface="Times New Roman"/>
                <a:cs typeface="Times New Roman"/>
              </a:rPr>
              <a:t>δ</a:t>
            </a:r>
            <a:r>
              <a:rPr dirty="0" smtClean="0" sz="800" spc="0">
                <a:latin typeface="Times New Roman"/>
                <a:cs typeface="Times New Roman"/>
              </a:rPr>
              <a:t>)</a:t>
            </a:r>
            <a:r>
              <a:rPr dirty="0" smtClean="0" sz="800" spc="0">
                <a:latin typeface="Times New Roman"/>
                <a:cs typeface="Times New Roman"/>
              </a:rPr>
              <a:t>l</a:t>
            </a:r>
            <a:r>
              <a:rPr dirty="0" smtClean="0" sz="800" spc="150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≤</a:t>
            </a:r>
            <a:r>
              <a:rPr dirty="0" smtClean="0" sz="800" spc="-65">
                <a:latin typeface="Times New Roman"/>
                <a:cs typeface="Times New Roman"/>
              </a:rPr>
              <a:t> </a:t>
            </a:r>
            <a:r>
              <a:rPr dirty="0" smtClean="0" sz="800" spc="14">
                <a:latin typeface="Times New Roman"/>
                <a:cs typeface="Times New Roman"/>
              </a:rPr>
              <a:t>n</a:t>
            </a:r>
            <a:r>
              <a:rPr dirty="0" smtClean="0" sz="800" spc="0">
                <a:latin typeface="Times New Roman"/>
                <a:cs typeface="Times New Roman"/>
              </a:rPr>
              <a:t>.</a:t>
            </a:r>
            <a:endParaRPr sz="800">
              <a:latin typeface="Times New Roman"/>
              <a:cs typeface="Times New Roman"/>
            </a:endParaRPr>
          </a:p>
          <a:p>
            <a:pPr marL="12700" marR="19790">
              <a:lnSpc>
                <a:spcPct val="95825"/>
              </a:lnSpc>
              <a:spcBef>
                <a:spcPts val="929"/>
              </a:spcBef>
            </a:pPr>
            <a:r>
              <a:rPr dirty="0" smtClean="0" sz="800" spc="0">
                <a:latin typeface="Times New Roman"/>
                <a:cs typeface="Times New Roman"/>
              </a:rPr>
              <a:t>Refuted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87">
                <a:latin typeface="Times New Roman"/>
                <a:cs typeface="Times New Roman"/>
              </a:rPr>
              <a:t> </a:t>
            </a:r>
            <a:r>
              <a:rPr dirty="0" smtClean="0" sz="800" spc="-25">
                <a:latin typeface="Times New Roman"/>
                <a:cs typeface="Times New Roman"/>
              </a:rPr>
              <a:t>b</a:t>
            </a:r>
            <a:r>
              <a:rPr dirty="0" smtClean="0" sz="800" spc="0">
                <a:latin typeface="Times New Roman"/>
                <a:cs typeface="Times New Roman"/>
              </a:rPr>
              <a:t>y</a:t>
            </a:r>
            <a:r>
              <a:rPr dirty="0" smtClean="0" sz="800" spc="108">
                <a:latin typeface="Times New Roman"/>
                <a:cs typeface="Times New Roman"/>
              </a:rPr>
              <a:t> </a:t>
            </a:r>
            <a:r>
              <a:rPr dirty="0" smtClean="0" sz="800" spc="-25">
                <a:latin typeface="Times New Roman"/>
                <a:cs typeface="Times New Roman"/>
              </a:rPr>
              <a:t>A</a:t>
            </a:r>
            <a:r>
              <a:rPr dirty="0" smtClean="0" sz="800" spc="0">
                <a:latin typeface="Times New Roman"/>
                <a:cs typeface="Times New Roman"/>
              </a:rPr>
              <a:t>GX</a:t>
            </a:r>
            <a:r>
              <a:rPr dirty="0" smtClean="0" sz="800" spc="27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[Ca</a:t>
            </a:r>
            <a:r>
              <a:rPr dirty="0" smtClean="0" sz="800" spc="25">
                <a:latin typeface="Times New Roman"/>
                <a:cs typeface="Times New Roman"/>
              </a:rPr>
              <a:t>p</a:t>
            </a:r>
            <a:r>
              <a:rPr dirty="0" smtClean="0" sz="800" spc="-25">
                <a:latin typeface="Times New Roman"/>
                <a:cs typeface="Times New Roman"/>
              </a:rPr>
              <a:t>o</a:t>
            </a:r>
            <a:r>
              <a:rPr dirty="0" smtClean="0" sz="800" spc="0">
                <a:latin typeface="Times New Roman"/>
                <a:cs typeface="Times New Roman"/>
              </a:rPr>
              <a:t>rossi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12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&amp;</a:t>
            </a:r>
            <a:r>
              <a:rPr dirty="0" smtClean="0" sz="800" spc="98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Hansen,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92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2000]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47294" y="2095123"/>
            <a:ext cx="3895357" cy="48721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algn="just">
              <a:lnSpc>
                <a:spcPts val="865"/>
              </a:lnSpc>
              <a:spcBef>
                <a:spcPts val="43"/>
              </a:spcBef>
            </a:pPr>
            <a:r>
              <a:rPr dirty="0" smtClean="0" sz="800" spc="0">
                <a:solidFill>
                  <a:srgbClr val="0000FF"/>
                </a:solidFill>
                <a:latin typeface="Times New Roman"/>
                <a:cs typeface="Times New Roman"/>
              </a:rPr>
              <a:t>Several</a:t>
            </a:r>
            <a:r>
              <a:rPr dirty="0" smtClean="0" sz="800" spc="18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sz="800" spc="0">
                <a:solidFill>
                  <a:srgbClr val="0000FF"/>
                </a:solidFill>
                <a:latin typeface="Times New Roman"/>
                <a:cs typeface="Times New Roman"/>
              </a:rPr>
              <a:t>neigh</a:t>
            </a:r>
            <a:r>
              <a:rPr dirty="0" smtClean="0" sz="800" spc="26">
                <a:solidFill>
                  <a:srgbClr val="0000FF"/>
                </a:solidFill>
                <a:latin typeface="Times New Roman"/>
                <a:cs typeface="Times New Roman"/>
              </a:rPr>
              <a:t>b</a:t>
            </a:r>
            <a:r>
              <a:rPr dirty="0" smtClean="0" sz="800" spc="-26">
                <a:solidFill>
                  <a:srgbClr val="0000FF"/>
                </a:solidFill>
                <a:latin typeface="Times New Roman"/>
                <a:cs typeface="Times New Roman"/>
              </a:rPr>
              <a:t>o</a:t>
            </a:r>
            <a:r>
              <a:rPr dirty="0" smtClean="0" sz="800" spc="0">
                <a:solidFill>
                  <a:srgbClr val="0000FF"/>
                </a:solidFill>
                <a:latin typeface="Times New Roman"/>
                <a:cs typeface="Times New Roman"/>
              </a:rPr>
              <a:t>rh</a:t>
            </a:r>
            <a:r>
              <a:rPr dirty="0" smtClean="0" sz="800" spc="26">
                <a:solidFill>
                  <a:srgbClr val="0000FF"/>
                </a:solidFill>
                <a:latin typeface="Times New Roman"/>
                <a:cs typeface="Times New Roman"/>
              </a:rPr>
              <a:t>o</a:t>
            </a:r>
            <a:r>
              <a:rPr dirty="0" smtClean="0" sz="800" spc="26">
                <a:solidFill>
                  <a:srgbClr val="0000FF"/>
                </a:solidFill>
                <a:latin typeface="Times New Roman"/>
                <a:cs typeface="Times New Roman"/>
              </a:rPr>
              <a:t>o</a:t>
            </a:r>
            <a:r>
              <a:rPr dirty="0" smtClean="0" sz="800" spc="0">
                <a:solidFill>
                  <a:srgbClr val="0000FF"/>
                </a:solidFill>
                <a:latin typeface="Times New Roman"/>
                <a:cs typeface="Times New Roman"/>
              </a:rPr>
              <a:t>ds</a:t>
            </a:r>
            <a:r>
              <a:rPr dirty="0" smtClean="0" sz="800" spc="79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sz="800" spc="0">
                <a:solidFill>
                  <a:srgbClr val="0000FF"/>
                </a:solidFill>
                <a:latin typeface="Times New Roman"/>
                <a:cs typeface="Times New Roman"/>
              </a:rPr>
              <a:t>and</a:t>
            </a:r>
            <a:r>
              <a:rPr dirty="0" smtClean="0" sz="800" spc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sz="800" spc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sz="800" spc="0">
                <a:solidFill>
                  <a:srgbClr val="0000FF"/>
                </a:solidFill>
                <a:latin typeface="Times New Roman"/>
                <a:cs typeface="Times New Roman"/>
              </a:rPr>
              <a:t>VNS</a:t>
            </a:r>
            <a:r>
              <a:rPr dirty="0" smtClean="0" sz="800" spc="11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sz="800" spc="-25">
                <a:solidFill>
                  <a:srgbClr val="0000FF"/>
                </a:solidFill>
                <a:latin typeface="Times New Roman"/>
                <a:cs typeface="Times New Roman"/>
              </a:rPr>
              <a:t>w</a:t>
            </a:r>
            <a:r>
              <a:rPr dirty="0" smtClean="0" sz="800" spc="0">
                <a:solidFill>
                  <a:srgbClr val="0000FF"/>
                </a:solidFill>
                <a:latin typeface="Times New Roman"/>
                <a:cs typeface="Times New Roman"/>
              </a:rPr>
              <a:t>ere</a:t>
            </a:r>
            <a:r>
              <a:rPr dirty="0" smtClean="0" sz="800" spc="138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sz="800" spc="0">
                <a:solidFill>
                  <a:srgbClr val="0000FF"/>
                </a:solidFill>
                <a:latin typeface="Times New Roman"/>
                <a:cs typeface="Times New Roman"/>
              </a:rPr>
              <a:t>necess</a:t>
            </a:r>
            <a:r>
              <a:rPr dirty="0" smtClean="0" sz="800" spc="-25">
                <a:solidFill>
                  <a:srgbClr val="0000FF"/>
                </a:solidFill>
                <a:latin typeface="Times New Roman"/>
                <a:cs typeface="Times New Roman"/>
              </a:rPr>
              <a:t>a</a:t>
            </a:r>
            <a:r>
              <a:rPr dirty="0" smtClean="0" sz="800" spc="0">
                <a:solidFill>
                  <a:srgbClr val="0000FF"/>
                </a:solidFill>
                <a:latin typeface="Times New Roman"/>
                <a:cs typeface="Times New Roman"/>
              </a:rPr>
              <a:t>ry</a:t>
            </a:r>
            <a:r>
              <a:rPr dirty="0" smtClean="0" sz="800" spc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sz="800" spc="57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sz="800" spc="0">
                <a:solidFill>
                  <a:srgbClr val="0000FF"/>
                </a:solidFill>
                <a:latin typeface="Times New Roman"/>
                <a:cs typeface="Times New Roman"/>
              </a:rPr>
              <a:t>:</a:t>
            </a:r>
            <a:r>
              <a:rPr dirty="0" smtClean="0" sz="800" spc="188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an</a:t>
            </a:r>
            <a:r>
              <a:rPr dirty="0" smtClean="0" sz="800" spc="167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edge</a:t>
            </a:r>
            <a:r>
              <a:rPr dirty="0" smtClean="0" sz="800" spc="175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a</a:t>
            </a:r>
            <a:r>
              <a:rPr dirty="0" smtClean="0" sz="800" spc="0">
                <a:latin typeface="Times New Roman"/>
                <a:cs typeface="Times New Roman"/>
              </a:rPr>
              <a:t>ddition,</a:t>
            </a:r>
            <a:r>
              <a:rPr dirty="0" smtClean="0" sz="800" spc="90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15</a:t>
            </a:r>
            <a:r>
              <a:rPr dirty="0" smtClean="0" sz="800" spc="119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edge</a:t>
            </a:r>
            <a:r>
              <a:rPr dirty="0" smtClean="0" sz="800" spc="175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deletions,</a:t>
            </a:r>
            <a:endParaRPr sz="800">
              <a:latin typeface="Times New Roman"/>
              <a:cs typeface="Times New Roman"/>
            </a:endParaRPr>
          </a:p>
          <a:p>
            <a:pPr marL="12700" marR="96560" algn="just">
              <a:lnSpc>
                <a:spcPct val="98604"/>
              </a:lnSpc>
            </a:pPr>
            <a:r>
              <a:rPr dirty="0" smtClean="0" sz="800" spc="0">
                <a:latin typeface="Times New Roman"/>
                <a:cs typeface="Times New Roman"/>
              </a:rPr>
              <a:t>a</a:t>
            </a:r>
            <a:r>
              <a:rPr dirty="0" smtClean="0" sz="800" spc="129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split,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10">
                <a:latin typeface="Times New Roman"/>
                <a:cs typeface="Times New Roman"/>
              </a:rPr>
              <a:t> </a:t>
            </a:r>
            <a:r>
              <a:rPr dirty="0" smtClean="0" sz="800" spc="-25">
                <a:latin typeface="Times New Roman"/>
                <a:cs typeface="Times New Roman"/>
              </a:rPr>
              <a:t>t</a:t>
            </a:r>
            <a:r>
              <a:rPr dirty="0" smtClean="0" sz="800" spc="-25">
                <a:latin typeface="Times New Roman"/>
                <a:cs typeface="Times New Roman"/>
              </a:rPr>
              <a:t>w</a:t>
            </a:r>
            <a:r>
              <a:rPr dirty="0" smtClean="0" sz="800" spc="0">
                <a:latin typeface="Times New Roman"/>
                <a:cs typeface="Times New Roman"/>
              </a:rPr>
              <a:t>o</a:t>
            </a:r>
            <a:r>
              <a:rPr dirty="0" smtClean="0" sz="800" spc="79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mergings,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75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6</a:t>
            </a:r>
            <a:r>
              <a:rPr dirty="0" smtClean="0" sz="800" spc="99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moves,</a:t>
            </a:r>
            <a:r>
              <a:rPr dirty="0" smtClean="0" sz="800" spc="198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3</a:t>
            </a:r>
            <a:r>
              <a:rPr dirty="0" smtClean="0" sz="800" spc="104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2-Opts,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117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another</a:t>
            </a:r>
            <a:r>
              <a:rPr dirty="0" smtClean="0" sz="800" spc="62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merging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17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and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split</a:t>
            </a:r>
            <a:r>
              <a:rPr dirty="0" smtClean="0" sz="800" spc="167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after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40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VNS</a:t>
            </a:r>
            <a:r>
              <a:rPr dirty="0" smtClean="0" sz="800" spc="111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with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neigh</a:t>
            </a:r>
            <a:r>
              <a:rPr dirty="0" smtClean="0" sz="800" spc="26">
                <a:latin typeface="Times New Roman"/>
                <a:cs typeface="Times New Roman"/>
              </a:rPr>
              <a:t>b</a:t>
            </a:r>
            <a:r>
              <a:rPr dirty="0" smtClean="0" sz="800" spc="-26">
                <a:latin typeface="Times New Roman"/>
                <a:cs typeface="Times New Roman"/>
              </a:rPr>
              <a:t>o</a:t>
            </a:r>
            <a:r>
              <a:rPr dirty="0" smtClean="0" sz="800" spc="0">
                <a:latin typeface="Times New Roman"/>
                <a:cs typeface="Times New Roman"/>
              </a:rPr>
              <a:t>rh</a:t>
            </a:r>
            <a:r>
              <a:rPr dirty="0" smtClean="0" sz="800" spc="26">
                <a:latin typeface="Times New Roman"/>
                <a:cs typeface="Times New Roman"/>
              </a:rPr>
              <a:t>o</a:t>
            </a:r>
            <a:r>
              <a:rPr dirty="0" smtClean="0" sz="800" spc="26">
                <a:latin typeface="Times New Roman"/>
                <a:cs typeface="Times New Roman"/>
              </a:rPr>
              <a:t>o</a:t>
            </a:r>
            <a:r>
              <a:rPr dirty="0" smtClean="0" sz="800" spc="0">
                <a:latin typeface="Times New Roman"/>
                <a:cs typeface="Times New Roman"/>
              </a:rPr>
              <a:t>ds</a:t>
            </a:r>
            <a:r>
              <a:rPr dirty="0" smtClean="0" sz="800" spc="79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of</a:t>
            </a:r>
            <a:r>
              <a:rPr dirty="0" smtClean="0" sz="800" spc="93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size</a:t>
            </a:r>
            <a:r>
              <a:rPr dirty="0" smtClean="0" sz="800" spc="104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up</a:t>
            </a:r>
            <a:r>
              <a:rPr dirty="0" smtClean="0" sz="800" spc="156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to</a:t>
            </a:r>
            <a:r>
              <a:rPr dirty="0" smtClean="0" sz="800" spc="185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7,</a:t>
            </a:r>
            <a:r>
              <a:rPr dirty="0" smtClean="0" sz="800" spc="133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and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a</a:t>
            </a:r>
            <a:r>
              <a:rPr dirty="0" smtClean="0" sz="800" spc="134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final</a:t>
            </a:r>
            <a:r>
              <a:rPr dirty="0" smtClean="0" sz="800" spc="114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edge</a:t>
            </a:r>
            <a:r>
              <a:rPr dirty="0" smtClean="0" sz="800" spc="175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deletion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65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after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40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another</a:t>
            </a:r>
            <a:r>
              <a:rPr dirty="0" smtClean="0" sz="800" spc="166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application</a:t>
            </a:r>
            <a:r>
              <a:rPr dirty="0" smtClean="0" sz="800" spc="106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of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VNS</a:t>
            </a:r>
            <a:r>
              <a:rPr dirty="0" smtClean="0" sz="800" spc="111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with</a:t>
            </a:r>
            <a:r>
              <a:rPr dirty="0" smtClean="0" sz="800" spc="179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neigh</a:t>
            </a:r>
            <a:r>
              <a:rPr dirty="0" smtClean="0" sz="800" spc="26">
                <a:latin typeface="Times New Roman"/>
                <a:cs typeface="Times New Roman"/>
              </a:rPr>
              <a:t>b</a:t>
            </a:r>
            <a:r>
              <a:rPr dirty="0" smtClean="0" sz="800" spc="-26">
                <a:latin typeface="Times New Roman"/>
                <a:cs typeface="Times New Roman"/>
              </a:rPr>
              <a:t>o</a:t>
            </a:r>
            <a:r>
              <a:rPr dirty="0" smtClean="0" sz="800" spc="0">
                <a:latin typeface="Times New Roman"/>
                <a:cs typeface="Times New Roman"/>
              </a:rPr>
              <a:t>rh</a:t>
            </a:r>
            <a:r>
              <a:rPr dirty="0" smtClean="0" sz="800" spc="26">
                <a:latin typeface="Times New Roman"/>
                <a:cs typeface="Times New Roman"/>
              </a:rPr>
              <a:t>o</a:t>
            </a:r>
            <a:r>
              <a:rPr dirty="0" smtClean="0" sz="800" spc="26">
                <a:latin typeface="Times New Roman"/>
                <a:cs typeface="Times New Roman"/>
              </a:rPr>
              <a:t>o</a:t>
            </a:r>
            <a:r>
              <a:rPr dirty="0" smtClean="0" sz="800" spc="0">
                <a:latin typeface="Times New Roman"/>
                <a:cs typeface="Times New Roman"/>
              </a:rPr>
              <a:t>ds</a:t>
            </a:r>
            <a:r>
              <a:rPr dirty="0" smtClean="0" sz="800" spc="79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of</a:t>
            </a:r>
            <a:r>
              <a:rPr dirty="0" smtClean="0" sz="800" spc="93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size</a:t>
            </a:r>
            <a:r>
              <a:rPr dirty="0" smtClean="0" sz="800" spc="104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up</a:t>
            </a:r>
            <a:r>
              <a:rPr dirty="0" smtClean="0" sz="800" spc="156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to</a:t>
            </a:r>
            <a:r>
              <a:rPr dirty="0" smtClean="0" sz="800" spc="190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7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5006" y="3353753"/>
            <a:ext cx="1545775" cy="101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70"/>
              </a:lnSpc>
              <a:spcBef>
                <a:spcPts val="33"/>
              </a:spcBef>
            </a:pPr>
            <a:r>
              <a:rPr dirty="0" smtClean="0" sz="600" spc="-71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dirty="0" smtClean="0" sz="600" spc="-23">
                <a:solidFill>
                  <a:srgbClr val="FFFFFF"/>
                </a:solidFill>
                <a:latin typeface="Times New Roman"/>
                <a:cs typeface="Times New Roman"/>
              </a:rPr>
              <a:t>w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dirty="0" smtClean="0" sz="600" spc="7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applications</a:t>
            </a:r>
            <a:r>
              <a:rPr dirty="0" smtClean="0" sz="600" spc="27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of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VNS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79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in</a:t>
            </a:r>
            <a:r>
              <a:rPr dirty="0" smtClean="0" sz="600" spc="14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Data</a:t>
            </a:r>
            <a:r>
              <a:rPr dirty="0" smtClean="0" sz="600" spc="122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Mining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884796" y="3353753"/>
            <a:ext cx="544760" cy="101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70"/>
              </a:lnSpc>
              <a:spcBef>
                <a:spcPts val="33"/>
              </a:spcBef>
            </a:pP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Pierre</a:t>
            </a:r>
            <a:r>
              <a:rPr dirty="0" smtClean="0" sz="600" spc="7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Hansen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766243" y="3353753"/>
            <a:ext cx="1053265" cy="101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70"/>
              </a:lnSpc>
              <a:spcBef>
                <a:spcPts val="33"/>
              </a:spcBef>
            </a:pPr>
            <a:r>
              <a:rPr dirty="0" smtClean="0" sz="600" spc="-23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dirty="0" smtClean="0" sz="600" spc="-23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ris,</a:t>
            </a:r>
            <a:r>
              <a:rPr dirty="0" smtClean="0" sz="600" spc="102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Septem</a:t>
            </a:r>
            <a:r>
              <a:rPr dirty="0" smtClean="0" sz="600" spc="23">
                <a:solidFill>
                  <a:srgbClr val="FFFFFF"/>
                </a:solidFill>
                <a:latin typeface="Times New Roman"/>
                <a:cs typeface="Times New Roman"/>
              </a:rPr>
              <a:t>b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er</a:t>
            </a:r>
            <a:r>
              <a:rPr dirty="0" smtClean="0" sz="600" spc="9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7–8,</a:t>
            </a:r>
            <a:r>
              <a:rPr dirty="0" smtClean="0" sz="600" spc="4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2017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190388" y="3353753"/>
            <a:ext cx="307653" cy="101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70"/>
              </a:lnSpc>
              <a:spcBef>
                <a:spcPts val="33"/>
              </a:spcBef>
            </a:pP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15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3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/</a:t>
            </a:r>
            <a:r>
              <a:rPr dirty="0" smtClean="0" sz="600" spc="-8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34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297606" y="3251275"/>
            <a:ext cx="53506" cy="25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" name="object 2"/>
          <p:cNvSpPr txBox="1"/>
          <p:nvPr/>
        </p:nvSpPr>
        <p:spPr>
          <a:xfrm>
            <a:off x="3023667" y="3251371"/>
            <a:ext cx="43019" cy="151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/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14"/>
          <p:cNvSpPr/>
          <p:nvPr/>
        </p:nvSpPr>
        <p:spPr>
          <a:xfrm>
            <a:off x="3023667" y="3236187"/>
            <a:ext cx="43019" cy="30366"/>
          </a:xfrm>
          <a:custGeom>
            <a:avLst/>
            <a:gdLst/>
            <a:ahLst/>
            <a:cxnLst/>
            <a:rect l="l" t="t" r="r" b="b"/>
            <a:pathLst>
              <a:path w="43019" h="30366">
                <a:moveTo>
                  <a:pt x="0" y="30366"/>
                </a:moveTo>
                <a:lnTo>
                  <a:pt x="43019" y="30366"/>
                </a:lnTo>
                <a:lnTo>
                  <a:pt x="43019" y="0"/>
                </a:lnTo>
                <a:lnTo>
                  <a:pt x="0" y="0"/>
                </a:lnTo>
                <a:lnTo>
                  <a:pt x="0" y="30366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" name="object 15"/>
          <p:cNvSpPr/>
          <p:nvPr/>
        </p:nvSpPr>
        <p:spPr>
          <a:xfrm>
            <a:off x="2944050" y="3232225"/>
            <a:ext cx="25400" cy="38100"/>
          </a:xfrm>
          <a:custGeom>
            <a:avLst/>
            <a:gdLst/>
            <a:ahLst/>
            <a:cxnLst/>
            <a:rect l="l" t="t" r="r" b="b"/>
            <a:pathLst>
              <a:path w="25400" h="38100">
                <a:moveTo>
                  <a:pt x="25400" y="38100"/>
                </a:moveTo>
                <a:lnTo>
                  <a:pt x="25400" y="0"/>
                </a:lnTo>
                <a:lnTo>
                  <a:pt x="0" y="19050"/>
                </a:lnTo>
                <a:lnTo>
                  <a:pt x="25400" y="3810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" name="object 16"/>
          <p:cNvSpPr/>
          <p:nvPr/>
        </p:nvSpPr>
        <p:spPr>
          <a:xfrm>
            <a:off x="3121853" y="3232225"/>
            <a:ext cx="25400" cy="38100"/>
          </a:xfrm>
          <a:custGeom>
            <a:avLst/>
            <a:gdLst/>
            <a:ahLst/>
            <a:cxnLst/>
            <a:rect l="l" t="t" r="r" b="b"/>
            <a:pathLst>
              <a:path w="25400" h="38100">
                <a:moveTo>
                  <a:pt x="0" y="38100"/>
                </a:moveTo>
                <a:lnTo>
                  <a:pt x="25400" y="19050"/>
                </a:lnTo>
                <a:lnTo>
                  <a:pt x="0" y="0"/>
                </a:lnTo>
                <a:lnTo>
                  <a:pt x="0" y="3810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" name="object 17"/>
          <p:cNvSpPr/>
          <p:nvPr/>
        </p:nvSpPr>
        <p:spPr>
          <a:xfrm>
            <a:off x="3287279" y="3246309"/>
            <a:ext cx="43019" cy="30366"/>
          </a:xfrm>
          <a:custGeom>
            <a:avLst/>
            <a:gdLst/>
            <a:ahLst/>
            <a:cxnLst/>
            <a:rect l="l" t="t" r="r" b="b"/>
            <a:pathLst>
              <a:path w="43019" h="30366">
                <a:moveTo>
                  <a:pt x="0" y="30366"/>
                </a:moveTo>
                <a:lnTo>
                  <a:pt x="43019" y="30366"/>
                </a:lnTo>
                <a:lnTo>
                  <a:pt x="43019" y="0"/>
                </a:lnTo>
                <a:lnTo>
                  <a:pt x="0" y="0"/>
                </a:lnTo>
                <a:lnTo>
                  <a:pt x="0" y="30366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" name="object 18"/>
          <p:cNvSpPr/>
          <p:nvPr/>
        </p:nvSpPr>
        <p:spPr>
          <a:xfrm>
            <a:off x="3297771" y="3236035"/>
            <a:ext cx="43180" cy="30480"/>
          </a:xfrm>
          <a:custGeom>
            <a:avLst/>
            <a:gdLst/>
            <a:ahLst/>
            <a:cxnLst/>
            <a:rect l="l" t="t" r="r" b="b"/>
            <a:pathLst>
              <a:path w="43180" h="30480">
                <a:moveTo>
                  <a:pt x="0" y="10160"/>
                </a:moveTo>
                <a:lnTo>
                  <a:pt x="0" y="0"/>
                </a:lnTo>
                <a:lnTo>
                  <a:pt x="43180" y="0"/>
                </a:lnTo>
                <a:lnTo>
                  <a:pt x="43180" y="30480"/>
                </a:lnTo>
                <a:lnTo>
                  <a:pt x="33020" y="3048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" name="object 19"/>
          <p:cNvSpPr/>
          <p:nvPr/>
        </p:nvSpPr>
        <p:spPr>
          <a:xfrm>
            <a:off x="3307932" y="3225875"/>
            <a:ext cx="43180" cy="30480"/>
          </a:xfrm>
          <a:custGeom>
            <a:avLst/>
            <a:gdLst/>
            <a:ahLst/>
            <a:cxnLst/>
            <a:rect l="l" t="t" r="r" b="b"/>
            <a:pathLst>
              <a:path w="43180" h="30480">
                <a:moveTo>
                  <a:pt x="0" y="10160"/>
                </a:moveTo>
                <a:lnTo>
                  <a:pt x="0" y="0"/>
                </a:lnTo>
                <a:lnTo>
                  <a:pt x="43180" y="0"/>
                </a:lnTo>
                <a:lnTo>
                  <a:pt x="43180" y="30480"/>
                </a:lnTo>
                <a:lnTo>
                  <a:pt x="33020" y="3048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" name="object 20"/>
          <p:cNvSpPr/>
          <p:nvPr/>
        </p:nvSpPr>
        <p:spPr>
          <a:xfrm>
            <a:off x="3224111" y="3232225"/>
            <a:ext cx="203202" cy="38100"/>
          </a:xfrm>
          <a:custGeom>
            <a:avLst/>
            <a:gdLst/>
            <a:ahLst/>
            <a:cxnLst/>
            <a:rect l="l" t="t" r="r" b="b"/>
            <a:pathLst>
              <a:path w="203202" h="38100">
                <a:moveTo>
                  <a:pt x="203202" y="19050"/>
                </a:moveTo>
                <a:lnTo>
                  <a:pt x="177802" y="0"/>
                </a:lnTo>
                <a:lnTo>
                  <a:pt x="177802" y="38100"/>
                </a:lnTo>
                <a:lnTo>
                  <a:pt x="203202" y="19050"/>
                </a:lnTo>
                <a:close/>
              </a:path>
              <a:path w="203202" h="38100">
                <a:moveTo>
                  <a:pt x="25400" y="0"/>
                </a:moveTo>
                <a:lnTo>
                  <a:pt x="0" y="19050"/>
                </a:lnTo>
                <a:lnTo>
                  <a:pt x="25400" y="38100"/>
                </a:lnTo>
                <a:lnTo>
                  <a:pt x="25400" y="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" name="object 21"/>
          <p:cNvSpPr/>
          <p:nvPr/>
        </p:nvSpPr>
        <p:spPr>
          <a:xfrm>
            <a:off x="3593072" y="32385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" name="object 22"/>
          <p:cNvSpPr/>
          <p:nvPr/>
        </p:nvSpPr>
        <p:spPr>
          <a:xfrm>
            <a:off x="3504171" y="3232225"/>
            <a:ext cx="203202" cy="38100"/>
          </a:xfrm>
          <a:custGeom>
            <a:avLst/>
            <a:gdLst/>
            <a:ahLst/>
            <a:cxnLst/>
            <a:rect l="l" t="t" r="r" b="b"/>
            <a:pathLst>
              <a:path w="203202" h="38100">
                <a:moveTo>
                  <a:pt x="203202" y="19050"/>
                </a:moveTo>
                <a:lnTo>
                  <a:pt x="177802" y="0"/>
                </a:lnTo>
                <a:lnTo>
                  <a:pt x="177802" y="38100"/>
                </a:lnTo>
                <a:lnTo>
                  <a:pt x="203202" y="19050"/>
                </a:lnTo>
                <a:close/>
              </a:path>
              <a:path w="203202" h="38100">
                <a:moveTo>
                  <a:pt x="25400" y="0"/>
                </a:moveTo>
                <a:lnTo>
                  <a:pt x="0" y="19050"/>
                </a:lnTo>
                <a:lnTo>
                  <a:pt x="25400" y="38100"/>
                </a:lnTo>
                <a:lnTo>
                  <a:pt x="25400" y="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" name="object 23"/>
          <p:cNvSpPr/>
          <p:nvPr/>
        </p:nvSpPr>
        <p:spPr>
          <a:xfrm>
            <a:off x="3580372" y="32258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4" name="object 24"/>
          <p:cNvSpPr/>
          <p:nvPr/>
        </p:nvSpPr>
        <p:spPr>
          <a:xfrm>
            <a:off x="3593072" y="32512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5" name="object 25"/>
          <p:cNvSpPr/>
          <p:nvPr/>
        </p:nvSpPr>
        <p:spPr>
          <a:xfrm>
            <a:off x="3580372" y="32639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6" name="object 26"/>
          <p:cNvSpPr/>
          <p:nvPr/>
        </p:nvSpPr>
        <p:spPr>
          <a:xfrm>
            <a:off x="3593072" y="32766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7" name="object 27"/>
          <p:cNvSpPr/>
          <p:nvPr/>
        </p:nvSpPr>
        <p:spPr>
          <a:xfrm>
            <a:off x="3860432" y="32258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8" name="object 28"/>
          <p:cNvSpPr/>
          <p:nvPr/>
        </p:nvSpPr>
        <p:spPr>
          <a:xfrm>
            <a:off x="3873132" y="32385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9" name="object 29"/>
          <p:cNvSpPr/>
          <p:nvPr/>
        </p:nvSpPr>
        <p:spPr>
          <a:xfrm>
            <a:off x="3873132" y="32512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0" name="object 30"/>
          <p:cNvSpPr/>
          <p:nvPr/>
        </p:nvSpPr>
        <p:spPr>
          <a:xfrm>
            <a:off x="3784231" y="3232225"/>
            <a:ext cx="203202" cy="38100"/>
          </a:xfrm>
          <a:custGeom>
            <a:avLst/>
            <a:gdLst/>
            <a:ahLst/>
            <a:cxnLst/>
            <a:rect l="l" t="t" r="r" b="b"/>
            <a:pathLst>
              <a:path w="203202" h="38100">
                <a:moveTo>
                  <a:pt x="203202" y="19050"/>
                </a:moveTo>
                <a:lnTo>
                  <a:pt x="177802" y="0"/>
                </a:lnTo>
                <a:lnTo>
                  <a:pt x="177802" y="38100"/>
                </a:lnTo>
                <a:lnTo>
                  <a:pt x="203202" y="19050"/>
                </a:lnTo>
                <a:close/>
              </a:path>
              <a:path w="203202" h="38100">
                <a:moveTo>
                  <a:pt x="25400" y="0"/>
                </a:moveTo>
                <a:lnTo>
                  <a:pt x="0" y="19050"/>
                </a:lnTo>
                <a:lnTo>
                  <a:pt x="25400" y="38100"/>
                </a:lnTo>
                <a:lnTo>
                  <a:pt x="25400" y="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1" name="object 31"/>
          <p:cNvSpPr/>
          <p:nvPr/>
        </p:nvSpPr>
        <p:spPr>
          <a:xfrm>
            <a:off x="3860432" y="32639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2" name="object 32"/>
          <p:cNvSpPr/>
          <p:nvPr/>
        </p:nvSpPr>
        <p:spPr>
          <a:xfrm>
            <a:off x="3873132" y="32766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3" name="object 33"/>
          <p:cNvSpPr/>
          <p:nvPr/>
        </p:nvSpPr>
        <p:spPr>
          <a:xfrm>
            <a:off x="4140493" y="32258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4" name="object 34"/>
          <p:cNvSpPr/>
          <p:nvPr/>
        </p:nvSpPr>
        <p:spPr>
          <a:xfrm>
            <a:off x="4153193" y="32385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5" name="object 35"/>
          <p:cNvSpPr/>
          <p:nvPr/>
        </p:nvSpPr>
        <p:spPr>
          <a:xfrm>
            <a:off x="4153193" y="32512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6" name="object 36"/>
          <p:cNvSpPr/>
          <p:nvPr/>
        </p:nvSpPr>
        <p:spPr>
          <a:xfrm>
            <a:off x="4140493" y="32639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7" name="object 37"/>
          <p:cNvSpPr/>
          <p:nvPr/>
        </p:nvSpPr>
        <p:spPr>
          <a:xfrm>
            <a:off x="4153193" y="32766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8" name="object 38"/>
          <p:cNvSpPr/>
          <p:nvPr/>
        </p:nvSpPr>
        <p:spPr>
          <a:xfrm>
            <a:off x="4451033" y="3256355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0" y="0"/>
                </a:moveTo>
                <a:lnTo>
                  <a:pt x="20320" y="2032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9" name="object 39"/>
          <p:cNvSpPr/>
          <p:nvPr/>
        </p:nvSpPr>
        <p:spPr>
          <a:xfrm>
            <a:off x="4423969" y="3229861"/>
            <a:ext cx="30366" cy="30366"/>
          </a:xfrm>
          <a:custGeom>
            <a:avLst/>
            <a:gdLst/>
            <a:ahLst/>
            <a:cxnLst/>
            <a:rect l="l" t="t" r="r" b="b"/>
            <a:pathLst>
              <a:path w="30366" h="30366">
                <a:moveTo>
                  <a:pt x="30366" y="15183"/>
                </a:moveTo>
                <a:lnTo>
                  <a:pt x="30366" y="6797"/>
                </a:lnTo>
                <a:lnTo>
                  <a:pt x="23568" y="0"/>
                </a:lnTo>
                <a:lnTo>
                  <a:pt x="15183" y="0"/>
                </a:lnTo>
                <a:lnTo>
                  <a:pt x="6797" y="0"/>
                </a:lnTo>
                <a:lnTo>
                  <a:pt x="0" y="6797"/>
                </a:lnTo>
                <a:lnTo>
                  <a:pt x="0" y="15183"/>
                </a:lnTo>
                <a:lnTo>
                  <a:pt x="0" y="23568"/>
                </a:lnTo>
                <a:lnTo>
                  <a:pt x="6797" y="30366"/>
                </a:lnTo>
                <a:lnTo>
                  <a:pt x="15183" y="30366"/>
                </a:lnTo>
                <a:lnTo>
                  <a:pt x="23568" y="30366"/>
                </a:lnTo>
                <a:lnTo>
                  <a:pt x="30366" y="23568"/>
                </a:lnTo>
                <a:lnTo>
                  <a:pt x="30366" y="15183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0" name="object 40"/>
          <p:cNvSpPr/>
          <p:nvPr/>
        </p:nvSpPr>
        <p:spPr>
          <a:xfrm>
            <a:off x="4344352" y="3225875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38765" y="46907"/>
                </a:lnTo>
                <a:lnTo>
                  <a:pt x="48038" y="36798"/>
                </a:lnTo>
                <a:lnTo>
                  <a:pt x="50800" y="25400"/>
                </a:lnTo>
                <a:lnTo>
                  <a:pt x="46907" y="11928"/>
                </a:lnTo>
                <a:lnTo>
                  <a:pt x="36798" y="2718"/>
                </a:lnTo>
                <a:lnTo>
                  <a:pt x="25400" y="0"/>
                </a:lnTo>
                <a:lnTo>
                  <a:pt x="11928" y="3893"/>
                </a:lnTo>
                <a:lnTo>
                  <a:pt x="2718" y="14001"/>
                </a:lnTo>
                <a:lnTo>
                  <a:pt x="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1" name="object 41"/>
          <p:cNvSpPr/>
          <p:nvPr/>
        </p:nvSpPr>
        <p:spPr>
          <a:xfrm>
            <a:off x="4329112" y="3243655"/>
            <a:ext cx="30480" cy="12699"/>
          </a:xfrm>
          <a:custGeom>
            <a:avLst/>
            <a:gdLst/>
            <a:ahLst/>
            <a:cxnLst/>
            <a:rect l="l" t="t" r="r" b="b"/>
            <a:pathLst>
              <a:path w="30480" h="12699">
                <a:moveTo>
                  <a:pt x="30480" y="0"/>
                </a:moveTo>
                <a:lnTo>
                  <a:pt x="15240" y="12700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2" name="object 42"/>
          <p:cNvSpPr/>
          <p:nvPr/>
        </p:nvSpPr>
        <p:spPr>
          <a:xfrm>
            <a:off x="4496754" y="3225875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11928" y="46907"/>
                </a:lnTo>
                <a:lnTo>
                  <a:pt x="2718" y="36798"/>
                </a:lnTo>
                <a:lnTo>
                  <a:pt x="0" y="25400"/>
                </a:lnTo>
                <a:lnTo>
                  <a:pt x="3893" y="11928"/>
                </a:lnTo>
                <a:lnTo>
                  <a:pt x="14001" y="2718"/>
                </a:lnTo>
                <a:lnTo>
                  <a:pt x="25400" y="0"/>
                </a:lnTo>
                <a:lnTo>
                  <a:pt x="38872" y="3893"/>
                </a:lnTo>
                <a:lnTo>
                  <a:pt x="48082" y="14001"/>
                </a:lnTo>
                <a:lnTo>
                  <a:pt x="5080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3" name="object 43"/>
          <p:cNvSpPr/>
          <p:nvPr/>
        </p:nvSpPr>
        <p:spPr>
          <a:xfrm>
            <a:off x="4532315" y="3243655"/>
            <a:ext cx="30480" cy="12699"/>
          </a:xfrm>
          <a:custGeom>
            <a:avLst/>
            <a:gdLst/>
            <a:ahLst/>
            <a:cxnLst/>
            <a:rect l="l" t="t" r="r" b="b"/>
            <a:pathLst>
              <a:path w="30480" h="12699">
                <a:moveTo>
                  <a:pt x="30480" y="0"/>
                </a:moveTo>
                <a:lnTo>
                  <a:pt x="15240" y="12700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4" name="object 44"/>
          <p:cNvSpPr/>
          <p:nvPr/>
        </p:nvSpPr>
        <p:spPr>
          <a:xfrm>
            <a:off x="0" y="0"/>
            <a:ext cx="4608004" cy="3456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5" name="object 45"/>
          <p:cNvSpPr/>
          <p:nvPr/>
        </p:nvSpPr>
        <p:spPr>
          <a:xfrm>
            <a:off x="0" y="0"/>
            <a:ext cx="4608004" cy="25962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6" name="object 46"/>
          <p:cNvSpPr/>
          <p:nvPr/>
        </p:nvSpPr>
        <p:spPr>
          <a:xfrm>
            <a:off x="0" y="0"/>
            <a:ext cx="4608004" cy="3456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7" name="object 47"/>
          <p:cNvSpPr/>
          <p:nvPr/>
        </p:nvSpPr>
        <p:spPr>
          <a:xfrm>
            <a:off x="309193" y="550493"/>
            <a:ext cx="3989652" cy="183496"/>
          </a:xfrm>
          <a:custGeom>
            <a:avLst/>
            <a:gdLst/>
            <a:ahLst/>
            <a:cxnLst/>
            <a:rect l="l" t="t" r="r" b="b"/>
            <a:pathLst>
              <a:path w="3989652" h="183496">
                <a:moveTo>
                  <a:pt x="0" y="50800"/>
                </a:moveTo>
                <a:lnTo>
                  <a:pt x="0" y="183496"/>
                </a:lnTo>
                <a:lnTo>
                  <a:pt x="3989652" y="183496"/>
                </a:lnTo>
                <a:lnTo>
                  <a:pt x="3989652" y="50800"/>
                </a:lnTo>
                <a:lnTo>
                  <a:pt x="3988755" y="41300"/>
                </a:lnTo>
                <a:lnTo>
                  <a:pt x="3965796" y="7786"/>
                </a:lnTo>
                <a:lnTo>
                  <a:pt x="3938852" y="0"/>
                </a:lnTo>
                <a:lnTo>
                  <a:pt x="50800" y="0"/>
                </a:lnTo>
                <a:lnTo>
                  <a:pt x="7786" y="23856"/>
                </a:lnTo>
                <a:lnTo>
                  <a:pt x="0" y="50800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8" name="object 48"/>
          <p:cNvSpPr/>
          <p:nvPr/>
        </p:nvSpPr>
        <p:spPr>
          <a:xfrm>
            <a:off x="309193" y="683042"/>
            <a:ext cx="3989652" cy="10160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9" name="object 49"/>
          <p:cNvSpPr/>
          <p:nvPr/>
        </p:nvSpPr>
        <p:spPr>
          <a:xfrm>
            <a:off x="0" y="0"/>
            <a:ext cx="4608004" cy="34560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0" name="object 50"/>
          <p:cNvSpPr/>
          <p:nvPr/>
        </p:nvSpPr>
        <p:spPr>
          <a:xfrm>
            <a:off x="4235345" y="2957563"/>
            <a:ext cx="114301" cy="11430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1" name="object 51"/>
          <p:cNvSpPr/>
          <p:nvPr/>
        </p:nvSpPr>
        <p:spPr>
          <a:xfrm>
            <a:off x="410794" y="3008363"/>
            <a:ext cx="3837250" cy="635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2" name="object 52"/>
          <p:cNvSpPr/>
          <p:nvPr/>
        </p:nvSpPr>
        <p:spPr>
          <a:xfrm>
            <a:off x="4298846" y="581992"/>
            <a:ext cx="50800" cy="238827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3" name="object 53"/>
          <p:cNvSpPr/>
          <p:nvPr/>
        </p:nvSpPr>
        <p:spPr>
          <a:xfrm>
            <a:off x="4298846" y="645493"/>
            <a:ext cx="50800" cy="232476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4" name="object 54"/>
          <p:cNvSpPr/>
          <p:nvPr/>
        </p:nvSpPr>
        <p:spPr>
          <a:xfrm>
            <a:off x="309193" y="765583"/>
            <a:ext cx="3989652" cy="2255479"/>
          </a:xfrm>
          <a:custGeom>
            <a:avLst/>
            <a:gdLst/>
            <a:ahLst/>
            <a:cxnLst/>
            <a:rect l="l" t="t" r="r" b="b"/>
            <a:pathLst>
              <a:path w="3989652" h="2255479">
                <a:moveTo>
                  <a:pt x="0" y="2204679"/>
                </a:moveTo>
                <a:lnTo>
                  <a:pt x="16636" y="2242193"/>
                </a:lnTo>
                <a:lnTo>
                  <a:pt x="50800" y="2255479"/>
                </a:lnTo>
                <a:lnTo>
                  <a:pt x="3938852" y="2255479"/>
                </a:lnTo>
                <a:lnTo>
                  <a:pt x="3976366" y="2238843"/>
                </a:lnTo>
                <a:lnTo>
                  <a:pt x="3989652" y="2204679"/>
                </a:lnTo>
                <a:lnTo>
                  <a:pt x="3989652" y="0"/>
                </a:lnTo>
                <a:lnTo>
                  <a:pt x="0" y="0"/>
                </a:lnTo>
                <a:lnTo>
                  <a:pt x="0" y="2204679"/>
                </a:lnTo>
                <a:close/>
              </a:path>
            </a:pathLst>
          </a:custGeom>
          <a:solidFill>
            <a:srgbClr val="E9E9F2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5" name="object 55"/>
          <p:cNvSpPr/>
          <p:nvPr/>
        </p:nvSpPr>
        <p:spPr>
          <a:xfrm>
            <a:off x="4298846" y="632793"/>
            <a:ext cx="0" cy="2356519"/>
          </a:xfrm>
          <a:custGeom>
            <a:avLst/>
            <a:gdLst/>
            <a:ahLst/>
            <a:cxnLst/>
            <a:rect l="l" t="t" r="r" b="b"/>
            <a:pathLst>
              <a:path w="0" h="2356519">
                <a:moveTo>
                  <a:pt x="0" y="2356519"/>
                </a:moveTo>
                <a:lnTo>
                  <a:pt x="0" y="0"/>
                </a:lnTo>
              </a:path>
            </a:pathLst>
          </a:custGeom>
          <a:ln w="0">
            <a:solidFill>
              <a:srgbClr val="7F7F7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6" name="object 56"/>
          <p:cNvSpPr/>
          <p:nvPr/>
        </p:nvSpPr>
        <p:spPr>
          <a:xfrm>
            <a:off x="4298846" y="620093"/>
            <a:ext cx="0" cy="12700"/>
          </a:xfrm>
          <a:custGeom>
            <a:avLst/>
            <a:gdLst/>
            <a:ahLst/>
            <a:cxnLst/>
            <a:rect l="l" t="t" r="r" b="b"/>
            <a:pathLst>
              <a:path w="0" h="12700">
                <a:moveTo>
                  <a:pt x="0" y="12700"/>
                </a:moveTo>
                <a:lnTo>
                  <a:pt x="0" y="0"/>
                </a:lnTo>
              </a:path>
            </a:pathLst>
          </a:custGeom>
          <a:ln w="0">
            <a:solidFill>
              <a:srgbClr val="AFAFA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7" name="object 57"/>
          <p:cNvSpPr/>
          <p:nvPr/>
        </p:nvSpPr>
        <p:spPr>
          <a:xfrm>
            <a:off x="4298846" y="607393"/>
            <a:ext cx="0" cy="12700"/>
          </a:xfrm>
          <a:custGeom>
            <a:avLst/>
            <a:gdLst/>
            <a:ahLst/>
            <a:cxnLst/>
            <a:rect l="l" t="t" r="r" b="b"/>
            <a:pathLst>
              <a:path w="0" h="12700">
                <a:moveTo>
                  <a:pt x="0" y="12700"/>
                </a:moveTo>
                <a:lnTo>
                  <a:pt x="0" y="0"/>
                </a:lnTo>
              </a:path>
            </a:pathLst>
          </a:custGeom>
          <a:ln w="0">
            <a:solidFill>
              <a:srgbClr val="CECECE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8" name="object 58"/>
          <p:cNvSpPr/>
          <p:nvPr/>
        </p:nvSpPr>
        <p:spPr>
          <a:xfrm>
            <a:off x="4298846" y="594693"/>
            <a:ext cx="0" cy="12700"/>
          </a:xfrm>
          <a:custGeom>
            <a:avLst/>
            <a:gdLst/>
            <a:ahLst/>
            <a:cxnLst/>
            <a:rect l="l" t="t" r="r" b="b"/>
            <a:pathLst>
              <a:path w="0" h="12700">
                <a:moveTo>
                  <a:pt x="0" y="12700"/>
                </a:moveTo>
                <a:lnTo>
                  <a:pt x="0" y="0"/>
                </a:lnTo>
              </a:path>
            </a:pathLst>
          </a:custGeom>
          <a:ln w="0">
            <a:solidFill>
              <a:srgbClr val="EFEF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9" name="object 59"/>
          <p:cNvSpPr/>
          <p:nvPr/>
        </p:nvSpPr>
        <p:spPr>
          <a:xfrm>
            <a:off x="2736951" y="961364"/>
            <a:ext cx="283108" cy="0"/>
          </a:xfrm>
          <a:custGeom>
            <a:avLst/>
            <a:gdLst/>
            <a:ahLst/>
            <a:cxnLst/>
            <a:rect l="l" t="t" r="r" b="b"/>
            <a:pathLst>
              <a:path w="283108" h="0">
                <a:moveTo>
                  <a:pt x="0" y="0"/>
                </a:moveTo>
                <a:lnTo>
                  <a:pt x="283108" y="0"/>
                </a:lnTo>
              </a:path>
            </a:pathLst>
          </a:custGeom>
          <a:ln w="455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0" name="object 60"/>
          <p:cNvSpPr/>
          <p:nvPr/>
        </p:nvSpPr>
        <p:spPr>
          <a:xfrm>
            <a:off x="578104" y="1226972"/>
            <a:ext cx="3451860" cy="88011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1" name="object 61"/>
          <p:cNvSpPr/>
          <p:nvPr/>
        </p:nvSpPr>
        <p:spPr>
          <a:xfrm>
            <a:off x="1396746" y="2295601"/>
            <a:ext cx="1814512" cy="681037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2" name="object 62"/>
          <p:cNvSpPr/>
          <p:nvPr/>
        </p:nvSpPr>
        <p:spPr>
          <a:xfrm>
            <a:off x="0" y="3320961"/>
            <a:ext cx="4608004" cy="135039"/>
          </a:xfrm>
          <a:custGeom>
            <a:avLst/>
            <a:gdLst/>
            <a:ahLst/>
            <a:cxnLst/>
            <a:rect l="l" t="t" r="r" b="b"/>
            <a:pathLst>
              <a:path w="4608004" h="135039">
                <a:moveTo>
                  <a:pt x="0" y="135039"/>
                </a:moveTo>
                <a:lnTo>
                  <a:pt x="4608004" y="135039"/>
                </a:lnTo>
                <a:lnTo>
                  <a:pt x="4608004" y="0"/>
                </a:lnTo>
                <a:lnTo>
                  <a:pt x="0" y="0"/>
                </a:lnTo>
                <a:lnTo>
                  <a:pt x="0" y="135039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153174" y="44948"/>
            <a:ext cx="3370987" cy="2075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455"/>
              </a:lnSpc>
              <a:spcBef>
                <a:spcPts val="72"/>
              </a:spcBef>
            </a:pP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Finding</a:t>
            </a:r>
            <a:r>
              <a:rPr dirty="0" smtClean="0" sz="1400" spc="-2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conjecture</a:t>
            </a:r>
            <a:r>
              <a:rPr dirty="0" smtClean="0" sz="1400" spc="109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with</a:t>
            </a:r>
            <a:r>
              <a:rPr dirty="0" smtClean="0" sz="1400" spc="5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an</a:t>
            </a:r>
            <a:r>
              <a:rPr dirty="0" smtClean="0" sz="1400" spc="144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automated</a:t>
            </a:r>
            <a:r>
              <a:rPr dirty="0" smtClean="0" sz="1400" spc="337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system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47294" y="574936"/>
            <a:ext cx="3710255" cy="33050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15186">
              <a:lnSpc>
                <a:spcPts val="1140"/>
              </a:lnSpc>
              <a:spcBef>
                <a:spcPts val="57"/>
              </a:spcBef>
            </a:pP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Some</a:t>
            </a:r>
            <a:r>
              <a:rPr dirty="0" smtClean="0" sz="1100" spc="59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of</a:t>
            </a:r>
            <a:r>
              <a:rPr dirty="0" smtClean="0" sz="1100" spc="39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the</a:t>
            </a:r>
            <a:r>
              <a:rPr dirty="0" smtClean="0" sz="1100" spc="16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uses</a:t>
            </a:r>
            <a:r>
              <a:rPr dirty="0" smtClean="0" sz="1100" spc="47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of</a:t>
            </a:r>
            <a:r>
              <a:rPr dirty="0" smtClean="0" sz="1100" spc="39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100" spc="-27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GX:</a:t>
            </a:r>
            <a:r>
              <a:rPr dirty="0" smtClean="0" sz="1100" spc="117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Refutations</a:t>
            </a: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347"/>
              </a:spcBef>
            </a:pPr>
            <a:r>
              <a:rPr dirty="0" smtClean="0" sz="800" spc="0">
                <a:latin typeface="Times New Roman"/>
                <a:cs typeface="Times New Roman"/>
              </a:rPr>
              <a:t>The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29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Randić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20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index</a:t>
            </a:r>
            <a:r>
              <a:rPr dirty="0" smtClean="0" sz="800" spc="138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R</a:t>
            </a:r>
            <a:r>
              <a:rPr dirty="0" smtClean="0" sz="800" spc="155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intr</a:t>
            </a:r>
            <a:r>
              <a:rPr dirty="0" smtClean="0" sz="800" spc="26">
                <a:latin typeface="Times New Roman"/>
                <a:cs typeface="Times New Roman"/>
              </a:rPr>
              <a:t>o</a:t>
            </a:r>
            <a:r>
              <a:rPr dirty="0" smtClean="0" sz="800" spc="0">
                <a:latin typeface="Times New Roman"/>
                <a:cs typeface="Times New Roman"/>
              </a:rPr>
              <a:t>duced</a:t>
            </a:r>
            <a:r>
              <a:rPr dirty="0" smtClean="0" sz="800" spc="82">
                <a:latin typeface="Times New Roman"/>
                <a:cs typeface="Times New Roman"/>
              </a:rPr>
              <a:t> </a:t>
            </a:r>
            <a:r>
              <a:rPr dirty="0" smtClean="0" sz="800" spc="-25">
                <a:latin typeface="Times New Roman"/>
                <a:cs typeface="Times New Roman"/>
              </a:rPr>
              <a:t>b</a:t>
            </a:r>
            <a:r>
              <a:rPr dirty="0" smtClean="0" sz="800" spc="0">
                <a:latin typeface="Times New Roman"/>
                <a:cs typeface="Times New Roman"/>
              </a:rPr>
              <a:t>y</a:t>
            </a:r>
            <a:r>
              <a:rPr dirty="0" smtClean="0" sz="800" spc="108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M.</a:t>
            </a:r>
            <a:r>
              <a:rPr dirty="0" smtClean="0" sz="800" spc="134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Randić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20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(1975,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70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a</a:t>
            </a:r>
            <a:r>
              <a:rPr dirty="0" smtClean="0" sz="800" spc="129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pa</a:t>
            </a:r>
            <a:r>
              <a:rPr dirty="0" smtClean="0" sz="800" spc="25">
                <a:latin typeface="Times New Roman"/>
                <a:cs typeface="Times New Roman"/>
              </a:rPr>
              <a:t>p</a:t>
            </a:r>
            <a:r>
              <a:rPr dirty="0" smtClean="0" sz="800" spc="0">
                <a:latin typeface="Times New Roman"/>
                <a:cs typeface="Times New Roman"/>
              </a:rPr>
              <a:t>er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38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cited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24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2593</a:t>
            </a:r>
            <a:r>
              <a:rPr dirty="0" smtClean="0" sz="800" spc="159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times)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79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is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47294" y="876795"/>
            <a:ext cx="2707802" cy="1743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245"/>
              </a:lnSpc>
              <a:tabLst>
                <a:tab pos="2667000" algn="l"/>
              </a:tabLst>
            </a:pPr>
            <a:r>
              <a:rPr dirty="0" smtClean="0" baseline="10870" sz="1200">
                <a:latin typeface="Times New Roman"/>
                <a:cs typeface="Times New Roman"/>
              </a:rPr>
              <a:t>widely</a:t>
            </a:r>
            <a:r>
              <a:rPr dirty="0" smtClean="0" baseline="10870" sz="1200" spc="84">
                <a:latin typeface="Times New Roman"/>
                <a:cs typeface="Times New Roman"/>
              </a:rPr>
              <a:t> </a:t>
            </a:r>
            <a:r>
              <a:rPr dirty="0" smtClean="0" baseline="10870" sz="1200" spc="0">
                <a:latin typeface="Times New Roman"/>
                <a:cs typeface="Times New Roman"/>
              </a:rPr>
              <a:t>used</a:t>
            </a:r>
            <a:r>
              <a:rPr dirty="0" smtClean="0" baseline="10870" sz="1200" spc="84">
                <a:latin typeface="Times New Roman"/>
                <a:cs typeface="Times New Roman"/>
              </a:rPr>
              <a:t> </a:t>
            </a:r>
            <a:r>
              <a:rPr dirty="0" smtClean="0" baseline="10870" sz="1200" spc="0">
                <a:latin typeface="Times New Roman"/>
                <a:cs typeface="Times New Roman"/>
              </a:rPr>
              <a:t>in</a:t>
            </a:r>
            <a:r>
              <a:rPr dirty="0" smtClean="0" baseline="10870" sz="1200" spc="84">
                <a:latin typeface="Times New Roman"/>
                <a:cs typeface="Times New Roman"/>
              </a:rPr>
              <a:t> </a:t>
            </a:r>
            <a:r>
              <a:rPr dirty="0" smtClean="0" baseline="10870" sz="1200" spc="0">
                <a:latin typeface="Times New Roman"/>
                <a:cs typeface="Times New Roman"/>
              </a:rPr>
              <a:t>Chemical</a:t>
            </a:r>
            <a:r>
              <a:rPr dirty="0" smtClean="0" baseline="10870" sz="1200" spc="84">
                <a:latin typeface="Times New Roman"/>
                <a:cs typeface="Times New Roman"/>
              </a:rPr>
              <a:t> </a:t>
            </a:r>
            <a:r>
              <a:rPr dirty="0" smtClean="0" baseline="10870" sz="1200" spc="0">
                <a:latin typeface="Times New Roman"/>
                <a:cs typeface="Times New Roman"/>
              </a:rPr>
              <a:t>Graph</a:t>
            </a:r>
            <a:r>
              <a:rPr dirty="0" smtClean="0" baseline="10870" sz="1200" spc="84">
                <a:latin typeface="Times New Roman"/>
                <a:cs typeface="Times New Roman"/>
              </a:rPr>
              <a:t> </a:t>
            </a:r>
            <a:r>
              <a:rPr dirty="0" smtClean="0" baseline="10870" sz="1200" spc="0">
                <a:latin typeface="Times New Roman"/>
                <a:cs typeface="Times New Roman"/>
              </a:rPr>
              <a:t>The</a:t>
            </a:r>
            <a:r>
              <a:rPr dirty="0" smtClean="0" baseline="10870" sz="1200" spc="-25">
                <a:latin typeface="Times New Roman"/>
                <a:cs typeface="Times New Roman"/>
              </a:rPr>
              <a:t>o</a:t>
            </a:r>
            <a:r>
              <a:rPr dirty="0" smtClean="0" baseline="10870" sz="1200" spc="0">
                <a:latin typeface="Times New Roman"/>
                <a:cs typeface="Times New Roman"/>
              </a:rPr>
              <a:t>ry:</a:t>
            </a:r>
            <a:r>
              <a:rPr dirty="0" smtClean="0" baseline="10870" sz="1200" spc="0">
                <a:latin typeface="Times New Roman"/>
                <a:cs typeface="Times New Roman"/>
              </a:rPr>
              <a:t> </a:t>
            </a:r>
            <a:r>
              <a:rPr dirty="0" smtClean="0" baseline="10870" sz="1200" spc="-25">
                <a:latin typeface="Times New Roman"/>
                <a:cs typeface="Times New Roman"/>
              </a:rPr>
              <a:t> </a:t>
            </a:r>
            <a:r>
              <a:rPr dirty="0" smtClean="0" baseline="10870" sz="1200" spc="0">
                <a:latin typeface="Times New Roman"/>
                <a:cs typeface="Times New Roman"/>
              </a:rPr>
              <a:t>R</a:t>
            </a:r>
            <a:r>
              <a:rPr dirty="0" smtClean="0" baseline="10870" sz="1200" spc="0">
                <a:latin typeface="Times New Roman"/>
                <a:cs typeface="Times New Roman"/>
              </a:rPr>
              <a:t> </a:t>
            </a:r>
            <a:r>
              <a:rPr dirty="0" smtClean="0" baseline="10870" sz="1200" spc="-100">
                <a:latin typeface="Times New Roman"/>
                <a:cs typeface="Times New Roman"/>
              </a:rPr>
              <a:t> </a:t>
            </a:r>
            <a:r>
              <a:rPr dirty="0" smtClean="0" baseline="10870" sz="1200" spc="0">
                <a:latin typeface="Times New Roman"/>
                <a:cs typeface="Times New Roman"/>
              </a:rPr>
              <a:t>=</a:t>
            </a:r>
            <a:r>
              <a:rPr dirty="0" smtClean="0" baseline="10870" sz="1200" spc="34">
                <a:latin typeface="Times New Roman"/>
                <a:cs typeface="Times New Roman"/>
              </a:rPr>
              <a:t> </a:t>
            </a:r>
            <a:r>
              <a:rPr dirty="0" smtClean="0" baseline="54352" sz="1200" spc="0">
                <a:latin typeface="Times New Roman"/>
                <a:cs typeface="Times New Roman"/>
              </a:rPr>
              <a:t>P</a:t>
            </a:r>
            <a:r>
              <a:rPr dirty="0" smtClean="0" baseline="-9662" sz="900" spc="0">
                <a:latin typeface="Times New Roman"/>
                <a:cs typeface="Times New Roman"/>
              </a:rPr>
              <a:t>uv</a:t>
            </a:r>
            <a:r>
              <a:rPr dirty="0" smtClean="0" baseline="-9662" sz="900" spc="0">
                <a:latin typeface="Times New Roman"/>
                <a:cs typeface="Times New Roman"/>
              </a:rPr>
              <a:t> </a:t>
            </a:r>
            <a:r>
              <a:rPr dirty="0" smtClean="0" baseline="-9662" sz="900" spc="50">
                <a:latin typeface="Times New Roman"/>
                <a:cs typeface="Times New Roman"/>
              </a:rPr>
              <a:t> </a:t>
            </a:r>
            <a:r>
              <a:rPr dirty="0" smtClean="0" baseline="-9662" sz="900" spc="0">
                <a:latin typeface="Times New Roman"/>
                <a:cs typeface="Times New Roman"/>
              </a:rPr>
              <a:t>E</a:t>
            </a:r>
            <a:r>
              <a:rPr dirty="0" smtClean="0" baseline="-9662" sz="900" spc="0">
                <a:latin typeface="Times New Roman"/>
                <a:cs typeface="Times New Roman"/>
              </a:rPr>
              <a:t>  </a:t>
            </a:r>
            <a:r>
              <a:rPr dirty="0" smtClean="0" baseline="-9662" sz="900" spc="-69">
                <a:latin typeface="Times New Roman"/>
                <a:cs typeface="Times New Roman"/>
              </a:rPr>
              <a:t> </a:t>
            </a:r>
            <a:r>
              <a:rPr dirty="0" smtClean="0" baseline="14493" sz="1200" spc="0">
                <a:latin typeface="Times New Roman"/>
                <a:cs typeface="Times New Roman"/>
              </a:rPr>
              <a:t>√</a:t>
            </a:r>
            <a:r>
              <a:rPr dirty="0" smtClean="0" baseline="43481" sz="900" spc="-114" u="sng">
                <a:latin typeface="Times New Roman"/>
                <a:cs typeface="Times New Roman"/>
              </a:rPr>
              <a:t> </a:t>
            </a:r>
            <a:r>
              <a:rPr dirty="0" smtClean="0" baseline="43481" sz="900" spc="0" u="sng">
                <a:latin typeface="Times New Roman"/>
                <a:cs typeface="Times New Roman"/>
              </a:rPr>
              <a:t>1</a:t>
            </a:r>
            <a:r>
              <a:rPr dirty="0" smtClean="0" baseline="43481" sz="900" spc="0" u="sng">
                <a:latin typeface="Times New Roman"/>
                <a:cs typeface="Times New Roman"/>
              </a:rPr>
              <a:t> </a:t>
            </a:r>
            <a:r>
              <a:rPr dirty="0" smtClean="0" baseline="43481" sz="900" spc="0" u="sng">
                <a:latin typeface="Times New Roman"/>
                <a:cs typeface="Times New Roman"/>
              </a:rPr>
              <a:t>	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813875" y="980602"/>
            <a:ext cx="218327" cy="11116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745"/>
              </a:lnSpc>
              <a:spcBef>
                <a:spcPts val="37"/>
              </a:spcBef>
            </a:pPr>
            <a:r>
              <a:rPr dirty="0" smtClean="0" baseline="4831" sz="900" spc="0">
                <a:latin typeface="Times New Roman"/>
                <a:cs typeface="Times New Roman"/>
              </a:rPr>
              <a:t>d</a:t>
            </a:r>
            <a:r>
              <a:rPr dirty="0" smtClean="0" baseline="-5797" sz="750" spc="0">
                <a:latin typeface="Times New Roman"/>
                <a:cs typeface="Times New Roman"/>
              </a:rPr>
              <a:t>u</a:t>
            </a:r>
            <a:r>
              <a:rPr dirty="0" smtClean="0" baseline="-5797" sz="750" spc="-71">
                <a:latin typeface="Times New Roman"/>
                <a:cs typeface="Times New Roman"/>
              </a:rPr>
              <a:t> </a:t>
            </a:r>
            <a:r>
              <a:rPr dirty="0" smtClean="0" baseline="4831" sz="900" spc="0">
                <a:latin typeface="Times New Roman"/>
                <a:cs typeface="Times New Roman"/>
              </a:rPr>
              <a:t>d</a:t>
            </a:r>
            <a:r>
              <a:rPr dirty="0" smtClean="0" baseline="-5797" sz="750" spc="0">
                <a:latin typeface="Times New Roman"/>
                <a:cs typeface="Times New Roman"/>
              </a:rPr>
              <a:t>v</a:t>
            </a:r>
            <a:endParaRPr sz="5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47294" y="1107000"/>
            <a:ext cx="2469201" cy="126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865"/>
              </a:lnSpc>
              <a:spcBef>
                <a:spcPts val="43"/>
              </a:spcBef>
            </a:pPr>
            <a:r>
              <a:rPr dirty="0" smtClean="0" sz="800" spc="0">
                <a:latin typeface="Times New Roman"/>
                <a:cs typeface="Times New Roman"/>
              </a:rPr>
              <a:t>In</a:t>
            </a:r>
            <a:r>
              <a:rPr dirty="0" smtClean="0" sz="800" spc="84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2002,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10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Del</a:t>
            </a:r>
            <a:r>
              <a:rPr dirty="0" smtClean="0" sz="800" spc="-19">
                <a:latin typeface="Times New Roman"/>
                <a:cs typeface="Times New Roman"/>
              </a:rPr>
              <a:t>o</a:t>
            </a:r>
            <a:r>
              <a:rPr dirty="0" smtClean="0" sz="800" spc="0">
                <a:latin typeface="Times New Roman"/>
                <a:cs typeface="Times New Roman"/>
              </a:rPr>
              <a:t>rme,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56">
                <a:latin typeface="Times New Roman"/>
                <a:cs typeface="Times New Roman"/>
              </a:rPr>
              <a:t> </a:t>
            </a:r>
            <a:r>
              <a:rPr dirty="0" smtClean="0" sz="800" spc="-25">
                <a:latin typeface="Times New Roman"/>
                <a:cs typeface="Times New Roman"/>
              </a:rPr>
              <a:t>F</a:t>
            </a:r>
            <a:r>
              <a:rPr dirty="0" smtClean="0" sz="800" spc="0">
                <a:latin typeface="Times New Roman"/>
                <a:cs typeface="Times New Roman"/>
              </a:rPr>
              <a:t>av</a:t>
            </a:r>
            <a:r>
              <a:rPr dirty="0" smtClean="0" sz="800" spc="-19">
                <a:latin typeface="Times New Roman"/>
                <a:cs typeface="Times New Roman"/>
              </a:rPr>
              <a:t>a</a:t>
            </a:r>
            <a:r>
              <a:rPr dirty="0" smtClean="0" sz="800" spc="0">
                <a:latin typeface="Times New Roman"/>
                <a:cs typeface="Times New Roman"/>
              </a:rPr>
              <a:t>ron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78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and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Rautenbach</a:t>
            </a:r>
            <a:r>
              <a:rPr dirty="0" smtClean="0" sz="800" spc="104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suggested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47294" y="2175629"/>
            <a:ext cx="1381225" cy="126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865"/>
              </a:lnSpc>
              <a:spcBef>
                <a:spcPts val="43"/>
              </a:spcBef>
            </a:pPr>
            <a:r>
              <a:rPr dirty="0" smtClean="0" sz="800" spc="0">
                <a:latin typeface="Times New Roman"/>
                <a:cs typeface="Times New Roman"/>
              </a:rPr>
              <a:t>The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29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smallest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68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counter-example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5006" y="3353753"/>
            <a:ext cx="1545775" cy="101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70"/>
              </a:lnSpc>
              <a:spcBef>
                <a:spcPts val="33"/>
              </a:spcBef>
            </a:pPr>
            <a:r>
              <a:rPr dirty="0" smtClean="0" sz="600" spc="-71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dirty="0" smtClean="0" sz="600" spc="-23">
                <a:solidFill>
                  <a:srgbClr val="FFFFFF"/>
                </a:solidFill>
                <a:latin typeface="Times New Roman"/>
                <a:cs typeface="Times New Roman"/>
              </a:rPr>
              <a:t>w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dirty="0" smtClean="0" sz="600" spc="7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applications</a:t>
            </a:r>
            <a:r>
              <a:rPr dirty="0" smtClean="0" sz="600" spc="27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of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VNS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79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in</a:t>
            </a:r>
            <a:r>
              <a:rPr dirty="0" smtClean="0" sz="600" spc="14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Data</a:t>
            </a:r>
            <a:r>
              <a:rPr dirty="0" smtClean="0" sz="600" spc="122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Mining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884796" y="3353753"/>
            <a:ext cx="544760" cy="101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70"/>
              </a:lnSpc>
              <a:spcBef>
                <a:spcPts val="33"/>
              </a:spcBef>
            </a:pP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Pierre</a:t>
            </a:r>
            <a:r>
              <a:rPr dirty="0" smtClean="0" sz="600" spc="7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Hansen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766243" y="3353753"/>
            <a:ext cx="1053265" cy="101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70"/>
              </a:lnSpc>
              <a:spcBef>
                <a:spcPts val="33"/>
              </a:spcBef>
            </a:pPr>
            <a:r>
              <a:rPr dirty="0" smtClean="0" sz="600" spc="-23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dirty="0" smtClean="0" sz="600" spc="-23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ris,</a:t>
            </a:r>
            <a:r>
              <a:rPr dirty="0" smtClean="0" sz="600" spc="102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Septem</a:t>
            </a:r>
            <a:r>
              <a:rPr dirty="0" smtClean="0" sz="600" spc="23">
                <a:solidFill>
                  <a:srgbClr val="FFFFFF"/>
                </a:solidFill>
                <a:latin typeface="Times New Roman"/>
                <a:cs typeface="Times New Roman"/>
              </a:rPr>
              <a:t>b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er</a:t>
            </a:r>
            <a:r>
              <a:rPr dirty="0" smtClean="0" sz="600" spc="9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7–8,</a:t>
            </a:r>
            <a:r>
              <a:rPr dirty="0" smtClean="0" sz="600" spc="4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2017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190388" y="3353753"/>
            <a:ext cx="307653" cy="101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70"/>
              </a:lnSpc>
              <a:spcBef>
                <a:spcPts val="33"/>
              </a:spcBef>
            </a:pP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16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3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/</a:t>
            </a:r>
            <a:r>
              <a:rPr dirty="0" smtClean="0" sz="600" spc="-8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34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297606" y="3251275"/>
            <a:ext cx="53506" cy="25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" name="object 2"/>
          <p:cNvSpPr txBox="1"/>
          <p:nvPr/>
        </p:nvSpPr>
        <p:spPr>
          <a:xfrm>
            <a:off x="3023667" y="3251371"/>
            <a:ext cx="43019" cy="151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/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/>
          <p:nvPr/>
        </p:nvSpPr>
        <p:spPr>
          <a:xfrm>
            <a:off x="3023667" y="3236187"/>
            <a:ext cx="43019" cy="30366"/>
          </a:xfrm>
          <a:custGeom>
            <a:avLst/>
            <a:gdLst/>
            <a:ahLst/>
            <a:cxnLst/>
            <a:rect l="l" t="t" r="r" b="b"/>
            <a:pathLst>
              <a:path w="43019" h="30366">
                <a:moveTo>
                  <a:pt x="0" y="30366"/>
                </a:moveTo>
                <a:lnTo>
                  <a:pt x="43019" y="30366"/>
                </a:lnTo>
                <a:lnTo>
                  <a:pt x="43019" y="0"/>
                </a:lnTo>
                <a:lnTo>
                  <a:pt x="0" y="0"/>
                </a:lnTo>
                <a:lnTo>
                  <a:pt x="0" y="30366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" name="object 11"/>
          <p:cNvSpPr/>
          <p:nvPr/>
        </p:nvSpPr>
        <p:spPr>
          <a:xfrm>
            <a:off x="2944050" y="3232225"/>
            <a:ext cx="25400" cy="38100"/>
          </a:xfrm>
          <a:custGeom>
            <a:avLst/>
            <a:gdLst/>
            <a:ahLst/>
            <a:cxnLst/>
            <a:rect l="l" t="t" r="r" b="b"/>
            <a:pathLst>
              <a:path w="25400" h="38100">
                <a:moveTo>
                  <a:pt x="25400" y="38100"/>
                </a:moveTo>
                <a:lnTo>
                  <a:pt x="25400" y="0"/>
                </a:lnTo>
                <a:lnTo>
                  <a:pt x="0" y="19050"/>
                </a:lnTo>
                <a:lnTo>
                  <a:pt x="25400" y="3810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" name="object 12"/>
          <p:cNvSpPr/>
          <p:nvPr/>
        </p:nvSpPr>
        <p:spPr>
          <a:xfrm>
            <a:off x="3121853" y="3232225"/>
            <a:ext cx="25400" cy="38100"/>
          </a:xfrm>
          <a:custGeom>
            <a:avLst/>
            <a:gdLst/>
            <a:ahLst/>
            <a:cxnLst/>
            <a:rect l="l" t="t" r="r" b="b"/>
            <a:pathLst>
              <a:path w="25400" h="38100">
                <a:moveTo>
                  <a:pt x="0" y="38100"/>
                </a:moveTo>
                <a:lnTo>
                  <a:pt x="25400" y="19050"/>
                </a:lnTo>
                <a:lnTo>
                  <a:pt x="0" y="0"/>
                </a:lnTo>
                <a:lnTo>
                  <a:pt x="0" y="3810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" name="object 13"/>
          <p:cNvSpPr/>
          <p:nvPr/>
        </p:nvSpPr>
        <p:spPr>
          <a:xfrm>
            <a:off x="3287279" y="3246309"/>
            <a:ext cx="43019" cy="30366"/>
          </a:xfrm>
          <a:custGeom>
            <a:avLst/>
            <a:gdLst/>
            <a:ahLst/>
            <a:cxnLst/>
            <a:rect l="l" t="t" r="r" b="b"/>
            <a:pathLst>
              <a:path w="43019" h="30366">
                <a:moveTo>
                  <a:pt x="0" y="30366"/>
                </a:moveTo>
                <a:lnTo>
                  <a:pt x="43019" y="30366"/>
                </a:lnTo>
                <a:lnTo>
                  <a:pt x="43019" y="0"/>
                </a:lnTo>
                <a:lnTo>
                  <a:pt x="0" y="0"/>
                </a:lnTo>
                <a:lnTo>
                  <a:pt x="0" y="30366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" name="object 14"/>
          <p:cNvSpPr/>
          <p:nvPr/>
        </p:nvSpPr>
        <p:spPr>
          <a:xfrm>
            <a:off x="3297771" y="3236035"/>
            <a:ext cx="43180" cy="30480"/>
          </a:xfrm>
          <a:custGeom>
            <a:avLst/>
            <a:gdLst/>
            <a:ahLst/>
            <a:cxnLst/>
            <a:rect l="l" t="t" r="r" b="b"/>
            <a:pathLst>
              <a:path w="43180" h="30480">
                <a:moveTo>
                  <a:pt x="0" y="10160"/>
                </a:moveTo>
                <a:lnTo>
                  <a:pt x="0" y="0"/>
                </a:lnTo>
                <a:lnTo>
                  <a:pt x="43180" y="0"/>
                </a:lnTo>
                <a:lnTo>
                  <a:pt x="43180" y="30480"/>
                </a:lnTo>
                <a:lnTo>
                  <a:pt x="33020" y="3048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" name="object 15"/>
          <p:cNvSpPr/>
          <p:nvPr/>
        </p:nvSpPr>
        <p:spPr>
          <a:xfrm>
            <a:off x="3307932" y="3225875"/>
            <a:ext cx="43180" cy="30480"/>
          </a:xfrm>
          <a:custGeom>
            <a:avLst/>
            <a:gdLst/>
            <a:ahLst/>
            <a:cxnLst/>
            <a:rect l="l" t="t" r="r" b="b"/>
            <a:pathLst>
              <a:path w="43180" h="30480">
                <a:moveTo>
                  <a:pt x="0" y="10160"/>
                </a:moveTo>
                <a:lnTo>
                  <a:pt x="0" y="0"/>
                </a:lnTo>
                <a:lnTo>
                  <a:pt x="43180" y="0"/>
                </a:lnTo>
                <a:lnTo>
                  <a:pt x="43180" y="30480"/>
                </a:lnTo>
                <a:lnTo>
                  <a:pt x="33020" y="3048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" name="object 16"/>
          <p:cNvSpPr/>
          <p:nvPr/>
        </p:nvSpPr>
        <p:spPr>
          <a:xfrm>
            <a:off x="3224111" y="3232225"/>
            <a:ext cx="203202" cy="38100"/>
          </a:xfrm>
          <a:custGeom>
            <a:avLst/>
            <a:gdLst/>
            <a:ahLst/>
            <a:cxnLst/>
            <a:rect l="l" t="t" r="r" b="b"/>
            <a:pathLst>
              <a:path w="203202" h="38100">
                <a:moveTo>
                  <a:pt x="203202" y="19050"/>
                </a:moveTo>
                <a:lnTo>
                  <a:pt x="177802" y="0"/>
                </a:lnTo>
                <a:lnTo>
                  <a:pt x="177802" y="38100"/>
                </a:lnTo>
                <a:lnTo>
                  <a:pt x="203202" y="19050"/>
                </a:lnTo>
                <a:close/>
              </a:path>
              <a:path w="203202" h="38100">
                <a:moveTo>
                  <a:pt x="25400" y="0"/>
                </a:moveTo>
                <a:lnTo>
                  <a:pt x="0" y="19050"/>
                </a:lnTo>
                <a:lnTo>
                  <a:pt x="25400" y="38100"/>
                </a:lnTo>
                <a:lnTo>
                  <a:pt x="25400" y="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" name="object 17"/>
          <p:cNvSpPr/>
          <p:nvPr/>
        </p:nvSpPr>
        <p:spPr>
          <a:xfrm>
            <a:off x="3593072" y="32385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" name="object 18"/>
          <p:cNvSpPr/>
          <p:nvPr/>
        </p:nvSpPr>
        <p:spPr>
          <a:xfrm>
            <a:off x="3504171" y="3232225"/>
            <a:ext cx="203202" cy="38100"/>
          </a:xfrm>
          <a:custGeom>
            <a:avLst/>
            <a:gdLst/>
            <a:ahLst/>
            <a:cxnLst/>
            <a:rect l="l" t="t" r="r" b="b"/>
            <a:pathLst>
              <a:path w="203202" h="38100">
                <a:moveTo>
                  <a:pt x="203202" y="19050"/>
                </a:moveTo>
                <a:lnTo>
                  <a:pt x="177802" y="0"/>
                </a:lnTo>
                <a:lnTo>
                  <a:pt x="177802" y="38100"/>
                </a:lnTo>
                <a:lnTo>
                  <a:pt x="203202" y="19050"/>
                </a:lnTo>
                <a:close/>
              </a:path>
              <a:path w="203202" h="38100">
                <a:moveTo>
                  <a:pt x="25400" y="0"/>
                </a:moveTo>
                <a:lnTo>
                  <a:pt x="0" y="19050"/>
                </a:lnTo>
                <a:lnTo>
                  <a:pt x="25400" y="38100"/>
                </a:lnTo>
                <a:lnTo>
                  <a:pt x="25400" y="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" name="object 19"/>
          <p:cNvSpPr/>
          <p:nvPr/>
        </p:nvSpPr>
        <p:spPr>
          <a:xfrm>
            <a:off x="3580372" y="32258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" name="object 20"/>
          <p:cNvSpPr/>
          <p:nvPr/>
        </p:nvSpPr>
        <p:spPr>
          <a:xfrm>
            <a:off x="3593072" y="32512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" name="object 21"/>
          <p:cNvSpPr/>
          <p:nvPr/>
        </p:nvSpPr>
        <p:spPr>
          <a:xfrm>
            <a:off x="3580372" y="32639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" name="object 22"/>
          <p:cNvSpPr/>
          <p:nvPr/>
        </p:nvSpPr>
        <p:spPr>
          <a:xfrm>
            <a:off x="3593072" y="32766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" name="object 23"/>
          <p:cNvSpPr/>
          <p:nvPr/>
        </p:nvSpPr>
        <p:spPr>
          <a:xfrm>
            <a:off x="3860432" y="32258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4" name="object 24"/>
          <p:cNvSpPr/>
          <p:nvPr/>
        </p:nvSpPr>
        <p:spPr>
          <a:xfrm>
            <a:off x="3873132" y="32385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5" name="object 25"/>
          <p:cNvSpPr/>
          <p:nvPr/>
        </p:nvSpPr>
        <p:spPr>
          <a:xfrm>
            <a:off x="3873132" y="32512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6" name="object 26"/>
          <p:cNvSpPr/>
          <p:nvPr/>
        </p:nvSpPr>
        <p:spPr>
          <a:xfrm>
            <a:off x="3784231" y="3232225"/>
            <a:ext cx="203202" cy="38100"/>
          </a:xfrm>
          <a:custGeom>
            <a:avLst/>
            <a:gdLst/>
            <a:ahLst/>
            <a:cxnLst/>
            <a:rect l="l" t="t" r="r" b="b"/>
            <a:pathLst>
              <a:path w="203202" h="38100">
                <a:moveTo>
                  <a:pt x="203202" y="19050"/>
                </a:moveTo>
                <a:lnTo>
                  <a:pt x="177802" y="0"/>
                </a:lnTo>
                <a:lnTo>
                  <a:pt x="177802" y="38100"/>
                </a:lnTo>
                <a:lnTo>
                  <a:pt x="203202" y="19050"/>
                </a:lnTo>
                <a:close/>
              </a:path>
              <a:path w="203202" h="38100">
                <a:moveTo>
                  <a:pt x="25400" y="0"/>
                </a:moveTo>
                <a:lnTo>
                  <a:pt x="0" y="19050"/>
                </a:lnTo>
                <a:lnTo>
                  <a:pt x="25400" y="38100"/>
                </a:lnTo>
                <a:lnTo>
                  <a:pt x="25400" y="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7" name="object 27"/>
          <p:cNvSpPr/>
          <p:nvPr/>
        </p:nvSpPr>
        <p:spPr>
          <a:xfrm>
            <a:off x="3860432" y="32639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8" name="object 28"/>
          <p:cNvSpPr/>
          <p:nvPr/>
        </p:nvSpPr>
        <p:spPr>
          <a:xfrm>
            <a:off x="3873132" y="32766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9" name="object 29"/>
          <p:cNvSpPr/>
          <p:nvPr/>
        </p:nvSpPr>
        <p:spPr>
          <a:xfrm>
            <a:off x="4140493" y="32258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0" name="object 30"/>
          <p:cNvSpPr/>
          <p:nvPr/>
        </p:nvSpPr>
        <p:spPr>
          <a:xfrm>
            <a:off x="4153193" y="32385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1" name="object 31"/>
          <p:cNvSpPr/>
          <p:nvPr/>
        </p:nvSpPr>
        <p:spPr>
          <a:xfrm>
            <a:off x="4153193" y="32512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2" name="object 32"/>
          <p:cNvSpPr/>
          <p:nvPr/>
        </p:nvSpPr>
        <p:spPr>
          <a:xfrm>
            <a:off x="4140493" y="32639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3" name="object 33"/>
          <p:cNvSpPr/>
          <p:nvPr/>
        </p:nvSpPr>
        <p:spPr>
          <a:xfrm>
            <a:off x="4153193" y="32766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4" name="object 34"/>
          <p:cNvSpPr/>
          <p:nvPr/>
        </p:nvSpPr>
        <p:spPr>
          <a:xfrm>
            <a:off x="4451033" y="3256355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0" y="0"/>
                </a:moveTo>
                <a:lnTo>
                  <a:pt x="20320" y="2032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5" name="object 35"/>
          <p:cNvSpPr/>
          <p:nvPr/>
        </p:nvSpPr>
        <p:spPr>
          <a:xfrm>
            <a:off x="4423969" y="3229861"/>
            <a:ext cx="30366" cy="30366"/>
          </a:xfrm>
          <a:custGeom>
            <a:avLst/>
            <a:gdLst/>
            <a:ahLst/>
            <a:cxnLst/>
            <a:rect l="l" t="t" r="r" b="b"/>
            <a:pathLst>
              <a:path w="30366" h="30366">
                <a:moveTo>
                  <a:pt x="30366" y="15183"/>
                </a:moveTo>
                <a:lnTo>
                  <a:pt x="30366" y="6797"/>
                </a:lnTo>
                <a:lnTo>
                  <a:pt x="23568" y="0"/>
                </a:lnTo>
                <a:lnTo>
                  <a:pt x="15183" y="0"/>
                </a:lnTo>
                <a:lnTo>
                  <a:pt x="6797" y="0"/>
                </a:lnTo>
                <a:lnTo>
                  <a:pt x="0" y="6797"/>
                </a:lnTo>
                <a:lnTo>
                  <a:pt x="0" y="15183"/>
                </a:lnTo>
                <a:lnTo>
                  <a:pt x="0" y="23568"/>
                </a:lnTo>
                <a:lnTo>
                  <a:pt x="6797" y="30366"/>
                </a:lnTo>
                <a:lnTo>
                  <a:pt x="15183" y="30366"/>
                </a:lnTo>
                <a:lnTo>
                  <a:pt x="23568" y="30366"/>
                </a:lnTo>
                <a:lnTo>
                  <a:pt x="30366" y="23568"/>
                </a:lnTo>
                <a:lnTo>
                  <a:pt x="30366" y="15183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6" name="object 36"/>
          <p:cNvSpPr/>
          <p:nvPr/>
        </p:nvSpPr>
        <p:spPr>
          <a:xfrm>
            <a:off x="4344352" y="3225875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38765" y="46907"/>
                </a:lnTo>
                <a:lnTo>
                  <a:pt x="48038" y="36798"/>
                </a:lnTo>
                <a:lnTo>
                  <a:pt x="50800" y="25400"/>
                </a:lnTo>
                <a:lnTo>
                  <a:pt x="46907" y="11928"/>
                </a:lnTo>
                <a:lnTo>
                  <a:pt x="36798" y="2718"/>
                </a:lnTo>
                <a:lnTo>
                  <a:pt x="25400" y="0"/>
                </a:lnTo>
                <a:lnTo>
                  <a:pt x="11928" y="3893"/>
                </a:lnTo>
                <a:lnTo>
                  <a:pt x="2718" y="14001"/>
                </a:lnTo>
                <a:lnTo>
                  <a:pt x="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7" name="object 37"/>
          <p:cNvSpPr/>
          <p:nvPr/>
        </p:nvSpPr>
        <p:spPr>
          <a:xfrm>
            <a:off x="4329112" y="3243655"/>
            <a:ext cx="30480" cy="12699"/>
          </a:xfrm>
          <a:custGeom>
            <a:avLst/>
            <a:gdLst/>
            <a:ahLst/>
            <a:cxnLst/>
            <a:rect l="l" t="t" r="r" b="b"/>
            <a:pathLst>
              <a:path w="30480" h="12699">
                <a:moveTo>
                  <a:pt x="30480" y="0"/>
                </a:moveTo>
                <a:lnTo>
                  <a:pt x="15240" y="12700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8" name="object 38"/>
          <p:cNvSpPr/>
          <p:nvPr/>
        </p:nvSpPr>
        <p:spPr>
          <a:xfrm>
            <a:off x="4496754" y="3225875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11928" y="46907"/>
                </a:lnTo>
                <a:lnTo>
                  <a:pt x="2718" y="36798"/>
                </a:lnTo>
                <a:lnTo>
                  <a:pt x="0" y="25400"/>
                </a:lnTo>
                <a:lnTo>
                  <a:pt x="3893" y="11928"/>
                </a:lnTo>
                <a:lnTo>
                  <a:pt x="14001" y="2718"/>
                </a:lnTo>
                <a:lnTo>
                  <a:pt x="25400" y="0"/>
                </a:lnTo>
                <a:lnTo>
                  <a:pt x="38872" y="3893"/>
                </a:lnTo>
                <a:lnTo>
                  <a:pt x="48082" y="14001"/>
                </a:lnTo>
                <a:lnTo>
                  <a:pt x="5080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9" name="object 39"/>
          <p:cNvSpPr/>
          <p:nvPr/>
        </p:nvSpPr>
        <p:spPr>
          <a:xfrm>
            <a:off x="4532315" y="3243655"/>
            <a:ext cx="30480" cy="12699"/>
          </a:xfrm>
          <a:custGeom>
            <a:avLst/>
            <a:gdLst/>
            <a:ahLst/>
            <a:cxnLst/>
            <a:rect l="l" t="t" r="r" b="b"/>
            <a:pathLst>
              <a:path w="30480" h="12699">
                <a:moveTo>
                  <a:pt x="30480" y="0"/>
                </a:moveTo>
                <a:lnTo>
                  <a:pt x="15240" y="12700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0" name="object 40"/>
          <p:cNvSpPr/>
          <p:nvPr/>
        </p:nvSpPr>
        <p:spPr>
          <a:xfrm>
            <a:off x="0" y="0"/>
            <a:ext cx="4608004" cy="3456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1" name="object 41"/>
          <p:cNvSpPr/>
          <p:nvPr/>
        </p:nvSpPr>
        <p:spPr>
          <a:xfrm>
            <a:off x="0" y="0"/>
            <a:ext cx="4608004" cy="25962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2" name="object 42"/>
          <p:cNvSpPr/>
          <p:nvPr/>
        </p:nvSpPr>
        <p:spPr>
          <a:xfrm>
            <a:off x="0" y="0"/>
            <a:ext cx="4608004" cy="3456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3" name="object 43"/>
          <p:cNvSpPr/>
          <p:nvPr/>
        </p:nvSpPr>
        <p:spPr>
          <a:xfrm>
            <a:off x="309193" y="502043"/>
            <a:ext cx="3989652" cy="183496"/>
          </a:xfrm>
          <a:custGeom>
            <a:avLst/>
            <a:gdLst/>
            <a:ahLst/>
            <a:cxnLst/>
            <a:rect l="l" t="t" r="r" b="b"/>
            <a:pathLst>
              <a:path w="3989652" h="183496">
                <a:moveTo>
                  <a:pt x="0" y="50800"/>
                </a:moveTo>
                <a:lnTo>
                  <a:pt x="0" y="183496"/>
                </a:lnTo>
                <a:lnTo>
                  <a:pt x="3989652" y="183496"/>
                </a:lnTo>
                <a:lnTo>
                  <a:pt x="3989652" y="50800"/>
                </a:lnTo>
                <a:lnTo>
                  <a:pt x="3988755" y="41300"/>
                </a:lnTo>
                <a:lnTo>
                  <a:pt x="3965796" y="7786"/>
                </a:lnTo>
                <a:lnTo>
                  <a:pt x="3938852" y="0"/>
                </a:lnTo>
                <a:lnTo>
                  <a:pt x="50800" y="0"/>
                </a:lnTo>
                <a:lnTo>
                  <a:pt x="7786" y="23856"/>
                </a:lnTo>
                <a:lnTo>
                  <a:pt x="0" y="50800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4" name="object 44"/>
          <p:cNvSpPr/>
          <p:nvPr/>
        </p:nvSpPr>
        <p:spPr>
          <a:xfrm>
            <a:off x="309193" y="634592"/>
            <a:ext cx="3989652" cy="10160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5" name="object 45"/>
          <p:cNvSpPr/>
          <p:nvPr/>
        </p:nvSpPr>
        <p:spPr>
          <a:xfrm>
            <a:off x="0" y="0"/>
            <a:ext cx="4608004" cy="34560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6" name="object 46"/>
          <p:cNvSpPr/>
          <p:nvPr/>
        </p:nvSpPr>
        <p:spPr>
          <a:xfrm>
            <a:off x="4235345" y="3030245"/>
            <a:ext cx="114301" cy="11430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7" name="object 47"/>
          <p:cNvSpPr/>
          <p:nvPr/>
        </p:nvSpPr>
        <p:spPr>
          <a:xfrm>
            <a:off x="410794" y="3081045"/>
            <a:ext cx="3837250" cy="635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8" name="object 48"/>
          <p:cNvSpPr/>
          <p:nvPr/>
        </p:nvSpPr>
        <p:spPr>
          <a:xfrm>
            <a:off x="4298846" y="533538"/>
            <a:ext cx="50800" cy="2509406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9" name="object 49"/>
          <p:cNvSpPr/>
          <p:nvPr/>
        </p:nvSpPr>
        <p:spPr>
          <a:xfrm>
            <a:off x="4298846" y="597039"/>
            <a:ext cx="50800" cy="2445906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0" name="object 50"/>
          <p:cNvSpPr/>
          <p:nvPr/>
        </p:nvSpPr>
        <p:spPr>
          <a:xfrm>
            <a:off x="309193" y="717129"/>
            <a:ext cx="3989652" cy="2376616"/>
          </a:xfrm>
          <a:custGeom>
            <a:avLst/>
            <a:gdLst/>
            <a:ahLst/>
            <a:cxnLst/>
            <a:rect l="l" t="t" r="r" b="b"/>
            <a:pathLst>
              <a:path w="3989652" h="2376616">
                <a:moveTo>
                  <a:pt x="0" y="2325815"/>
                </a:moveTo>
                <a:lnTo>
                  <a:pt x="16636" y="2363329"/>
                </a:lnTo>
                <a:lnTo>
                  <a:pt x="50800" y="2376616"/>
                </a:lnTo>
                <a:lnTo>
                  <a:pt x="3938852" y="2376616"/>
                </a:lnTo>
                <a:lnTo>
                  <a:pt x="3976366" y="2359980"/>
                </a:lnTo>
                <a:lnTo>
                  <a:pt x="3989652" y="2325815"/>
                </a:lnTo>
                <a:lnTo>
                  <a:pt x="3989652" y="0"/>
                </a:lnTo>
                <a:lnTo>
                  <a:pt x="0" y="0"/>
                </a:lnTo>
                <a:lnTo>
                  <a:pt x="0" y="2325815"/>
                </a:lnTo>
                <a:close/>
              </a:path>
            </a:pathLst>
          </a:custGeom>
          <a:solidFill>
            <a:srgbClr val="E9E9F2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1" name="object 51"/>
          <p:cNvSpPr/>
          <p:nvPr/>
        </p:nvSpPr>
        <p:spPr>
          <a:xfrm>
            <a:off x="4298846" y="584339"/>
            <a:ext cx="0" cy="2477656"/>
          </a:xfrm>
          <a:custGeom>
            <a:avLst/>
            <a:gdLst/>
            <a:ahLst/>
            <a:cxnLst/>
            <a:rect l="l" t="t" r="r" b="b"/>
            <a:pathLst>
              <a:path w="0" h="2477656">
                <a:moveTo>
                  <a:pt x="0" y="2477656"/>
                </a:moveTo>
                <a:lnTo>
                  <a:pt x="0" y="0"/>
                </a:lnTo>
              </a:path>
            </a:pathLst>
          </a:custGeom>
          <a:ln w="0">
            <a:solidFill>
              <a:srgbClr val="7F7F7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2" name="object 52"/>
          <p:cNvSpPr/>
          <p:nvPr/>
        </p:nvSpPr>
        <p:spPr>
          <a:xfrm>
            <a:off x="4298846" y="571639"/>
            <a:ext cx="0" cy="12700"/>
          </a:xfrm>
          <a:custGeom>
            <a:avLst/>
            <a:gdLst/>
            <a:ahLst/>
            <a:cxnLst/>
            <a:rect l="l" t="t" r="r" b="b"/>
            <a:pathLst>
              <a:path w="0" h="12700">
                <a:moveTo>
                  <a:pt x="0" y="12700"/>
                </a:moveTo>
                <a:lnTo>
                  <a:pt x="0" y="0"/>
                </a:lnTo>
              </a:path>
            </a:pathLst>
          </a:custGeom>
          <a:ln w="0">
            <a:solidFill>
              <a:srgbClr val="AFAFA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3" name="object 53"/>
          <p:cNvSpPr/>
          <p:nvPr/>
        </p:nvSpPr>
        <p:spPr>
          <a:xfrm>
            <a:off x="4298846" y="558939"/>
            <a:ext cx="0" cy="12700"/>
          </a:xfrm>
          <a:custGeom>
            <a:avLst/>
            <a:gdLst/>
            <a:ahLst/>
            <a:cxnLst/>
            <a:rect l="l" t="t" r="r" b="b"/>
            <a:pathLst>
              <a:path w="0" h="12700">
                <a:moveTo>
                  <a:pt x="0" y="12700"/>
                </a:moveTo>
                <a:lnTo>
                  <a:pt x="0" y="0"/>
                </a:lnTo>
              </a:path>
            </a:pathLst>
          </a:custGeom>
          <a:ln w="0">
            <a:solidFill>
              <a:srgbClr val="CECECE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4" name="object 54"/>
          <p:cNvSpPr/>
          <p:nvPr/>
        </p:nvSpPr>
        <p:spPr>
          <a:xfrm>
            <a:off x="4298846" y="546239"/>
            <a:ext cx="0" cy="12700"/>
          </a:xfrm>
          <a:custGeom>
            <a:avLst/>
            <a:gdLst/>
            <a:ahLst/>
            <a:cxnLst/>
            <a:rect l="l" t="t" r="r" b="b"/>
            <a:pathLst>
              <a:path w="0" h="12700">
                <a:moveTo>
                  <a:pt x="0" y="12700"/>
                </a:moveTo>
                <a:lnTo>
                  <a:pt x="0" y="0"/>
                </a:lnTo>
              </a:path>
            </a:pathLst>
          </a:custGeom>
          <a:ln w="0">
            <a:solidFill>
              <a:srgbClr val="EFEF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5" name="object 55"/>
          <p:cNvSpPr/>
          <p:nvPr/>
        </p:nvSpPr>
        <p:spPr>
          <a:xfrm>
            <a:off x="752119" y="995552"/>
            <a:ext cx="3103721" cy="1933575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6" name="object 56"/>
          <p:cNvSpPr/>
          <p:nvPr/>
        </p:nvSpPr>
        <p:spPr>
          <a:xfrm>
            <a:off x="0" y="3320961"/>
            <a:ext cx="4608004" cy="135039"/>
          </a:xfrm>
          <a:custGeom>
            <a:avLst/>
            <a:gdLst/>
            <a:ahLst/>
            <a:cxnLst/>
            <a:rect l="l" t="t" r="r" b="b"/>
            <a:pathLst>
              <a:path w="4608004" h="135039">
                <a:moveTo>
                  <a:pt x="0" y="135039"/>
                </a:moveTo>
                <a:lnTo>
                  <a:pt x="4608004" y="135039"/>
                </a:lnTo>
                <a:lnTo>
                  <a:pt x="4608004" y="0"/>
                </a:lnTo>
                <a:lnTo>
                  <a:pt x="0" y="0"/>
                </a:lnTo>
                <a:lnTo>
                  <a:pt x="0" y="135039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153174" y="44948"/>
            <a:ext cx="3370987" cy="2075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455"/>
              </a:lnSpc>
              <a:spcBef>
                <a:spcPts val="72"/>
              </a:spcBef>
            </a:pP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Finding</a:t>
            </a:r>
            <a:r>
              <a:rPr dirty="0" smtClean="0" sz="1400" spc="-2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conjecture</a:t>
            </a:r>
            <a:r>
              <a:rPr dirty="0" smtClean="0" sz="1400" spc="109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with</a:t>
            </a:r>
            <a:r>
              <a:rPr dirty="0" smtClean="0" sz="1400" spc="5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an</a:t>
            </a:r>
            <a:r>
              <a:rPr dirty="0" smtClean="0" sz="1400" spc="144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automated</a:t>
            </a:r>
            <a:r>
              <a:rPr dirty="0" smtClean="0" sz="1400" spc="337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system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47294" y="526486"/>
            <a:ext cx="2240023" cy="37515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140"/>
              </a:lnSpc>
              <a:spcBef>
                <a:spcPts val="57"/>
              </a:spcBef>
            </a:pP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Some</a:t>
            </a:r>
            <a:r>
              <a:rPr dirty="0" smtClean="0" sz="1100" spc="59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of</a:t>
            </a:r>
            <a:r>
              <a:rPr dirty="0" smtClean="0" sz="1100" spc="39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the</a:t>
            </a:r>
            <a:r>
              <a:rPr dirty="0" smtClean="0" sz="1100" spc="16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uses</a:t>
            </a:r>
            <a:r>
              <a:rPr dirty="0" smtClean="0" sz="1100" spc="47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of</a:t>
            </a:r>
            <a:r>
              <a:rPr dirty="0" smtClean="0" sz="1100" spc="39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100" spc="-27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GX:</a:t>
            </a:r>
            <a:r>
              <a:rPr dirty="0" smtClean="0" sz="1100" spc="117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Refutations</a:t>
            </a:r>
            <a:endParaRPr sz="1100">
              <a:latin typeface="Times New Roman"/>
              <a:cs typeface="Times New Roman"/>
            </a:endParaRPr>
          </a:p>
          <a:p>
            <a:pPr marL="12700" marR="20781">
              <a:lnSpc>
                <a:spcPct val="95825"/>
              </a:lnSpc>
              <a:spcBef>
                <a:spcPts val="701"/>
              </a:spcBef>
            </a:pPr>
            <a:r>
              <a:rPr dirty="0" smtClean="0" sz="800" spc="0">
                <a:latin typeface="Times New Roman"/>
                <a:cs typeface="Times New Roman"/>
              </a:rPr>
              <a:t>The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29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curve</a:t>
            </a:r>
            <a:r>
              <a:rPr dirty="0" smtClean="0" sz="800" spc="173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of</a:t>
            </a:r>
            <a:r>
              <a:rPr dirty="0" smtClean="0" sz="800" spc="93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the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16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results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51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given</a:t>
            </a:r>
            <a:r>
              <a:rPr dirty="0" smtClean="0" sz="800" spc="120">
                <a:latin typeface="Times New Roman"/>
                <a:cs typeface="Times New Roman"/>
              </a:rPr>
              <a:t> </a:t>
            </a:r>
            <a:r>
              <a:rPr dirty="0" smtClean="0" sz="800" spc="-25">
                <a:latin typeface="Times New Roman"/>
                <a:cs typeface="Times New Roman"/>
              </a:rPr>
              <a:t>b</a:t>
            </a:r>
            <a:r>
              <a:rPr dirty="0" smtClean="0" sz="800" spc="0">
                <a:latin typeface="Times New Roman"/>
                <a:cs typeface="Times New Roman"/>
              </a:rPr>
              <a:t>y</a:t>
            </a:r>
            <a:r>
              <a:rPr dirty="0" smtClean="0" sz="800" spc="108">
                <a:latin typeface="Times New Roman"/>
                <a:cs typeface="Times New Roman"/>
              </a:rPr>
              <a:t> </a:t>
            </a:r>
            <a:r>
              <a:rPr dirty="0" smtClean="0" sz="800" spc="-25">
                <a:latin typeface="Times New Roman"/>
                <a:cs typeface="Times New Roman"/>
              </a:rPr>
              <a:t>A</a:t>
            </a:r>
            <a:r>
              <a:rPr dirty="0" smtClean="0" sz="800" spc="0">
                <a:latin typeface="Times New Roman"/>
                <a:cs typeface="Times New Roman"/>
              </a:rPr>
              <a:t>GX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5006" y="3353753"/>
            <a:ext cx="1545775" cy="101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70"/>
              </a:lnSpc>
              <a:spcBef>
                <a:spcPts val="33"/>
              </a:spcBef>
            </a:pPr>
            <a:r>
              <a:rPr dirty="0" smtClean="0" sz="600" spc="-71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dirty="0" smtClean="0" sz="600" spc="-23">
                <a:solidFill>
                  <a:srgbClr val="FFFFFF"/>
                </a:solidFill>
                <a:latin typeface="Times New Roman"/>
                <a:cs typeface="Times New Roman"/>
              </a:rPr>
              <a:t>w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dirty="0" smtClean="0" sz="600" spc="7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applications</a:t>
            </a:r>
            <a:r>
              <a:rPr dirty="0" smtClean="0" sz="600" spc="27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of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VNS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79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in</a:t>
            </a:r>
            <a:r>
              <a:rPr dirty="0" smtClean="0" sz="600" spc="14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Data</a:t>
            </a:r>
            <a:r>
              <a:rPr dirty="0" smtClean="0" sz="600" spc="122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Mining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884796" y="3353753"/>
            <a:ext cx="544760" cy="101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70"/>
              </a:lnSpc>
              <a:spcBef>
                <a:spcPts val="33"/>
              </a:spcBef>
            </a:pP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Pierre</a:t>
            </a:r>
            <a:r>
              <a:rPr dirty="0" smtClean="0" sz="600" spc="7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Hansen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766243" y="3353753"/>
            <a:ext cx="1053265" cy="101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70"/>
              </a:lnSpc>
              <a:spcBef>
                <a:spcPts val="33"/>
              </a:spcBef>
            </a:pPr>
            <a:r>
              <a:rPr dirty="0" smtClean="0" sz="600" spc="-23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dirty="0" smtClean="0" sz="600" spc="-23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ris,</a:t>
            </a:r>
            <a:r>
              <a:rPr dirty="0" smtClean="0" sz="600" spc="102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Septem</a:t>
            </a:r>
            <a:r>
              <a:rPr dirty="0" smtClean="0" sz="600" spc="23">
                <a:solidFill>
                  <a:srgbClr val="FFFFFF"/>
                </a:solidFill>
                <a:latin typeface="Times New Roman"/>
                <a:cs typeface="Times New Roman"/>
              </a:rPr>
              <a:t>b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er</a:t>
            </a:r>
            <a:r>
              <a:rPr dirty="0" smtClean="0" sz="600" spc="9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7–8,</a:t>
            </a:r>
            <a:r>
              <a:rPr dirty="0" smtClean="0" sz="600" spc="4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2017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190388" y="3353753"/>
            <a:ext cx="307653" cy="101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70"/>
              </a:lnSpc>
              <a:spcBef>
                <a:spcPts val="33"/>
              </a:spcBef>
            </a:pP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17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3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/</a:t>
            </a:r>
            <a:r>
              <a:rPr dirty="0" smtClean="0" sz="600" spc="-8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34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297606" y="3251275"/>
            <a:ext cx="53506" cy="25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" name="object 2"/>
          <p:cNvSpPr txBox="1"/>
          <p:nvPr/>
        </p:nvSpPr>
        <p:spPr>
          <a:xfrm>
            <a:off x="3023667" y="3251371"/>
            <a:ext cx="43019" cy="151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/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1"/>
          <p:cNvSpPr/>
          <p:nvPr/>
        </p:nvSpPr>
        <p:spPr>
          <a:xfrm>
            <a:off x="3023667" y="3236187"/>
            <a:ext cx="43019" cy="30366"/>
          </a:xfrm>
          <a:custGeom>
            <a:avLst/>
            <a:gdLst/>
            <a:ahLst/>
            <a:cxnLst/>
            <a:rect l="l" t="t" r="r" b="b"/>
            <a:pathLst>
              <a:path w="43019" h="30366">
                <a:moveTo>
                  <a:pt x="0" y="30366"/>
                </a:moveTo>
                <a:lnTo>
                  <a:pt x="43019" y="30366"/>
                </a:lnTo>
                <a:lnTo>
                  <a:pt x="43019" y="0"/>
                </a:lnTo>
                <a:lnTo>
                  <a:pt x="0" y="0"/>
                </a:lnTo>
                <a:lnTo>
                  <a:pt x="0" y="30366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" name="object 12"/>
          <p:cNvSpPr/>
          <p:nvPr/>
        </p:nvSpPr>
        <p:spPr>
          <a:xfrm>
            <a:off x="2944050" y="3232225"/>
            <a:ext cx="25400" cy="38100"/>
          </a:xfrm>
          <a:custGeom>
            <a:avLst/>
            <a:gdLst/>
            <a:ahLst/>
            <a:cxnLst/>
            <a:rect l="l" t="t" r="r" b="b"/>
            <a:pathLst>
              <a:path w="25400" h="38100">
                <a:moveTo>
                  <a:pt x="25400" y="38100"/>
                </a:moveTo>
                <a:lnTo>
                  <a:pt x="25400" y="0"/>
                </a:lnTo>
                <a:lnTo>
                  <a:pt x="0" y="19050"/>
                </a:lnTo>
                <a:lnTo>
                  <a:pt x="25400" y="3810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" name="object 13"/>
          <p:cNvSpPr/>
          <p:nvPr/>
        </p:nvSpPr>
        <p:spPr>
          <a:xfrm>
            <a:off x="3121853" y="3232225"/>
            <a:ext cx="25400" cy="38100"/>
          </a:xfrm>
          <a:custGeom>
            <a:avLst/>
            <a:gdLst/>
            <a:ahLst/>
            <a:cxnLst/>
            <a:rect l="l" t="t" r="r" b="b"/>
            <a:pathLst>
              <a:path w="25400" h="38100">
                <a:moveTo>
                  <a:pt x="0" y="38100"/>
                </a:moveTo>
                <a:lnTo>
                  <a:pt x="25400" y="19050"/>
                </a:lnTo>
                <a:lnTo>
                  <a:pt x="0" y="0"/>
                </a:lnTo>
                <a:lnTo>
                  <a:pt x="0" y="3810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" name="object 14"/>
          <p:cNvSpPr/>
          <p:nvPr/>
        </p:nvSpPr>
        <p:spPr>
          <a:xfrm>
            <a:off x="3287279" y="3246309"/>
            <a:ext cx="43019" cy="30366"/>
          </a:xfrm>
          <a:custGeom>
            <a:avLst/>
            <a:gdLst/>
            <a:ahLst/>
            <a:cxnLst/>
            <a:rect l="l" t="t" r="r" b="b"/>
            <a:pathLst>
              <a:path w="43019" h="30366">
                <a:moveTo>
                  <a:pt x="0" y="30366"/>
                </a:moveTo>
                <a:lnTo>
                  <a:pt x="43019" y="30366"/>
                </a:lnTo>
                <a:lnTo>
                  <a:pt x="43019" y="0"/>
                </a:lnTo>
                <a:lnTo>
                  <a:pt x="0" y="0"/>
                </a:lnTo>
                <a:lnTo>
                  <a:pt x="0" y="30366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" name="object 15"/>
          <p:cNvSpPr/>
          <p:nvPr/>
        </p:nvSpPr>
        <p:spPr>
          <a:xfrm>
            <a:off x="3297771" y="3236035"/>
            <a:ext cx="43180" cy="30480"/>
          </a:xfrm>
          <a:custGeom>
            <a:avLst/>
            <a:gdLst/>
            <a:ahLst/>
            <a:cxnLst/>
            <a:rect l="l" t="t" r="r" b="b"/>
            <a:pathLst>
              <a:path w="43180" h="30480">
                <a:moveTo>
                  <a:pt x="0" y="10160"/>
                </a:moveTo>
                <a:lnTo>
                  <a:pt x="0" y="0"/>
                </a:lnTo>
                <a:lnTo>
                  <a:pt x="43180" y="0"/>
                </a:lnTo>
                <a:lnTo>
                  <a:pt x="43180" y="30480"/>
                </a:lnTo>
                <a:lnTo>
                  <a:pt x="33020" y="3048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" name="object 16"/>
          <p:cNvSpPr/>
          <p:nvPr/>
        </p:nvSpPr>
        <p:spPr>
          <a:xfrm>
            <a:off x="3307932" y="3225875"/>
            <a:ext cx="43180" cy="30480"/>
          </a:xfrm>
          <a:custGeom>
            <a:avLst/>
            <a:gdLst/>
            <a:ahLst/>
            <a:cxnLst/>
            <a:rect l="l" t="t" r="r" b="b"/>
            <a:pathLst>
              <a:path w="43180" h="30480">
                <a:moveTo>
                  <a:pt x="0" y="10160"/>
                </a:moveTo>
                <a:lnTo>
                  <a:pt x="0" y="0"/>
                </a:lnTo>
                <a:lnTo>
                  <a:pt x="43180" y="0"/>
                </a:lnTo>
                <a:lnTo>
                  <a:pt x="43180" y="30480"/>
                </a:lnTo>
                <a:lnTo>
                  <a:pt x="33020" y="3048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" name="object 17"/>
          <p:cNvSpPr/>
          <p:nvPr/>
        </p:nvSpPr>
        <p:spPr>
          <a:xfrm>
            <a:off x="3224111" y="3232225"/>
            <a:ext cx="203202" cy="38100"/>
          </a:xfrm>
          <a:custGeom>
            <a:avLst/>
            <a:gdLst/>
            <a:ahLst/>
            <a:cxnLst/>
            <a:rect l="l" t="t" r="r" b="b"/>
            <a:pathLst>
              <a:path w="203202" h="38100">
                <a:moveTo>
                  <a:pt x="203202" y="19050"/>
                </a:moveTo>
                <a:lnTo>
                  <a:pt x="177802" y="0"/>
                </a:lnTo>
                <a:lnTo>
                  <a:pt x="177802" y="38100"/>
                </a:lnTo>
                <a:lnTo>
                  <a:pt x="203202" y="19050"/>
                </a:lnTo>
                <a:close/>
              </a:path>
              <a:path w="203202" h="38100">
                <a:moveTo>
                  <a:pt x="25400" y="0"/>
                </a:moveTo>
                <a:lnTo>
                  <a:pt x="0" y="19050"/>
                </a:lnTo>
                <a:lnTo>
                  <a:pt x="25400" y="38100"/>
                </a:lnTo>
                <a:lnTo>
                  <a:pt x="25400" y="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" name="object 18"/>
          <p:cNvSpPr/>
          <p:nvPr/>
        </p:nvSpPr>
        <p:spPr>
          <a:xfrm>
            <a:off x="3593072" y="32385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" name="object 19"/>
          <p:cNvSpPr/>
          <p:nvPr/>
        </p:nvSpPr>
        <p:spPr>
          <a:xfrm>
            <a:off x="3504171" y="3232225"/>
            <a:ext cx="203202" cy="38100"/>
          </a:xfrm>
          <a:custGeom>
            <a:avLst/>
            <a:gdLst/>
            <a:ahLst/>
            <a:cxnLst/>
            <a:rect l="l" t="t" r="r" b="b"/>
            <a:pathLst>
              <a:path w="203202" h="38100">
                <a:moveTo>
                  <a:pt x="203202" y="19050"/>
                </a:moveTo>
                <a:lnTo>
                  <a:pt x="177802" y="0"/>
                </a:lnTo>
                <a:lnTo>
                  <a:pt x="177802" y="38100"/>
                </a:lnTo>
                <a:lnTo>
                  <a:pt x="203202" y="19050"/>
                </a:lnTo>
                <a:close/>
              </a:path>
              <a:path w="203202" h="38100">
                <a:moveTo>
                  <a:pt x="25400" y="0"/>
                </a:moveTo>
                <a:lnTo>
                  <a:pt x="0" y="19050"/>
                </a:lnTo>
                <a:lnTo>
                  <a:pt x="25400" y="38100"/>
                </a:lnTo>
                <a:lnTo>
                  <a:pt x="25400" y="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" name="object 20"/>
          <p:cNvSpPr/>
          <p:nvPr/>
        </p:nvSpPr>
        <p:spPr>
          <a:xfrm>
            <a:off x="3580372" y="32258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" name="object 21"/>
          <p:cNvSpPr/>
          <p:nvPr/>
        </p:nvSpPr>
        <p:spPr>
          <a:xfrm>
            <a:off x="3593072" y="32512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" name="object 22"/>
          <p:cNvSpPr/>
          <p:nvPr/>
        </p:nvSpPr>
        <p:spPr>
          <a:xfrm>
            <a:off x="3580372" y="32639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" name="object 23"/>
          <p:cNvSpPr/>
          <p:nvPr/>
        </p:nvSpPr>
        <p:spPr>
          <a:xfrm>
            <a:off x="3593072" y="32766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4" name="object 24"/>
          <p:cNvSpPr/>
          <p:nvPr/>
        </p:nvSpPr>
        <p:spPr>
          <a:xfrm>
            <a:off x="3860432" y="32258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5" name="object 25"/>
          <p:cNvSpPr/>
          <p:nvPr/>
        </p:nvSpPr>
        <p:spPr>
          <a:xfrm>
            <a:off x="3873132" y="32385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6" name="object 26"/>
          <p:cNvSpPr/>
          <p:nvPr/>
        </p:nvSpPr>
        <p:spPr>
          <a:xfrm>
            <a:off x="3873132" y="32512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7" name="object 27"/>
          <p:cNvSpPr/>
          <p:nvPr/>
        </p:nvSpPr>
        <p:spPr>
          <a:xfrm>
            <a:off x="3784231" y="3232225"/>
            <a:ext cx="203202" cy="38100"/>
          </a:xfrm>
          <a:custGeom>
            <a:avLst/>
            <a:gdLst/>
            <a:ahLst/>
            <a:cxnLst/>
            <a:rect l="l" t="t" r="r" b="b"/>
            <a:pathLst>
              <a:path w="203202" h="38100">
                <a:moveTo>
                  <a:pt x="203202" y="19050"/>
                </a:moveTo>
                <a:lnTo>
                  <a:pt x="177802" y="0"/>
                </a:lnTo>
                <a:lnTo>
                  <a:pt x="177802" y="38100"/>
                </a:lnTo>
                <a:lnTo>
                  <a:pt x="203202" y="19050"/>
                </a:lnTo>
                <a:close/>
              </a:path>
              <a:path w="203202" h="38100">
                <a:moveTo>
                  <a:pt x="25400" y="0"/>
                </a:moveTo>
                <a:lnTo>
                  <a:pt x="0" y="19050"/>
                </a:lnTo>
                <a:lnTo>
                  <a:pt x="25400" y="38100"/>
                </a:lnTo>
                <a:lnTo>
                  <a:pt x="25400" y="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8" name="object 28"/>
          <p:cNvSpPr/>
          <p:nvPr/>
        </p:nvSpPr>
        <p:spPr>
          <a:xfrm>
            <a:off x="3860432" y="32639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9" name="object 29"/>
          <p:cNvSpPr/>
          <p:nvPr/>
        </p:nvSpPr>
        <p:spPr>
          <a:xfrm>
            <a:off x="3873132" y="32766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0" name="object 30"/>
          <p:cNvSpPr/>
          <p:nvPr/>
        </p:nvSpPr>
        <p:spPr>
          <a:xfrm>
            <a:off x="4140493" y="32258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1" name="object 31"/>
          <p:cNvSpPr/>
          <p:nvPr/>
        </p:nvSpPr>
        <p:spPr>
          <a:xfrm>
            <a:off x="4153193" y="32385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2" name="object 32"/>
          <p:cNvSpPr/>
          <p:nvPr/>
        </p:nvSpPr>
        <p:spPr>
          <a:xfrm>
            <a:off x="4153193" y="32512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3" name="object 33"/>
          <p:cNvSpPr/>
          <p:nvPr/>
        </p:nvSpPr>
        <p:spPr>
          <a:xfrm>
            <a:off x="4140493" y="32639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4" name="object 34"/>
          <p:cNvSpPr/>
          <p:nvPr/>
        </p:nvSpPr>
        <p:spPr>
          <a:xfrm>
            <a:off x="4153193" y="32766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5" name="object 35"/>
          <p:cNvSpPr/>
          <p:nvPr/>
        </p:nvSpPr>
        <p:spPr>
          <a:xfrm>
            <a:off x="4451033" y="3256355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0" y="0"/>
                </a:moveTo>
                <a:lnTo>
                  <a:pt x="20320" y="2032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6" name="object 36"/>
          <p:cNvSpPr/>
          <p:nvPr/>
        </p:nvSpPr>
        <p:spPr>
          <a:xfrm>
            <a:off x="4423969" y="3229861"/>
            <a:ext cx="30366" cy="30366"/>
          </a:xfrm>
          <a:custGeom>
            <a:avLst/>
            <a:gdLst/>
            <a:ahLst/>
            <a:cxnLst/>
            <a:rect l="l" t="t" r="r" b="b"/>
            <a:pathLst>
              <a:path w="30366" h="30366">
                <a:moveTo>
                  <a:pt x="30366" y="15183"/>
                </a:moveTo>
                <a:lnTo>
                  <a:pt x="30366" y="6797"/>
                </a:lnTo>
                <a:lnTo>
                  <a:pt x="23568" y="0"/>
                </a:lnTo>
                <a:lnTo>
                  <a:pt x="15183" y="0"/>
                </a:lnTo>
                <a:lnTo>
                  <a:pt x="6797" y="0"/>
                </a:lnTo>
                <a:lnTo>
                  <a:pt x="0" y="6797"/>
                </a:lnTo>
                <a:lnTo>
                  <a:pt x="0" y="15183"/>
                </a:lnTo>
                <a:lnTo>
                  <a:pt x="0" y="23568"/>
                </a:lnTo>
                <a:lnTo>
                  <a:pt x="6797" y="30366"/>
                </a:lnTo>
                <a:lnTo>
                  <a:pt x="15183" y="30366"/>
                </a:lnTo>
                <a:lnTo>
                  <a:pt x="23568" y="30366"/>
                </a:lnTo>
                <a:lnTo>
                  <a:pt x="30366" y="23568"/>
                </a:lnTo>
                <a:lnTo>
                  <a:pt x="30366" y="15183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7" name="object 37"/>
          <p:cNvSpPr/>
          <p:nvPr/>
        </p:nvSpPr>
        <p:spPr>
          <a:xfrm>
            <a:off x="4344352" y="3225875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38765" y="46907"/>
                </a:lnTo>
                <a:lnTo>
                  <a:pt x="48038" y="36798"/>
                </a:lnTo>
                <a:lnTo>
                  <a:pt x="50800" y="25400"/>
                </a:lnTo>
                <a:lnTo>
                  <a:pt x="46907" y="11928"/>
                </a:lnTo>
                <a:lnTo>
                  <a:pt x="36798" y="2718"/>
                </a:lnTo>
                <a:lnTo>
                  <a:pt x="25400" y="0"/>
                </a:lnTo>
                <a:lnTo>
                  <a:pt x="11928" y="3893"/>
                </a:lnTo>
                <a:lnTo>
                  <a:pt x="2718" y="14001"/>
                </a:lnTo>
                <a:lnTo>
                  <a:pt x="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8" name="object 38"/>
          <p:cNvSpPr/>
          <p:nvPr/>
        </p:nvSpPr>
        <p:spPr>
          <a:xfrm>
            <a:off x="4329112" y="3243655"/>
            <a:ext cx="30480" cy="12699"/>
          </a:xfrm>
          <a:custGeom>
            <a:avLst/>
            <a:gdLst/>
            <a:ahLst/>
            <a:cxnLst/>
            <a:rect l="l" t="t" r="r" b="b"/>
            <a:pathLst>
              <a:path w="30480" h="12699">
                <a:moveTo>
                  <a:pt x="30480" y="0"/>
                </a:moveTo>
                <a:lnTo>
                  <a:pt x="15240" y="12700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9" name="object 39"/>
          <p:cNvSpPr/>
          <p:nvPr/>
        </p:nvSpPr>
        <p:spPr>
          <a:xfrm>
            <a:off x="4496754" y="3225875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11928" y="46907"/>
                </a:lnTo>
                <a:lnTo>
                  <a:pt x="2718" y="36798"/>
                </a:lnTo>
                <a:lnTo>
                  <a:pt x="0" y="25400"/>
                </a:lnTo>
                <a:lnTo>
                  <a:pt x="3893" y="11928"/>
                </a:lnTo>
                <a:lnTo>
                  <a:pt x="14001" y="2718"/>
                </a:lnTo>
                <a:lnTo>
                  <a:pt x="25400" y="0"/>
                </a:lnTo>
                <a:lnTo>
                  <a:pt x="38872" y="3893"/>
                </a:lnTo>
                <a:lnTo>
                  <a:pt x="48082" y="14001"/>
                </a:lnTo>
                <a:lnTo>
                  <a:pt x="5080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0" name="object 40"/>
          <p:cNvSpPr/>
          <p:nvPr/>
        </p:nvSpPr>
        <p:spPr>
          <a:xfrm>
            <a:off x="4532315" y="3243655"/>
            <a:ext cx="30480" cy="12699"/>
          </a:xfrm>
          <a:custGeom>
            <a:avLst/>
            <a:gdLst/>
            <a:ahLst/>
            <a:cxnLst/>
            <a:rect l="l" t="t" r="r" b="b"/>
            <a:pathLst>
              <a:path w="30480" h="12699">
                <a:moveTo>
                  <a:pt x="30480" y="0"/>
                </a:moveTo>
                <a:lnTo>
                  <a:pt x="15240" y="12700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1" name="object 41"/>
          <p:cNvSpPr/>
          <p:nvPr/>
        </p:nvSpPr>
        <p:spPr>
          <a:xfrm>
            <a:off x="0" y="0"/>
            <a:ext cx="4608004" cy="3456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2" name="object 42"/>
          <p:cNvSpPr/>
          <p:nvPr/>
        </p:nvSpPr>
        <p:spPr>
          <a:xfrm>
            <a:off x="0" y="0"/>
            <a:ext cx="4608004" cy="25962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3" name="object 43"/>
          <p:cNvSpPr/>
          <p:nvPr/>
        </p:nvSpPr>
        <p:spPr>
          <a:xfrm>
            <a:off x="0" y="0"/>
            <a:ext cx="4608004" cy="3456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4" name="object 44"/>
          <p:cNvSpPr/>
          <p:nvPr/>
        </p:nvSpPr>
        <p:spPr>
          <a:xfrm>
            <a:off x="309193" y="529627"/>
            <a:ext cx="3989652" cy="183496"/>
          </a:xfrm>
          <a:custGeom>
            <a:avLst/>
            <a:gdLst/>
            <a:ahLst/>
            <a:cxnLst/>
            <a:rect l="l" t="t" r="r" b="b"/>
            <a:pathLst>
              <a:path w="3989652" h="183496">
                <a:moveTo>
                  <a:pt x="0" y="50800"/>
                </a:moveTo>
                <a:lnTo>
                  <a:pt x="0" y="183496"/>
                </a:lnTo>
                <a:lnTo>
                  <a:pt x="3989652" y="183496"/>
                </a:lnTo>
                <a:lnTo>
                  <a:pt x="3989652" y="50800"/>
                </a:lnTo>
                <a:lnTo>
                  <a:pt x="3988755" y="41300"/>
                </a:lnTo>
                <a:lnTo>
                  <a:pt x="3965796" y="7786"/>
                </a:lnTo>
                <a:lnTo>
                  <a:pt x="3938852" y="0"/>
                </a:lnTo>
                <a:lnTo>
                  <a:pt x="50800" y="0"/>
                </a:lnTo>
                <a:lnTo>
                  <a:pt x="7786" y="23856"/>
                </a:lnTo>
                <a:lnTo>
                  <a:pt x="0" y="50800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5" name="object 45"/>
          <p:cNvSpPr/>
          <p:nvPr/>
        </p:nvSpPr>
        <p:spPr>
          <a:xfrm>
            <a:off x="309193" y="662176"/>
            <a:ext cx="3989652" cy="10160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6" name="object 46"/>
          <p:cNvSpPr/>
          <p:nvPr/>
        </p:nvSpPr>
        <p:spPr>
          <a:xfrm>
            <a:off x="0" y="0"/>
            <a:ext cx="4608004" cy="34560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7" name="object 47"/>
          <p:cNvSpPr/>
          <p:nvPr/>
        </p:nvSpPr>
        <p:spPr>
          <a:xfrm>
            <a:off x="4235345" y="2988868"/>
            <a:ext cx="114301" cy="11430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8" name="object 48"/>
          <p:cNvSpPr/>
          <p:nvPr/>
        </p:nvSpPr>
        <p:spPr>
          <a:xfrm>
            <a:off x="410794" y="3039669"/>
            <a:ext cx="3837250" cy="635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9" name="object 49"/>
          <p:cNvSpPr/>
          <p:nvPr/>
        </p:nvSpPr>
        <p:spPr>
          <a:xfrm>
            <a:off x="4298846" y="561139"/>
            <a:ext cx="50800" cy="244042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0" name="object 50"/>
          <p:cNvSpPr/>
          <p:nvPr/>
        </p:nvSpPr>
        <p:spPr>
          <a:xfrm>
            <a:off x="4298846" y="624639"/>
            <a:ext cx="50800" cy="237692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1" name="object 51"/>
          <p:cNvSpPr/>
          <p:nvPr/>
        </p:nvSpPr>
        <p:spPr>
          <a:xfrm>
            <a:off x="309193" y="744730"/>
            <a:ext cx="3989652" cy="2307639"/>
          </a:xfrm>
          <a:custGeom>
            <a:avLst/>
            <a:gdLst/>
            <a:ahLst/>
            <a:cxnLst/>
            <a:rect l="l" t="t" r="r" b="b"/>
            <a:pathLst>
              <a:path w="3989652" h="2307639">
                <a:moveTo>
                  <a:pt x="0" y="2256838"/>
                </a:moveTo>
                <a:lnTo>
                  <a:pt x="16636" y="2294352"/>
                </a:lnTo>
                <a:lnTo>
                  <a:pt x="50800" y="2307639"/>
                </a:lnTo>
                <a:lnTo>
                  <a:pt x="3938852" y="2307639"/>
                </a:lnTo>
                <a:lnTo>
                  <a:pt x="3976366" y="2291002"/>
                </a:lnTo>
                <a:lnTo>
                  <a:pt x="3989652" y="2256838"/>
                </a:lnTo>
                <a:lnTo>
                  <a:pt x="3989652" y="0"/>
                </a:lnTo>
                <a:lnTo>
                  <a:pt x="0" y="0"/>
                </a:lnTo>
                <a:lnTo>
                  <a:pt x="0" y="2256838"/>
                </a:lnTo>
                <a:close/>
              </a:path>
            </a:pathLst>
          </a:custGeom>
          <a:solidFill>
            <a:srgbClr val="E9E9F2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2" name="object 52"/>
          <p:cNvSpPr/>
          <p:nvPr/>
        </p:nvSpPr>
        <p:spPr>
          <a:xfrm>
            <a:off x="4298846" y="611939"/>
            <a:ext cx="0" cy="2408678"/>
          </a:xfrm>
          <a:custGeom>
            <a:avLst/>
            <a:gdLst/>
            <a:ahLst/>
            <a:cxnLst/>
            <a:rect l="l" t="t" r="r" b="b"/>
            <a:pathLst>
              <a:path w="0" h="2408678">
                <a:moveTo>
                  <a:pt x="0" y="2408678"/>
                </a:moveTo>
                <a:lnTo>
                  <a:pt x="0" y="0"/>
                </a:lnTo>
              </a:path>
            </a:pathLst>
          </a:custGeom>
          <a:ln w="0">
            <a:solidFill>
              <a:srgbClr val="7F7F7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3" name="object 53"/>
          <p:cNvSpPr/>
          <p:nvPr/>
        </p:nvSpPr>
        <p:spPr>
          <a:xfrm>
            <a:off x="4298846" y="599239"/>
            <a:ext cx="0" cy="12700"/>
          </a:xfrm>
          <a:custGeom>
            <a:avLst/>
            <a:gdLst/>
            <a:ahLst/>
            <a:cxnLst/>
            <a:rect l="l" t="t" r="r" b="b"/>
            <a:pathLst>
              <a:path w="0" h="12700">
                <a:moveTo>
                  <a:pt x="0" y="12700"/>
                </a:moveTo>
                <a:lnTo>
                  <a:pt x="0" y="0"/>
                </a:lnTo>
              </a:path>
            </a:pathLst>
          </a:custGeom>
          <a:ln w="0">
            <a:solidFill>
              <a:srgbClr val="AFAFA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4" name="object 54"/>
          <p:cNvSpPr/>
          <p:nvPr/>
        </p:nvSpPr>
        <p:spPr>
          <a:xfrm>
            <a:off x="4298846" y="586539"/>
            <a:ext cx="0" cy="12700"/>
          </a:xfrm>
          <a:custGeom>
            <a:avLst/>
            <a:gdLst/>
            <a:ahLst/>
            <a:cxnLst/>
            <a:rect l="l" t="t" r="r" b="b"/>
            <a:pathLst>
              <a:path w="0" h="12700">
                <a:moveTo>
                  <a:pt x="0" y="12700"/>
                </a:moveTo>
                <a:lnTo>
                  <a:pt x="0" y="0"/>
                </a:lnTo>
              </a:path>
            </a:pathLst>
          </a:custGeom>
          <a:ln w="0">
            <a:solidFill>
              <a:srgbClr val="CECECE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5" name="object 55"/>
          <p:cNvSpPr/>
          <p:nvPr/>
        </p:nvSpPr>
        <p:spPr>
          <a:xfrm>
            <a:off x="4298846" y="573839"/>
            <a:ext cx="0" cy="12700"/>
          </a:xfrm>
          <a:custGeom>
            <a:avLst/>
            <a:gdLst/>
            <a:ahLst/>
            <a:cxnLst/>
            <a:rect l="l" t="t" r="r" b="b"/>
            <a:pathLst>
              <a:path w="0" h="12700">
                <a:moveTo>
                  <a:pt x="0" y="12700"/>
                </a:moveTo>
                <a:lnTo>
                  <a:pt x="0" y="0"/>
                </a:lnTo>
              </a:path>
            </a:pathLst>
          </a:custGeom>
          <a:ln w="0">
            <a:solidFill>
              <a:srgbClr val="EFEF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6" name="object 56"/>
          <p:cNvSpPr/>
          <p:nvPr/>
        </p:nvSpPr>
        <p:spPr>
          <a:xfrm>
            <a:off x="691502" y="958595"/>
            <a:ext cx="3224974" cy="1747647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7" name="object 57"/>
          <p:cNvSpPr/>
          <p:nvPr/>
        </p:nvSpPr>
        <p:spPr>
          <a:xfrm>
            <a:off x="0" y="3320961"/>
            <a:ext cx="4608004" cy="135039"/>
          </a:xfrm>
          <a:custGeom>
            <a:avLst/>
            <a:gdLst/>
            <a:ahLst/>
            <a:cxnLst/>
            <a:rect l="l" t="t" r="r" b="b"/>
            <a:pathLst>
              <a:path w="4608004" h="135039">
                <a:moveTo>
                  <a:pt x="0" y="135039"/>
                </a:moveTo>
                <a:lnTo>
                  <a:pt x="4608004" y="135039"/>
                </a:lnTo>
                <a:lnTo>
                  <a:pt x="4608004" y="0"/>
                </a:lnTo>
                <a:lnTo>
                  <a:pt x="0" y="0"/>
                </a:lnTo>
                <a:lnTo>
                  <a:pt x="0" y="135039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153174" y="44948"/>
            <a:ext cx="3370987" cy="2075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455"/>
              </a:lnSpc>
              <a:spcBef>
                <a:spcPts val="72"/>
              </a:spcBef>
            </a:pP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Finding</a:t>
            </a:r>
            <a:r>
              <a:rPr dirty="0" smtClean="0" sz="1400" spc="-2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conjecture</a:t>
            </a:r>
            <a:r>
              <a:rPr dirty="0" smtClean="0" sz="1400" spc="109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with</a:t>
            </a:r>
            <a:r>
              <a:rPr dirty="0" smtClean="0" sz="1400" spc="5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an</a:t>
            </a:r>
            <a:r>
              <a:rPr dirty="0" smtClean="0" sz="1400" spc="144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automated</a:t>
            </a:r>
            <a:r>
              <a:rPr dirty="0" smtClean="0" sz="1400" spc="337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system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47294" y="554083"/>
            <a:ext cx="2240023" cy="37514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140"/>
              </a:lnSpc>
              <a:spcBef>
                <a:spcPts val="57"/>
              </a:spcBef>
            </a:pP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Some</a:t>
            </a:r>
            <a:r>
              <a:rPr dirty="0" smtClean="0" sz="1100" spc="59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of</a:t>
            </a:r>
            <a:r>
              <a:rPr dirty="0" smtClean="0" sz="1100" spc="39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the</a:t>
            </a:r>
            <a:r>
              <a:rPr dirty="0" smtClean="0" sz="1100" spc="16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uses</a:t>
            </a:r>
            <a:r>
              <a:rPr dirty="0" smtClean="0" sz="1100" spc="47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of</a:t>
            </a:r>
            <a:r>
              <a:rPr dirty="0" smtClean="0" sz="1100" spc="39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100" spc="-27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GX:</a:t>
            </a:r>
            <a:r>
              <a:rPr dirty="0" smtClean="0" sz="1100" spc="117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Refutations</a:t>
            </a:r>
            <a:endParaRPr sz="1100">
              <a:latin typeface="Times New Roman"/>
              <a:cs typeface="Times New Roman"/>
            </a:endParaRPr>
          </a:p>
          <a:p>
            <a:pPr marL="12700" marR="20781">
              <a:lnSpc>
                <a:spcPct val="95825"/>
              </a:lnSpc>
              <a:spcBef>
                <a:spcPts val="701"/>
              </a:spcBef>
            </a:pPr>
            <a:r>
              <a:rPr dirty="0" smtClean="0" sz="800" spc="0">
                <a:latin typeface="Times New Roman"/>
                <a:cs typeface="Times New Roman"/>
              </a:rPr>
              <a:t>The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29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new</a:t>
            </a:r>
            <a:r>
              <a:rPr dirty="0" smtClean="0" sz="800" spc="133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conjecture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47294" y="2774789"/>
            <a:ext cx="3817111" cy="24682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865"/>
              </a:lnSpc>
              <a:spcBef>
                <a:spcPts val="43"/>
              </a:spcBef>
            </a:pPr>
            <a:r>
              <a:rPr dirty="0" smtClean="0" sz="800" spc="-27">
                <a:latin typeface="Times New Roman"/>
                <a:cs typeface="Times New Roman"/>
              </a:rPr>
              <a:t>P</a:t>
            </a:r>
            <a:r>
              <a:rPr dirty="0" smtClean="0" sz="800" spc="-27">
                <a:latin typeface="Times New Roman"/>
                <a:cs typeface="Times New Roman"/>
              </a:rPr>
              <a:t>a</a:t>
            </a:r>
            <a:r>
              <a:rPr dirty="0" smtClean="0" sz="800" spc="0">
                <a:latin typeface="Times New Roman"/>
                <a:cs typeface="Times New Roman"/>
              </a:rPr>
              <a:t>rtial</a:t>
            </a:r>
            <a:r>
              <a:rPr dirty="0" smtClean="0" sz="800" spc="75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results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51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a</a:t>
            </a:r>
            <a:r>
              <a:rPr dirty="0" smtClean="0" sz="800" spc="25">
                <a:latin typeface="Times New Roman"/>
                <a:cs typeface="Times New Roman"/>
              </a:rPr>
              <a:t>b</a:t>
            </a:r>
            <a:r>
              <a:rPr dirty="0" smtClean="0" sz="800" spc="0">
                <a:latin typeface="Times New Roman"/>
                <a:cs typeface="Times New Roman"/>
              </a:rPr>
              <a:t>out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105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the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16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a</a:t>
            </a:r>
            <a:r>
              <a:rPr dirty="0" smtClean="0" sz="800" spc="25">
                <a:latin typeface="Times New Roman"/>
                <a:cs typeface="Times New Roman"/>
              </a:rPr>
              <a:t>b</a:t>
            </a:r>
            <a:r>
              <a:rPr dirty="0" smtClean="0" sz="800" spc="0">
                <a:latin typeface="Times New Roman"/>
                <a:cs typeface="Times New Roman"/>
              </a:rPr>
              <a:t>ove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2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conjecture</a:t>
            </a:r>
            <a:r>
              <a:rPr dirty="0" smtClean="0" sz="800" spc="68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can</a:t>
            </a:r>
            <a:r>
              <a:rPr dirty="0" smtClean="0" sz="800" spc="184">
                <a:latin typeface="Times New Roman"/>
                <a:cs typeface="Times New Roman"/>
              </a:rPr>
              <a:t> </a:t>
            </a:r>
            <a:r>
              <a:rPr dirty="0" smtClean="0" sz="800" spc="25">
                <a:latin typeface="Times New Roman"/>
                <a:cs typeface="Times New Roman"/>
              </a:rPr>
              <a:t>b</a:t>
            </a:r>
            <a:r>
              <a:rPr dirty="0" smtClean="0" sz="800" spc="0">
                <a:latin typeface="Times New Roman"/>
                <a:cs typeface="Times New Roman"/>
              </a:rPr>
              <a:t>e</a:t>
            </a:r>
            <a:r>
              <a:rPr dirty="0" smtClean="0" sz="800" spc="137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found</a:t>
            </a:r>
            <a:r>
              <a:rPr dirty="0" smtClean="0" sz="800" spc="196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in</a:t>
            </a:r>
            <a:r>
              <a:rPr dirty="0" smtClean="0" sz="800" spc="97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[</a:t>
            </a:r>
            <a:r>
              <a:rPr dirty="0" smtClean="0" sz="800" spc="-25">
                <a:latin typeface="Times New Roman"/>
                <a:cs typeface="Times New Roman"/>
              </a:rPr>
              <a:t>P</a:t>
            </a:r>
            <a:r>
              <a:rPr dirty="0" smtClean="0" sz="800" spc="0">
                <a:latin typeface="Times New Roman"/>
                <a:cs typeface="Times New Roman"/>
              </a:rPr>
              <a:t>avlović,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7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2007],</a:t>
            </a:r>
            <a:r>
              <a:rPr dirty="0" smtClean="0" sz="800" spc="188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[Divnić,</a:t>
            </a:r>
            <a:endParaRPr sz="800">
              <a:latin typeface="Times New Roman"/>
              <a:cs typeface="Times New Roman"/>
            </a:endParaRPr>
          </a:p>
          <a:p>
            <a:pPr marL="12700" marR="15183">
              <a:lnSpc>
                <a:spcPct val="95825"/>
              </a:lnSpc>
            </a:pPr>
            <a:r>
              <a:rPr dirty="0" smtClean="0" sz="800" spc="-25">
                <a:latin typeface="Times New Roman"/>
                <a:cs typeface="Times New Roman"/>
              </a:rPr>
              <a:t>P</a:t>
            </a:r>
            <a:r>
              <a:rPr dirty="0" smtClean="0" sz="800" spc="0">
                <a:latin typeface="Times New Roman"/>
                <a:cs typeface="Times New Roman"/>
              </a:rPr>
              <a:t>avlović,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29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2013],</a:t>
            </a:r>
            <a:r>
              <a:rPr dirty="0" smtClean="0" sz="800" spc="188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[Liu,</a:t>
            </a:r>
            <a:r>
              <a:rPr dirty="0" smtClean="0" sz="800" spc="84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2013],</a:t>
            </a:r>
            <a:r>
              <a:rPr dirty="0" smtClean="0" sz="800" spc="188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and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[Liu,</a:t>
            </a:r>
            <a:r>
              <a:rPr dirty="0" smtClean="0" sz="800" spc="84">
                <a:latin typeface="Times New Roman"/>
                <a:cs typeface="Times New Roman"/>
              </a:rPr>
              <a:t> </a:t>
            </a:r>
            <a:r>
              <a:rPr dirty="0" smtClean="0" sz="800" spc="-25">
                <a:latin typeface="Times New Roman"/>
                <a:cs typeface="Times New Roman"/>
              </a:rPr>
              <a:t>P</a:t>
            </a:r>
            <a:r>
              <a:rPr dirty="0" smtClean="0" sz="800" spc="0">
                <a:latin typeface="Times New Roman"/>
                <a:cs typeface="Times New Roman"/>
              </a:rPr>
              <a:t>avlović,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29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Divnić,</a:t>
            </a:r>
            <a:r>
              <a:rPr dirty="0" smtClean="0" sz="800" spc="156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Liu,</a:t>
            </a:r>
            <a:r>
              <a:rPr dirty="0" smtClean="0" sz="800" spc="98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Stojanović,</a:t>
            </a:r>
            <a:r>
              <a:rPr dirty="0" smtClean="0" sz="800" spc="147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2013]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5006" y="3353753"/>
            <a:ext cx="1545775" cy="101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70"/>
              </a:lnSpc>
              <a:spcBef>
                <a:spcPts val="33"/>
              </a:spcBef>
            </a:pPr>
            <a:r>
              <a:rPr dirty="0" smtClean="0" sz="600" spc="-71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dirty="0" smtClean="0" sz="600" spc="-23">
                <a:solidFill>
                  <a:srgbClr val="FFFFFF"/>
                </a:solidFill>
                <a:latin typeface="Times New Roman"/>
                <a:cs typeface="Times New Roman"/>
              </a:rPr>
              <a:t>w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dirty="0" smtClean="0" sz="600" spc="7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applications</a:t>
            </a:r>
            <a:r>
              <a:rPr dirty="0" smtClean="0" sz="600" spc="27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of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VNS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79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in</a:t>
            </a:r>
            <a:r>
              <a:rPr dirty="0" smtClean="0" sz="600" spc="14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Data</a:t>
            </a:r>
            <a:r>
              <a:rPr dirty="0" smtClean="0" sz="600" spc="122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Mining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884796" y="3353753"/>
            <a:ext cx="544760" cy="101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70"/>
              </a:lnSpc>
              <a:spcBef>
                <a:spcPts val="33"/>
              </a:spcBef>
            </a:pP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Pierre</a:t>
            </a:r>
            <a:r>
              <a:rPr dirty="0" smtClean="0" sz="600" spc="7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Hansen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766243" y="3353753"/>
            <a:ext cx="1053265" cy="101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70"/>
              </a:lnSpc>
              <a:spcBef>
                <a:spcPts val="33"/>
              </a:spcBef>
            </a:pPr>
            <a:r>
              <a:rPr dirty="0" smtClean="0" sz="600" spc="-23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dirty="0" smtClean="0" sz="600" spc="-23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ris,</a:t>
            </a:r>
            <a:r>
              <a:rPr dirty="0" smtClean="0" sz="600" spc="102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Septem</a:t>
            </a:r>
            <a:r>
              <a:rPr dirty="0" smtClean="0" sz="600" spc="23">
                <a:solidFill>
                  <a:srgbClr val="FFFFFF"/>
                </a:solidFill>
                <a:latin typeface="Times New Roman"/>
                <a:cs typeface="Times New Roman"/>
              </a:rPr>
              <a:t>b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er</a:t>
            </a:r>
            <a:r>
              <a:rPr dirty="0" smtClean="0" sz="600" spc="9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7–8,</a:t>
            </a:r>
            <a:r>
              <a:rPr dirty="0" smtClean="0" sz="600" spc="4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2017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190388" y="3353753"/>
            <a:ext cx="307653" cy="101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70"/>
              </a:lnSpc>
              <a:spcBef>
                <a:spcPts val="33"/>
              </a:spcBef>
            </a:pP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18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3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/</a:t>
            </a:r>
            <a:r>
              <a:rPr dirty="0" smtClean="0" sz="600" spc="-8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34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297606" y="3251275"/>
            <a:ext cx="53506" cy="25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" name="object 2"/>
          <p:cNvSpPr txBox="1"/>
          <p:nvPr/>
        </p:nvSpPr>
        <p:spPr>
          <a:xfrm>
            <a:off x="3023667" y="3251371"/>
            <a:ext cx="43019" cy="151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/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ject 15"/>
          <p:cNvSpPr/>
          <p:nvPr/>
        </p:nvSpPr>
        <p:spPr>
          <a:xfrm>
            <a:off x="3023667" y="3236187"/>
            <a:ext cx="43019" cy="30366"/>
          </a:xfrm>
          <a:custGeom>
            <a:avLst/>
            <a:gdLst/>
            <a:ahLst/>
            <a:cxnLst/>
            <a:rect l="l" t="t" r="r" b="b"/>
            <a:pathLst>
              <a:path w="43019" h="30366">
                <a:moveTo>
                  <a:pt x="0" y="30366"/>
                </a:moveTo>
                <a:lnTo>
                  <a:pt x="43019" y="30366"/>
                </a:lnTo>
                <a:lnTo>
                  <a:pt x="43019" y="0"/>
                </a:lnTo>
                <a:lnTo>
                  <a:pt x="0" y="0"/>
                </a:lnTo>
                <a:lnTo>
                  <a:pt x="0" y="30366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" name="object 16"/>
          <p:cNvSpPr/>
          <p:nvPr/>
        </p:nvSpPr>
        <p:spPr>
          <a:xfrm>
            <a:off x="2944050" y="3232225"/>
            <a:ext cx="25400" cy="38100"/>
          </a:xfrm>
          <a:custGeom>
            <a:avLst/>
            <a:gdLst/>
            <a:ahLst/>
            <a:cxnLst/>
            <a:rect l="l" t="t" r="r" b="b"/>
            <a:pathLst>
              <a:path w="25400" h="38100">
                <a:moveTo>
                  <a:pt x="25400" y="38100"/>
                </a:moveTo>
                <a:lnTo>
                  <a:pt x="25400" y="0"/>
                </a:lnTo>
                <a:lnTo>
                  <a:pt x="0" y="19050"/>
                </a:lnTo>
                <a:lnTo>
                  <a:pt x="25400" y="3810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" name="object 17"/>
          <p:cNvSpPr/>
          <p:nvPr/>
        </p:nvSpPr>
        <p:spPr>
          <a:xfrm>
            <a:off x="3121853" y="3232225"/>
            <a:ext cx="25400" cy="38100"/>
          </a:xfrm>
          <a:custGeom>
            <a:avLst/>
            <a:gdLst/>
            <a:ahLst/>
            <a:cxnLst/>
            <a:rect l="l" t="t" r="r" b="b"/>
            <a:pathLst>
              <a:path w="25400" h="38100">
                <a:moveTo>
                  <a:pt x="0" y="38100"/>
                </a:moveTo>
                <a:lnTo>
                  <a:pt x="25400" y="19050"/>
                </a:lnTo>
                <a:lnTo>
                  <a:pt x="0" y="0"/>
                </a:lnTo>
                <a:lnTo>
                  <a:pt x="0" y="3810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" name="object 18"/>
          <p:cNvSpPr/>
          <p:nvPr/>
        </p:nvSpPr>
        <p:spPr>
          <a:xfrm>
            <a:off x="3287279" y="3246309"/>
            <a:ext cx="43019" cy="30366"/>
          </a:xfrm>
          <a:custGeom>
            <a:avLst/>
            <a:gdLst/>
            <a:ahLst/>
            <a:cxnLst/>
            <a:rect l="l" t="t" r="r" b="b"/>
            <a:pathLst>
              <a:path w="43019" h="30366">
                <a:moveTo>
                  <a:pt x="0" y="30366"/>
                </a:moveTo>
                <a:lnTo>
                  <a:pt x="43019" y="30366"/>
                </a:lnTo>
                <a:lnTo>
                  <a:pt x="43019" y="0"/>
                </a:lnTo>
                <a:lnTo>
                  <a:pt x="0" y="0"/>
                </a:lnTo>
                <a:lnTo>
                  <a:pt x="0" y="30366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" name="object 19"/>
          <p:cNvSpPr/>
          <p:nvPr/>
        </p:nvSpPr>
        <p:spPr>
          <a:xfrm>
            <a:off x="3297771" y="3236035"/>
            <a:ext cx="43180" cy="30480"/>
          </a:xfrm>
          <a:custGeom>
            <a:avLst/>
            <a:gdLst/>
            <a:ahLst/>
            <a:cxnLst/>
            <a:rect l="l" t="t" r="r" b="b"/>
            <a:pathLst>
              <a:path w="43180" h="30480">
                <a:moveTo>
                  <a:pt x="0" y="10160"/>
                </a:moveTo>
                <a:lnTo>
                  <a:pt x="0" y="0"/>
                </a:lnTo>
                <a:lnTo>
                  <a:pt x="43180" y="0"/>
                </a:lnTo>
                <a:lnTo>
                  <a:pt x="43180" y="30480"/>
                </a:lnTo>
                <a:lnTo>
                  <a:pt x="33020" y="3048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" name="object 20"/>
          <p:cNvSpPr/>
          <p:nvPr/>
        </p:nvSpPr>
        <p:spPr>
          <a:xfrm>
            <a:off x="3307932" y="3225875"/>
            <a:ext cx="43180" cy="30480"/>
          </a:xfrm>
          <a:custGeom>
            <a:avLst/>
            <a:gdLst/>
            <a:ahLst/>
            <a:cxnLst/>
            <a:rect l="l" t="t" r="r" b="b"/>
            <a:pathLst>
              <a:path w="43180" h="30480">
                <a:moveTo>
                  <a:pt x="0" y="10160"/>
                </a:moveTo>
                <a:lnTo>
                  <a:pt x="0" y="0"/>
                </a:lnTo>
                <a:lnTo>
                  <a:pt x="43180" y="0"/>
                </a:lnTo>
                <a:lnTo>
                  <a:pt x="43180" y="30480"/>
                </a:lnTo>
                <a:lnTo>
                  <a:pt x="33020" y="3048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" name="object 21"/>
          <p:cNvSpPr/>
          <p:nvPr/>
        </p:nvSpPr>
        <p:spPr>
          <a:xfrm>
            <a:off x="3224111" y="3232225"/>
            <a:ext cx="203202" cy="38100"/>
          </a:xfrm>
          <a:custGeom>
            <a:avLst/>
            <a:gdLst/>
            <a:ahLst/>
            <a:cxnLst/>
            <a:rect l="l" t="t" r="r" b="b"/>
            <a:pathLst>
              <a:path w="203202" h="38100">
                <a:moveTo>
                  <a:pt x="203202" y="19050"/>
                </a:moveTo>
                <a:lnTo>
                  <a:pt x="177802" y="0"/>
                </a:lnTo>
                <a:lnTo>
                  <a:pt x="177802" y="38100"/>
                </a:lnTo>
                <a:lnTo>
                  <a:pt x="203202" y="19050"/>
                </a:lnTo>
                <a:close/>
              </a:path>
              <a:path w="203202" h="38100">
                <a:moveTo>
                  <a:pt x="25400" y="0"/>
                </a:moveTo>
                <a:lnTo>
                  <a:pt x="0" y="19050"/>
                </a:lnTo>
                <a:lnTo>
                  <a:pt x="25400" y="38100"/>
                </a:lnTo>
                <a:lnTo>
                  <a:pt x="25400" y="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" name="object 22"/>
          <p:cNvSpPr/>
          <p:nvPr/>
        </p:nvSpPr>
        <p:spPr>
          <a:xfrm>
            <a:off x="3593072" y="32385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" name="object 23"/>
          <p:cNvSpPr/>
          <p:nvPr/>
        </p:nvSpPr>
        <p:spPr>
          <a:xfrm>
            <a:off x="3504171" y="3232225"/>
            <a:ext cx="203202" cy="38100"/>
          </a:xfrm>
          <a:custGeom>
            <a:avLst/>
            <a:gdLst/>
            <a:ahLst/>
            <a:cxnLst/>
            <a:rect l="l" t="t" r="r" b="b"/>
            <a:pathLst>
              <a:path w="203202" h="38100">
                <a:moveTo>
                  <a:pt x="203202" y="19050"/>
                </a:moveTo>
                <a:lnTo>
                  <a:pt x="177802" y="0"/>
                </a:lnTo>
                <a:lnTo>
                  <a:pt x="177802" y="38100"/>
                </a:lnTo>
                <a:lnTo>
                  <a:pt x="203202" y="19050"/>
                </a:lnTo>
                <a:close/>
              </a:path>
              <a:path w="203202" h="38100">
                <a:moveTo>
                  <a:pt x="25400" y="0"/>
                </a:moveTo>
                <a:lnTo>
                  <a:pt x="0" y="19050"/>
                </a:lnTo>
                <a:lnTo>
                  <a:pt x="25400" y="38100"/>
                </a:lnTo>
                <a:lnTo>
                  <a:pt x="25400" y="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4" name="object 24"/>
          <p:cNvSpPr/>
          <p:nvPr/>
        </p:nvSpPr>
        <p:spPr>
          <a:xfrm>
            <a:off x="3580372" y="32258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5" name="object 25"/>
          <p:cNvSpPr/>
          <p:nvPr/>
        </p:nvSpPr>
        <p:spPr>
          <a:xfrm>
            <a:off x="3593072" y="32512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6" name="object 26"/>
          <p:cNvSpPr/>
          <p:nvPr/>
        </p:nvSpPr>
        <p:spPr>
          <a:xfrm>
            <a:off x="3580372" y="32639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7" name="object 27"/>
          <p:cNvSpPr/>
          <p:nvPr/>
        </p:nvSpPr>
        <p:spPr>
          <a:xfrm>
            <a:off x="3593072" y="32766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8" name="object 28"/>
          <p:cNvSpPr/>
          <p:nvPr/>
        </p:nvSpPr>
        <p:spPr>
          <a:xfrm>
            <a:off x="3860432" y="32258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9" name="object 29"/>
          <p:cNvSpPr/>
          <p:nvPr/>
        </p:nvSpPr>
        <p:spPr>
          <a:xfrm>
            <a:off x="3873132" y="32385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0" name="object 30"/>
          <p:cNvSpPr/>
          <p:nvPr/>
        </p:nvSpPr>
        <p:spPr>
          <a:xfrm>
            <a:off x="3873132" y="32512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1" name="object 31"/>
          <p:cNvSpPr/>
          <p:nvPr/>
        </p:nvSpPr>
        <p:spPr>
          <a:xfrm>
            <a:off x="3784231" y="3232225"/>
            <a:ext cx="203202" cy="38100"/>
          </a:xfrm>
          <a:custGeom>
            <a:avLst/>
            <a:gdLst/>
            <a:ahLst/>
            <a:cxnLst/>
            <a:rect l="l" t="t" r="r" b="b"/>
            <a:pathLst>
              <a:path w="203202" h="38100">
                <a:moveTo>
                  <a:pt x="203202" y="19050"/>
                </a:moveTo>
                <a:lnTo>
                  <a:pt x="177802" y="0"/>
                </a:lnTo>
                <a:lnTo>
                  <a:pt x="177802" y="38100"/>
                </a:lnTo>
                <a:lnTo>
                  <a:pt x="203202" y="19050"/>
                </a:lnTo>
                <a:close/>
              </a:path>
              <a:path w="203202" h="38100">
                <a:moveTo>
                  <a:pt x="25400" y="0"/>
                </a:moveTo>
                <a:lnTo>
                  <a:pt x="0" y="19050"/>
                </a:lnTo>
                <a:lnTo>
                  <a:pt x="25400" y="38100"/>
                </a:lnTo>
                <a:lnTo>
                  <a:pt x="25400" y="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2" name="object 32"/>
          <p:cNvSpPr/>
          <p:nvPr/>
        </p:nvSpPr>
        <p:spPr>
          <a:xfrm>
            <a:off x="3860432" y="32639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3" name="object 33"/>
          <p:cNvSpPr/>
          <p:nvPr/>
        </p:nvSpPr>
        <p:spPr>
          <a:xfrm>
            <a:off x="3873132" y="32766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4" name="object 34"/>
          <p:cNvSpPr/>
          <p:nvPr/>
        </p:nvSpPr>
        <p:spPr>
          <a:xfrm>
            <a:off x="4140493" y="32258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5" name="object 35"/>
          <p:cNvSpPr/>
          <p:nvPr/>
        </p:nvSpPr>
        <p:spPr>
          <a:xfrm>
            <a:off x="4153193" y="32385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6" name="object 36"/>
          <p:cNvSpPr/>
          <p:nvPr/>
        </p:nvSpPr>
        <p:spPr>
          <a:xfrm>
            <a:off x="4153193" y="32512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7" name="object 37"/>
          <p:cNvSpPr/>
          <p:nvPr/>
        </p:nvSpPr>
        <p:spPr>
          <a:xfrm>
            <a:off x="4140493" y="32639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8" name="object 38"/>
          <p:cNvSpPr/>
          <p:nvPr/>
        </p:nvSpPr>
        <p:spPr>
          <a:xfrm>
            <a:off x="4153193" y="32766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9" name="object 39"/>
          <p:cNvSpPr/>
          <p:nvPr/>
        </p:nvSpPr>
        <p:spPr>
          <a:xfrm>
            <a:off x="4451033" y="3256355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0" y="0"/>
                </a:moveTo>
                <a:lnTo>
                  <a:pt x="20320" y="2032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0" name="object 40"/>
          <p:cNvSpPr/>
          <p:nvPr/>
        </p:nvSpPr>
        <p:spPr>
          <a:xfrm>
            <a:off x="4423969" y="3229861"/>
            <a:ext cx="30366" cy="30366"/>
          </a:xfrm>
          <a:custGeom>
            <a:avLst/>
            <a:gdLst/>
            <a:ahLst/>
            <a:cxnLst/>
            <a:rect l="l" t="t" r="r" b="b"/>
            <a:pathLst>
              <a:path w="30366" h="30366">
                <a:moveTo>
                  <a:pt x="30366" y="15183"/>
                </a:moveTo>
                <a:lnTo>
                  <a:pt x="30366" y="6797"/>
                </a:lnTo>
                <a:lnTo>
                  <a:pt x="23568" y="0"/>
                </a:lnTo>
                <a:lnTo>
                  <a:pt x="15183" y="0"/>
                </a:lnTo>
                <a:lnTo>
                  <a:pt x="6797" y="0"/>
                </a:lnTo>
                <a:lnTo>
                  <a:pt x="0" y="6797"/>
                </a:lnTo>
                <a:lnTo>
                  <a:pt x="0" y="15183"/>
                </a:lnTo>
                <a:lnTo>
                  <a:pt x="0" y="23568"/>
                </a:lnTo>
                <a:lnTo>
                  <a:pt x="6797" y="30366"/>
                </a:lnTo>
                <a:lnTo>
                  <a:pt x="15183" y="30366"/>
                </a:lnTo>
                <a:lnTo>
                  <a:pt x="23568" y="30366"/>
                </a:lnTo>
                <a:lnTo>
                  <a:pt x="30366" y="23568"/>
                </a:lnTo>
                <a:lnTo>
                  <a:pt x="30366" y="15183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1" name="object 41"/>
          <p:cNvSpPr/>
          <p:nvPr/>
        </p:nvSpPr>
        <p:spPr>
          <a:xfrm>
            <a:off x="4344352" y="3225875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38765" y="46907"/>
                </a:lnTo>
                <a:lnTo>
                  <a:pt x="48038" y="36798"/>
                </a:lnTo>
                <a:lnTo>
                  <a:pt x="50800" y="25400"/>
                </a:lnTo>
                <a:lnTo>
                  <a:pt x="46907" y="11928"/>
                </a:lnTo>
                <a:lnTo>
                  <a:pt x="36798" y="2718"/>
                </a:lnTo>
                <a:lnTo>
                  <a:pt x="25400" y="0"/>
                </a:lnTo>
                <a:lnTo>
                  <a:pt x="11928" y="3893"/>
                </a:lnTo>
                <a:lnTo>
                  <a:pt x="2718" y="14001"/>
                </a:lnTo>
                <a:lnTo>
                  <a:pt x="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2" name="object 42"/>
          <p:cNvSpPr/>
          <p:nvPr/>
        </p:nvSpPr>
        <p:spPr>
          <a:xfrm>
            <a:off x="4329112" y="3243655"/>
            <a:ext cx="30480" cy="12699"/>
          </a:xfrm>
          <a:custGeom>
            <a:avLst/>
            <a:gdLst/>
            <a:ahLst/>
            <a:cxnLst/>
            <a:rect l="l" t="t" r="r" b="b"/>
            <a:pathLst>
              <a:path w="30480" h="12699">
                <a:moveTo>
                  <a:pt x="30480" y="0"/>
                </a:moveTo>
                <a:lnTo>
                  <a:pt x="15240" y="12700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3" name="object 43"/>
          <p:cNvSpPr/>
          <p:nvPr/>
        </p:nvSpPr>
        <p:spPr>
          <a:xfrm>
            <a:off x="4496754" y="3225875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11928" y="46907"/>
                </a:lnTo>
                <a:lnTo>
                  <a:pt x="2718" y="36798"/>
                </a:lnTo>
                <a:lnTo>
                  <a:pt x="0" y="25400"/>
                </a:lnTo>
                <a:lnTo>
                  <a:pt x="3893" y="11928"/>
                </a:lnTo>
                <a:lnTo>
                  <a:pt x="14001" y="2718"/>
                </a:lnTo>
                <a:lnTo>
                  <a:pt x="25400" y="0"/>
                </a:lnTo>
                <a:lnTo>
                  <a:pt x="38872" y="3893"/>
                </a:lnTo>
                <a:lnTo>
                  <a:pt x="48082" y="14001"/>
                </a:lnTo>
                <a:lnTo>
                  <a:pt x="5080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4" name="object 44"/>
          <p:cNvSpPr/>
          <p:nvPr/>
        </p:nvSpPr>
        <p:spPr>
          <a:xfrm>
            <a:off x="4532315" y="3243655"/>
            <a:ext cx="30480" cy="12699"/>
          </a:xfrm>
          <a:custGeom>
            <a:avLst/>
            <a:gdLst/>
            <a:ahLst/>
            <a:cxnLst/>
            <a:rect l="l" t="t" r="r" b="b"/>
            <a:pathLst>
              <a:path w="30480" h="12699">
                <a:moveTo>
                  <a:pt x="30480" y="0"/>
                </a:moveTo>
                <a:lnTo>
                  <a:pt x="15240" y="12700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5" name="object 45"/>
          <p:cNvSpPr/>
          <p:nvPr/>
        </p:nvSpPr>
        <p:spPr>
          <a:xfrm>
            <a:off x="0" y="0"/>
            <a:ext cx="4608004" cy="3456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6" name="object 46"/>
          <p:cNvSpPr/>
          <p:nvPr/>
        </p:nvSpPr>
        <p:spPr>
          <a:xfrm>
            <a:off x="0" y="0"/>
            <a:ext cx="4608004" cy="25962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7" name="object 47"/>
          <p:cNvSpPr/>
          <p:nvPr/>
        </p:nvSpPr>
        <p:spPr>
          <a:xfrm>
            <a:off x="0" y="0"/>
            <a:ext cx="4608004" cy="3456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8" name="object 48"/>
          <p:cNvSpPr/>
          <p:nvPr/>
        </p:nvSpPr>
        <p:spPr>
          <a:xfrm>
            <a:off x="309193" y="961046"/>
            <a:ext cx="3989652" cy="191450"/>
          </a:xfrm>
          <a:custGeom>
            <a:avLst/>
            <a:gdLst/>
            <a:ahLst/>
            <a:cxnLst/>
            <a:rect l="l" t="t" r="r" b="b"/>
            <a:pathLst>
              <a:path w="3989652" h="191450">
                <a:moveTo>
                  <a:pt x="0" y="50800"/>
                </a:moveTo>
                <a:lnTo>
                  <a:pt x="0" y="191450"/>
                </a:lnTo>
                <a:lnTo>
                  <a:pt x="3989652" y="191450"/>
                </a:lnTo>
                <a:lnTo>
                  <a:pt x="3989652" y="50800"/>
                </a:lnTo>
                <a:lnTo>
                  <a:pt x="3988755" y="41300"/>
                </a:lnTo>
                <a:lnTo>
                  <a:pt x="3965796" y="7786"/>
                </a:lnTo>
                <a:lnTo>
                  <a:pt x="3938852" y="0"/>
                </a:lnTo>
                <a:lnTo>
                  <a:pt x="50800" y="0"/>
                </a:lnTo>
                <a:lnTo>
                  <a:pt x="7786" y="23856"/>
                </a:lnTo>
                <a:lnTo>
                  <a:pt x="0" y="50800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9" name="object 49"/>
          <p:cNvSpPr/>
          <p:nvPr/>
        </p:nvSpPr>
        <p:spPr>
          <a:xfrm>
            <a:off x="309193" y="1101546"/>
            <a:ext cx="3989652" cy="10160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0" name="object 50"/>
          <p:cNvSpPr/>
          <p:nvPr/>
        </p:nvSpPr>
        <p:spPr>
          <a:xfrm>
            <a:off x="0" y="0"/>
            <a:ext cx="4608004" cy="34560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1" name="object 51"/>
          <p:cNvSpPr/>
          <p:nvPr/>
        </p:nvSpPr>
        <p:spPr>
          <a:xfrm>
            <a:off x="4235345" y="2341740"/>
            <a:ext cx="114301" cy="11430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2" name="object 52"/>
          <p:cNvSpPr/>
          <p:nvPr/>
        </p:nvSpPr>
        <p:spPr>
          <a:xfrm>
            <a:off x="410794" y="2392540"/>
            <a:ext cx="3837250" cy="635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3" name="object 53"/>
          <p:cNvSpPr/>
          <p:nvPr/>
        </p:nvSpPr>
        <p:spPr>
          <a:xfrm>
            <a:off x="4298846" y="992566"/>
            <a:ext cx="50800" cy="136187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4" name="object 54"/>
          <p:cNvSpPr/>
          <p:nvPr/>
        </p:nvSpPr>
        <p:spPr>
          <a:xfrm>
            <a:off x="4298846" y="1056066"/>
            <a:ext cx="50800" cy="1298373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5" name="object 55"/>
          <p:cNvSpPr/>
          <p:nvPr/>
        </p:nvSpPr>
        <p:spPr>
          <a:xfrm>
            <a:off x="309193" y="1184111"/>
            <a:ext cx="3989652" cy="1221129"/>
          </a:xfrm>
          <a:custGeom>
            <a:avLst/>
            <a:gdLst/>
            <a:ahLst/>
            <a:cxnLst/>
            <a:rect l="l" t="t" r="r" b="b"/>
            <a:pathLst>
              <a:path w="3989652" h="1221129">
                <a:moveTo>
                  <a:pt x="0" y="1170329"/>
                </a:moveTo>
                <a:lnTo>
                  <a:pt x="16636" y="1207842"/>
                </a:lnTo>
                <a:lnTo>
                  <a:pt x="50800" y="1221129"/>
                </a:lnTo>
                <a:lnTo>
                  <a:pt x="3938852" y="1221129"/>
                </a:lnTo>
                <a:lnTo>
                  <a:pt x="3976366" y="1204493"/>
                </a:lnTo>
                <a:lnTo>
                  <a:pt x="3989652" y="1170329"/>
                </a:lnTo>
                <a:lnTo>
                  <a:pt x="3989652" y="0"/>
                </a:lnTo>
                <a:lnTo>
                  <a:pt x="0" y="0"/>
                </a:lnTo>
                <a:lnTo>
                  <a:pt x="0" y="1170329"/>
                </a:lnTo>
                <a:close/>
              </a:path>
            </a:pathLst>
          </a:custGeom>
          <a:solidFill>
            <a:srgbClr val="E9E9F2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6" name="object 56"/>
          <p:cNvSpPr/>
          <p:nvPr/>
        </p:nvSpPr>
        <p:spPr>
          <a:xfrm>
            <a:off x="4298846" y="1043366"/>
            <a:ext cx="0" cy="1330123"/>
          </a:xfrm>
          <a:custGeom>
            <a:avLst/>
            <a:gdLst/>
            <a:ahLst/>
            <a:cxnLst/>
            <a:rect l="l" t="t" r="r" b="b"/>
            <a:pathLst>
              <a:path w="0" h="1330123">
                <a:moveTo>
                  <a:pt x="0" y="1330123"/>
                </a:moveTo>
                <a:lnTo>
                  <a:pt x="0" y="0"/>
                </a:lnTo>
              </a:path>
            </a:pathLst>
          </a:custGeom>
          <a:ln w="0">
            <a:solidFill>
              <a:srgbClr val="7F7F7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7" name="object 57"/>
          <p:cNvSpPr/>
          <p:nvPr/>
        </p:nvSpPr>
        <p:spPr>
          <a:xfrm>
            <a:off x="4298846" y="1030666"/>
            <a:ext cx="0" cy="12700"/>
          </a:xfrm>
          <a:custGeom>
            <a:avLst/>
            <a:gdLst/>
            <a:ahLst/>
            <a:cxnLst/>
            <a:rect l="l" t="t" r="r" b="b"/>
            <a:pathLst>
              <a:path w="0" h="12700">
                <a:moveTo>
                  <a:pt x="0" y="12700"/>
                </a:moveTo>
                <a:lnTo>
                  <a:pt x="0" y="0"/>
                </a:lnTo>
              </a:path>
            </a:pathLst>
          </a:custGeom>
          <a:ln w="0">
            <a:solidFill>
              <a:srgbClr val="AFAFA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8" name="object 58"/>
          <p:cNvSpPr/>
          <p:nvPr/>
        </p:nvSpPr>
        <p:spPr>
          <a:xfrm>
            <a:off x="4298846" y="1017966"/>
            <a:ext cx="0" cy="12700"/>
          </a:xfrm>
          <a:custGeom>
            <a:avLst/>
            <a:gdLst/>
            <a:ahLst/>
            <a:cxnLst/>
            <a:rect l="l" t="t" r="r" b="b"/>
            <a:pathLst>
              <a:path w="0" h="12700">
                <a:moveTo>
                  <a:pt x="0" y="12700"/>
                </a:moveTo>
                <a:lnTo>
                  <a:pt x="0" y="0"/>
                </a:lnTo>
              </a:path>
            </a:pathLst>
          </a:custGeom>
          <a:ln w="0">
            <a:solidFill>
              <a:srgbClr val="CECECE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9" name="object 59"/>
          <p:cNvSpPr/>
          <p:nvPr/>
        </p:nvSpPr>
        <p:spPr>
          <a:xfrm>
            <a:off x="4298846" y="1005266"/>
            <a:ext cx="0" cy="12700"/>
          </a:xfrm>
          <a:custGeom>
            <a:avLst/>
            <a:gdLst/>
            <a:ahLst/>
            <a:cxnLst/>
            <a:rect l="l" t="t" r="r" b="b"/>
            <a:pathLst>
              <a:path w="0" h="12700">
                <a:moveTo>
                  <a:pt x="0" y="12700"/>
                </a:moveTo>
                <a:lnTo>
                  <a:pt x="0" y="0"/>
                </a:lnTo>
              </a:path>
            </a:pathLst>
          </a:custGeom>
          <a:ln w="0">
            <a:solidFill>
              <a:srgbClr val="EFEF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0" name="object 60"/>
          <p:cNvSpPr/>
          <p:nvPr/>
        </p:nvSpPr>
        <p:spPr>
          <a:xfrm>
            <a:off x="0" y="0"/>
            <a:ext cx="4608004" cy="345600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1" name="object 61"/>
          <p:cNvSpPr/>
          <p:nvPr/>
        </p:nvSpPr>
        <p:spPr>
          <a:xfrm>
            <a:off x="0" y="0"/>
            <a:ext cx="4608004" cy="345600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2" name="object 62"/>
          <p:cNvSpPr/>
          <p:nvPr/>
        </p:nvSpPr>
        <p:spPr>
          <a:xfrm>
            <a:off x="0" y="0"/>
            <a:ext cx="4608004" cy="345600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3" name="object 63"/>
          <p:cNvSpPr/>
          <p:nvPr/>
        </p:nvSpPr>
        <p:spPr>
          <a:xfrm>
            <a:off x="0" y="0"/>
            <a:ext cx="4608004" cy="3456000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4" name="object 64"/>
          <p:cNvSpPr/>
          <p:nvPr/>
        </p:nvSpPr>
        <p:spPr>
          <a:xfrm>
            <a:off x="2494686" y="2116442"/>
            <a:ext cx="145986" cy="0"/>
          </a:xfrm>
          <a:custGeom>
            <a:avLst/>
            <a:gdLst/>
            <a:ahLst/>
            <a:cxnLst/>
            <a:rect l="l" t="t" r="r" b="b"/>
            <a:pathLst>
              <a:path w="145986" h="0">
                <a:moveTo>
                  <a:pt x="0" y="0"/>
                </a:moveTo>
                <a:lnTo>
                  <a:pt x="145986" y="0"/>
                </a:lnTo>
              </a:path>
            </a:pathLst>
          </a:custGeom>
          <a:ln w="455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5" name="object 65"/>
          <p:cNvSpPr/>
          <p:nvPr/>
        </p:nvSpPr>
        <p:spPr>
          <a:xfrm>
            <a:off x="0" y="3320961"/>
            <a:ext cx="4608004" cy="135039"/>
          </a:xfrm>
          <a:custGeom>
            <a:avLst/>
            <a:gdLst/>
            <a:ahLst/>
            <a:cxnLst/>
            <a:rect l="l" t="t" r="r" b="b"/>
            <a:pathLst>
              <a:path w="4608004" h="135039">
                <a:moveTo>
                  <a:pt x="4608004" y="0"/>
                </a:moveTo>
                <a:lnTo>
                  <a:pt x="0" y="0"/>
                </a:lnTo>
                <a:lnTo>
                  <a:pt x="0" y="135039"/>
                </a:lnTo>
                <a:lnTo>
                  <a:pt x="4608004" y="135039"/>
                </a:lnTo>
                <a:lnTo>
                  <a:pt x="4608004" y="0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153174" y="44948"/>
            <a:ext cx="3370987" cy="2075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455"/>
              </a:lnSpc>
              <a:spcBef>
                <a:spcPts val="72"/>
              </a:spcBef>
            </a:pP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Finding</a:t>
            </a:r>
            <a:r>
              <a:rPr dirty="0" smtClean="0" sz="1400" spc="-2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conjecture</a:t>
            </a:r>
            <a:r>
              <a:rPr dirty="0" smtClean="0" sz="1400" spc="109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with</a:t>
            </a:r>
            <a:r>
              <a:rPr dirty="0" smtClean="0" sz="1400" spc="5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an</a:t>
            </a:r>
            <a:r>
              <a:rPr dirty="0" smtClean="0" sz="1400" spc="144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automated</a:t>
            </a:r>
            <a:r>
              <a:rPr dirty="0" smtClean="0" sz="1400" spc="337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system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47294" y="985489"/>
            <a:ext cx="2724226" cy="1639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140"/>
              </a:lnSpc>
              <a:spcBef>
                <a:spcPts val="57"/>
              </a:spcBef>
            </a:pP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Some</a:t>
            </a:r>
            <a:r>
              <a:rPr dirty="0" smtClean="0" sz="1100" spc="59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of</a:t>
            </a:r>
            <a:r>
              <a:rPr dirty="0" smtClean="0" sz="1100" spc="39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the</a:t>
            </a:r>
            <a:r>
              <a:rPr dirty="0" smtClean="0" sz="1100" spc="16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uses</a:t>
            </a:r>
            <a:r>
              <a:rPr dirty="0" smtClean="0" sz="1100" spc="47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of</a:t>
            </a:r>
            <a:r>
              <a:rPr dirty="0" smtClean="0" sz="1100" spc="39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100" spc="-27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GX:</a:t>
            </a:r>
            <a:r>
              <a:rPr dirty="0" smtClean="0" sz="1100" spc="117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Bounding</a:t>
            </a:r>
            <a:r>
              <a:rPr dirty="0" smtClean="0" sz="1100" spc="-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inv</a:t>
            </a:r>
            <a:r>
              <a:rPr dirty="0" smtClean="0" sz="1100" spc="-29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riants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24395" y="1279914"/>
            <a:ext cx="2997567" cy="12664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865"/>
              </a:lnSpc>
              <a:spcBef>
                <a:spcPts val="43"/>
              </a:spcBef>
            </a:pPr>
            <a:r>
              <a:rPr dirty="0" smtClean="0" sz="800" spc="0">
                <a:latin typeface="Times New Roman"/>
                <a:cs typeface="Times New Roman"/>
              </a:rPr>
              <a:t>Apply</a:t>
            </a:r>
            <a:r>
              <a:rPr dirty="0" smtClean="0" sz="800" spc="104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VNS</a:t>
            </a:r>
            <a:r>
              <a:rPr dirty="0" smtClean="0" sz="800" spc="111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to</a:t>
            </a:r>
            <a:r>
              <a:rPr dirty="0" smtClean="0" sz="800" spc="185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find</a:t>
            </a:r>
            <a:r>
              <a:rPr dirty="0" smtClean="0" sz="800" spc="123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graphs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55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that</a:t>
            </a:r>
            <a:r>
              <a:rPr dirty="0" smtClean="0" sz="800" spc="37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minimize</a:t>
            </a:r>
            <a:r>
              <a:rPr dirty="0" smtClean="0" sz="800" spc="175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an</a:t>
            </a:r>
            <a:r>
              <a:rPr dirty="0" smtClean="0" sz="800" spc="167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inv</a:t>
            </a:r>
            <a:r>
              <a:rPr dirty="0" smtClean="0" sz="800" spc="-19">
                <a:latin typeface="Times New Roman"/>
                <a:cs typeface="Times New Roman"/>
              </a:rPr>
              <a:t>a</a:t>
            </a:r>
            <a:r>
              <a:rPr dirty="0" smtClean="0" sz="800" spc="0">
                <a:latin typeface="Times New Roman"/>
                <a:cs typeface="Times New Roman"/>
              </a:rPr>
              <a:t>riant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115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function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71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Inv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24395" y="1558273"/>
            <a:ext cx="3047288" cy="12664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865"/>
              </a:lnSpc>
              <a:spcBef>
                <a:spcPts val="43"/>
              </a:spcBef>
            </a:pPr>
            <a:r>
              <a:rPr dirty="0" smtClean="0" sz="800" spc="0">
                <a:latin typeface="Times New Roman"/>
                <a:cs typeface="Times New Roman"/>
              </a:rPr>
              <a:t>Apply</a:t>
            </a:r>
            <a:r>
              <a:rPr dirty="0" smtClean="0" sz="800" spc="104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data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97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mining</a:t>
            </a:r>
            <a:r>
              <a:rPr dirty="0" smtClean="0" sz="800" spc="175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techniques</a:t>
            </a:r>
            <a:r>
              <a:rPr dirty="0" smtClean="0" sz="800" spc="68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to</a:t>
            </a:r>
            <a:r>
              <a:rPr dirty="0" smtClean="0" sz="800" spc="185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find</a:t>
            </a:r>
            <a:r>
              <a:rPr dirty="0" smtClean="0" sz="800" spc="123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the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16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f</a:t>
            </a:r>
            <a:r>
              <a:rPr dirty="0" smtClean="0" sz="800" spc="-25">
                <a:latin typeface="Times New Roman"/>
                <a:cs typeface="Times New Roman"/>
              </a:rPr>
              <a:t>o</a:t>
            </a:r>
            <a:r>
              <a:rPr dirty="0" smtClean="0" sz="800" spc="0">
                <a:latin typeface="Times New Roman"/>
                <a:cs typeface="Times New Roman"/>
              </a:rPr>
              <a:t>rmula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28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of</a:t>
            </a:r>
            <a:r>
              <a:rPr dirty="0" smtClean="0" sz="800" spc="93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the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16">
                <a:latin typeface="Times New Roman"/>
                <a:cs typeface="Times New Roman"/>
              </a:rPr>
              <a:t> </a:t>
            </a:r>
            <a:r>
              <a:rPr dirty="0" smtClean="0" sz="800" spc="25">
                <a:latin typeface="Times New Roman"/>
                <a:cs typeface="Times New Roman"/>
              </a:rPr>
              <a:t>b</a:t>
            </a:r>
            <a:r>
              <a:rPr dirty="0" smtClean="0" sz="800" spc="0">
                <a:latin typeface="Times New Roman"/>
                <a:cs typeface="Times New Roman"/>
              </a:rPr>
              <a:t>ound</a:t>
            </a:r>
            <a:r>
              <a:rPr dirty="0" smtClean="0" sz="800" spc="115">
                <a:latin typeface="Times New Roman"/>
                <a:cs typeface="Times New Roman"/>
              </a:rPr>
              <a:t> </a:t>
            </a:r>
            <a:r>
              <a:rPr dirty="0" smtClean="0" sz="800" spc="-66">
                <a:latin typeface="Times New Roman"/>
                <a:cs typeface="Times New Roman"/>
              </a:rPr>
              <a:t> </a:t>
            </a:r>
            <a:r>
              <a:rPr dirty="0" smtClean="0" sz="800" spc="0" u="sng">
                <a:latin typeface="Times New Roman"/>
                <a:cs typeface="Times New Roman"/>
              </a:rPr>
              <a:t>Inv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24395" y="1836632"/>
            <a:ext cx="2044345" cy="15611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865"/>
              </a:lnSpc>
              <a:spcBef>
                <a:spcPts val="43"/>
              </a:spcBef>
            </a:pPr>
            <a:r>
              <a:rPr dirty="0" smtClean="0" sz="800" spc="0">
                <a:latin typeface="Times New Roman"/>
                <a:cs typeface="Times New Roman"/>
              </a:rPr>
              <a:t>State</a:t>
            </a:r>
            <a:r>
              <a:rPr dirty="0" smtClean="0" sz="800" spc="47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the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16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so</a:t>
            </a:r>
            <a:r>
              <a:rPr dirty="0" smtClean="0" sz="800" spc="115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obtained</a:t>
            </a:r>
            <a:r>
              <a:rPr dirty="0" smtClean="0" sz="800" spc="96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conjecture</a:t>
            </a:r>
            <a:r>
              <a:rPr dirty="0" smtClean="0" sz="800" spc="68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:</a:t>
            </a:r>
            <a:r>
              <a:rPr dirty="0" smtClean="0" sz="800" spc="188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Inv</a:t>
            </a:r>
            <a:r>
              <a:rPr dirty="0" smtClean="0" sz="800" spc="114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≥</a:t>
            </a:r>
            <a:r>
              <a:rPr dirty="0" smtClean="0" sz="800" spc="-100">
                <a:latin typeface="Times New Roman"/>
                <a:cs typeface="Times New Roman"/>
              </a:rPr>
              <a:t> </a:t>
            </a:r>
            <a:r>
              <a:rPr dirty="0" smtClean="0" sz="800" spc="-265">
                <a:latin typeface="Times New Roman"/>
                <a:cs typeface="Times New Roman"/>
              </a:rPr>
              <a:t> </a:t>
            </a:r>
            <a:r>
              <a:rPr dirty="0" smtClean="0" sz="800" spc="0" u="sng">
                <a:latin typeface="Times New Roman"/>
                <a:cs typeface="Times New Roman"/>
              </a:rPr>
              <a:t>Inv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24395" y="2114990"/>
            <a:ext cx="2037424" cy="15611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865"/>
              </a:lnSpc>
              <a:spcBef>
                <a:spcPts val="43"/>
              </a:spcBef>
            </a:pPr>
            <a:r>
              <a:rPr dirty="0" smtClean="0" sz="800" spc="0">
                <a:latin typeface="Times New Roman"/>
                <a:cs typeface="Times New Roman"/>
              </a:rPr>
              <a:t>Simil</a:t>
            </a:r>
            <a:r>
              <a:rPr dirty="0" smtClean="0" sz="800" spc="-19">
                <a:latin typeface="Times New Roman"/>
                <a:cs typeface="Times New Roman"/>
              </a:rPr>
              <a:t>a</a:t>
            </a:r>
            <a:r>
              <a:rPr dirty="0" smtClean="0" sz="800" spc="0">
                <a:latin typeface="Times New Roman"/>
                <a:cs typeface="Times New Roman"/>
              </a:rPr>
              <a:t>r</a:t>
            </a:r>
            <a:r>
              <a:rPr dirty="0" smtClean="0" sz="800" spc="163">
                <a:latin typeface="Times New Roman"/>
                <a:cs typeface="Times New Roman"/>
              </a:rPr>
              <a:t> </a:t>
            </a:r>
            <a:r>
              <a:rPr dirty="0" smtClean="0" sz="800" spc="-25">
                <a:latin typeface="Times New Roman"/>
                <a:cs typeface="Times New Roman"/>
              </a:rPr>
              <a:t>p</a:t>
            </a:r>
            <a:r>
              <a:rPr dirty="0" smtClean="0" sz="800" spc="0">
                <a:latin typeface="Times New Roman"/>
                <a:cs typeface="Times New Roman"/>
              </a:rPr>
              <a:t>r</a:t>
            </a:r>
            <a:r>
              <a:rPr dirty="0" smtClean="0" sz="800" spc="25">
                <a:latin typeface="Times New Roman"/>
                <a:cs typeface="Times New Roman"/>
              </a:rPr>
              <a:t>o</a:t>
            </a:r>
            <a:r>
              <a:rPr dirty="0" smtClean="0" sz="800" spc="0">
                <a:latin typeface="Times New Roman"/>
                <a:cs typeface="Times New Roman"/>
              </a:rPr>
              <a:t>cess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27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f</a:t>
            </a:r>
            <a:r>
              <a:rPr dirty="0" smtClean="0" sz="800" spc="-25">
                <a:latin typeface="Times New Roman"/>
                <a:cs typeface="Times New Roman"/>
              </a:rPr>
              <a:t>o</a:t>
            </a:r>
            <a:r>
              <a:rPr dirty="0" smtClean="0" sz="800" spc="0">
                <a:latin typeface="Times New Roman"/>
                <a:cs typeface="Times New Roman"/>
              </a:rPr>
              <a:t>r</a:t>
            </a:r>
            <a:r>
              <a:rPr dirty="0" smtClean="0" sz="800" spc="114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maximization</a:t>
            </a:r>
            <a:r>
              <a:rPr dirty="0" smtClean="0" sz="800" spc="72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:</a:t>
            </a:r>
            <a:r>
              <a:rPr dirty="0" smtClean="0" sz="800" spc="188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Inv</a:t>
            </a:r>
            <a:r>
              <a:rPr dirty="0" smtClean="0" sz="800" spc="114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≤</a:t>
            </a:r>
            <a:r>
              <a:rPr dirty="0" smtClean="0" sz="800" spc="-65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Inv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25006" y="3353753"/>
            <a:ext cx="1545775" cy="101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70"/>
              </a:lnSpc>
              <a:spcBef>
                <a:spcPts val="33"/>
              </a:spcBef>
            </a:pPr>
            <a:r>
              <a:rPr dirty="0" smtClean="0" sz="600" spc="-71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dirty="0" smtClean="0" sz="600" spc="-23">
                <a:solidFill>
                  <a:srgbClr val="FFFFFF"/>
                </a:solidFill>
                <a:latin typeface="Times New Roman"/>
                <a:cs typeface="Times New Roman"/>
              </a:rPr>
              <a:t>w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dirty="0" smtClean="0" sz="600" spc="7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applications</a:t>
            </a:r>
            <a:r>
              <a:rPr dirty="0" smtClean="0" sz="600" spc="27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of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VNS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79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in</a:t>
            </a:r>
            <a:r>
              <a:rPr dirty="0" smtClean="0" sz="600" spc="14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Data</a:t>
            </a:r>
            <a:r>
              <a:rPr dirty="0" smtClean="0" sz="600" spc="122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Mining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84796" y="3353753"/>
            <a:ext cx="544760" cy="101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70"/>
              </a:lnSpc>
              <a:spcBef>
                <a:spcPts val="33"/>
              </a:spcBef>
            </a:pP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Pierre</a:t>
            </a:r>
            <a:r>
              <a:rPr dirty="0" smtClean="0" sz="600" spc="7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Hansen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766243" y="3353753"/>
            <a:ext cx="1053265" cy="101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70"/>
              </a:lnSpc>
              <a:spcBef>
                <a:spcPts val="33"/>
              </a:spcBef>
            </a:pPr>
            <a:r>
              <a:rPr dirty="0" smtClean="0" sz="600" spc="-23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dirty="0" smtClean="0" sz="600" spc="-23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ris,</a:t>
            </a:r>
            <a:r>
              <a:rPr dirty="0" smtClean="0" sz="600" spc="102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Septem</a:t>
            </a:r>
            <a:r>
              <a:rPr dirty="0" smtClean="0" sz="600" spc="23">
                <a:solidFill>
                  <a:srgbClr val="FFFFFF"/>
                </a:solidFill>
                <a:latin typeface="Times New Roman"/>
                <a:cs typeface="Times New Roman"/>
              </a:rPr>
              <a:t>b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er</a:t>
            </a:r>
            <a:r>
              <a:rPr dirty="0" smtClean="0" sz="600" spc="9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7–8,</a:t>
            </a:r>
            <a:r>
              <a:rPr dirty="0" smtClean="0" sz="600" spc="4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2017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190388" y="3353753"/>
            <a:ext cx="307653" cy="101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70"/>
              </a:lnSpc>
              <a:spcBef>
                <a:spcPts val="33"/>
              </a:spcBef>
            </a:pP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19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3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/</a:t>
            </a:r>
            <a:r>
              <a:rPr dirty="0" smtClean="0" sz="600" spc="-8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34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297606" y="3251275"/>
            <a:ext cx="53506" cy="25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023667" y="3251371"/>
            <a:ext cx="43019" cy="151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" name="object 2"/>
          <p:cNvSpPr txBox="1"/>
          <p:nvPr/>
        </p:nvSpPr>
        <p:spPr>
          <a:xfrm>
            <a:off x="2494686" y="1976742"/>
            <a:ext cx="145986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12"/>
          <p:cNvSpPr/>
          <p:nvPr/>
        </p:nvSpPr>
        <p:spPr>
          <a:xfrm>
            <a:off x="3023667" y="3236187"/>
            <a:ext cx="43019" cy="30366"/>
          </a:xfrm>
          <a:custGeom>
            <a:avLst/>
            <a:gdLst/>
            <a:ahLst/>
            <a:cxnLst/>
            <a:rect l="l" t="t" r="r" b="b"/>
            <a:pathLst>
              <a:path w="43019" h="30366">
                <a:moveTo>
                  <a:pt x="0" y="30366"/>
                </a:moveTo>
                <a:lnTo>
                  <a:pt x="43019" y="30366"/>
                </a:lnTo>
                <a:lnTo>
                  <a:pt x="43019" y="0"/>
                </a:lnTo>
                <a:lnTo>
                  <a:pt x="0" y="0"/>
                </a:lnTo>
                <a:lnTo>
                  <a:pt x="0" y="30366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" name="object 13"/>
          <p:cNvSpPr/>
          <p:nvPr/>
        </p:nvSpPr>
        <p:spPr>
          <a:xfrm>
            <a:off x="2944050" y="3232225"/>
            <a:ext cx="25400" cy="38100"/>
          </a:xfrm>
          <a:custGeom>
            <a:avLst/>
            <a:gdLst/>
            <a:ahLst/>
            <a:cxnLst/>
            <a:rect l="l" t="t" r="r" b="b"/>
            <a:pathLst>
              <a:path w="25400" h="38100">
                <a:moveTo>
                  <a:pt x="25400" y="38100"/>
                </a:moveTo>
                <a:lnTo>
                  <a:pt x="25400" y="0"/>
                </a:lnTo>
                <a:lnTo>
                  <a:pt x="0" y="19050"/>
                </a:lnTo>
                <a:lnTo>
                  <a:pt x="25400" y="3810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" name="object 14"/>
          <p:cNvSpPr/>
          <p:nvPr/>
        </p:nvSpPr>
        <p:spPr>
          <a:xfrm>
            <a:off x="3121853" y="3232225"/>
            <a:ext cx="25400" cy="38100"/>
          </a:xfrm>
          <a:custGeom>
            <a:avLst/>
            <a:gdLst/>
            <a:ahLst/>
            <a:cxnLst/>
            <a:rect l="l" t="t" r="r" b="b"/>
            <a:pathLst>
              <a:path w="25400" h="38100">
                <a:moveTo>
                  <a:pt x="0" y="38100"/>
                </a:moveTo>
                <a:lnTo>
                  <a:pt x="25400" y="19050"/>
                </a:lnTo>
                <a:lnTo>
                  <a:pt x="0" y="0"/>
                </a:lnTo>
                <a:lnTo>
                  <a:pt x="0" y="3810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" name="object 15"/>
          <p:cNvSpPr/>
          <p:nvPr/>
        </p:nvSpPr>
        <p:spPr>
          <a:xfrm>
            <a:off x="3287279" y="3246309"/>
            <a:ext cx="43019" cy="30366"/>
          </a:xfrm>
          <a:custGeom>
            <a:avLst/>
            <a:gdLst/>
            <a:ahLst/>
            <a:cxnLst/>
            <a:rect l="l" t="t" r="r" b="b"/>
            <a:pathLst>
              <a:path w="43019" h="30366">
                <a:moveTo>
                  <a:pt x="0" y="30366"/>
                </a:moveTo>
                <a:lnTo>
                  <a:pt x="43019" y="30366"/>
                </a:lnTo>
                <a:lnTo>
                  <a:pt x="43019" y="0"/>
                </a:lnTo>
                <a:lnTo>
                  <a:pt x="0" y="0"/>
                </a:lnTo>
                <a:lnTo>
                  <a:pt x="0" y="30366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" name="object 16"/>
          <p:cNvSpPr/>
          <p:nvPr/>
        </p:nvSpPr>
        <p:spPr>
          <a:xfrm>
            <a:off x="3297771" y="3236035"/>
            <a:ext cx="43180" cy="30480"/>
          </a:xfrm>
          <a:custGeom>
            <a:avLst/>
            <a:gdLst/>
            <a:ahLst/>
            <a:cxnLst/>
            <a:rect l="l" t="t" r="r" b="b"/>
            <a:pathLst>
              <a:path w="43180" h="30480">
                <a:moveTo>
                  <a:pt x="0" y="10160"/>
                </a:moveTo>
                <a:lnTo>
                  <a:pt x="0" y="0"/>
                </a:lnTo>
                <a:lnTo>
                  <a:pt x="43180" y="0"/>
                </a:lnTo>
                <a:lnTo>
                  <a:pt x="43180" y="30480"/>
                </a:lnTo>
                <a:lnTo>
                  <a:pt x="33020" y="3048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" name="object 17"/>
          <p:cNvSpPr/>
          <p:nvPr/>
        </p:nvSpPr>
        <p:spPr>
          <a:xfrm>
            <a:off x="3307932" y="3225875"/>
            <a:ext cx="43180" cy="30480"/>
          </a:xfrm>
          <a:custGeom>
            <a:avLst/>
            <a:gdLst/>
            <a:ahLst/>
            <a:cxnLst/>
            <a:rect l="l" t="t" r="r" b="b"/>
            <a:pathLst>
              <a:path w="43180" h="30480">
                <a:moveTo>
                  <a:pt x="0" y="10160"/>
                </a:moveTo>
                <a:lnTo>
                  <a:pt x="0" y="0"/>
                </a:lnTo>
                <a:lnTo>
                  <a:pt x="43180" y="0"/>
                </a:lnTo>
                <a:lnTo>
                  <a:pt x="43180" y="30480"/>
                </a:lnTo>
                <a:lnTo>
                  <a:pt x="33020" y="3048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" name="object 18"/>
          <p:cNvSpPr/>
          <p:nvPr/>
        </p:nvSpPr>
        <p:spPr>
          <a:xfrm>
            <a:off x="3224111" y="3232225"/>
            <a:ext cx="203202" cy="38100"/>
          </a:xfrm>
          <a:custGeom>
            <a:avLst/>
            <a:gdLst/>
            <a:ahLst/>
            <a:cxnLst/>
            <a:rect l="l" t="t" r="r" b="b"/>
            <a:pathLst>
              <a:path w="203202" h="38100">
                <a:moveTo>
                  <a:pt x="203202" y="19050"/>
                </a:moveTo>
                <a:lnTo>
                  <a:pt x="177802" y="0"/>
                </a:lnTo>
                <a:lnTo>
                  <a:pt x="177802" y="38100"/>
                </a:lnTo>
                <a:lnTo>
                  <a:pt x="203202" y="19050"/>
                </a:lnTo>
                <a:close/>
              </a:path>
              <a:path w="203202" h="38100">
                <a:moveTo>
                  <a:pt x="25400" y="0"/>
                </a:moveTo>
                <a:lnTo>
                  <a:pt x="0" y="19050"/>
                </a:lnTo>
                <a:lnTo>
                  <a:pt x="25400" y="38100"/>
                </a:lnTo>
                <a:lnTo>
                  <a:pt x="25400" y="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" name="object 19"/>
          <p:cNvSpPr/>
          <p:nvPr/>
        </p:nvSpPr>
        <p:spPr>
          <a:xfrm>
            <a:off x="3593072" y="32385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" name="object 20"/>
          <p:cNvSpPr/>
          <p:nvPr/>
        </p:nvSpPr>
        <p:spPr>
          <a:xfrm>
            <a:off x="3504171" y="3232225"/>
            <a:ext cx="203202" cy="38100"/>
          </a:xfrm>
          <a:custGeom>
            <a:avLst/>
            <a:gdLst/>
            <a:ahLst/>
            <a:cxnLst/>
            <a:rect l="l" t="t" r="r" b="b"/>
            <a:pathLst>
              <a:path w="203202" h="38100">
                <a:moveTo>
                  <a:pt x="203202" y="19050"/>
                </a:moveTo>
                <a:lnTo>
                  <a:pt x="177802" y="0"/>
                </a:lnTo>
                <a:lnTo>
                  <a:pt x="177802" y="38100"/>
                </a:lnTo>
                <a:lnTo>
                  <a:pt x="203202" y="19050"/>
                </a:lnTo>
                <a:close/>
              </a:path>
              <a:path w="203202" h="38100">
                <a:moveTo>
                  <a:pt x="25400" y="0"/>
                </a:moveTo>
                <a:lnTo>
                  <a:pt x="0" y="19050"/>
                </a:lnTo>
                <a:lnTo>
                  <a:pt x="25400" y="38100"/>
                </a:lnTo>
                <a:lnTo>
                  <a:pt x="25400" y="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" name="object 21"/>
          <p:cNvSpPr/>
          <p:nvPr/>
        </p:nvSpPr>
        <p:spPr>
          <a:xfrm>
            <a:off x="3580372" y="32258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" name="object 22"/>
          <p:cNvSpPr/>
          <p:nvPr/>
        </p:nvSpPr>
        <p:spPr>
          <a:xfrm>
            <a:off x="3593072" y="32512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" name="object 23"/>
          <p:cNvSpPr/>
          <p:nvPr/>
        </p:nvSpPr>
        <p:spPr>
          <a:xfrm>
            <a:off x="3580372" y="32639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4" name="object 24"/>
          <p:cNvSpPr/>
          <p:nvPr/>
        </p:nvSpPr>
        <p:spPr>
          <a:xfrm>
            <a:off x="3593072" y="32766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5" name="object 25"/>
          <p:cNvSpPr/>
          <p:nvPr/>
        </p:nvSpPr>
        <p:spPr>
          <a:xfrm>
            <a:off x="3860432" y="32258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6" name="object 26"/>
          <p:cNvSpPr/>
          <p:nvPr/>
        </p:nvSpPr>
        <p:spPr>
          <a:xfrm>
            <a:off x="3873132" y="32385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7" name="object 27"/>
          <p:cNvSpPr/>
          <p:nvPr/>
        </p:nvSpPr>
        <p:spPr>
          <a:xfrm>
            <a:off x="3873132" y="32512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8" name="object 28"/>
          <p:cNvSpPr/>
          <p:nvPr/>
        </p:nvSpPr>
        <p:spPr>
          <a:xfrm>
            <a:off x="3784231" y="3232225"/>
            <a:ext cx="203202" cy="38100"/>
          </a:xfrm>
          <a:custGeom>
            <a:avLst/>
            <a:gdLst/>
            <a:ahLst/>
            <a:cxnLst/>
            <a:rect l="l" t="t" r="r" b="b"/>
            <a:pathLst>
              <a:path w="203202" h="38100">
                <a:moveTo>
                  <a:pt x="203202" y="19050"/>
                </a:moveTo>
                <a:lnTo>
                  <a:pt x="177802" y="0"/>
                </a:lnTo>
                <a:lnTo>
                  <a:pt x="177802" y="38100"/>
                </a:lnTo>
                <a:lnTo>
                  <a:pt x="203202" y="19050"/>
                </a:lnTo>
                <a:close/>
              </a:path>
              <a:path w="203202" h="38100">
                <a:moveTo>
                  <a:pt x="25400" y="0"/>
                </a:moveTo>
                <a:lnTo>
                  <a:pt x="0" y="19050"/>
                </a:lnTo>
                <a:lnTo>
                  <a:pt x="25400" y="38100"/>
                </a:lnTo>
                <a:lnTo>
                  <a:pt x="25400" y="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9" name="object 29"/>
          <p:cNvSpPr/>
          <p:nvPr/>
        </p:nvSpPr>
        <p:spPr>
          <a:xfrm>
            <a:off x="3860432" y="32639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0" name="object 30"/>
          <p:cNvSpPr/>
          <p:nvPr/>
        </p:nvSpPr>
        <p:spPr>
          <a:xfrm>
            <a:off x="3873132" y="32766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1" name="object 31"/>
          <p:cNvSpPr/>
          <p:nvPr/>
        </p:nvSpPr>
        <p:spPr>
          <a:xfrm>
            <a:off x="4140493" y="32258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2" name="object 32"/>
          <p:cNvSpPr/>
          <p:nvPr/>
        </p:nvSpPr>
        <p:spPr>
          <a:xfrm>
            <a:off x="4153193" y="32385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3" name="object 33"/>
          <p:cNvSpPr/>
          <p:nvPr/>
        </p:nvSpPr>
        <p:spPr>
          <a:xfrm>
            <a:off x="4153193" y="32512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4" name="object 34"/>
          <p:cNvSpPr/>
          <p:nvPr/>
        </p:nvSpPr>
        <p:spPr>
          <a:xfrm>
            <a:off x="4140493" y="32639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5" name="object 35"/>
          <p:cNvSpPr/>
          <p:nvPr/>
        </p:nvSpPr>
        <p:spPr>
          <a:xfrm>
            <a:off x="4153193" y="32766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6" name="object 36"/>
          <p:cNvSpPr/>
          <p:nvPr/>
        </p:nvSpPr>
        <p:spPr>
          <a:xfrm>
            <a:off x="4451033" y="3256355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0" y="0"/>
                </a:moveTo>
                <a:lnTo>
                  <a:pt x="20320" y="2032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7" name="object 37"/>
          <p:cNvSpPr/>
          <p:nvPr/>
        </p:nvSpPr>
        <p:spPr>
          <a:xfrm>
            <a:off x="4423969" y="3229861"/>
            <a:ext cx="30366" cy="30366"/>
          </a:xfrm>
          <a:custGeom>
            <a:avLst/>
            <a:gdLst/>
            <a:ahLst/>
            <a:cxnLst/>
            <a:rect l="l" t="t" r="r" b="b"/>
            <a:pathLst>
              <a:path w="30366" h="30366">
                <a:moveTo>
                  <a:pt x="30366" y="15183"/>
                </a:moveTo>
                <a:lnTo>
                  <a:pt x="30366" y="6797"/>
                </a:lnTo>
                <a:lnTo>
                  <a:pt x="23568" y="0"/>
                </a:lnTo>
                <a:lnTo>
                  <a:pt x="15183" y="0"/>
                </a:lnTo>
                <a:lnTo>
                  <a:pt x="6797" y="0"/>
                </a:lnTo>
                <a:lnTo>
                  <a:pt x="0" y="6797"/>
                </a:lnTo>
                <a:lnTo>
                  <a:pt x="0" y="15183"/>
                </a:lnTo>
                <a:lnTo>
                  <a:pt x="0" y="23568"/>
                </a:lnTo>
                <a:lnTo>
                  <a:pt x="6797" y="30366"/>
                </a:lnTo>
                <a:lnTo>
                  <a:pt x="15183" y="30366"/>
                </a:lnTo>
                <a:lnTo>
                  <a:pt x="23568" y="30366"/>
                </a:lnTo>
                <a:lnTo>
                  <a:pt x="30366" y="23568"/>
                </a:lnTo>
                <a:lnTo>
                  <a:pt x="30366" y="15183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8" name="object 38"/>
          <p:cNvSpPr/>
          <p:nvPr/>
        </p:nvSpPr>
        <p:spPr>
          <a:xfrm>
            <a:off x="4344352" y="3225875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38765" y="46907"/>
                </a:lnTo>
                <a:lnTo>
                  <a:pt x="48038" y="36798"/>
                </a:lnTo>
                <a:lnTo>
                  <a:pt x="50800" y="25400"/>
                </a:lnTo>
                <a:lnTo>
                  <a:pt x="46907" y="11928"/>
                </a:lnTo>
                <a:lnTo>
                  <a:pt x="36798" y="2718"/>
                </a:lnTo>
                <a:lnTo>
                  <a:pt x="25400" y="0"/>
                </a:lnTo>
                <a:lnTo>
                  <a:pt x="11928" y="3893"/>
                </a:lnTo>
                <a:lnTo>
                  <a:pt x="2718" y="14001"/>
                </a:lnTo>
                <a:lnTo>
                  <a:pt x="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9" name="object 39"/>
          <p:cNvSpPr/>
          <p:nvPr/>
        </p:nvSpPr>
        <p:spPr>
          <a:xfrm>
            <a:off x="4329112" y="3243655"/>
            <a:ext cx="30480" cy="12699"/>
          </a:xfrm>
          <a:custGeom>
            <a:avLst/>
            <a:gdLst/>
            <a:ahLst/>
            <a:cxnLst/>
            <a:rect l="l" t="t" r="r" b="b"/>
            <a:pathLst>
              <a:path w="30480" h="12699">
                <a:moveTo>
                  <a:pt x="30480" y="0"/>
                </a:moveTo>
                <a:lnTo>
                  <a:pt x="15240" y="12700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0" name="object 40"/>
          <p:cNvSpPr/>
          <p:nvPr/>
        </p:nvSpPr>
        <p:spPr>
          <a:xfrm>
            <a:off x="4496754" y="3225875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11928" y="46907"/>
                </a:lnTo>
                <a:lnTo>
                  <a:pt x="2718" y="36798"/>
                </a:lnTo>
                <a:lnTo>
                  <a:pt x="0" y="25400"/>
                </a:lnTo>
                <a:lnTo>
                  <a:pt x="3893" y="11928"/>
                </a:lnTo>
                <a:lnTo>
                  <a:pt x="14001" y="2718"/>
                </a:lnTo>
                <a:lnTo>
                  <a:pt x="25400" y="0"/>
                </a:lnTo>
                <a:lnTo>
                  <a:pt x="38872" y="3893"/>
                </a:lnTo>
                <a:lnTo>
                  <a:pt x="48082" y="14001"/>
                </a:lnTo>
                <a:lnTo>
                  <a:pt x="5080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1" name="object 41"/>
          <p:cNvSpPr/>
          <p:nvPr/>
        </p:nvSpPr>
        <p:spPr>
          <a:xfrm>
            <a:off x="4532315" y="3243655"/>
            <a:ext cx="30480" cy="12699"/>
          </a:xfrm>
          <a:custGeom>
            <a:avLst/>
            <a:gdLst/>
            <a:ahLst/>
            <a:cxnLst/>
            <a:rect l="l" t="t" r="r" b="b"/>
            <a:pathLst>
              <a:path w="30480" h="12699">
                <a:moveTo>
                  <a:pt x="30480" y="0"/>
                </a:moveTo>
                <a:lnTo>
                  <a:pt x="15240" y="12700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2" name="object 42"/>
          <p:cNvSpPr/>
          <p:nvPr/>
        </p:nvSpPr>
        <p:spPr>
          <a:xfrm>
            <a:off x="0" y="0"/>
            <a:ext cx="4608004" cy="3456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3" name="object 43"/>
          <p:cNvSpPr/>
          <p:nvPr/>
        </p:nvSpPr>
        <p:spPr>
          <a:xfrm>
            <a:off x="0" y="0"/>
            <a:ext cx="4608004" cy="25962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4" name="object 44"/>
          <p:cNvSpPr/>
          <p:nvPr/>
        </p:nvSpPr>
        <p:spPr>
          <a:xfrm>
            <a:off x="0" y="0"/>
            <a:ext cx="4608004" cy="3456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5" name="object 45"/>
          <p:cNvSpPr/>
          <p:nvPr/>
        </p:nvSpPr>
        <p:spPr>
          <a:xfrm>
            <a:off x="309193" y="472706"/>
            <a:ext cx="3989652" cy="191450"/>
          </a:xfrm>
          <a:custGeom>
            <a:avLst/>
            <a:gdLst/>
            <a:ahLst/>
            <a:cxnLst/>
            <a:rect l="l" t="t" r="r" b="b"/>
            <a:pathLst>
              <a:path w="3989652" h="191450">
                <a:moveTo>
                  <a:pt x="0" y="50800"/>
                </a:moveTo>
                <a:lnTo>
                  <a:pt x="0" y="191450"/>
                </a:lnTo>
                <a:lnTo>
                  <a:pt x="3989652" y="191450"/>
                </a:lnTo>
                <a:lnTo>
                  <a:pt x="3989652" y="50800"/>
                </a:lnTo>
                <a:lnTo>
                  <a:pt x="3988755" y="41300"/>
                </a:lnTo>
                <a:lnTo>
                  <a:pt x="3965796" y="7786"/>
                </a:lnTo>
                <a:lnTo>
                  <a:pt x="3938852" y="0"/>
                </a:lnTo>
                <a:lnTo>
                  <a:pt x="50800" y="0"/>
                </a:lnTo>
                <a:lnTo>
                  <a:pt x="7786" y="23856"/>
                </a:lnTo>
                <a:lnTo>
                  <a:pt x="0" y="50800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6" name="object 46"/>
          <p:cNvSpPr/>
          <p:nvPr/>
        </p:nvSpPr>
        <p:spPr>
          <a:xfrm>
            <a:off x="309193" y="613218"/>
            <a:ext cx="3989652" cy="10160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7" name="object 47"/>
          <p:cNvSpPr/>
          <p:nvPr/>
        </p:nvSpPr>
        <p:spPr>
          <a:xfrm>
            <a:off x="0" y="0"/>
            <a:ext cx="4608004" cy="34560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8" name="object 48"/>
          <p:cNvSpPr/>
          <p:nvPr/>
        </p:nvSpPr>
        <p:spPr>
          <a:xfrm>
            <a:off x="4235345" y="3074250"/>
            <a:ext cx="114301" cy="11430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9" name="object 49"/>
          <p:cNvSpPr/>
          <p:nvPr/>
        </p:nvSpPr>
        <p:spPr>
          <a:xfrm>
            <a:off x="410794" y="3125051"/>
            <a:ext cx="3837250" cy="635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0" name="object 50"/>
          <p:cNvSpPr/>
          <p:nvPr/>
        </p:nvSpPr>
        <p:spPr>
          <a:xfrm>
            <a:off x="4298846" y="504213"/>
            <a:ext cx="50800" cy="258273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1" name="object 51"/>
          <p:cNvSpPr/>
          <p:nvPr/>
        </p:nvSpPr>
        <p:spPr>
          <a:xfrm>
            <a:off x="4298846" y="567714"/>
            <a:ext cx="50800" cy="2519236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2" name="object 52"/>
          <p:cNvSpPr/>
          <p:nvPr/>
        </p:nvSpPr>
        <p:spPr>
          <a:xfrm>
            <a:off x="309193" y="695758"/>
            <a:ext cx="3989652" cy="2441992"/>
          </a:xfrm>
          <a:custGeom>
            <a:avLst/>
            <a:gdLst/>
            <a:ahLst/>
            <a:cxnLst/>
            <a:rect l="l" t="t" r="r" b="b"/>
            <a:pathLst>
              <a:path w="3989652" h="2441992">
                <a:moveTo>
                  <a:pt x="0" y="2391192"/>
                </a:moveTo>
                <a:lnTo>
                  <a:pt x="16636" y="2428706"/>
                </a:lnTo>
                <a:lnTo>
                  <a:pt x="50800" y="2441992"/>
                </a:lnTo>
                <a:lnTo>
                  <a:pt x="3938852" y="2441992"/>
                </a:lnTo>
                <a:lnTo>
                  <a:pt x="3976366" y="2425356"/>
                </a:lnTo>
                <a:lnTo>
                  <a:pt x="3989652" y="2391192"/>
                </a:lnTo>
                <a:lnTo>
                  <a:pt x="3989652" y="0"/>
                </a:lnTo>
                <a:lnTo>
                  <a:pt x="0" y="0"/>
                </a:lnTo>
                <a:lnTo>
                  <a:pt x="0" y="2391192"/>
                </a:lnTo>
                <a:close/>
              </a:path>
            </a:pathLst>
          </a:custGeom>
          <a:solidFill>
            <a:srgbClr val="E9E9F2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3" name="object 53"/>
          <p:cNvSpPr/>
          <p:nvPr/>
        </p:nvSpPr>
        <p:spPr>
          <a:xfrm>
            <a:off x="4298846" y="555014"/>
            <a:ext cx="0" cy="2550986"/>
          </a:xfrm>
          <a:custGeom>
            <a:avLst/>
            <a:gdLst/>
            <a:ahLst/>
            <a:cxnLst/>
            <a:rect l="l" t="t" r="r" b="b"/>
            <a:pathLst>
              <a:path w="0" h="2550986">
                <a:moveTo>
                  <a:pt x="0" y="2550986"/>
                </a:moveTo>
                <a:lnTo>
                  <a:pt x="0" y="0"/>
                </a:lnTo>
              </a:path>
            </a:pathLst>
          </a:custGeom>
          <a:ln w="0">
            <a:solidFill>
              <a:srgbClr val="7F7F7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4" name="object 54"/>
          <p:cNvSpPr/>
          <p:nvPr/>
        </p:nvSpPr>
        <p:spPr>
          <a:xfrm>
            <a:off x="4298846" y="542314"/>
            <a:ext cx="0" cy="12700"/>
          </a:xfrm>
          <a:custGeom>
            <a:avLst/>
            <a:gdLst/>
            <a:ahLst/>
            <a:cxnLst/>
            <a:rect l="l" t="t" r="r" b="b"/>
            <a:pathLst>
              <a:path w="0" h="12700">
                <a:moveTo>
                  <a:pt x="0" y="12700"/>
                </a:moveTo>
                <a:lnTo>
                  <a:pt x="0" y="0"/>
                </a:lnTo>
              </a:path>
            </a:pathLst>
          </a:custGeom>
          <a:ln w="0">
            <a:solidFill>
              <a:srgbClr val="AFAFA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5" name="object 55"/>
          <p:cNvSpPr/>
          <p:nvPr/>
        </p:nvSpPr>
        <p:spPr>
          <a:xfrm>
            <a:off x="4298846" y="529614"/>
            <a:ext cx="0" cy="12700"/>
          </a:xfrm>
          <a:custGeom>
            <a:avLst/>
            <a:gdLst/>
            <a:ahLst/>
            <a:cxnLst/>
            <a:rect l="l" t="t" r="r" b="b"/>
            <a:pathLst>
              <a:path w="0" h="12700">
                <a:moveTo>
                  <a:pt x="0" y="12700"/>
                </a:moveTo>
                <a:lnTo>
                  <a:pt x="0" y="0"/>
                </a:lnTo>
              </a:path>
            </a:pathLst>
          </a:custGeom>
          <a:ln w="0">
            <a:solidFill>
              <a:srgbClr val="CECECE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6" name="object 56"/>
          <p:cNvSpPr/>
          <p:nvPr/>
        </p:nvSpPr>
        <p:spPr>
          <a:xfrm>
            <a:off x="4298846" y="516914"/>
            <a:ext cx="0" cy="12700"/>
          </a:xfrm>
          <a:custGeom>
            <a:avLst/>
            <a:gdLst/>
            <a:ahLst/>
            <a:cxnLst/>
            <a:rect l="l" t="t" r="r" b="b"/>
            <a:pathLst>
              <a:path w="0" h="12700">
                <a:moveTo>
                  <a:pt x="0" y="12700"/>
                </a:moveTo>
                <a:lnTo>
                  <a:pt x="0" y="0"/>
                </a:lnTo>
              </a:path>
            </a:pathLst>
          </a:custGeom>
          <a:ln w="0">
            <a:solidFill>
              <a:srgbClr val="EFEF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7" name="object 57"/>
          <p:cNvSpPr/>
          <p:nvPr/>
        </p:nvSpPr>
        <p:spPr>
          <a:xfrm>
            <a:off x="684874" y="1515543"/>
            <a:ext cx="3238208" cy="1437245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8" name="object 58"/>
          <p:cNvSpPr/>
          <p:nvPr/>
        </p:nvSpPr>
        <p:spPr>
          <a:xfrm>
            <a:off x="0" y="3320961"/>
            <a:ext cx="4608004" cy="135039"/>
          </a:xfrm>
          <a:custGeom>
            <a:avLst/>
            <a:gdLst/>
            <a:ahLst/>
            <a:cxnLst/>
            <a:rect l="l" t="t" r="r" b="b"/>
            <a:pathLst>
              <a:path w="4608004" h="135039">
                <a:moveTo>
                  <a:pt x="0" y="135039"/>
                </a:moveTo>
                <a:lnTo>
                  <a:pt x="4608004" y="135039"/>
                </a:lnTo>
                <a:lnTo>
                  <a:pt x="4608004" y="0"/>
                </a:lnTo>
                <a:lnTo>
                  <a:pt x="0" y="0"/>
                </a:lnTo>
                <a:lnTo>
                  <a:pt x="0" y="135039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153174" y="44948"/>
            <a:ext cx="3370987" cy="2075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455"/>
              </a:lnSpc>
              <a:spcBef>
                <a:spcPts val="72"/>
              </a:spcBef>
            </a:pP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Finding</a:t>
            </a:r>
            <a:r>
              <a:rPr dirty="0" smtClean="0" sz="1400" spc="-2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conjecture</a:t>
            </a:r>
            <a:r>
              <a:rPr dirty="0" smtClean="0" sz="1400" spc="109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with</a:t>
            </a:r>
            <a:r>
              <a:rPr dirty="0" smtClean="0" sz="1400" spc="5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an</a:t>
            </a:r>
            <a:r>
              <a:rPr dirty="0" smtClean="0" sz="1400" spc="144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automated</a:t>
            </a:r>
            <a:r>
              <a:rPr dirty="0" smtClean="0" sz="1400" spc="337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system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47294" y="497161"/>
            <a:ext cx="3381223" cy="33844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140"/>
              </a:lnSpc>
              <a:spcBef>
                <a:spcPts val="57"/>
              </a:spcBef>
            </a:pP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Some</a:t>
            </a:r>
            <a:r>
              <a:rPr dirty="0" smtClean="0" sz="1100" spc="59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of</a:t>
            </a:r>
            <a:r>
              <a:rPr dirty="0" smtClean="0" sz="1100" spc="39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the</a:t>
            </a:r>
            <a:r>
              <a:rPr dirty="0" smtClean="0" sz="1100" spc="16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uses</a:t>
            </a:r>
            <a:r>
              <a:rPr dirty="0" smtClean="0" sz="1100" spc="47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of</a:t>
            </a:r>
            <a:r>
              <a:rPr dirty="0" smtClean="0" sz="1100" spc="39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100" spc="-27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GX:</a:t>
            </a:r>
            <a:r>
              <a:rPr dirty="0" smtClean="0" sz="1100" spc="117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Bounding</a:t>
            </a:r>
            <a:r>
              <a:rPr dirty="0" smtClean="0" sz="1100" spc="-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Al</a:t>
            </a:r>
            <a:r>
              <a:rPr dirty="0" smtClean="0" sz="1100" spc="29">
                <a:solidFill>
                  <a:srgbClr val="FFFFFF"/>
                </a:solidFill>
                <a:latin typeface="Times New Roman"/>
                <a:cs typeface="Times New Roman"/>
              </a:rPr>
              <a:t>b</a:t>
            </a: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ertson</a:t>
            </a:r>
            <a:r>
              <a:rPr dirty="0" smtClean="0" sz="1100" spc="6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irregul</a:t>
            </a:r>
            <a:r>
              <a:rPr dirty="0" smtClean="0" sz="1100" spc="-29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ri</a:t>
            </a:r>
            <a:r>
              <a:rPr dirty="0" smtClean="0" sz="1100" spc="-29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y</a:t>
            </a:r>
            <a:endParaRPr sz="1100">
              <a:latin typeface="Times New Roman"/>
              <a:cs typeface="Times New Roman"/>
            </a:endParaRPr>
          </a:p>
          <a:p>
            <a:pPr marL="12700" marR="20781">
              <a:lnSpc>
                <a:spcPct val="95825"/>
              </a:lnSpc>
              <a:spcBef>
                <a:spcPts val="413"/>
              </a:spcBef>
            </a:pPr>
            <a:r>
              <a:rPr dirty="0" smtClean="0" sz="800" spc="0">
                <a:latin typeface="Times New Roman"/>
                <a:cs typeface="Times New Roman"/>
              </a:rPr>
              <a:t>Al</a:t>
            </a:r>
            <a:r>
              <a:rPr dirty="0" smtClean="0" sz="800" spc="25">
                <a:latin typeface="Times New Roman"/>
                <a:cs typeface="Times New Roman"/>
              </a:rPr>
              <a:t>b</a:t>
            </a:r>
            <a:r>
              <a:rPr dirty="0" smtClean="0" sz="800" spc="0">
                <a:latin typeface="Times New Roman"/>
                <a:cs typeface="Times New Roman"/>
              </a:rPr>
              <a:t>er</a:t>
            </a:r>
            <a:r>
              <a:rPr dirty="0" smtClean="0" sz="800" spc="0">
                <a:latin typeface="Times New Roman"/>
                <a:cs typeface="Times New Roman"/>
              </a:rPr>
              <a:t>tson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75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(1997)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98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suggested</a:t>
            </a:r>
            <a:r>
              <a:rPr dirty="0" smtClean="0" sz="800" spc="68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a</a:t>
            </a:r>
            <a:r>
              <a:rPr dirty="0" smtClean="0" sz="800" spc="129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concept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108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of</a:t>
            </a:r>
            <a:r>
              <a:rPr dirty="0" smtClean="0" sz="800" spc="93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graph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48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irregul</a:t>
            </a:r>
            <a:r>
              <a:rPr dirty="0" smtClean="0" sz="800" spc="-25">
                <a:latin typeface="Times New Roman"/>
                <a:cs typeface="Times New Roman"/>
              </a:rPr>
              <a:t>a</a:t>
            </a:r>
            <a:r>
              <a:rPr dirty="0" smtClean="0" sz="800" spc="0">
                <a:latin typeface="Times New Roman"/>
                <a:cs typeface="Times New Roman"/>
              </a:rPr>
              <a:t>ri</a:t>
            </a:r>
            <a:r>
              <a:rPr dirty="0" smtClean="0" sz="800" spc="-25">
                <a:latin typeface="Times New Roman"/>
                <a:cs typeface="Times New Roman"/>
              </a:rPr>
              <a:t>t</a:t>
            </a:r>
            <a:r>
              <a:rPr dirty="0" smtClean="0" sz="800" spc="0">
                <a:latin typeface="Times New Roman"/>
                <a:cs typeface="Times New Roman"/>
              </a:rPr>
              <a:t>y: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47294" y="950249"/>
            <a:ext cx="3818126" cy="56987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353058" marR="4824">
              <a:lnSpc>
                <a:spcPts val="1300"/>
              </a:lnSpc>
              <a:spcBef>
                <a:spcPts val="65"/>
              </a:spcBef>
            </a:pPr>
            <a:r>
              <a:rPr dirty="0" smtClean="0" sz="800">
                <a:latin typeface="Times New Roman"/>
                <a:cs typeface="Times New Roman"/>
              </a:rPr>
              <a:t>irr</a:t>
            </a:r>
            <a:r>
              <a:rPr dirty="0" smtClean="0" sz="800" spc="-114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(</a:t>
            </a:r>
            <a:r>
              <a:rPr dirty="0" smtClean="0" sz="800" spc="0">
                <a:latin typeface="Times New Roman"/>
                <a:cs typeface="Times New Roman"/>
              </a:rPr>
              <a:t>G</a:t>
            </a:r>
            <a:r>
              <a:rPr dirty="0" smtClean="0" sz="800" spc="-61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)</a:t>
            </a:r>
            <a:r>
              <a:rPr dirty="0" smtClean="0" sz="800" spc="0">
                <a:latin typeface="Times New Roman"/>
                <a:cs typeface="Times New Roman"/>
              </a:rPr>
              <a:t>    </a:t>
            </a:r>
            <a:r>
              <a:rPr dirty="0" smtClean="0" sz="800" spc="141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=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344">
                <a:latin typeface="Times New Roman"/>
                <a:cs typeface="Times New Roman"/>
              </a:rPr>
              <a:t> </a:t>
            </a:r>
            <a:r>
              <a:rPr dirty="0" smtClean="0" baseline="57975" sz="1200" spc="0">
                <a:latin typeface="Times New Roman"/>
                <a:cs typeface="Times New Roman"/>
              </a:rPr>
              <a:t>X</a:t>
            </a:r>
            <a:r>
              <a:rPr dirty="0" smtClean="0" baseline="57975" sz="1200" spc="92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|</a:t>
            </a:r>
            <a:r>
              <a:rPr dirty="0" smtClean="0" sz="800" spc="0">
                <a:latin typeface="Times New Roman"/>
                <a:cs typeface="Times New Roman"/>
              </a:rPr>
              <a:t>d</a:t>
            </a:r>
            <a:r>
              <a:rPr dirty="0" smtClean="0" baseline="-9662" sz="900" spc="0">
                <a:latin typeface="Times New Roman"/>
                <a:cs typeface="Times New Roman"/>
              </a:rPr>
              <a:t>i</a:t>
            </a:r>
            <a:r>
              <a:rPr dirty="0" smtClean="0" baseline="-9662" sz="900" spc="0">
                <a:latin typeface="Times New Roman"/>
                <a:cs typeface="Times New Roman"/>
              </a:rPr>
              <a:t>  </a:t>
            </a:r>
            <a:r>
              <a:rPr dirty="0" smtClean="0" sz="800" spc="0">
                <a:latin typeface="Times New Roman"/>
                <a:cs typeface="Times New Roman"/>
              </a:rPr>
              <a:t>−</a:t>
            </a:r>
            <a:r>
              <a:rPr dirty="0" smtClean="0" sz="800" spc="-101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d</a:t>
            </a:r>
            <a:r>
              <a:rPr dirty="0" smtClean="0" baseline="-9662" sz="900" spc="0">
                <a:latin typeface="Times New Roman"/>
                <a:cs typeface="Times New Roman"/>
              </a:rPr>
              <a:t>j</a:t>
            </a:r>
            <a:r>
              <a:rPr dirty="0" smtClean="0" baseline="-9662" sz="900" spc="14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|</a:t>
            </a:r>
            <a:endParaRPr sz="800">
              <a:latin typeface="Times New Roman"/>
              <a:cs typeface="Times New Roman"/>
            </a:endParaRPr>
          </a:p>
          <a:p>
            <a:pPr marL="1968923" marR="1639458" algn="ctr">
              <a:lnSpc>
                <a:spcPct val="110839"/>
              </a:lnSpc>
            </a:pPr>
            <a:r>
              <a:rPr dirty="0" smtClean="0" sz="600">
                <a:latin typeface="Times New Roman"/>
                <a:cs typeface="Times New Roman"/>
              </a:rPr>
              <a:t>ij</a:t>
            </a:r>
            <a:r>
              <a:rPr dirty="0" smtClean="0" sz="600" spc="-89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Segoe UI Symbol"/>
                <a:cs typeface="Segoe UI Symbol"/>
              </a:rPr>
              <a:t>∈</a:t>
            </a:r>
            <a:r>
              <a:rPr dirty="0" smtClean="0" sz="600" spc="0">
                <a:latin typeface="Times New Roman"/>
                <a:cs typeface="Times New Roman"/>
              </a:rPr>
              <a:t>E</a:t>
            </a:r>
            <a:endParaRPr sz="600">
              <a:latin typeface="Times New Roman"/>
              <a:cs typeface="Times New Roman"/>
            </a:endParaRPr>
          </a:p>
          <a:p>
            <a:pPr marL="12700" indent="0">
              <a:lnSpc>
                <a:spcPct val="98604"/>
              </a:lnSpc>
              <a:spcBef>
                <a:spcPts val="325"/>
              </a:spcBef>
            </a:pPr>
            <a:r>
              <a:rPr dirty="0" smtClean="0" sz="800" spc="0">
                <a:latin typeface="Times New Roman"/>
                <a:cs typeface="Times New Roman"/>
              </a:rPr>
              <a:t>Using</a:t>
            </a:r>
            <a:r>
              <a:rPr dirty="0" smtClean="0" sz="800" spc="123">
                <a:latin typeface="Times New Roman"/>
                <a:cs typeface="Times New Roman"/>
              </a:rPr>
              <a:t> </a:t>
            </a:r>
            <a:r>
              <a:rPr dirty="0" smtClean="0" sz="800" spc="-25">
                <a:latin typeface="Times New Roman"/>
                <a:cs typeface="Times New Roman"/>
              </a:rPr>
              <a:t>A</a:t>
            </a:r>
            <a:r>
              <a:rPr dirty="0" smtClean="0" sz="800" spc="0">
                <a:latin typeface="Times New Roman"/>
                <a:cs typeface="Times New Roman"/>
              </a:rPr>
              <a:t>GX</a:t>
            </a:r>
            <a:r>
              <a:rPr dirty="0" smtClean="0" sz="800" spc="0">
                <a:latin typeface="Times New Roman"/>
                <a:cs typeface="Times New Roman"/>
              </a:rPr>
              <a:t>,</a:t>
            </a:r>
            <a:r>
              <a:rPr dirty="0" smtClean="0" sz="800" spc="66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a</a:t>
            </a:r>
            <a:r>
              <a:rPr dirty="0" smtClean="0" sz="800" spc="129">
                <a:latin typeface="Times New Roman"/>
                <a:cs typeface="Times New Roman"/>
              </a:rPr>
              <a:t> </a:t>
            </a:r>
            <a:r>
              <a:rPr dirty="0" smtClean="0" sz="800" spc="25">
                <a:latin typeface="Times New Roman"/>
                <a:cs typeface="Times New Roman"/>
              </a:rPr>
              <a:t>b</a:t>
            </a:r>
            <a:r>
              <a:rPr dirty="0" smtClean="0" sz="800" spc="0">
                <a:latin typeface="Times New Roman"/>
                <a:cs typeface="Times New Roman"/>
              </a:rPr>
              <a:t>est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31">
                <a:latin typeface="Times New Roman"/>
                <a:cs typeface="Times New Roman"/>
              </a:rPr>
              <a:t> </a:t>
            </a:r>
            <a:r>
              <a:rPr dirty="0" smtClean="0" sz="800" spc="25">
                <a:latin typeface="Times New Roman"/>
                <a:cs typeface="Times New Roman"/>
              </a:rPr>
              <a:t>p</a:t>
            </a:r>
            <a:r>
              <a:rPr dirty="0" smtClean="0" sz="800" spc="0">
                <a:latin typeface="Times New Roman"/>
                <a:cs typeface="Times New Roman"/>
              </a:rPr>
              <a:t>ossible</a:t>
            </a:r>
            <a:r>
              <a:rPr dirty="0" smtClean="0" sz="800" spc="187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up</a:t>
            </a:r>
            <a:r>
              <a:rPr dirty="0" smtClean="0" sz="800" spc="25">
                <a:latin typeface="Times New Roman"/>
                <a:cs typeface="Times New Roman"/>
              </a:rPr>
              <a:t>p</a:t>
            </a:r>
            <a:r>
              <a:rPr dirty="0" smtClean="0" sz="800" spc="0">
                <a:latin typeface="Times New Roman"/>
                <a:cs typeface="Times New Roman"/>
              </a:rPr>
              <a:t>er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31">
                <a:latin typeface="Times New Roman"/>
                <a:cs typeface="Times New Roman"/>
              </a:rPr>
              <a:t> </a:t>
            </a:r>
            <a:r>
              <a:rPr dirty="0" smtClean="0" sz="800" spc="25">
                <a:latin typeface="Times New Roman"/>
                <a:cs typeface="Times New Roman"/>
              </a:rPr>
              <a:t>b</a:t>
            </a:r>
            <a:r>
              <a:rPr dirty="0" smtClean="0" sz="800" spc="0">
                <a:latin typeface="Times New Roman"/>
                <a:cs typeface="Times New Roman"/>
              </a:rPr>
              <a:t>ound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48">
                <a:latin typeface="Times New Roman"/>
                <a:cs typeface="Times New Roman"/>
              </a:rPr>
              <a:t> </a:t>
            </a:r>
            <a:r>
              <a:rPr dirty="0" smtClean="0" sz="800" spc="-25">
                <a:latin typeface="Times New Roman"/>
                <a:cs typeface="Times New Roman"/>
              </a:rPr>
              <a:t>w</a:t>
            </a:r>
            <a:r>
              <a:rPr dirty="0" smtClean="0" sz="800" spc="0">
                <a:latin typeface="Times New Roman"/>
                <a:cs typeface="Times New Roman"/>
              </a:rPr>
              <a:t>as</a:t>
            </a:r>
            <a:r>
              <a:rPr dirty="0" smtClean="0" sz="800" spc="144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found</a:t>
            </a:r>
            <a:r>
              <a:rPr dirty="0" smtClean="0" sz="800" spc="196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as</a:t>
            </a:r>
            <a:r>
              <a:rPr dirty="0" smtClean="0" sz="800" spc="144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a</a:t>
            </a:r>
            <a:r>
              <a:rPr dirty="0" smtClean="0" sz="800" spc="129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function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71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o</a:t>
            </a:r>
            <a:r>
              <a:rPr dirty="0" smtClean="0" sz="800" spc="0">
                <a:latin typeface="Times New Roman"/>
                <a:cs typeface="Times New Roman"/>
              </a:rPr>
              <a:t>f</a:t>
            </a:r>
            <a:r>
              <a:rPr dirty="0" smtClean="0" sz="800" spc="91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the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16">
                <a:latin typeface="Times New Roman"/>
                <a:cs typeface="Times New Roman"/>
              </a:rPr>
              <a:t> </a:t>
            </a:r>
            <a:r>
              <a:rPr dirty="0" smtClean="0" sz="800" spc="-25">
                <a:latin typeface="Times New Roman"/>
                <a:cs typeface="Times New Roman"/>
              </a:rPr>
              <a:t>o</a:t>
            </a:r>
            <a:r>
              <a:rPr dirty="0" smtClean="0" sz="800" spc="0">
                <a:latin typeface="Times New Roman"/>
                <a:cs typeface="Times New Roman"/>
              </a:rPr>
              <a:t>rder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2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n</a:t>
            </a:r>
            <a:r>
              <a:rPr dirty="0" smtClean="0" sz="800" spc="130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and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the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16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size</a:t>
            </a:r>
            <a:r>
              <a:rPr dirty="0" smtClean="0" sz="800" spc="109">
                <a:latin typeface="Times New Roman"/>
                <a:cs typeface="Times New Roman"/>
              </a:rPr>
              <a:t> </a:t>
            </a:r>
            <a:r>
              <a:rPr dirty="0" smtClean="0" sz="800" spc="14">
                <a:latin typeface="Times New Roman"/>
                <a:cs typeface="Times New Roman"/>
              </a:rPr>
              <a:t>m</a:t>
            </a:r>
            <a:r>
              <a:rPr dirty="0" smtClean="0" sz="800" spc="0">
                <a:latin typeface="Times New Roman"/>
                <a:cs typeface="Times New Roman"/>
              </a:rPr>
              <a:t>.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58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In</a:t>
            </a:r>
            <a:r>
              <a:rPr dirty="0" smtClean="0" sz="800" spc="84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addition,</a:t>
            </a:r>
            <a:r>
              <a:rPr dirty="0" smtClean="0" sz="800" spc="66">
                <a:latin typeface="Times New Roman"/>
                <a:cs typeface="Times New Roman"/>
              </a:rPr>
              <a:t> </a:t>
            </a:r>
            <a:r>
              <a:rPr dirty="0" smtClean="0" sz="800" spc="-25">
                <a:latin typeface="Times New Roman"/>
                <a:cs typeface="Times New Roman"/>
              </a:rPr>
              <a:t>A</a:t>
            </a:r>
            <a:r>
              <a:rPr dirty="0" smtClean="0" sz="800" spc="0">
                <a:latin typeface="Times New Roman"/>
                <a:cs typeface="Times New Roman"/>
              </a:rPr>
              <a:t>GX</a:t>
            </a:r>
            <a:r>
              <a:rPr dirty="0" smtClean="0" sz="800" spc="27">
                <a:latin typeface="Times New Roman"/>
                <a:cs typeface="Times New Roman"/>
              </a:rPr>
              <a:t> </a:t>
            </a:r>
            <a:r>
              <a:rPr dirty="0" smtClean="0" sz="800" spc="-25">
                <a:latin typeface="Times New Roman"/>
                <a:cs typeface="Times New Roman"/>
              </a:rPr>
              <a:t>p</a:t>
            </a:r>
            <a:r>
              <a:rPr dirty="0" smtClean="0" sz="800" spc="0">
                <a:latin typeface="Times New Roman"/>
                <a:cs typeface="Times New Roman"/>
              </a:rPr>
              <a:t>rovided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18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the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16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basic</a:t>
            </a:r>
            <a:r>
              <a:rPr dirty="0" smtClean="0" sz="800" spc="183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idea</a:t>
            </a:r>
            <a:r>
              <a:rPr dirty="0" smtClean="0" sz="800" spc="164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to</a:t>
            </a:r>
            <a:r>
              <a:rPr dirty="0" smtClean="0" sz="800" spc="185">
                <a:latin typeface="Times New Roman"/>
                <a:cs typeface="Times New Roman"/>
              </a:rPr>
              <a:t> </a:t>
            </a:r>
            <a:r>
              <a:rPr dirty="0" smtClean="0" sz="800" spc="-25">
                <a:latin typeface="Times New Roman"/>
                <a:cs typeface="Times New Roman"/>
              </a:rPr>
              <a:t>p</a:t>
            </a:r>
            <a:r>
              <a:rPr dirty="0" smtClean="0" sz="800" spc="0">
                <a:latin typeface="Times New Roman"/>
                <a:cs typeface="Times New Roman"/>
              </a:rPr>
              <a:t>rove</a:t>
            </a:r>
            <a:r>
              <a:rPr dirty="0" smtClean="0" sz="800" spc="177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its</a:t>
            </a:r>
            <a:r>
              <a:rPr dirty="0" smtClean="0" sz="800" spc="155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validi</a:t>
            </a:r>
            <a:r>
              <a:rPr dirty="0" smtClean="0" sz="800" spc="-19">
                <a:latin typeface="Times New Roman"/>
                <a:cs typeface="Times New Roman"/>
              </a:rPr>
              <a:t>t</a:t>
            </a:r>
            <a:r>
              <a:rPr dirty="0" smtClean="0" sz="800" spc="0">
                <a:latin typeface="Times New Roman"/>
                <a:cs typeface="Times New Roman"/>
              </a:rPr>
              <a:t>y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47294" y="2984750"/>
            <a:ext cx="2810764" cy="1278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875"/>
              </a:lnSpc>
              <a:spcBef>
                <a:spcPts val="43"/>
              </a:spcBef>
            </a:pPr>
            <a:r>
              <a:rPr dirty="0" smtClean="0" sz="800" spc="0">
                <a:latin typeface="Times New Roman"/>
                <a:cs typeface="Times New Roman"/>
              </a:rPr>
              <a:t>The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29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extremal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103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graphs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55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f</a:t>
            </a:r>
            <a:r>
              <a:rPr dirty="0" smtClean="0" sz="800" spc="-25">
                <a:latin typeface="Times New Roman"/>
                <a:cs typeface="Times New Roman"/>
              </a:rPr>
              <a:t>o</a:t>
            </a:r>
            <a:r>
              <a:rPr dirty="0" smtClean="0" sz="800" spc="0">
                <a:latin typeface="Times New Roman"/>
                <a:cs typeface="Times New Roman"/>
              </a:rPr>
              <a:t>r</a:t>
            </a:r>
            <a:r>
              <a:rPr dirty="0" smtClean="0" sz="800" spc="114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n</a:t>
            </a:r>
            <a:r>
              <a:rPr dirty="0" smtClean="0" sz="800" spc="85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=</a:t>
            </a:r>
            <a:r>
              <a:rPr dirty="0" smtClean="0" sz="800" spc="-57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7: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6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fanned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58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complete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114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split</a:t>
            </a:r>
            <a:r>
              <a:rPr dirty="0" smtClean="0" sz="800" spc="167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graphs.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5006" y="3353753"/>
            <a:ext cx="1545775" cy="101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70"/>
              </a:lnSpc>
              <a:spcBef>
                <a:spcPts val="33"/>
              </a:spcBef>
            </a:pPr>
            <a:r>
              <a:rPr dirty="0" smtClean="0" sz="600" spc="-71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dirty="0" smtClean="0" sz="600" spc="-23">
                <a:solidFill>
                  <a:srgbClr val="FFFFFF"/>
                </a:solidFill>
                <a:latin typeface="Times New Roman"/>
                <a:cs typeface="Times New Roman"/>
              </a:rPr>
              <a:t>w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dirty="0" smtClean="0" sz="600" spc="7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applications</a:t>
            </a:r>
            <a:r>
              <a:rPr dirty="0" smtClean="0" sz="600" spc="27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of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VNS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79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in</a:t>
            </a:r>
            <a:r>
              <a:rPr dirty="0" smtClean="0" sz="600" spc="14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Data</a:t>
            </a:r>
            <a:r>
              <a:rPr dirty="0" smtClean="0" sz="600" spc="122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Mining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884796" y="3353753"/>
            <a:ext cx="544760" cy="101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70"/>
              </a:lnSpc>
              <a:spcBef>
                <a:spcPts val="33"/>
              </a:spcBef>
            </a:pP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Pierre</a:t>
            </a:r>
            <a:r>
              <a:rPr dirty="0" smtClean="0" sz="600" spc="7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Hansen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766243" y="3353753"/>
            <a:ext cx="1053265" cy="101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70"/>
              </a:lnSpc>
              <a:spcBef>
                <a:spcPts val="33"/>
              </a:spcBef>
            </a:pPr>
            <a:r>
              <a:rPr dirty="0" smtClean="0" sz="600" spc="-23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dirty="0" smtClean="0" sz="600" spc="-23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ris,</a:t>
            </a:r>
            <a:r>
              <a:rPr dirty="0" smtClean="0" sz="600" spc="102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Septem</a:t>
            </a:r>
            <a:r>
              <a:rPr dirty="0" smtClean="0" sz="600" spc="23">
                <a:solidFill>
                  <a:srgbClr val="FFFFFF"/>
                </a:solidFill>
                <a:latin typeface="Times New Roman"/>
                <a:cs typeface="Times New Roman"/>
              </a:rPr>
              <a:t>b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er</a:t>
            </a:r>
            <a:r>
              <a:rPr dirty="0" smtClean="0" sz="600" spc="9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7–8,</a:t>
            </a:r>
            <a:r>
              <a:rPr dirty="0" smtClean="0" sz="600" spc="4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2017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190388" y="3353753"/>
            <a:ext cx="307653" cy="101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70"/>
              </a:lnSpc>
              <a:spcBef>
                <a:spcPts val="33"/>
              </a:spcBef>
            </a:pP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20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3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/</a:t>
            </a:r>
            <a:r>
              <a:rPr dirty="0" smtClean="0" sz="600" spc="-8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34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297606" y="3251275"/>
            <a:ext cx="53506" cy="25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" name="object 2"/>
          <p:cNvSpPr txBox="1"/>
          <p:nvPr/>
        </p:nvSpPr>
        <p:spPr>
          <a:xfrm>
            <a:off x="3023667" y="3251371"/>
            <a:ext cx="43019" cy="151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/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/>
          <p:nvPr/>
        </p:nvSpPr>
        <p:spPr>
          <a:xfrm>
            <a:off x="3023667" y="3236187"/>
            <a:ext cx="43019" cy="30366"/>
          </a:xfrm>
          <a:custGeom>
            <a:avLst/>
            <a:gdLst/>
            <a:ahLst/>
            <a:cxnLst/>
            <a:rect l="l" t="t" r="r" b="b"/>
            <a:pathLst>
              <a:path w="43019" h="30366">
                <a:moveTo>
                  <a:pt x="0" y="30366"/>
                </a:moveTo>
                <a:lnTo>
                  <a:pt x="43019" y="30366"/>
                </a:lnTo>
                <a:lnTo>
                  <a:pt x="43019" y="0"/>
                </a:lnTo>
                <a:lnTo>
                  <a:pt x="0" y="0"/>
                </a:lnTo>
                <a:lnTo>
                  <a:pt x="0" y="30366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" name="object 11"/>
          <p:cNvSpPr/>
          <p:nvPr/>
        </p:nvSpPr>
        <p:spPr>
          <a:xfrm>
            <a:off x="2944050" y="3232225"/>
            <a:ext cx="25400" cy="38100"/>
          </a:xfrm>
          <a:custGeom>
            <a:avLst/>
            <a:gdLst/>
            <a:ahLst/>
            <a:cxnLst/>
            <a:rect l="l" t="t" r="r" b="b"/>
            <a:pathLst>
              <a:path w="25400" h="38100">
                <a:moveTo>
                  <a:pt x="25400" y="38100"/>
                </a:moveTo>
                <a:lnTo>
                  <a:pt x="25400" y="0"/>
                </a:lnTo>
                <a:lnTo>
                  <a:pt x="0" y="19050"/>
                </a:lnTo>
                <a:lnTo>
                  <a:pt x="25400" y="3810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" name="object 12"/>
          <p:cNvSpPr/>
          <p:nvPr/>
        </p:nvSpPr>
        <p:spPr>
          <a:xfrm>
            <a:off x="3121853" y="3232225"/>
            <a:ext cx="25400" cy="38100"/>
          </a:xfrm>
          <a:custGeom>
            <a:avLst/>
            <a:gdLst/>
            <a:ahLst/>
            <a:cxnLst/>
            <a:rect l="l" t="t" r="r" b="b"/>
            <a:pathLst>
              <a:path w="25400" h="38100">
                <a:moveTo>
                  <a:pt x="0" y="38100"/>
                </a:moveTo>
                <a:lnTo>
                  <a:pt x="25400" y="19050"/>
                </a:lnTo>
                <a:lnTo>
                  <a:pt x="0" y="0"/>
                </a:lnTo>
                <a:lnTo>
                  <a:pt x="0" y="3810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" name="object 13"/>
          <p:cNvSpPr/>
          <p:nvPr/>
        </p:nvSpPr>
        <p:spPr>
          <a:xfrm>
            <a:off x="3287279" y="3246309"/>
            <a:ext cx="43019" cy="30366"/>
          </a:xfrm>
          <a:custGeom>
            <a:avLst/>
            <a:gdLst/>
            <a:ahLst/>
            <a:cxnLst/>
            <a:rect l="l" t="t" r="r" b="b"/>
            <a:pathLst>
              <a:path w="43019" h="30366">
                <a:moveTo>
                  <a:pt x="0" y="30366"/>
                </a:moveTo>
                <a:lnTo>
                  <a:pt x="43019" y="30366"/>
                </a:lnTo>
                <a:lnTo>
                  <a:pt x="43019" y="0"/>
                </a:lnTo>
                <a:lnTo>
                  <a:pt x="0" y="0"/>
                </a:lnTo>
                <a:lnTo>
                  <a:pt x="0" y="30366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" name="object 14"/>
          <p:cNvSpPr/>
          <p:nvPr/>
        </p:nvSpPr>
        <p:spPr>
          <a:xfrm>
            <a:off x="3297771" y="3236035"/>
            <a:ext cx="43180" cy="30480"/>
          </a:xfrm>
          <a:custGeom>
            <a:avLst/>
            <a:gdLst/>
            <a:ahLst/>
            <a:cxnLst/>
            <a:rect l="l" t="t" r="r" b="b"/>
            <a:pathLst>
              <a:path w="43180" h="30480">
                <a:moveTo>
                  <a:pt x="0" y="10160"/>
                </a:moveTo>
                <a:lnTo>
                  <a:pt x="0" y="0"/>
                </a:lnTo>
                <a:lnTo>
                  <a:pt x="43180" y="0"/>
                </a:lnTo>
                <a:lnTo>
                  <a:pt x="43180" y="30480"/>
                </a:lnTo>
                <a:lnTo>
                  <a:pt x="33020" y="3048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" name="object 15"/>
          <p:cNvSpPr/>
          <p:nvPr/>
        </p:nvSpPr>
        <p:spPr>
          <a:xfrm>
            <a:off x="3307932" y="3225875"/>
            <a:ext cx="43180" cy="30480"/>
          </a:xfrm>
          <a:custGeom>
            <a:avLst/>
            <a:gdLst/>
            <a:ahLst/>
            <a:cxnLst/>
            <a:rect l="l" t="t" r="r" b="b"/>
            <a:pathLst>
              <a:path w="43180" h="30480">
                <a:moveTo>
                  <a:pt x="0" y="10160"/>
                </a:moveTo>
                <a:lnTo>
                  <a:pt x="0" y="0"/>
                </a:lnTo>
                <a:lnTo>
                  <a:pt x="43180" y="0"/>
                </a:lnTo>
                <a:lnTo>
                  <a:pt x="43180" y="30480"/>
                </a:lnTo>
                <a:lnTo>
                  <a:pt x="33020" y="3048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" name="object 16"/>
          <p:cNvSpPr/>
          <p:nvPr/>
        </p:nvSpPr>
        <p:spPr>
          <a:xfrm>
            <a:off x="3224111" y="3232225"/>
            <a:ext cx="203202" cy="38100"/>
          </a:xfrm>
          <a:custGeom>
            <a:avLst/>
            <a:gdLst/>
            <a:ahLst/>
            <a:cxnLst/>
            <a:rect l="l" t="t" r="r" b="b"/>
            <a:pathLst>
              <a:path w="203202" h="38100">
                <a:moveTo>
                  <a:pt x="203202" y="19050"/>
                </a:moveTo>
                <a:lnTo>
                  <a:pt x="177802" y="0"/>
                </a:lnTo>
                <a:lnTo>
                  <a:pt x="177802" y="38100"/>
                </a:lnTo>
                <a:lnTo>
                  <a:pt x="203202" y="19050"/>
                </a:lnTo>
                <a:close/>
              </a:path>
              <a:path w="203202" h="38100">
                <a:moveTo>
                  <a:pt x="25400" y="0"/>
                </a:moveTo>
                <a:lnTo>
                  <a:pt x="0" y="19050"/>
                </a:lnTo>
                <a:lnTo>
                  <a:pt x="25400" y="38100"/>
                </a:lnTo>
                <a:lnTo>
                  <a:pt x="25400" y="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" name="object 17"/>
          <p:cNvSpPr/>
          <p:nvPr/>
        </p:nvSpPr>
        <p:spPr>
          <a:xfrm>
            <a:off x="3593072" y="32385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" name="object 18"/>
          <p:cNvSpPr/>
          <p:nvPr/>
        </p:nvSpPr>
        <p:spPr>
          <a:xfrm>
            <a:off x="3504171" y="3232225"/>
            <a:ext cx="203202" cy="38100"/>
          </a:xfrm>
          <a:custGeom>
            <a:avLst/>
            <a:gdLst/>
            <a:ahLst/>
            <a:cxnLst/>
            <a:rect l="l" t="t" r="r" b="b"/>
            <a:pathLst>
              <a:path w="203202" h="38100">
                <a:moveTo>
                  <a:pt x="203202" y="19050"/>
                </a:moveTo>
                <a:lnTo>
                  <a:pt x="177802" y="0"/>
                </a:lnTo>
                <a:lnTo>
                  <a:pt x="177802" y="38100"/>
                </a:lnTo>
                <a:lnTo>
                  <a:pt x="203202" y="19050"/>
                </a:lnTo>
                <a:close/>
              </a:path>
              <a:path w="203202" h="38100">
                <a:moveTo>
                  <a:pt x="25400" y="0"/>
                </a:moveTo>
                <a:lnTo>
                  <a:pt x="0" y="19050"/>
                </a:lnTo>
                <a:lnTo>
                  <a:pt x="25400" y="38100"/>
                </a:lnTo>
                <a:lnTo>
                  <a:pt x="25400" y="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" name="object 19"/>
          <p:cNvSpPr/>
          <p:nvPr/>
        </p:nvSpPr>
        <p:spPr>
          <a:xfrm>
            <a:off x="3580372" y="32258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" name="object 20"/>
          <p:cNvSpPr/>
          <p:nvPr/>
        </p:nvSpPr>
        <p:spPr>
          <a:xfrm>
            <a:off x="3593072" y="32512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" name="object 21"/>
          <p:cNvSpPr/>
          <p:nvPr/>
        </p:nvSpPr>
        <p:spPr>
          <a:xfrm>
            <a:off x="3580372" y="32639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" name="object 22"/>
          <p:cNvSpPr/>
          <p:nvPr/>
        </p:nvSpPr>
        <p:spPr>
          <a:xfrm>
            <a:off x="3593072" y="32766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" name="object 23"/>
          <p:cNvSpPr/>
          <p:nvPr/>
        </p:nvSpPr>
        <p:spPr>
          <a:xfrm>
            <a:off x="3860432" y="32258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4" name="object 24"/>
          <p:cNvSpPr/>
          <p:nvPr/>
        </p:nvSpPr>
        <p:spPr>
          <a:xfrm>
            <a:off x="3873132" y="32385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5" name="object 25"/>
          <p:cNvSpPr/>
          <p:nvPr/>
        </p:nvSpPr>
        <p:spPr>
          <a:xfrm>
            <a:off x="3873132" y="32512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6" name="object 26"/>
          <p:cNvSpPr/>
          <p:nvPr/>
        </p:nvSpPr>
        <p:spPr>
          <a:xfrm>
            <a:off x="3784231" y="3232225"/>
            <a:ext cx="203202" cy="38100"/>
          </a:xfrm>
          <a:custGeom>
            <a:avLst/>
            <a:gdLst/>
            <a:ahLst/>
            <a:cxnLst/>
            <a:rect l="l" t="t" r="r" b="b"/>
            <a:pathLst>
              <a:path w="203202" h="38100">
                <a:moveTo>
                  <a:pt x="203202" y="19050"/>
                </a:moveTo>
                <a:lnTo>
                  <a:pt x="177802" y="0"/>
                </a:lnTo>
                <a:lnTo>
                  <a:pt x="177802" y="38100"/>
                </a:lnTo>
                <a:lnTo>
                  <a:pt x="203202" y="19050"/>
                </a:lnTo>
                <a:close/>
              </a:path>
              <a:path w="203202" h="38100">
                <a:moveTo>
                  <a:pt x="25400" y="0"/>
                </a:moveTo>
                <a:lnTo>
                  <a:pt x="0" y="19050"/>
                </a:lnTo>
                <a:lnTo>
                  <a:pt x="25400" y="38100"/>
                </a:lnTo>
                <a:lnTo>
                  <a:pt x="25400" y="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7" name="object 27"/>
          <p:cNvSpPr/>
          <p:nvPr/>
        </p:nvSpPr>
        <p:spPr>
          <a:xfrm>
            <a:off x="3860432" y="32639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8" name="object 28"/>
          <p:cNvSpPr/>
          <p:nvPr/>
        </p:nvSpPr>
        <p:spPr>
          <a:xfrm>
            <a:off x="3873132" y="32766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9" name="object 29"/>
          <p:cNvSpPr/>
          <p:nvPr/>
        </p:nvSpPr>
        <p:spPr>
          <a:xfrm>
            <a:off x="4140493" y="32258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0" name="object 30"/>
          <p:cNvSpPr/>
          <p:nvPr/>
        </p:nvSpPr>
        <p:spPr>
          <a:xfrm>
            <a:off x="4153193" y="32385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1" name="object 31"/>
          <p:cNvSpPr/>
          <p:nvPr/>
        </p:nvSpPr>
        <p:spPr>
          <a:xfrm>
            <a:off x="4153193" y="32512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2" name="object 32"/>
          <p:cNvSpPr/>
          <p:nvPr/>
        </p:nvSpPr>
        <p:spPr>
          <a:xfrm>
            <a:off x="4140493" y="32639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3" name="object 33"/>
          <p:cNvSpPr/>
          <p:nvPr/>
        </p:nvSpPr>
        <p:spPr>
          <a:xfrm>
            <a:off x="4153193" y="32766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4" name="object 34"/>
          <p:cNvSpPr/>
          <p:nvPr/>
        </p:nvSpPr>
        <p:spPr>
          <a:xfrm>
            <a:off x="4451033" y="3256355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0" y="0"/>
                </a:moveTo>
                <a:lnTo>
                  <a:pt x="20320" y="2032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5" name="object 35"/>
          <p:cNvSpPr/>
          <p:nvPr/>
        </p:nvSpPr>
        <p:spPr>
          <a:xfrm>
            <a:off x="4423969" y="3229861"/>
            <a:ext cx="30366" cy="30366"/>
          </a:xfrm>
          <a:custGeom>
            <a:avLst/>
            <a:gdLst/>
            <a:ahLst/>
            <a:cxnLst/>
            <a:rect l="l" t="t" r="r" b="b"/>
            <a:pathLst>
              <a:path w="30366" h="30366">
                <a:moveTo>
                  <a:pt x="30366" y="15183"/>
                </a:moveTo>
                <a:lnTo>
                  <a:pt x="30366" y="6797"/>
                </a:lnTo>
                <a:lnTo>
                  <a:pt x="23568" y="0"/>
                </a:lnTo>
                <a:lnTo>
                  <a:pt x="15183" y="0"/>
                </a:lnTo>
                <a:lnTo>
                  <a:pt x="6797" y="0"/>
                </a:lnTo>
                <a:lnTo>
                  <a:pt x="0" y="6797"/>
                </a:lnTo>
                <a:lnTo>
                  <a:pt x="0" y="15183"/>
                </a:lnTo>
                <a:lnTo>
                  <a:pt x="0" y="23568"/>
                </a:lnTo>
                <a:lnTo>
                  <a:pt x="6797" y="30366"/>
                </a:lnTo>
                <a:lnTo>
                  <a:pt x="15183" y="30366"/>
                </a:lnTo>
                <a:lnTo>
                  <a:pt x="23568" y="30366"/>
                </a:lnTo>
                <a:lnTo>
                  <a:pt x="30366" y="23568"/>
                </a:lnTo>
                <a:lnTo>
                  <a:pt x="30366" y="15183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6" name="object 36"/>
          <p:cNvSpPr/>
          <p:nvPr/>
        </p:nvSpPr>
        <p:spPr>
          <a:xfrm>
            <a:off x="4344352" y="3225875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38765" y="46907"/>
                </a:lnTo>
                <a:lnTo>
                  <a:pt x="48038" y="36798"/>
                </a:lnTo>
                <a:lnTo>
                  <a:pt x="50800" y="25400"/>
                </a:lnTo>
                <a:lnTo>
                  <a:pt x="46907" y="11928"/>
                </a:lnTo>
                <a:lnTo>
                  <a:pt x="36798" y="2718"/>
                </a:lnTo>
                <a:lnTo>
                  <a:pt x="25400" y="0"/>
                </a:lnTo>
                <a:lnTo>
                  <a:pt x="11928" y="3893"/>
                </a:lnTo>
                <a:lnTo>
                  <a:pt x="2718" y="14001"/>
                </a:lnTo>
                <a:lnTo>
                  <a:pt x="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7" name="object 37"/>
          <p:cNvSpPr/>
          <p:nvPr/>
        </p:nvSpPr>
        <p:spPr>
          <a:xfrm>
            <a:off x="4329112" y="3243655"/>
            <a:ext cx="30480" cy="12699"/>
          </a:xfrm>
          <a:custGeom>
            <a:avLst/>
            <a:gdLst/>
            <a:ahLst/>
            <a:cxnLst/>
            <a:rect l="l" t="t" r="r" b="b"/>
            <a:pathLst>
              <a:path w="30480" h="12699">
                <a:moveTo>
                  <a:pt x="30480" y="0"/>
                </a:moveTo>
                <a:lnTo>
                  <a:pt x="15240" y="12700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8" name="object 38"/>
          <p:cNvSpPr/>
          <p:nvPr/>
        </p:nvSpPr>
        <p:spPr>
          <a:xfrm>
            <a:off x="4496754" y="3225875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11928" y="46907"/>
                </a:lnTo>
                <a:lnTo>
                  <a:pt x="2718" y="36798"/>
                </a:lnTo>
                <a:lnTo>
                  <a:pt x="0" y="25400"/>
                </a:lnTo>
                <a:lnTo>
                  <a:pt x="3893" y="11928"/>
                </a:lnTo>
                <a:lnTo>
                  <a:pt x="14001" y="2718"/>
                </a:lnTo>
                <a:lnTo>
                  <a:pt x="25400" y="0"/>
                </a:lnTo>
                <a:lnTo>
                  <a:pt x="38872" y="3893"/>
                </a:lnTo>
                <a:lnTo>
                  <a:pt x="48082" y="14001"/>
                </a:lnTo>
                <a:lnTo>
                  <a:pt x="5080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9" name="object 39"/>
          <p:cNvSpPr/>
          <p:nvPr/>
        </p:nvSpPr>
        <p:spPr>
          <a:xfrm>
            <a:off x="4532315" y="3243655"/>
            <a:ext cx="30480" cy="12699"/>
          </a:xfrm>
          <a:custGeom>
            <a:avLst/>
            <a:gdLst/>
            <a:ahLst/>
            <a:cxnLst/>
            <a:rect l="l" t="t" r="r" b="b"/>
            <a:pathLst>
              <a:path w="30480" h="12699">
                <a:moveTo>
                  <a:pt x="30480" y="0"/>
                </a:moveTo>
                <a:lnTo>
                  <a:pt x="15240" y="12700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0" name="object 40"/>
          <p:cNvSpPr/>
          <p:nvPr/>
        </p:nvSpPr>
        <p:spPr>
          <a:xfrm>
            <a:off x="0" y="0"/>
            <a:ext cx="4608004" cy="3456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1" name="object 41"/>
          <p:cNvSpPr/>
          <p:nvPr/>
        </p:nvSpPr>
        <p:spPr>
          <a:xfrm>
            <a:off x="0" y="0"/>
            <a:ext cx="4608004" cy="25962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2" name="object 42"/>
          <p:cNvSpPr/>
          <p:nvPr/>
        </p:nvSpPr>
        <p:spPr>
          <a:xfrm>
            <a:off x="0" y="0"/>
            <a:ext cx="4608004" cy="3456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3" name="object 43"/>
          <p:cNvSpPr/>
          <p:nvPr/>
        </p:nvSpPr>
        <p:spPr>
          <a:xfrm>
            <a:off x="309193" y="499592"/>
            <a:ext cx="3989652" cy="191450"/>
          </a:xfrm>
          <a:custGeom>
            <a:avLst/>
            <a:gdLst/>
            <a:ahLst/>
            <a:cxnLst/>
            <a:rect l="l" t="t" r="r" b="b"/>
            <a:pathLst>
              <a:path w="3989652" h="191450">
                <a:moveTo>
                  <a:pt x="0" y="50800"/>
                </a:moveTo>
                <a:lnTo>
                  <a:pt x="0" y="191450"/>
                </a:lnTo>
                <a:lnTo>
                  <a:pt x="3989652" y="191450"/>
                </a:lnTo>
                <a:lnTo>
                  <a:pt x="3989652" y="50800"/>
                </a:lnTo>
                <a:lnTo>
                  <a:pt x="3988755" y="41300"/>
                </a:lnTo>
                <a:lnTo>
                  <a:pt x="3965796" y="7786"/>
                </a:lnTo>
                <a:lnTo>
                  <a:pt x="3938852" y="0"/>
                </a:lnTo>
                <a:lnTo>
                  <a:pt x="50800" y="0"/>
                </a:lnTo>
                <a:lnTo>
                  <a:pt x="7786" y="23856"/>
                </a:lnTo>
                <a:lnTo>
                  <a:pt x="0" y="50800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4" name="object 44"/>
          <p:cNvSpPr/>
          <p:nvPr/>
        </p:nvSpPr>
        <p:spPr>
          <a:xfrm>
            <a:off x="309193" y="640091"/>
            <a:ext cx="3989652" cy="10160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5" name="object 45"/>
          <p:cNvSpPr/>
          <p:nvPr/>
        </p:nvSpPr>
        <p:spPr>
          <a:xfrm>
            <a:off x="0" y="0"/>
            <a:ext cx="4608004" cy="34560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6" name="object 46"/>
          <p:cNvSpPr/>
          <p:nvPr/>
        </p:nvSpPr>
        <p:spPr>
          <a:xfrm>
            <a:off x="4235345" y="3033928"/>
            <a:ext cx="114301" cy="11430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7" name="object 47"/>
          <p:cNvSpPr/>
          <p:nvPr/>
        </p:nvSpPr>
        <p:spPr>
          <a:xfrm>
            <a:off x="410794" y="3084728"/>
            <a:ext cx="3837250" cy="635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8" name="object 48"/>
          <p:cNvSpPr/>
          <p:nvPr/>
        </p:nvSpPr>
        <p:spPr>
          <a:xfrm>
            <a:off x="4298846" y="531095"/>
            <a:ext cx="50800" cy="2515533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9" name="object 49"/>
          <p:cNvSpPr/>
          <p:nvPr/>
        </p:nvSpPr>
        <p:spPr>
          <a:xfrm>
            <a:off x="4298846" y="594595"/>
            <a:ext cx="50800" cy="245203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0" name="object 50"/>
          <p:cNvSpPr/>
          <p:nvPr/>
        </p:nvSpPr>
        <p:spPr>
          <a:xfrm>
            <a:off x="309193" y="722640"/>
            <a:ext cx="3989652" cy="2374788"/>
          </a:xfrm>
          <a:custGeom>
            <a:avLst/>
            <a:gdLst/>
            <a:ahLst/>
            <a:cxnLst/>
            <a:rect l="l" t="t" r="r" b="b"/>
            <a:pathLst>
              <a:path w="3989652" h="2374788">
                <a:moveTo>
                  <a:pt x="0" y="2323988"/>
                </a:moveTo>
                <a:lnTo>
                  <a:pt x="16636" y="2361502"/>
                </a:lnTo>
                <a:lnTo>
                  <a:pt x="50800" y="2374788"/>
                </a:lnTo>
                <a:lnTo>
                  <a:pt x="3938852" y="2374788"/>
                </a:lnTo>
                <a:lnTo>
                  <a:pt x="3976366" y="2358152"/>
                </a:lnTo>
                <a:lnTo>
                  <a:pt x="3989652" y="2323988"/>
                </a:lnTo>
                <a:lnTo>
                  <a:pt x="3989652" y="0"/>
                </a:lnTo>
                <a:lnTo>
                  <a:pt x="0" y="0"/>
                </a:lnTo>
                <a:lnTo>
                  <a:pt x="0" y="2323988"/>
                </a:lnTo>
                <a:close/>
              </a:path>
            </a:pathLst>
          </a:custGeom>
          <a:solidFill>
            <a:srgbClr val="E9E9F2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1" name="object 51"/>
          <p:cNvSpPr/>
          <p:nvPr/>
        </p:nvSpPr>
        <p:spPr>
          <a:xfrm>
            <a:off x="4298846" y="581895"/>
            <a:ext cx="0" cy="2483782"/>
          </a:xfrm>
          <a:custGeom>
            <a:avLst/>
            <a:gdLst/>
            <a:ahLst/>
            <a:cxnLst/>
            <a:rect l="l" t="t" r="r" b="b"/>
            <a:pathLst>
              <a:path w="0" h="2483782">
                <a:moveTo>
                  <a:pt x="0" y="2483782"/>
                </a:moveTo>
                <a:lnTo>
                  <a:pt x="0" y="0"/>
                </a:lnTo>
              </a:path>
            </a:pathLst>
          </a:custGeom>
          <a:ln w="0">
            <a:solidFill>
              <a:srgbClr val="7F7F7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2" name="object 52"/>
          <p:cNvSpPr/>
          <p:nvPr/>
        </p:nvSpPr>
        <p:spPr>
          <a:xfrm>
            <a:off x="4298846" y="569195"/>
            <a:ext cx="0" cy="12700"/>
          </a:xfrm>
          <a:custGeom>
            <a:avLst/>
            <a:gdLst/>
            <a:ahLst/>
            <a:cxnLst/>
            <a:rect l="l" t="t" r="r" b="b"/>
            <a:pathLst>
              <a:path w="0" h="12700">
                <a:moveTo>
                  <a:pt x="0" y="12700"/>
                </a:moveTo>
                <a:lnTo>
                  <a:pt x="0" y="0"/>
                </a:lnTo>
              </a:path>
            </a:pathLst>
          </a:custGeom>
          <a:ln w="0">
            <a:solidFill>
              <a:srgbClr val="AFAFA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3" name="object 53"/>
          <p:cNvSpPr/>
          <p:nvPr/>
        </p:nvSpPr>
        <p:spPr>
          <a:xfrm>
            <a:off x="4298846" y="556495"/>
            <a:ext cx="0" cy="12700"/>
          </a:xfrm>
          <a:custGeom>
            <a:avLst/>
            <a:gdLst/>
            <a:ahLst/>
            <a:cxnLst/>
            <a:rect l="l" t="t" r="r" b="b"/>
            <a:pathLst>
              <a:path w="0" h="12700">
                <a:moveTo>
                  <a:pt x="0" y="12700"/>
                </a:moveTo>
                <a:lnTo>
                  <a:pt x="0" y="0"/>
                </a:lnTo>
              </a:path>
            </a:pathLst>
          </a:custGeom>
          <a:ln w="0">
            <a:solidFill>
              <a:srgbClr val="CECECE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4" name="object 54"/>
          <p:cNvSpPr/>
          <p:nvPr/>
        </p:nvSpPr>
        <p:spPr>
          <a:xfrm>
            <a:off x="4298846" y="543795"/>
            <a:ext cx="0" cy="12700"/>
          </a:xfrm>
          <a:custGeom>
            <a:avLst/>
            <a:gdLst/>
            <a:ahLst/>
            <a:cxnLst/>
            <a:rect l="l" t="t" r="r" b="b"/>
            <a:pathLst>
              <a:path w="0" h="12700">
                <a:moveTo>
                  <a:pt x="0" y="12700"/>
                </a:moveTo>
                <a:lnTo>
                  <a:pt x="0" y="0"/>
                </a:lnTo>
              </a:path>
            </a:pathLst>
          </a:custGeom>
          <a:ln w="0">
            <a:solidFill>
              <a:srgbClr val="EFEF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5" name="object 55"/>
          <p:cNvSpPr/>
          <p:nvPr/>
        </p:nvSpPr>
        <p:spPr>
          <a:xfrm>
            <a:off x="415024" y="953241"/>
            <a:ext cx="3773509" cy="1978877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6" name="object 56"/>
          <p:cNvSpPr/>
          <p:nvPr/>
        </p:nvSpPr>
        <p:spPr>
          <a:xfrm>
            <a:off x="0" y="3320961"/>
            <a:ext cx="4608004" cy="135039"/>
          </a:xfrm>
          <a:custGeom>
            <a:avLst/>
            <a:gdLst/>
            <a:ahLst/>
            <a:cxnLst/>
            <a:rect l="l" t="t" r="r" b="b"/>
            <a:pathLst>
              <a:path w="4608004" h="135039">
                <a:moveTo>
                  <a:pt x="4608004" y="0"/>
                </a:moveTo>
                <a:lnTo>
                  <a:pt x="0" y="0"/>
                </a:lnTo>
                <a:lnTo>
                  <a:pt x="0" y="135039"/>
                </a:lnTo>
                <a:lnTo>
                  <a:pt x="4608004" y="135039"/>
                </a:lnTo>
                <a:lnTo>
                  <a:pt x="4608004" y="0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153174" y="44948"/>
            <a:ext cx="3370987" cy="2075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455"/>
              </a:lnSpc>
              <a:spcBef>
                <a:spcPts val="72"/>
              </a:spcBef>
            </a:pP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Finding</a:t>
            </a:r>
            <a:r>
              <a:rPr dirty="0" smtClean="0" sz="1400" spc="-2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conjecture</a:t>
            </a:r>
            <a:r>
              <a:rPr dirty="0" smtClean="0" sz="1400" spc="109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with</a:t>
            </a:r>
            <a:r>
              <a:rPr dirty="0" smtClean="0" sz="1400" spc="5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an</a:t>
            </a:r>
            <a:r>
              <a:rPr dirty="0" smtClean="0" sz="1400" spc="144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automated</a:t>
            </a:r>
            <a:r>
              <a:rPr dirty="0" smtClean="0" sz="1400" spc="337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system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47294" y="524035"/>
            <a:ext cx="3381223" cy="33493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140"/>
              </a:lnSpc>
              <a:spcBef>
                <a:spcPts val="57"/>
              </a:spcBef>
            </a:pP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Some</a:t>
            </a:r>
            <a:r>
              <a:rPr dirty="0" smtClean="0" sz="1100" spc="59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of</a:t>
            </a:r>
            <a:r>
              <a:rPr dirty="0" smtClean="0" sz="1100" spc="39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the</a:t>
            </a:r>
            <a:r>
              <a:rPr dirty="0" smtClean="0" sz="1100" spc="16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uses</a:t>
            </a:r>
            <a:r>
              <a:rPr dirty="0" smtClean="0" sz="1100" spc="47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of</a:t>
            </a:r>
            <a:r>
              <a:rPr dirty="0" smtClean="0" sz="1100" spc="39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100" spc="-27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GX:</a:t>
            </a:r>
            <a:r>
              <a:rPr dirty="0" smtClean="0" sz="1100" spc="117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Bounding</a:t>
            </a:r>
            <a:r>
              <a:rPr dirty="0" smtClean="0" sz="1100" spc="-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Al</a:t>
            </a:r>
            <a:r>
              <a:rPr dirty="0" smtClean="0" sz="1100" spc="29">
                <a:solidFill>
                  <a:srgbClr val="FFFFFF"/>
                </a:solidFill>
                <a:latin typeface="Times New Roman"/>
                <a:cs typeface="Times New Roman"/>
              </a:rPr>
              <a:t>b</a:t>
            </a: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ertson</a:t>
            </a:r>
            <a:r>
              <a:rPr dirty="0" smtClean="0" sz="1100" spc="6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irregul</a:t>
            </a:r>
            <a:r>
              <a:rPr dirty="0" smtClean="0" sz="1100" spc="-29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ri</a:t>
            </a:r>
            <a:r>
              <a:rPr dirty="0" smtClean="0" sz="1100" spc="-29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y</a:t>
            </a:r>
            <a:endParaRPr sz="1100">
              <a:latin typeface="Times New Roman"/>
              <a:cs typeface="Times New Roman"/>
            </a:endParaRPr>
          </a:p>
          <a:p>
            <a:pPr marL="12700" marR="20781">
              <a:lnSpc>
                <a:spcPct val="95825"/>
              </a:lnSpc>
              <a:spcBef>
                <a:spcPts val="383"/>
              </a:spcBef>
            </a:pPr>
            <a:r>
              <a:rPr dirty="0" smtClean="0" sz="800" spc="0">
                <a:latin typeface="Times New Roman"/>
                <a:cs typeface="Times New Roman"/>
              </a:rPr>
              <a:t>The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29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curves</a:t>
            </a:r>
            <a:r>
              <a:rPr dirty="0" smtClean="0" sz="800" spc="189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of</a:t>
            </a:r>
            <a:r>
              <a:rPr dirty="0" smtClean="0" sz="800" spc="93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the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16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irregul</a:t>
            </a:r>
            <a:r>
              <a:rPr dirty="0" smtClean="0" sz="800" spc="-19">
                <a:latin typeface="Times New Roman"/>
                <a:cs typeface="Times New Roman"/>
              </a:rPr>
              <a:t>a</a:t>
            </a:r>
            <a:r>
              <a:rPr dirty="0" smtClean="0" sz="800" spc="0">
                <a:latin typeface="Times New Roman"/>
                <a:cs typeface="Times New Roman"/>
              </a:rPr>
              <a:t>ri</a:t>
            </a:r>
            <a:r>
              <a:rPr dirty="0" smtClean="0" sz="800" spc="-25">
                <a:latin typeface="Times New Roman"/>
                <a:cs typeface="Times New Roman"/>
              </a:rPr>
              <a:t>t</a:t>
            </a:r>
            <a:r>
              <a:rPr dirty="0" smtClean="0" sz="800" spc="0">
                <a:latin typeface="Times New Roman"/>
                <a:cs typeface="Times New Roman"/>
              </a:rPr>
              <a:t>y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82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f</a:t>
            </a:r>
            <a:r>
              <a:rPr dirty="0" smtClean="0" sz="800" spc="-25">
                <a:latin typeface="Times New Roman"/>
                <a:cs typeface="Times New Roman"/>
              </a:rPr>
              <a:t>o</a:t>
            </a:r>
            <a:r>
              <a:rPr dirty="0" smtClean="0" sz="800" spc="0">
                <a:latin typeface="Times New Roman"/>
                <a:cs typeface="Times New Roman"/>
              </a:rPr>
              <a:t>r</a:t>
            </a:r>
            <a:r>
              <a:rPr dirty="0" smtClean="0" sz="800" spc="114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different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50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values</a:t>
            </a:r>
            <a:r>
              <a:rPr dirty="0" smtClean="0" sz="800" spc="166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of</a:t>
            </a:r>
            <a:r>
              <a:rPr dirty="0" smtClean="0" sz="800" spc="93">
                <a:latin typeface="Times New Roman"/>
                <a:cs typeface="Times New Roman"/>
              </a:rPr>
              <a:t> </a:t>
            </a:r>
            <a:r>
              <a:rPr dirty="0" smtClean="0" sz="800" spc="14">
                <a:latin typeface="Times New Roman"/>
                <a:cs typeface="Times New Roman"/>
              </a:rPr>
              <a:t>n</a:t>
            </a:r>
            <a:r>
              <a:rPr dirty="0" smtClean="0" sz="800" spc="0">
                <a:latin typeface="Times New Roman"/>
                <a:cs typeface="Times New Roman"/>
              </a:rPr>
              <a:t>: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5006" y="3353753"/>
            <a:ext cx="1545775" cy="101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70"/>
              </a:lnSpc>
              <a:spcBef>
                <a:spcPts val="33"/>
              </a:spcBef>
            </a:pPr>
            <a:r>
              <a:rPr dirty="0" smtClean="0" sz="600" spc="-71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dirty="0" smtClean="0" sz="600" spc="-23">
                <a:solidFill>
                  <a:srgbClr val="FFFFFF"/>
                </a:solidFill>
                <a:latin typeface="Times New Roman"/>
                <a:cs typeface="Times New Roman"/>
              </a:rPr>
              <a:t>w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dirty="0" smtClean="0" sz="600" spc="7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applications</a:t>
            </a:r>
            <a:r>
              <a:rPr dirty="0" smtClean="0" sz="600" spc="27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of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VNS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79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in</a:t>
            </a:r>
            <a:r>
              <a:rPr dirty="0" smtClean="0" sz="600" spc="14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Data</a:t>
            </a:r>
            <a:r>
              <a:rPr dirty="0" smtClean="0" sz="600" spc="122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Mining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884796" y="3353753"/>
            <a:ext cx="544760" cy="101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70"/>
              </a:lnSpc>
              <a:spcBef>
                <a:spcPts val="33"/>
              </a:spcBef>
            </a:pP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Pierre</a:t>
            </a:r>
            <a:r>
              <a:rPr dirty="0" smtClean="0" sz="600" spc="7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Hansen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766243" y="3353753"/>
            <a:ext cx="1053265" cy="101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70"/>
              </a:lnSpc>
              <a:spcBef>
                <a:spcPts val="33"/>
              </a:spcBef>
            </a:pPr>
            <a:r>
              <a:rPr dirty="0" smtClean="0" sz="600" spc="-23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dirty="0" smtClean="0" sz="600" spc="-23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ris,</a:t>
            </a:r>
            <a:r>
              <a:rPr dirty="0" smtClean="0" sz="600" spc="102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Septem</a:t>
            </a:r>
            <a:r>
              <a:rPr dirty="0" smtClean="0" sz="600" spc="23">
                <a:solidFill>
                  <a:srgbClr val="FFFFFF"/>
                </a:solidFill>
                <a:latin typeface="Times New Roman"/>
                <a:cs typeface="Times New Roman"/>
              </a:rPr>
              <a:t>b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er</a:t>
            </a:r>
            <a:r>
              <a:rPr dirty="0" smtClean="0" sz="600" spc="9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7–8,</a:t>
            </a:r>
            <a:r>
              <a:rPr dirty="0" smtClean="0" sz="600" spc="4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2017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190388" y="3353753"/>
            <a:ext cx="307653" cy="101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70"/>
              </a:lnSpc>
              <a:spcBef>
                <a:spcPts val="33"/>
              </a:spcBef>
            </a:pP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21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3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/</a:t>
            </a:r>
            <a:r>
              <a:rPr dirty="0" smtClean="0" sz="600" spc="-8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34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297606" y="3251275"/>
            <a:ext cx="53506" cy="25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" name="object 2"/>
          <p:cNvSpPr txBox="1"/>
          <p:nvPr/>
        </p:nvSpPr>
        <p:spPr>
          <a:xfrm>
            <a:off x="3023667" y="3251371"/>
            <a:ext cx="43019" cy="151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/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object 23"/>
          <p:cNvSpPr/>
          <p:nvPr/>
        </p:nvSpPr>
        <p:spPr>
          <a:xfrm>
            <a:off x="3023667" y="3236187"/>
            <a:ext cx="43019" cy="30366"/>
          </a:xfrm>
          <a:custGeom>
            <a:avLst/>
            <a:gdLst/>
            <a:ahLst/>
            <a:cxnLst/>
            <a:rect l="l" t="t" r="r" b="b"/>
            <a:pathLst>
              <a:path w="43019" h="30366">
                <a:moveTo>
                  <a:pt x="0" y="30366"/>
                </a:moveTo>
                <a:lnTo>
                  <a:pt x="43019" y="30366"/>
                </a:lnTo>
                <a:lnTo>
                  <a:pt x="43019" y="0"/>
                </a:lnTo>
                <a:lnTo>
                  <a:pt x="0" y="0"/>
                </a:lnTo>
                <a:lnTo>
                  <a:pt x="0" y="30366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4" name="object 24"/>
          <p:cNvSpPr/>
          <p:nvPr/>
        </p:nvSpPr>
        <p:spPr>
          <a:xfrm>
            <a:off x="2944050" y="3232225"/>
            <a:ext cx="25400" cy="38100"/>
          </a:xfrm>
          <a:custGeom>
            <a:avLst/>
            <a:gdLst/>
            <a:ahLst/>
            <a:cxnLst/>
            <a:rect l="l" t="t" r="r" b="b"/>
            <a:pathLst>
              <a:path w="25400" h="38100">
                <a:moveTo>
                  <a:pt x="25400" y="38100"/>
                </a:moveTo>
                <a:lnTo>
                  <a:pt x="25400" y="0"/>
                </a:lnTo>
                <a:lnTo>
                  <a:pt x="0" y="19050"/>
                </a:lnTo>
                <a:lnTo>
                  <a:pt x="25400" y="3810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5" name="object 25"/>
          <p:cNvSpPr/>
          <p:nvPr/>
        </p:nvSpPr>
        <p:spPr>
          <a:xfrm>
            <a:off x="3121853" y="3232225"/>
            <a:ext cx="25400" cy="38100"/>
          </a:xfrm>
          <a:custGeom>
            <a:avLst/>
            <a:gdLst/>
            <a:ahLst/>
            <a:cxnLst/>
            <a:rect l="l" t="t" r="r" b="b"/>
            <a:pathLst>
              <a:path w="25400" h="38100">
                <a:moveTo>
                  <a:pt x="0" y="38100"/>
                </a:moveTo>
                <a:lnTo>
                  <a:pt x="25400" y="19050"/>
                </a:lnTo>
                <a:lnTo>
                  <a:pt x="0" y="0"/>
                </a:lnTo>
                <a:lnTo>
                  <a:pt x="0" y="3810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6" name="object 26"/>
          <p:cNvSpPr/>
          <p:nvPr/>
        </p:nvSpPr>
        <p:spPr>
          <a:xfrm>
            <a:off x="3287279" y="3246309"/>
            <a:ext cx="43019" cy="30366"/>
          </a:xfrm>
          <a:custGeom>
            <a:avLst/>
            <a:gdLst/>
            <a:ahLst/>
            <a:cxnLst/>
            <a:rect l="l" t="t" r="r" b="b"/>
            <a:pathLst>
              <a:path w="43019" h="30366">
                <a:moveTo>
                  <a:pt x="0" y="30366"/>
                </a:moveTo>
                <a:lnTo>
                  <a:pt x="43019" y="30366"/>
                </a:lnTo>
                <a:lnTo>
                  <a:pt x="43019" y="0"/>
                </a:lnTo>
                <a:lnTo>
                  <a:pt x="0" y="0"/>
                </a:lnTo>
                <a:lnTo>
                  <a:pt x="0" y="30366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7" name="object 27"/>
          <p:cNvSpPr/>
          <p:nvPr/>
        </p:nvSpPr>
        <p:spPr>
          <a:xfrm>
            <a:off x="3297771" y="3236035"/>
            <a:ext cx="43180" cy="30480"/>
          </a:xfrm>
          <a:custGeom>
            <a:avLst/>
            <a:gdLst/>
            <a:ahLst/>
            <a:cxnLst/>
            <a:rect l="l" t="t" r="r" b="b"/>
            <a:pathLst>
              <a:path w="43180" h="30480">
                <a:moveTo>
                  <a:pt x="0" y="10160"/>
                </a:moveTo>
                <a:lnTo>
                  <a:pt x="0" y="0"/>
                </a:lnTo>
                <a:lnTo>
                  <a:pt x="43180" y="0"/>
                </a:lnTo>
                <a:lnTo>
                  <a:pt x="43180" y="30480"/>
                </a:lnTo>
                <a:lnTo>
                  <a:pt x="33020" y="3048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8" name="object 28"/>
          <p:cNvSpPr/>
          <p:nvPr/>
        </p:nvSpPr>
        <p:spPr>
          <a:xfrm>
            <a:off x="3307932" y="3225875"/>
            <a:ext cx="43180" cy="30480"/>
          </a:xfrm>
          <a:custGeom>
            <a:avLst/>
            <a:gdLst/>
            <a:ahLst/>
            <a:cxnLst/>
            <a:rect l="l" t="t" r="r" b="b"/>
            <a:pathLst>
              <a:path w="43180" h="30480">
                <a:moveTo>
                  <a:pt x="0" y="10160"/>
                </a:moveTo>
                <a:lnTo>
                  <a:pt x="0" y="0"/>
                </a:lnTo>
                <a:lnTo>
                  <a:pt x="43180" y="0"/>
                </a:lnTo>
                <a:lnTo>
                  <a:pt x="43180" y="30480"/>
                </a:lnTo>
                <a:lnTo>
                  <a:pt x="33020" y="3048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9" name="object 29"/>
          <p:cNvSpPr/>
          <p:nvPr/>
        </p:nvSpPr>
        <p:spPr>
          <a:xfrm>
            <a:off x="3224111" y="3232225"/>
            <a:ext cx="203202" cy="38100"/>
          </a:xfrm>
          <a:custGeom>
            <a:avLst/>
            <a:gdLst/>
            <a:ahLst/>
            <a:cxnLst/>
            <a:rect l="l" t="t" r="r" b="b"/>
            <a:pathLst>
              <a:path w="203202" h="38100">
                <a:moveTo>
                  <a:pt x="203202" y="19050"/>
                </a:moveTo>
                <a:lnTo>
                  <a:pt x="177802" y="0"/>
                </a:lnTo>
                <a:lnTo>
                  <a:pt x="177802" y="38100"/>
                </a:lnTo>
                <a:lnTo>
                  <a:pt x="203202" y="19050"/>
                </a:lnTo>
                <a:close/>
              </a:path>
              <a:path w="203202" h="38100">
                <a:moveTo>
                  <a:pt x="25400" y="0"/>
                </a:moveTo>
                <a:lnTo>
                  <a:pt x="0" y="19050"/>
                </a:lnTo>
                <a:lnTo>
                  <a:pt x="25400" y="38100"/>
                </a:lnTo>
                <a:lnTo>
                  <a:pt x="25400" y="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0" name="object 30"/>
          <p:cNvSpPr/>
          <p:nvPr/>
        </p:nvSpPr>
        <p:spPr>
          <a:xfrm>
            <a:off x="3593072" y="32385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1" name="object 31"/>
          <p:cNvSpPr/>
          <p:nvPr/>
        </p:nvSpPr>
        <p:spPr>
          <a:xfrm>
            <a:off x="3504171" y="3232225"/>
            <a:ext cx="203202" cy="38100"/>
          </a:xfrm>
          <a:custGeom>
            <a:avLst/>
            <a:gdLst/>
            <a:ahLst/>
            <a:cxnLst/>
            <a:rect l="l" t="t" r="r" b="b"/>
            <a:pathLst>
              <a:path w="203202" h="38100">
                <a:moveTo>
                  <a:pt x="203202" y="19050"/>
                </a:moveTo>
                <a:lnTo>
                  <a:pt x="177802" y="0"/>
                </a:lnTo>
                <a:lnTo>
                  <a:pt x="177802" y="38100"/>
                </a:lnTo>
                <a:lnTo>
                  <a:pt x="203202" y="19050"/>
                </a:lnTo>
                <a:close/>
              </a:path>
              <a:path w="203202" h="38100">
                <a:moveTo>
                  <a:pt x="25400" y="0"/>
                </a:moveTo>
                <a:lnTo>
                  <a:pt x="0" y="19050"/>
                </a:lnTo>
                <a:lnTo>
                  <a:pt x="25400" y="38100"/>
                </a:lnTo>
                <a:lnTo>
                  <a:pt x="25400" y="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2" name="object 32"/>
          <p:cNvSpPr/>
          <p:nvPr/>
        </p:nvSpPr>
        <p:spPr>
          <a:xfrm>
            <a:off x="3580372" y="32258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3" name="object 33"/>
          <p:cNvSpPr/>
          <p:nvPr/>
        </p:nvSpPr>
        <p:spPr>
          <a:xfrm>
            <a:off x="3593072" y="32512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4" name="object 34"/>
          <p:cNvSpPr/>
          <p:nvPr/>
        </p:nvSpPr>
        <p:spPr>
          <a:xfrm>
            <a:off x="3580372" y="32639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5" name="object 35"/>
          <p:cNvSpPr/>
          <p:nvPr/>
        </p:nvSpPr>
        <p:spPr>
          <a:xfrm>
            <a:off x="3593072" y="32766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6" name="object 36"/>
          <p:cNvSpPr/>
          <p:nvPr/>
        </p:nvSpPr>
        <p:spPr>
          <a:xfrm>
            <a:off x="3860432" y="32258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7" name="object 37"/>
          <p:cNvSpPr/>
          <p:nvPr/>
        </p:nvSpPr>
        <p:spPr>
          <a:xfrm>
            <a:off x="3873132" y="32385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8" name="object 38"/>
          <p:cNvSpPr/>
          <p:nvPr/>
        </p:nvSpPr>
        <p:spPr>
          <a:xfrm>
            <a:off x="3873132" y="32512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9" name="object 39"/>
          <p:cNvSpPr/>
          <p:nvPr/>
        </p:nvSpPr>
        <p:spPr>
          <a:xfrm>
            <a:off x="3784231" y="3232225"/>
            <a:ext cx="203202" cy="38100"/>
          </a:xfrm>
          <a:custGeom>
            <a:avLst/>
            <a:gdLst/>
            <a:ahLst/>
            <a:cxnLst/>
            <a:rect l="l" t="t" r="r" b="b"/>
            <a:pathLst>
              <a:path w="203202" h="38100">
                <a:moveTo>
                  <a:pt x="203202" y="19050"/>
                </a:moveTo>
                <a:lnTo>
                  <a:pt x="177802" y="0"/>
                </a:lnTo>
                <a:lnTo>
                  <a:pt x="177802" y="38100"/>
                </a:lnTo>
                <a:lnTo>
                  <a:pt x="203202" y="19050"/>
                </a:lnTo>
                <a:close/>
              </a:path>
              <a:path w="203202" h="38100">
                <a:moveTo>
                  <a:pt x="25400" y="0"/>
                </a:moveTo>
                <a:lnTo>
                  <a:pt x="0" y="19050"/>
                </a:lnTo>
                <a:lnTo>
                  <a:pt x="25400" y="38100"/>
                </a:lnTo>
                <a:lnTo>
                  <a:pt x="25400" y="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0" name="object 40"/>
          <p:cNvSpPr/>
          <p:nvPr/>
        </p:nvSpPr>
        <p:spPr>
          <a:xfrm>
            <a:off x="3860432" y="32639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1" name="object 41"/>
          <p:cNvSpPr/>
          <p:nvPr/>
        </p:nvSpPr>
        <p:spPr>
          <a:xfrm>
            <a:off x="3873132" y="32766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2" name="object 42"/>
          <p:cNvSpPr/>
          <p:nvPr/>
        </p:nvSpPr>
        <p:spPr>
          <a:xfrm>
            <a:off x="4140493" y="32258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3" name="object 43"/>
          <p:cNvSpPr/>
          <p:nvPr/>
        </p:nvSpPr>
        <p:spPr>
          <a:xfrm>
            <a:off x="4153193" y="32385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4" name="object 44"/>
          <p:cNvSpPr/>
          <p:nvPr/>
        </p:nvSpPr>
        <p:spPr>
          <a:xfrm>
            <a:off x="4153193" y="32512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5" name="object 45"/>
          <p:cNvSpPr/>
          <p:nvPr/>
        </p:nvSpPr>
        <p:spPr>
          <a:xfrm>
            <a:off x="4140493" y="32639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6" name="object 46"/>
          <p:cNvSpPr/>
          <p:nvPr/>
        </p:nvSpPr>
        <p:spPr>
          <a:xfrm>
            <a:off x="4153193" y="32766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7" name="object 47"/>
          <p:cNvSpPr/>
          <p:nvPr/>
        </p:nvSpPr>
        <p:spPr>
          <a:xfrm>
            <a:off x="4451033" y="3256355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0" y="0"/>
                </a:moveTo>
                <a:lnTo>
                  <a:pt x="20320" y="2032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8" name="object 48"/>
          <p:cNvSpPr/>
          <p:nvPr/>
        </p:nvSpPr>
        <p:spPr>
          <a:xfrm>
            <a:off x="4423969" y="3229861"/>
            <a:ext cx="30366" cy="30366"/>
          </a:xfrm>
          <a:custGeom>
            <a:avLst/>
            <a:gdLst/>
            <a:ahLst/>
            <a:cxnLst/>
            <a:rect l="l" t="t" r="r" b="b"/>
            <a:pathLst>
              <a:path w="30366" h="30366">
                <a:moveTo>
                  <a:pt x="30366" y="15183"/>
                </a:moveTo>
                <a:lnTo>
                  <a:pt x="30366" y="6797"/>
                </a:lnTo>
                <a:lnTo>
                  <a:pt x="23568" y="0"/>
                </a:lnTo>
                <a:lnTo>
                  <a:pt x="15183" y="0"/>
                </a:lnTo>
                <a:lnTo>
                  <a:pt x="6797" y="0"/>
                </a:lnTo>
                <a:lnTo>
                  <a:pt x="0" y="6797"/>
                </a:lnTo>
                <a:lnTo>
                  <a:pt x="0" y="15183"/>
                </a:lnTo>
                <a:lnTo>
                  <a:pt x="0" y="23568"/>
                </a:lnTo>
                <a:lnTo>
                  <a:pt x="6797" y="30366"/>
                </a:lnTo>
                <a:lnTo>
                  <a:pt x="15183" y="30366"/>
                </a:lnTo>
                <a:lnTo>
                  <a:pt x="23568" y="30366"/>
                </a:lnTo>
                <a:lnTo>
                  <a:pt x="30366" y="23568"/>
                </a:lnTo>
                <a:lnTo>
                  <a:pt x="30366" y="15183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9" name="object 49"/>
          <p:cNvSpPr/>
          <p:nvPr/>
        </p:nvSpPr>
        <p:spPr>
          <a:xfrm>
            <a:off x="4344352" y="3225875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38765" y="46907"/>
                </a:lnTo>
                <a:lnTo>
                  <a:pt x="48038" y="36798"/>
                </a:lnTo>
                <a:lnTo>
                  <a:pt x="50800" y="25400"/>
                </a:lnTo>
                <a:lnTo>
                  <a:pt x="46907" y="11928"/>
                </a:lnTo>
                <a:lnTo>
                  <a:pt x="36798" y="2718"/>
                </a:lnTo>
                <a:lnTo>
                  <a:pt x="25400" y="0"/>
                </a:lnTo>
                <a:lnTo>
                  <a:pt x="11928" y="3893"/>
                </a:lnTo>
                <a:lnTo>
                  <a:pt x="2718" y="14001"/>
                </a:lnTo>
                <a:lnTo>
                  <a:pt x="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0" name="object 50"/>
          <p:cNvSpPr/>
          <p:nvPr/>
        </p:nvSpPr>
        <p:spPr>
          <a:xfrm>
            <a:off x="4329112" y="3243655"/>
            <a:ext cx="30480" cy="12699"/>
          </a:xfrm>
          <a:custGeom>
            <a:avLst/>
            <a:gdLst/>
            <a:ahLst/>
            <a:cxnLst/>
            <a:rect l="l" t="t" r="r" b="b"/>
            <a:pathLst>
              <a:path w="30480" h="12699">
                <a:moveTo>
                  <a:pt x="30480" y="0"/>
                </a:moveTo>
                <a:lnTo>
                  <a:pt x="15240" y="12700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1" name="object 51"/>
          <p:cNvSpPr/>
          <p:nvPr/>
        </p:nvSpPr>
        <p:spPr>
          <a:xfrm>
            <a:off x="4496754" y="3225875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11928" y="46907"/>
                </a:lnTo>
                <a:lnTo>
                  <a:pt x="2718" y="36798"/>
                </a:lnTo>
                <a:lnTo>
                  <a:pt x="0" y="25400"/>
                </a:lnTo>
                <a:lnTo>
                  <a:pt x="3893" y="11928"/>
                </a:lnTo>
                <a:lnTo>
                  <a:pt x="14001" y="2718"/>
                </a:lnTo>
                <a:lnTo>
                  <a:pt x="25400" y="0"/>
                </a:lnTo>
                <a:lnTo>
                  <a:pt x="38872" y="3893"/>
                </a:lnTo>
                <a:lnTo>
                  <a:pt x="48082" y="14001"/>
                </a:lnTo>
                <a:lnTo>
                  <a:pt x="5080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2" name="object 52"/>
          <p:cNvSpPr/>
          <p:nvPr/>
        </p:nvSpPr>
        <p:spPr>
          <a:xfrm>
            <a:off x="4532315" y="3243655"/>
            <a:ext cx="30480" cy="12699"/>
          </a:xfrm>
          <a:custGeom>
            <a:avLst/>
            <a:gdLst/>
            <a:ahLst/>
            <a:cxnLst/>
            <a:rect l="l" t="t" r="r" b="b"/>
            <a:pathLst>
              <a:path w="30480" h="12699">
                <a:moveTo>
                  <a:pt x="30480" y="0"/>
                </a:moveTo>
                <a:lnTo>
                  <a:pt x="15240" y="12700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3" name="object 53"/>
          <p:cNvSpPr/>
          <p:nvPr/>
        </p:nvSpPr>
        <p:spPr>
          <a:xfrm>
            <a:off x="0" y="0"/>
            <a:ext cx="4608004" cy="3456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4" name="object 54"/>
          <p:cNvSpPr/>
          <p:nvPr/>
        </p:nvSpPr>
        <p:spPr>
          <a:xfrm>
            <a:off x="0" y="0"/>
            <a:ext cx="4608004" cy="25962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5" name="object 55"/>
          <p:cNvSpPr/>
          <p:nvPr/>
        </p:nvSpPr>
        <p:spPr>
          <a:xfrm>
            <a:off x="0" y="0"/>
            <a:ext cx="4608004" cy="3456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6" name="object 56"/>
          <p:cNvSpPr/>
          <p:nvPr/>
        </p:nvSpPr>
        <p:spPr>
          <a:xfrm>
            <a:off x="309193" y="681583"/>
            <a:ext cx="3989652" cy="191450"/>
          </a:xfrm>
          <a:custGeom>
            <a:avLst/>
            <a:gdLst/>
            <a:ahLst/>
            <a:cxnLst/>
            <a:rect l="l" t="t" r="r" b="b"/>
            <a:pathLst>
              <a:path w="3989652" h="191450">
                <a:moveTo>
                  <a:pt x="0" y="50800"/>
                </a:moveTo>
                <a:lnTo>
                  <a:pt x="0" y="191450"/>
                </a:lnTo>
                <a:lnTo>
                  <a:pt x="3989652" y="191450"/>
                </a:lnTo>
                <a:lnTo>
                  <a:pt x="3989652" y="50800"/>
                </a:lnTo>
                <a:lnTo>
                  <a:pt x="3988755" y="41300"/>
                </a:lnTo>
                <a:lnTo>
                  <a:pt x="3965796" y="7786"/>
                </a:lnTo>
                <a:lnTo>
                  <a:pt x="3938852" y="0"/>
                </a:lnTo>
                <a:lnTo>
                  <a:pt x="50800" y="0"/>
                </a:lnTo>
                <a:lnTo>
                  <a:pt x="7786" y="23856"/>
                </a:lnTo>
                <a:lnTo>
                  <a:pt x="0" y="50800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7" name="object 57"/>
          <p:cNvSpPr/>
          <p:nvPr/>
        </p:nvSpPr>
        <p:spPr>
          <a:xfrm>
            <a:off x="309193" y="822095"/>
            <a:ext cx="3989652" cy="10160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8" name="object 58"/>
          <p:cNvSpPr/>
          <p:nvPr/>
        </p:nvSpPr>
        <p:spPr>
          <a:xfrm>
            <a:off x="0" y="0"/>
            <a:ext cx="4608004" cy="34560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9" name="object 59"/>
          <p:cNvSpPr/>
          <p:nvPr/>
        </p:nvSpPr>
        <p:spPr>
          <a:xfrm>
            <a:off x="4235345" y="2760929"/>
            <a:ext cx="114301" cy="11430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0" name="object 60"/>
          <p:cNvSpPr/>
          <p:nvPr/>
        </p:nvSpPr>
        <p:spPr>
          <a:xfrm>
            <a:off x="410794" y="2811729"/>
            <a:ext cx="3837250" cy="635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1" name="object 61"/>
          <p:cNvSpPr/>
          <p:nvPr/>
        </p:nvSpPr>
        <p:spPr>
          <a:xfrm>
            <a:off x="4298846" y="713098"/>
            <a:ext cx="50800" cy="206053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2" name="object 62"/>
          <p:cNvSpPr/>
          <p:nvPr/>
        </p:nvSpPr>
        <p:spPr>
          <a:xfrm>
            <a:off x="4298846" y="776599"/>
            <a:ext cx="50800" cy="199702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3" name="object 63"/>
          <p:cNvSpPr/>
          <p:nvPr/>
        </p:nvSpPr>
        <p:spPr>
          <a:xfrm>
            <a:off x="309193" y="904643"/>
            <a:ext cx="3989652" cy="1919785"/>
          </a:xfrm>
          <a:custGeom>
            <a:avLst/>
            <a:gdLst/>
            <a:ahLst/>
            <a:cxnLst/>
            <a:rect l="l" t="t" r="r" b="b"/>
            <a:pathLst>
              <a:path w="3989652" h="1919785">
                <a:moveTo>
                  <a:pt x="0" y="1868985"/>
                </a:moveTo>
                <a:lnTo>
                  <a:pt x="16636" y="1906499"/>
                </a:lnTo>
                <a:lnTo>
                  <a:pt x="50800" y="1919785"/>
                </a:lnTo>
                <a:lnTo>
                  <a:pt x="3938852" y="1919785"/>
                </a:lnTo>
                <a:lnTo>
                  <a:pt x="3976366" y="1903149"/>
                </a:lnTo>
                <a:lnTo>
                  <a:pt x="3989652" y="1868985"/>
                </a:lnTo>
                <a:lnTo>
                  <a:pt x="3989652" y="0"/>
                </a:lnTo>
                <a:lnTo>
                  <a:pt x="0" y="0"/>
                </a:lnTo>
                <a:lnTo>
                  <a:pt x="0" y="1868985"/>
                </a:lnTo>
                <a:close/>
              </a:path>
            </a:pathLst>
          </a:custGeom>
          <a:solidFill>
            <a:srgbClr val="E9E9F2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4" name="object 64"/>
          <p:cNvSpPr/>
          <p:nvPr/>
        </p:nvSpPr>
        <p:spPr>
          <a:xfrm>
            <a:off x="4298846" y="763899"/>
            <a:ext cx="0" cy="2028779"/>
          </a:xfrm>
          <a:custGeom>
            <a:avLst/>
            <a:gdLst/>
            <a:ahLst/>
            <a:cxnLst/>
            <a:rect l="l" t="t" r="r" b="b"/>
            <a:pathLst>
              <a:path w="0" h="2028779">
                <a:moveTo>
                  <a:pt x="0" y="2028779"/>
                </a:moveTo>
                <a:lnTo>
                  <a:pt x="0" y="0"/>
                </a:lnTo>
              </a:path>
            </a:pathLst>
          </a:custGeom>
          <a:ln w="0">
            <a:solidFill>
              <a:srgbClr val="7F7F7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5" name="object 65"/>
          <p:cNvSpPr/>
          <p:nvPr/>
        </p:nvSpPr>
        <p:spPr>
          <a:xfrm>
            <a:off x="4298846" y="751199"/>
            <a:ext cx="0" cy="12700"/>
          </a:xfrm>
          <a:custGeom>
            <a:avLst/>
            <a:gdLst/>
            <a:ahLst/>
            <a:cxnLst/>
            <a:rect l="l" t="t" r="r" b="b"/>
            <a:pathLst>
              <a:path w="0" h="12700">
                <a:moveTo>
                  <a:pt x="0" y="12700"/>
                </a:moveTo>
                <a:lnTo>
                  <a:pt x="0" y="0"/>
                </a:lnTo>
              </a:path>
            </a:pathLst>
          </a:custGeom>
          <a:ln w="0">
            <a:solidFill>
              <a:srgbClr val="AFAFA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6" name="object 66"/>
          <p:cNvSpPr/>
          <p:nvPr/>
        </p:nvSpPr>
        <p:spPr>
          <a:xfrm>
            <a:off x="4298846" y="738499"/>
            <a:ext cx="0" cy="12700"/>
          </a:xfrm>
          <a:custGeom>
            <a:avLst/>
            <a:gdLst/>
            <a:ahLst/>
            <a:cxnLst/>
            <a:rect l="l" t="t" r="r" b="b"/>
            <a:pathLst>
              <a:path w="0" h="12700">
                <a:moveTo>
                  <a:pt x="0" y="12700"/>
                </a:moveTo>
                <a:lnTo>
                  <a:pt x="0" y="0"/>
                </a:lnTo>
              </a:path>
            </a:pathLst>
          </a:custGeom>
          <a:ln w="0">
            <a:solidFill>
              <a:srgbClr val="CECECE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7" name="object 67"/>
          <p:cNvSpPr/>
          <p:nvPr/>
        </p:nvSpPr>
        <p:spPr>
          <a:xfrm>
            <a:off x="4298846" y="725799"/>
            <a:ext cx="0" cy="12700"/>
          </a:xfrm>
          <a:custGeom>
            <a:avLst/>
            <a:gdLst/>
            <a:ahLst/>
            <a:cxnLst/>
            <a:rect l="l" t="t" r="r" b="b"/>
            <a:pathLst>
              <a:path w="0" h="12700">
                <a:moveTo>
                  <a:pt x="0" y="12700"/>
                </a:moveTo>
                <a:lnTo>
                  <a:pt x="0" y="0"/>
                </a:lnTo>
              </a:path>
            </a:pathLst>
          </a:custGeom>
          <a:ln w="0">
            <a:solidFill>
              <a:srgbClr val="EFEF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8" name="object 68"/>
          <p:cNvSpPr/>
          <p:nvPr/>
        </p:nvSpPr>
        <p:spPr>
          <a:xfrm>
            <a:off x="697991" y="1439265"/>
            <a:ext cx="3212054" cy="164105"/>
          </a:xfrm>
          <a:custGeom>
            <a:avLst/>
            <a:gdLst/>
            <a:ahLst/>
            <a:cxnLst/>
            <a:rect l="l" t="t" r="r" b="b"/>
            <a:pathLst>
              <a:path w="3212054" h="164105">
                <a:moveTo>
                  <a:pt x="0" y="50800"/>
                </a:moveTo>
                <a:lnTo>
                  <a:pt x="0" y="164105"/>
                </a:lnTo>
                <a:lnTo>
                  <a:pt x="3212054" y="164105"/>
                </a:lnTo>
                <a:lnTo>
                  <a:pt x="3212054" y="50800"/>
                </a:lnTo>
                <a:lnTo>
                  <a:pt x="3211157" y="41300"/>
                </a:lnTo>
                <a:lnTo>
                  <a:pt x="3188197" y="7786"/>
                </a:lnTo>
                <a:lnTo>
                  <a:pt x="3161253" y="0"/>
                </a:lnTo>
                <a:lnTo>
                  <a:pt x="50800" y="0"/>
                </a:lnTo>
                <a:lnTo>
                  <a:pt x="7786" y="23856"/>
                </a:lnTo>
                <a:lnTo>
                  <a:pt x="0" y="5080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9" name="object 69"/>
          <p:cNvSpPr/>
          <p:nvPr/>
        </p:nvSpPr>
        <p:spPr>
          <a:xfrm>
            <a:off x="697991" y="1552421"/>
            <a:ext cx="3212054" cy="101601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0" name="object 70"/>
          <p:cNvSpPr/>
          <p:nvPr/>
        </p:nvSpPr>
        <p:spPr>
          <a:xfrm>
            <a:off x="697991" y="1634985"/>
            <a:ext cx="3212054" cy="1157719"/>
          </a:xfrm>
          <a:custGeom>
            <a:avLst/>
            <a:gdLst/>
            <a:ahLst/>
            <a:cxnLst/>
            <a:rect l="l" t="t" r="r" b="b"/>
            <a:pathLst>
              <a:path w="3212054" h="1157719">
                <a:moveTo>
                  <a:pt x="0" y="1106918"/>
                </a:moveTo>
                <a:lnTo>
                  <a:pt x="16636" y="1144432"/>
                </a:lnTo>
                <a:lnTo>
                  <a:pt x="50800" y="1157719"/>
                </a:lnTo>
                <a:lnTo>
                  <a:pt x="3161253" y="1157719"/>
                </a:lnTo>
                <a:lnTo>
                  <a:pt x="3198767" y="1141083"/>
                </a:lnTo>
                <a:lnTo>
                  <a:pt x="3212054" y="1106918"/>
                </a:lnTo>
                <a:lnTo>
                  <a:pt x="3212054" y="0"/>
                </a:lnTo>
                <a:lnTo>
                  <a:pt x="0" y="0"/>
                </a:lnTo>
                <a:lnTo>
                  <a:pt x="0" y="1106918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1" name="object 71"/>
          <p:cNvSpPr/>
          <p:nvPr/>
        </p:nvSpPr>
        <p:spPr>
          <a:xfrm>
            <a:off x="2167572" y="2189098"/>
            <a:ext cx="44564" cy="0"/>
          </a:xfrm>
          <a:custGeom>
            <a:avLst/>
            <a:gdLst/>
            <a:ahLst/>
            <a:cxnLst/>
            <a:rect l="l" t="t" r="r" b="b"/>
            <a:pathLst>
              <a:path w="44564" h="0">
                <a:moveTo>
                  <a:pt x="0" y="0"/>
                </a:moveTo>
                <a:lnTo>
                  <a:pt x="44564" y="0"/>
                </a:lnTo>
              </a:path>
            </a:pathLst>
          </a:custGeom>
          <a:ln w="4559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2" name="object 72"/>
          <p:cNvSpPr/>
          <p:nvPr/>
        </p:nvSpPr>
        <p:spPr>
          <a:xfrm>
            <a:off x="2719438" y="2189098"/>
            <a:ext cx="44564" cy="0"/>
          </a:xfrm>
          <a:custGeom>
            <a:avLst/>
            <a:gdLst/>
            <a:ahLst/>
            <a:cxnLst/>
            <a:rect l="l" t="t" r="r" b="b"/>
            <a:pathLst>
              <a:path w="44564" h="0">
                <a:moveTo>
                  <a:pt x="0" y="0"/>
                </a:moveTo>
                <a:lnTo>
                  <a:pt x="44564" y="0"/>
                </a:lnTo>
              </a:path>
            </a:pathLst>
          </a:custGeom>
          <a:ln w="4559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3" name="object 73"/>
          <p:cNvSpPr/>
          <p:nvPr/>
        </p:nvSpPr>
        <p:spPr>
          <a:xfrm>
            <a:off x="0" y="3320961"/>
            <a:ext cx="4608004" cy="135039"/>
          </a:xfrm>
          <a:custGeom>
            <a:avLst/>
            <a:gdLst/>
            <a:ahLst/>
            <a:cxnLst/>
            <a:rect l="l" t="t" r="r" b="b"/>
            <a:pathLst>
              <a:path w="4608004" h="135039">
                <a:moveTo>
                  <a:pt x="0" y="135039"/>
                </a:moveTo>
                <a:lnTo>
                  <a:pt x="4608004" y="135039"/>
                </a:lnTo>
                <a:lnTo>
                  <a:pt x="4608004" y="0"/>
                </a:lnTo>
                <a:lnTo>
                  <a:pt x="0" y="0"/>
                </a:lnTo>
                <a:lnTo>
                  <a:pt x="0" y="135039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" name="object 22"/>
          <p:cNvSpPr txBox="1"/>
          <p:nvPr/>
        </p:nvSpPr>
        <p:spPr>
          <a:xfrm>
            <a:off x="153174" y="44948"/>
            <a:ext cx="3370987" cy="2075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455"/>
              </a:lnSpc>
              <a:spcBef>
                <a:spcPts val="72"/>
              </a:spcBef>
            </a:pP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Finding</a:t>
            </a:r>
            <a:r>
              <a:rPr dirty="0" smtClean="0" sz="1400" spc="-2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conjecture</a:t>
            </a:r>
            <a:r>
              <a:rPr dirty="0" smtClean="0" sz="1400" spc="109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with</a:t>
            </a:r>
            <a:r>
              <a:rPr dirty="0" smtClean="0" sz="1400" spc="5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an</a:t>
            </a:r>
            <a:r>
              <a:rPr dirty="0" smtClean="0" sz="1400" spc="144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automated</a:t>
            </a:r>
            <a:r>
              <a:rPr dirty="0" smtClean="0" sz="1400" spc="337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system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47294" y="706038"/>
            <a:ext cx="3918186" cy="57533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4824">
              <a:lnSpc>
                <a:spcPts val="1140"/>
              </a:lnSpc>
              <a:spcBef>
                <a:spcPts val="57"/>
              </a:spcBef>
            </a:pP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Some</a:t>
            </a:r>
            <a:r>
              <a:rPr dirty="0" smtClean="0" sz="1100" spc="59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of</a:t>
            </a:r>
            <a:r>
              <a:rPr dirty="0" smtClean="0" sz="1100" spc="39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the</a:t>
            </a:r>
            <a:r>
              <a:rPr dirty="0" smtClean="0" sz="1100" spc="16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uses</a:t>
            </a:r>
            <a:r>
              <a:rPr dirty="0" smtClean="0" sz="1100" spc="47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of</a:t>
            </a:r>
            <a:r>
              <a:rPr dirty="0" smtClean="0" sz="1100" spc="39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100" spc="-27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GX:</a:t>
            </a:r>
            <a:r>
              <a:rPr dirty="0" smtClean="0" sz="1100" spc="117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Bounding</a:t>
            </a:r>
            <a:r>
              <a:rPr dirty="0" smtClean="0" sz="1100" spc="-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Al</a:t>
            </a:r>
            <a:r>
              <a:rPr dirty="0" smtClean="0" sz="1100" spc="29">
                <a:solidFill>
                  <a:srgbClr val="FFFFFF"/>
                </a:solidFill>
                <a:latin typeface="Times New Roman"/>
                <a:cs typeface="Times New Roman"/>
              </a:rPr>
              <a:t>b</a:t>
            </a: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ertson</a:t>
            </a:r>
            <a:r>
              <a:rPr dirty="0" smtClean="0" sz="1100" spc="6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irregul</a:t>
            </a:r>
            <a:r>
              <a:rPr dirty="0" smtClean="0" sz="1100" spc="-29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ri</a:t>
            </a:r>
            <a:r>
              <a:rPr dirty="0" smtClean="0" sz="1100" spc="-29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y</a:t>
            </a: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98604"/>
              </a:lnSpc>
              <a:spcBef>
                <a:spcPts val="383"/>
              </a:spcBef>
            </a:pPr>
            <a:r>
              <a:rPr dirty="0" smtClean="0" sz="800" spc="-25">
                <a:latin typeface="Times New Roman"/>
                <a:cs typeface="Times New Roman"/>
              </a:rPr>
              <a:t>A</a:t>
            </a:r>
            <a:r>
              <a:rPr dirty="0" smtClean="0" sz="800" spc="0">
                <a:latin typeface="Times New Roman"/>
                <a:cs typeface="Times New Roman"/>
              </a:rPr>
              <a:t>GX</a:t>
            </a:r>
            <a:r>
              <a:rPr dirty="0" smtClean="0" sz="800" spc="32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obt</a:t>
            </a:r>
            <a:r>
              <a:rPr dirty="0" smtClean="0" sz="800" spc="0">
                <a:latin typeface="Times New Roman"/>
                <a:cs typeface="Times New Roman"/>
              </a:rPr>
              <a:t>ained</a:t>
            </a:r>
            <a:r>
              <a:rPr dirty="0" smtClean="0" sz="800" spc="83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the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16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same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11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graphs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55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using</a:t>
            </a:r>
            <a:r>
              <a:rPr dirty="0" smtClean="0" sz="800" spc="171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only</a:t>
            </a:r>
            <a:r>
              <a:rPr dirty="0" smtClean="0" sz="800" spc="113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one</a:t>
            </a:r>
            <a:r>
              <a:rPr dirty="0" smtClean="0" sz="800" spc="165">
                <a:latin typeface="Times New Roman"/>
                <a:cs typeface="Times New Roman"/>
              </a:rPr>
              <a:t> </a:t>
            </a:r>
            <a:r>
              <a:rPr dirty="0" smtClean="0" sz="800" spc="-25">
                <a:latin typeface="Times New Roman"/>
                <a:cs typeface="Times New Roman"/>
              </a:rPr>
              <a:t>t</a:t>
            </a:r>
            <a:r>
              <a:rPr dirty="0" smtClean="0" sz="800" spc="0">
                <a:latin typeface="Times New Roman"/>
                <a:cs typeface="Times New Roman"/>
              </a:rPr>
              <a:t>y</a:t>
            </a:r>
            <a:r>
              <a:rPr dirty="0" smtClean="0" sz="800" spc="25">
                <a:latin typeface="Times New Roman"/>
                <a:cs typeface="Times New Roman"/>
              </a:rPr>
              <a:t>p</a:t>
            </a:r>
            <a:r>
              <a:rPr dirty="0" smtClean="0" sz="800" spc="0">
                <a:latin typeface="Times New Roman"/>
                <a:cs typeface="Times New Roman"/>
              </a:rPr>
              <a:t>e</a:t>
            </a:r>
            <a:r>
              <a:rPr dirty="0" smtClean="0" sz="800" spc="79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of</a:t>
            </a:r>
            <a:r>
              <a:rPr dirty="0" smtClean="0" sz="800" spc="93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move: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54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an</a:t>
            </a:r>
            <a:r>
              <a:rPr dirty="0" smtClean="0" sz="800" spc="167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edge</a:t>
            </a:r>
            <a:r>
              <a:rPr dirty="0" smtClean="0" sz="800" spc="175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rotation.</a:t>
            </a:r>
            <a:r>
              <a:rPr dirty="0" smtClean="0" sz="800" spc="150">
                <a:latin typeface="Times New Roman"/>
                <a:cs typeface="Times New Roman"/>
              </a:rPr>
              <a:t> </a:t>
            </a:r>
            <a:r>
              <a:rPr dirty="0" smtClean="0" sz="800" spc="-25">
                <a:latin typeface="Times New Roman"/>
                <a:cs typeface="Times New Roman"/>
              </a:rPr>
              <a:t>F</a:t>
            </a:r>
            <a:r>
              <a:rPr dirty="0" smtClean="0" sz="800" spc="0">
                <a:latin typeface="Times New Roman"/>
                <a:cs typeface="Times New Roman"/>
              </a:rPr>
              <a:t>rom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where</a:t>
            </a:r>
            <a:r>
              <a:rPr dirty="0" smtClean="0" sz="800" spc="177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the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16">
                <a:latin typeface="Times New Roman"/>
                <a:cs typeface="Times New Roman"/>
              </a:rPr>
              <a:t> </a:t>
            </a:r>
            <a:r>
              <a:rPr dirty="0" smtClean="0" sz="800" spc="-25">
                <a:latin typeface="Times New Roman"/>
                <a:cs typeface="Times New Roman"/>
              </a:rPr>
              <a:t>p</a:t>
            </a:r>
            <a:r>
              <a:rPr dirty="0" smtClean="0" sz="800" spc="0">
                <a:latin typeface="Times New Roman"/>
                <a:cs typeface="Times New Roman"/>
              </a:rPr>
              <a:t>r</a:t>
            </a:r>
            <a:r>
              <a:rPr dirty="0" smtClean="0" sz="800" spc="25">
                <a:latin typeface="Times New Roman"/>
                <a:cs typeface="Times New Roman"/>
              </a:rPr>
              <a:t>o</a:t>
            </a:r>
            <a:r>
              <a:rPr dirty="0" smtClean="0" sz="800" spc="0">
                <a:latin typeface="Times New Roman"/>
                <a:cs typeface="Times New Roman"/>
              </a:rPr>
              <a:t>of</a:t>
            </a:r>
            <a:r>
              <a:rPr dirty="0" smtClean="0" sz="800" spc="169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idea: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68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sh</a:t>
            </a:r>
            <a:r>
              <a:rPr dirty="0" smtClean="0" sz="800" spc="-19">
                <a:latin typeface="Times New Roman"/>
                <a:cs typeface="Times New Roman"/>
              </a:rPr>
              <a:t>o</a:t>
            </a:r>
            <a:r>
              <a:rPr dirty="0" smtClean="0" sz="800" spc="0">
                <a:latin typeface="Times New Roman"/>
                <a:cs typeface="Times New Roman"/>
              </a:rPr>
              <a:t>w</a:t>
            </a:r>
            <a:r>
              <a:rPr dirty="0" smtClean="0" sz="800" spc="146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that</a:t>
            </a:r>
            <a:r>
              <a:rPr dirty="0" smtClean="0" sz="800" spc="37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f</a:t>
            </a:r>
            <a:r>
              <a:rPr dirty="0" smtClean="0" sz="800" spc="-25">
                <a:latin typeface="Times New Roman"/>
                <a:cs typeface="Times New Roman"/>
              </a:rPr>
              <a:t>o</a:t>
            </a:r>
            <a:r>
              <a:rPr dirty="0" smtClean="0" sz="800" spc="0">
                <a:latin typeface="Times New Roman"/>
                <a:cs typeface="Times New Roman"/>
              </a:rPr>
              <a:t>r</a:t>
            </a:r>
            <a:r>
              <a:rPr dirty="0" smtClean="0" sz="800" spc="114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any</a:t>
            </a:r>
            <a:r>
              <a:rPr dirty="0" smtClean="0" sz="800" spc="154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non-optimal</a:t>
            </a:r>
            <a:r>
              <a:rPr dirty="0" smtClean="0" sz="800" spc="68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graph,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87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there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55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exists</a:t>
            </a:r>
            <a:r>
              <a:rPr dirty="0" smtClean="0" sz="800" spc="175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an</a:t>
            </a:r>
            <a:r>
              <a:rPr dirty="0" smtClean="0" sz="800" spc="167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edge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rotation</a:t>
            </a:r>
            <a:r>
              <a:rPr dirty="0" smtClean="0" sz="800" spc="-71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that</a:t>
            </a:r>
            <a:r>
              <a:rPr dirty="0" smtClean="0" sz="800" spc="87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increases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40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the</a:t>
            </a:r>
            <a:r>
              <a:rPr dirty="0" smtClean="0" sz="800" spc="196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irregul</a:t>
            </a:r>
            <a:r>
              <a:rPr dirty="0" smtClean="0" sz="800" spc="-25">
                <a:latin typeface="Times New Roman"/>
                <a:cs typeface="Times New Roman"/>
              </a:rPr>
              <a:t>a</a:t>
            </a:r>
            <a:r>
              <a:rPr dirty="0" smtClean="0" sz="800" spc="0">
                <a:latin typeface="Times New Roman"/>
                <a:cs typeface="Times New Roman"/>
              </a:rPr>
              <a:t>ri</a:t>
            </a:r>
            <a:r>
              <a:rPr dirty="0" smtClean="0" sz="800" spc="-25">
                <a:latin typeface="Times New Roman"/>
                <a:cs typeface="Times New Roman"/>
              </a:rPr>
              <a:t>t</a:t>
            </a:r>
            <a:r>
              <a:rPr dirty="0" smtClean="0" sz="800" spc="-69">
                <a:latin typeface="Times New Roman"/>
                <a:cs typeface="Times New Roman"/>
              </a:rPr>
              <a:t>y</a:t>
            </a:r>
            <a:r>
              <a:rPr dirty="0" smtClean="0" sz="800" spc="0">
                <a:latin typeface="Times New Roman"/>
                <a:cs typeface="Times New Roman"/>
              </a:rPr>
              <a:t>.</a:t>
            </a:r>
            <a:r>
              <a:rPr dirty="0" smtClean="0" sz="800" spc="0">
                <a:latin typeface="Times New Roman"/>
                <a:cs typeface="Times New Roman"/>
              </a:rPr>
              <a:t>  </a:t>
            </a:r>
            <a:r>
              <a:rPr dirty="0" smtClean="0" sz="800" spc="1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This</a:t>
            </a:r>
            <a:r>
              <a:rPr dirty="0" smtClean="0" sz="800" spc="173">
                <a:latin typeface="Times New Roman"/>
                <a:cs typeface="Times New Roman"/>
              </a:rPr>
              <a:t> </a:t>
            </a:r>
            <a:r>
              <a:rPr dirty="0" smtClean="0" sz="800" spc="-25">
                <a:latin typeface="Times New Roman"/>
                <a:cs typeface="Times New Roman"/>
              </a:rPr>
              <a:t>p</a:t>
            </a:r>
            <a:r>
              <a:rPr dirty="0" smtClean="0" sz="800" spc="0">
                <a:latin typeface="Times New Roman"/>
                <a:cs typeface="Times New Roman"/>
              </a:rPr>
              <a:t>r</a:t>
            </a:r>
            <a:r>
              <a:rPr dirty="0" smtClean="0" sz="800" spc="25">
                <a:latin typeface="Times New Roman"/>
                <a:cs typeface="Times New Roman"/>
              </a:rPr>
              <a:t>o</a:t>
            </a:r>
            <a:r>
              <a:rPr dirty="0" smtClean="0" sz="800" spc="0">
                <a:latin typeface="Times New Roman"/>
                <a:cs typeface="Times New Roman"/>
              </a:rPr>
              <a:t>of</a:t>
            </a:r>
            <a:r>
              <a:rPr dirty="0" smtClean="0" sz="800" spc="149">
                <a:latin typeface="Times New Roman"/>
                <a:cs typeface="Times New Roman"/>
              </a:rPr>
              <a:t> </a:t>
            </a:r>
            <a:r>
              <a:rPr dirty="0" smtClean="0" sz="800" spc="-25">
                <a:latin typeface="Times New Roman"/>
                <a:cs typeface="Times New Roman"/>
              </a:rPr>
              <a:t>w</a:t>
            </a:r>
            <a:r>
              <a:rPr dirty="0" smtClean="0" sz="800" spc="-25">
                <a:latin typeface="Times New Roman"/>
                <a:cs typeface="Times New Roman"/>
              </a:rPr>
              <a:t>o</a:t>
            </a:r>
            <a:r>
              <a:rPr dirty="0" smtClean="0" sz="800" spc="0">
                <a:latin typeface="Times New Roman"/>
                <a:cs typeface="Times New Roman"/>
              </a:rPr>
              <a:t>rk</a:t>
            </a:r>
            <a:r>
              <a:rPr dirty="0" smtClean="0" sz="800" spc="0">
                <a:latin typeface="Times New Roman"/>
                <a:cs typeface="Times New Roman"/>
              </a:rPr>
              <a:t>s</a:t>
            </a:r>
            <a:r>
              <a:rPr dirty="0" smtClean="0" sz="800" spc="125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and</a:t>
            </a:r>
            <a:r>
              <a:rPr dirty="0" smtClean="0" sz="800" spc="175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the</a:t>
            </a:r>
            <a:r>
              <a:rPr dirty="0" smtClean="0" sz="800" spc="196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result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1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is</a:t>
            </a:r>
            <a:r>
              <a:rPr dirty="0" smtClean="0" sz="800" spc="49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the</a:t>
            </a:r>
            <a:r>
              <a:rPr dirty="0" smtClean="0" sz="800" spc="196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foll</a:t>
            </a:r>
            <a:r>
              <a:rPr dirty="0" smtClean="0" sz="800" spc="-25">
                <a:latin typeface="Times New Roman"/>
                <a:cs typeface="Times New Roman"/>
              </a:rPr>
              <a:t>o</a:t>
            </a:r>
            <a:r>
              <a:rPr dirty="0" smtClean="0" sz="800" spc="0">
                <a:latin typeface="Times New Roman"/>
                <a:cs typeface="Times New Roman"/>
              </a:rPr>
              <a:t>wing: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36092" y="1465655"/>
            <a:ext cx="2409967" cy="30564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860"/>
              </a:lnSpc>
              <a:spcBef>
                <a:spcPts val="43"/>
              </a:spcBef>
            </a:pPr>
            <a:r>
              <a:rPr dirty="0" smtClean="0" sz="800" spc="0">
                <a:solidFill>
                  <a:srgbClr val="FFFFFF"/>
                </a:solidFill>
                <a:latin typeface="Times New Roman"/>
                <a:cs typeface="Times New Roman"/>
              </a:rPr>
              <a:t>The</a:t>
            </a:r>
            <a:r>
              <a:rPr dirty="0" smtClean="0" sz="800" spc="-28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dirty="0" smtClean="0" sz="800" spc="0">
                <a:solidFill>
                  <a:srgbClr val="FFFFFF"/>
                </a:solidFill>
                <a:latin typeface="Times New Roman"/>
                <a:cs typeface="Times New Roman"/>
              </a:rPr>
              <a:t>rem</a:t>
            </a:r>
            <a:r>
              <a:rPr dirty="0" smtClean="0" sz="800" spc="7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800" spc="0">
                <a:solidFill>
                  <a:srgbClr val="FFFFFF"/>
                </a:solidFill>
                <a:latin typeface="Times New Roman"/>
                <a:cs typeface="Times New Roman"/>
              </a:rPr>
              <a:t>:</a:t>
            </a:r>
            <a:r>
              <a:rPr dirty="0" smtClean="0" sz="800" spc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800" spc="33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800" spc="0">
                <a:solidFill>
                  <a:srgbClr val="FFFFFF"/>
                </a:solidFill>
                <a:latin typeface="Times New Roman"/>
                <a:cs typeface="Times New Roman"/>
              </a:rPr>
              <a:t>(</a:t>
            </a:r>
            <a:r>
              <a:rPr dirty="0" smtClean="0" sz="800" spc="-28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dirty="0" smtClean="0" sz="800" spc="0">
                <a:solidFill>
                  <a:srgbClr val="FFFFFF"/>
                </a:solidFill>
                <a:latin typeface="Times New Roman"/>
                <a:cs typeface="Times New Roman"/>
              </a:rPr>
              <a:t>roved</a:t>
            </a:r>
            <a:r>
              <a:rPr dirty="0" smtClean="0" sz="800" spc="92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800" spc="0">
                <a:solidFill>
                  <a:srgbClr val="FFFFFF"/>
                </a:solidFill>
                <a:latin typeface="Times New Roman"/>
                <a:cs typeface="Times New Roman"/>
              </a:rPr>
              <a:t>in</a:t>
            </a:r>
            <a:r>
              <a:rPr dirty="0" smtClean="0" sz="800" spc="143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800" spc="0">
                <a:solidFill>
                  <a:srgbClr val="FFFFFF"/>
                </a:solidFill>
                <a:latin typeface="Times New Roman"/>
                <a:cs typeface="Times New Roman"/>
              </a:rPr>
              <a:t>[Hansen</a:t>
            </a:r>
            <a:r>
              <a:rPr dirty="0" smtClean="0" sz="800" spc="7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800" spc="0">
                <a:solidFill>
                  <a:srgbClr val="FFFFFF"/>
                </a:solidFill>
                <a:latin typeface="Times New Roman"/>
                <a:cs typeface="Times New Roman"/>
              </a:rPr>
              <a:t>and</a:t>
            </a:r>
            <a:r>
              <a:rPr dirty="0" smtClean="0" sz="800" spc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800" spc="96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800" spc="0">
                <a:solidFill>
                  <a:srgbClr val="FFFFFF"/>
                </a:solidFill>
                <a:latin typeface="Times New Roman"/>
                <a:cs typeface="Times New Roman"/>
              </a:rPr>
              <a:t>Mélot,</a:t>
            </a:r>
            <a:r>
              <a:rPr dirty="0" smtClean="0" sz="800" spc="112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800" spc="0">
                <a:solidFill>
                  <a:srgbClr val="FFFFFF"/>
                </a:solidFill>
                <a:latin typeface="Times New Roman"/>
                <a:cs typeface="Times New Roman"/>
              </a:rPr>
              <a:t>2005])</a:t>
            </a:r>
            <a:endParaRPr sz="800">
              <a:latin typeface="Times New Roman"/>
              <a:cs typeface="Times New Roman"/>
            </a:endParaRPr>
          </a:p>
          <a:p>
            <a:pPr marL="12700" marR="15183">
              <a:lnSpc>
                <a:spcPct val="95825"/>
              </a:lnSpc>
              <a:spcBef>
                <a:spcPts val="447"/>
              </a:spcBef>
            </a:pPr>
            <a:r>
              <a:rPr dirty="0" smtClean="0" sz="800" spc="0">
                <a:solidFill>
                  <a:srgbClr val="0000FF"/>
                </a:solidFill>
                <a:latin typeface="Times New Roman"/>
                <a:cs typeface="Times New Roman"/>
              </a:rPr>
              <a:t>If</a:t>
            </a:r>
            <a:r>
              <a:rPr dirty="0" smtClean="0" sz="800" spc="37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sz="800" spc="0">
                <a:solidFill>
                  <a:srgbClr val="0000FF"/>
                </a:solidFill>
                <a:latin typeface="Times New Roman"/>
                <a:cs typeface="Times New Roman"/>
              </a:rPr>
              <a:t>G</a:t>
            </a:r>
            <a:r>
              <a:rPr dirty="0" smtClean="0" sz="800" spc="157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sz="800" spc="0">
                <a:solidFill>
                  <a:srgbClr val="0000FF"/>
                </a:solidFill>
                <a:latin typeface="Times New Roman"/>
                <a:cs typeface="Times New Roman"/>
              </a:rPr>
              <a:t>is</a:t>
            </a:r>
            <a:r>
              <a:rPr dirty="0" smtClean="0" sz="800" spc="74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sz="800" spc="0">
                <a:solidFill>
                  <a:srgbClr val="0000FF"/>
                </a:solidFill>
                <a:latin typeface="Times New Roman"/>
                <a:cs typeface="Times New Roman"/>
              </a:rPr>
              <a:t>a</a:t>
            </a:r>
            <a:r>
              <a:rPr dirty="0" smtClean="0" sz="800" spc="129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sz="800" spc="0">
                <a:solidFill>
                  <a:srgbClr val="0000FF"/>
                </a:solidFill>
                <a:latin typeface="Times New Roman"/>
                <a:cs typeface="Times New Roman"/>
              </a:rPr>
              <a:t>graph</a:t>
            </a:r>
            <a:r>
              <a:rPr dirty="0" smtClean="0" sz="800" spc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sz="800" spc="48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sz="800" spc="0">
                <a:solidFill>
                  <a:srgbClr val="0000FF"/>
                </a:solidFill>
                <a:latin typeface="Times New Roman"/>
                <a:cs typeface="Times New Roman"/>
              </a:rPr>
              <a:t>on</a:t>
            </a:r>
            <a:r>
              <a:rPr dirty="0" smtClean="0" sz="800" spc="14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sz="800" spc="0">
                <a:solidFill>
                  <a:srgbClr val="0000FF"/>
                </a:solidFill>
                <a:latin typeface="Times New Roman"/>
                <a:cs typeface="Times New Roman"/>
              </a:rPr>
              <a:t>n</a:t>
            </a:r>
            <a:r>
              <a:rPr dirty="0" smtClean="0" sz="800" spc="13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sz="800" spc="0">
                <a:solidFill>
                  <a:srgbClr val="0000FF"/>
                </a:solidFill>
                <a:latin typeface="Times New Roman"/>
                <a:cs typeface="Times New Roman"/>
              </a:rPr>
              <a:t>vertices</a:t>
            </a:r>
            <a:r>
              <a:rPr dirty="0" smtClean="0" sz="800" spc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sz="800" spc="33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sz="800" spc="0">
                <a:solidFill>
                  <a:srgbClr val="0000FF"/>
                </a:solidFill>
                <a:latin typeface="Times New Roman"/>
                <a:cs typeface="Times New Roman"/>
              </a:rPr>
              <a:t>and</a:t>
            </a:r>
            <a:r>
              <a:rPr dirty="0" smtClean="0" sz="800" spc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sz="800" spc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sz="800" spc="0">
                <a:solidFill>
                  <a:srgbClr val="0000FF"/>
                </a:solidFill>
                <a:latin typeface="Times New Roman"/>
                <a:cs typeface="Times New Roman"/>
              </a:rPr>
              <a:t>m</a:t>
            </a:r>
            <a:r>
              <a:rPr dirty="0" smtClean="0" sz="800" spc="144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sz="800" spc="0">
                <a:solidFill>
                  <a:srgbClr val="0000FF"/>
                </a:solidFill>
                <a:latin typeface="Times New Roman"/>
                <a:cs typeface="Times New Roman"/>
              </a:rPr>
              <a:t>edges,</a:t>
            </a:r>
            <a:r>
              <a:rPr dirty="0" smtClean="0" sz="800" spc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sz="800" spc="26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sz="800" spc="0">
                <a:solidFill>
                  <a:srgbClr val="0000FF"/>
                </a:solidFill>
                <a:latin typeface="Times New Roman"/>
                <a:cs typeface="Times New Roman"/>
              </a:rPr>
              <a:t>then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445729" y="1902825"/>
            <a:ext cx="2069236" cy="15733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875"/>
              </a:lnSpc>
              <a:spcBef>
                <a:spcPts val="43"/>
              </a:spcBef>
            </a:pPr>
            <a:r>
              <a:rPr dirty="0" smtClean="0" sz="800">
                <a:solidFill>
                  <a:srgbClr val="0000FF"/>
                </a:solidFill>
                <a:latin typeface="Times New Roman"/>
                <a:cs typeface="Times New Roman"/>
              </a:rPr>
              <a:t>irr</a:t>
            </a:r>
            <a:r>
              <a:rPr dirty="0" smtClean="0" sz="800" spc="-114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sz="800" spc="0">
                <a:solidFill>
                  <a:srgbClr val="0000FF"/>
                </a:solidFill>
                <a:latin typeface="Times New Roman"/>
                <a:cs typeface="Times New Roman"/>
              </a:rPr>
              <a:t>(</a:t>
            </a:r>
            <a:r>
              <a:rPr dirty="0" smtClean="0" sz="800" spc="0">
                <a:solidFill>
                  <a:srgbClr val="0000FF"/>
                </a:solidFill>
                <a:latin typeface="Times New Roman"/>
                <a:cs typeface="Times New Roman"/>
              </a:rPr>
              <a:t>G</a:t>
            </a:r>
            <a:r>
              <a:rPr dirty="0" smtClean="0" sz="800" spc="-6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sz="800" spc="0">
                <a:solidFill>
                  <a:srgbClr val="0000FF"/>
                </a:solidFill>
                <a:latin typeface="Times New Roman"/>
                <a:cs typeface="Times New Roman"/>
              </a:rPr>
              <a:t>)</a:t>
            </a:r>
            <a:r>
              <a:rPr dirty="0" smtClean="0" sz="800" spc="96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sz="800" spc="0">
                <a:solidFill>
                  <a:srgbClr val="0000FF"/>
                </a:solidFill>
                <a:latin typeface="Times New Roman"/>
                <a:cs typeface="Times New Roman"/>
              </a:rPr>
              <a:t>≤</a:t>
            </a:r>
            <a:r>
              <a:rPr dirty="0" smtClean="0" sz="800" spc="-64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sz="800" spc="0">
                <a:solidFill>
                  <a:srgbClr val="0000FF"/>
                </a:solidFill>
                <a:latin typeface="Times New Roman"/>
                <a:cs typeface="Times New Roman"/>
              </a:rPr>
              <a:t>s</a:t>
            </a:r>
            <a:r>
              <a:rPr dirty="0" smtClean="0" sz="800" spc="-139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sz="800" spc="0">
                <a:solidFill>
                  <a:srgbClr val="0000FF"/>
                </a:solidFill>
                <a:latin typeface="Times New Roman"/>
                <a:cs typeface="Times New Roman"/>
              </a:rPr>
              <a:t>(</a:t>
            </a:r>
            <a:r>
              <a:rPr dirty="0" smtClean="0" sz="800" spc="0">
                <a:solidFill>
                  <a:srgbClr val="0000FF"/>
                </a:solidFill>
                <a:latin typeface="Times New Roman"/>
                <a:cs typeface="Times New Roman"/>
              </a:rPr>
              <a:t>n</a:t>
            </a:r>
            <a:r>
              <a:rPr dirty="0" smtClean="0" sz="800" spc="97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sz="800" spc="0">
                <a:solidFill>
                  <a:srgbClr val="0000FF"/>
                </a:solidFill>
                <a:latin typeface="Times New Roman"/>
                <a:cs typeface="Times New Roman"/>
              </a:rPr>
              <a:t>−</a:t>
            </a:r>
            <a:r>
              <a:rPr dirty="0" smtClean="0" sz="800" spc="-10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sz="800" spc="0">
                <a:solidFill>
                  <a:srgbClr val="0000FF"/>
                </a:solidFill>
                <a:latin typeface="Times New Roman"/>
                <a:cs typeface="Times New Roman"/>
              </a:rPr>
              <a:t>s</a:t>
            </a:r>
            <a:r>
              <a:rPr dirty="0" smtClean="0" sz="800" spc="-139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sz="800" spc="0">
                <a:solidFill>
                  <a:srgbClr val="0000FF"/>
                </a:solidFill>
                <a:latin typeface="Times New Roman"/>
                <a:cs typeface="Times New Roman"/>
              </a:rPr>
              <a:t>)(</a:t>
            </a:r>
            <a:r>
              <a:rPr dirty="0" smtClean="0" sz="800" spc="0">
                <a:solidFill>
                  <a:srgbClr val="0000FF"/>
                </a:solidFill>
                <a:latin typeface="Times New Roman"/>
                <a:cs typeface="Times New Roman"/>
              </a:rPr>
              <a:t>n</a:t>
            </a:r>
            <a:r>
              <a:rPr dirty="0" smtClean="0" sz="800" spc="158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sz="800" spc="0">
                <a:solidFill>
                  <a:srgbClr val="0000FF"/>
                </a:solidFill>
                <a:latin typeface="Times New Roman"/>
                <a:cs typeface="Times New Roman"/>
              </a:rPr>
              <a:t>−</a:t>
            </a:r>
            <a:r>
              <a:rPr dirty="0" smtClean="0" sz="800" spc="-10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sz="800" spc="0">
                <a:solidFill>
                  <a:srgbClr val="0000FF"/>
                </a:solidFill>
                <a:latin typeface="Times New Roman"/>
                <a:cs typeface="Times New Roman"/>
              </a:rPr>
              <a:t>s</a:t>
            </a:r>
            <a:r>
              <a:rPr dirty="0" smtClean="0" sz="800" spc="62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sz="800" spc="0">
                <a:solidFill>
                  <a:srgbClr val="0000FF"/>
                </a:solidFill>
                <a:latin typeface="Times New Roman"/>
                <a:cs typeface="Times New Roman"/>
              </a:rPr>
              <a:t>+</a:t>
            </a:r>
            <a:r>
              <a:rPr dirty="0" smtClean="0" sz="800" spc="-10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sz="800" spc="0">
                <a:solidFill>
                  <a:srgbClr val="0000FF"/>
                </a:solidFill>
                <a:latin typeface="Times New Roman"/>
                <a:cs typeface="Times New Roman"/>
              </a:rPr>
              <a:t>1</a:t>
            </a:r>
            <a:r>
              <a:rPr dirty="0" smtClean="0" sz="800" spc="0">
                <a:solidFill>
                  <a:srgbClr val="0000FF"/>
                </a:solidFill>
                <a:latin typeface="Times New Roman"/>
                <a:cs typeface="Times New Roman"/>
              </a:rPr>
              <a:t>)</a:t>
            </a:r>
            <a:r>
              <a:rPr dirty="0" smtClean="0" sz="800" spc="7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sz="800" spc="0">
                <a:solidFill>
                  <a:srgbClr val="0000FF"/>
                </a:solidFill>
                <a:latin typeface="Times New Roman"/>
                <a:cs typeface="Times New Roman"/>
              </a:rPr>
              <a:t>+</a:t>
            </a:r>
            <a:r>
              <a:rPr dirty="0" smtClean="0" sz="800" spc="-10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sz="800" spc="0">
                <a:solidFill>
                  <a:srgbClr val="0000FF"/>
                </a:solidFill>
                <a:latin typeface="Times New Roman"/>
                <a:cs typeface="Times New Roman"/>
              </a:rPr>
              <a:t>t</a:t>
            </a:r>
            <a:r>
              <a:rPr dirty="0" smtClean="0" sz="800" spc="-144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sz="800" spc="0">
                <a:solidFill>
                  <a:srgbClr val="0000FF"/>
                </a:solidFill>
                <a:latin typeface="Times New Roman"/>
                <a:cs typeface="Times New Roman"/>
              </a:rPr>
              <a:t>(</a:t>
            </a:r>
            <a:r>
              <a:rPr dirty="0" smtClean="0" sz="800" spc="0">
                <a:solidFill>
                  <a:srgbClr val="0000FF"/>
                </a:solidFill>
                <a:latin typeface="Times New Roman"/>
                <a:cs typeface="Times New Roman"/>
              </a:rPr>
              <a:t>t</a:t>
            </a:r>
            <a:r>
              <a:rPr dirty="0" smtClean="0" sz="800" spc="-64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sz="800" spc="0">
                <a:solidFill>
                  <a:srgbClr val="0000FF"/>
                </a:solidFill>
                <a:latin typeface="Times New Roman"/>
                <a:cs typeface="Times New Roman"/>
              </a:rPr>
              <a:t>−</a:t>
            </a:r>
            <a:r>
              <a:rPr dirty="0" smtClean="0" sz="800" spc="-43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sz="800" spc="0">
                <a:solidFill>
                  <a:srgbClr val="0000FF"/>
                </a:solidFill>
                <a:latin typeface="Times New Roman"/>
                <a:cs typeface="Times New Roman"/>
              </a:rPr>
              <a:t>2</a:t>
            </a:r>
            <a:r>
              <a:rPr dirty="0" smtClean="0" sz="800" spc="0">
                <a:solidFill>
                  <a:srgbClr val="0000FF"/>
                </a:solidFill>
                <a:latin typeface="Times New Roman"/>
                <a:cs typeface="Times New Roman"/>
              </a:rPr>
              <a:t>s</a:t>
            </a:r>
            <a:r>
              <a:rPr dirty="0" smtClean="0" sz="800" spc="82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sz="800" spc="0">
                <a:solidFill>
                  <a:srgbClr val="0000FF"/>
                </a:solidFill>
                <a:latin typeface="Times New Roman"/>
                <a:cs typeface="Times New Roman"/>
              </a:rPr>
              <a:t>−</a:t>
            </a:r>
            <a:r>
              <a:rPr dirty="0" smtClean="0" sz="800" spc="-10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sz="800" spc="0">
                <a:solidFill>
                  <a:srgbClr val="0000FF"/>
                </a:solidFill>
                <a:latin typeface="Times New Roman"/>
                <a:cs typeface="Times New Roman"/>
              </a:rPr>
              <a:t>1</a:t>
            </a:r>
            <a:r>
              <a:rPr dirty="0" smtClean="0" sz="800" spc="0">
                <a:solidFill>
                  <a:srgbClr val="0000FF"/>
                </a:solidFill>
                <a:latin typeface="Times New Roman"/>
                <a:cs typeface="Times New Roman"/>
              </a:rPr>
              <a:t>)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888299" y="2038537"/>
            <a:ext cx="103238" cy="126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40"/>
              </a:lnSpc>
            </a:pPr>
            <a:r>
              <a:rPr dirty="0" smtClean="0" baseline="7246" sz="120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346058" y="2038537"/>
            <a:ext cx="898509" cy="1425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590"/>
              </a:lnSpc>
            </a:pPr>
            <a:r>
              <a:rPr dirty="0" smtClean="0" baseline="7246" sz="1200">
                <a:solidFill>
                  <a:srgbClr val="0000FF"/>
                </a:solidFill>
                <a:latin typeface="Times New Roman"/>
                <a:cs typeface="Times New Roman"/>
              </a:rPr>
              <a:t>q</a:t>
            </a:r>
            <a:r>
              <a:rPr dirty="0" smtClean="0" baseline="14493" sz="1200" u="sng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baseline="14493" sz="1200" u="sng">
                <a:solidFill>
                  <a:srgbClr val="0000FF"/>
                </a:solidFill>
                <a:latin typeface="Times New Roman"/>
                <a:cs typeface="Times New Roman"/>
              </a:rPr>
              <a:t>                       </a:t>
            </a:r>
            <a:r>
              <a:rPr dirty="0" smtClean="0" baseline="14493" sz="1200" spc="-75" u="sng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baseline="14493" sz="1200" spc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695919" y="2086356"/>
            <a:ext cx="1492446" cy="19648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180"/>
              </a:lnSpc>
              <a:spcBef>
                <a:spcPts val="59"/>
              </a:spcBef>
            </a:pPr>
            <a:r>
              <a:rPr dirty="0" smtClean="0" baseline="-3623" sz="1200" spc="0">
                <a:solidFill>
                  <a:srgbClr val="0000FF"/>
                </a:solidFill>
                <a:latin typeface="Times New Roman"/>
                <a:cs typeface="Times New Roman"/>
              </a:rPr>
              <a:t>s</a:t>
            </a:r>
            <a:r>
              <a:rPr dirty="0" smtClean="0" baseline="-3623" sz="1200" spc="107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baseline="-3623" sz="1200" spc="0">
                <a:solidFill>
                  <a:srgbClr val="0000FF"/>
                </a:solidFill>
                <a:latin typeface="Times New Roman"/>
                <a:cs typeface="Times New Roman"/>
              </a:rPr>
              <a:t>=</a:t>
            </a:r>
            <a:r>
              <a:rPr dirty="0" smtClean="0" baseline="-3623" sz="1200" spc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baseline="-3623" sz="1200" spc="145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baseline="-3623" sz="1200" spc="0">
                <a:solidFill>
                  <a:srgbClr val="0000FF"/>
                </a:solidFill>
                <a:latin typeface="Times New Roman"/>
                <a:cs typeface="Times New Roman"/>
              </a:rPr>
              <a:t>n</a:t>
            </a:r>
            <a:r>
              <a:rPr dirty="0" smtClean="0" baseline="-3623" sz="1200" spc="35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baseline="-3623" sz="1200" spc="0">
                <a:solidFill>
                  <a:srgbClr val="0000FF"/>
                </a:solidFill>
                <a:latin typeface="Times New Roman"/>
                <a:cs typeface="Times New Roman"/>
              </a:rPr>
              <a:t>−</a:t>
            </a:r>
            <a:r>
              <a:rPr dirty="0" smtClean="0" baseline="-3623" sz="1200" spc="17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baseline="24156" sz="900" spc="0">
                <a:solidFill>
                  <a:srgbClr val="0000FF"/>
                </a:solidFill>
                <a:latin typeface="Times New Roman"/>
                <a:cs typeface="Times New Roman"/>
              </a:rPr>
              <a:t>1</a:t>
            </a:r>
            <a:r>
              <a:rPr dirty="0" smtClean="0" baseline="24156" sz="900" spc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baseline="24156" sz="900" spc="57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baseline="-3623" sz="1200" spc="0">
                <a:solidFill>
                  <a:srgbClr val="0000FF"/>
                </a:solidFill>
                <a:latin typeface="Times New Roman"/>
                <a:cs typeface="Times New Roman"/>
              </a:rPr>
              <a:t>−</a:t>
            </a:r>
            <a:r>
              <a:rPr dirty="0" smtClean="0" baseline="-3623" sz="1200" spc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dirty="0" smtClean="0" baseline="-3623" sz="1200" spc="123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baseline="43481" sz="1200" spc="128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baseline="-3623" sz="1200" spc="0">
                <a:solidFill>
                  <a:srgbClr val="0000FF"/>
                </a:solidFill>
                <a:latin typeface="Times New Roman"/>
                <a:cs typeface="Times New Roman"/>
              </a:rPr>
              <a:t>n</a:t>
            </a:r>
            <a:r>
              <a:rPr dirty="0" smtClean="0" baseline="-3623" sz="1200" spc="35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baseline="-3623" sz="1200" spc="0">
                <a:solidFill>
                  <a:srgbClr val="0000FF"/>
                </a:solidFill>
                <a:latin typeface="Times New Roman"/>
                <a:cs typeface="Times New Roman"/>
              </a:rPr>
              <a:t>−</a:t>
            </a:r>
            <a:r>
              <a:rPr dirty="0" smtClean="0" baseline="-3623" sz="1200" spc="17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baseline="24156" sz="900" spc="0">
                <a:solidFill>
                  <a:srgbClr val="0000FF"/>
                </a:solidFill>
                <a:latin typeface="Times New Roman"/>
                <a:cs typeface="Times New Roman"/>
              </a:rPr>
              <a:t>1</a:t>
            </a:r>
            <a:r>
              <a:rPr dirty="0" smtClean="0" baseline="24156" sz="900" spc="-35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baseline="43481" sz="1200" spc="189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baseline="38650" sz="900" spc="0">
                <a:solidFill>
                  <a:srgbClr val="0000FF"/>
                </a:solidFill>
                <a:latin typeface="Times New Roman"/>
                <a:cs typeface="Times New Roman"/>
              </a:rPr>
              <a:t>2</a:t>
            </a:r>
            <a:r>
              <a:rPr dirty="0" smtClean="0" baseline="38650" sz="900" spc="137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baseline="-3623" sz="1200" spc="0">
                <a:solidFill>
                  <a:srgbClr val="0000FF"/>
                </a:solidFill>
                <a:latin typeface="Times New Roman"/>
                <a:cs typeface="Times New Roman"/>
              </a:rPr>
              <a:t>−</a:t>
            </a:r>
            <a:r>
              <a:rPr dirty="0" smtClean="0" baseline="-3623" sz="1200" spc="-10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baseline="-3623" sz="1200" spc="0">
                <a:solidFill>
                  <a:srgbClr val="0000FF"/>
                </a:solidFill>
                <a:latin typeface="Times New Roman"/>
                <a:cs typeface="Times New Roman"/>
              </a:rPr>
              <a:t>2</a:t>
            </a:r>
            <a:r>
              <a:rPr dirty="0" smtClean="0" baseline="-3623" sz="1200" spc="0">
                <a:solidFill>
                  <a:srgbClr val="0000FF"/>
                </a:solidFill>
                <a:latin typeface="Times New Roman"/>
                <a:cs typeface="Times New Roman"/>
              </a:rPr>
              <a:t>m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022121" y="2126746"/>
            <a:ext cx="301832" cy="126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865"/>
              </a:lnSpc>
              <a:spcBef>
                <a:spcPts val="43"/>
              </a:spcBef>
            </a:pPr>
            <a:r>
              <a:rPr dirty="0" smtClean="0" sz="800" spc="0">
                <a:solidFill>
                  <a:srgbClr val="0000FF"/>
                </a:solidFill>
                <a:latin typeface="Times New Roman"/>
                <a:cs typeface="Times New Roman"/>
              </a:rPr>
              <a:t>where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154872" y="2185607"/>
            <a:ext cx="69962" cy="101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70"/>
              </a:lnSpc>
              <a:spcBef>
                <a:spcPts val="33"/>
              </a:spcBef>
            </a:pPr>
            <a:r>
              <a:rPr dirty="0" smtClean="0" sz="600" spc="0">
                <a:solidFill>
                  <a:srgbClr val="0000FF"/>
                </a:solidFill>
                <a:latin typeface="Times New Roman"/>
                <a:cs typeface="Times New Roman"/>
              </a:rPr>
              <a:t>2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706738" y="2185607"/>
            <a:ext cx="69962" cy="101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70"/>
              </a:lnSpc>
              <a:spcBef>
                <a:spcPts val="33"/>
              </a:spcBef>
            </a:pPr>
            <a:r>
              <a:rPr dirty="0" smtClean="0" sz="600" spc="0">
                <a:solidFill>
                  <a:srgbClr val="0000FF"/>
                </a:solidFill>
                <a:latin typeface="Times New Roman"/>
                <a:cs typeface="Times New Roman"/>
              </a:rPr>
              <a:t>2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842770" y="2348262"/>
            <a:ext cx="1279973" cy="1894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125"/>
              </a:lnSpc>
              <a:spcBef>
                <a:spcPts val="56"/>
              </a:spcBef>
            </a:pPr>
            <a:r>
              <a:rPr dirty="0" smtClean="0" baseline="-3623" sz="1200" spc="0">
                <a:solidFill>
                  <a:srgbClr val="0000FF"/>
                </a:solidFill>
                <a:latin typeface="Times New Roman"/>
                <a:cs typeface="Times New Roman"/>
              </a:rPr>
              <a:t>t</a:t>
            </a:r>
            <a:r>
              <a:rPr dirty="0" smtClean="0" baseline="-3623" sz="1200" spc="-2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baseline="-3623" sz="1200" spc="0">
                <a:solidFill>
                  <a:srgbClr val="0000FF"/>
                </a:solidFill>
                <a:latin typeface="Times New Roman"/>
                <a:cs typeface="Times New Roman"/>
              </a:rPr>
              <a:t>=</a:t>
            </a:r>
            <a:r>
              <a:rPr dirty="0" smtClean="0" baseline="-3623" sz="1200" spc="-3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baseline="-3623" sz="1200" spc="0">
                <a:solidFill>
                  <a:srgbClr val="0000FF"/>
                </a:solidFill>
                <a:latin typeface="Times New Roman"/>
                <a:cs typeface="Times New Roman"/>
              </a:rPr>
              <a:t>m</a:t>
            </a:r>
            <a:r>
              <a:rPr dirty="0" smtClean="0" baseline="-3623" sz="1200" spc="49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baseline="-3623" sz="1200" spc="0">
                <a:solidFill>
                  <a:srgbClr val="0000FF"/>
                </a:solidFill>
                <a:latin typeface="Times New Roman"/>
                <a:cs typeface="Times New Roman"/>
              </a:rPr>
              <a:t>−</a:t>
            </a:r>
            <a:r>
              <a:rPr dirty="0" smtClean="0" baseline="-3623" sz="1200" spc="-10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baseline="-3623" sz="1200" spc="0">
                <a:solidFill>
                  <a:srgbClr val="0000FF"/>
                </a:solidFill>
                <a:latin typeface="Times New Roman"/>
                <a:cs typeface="Times New Roman"/>
              </a:rPr>
              <a:t>s</a:t>
            </a:r>
            <a:r>
              <a:rPr dirty="0" smtClean="0" baseline="-3623" sz="1200" spc="-139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baseline="-3623" sz="1200" spc="0">
                <a:solidFill>
                  <a:srgbClr val="0000FF"/>
                </a:solidFill>
                <a:latin typeface="Times New Roman"/>
                <a:cs typeface="Times New Roman"/>
              </a:rPr>
              <a:t>(</a:t>
            </a:r>
            <a:r>
              <a:rPr dirty="0" smtClean="0" baseline="-3623" sz="1200" spc="0">
                <a:solidFill>
                  <a:srgbClr val="0000FF"/>
                </a:solidFill>
                <a:latin typeface="Times New Roman"/>
                <a:cs typeface="Times New Roman"/>
              </a:rPr>
              <a:t>n</a:t>
            </a:r>
            <a:r>
              <a:rPr dirty="0" smtClean="0" baseline="-3623" sz="1200" spc="97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baseline="-3623" sz="1200" spc="0">
                <a:solidFill>
                  <a:srgbClr val="0000FF"/>
                </a:solidFill>
                <a:latin typeface="Times New Roman"/>
                <a:cs typeface="Times New Roman"/>
              </a:rPr>
              <a:t>−</a:t>
            </a:r>
            <a:r>
              <a:rPr dirty="0" smtClean="0" baseline="-3623" sz="1200" spc="-10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baseline="-3623" sz="1200" spc="0">
                <a:solidFill>
                  <a:srgbClr val="0000FF"/>
                </a:solidFill>
                <a:latin typeface="Times New Roman"/>
                <a:cs typeface="Times New Roman"/>
              </a:rPr>
              <a:t>s</a:t>
            </a:r>
            <a:r>
              <a:rPr dirty="0" smtClean="0" baseline="-3623" sz="1200" spc="-139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baseline="-3623" sz="1200" spc="0">
                <a:solidFill>
                  <a:srgbClr val="0000FF"/>
                </a:solidFill>
                <a:latin typeface="Times New Roman"/>
                <a:cs typeface="Times New Roman"/>
              </a:rPr>
              <a:t>)</a:t>
            </a:r>
            <a:r>
              <a:rPr dirty="0" smtClean="0" baseline="-3623" sz="1200" spc="5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baseline="-3623" sz="1200" spc="0">
                <a:solidFill>
                  <a:srgbClr val="0000FF"/>
                </a:solidFill>
                <a:latin typeface="Times New Roman"/>
                <a:cs typeface="Times New Roman"/>
              </a:rPr>
              <a:t>−</a:t>
            </a:r>
            <a:r>
              <a:rPr dirty="0" smtClean="0" baseline="-3623" sz="1200" spc="107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baseline="33819" sz="900" spc="0" u="sng">
                <a:solidFill>
                  <a:srgbClr val="0000FF"/>
                </a:solidFill>
                <a:latin typeface="Times New Roman"/>
                <a:cs typeface="Times New Roman"/>
              </a:rPr>
              <a:t>s</a:t>
            </a:r>
            <a:r>
              <a:rPr dirty="0" smtClean="0" baseline="33819" sz="900" spc="-104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baseline="33819" sz="900" spc="0" u="sng">
                <a:solidFill>
                  <a:srgbClr val="0000FF"/>
                </a:solidFill>
                <a:latin typeface="Times New Roman"/>
                <a:cs typeface="Times New Roman"/>
              </a:rPr>
              <a:t>(</a:t>
            </a:r>
            <a:r>
              <a:rPr dirty="0" smtClean="0" baseline="33819" sz="900" spc="0" u="sng">
                <a:solidFill>
                  <a:srgbClr val="0000FF"/>
                </a:solidFill>
                <a:latin typeface="Times New Roman"/>
                <a:cs typeface="Times New Roman"/>
              </a:rPr>
              <a:t>s</a:t>
            </a:r>
            <a:r>
              <a:rPr dirty="0" smtClean="0" baseline="33819" sz="900" spc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baseline="33819" sz="900" spc="119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baseline="29238" sz="900" spc="0" u="sng">
                <a:solidFill>
                  <a:srgbClr val="0000FF"/>
                </a:solidFill>
                <a:latin typeface="Segoe UI Symbol"/>
                <a:cs typeface="Segoe UI Symbol"/>
              </a:rPr>
              <a:t>−</a:t>
            </a:r>
            <a:r>
              <a:rPr dirty="0" smtClean="0" baseline="33819" sz="900" spc="0" u="sng">
                <a:solidFill>
                  <a:srgbClr val="0000FF"/>
                </a:solidFill>
                <a:latin typeface="Times New Roman"/>
                <a:cs typeface="Times New Roman"/>
              </a:rPr>
              <a:t>1</a:t>
            </a:r>
            <a:r>
              <a:rPr dirty="0" smtClean="0" baseline="33819" sz="900" spc="0" u="sng">
                <a:solidFill>
                  <a:srgbClr val="0000FF"/>
                </a:solidFill>
                <a:latin typeface="Times New Roman"/>
                <a:cs typeface="Times New Roman"/>
              </a:rPr>
              <a:t>)</a:t>
            </a:r>
            <a:r>
              <a:rPr dirty="0" smtClean="0" baseline="33819" sz="900" spc="-5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baseline="-3623" sz="1200" spc="0">
                <a:solidFill>
                  <a:srgbClr val="0000FF"/>
                </a:solidFill>
                <a:latin typeface="Times New Roman"/>
                <a:cs typeface="Times New Roman"/>
              </a:rPr>
              <a:t>.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20673" y="2381572"/>
            <a:ext cx="203142" cy="126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865"/>
              </a:lnSpc>
              <a:spcBef>
                <a:spcPts val="43"/>
              </a:spcBef>
            </a:pPr>
            <a:r>
              <a:rPr dirty="0" smtClean="0" sz="800" spc="0">
                <a:solidFill>
                  <a:srgbClr val="0000FF"/>
                </a:solidFill>
                <a:latin typeface="Times New Roman"/>
                <a:cs typeface="Times New Roman"/>
              </a:rPr>
              <a:t>and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875356" y="2440432"/>
            <a:ext cx="69962" cy="101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70"/>
              </a:lnSpc>
              <a:spcBef>
                <a:spcPts val="33"/>
              </a:spcBef>
            </a:pPr>
            <a:r>
              <a:rPr dirty="0" smtClean="0" sz="600" spc="0">
                <a:solidFill>
                  <a:srgbClr val="0000FF"/>
                </a:solidFill>
                <a:latin typeface="Times New Roman"/>
                <a:cs typeface="Times New Roman"/>
              </a:rPr>
              <a:t>2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36092" y="2640923"/>
            <a:ext cx="3150876" cy="12664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865"/>
              </a:lnSpc>
              <a:spcBef>
                <a:spcPts val="43"/>
              </a:spcBef>
            </a:pPr>
            <a:r>
              <a:rPr dirty="0" smtClean="0" sz="800" spc="0">
                <a:solidFill>
                  <a:srgbClr val="0000FF"/>
                </a:solidFill>
                <a:latin typeface="Times New Roman"/>
                <a:cs typeface="Times New Roman"/>
              </a:rPr>
              <a:t>M</a:t>
            </a:r>
            <a:r>
              <a:rPr dirty="0" smtClean="0" sz="800" spc="-25">
                <a:solidFill>
                  <a:srgbClr val="0000FF"/>
                </a:solidFill>
                <a:latin typeface="Times New Roman"/>
                <a:cs typeface="Times New Roman"/>
              </a:rPr>
              <a:t>o</a:t>
            </a:r>
            <a:r>
              <a:rPr dirty="0" smtClean="0" sz="800" spc="0">
                <a:solidFill>
                  <a:srgbClr val="0000FF"/>
                </a:solidFill>
                <a:latin typeface="Times New Roman"/>
                <a:cs typeface="Times New Roman"/>
              </a:rPr>
              <a:t>reover,</a:t>
            </a:r>
            <a:r>
              <a:rPr dirty="0" smtClean="0" sz="800" spc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sz="800" spc="43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sz="800" spc="0">
                <a:solidFill>
                  <a:srgbClr val="0000FF"/>
                </a:solidFill>
                <a:latin typeface="Times New Roman"/>
                <a:cs typeface="Times New Roman"/>
              </a:rPr>
              <a:t>the</a:t>
            </a:r>
            <a:r>
              <a:rPr dirty="0" smtClean="0" sz="800" spc="196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sz="800" spc="25">
                <a:solidFill>
                  <a:srgbClr val="0000FF"/>
                </a:solidFill>
                <a:latin typeface="Times New Roman"/>
                <a:cs typeface="Times New Roman"/>
              </a:rPr>
              <a:t>b</a:t>
            </a:r>
            <a:r>
              <a:rPr dirty="0" smtClean="0" sz="800" spc="0">
                <a:solidFill>
                  <a:srgbClr val="0000FF"/>
                </a:solidFill>
                <a:latin typeface="Times New Roman"/>
                <a:cs typeface="Times New Roman"/>
              </a:rPr>
              <a:t>ound</a:t>
            </a:r>
            <a:r>
              <a:rPr dirty="0" smtClean="0" sz="800" spc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sz="800" spc="23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sz="800" spc="0">
                <a:solidFill>
                  <a:srgbClr val="0000FF"/>
                </a:solidFill>
                <a:latin typeface="Times New Roman"/>
                <a:cs typeface="Times New Roman"/>
              </a:rPr>
              <a:t>is</a:t>
            </a:r>
            <a:r>
              <a:rPr dirty="0" smtClean="0" sz="800" spc="49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sz="800" spc="0">
                <a:solidFill>
                  <a:srgbClr val="0000FF"/>
                </a:solidFill>
                <a:latin typeface="Times New Roman"/>
                <a:cs typeface="Times New Roman"/>
              </a:rPr>
              <a:t>attained</a:t>
            </a:r>
            <a:r>
              <a:rPr dirty="0" smtClean="0" sz="800" spc="33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sz="800" spc="0">
                <a:solidFill>
                  <a:srgbClr val="0000FF"/>
                </a:solidFill>
                <a:latin typeface="Times New Roman"/>
                <a:cs typeface="Times New Roman"/>
              </a:rPr>
              <a:t>if</a:t>
            </a:r>
            <a:r>
              <a:rPr dirty="0" smtClean="0" sz="800" spc="3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sz="800" spc="0">
                <a:solidFill>
                  <a:srgbClr val="0000FF"/>
                </a:solidFill>
                <a:latin typeface="Times New Roman"/>
                <a:cs typeface="Times New Roman"/>
              </a:rPr>
              <a:t>and</a:t>
            </a:r>
            <a:r>
              <a:rPr dirty="0" smtClean="0" sz="800" spc="175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sz="800" spc="0">
                <a:solidFill>
                  <a:srgbClr val="0000FF"/>
                </a:solidFill>
                <a:latin typeface="Times New Roman"/>
                <a:cs typeface="Times New Roman"/>
              </a:rPr>
              <a:t>only</a:t>
            </a:r>
            <a:r>
              <a:rPr dirty="0" smtClean="0" sz="800" spc="88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sz="800" spc="0">
                <a:solidFill>
                  <a:srgbClr val="0000FF"/>
                </a:solidFill>
                <a:latin typeface="Times New Roman"/>
                <a:cs typeface="Times New Roman"/>
              </a:rPr>
              <a:t>if</a:t>
            </a:r>
            <a:r>
              <a:rPr dirty="0" smtClean="0" sz="800" spc="3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sz="800" spc="0">
                <a:solidFill>
                  <a:srgbClr val="0000FF"/>
                </a:solidFill>
                <a:latin typeface="Times New Roman"/>
                <a:cs typeface="Times New Roman"/>
              </a:rPr>
              <a:t>G</a:t>
            </a:r>
            <a:r>
              <a:rPr dirty="0" smtClean="0" sz="800" spc="137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sz="800" spc="0">
                <a:solidFill>
                  <a:srgbClr val="0000FF"/>
                </a:solidFill>
                <a:latin typeface="Times New Roman"/>
                <a:cs typeface="Times New Roman"/>
              </a:rPr>
              <a:t>is</a:t>
            </a:r>
            <a:r>
              <a:rPr dirty="0" smtClean="0" sz="800" spc="49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sz="800" spc="0">
                <a:solidFill>
                  <a:srgbClr val="0000FF"/>
                </a:solidFill>
                <a:latin typeface="Times New Roman"/>
                <a:cs typeface="Times New Roman"/>
              </a:rPr>
              <a:t>fanned</a:t>
            </a:r>
            <a:r>
              <a:rPr dirty="0" smtClean="0" sz="800" spc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sz="800" spc="33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sz="800" spc="0">
                <a:solidFill>
                  <a:srgbClr val="0000FF"/>
                </a:solidFill>
                <a:latin typeface="Times New Roman"/>
                <a:cs typeface="Times New Roman"/>
              </a:rPr>
              <a:t>split</a:t>
            </a:r>
            <a:r>
              <a:rPr dirty="0" smtClean="0" sz="800" spc="142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sz="800" spc="0">
                <a:solidFill>
                  <a:srgbClr val="0000FF"/>
                </a:solidFill>
                <a:latin typeface="Times New Roman"/>
                <a:cs typeface="Times New Roman"/>
              </a:rPr>
              <a:t>graph.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25006" y="3353753"/>
            <a:ext cx="1545775" cy="101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70"/>
              </a:lnSpc>
              <a:spcBef>
                <a:spcPts val="33"/>
              </a:spcBef>
            </a:pPr>
            <a:r>
              <a:rPr dirty="0" smtClean="0" sz="600" spc="-71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dirty="0" smtClean="0" sz="600" spc="-23">
                <a:solidFill>
                  <a:srgbClr val="FFFFFF"/>
                </a:solidFill>
                <a:latin typeface="Times New Roman"/>
                <a:cs typeface="Times New Roman"/>
              </a:rPr>
              <a:t>w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dirty="0" smtClean="0" sz="600" spc="7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applications</a:t>
            </a:r>
            <a:r>
              <a:rPr dirty="0" smtClean="0" sz="600" spc="27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of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VNS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79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in</a:t>
            </a:r>
            <a:r>
              <a:rPr dirty="0" smtClean="0" sz="600" spc="14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Data</a:t>
            </a:r>
            <a:r>
              <a:rPr dirty="0" smtClean="0" sz="600" spc="122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Mining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84796" y="3353753"/>
            <a:ext cx="544760" cy="101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70"/>
              </a:lnSpc>
              <a:spcBef>
                <a:spcPts val="33"/>
              </a:spcBef>
            </a:pP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Pierre</a:t>
            </a:r>
            <a:r>
              <a:rPr dirty="0" smtClean="0" sz="600" spc="7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Hansen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766243" y="3353753"/>
            <a:ext cx="1053265" cy="101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70"/>
              </a:lnSpc>
              <a:spcBef>
                <a:spcPts val="33"/>
              </a:spcBef>
            </a:pPr>
            <a:r>
              <a:rPr dirty="0" smtClean="0" sz="600" spc="-23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dirty="0" smtClean="0" sz="600" spc="-23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ris,</a:t>
            </a:r>
            <a:r>
              <a:rPr dirty="0" smtClean="0" sz="600" spc="102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Septem</a:t>
            </a:r>
            <a:r>
              <a:rPr dirty="0" smtClean="0" sz="600" spc="23">
                <a:solidFill>
                  <a:srgbClr val="FFFFFF"/>
                </a:solidFill>
                <a:latin typeface="Times New Roman"/>
                <a:cs typeface="Times New Roman"/>
              </a:rPr>
              <a:t>b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er</a:t>
            </a:r>
            <a:r>
              <a:rPr dirty="0" smtClean="0" sz="600" spc="9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7–8,</a:t>
            </a:r>
            <a:r>
              <a:rPr dirty="0" smtClean="0" sz="600" spc="4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2017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190388" y="3353753"/>
            <a:ext cx="307653" cy="101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70"/>
              </a:lnSpc>
              <a:spcBef>
                <a:spcPts val="33"/>
              </a:spcBef>
            </a:pP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22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3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/</a:t>
            </a:r>
            <a:r>
              <a:rPr dirty="0" smtClean="0" sz="600" spc="-8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34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297606" y="3251275"/>
            <a:ext cx="53506" cy="25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023667" y="3251371"/>
            <a:ext cx="43019" cy="151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" name="object 2"/>
          <p:cNvSpPr txBox="1"/>
          <p:nvPr/>
        </p:nvSpPr>
        <p:spPr>
          <a:xfrm>
            <a:off x="2466314" y="1932482"/>
            <a:ext cx="685342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14"/>
          <p:cNvSpPr/>
          <p:nvPr/>
        </p:nvSpPr>
        <p:spPr>
          <a:xfrm>
            <a:off x="3023667" y="3236187"/>
            <a:ext cx="43019" cy="30366"/>
          </a:xfrm>
          <a:custGeom>
            <a:avLst/>
            <a:gdLst/>
            <a:ahLst/>
            <a:cxnLst/>
            <a:rect l="l" t="t" r="r" b="b"/>
            <a:pathLst>
              <a:path w="43019" h="30366">
                <a:moveTo>
                  <a:pt x="0" y="30366"/>
                </a:moveTo>
                <a:lnTo>
                  <a:pt x="43019" y="30366"/>
                </a:lnTo>
                <a:lnTo>
                  <a:pt x="43019" y="0"/>
                </a:lnTo>
                <a:lnTo>
                  <a:pt x="0" y="0"/>
                </a:lnTo>
                <a:lnTo>
                  <a:pt x="0" y="30366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" name="object 15"/>
          <p:cNvSpPr/>
          <p:nvPr/>
        </p:nvSpPr>
        <p:spPr>
          <a:xfrm>
            <a:off x="2944050" y="3232225"/>
            <a:ext cx="25400" cy="38100"/>
          </a:xfrm>
          <a:custGeom>
            <a:avLst/>
            <a:gdLst/>
            <a:ahLst/>
            <a:cxnLst/>
            <a:rect l="l" t="t" r="r" b="b"/>
            <a:pathLst>
              <a:path w="25400" h="38100">
                <a:moveTo>
                  <a:pt x="25400" y="38100"/>
                </a:moveTo>
                <a:lnTo>
                  <a:pt x="25400" y="0"/>
                </a:lnTo>
                <a:lnTo>
                  <a:pt x="0" y="19050"/>
                </a:lnTo>
                <a:lnTo>
                  <a:pt x="25400" y="3810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" name="object 16"/>
          <p:cNvSpPr/>
          <p:nvPr/>
        </p:nvSpPr>
        <p:spPr>
          <a:xfrm>
            <a:off x="3121853" y="3232225"/>
            <a:ext cx="25400" cy="38100"/>
          </a:xfrm>
          <a:custGeom>
            <a:avLst/>
            <a:gdLst/>
            <a:ahLst/>
            <a:cxnLst/>
            <a:rect l="l" t="t" r="r" b="b"/>
            <a:pathLst>
              <a:path w="25400" h="38100">
                <a:moveTo>
                  <a:pt x="0" y="38100"/>
                </a:moveTo>
                <a:lnTo>
                  <a:pt x="25400" y="19050"/>
                </a:lnTo>
                <a:lnTo>
                  <a:pt x="0" y="0"/>
                </a:lnTo>
                <a:lnTo>
                  <a:pt x="0" y="3810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" name="object 17"/>
          <p:cNvSpPr/>
          <p:nvPr/>
        </p:nvSpPr>
        <p:spPr>
          <a:xfrm>
            <a:off x="3287279" y="3246309"/>
            <a:ext cx="43019" cy="30366"/>
          </a:xfrm>
          <a:custGeom>
            <a:avLst/>
            <a:gdLst/>
            <a:ahLst/>
            <a:cxnLst/>
            <a:rect l="l" t="t" r="r" b="b"/>
            <a:pathLst>
              <a:path w="43019" h="30366">
                <a:moveTo>
                  <a:pt x="0" y="30366"/>
                </a:moveTo>
                <a:lnTo>
                  <a:pt x="43019" y="30366"/>
                </a:lnTo>
                <a:lnTo>
                  <a:pt x="43019" y="0"/>
                </a:lnTo>
                <a:lnTo>
                  <a:pt x="0" y="0"/>
                </a:lnTo>
                <a:lnTo>
                  <a:pt x="0" y="30366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" name="object 18"/>
          <p:cNvSpPr/>
          <p:nvPr/>
        </p:nvSpPr>
        <p:spPr>
          <a:xfrm>
            <a:off x="3297771" y="3236035"/>
            <a:ext cx="43180" cy="30480"/>
          </a:xfrm>
          <a:custGeom>
            <a:avLst/>
            <a:gdLst/>
            <a:ahLst/>
            <a:cxnLst/>
            <a:rect l="l" t="t" r="r" b="b"/>
            <a:pathLst>
              <a:path w="43180" h="30480">
                <a:moveTo>
                  <a:pt x="0" y="10160"/>
                </a:moveTo>
                <a:lnTo>
                  <a:pt x="0" y="0"/>
                </a:lnTo>
                <a:lnTo>
                  <a:pt x="43180" y="0"/>
                </a:lnTo>
                <a:lnTo>
                  <a:pt x="43180" y="30480"/>
                </a:lnTo>
                <a:lnTo>
                  <a:pt x="33020" y="3048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" name="object 19"/>
          <p:cNvSpPr/>
          <p:nvPr/>
        </p:nvSpPr>
        <p:spPr>
          <a:xfrm>
            <a:off x="3307932" y="3225875"/>
            <a:ext cx="43180" cy="30480"/>
          </a:xfrm>
          <a:custGeom>
            <a:avLst/>
            <a:gdLst/>
            <a:ahLst/>
            <a:cxnLst/>
            <a:rect l="l" t="t" r="r" b="b"/>
            <a:pathLst>
              <a:path w="43180" h="30480">
                <a:moveTo>
                  <a:pt x="0" y="10160"/>
                </a:moveTo>
                <a:lnTo>
                  <a:pt x="0" y="0"/>
                </a:lnTo>
                <a:lnTo>
                  <a:pt x="43180" y="0"/>
                </a:lnTo>
                <a:lnTo>
                  <a:pt x="43180" y="30480"/>
                </a:lnTo>
                <a:lnTo>
                  <a:pt x="33020" y="3048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" name="object 20"/>
          <p:cNvSpPr/>
          <p:nvPr/>
        </p:nvSpPr>
        <p:spPr>
          <a:xfrm>
            <a:off x="3224111" y="3232225"/>
            <a:ext cx="203202" cy="38100"/>
          </a:xfrm>
          <a:custGeom>
            <a:avLst/>
            <a:gdLst/>
            <a:ahLst/>
            <a:cxnLst/>
            <a:rect l="l" t="t" r="r" b="b"/>
            <a:pathLst>
              <a:path w="203202" h="38100">
                <a:moveTo>
                  <a:pt x="203202" y="19050"/>
                </a:moveTo>
                <a:lnTo>
                  <a:pt x="177802" y="0"/>
                </a:lnTo>
                <a:lnTo>
                  <a:pt x="177802" y="38100"/>
                </a:lnTo>
                <a:lnTo>
                  <a:pt x="203202" y="19050"/>
                </a:lnTo>
                <a:close/>
              </a:path>
              <a:path w="203202" h="38100">
                <a:moveTo>
                  <a:pt x="25400" y="0"/>
                </a:moveTo>
                <a:lnTo>
                  <a:pt x="0" y="19050"/>
                </a:lnTo>
                <a:lnTo>
                  <a:pt x="25400" y="38100"/>
                </a:lnTo>
                <a:lnTo>
                  <a:pt x="25400" y="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" name="object 21"/>
          <p:cNvSpPr/>
          <p:nvPr/>
        </p:nvSpPr>
        <p:spPr>
          <a:xfrm>
            <a:off x="3593072" y="32385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" name="object 22"/>
          <p:cNvSpPr/>
          <p:nvPr/>
        </p:nvSpPr>
        <p:spPr>
          <a:xfrm>
            <a:off x="3504171" y="3232225"/>
            <a:ext cx="203202" cy="38100"/>
          </a:xfrm>
          <a:custGeom>
            <a:avLst/>
            <a:gdLst/>
            <a:ahLst/>
            <a:cxnLst/>
            <a:rect l="l" t="t" r="r" b="b"/>
            <a:pathLst>
              <a:path w="203202" h="38100">
                <a:moveTo>
                  <a:pt x="203202" y="19050"/>
                </a:moveTo>
                <a:lnTo>
                  <a:pt x="177802" y="0"/>
                </a:lnTo>
                <a:lnTo>
                  <a:pt x="177802" y="38100"/>
                </a:lnTo>
                <a:lnTo>
                  <a:pt x="203202" y="19050"/>
                </a:lnTo>
                <a:close/>
              </a:path>
              <a:path w="203202" h="38100">
                <a:moveTo>
                  <a:pt x="25400" y="0"/>
                </a:moveTo>
                <a:lnTo>
                  <a:pt x="0" y="19050"/>
                </a:lnTo>
                <a:lnTo>
                  <a:pt x="25400" y="38100"/>
                </a:lnTo>
                <a:lnTo>
                  <a:pt x="25400" y="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" name="object 23"/>
          <p:cNvSpPr/>
          <p:nvPr/>
        </p:nvSpPr>
        <p:spPr>
          <a:xfrm>
            <a:off x="3580372" y="32258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4" name="object 24"/>
          <p:cNvSpPr/>
          <p:nvPr/>
        </p:nvSpPr>
        <p:spPr>
          <a:xfrm>
            <a:off x="3593072" y="32512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5" name="object 25"/>
          <p:cNvSpPr/>
          <p:nvPr/>
        </p:nvSpPr>
        <p:spPr>
          <a:xfrm>
            <a:off x="3580372" y="32639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6" name="object 26"/>
          <p:cNvSpPr/>
          <p:nvPr/>
        </p:nvSpPr>
        <p:spPr>
          <a:xfrm>
            <a:off x="3593072" y="32766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7" name="object 27"/>
          <p:cNvSpPr/>
          <p:nvPr/>
        </p:nvSpPr>
        <p:spPr>
          <a:xfrm>
            <a:off x="3860432" y="32258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8" name="object 28"/>
          <p:cNvSpPr/>
          <p:nvPr/>
        </p:nvSpPr>
        <p:spPr>
          <a:xfrm>
            <a:off x="3873132" y="32385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9" name="object 29"/>
          <p:cNvSpPr/>
          <p:nvPr/>
        </p:nvSpPr>
        <p:spPr>
          <a:xfrm>
            <a:off x="3873132" y="32512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0" name="object 30"/>
          <p:cNvSpPr/>
          <p:nvPr/>
        </p:nvSpPr>
        <p:spPr>
          <a:xfrm>
            <a:off x="3784231" y="3232225"/>
            <a:ext cx="203202" cy="38100"/>
          </a:xfrm>
          <a:custGeom>
            <a:avLst/>
            <a:gdLst/>
            <a:ahLst/>
            <a:cxnLst/>
            <a:rect l="l" t="t" r="r" b="b"/>
            <a:pathLst>
              <a:path w="203202" h="38100">
                <a:moveTo>
                  <a:pt x="203202" y="19050"/>
                </a:moveTo>
                <a:lnTo>
                  <a:pt x="177802" y="0"/>
                </a:lnTo>
                <a:lnTo>
                  <a:pt x="177802" y="38100"/>
                </a:lnTo>
                <a:lnTo>
                  <a:pt x="203202" y="19050"/>
                </a:lnTo>
                <a:close/>
              </a:path>
              <a:path w="203202" h="38100">
                <a:moveTo>
                  <a:pt x="25400" y="0"/>
                </a:moveTo>
                <a:lnTo>
                  <a:pt x="0" y="19050"/>
                </a:lnTo>
                <a:lnTo>
                  <a:pt x="25400" y="38100"/>
                </a:lnTo>
                <a:lnTo>
                  <a:pt x="25400" y="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1" name="object 31"/>
          <p:cNvSpPr/>
          <p:nvPr/>
        </p:nvSpPr>
        <p:spPr>
          <a:xfrm>
            <a:off x="3860432" y="32639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2" name="object 32"/>
          <p:cNvSpPr/>
          <p:nvPr/>
        </p:nvSpPr>
        <p:spPr>
          <a:xfrm>
            <a:off x="3873132" y="32766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3" name="object 33"/>
          <p:cNvSpPr/>
          <p:nvPr/>
        </p:nvSpPr>
        <p:spPr>
          <a:xfrm>
            <a:off x="4140493" y="32258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4" name="object 34"/>
          <p:cNvSpPr/>
          <p:nvPr/>
        </p:nvSpPr>
        <p:spPr>
          <a:xfrm>
            <a:off x="4153193" y="32385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5" name="object 35"/>
          <p:cNvSpPr/>
          <p:nvPr/>
        </p:nvSpPr>
        <p:spPr>
          <a:xfrm>
            <a:off x="4153193" y="32512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6" name="object 36"/>
          <p:cNvSpPr/>
          <p:nvPr/>
        </p:nvSpPr>
        <p:spPr>
          <a:xfrm>
            <a:off x="4140493" y="32639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7" name="object 37"/>
          <p:cNvSpPr/>
          <p:nvPr/>
        </p:nvSpPr>
        <p:spPr>
          <a:xfrm>
            <a:off x="4153193" y="32766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8" name="object 38"/>
          <p:cNvSpPr/>
          <p:nvPr/>
        </p:nvSpPr>
        <p:spPr>
          <a:xfrm>
            <a:off x="4451033" y="3256355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0" y="0"/>
                </a:moveTo>
                <a:lnTo>
                  <a:pt x="20320" y="2032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9" name="object 39"/>
          <p:cNvSpPr/>
          <p:nvPr/>
        </p:nvSpPr>
        <p:spPr>
          <a:xfrm>
            <a:off x="4423969" y="3229861"/>
            <a:ext cx="30366" cy="30366"/>
          </a:xfrm>
          <a:custGeom>
            <a:avLst/>
            <a:gdLst/>
            <a:ahLst/>
            <a:cxnLst/>
            <a:rect l="l" t="t" r="r" b="b"/>
            <a:pathLst>
              <a:path w="30366" h="30366">
                <a:moveTo>
                  <a:pt x="30366" y="15183"/>
                </a:moveTo>
                <a:lnTo>
                  <a:pt x="30366" y="6797"/>
                </a:lnTo>
                <a:lnTo>
                  <a:pt x="23568" y="0"/>
                </a:lnTo>
                <a:lnTo>
                  <a:pt x="15183" y="0"/>
                </a:lnTo>
                <a:lnTo>
                  <a:pt x="6797" y="0"/>
                </a:lnTo>
                <a:lnTo>
                  <a:pt x="0" y="6797"/>
                </a:lnTo>
                <a:lnTo>
                  <a:pt x="0" y="15183"/>
                </a:lnTo>
                <a:lnTo>
                  <a:pt x="0" y="23568"/>
                </a:lnTo>
                <a:lnTo>
                  <a:pt x="6797" y="30366"/>
                </a:lnTo>
                <a:lnTo>
                  <a:pt x="15183" y="30366"/>
                </a:lnTo>
                <a:lnTo>
                  <a:pt x="23568" y="30366"/>
                </a:lnTo>
                <a:lnTo>
                  <a:pt x="30366" y="23568"/>
                </a:lnTo>
                <a:lnTo>
                  <a:pt x="30366" y="15183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0" name="object 40"/>
          <p:cNvSpPr/>
          <p:nvPr/>
        </p:nvSpPr>
        <p:spPr>
          <a:xfrm>
            <a:off x="4344352" y="3225875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38765" y="46907"/>
                </a:lnTo>
                <a:lnTo>
                  <a:pt x="48038" y="36798"/>
                </a:lnTo>
                <a:lnTo>
                  <a:pt x="50800" y="25400"/>
                </a:lnTo>
                <a:lnTo>
                  <a:pt x="46907" y="11928"/>
                </a:lnTo>
                <a:lnTo>
                  <a:pt x="36798" y="2718"/>
                </a:lnTo>
                <a:lnTo>
                  <a:pt x="25400" y="0"/>
                </a:lnTo>
                <a:lnTo>
                  <a:pt x="11928" y="3893"/>
                </a:lnTo>
                <a:lnTo>
                  <a:pt x="2718" y="14001"/>
                </a:lnTo>
                <a:lnTo>
                  <a:pt x="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1" name="object 41"/>
          <p:cNvSpPr/>
          <p:nvPr/>
        </p:nvSpPr>
        <p:spPr>
          <a:xfrm>
            <a:off x="4329112" y="3243655"/>
            <a:ext cx="30480" cy="12699"/>
          </a:xfrm>
          <a:custGeom>
            <a:avLst/>
            <a:gdLst/>
            <a:ahLst/>
            <a:cxnLst/>
            <a:rect l="l" t="t" r="r" b="b"/>
            <a:pathLst>
              <a:path w="30480" h="12699">
                <a:moveTo>
                  <a:pt x="30480" y="0"/>
                </a:moveTo>
                <a:lnTo>
                  <a:pt x="15240" y="12700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2" name="object 42"/>
          <p:cNvSpPr/>
          <p:nvPr/>
        </p:nvSpPr>
        <p:spPr>
          <a:xfrm>
            <a:off x="4496754" y="3225875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11928" y="46907"/>
                </a:lnTo>
                <a:lnTo>
                  <a:pt x="2718" y="36798"/>
                </a:lnTo>
                <a:lnTo>
                  <a:pt x="0" y="25400"/>
                </a:lnTo>
                <a:lnTo>
                  <a:pt x="3893" y="11928"/>
                </a:lnTo>
                <a:lnTo>
                  <a:pt x="14001" y="2718"/>
                </a:lnTo>
                <a:lnTo>
                  <a:pt x="25400" y="0"/>
                </a:lnTo>
                <a:lnTo>
                  <a:pt x="38872" y="3893"/>
                </a:lnTo>
                <a:lnTo>
                  <a:pt x="48082" y="14001"/>
                </a:lnTo>
                <a:lnTo>
                  <a:pt x="5080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3" name="object 43"/>
          <p:cNvSpPr/>
          <p:nvPr/>
        </p:nvSpPr>
        <p:spPr>
          <a:xfrm>
            <a:off x="4532315" y="3243655"/>
            <a:ext cx="30480" cy="12699"/>
          </a:xfrm>
          <a:custGeom>
            <a:avLst/>
            <a:gdLst/>
            <a:ahLst/>
            <a:cxnLst/>
            <a:rect l="l" t="t" r="r" b="b"/>
            <a:pathLst>
              <a:path w="30480" h="12699">
                <a:moveTo>
                  <a:pt x="30480" y="0"/>
                </a:moveTo>
                <a:lnTo>
                  <a:pt x="15240" y="12700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4" name="object 44"/>
          <p:cNvSpPr/>
          <p:nvPr/>
        </p:nvSpPr>
        <p:spPr>
          <a:xfrm>
            <a:off x="0" y="0"/>
            <a:ext cx="4608004" cy="3456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5" name="object 45"/>
          <p:cNvSpPr/>
          <p:nvPr/>
        </p:nvSpPr>
        <p:spPr>
          <a:xfrm>
            <a:off x="0" y="0"/>
            <a:ext cx="4608004" cy="25962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6" name="object 46"/>
          <p:cNvSpPr/>
          <p:nvPr/>
        </p:nvSpPr>
        <p:spPr>
          <a:xfrm>
            <a:off x="0" y="0"/>
            <a:ext cx="4608004" cy="3456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7" name="object 47"/>
          <p:cNvSpPr/>
          <p:nvPr/>
        </p:nvSpPr>
        <p:spPr>
          <a:xfrm>
            <a:off x="309193" y="537108"/>
            <a:ext cx="3989652" cy="191450"/>
          </a:xfrm>
          <a:custGeom>
            <a:avLst/>
            <a:gdLst/>
            <a:ahLst/>
            <a:cxnLst/>
            <a:rect l="l" t="t" r="r" b="b"/>
            <a:pathLst>
              <a:path w="3989652" h="191450">
                <a:moveTo>
                  <a:pt x="0" y="50800"/>
                </a:moveTo>
                <a:lnTo>
                  <a:pt x="0" y="191450"/>
                </a:lnTo>
                <a:lnTo>
                  <a:pt x="3989652" y="191450"/>
                </a:lnTo>
                <a:lnTo>
                  <a:pt x="3989652" y="50800"/>
                </a:lnTo>
                <a:lnTo>
                  <a:pt x="3988755" y="41300"/>
                </a:lnTo>
                <a:lnTo>
                  <a:pt x="3965796" y="7786"/>
                </a:lnTo>
                <a:lnTo>
                  <a:pt x="3938852" y="0"/>
                </a:lnTo>
                <a:lnTo>
                  <a:pt x="50800" y="0"/>
                </a:lnTo>
                <a:lnTo>
                  <a:pt x="7786" y="23856"/>
                </a:lnTo>
                <a:lnTo>
                  <a:pt x="0" y="50800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8" name="object 48"/>
          <p:cNvSpPr/>
          <p:nvPr/>
        </p:nvSpPr>
        <p:spPr>
          <a:xfrm>
            <a:off x="309193" y="677607"/>
            <a:ext cx="3989652" cy="10160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9" name="object 49"/>
          <p:cNvSpPr/>
          <p:nvPr/>
        </p:nvSpPr>
        <p:spPr>
          <a:xfrm>
            <a:off x="0" y="0"/>
            <a:ext cx="4608004" cy="34560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0" name="object 50"/>
          <p:cNvSpPr/>
          <p:nvPr/>
        </p:nvSpPr>
        <p:spPr>
          <a:xfrm>
            <a:off x="4235345" y="2977641"/>
            <a:ext cx="114301" cy="11430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1" name="object 51"/>
          <p:cNvSpPr/>
          <p:nvPr/>
        </p:nvSpPr>
        <p:spPr>
          <a:xfrm>
            <a:off x="410794" y="3028442"/>
            <a:ext cx="3837250" cy="635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2" name="object 52"/>
          <p:cNvSpPr/>
          <p:nvPr/>
        </p:nvSpPr>
        <p:spPr>
          <a:xfrm>
            <a:off x="4298846" y="568610"/>
            <a:ext cx="50800" cy="242173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3" name="object 53"/>
          <p:cNvSpPr/>
          <p:nvPr/>
        </p:nvSpPr>
        <p:spPr>
          <a:xfrm>
            <a:off x="4298846" y="632111"/>
            <a:ext cx="50800" cy="235823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4" name="object 54"/>
          <p:cNvSpPr/>
          <p:nvPr/>
        </p:nvSpPr>
        <p:spPr>
          <a:xfrm>
            <a:off x="309193" y="760155"/>
            <a:ext cx="3989652" cy="2280986"/>
          </a:xfrm>
          <a:custGeom>
            <a:avLst/>
            <a:gdLst/>
            <a:ahLst/>
            <a:cxnLst/>
            <a:rect l="l" t="t" r="r" b="b"/>
            <a:pathLst>
              <a:path w="3989652" h="2280986">
                <a:moveTo>
                  <a:pt x="0" y="2230186"/>
                </a:moveTo>
                <a:lnTo>
                  <a:pt x="16636" y="2267700"/>
                </a:lnTo>
                <a:lnTo>
                  <a:pt x="50800" y="2280986"/>
                </a:lnTo>
                <a:lnTo>
                  <a:pt x="3938852" y="2280986"/>
                </a:lnTo>
                <a:lnTo>
                  <a:pt x="3976366" y="2264350"/>
                </a:lnTo>
                <a:lnTo>
                  <a:pt x="3989652" y="2230186"/>
                </a:lnTo>
                <a:lnTo>
                  <a:pt x="3989652" y="0"/>
                </a:lnTo>
                <a:lnTo>
                  <a:pt x="0" y="0"/>
                </a:lnTo>
                <a:lnTo>
                  <a:pt x="0" y="2230186"/>
                </a:lnTo>
                <a:close/>
              </a:path>
            </a:pathLst>
          </a:custGeom>
          <a:solidFill>
            <a:srgbClr val="E9E9F2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5" name="object 55"/>
          <p:cNvSpPr/>
          <p:nvPr/>
        </p:nvSpPr>
        <p:spPr>
          <a:xfrm>
            <a:off x="4298846" y="619411"/>
            <a:ext cx="0" cy="2389980"/>
          </a:xfrm>
          <a:custGeom>
            <a:avLst/>
            <a:gdLst/>
            <a:ahLst/>
            <a:cxnLst/>
            <a:rect l="l" t="t" r="r" b="b"/>
            <a:pathLst>
              <a:path w="0" h="2389980">
                <a:moveTo>
                  <a:pt x="0" y="2389980"/>
                </a:moveTo>
                <a:lnTo>
                  <a:pt x="0" y="0"/>
                </a:lnTo>
              </a:path>
            </a:pathLst>
          </a:custGeom>
          <a:ln w="0">
            <a:solidFill>
              <a:srgbClr val="7F7F7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6" name="object 56"/>
          <p:cNvSpPr/>
          <p:nvPr/>
        </p:nvSpPr>
        <p:spPr>
          <a:xfrm>
            <a:off x="4298846" y="606711"/>
            <a:ext cx="0" cy="12700"/>
          </a:xfrm>
          <a:custGeom>
            <a:avLst/>
            <a:gdLst/>
            <a:ahLst/>
            <a:cxnLst/>
            <a:rect l="l" t="t" r="r" b="b"/>
            <a:pathLst>
              <a:path w="0" h="12700">
                <a:moveTo>
                  <a:pt x="0" y="12700"/>
                </a:moveTo>
                <a:lnTo>
                  <a:pt x="0" y="0"/>
                </a:lnTo>
              </a:path>
            </a:pathLst>
          </a:custGeom>
          <a:ln w="0">
            <a:solidFill>
              <a:srgbClr val="AFAFA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7" name="object 57"/>
          <p:cNvSpPr/>
          <p:nvPr/>
        </p:nvSpPr>
        <p:spPr>
          <a:xfrm>
            <a:off x="4298846" y="594011"/>
            <a:ext cx="0" cy="12700"/>
          </a:xfrm>
          <a:custGeom>
            <a:avLst/>
            <a:gdLst/>
            <a:ahLst/>
            <a:cxnLst/>
            <a:rect l="l" t="t" r="r" b="b"/>
            <a:pathLst>
              <a:path w="0" h="12700">
                <a:moveTo>
                  <a:pt x="0" y="12700"/>
                </a:moveTo>
                <a:lnTo>
                  <a:pt x="0" y="0"/>
                </a:lnTo>
              </a:path>
            </a:pathLst>
          </a:custGeom>
          <a:ln w="0">
            <a:solidFill>
              <a:srgbClr val="CECECE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8" name="object 58"/>
          <p:cNvSpPr/>
          <p:nvPr/>
        </p:nvSpPr>
        <p:spPr>
          <a:xfrm>
            <a:off x="4298846" y="581311"/>
            <a:ext cx="0" cy="12700"/>
          </a:xfrm>
          <a:custGeom>
            <a:avLst/>
            <a:gdLst/>
            <a:ahLst/>
            <a:cxnLst/>
            <a:rect l="l" t="t" r="r" b="b"/>
            <a:pathLst>
              <a:path w="0" h="12700">
                <a:moveTo>
                  <a:pt x="0" y="12700"/>
                </a:moveTo>
                <a:lnTo>
                  <a:pt x="0" y="0"/>
                </a:lnTo>
              </a:path>
            </a:pathLst>
          </a:custGeom>
          <a:ln w="0">
            <a:solidFill>
              <a:srgbClr val="EFEF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9" name="object 59"/>
          <p:cNvSpPr/>
          <p:nvPr/>
        </p:nvSpPr>
        <p:spPr>
          <a:xfrm>
            <a:off x="794102" y="1508433"/>
            <a:ext cx="3017475" cy="1291779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0" name="object 60"/>
          <p:cNvSpPr/>
          <p:nvPr/>
        </p:nvSpPr>
        <p:spPr>
          <a:xfrm>
            <a:off x="0" y="3320961"/>
            <a:ext cx="4608004" cy="135039"/>
          </a:xfrm>
          <a:custGeom>
            <a:avLst/>
            <a:gdLst/>
            <a:ahLst/>
            <a:cxnLst/>
            <a:rect l="l" t="t" r="r" b="b"/>
            <a:pathLst>
              <a:path w="4608004" h="135039">
                <a:moveTo>
                  <a:pt x="4608004" y="0"/>
                </a:moveTo>
                <a:lnTo>
                  <a:pt x="0" y="0"/>
                </a:lnTo>
                <a:lnTo>
                  <a:pt x="0" y="135039"/>
                </a:lnTo>
                <a:lnTo>
                  <a:pt x="4608004" y="135039"/>
                </a:lnTo>
                <a:lnTo>
                  <a:pt x="4608004" y="0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153174" y="44948"/>
            <a:ext cx="3370987" cy="2075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455"/>
              </a:lnSpc>
              <a:spcBef>
                <a:spcPts val="72"/>
              </a:spcBef>
            </a:pP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Finding</a:t>
            </a:r>
            <a:r>
              <a:rPr dirty="0" smtClean="0" sz="1400" spc="-2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conjecture</a:t>
            </a:r>
            <a:r>
              <a:rPr dirty="0" smtClean="0" sz="1400" spc="109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with</a:t>
            </a:r>
            <a:r>
              <a:rPr dirty="0" smtClean="0" sz="1400" spc="5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an</a:t>
            </a:r>
            <a:r>
              <a:rPr dirty="0" smtClean="0" sz="1400" spc="144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automated</a:t>
            </a:r>
            <a:r>
              <a:rPr dirty="0" smtClean="0" sz="1400" spc="337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system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47294" y="561550"/>
            <a:ext cx="2797696" cy="33494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140"/>
              </a:lnSpc>
              <a:spcBef>
                <a:spcPts val="57"/>
              </a:spcBef>
            </a:pP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Some</a:t>
            </a:r>
            <a:r>
              <a:rPr dirty="0" smtClean="0" sz="1100" spc="59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of</a:t>
            </a:r>
            <a:r>
              <a:rPr dirty="0" smtClean="0" sz="1100" spc="39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the</a:t>
            </a:r>
            <a:r>
              <a:rPr dirty="0" smtClean="0" sz="1100" spc="16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uses</a:t>
            </a:r>
            <a:r>
              <a:rPr dirty="0" smtClean="0" sz="1100" spc="47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of</a:t>
            </a:r>
            <a:r>
              <a:rPr dirty="0" smtClean="0" sz="1100" spc="39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100" spc="-27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GX:</a:t>
            </a:r>
            <a:r>
              <a:rPr dirty="0" smtClean="0" sz="1100" spc="117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Bounding</a:t>
            </a:r>
            <a:r>
              <a:rPr dirty="0" smtClean="0" sz="1100" spc="-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the</a:t>
            </a:r>
            <a:r>
              <a:rPr dirty="0" smtClean="0" sz="1100" spc="16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Energy</a:t>
            </a:r>
            <a:endParaRPr sz="1100">
              <a:latin typeface="Times New Roman"/>
              <a:cs typeface="Times New Roman"/>
            </a:endParaRPr>
          </a:p>
          <a:p>
            <a:pPr marL="12700" marR="20781">
              <a:lnSpc>
                <a:spcPct val="95825"/>
              </a:lnSpc>
              <a:spcBef>
                <a:spcPts val="383"/>
              </a:spcBef>
            </a:pPr>
            <a:r>
              <a:rPr dirty="0" smtClean="0" sz="800" spc="0">
                <a:latin typeface="Times New Roman"/>
                <a:cs typeface="Times New Roman"/>
              </a:rPr>
              <a:t>The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29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energy</a:t>
            </a:r>
            <a:r>
              <a:rPr dirty="0" smtClean="0" sz="800" spc="193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of</a:t>
            </a:r>
            <a:r>
              <a:rPr dirty="0" smtClean="0" sz="800" spc="93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a</a:t>
            </a:r>
            <a:r>
              <a:rPr dirty="0" smtClean="0" sz="800" spc="129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graph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48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G</a:t>
            </a:r>
            <a:r>
              <a:rPr dirty="0" smtClean="0" sz="800" spc="157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is</a:t>
            </a:r>
            <a:r>
              <a:rPr dirty="0" smtClean="0" sz="800" spc="74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defined</a:t>
            </a:r>
            <a:r>
              <a:rPr dirty="0" smtClean="0" sz="800" spc="180">
                <a:latin typeface="Times New Roman"/>
                <a:cs typeface="Times New Roman"/>
              </a:rPr>
              <a:t> </a:t>
            </a:r>
            <a:r>
              <a:rPr dirty="0" smtClean="0" sz="800" spc="-25">
                <a:latin typeface="Times New Roman"/>
                <a:cs typeface="Times New Roman"/>
              </a:rPr>
              <a:t>b</a:t>
            </a:r>
            <a:r>
              <a:rPr dirty="0" smtClean="0" sz="800" spc="0">
                <a:latin typeface="Times New Roman"/>
                <a:cs typeface="Times New Roman"/>
              </a:rPr>
              <a:t>y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289594" y="862733"/>
            <a:ext cx="71252" cy="101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70"/>
              </a:lnSpc>
              <a:spcBef>
                <a:spcPts val="33"/>
              </a:spcBef>
            </a:pPr>
            <a:r>
              <a:rPr dirty="0" smtClean="0" sz="600" spc="0">
                <a:latin typeface="Times New Roman"/>
                <a:cs typeface="Times New Roman"/>
              </a:rPr>
              <a:t>n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015756" y="927960"/>
            <a:ext cx="589431" cy="28808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ts val="1300"/>
              </a:lnSpc>
              <a:spcBef>
                <a:spcPts val="65"/>
              </a:spcBef>
            </a:pPr>
            <a:r>
              <a:rPr dirty="0" smtClean="0" sz="800" spc="0">
                <a:latin typeface="Times New Roman"/>
                <a:cs typeface="Times New Roman"/>
              </a:rPr>
              <a:t>E</a:t>
            </a:r>
            <a:r>
              <a:rPr dirty="0" smtClean="0" sz="800" spc="149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=</a:t>
            </a:r>
            <a:r>
              <a:rPr dirty="0" smtClean="0" sz="800" spc="-219">
                <a:latin typeface="Times New Roman"/>
                <a:cs typeface="Times New Roman"/>
              </a:rPr>
              <a:t> </a:t>
            </a:r>
            <a:r>
              <a:rPr dirty="0" smtClean="0" baseline="57975" sz="1200" spc="0">
                <a:latin typeface="Times New Roman"/>
                <a:cs typeface="Times New Roman"/>
              </a:rPr>
              <a:t>X</a:t>
            </a:r>
            <a:r>
              <a:rPr dirty="0" smtClean="0" baseline="57975" sz="1200" spc="29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|</a:t>
            </a:r>
            <a:r>
              <a:rPr dirty="0" smtClean="0" sz="800" spc="0">
                <a:latin typeface="Times New Roman"/>
                <a:cs typeface="Times New Roman"/>
              </a:rPr>
              <a:t>λ</a:t>
            </a:r>
            <a:r>
              <a:rPr dirty="0" smtClean="0" baseline="-9662" sz="900" spc="0">
                <a:latin typeface="Times New Roman"/>
                <a:cs typeface="Times New Roman"/>
              </a:rPr>
              <a:t>i</a:t>
            </a:r>
            <a:r>
              <a:rPr dirty="0" smtClean="0" baseline="-9662" sz="900" spc="-34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|</a:t>
            </a:r>
            <a:endParaRPr sz="800">
              <a:latin typeface="Times New Roman"/>
              <a:cs typeface="Times New Roman"/>
            </a:endParaRPr>
          </a:p>
          <a:p>
            <a:pPr marL="223465" marR="192503" algn="ctr">
              <a:lnSpc>
                <a:spcPct val="95825"/>
              </a:lnSpc>
              <a:spcBef>
                <a:spcPts val="80"/>
              </a:spcBef>
            </a:pPr>
            <a:r>
              <a:rPr dirty="0" smtClean="0" sz="600">
                <a:latin typeface="Times New Roman"/>
                <a:cs typeface="Times New Roman"/>
              </a:rPr>
              <a:t>i</a:t>
            </a:r>
            <a:r>
              <a:rPr dirty="0" smtClean="0" sz="600" spc="-84">
                <a:latin typeface="Times New Roman"/>
                <a:cs typeface="Times New Roman"/>
              </a:rPr>
              <a:t> </a:t>
            </a:r>
            <a:r>
              <a:rPr dirty="0" smtClean="0" sz="600" spc="0">
                <a:latin typeface="Times New Roman"/>
                <a:cs typeface="Times New Roman"/>
              </a:rPr>
              <a:t>=</a:t>
            </a:r>
            <a:r>
              <a:rPr dirty="0" smtClean="0" sz="600" spc="0">
                <a:latin typeface="Times New Roman"/>
                <a:cs typeface="Times New Roman"/>
              </a:rPr>
              <a:t>1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47294" y="1235283"/>
            <a:ext cx="1552489" cy="1394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980"/>
              </a:lnSpc>
              <a:spcBef>
                <a:spcPts val="49"/>
              </a:spcBef>
            </a:pPr>
            <a:r>
              <a:rPr dirty="0" smtClean="0" baseline="7246" sz="1200" spc="0">
                <a:latin typeface="Times New Roman"/>
                <a:cs typeface="Times New Roman"/>
              </a:rPr>
              <a:t>where</a:t>
            </a:r>
            <a:r>
              <a:rPr dirty="0" smtClean="0" baseline="7246" sz="1200" spc="177">
                <a:latin typeface="Times New Roman"/>
                <a:cs typeface="Times New Roman"/>
              </a:rPr>
              <a:t> </a:t>
            </a:r>
            <a:r>
              <a:rPr dirty="0" smtClean="0" baseline="7246" sz="1200" spc="0">
                <a:latin typeface="Times New Roman"/>
                <a:cs typeface="Times New Roman"/>
              </a:rPr>
              <a:t>λ</a:t>
            </a:r>
            <a:r>
              <a:rPr dirty="0" smtClean="0" baseline="-4831" sz="900" spc="0">
                <a:latin typeface="Times New Roman"/>
                <a:cs typeface="Times New Roman"/>
              </a:rPr>
              <a:t>i</a:t>
            </a:r>
            <a:r>
              <a:rPr dirty="0" smtClean="0" baseline="-4831" sz="900" spc="0">
                <a:latin typeface="Times New Roman"/>
                <a:cs typeface="Times New Roman"/>
              </a:rPr>
              <a:t> </a:t>
            </a:r>
            <a:r>
              <a:rPr dirty="0" smtClean="0" baseline="-4831" sz="900" spc="44">
                <a:latin typeface="Times New Roman"/>
                <a:cs typeface="Times New Roman"/>
              </a:rPr>
              <a:t> </a:t>
            </a:r>
            <a:r>
              <a:rPr dirty="0" smtClean="0" baseline="7246" sz="1200" spc="-25">
                <a:latin typeface="Times New Roman"/>
                <a:cs typeface="Times New Roman"/>
              </a:rPr>
              <a:t>a</a:t>
            </a:r>
            <a:r>
              <a:rPr dirty="0" smtClean="0" baseline="7246" sz="1200" spc="0">
                <a:latin typeface="Times New Roman"/>
                <a:cs typeface="Times New Roman"/>
              </a:rPr>
              <a:t>re</a:t>
            </a:r>
            <a:r>
              <a:rPr dirty="0" smtClean="0" baseline="7246" sz="1200" spc="178">
                <a:latin typeface="Times New Roman"/>
                <a:cs typeface="Times New Roman"/>
              </a:rPr>
              <a:t> </a:t>
            </a:r>
            <a:r>
              <a:rPr dirty="0" smtClean="0" baseline="7246" sz="1200" spc="0">
                <a:latin typeface="Times New Roman"/>
                <a:cs typeface="Times New Roman"/>
              </a:rPr>
              <a:t>th</a:t>
            </a:r>
            <a:r>
              <a:rPr dirty="0" smtClean="0" baseline="7246" sz="1200" spc="0">
                <a:latin typeface="Times New Roman"/>
                <a:cs typeface="Times New Roman"/>
              </a:rPr>
              <a:t>e</a:t>
            </a:r>
            <a:r>
              <a:rPr dirty="0" smtClean="0" baseline="7246" sz="1200" spc="0">
                <a:latin typeface="Times New Roman"/>
                <a:cs typeface="Times New Roman"/>
              </a:rPr>
              <a:t> </a:t>
            </a:r>
            <a:r>
              <a:rPr dirty="0" smtClean="0" baseline="7246" sz="1200" spc="24">
                <a:latin typeface="Times New Roman"/>
                <a:cs typeface="Times New Roman"/>
              </a:rPr>
              <a:t> </a:t>
            </a:r>
            <a:r>
              <a:rPr dirty="0" smtClean="0" baseline="7246" sz="1200" spc="0">
                <a:latin typeface="Times New Roman"/>
                <a:cs typeface="Times New Roman"/>
              </a:rPr>
              <a:t>eigenvalues</a:t>
            </a:r>
            <a:r>
              <a:rPr dirty="0" smtClean="0" baseline="7246" sz="1200" spc="0">
                <a:latin typeface="Times New Roman"/>
                <a:cs typeface="Times New Roman"/>
              </a:rPr>
              <a:t> </a:t>
            </a:r>
            <a:r>
              <a:rPr dirty="0" smtClean="0" baseline="7246" sz="1200" spc="35">
                <a:latin typeface="Times New Roman"/>
                <a:cs typeface="Times New Roman"/>
              </a:rPr>
              <a:t> </a:t>
            </a:r>
            <a:r>
              <a:rPr dirty="0" smtClean="0" baseline="7246" sz="1200" spc="0">
                <a:latin typeface="Times New Roman"/>
                <a:cs typeface="Times New Roman"/>
              </a:rPr>
              <a:t>of</a:t>
            </a:r>
            <a:r>
              <a:rPr dirty="0" smtClean="0" baseline="7246" sz="1200" spc="93">
                <a:latin typeface="Times New Roman"/>
                <a:cs typeface="Times New Roman"/>
              </a:rPr>
              <a:t> </a:t>
            </a:r>
            <a:r>
              <a:rPr dirty="0" smtClean="0" baseline="7246" sz="1200" spc="0">
                <a:latin typeface="Times New Roman"/>
                <a:cs typeface="Times New Roman"/>
              </a:rPr>
              <a:t>G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532026" y="2888154"/>
            <a:ext cx="1559285" cy="1278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875"/>
              </a:lnSpc>
              <a:spcBef>
                <a:spcPts val="43"/>
              </a:spcBef>
            </a:pPr>
            <a:r>
              <a:rPr dirty="0" smtClean="0" sz="800" spc="0">
                <a:latin typeface="Times New Roman"/>
                <a:cs typeface="Times New Roman"/>
              </a:rPr>
              <a:t>Graphs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23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minimizing</a:t>
            </a:r>
            <a:r>
              <a:rPr dirty="0" smtClean="0" sz="800" spc="195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E</a:t>
            </a:r>
            <a:r>
              <a:rPr dirty="0" smtClean="0" sz="800" spc="194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with</a:t>
            </a:r>
            <a:r>
              <a:rPr dirty="0" smtClean="0" sz="800" spc="179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n</a:t>
            </a:r>
            <a:r>
              <a:rPr dirty="0" smtClean="0" sz="800" spc="85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=</a:t>
            </a:r>
            <a:r>
              <a:rPr dirty="0" smtClean="0" sz="800" spc="79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12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5006" y="3353753"/>
            <a:ext cx="1545775" cy="101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70"/>
              </a:lnSpc>
              <a:spcBef>
                <a:spcPts val="33"/>
              </a:spcBef>
            </a:pPr>
            <a:r>
              <a:rPr dirty="0" smtClean="0" sz="600" spc="-71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dirty="0" smtClean="0" sz="600" spc="-23">
                <a:solidFill>
                  <a:srgbClr val="FFFFFF"/>
                </a:solidFill>
                <a:latin typeface="Times New Roman"/>
                <a:cs typeface="Times New Roman"/>
              </a:rPr>
              <a:t>w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dirty="0" smtClean="0" sz="600" spc="7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applications</a:t>
            </a:r>
            <a:r>
              <a:rPr dirty="0" smtClean="0" sz="600" spc="27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of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VNS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79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in</a:t>
            </a:r>
            <a:r>
              <a:rPr dirty="0" smtClean="0" sz="600" spc="14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Data</a:t>
            </a:r>
            <a:r>
              <a:rPr dirty="0" smtClean="0" sz="600" spc="122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Mining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884796" y="3353753"/>
            <a:ext cx="544760" cy="101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70"/>
              </a:lnSpc>
              <a:spcBef>
                <a:spcPts val="33"/>
              </a:spcBef>
            </a:pP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Pierre</a:t>
            </a:r>
            <a:r>
              <a:rPr dirty="0" smtClean="0" sz="600" spc="7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Hansen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766243" y="3353753"/>
            <a:ext cx="1053265" cy="101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70"/>
              </a:lnSpc>
              <a:spcBef>
                <a:spcPts val="33"/>
              </a:spcBef>
            </a:pPr>
            <a:r>
              <a:rPr dirty="0" smtClean="0" sz="600" spc="-23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dirty="0" smtClean="0" sz="600" spc="-23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ris,</a:t>
            </a:r>
            <a:r>
              <a:rPr dirty="0" smtClean="0" sz="600" spc="102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Septem</a:t>
            </a:r>
            <a:r>
              <a:rPr dirty="0" smtClean="0" sz="600" spc="23">
                <a:solidFill>
                  <a:srgbClr val="FFFFFF"/>
                </a:solidFill>
                <a:latin typeface="Times New Roman"/>
                <a:cs typeface="Times New Roman"/>
              </a:rPr>
              <a:t>b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er</a:t>
            </a:r>
            <a:r>
              <a:rPr dirty="0" smtClean="0" sz="600" spc="9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7–8,</a:t>
            </a:r>
            <a:r>
              <a:rPr dirty="0" smtClean="0" sz="600" spc="4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2017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190388" y="3353753"/>
            <a:ext cx="307653" cy="101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70"/>
              </a:lnSpc>
              <a:spcBef>
                <a:spcPts val="33"/>
              </a:spcBef>
            </a:pP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23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3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/</a:t>
            </a:r>
            <a:r>
              <a:rPr dirty="0" smtClean="0" sz="600" spc="-8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34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297606" y="3251275"/>
            <a:ext cx="53506" cy="25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" name="object 2"/>
          <p:cNvSpPr txBox="1"/>
          <p:nvPr/>
        </p:nvSpPr>
        <p:spPr>
          <a:xfrm>
            <a:off x="3023667" y="3251371"/>
            <a:ext cx="43019" cy="151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/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/>
          <p:nvPr/>
        </p:nvSpPr>
        <p:spPr>
          <a:xfrm>
            <a:off x="3023667" y="3236187"/>
            <a:ext cx="43019" cy="30366"/>
          </a:xfrm>
          <a:custGeom>
            <a:avLst/>
            <a:gdLst/>
            <a:ahLst/>
            <a:cxnLst/>
            <a:rect l="l" t="t" r="r" b="b"/>
            <a:pathLst>
              <a:path w="43019" h="30366">
                <a:moveTo>
                  <a:pt x="0" y="30366"/>
                </a:moveTo>
                <a:lnTo>
                  <a:pt x="43019" y="30366"/>
                </a:lnTo>
                <a:lnTo>
                  <a:pt x="43019" y="0"/>
                </a:lnTo>
                <a:lnTo>
                  <a:pt x="0" y="0"/>
                </a:lnTo>
                <a:lnTo>
                  <a:pt x="0" y="30366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" name="object 14"/>
          <p:cNvSpPr/>
          <p:nvPr/>
        </p:nvSpPr>
        <p:spPr>
          <a:xfrm>
            <a:off x="2944050" y="3232225"/>
            <a:ext cx="25400" cy="38100"/>
          </a:xfrm>
          <a:custGeom>
            <a:avLst/>
            <a:gdLst/>
            <a:ahLst/>
            <a:cxnLst/>
            <a:rect l="l" t="t" r="r" b="b"/>
            <a:pathLst>
              <a:path w="25400" h="38100">
                <a:moveTo>
                  <a:pt x="25400" y="38100"/>
                </a:moveTo>
                <a:lnTo>
                  <a:pt x="25400" y="0"/>
                </a:lnTo>
                <a:lnTo>
                  <a:pt x="0" y="19050"/>
                </a:lnTo>
                <a:lnTo>
                  <a:pt x="25400" y="3810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" name="object 15"/>
          <p:cNvSpPr/>
          <p:nvPr/>
        </p:nvSpPr>
        <p:spPr>
          <a:xfrm>
            <a:off x="3121853" y="3232225"/>
            <a:ext cx="25400" cy="38100"/>
          </a:xfrm>
          <a:custGeom>
            <a:avLst/>
            <a:gdLst/>
            <a:ahLst/>
            <a:cxnLst/>
            <a:rect l="l" t="t" r="r" b="b"/>
            <a:pathLst>
              <a:path w="25400" h="38100">
                <a:moveTo>
                  <a:pt x="0" y="38100"/>
                </a:moveTo>
                <a:lnTo>
                  <a:pt x="25400" y="19050"/>
                </a:lnTo>
                <a:lnTo>
                  <a:pt x="0" y="0"/>
                </a:lnTo>
                <a:lnTo>
                  <a:pt x="0" y="3810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" name="object 16"/>
          <p:cNvSpPr/>
          <p:nvPr/>
        </p:nvSpPr>
        <p:spPr>
          <a:xfrm>
            <a:off x="3287279" y="3246309"/>
            <a:ext cx="43019" cy="30366"/>
          </a:xfrm>
          <a:custGeom>
            <a:avLst/>
            <a:gdLst/>
            <a:ahLst/>
            <a:cxnLst/>
            <a:rect l="l" t="t" r="r" b="b"/>
            <a:pathLst>
              <a:path w="43019" h="30366">
                <a:moveTo>
                  <a:pt x="0" y="30366"/>
                </a:moveTo>
                <a:lnTo>
                  <a:pt x="43019" y="30366"/>
                </a:lnTo>
                <a:lnTo>
                  <a:pt x="43019" y="0"/>
                </a:lnTo>
                <a:lnTo>
                  <a:pt x="0" y="0"/>
                </a:lnTo>
                <a:lnTo>
                  <a:pt x="0" y="30366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" name="object 17"/>
          <p:cNvSpPr/>
          <p:nvPr/>
        </p:nvSpPr>
        <p:spPr>
          <a:xfrm>
            <a:off x="3297771" y="3236035"/>
            <a:ext cx="43180" cy="30480"/>
          </a:xfrm>
          <a:custGeom>
            <a:avLst/>
            <a:gdLst/>
            <a:ahLst/>
            <a:cxnLst/>
            <a:rect l="l" t="t" r="r" b="b"/>
            <a:pathLst>
              <a:path w="43180" h="30480">
                <a:moveTo>
                  <a:pt x="0" y="10160"/>
                </a:moveTo>
                <a:lnTo>
                  <a:pt x="0" y="0"/>
                </a:lnTo>
                <a:lnTo>
                  <a:pt x="43180" y="0"/>
                </a:lnTo>
                <a:lnTo>
                  <a:pt x="43180" y="30480"/>
                </a:lnTo>
                <a:lnTo>
                  <a:pt x="33020" y="3048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" name="object 18"/>
          <p:cNvSpPr/>
          <p:nvPr/>
        </p:nvSpPr>
        <p:spPr>
          <a:xfrm>
            <a:off x="3307932" y="3225875"/>
            <a:ext cx="43180" cy="30480"/>
          </a:xfrm>
          <a:custGeom>
            <a:avLst/>
            <a:gdLst/>
            <a:ahLst/>
            <a:cxnLst/>
            <a:rect l="l" t="t" r="r" b="b"/>
            <a:pathLst>
              <a:path w="43180" h="30480">
                <a:moveTo>
                  <a:pt x="0" y="10160"/>
                </a:moveTo>
                <a:lnTo>
                  <a:pt x="0" y="0"/>
                </a:lnTo>
                <a:lnTo>
                  <a:pt x="43180" y="0"/>
                </a:lnTo>
                <a:lnTo>
                  <a:pt x="43180" y="30480"/>
                </a:lnTo>
                <a:lnTo>
                  <a:pt x="33020" y="3048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" name="object 19"/>
          <p:cNvSpPr/>
          <p:nvPr/>
        </p:nvSpPr>
        <p:spPr>
          <a:xfrm>
            <a:off x="3224111" y="3232225"/>
            <a:ext cx="203202" cy="38100"/>
          </a:xfrm>
          <a:custGeom>
            <a:avLst/>
            <a:gdLst/>
            <a:ahLst/>
            <a:cxnLst/>
            <a:rect l="l" t="t" r="r" b="b"/>
            <a:pathLst>
              <a:path w="203202" h="38100">
                <a:moveTo>
                  <a:pt x="203202" y="19050"/>
                </a:moveTo>
                <a:lnTo>
                  <a:pt x="177802" y="0"/>
                </a:lnTo>
                <a:lnTo>
                  <a:pt x="177802" y="38100"/>
                </a:lnTo>
                <a:lnTo>
                  <a:pt x="203202" y="19050"/>
                </a:lnTo>
                <a:close/>
              </a:path>
              <a:path w="203202" h="38100">
                <a:moveTo>
                  <a:pt x="25400" y="0"/>
                </a:moveTo>
                <a:lnTo>
                  <a:pt x="0" y="19050"/>
                </a:lnTo>
                <a:lnTo>
                  <a:pt x="25400" y="38100"/>
                </a:lnTo>
                <a:lnTo>
                  <a:pt x="25400" y="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" name="object 20"/>
          <p:cNvSpPr/>
          <p:nvPr/>
        </p:nvSpPr>
        <p:spPr>
          <a:xfrm>
            <a:off x="3593072" y="32385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" name="object 21"/>
          <p:cNvSpPr/>
          <p:nvPr/>
        </p:nvSpPr>
        <p:spPr>
          <a:xfrm>
            <a:off x="3504171" y="3232225"/>
            <a:ext cx="203202" cy="38100"/>
          </a:xfrm>
          <a:custGeom>
            <a:avLst/>
            <a:gdLst/>
            <a:ahLst/>
            <a:cxnLst/>
            <a:rect l="l" t="t" r="r" b="b"/>
            <a:pathLst>
              <a:path w="203202" h="38100">
                <a:moveTo>
                  <a:pt x="203202" y="19050"/>
                </a:moveTo>
                <a:lnTo>
                  <a:pt x="177802" y="0"/>
                </a:lnTo>
                <a:lnTo>
                  <a:pt x="177802" y="38100"/>
                </a:lnTo>
                <a:lnTo>
                  <a:pt x="203202" y="19050"/>
                </a:lnTo>
                <a:close/>
              </a:path>
              <a:path w="203202" h="38100">
                <a:moveTo>
                  <a:pt x="25400" y="0"/>
                </a:moveTo>
                <a:lnTo>
                  <a:pt x="0" y="19050"/>
                </a:lnTo>
                <a:lnTo>
                  <a:pt x="25400" y="38100"/>
                </a:lnTo>
                <a:lnTo>
                  <a:pt x="25400" y="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" name="object 22"/>
          <p:cNvSpPr/>
          <p:nvPr/>
        </p:nvSpPr>
        <p:spPr>
          <a:xfrm>
            <a:off x="3580372" y="32258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" name="object 23"/>
          <p:cNvSpPr/>
          <p:nvPr/>
        </p:nvSpPr>
        <p:spPr>
          <a:xfrm>
            <a:off x="3593072" y="32512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4" name="object 24"/>
          <p:cNvSpPr/>
          <p:nvPr/>
        </p:nvSpPr>
        <p:spPr>
          <a:xfrm>
            <a:off x="3580372" y="32639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5" name="object 25"/>
          <p:cNvSpPr/>
          <p:nvPr/>
        </p:nvSpPr>
        <p:spPr>
          <a:xfrm>
            <a:off x="3593072" y="32766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6" name="object 26"/>
          <p:cNvSpPr/>
          <p:nvPr/>
        </p:nvSpPr>
        <p:spPr>
          <a:xfrm>
            <a:off x="3860432" y="32258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7" name="object 27"/>
          <p:cNvSpPr/>
          <p:nvPr/>
        </p:nvSpPr>
        <p:spPr>
          <a:xfrm>
            <a:off x="3873132" y="32385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8" name="object 28"/>
          <p:cNvSpPr/>
          <p:nvPr/>
        </p:nvSpPr>
        <p:spPr>
          <a:xfrm>
            <a:off x="3873132" y="32512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9" name="object 29"/>
          <p:cNvSpPr/>
          <p:nvPr/>
        </p:nvSpPr>
        <p:spPr>
          <a:xfrm>
            <a:off x="3784231" y="3232225"/>
            <a:ext cx="203202" cy="38100"/>
          </a:xfrm>
          <a:custGeom>
            <a:avLst/>
            <a:gdLst/>
            <a:ahLst/>
            <a:cxnLst/>
            <a:rect l="l" t="t" r="r" b="b"/>
            <a:pathLst>
              <a:path w="203202" h="38100">
                <a:moveTo>
                  <a:pt x="203202" y="19050"/>
                </a:moveTo>
                <a:lnTo>
                  <a:pt x="177802" y="0"/>
                </a:lnTo>
                <a:lnTo>
                  <a:pt x="177802" y="38100"/>
                </a:lnTo>
                <a:lnTo>
                  <a:pt x="203202" y="19050"/>
                </a:lnTo>
                <a:close/>
              </a:path>
              <a:path w="203202" h="38100">
                <a:moveTo>
                  <a:pt x="25400" y="0"/>
                </a:moveTo>
                <a:lnTo>
                  <a:pt x="0" y="19050"/>
                </a:lnTo>
                <a:lnTo>
                  <a:pt x="25400" y="38100"/>
                </a:lnTo>
                <a:lnTo>
                  <a:pt x="25400" y="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0" name="object 30"/>
          <p:cNvSpPr/>
          <p:nvPr/>
        </p:nvSpPr>
        <p:spPr>
          <a:xfrm>
            <a:off x="3860432" y="32639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1" name="object 31"/>
          <p:cNvSpPr/>
          <p:nvPr/>
        </p:nvSpPr>
        <p:spPr>
          <a:xfrm>
            <a:off x="3873132" y="32766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2" name="object 32"/>
          <p:cNvSpPr/>
          <p:nvPr/>
        </p:nvSpPr>
        <p:spPr>
          <a:xfrm>
            <a:off x="4140493" y="32258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3" name="object 33"/>
          <p:cNvSpPr/>
          <p:nvPr/>
        </p:nvSpPr>
        <p:spPr>
          <a:xfrm>
            <a:off x="4153193" y="32385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4" name="object 34"/>
          <p:cNvSpPr/>
          <p:nvPr/>
        </p:nvSpPr>
        <p:spPr>
          <a:xfrm>
            <a:off x="4153193" y="32512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5" name="object 35"/>
          <p:cNvSpPr/>
          <p:nvPr/>
        </p:nvSpPr>
        <p:spPr>
          <a:xfrm>
            <a:off x="4140493" y="32639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6" name="object 36"/>
          <p:cNvSpPr/>
          <p:nvPr/>
        </p:nvSpPr>
        <p:spPr>
          <a:xfrm>
            <a:off x="4153193" y="32766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7" name="object 37"/>
          <p:cNvSpPr/>
          <p:nvPr/>
        </p:nvSpPr>
        <p:spPr>
          <a:xfrm>
            <a:off x="4451033" y="3256355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0" y="0"/>
                </a:moveTo>
                <a:lnTo>
                  <a:pt x="20320" y="2032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8" name="object 38"/>
          <p:cNvSpPr/>
          <p:nvPr/>
        </p:nvSpPr>
        <p:spPr>
          <a:xfrm>
            <a:off x="4423969" y="3229861"/>
            <a:ext cx="30366" cy="30366"/>
          </a:xfrm>
          <a:custGeom>
            <a:avLst/>
            <a:gdLst/>
            <a:ahLst/>
            <a:cxnLst/>
            <a:rect l="l" t="t" r="r" b="b"/>
            <a:pathLst>
              <a:path w="30366" h="30366">
                <a:moveTo>
                  <a:pt x="30366" y="15183"/>
                </a:moveTo>
                <a:lnTo>
                  <a:pt x="30366" y="6797"/>
                </a:lnTo>
                <a:lnTo>
                  <a:pt x="23568" y="0"/>
                </a:lnTo>
                <a:lnTo>
                  <a:pt x="15183" y="0"/>
                </a:lnTo>
                <a:lnTo>
                  <a:pt x="6797" y="0"/>
                </a:lnTo>
                <a:lnTo>
                  <a:pt x="0" y="6797"/>
                </a:lnTo>
                <a:lnTo>
                  <a:pt x="0" y="15183"/>
                </a:lnTo>
                <a:lnTo>
                  <a:pt x="0" y="23568"/>
                </a:lnTo>
                <a:lnTo>
                  <a:pt x="6797" y="30366"/>
                </a:lnTo>
                <a:lnTo>
                  <a:pt x="15183" y="30366"/>
                </a:lnTo>
                <a:lnTo>
                  <a:pt x="23568" y="30366"/>
                </a:lnTo>
                <a:lnTo>
                  <a:pt x="30366" y="23568"/>
                </a:lnTo>
                <a:lnTo>
                  <a:pt x="30366" y="15183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9" name="object 39"/>
          <p:cNvSpPr/>
          <p:nvPr/>
        </p:nvSpPr>
        <p:spPr>
          <a:xfrm>
            <a:off x="4344352" y="3225875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38765" y="46907"/>
                </a:lnTo>
                <a:lnTo>
                  <a:pt x="48038" y="36798"/>
                </a:lnTo>
                <a:lnTo>
                  <a:pt x="50800" y="25400"/>
                </a:lnTo>
                <a:lnTo>
                  <a:pt x="46907" y="11928"/>
                </a:lnTo>
                <a:lnTo>
                  <a:pt x="36798" y="2718"/>
                </a:lnTo>
                <a:lnTo>
                  <a:pt x="25400" y="0"/>
                </a:lnTo>
                <a:lnTo>
                  <a:pt x="11928" y="3893"/>
                </a:lnTo>
                <a:lnTo>
                  <a:pt x="2718" y="14001"/>
                </a:lnTo>
                <a:lnTo>
                  <a:pt x="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0" name="object 40"/>
          <p:cNvSpPr/>
          <p:nvPr/>
        </p:nvSpPr>
        <p:spPr>
          <a:xfrm>
            <a:off x="4329112" y="3243655"/>
            <a:ext cx="30480" cy="12699"/>
          </a:xfrm>
          <a:custGeom>
            <a:avLst/>
            <a:gdLst/>
            <a:ahLst/>
            <a:cxnLst/>
            <a:rect l="l" t="t" r="r" b="b"/>
            <a:pathLst>
              <a:path w="30480" h="12699">
                <a:moveTo>
                  <a:pt x="30480" y="0"/>
                </a:moveTo>
                <a:lnTo>
                  <a:pt x="15240" y="12700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1" name="object 41"/>
          <p:cNvSpPr/>
          <p:nvPr/>
        </p:nvSpPr>
        <p:spPr>
          <a:xfrm>
            <a:off x="4496754" y="3225875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11928" y="46907"/>
                </a:lnTo>
                <a:lnTo>
                  <a:pt x="2718" y="36798"/>
                </a:lnTo>
                <a:lnTo>
                  <a:pt x="0" y="25400"/>
                </a:lnTo>
                <a:lnTo>
                  <a:pt x="3893" y="11928"/>
                </a:lnTo>
                <a:lnTo>
                  <a:pt x="14001" y="2718"/>
                </a:lnTo>
                <a:lnTo>
                  <a:pt x="25400" y="0"/>
                </a:lnTo>
                <a:lnTo>
                  <a:pt x="38872" y="3893"/>
                </a:lnTo>
                <a:lnTo>
                  <a:pt x="48082" y="14001"/>
                </a:lnTo>
                <a:lnTo>
                  <a:pt x="5080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2" name="object 42"/>
          <p:cNvSpPr/>
          <p:nvPr/>
        </p:nvSpPr>
        <p:spPr>
          <a:xfrm>
            <a:off x="4532315" y="3243655"/>
            <a:ext cx="30480" cy="12699"/>
          </a:xfrm>
          <a:custGeom>
            <a:avLst/>
            <a:gdLst/>
            <a:ahLst/>
            <a:cxnLst/>
            <a:rect l="l" t="t" r="r" b="b"/>
            <a:pathLst>
              <a:path w="30480" h="12699">
                <a:moveTo>
                  <a:pt x="30480" y="0"/>
                </a:moveTo>
                <a:lnTo>
                  <a:pt x="15240" y="12700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3" name="object 43"/>
          <p:cNvSpPr/>
          <p:nvPr/>
        </p:nvSpPr>
        <p:spPr>
          <a:xfrm>
            <a:off x="0" y="0"/>
            <a:ext cx="4608004" cy="3456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4" name="object 44"/>
          <p:cNvSpPr/>
          <p:nvPr/>
        </p:nvSpPr>
        <p:spPr>
          <a:xfrm>
            <a:off x="0" y="0"/>
            <a:ext cx="4608004" cy="25962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5" name="object 45"/>
          <p:cNvSpPr/>
          <p:nvPr/>
        </p:nvSpPr>
        <p:spPr>
          <a:xfrm>
            <a:off x="0" y="0"/>
            <a:ext cx="4608004" cy="3456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6" name="object 46"/>
          <p:cNvSpPr/>
          <p:nvPr/>
        </p:nvSpPr>
        <p:spPr>
          <a:xfrm>
            <a:off x="309193" y="558228"/>
            <a:ext cx="3989652" cy="191450"/>
          </a:xfrm>
          <a:custGeom>
            <a:avLst/>
            <a:gdLst/>
            <a:ahLst/>
            <a:cxnLst/>
            <a:rect l="l" t="t" r="r" b="b"/>
            <a:pathLst>
              <a:path w="3989652" h="191450">
                <a:moveTo>
                  <a:pt x="0" y="50800"/>
                </a:moveTo>
                <a:lnTo>
                  <a:pt x="0" y="191450"/>
                </a:lnTo>
                <a:lnTo>
                  <a:pt x="3989652" y="191450"/>
                </a:lnTo>
                <a:lnTo>
                  <a:pt x="3989652" y="50800"/>
                </a:lnTo>
                <a:lnTo>
                  <a:pt x="3988755" y="41300"/>
                </a:lnTo>
                <a:lnTo>
                  <a:pt x="3965796" y="7786"/>
                </a:lnTo>
                <a:lnTo>
                  <a:pt x="3938852" y="0"/>
                </a:lnTo>
                <a:lnTo>
                  <a:pt x="50800" y="0"/>
                </a:lnTo>
                <a:lnTo>
                  <a:pt x="7786" y="23856"/>
                </a:lnTo>
                <a:lnTo>
                  <a:pt x="0" y="50800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7" name="object 47"/>
          <p:cNvSpPr/>
          <p:nvPr/>
        </p:nvSpPr>
        <p:spPr>
          <a:xfrm>
            <a:off x="309193" y="698727"/>
            <a:ext cx="3989652" cy="10160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8" name="object 48"/>
          <p:cNvSpPr/>
          <p:nvPr/>
        </p:nvSpPr>
        <p:spPr>
          <a:xfrm>
            <a:off x="0" y="0"/>
            <a:ext cx="4608004" cy="34560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9" name="object 49"/>
          <p:cNvSpPr/>
          <p:nvPr/>
        </p:nvSpPr>
        <p:spPr>
          <a:xfrm>
            <a:off x="4235345" y="2945968"/>
            <a:ext cx="114301" cy="11430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0" name="object 50"/>
          <p:cNvSpPr/>
          <p:nvPr/>
        </p:nvSpPr>
        <p:spPr>
          <a:xfrm>
            <a:off x="410794" y="2996768"/>
            <a:ext cx="3837250" cy="635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1" name="object 51"/>
          <p:cNvSpPr/>
          <p:nvPr/>
        </p:nvSpPr>
        <p:spPr>
          <a:xfrm>
            <a:off x="4298846" y="589728"/>
            <a:ext cx="50800" cy="236893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2" name="object 52"/>
          <p:cNvSpPr/>
          <p:nvPr/>
        </p:nvSpPr>
        <p:spPr>
          <a:xfrm>
            <a:off x="4298846" y="653229"/>
            <a:ext cx="50800" cy="230543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3" name="object 53"/>
          <p:cNvSpPr/>
          <p:nvPr/>
        </p:nvSpPr>
        <p:spPr>
          <a:xfrm>
            <a:off x="309193" y="781273"/>
            <a:ext cx="3989652" cy="2228195"/>
          </a:xfrm>
          <a:custGeom>
            <a:avLst/>
            <a:gdLst/>
            <a:ahLst/>
            <a:cxnLst/>
            <a:rect l="l" t="t" r="r" b="b"/>
            <a:pathLst>
              <a:path w="3989652" h="2228195">
                <a:moveTo>
                  <a:pt x="0" y="2177394"/>
                </a:moveTo>
                <a:lnTo>
                  <a:pt x="16636" y="2214908"/>
                </a:lnTo>
                <a:lnTo>
                  <a:pt x="50800" y="2228195"/>
                </a:lnTo>
                <a:lnTo>
                  <a:pt x="3938852" y="2228195"/>
                </a:lnTo>
                <a:lnTo>
                  <a:pt x="3976366" y="2211559"/>
                </a:lnTo>
                <a:lnTo>
                  <a:pt x="3989652" y="2177394"/>
                </a:lnTo>
                <a:lnTo>
                  <a:pt x="3989652" y="0"/>
                </a:lnTo>
                <a:lnTo>
                  <a:pt x="0" y="0"/>
                </a:lnTo>
                <a:lnTo>
                  <a:pt x="0" y="2177394"/>
                </a:lnTo>
                <a:close/>
              </a:path>
            </a:pathLst>
          </a:custGeom>
          <a:solidFill>
            <a:srgbClr val="E9E9F2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4" name="object 54"/>
          <p:cNvSpPr/>
          <p:nvPr/>
        </p:nvSpPr>
        <p:spPr>
          <a:xfrm>
            <a:off x="4298846" y="640529"/>
            <a:ext cx="0" cy="2337188"/>
          </a:xfrm>
          <a:custGeom>
            <a:avLst/>
            <a:gdLst/>
            <a:ahLst/>
            <a:cxnLst/>
            <a:rect l="l" t="t" r="r" b="b"/>
            <a:pathLst>
              <a:path w="0" h="2337188">
                <a:moveTo>
                  <a:pt x="0" y="2337188"/>
                </a:moveTo>
                <a:lnTo>
                  <a:pt x="0" y="0"/>
                </a:lnTo>
              </a:path>
            </a:pathLst>
          </a:custGeom>
          <a:ln w="0">
            <a:solidFill>
              <a:srgbClr val="7F7F7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5" name="object 55"/>
          <p:cNvSpPr/>
          <p:nvPr/>
        </p:nvSpPr>
        <p:spPr>
          <a:xfrm>
            <a:off x="4298846" y="627829"/>
            <a:ext cx="0" cy="12700"/>
          </a:xfrm>
          <a:custGeom>
            <a:avLst/>
            <a:gdLst/>
            <a:ahLst/>
            <a:cxnLst/>
            <a:rect l="l" t="t" r="r" b="b"/>
            <a:pathLst>
              <a:path w="0" h="12700">
                <a:moveTo>
                  <a:pt x="0" y="12700"/>
                </a:moveTo>
                <a:lnTo>
                  <a:pt x="0" y="0"/>
                </a:lnTo>
              </a:path>
            </a:pathLst>
          </a:custGeom>
          <a:ln w="0">
            <a:solidFill>
              <a:srgbClr val="AFAFA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6" name="object 56"/>
          <p:cNvSpPr/>
          <p:nvPr/>
        </p:nvSpPr>
        <p:spPr>
          <a:xfrm>
            <a:off x="4298846" y="615129"/>
            <a:ext cx="0" cy="12700"/>
          </a:xfrm>
          <a:custGeom>
            <a:avLst/>
            <a:gdLst/>
            <a:ahLst/>
            <a:cxnLst/>
            <a:rect l="l" t="t" r="r" b="b"/>
            <a:pathLst>
              <a:path w="0" h="12700">
                <a:moveTo>
                  <a:pt x="0" y="12700"/>
                </a:moveTo>
                <a:lnTo>
                  <a:pt x="0" y="0"/>
                </a:lnTo>
              </a:path>
            </a:pathLst>
          </a:custGeom>
          <a:ln w="0">
            <a:solidFill>
              <a:srgbClr val="CECECE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7" name="object 57"/>
          <p:cNvSpPr/>
          <p:nvPr/>
        </p:nvSpPr>
        <p:spPr>
          <a:xfrm>
            <a:off x="4298846" y="602429"/>
            <a:ext cx="0" cy="12700"/>
          </a:xfrm>
          <a:custGeom>
            <a:avLst/>
            <a:gdLst/>
            <a:ahLst/>
            <a:cxnLst/>
            <a:rect l="l" t="t" r="r" b="b"/>
            <a:pathLst>
              <a:path w="0" h="12700">
                <a:moveTo>
                  <a:pt x="0" y="12700"/>
                </a:moveTo>
                <a:lnTo>
                  <a:pt x="0" y="0"/>
                </a:lnTo>
              </a:path>
            </a:pathLst>
          </a:custGeom>
          <a:ln w="0">
            <a:solidFill>
              <a:srgbClr val="EFEF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8" name="object 58"/>
          <p:cNvSpPr/>
          <p:nvPr/>
        </p:nvSpPr>
        <p:spPr>
          <a:xfrm>
            <a:off x="448029" y="810569"/>
            <a:ext cx="3708721" cy="1394303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9" name="object 59"/>
          <p:cNvSpPr/>
          <p:nvPr/>
        </p:nvSpPr>
        <p:spPr>
          <a:xfrm>
            <a:off x="697991" y="2471368"/>
            <a:ext cx="3212054" cy="164251"/>
          </a:xfrm>
          <a:custGeom>
            <a:avLst/>
            <a:gdLst/>
            <a:ahLst/>
            <a:cxnLst/>
            <a:rect l="l" t="t" r="r" b="b"/>
            <a:pathLst>
              <a:path w="3212054" h="164251">
                <a:moveTo>
                  <a:pt x="0" y="50800"/>
                </a:moveTo>
                <a:lnTo>
                  <a:pt x="0" y="164251"/>
                </a:lnTo>
                <a:lnTo>
                  <a:pt x="3212054" y="164251"/>
                </a:lnTo>
                <a:lnTo>
                  <a:pt x="3212054" y="50800"/>
                </a:lnTo>
                <a:lnTo>
                  <a:pt x="3211157" y="41300"/>
                </a:lnTo>
                <a:lnTo>
                  <a:pt x="3188197" y="7786"/>
                </a:lnTo>
                <a:lnTo>
                  <a:pt x="3161253" y="0"/>
                </a:lnTo>
                <a:lnTo>
                  <a:pt x="50800" y="0"/>
                </a:lnTo>
                <a:lnTo>
                  <a:pt x="7786" y="23856"/>
                </a:lnTo>
                <a:lnTo>
                  <a:pt x="0" y="5080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0" name="object 60"/>
          <p:cNvSpPr/>
          <p:nvPr/>
        </p:nvSpPr>
        <p:spPr>
          <a:xfrm>
            <a:off x="697991" y="2584677"/>
            <a:ext cx="3212054" cy="101601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1" name="object 61"/>
          <p:cNvSpPr/>
          <p:nvPr/>
        </p:nvSpPr>
        <p:spPr>
          <a:xfrm>
            <a:off x="697991" y="2667248"/>
            <a:ext cx="3212054" cy="177640"/>
          </a:xfrm>
          <a:custGeom>
            <a:avLst/>
            <a:gdLst/>
            <a:ahLst/>
            <a:cxnLst/>
            <a:rect l="l" t="t" r="r" b="b"/>
            <a:pathLst>
              <a:path w="3212054" h="177640">
                <a:moveTo>
                  <a:pt x="0" y="126839"/>
                </a:moveTo>
                <a:lnTo>
                  <a:pt x="16636" y="164353"/>
                </a:lnTo>
                <a:lnTo>
                  <a:pt x="50800" y="177640"/>
                </a:lnTo>
                <a:lnTo>
                  <a:pt x="3161253" y="177640"/>
                </a:lnTo>
                <a:lnTo>
                  <a:pt x="3198767" y="161004"/>
                </a:lnTo>
                <a:lnTo>
                  <a:pt x="3212054" y="126839"/>
                </a:lnTo>
                <a:lnTo>
                  <a:pt x="3212054" y="0"/>
                </a:lnTo>
                <a:lnTo>
                  <a:pt x="0" y="0"/>
                </a:lnTo>
                <a:lnTo>
                  <a:pt x="0" y="126839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2" name="object 62"/>
          <p:cNvSpPr/>
          <p:nvPr/>
        </p:nvSpPr>
        <p:spPr>
          <a:xfrm>
            <a:off x="3310458" y="2699397"/>
            <a:ext cx="87071" cy="0"/>
          </a:xfrm>
          <a:custGeom>
            <a:avLst/>
            <a:gdLst/>
            <a:ahLst/>
            <a:cxnLst/>
            <a:rect l="l" t="t" r="r" b="b"/>
            <a:pathLst>
              <a:path w="87071" h="0">
                <a:moveTo>
                  <a:pt x="0" y="0"/>
                </a:moveTo>
                <a:lnTo>
                  <a:pt x="87071" y="0"/>
                </a:lnTo>
              </a:path>
            </a:pathLst>
          </a:custGeom>
          <a:ln w="4559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3" name="object 63"/>
          <p:cNvSpPr/>
          <p:nvPr/>
        </p:nvSpPr>
        <p:spPr>
          <a:xfrm>
            <a:off x="0" y="3320961"/>
            <a:ext cx="4608004" cy="135039"/>
          </a:xfrm>
          <a:custGeom>
            <a:avLst/>
            <a:gdLst/>
            <a:ahLst/>
            <a:cxnLst/>
            <a:rect l="l" t="t" r="r" b="b"/>
            <a:pathLst>
              <a:path w="4608004" h="135039">
                <a:moveTo>
                  <a:pt x="0" y="135039"/>
                </a:moveTo>
                <a:lnTo>
                  <a:pt x="4608004" y="135039"/>
                </a:lnTo>
                <a:lnTo>
                  <a:pt x="4608004" y="0"/>
                </a:lnTo>
                <a:lnTo>
                  <a:pt x="0" y="0"/>
                </a:lnTo>
                <a:lnTo>
                  <a:pt x="0" y="135039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153174" y="44948"/>
            <a:ext cx="3370987" cy="2075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455"/>
              </a:lnSpc>
              <a:spcBef>
                <a:spcPts val="72"/>
              </a:spcBef>
            </a:pP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Finding</a:t>
            </a:r>
            <a:r>
              <a:rPr dirty="0" smtClean="0" sz="1400" spc="-2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conjecture</a:t>
            </a:r>
            <a:r>
              <a:rPr dirty="0" smtClean="0" sz="1400" spc="109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with</a:t>
            </a:r>
            <a:r>
              <a:rPr dirty="0" smtClean="0" sz="1400" spc="5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an</a:t>
            </a:r>
            <a:r>
              <a:rPr dirty="0" smtClean="0" sz="1400" spc="144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automated</a:t>
            </a:r>
            <a:r>
              <a:rPr dirty="0" smtClean="0" sz="1400" spc="337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system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47294" y="582670"/>
            <a:ext cx="2797696" cy="1639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140"/>
              </a:lnSpc>
              <a:spcBef>
                <a:spcPts val="57"/>
              </a:spcBef>
            </a:pP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Some</a:t>
            </a:r>
            <a:r>
              <a:rPr dirty="0" smtClean="0" sz="1100" spc="59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of</a:t>
            </a:r>
            <a:r>
              <a:rPr dirty="0" smtClean="0" sz="1100" spc="39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the</a:t>
            </a:r>
            <a:r>
              <a:rPr dirty="0" smtClean="0" sz="1100" spc="16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uses</a:t>
            </a:r>
            <a:r>
              <a:rPr dirty="0" smtClean="0" sz="1100" spc="47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of</a:t>
            </a:r>
            <a:r>
              <a:rPr dirty="0" smtClean="0" sz="1100" spc="39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100" spc="-27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GX:</a:t>
            </a:r>
            <a:r>
              <a:rPr dirty="0" smtClean="0" sz="1100" spc="117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Bounding</a:t>
            </a:r>
            <a:r>
              <a:rPr dirty="0" smtClean="0" sz="1100" spc="-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the</a:t>
            </a:r>
            <a:r>
              <a:rPr dirty="0" smtClean="0" sz="1100" spc="16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Energy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47294" y="2236936"/>
            <a:ext cx="3928701" cy="1278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875"/>
              </a:lnSpc>
              <a:spcBef>
                <a:spcPts val="43"/>
              </a:spcBef>
            </a:pPr>
            <a:r>
              <a:rPr dirty="0" smtClean="0" sz="800" spc="0">
                <a:latin typeface="Times New Roman"/>
                <a:cs typeface="Times New Roman"/>
              </a:rPr>
              <a:t>Curve</a:t>
            </a:r>
            <a:r>
              <a:rPr dirty="0" smtClean="0" sz="800" spc="153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of</a:t>
            </a:r>
            <a:r>
              <a:rPr dirty="0" smtClean="0" sz="800" spc="88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E</a:t>
            </a:r>
            <a:r>
              <a:rPr dirty="0" smtClean="0" sz="800" spc="189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(</a:t>
            </a:r>
            <a:r>
              <a:rPr dirty="0" smtClean="0" sz="800" spc="0">
                <a:latin typeface="Times New Roman"/>
                <a:cs typeface="Times New Roman"/>
              </a:rPr>
              <a:t>n</a:t>
            </a:r>
            <a:r>
              <a:rPr dirty="0" smtClean="0" sz="800" spc="147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=</a:t>
            </a:r>
            <a:r>
              <a:rPr dirty="0" smtClean="0" sz="800" spc="-57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12)</a:t>
            </a:r>
            <a:r>
              <a:rPr dirty="0" smtClean="0" sz="800" spc="181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obtained</a:t>
            </a:r>
            <a:r>
              <a:rPr dirty="0" smtClean="0" sz="800" spc="56">
                <a:latin typeface="Times New Roman"/>
                <a:cs typeface="Times New Roman"/>
              </a:rPr>
              <a:t> </a:t>
            </a:r>
            <a:r>
              <a:rPr dirty="0" smtClean="0" sz="800" spc="-25">
                <a:latin typeface="Times New Roman"/>
                <a:cs typeface="Times New Roman"/>
              </a:rPr>
              <a:t>b</a:t>
            </a:r>
            <a:r>
              <a:rPr dirty="0" smtClean="0" sz="800" spc="0">
                <a:latin typeface="Times New Roman"/>
                <a:cs typeface="Times New Roman"/>
              </a:rPr>
              <a:t>y</a:t>
            </a:r>
            <a:r>
              <a:rPr dirty="0" smtClean="0" sz="800" spc="98">
                <a:latin typeface="Times New Roman"/>
                <a:cs typeface="Times New Roman"/>
              </a:rPr>
              <a:t> </a:t>
            </a:r>
            <a:r>
              <a:rPr dirty="0" smtClean="0" sz="800" spc="-25">
                <a:latin typeface="Times New Roman"/>
                <a:cs typeface="Times New Roman"/>
              </a:rPr>
              <a:t>A</a:t>
            </a:r>
            <a:r>
              <a:rPr dirty="0" smtClean="0" sz="800" spc="0">
                <a:latin typeface="Times New Roman"/>
                <a:cs typeface="Times New Roman"/>
              </a:rPr>
              <a:t>GX</a:t>
            </a:r>
            <a:r>
              <a:rPr dirty="0" smtClean="0" sz="800" spc="0">
                <a:latin typeface="Times New Roman"/>
                <a:cs typeface="Times New Roman"/>
              </a:rPr>
              <a:t>         </a:t>
            </a:r>
            <a:r>
              <a:rPr dirty="0" smtClean="0" sz="800" spc="187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Same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16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curve</a:t>
            </a:r>
            <a:r>
              <a:rPr dirty="0" smtClean="0" sz="800" spc="163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comp</a:t>
            </a:r>
            <a:r>
              <a:rPr dirty="0" smtClean="0" sz="800" spc="-26">
                <a:latin typeface="Times New Roman"/>
                <a:cs typeface="Times New Roman"/>
              </a:rPr>
              <a:t>a</a:t>
            </a:r>
            <a:r>
              <a:rPr dirty="0" smtClean="0" sz="800" spc="0">
                <a:latin typeface="Times New Roman"/>
                <a:cs typeface="Times New Roman"/>
              </a:rPr>
              <a:t>red</a:t>
            </a:r>
            <a:r>
              <a:rPr dirty="0" smtClean="0" sz="800" spc="83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with</a:t>
            </a:r>
            <a:r>
              <a:rPr dirty="0" smtClean="0" sz="800" spc="174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the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11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conjecture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36092" y="2497349"/>
            <a:ext cx="3083582" cy="34626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26207">
              <a:lnSpc>
                <a:spcPts val="865"/>
              </a:lnSpc>
              <a:spcBef>
                <a:spcPts val="43"/>
              </a:spcBef>
            </a:pPr>
            <a:r>
              <a:rPr dirty="0" smtClean="0" sz="800" spc="0">
                <a:solidFill>
                  <a:srgbClr val="FFFFFF"/>
                </a:solidFill>
                <a:latin typeface="Times New Roman"/>
                <a:cs typeface="Times New Roman"/>
              </a:rPr>
              <a:t>Conjecture</a:t>
            </a:r>
            <a:r>
              <a:rPr dirty="0" smtClean="0" sz="800" spc="67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800" spc="0">
                <a:solidFill>
                  <a:srgbClr val="FFFFFF"/>
                </a:solidFill>
                <a:latin typeface="Times New Roman"/>
                <a:cs typeface="Times New Roman"/>
              </a:rPr>
              <a:t>:</a:t>
            </a:r>
            <a:r>
              <a:rPr dirty="0" smtClean="0" sz="800" spc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800" spc="3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800" spc="0">
                <a:solidFill>
                  <a:srgbClr val="FFFFFF"/>
                </a:solidFill>
                <a:latin typeface="Times New Roman"/>
                <a:cs typeface="Times New Roman"/>
              </a:rPr>
              <a:t>(</a:t>
            </a:r>
            <a:r>
              <a:rPr dirty="0" smtClean="0" sz="800" spc="-25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dirty="0" smtClean="0" sz="800" spc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dirty="0" smtClean="0" sz="800" spc="0">
                <a:solidFill>
                  <a:srgbClr val="FFFFFF"/>
                </a:solidFill>
                <a:latin typeface="Times New Roman"/>
                <a:cs typeface="Times New Roman"/>
              </a:rPr>
              <a:t>oved</a:t>
            </a:r>
            <a:r>
              <a:rPr dirty="0" smtClean="0" sz="800" spc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800" spc="6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800" spc="0">
                <a:solidFill>
                  <a:srgbClr val="FFFFFF"/>
                </a:solidFill>
                <a:latin typeface="Times New Roman"/>
                <a:cs typeface="Times New Roman"/>
              </a:rPr>
              <a:t>in</a:t>
            </a:r>
            <a:r>
              <a:rPr dirty="0" smtClean="0" sz="800" spc="97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800" spc="0">
                <a:solidFill>
                  <a:srgbClr val="FFFFFF"/>
                </a:solidFill>
                <a:latin typeface="Times New Roman"/>
                <a:cs typeface="Times New Roman"/>
              </a:rPr>
              <a:t>[Ca</a:t>
            </a:r>
            <a:r>
              <a:rPr dirty="0" smtClean="0" sz="800" spc="25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dirty="0" smtClean="0" sz="800" spc="-25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dirty="0" smtClean="0" sz="800" spc="0">
                <a:solidFill>
                  <a:srgbClr val="FFFFFF"/>
                </a:solidFill>
                <a:latin typeface="Times New Roman"/>
                <a:cs typeface="Times New Roman"/>
              </a:rPr>
              <a:t>rossi</a:t>
            </a:r>
            <a:r>
              <a:rPr dirty="0" smtClean="0" sz="800" spc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800" spc="2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800" spc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dirty="0" smtClean="0" sz="800" spc="-144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800" spc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dirty="0" smtClean="0" sz="800" spc="3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800" spc="0">
                <a:solidFill>
                  <a:srgbClr val="FFFFFF"/>
                </a:solidFill>
                <a:latin typeface="Times New Roman"/>
                <a:cs typeface="Times New Roman"/>
              </a:rPr>
              <a:t>al.,</a:t>
            </a:r>
            <a:r>
              <a:rPr dirty="0" smtClean="0" sz="800" spc="182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800" spc="0">
                <a:solidFill>
                  <a:srgbClr val="FFFFFF"/>
                </a:solidFill>
                <a:latin typeface="Times New Roman"/>
                <a:cs typeface="Times New Roman"/>
              </a:rPr>
              <a:t>1999])</a:t>
            </a:r>
            <a:endParaRPr sz="800">
              <a:latin typeface="Times New Roman"/>
              <a:cs typeface="Times New Roman"/>
            </a:endParaRPr>
          </a:p>
          <a:p>
            <a:pPr marL="12700">
              <a:lnSpc>
                <a:spcPts val="1495"/>
              </a:lnSpc>
              <a:spcBef>
                <a:spcPts val="31"/>
              </a:spcBef>
            </a:pPr>
            <a:r>
              <a:rPr dirty="0" smtClean="0" baseline="-10870" sz="1200" spc="0">
                <a:solidFill>
                  <a:srgbClr val="0000FF"/>
                </a:solidFill>
                <a:latin typeface="Times New Roman"/>
                <a:cs typeface="Times New Roman"/>
              </a:rPr>
              <a:t>If</a:t>
            </a:r>
            <a:r>
              <a:rPr dirty="0" smtClean="0" baseline="-10870" sz="1200" spc="37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baseline="-10870" sz="1200" spc="0">
                <a:solidFill>
                  <a:srgbClr val="0000FF"/>
                </a:solidFill>
                <a:latin typeface="Times New Roman"/>
                <a:cs typeface="Times New Roman"/>
              </a:rPr>
              <a:t>G</a:t>
            </a:r>
            <a:r>
              <a:rPr dirty="0" smtClean="0" baseline="-10870" sz="1200" spc="157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baseline="-10870" sz="1200" spc="0">
                <a:solidFill>
                  <a:srgbClr val="0000FF"/>
                </a:solidFill>
                <a:latin typeface="Times New Roman"/>
                <a:cs typeface="Times New Roman"/>
              </a:rPr>
              <a:t>is</a:t>
            </a:r>
            <a:r>
              <a:rPr dirty="0" smtClean="0" baseline="-10870" sz="1200" spc="74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baseline="-10870" sz="1200" spc="0">
                <a:solidFill>
                  <a:srgbClr val="0000FF"/>
                </a:solidFill>
                <a:latin typeface="Times New Roman"/>
                <a:cs typeface="Times New Roman"/>
              </a:rPr>
              <a:t>a</a:t>
            </a:r>
            <a:r>
              <a:rPr dirty="0" smtClean="0" baseline="-10870" sz="1200" spc="129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baseline="-10870" sz="1200" spc="0">
                <a:solidFill>
                  <a:srgbClr val="0000FF"/>
                </a:solidFill>
                <a:latin typeface="Times New Roman"/>
                <a:cs typeface="Times New Roman"/>
              </a:rPr>
              <a:t>graph</a:t>
            </a:r>
            <a:r>
              <a:rPr dirty="0" smtClean="0" baseline="-10870" sz="1200" spc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baseline="-10870" sz="1200" spc="48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baseline="-10870" sz="1200" spc="0">
                <a:solidFill>
                  <a:srgbClr val="0000FF"/>
                </a:solidFill>
                <a:latin typeface="Times New Roman"/>
                <a:cs typeface="Times New Roman"/>
              </a:rPr>
              <a:t>of</a:t>
            </a:r>
            <a:r>
              <a:rPr dirty="0" smtClean="0" baseline="-10870" sz="1200" spc="93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baseline="-10870" sz="1200" spc="-25">
                <a:solidFill>
                  <a:srgbClr val="0000FF"/>
                </a:solidFill>
                <a:latin typeface="Times New Roman"/>
                <a:cs typeface="Times New Roman"/>
              </a:rPr>
              <a:t>o</a:t>
            </a:r>
            <a:r>
              <a:rPr dirty="0" smtClean="0" baseline="-10870" sz="1200" spc="0">
                <a:solidFill>
                  <a:srgbClr val="0000FF"/>
                </a:solidFill>
                <a:latin typeface="Times New Roman"/>
                <a:cs typeface="Times New Roman"/>
              </a:rPr>
              <a:t>rder</a:t>
            </a:r>
            <a:r>
              <a:rPr dirty="0" smtClean="0" baseline="-10870" sz="1200" spc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baseline="-10870" sz="1200" spc="2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baseline="-10870" sz="1200" spc="0">
                <a:solidFill>
                  <a:srgbClr val="0000FF"/>
                </a:solidFill>
                <a:latin typeface="Times New Roman"/>
                <a:cs typeface="Times New Roman"/>
              </a:rPr>
              <a:t>n</a:t>
            </a:r>
            <a:r>
              <a:rPr dirty="0" smtClean="0" baseline="-10870" sz="1200" spc="13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baseline="-10870" sz="1200" spc="0">
                <a:solidFill>
                  <a:srgbClr val="0000FF"/>
                </a:solidFill>
                <a:latin typeface="Times New Roman"/>
                <a:cs typeface="Times New Roman"/>
              </a:rPr>
              <a:t>and</a:t>
            </a:r>
            <a:r>
              <a:rPr dirty="0" smtClean="0" baseline="-10870" sz="1200" spc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baseline="-10870" sz="1200" spc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baseline="-10870" sz="1200" spc="0">
                <a:solidFill>
                  <a:srgbClr val="0000FF"/>
                </a:solidFill>
                <a:latin typeface="Times New Roman"/>
                <a:cs typeface="Times New Roman"/>
              </a:rPr>
              <a:t>size</a:t>
            </a:r>
            <a:r>
              <a:rPr dirty="0" smtClean="0" baseline="-10870" sz="1200" spc="109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baseline="-10870" sz="1200" spc="14">
                <a:solidFill>
                  <a:srgbClr val="0000FF"/>
                </a:solidFill>
                <a:latin typeface="Times New Roman"/>
                <a:cs typeface="Times New Roman"/>
              </a:rPr>
              <a:t>m</a:t>
            </a:r>
            <a:r>
              <a:rPr dirty="0" smtClean="0" baseline="-10870" sz="1200" spc="0">
                <a:solidFill>
                  <a:srgbClr val="0000FF"/>
                </a:solidFill>
                <a:latin typeface="Times New Roman"/>
                <a:cs typeface="Times New Roman"/>
              </a:rPr>
              <a:t>,</a:t>
            </a:r>
            <a:r>
              <a:rPr dirty="0" smtClean="0" baseline="-10870" sz="1200" spc="163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baseline="-10870" sz="1200" spc="0">
                <a:solidFill>
                  <a:srgbClr val="0000FF"/>
                </a:solidFill>
                <a:latin typeface="Times New Roman"/>
                <a:cs typeface="Times New Roman"/>
              </a:rPr>
              <a:t>then</a:t>
            </a:r>
            <a:r>
              <a:rPr dirty="0" smtClean="0" baseline="-10870" sz="1200" spc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baseline="-10870" sz="1200" spc="63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baseline="-10870" sz="1200" spc="0">
                <a:solidFill>
                  <a:srgbClr val="0000FF"/>
                </a:solidFill>
                <a:latin typeface="Times New Roman"/>
                <a:cs typeface="Times New Roman"/>
              </a:rPr>
              <a:t>E</a:t>
            </a:r>
            <a:r>
              <a:rPr dirty="0" smtClean="0" baseline="-10870" sz="1200" spc="149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baseline="-10870" sz="1200" spc="0">
                <a:solidFill>
                  <a:srgbClr val="0000FF"/>
                </a:solidFill>
                <a:latin typeface="Times New Roman"/>
                <a:cs typeface="Times New Roman"/>
              </a:rPr>
              <a:t>≥</a:t>
            </a:r>
            <a:r>
              <a:rPr dirty="0" smtClean="0" baseline="-10870" sz="1200" spc="-65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baseline="-10870" sz="1200" spc="0">
                <a:solidFill>
                  <a:srgbClr val="0000FF"/>
                </a:solidFill>
                <a:latin typeface="Times New Roman"/>
                <a:cs typeface="Times New Roman"/>
              </a:rPr>
              <a:t>max</a:t>
            </a:r>
            <a:r>
              <a:rPr dirty="0" smtClean="0" baseline="-10870" sz="1200" spc="0">
                <a:solidFill>
                  <a:srgbClr val="0000FF"/>
                </a:solidFill>
                <a:latin typeface="Times New Roman"/>
                <a:cs typeface="Times New Roman"/>
              </a:rPr>
              <a:t>{</a:t>
            </a:r>
            <a:r>
              <a:rPr dirty="0" smtClean="0" baseline="-10870" sz="1200" spc="0">
                <a:solidFill>
                  <a:srgbClr val="0000FF"/>
                </a:solidFill>
                <a:latin typeface="Times New Roman"/>
                <a:cs typeface="Times New Roman"/>
              </a:rPr>
              <a:t>2</a:t>
            </a:r>
            <a:r>
              <a:rPr dirty="0" smtClean="0" baseline="32611" sz="1200" spc="0">
                <a:solidFill>
                  <a:srgbClr val="0000FF"/>
                </a:solidFill>
                <a:latin typeface="Times New Roman"/>
                <a:cs typeface="Times New Roman"/>
              </a:rPr>
              <a:t>√</a:t>
            </a:r>
            <a:r>
              <a:rPr dirty="0" smtClean="0" baseline="-10870" sz="1200" spc="14">
                <a:solidFill>
                  <a:srgbClr val="0000FF"/>
                </a:solidFill>
                <a:latin typeface="Times New Roman"/>
                <a:cs typeface="Times New Roman"/>
              </a:rPr>
              <a:t>m</a:t>
            </a:r>
            <a:r>
              <a:rPr dirty="0" smtClean="0" baseline="-10870" sz="1200" spc="0">
                <a:solidFill>
                  <a:srgbClr val="0000FF"/>
                </a:solidFill>
                <a:latin typeface="Times New Roman"/>
                <a:cs typeface="Times New Roman"/>
              </a:rPr>
              <a:t>,</a:t>
            </a:r>
            <a:r>
              <a:rPr dirty="0" smtClean="0" baseline="-10870" sz="1200" spc="-59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baseline="-10870" sz="1200" spc="0">
                <a:solidFill>
                  <a:srgbClr val="0000FF"/>
                </a:solidFill>
                <a:latin typeface="Times New Roman"/>
                <a:cs typeface="Times New Roman"/>
              </a:rPr>
              <a:t>4</a:t>
            </a:r>
            <a:r>
              <a:rPr dirty="0" smtClean="0" baseline="-10870" sz="1200" spc="14">
                <a:solidFill>
                  <a:srgbClr val="0000FF"/>
                </a:solidFill>
                <a:latin typeface="Times New Roman"/>
                <a:cs typeface="Times New Roman"/>
              </a:rPr>
              <a:t>m</a:t>
            </a:r>
            <a:r>
              <a:rPr dirty="0" smtClean="0" baseline="-10870" sz="1200" spc="0">
                <a:solidFill>
                  <a:srgbClr val="0000FF"/>
                </a:solidFill>
                <a:latin typeface="Times New Roman"/>
                <a:cs typeface="Times New Roman"/>
              </a:rPr>
              <a:t>/</a:t>
            </a:r>
            <a:r>
              <a:rPr dirty="0" smtClean="0" baseline="-10870" sz="1200" spc="14">
                <a:solidFill>
                  <a:srgbClr val="0000FF"/>
                </a:solidFill>
                <a:latin typeface="Times New Roman"/>
                <a:cs typeface="Times New Roman"/>
              </a:rPr>
              <a:t>n</a:t>
            </a:r>
            <a:r>
              <a:rPr dirty="0" smtClean="0" baseline="-10870" sz="1200" spc="0">
                <a:solidFill>
                  <a:srgbClr val="0000FF"/>
                </a:solidFill>
                <a:latin typeface="Times New Roman"/>
                <a:cs typeface="Times New Roman"/>
              </a:rPr>
              <a:t>}</a:t>
            </a:r>
            <a:r>
              <a:rPr dirty="0" smtClean="0" baseline="-10870" sz="1200" spc="0">
                <a:solidFill>
                  <a:srgbClr val="0000FF"/>
                </a:solidFill>
                <a:latin typeface="Times New Roman"/>
                <a:cs typeface="Times New Roman"/>
              </a:rPr>
              <a:t>.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25006" y="3353753"/>
            <a:ext cx="1545775" cy="101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70"/>
              </a:lnSpc>
              <a:spcBef>
                <a:spcPts val="33"/>
              </a:spcBef>
            </a:pPr>
            <a:r>
              <a:rPr dirty="0" smtClean="0" sz="600" spc="-71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dirty="0" smtClean="0" sz="600" spc="-23">
                <a:solidFill>
                  <a:srgbClr val="FFFFFF"/>
                </a:solidFill>
                <a:latin typeface="Times New Roman"/>
                <a:cs typeface="Times New Roman"/>
              </a:rPr>
              <a:t>w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dirty="0" smtClean="0" sz="600" spc="7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applications</a:t>
            </a:r>
            <a:r>
              <a:rPr dirty="0" smtClean="0" sz="600" spc="27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of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VNS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79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in</a:t>
            </a:r>
            <a:r>
              <a:rPr dirty="0" smtClean="0" sz="600" spc="14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Data</a:t>
            </a:r>
            <a:r>
              <a:rPr dirty="0" smtClean="0" sz="600" spc="122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Mining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84796" y="3353753"/>
            <a:ext cx="544760" cy="101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70"/>
              </a:lnSpc>
              <a:spcBef>
                <a:spcPts val="33"/>
              </a:spcBef>
            </a:pP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Pierre</a:t>
            </a:r>
            <a:r>
              <a:rPr dirty="0" smtClean="0" sz="600" spc="7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Hansen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766243" y="3353753"/>
            <a:ext cx="1053265" cy="101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70"/>
              </a:lnSpc>
              <a:spcBef>
                <a:spcPts val="33"/>
              </a:spcBef>
            </a:pPr>
            <a:r>
              <a:rPr dirty="0" smtClean="0" sz="600" spc="-23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dirty="0" smtClean="0" sz="600" spc="-23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ris,</a:t>
            </a:r>
            <a:r>
              <a:rPr dirty="0" smtClean="0" sz="600" spc="102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Septem</a:t>
            </a:r>
            <a:r>
              <a:rPr dirty="0" smtClean="0" sz="600" spc="23">
                <a:solidFill>
                  <a:srgbClr val="FFFFFF"/>
                </a:solidFill>
                <a:latin typeface="Times New Roman"/>
                <a:cs typeface="Times New Roman"/>
              </a:rPr>
              <a:t>b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er</a:t>
            </a:r>
            <a:r>
              <a:rPr dirty="0" smtClean="0" sz="600" spc="9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7–8,</a:t>
            </a:r>
            <a:r>
              <a:rPr dirty="0" smtClean="0" sz="600" spc="4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2017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190388" y="3353753"/>
            <a:ext cx="307653" cy="101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70"/>
              </a:lnSpc>
              <a:spcBef>
                <a:spcPts val="33"/>
              </a:spcBef>
            </a:pP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24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3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/</a:t>
            </a:r>
            <a:r>
              <a:rPr dirty="0" smtClean="0" sz="600" spc="-8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34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297606" y="3251275"/>
            <a:ext cx="53506" cy="25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023667" y="3251371"/>
            <a:ext cx="43019" cy="151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" name="object 2"/>
          <p:cNvSpPr txBox="1"/>
          <p:nvPr/>
        </p:nvSpPr>
        <p:spPr>
          <a:xfrm>
            <a:off x="3310458" y="2559697"/>
            <a:ext cx="87071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12"/>
          <p:cNvSpPr/>
          <p:nvPr/>
        </p:nvSpPr>
        <p:spPr>
          <a:xfrm>
            <a:off x="3023667" y="3236187"/>
            <a:ext cx="43019" cy="30366"/>
          </a:xfrm>
          <a:custGeom>
            <a:avLst/>
            <a:gdLst/>
            <a:ahLst/>
            <a:cxnLst/>
            <a:rect l="l" t="t" r="r" b="b"/>
            <a:pathLst>
              <a:path w="43019" h="30366">
                <a:moveTo>
                  <a:pt x="0" y="30366"/>
                </a:moveTo>
                <a:lnTo>
                  <a:pt x="43019" y="30366"/>
                </a:lnTo>
                <a:lnTo>
                  <a:pt x="43019" y="0"/>
                </a:lnTo>
                <a:lnTo>
                  <a:pt x="0" y="0"/>
                </a:lnTo>
                <a:lnTo>
                  <a:pt x="0" y="30366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" name="object 13"/>
          <p:cNvSpPr/>
          <p:nvPr/>
        </p:nvSpPr>
        <p:spPr>
          <a:xfrm>
            <a:off x="2944050" y="3232225"/>
            <a:ext cx="25400" cy="38100"/>
          </a:xfrm>
          <a:custGeom>
            <a:avLst/>
            <a:gdLst/>
            <a:ahLst/>
            <a:cxnLst/>
            <a:rect l="l" t="t" r="r" b="b"/>
            <a:pathLst>
              <a:path w="25400" h="38100">
                <a:moveTo>
                  <a:pt x="25400" y="38100"/>
                </a:moveTo>
                <a:lnTo>
                  <a:pt x="25400" y="0"/>
                </a:lnTo>
                <a:lnTo>
                  <a:pt x="0" y="19050"/>
                </a:lnTo>
                <a:lnTo>
                  <a:pt x="25400" y="3810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" name="object 14"/>
          <p:cNvSpPr/>
          <p:nvPr/>
        </p:nvSpPr>
        <p:spPr>
          <a:xfrm>
            <a:off x="3121853" y="3232225"/>
            <a:ext cx="25400" cy="38100"/>
          </a:xfrm>
          <a:custGeom>
            <a:avLst/>
            <a:gdLst/>
            <a:ahLst/>
            <a:cxnLst/>
            <a:rect l="l" t="t" r="r" b="b"/>
            <a:pathLst>
              <a:path w="25400" h="38100">
                <a:moveTo>
                  <a:pt x="0" y="38100"/>
                </a:moveTo>
                <a:lnTo>
                  <a:pt x="25400" y="19050"/>
                </a:lnTo>
                <a:lnTo>
                  <a:pt x="0" y="0"/>
                </a:lnTo>
                <a:lnTo>
                  <a:pt x="0" y="3810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" name="object 15"/>
          <p:cNvSpPr/>
          <p:nvPr/>
        </p:nvSpPr>
        <p:spPr>
          <a:xfrm>
            <a:off x="3287279" y="3246309"/>
            <a:ext cx="43019" cy="30366"/>
          </a:xfrm>
          <a:custGeom>
            <a:avLst/>
            <a:gdLst/>
            <a:ahLst/>
            <a:cxnLst/>
            <a:rect l="l" t="t" r="r" b="b"/>
            <a:pathLst>
              <a:path w="43019" h="30366">
                <a:moveTo>
                  <a:pt x="0" y="30366"/>
                </a:moveTo>
                <a:lnTo>
                  <a:pt x="43019" y="30366"/>
                </a:lnTo>
                <a:lnTo>
                  <a:pt x="43019" y="0"/>
                </a:lnTo>
                <a:lnTo>
                  <a:pt x="0" y="0"/>
                </a:lnTo>
                <a:lnTo>
                  <a:pt x="0" y="30366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" name="object 16"/>
          <p:cNvSpPr/>
          <p:nvPr/>
        </p:nvSpPr>
        <p:spPr>
          <a:xfrm>
            <a:off x="3297771" y="3236035"/>
            <a:ext cx="43180" cy="30480"/>
          </a:xfrm>
          <a:custGeom>
            <a:avLst/>
            <a:gdLst/>
            <a:ahLst/>
            <a:cxnLst/>
            <a:rect l="l" t="t" r="r" b="b"/>
            <a:pathLst>
              <a:path w="43180" h="30480">
                <a:moveTo>
                  <a:pt x="0" y="10160"/>
                </a:moveTo>
                <a:lnTo>
                  <a:pt x="0" y="0"/>
                </a:lnTo>
                <a:lnTo>
                  <a:pt x="43180" y="0"/>
                </a:lnTo>
                <a:lnTo>
                  <a:pt x="43180" y="30480"/>
                </a:lnTo>
                <a:lnTo>
                  <a:pt x="33020" y="3048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" name="object 17"/>
          <p:cNvSpPr/>
          <p:nvPr/>
        </p:nvSpPr>
        <p:spPr>
          <a:xfrm>
            <a:off x="3307932" y="3225875"/>
            <a:ext cx="43180" cy="30480"/>
          </a:xfrm>
          <a:custGeom>
            <a:avLst/>
            <a:gdLst/>
            <a:ahLst/>
            <a:cxnLst/>
            <a:rect l="l" t="t" r="r" b="b"/>
            <a:pathLst>
              <a:path w="43180" h="30480">
                <a:moveTo>
                  <a:pt x="0" y="10160"/>
                </a:moveTo>
                <a:lnTo>
                  <a:pt x="0" y="0"/>
                </a:lnTo>
                <a:lnTo>
                  <a:pt x="43180" y="0"/>
                </a:lnTo>
                <a:lnTo>
                  <a:pt x="43180" y="30480"/>
                </a:lnTo>
                <a:lnTo>
                  <a:pt x="33020" y="3048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" name="object 18"/>
          <p:cNvSpPr/>
          <p:nvPr/>
        </p:nvSpPr>
        <p:spPr>
          <a:xfrm>
            <a:off x="3224111" y="3232225"/>
            <a:ext cx="203202" cy="38100"/>
          </a:xfrm>
          <a:custGeom>
            <a:avLst/>
            <a:gdLst/>
            <a:ahLst/>
            <a:cxnLst/>
            <a:rect l="l" t="t" r="r" b="b"/>
            <a:pathLst>
              <a:path w="203202" h="38100">
                <a:moveTo>
                  <a:pt x="203202" y="19050"/>
                </a:moveTo>
                <a:lnTo>
                  <a:pt x="177802" y="0"/>
                </a:lnTo>
                <a:lnTo>
                  <a:pt x="177802" y="38100"/>
                </a:lnTo>
                <a:lnTo>
                  <a:pt x="203202" y="19050"/>
                </a:lnTo>
                <a:close/>
              </a:path>
              <a:path w="203202" h="38100">
                <a:moveTo>
                  <a:pt x="25400" y="0"/>
                </a:moveTo>
                <a:lnTo>
                  <a:pt x="0" y="19050"/>
                </a:lnTo>
                <a:lnTo>
                  <a:pt x="25400" y="38100"/>
                </a:lnTo>
                <a:lnTo>
                  <a:pt x="25400" y="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" name="object 19"/>
          <p:cNvSpPr/>
          <p:nvPr/>
        </p:nvSpPr>
        <p:spPr>
          <a:xfrm>
            <a:off x="3593072" y="32385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" name="object 20"/>
          <p:cNvSpPr/>
          <p:nvPr/>
        </p:nvSpPr>
        <p:spPr>
          <a:xfrm>
            <a:off x="3504171" y="3232225"/>
            <a:ext cx="203202" cy="38100"/>
          </a:xfrm>
          <a:custGeom>
            <a:avLst/>
            <a:gdLst/>
            <a:ahLst/>
            <a:cxnLst/>
            <a:rect l="l" t="t" r="r" b="b"/>
            <a:pathLst>
              <a:path w="203202" h="38100">
                <a:moveTo>
                  <a:pt x="203202" y="19050"/>
                </a:moveTo>
                <a:lnTo>
                  <a:pt x="177802" y="0"/>
                </a:lnTo>
                <a:lnTo>
                  <a:pt x="177802" y="38100"/>
                </a:lnTo>
                <a:lnTo>
                  <a:pt x="203202" y="19050"/>
                </a:lnTo>
                <a:close/>
              </a:path>
              <a:path w="203202" h="38100">
                <a:moveTo>
                  <a:pt x="25400" y="0"/>
                </a:moveTo>
                <a:lnTo>
                  <a:pt x="0" y="19050"/>
                </a:lnTo>
                <a:lnTo>
                  <a:pt x="25400" y="38100"/>
                </a:lnTo>
                <a:lnTo>
                  <a:pt x="25400" y="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" name="object 21"/>
          <p:cNvSpPr/>
          <p:nvPr/>
        </p:nvSpPr>
        <p:spPr>
          <a:xfrm>
            <a:off x="3580372" y="32258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" name="object 22"/>
          <p:cNvSpPr/>
          <p:nvPr/>
        </p:nvSpPr>
        <p:spPr>
          <a:xfrm>
            <a:off x="3593072" y="32512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" name="object 23"/>
          <p:cNvSpPr/>
          <p:nvPr/>
        </p:nvSpPr>
        <p:spPr>
          <a:xfrm>
            <a:off x="3580372" y="32639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4" name="object 24"/>
          <p:cNvSpPr/>
          <p:nvPr/>
        </p:nvSpPr>
        <p:spPr>
          <a:xfrm>
            <a:off x="3593072" y="32766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5" name="object 25"/>
          <p:cNvSpPr/>
          <p:nvPr/>
        </p:nvSpPr>
        <p:spPr>
          <a:xfrm>
            <a:off x="3860432" y="32258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6" name="object 26"/>
          <p:cNvSpPr/>
          <p:nvPr/>
        </p:nvSpPr>
        <p:spPr>
          <a:xfrm>
            <a:off x="3873132" y="32385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7" name="object 27"/>
          <p:cNvSpPr/>
          <p:nvPr/>
        </p:nvSpPr>
        <p:spPr>
          <a:xfrm>
            <a:off x="3873132" y="32512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8" name="object 28"/>
          <p:cNvSpPr/>
          <p:nvPr/>
        </p:nvSpPr>
        <p:spPr>
          <a:xfrm>
            <a:off x="3784231" y="3232225"/>
            <a:ext cx="203202" cy="38100"/>
          </a:xfrm>
          <a:custGeom>
            <a:avLst/>
            <a:gdLst/>
            <a:ahLst/>
            <a:cxnLst/>
            <a:rect l="l" t="t" r="r" b="b"/>
            <a:pathLst>
              <a:path w="203202" h="38100">
                <a:moveTo>
                  <a:pt x="203202" y="19050"/>
                </a:moveTo>
                <a:lnTo>
                  <a:pt x="177802" y="0"/>
                </a:lnTo>
                <a:lnTo>
                  <a:pt x="177802" y="38100"/>
                </a:lnTo>
                <a:lnTo>
                  <a:pt x="203202" y="19050"/>
                </a:lnTo>
                <a:close/>
              </a:path>
              <a:path w="203202" h="38100">
                <a:moveTo>
                  <a:pt x="25400" y="0"/>
                </a:moveTo>
                <a:lnTo>
                  <a:pt x="0" y="19050"/>
                </a:lnTo>
                <a:lnTo>
                  <a:pt x="25400" y="38100"/>
                </a:lnTo>
                <a:lnTo>
                  <a:pt x="25400" y="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9" name="object 29"/>
          <p:cNvSpPr/>
          <p:nvPr/>
        </p:nvSpPr>
        <p:spPr>
          <a:xfrm>
            <a:off x="3860432" y="32639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0" name="object 30"/>
          <p:cNvSpPr/>
          <p:nvPr/>
        </p:nvSpPr>
        <p:spPr>
          <a:xfrm>
            <a:off x="3873132" y="32766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1" name="object 31"/>
          <p:cNvSpPr/>
          <p:nvPr/>
        </p:nvSpPr>
        <p:spPr>
          <a:xfrm>
            <a:off x="4140493" y="32258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2" name="object 32"/>
          <p:cNvSpPr/>
          <p:nvPr/>
        </p:nvSpPr>
        <p:spPr>
          <a:xfrm>
            <a:off x="4153193" y="32385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3" name="object 33"/>
          <p:cNvSpPr/>
          <p:nvPr/>
        </p:nvSpPr>
        <p:spPr>
          <a:xfrm>
            <a:off x="4153193" y="32512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4" name="object 34"/>
          <p:cNvSpPr/>
          <p:nvPr/>
        </p:nvSpPr>
        <p:spPr>
          <a:xfrm>
            <a:off x="4140493" y="32639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5" name="object 35"/>
          <p:cNvSpPr/>
          <p:nvPr/>
        </p:nvSpPr>
        <p:spPr>
          <a:xfrm>
            <a:off x="4153193" y="32766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6" name="object 36"/>
          <p:cNvSpPr/>
          <p:nvPr/>
        </p:nvSpPr>
        <p:spPr>
          <a:xfrm>
            <a:off x="4451033" y="3256355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0" y="0"/>
                </a:moveTo>
                <a:lnTo>
                  <a:pt x="20320" y="2032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7" name="object 37"/>
          <p:cNvSpPr/>
          <p:nvPr/>
        </p:nvSpPr>
        <p:spPr>
          <a:xfrm>
            <a:off x="4423969" y="3229861"/>
            <a:ext cx="30366" cy="30366"/>
          </a:xfrm>
          <a:custGeom>
            <a:avLst/>
            <a:gdLst/>
            <a:ahLst/>
            <a:cxnLst/>
            <a:rect l="l" t="t" r="r" b="b"/>
            <a:pathLst>
              <a:path w="30366" h="30366">
                <a:moveTo>
                  <a:pt x="30366" y="15183"/>
                </a:moveTo>
                <a:lnTo>
                  <a:pt x="30366" y="6797"/>
                </a:lnTo>
                <a:lnTo>
                  <a:pt x="23568" y="0"/>
                </a:lnTo>
                <a:lnTo>
                  <a:pt x="15183" y="0"/>
                </a:lnTo>
                <a:lnTo>
                  <a:pt x="6797" y="0"/>
                </a:lnTo>
                <a:lnTo>
                  <a:pt x="0" y="6797"/>
                </a:lnTo>
                <a:lnTo>
                  <a:pt x="0" y="15183"/>
                </a:lnTo>
                <a:lnTo>
                  <a:pt x="0" y="23568"/>
                </a:lnTo>
                <a:lnTo>
                  <a:pt x="6797" y="30366"/>
                </a:lnTo>
                <a:lnTo>
                  <a:pt x="15183" y="30366"/>
                </a:lnTo>
                <a:lnTo>
                  <a:pt x="23568" y="30366"/>
                </a:lnTo>
                <a:lnTo>
                  <a:pt x="30366" y="23568"/>
                </a:lnTo>
                <a:lnTo>
                  <a:pt x="30366" y="15183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8" name="object 38"/>
          <p:cNvSpPr/>
          <p:nvPr/>
        </p:nvSpPr>
        <p:spPr>
          <a:xfrm>
            <a:off x="4344352" y="3225875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38765" y="46907"/>
                </a:lnTo>
                <a:lnTo>
                  <a:pt x="48038" y="36798"/>
                </a:lnTo>
                <a:lnTo>
                  <a:pt x="50800" y="25400"/>
                </a:lnTo>
                <a:lnTo>
                  <a:pt x="46907" y="11928"/>
                </a:lnTo>
                <a:lnTo>
                  <a:pt x="36798" y="2718"/>
                </a:lnTo>
                <a:lnTo>
                  <a:pt x="25400" y="0"/>
                </a:lnTo>
                <a:lnTo>
                  <a:pt x="11928" y="3893"/>
                </a:lnTo>
                <a:lnTo>
                  <a:pt x="2718" y="14001"/>
                </a:lnTo>
                <a:lnTo>
                  <a:pt x="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9" name="object 39"/>
          <p:cNvSpPr/>
          <p:nvPr/>
        </p:nvSpPr>
        <p:spPr>
          <a:xfrm>
            <a:off x="4329112" y="3243655"/>
            <a:ext cx="30480" cy="12699"/>
          </a:xfrm>
          <a:custGeom>
            <a:avLst/>
            <a:gdLst/>
            <a:ahLst/>
            <a:cxnLst/>
            <a:rect l="l" t="t" r="r" b="b"/>
            <a:pathLst>
              <a:path w="30480" h="12699">
                <a:moveTo>
                  <a:pt x="30480" y="0"/>
                </a:moveTo>
                <a:lnTo>
                  <a:pt x="15240" y="12700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0" name="object 40"/>
          <p:cNvSpPr/>
          <p:nvPr/>
        </p:nvSpPr>
        <p:spPr>
          <a:xfrm>
            <a:off x="4496754" y="3225875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11928" y="46907"/>
                </a:lnTo>
                <a:lnTo>
                  <a:pt x="2718" y="36798"/>
                </a:lnTo>
                <a:lnTo>
                  <a:pt x="0" y="25400"/>
                </a:lnTo>
                <a:lnTo>
                  <a:pt x="3893" y="11928"/>
                </a:lnTo>
                <a:lnTo>
                  <a:pt x="14001" y="2718"/>
                </a:lnTo>
                <a:lnTo>
                  <a:pt x="25400" y="0"/>
                </a:lnTo>
                <a:lnTo>
                  <a:pt x="38872" y="3893"/>
                </a:lnTo>
                <a:lnTo>
                  <a:pt x="48082" y="14001"/>
                </a:lnTo>
                <a:lnTo>
                  <a:pt x="5080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1" name="object 41"/>
          <p:cNvSpPr/>
          <p:nvPr/>
        </p:nvSpPr>
        <p:spPr>
          <a:xfrm>
            <a:off x="4532315" y="3243655"/>
            <a:ext cx="30480" cy="12699"/>
          </a:xfrm>
          <a:custGeom>
            <a:avLst/>
            <a:gdLst/>
            <a:ahLst/>
            <a:cxnLst/>
            <a:rect l="l" t="t" r="r" b="b"/>
            <a:pathLst>
              <a:path w="30480" h="12699">
                <a:moveTo>
                  <a:pt x="30480" y="0"/>
                </a:moveTo>
                <a:lnTo>
                  <a:pt x="15240" y="12700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2" name="object 42"/>
          <p:cNvSpPr/>
          <p:nvPr/>
        </p:nvSpPr>
        <p:spPr>
          <a:xfrm>
            <a:off x="0" y="0"/>
            <a:ext cx="4608004" cy="3456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3" name="object 43"/>
          <p:cNvSpPr/>
          <p:nvPr/>
        </p:nvSpPr>
        <p:spPr>
          <a:xfrm>
            <a:off x="0" y="0"/>
            <a:ext cx="4608004" cy="25962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4" name="object 44"/>
          <p:cNvSpPr/>
          <p:nvPr/>
        </p:nvSpPr>
        <p:spPr>
          <a:xfrm>
            <a:off x="0" y="0"/>
            <a:ext cx="4608004" cy="3456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5" name="object 45"/>
          <p:cNvSpPr/>
          <p:nvPr/>
        </p:nvSpPr>
        <p:spPr>
          <a:xfrm>
            <a:off x="309193" y="446925"/>
            <a:ext cx="3989652" cy="191450"/>
          </a:xfrm>
          <a:custGeom>
            <a:avLst/>
            <a:gdLst/>
            <a:ahLst/>
            <a:cxnLst/>
            <a:rect l="l" t="t" r="r" b="b"/>
            <a:pathLst>
              <a:path w="3989652" h="191450">
                <a:moveTo>
                  <a:pt x="0" y="50800"/>
                </a:moveTo>
                <a:lnTo>
                  <a:pt x="0" y="191450"/>
                </a:lnTo>
                <a:lnTo>
                  <a:pt x="3989652" y="191450"/>
                </a:lnTo>
                <a:lnTo>
                  <a:pt x="3989652" y="50800"/>
                </a:lnTo>
                <a:lnTo>
                  <a:pt x="3988755" y="41300"/>
                </a:lnTo>
                <a:lnTo>
                  <a:pt x="3965796" y="7786"/>
                </a:lnTo>
                <a:lnTo>
                  <a:pt x="3938852" y="0"/>
                </a:lnTo>
                <a:lnTo>
                  <a:pt x="50800" y="0"/>
                </a:lnTo>
                <a:lnTo>
                  <a:pt x="7786" y="23856"/>
                </a:lnTo>
                <a:lnTo>
                  <a:pt x="0" y="50800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6" name="object 46"/>
          <p:cNvSpPr/>
          <p:nvPr/>
        </p:nvSpPr>
        <p:spPr>
          <a:xfrm>
            <a:off x="309193" y="587424"/>
            <a:ext cx="3989652" cy="10160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7" name="object 47"/>
          <p:cNvSpPr/>
          <p:nvPr/>
        </p:nvSpPr>
        <p:spPr>
          <a:xfrm>
            <a:off x="0" y="0"/>
            <a:ext cx="4608004" cy="34560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8" name="object 48"/>
          <p:cNvSpPr/>
          <p:nvPr/>
        </p:nvSpPr>
        <p:spPr>
          <a:xfrm>
            <a:off x="4235345" y="3112934"/>
            <a:ext cx="114301" cy="11430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9" name="object 49"/>
          <p:cNvSpPr/>
          <p:nvPr/>
        </p:nvSpPr>
        <p:spPr>
          <a:xfrm>
            <a:off x="410794" y="3163735"/>
            <a:ext cx="3837250" cy="635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0" name="object 50"/>
          <p:cNvSpPr/>
          <p:nvPr/>
        </p:nvSpPr>
        <p:spPr>
          <a:xfrm>
            <a:off x="4298846" y="478425"/>
            <a:ext cx="50800" cy="264720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1" name="object 51"/>
          <p:cNvSpPr/>
          <p:nvPr/>
        </p:nvSpPr>
        <p:spPr>
          <a:xfrm>
            <a:off x="4298846" y="541926"/>
            <a:ext cx="50800" cy="258370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2" name="object 52"/>
          <p:cNvSpPr/>
          <p:nvPr/>
        </p:nvSpPr>
        <p:spPr>
          <a:xfrm>
            <a:off x="309193" y="669970"/>
            <a:ext cx="3989652" cy="2506464"/>
          </a:xfrm>
          <a:custGeom>
            <a:avLst/>
            <a:gdLst/>
            <a:ahLst/>
            <a:cxnLst/>
            <a:rect l="l" t="t" r="r" b="b"/>
            <a:pathLst>
              <a:path w="3989652" h="2506464">
                <a:moveTo>
                  <a:pt x="0" y="2455664"/>
                </a:moveTo>
                <a:lnTo>
                  <a:pt x="16636" y="2493178"/>
                </a:lnTo>
                <a:lnTo>
                  <a:pt x="50800" y="2506464"/>
                </a:lnTo>
                <a:lnTo>
                  <a:pt x="3938852" y="2506464"/>
                </a:lnTo>
                <a:lnTo>
                  <a:pt x="3976366" y="2489828"/>
                </a:lnTo>
                <a:lnTo>
                  <a:pt x="3989652" y="2455664"/>
                </a:lnTo>
                <a:lnTo>
                  <a:pt x="3989652" y="0"/>
                </a:lnTo>
                <a:lnTo>
                  <a:pt x="0" y="0"/>
                </a:lnTo>
                <a:lnTo>
                  <a:pt x="0" y="2455664"/>
                </a:lnTo>
                <a:close/>
              </a:path>
            </a:pathLst>
          </a:custGeom>
          <a:solidFill>
            <a:srgbClr val="E9E9F2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3" name="object 53"/>
          <p:cNvSpPr/>
          <p:nvPr/>
        </p:nvSpPr>
        <p:spPr>
          <a:xfrm>
            <a:off x="4298846" y="529226"/>
            <a:ext cx="0" cy="2615458"/>
          </a:xfrm>
          <a:custGeom>
            <a:avLst/>
            <a:gdLst/>
            <a:ahLst/>
            <a:cxnLst/>
            <a:rect l="l" t="t" r="r" b="b"/>
            <a:pathLst>
              <a:path w="0" h="2615458">
                <a:moveTo>
                  <a:pt x="0" y="2615458"/>
                </a:moveTo>
                <a:lnTo>
                  <a:pt x="0" y="0"/>
                </a:lnTo>
              </a:path>
            </a:pathLst>
          </a:custGeom>
          <a:ln w="0">
            <a:solidFill>
              <a:srgbClr val="7F7F7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4" name="object 54"/>
          <p:cNvSpPr/>
          <p:nvPr/>
        </p:nvSpPr>
        <p:spPr>
          <a:xfrm>
            <a:off x="4298846" y="516526"/>
            <a:ext cx="0" cy="12700"/>
          </a:xfrm>
          <a:custGeom>
            <a:avLst/>
            <a:gdLst/>
            <a:ahLst/>
            <a:cxnLst/>
            <a:rect l="l" t="t" r="r" b="b"/>
            <a:pathLst>
              <a:path w="0" h="12700">
                <a:moveTo>
                  <a:pt x="0" y="12700"/>
                </a:moveTo>
                <a:lnTo>
                  <a:pt x="0" y="0"/>
                </a:lnTo>
              </a:path>
            </a:pathLst>
          </a:custGeom>
          <a:ln w="0">
            <a:solidFill>
              <a:srgbClr val="AFAFA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5" name="object 55"/>
          <p:cNvSpPr/>
          <p:nvPr/>
        </p:nvSpPr>
        <p:spPr>
          <a:xfrm>
            <a:off x="4298846" y="503826"/>
            <a:ext cx="0" cy="12700"/>
          </a:xfrm>
          <a:custGeom>
            <a:avLst/>
            <a:gdLst/>
            <a:ahLst/>
            <a:cxnLst/>
            <a:rect l="l" t="t" r="r" b="b"/>
            <a:pathLst>
              <a:path w="0" h="12700">
                <a:moveTo>
                  <a:pt x="0" y="12700"/>
                </a:moveTo>
                <a:lnTo>
                  <a:pt x="0" y="0"/>
                </a:lnTo>
              </a:path>
            </a:pathLst>
          </a:custGeom>
          <a:ln w="0">
            <a:solidFill>
              <a:srgbClr val="CECECE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6" name="object 56"/>
          <p:cNvSpPr/>
          <p:nvPr/>
        </p:nvSpPr>
        <p:spPr>
          <a:xfrm>
            <a:off x="4298846" y="491126"/>
            <a:ext cx="0" cy="12700"/>
          </a:xfrm>
          <a:custGeom>
            <a:avLst/>
            <a:gdLst/>
            <a:ahLst/>
            <a:cxnLst/>
            <a:rect l="l" t="t" r="r" b="b"/>
            <a:pathLst>
              <a:path w="0" h="12700">
                <a:moveTo>
                  <a:pt x="0" y="12700"/>
                </a:moveTo>
                <a:lnTo>
                  <a:pt x="0" y="0"/>
                </a:lnTo>
              </a:path>
            </a:pathLst>
          </a:custGeom>
          <a:ln w="0">
            <a:solidFill>
              <a:srgbClr val="EFEF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7" name="object 57"/>
          <p:cNvSpPr/>
          <p:nvPr/>
        </p:nvSpPr>
        <p:spPr>
          <a:xfrm>
            <a:off x="1223471" y="696273"/>
            <a:ext cx="2160270" cy="1122426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8" name="object 58"/>
          <p:cNvSpPr/>
          <p:nvPr/>
        </p:nvSpPr>
        <p:spPr>
          <a:xfrm>
            <a:off x="659103" y="1984476"/>
            <a:ext cx="3289831" cy="164251"/>
          </a:xfrm>
          <a:custGeom>
            <a:avLst/>
            <a:gdLst/>
            <a:ahLst/>
            <a:cxnLst/>
            <a:rect l="l" t="t" r="r" b="b"/>
            <a:pathLst>
              <a:path w="3289831" h="164251">
                <a:moveTo>
                  <a:pt x="0" y="50800"/>
                </a:moveTo>
                <a:lnTo>
                  <a:pt x="0" y="164251"/>
                </a:lnTo>
                <a:lnTo>
                  <a:pt x="3289831" y="164251"/>
                </a:lnTo>
                <a:lnTo>
                  <a:pt x="3289831" y="50800"/>
                </a:lnTo>
                <a:lnTo>
                  <a:pt x="3288934" y="41300"/>
                </a:lnTo>
                <a:lnTo>
                  <a:pt x="3265975" y="7786"/>
                </a:lnTo>
                <a:lnTo>
                  <a:pt x="3239030" y="0"/>
                </a:lnTo>
                <a:lnTo>
                  <a:pt x="50800" y="0"/>
                </a:lnTo>
                <a:lnTo>
                  <a:pt x="7786" y="23856"/>
                </a:lnTo>
                <a:lnTo>
                  <a:pt x="0" y="5080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9" name="object 59"/>
          <p:cNvSpPr/>
          <p:nvPr/>
        </p:nvSpPr>
        <p:spPr>
          <a:xfrm>
            <a:off x="659103" y="2097784"/>
            <a:ext cx="3289831" cy="101601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0" name="object 60"/>
          <p:cNvSpPr/>
          <p:nvPr/>
        </p:nvSpPr>
        <p:spPr>
          <a:xfrm>
            <a:off x="659103" y="2180354"/>
            <a:ext cx="3289831" cy="291307"/>
          </a:xfrm>
          <a:custGeom>
            <a:avLst/>
            <a:gdLst/>
            <a:ahLst/>
            <a:cxnLst/>
            <a:rect l="l" t="t" r="r" b="b"/>
            <a:pathLst>
              <a:path w="3289831" h="291307">
                <a:moveTo>
                  <a:pt x="0" y="240507"/>
                </a:moveTo>
                <a:lnTo>
                  <a:pt x="16636" y="278020"/>
                </a:lnTo>
                <a:lnTo>
                  <a:pt x="50800" y="291307"/>
                </a:lnTo>
                <a:lnTo>
                  <a:pt x="3239030" y="291307"/>
                </a:lnTo>
                <a:lnTo>
                  <a:pt x="3276545" y="274671"/>
                </a:lnTo>
                <a:lnTo>
                  <a:pt x="3289831" y="240507"/>
                </a:lnTo>
                <a:lnTo>
                  <a:pt x="3289831" y="0"/>
                </a:lnTo>
                <a:lnTo>
                  <a:pt x="0" y="0"/>
                </a:lnTo>
                <a:lnTo>
                  <a:pt x="0" y="240507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1" name="object 61"/>
          <p:cNvSpPr/>
          <p:nvPr/>
        </p:nvSpPr>
        <p:spPr>
          <a:xfrm>
            <a:off x="1622458" y="2472077"/>
            <a:ext cx="1363319" cy="659493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2" name="object 62"/>
          <p:cNvSpPr/>
          <p:nvPr/>
        </p:nvSpPr>
        <p:spPr>
          <a:xfrm>
            <a:off x="0" y="3320961"/>
            <a:ext cx="4608004" cy="135039"/>
          </a:xfrm>
          <a:custGeom>
            <a:avLst/>
            <a:gdLst/>
            <a:ahLst/>
            <a:cxnLst/>
            <a:rect l="l" t="t" r="r" b="b"/>
            <a:pathLst>
              <a:path w="4608004" h="135039">
                <a:moveTo>
                  <a:pt x="4608004" y="0"/>
                </a:moveTo>
                <a:lnTo>
                  <a:pt x="0" y="0"/>
                </a:lnTo>
                <a:lnTo>
                  <a:pt x="0" y="135039"/>
                </a:lnTo>
                <a:lnTo>
                  <a:pt x="4608004" y="135039"/>
                </a:lnTo>
                <a:lnTo>
                  <a:pt x="4608004" y="0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153174" y="44948"/>
            <a:ext cx="3370987" cy="2075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455"/>
              </a:lnSpc>
              <a:spcBef>
                <a:spcPts val="72"/>
              </a:spcBef>
            </a:pP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Finding</a:t>
            </a:r>
            <a:r>
              <a:rPr dirty="0" smtClean="0" sz="1400" spc="-2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conjecture</a:t>
            </a:r>
            <a:r>
              <a:rPr dirty="0" smtClean="0" sz="1400" spc="109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with</a:t>
            </a:r>
            <a:r>
              <a:rPr dirty="0" smtClean="0" sz="1400" spc="5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an</a:t>
            </a:r>
            <a:r>
              <a:rPr dirty="0" smtClean="0" sz="1400" spc="144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automated</a:t>
            </a:r>
            <a:r>
              <a:rPr dirty="0" smtClean="0" sz="1400" spc="337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system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47294" y="471368"/>
            <a:ext cx="2797696" cy="1639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140"/>
              </a:lnSpc>
              <a:spcBef>
                <a:spcPts val="57"/>
              </a:spcBef>
            </a:pP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Some</a:t>
            </a:r>
            <a:r>
              <a:rPr dirty="0" smtClean="0" sz="1100" spc="59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of</a:t>
            </a:r>
            <a:r>
              <a:rPr dirty="0" smtClean="0" sz="1100" spc="39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the</a:t>
            </a:r>
            <a:r>
              <a:rPr dirty="0" smtClean="0" sz="1100" spc="16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uses</a:t>
            </a:r>
            <a:r>
              <a:rPr dirty="0" smtClean="0" sz="1100" spc="47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of</a:t>
            </a:r>
            <a:r>
              <a:rPr dirty="0" smtClean="0" sz="1100" spc="39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100" spc="-27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GX:</a:t>
            </a:r>
            <a:r>
              <a:rPr dirty="0" smtClean="0" sz="1100" spc="117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Bounding</a:t>
            </a:r>
            <a:r>
              <a:rPr dirty="0" smtClean="0" sz="1100" spc="-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the</a:t>
            </a:r>
            <a:r>
              <a:rPr dirty="0" smtClean="0" sz="1100" spc="16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Energy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97204" y="1851804"/>
            <a:ext cx="2846110" cy="61454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26808" marR="19607">
              <a:lnSpc>
                <a:spcPts val="865"/>
              </a:lnSpc>
              <a:spcBef>
                <a:spcPts val="43"/>
              </a:spcBef>
            </a:pPr>
            <a:r>
              <a:rPr dirty="0" smtClean="0" sz="800" spc="0">
                <a:latin typeface="Times New Roman"/>
                <a:cs typeface="Times New Roman"/>
              </a:rPr>
              <a:t>Unicyclic</a:t>
            </a:r>
            <a:r>
              <a:rPr dirty="0" smtClean="0" sz="800" spc="116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graphs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55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with</a:t>
            </a:r>
            <a:r>
              <a:rPr dirty="0" smtClean="0" sz="800" spc="179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maximum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74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energy</a:t>
            </a:r>
            <a:endParaRPr sz="800">
              <a:latin typeface="Times New Roman"/>
              <a:cs typeface="Times New Roman"/>
            </a:endParaRPr>
          </a:p>
          <a:p>
            <a:pPr marL="12700" marR="19607">
              <a:lnSpc>
                <a:spcPct val="95825"/>
              </a:lnSpc>
              <a:spcBef>
                <a:spcPts val="286"/>
              </a:spcBef>
            </a:pPr>
            <a:r>
              <a:rPr dirty="0" smtClean="0" sz="800" spc="0">
                <a:solidFill>
                  <a:srgbClr val="FFFFFF"/>
                </a:solidFill>
                <a:latin typeface="Times New Roman"/>
                <a:cs typeface="Times New Roman"/>
              </a:rPr>
              <a:t>Conjecture</a:t>
            </a:r>
            <a:r>
              <a:rPr dirty="0" smtClean="0" sz="800" spc="67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800" spc="0">
                <a:solidFill>
                  <a:srgbClr val="FFFFFF"/>
                </a:solidFill>
                <a:latin typeface="Times New Roman"/>
                <a:cs typeface="Times New Roman"/>
              </a:rPr>
              <a:t>:</a:t>
            </a:r>
            <a:r>
              <a:rPr dirty="0" smtClean="0" sz="800" spc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800" spc="3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800" spc="0">
                <a:solidFill>
                  <a:srgbClr val="FFFFFF"/>
                </a:solidFill>
                <a:latin typeface="Times New Roman"/>
                <a:cs typeface="Times New Roman"/>
              </a:rPr>
              <a:t>(</a:t>
            </a:r>
            <a:r>
              <a:rPr dirty="0" smtClean="0" sz="800" spc="-25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dirty="0" smtClean="0" sz="800" spc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dirty="0" smtClean="0" sz="800" spc="0">
                <a:solidFill>
                  <a:srgbClr val="FFFFFF"/>
                </a:solidFill>
                <a:latin typeface="Times New Roman"/>
                <a:cs typeface="Times New Roman"/>
              </a:rPr>
              <a:t>oved</a:t>
            </a:r>
            <a:r>
              <a:rPr dirty="0" smtClean="0" sz="800" spc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800" spc="6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800" spc="0">
                <a:solidFill>
                  <a:srgbClr val="FFFFFF"/>
                </a:solidFill>
                <a:latin typeface="Times New Roman"/>
                <a:cs typeface="Times New Roman"/>
              </a:rPr>
              <a:t>in</a:t>
            </a:r>
            <a:r>
              <a:rPr dirty="0" smtClean="0" sz="800" spc="97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800" spc="0">
                <a:solidFill>
                  <a:srgbClr val="FFFFFF"/>
                </a:solidFill>
                <a:latin typeface="Times New Roman"/>
                <a:cs typeface="Times New Roman"/>
              </a:rPr>
              <a:t>[Hou</a:t>
            </a:r>
            <a:r>
              <a:rPr dirty="0" smtClean="0" sz="800" spc="129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800" spc="0">
                <a:solidFill>
                  <a:srgbClr val="FFFFFF"/>
                </a:solidFill>
                <a:latin typeface="Times New Roman"/>
                <a:cs typeface="Times New Roman"/>
              </a:rPr>
              <a:t>et</a:t>
            </a:r>
            <a:r>
              <a:rPr dirty="0" smtClean="0" sz="800" spc="183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800" spc="0">
                <a:solidFill>
                  <a:srgbClr val="FFFFFF"/>
                </a:solidFill>
                <a:latin typeface="Times New Roman"/>
                <a:cs typeface="Times New Roman"/>
              </a:rPr>
              <a:t>al.</a:t>
            </a:r>
            <a:r>
              <a:rPr dirty="0" smtClean="0" sz="800" spc="0">
                <a:solidFill>
                  <a:srgbClr val="FFFFFF"/>
                </a:solidFill>
                <a:latin typeface="Times New Roman"/>
                <a:cs typeface="Times New Roman"/>
              </a:rPr>
              <a:t>,</a:t>
            </a:r>
            <a:r>
              <a:rPr dirty="0" smtClean="0" sz="800" spc="17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800" spc="0">
                <a:solidFill>
                  <a:srgbClr val="FFFFFF"/>
                </a:solidFill>
                <a:latin typeface="Times New Roman"/>
                <a:cs typeface="Times New Roman"/>
              </a:rPr>
              <a:t>2002])</a:t>
            </a:r>
            <a:endParaRPr sz="80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490"/>
              </a:spcBef>
            </a:pPr>
            <a:r>
              <a:rPr dirty="0" smtClean="0" sz="800" spc="0">
                <a:solidFill>
                  <a:srgbClr val="0000FF"/>
                </a:solidFill>
                <a:latin typeface="Times New Roman"/>
                <a:cs typeface="Times New Roman"/>
              </a:rPr>
              <a:t>If</a:t>
            </a:r>
            <a:r>
              <a:rPr dirty="0" smtClean="0" sz="800" spc="147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sz="800" spc="0">
                <a:solidFill>
                  <a:srgbClr val="0000FF"/>
                </a:solidFill>
                <a:latin typeface="Times New Roman"/>
                <a:cs typeface="Times New Roman"/>
              </a:rPr>
              <a:t>G</a:t>
            </a:r>
            <a:r>
              <a:rPr dirty="0" smtClean="0" sz="800" spc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sz="800" spc="67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sz="800" spc="0">
                <a:solidFill>
                  <a:srgbClr val="0000FF"/>
                </a:solidFill>
                <a:latin typeface="Times New Roman"/>
                <a:cs typeface="Times New Roman"/>
              </a:rPr>
              <a:t>is</a:t>
            </a:r>
            <a:r>
              <a:rPr dirty="0" smtClean="0" sz="800" spc="179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sz="800" spc="0">
                <a:solidFill>
                  <a:srgbClr val="0000FF"/>
                </a:solidFill>
                <a:latin typeface="Times New Roman"/>
                <a:cs typeface="Times New Roman"/>
              </a:rPr>
              <a:t>a</a:t>
            </a:r>
            <a:r>
              <a:rPr dirty="0" smtClean="0" sz="800" spc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sz="800" spc="39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sz="800" spc="0">
                <a:solidFill>
                  <a:srgbClr val="0000FF"/>
                </a:solidFill>
                <a:latin typeface="Times New Roman"/>
                <a:cs typeface="Times New Roman"/>
              </a:rPr>
              <a:t>connected,</a:t>
            </a:r>
            <a:r>
              <a:rPr dirty="0" smtClean="0" sz="800" spc="20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sz="800" spc="0">
                <a:solidFill>
                  <a:srgbClr val="0000FF"/>
                </a:solidFill>
                <a:latin typeface="Times New Roman"/>
                <a:cs typeface="Times New Roman"/>
              </a:rPr>
              <a:t>unicyclic</a:t>
            </a:r>
            <a:r>
              <a:rPr dirty="0" smtClean="0" sz="800" spc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sz="800" spc="53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sz="800" spc="0">
                <a:solidFill>
                  <a:srgbClr val="0000FF"/>
                </a:solidFill>
                <a:latin typeface="Times New Roman"/>
                <a:cs typeface="Times New Roman"/>
              </a:rPr>
              <a:t>and</a:t>
            </a:r>
            <a:r>
              <a:rPr dirty="0" smtClean="0" sz="800" spc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sz="800" spc="105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sz="800" spc="0">
                <a:solidFill>
                  <a:srgbClr val="0000FF"/>
                </a:solidFill>
                <a:latin typeface="Times New Roman"/>
                <a:cs typeface="Times New Roman"/>
              </a:rPr>
              <a:t>bip</a:t>
            </a:r>
            <a:r>
              <a:rPr dirty="0" smtClean="0" sz="800" spc="-21">
                <a:solidFill>
                  <a:srgbClr val="0000FF"/>
                </a:solidFill>
                <a:latin typeface="Times New Roman"/>
                <a:cs typeface="Times New Roman"/>
              </a:rPr>
              <a:t>a</a:t>
            </a:r>
            <a:r>
              <a:rPr dirty="0" smtClean="0" sz="800" spc="0">
                <a:solidFill>
                  <a:srgbClr val="0000FF"/>
                </a:solidFill>
                <a:latin typeface="Times New Roman"/>
                <a:cs typeface="Times New Roman"/>
              </a:rPr>
              <a:t>rtite</a:t>
            </a:r>
            <a:r>
              <a:rPr dirty="0" smtClean="0" sz="800" spc="195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sz="800" spc="0">
                <a:solidFill>
                  <a:srgbClr val="0000FF"/>
                </a:solidFill>
                <a:latin typeface="Times New Roman"/>
                <a:cs typeface="Times New Roman"/>
              </a:rPr>
              <a:t>graph</a:t>
            </a:r>
            <a:r>
              <a:rPr dirty="0" smtClean="0" sz="800" spc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sz="800" spc="153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sz="800" spc="0">
                <a:solidFill>
                  <a:srgbClr val="0000FF"/>
                </a:solidFill>
                <a:latin typeface="Times New Roman"/>
                <a:cs typeface="Times New Roman"/>
              </a:rPr>
              <a:t>with</a:t>
            </a:r>
            <a:r>
              <a:rPr dirty="0" smtClean="0" sz="800" spc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sz="800" spc="89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sz="800" spc="0">
                <a:solidFill>
                  <a:srgbClr val="0000FF"/>
                </a:solidFill>
                <a:latin typeface="Times New Roman"/>
                <a:cs typeface="Times New Roman"/>
              </a:rPr>
              <a:t>n</a:t>
            </a:r>
            <a:r>
              <a:rPr dirty="0" smtClean="0" sz="800" spc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sz="800" spc="65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sz="800" spc="0">
                <a:solidFill>
                  <a:srgbClr val="0000FF"/>
                </a:solidFill>
                <a:latin typeface="Times New Roman"/>
                <a:cs typeface="Times New Roman"/>
              </a:rPr>
              <a:t>≥</a:t>
            </a:r>
            <a:endParaRPr sz="800">
              <a:latin typeface="Times New Roman"/>
              <a:cs typeface="Times New Roman"/>
            </a:endParaRPr>
          </a:p>
          <a:p>
            <a:pPr marL="12700" marR="19607">
              <a:lnSpc>
                <a:spcPts val="867"/>
              </a:lnSpc>
              <a:spcBef>
                <a:spcPts val="25"/>
              </a:spcBef>
            </a:pPr>
            <a:r>
              <a:rPr dirty="0" smtClean="0" sz="800">
                <a:solidFill>
                  <a:srgbClr val="0000FF"/>
                </a:solidFill>
                <a:latin typeface="Times New Roman"/>
                <a:cs typeface="Times New Roman"/>
              </a:rPr>
              <a:t>E</a:t>
            </a:r>
            <a:r>
              <a:rPr dirty="0" smtClean="0" sz="800" spc="-104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sz="800" spc="0">
                <a:solidFill>
                  <a:srgbClr val="0000FF"/>
                </a:solidFill>
                <a:latin typeface="Times New Roman"/>
                <a:cs typeface="Times New Roman"/>
              </a:rPr>
              <a:t>(</a:t>
            </a:r>
            <a:r>
              <a:rPr dirty="0" smtClean="0" sz="800" spc="0">
                <a:solidFill>
                  <a:srgbClr val="0000FF"/>
                </a:solidFill>
                <a:latin typeface="Times New Roman"/>
                <a:cs typeface="Times New Roman"/>
              </a:rPr>
              <a:t>G</a:t>
            </a:r>
            <a:r>
              <a:rPr dirty="0" smtClean="0" sz="800" spc="-61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sz="800" spc="0">
                <a:solidFill>
                  <a:srgbClr val="0000FF"/>
                </a:solidFill>
                <a:latin typeface="Times New Roman"/>
                <a:cs typeface="Times New Roman"/>
              </a:rPr>
              <a:t>)</a:t>
            </a:r>
            <a:r>
              <a:rPr dirty="0" smtClean="0" sz="800" spc="96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sz="800" spc="0">
                <a:solidFill>
                  <a:srgbClr val="0000FF"/>
                </a:solidFill>
                <a:latin typeface="Times New Roman"/>
                <a:cs typeface="Times New Roman"/>
              </a:rPr>
              <a:t>≤</a:t>
            </a:r>
            <a:r>
              <a:rPr dirty="0" smtClean="0" sz="800" spc="-65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sz="800" spc="0">
                <a:solidFill>
                  <a:srgbClr val="0000FF"/>
                </a:solidFill>
                <a:latin typeface="Times New Roman"/>
                <a:cs typeface="Times New Roman"/>
              </a:rPr>
              <a:t>E</a:t>
            </a:r>
            <a:r>
              <a:rPr dirty="0" smtClean="0" sz="800" spc="-104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sz="800" spc="0">
                <a:solidFill>
                  <a:srgbClr val="0000FF"/>
                </a:solidFill>
                <a:latin typeface="Times New Roman"/>
                <a:cs typeface="Times New Roman"/>
              </a:rPr>
              <a:t>(</a:t>
            </a:r>
            <a:r>
              <a:rPr dirty="0" smtClean="0" sz="800" spc="0">
                <a:solidFill>
                  <a:srgbClr val="0000FF"/>
                </a:solidFill>
                <a:latin typeface="Times New Roman"/>
                <a:cs typeface="Times New Roman"/>
              </a:rPr>
              <a:t>Lol</a:t>
            </a:r>
            <a:r>
              <a:rPr dirty="0" smtClean="0" baseline="-9662" sz="900" spc="9">
                <a:solidFill>
                  <a:srgbClr val="0000FF"/>
                </a:solidFill>
                <a:latin typeface="Times New Roman"/>
                <a:cs typeface="Times New Roman"/>
              </a:rPr>
              <a:t>n</a:t>
            </a:r>
            <a:r>
              <a:rPr dirty="0" smtClean="0" baseline="-9662" sz="900" spc="0">
                <a:solidFill>
                  <a:srgbClr val="0000FF"/>
                </a:solidFill>
                <a:latin typeface="Times New Roman"/>
                <a:cs typeface="Times New Roman"/>
              </a:rPr>
              <a:t>,</a:t>
            </a:r>
            <a:r>
              <a:rPr dirty="0" smtClean="0" baseline="-9662" sz="900" spc="0">
                <a:solidFill>
                  <a:srgbClr val="0000FF"/>
                </a:solidFill>
                <a:latin typeface="Times New Roman"/>
                <a:cs typeface="Times New Roman"/>
              </a:rPr>
              <a:t>6</a:t>
            </a:r>
            <a:r>
              <a:rPr dirty="0" smtClean="0" baseline="-9662" sz="900" spc="-10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sz="800" spc="0">
                <a:solidFill>
                  <a:srgbClr val="0000FF"/>
                </a:solidFill>
                <a:latin typeface="Times New Roman"/>
                <a:cs typeface="Times New Roman"/>
              </a:rPr>
              <a:t>)</a:t>
            </a:r>
            <a:r>
              <a:rPr dirty="0" smtClean="0" sz="800" spc="0">
                <a:solidFill>
                  <a:srgbClr val="0000FF"/>
                </a:solidFill>
                <a:latin typeface="Times New Roman"/>
                <a:cs typeface="Times New Roman"/>
              </a:rPr>
              <a:t>.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551110" y="2190043"/>
            <a:ext cx="374832" cy="126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865"/>
              </a:lnSpc>
              <a:spcBef>
                <a:spcPts val="43"/>
              </a:spcBef>
            </a:pPr>
            <a:r>
              <a:rPr dirty="0" smtClean="0" sz="800" spc="0">
                <a:solidFill>
                  <a:srgbClr val="0000FF"/>
                </a:solidFill>
                <a:latin typeface="Times New Roman"/>
                <a:cs typeface="Times New Roman"/>
              </a:rPr>
              <a:t>7,</a:t>
            </a:r>
            <a:r>
              <a:rPr dirty="0" smtClean="0" sz="800" spc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sz="800" spc="73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 smtClean="0" sz="800" spc="0">
                <a:solidFill>
                  <a:srgbClr val="0000FF"/>
                </a:solidFill>
                <a:latin typeface="Times New Roman"/>
                <a:cs typeface="Times New Roman"/>
              </a:rPr>
              <a:t>then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5006" y="3353753"/>
            <a:ext cx="1545775" cy="101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70"/>
              </a:lnSpc>
              <a:spcBef>
                <a:spcPts val="33"/>
              </a:spcBef>
            </a:pPr>
            <a:r>
              <a:rPr dirty="0" smtClean="0" sz="600" spc="-71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dirty="0" smtClean="0" sz="600" spc="-23">
                <a:solidFill>
                  <a:srgbClr val="FFFFFF"/>
                </a:solidFill>
                <a:latin typeface="Times New Roman"/>
                <a:cs typeface="Times New Roman"/>
              </a:rPr>
              <a:t>w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dirty="0" smtClean="0" sz="600" spc="7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applications</a:t>
            </a:r>
            <a:r>
              <a:rPr dirty="0" smtClean="0" sz="600" spc="27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of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VNS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79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in</a:t>
            </a:r>
            <a:r>
              <a:rPr dirty="0" smtClean="0" sz="600" spc="14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Data</a:t>
            </a:r>
            <a:r>
              <a:rPr dirty="0" smtClean="0" sz="600" spc="122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Mining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884796" y="3353753"/>
            <a:ext cx="544760" cy="101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70"/>
              </a:lnSpc>
              <a:spcBef>
                <a:spcPts val="33"/>
              </a:spcBef>
            </a:pP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Pierre</a:t>
            </a:r>
            <a:r>
              <a:rPr dirty="0" smtClean="0" sz="600" spc="7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Hansen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766243" y="3353753"/>
            <a:ext cx="1053265" cy="101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70"/>
              </a:lnSpc>
              <a:spcBef>
                <a:spcPts val="33"/>
              </a:spcBef>
            </a:pPr>
            <a:r>
              <a:rPr dirty="0" smtClean="0" sz="600" spc="-23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dirty="0" smtClean="0" sz="600" spc="-23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ris,</a:t>
            </a:r>
            <a:r>
              <a:rPr dirty="0" smtClean="0" sz="600" spc="102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Septem</a:t>
            </a:r>
            <a:r>
              <a:rPr dirty="0" smtClean="0" sz="600" spc="23">
                <a:solidFill>
                  <a:srgbClr val="FFFFFF"/>
                </a:solidFill>
                <a:latin typeface="Times New Roman"/>
                <a:cs typeface="Times New Roman"/>
              </a:rPr>
              <a:t>b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er</a:t>
            </a:r>
            <a:r>
              <a:rPr dirty="0" smtClean="0" sz="600" spc="9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7–8,</a:t>
            </a:r>
            <a:r>
              <a:rPr dirty="0" smtClean="0" sz="600" spc="4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2017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190388" y="3353753"/>
            <a:ext cx="307653" cy="101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70"/>
              </a:lnSpc>
              <a:spcBef>
                <a:spcPts val="33"/>
              </a:spcBef>
            </a:pP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25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3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/</a:t>
            </a:r>
            <a:r>
              <a:rPr dirty="0" smtClean="0" sz="600" spc="-8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34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297606" y="3251275"/>
            <a:ext cx="53506" cy="25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" name="object 2"/>
          <p:cNvSpPr txBox="1"/>
          <p:nvPr/>
        </p:nvSpPr>
        <p:spPr>
          <a:xfrm>
            <a:off x="3023667" y="3251371"/>
            <a:ext cx="43019" cy="151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/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18"/>
          <p:cNvSpPr/>
          <p:nvPr/>
        </p:nvSpPr>
        <p:spPr>
          <a:xfrm>
            <a:off x="3023667" y="3236187"/>
            <a:ext cx="43019" cy="30366"/>
          </a:xfrm>
          <a:custGeom>
            <a:avLst/>
            <a:gdLst/>
            <a:ahLst/>
            <a:cxnLst/>
            <a:rect l="l" t="t" r="r" b="b"/>
            <a:pathLst>
              <a:path w="43019" h="30366">
                <a:moveTo>
                  <a:pt x="0" y="30366"/>
                </a:moveTo>
                <a:lnTo>
                  <a:pt x="43019" y="30366"/>
                </a:lnTo>
                <a:lnTo>
                  <a:pt x="43019" y="0"/>
                </a:lnTo>
                <a:lnTo>
                  <a:pt x="0" y="0"/>
                </a:lnTo>
                <a:lnTo>
                  <a:pt x="0" y="30366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" name="object 19"/>
          <p:cNvSpPr/>
          <p:nvPr/>
        </p:nvSpPr>
        <p:spPr>
          <a:xfrm>
            <a:off x="2944050" y="3232225"/>
            <a:ext cx="25400" cy="38100"/>
          </a:xfrm>
          <a:custGeom>
            <a:avLst/>
            <a:gdLst/>
            <a:ahLst/>
            <a:cxnLst/>
            <a:rect l="l" t="t" r="r" b="b"/>
            <a:pathLst>
              <a:path w="25400" h="38100">
                <a:moveTo>
                  <a:pt x="25400" y="38100"/>
                </a:moveTo>
                <a:lnTo>
                  <a:pt x="25400" y="0"/>
                </a:lnTo>
                <a:lnTo>
                  <a:pt x="0" y="19050"/>
                </a:lnTo>
                <a:lnTo>
                  <a:pt x="25400" y="3810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" name="object 20"/>
          <p:cNvSpPr/>
          <p:nvPr/>
        </p:nvSpPr>
        <p:spPr>
          <a:xfrm>
            <a:off x="3121853" y="3232225"/>
            <a:ext cx="25400" cy="38100"/>
          </a:xfrm>
          <a:custGeom>
            <a:avLst/>
            <a:gdLst/>
            <a:ahLst/>
            <a:cxnLst/>
            <a:rect l="l" t="t" r="r" b="b"/>
            <a:pathLst>
              <a:path w="25400" h="38100">
                <a:moveTo>
                  <a:pt x="0" y="38100"/>
                </a:moveTo>
                <a:lnTo>
                  <a:pt x="25400" y="19050"/>
                </a:lnTo>
                <a:lnTo>
                  <a:pt x="0" y="0"/>
                </a:lnTo>
                <a:lnTo>
                  <a:pt x="0" y="3810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" name="object 21"/>
          <p:cNvSpPr/>
          <p:nvPr/>
        </p:nvSpPr>
        <p:spPr>
          <a:xfrm>
            <a:off x="3287279" y="3246309"/>
            <a:ext cx="43019" cy="30366"/>
          </a:xfrm>
          <a:custGeom>
            <a:avLst/>
            <a:gdLst/>
            <a:ahLst/>
            <a:cxnLst/>
            <a:rect l="l" t="t" r="r" b="b"/>
            <a:pathLst>
              <a:path w="43019" h="30366">
                <a:moveTo>
                  <a:pt x="0" y="30366"/>
                </a:moveTo>
                <a:lnTo>
                  <a:pt x="43019" y="30366"/>
                </a:lnTo>
                <a:lnTo>
                  <a:pt x="43019" y="0"/>
                </a:lnTo>
                <a:lnTo>
                  <a:pt x="0" y="0"/>
                </a:lnTo>
                <a:lnTo>
                  <a:pt x="0" y="30366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" name="object 22"/>
          <p:cNvSpPr/>
          <p:nvPr/>
        </p:nvSpPr>
        <p:spPr>
          <a:xfrm>
            <a:off x="3297771" y="3236035"/>
            <a:ext cx="43180" cy="30480"/>
          </a:xfrm>
          <a:custGeom>
            <a:avLst/>
            <a:gdLst/>
            <a:ahLst/>
            <a:cxnLst/>
            <a:rect l="l" t="t" r="r" b="b"/>
            <a:pathLst>
              <a:path w="43180" h="30480">
                <a:moveTo>
                  <a:pt x="0" y="10160"/>
                </a:moveTo>
                <a:lnTo>
                  <a:pt x="0" y="0"/>
                </a:lnTo>
                <a:lnTo>
                  <a:pt x="43180" y="0"/>
                </a:lnTo>
                <a:lnTo>
                  <a:pt x="43180" y="30480"/>
                </a:lnTo>
                <a:lnTo>
                  <a:pt x="33020" y="3048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" name="object 23"/>
          <p:cNvSpPr/>
          <p:nvPr/>
        </p:nvSpPr>
        <p:spPr>
          <a:xfrm>
            <a:off x="3307932" y="3225875"/>
            <a:ext cx="43180" cy="30480"/>
          </a:xfrm>
          <a:custGeom>
            <a:avLst/>
            <a:gdLst/>
            <a:ahLst/>
            <a:cxnLst/>
            <a:rect l="l" t="t" r="r" b="b"/>
            <a:pathLst>
              <a:path w="43180" h="30480">
                <a:moveTo>
                  <a:pt x="0" y="10160"/>
                </a:moveTo>
                <a:lnTo>
                  <a:pt x="0" y="0"/>
                </a:lnTo>
                <a:lnTo>
                  <a:pt x="43180" y="0"/>
                </a:lnTo>
                <a:lnTo>
                  <a:pt x="43180" y="30480"/>
                </a:lnTo>
                <a:lnTo>
                  <a:pt x="33020" y="3048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4" name="object 24"/>
          <p:cNvSpPr/>
          <p:nvPr/>
        </p:nvSpPr>
        <p:spPr>
          <a:xfrm>
            <a:off x="3224111" y="3232225"/>
            <a:ext cx="203202" cy="38100"/>
          </a:xfrm>
          <a:custGeom>
            <a:avLst/>
            <a:gdLst/>
            <a:ahLst/>
            <a:cxnLst/>
            <a:rect l="l" t="t" r="r" b="b"/>
            <a:pathLst>
              <a:path w="203202" h="38100">
                <a:moveTo>
                  <a:pt x="203202" y="19050"/>
                </a:moveTo>
                <a:lnTo>
                  <a:pt x="177802" y="0"/>
                </a:lnTo>
                <a:lnTo>
                  <a:pt x="177802" y="38100"/>
                </a:lnTo>
                <a:lnTo>
                  <a:pt x="203202" y="19050"/>
                </a:lnTo>
                <a:close/>
              </a:path>
              <a:path w="203202" h="38100">
                <a:moveTo>
                  <a:pt x="25400" y="0"/>
                </a:moveTo>
                <a:lnTo>
                  <a:pt x="0" y="19050"/>
                </a:lnTo>
                <a:lnTo>
                  <a:pt x="25400" y="38100"/>
                </a:lnTo>
                <a:lnTo>
                  <a:pt x="25400" y="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5" name="object 25"/>
          <p:cNvSpPr/>
          <p:nvPr/>
        </p:nvSpPr>
        <p:spPr>
          <a:xfrm>
            <a:off x="3593072" y="32385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6" name="object 26"/>
          <p:cNvSpPr/>
          <p:nvPr/>
        </p:nvSpPr>
        <p:spPr>
          <a:xfrm>
            <a:off x="3504171" y="3232225"/>
            <a:ext cx="203202" cy="38100"/>
          </a:xfrm>
          <a:custGeom>
            <a:avLst/>
            <a:gdLst/>
            <a:ahLst/>
            <a:cxnLst/>
            <a:rect l="l" t="t" r="r" b="b"/>
            <a:pathLst>
              <a:path w="203202" h="38100">
                <a:moveTo>
                  <a:pt x="203202" y="19050"/>
                </a:moveTo>
                <a:lnTo>
                  <a:pt x="177802" y="0"/>
                </a:lnTo>
                <a:lnTo>
                  <a:pt x="177802" y="38100"/>
                </a:lnTo>
                <a:lnTo>
                  <a:pt x="203202" y="19050"/>
                </a:lnTo>
                <a:close/>
              </a:path>
              <a:path w="203202" h="38100">
                <a:moveTo>
                  <a:pt x="25400" y="0"/>
                </a:moveTo>
                <a:lnTo>
                  <a:pt x="0" y="19050"/>
                </a:lnTo>
                <a:lnTo>
                  <a:pt x="25400" y="38100"/>
                </a:lnTo>
                <a:lnTo>
                  <a:pt x="25400" y="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7" name="object 27"/>
          <p:cNvSpPr/>
          <p:nvPr/>
        </p:nvSpPr>
        <p:spPr>
          <a:xfrm>
            <a:off x="3580372" y="32258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8" name="object 28"/>
          <p:cNvSpPr/>
          <p:nvPr/>
        </p:nvSpPr>
        <p:spPr>
          <a:xfrm>
            <a:off x="3593072" y="32512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9" name="object 29"/>
          <p:cNvSpPr/>
          <p:nvPr/>
        </p:nvSpPr>
        <p:spPr>
          <a:xfrm>
            <a:off x="3580372" y="32639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0" name="object 30"/>
          <p:cNvSpPr/>
          <p:nvPr/>
        </p:nvSpPr>
        <p:spPr>
          <a:xfrm>
            <a:off x="3593072" y="32766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1" name="object 31"/>
          <p:cNvSpPr/>
          <p:nvPr/>
        </p:nvSpPr>
        <p:spPr>
          <a:xfrm>
            <a:off x="3860432" y="32258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2" name="object 32"/>
          <p:cNvSpPr/>
          <p:nvPr/>
        </p:nvSpPr>
        <p:spPr>
          <a:xfrm>
            <a:off x="3873132" y="32385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3" name="object 33"/>
          <p:cNvSpPr/>
          <p:nvPr/>
        </p:nvSpPr>
        <p:spPr>
          <a:xfrm>
            <a:off x="3873132" y="32512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4" name="object 34"/>
          <p:cNvSpPr/>
          <p:nvPr/>
        </p:nvSpPr>
        <p:spPr>
          <a:xfrm>
            <a:off x="3784231" y="3232225"/>
            <a:ext cx="203202" cy="38100"/>
          </a:xfrm>
          <a:custGeom>
            <a:avLst/>
            <a:gdLst/>
            <a:ahLst/>
            <a:cxnLst/>
            <a:rect l="l" t="t" r="r" b="b"/>
            <a:pathLst>
              <a:path w="203202" h="38100">
                <a:moveTo>
                  <a:pt x="203202" y="19050"/>
                </a:moveTo>
                <a:lnTo>
                  <a:pt x="177802" y="0"/>
                </a:lnTo>
                <a:lnTo>
                  <a:pt x="177802" y="38100"/>
                </a:lnTo>
                <a:lnTo>
                  <a:pt x="203202" y="19050"/>
                </a:lnTo>
                <a:close/>
              </a:path>
              <a:path w="203202" h="38100">
                <a:moveTo>
                  <a:pt x="25400" y="0"/>
                </a:moveTo>
                <a:lnTo>
                  <a:pt x="0" y="19050"/>
                </a:lnTo>
                <a:lnTo>
                  <a:pt x="25400" y="38100"/>
                </a:lnTo>
                <a:lnTo>
                  <a:pt x="25400" y="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5" name="object 35"/>
          <p:cNvSpPr/>
          <p:nvPr/>
        </p:nvSpPr>
        <p:spPr>
          <a:xfrm>
            <a:off x="3860432" y="32639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6" name="object 36"/>
          <p:cNvSpPr/>
          <p:nvPr/>
        </p:nvSpPr>
        <p:spPr>
          <a:xfrm>
            <a:off x="3873132" y="32766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7" name="object 37"/>
          <p:cNvSpPr/>
          <p:nvPr/>
        </p:nvSpPr>
        <p:spPr>
          <a:xfrm>
            <a:off x="4140493" y="32258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8" name="object 38"/>
          <p:cNvSpPr/>
          <p:nvPr/>
        </p:nvSpPr>
        <p:spPr>
          <a:xfrm>
            <a:off x="4153193" y="32385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9" name="object 39"/>
          <p:cNvSpPr/>
          <p:nvPr/>
        </p:nvSpPr>
        <p:spPr>
          <a:xfrm>
            <a:off x="4153193" y="32512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0" name="object 40"/>
          <p:cNvSpPr/>
          <p:nvPr/>
        </p:nvSpPr>
        <p:spPr>
          <a:xfrm>
            <a:off x="4140493" y="32639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1" name="object 41"/>
          <p:cNvSpPr/>
          <p:nvPr/>
        </p:nvSpPr>
        <p:spPr>
          <a:xfrm>
            <a:off x="4153193" y="32766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2" name="object 42"/>
          <p:cNvSpPr/>
          <p:nvPr/>
        </p:nvSpPr>
        <p:spPr>
          <a:xfrm>
            <a:off x="4451033" y="3256355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0" y="0"/>
                </a:moveTo>
                <a:lnTo>
                  <a:pt x="20320" y="2032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3" name="object 43"/>
          <p:cNvSpPr/>
          <p:nvPr/>
        </p:nvSpPr>
        <p:spPr>
          <a:xfrm>
            <a:off x="4423969" y="3229861"/>
            <a:ext cx="30366" cy="30366"/>
          </a:xfrm>
          <a:custGeom>
            <a:avLst/>
            <a:gdLst/>
            <a:ahLst/>
            <a:cxnLst/>
            <a:rect l="l" t="t" r="r" b="b"/>
            <a:pathLst>
              <a:path w="30366" h="30366">
                <a:moveTo>
                  <a:pt x="30366" y="15183"/>
                </a:moveTo>
                <a:lnTo>
                  <a:pt x="30366" y="6797"/>
                </a:lnTo>
                <a:lnTo>
                  <a:pt x="23568" y="0"/>
                </a:lnTo>
                <a:lnTo>
                  <a:pt x="15183" y="0"/>
                </a:lnTo>
                <a:lnTo>
                  <a:pt x="6797" y="0"/>
                </a:lnTo>
                <a:lnTo>
                  <a:pt x="0" y="6797"/>
                </a:lnTo>
                <a:lnTo>
                  <a:pt x="0" y="15183"/>
                </a:lnTo>
                <a:lnTo>
                  <a:pt x="0" y="23568"/>
                </a:lnTo>
                <a:lnTo>
                  <a:pt x="6797" y="30366"/>
                </a:lnTo>
                <a:lnTo>
                  <a:pt x="15183" y="30366"/>
                </a:lnTo>
                <a:lnTo>
                  <a:pt x="23568" y="30366"/>
                </a:lnTo>
                <a:lnTo>
                  <a:pt x="30366" y="23568"/>
                </a:lnTo>
                <a:lnTo>
                  <a:pt x="30366" y="15183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4" name="object 44"/>
          <p:cNvSpPr/>
          <p:nvPr/>
        </p:nvSpPr>
        <p:spPr>
          <a:xfrm>
            <a:off x="4344352" y="3225875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38765" y="46907"/>
                </a:lnTo>
                <a:lnTo>
                  <a:pt x="48038" y="36798"/>
                </a:lnTo>
                <a:lnTo>
                  <a:pt x="50800" y="25400"/>
                </a:lnTo>
                <a:lnTo>
                  <a:pt x="46907" y="11928"/>
                </a:lnTo>
                <a:lnTo>
                  <a:pt x="36798" y="2718"/>
                </a:lnTo>
                <a:lnTo>
                  <a:pt x="25400" y="0"/>
                </a:lnTo>
                <a:lnTo>
                  <a:pt x="11928" y="3893"/>
                </a:lnTo>
                <a:lnTo>
                  <a:pt x="2718" y="14001"/>
                </a:lnTo>
                <a:lnTo>
                  <a:pt x="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5" name="object 45"/>
          <p:cNvSpPr/>
          <p:nvPr/>
        </p:nvSpPr>
        <p:spPr>
          <a:xfrm>
            <a:off x="4329112" y="3243655"/>
            <a:ext cx="30480" cy="12699"/>
          </a:xfrm>
          <a:custGeom>
            <a:avLst/>
            <a:gdLst/>
            <a:ahLst/>
            <a:cxnLst/>
            <a:rect l="l" t="t" r="r" b="b"/>
            <a:pathLst>
              <a:path w="30480" h="12699">
                <a:moveTo>
                  <a:pt x="30480" y="0"/>
                </a:moveTo>
                <a:lnTo>
                  <a:pt x="15240" y="12700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6" name="object 46"/>
          <p:cNvSpPr/>
          <p:nvPr/>
        </p:nvSpPr>
        <p:spPr>
          <a:xfrm>
            <a:off x="4496754" y="3225875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11928" y="46907"/>
                </a:lnTo>
                <a:lnTo>
                  <a:pt x="2718" y="36798"/>
                </a:lnTo>
                <a:lnTo>
                  <a:pt x="0" y="25400"/>
                </a:lnTo>
                <a:lnTo>
                  <a:pt x="3893" y="11928"/>
                </a:lnTo>
                <a:lnTo>
                  <a:pt x="14001" y="2718"/>
                </a:lnTo>
                <a:lnTo>
                  <a:pt x="25400" y="0"/>
                </a:lnTo>
                <a:lnTo>
                  <a:pt x="38872" y="3893"/>
                </a:lnTo>
                <a:lnTo>
                  <a:pt x="48082" y="14001"/>
                </a:lnTo>
                <a:lnTo>
                  <a:pt x="5080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7" name="object 47"/>
          <p:cNvSpPr/>
          <p:nvPr/>
        </p:nvSpPr>
        <p:spPr>
          <a:xfrm>
            <a:off x="4532315" y="3243655"/>
            <a:ext cx="30480" cy="12699"/>
          </a:xfrm>
          <a:custGeom>
            <a:avLst/>
            <a:gdLst/>
            <a:ahLst/>
            <a:cxnLst/>
            <a:rect l="l" t="t" r="r" b="b"/>
            <a:pathLst>
              <a:path w="30480" h="12699">
                <a:moveTo>
                  <a:pt x="30480" y="0"/>
                </a:moveTo>
                <a:lnTo>
                  <a:pt x="15240" y="12700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8" name="object 48"/>
          <p:cNvSpPr/>
          <p:nvPr/>
        </p:nvSpPr>
        <p:spPr>
          <a:xfrm>
            <a:off x="0" y="0"/>
            <a:ext cx="4608004" cy="3456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9" name="object 49"/>
          <p:cNvSpPr/>
          <p:nvPr/>
        </p:nvSpPr>
        <p:spPr>
          <a:xfrm>
            <a:off x="0" y="0"/>
            <a:ext cx="4608004" cy="25962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0" name="object 50"/>
          <p:cNvSpPr/>
          <p:nvPr/>
        </p:nvSpPr>
        <p:spPr>
          <a:xfrm>
            <a:off x="0" y="0"/>
            <a:ext cx="4608004" cy="3456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1" name="object 51"/>
          <p:cNvSpPr/>
          <p:nvPr/>
        </p:nvSpPr>
        <p:spPr>
          <a:xfrm>
            <a:off x="309193" y="554773"/>
            <a:ext cx="3989652" cy="191450"/>
          </a:xfrm>
          <a:custGeom>
            <a:avLst/>
            <a:gdLst/>
            <a:ahLst/>
            <a:cxnLst/>
            <a:rect l="l" t="t" r="r" b="b"/>
            <a:pathLst>
              <a:path w="3989652" h="191450">
                <a:moveTo>
                  <a:pt x="0" y="50800"/>
                </a:moveTo>
                <a:lnTo>
                  <a:pt x="0" y="191450"/>
                </a:lnTo>
                <a:lnTo>
                  <a:pt x="3989652" y="191450"/>
                </a:lnTo>
                <a:lnTo>
                  <a:pt x="3989652" y="50800"/>
                </a:lnTo>
                <a:lnTo>
                  <a:pt x="3988755" y="41300"/>
                </a:lnTo>
                <a:lnTo>
                  <a:pt x="3965796" y="7786"/>
                </a:lnTo>
                <a:lnTo>
                  <a:pt x="3938852" y="0"/>
                </a:lnTo>
                <a:lnTo>
                  <a:pt x="50800" y="0"/>
                </a:lnTo>
                <a:lnTo>
                  <a:pt x="7786" y="23856"/>
                </a:lnTo>
                <a:lnTo>
                  <a:pt x="0" y="50800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2" name="object 52"/>
          <p:cNvSpPr/>
          <p:nvPr/>
        </p:nvSpPr>
        <p:spPr>
          <a:xfrm>
            <a:off x="309193" y="695273"/>
            <a:ext cx="3989652" cy="10160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3" name="object 53"/>
          <p:cNvSpPr/>
          <p:nvPr/>
        </p:nvSpPr>
        <p:spPr>
          <a:xfrm>
            <a:off x="0" y="0"/>
            <a:ext cx="4608004" cy="34560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4" name="object 54"/>
          <p:cNvSpPr/>
          <p:nvPr/>
        </p:nvSpPr>
        <p:spPr>
          <a:xfrm>
            <a:off x="4235345" y="2951149"/>
            <a:ext cx="114301" cy="11430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5" name="object 55"/>
          <p:cNvSpPr/>
          <p:nvPr/>
        </p:nvSpPr>
        <p:spPr>
          <a:xfrm>
            <a:off x="410794" y="3001950"/>
            <a:ext cx="3837250" cy="635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6" name="object 56"/>
          <p:cNvSpPr/>
          <p:nvPr/>
        </p:nvSpPr>
        <p:spPr>
          <a:xfrm>
            <a:off x="4298846" y="586274"/>
            <a:ext cx="50800" cy="237757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7" name="object 57"/>
          <p:cNvSpPr/>
          <p:nvPr/>
        </p:nvSpPr>
        <p:spPr>
          <a:xfrm>
            <a:off x="4298846" y="649775"/>
            <a:ext cx="50800" cy="231407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8" name="object 58"/>
          <p:cNvSpPr/>
          <p:nvPr/>
        </p:nvSpPr>
        <p:spPr>
          <a:xfrm>
            <a:off x="309193" y="777820"/>
            <a:ext cx="3989652" cy="2236830"/>
          </a:xfrm>
          <a:custGeom>
            <a:avLst/>
            <a:gdLst/>
            <a:ahLst/>
            <a:cxnLst/>
            <a:rect l="l" t="t" r="r" b="b"/>
            <a:pathLst>
              <a:path w="3989652" h="2236830">
                <a:moveTo>
                  <a:pt x="0" y="2186029"/>
                </a:moveTo>
                <a:lnTo>
                  <a:pt x="16636" y="2223543"/>
                </a:lnTo>
                <a:lnTo>
                  <a:pt x="50800" y="2236830"/>
                </a:lnTo>
                <a:lnTo>
                  <a:pt x="3938852" y="2236830"/>
                </a:lnTo>
                <a:lnTo>
                  <a:pt x="3976366" y="2220194"/>
                </a:lnTo>
                <a:lnTo>
                  <a:pt x="3989652" y="2186029"/>
                </a:lnTo>
                <a:lnTo>
                  <a:pt x="3989652" y="0"/>
                </a:lnTo>
                <a:lnTo>
                  <a:pt x="0" y="0"/>
                </a:lnTo>
                <a:lnTo>
                  <a:pt x="0" y="2186029"/>
                </a:lnTo>
                <a:close/>
              </a:path>
            </a:pathLst>
          </a:custGeom>
          <a:solidFill>
            <a:srgbClr val="E9E9F2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9" name="object 59"/>
          <p:cNvSpPr/>
          <p:nvPr/>
        </p:nvSpPr>
        <p:spPr>
          <a:xfrm>
            <a:off x="4298846" y="637075"/>
            <a:ext cx="0" cy="2345823"/>
          </a:xfrm>
          <a:custGeom>
            <a:avLst/>
            <a:gdLst/>
            <a:ahLst/>
            <a:cxnLst/>
            <a:rect l="l" t="t" r="r" b="b"/>
            <a:pathLst>
              <a:path w="0" h="2345823">
                <a:moveTo>
                  <a:pt x="0" y="2345823"/>
                </a:moveTo>
                <a:lnTo>
                  <a:pt x="0" y="0"/>
                </a:lnTo>
              </a:path>
            </a:pathLst>
          </a:custGeom>
          <a:ln w="0">
            <a:solidFill>
              <a:srgbClr val="7F7F7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0" name="object 60"/>
          <p:cNvSpPr/>
          <p:nvPr/>
        </p:nvSpPr>
        <p:spPr>
          <a:xfrm>
            <a:off x="4298846" y="624375"/>
            <a:ext cx="0" cy="12700"/>
          </a:xfrm>
          <a:custGeom>
            <a:avLst/>
            <a:gdLst/>
            <a:ahLst/>
            <a:cxnLst/>
            <a:rect l="l" t="t" r="r" b="b"/>
            <a:pathLst>
              <a:path w="0" h="12700">
                <a:moveTo>
                  <a:pt x="0" y="12700"/>
                </a:moveTo>
                <a:lnTo>
                  <a:pt x="0" y="0"/>
                </a:lnTo>
              </a:path>
            </a:pathLst>
          </a:custGeom>
          <a:ln w="0">
            <a:solidFill>
              <a:srgbClr val="AFAFA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1" name="object 61"/>
          <p:cNvSpPr/>
          <p:nvPr/>
        </p:nvSpPr>
        <p:spPr>
          <a:xfrm>
            <a:off x="4298846" y="611675"/>
            <a:ext cx="0" cy="12700"/>
          </a:xfrm>
          <a:custGeom>
            <a:avLst/>
            <a:gdLst/>
            <a:ahLst/>
            <a:cxnLst/>
            <a:rect l="l" t="t" r="r" b="b"/>
            <a:pathLst>
              <a:path w="0" h="12700">
                <a:moveTo>
                  <a:pt x="0" y="12700"/>
                </a:moveTo>
                <a:lnTo>
                  <a:pt x="0" y="0"/>
                </a:lnTo>
              </a:path>
            </a:pathLst>
          </a:custGeom>
          <a:ln w="0">
            <a:solidFill>
              <a:srgbClr val="CECECE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2" name="object 62"/>
          <p:cNvSpPr/>
          <p:nvPr/>
        </p:nvSpPr>
        <p:spPr>
          <a:xfrm>
            <a:off x="4298846" y="598975"/>
            <a:ext cx="0" cy="12700"/>
          </a:xfrm>
          <a:custGeom>
            <a:avLst/>
            <a:gdLst/>
            <a:ahLst/>
            <a:cxnLst/>
            <a:rect l="l" t="t" r="r" b="b"/>
            <a:pathLst>
              <a:path w="0" h="12700">
                <a:moveTo>
                  <a:pt x="0" y="12700"/>
                </a:moveTo>
                <a:lnTo>
                  <a:pt x="0" y="0"/>
                </a:lnTo>
              </a:path>
            </a:pathLst>
          </a:custGeom>
          <a:ln w="0">
            <a:solidFill>
              <a:srgbClr val="EFEF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3" name="object 63"/>
          <p:cNvSpPr/>
          <p:nvPr/>
        </p:nvSpPr>
        <p:spPr>
          <a:xfrm>
            <a:off x="1086789" y="1882152"/>
            <a:ext cx="2434455" cy="82384"/>
          </a:xfrm>
          <a:custGeom>
            <a:avLst/>
            <a:gdLst/>
            <a:ahLst/>
            <a:cxnLst/>
            <a:rect l="l" t="t" r="r" b="b"/>
            <a:pathLst>
              <a:path w="2434455" h="82384">
                <a:moveTo>
                  <a:pt x="0" y="50800"/>
                </a:moveTo>
                <a:lnTo>
                  <a:pt x="0" y="82384"/>
                </a:lnTo>
                <a:lnTo>
                  <a:pt x="2434455" y="82384"/>
                </a:lnTo>
                <a:lnTo>
                  <a:pt x="2434455" y="50800"/>
                </a:lnTo>
                <a:lnTo>
                  <a:pt x="2433558" y="41300"/>
                </a:lnTo>
                <a:lnTo>
                  <a:pt x="2410599" y="7786"/>
                </a:lnTo>
                <a:lnTo>
                  <a:pt x="2383655" y="0"/>
                </a:lnTo>
                <a:lnTo>
                  <a:pt x="50800" y="0"/>
                </a:lnTo>
                <a:lnTo>
                  <a:pt x="7786" y="23856"/>
                </a:lnTo>
                <a:lnTo>
                  <a:pt x="0" y="50800"/>
                </a:lnTo>
                <a:close/>
              </a:path>
            </a:pathLst>
          </a:custGeom>
          <a:solidFill>
            <a:srgbClr val="D5D5E7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4" name="object 64"/>
          <p:cNvSpPr/>
          <p:nvPr/>
        </p:nvSpPr>
        <p:spPr>
          <a:xfrm>
            <a:off x="1086789" y="1926585"/>
            <a:ext cx="2434455" cy="402302"/>
          </a:xfrm>
          <a:custGeom>
            <a:avLst/>
            <a:gdLst/>
            <a:ahLst/>
            <a:cxnLst/>
            <a:rect l="l" t="t" r="r" b="b"/>
            <a:pathLst>
              <a:path w="2434455" h="402302">
                <a:moveTo>
                  <a:pt x="0" y="351502"/>
                </a:moveTo>
                <a:lnTo>
                  <a:pt x="16636" y="389016"/>
                </a:lnTo>
                <a:lnTo>
                  <a:pt x="50800" y="402302"/>
                </a:lnTo>
                <a:lnTo>
                  <a:pt x="2383655" y="402302"/>
                </a:lnTo>
                <a:lnTo>
                  <a:pt x="2421169" y="385666"/>
                </a:lnTo>
                <a:lnTo>
                  <a:pt x="2434455" y="351502"/>
                </a:lnTo>
                <a:lnTo>
                  <a:pt x="2434455" y="0"/>
                </a:lnTo>
                <a:lnTo>
                  <a:pt x="0" y="0"/>
                </a:lnTo>
                <a:lnTo>
                  <a:pt x="0" y="351502"/>
                </a:lnTo>
                <a:close/>
              </a:path>
            </a:pathLst>
          </a:custGeom>
          <a:solidFill>
            <a:srgbClr val="D5D5E7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5" name="object 65"/>
          <p:cNvSpPr/>
          <p:nvPr/>
        </p:nvSpPr>
        <p:spPr>
          <a:xfrm>
            <a:off x="0" y="3320961"/>
            <a:ext cx="4608004" cy="135039"/>
          </a:xfrm>
          <a:custGeom>
            <a:avLst/>
            <a:gdLst/>
            <a:ahLst/>
            <a:cxnLst/>
            <a:rect l="l" t="t" r="r" b="b"/>
            <a:pathLst>
              <a:path w="4608004" h="135039">
                <a:moveTo>
                  <a:pt x="0" y="135039"/>
                </a:moveTo>
                <a:lnTo>
                  <a:pt x="4608004" y="135039"/>
                </a:lnTo>
                <a:lnTo>
                  <a:pt x="4608004" y="0"/>
                </a:lnTo>
                <a:lnTo>
                  <a:pt x="0" y="0"/>
                </a:lnTo>
                <a:lnTo>
                  <a:pt x="0" y="135039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153174" y="44948"/>
            <a:ext cx="3370987" cy="2075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455"/>
              </a:lnSpc>
              <a:spcBef>
                <a:spcPts val="72"/>
              </a:spcBef>
            </a:pP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Finding</a:t>
            </a:r>
            <a:r>
              <a:rPr dirty="0" smtClean="0" sz="1400" spc="-2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conjecture</a:t>
            </a:r>
            <a:r>
              <a:rPr dirty="0" smtClean="0" sz="1400" spc="109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with</a:t>
            </a:r>
            <a:r>
              <a:rPr dirty="0" smtClean="0" sz="1400" spc="5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an</a:t>
            </a:r>
            <a:r>
              <a:rPr dirty="0" smtClean="0" sz="1400" spc="144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automated</a:t>
            </a:r>
            <a:r>
              <a:rPr dirty="0" smtClean="0" sz="1400" spc="337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system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47294" y="579216"/>
            <a:ext cx="3888049" cy="118404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17080">
              <a:lnSpc>
                <a:spcPts val="1140"/>
              </a:lnSpc>
              <a:spcBef>
                <a:spcPts val="57"/>
              </a:spcBef>
            </a:pP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Systematic</a:t>
            </a:r>
            <a:r>
              <a:rPr dirty="0" smtClean="0" sz="1100" spc="133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study</a:t>
            </a:r>
            <a:r>
              <a:rPr dirty="0" smtClean="0" sz="1100" spc="108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of</a:t>
            </a:r>
            <a:r>
              <a:rPr dirty="0" smtClean="0" sz="1100" spc="39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100" spc="-26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GX</a:t>
            </a:r>
            <a:r>
              <a:rPr dirty="0" smtClean="0" sz="1100" spc="13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100" spc="-29">
                <a:solidFill>
                  <a:srgbClr val="FFFFFF"/>
                </a:solidFill>
                <a:latin typeface="Times New Roman"/>
                <a:cs typeface="Times New Roman"/>
              </a:rPr>
              <a:t>F</a:t>
            </a:r>
            <a:r>
              <a:rPr dirty="0" smtClean="0" sz="1100" spc="-29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rm</a:t>
            </a:r>
            <a:r>
              <a:rPr dirty="0" smtClean="0" sz="1100" spc="73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1</a:t>
            </a: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372"/>
              </a:spcBef>
            </a:pPr>
            <a:r>
              <a:rPr dirty="0" smtClean="0" sz="900" spc="-75">
                <a:latin typeface="Times New Roman"/>
                <a:cs typeface="Times New Roman"/>
              </a:rPr>
              <a:t>T</a:t>
            </a:r>
            <a:r>
              <a:rPr dirty="0" smtClean="0" sz="900" spc="0">
                <a:latin typeface="Times New Roman"/>
                <a:cs typeface="Times New Roman"/>
              </a:rPr>
              <a:t>o</a:t>
            </a:r>
            <a:r>
              <a:rPr dirty="0" smtClean="0" sz="900" spc="165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evaluate</a:t>
            </a:r>
            <a:r>
              <a:rPr dirty="0" smtClean="0" sz="900" spc="0">
                <a:latin typeface="Times New Roman"/>
                <a:cs typeface="Times New Roman"/>
              </a:rPr>
              <a:t> </a:t>
            </a:r>
            <a:r>
              <a:rPr dirty="0" smtClean="0" sz="900" spc="4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the</a:t>
            </a:r>
            <a:r>
              <a:rPr dirty="0" smtClean="0" sz="900" spc="189">
                <a:latin typeface="Times New Roman"/>
                <a:cs typeface="Times New Roman"/>
              </a:rPr>
              <a:t> </a:t>
            </a:r>
            <a:r>
              <a:rPr dirty="0" smtClean="0" sz="900" spc="-25">
                <a:latin typeface="Times New Roman"/>
                <a:cs typeface="Times New Roman"/>
              </a:rPr>
              <a:t>A</a:t>
            </a:r>
            <a:r>
              <a:rPr dirty="0" smtClean="0" sz="900" spc="0">
                <a:latin typeface="Times New Roman"/>
                <a:cs typeface="Times New Roman"/>
              </a:rPr>
              <a:t>GX</a:t>
            </a:r>
            <a:r>
              <a:rPr dirty="0" smtClean="0" sz="900" spc="-36">
                <a:latin typeface="Times New Roman"/>
                <a:cs typeface="Times New Roman"/>
              </a:rPr>
              <a:t> </a:t>
            </a:r>
            <a:r>
              <a:rPr dirty="0" smtClean="0" sz="900" spc="25">
                <a:latin typeface="Times New Roman"/>
                <a:cs typeface="Times New Roman"/>
              </a:rPr>
              <a:t>p</a:t>
            </a:r>
            <a:r>
              <a:rPr dirty="0" smtClean="0" sz="900" spc="0">
                <a:latin typeface="Times New Roman"/>
                <a:cs typeface="Times New Roman"/>
              </a:rPr>
              <a:t>erf</a:t>
            </a:r>
            <a:r>
              <a:rPr dirty="0" smtClean="0" sz="900" spc="-25">
                <a:latin typeface="Times New Roman"/>
                <a:cs typeface="Times New Roman"/>
              </a:rPr>
              <a:t>o</a:t>
            </a:r>
            <a:r>
              <a:rPr dirty="0" smtClean="0" sz="900" spc="0">
                <a:latin typeface="Times New Roman"/>
                <a:cs typeface="Times New Roman"/>
              </a:rPr>
              <a:t>rmances,</a:t>
            </a:r>
            <a:r>
              <a:rPr dirty="0" smtClean="0" sz="900" spc="0">
                <a:latin typeface="Times New Roman"/>
                <a:cs typeface="Times New Roman"/>
              </a:rPr>
              <a:t> </a:t>
            </a:r>
            <a:r>
              <a:rPr dirty="0" smtClean="0" sz="900" spc="52">
                <a:latin typeface="Times New Roman"/>
                <a:cs typeface="Times New Roman"/>
              </a:rPr>
              <a:t> </a:t>
            </a:r>
            <a:r>
              <a:rPr dirty="0" smtClean="0" sz="900" spc="-25">
                <a:latin typeface="Times New Roman"/>
                <a:cs typeface="Times New Roman"/>
              </a:rPr>
              <a:t>w</a:t>
            </a:r>
            <a:r>
              <a:rPr dirty="0" smtClean="0" sz="900" spc="0">
                <a:latin typeface="Times New Roman"/>
                <a:cs typeface="Times New Roman"/>
              </a:rPr>
              <a:t>e</a:t>
            </a:r>
            <a:r>
              <a:rPr dirty="0" smtClean="0" sz="900" spc="61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c</a:t>
            </a:r>
            <a:r>
              <a:rPr dirty="0" smtClean="0" sz="900" spc="-25">
                <a:latin typeface="Times New Roman"/>
                <a:cs typeface="Times New Roman"/>
              </a:rPr>
              <a:t>a</a:t>
            </a:r>
            <a:r>
              <a:rPr dirty="0" smtClean="0" sz="900" spc="0">
                <a:latin typeface="Times New Roman"/>
                <a:cs typeface="Times New Roman"/>
              </a:rPr>
              <a:t>rrie</a:t>
            </a:r>
            <a:r>
              <a:rPr dirty="0" smtClean="0" sz="900" spc="0">
                <a:latin typeface="Times New Roman"/>
                <a:cs typeface="Times New Roman"/>
              </a:rPr>
              <a:t>d</a:t>
            </a:r>
            <a:r>
              <a:rPr dirty="0" smtClean="0" sz="900" spc="150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out</a:t>
            </a:r>
            <a:r>
              <a:rPr dirty="0" smtClean="0" sz="900" spc="194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a</a:t>
            </a:r>
            <a:r>
              <a:rPr dirty="0" smtClean="0" sz="900" spc="123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systematic</a:t>
            </a:r>
            <a:r>
              <a:rPr dirty="0" smtClean="0" sz="900" spc="0">
                <a:latin typeface="Times New Roman"/>
                <a:cs typeface="Times New Roman"/>
              </a:rPr>
              <a:t> </a:t>
            </a:r>
            <a:r>
              <a:rPr dirty="0" smtClean="0" sz="900" spc="44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comp</a:t>
            </a:r>
            <a:r>
              <a:rPr dirty="0" smtClean="0" sz="900" spc="-25">
                <a:latin typeface="Times New Roman"/>
                <a:cs typeface="Times New Roman"/>
              </a:rPr>
              <a:t>a</a:t>
            </a:r>
            <a:r>
              <a:rPr dirty="0" smtClean="0" sz="900" spc="0">
                <a:latin typeface="Times New Roman"/>
                <a:cs typeface="Times New Roman"/>
              </a:rPr>
              <a:t>rison</a:t>
            </a:r>
            <a:r>
              <a:rPr dirty="0" smtClean="0" sz="900" spc="217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of</a:t>
            </a:r>
            <a:endParaRPr sz="900">
              <a:latin typeface="Times New Roman"/>
              <a:cs typeface="Times New Roman"/>
            </a:endParaRPr>
          </a:p>
          <a:p>
            <a:pPr marL="12700" marR="17080">
              <a:lnSpc>
                <a:spcPct val="95825"/>
              </a:lnSpc>
              <a:spcBef>
                <a:spcPts val="60"/>
              </a:spcBef>
            </a:pPr>
            <a:r>
              <a:rPr dirty="0" smtClean="0" sz="900" spc="0">
                <a:latin typeface="Times New Roman"/>
                <a:cs typeface="Times New Roman"/>
              </a:rPr>
              <a:t>20</a:t>
            </a:r>
            <a:r>
              <a:rPr dirty="0" smtClean="0" sz="900" spc="97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u</a:t>
            </a:r>
            <a:r>
              <a:rPr dirty="0" smtClean="0" sz="900" spc="0">
                <a:latin typeface="Times New Roman"/>
                <a:cs typeface="Times New Roman"/>
              </a:rPr>
              <a:t>s</a:t>
            </a:r>
            <a:r>
              <a:rPr dirty="0" smtClean="0" sz="900" spc="0">
                <a:latin typeface="Times New Roman"/>
                <a:cs typeface="Times New Roman"/>
              </a:rPr>
              <a:t>u</a:t>
            </a:r>
            <a:r>
              <a:rPr dirty="0" smtClean="0" sz="900" spc="0">
                <a:latin typeface="Times New Roman"/>
                <a:cs typeface="Times New Roman"/>
              </a:rPr>
              <a:t>al</a:t>
            </a:r>
            <a:r>
              <a:rPr dirty="0" smtClean="0" sz="900" spc="137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graph</a:t>
            </a:r>
            <a:r>
              <a:rPr dirty="0" smtClean="0" sz="900" spc="182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inv</a:t>
            </a:r>
            <a:r>
              <a:rPr dirty="0" smtClean="0" sz="900" spc="-25">
                <a:latin typeface="Times New Roman"/>
                <a:cs typeface="Times New Roman"/>
              </a:rPr>
              <a:t>a</a:t>
            </a:r>
            <a:r>
              <a:rPr dirty="0" smtClean="0" sz="900" spc="0">
                <a:latin typeface="Times New Roman"/>
                <a:cs typeface="Times New Roman"/>
              </a:rPr>
              <a:t>riants</a:t>
            </a:r>
            <a:r>
              <a:rPr dirty="0" smtClean="0" sz="900" spc="0">
                <a:latin typeface="Times New Roman"/>
                <a:cs typeface="Times New Roman"/>
              </a:rPr>
              <a:t> </a:t>
            </a:r>
            <a:r>
              <a:rPr dirty="0" smtClean="0" sz="900" spc="10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(</a:t>
            </a:r>
            <a:r>
              <a:rPr dirty="0" smtClean="0" sz="900" spc="-25">
                <a:latin typeface="Times New Roman"/>
                <a:cs typeface="Times New Roman"/>
              </a:rPr>
              <a:t>o</a:t>
            </a:r>
            <a:r>
              <a:rPr dirty="0" smtClean="0" sz="900" spc="0">
                <a:latin typeface="Times New Roman"/>
                <a:cs typeface="Times New Roman"/>
              </a:rPr>
              <a:t>r</a:t>
            </a:r>
            <a:r>
              <a:rPr dirty="0" smtClean="0" sz="900" spc="167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so</a:t>
            </a:r>
            <a:r>
              <a:rPr dirty="0" smtClean="0" sz="900" spc="0">
                <a:latin typeface="Times New Roman"/>
                <a:cs typeface="Times New Roman"/>
              </a:rPr>
              <a:t>metimes</a:t>
            </a:r>
            <a:r>
              <a:rPr dirty="0" smtClean="0" sz="900" spc="214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less</a:t>
            </a:r>
            <a:r>
              <a:rPr dirty="0" smtClean="0" sz="900" spc="66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kn</a:t>
            </a:r>
            <a:r>
              <a:rPr dirty="0" smtClean="0" sz="900" spc="-25">
                <a:latin typeface="Times New Roman"/>
                <a:cs typeface="Times New Roman"/>
              </a:rPr>
              <a:t>o</a:t>
            </a:r>
            <a:r>
              <a:rPr dirty="0" smtClean="0" sz="900" spc="0">
                <a:latin typeface="Times New Roman"/>
                <a:cs typeface="Times New Roman"/>
              </a:rPr>
              <a:t>wn</a:t>
            </a:r>
            <a:r>
              <a:rPr dirty="0" smtClean="0" sz="900" spc="106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ones).</a:t>
            </a:r>
            <a:endParaRPr sz="900">
              <a:latin typeface="Times New Roman"/>
              <a:cs typeface="Times New Roman"/>
            </a:endParaRPr>
          </a:p>
          <a:p>
            <a:pPr marL="12700" marR="17080">
              <a:lnSpc>
                <a:spcPct val="95825"/>
              </a:lnSpc>
              <a:spcBef>
                <a:spcPts val="60"/>
              </a:spcBef>
            </a:pPr>
            <a:r>
              <a:rPr dirty="0" smtClean="0" sz="900" spc="0">
                <a:latin typeface="Times New Roman"/>
                <a:cs typeface="Times New Roman"/>
              </a:rPr>
              <a:t>In</a:t>
            </a:r>
            <a:r>
              <a:rPr dirty="0" smtClean="0" sz="900" spc="57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addition,</a:t>
            </a:r>
            <a:r>
              <a:rPr dirty="0" smtClean="0" sz="900" spc="0">
                <a:latin typeface="Times New Roman"/>
                <a:cs typeface="Times New Roman"/>
              </a:rPr>
              <a:t> </a:t>
            </a:r>
            <a:r>
              <a:rPr dirty="0" smtClean="0" sz="900" spc="13">
                <a:latin typeface="Times New Roman"/>
                <a:cs typeface="Times New Roman"/>
              </a:rPr>
              <a:t> </a:t>
            </a:r>
            <a:r>
              <a:rPr dirty="0" smtClean="0" sz="900" spc="-25">
                <a:latin typeface="Times New Roman"/>
                <a:cs typeface="Times New Roman"/>
              </a:rPr>
              <a:t>w</a:t>
            </a:r>
            <a:r>
              <a:rPr dirty="0" smtClean="0" sz="900" spc="0">
                <a:latin typeface="Times New Roman"/>
                <a:cs typeface="Times New Roman"/>
              </a:rPr>
              <a:t>e</a:t>
            </a:r>
            <a:r>
              <a:rPr dirty="0" smtClean="0" sz="900" spc="61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chose</a:t>
            </a:r>
            <a:r>
              <a:rPr dirty="0" smtClean="0" sz="900" spc="141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a</a:t>
            </a:r>
            <a:r>
              <a:rPr dirty="0" smtClean="0" sz="900" spc="123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relation</a:t>
            </a:r>
            <a:r>
              <a:rPr dirty="0" smtClean="0" sz="900" spc="189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of</a:t>
            </a:r>
            <a:r>
              <a:rPr dirty="0" smtClean="0" sz="900" spc="72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a</a:t>
            </a:r>
            <a:r>
              <a:rPr dirty="0" smtClean="0" sz="900" spc="123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p</a:t>
            </a:r>
            <a:r>
              <a:rPr dirty="0" smtClean="0" sz="900" spc="-25">
                <a:latin typeface="Times New Roman"/>
                <a:cs typeface="Times New Roman"/>
              </a:rPr>
              <a:t>a</a:t>
            </a:r>
            <a:r>
              <a:rPr dirty="0" smtClean="0" sz="900" spc="0">
                <a:latin typeface="Times New Roman"/>
                <a:cs typeface="Times New Roman"/>
              </a:rPr>
              <a:t>rticul</a:t>
            </a:r>
            <a:r>
              <a:rPr dirty="0" smtClean="0" sz="900" spc="-25">
                <a:latin typeface="Times New Roman"/>
                <a:cs typeface="Times New Roman"/>
              </a:rPr>
              <a:t>a</a:t>
            </a:r>
            <a:r>
              <a:rPr dirty="0" smtClean="0" sz="900" spc="0">
                <a:latin typeface="Times New Roman"/>
                <a:cs typeface="Times New Roman"/>
              </a:rPr>
              <a:t>r</a:t>
            </a:r>
            <a:r>
              <a:rPr dirty="0" smtClean="0" sz="900" spc="0">
                <a:latin typeface="Times New Roman"/>
                <a:cs typeface="Times New Roman"/>
              </a:rPr>
              <a:t> </a:t>
            </a:r>
            <a:r>
              <a:rPr dirty="0" smtClean="0" sz="900" spc="57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f</a:t>
            </a:r>
            <a:r>
              <a:rPr dirty="0" smtClean="0" sz="900" spc="-25">
                <a:latin typeface="Times New Roman"/>
                <a:cs typeface="Times New Roman"/>
              </a:rPr>
              <a:t>o</a:t>
            </a:r>
            <a:r>
              <a:rPr dirty="0" smtClean="0" sz="900" spc="0">
                <a:latin typeface="Times New Roman"/>
                <a:cs typeface="Times New Roman"/>
              </a:rPr>
              <a:t>rm</a:t>
            </a:r>
            <a:r>
              <a:rPr dirty="0" smtClean="0" sz="900" spc="117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to</a:t>
            </a:r>
            <a:r>
              <a:rPr dirty="0" smtClean="0" sz="900" spc="170">
                <a:latin typeface="Times New Roman"/>
                <a:cs typeface="Times New Roman"/>
              </a:rPr>
              <a:t> </a:t>
            </a:r>
            <a:r>
              <a:rPr dirty="0" smtClean="0" sz="900" spc="25">
                <a:latin typeface="Times New Roman"/>
                <a:cs typeface="Times New Roman"/>
              </a:rPr>
              <a:t>b</a:t>
            </a:r>
            <a:r>
              <a:rPr dirty="0" smtClean="0" sz="900" spc="0">
                <a:latin typeface="Times New Roman"/>
                <a:cs typeface="Times New Roman"/>
              </a:rPr>
              <a:t>e</a:t>
            </a:r>
            <a:r>
              <a:rPr dirty="0" smtClean="0" sz="900" spc="110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studied.</a:t>
            </a:r>
            <a:endParaRPr sz="900">
              <a:latin typeface="Times New Roman"/>
              <a:cs typeface="Times New Roman"/>
            </a:endParaRPr>
          </a:p>
          <a:p>
            <a:pPr marL="12700" marR="120727">
              <a:lnSpc>
                <a:spcPts val="1034"/>
              </a:lnSpc>
              <a:spcBef>
                <a:spcPts val="60"/>
              </a:spcBef>
            </a:pPr>
            <a:r>
              <a:rPr dirty="0" smtClean="0" sz="900" spc="0">
                <a:latin typeface="Times New Roman"/>
                <a:cs typeface="Times New Roman"/>
              </a:rPr>
              <a:t>This</a:t>
            </a:r>
            <a:r>
              <a:rPr dirty="0" smtClean="0" sz="900" spc="159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f</a:t>
            </a:r>
            <a:r>
              <a:rPr dirty="0" smtClean="0" sz="900" spc="-25">
                <a:latin typeface="Times New Roman"/>
                <a:cs typeface="Times New Roman"/>
              </a:rPr>
              <a:t>o</a:t>
            </a:r>
            <a:r>
              <a:rPr dirty="0" smtClean="0" sz="900" spc="0">
                <a:latin typeface="Times New Roman"/>
                <a:cs typeface="Times New Roman"/>
              </a:rPr>
              <a:t>rm</a:t>
            </a:r>
            <a:r>
              <a:rPr dirty="0" smtClean="0" sz="900" spc="112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generalizes</a:t>
            </a:r>
            <a:r>
              <a:rPr dirty="0" smtClean="0" sz="900" spc="120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the</a:t>
            </a:r>
            <a:r>
              <a:rPr dirty="0" smtClean="0" sz="900" spc="189">
                <a:latin typeface="Times New Roman"/>
                <a:cs typeface="Times New Roman"/>
              </a:rPr>
              <a:t> </a:t>
            </a:r>
            <a:r>
              <a:rPr dirty="0" smtClean="0" sz="900" spc="-25">
                <a:latin typeface="Times New Roman"/>
                <a:cs typeface="Times New Roman"/>
              </a:rPr>
              <a:t>w</a:t>
            </a:r>
            <a:r>
              <a:rPr dirty="0" smtClean="0" sz="900" spc="0">
                <a:latin typeface="Times New Roman"/>
                <a:cs typeface="Times New Roman"/>
              </a:rPr>
              <a:t>ell-kn</a:t>
            </a:r>
            <a:r>
              <a:rPr dirty="0" smtClean="0" sz="900" spc="-25">
                <a:latin typeface="Times New Roman"/>
                <a:cs typeface="Times New Roman"/>
              </a:rPr>
              <a:t>o</a:t>
            </a:r>
            <a:r>
              <a:rPr dirty="0" smtClean="0" sz="900" spc="0">
                <a:latin typeface="Times New Roman"/>
                <a:cs typeface="Times New Roman"/>
              </a:rPr>
              <a:t>wn</a:t>
            </a:r>
            <a:r>
              <a:rPr dirty="0" smtClean="0" sz="900" spc="28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f</a:t>
            </a:r>
            <a:r>
              <a:rPr dirty="0" smtClean="0" sz="900" spc="-25">
                <a:latin typeface="Times New Roman"/>
                <a:cs typeface="Times New Roman"/>
              </a:rPr>
              <a:t>o</a:t>
            </a:r>
            <a:r>
              <a:rPr dirty="0" smtClean="0" sz="900" spc="0">
                <a:latin typeface="Times New Roman"/>
                <a:cs typeface="Times New Roman"/>
              </a:rPr>
              <a:t>rm</a:t>
            </a:r>
            <a:r>
              <a:rPr dirty="0" smtClean="0" sz="900" spc="117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of</a:t>
            </a:r>
            <a:r>
              <a:rPr dirty="0" smtClean="0" sz="900" spc="72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N</a:t>
            </a:r>
            <a:r>
              <a:rPr dirty="0" smtClean="0" sz="900" spc="-25">
                <a:latin typeface="Times New Roman"/>
                <a:cs typeface="Times New Roman"/>
              </a:rPr>
              <a:t>o</a:t>
            </a:r>
            <a:r>
              <a:rPr dirty="0" smtClean="0" sz="900" spc="0">
                <a:latin typeface="Times New Roman"/>
                <a:cs typeface="Times New Roman"/>
              </a:rPr>
              <a:t>rdh</a:t>
            </a:r>
            <a:r>
              <a:rPr dirty="0" smtClean="0" sz="900" spc="0">
                <a:latin typeface="Times New Roman"/>
                <a:cs typeface="Times New Roman"/>
              </a:rPr>
              <a:t>aus-Gaddum</a:t>
            </a:r>
            <a:r>
              <a:rPr dirty="0" smtClean="0" sz="900" spc="0">
                <a:latin typeface="Times New Roman"/>
                <a:cs typeface="Times New Roman"/>
              </a:rPr>
              <a:t> </a:t>
            </a:r>
            <a:r>
              <a:rPr dirty="0" smtClean="0" sz="900" spc="109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relations</a:t>
            </a:r>
            <a:r>
              <a:rPr dirty="0" smtClean="0" sz="900" spc="0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(1956),</a:t>
            </a:r>
            <a:r>
              <a:rPr dirty="0" smtClean="0" sz="900" spc="0">
                <a:latin typeface="Times New Roman"/>
                <a:cs typeface="Times New Roman"/>
              </a:rPr>
              <a:t> </a:t>
            </a:r>
            <a:r>
              <a:rPr dirty="0" smtClean="0" sz="900" spc="38">
                <a:latin typeface="Times New Roman"/>
                <a:cs typeface="Times New Roman"/>
              </a:rPr>
              <a:t> </a:t>
            </a:r>
            <a:r>
              <a:rPr dirty="0" smtClean="0" sz="900" spc="-25">
                <a:latin typeface="Times New Roman"/>
                <a:cs typeface="Times New Roman"/>
              </a:rPr>
              <a:t>b</a:t>
            </a:r>
            <a:r>
              <a:rPr dirty="0" smtClean="0" sz="900" spc="0">
                <a:latin typeface="Times New Roman"/>
                <a:cs typeface="Times New Roman"/>
              </a:rPr>
              <a:t>y</a:t>
            </a:r>
            <a:r>
              <a:rPr dirty="0" smtClean="0" sz="900" spc="75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considering</a:t>
            </a:r>
            <a:r>
              <a:rPr dirty="0" smtClean="0" sz="900" spc="121">
                <a:latin typeface="Times New Roman"/>
                <a:cs typeface="Times New Roman"/>
              </a:rPr>
              <a:t> </a:t>
            </a:r>
            <a:r>
              <a:rPr dirty="0" smtClean="0" sz="900" spc="-25">
                <a:latin typeface="Times New Roman"/>
                <a:cs typeface="Times New Roman"/>
              </a:rPr>
              <a:t>t</a:t>
            </a:r>
            <a:r>
              <a:rPr dirty="0" smtClean="0" sz="900" spc="-25">
                <a:latin typeface="Times New Roman"/>
                <a:cs typeface="Times New Roman"/>
              </a:rPr>
              <a:t>w</a:t>
            </a:r>
            <a:r>
              <a:rPr dirty="0" smtClean="0" sz="900" spc="0">
                <a:latin typeface="Times New Roman"/>
                <a:cs typeface="Times New Roman"/>
              </a:rPr>
              <a:t>o</a:t>
            </a:r>
            <a:r>
              <a:rPr dirty="0" smtClean="0" sz="900" spc="79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inv</a:t>
            </a:r>
            <a:r>
              <a:rPr dirty="0" smtClean="0" sz="900" spc="-25">
                <a:latin typeface="Times New Roman"/>
                <a:cs typeface="Times New Roman"/>
              </a:rPr>
              <a:t>a</a:t>
            </a:r>
            <a:r>
              <a:rPr dirty="0" smtClean="0" sz="900" spc="0">
                <a:latin typeface="Times New Roman"/>
                <a:cs typeface="Times New Roman"/>
              </a:rPr>
              <a:t>riants</a:t>
            </a:r>
            <a:r>
              <a:rPr dirty="0" smtClean="0" sz="900" spc="0">
                <a:latin typeface="Times New Roman"/>
                <a:cs typeface="Times New Roman"/>
              </a:rPr>
              <a:t> </a:t>
            </a:r>
            <a:r>
              <a:rPr dirty="0" smtClean="0" sz="900" spc="10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instead</a:t>
            </a:r>
            <a:r>
              <a:rPr dirty="0" smtClean="0" sz="900" spc="0">
                <a:latin typeface="Times New Roman"/>
                <a:cs typeface="Times New Roman"/>
              </a:rPr>
              <a:t> </a:t>
            </a:r>
            <a:r>
              <a:rPr dirty="0" smtClean="0" sz="900" spc="7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of</a:t>
            </a:r>
            <a:r>
              <a:rPr dirty="0" smtClean="0" sz="900" spc="72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the</a:t>
            </a:r>
            <a:r>
              <a:rPr dirty="0" smtClean="0" sz="900" spc="189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values</a:t>
            </a:r>
            <a:r>
              <a:rPr dirty="0" smtClean="0" sz="900" spc="102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of</a:t>
            </a:r>
            <a:r>
              <a:rPr dirty="0" smtClean="0" sz="900" spc="72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the</a:t>
            </a:r>
            <a:r>
              <a:rPr dirty="0" smtClean="0" sz="900" spc="189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same</a:t>
            </a:r>
            <a:r>
              <a:rPr dirty="0" smtClean="0" sz="900" spc="0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inv</a:t>
            </a:r>
            <a:r>
              <a:rPr dirty="0" smtClean="0" sz="900" spc="-25">
                <a:latin typeface="Times New Roman"/>
                <a:cs typeface="Times New Roman"/>
              </a:rPr>
              <a:t>a</a:t>
            </a:r>
            <a:r>
              <a:rPr dirty="0" smtClean="0" sz="900" spc="0">
                <a:latin typeface="Times New Roman"/>
                <a:cs typeface="Times New Roman"/>
              </a:rPr>
              <a:t>riant</a:t>
            </a:r>
            <a:r>
              <a:rPr dirty="0" smtClean="0" sz="900" spc="0">
                <a:latin typeface="Times New Roman"/>
                <a:cs typeface="Times New Roman"/>
              </a:rPr>
              <a:t> </a:t>
            </a:r>
            <a:r>
              <a:rPr dirty="0" smtClean="0" sz="900" spc="2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in</a:t>
            </a:r>
            <a:r>
              <a:rPr dirty="0" smtClean="0" sz="900" spc="77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a</a:t>
            </a:r>
            <a:r>
              <a:rPr dirty="0" smtClean="0" sz="900" spc="123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graph</a:t>
            </a:r>
            <a:r>
              <a:rPr dirty="0" smtClean="0" sz="900" spc="182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and</a:t>
            </a:r>
            <a:r>
              <a:rPr dirty="0" smtClean="0" sz="900" spc="170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its</a:t>
            </a:r>
            <a:r>
              <a:rPr dirty="0" smtClean="0" sz="900" spc="135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complement,</a:t>
            </a:r>
            <a:r>
              <a:rPr dirty="0" smtClean="0" sz="900" spc="0">
                <a:latin typeface="Times New Roman"/>
                <a:cs typeface="Times New Roman"/>
              </a:rPr>
              <a:t> </a:t>
            </a:r>
            <a:r>
              <a:rPr dirty="0" smtClean="0" sz="900" spc="88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and</a:t>
            </a:r>
            <a:r>
              <a:rPr dirty="0" smtClean="0" sz="900" spc="170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also</a:t>
            </a:r>
            <a:r>
              <a:rPr dirty="0" smtClean="0" sz="900" spc="94">
                <a:latin typeface="Times New Roman"/>
                <a:cs typeface="Times New Roman"/>
              </a:rPr>
              <a:t> </a:t>
            </a:r>
            <a:r>
              <a:rPr dirty="0" smtClean="0" sz="900" spc="-25">
                <a:latin typeface="Times New Roman"/>
                <a:cs typeface="Times New Roman"/>
              </a:rPr>
              <a:t>b</a:t>
            </a:r>
            <a:r>
              <a:rPr dirty="0" smtClean="0" sz="900" spc="0">
                <a:latin typeface="Times New Roman"/>
                <a:cs typeface="Times New Roman"/>
              </a:rPr>
              <a:t>y</a:t>
            </a:r>
            <a:r>
              <a:rPr dirty="0" smtClean="0" sz="900" spc="75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adding</a:t>
            </a:r>
            <a:r>
              <a:rPr dirty="0" smtClean="0" sz="900" spc="177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to</a:t>
            </a:r>
            <a:r>
              <a:rPr dirty="0" smtClean="0" sz="900" spc="170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the</a:t>
            </a:r>
            <a:r>
              <a:rPr dirty="0" smtClean="0" sz="900" spc="189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sum</a:t>
            </a:r>
            <a:r>
              <a:rPr dirty="0" smtClean="0" sz="900" spc="139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and</a:t>
            </a:r>
            <a:r>
              <a:rPr dirty="0" smtClean="0" sz="900" spc="0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the</a:t>
            </a:r>
            <a:r>
              <a:rPr dirty="0" smtClean="0" sz="900" spc="189">
                <a:latin typeface="Times New Roman"/>
                <a:cs typeface="Times New Roman"/>
              </a:rPr>
              <a:t> </a:t>
            </a:r>
            <a:r>
              <a:rPr dirty="0" smtClean="0" sz="900" spc="-25">
                <a:latin typeface="Times New Roman"/>
                <a:cs typeface="Times New Roman"/>
              </a:rPr>
              <a:t>p</a:t>
            </a:r>
            <a:r>
              <a:rPr dirty="0" smtClean="0" sz="900" spc="0">
                <a:latin typeface="Times New Roman"/>
                <a:cs typeface="Times New Roman"/>
              </a:rPr>
              <a:t>r</a:t>
            </a:r>
            <a:r>
              <a:rPr dirty="0" smtClean="0" sz="900" spc="25">
                <a:latin typeface="Times New Roman"/>
                <a:cs typeface="Times New Roman"/>
              </a:rPr>
              <a:t>o</a:t>
            </a:r>
            <a:r>
              <a:rPr dirty="0" smtClean="0" sz="900" spc="0">
                <a:latin typeface="Times New Roman"/>
                <a:cs typeface="Times New Roman"/>
              </a:rPr>
              <a:t>d</a:t>
            </a:r>
            <a:r>
              <a:rPr dirty="0" smtClean="0" sz="900" spc="0">
                <a:latin typeface="Times New Roman"/>
                <a:cs typeface="Times New Roman"/>
              </a:rPr>
              <a:t>uct</a:t>
            </a:r>
            <a:r>
              <a:rPr dirty="0" smtClean="0" sz="900" spc="0">
                <a:latin typeface="Times New Roman"/>
                <a:cs typeface="Times New Roman"/>
              </a:rPr>
              <a:t> </a:t>
            </a:r>
            <a:r>
              <a:rPr dirty="0" smtClean="0" sz="900" spc="32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o</a:t>
            </a:r>
            <a:r>
              <a:rPr dirty="0" smtClean="0" sz="900" spc="25">
                <a:latin typeface="Times New Roman"/>
                <a:cs typeface="Times New Roman"/>
              </a:rPr>
              <a:t>p</a:t>
            </a:r>
            <a:r>
              <a:rPr dirty="0" smtClean="0" sz="900" spc="0">
                <a:latin typeface="Times New Roman"/>
                <a:cs typeface="Times New Roman"/>
              </a:rPr>
              <a:t>erat</a:t>
            </a:r>
            <a:r>
              <a:rPr dirty="0" smtClean="0" sz="900" spc="0">
                <a:latin typeface="Times New Roman"/>
                <a:cs typeface="Times New Roman"/>
              </a:rPr>
              <a:t>ions</a:t>
            </a:r>
            <a:r>
              <a:rPr dirty="0" smtClean="0" sz="900" spc="0">
                <a:latin typeface="Times New Roman"/>
                <a:cs typeface="Times New Roman"/>
              </a:rPr>
              <a:t> </a:t>
            </a:r>
            <a:r>
              <a:rPr dirty="0" smtClean="0" sz="900" spc="39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the</a:t>
            </a:r>
            <a:r>
              <a:rPr dirty="0" smtClean="0" sz="900" spc="189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difference</a:t>
            </a:r>
            <a:r>
              <a:rPr dirty="0" smtClean="0" sz="900" spc="79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and</a:t>
            </a:r>
            <a:r>
              <a:rPr dirty="0" smtClean="0" sz="900" spc="170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the</a:t>
            </a:r>
            <a:r>
              <a:rPr dirty="0" smtClean="0" sz="900" spc="189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ratio.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440421" y="1992680"/>
            <a:ext cx="340871" cy="17396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005"/>
              </a:lnSpc>
              <a:spcBef>
                <a:spcPts val="50"/>
              </a:spcBef>
            </a:pPr>
            <a:r>
              <a:rPr dirty="0" smtClean="0" baseline="3220" sz="1350" spc="0">
                <a:latin typeface="Times New Roman"/>
                <a:cs typeface="Times New Roman"/>
              </a:rPr>
              <a:t>(</a:t>
            </a:r>
            <a:r>
              <a:rPr dirty="0" smtClean="0" baseline="2784" sz="1350" spc="0">
                <a:latin typeface="Segoe UI Symbol"/>
                <a:cs typeface="Segoe UI Symbol"/>
              </a:rPr>
              <a:t>F</a:t>
            </a:r>
            <a:r>
              <a:rPr dirty="0" smtClean="0" baseline="-9662" sz="900" spc="0">
                <a:latin typeface="Times New Roman"/>
                <a:cs typeface="Times New Roman"/>
              </a:rPr>
              <a:t>inf</a:t>
            </a:r>
            <a:r>
              <a:rPr dirty="0" smtClean="0" baseline="-9662" sz="900" spc="63">
                <a:latin typeface="Times New Roman"/>
                <a:cs typeface="Times New Roman"/>
              </a:rPr>
              <a:t> </a:t>
            </a:r>
            <a:r>
              <a:rPr dirty="0" smtClean="0" baseline="3220" sz="1350" spc="0">
                <a:latin typeface="Times New Roman"/>
                <a:cs typeface="Times New Roman"/>
              </a:rPr>
              <a:t>)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850694" y="1992680"/>
            <a:ext cx="1339091" cy="17396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005"/>
              </a:lnSpc>
              <a:spcBef>
                <a:spcPts val="50"/>
              </a:spcBef>
            </a:pPr>
            <a:r>
              <a:rPr dirty="0" smtClean="0" baseline="3220" sz="1350" spc="0">
                <a:latin typeface="Times New Roman"/>
                <a:cs typeface="Times New Roman"/>
              </a:rPr>
              <a:t>L</a:t>
            </a:r>
            <a:r>
              <a:rPr dirty="0" smtClean="0" baseline="-4831" sz="900" spc="0">
                <a:latin typeface="Times New Roman"/>
                <a:cs typeface="Times New Roman"/>
              </a:rPr>
              <a:t>n</a:t>
            </a:r>
            <a:r>
              <a:rPr dirty="0" smtClean="0" baseline="-4831" sz="900" spc="0">
                <a:latin typeface="Times New Roman"/>
                <a:cs typeface="Times New Roman"/>
              </a:rPr>
              <a:t> </a:t>
            </a:r>
            <a:r>
              <a:rPr dirty="0" smtClean="0" baseline="-4831" sz="900" spc="25">
                <a:latin typeface="Times New Roman"/>
                <a:cs typeface="Times New Roman"/>
              </a:rPr>
              <a:t> </a:t>
            </a:r>
            <a:r>
              <a:rPr dirty="0" smtClean="0" baseline="2784" sz="1350" spc="0">
                <a:latin typeface="Segoe UI Symbol"/>
                <a:cs typeface="Segoe UI Symbol"/>
              </a:rPr>
              <a:t>≤</a:t>
            </a:r>
            <a:r>
              <a:rPr dirty="0" smtClean="0" baseline="2784" sz="1350" spc="108">
                <a:latin typeface="Segoe UI Symbol"/>
                <a:cs typeface="Segoe UI Symbol"/>
              </a:rPr>
              <a:t> </a:t>
            </a:r>
            <a:r>
              <a:rPr dirty="0" smtClean="0" baseline="3220" sz="1350" spc="0">
                <a:latin typeface="Times New Roman"/>
                <a:cs typeface="Times New Roman"/>
              </a:rPr>
              <a:t>i</a:t>
            </a:r>
            <a:r>
              <a:rPr dirty="0" smtClean="0" baseline="-4831" sz="900" spc="0">
                <a:latin typeface="Times New Roman"/>
                <a:cs typeface="Times New Roman"/>
              </a:rPr>
              <a:t>1</a:t>
            </a:r>
            <a:r>
              <a:rPr dirty="0" smtClean="0" baseline="-4831" sz="900" spc="123">
                <a:latin typeface="Times New Roman"/>
                <a:cs typeface="Times New Roman"/>
              </a:rPr>
              <a:t> </a:t>
            </a:r>
            <a:r>
              <a:rPr dirty="0" smtClean="0" baseline="2784" sz="1350" spc="0">
                <a:latin typeface="Segoe UI Symbol"/>
                <a:cs typeface="Segoe UI Symbol"/>
              </a:rPr>
              <a:t>⊗</a:t>
            </a:r>
            <a:r>
              <a:rPr dirty="0" smtClean="0" baseline="2784" sz="1350" spc="-85">
                <a:latin typeface="Segoe UI Symbol"/>
                <a:cs typeface="Segoe UI Symbol"/>
              </a:rPr>
              <a:t> </a:t>
            </a:r>
            <a:r>
              <a:rPr dirty="0" smtClean="0" baseline="3220" sz="1350" spc="0">
                <a:latin typeface="Times New Roman"/>
                <a:cs typeface="Times New Roman"/>
              </a:rPr>
              <a:t>i</a:t>
            </a:r>
            <a:r>
              <a:rPr dirty="0" smtClean="0" baseline="-4831" sz="900" spc="0">
                <a:latin typeface="Times New Roman"/>
                <a:cs typeface="Times New Roman"/>
              </a:rPr>
              <a:t>2</a:t>
            </a:r>
            <a:r>
              <a:rPr dirty="0" smtClean="0" baseline="-4831" sz="900" spc="0">
                <a:latin typeface="Times New Roman"/>
                <a:cs typeface="Times New Roman"/>
              </a:rPr>
              <a:t> </a:t>
            </a:r>
            <a:r>
              <a:rPr dirty="0" smtClean="0" baseline="-4831" sz="900" spc="23">
                <a:latin typeface="Times New Roman"/>
                <a:cs typeface="Times New Roman"/>
              </a:rPr>
              <a:t> </a:t>
            </a:r>
            <a:r>
              <a:rPr dirty="0" smtClean="0" baseline="2784" sz="1350" spc="0">
                <a:latin typeface="Segoe UI Symbol"/>
                <a:cs typeface="Segoe UI Symbol"/>
              </a:rPr>
              <a:t>≤</a:t>
            </a:r>
            <a:r>
              <a:rPr dirty="0" smtClean="0" baseline="2784" sz="1350" spc="108">
                <a:latin typeface="Segoe UI Symbol"/>
                <a:cs typeface="Segoe UI Symbol"/>
              </a:rPr>
              <a:t> </a:t>
            </a:r>
            <a:r>
              <a:rPr dirty="0" smtClean="0" baseline="3220" sz="1350" spc="0">
                <a:latin typeface="Times New Roman"/>
                <a:cs typeface="Times New Roman"/>
              </a:rPr>
              <a:t>U</a:t>
            </a:r>
            <a:r>
              <a:rPr dirty="0" smtClean="0" baseline="-4831" sz="900" spc="0">
                <a:latin typeface="Times New Roman"/>
                <a:cs typeface="Times New Roman"/>
              </a:rPr>
              <a:t>n</a:t>
            </a:r>
            <a:r>
              <a:rPr dirty="0" smtClean="0" baseline="-4831" sz="900" spc="0">
                <a:latin typeface="Times New Roman"/>
                <a:cs typeface="Times New Roman"/>
              </a:rPr>
              <a:t>     </a:t>
            </a:r>
            <a:r>
              <a:rPr dirty="0" smtClean="0" baseline="-4831" sz="900" spc="125">
                <a:latin typeface="Times New Roman"/>
                <a:cs typeface="Times New Roman"/>
              </a:rPr>
              <a:t> </a:t>
            </a:r>
            <a:r>
              <a:rPr dirty="0" smtClean="0" baseline="3220" sz="1350" spc="0">
                <a:latin typeface="Times New Roman"/>
                <a:cs typeface="Times New Roman"/>
              </a:rPr>
              <a:t>(</a:t>
            </a:r>
            <a:r>
              <a:rPr dirty="0" smtClean="0" baseline="2784" sz="1350" spc="0">
                <a:latin typeface="Segoe UI Symbol"/>
                <a:cs typeface="Segoe UI Symbol"/>
              </a:rPr>
              <a:t>F</a:t>
            </a:r>
            <a:r>
              <a:rPr dirty="0" smtClean="0" baseline="-4831" sz="900" spc="0">
                <a:latin typeface="Times New Roman"/>
                <a:cs typeface="Times New Roman"/>
              </a:rPr>
              <a:t>sup</a:t>
            </a:r>
            <a:r>
              <a:rPr dirty="0" smtClean="0" baseline="-4831" sz="900" spc="-75">
                <a:latin typeface="Times New Roman"/>
                <a:cs typeface="Times New Roman"/>
              </a:rPr>
              <a:t> </a:t>
            </a:r>
            <a:r>
              <a:rPr dirty="0" smtClean="0" baseline="3220" sz="1350" spc="0">
                <a:latin typeface="Times New Roman"/>
                <a:cs typeface="Times New Roman"/>
              </a:rPr>
              <a:t>)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47294" y="2428473"/>
            <a:ext cx="488136" cy="1422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990"/>
              </a:lnSpc>
              <a:spcBef>
                <a:spcPts val="49"/>
              </a:spcBef>
            </a:pPr>
            <a:r>
              <a:rPr dirty="0" smtClean="0" baseline="3220" sz="1350" spc="0">
                <a:latin typeface="Times New Roman"/>
                <a:cs typeface="Times New Roman"/>
              </a:rPr>
              <a:t>i</a:t>
            </a:r>
            <a:r>
              <a:rPr dirty="0" smtClean="0" baseline="-4831" sz="900" spc="0">
                <a:latin typeface="Times New Roman"/>
                <a:cs typeface="Times New Roman"/>
              </a:rPr>
              <a:t>1</a:t>
            </a:r>
            <a:r>
              <a:rPr dirty="0" smtClean="0" baseline="-4831" sz="900" spc="0">
                <a:latin typeface="Times New Roman"/>
                <a:cs typeface="Times New Roman"/>
              </a:rPr>
              <a:t> </a:t>
            </a:r>
            <a:r>
              <a:rPr dirty="0" smtClean="0" baseline="-4831" sz="900" spc="73">
                <a:latin typeface="Times New Roman"/>
                <a:cs typeface="Times New Roman"/>
              </a:rPr>
              <a:t> </a:t>
            </a:r>
            <a:r>
              <a:rPr dirty="0" smtClean="0" baseline="3220" sz="1350" spc="0">
                <a:latin typeface="Times New Roman"/>
                <a:cs typeface="Times New Roman"/>
              </a:rPr>
              <a:t>and</a:t>
            </a:r>
            <a:r>
              <a:rPr dirty="0" smtClean="0" baseline="3220" sz="1350" spc="170">
                <a:latin typeface="Times New Roman"/>
                <a:cs typeface="Times New Roman"/>
              </a:rPr>
              <a:t> </a:t>
            </a:r>
            <a:r>
              <a:rPr dirty="0" smtClean="0" baseline="3220" sz="1350" spc="0">
                <a:latin typeface="Times New Roman"/>
                <a:cs typeface="Times New Roman"/>
              </a:rPr>
              <a:t>i</a:t>
            </a:r>
            <a:r>
              <a:rPr dirty="0" smtClean="0" baseline="-4831" sz="900" spc="0">
                <a:latin typeface="Times New Roman"/>
                <a:cs typeface="Times New Roman"/>
              </a:rPr>
              <a:t>2</a:t>
            </a:r>
            <a:r>
              <a:rPr dirty="0" smtClean="0" baseline="-4831" sz="900" spc="-100">
                <a:latin typeface="Times New Roman"/>
                <a:cs typeface="Times New Roman"/>
              </a:rPr>
              <a:t> </a:t>
            </a:r>
            <a:r>
              <a:rPr dirty="0" smtClean="0" baseline="3220" sz="1350" spc="0">
                <a:latin typeface="Times New Roman"/>
                <a:cs typeface="Times New Roman"/>
              </a:rPr>
              <a:t>: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44583" y="2428473"/>
            <a:ext cx="1037175" cy="13927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955"/>
              </a:lnSpc>
              <a:spcBef>
                <a:spcPts val="47"/>
              </a:spcBef>
            </a:pPr>
            <a:r>
              <a:rPr dirty="0" smtClean="0" sz="900" spc="-25">
                <a:latin typeface="Times New Roman"/>
                <a:cs typeface="Times New Roman"/>
              </a:rPr>
              <a:t>t</a:t>
            </a:r>
            <a:r>
              <a:rPr dirty="0" smtClean="0" sz="900" spc="-25">
                <a:latin typeface="Times New Roman"/>
                <a:cs typeface="Times New Roman"/>
              </a:rPr>
              <a:t>w</a:t>
            </a:r>
            <a:r>
              <a:rPr dirty="0" smtClean="0" sz="900" spc="0">
                <a:latin typeface="Times New Roman"/>
                <a:cs typeface="Times New Roman"/>
              </a:rPr>
              <a:t>o</a:t>
            </a:r>
            <a:r>
              <a:rPr dirty="0" smtClean="0" sz="900" spc="79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graph</a:t>
            </a:r>
            <a:r>
              <a:rPr dirty="0" smtClean="0" sz="900" spc="182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inv</a:t>
            </a:r>
            <a:r>
              <a:rPr dirty="0" smtClean="0" sz="900" spc="-25">
                <a:latin typeface="Times New Roman"/>
                <a:cs typeface="Times New Roman"/>
              </a:rPr>
              <a:t>a</a:t>
            </a:r>
            <a:r>
              <a:rPr dirty="0" smtClean="0" sz="900" spc="0">
                <a:latin typeface="Times New Roman"/>
                <a:cs typeface="Times New Roman"/>
              </a:rPr>
              <a:t>riants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47294" y="2566073"/>
            <a:ext cx="3600123" cy="28003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17080">
              <a:lnSpc>
                <a:spcPts val="1000"/>
              </a:lnSpc>
              <a:spcBef>
                <a:spcPts val="50"/>
              </a:spcBef>
            </a:pPr>
            <a:r>
              <a:rPr dirty="0" smtClean="0" baseline="2784" sz="1350" spc="0">
                <a:latin typeface="Segoe UI Symbol"/>
                <a:cs typeface="Segoe UI Symbol"/>
              </a:rPr>
              <a:t>⊗</a:t>
            </a:r>
            <a:r>
              <a:rPr dirty="0" smtClean="0" baseline="3220" sz="1350" spc="0">
                <a:latin typeface="Times New Roman"/>
                <a:cs typeface="Times New Roman"/>
              </a:rPr>
              <a:t>:</a:t>
            </a:r>
            <a:r>
              <a:rPr dirty="0" smtClean="0" baseline="3220" sz="1350" spc="144">
                <a:latin typeface="Times New Roman"/>
                <a:cs typeface="Times New Roman"/>
              </a:rPr>
              <a:t> </a:t>
            </a:r>
            <a:r>
              <a:rPr dirty="0" smtClean="0" baseline="2784" sz="1350" spc="0">
                <a:latin typeface="Segoe UI Symbol"/>
                <a:cs typeface="Segoe UI Symbol"/>
              </a:rPr>
              <a:t>−</a:t>
            </a:r>
            <a:r>
              <a:rPr dirty="0" smtClean="0" baseline="3220" sz="1350" spc="0">
                <a:latin typeface="Times New Roman"/>
                <a:cs typeface="Times New Roman"/>
              </a:rPr>
              <a:t>,</a:t>
            </a:r>
            <a:r>
              <a:rPr dirty="0" smtClean="0" baseline="3220" sz="1350" spc="57">
                <a:latin typeface="Times New Roman"/>
                <a:cs typeface="Times New Roman"/>
              </a:rPr>
              <a:t> </a:t>
            </a:r>
            <a:r>
              <a:rPr dirty="0" smtClean="0" baseline="3220" sz="1350" spc="0">
                <a:latin typeface="Times New Roman"/>
                <a:cs typeface="Times New Roman"/>
              </a:rPr>
              <a:t>+</a:t>
            </a:r>
            <a:r>
              <a:rPr dirty="0" smtClean="0" baseline="3220" sz="1350" spc="0">
                <a:latin typeface="Times New Roman"/>
                <a:cs typeface="Times New Roman"/>
              </a:rPr>
              <a:t>,</a:t>
            </a:r>
            <a:r>
              <a:rPr dirty="0" smtClean="0" baseline="3220" sz="1350" spc="-139">
                <a:latin typeface="Times New Roman"/>
                <a:cs typeface="Times New Roman"/>
              </a:rPr>
              <a:t> </a:t>
            </a:r>
            <a:r>
              <a:rPr dirty="0" smtClean="0" baseline="3220" sz="1350" spc="0">
                <a:latin typeface="Times New Roman"/>
                <a:cs typeface="Times New Roman"/>
              </a:rPr>
              <a:t>/</a:t>
            </a:r>
            <a:r>
              <a:rPr dirty="0" smtClean="0" baseline="3220" sz="1350" spc="-104">
                <a:latin typeface="Times New Roman"/>
                <a:cs typeface="Times New Roman"/>
              </a:rPr>
              <a:t> </a:t>
            </a:r>
            <a:r>
              <a:rPr dirty="0" smtClean="0" baseline="3220" sz="1350" spc="-25">
                <a:latin typeface="Times New Roman"/>
                <a:cs typeface="Times New Roman"/>
              </a:rPr>
              <a:t>o</a:t>
            </a:r>
            <a:r>
              <a:rPr dirty="0" smtClean="0" baseline="3220" sz="1350" spc="0">
                <a:latin typeface="Times New Roman"/>
                <a:cs typeface="Times New Roman"/>
              </a:rPr>
              <a:t>r</a:t>
            </a:r>
            <a:r>
              <a:rPr dirty="0" smtClean="0" baseline="3220" sz="1350" spc="103">
                <a:latin typeface="Times New Roman"/>
                <a:cs typeface="Times New Roman"/>
              </a:rPr>
              <a:t> </a:t>
            </a:r>
            <a:r>
              <a:rPr dirty="0" smtClean="0" baseline="2784" sz="1350" spc="0">
                <a:latin typeface="Segoe UI Symbol"/>
                <a:cs typeface="Segoe UI Symbol"/>
              </a:rPr>
              <a:t>×</a:t>
            </a:r>
            <a:endParaRPr sz="900">
              <a:latin typeface="Segoe UI Symbol"/>
              <a:cs typeface="Segoe UI Symbol"/>
            </a:endParaRPr>
          </a:p>
          <a:p>
            <a:pPr marL="439783">
              <a:lnSpc>
                <a:spcPct val="95825"/>
              </a:lnSpc>
            </a:pPr>
            <a:r>
              <a:rPr dirty="0" smtClean="0" sz="900" spc="0">
                <a:latin typeface="Times New Roman"/>
                <a:cs typeface="Times New Roman"/>
              </a:rPr>
              <a:t>l</a:t>
            </a:r>
            <a:r>
              <a:rPr dirty="0" smtClean="0" sz="900" spc="-25">
                <a:latin typeface="Times New Roman"/>
                <a:cs typeface="Times New Roman"/>
              </a:rPr>
              <a:t>o</a:t>
            </a:r>
            <a:r>
              <a:rPr dirty="0" smtClean="0" sz="900" spc="-25">
                <a:latin typeface="Times New Roman"/>
                <a:cs typeface="Times New Roman"/>
              </a:rPr>
              <a:t>w</a:t>
            </a:r>
            <a:r>
              <a:rPr dirty="0" smtClean="0" sz="900" spc="0">
                <a:latin typeface="Times New Roman"/>
                <a:cs typeface="Times New Roman"/>
              </a:rPr>
              <a:t>e</a:t>
            </a:r>
            <a:r>
              <a:rPr dirty="0" smtClean="0" sz="900" spc="0">
                <a:latin typeface="Times New Roman"/>
                <a:cs typeface="Times New Roman"/>
              </a:rPr>
              <a:t>r</a:t>
            </a:r>
            <a:r>
              <a:rPr dirty="0" smtClean="0" sz="900" spc="60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and</a:t>
            </a:r>
            <a:r>
              <a:rPr dirty="0" smtClean="0" sz="900" spc="170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up</a:t>
            </a:r>
            <a:r>
              <a:rPr dirty="0" smtClean="0" sz="900" spc="25">
                <a:latin typeface="Times New Roman"/>
                <a:cs typeface="Times New Roman"/>
              </a:rPr>
              <a:t>p</a:t>
            </a:r>
            <a:r>
              <a:rPr dirty="0" smtClean="0" sz="900" spc="0">
                <a:latin typeface="Times New Roman"/>
                <a:cs typeface="Times New Roman"/>
              </a:rPr>
              <a:t>er</a:t>
            </a:r>
            <a:r>
              <a:rPr dirty="0" smtClean="0" sz="900" spc="168">
                <a:latin typeface="Times New Roman"/>
                <a:cs typeface="Times New Roman"/>
              </a:rPr>
              <a:t> </a:t>
            </a:r>
            <a:r>
              <a:rPr dirty="0" smtClean="0" sz="900" spc="25">
                <a:latin typeface="Times New Roman"/>
                <a:cs typeface="Times New Roman"/>
              </a:rPr>
              <a:t>b</a:t>
            </a:r>
            <a:r>
              <a:rPr dirty="0" smtClean="0" sz="900" spc="0">
                <a:latin typeface="Times New Roman"/>
                <a:cs typeface="Times New Roman"/>
              </a:rPr>
              <a:t>ounds</a:t>
            </a:r>
            <a:r>
              <a:rPr dirty="0" smtClean="0" sz="900" spc="188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as</a:t>
            </a:r>
            <a:r>
              <a:rPr dirty="0" smtClean="0" sz="900" spc="124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functions</a:t>
            </a:r>
            <a:r>
              <a:rPr dirty="0" smtClean="0" sz="900" spc="213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of</a:t>
            </a:r>
            <a:r>
              <a:rPr dirty="0" smtClean="0" sz="900" spc="72">
                <a:latin typeface="Times New Roman"/>
                <a:cs typeface="Times New Roman"/>
              </a:rPr>
              <a:t> </a:t>
            </a:r>
            <a:r>
              <a:rPr dirty="0" smtClean="0" sz="900" spc="14">
                <a:latin typeface="Times New Roman"/>
                <a:cs typeface="Times New Roman"/>
              </a:rPr>
              <a:t>n</a:t>
            </a:r>
            <a:r>
              <a:rPr dirty="0" smtClean="0" sz="900" spc="0">
                <a:latin typeface="Times New Roman"/>
                <a:cs typeface="Times New Roman"/>
              </a:rPr>
              <a:t>,</a:t>
            </a:r>
            <a:r>
              <a:rPr dirty="0" smtClean="0" sz="900" spc="136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and</a:t>
            </a:r>
            <a:r>
              <a:rPr dirty="0" smtClean="0" sz="900" spc="170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the</a:t>
            </a:r>
            <a:r>
              <a:rPr dirty="0" smtClean="0" sz="900" spc="189">
                <a:latin typeface="Times New Roman"/>
                <a:cs typeface="Times New Roman"/>
              </a:rPr>
              <a:t> </a:t>
            </a:r>
            <a:r>
              <a:rPr dirty="0" smtClean="0" sz="900" spc="25">
                <a:latin typeface="Times New Roman"/>
                <a:cs typeface="Times New Roman"/>
              </a:rPr>
              <a:t>b</a:t>
            </a:r>
            <a:r>
              <a:rPr dirty="0" smtClean="0" sz="900" spc="0">
                <a:latin typeface="Times New Roman"/>
                <a:cs typeface="Times New Roman"/>
              </a:rPr>
              <a:t>est</a:t>
            </a:r>
            <a:r>
              <a:rPr dirty="0" smtClean="0" sz="900" spc="192">
                <a:latin typeface="Times New Roman"/>
                <a:cs typeface="Times New Roman"/>
              </a:rPr>
              <a:t> </a:t>
            </a:r>
            <a:r>
              <a:rPr dirty="0" smtClean="0" sz="900" spc="25">
                <a:latin typeface="Times New Roman"/>
                <a:cs typeface="Times New Roman"/>
              </a:rPr>
              <a:t>p</a:t>
            </a:r>
            <a:r>
              <a:rPr dirty="0" smtClean="0" sz="900" spc="0">
                <a:latin typeface="Times New Roman"/>
                <a:cs typeface="Times New Roman"/>
              </a:rPr>
              <a:t>ossible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47294" y="2705534"/>
            <a:ext cx="418122" cy="14356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000"/>
              </a:lnSpc>
              <a:spcBef>
                <a:spcPts val="50"/>
              </a:spcBef>
            </a:pPr>
            <a:r>
              <a:rPr dirty="0" smtClean="0" baseline="3220" sz="1350">
                <a:latin typeface="Times New Roman"/>
                <a:cs typeface="Times New Roman"/>
              </a:rPr>
              <a:t>L</a:t>
            </a:r>
            <a:r>
              <a:rPr dirty="0" smtClean="0" baseline="-4831" sz="900">
                <a:latin typeface="Times New Roman"/>
                <a:cs typeface="Times New Roman"/>
              </a:rPr>
              <a:t>n</a:t>
            </a:r>
            <a:r>
              <a:rPr dirty="0" smtClean="0" baseline="-4831" sz="900" spc="-89">
                <a:latin typeface="Times New Roman"/>
                <a:cs typeface="Times New Roman"/>
              </a:rPr>
              <a:t> </a:t>
            </a:r>
            <a:r>
              <a:rPr dirty="0" smtClean="0" baseline="3220" sz="1350" spc="0">
                <a:latin typeface="Times New Roman"/>
                <a:cs typeface="Times New Roman"/>
              </a:rPr>
              <a:t>,</a:t>
            </a:r>
            <a:r>
              <a:rPr dirty="0" smtClean="0" baseline="3220" sz="1350" spc="-40">
                <a:latin typeface="Times New Roman"/>
                <a:cs typeface="Times New Roman"/>
              </a:rPr>
              <a:t> </a:t>
            </a:r>
            <a:r>
              <a:rPr dirty="0" smtClean="0" baseline="3220" sz="1350" spc="0">
                <a:latin typeface="Times New Roman"/>
                <a:cs typeface="Times New Roman"/>
              </a:rPr>
              <a:t>U</a:t>
            </a:r>
            <a:r>
              <a:rPr dirty="0" smtClean="0" baseline="-4831" sz="900" spc="0">
                <a:latin typeface="Times New Roman"/>
                <a:cs typeface="Times New Roman"/>
              </a:rPr>
              <a:t>n</a:t>
            </a:r>
            <a:r>
              <a:rPr dirty="0" smtClean="0" baseline="-4831" sz="900" spc="0">
                <a:latin typeface="Times New Roman"/>
                <a:cs typeface="Times New Roman"/>
              </a:rPr>
              <a:t> </a:t>
            </a:r>
            <a:r>
              <a:rPr dirty="0" smtClean="0" baseline="-4831" sz="900" spc="110">
                <a:latin typeface="Times New Roman"/>
                <a:cs typeface="Times New Roman"/>
              </a:rPr>
              <a:t> </a:t>
            </a:r>
            <a:r>
              <a:rPr dirty="0" smtClean="0" baseline="3220" sz="1350" spc="0">
                <a:latin typeface="Times New Roman"/>
                <a:cs typeface="Times New Roman"/>
              </a:rPr>
              <a:t>: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47294" y="2846011"/>
            <a:ext cx="756404" cy="1723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990"/>
              </a:lnSpc>
              <a:spcBef>
                <a:spcPts val="49"/>
              </a:spcBef>
            </a:pPr>
            <a:r>
              <a:rPr dirty="0" smtClean="0" baseline="2784" sz="1350" spc="0">
                <a:latin typeface="Segoe UI Symbol"/>
                <a:cs typeface="Segoe UI Symbol"/>
              </a:rPr>
              <a:t>F</a:t>
            </a:r>
            <a:r>
              <a:rPr dirty="0" smtClean="0" baseline="-9662" sz="900" spc="0">
                <a:latin typeface="Times New Roman"/>
                <a:cs typeface="Times New Roman"/>
              </a:rPr>
              <a:t>inf</a:t>
            </a:r>
            <a:r>
              <a:rPr dirty="0" smtClean="0" baseline="-9662" sz="900" spc="0">
                <a:latin typeface="Times New Roman"/>
                <a:cs typeface="Times New Roman"/>
              </a:rPr>
              <a:t> </a:t>
            </a:r>
            <a:r>
              <a:rPr dirty="0" smtClean="0" baseline="-9662" sz="900" spc="122">
                <a:latin typeface="Times New Roman"/>
                <a:cs typeface="Times New Roman"/>
              </a:rPr>
              <a:t> </a:t>
            </a:r>
            <a:r>
              <a:rPr dirty="0" smtClean="0" baseline="3220" sz="1350" spc="0">
                <a:latin typeface="Times New Roman"/>
                <a:cs typeface="Times New Roman"/>
              </a:rPr>
              <a:t>and</a:t>
            </a:r>
            <a:r>
              <a:rPr dirty="0" smtClean="0" baseline="3220" sz="1350" spc="170">
                <a:latin typeface="Times New Roman"/>
                <a:cs typeface="Times New Roman"/>
              </a:rPr>
              <a:t> </a:t>
            </a:r>
            <a:r>
              <a:rPr dirty="0" smtClean="0" baseline="2784" sz="1350" spc="0">
                <a:latin typeface="Segoe UI Symbol"/>
                <a:cs typeface="Segoe UI Symbol"/>
              </a:rPr>
              <a:t>F</a:t>
            </a:r>
            <a:r>
              <a:rPr dirty="0" smtClean="0" baseline="-4831" sz="900" spc="0">
                <a:latin typeface="Times New Roman"/>
                <a:cs typeface="Times New Roman"/>
              </a:rPr>
              <a:t>sup</a:t>
            </a:r>
            <a:r>
              <a:rPr dirty="0" smtClean="0" baseline="-4831" sz="900" spc="-75">
                <a:latin typeface="Times New Roman"/>
                <a:cs typeface="Times New Roman"/>
              </a:rPr>
              <a:t> </a:t>
            </a:r>
            <a:r>
              <a:rPr dirty="0" smtClean="0" baseline="3220" sz="1350" spc="0">
                <a:latin typeface="Times New Roman"/>
                <a:cs typeface="Times New Roman"/>
              </a:rPr>
              <a:t>: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08337" y="2846011"/>
            <a:ext cx="2615436" cy="13927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955"/>
              </a:lnSpc>
              <a:spcBef>
                <a:spcPts val="47"/>
              </a:spcBef>
            </a:pPr>
            <a:r>
              <a:rPr dirty="0" smtClean="0" sz="900" spc="0">
                <a:latin typeface="Times New Roman"/>
                <a:cs typeface="Times New Roman"/>
              </a:rPr>
              <a:t>families</a:t>
            </a:r>
            <a:r>
              <a:rPr dirty="0" smtClean="0" sz="900" spc="50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of</a:t>
            </a:r>
            <a:r>
              <a:rPr dirty="0" smtClean="0" sz="900" spc="72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e</a:t>
            </a:r>
            <a:r>
              <a:rPr dirty="0" smtClean="0" sz="900" spc="0">
                <a:latin typeface="Times New Roman"/>
                <a:cs typeface="Times New Roman"/>
              </a:rPr>
              <a:t>x</a:t>
            </a:r>
            <a:r>
              <a:rPr dirty="0" smtClean="0" sz="900" spc="0">
                <a:latin typeface="Times New Roman"/>
                <a:cs typeface="Times New Roman"/>
              </a:rPr>
              <a:t>t</a:t>
            </a:r>
            <a:r>
              <a:rPr dirty="0" smtClean="0" sz="900" spc="0">
                <a:latin typeface="Times New Roman"/>
                <a:cs typeface="Times New Roman"/>
              </a:rPr>
              <a:t>remal</a:t>
            </a:r>
            <a:r>
              <a:rPr dirty="0" smtClean="0" sz="900" spc="79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graphs</a:t>
            </a:r>
            <a:r>
              <a:rPr dirty="0" smtClean="0" sz="900" spc="199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ass</a:t>
            </a:r>
            <a:r>
              <a:rPr dirty="0" smtClean="0" sz="900" spc="25">
                <a:latin typeface="Times New Roman"/>
                <a:cs typeface="Times New Roman"/>
              </a:rPr>
              <a:t>o</a:t>
            </a:r>
            <a:r>
              <a:rPr dirty="0" smtClean="0" sz="900" spc="0">
                <a:latin typeface="Times New Roman"/>
                <a:cs typeface="Times New Roman"/>
              </a:rPr>
              <a:t>ciated</a:t>
            </a:r>
            <a:r>
              <a:rPr dirty="0" smtClean="0" sz="900" spc="0">
                <a:latin typeface="Times New Roman"/>
                <a:cs typeface="Times New Roman"/>
              </a:rPr>
              <a:t> </a:t>
            </a:r>
            <a:r>
              <a:rPr dirty="0" smtClean="0" sz="900" spc="30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to</a:t>
            </a:r>
            <a:r>
              <a:rPr dirty="0" smtClean="0" sz="900" spc="170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the</a:t>
            </a:r>
            <a:r>
              <a:rPr dirty="0" smtClean="0" sz="900" spc="189">
                <a:latin typeface="Times New Roman"/>
                <a:cs typeface="Times New Roman"/>
              </a:rPr>
              <a:t> </a:t>
            </a:r>
            <a:r>
              <a:rPr dirty="0" smtClean="0" sz="900" spc="25">
                <a:latin typeface="Times New Roman"/>
                <a:cs typeface="Times New Roman"/>
              </a:rPr>
              <a:t>b</a:t>
            </a:r>
            <a:r>
              <a:rPr dirty="0" smtClean="0" sz="900" spc="0">
                <a:latin typeface="Times New Roman"/>
                <a:cs typeface="Times New Roman"/>
              </a:rPr>
              <a:t>ounds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5006" y="3353753"/>
            <a:ext cx="1545775" cy="101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70"/>
              </a:lnSpc>
              <a:spcBef>
                <a:spcPts val="33"/>
              </a:spcBef>
            </a:pPr>
            <a:r>
              <a:rPr dirty="0" smtClean="0" sz="600" spc="-71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dirty="0" smtClean="0" sz="600" spc="-23">
                <a:solidFill>
                  <a:srgbClr val="FFFFFF"/>
                </a:solidFill>
                <a:latin typeface="Times New Roman"/>
                <a:cs typeface="Times New Roman"/>
              </a:rPr>
              <a:t>w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dirty="0" smtClean="0" sz="600" spc="7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applications</a:t>
            </a:r>
            <a:r>
              <a:rPr dirty="0" smtClean="0" sz="600" spc="27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of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VNS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79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in</a:t>
            </a:r>
            <a:r>
              <a:rPr dirty="0" smtClean="0" sz="600" spc="14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Data</a:t>
            </a:r>
            <a:r>
              <a:rPr dirty="0" smtClean="0" sz="600" spc="122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Mining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884796" y="3353753"/>
            <a:ext cx="544760" cy="101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70"/>
              </a:lnSpc>
              <a:spcBef>
                <a:spcPts val="33"/>
              </a:spcBef>
            </a:pP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Pierre</a:t>
            </a:r>
            <a:r>
              <a:rPr dirty="0" smtClean="0" sz="600" spc="7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Hansen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766243" y="3353753"/>
            <a:ext cx="1053265" cy="101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70"/>
              </a:lnSpc>
              <a:spcBef>
                <a:spcPts val="33"/>
              </a:spcBef>
            </a:pPr>
            <a:r>
              <a:rPr dirty="0" smtClean="0" sz="600" spc="-23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dirty="0" smtClean="0" sz="600" spc="-23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ris,</a:t>
            </a:r>
            <a:r>
              <a:rPr dirty="0" smtClean="0" sz="600" spc="102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Septem</a:t>
            </a:r>
            <a:r>
              <a:rPr dirty="0" smtClean="0" sz="600" spc="23">
                <a:solidFill>
                  <a:srgbClr val="FFFFFF"/>
                </a:solidFill>
                <a:latin typeface="Times New Roman"/>
                <a:cs typeface="Times New Roman"/>
              </a:rPr>
              <a:t>b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er</a:t>
            </a:r>
            <a:r>
              <a:rPr dirty="0" smtClean="0" sz="600" spc="9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7–8,</a:t>
            </a:r>
            <a:r>
              <a:rPr dirty="0" smtClean="0" sz="600" spc="4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2017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190388" y="3353753"/>
            <a:ext cx="307653" cy="101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70"/>
              </a:lnSpc>
              <a:spcBef>
                <a:spcPts val="33"/>
              </a:spcBef>
            </a:pP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26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3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/</a:t>
            </a:r>
            <a:r>
              <a:rPr dirty="0" smtClean="0" sz="600" spc="-8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34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297606" y="3251275"/>
            <a:ext cx="53506" cy="25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" name="object 2"/>
          <p:cNvSpPr txBox="1"/>
          <p:nvPr/>
        </p:nvSpPr>
        <p:spPr>
          <a:xfrm>
            <a:off x="3023667" y="3251371"/>
            <a:ext cx="43019" cy="151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/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/>
          <p:nvPr/>
        </p:nvSpPr>
        <p:spPr>
          <a:xfrm>
            <a:off x="3023667" y="3236187"/>
            <a:ext cx="43019" cy="30366"/>
          </a:xfrm>
          <a:custGeom>
            <a:avLst/>
            <a:gdLst/>
            <a:ahLst/>
            <a:cxnLst/>
            <a:rect l="l" t="t" r="r" b="b"/>
            <a:pathLst>
              <a:path w="43019" h="30366">
                <a:moveTo>
                  <a:pt x="0" y="30366"/>
                </a:moveTo>
                <a:lnTo>
                  <a:pt x="43019" y="30366"/>
                </a:lnTo>
                <a:lnTo>
                  <a:pt x="43019" y="0"/>
                </a:lnTo>
                <a:lnTo>
                  <a:pt x="0" y="0"/>
                </a:lnTo>
                <a:lnTo>
                  <a:pt x="0" y="30366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" name="object 11"/>
          <p:cNvSpPr/>
          <p:nvPr/>
        </p:nvSpPr>
        <p:spPr>
          <a:xfrm>
            <a:off x="2944050" y="3232225"/>
            <a:ext cx="25400" cy="38100"/>
          </a:xfrm>
          <a:custGeom>
            <a:avLst/>
            <a:gdLst/>
            <a:ahLst/>
            <a:cxnLst/>
            <a:rect l="l" t="t" r="r" b="b"/>
            <a:pathLst>
              <a:path w="25400" h="38100">
                <a:moveTo>
                  <a:pt x="25400" y="38100"/>
                </a:moveTo>
                <a:lnTo>
                  <a:pt x="25400" y="0"/>
                </a:lnTo>
                <a:lnTo>
                  <a:pt x="0" y="19050"/>
                </a:lnTo>
                <a:lnTo>
                  <a:pt x="25400" y="3810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" name="object 12"/>
          <p:cNvSpPr/>
          <p:nvPr/>
        </p:nvSpPr>
        <p:spPr>
          <a:xfrm>
            <a:off x="3121853" y="3232225"/>
            <a:ext cx="25400" cy="38100"/>
          </a:xfrm>
          <a:custGeom>
            <a:avLst/>
            <a:gdLst/>
            <a:ahLst/>
            <a:cxnLst/>
            <a:rect l="l" t="t" r="r" b="b"/>
            <a:pathLst>
              <a:path w="25400" h="38100">
                <a:moveTo>
                  <a:pt x="0" y="38100"/>
                </a:moveTo>
                <a:lnTo>
                  <a:pt x="25400" y="19050"/>
                </a:lnTo>
                <a:lnTo>
                  <a:pt x="0" y="0"/>
                </a:lnTo>
                <a:lnTo>
                  <a:pt x="0" y="3810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" name="object 13"/>
          <p:cNvSpPr/>
          <p:nvPr/>
        </p:nvSpPr>
        <p:spPr>
          <a:xfrm>
            <a:off x="3287279" y="3246309"/>
            <a:ext cx="43019" cy="30366"/>
          </a:xfrm>
          <a:custGeom>
            <a:avLst/>
            <a:gdLst/>
            <a:ahLst/>
            <a:cxnLst/>
            <a:rect l="l" t="t" r="r" b="b"/>
            <a:pathLst>
              <a:path w="43019" h="30366">
                <a:moveTo>
                  <a:pt x="0" y="30366"/>
                </a:moveTo>
                <a:lnTo>
                  <a:pt x="43019" y="30366"/>
                </a:lnTo>
                <a:lnTo>
                  <a:pt x="43019" y="0"/>
                </a:lnTo>
                <a:lnTo>
                  <a:pt x="0" y="0"/>
                </a:lnTo>
                <a:lnTo>
                  <a:pt x="0" y="30366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" name="object 14"/>
          <p:cNvSpPr/>
          <p:nvPr/>
        </p:nvSpPr>
        <p:spPr>
          <a:xfrm>
            <a:off x="3297771" y="3236035"/>
            <a:ext cx="43180" cy="30480"/>
          </a:xfrm>
          <a:custGeom>
            <a:avLst/>
            <a:gdLst/>
            <a:ahLst/>
            <a:cxnLst/>
            <a:rect l="l" t="t" r="r" b="b"/>
            <a:pathLst>
              <a:path w="43180" h="30480">
                <a:moveTo>
                  <a:pt x="0" y="10160"/>
                </a:moveTo>
                <a:lnTo>
                  <a:pt x="0" y="0"/>
                </a:lnTo>
                <a:lnTo>
                  <a:pt x="43180" y="0"/>
                </a:lnTo>
                <a:lnTo>
                  <a:pt x="43180" y="30480"/>
                </a:lnTo>
                <a:lnTo>
                  <a:pt x="33020" y="3048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" name="object 15"/>
          <p:cNvSpPr/>
          <p:nvPr/>
        </p:nvSpPr>
        <p:spPr>
          <a:xfrm>
            <a:off x="3307932" y="3225875"/>
            <a:ext cx="43180" cy="30480"/>
          </a:xfrm>
          <a:custGeom>
            <a:avLst/>
            <a:gdLst/>
            <a:ahLst/>
            <a:cxnLst/>
            <a:rect l="l" t="t" r="r" b="b"/>
            <a:pathLst>
              <a:path w="43180" h="30480">
                <a:moveTo>
                  <a:pt x="0" y="10160"/>
                </a:moveTo>
                <a:lnTo>
                  <a:pt x="0" y="0"/>
                </a:lnTo>
                <a:lnTo>
                  <a:pt x="43180" y="0"/>
                </a:lnTo>
                <a:lnTo>
                  <a:pt x="43180" y="30480"/>
                </a:lnTo>
                <a:lnTo>
                  <a:pt x="33020" y="3048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" name="object 16"/>
          <p:cNvSpPr/>
          <p:nvPr/>
        </p:nvSpPr>
        <p:spPr>
          <a:xfrm>
            <a:off x="3224111" y="3232225"/>
            <a:ext cx="203202" cy="38100"/>
          </a:xfrm>
          <a:custGeom>
            <a:avLst/>
            <a:gdLst/>
            <a:ahLst/>
            <a:cxnLst/>
            <a:rect l="l" t="t" r="r" b="b"/>
            <a:pathLst>
              <a:path w="203202" h="38100">
                <a:moveTo>
                  <a:pt x="203202" y="19050"/>
                </a:moveTo>
                <a:lnTo>
                  <a:pt x="177802" y="0"/>
                </a:lnTo>
                <a:lnTo>
                  <a:pt x="177802" y="38100"/>
                </a:lnTo>
                <a:lnTo>
                  <a:pt x="203202" y="19050"/>
                </a:lnTo>
                <a:close/>
              </a:path>
              <a:path w="203202" h="38100">
                <a:moveTo>
                  <a:pt x="25400" y="0"/>
                </a:moveTo>
                <a:lnTo>
                  <a:pt x="0" y="19050"/>
                </a:lnTo>
                <a:lnTo>
                  <a:pt x="25400" y="38100"/>
                </a:lnTo>
                <a:lnTo>
                  <a:pt x="25400" y="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" name="object 17"/>
          <p:cNvSpPr/>
          <p:nvPr/>
        </p:nvSpPr>
        <p:spPr>
          <a:xfrm>
            <a:off x="3593072" y="32385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" name="object 18"/>
          <p:cNvSpPr/>
          <p:nvPr/>
        </p:nvSpPr>
        <p:spPr>
          <a:xfrm>
            <a:off x="3504171" y="3232225"/>
            <a:ext cx="203202" cy="38100"/>
          </a:xfrm>
          <a:custGeom>
            <a:avLst/>
            <a:gdLst/>
            <a:ahLst/>
            <a:cxnLst/>
            <a:rect l="l" t="t" r="r" b="b"/>
            <a:pathLst>
              <a:path w="203202" h="38100">
                <a:moveTo>
                  <a:pt x="203202" y="19050"/>
                </a:moveTo>
                <a:lnTo>
                  <a:pt x="177802" y="0"/>
                </a:lnTo>
                <a:lnTo>
                  <a:pt x="177802" y="38100"/>
                </a:lnTo>
                <a:lnTo>
                  <a:pt x="203202" y="19050"/>
                </a:lnTo>
                <a:close/>
              </a:path>
              <a:path w="203202" h="38100">
                <a:moveTo>
                  <a:pt x="25400" y="0"/>
                </a:moveTo>
                <a:lnTo>
                  <a:pt x="0" y="19050"/>
                </a:lnTo>
                <a:lnTo>
                  <a:pt x="25400" y="38100"/>
                </a:lnTo>
                <a:lnTo>
                  <a:pt x="25400" y="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" name="object 19"/>
          <p:cNvSpPr/>
          <p:nvPr/>
        </p:nvSpPr>
        <p:spPr>
          <a:xfrm>
            <a:off x="3580372" y="32258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" name="object 20"/>
          <p:cNvSpPr/>
          <p:nvPr/>
        </p:nvSpPr>
        <p:spPr>
          <a:xfrm>
            <a:off x="3593072" y="32512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" name="object 21"/>
          <p:cNvSpPr/>
          <p:nvPr/>
        </p:nvSpPr>
        <p:spPr>
          <a:xfrm>
            <a:off x="3580372" y="32639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" name="object 22"/>
          <p:cNvSpPr/>
          <p:nvPr/>
        </p:nvSpPr>
        <p:spPr>
          <a:xfrm>
            <a:off x="3593072" y="32766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" name="object 23"/>
          <p:cNvSpPr/>
          <p:nvPr/>
        </p:nvSpPr>
        <p:spPr>
          <a:xfrm>
            <a:off x="3860432" y="32258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4" name="object 24"/>
          <p:cNvSpPr/>
          <p:nvPr/>
        </p:nvSpPr>
        <p:spPr>
          <a:xfrm>
            <a:off x="3873132" y="32385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5" name="object 25"/>
          <p:cNvSpPr/>
          <p:nvPr/>
        </p:nvSpPr>
        <p:spPr>
          <a:xfrm>
            <a:off x="3873132" y="32512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6" name="object 26"/>
          <p:cNvSpPr/>
          <p:nvPr/>
        </p:nvSpPr>
        <p:spPr>
          <a:xfrm>
            <a:off x="3784231" y="3232225"/>
            <a:ext cx="203202" cy="38100"/>
          </a:xfrm>
          <a:custGeom>
            <a:avLst/>
            <a:gdLst/>
            <a:ahLst/>
            <a:cxnLst/>
            <a:rect l="l" t="t" r="r" b="b"/>
            <a:pathLst>
              <a:path w="203202" h="38100">
                <a:moveTo>
                  <a:pt x="203202" y="19050"/>
                </a:moveTo>
                <a:lnTo>
                  <a:pt x="177802" y="0"/>
                </a:lnTo>
                <a:lnTo>
                  <a:pt x="177802" y="38100"/>
                </a:lnTo>
                <a:lnTo>
                  <a:pt x="203202" y="19050"/>
                </a:lnTo>
                <a:close/>
              </a:path>
              <a:path w="203202" h="38100">
                <a:moveTo>
                  <a:pt x="25400" y="0"/>
                </a:moveTo>
                <a:lnTo>
                  <a:pt x="0" y="19050"/>
                </a:lnTo>
                <a:lnTo>
                  <a:pt x="25400" y="38100"/>
                </a:lnTo>
                <a:lnTo>
                  <a:pt x="25400" y="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7" name="object 27"/>
          <p:cNvSpPr/>
          <p:nvPr/>
        </p:nvSpPr>
        <p:spPr>
          <a:xfrm>
            <a:off x="3860432" y="32639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8" name="object 28"/>
          <p:cNvSpPr/>
          <p:nvPr/>
        </p:nvSpPr>
        <p:spPr>
          <a:xfrm>
            <a:off x="3873132" y="32766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9" name="object 29"/>
          <p:cNvSpPr/>
          <p:nvPr/>
        </p:nvSpPr>
        <p:spPr>
          <a:xfrm>
            <a:off x="4140493" y="32258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0" name="object 30"/>
          <p:cNvSpPr/>
          <p:nvPr/>
        </p:nvSpPr>
        <p:spPr>
          <a:xfrm>
            <a:off x="4153193" y="32385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1" name="object 31"/>
          <p:cNvSpPr/>
          <p:nvPr/>
        </p:nvSpPr>
        <p:spPr>
          <a:xfrm>
            <a:off x="4153193" y="32512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2" name="object 32"/>
          <p:cNvSpPr/>
          <p:nvPr/>
        </p:nvSpPr>
        <p:spPr>
          <a:xfrm>
            <a:off x="4140493" y="32639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3" name="object 33"/>
          <p:cNvSpPr/>
          <p:nvPr/>
        </p:nvSpPr>
        <p:spPr>
          <a:xfrm>
            <a:off x="4153193" y="32766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4" name="object 34"/>
          <p:cNvSpPr/>
          <p:nvPr/>
        </p:nvSpPr>
        <p:spPr>
          <a:xfrm>
            <a:off x="4451033" y="3256355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0" y="0"/>
                </a:moveTo>
                <a:lnTo>
                  <a:pt x="20320" y="2032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5" name="object 35"/>
          <p:cNvSpPr/>
          <p:nvPr/>
        </p:nvSpPr>
        <p:spPr>
          <a:xfrm>
            <a:off x="4423969" y="3229861"/>
            <a:ext cx="30366" cy="30366"/>
          </a:xfrm>
          <a:custGeom>
            <a:avLst/>
            <a:gdLst/>
            <a:ahLst/>
            <a:cxnLst/>
            <a:rect l="l" t="t" r="r" b="b"/>
            <a:pathLst>
              <a:path w="30366" h="30366">
                <a:moveTo>
                  <a:pt x="30366" y="15183"/>
                </a:moveTo>
                <a:lnTo>
                  <a:pt x="30366" y="6797"/>
                </a:lnTo>
                <a:lnTo>
                  <a:pt x="23568" y="0"/>
                </a:lnTo>
                <a:lnTo>
                  <a:pt x="15183" y="0"/>
                </a:lnTo>
                <a:lnTo>
                  <a:pt x="6797" y="0"/>
                </a:lnTo>
                <a:lnTo>
                  <a:pt x="0" y="6797"/>
                </a:lnTo>
                <a:lnTo>
                  <a:pt x="0" y="15183"/>
                </a:lnTo>
                <a:lnTo>
                  <a:pt x="0" y="23568"/>
                </a:lnTo>
                <a:lnTo>
                  <a:pt x="6797" y="30366"/>
                </a:lnTo>
                <a:lnTo>
                  <a:pt x="15183" y="30366"/>
                </a:lnTo>
                <a:lnTo>
                  <a:pt x="23568" y="30366"/>
                </a:lnTo>
                <a:lnTo>
                  <a:pt x="30366" y="23568"/>
                </a:lnTo>
                <a:lnTo>
                  <a:pt x="30366" y="15183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6" name="object 36"/>
          <p:cNvSpPr/>
          <p:nvPr/>
        </p:nvSpPr>
        <p:spPr>
          <a:xfrm>
            <a:off x="4344352" y="3225875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38765" y="46907"/>
                </a:lnTo>
                <a:lnTo>
                  <a:pt x="48038" y="36798"/>
                </a:lnTo>
                <a:lnTo>
                  <a:pt x="50800" y="25400"/>
                </a:lnTo>
                <a:lnTo>
                  <a:pt x="46907" y="11928"/>
                </a:lnTo>
                <a:lnTo>
                  <a:pt x="36798" y="2718"/>
                </a:lnTo>
                <a:lnTo>
                  <a:pt x="25400" y="0"/>
                </a:lnTo>
                <a:lnTo>
                  <a:pt x="11928" y="3893"/>
                </a:lnTo>
                <a:lnTo>
                  <a:pt x="2718" y="14001"/>
                </a:lnTo>
                <a:lnTo>
                  <a:pt x="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7" name="object 37"/>
          <p:cNvSpPr/>
          <p:nvPr/>
        </p:nvSpPr>
        <p:spPr>
          <a:xfrm>
            <a:off x="4329112" y="3243655"/>
            <a:ext cx="30480" cy="12699"/>
          </a:xfrm>
          <a:custGeom>
            <a:avLst/>
            <a:gdLst/>
            <a:ahLst/>
            <a:cxnLst/>
            <a:rect l="l" t="t" r="r" b="b"/>
            <a:pathLst>
              <a:path w="30480" h="12699">
                <a:moveTo>
                  <a:pt x="30480" y="0"/>
                </a:moveTo>
                <a:lnTo>
                  <a:pt x="15240" y="12700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8" name="object 38"/>
          <p:cNvSpPr/>
          <p:nvPr/>
        </p:nvSpPr>
        <p:spPr>
          <a:xfrm>
            <a:off x="4496754" y="3225875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11928" y="46907"/>
                </a:lnTo>
                <a:lnTo>
                  <a:pt x="2718" y="36798"/>
                </a:lnTo>
                <a:lnTo>
                  <a:pt x="0" y="25400"/>
                </a:lnTo>
                <a:lnTo>
                  <a:pt x="3893" y="11928"/>
                </a:lnTo>
                <a:lnTo>
                  <a:pt x="14001" y="2718"/>
                </a:lnTo>
                <a:lnTo>
                  <a:pt x="25400" y="0"/>
                </a:lnTo>
                <a:lnTo>
                  <a:pt x="38872" y="3893"/>
                </a:lnTo>
                <a:lnTo>
                  <a:pt x="48082" y="14001"/>
                </a:lnTo>
                <a:lnTo>
                  <a:pt x="5080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9" name="object 39"/>
          <p:cNvSpPr/>
          <p:nvPr/>
        </p:nvSpPr>
        <p:spPr>
          <a:xfrm>
            <a:off x="4532315" y="3243655"/>
            <a:ext cx="30480" cy="12699"/>
          </a:xfrm>
          <a:custGeom>
            <a:avLst/>
            <a:gdLst/>
            <a:ahLst/>
            <a:cxnLst/>
            <a:rect l="l" t="t" r="r" b="b"/>
            <a:pathLst>
              <a:path w="30480" h="12699">
                <a:moveTo>
                  <a:pt x="30480" y="0"/>
                </a:moveTo>
                <a:lnTo>
                  <a:pt x="15240" y="12700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0" name="object 40"/>
          <p:cNvSpPr/>
          <p:nvPr/>
        </p:nvSpPr>
        <p:spPr>
          <a:xfrm>
            <a:off x="0" y="0"/>
            <a:ext cx="4608004" cy="3456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1" name="object 41"/>
          <p:cNvSpPr/>
          <p:nvPr/>
        </p:nvSpPr>
        <p:spPr>
          <a:xfrm>
            <a:off x="0" y="0"/>
            <a:ext cx="4608004" cy="25962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2" name="object 42"/>
          <p:cNvSpPr/>
          <p:nvPr/>
        </p:nvSpPr>
        <p:spPr>
          <a:xfrm>
            <a:off x="0" y="0"/>
            <a:ext cx="4608004" cy="3456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3" name="object 43"/>
          <p:cNvSpPr/>
          <p:nvPr/>
        </p:nvSpPr>
        <p:spPr>
          <a:xfrm>
            <a:off x="309193" y="674826"/>
            <a:ext cx="3989652" cy="191450"/>
          </a:xfrm>
          <a:custGeom>
            <a:avLst/>
            <a:gdLst/>
            <a:ahLst/>
            <a:cxnLst/>
            <a:rect l="l" t="t" r="r" b="b"/>
            <a:pathLst>
              <a:path w="3989652" h="191450">
                <a:moveTo>
                  <a:pt x="0" y="50800"/>
                </a:moveTo>
                <a:lnTo>
                  <a:pt x="0" y="191450"/>
                </a:lnTo>
                <a:lnTo>
                  <a:pt x="3989652" y="191450"/>
                </a:lnTo>
                <a:lnTo>
                  <a:pt x="3989652" y="50800"/>
                </a:lnTo>
                <a:lnTo>
                  <a:pt x="3988755" y="41300"/>
                </a:lnTo>
                <a:lnTo>
                  <a:pt x="3965796" y="7786"/>
                </a:lnTo>
                <a:lnTo>
                  <a:pt x="3938852" y="0"/>
                </a:lnTo>
                <a:lnTo>
                  <a:pt x="50800" y="0"/>
                </a:lnTo>
                <a:lnTo>
                  <a:pt x="7786" y="23856"/>
                </a:lnTo>
                <a:lnTo>
                  <a:pt x="0" y="50800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4" name="object 44"/>
          <p:cNvSpPr/>
          <p:nvPr/>
        </p:nvSpPr>
        <p:spPr>
          <a:xfrm>
            <a:off x="309193" y="815338"/>
            <a:ext cx="3989652" cy="10160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5" name="object 45"/>
          <p:cNvSpPr/>
          <p:nvPr/>
        </p:nvSpPr>
        <p:spPr>
          <a:xfrm>
            <a:off x="0" y="0"/>
            <a:ext cx="4608004" cy="34560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6" name="object 46"/>
          <p:cNvSpPr/>
          <p:nvPr/>
        </p:nvSpPr>
        <p:spPr>
          <a:xfrm>
            <a:off x="4235345" y="2771063"/>
            <a:ext cx="114301" cy="11430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7" name="object 47"/>
          <p:cNvSpPr/>
          <p:nvPr/>
        </p:nvSpPr>
        <p:spPr>
          <a:xfrm>
            <a:off x="410794" y="2821864"/>
            <a:ext cx="3837250" cy="635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8" name="object 48"/>
          <p:cNvSpPr/>
          <p:nvPr/>
        </p:nvSpPr>
        <p:spPr>
          <a:xfrm>
            <a:off x="4298846" y="706335"/>
            <a:ext cx="50800" cy="207742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9" name="object 49"/>
          <p:cNvSpPr/>
          <p:nvPr/>
        </p:nvSpPr>
        <p:spPr>
          <a:xfrm>
            <a:off x="4298846" y="769835"/>
            <a:ext cx="50800" cy="201392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0" name="object 50"/>
          <p:cNvSpPr/>
          <p:nvPr/>
        </p:nvSpPr>
        <p:spPr>
          <a:xfrm>
            <a:off x="309193" y="897880"/>
            <a:ext cx="3989652" cy="1936683"/>
          </a:xfrm>
          <a:custGeom>
            <a:avLst/>
            <a:gdLst/>
            <a:ahLst/>
            <a:cxnLst/>
            <a:rect l="l" t="t" r="r" b="b"/>
            <a:pathLst>
              <a:path w="3989652" h="1936683">
                <a:moveTo>
                  <a:pt x="0" y="1885883"/>
                </a:moveTo>
                <a:lnTo>
                  <a:pt x="16636" y="1923397"/>
                </a:lnTo>
                <a:lnTo>
                  <a:pt x="50800" y="1936683"/>
                </a:lnTo>
                <a:lnTo>
                  <a:pt x="3938852" y="1936683"/>
                </a:lnTo>
                <a:lnTo>
                  <a:pt x="3976366" y="1920047"/>
                </a:lnTo>
                <a:lnTo>
                  <a:pt x="3989652" y="1885883"/>
                </a:lnTo>
                <a:lnTo>
                  <a:pt x="3989652" y="0"/>
                </a:lnTo>
                <a:lnTo>
                  <a:pt x="0" y="0"/>
                </a:lnTo>
                <a:lnTo>
                  <a:pt x="0" y="1885883"/>
                </a:lnTo>
                <a:close/>
              </a:path>
            </a:pathLst>
          </a:custGeom>
          <a:solidFill>
            <a:srgbClr val="E9E9F2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1" name="object 51"/>
          <p:cNvSpPr/>
          <p:nvPr/>
        </p:nvSpPr>
        <p:spPr>
          <a:xfrm>
            <a:off x="4298846" y="757135"/>
            <a:ext cx="0" cy="2045677"/>
          </a:xfrm>
          <a:custGeom>
            <a:avLst/>
            <a:gdLst/>
            <a:ahLst/>
            <a:cxnLst/>
            <a:rect l="l" t="t" r="r" b="b"/>
            <a:pathLst>
              <a:path w="0" h="2045677">
                <a:moveTo>
                  <a:pt x="0" y="2045677"/>
                </a:moveTo>
                <a:lnTo>
                  <a:pt x="0" y="0"/>
                </a:lnTo>
              </a:path>
            </a:pathLst>
          </a:custGeom>
          <a:ln w="0">
            <a:solidFill>
              <a:srgbClr val="7F7F7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2" name="object 52"/>
          <p:cNvSpPr/>
          <p:nvPr/>
        </p:nvSpPr>
        <p:spPr>
          <a:xfrm>
            <a:off x="4298846" y="744435"/>
            <a:ext cx="0" cy="12700"/>
          </a:xfrm>
          <a:custGeom>
            <a:avLst/>
            <a:gdLst/>
            <a:ahLst/>
            <a:cxnLst/>
            <a:rect l="l" t="t" r="r" b="b"/>
            <a:pathLst>
              <a:path w="0" h="12700">
                <a:moveTo>
                  <a:pt x="0" y="12700"/>
                </a:moveTo>
                <a:lnTo>
                  <a:pt x="0" y="0"/>
                </a:lnTo>
              </a:path>
            </a:pathLst>
          </a:custGeom>
          <a:ln w="0">
            <a:solidFill>
              <a:srgbClr val="AFAFA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3" name="object 53"/>
          <p:cNvSpPr/>
          <p:nvPr/>
        </p:nvSpPr>
        <p:spPr>
          <a:xfrm>
            <a:off x="4298846" y="731735"/>
            <a:ext cx="0" cy="12700"/>
          </a:xfrm>
          <a:custGeom>
            <a:avLst/>
            <a:gdLst/>
            <a:ahLst/>
            <a:cxnLst/>
            <a:rect l="l" t="t" r="r" b="b"/>
            <a:pathLst>
              <a:path w="0" h="12700">
                <a:moveTo>
                  <a:pt x="0" y="12700"/>
                </a:moveTo>
                <a:lnTo>
                  <a:pt x="0" y="0"/>
                </a:lnTo>
              </a:path>
            </a:pathLst>
          </a:custGeom>
          <a:ln w="0">
            <a:solidFill>
              <a:srgbClr val="CECECE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4" name="object 54"/>
          <p:cNvSpPr/>
          <p:nvPr/>
        </p:nvSpPr>
        <p:spPr>
          <a:xfrm>
            <a:off x="4298846" y="719035"/>
            <a:ext cx="0" cy="12700"/>
          </a:xfrm>
          <a:custGeom>
            <a:avLst/>
            <a:gdLst/>
            <a:ahLst/>
            <a:cxnLst/>
            <a:rect l="l" t="t" r="r" b="b"/>
            <a:pathLst>
              <a:path w="0" h="12700">
                <a:moveTo>
                  <a:pt x="0" y="12700"/>
                </a:moveTo>
                <a:lnTo>
                  <a:pt x="0" y="0"/>
                </a:lnTo>
              </a:path>
            </a:pathLst>
          </a:custGeom>
          <a:ln w="0">
            <a:solidFill>
              <a:srgbClr val="EFEF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5" name="object 55"/>
          <p:cNvSpPr/>
          <p:nvPr/>
        </p:nvSpPr>
        <p:spPr>
          <a:xfrm>
            <a:off x="662101" y="923239"/>
            <a:ext cx="3283743" cy="186690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6" name="object 56"/>
          <p:cNvSpPr/>
          <p:nvPr/>
        </p:nvSpPr>
        <p:spPr>
          <a:xfrm>
            <a:off x="0" y="3320961"/>
            <a:ext cx="4608004" cy="135039"/>
          </a:xfrm>
          <a:custGeom>
            <a:avLst/>
            <a:gdLst/>
            <a:ahLst/>
            <a:cxnLst/>
            <a:rect l="l" t="t" r="r" b="b"/>
            <a:pathLst>
              <a:path w="4608004" h="135039">
                <a:moveTo>
                  <a:pt x="0" y="135039"/>
                </a:moveTo>
                <a:lnTo>
                  <a:pt x="4608004" y="135039"/>
                </a:lnTo>
                <a:lnTo>
                  <a:pt x="4608004" y="0"/>
                </a:lnTo>
                <a:lnTo>
                  <a:pt x="0" y="0"/>
                </a:lnTo>
                <a:lnTo>
                  <a:pt x="0" y="135039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153174" y="44948"/>
            <a:ext cx="3370987" cy="2075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455"/>
              </a:lnSpc>
              <a:spcBef>
                <a:spcPts val="72"/>
              </a:spcBef>
            </a:pP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Finding</a:t>
            </a:r>
            <a:r>
              <a:rPr dirty="0" smtClean="0" sz="1400" spc="-2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conjecture</a:t>
            </a:r>
            <a:r>
              <a:rPr dirty="0" smtClean="0" sz="1400" spc="109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with</a:t>
            </a:r>
            <a:r>
              <a:rPr dirty="0" smtClean="0" sz="1400" spc="5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an</a:t>
            </a:r>
            <a:r>
              <a:rPr dirty="0" smtClean="0" sz="1400" spc="144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automated</a:t>
            </a:r>
            <a:r>
              <a:rPr dirty="0" smtClean="0" sz="1400" spc="337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system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47294" y="699282"/>
            <a:ext cx="1944256" cy="1639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140"/>
              </a:lnSpc>
              <a:spcBef>
                <a:spcPts val="57"/>
              </a:spcBef>
            </a:pPr>
            <a:r>
              <a:rPr dirty="0" smtClean="0" sz="1100" spc="-26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GX</a:t>
            </a:r>
            <a:r>
              <a:rPr dirty="0" smtClean="0" sz="1100" spc="13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100" spc="-29">
                <a:solidFill>
                  <a:srgbClr val="FFFFFF"/>
                </a:solidFill>
                <a:latin typeface="Times New Roman"/>
                <a:cs typeface="Times New Roman"/>
              </a:rPr>
              <a:t>F</a:t>
            </a:r>
            <a:r>
              <a:rPr dirty="0" smtClean="0" sz="1100" spc="-29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rm</a:t>
            </a:r>
            <a:r>
              <a:rPr dirty="0" smtClean="0" sz="1100" spc="73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1:</a:t>
            </a:r>
            <a:r>
              <a:rPr dirty="0" smtClean="0" sz="1100" spc="187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automated</a:t>
            </a: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100" spc="38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100" spc="-29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dirty="0" smtClean="0" sz="1100" spc="29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cess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5006" y="3353753"/>
            <a:ext cx="1545775" cy="101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70"/>
              </a:lnSpc>
              <a:spcBef>
                <a:spcPts val="33"/>
              </a:spcBef>
            </a:pPr>
            <a:r>
              <a:rPr dirty="0" smtClean="0" sz="600" spc="-71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dirty="0" smtClean="0" sz="600" spc="-23">
                <a:solidFill>
                  <a:srgbClr val="FFFFFF"/>
                </a:solidFill>
                <a:latin typeface="Times New Roman"/>
                <a:cs typeface="Times New Roman"/>
              </a:rPr>
              <a:t>w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dirty="0" smtClean="0" sz="600" spc="7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applications</a:t>
            </a:r>
            <a:r>
              <a:rPr dirty="0" smtClean="0" sz="600" spc="27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of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VNS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79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in</a:t>
            </a:r>
            <a:r>
              <a:rPr dirty="0" smtClean="0" sz="600" spc="14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Data</a:t>
            </a:r>
            <a:r>
              <a:rPr dirty="0" smtClean="0" sz="600" spc="122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Mining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884796" y="3353753"/>
            <a:ext cx="544760" cy="101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70"/>
              </a:lnSpc>
              <a:spcBef>
                <a:spcPts val="33"/>
              </a:spcBef>
            </a:pP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Pierre</a:t>
            </a:r>
            <a:r>
              <a:rPr dirty="0" smtClean="0" sz="600" spc="7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Hansen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766243" y="3353753"/>
            <a:ext cx="1053265" cy="101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70"/>
              </a:lnSpc>
              <a:spcBef>
                <a:spcPts val="33"/>
              </a:spcBef>
            </a:pPr>
            <a:r>
              <a:rPr dirty="0" smtClean="0" sz="600" spc="-23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dirty="0" smtClean="0" sz="600" spc="-23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ris,</a:t>
            </a:r>
            <a:r>
              <a:rPr dirty="0" smtClean="0" sz="600" spc="102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Septem</a:t>
            </a:r>
            <a:r>
              <a:rPr dirty="0" smtClean="0" sz="600" spc="23">
                <a:solidFill>
                  <a:srgbClr val="FFFFFF"/>
                </a:solidFill>
                <a:latin typeface="Times New Roman"/>
                <a:cs typeface="Times New Roman"/>
              </a:rPr>
              <a:t>b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er</a:t>
            </a:r>
            <a:r>
              <a:rPr dirty="0" smtClean="0" sz="600" spc="9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7–8,</a:t>
            </a:r>
            <a:r>
              <a:rPr dirty="0" smtClean="0" sz="600" spc="4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2017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190388" y="3353753"/>
            <a:ext cx="307653" cy="101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70"/>
              </a:lnSpc>
              <a:spcBef>
                <a:spcPts val="33"/>
              </a:spcBef>
            </a:pP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27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3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/</a:t>
            </a:r>
            <a:r>
              <a:rPr dirty="0" smtClean="0" sz="600" spc="-8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34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297606" y="3251275"/>
            <a:ext cx="53506" cy="25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" name="object 2"/>
          <p:cNvSpPr txBox="1"/>
          <p:nvPr/>
        </p:nvSpPr>
        <p:spPr>
          <a:xfrm>
            <a:off x="3023667" y="3251371"/>
            <a:ext cx="43019" cy="151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/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/>
          <p:nvPr/>
        </p:nvSpPr>
        <p:spPr>
          <a:xfrm>
            <a:off x="3023667" y="3236187"/>
            <a:ext cx="43019" cy="30366"/>
          </a:xfrm>
          <a:custGeom>
            <a:avLst/>
            <a:gdLst/>
            <a:ahLst/>
            <a:cxnLst/>
            <a:rect l="l" t="t" r="r" b="b"/>
            <a:pathLst>
              <a:path w="43019" h="30366">
                <a:moveTo>
                  <a:pt x="0" y="30366"/>
                </a:moveTo>
                <a:lnTo>
                  <a:pt x="43019" y="30366"/>
                </a:lnTo>
                <a:lnTo>
                  <a:pt x="43019" y="0"/>
                </a:lnTo>
                <a:lnTo>
                  <a:pt x="0" y="0"/>
                </a:lnTo>
                <a:lnTo>
                  <a:pt x="0" y="30366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" name="object 11"/>
          <p:cNvSpPr/>
          <p:nvPr/>
        </p:nvSpPr>
        <p:spPr>
          <a:xfrm>
            <a:off x="2944050" y="3232225"/>
            <a:ext cx="25400" cy="38100"/>
          </a:xfrm>
          <a:custGeom>
            <a:avLst/>
            <a:gdLst/>
            <a:ahLst/>
            <a:cxnLst/>
            <a:rect l="l" t="t" r="r" b="b"/>
            <a:pathLst>
              <a:path w="25400" h="38100">
                <a:moveTo>
                  <a:pt x="25400" y="38100"/>
                </a:moveTo>
                <a:lnTo>
                  <a:pt x="25400" y="0"/>
                </a:lnTo>
                <a:lnTo>
                  <a:pt x="0" y="19050"/>
                </a:lnTo>
                <a:lnTo>
                  <a:pt x="25400" y="3810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" name="object 12"/>
          <p:cNvSpPr/>
          <p:nvPr/>
        </p:nvSpPr>
        <p:spPr>
          <a:xfrm>
            <a:off x="3121853" y="3232225"/>
            <a:ext cx="25400" cy="38100"/>
          </a:xfrm>
          <a:custGeom>
            <a:avLst/>
            <a:gdLst/>
            <a:ahLst/>
            <a:cxnLst/>
            <a:rect l="l" t="t" r="r" b="b"/>
            <a:pathLst>
              <a:path w="25400" h="38100">
                <a:moveTo>
                  <a:pt x="0" y="38100"/>
                </a:moveTo>
                <a:lnTo>
                  <a:pt x="25400" y="19050"/>
                </a:lnTo>
                <a:lnTo>
                  <a:pt x="0" y="0"/>
                </a:lnTo>
                <a:lnTo>
                  <a:pt x="0" y="3810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" name="object 13"/>
          <p:cNvSpPr/>
          <p:nvPr/>
        </p:nvSpPr>
        <p:spPr>
          <a:xfrm>
            <a:off x="3287279" y="3246309"/>
            <a:ext cx="43019" cy="30366"/>
          </a:xfrm>
          <a:custGeom>
            <a:avLst/>
            <a:gdLst/>
            <a:ahLst/>
            <a:cxnLst/>
            <a:rect l="l" t="t" r="r" b="b"/>
            <a:pathLst>
              <a:path w="43019" h="30366">
                <a:moveTo>
                  <a:pt x="0" y="30366"/>
                </a:moveTo>
                <a:lnTo>
                  <a:pt x="43019" y="30366"/>
                </a:lnTo>
                <a:lnTo>
                  <a:pt x="43019" y="0"/>
                </a:lnTo>
                <a:lnTo>
                  <a:pt x="0" y="0"/>
                </a:lnTo>
                <a:lnTo>
                  <a:pt x="0" y="30366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" name="object 14"/>
          <p:cNvSpPr/>
          <p:nvPr/>
        </p:nvSpPr>
        <p:spPr>
          <a:xfrm>
            <a:off x="3297771" y="3236035"/>
            <a:ext cx="43180" cy="30480"/>
          </a:xfrm>
          <a:custGeom>
            <a:avLst/>
            <a:gdLst/>
            <a:ahLst/>
            <a:cxnLst/>
            <a:rect l="l" t="t" r="r" b="b"/>
            <a:pathLst>
              <a:path w="43180" h="30480">
                <a:moveTo>
                  <a:pt x="0" y="10160"/>
                </a:moveTo>
                <a:lnTo>
                  <a:pt x="0" y="0"/>
                </a:lnTo>
                <a:lnTo>
                  <a:pt x="43180" y="0"/>
                </a:lnTo>
                <a:lnTo>
                  <a:pt x="43180" y="30480"/>
                </a:lnTo>
                <a:lnTo>
                  <a:pt x="33020" y="3048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" name="object 15"/>
          <p:cNvSpPr/>
          <p:nvPr/>
        </p:nvSpPr>
        <p:spPr>
          <a:xfrm>
            <a:off x="3307932" y="3225875"/>
            <a:ext cx="43180" cy="30480"/>
          </a:xfrm>
          <a:custGeom>
            <a:avLst/>
            <a:gdLst/>
            <a:ahLst/>
            <a:cxnLst/>
            <a:rect l="l" t="t" r="r" b="b"/>
            <a:pathLst>
              <a:path w="43180" h="30480">
                <a:moveTo>
                  <a:pt x="0" y="10160"/>
                </a:moveTo>
                <a:lnTo>
                  <a:pt x="0" y="0"/>
                </a:lnTo>
                <a:lnTo>
                  <a:pt x="43180" y="0"/>
                </a:lnTo>
                <a:lnTo>
                  <a:pt x="43180" y="30480"/>
                </a:lnTo>
                <a:lnTo>
                  <a:pt x="33020" y="3048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" name="object 16"/>
          <p:cNvSpPr/>
          <p:nvPr/>
        </p:nvSpPr>
        <p:spPr>
          <a:xfrm>
            <a:off x="3224111" y="3232225"/>
            <a:ext cx="203202" cy="38100"/>
          </a:xfrm>
          <a:custGeom>
            <a:avLst/>
            <a:gdLst/>
            <a:ahLst/>
            <a:cxnLst/>
            <a:rect l="l" t="t" r="r" b="b"/>
            <a:pathLst>
              <a:path w="203202" h="38100">
                <a:moveTo>
                  <a:pt x="203202" y="19050"/>
                </a:moveTo>
                <a:lnTo>
                  <a:pt x="177802" y="0"/>
                </a:lnTo>
                <a:lnTo>
                  <a:pt x="177802" y="38100"/>
                </a:lnTo>
                <a:lnTo>
                  <a:pt x="203202" y="19050"/>
                </a:lnTo>
                <a:close/>
              </a:path>
              <a:path w="203202" h="38100">
                <a:moveTo>
                  <a:pt x="25400" y="0"/>
                </a:moveTo>
                <a:lnTo>
                  <a:pt x="0" y="19050"/>
                </a:lnTo>
                <a:lnTo>
                  <a:pt x="25400" y="38100"/>
                </a:lnTo>
                <a:lnTo>
                  <a:pt x="25400" y="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" name="object 17"/>
          <p:cNvSpPr/>
          <p:nvPr/>
        </p:nvSpPr>
        <p:spPr>
          <a:xfrm>
            <a:off x="3593072" y="32385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" name="object 18"/>
          <p:cNvSpPr/>
          <p:nvPr/>
        </p:nvSpPr>
        <p:spPr>
          <a:xfrm>
            <a:off x="3504171" y="3232225"/>
            <a:ext cx="203202" cy="38100"/>
          </a:xfrm>
          <a:custGeom>
            <a:avLst/>
            <a:gdLst/>
            <a:ahLst/>
            <a:cxnLst/>
            <a:rect l="l" t="t" r="r" b="b"/>
            <a:pathLst>
              <a:path w="203202" h="38100">
                <a:moveTo>
                  <a:pt x="203202" y="19050"/>
                </a:moveTo>
                <a:lnTo>
                  <a:pt x="177802" y="0"/>
                </a:lnTo>
                <a:lnTo>
                  <a:pt x="177802" y="38100"/>
                </a:lnTo>
                <a:lnTo>
                  <a:pt x="203202" y="19050"/>
                </a:lnTo>
                <a:close/>
              </a:path>
              <a:path w="203202" h="38100">
                <a:moveTo>
                  <a:pt x="25400" y="0"/>
                </a:moveTo>
                <a:lnTo>
                  <a:pt x="0" y="19050"/>
                </a:lnTo>
                <a:lnTo>
                  <a:pt x="25400" y="38100"/>
                </a:lnTo>
                <a:lnTo>
                  <a:pt x="25400" y="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" name="object 19"/>
          <p:cNvSpPr/>
          <p:nvPr/>
        </p:nvSpPr>
        <p:spPr>
          <a:xfrm>
            <a:off x="3580372" y="32258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" name="object 20"/>
          <p:cNvSpPr/>
          <p:nvPr/>
        </p:nvSpPr>
        <p:spPr>
          <a:xfrm>
            <a:off x="3593072" y="32512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" name="object 21"/>
          <p:cNvSpPr/>
          <p:nvPr/>
        </p:nvSpPr>
        <p:spPr>
          <a:xfrm>
            <a:off x="3580372" y="32639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" name="object 22"/>
          <p:cNvSpPr/>
          <p:nvPr/>
        </p:nvSpPr>
        <p:spPr>
          <a:xfrm>
            <a:off x="3593072" y="32766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" name="object 23"/>
          <p:cNvSpPr/>
          <p:nvPr/>
        </p:nvSpPr>
        <p:spPr>
          <a:xfrm>
            <a:off x="3860432" y="32258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4" name="object 24"/>
          <p:cNvSpPr/>
          <p:nvPr/>
        </p:nvSpPr>
        <p:spPr>
          <a:xfrm>
            <a:off x="3873132" y="32385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5" name="object 25"/>
          <p:cNvSpPr/>
          <p:nvPr/>
        </p:nvSpPr>
        <p:spPr>
          <a:xfrm>
            <a:off x="3873132" y="32512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6" name="object 26"/>
          <p:cNvSpPr/>
          <p:nvPr/>
        </p:nvSpPr>
        <p:spPr>
          <a:xfrm>
            <a:off x="3784231" y="3232225"/>
            <a:ext cx="203202" cy="38100"/>
          </a:xfrm>
          <a:custGeom>
            <a:avLst/>
            <a:gdLst/>
            <a:ahLst/>
            <a:cxnLst/>
            <a:rect l="l" t="t" r="r" b="b"/>
            <a:pathLst>
              <a:path w="203202" h="38100">
                <a:moveTo>
                  <a:pt x="203202" y="19050"/>
                </a:moveTo>
                <a:lnTo>
                  <a:pt x="177802" y="0"/>
                </a:lnTo>
                <a:lnTo>
                  <a:pt x="177802" y="38100"/>
                </a:lnTo>
                <a:lnTo>
                  <a:pt x="203202" y="19050"/>
                </a:lnTo>
                <a:close/>
              </a:path>
              <a:path w="203202" h="38100">
                <a:moveTo>
                  <a:pt x="25400" y="0"/>
                </a:moveTo>
                <a:lnTo>
                  <a:pt x="0" y="19050"/>
                </a:lnTo>
                <a:lnTo>
                  <a:pt x="25400" y="38100"/>
                </a:lnTo>
                <a:lnTo>
                  <a:pt x="25400" y="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7" name="object 27"/>
          <p:cNvSpPr/>
          <p:nvPr/>
        </p:nvSpPr>
        <p:spPr>
          <a:xfrm>
            <a:off x="3860432" y="32639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8" name="object 28"/>
          <p:cNvSpPr/>
          <p:nvPr/>
        </p:nvSpPr>
        <p:spPr>
          <a:xfrm>
            <a:off x="3873132" y="32766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9" name="object 29"/>
          <p:cNvSpPr/>
          <p:nvPr/>
        </p:nvSpPr>
        <p:spPr>
          <a:xfrm>
            <a:off x="4140493" y="32258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0" name="object 30"/>
          <p:cNvSpPr/>
          <p:nvPr/>
        </p:nvSpPr>
        <p:spPr>
          <a:xfrm>
            <a:off x="4153193" y="32385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1" name="object 31"/>
          <p:cNvSpPr/>
          <p:nvPr/>
        </p:nvSpPr>
        <p:spPr>
          <a:xfrm>
            <a:off x="4153193" y="32512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2" name="object 32"/>
          <p:cNvSpPr/>
          <p:nvPr/>
        </p:nvSpPr>
        <p:spPr>
          <a:xfrm>
            <a:off x="4140493" y="32639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3" name="object 33"/>
          <p:cNvSpPr/>
          <p:nvPr/>
        </p:nvSpPr>
        <p:spPr>
          <a:xfrm>
            <a:off x="4153193" y="32766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4" name="object 34"/>
          <p:cNvSpPr/>
          <p:nvPr/>
        </p:nvSpPr>
        <p:spPr>
          <a:xfrm>
            <a:off x="4451033" y="3256355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0" y="0"/>
                </a:moveTo>
                <a:lnTo>
                  <a:pt x="20320" y="2032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5" name="object 35"/>
          <p:cNvSpPr/>
          <p:nvPr/>
        </p:nvSpPr>
        <p:spPr>
          <a:xfrm>
            <a:off x="4423969" y="3229861"/>
            <a:ext cx="30366" cy="30366"/>
          </a:xfrm>
          <a:custGeom>
            <a:avLst/>
            <a:gdLst/>
            <a:ahLst/>
            <a:cxnLst/>
            <a:rect l="l" t="t" r="r" b="b"/>
            <a:pathLst>
              <a:path w="30366" h="30366">
                <a:moveTo>
                  <a:pt x="30366" y="15183"/>
                </a:moveTo>
                <a:lnTo>
                  <a:pt x="30366" y="6797"/>
                </a:lnTo>
                <a:lnTo>
                  <a:pt x="23568" y="0"/>
                </a:lnTo>
                <a:lnTo>
                  <a:pt x="15183" y="0"/>
                </a:lnTo>
                <a:lnTo>
                  <a:pt x="6797" y="0"/>
                </a:lnTo>
                <a:lnTo>
                  <a:pt x="0" y="6797"/>
                </a:lnTo>
                <a:lnTo>
                  <a:pt x="0" y="15183"/>
                </a:lnTo>
                <a:lnTo>
                  <a:pt x="0" y="23568"/>
                </a:lnTo>
                <a:lnTo>
                  <a:pt x="6797" y="30366"/>
                </a:lnTo>
                <a:lnTo>
                  <a:pt x="15183" y="30366"/>
                </a:lnTo>
                <a:lnTo>
                  <a:pt x="23568" y="30366"/>
                </a:lnTo>
                <a:lnTo>
                  <a:pt x="30366" y="23568"/>
                </a:lnTo>
                <a:lnTo>
                  <a:pt x="30366" y="15183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6" name="object 36"/>
          <p:cNvSpPr/>
          <p:nvPr/>
        </p:nvSpPr>
        <p:spPr>
          <a:xfrm>
            <a:off x="4344352" y="3225875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38765" y="46907"/>
                </a:lnTo>
                <a:lnTo>
                  <a:pt x="48038" y="36798"/>
                </a:lnTo>
                <a:lnTo>
                  <a:pt x="50800" y="25400"/>
                </a:lnTo>
                <a:lnTo>
                  <a:pt x="46907" y="11928"/>
                </a:lnTo>
                <a:lnTo>
                  <a:pt x="36798" y="2718"/>
                </a:lnTo>
                <a:lnTo>
                  <a:pt x="25400" y="0"/>
                </a:lnTo>
                <a:lnTo>
                  <a:pt x="11928" y="3893"/>
                </a:lnTo>
                <a:lnTo>
                  <a:pt x="2718" y="14001"/>
                </a:lnTo>
                <a:lnTo>
                  <a:pt x="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7" name="object 37"/>
          <p:cNvSpPr/>
          <p:nvPr/>
        </p:nvSpPr>
        <p:spPr>
          <a:xfrm>
            <a:off x="4329112" y="3243655"/>
            <a:ext cx="30480" cy="12699"/>
          </a:xfrm>
          <a:custGeom>
            <a:avLst/>
            <a:gdLst/>
            <a:ahLst/>
            <a:cxnLst/>
            <a:rect l="l" t="t" r="r" b="b"/>
            <a:pathLst>
              <a:path w="30480" h="12699">
                <a:moveTo>
                  <a:pt x="30480" y="0"/>
                </a:moveTo>
                <a:lnTo>
                  <a:pt x="15240" y="12700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8" name="object 38"/>
          <p:cNvSpPr/>
          <p:nvPr/>
        </p:nvSpPr>
        <p:spPr>
          <a:xfrm>
            <a:off x="4496754" y="3225875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11928" y="46907"/>
                </a:lnTo>
                <a:lnTo>
                  <a:pt x="2718" y="36798"/>
                </a:lnTo>
                <a:lnTo>
                  <a:pt x="0" y="25400"/>
                </a:lnTo>
                <a:lnTo>
                  <a:pt x="3893" y="11928"/>
                </a:lnTo>
                <a:lnTo>
                  <a:pt x="14001" y="2718"/>
                </a:lnTo>
                <a:lnTo>
                  <a:pt x="25400" y="0"/>
                </a:lnTo>
                <a:lnTo>
                  <a:pt x="38872" y="3893"/>
                </a:lnTo>
                <a:lnTo>
                  <a:pt x="48082" y="14001"/>
                </a:lnTo>
                <a:lnTo>
                  <a:pt x="5080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9" name="object 39"/>
          <p:cNvSpPr/>
          <p:nvPr/>
        </p:nvSpPr>
        <p:spPr>
          <a:xfrm>
            <a:off x="4532315" y="3243655"/>
            <a:ext cx="30480" cy="12699"/>
          </a:xfrm>
          <a:custGeom>
            <a:avLst/>
            <a:gdLst/>
            <a:ahLst/>
            <a:cxnLst/>
            <a:rect l="l" t="t" r="r" b="b"/>
            <a:pathLst>
              <a:path w="30480" h="12699">
                <a:moveTo>
                  <a:pt x="30480" y="0"/>
                </a:moveTo>
                <a:lnTo>
                  <a:pt x="15240" y="12700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0" name="object 40"/>
          <p:cNvSpPr/>
          <p:nvPr/>
        </p:nvSpPr>
        <p:spPr>
          <a:xfrm>
            <a:off x="0" y="0"/>
            <a:ext cx="4608004" cy="3456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1" name="object 41"/>
          <p:cNvSpPr/>
          <p:nvPr/>
        </p:nvSpPr>
        <p:spPr>
          <a:xfrm>
            <a:off x="0" y="0"/>
            <a:ext cx="4608004" cy="25962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2" name="object 42"/>
          <p:cNvSpPr/>
          <p:nvPr/>
        </p:nvSpPr>
        <p:spPr>
          <a:xfrm>
            <a:off x="0" y="0"/>
            <a:ext cx="4608004" cy="3456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3" name="object 43"/>
          <p:cNvSpPr/>
          <p:nvPr/>
        </p:nvSpPr>
        <p:spPr>
          <a:xfrm>
            <a:off x="309193" y="859446"/>
            <a:ext cx="3989652" cy="191450"/>
          </a:xfrm>
          <a:custGeom>
            <a:avLst/>
            <a:gdLst/>
            <a:ahLst/>
            <a:cxnLst/>
            <a:rect l="l" t="t" r="r" b="b"/>
            <a:pathLst>
              <a:path w="3989652" h="191450">
                <a:moveTo>
                  <a:pt x="0" y="50800"/>
                </a:moveTo>
                <a:lnTo>
                  <a:pt x="0" y="191450"/>
                </a:lnTo>
                <a:lnTo>
                  <a:pt x="3989652" y="191450"/>
                </a:lnTo>
                <a:lnTo>
                  <a:pt x="3989652" y="50800"/>
                </a:lnTo>
                <a:lnTo>
                  <a:pt x="3988755" y="41300"/>
                </a:lnTo>
                <a:lnTo>
                  <a:pt x="3965796" y="7786"/>
                </a:lnTo>
                <a:lnTo>
                  <a:pt x="3938852" y="0"/>
                </a:lnTo>
                <a:lnTo>
                  <a:pt x="50800" y="0"/>
                </a:lnTo>
                <a:lnTo>
                  <a:pt x="7786" y="23856"/>
                </a:lnTo>
                <a:lnTo>
                  <a:pt x="0" y="50800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4" name="object 44"/>
          <p:cNvSpPr/>
          <p:nvPr/>
        </p:nvSpPr>
        <p:spPr>
          <a:xfrm>
            <a:off x="309193" y="999946"/>
            <a:ext cx="3989652" cy="10160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5" name="object 45"/>
          <p:cNvSpPr/>
          <p:nvPr/>
        </p:nvSpPr>
        <p:spPr>
          <a:xfrm>
            <a:off x="0" y="0"/>
            <a:ext cx="4608004" cy="34560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6" name="object 46"/>
          <p:cNvSpPr/>
          <p:nvPr/>
        </p:nvSpPr>
        <p:spPr>
          <a:xfrm>
            <a:off x="4235345" y="2494140"/>
            <a:ext cx="114301" cy="11430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7" name="object 47"/>
          <p:cNvSpPr/>
          <p:nvPr/>
        </p:nvSpPr>
        <p:spPr>
          <a:xfrm>
            <a:off x="410794" y="2544940"/>
            <a:ext cx="3837250" cy="635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8" name="object 48"/>
          <p:cNvSpPr/>
          <p:nvPr/>
        </p:nvSpPr>
        <p:spPr>
          <a:xfrm>
            <a:off x="4298846" y="890952"/>
            <a:ext cx="50800" cy="161588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9" name="object 49"/>
          <p:cNvSpPr/>
          <p:nvPr/>
        </p:nvSpPr>
        <p:spPr>
          <a:xfrm>
            <a:off x="4298846" y="954453"/>
            <a:ext cx="50800" cy="1552387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0" name="object 50"/>
          <p:cNvSpPr/>
          <p:nvPr/>
        </p:nvSpPr>
        <p:spPr>
          <a:xfrm>
            <a:off x="309193" y="1082497"/>
            <a:ext cx="3989652" cy="1475143"/>
          </a:xfrm>
          <a:custGeom>
            <a:avLst/>
            <a:gdLst/>
            <a:ahLst/>
            <a:cxnLst/>
            <a:rect l="l" t="t" r="r" b="b"/>
            <a:pathLst>
              <a:path w="3989652" h="1475143">
                <a:moveTo>
                  <a:pt x="0" y="1424342"/>
                </a:moveTo>
                <a:lnTo>
                  <a:pt x="16636" y="1461856"/>
                </a:lnTo>
                <a:lnTo>
                  <a:pt x="50800" y="1475143"/>
                </a:lnTo>
                <a:lnTo>
                  <a:pt x="3938852" y="1475143"/>
                </a:lnTo>
                <a:lnTo>
                  <a:pt x="3976366" y="1458507"/>
                </a:lnTo>
                <a:lnTo>
                  <a:pt x="3989652" y="1424342"/>
                </a:lnTo>
                <a:lnTo>
                  <a:pt x="3989652" y="0"/>
                </a:lnTo>
                <a:lnTo>
                  <a:pt x="0" y="0"/>
                </a:lnTo>
                <a:lnTo>
                  <a:pt x="0" y="1424342"/>
                </a:lnTo>
                <a:close/>
              </a:path>
            </a:pathLst>
          </a:custGeom>
          <a:solidFill>
            <a:srgbClr val="E9E9F2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1" name="object 51"/>
          <p:cNvSpPr/>
          <p:nvPr/>
        </p:nvSpPr>
        <p:spPr>
          <a:xfrm>
            <a:off x="4298846" y="941753"/>
            <a:ext cx="0" cy="1584136"/>
          </a:xfrm>
          <a:custGeom>
            <a:avLst/>
            <a:gdLst/>
            <a:ahLst/>
            <a:cxnLst/>
            <a:rect l="l" t="t" r="r" b="b"/>
            <a:pathLst>
              <a:path w="0" h="1584136">
                <a:moveTo>
                  <a:pt x="0" y="1584136"/>
                </a:moveTo>
                <a:lnTo>
                  <a:pt x="0" y="0"/>
                </a:lnTo>
              </a:path>
            </a:pathLst>
          </a:custGeom>
          <a:ln w="0">
            <a:solidFill>
              <a:srgbClr val="7F7F7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2" name="object 52"/>
          <p:cNvSpPr/>
          <p:nvPr/>
        </p:nvSpPr>
        <p:spPr>
          <a:xfrm>
            <a:off x="4298846" y="929053"/>
            <a:ext cx="0" cy="12700"/>
          </a:xfrm>
          <a:custGeom>
            <a:avLst/>
            <a:gdLst/>
            <a:ahLst/>
            <a:cxnLst/>
            <a:rect l="l" t="t" r="r" b="b"/>
            <a:pathLst>
              <a:path w="0" h="12700">
                <a:moveTo>
                  <a:pt x="0" y="12700"/>
                </a:moveTo>
                <a:lnTo>
                  <a:pt x="0" y="0"/>
                </a:lnTo>
              </a:path>
            </a:pathLst>
          </a:custGeom>
          <a:ln w="0">
            <a:solidFill>
              <a:srgbClr val="AFAFA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3" name="object 53"/>
          <p:cNvSpPr/>
          <p:nvPr/>
        </p:nvSpPr>
        <p:spPr>
          <a:xfrm>
            <a:off x="4298846" y="916353"/>
            <a:ext cx="0" cy="12700"/>
          </a:xfrm>
          <a:custGeom>
            <a:avLst/>
            <a:gdLst/>
            <a:ahLst/>
            <a:cxnLst/>
            <a:rect l="l" t="t" r="r" b="b"/>
            <a:pathLst>
              <a:path w="0" h="12700">
                <a:moveTo>
                  <a:pt x="0" y="12700"/>
                </a:moveTo>
                <a:lnTo>
                  <a:pt x="0" y="0"/>
                </a:lnTo>
              </a:path>
            </a:pathLst>
          </a:custGeom>
          <a:ln w="0">
            <a:solidFill>
              <a:srgbClr val="CECECE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4" name="object 54"/>
          <p:cNvSpPr/>
          <p:nvPr/>
        </p:nvSpPr>
        <p:spPr>
          <a:xfrm>
            <a:off x="4298846" y="903653"/>
            <a:ext cx="0" cy="12700"/>
          </a:xfrm>
          <a:custGeom>
            <a:avLst/>
            <a:gdLst/>
            <a:ahLst/>
            <a:cxnLst/>
            <a:rect l="l" t="t" r="r" b="b"/>
            <a:pathLst>
              <a:path w="0" h="12700">
                <a:moveTo>
                  <a:pt x="0" y="12700"/>
                </a:moveTo>
                <a:lnTo>
                  <a:pt x="0" y="0"/>
                </a:lnTo>
              </a:path>
            </a:pathLst>
          </a:custGeom>
          <a:ln w="0">
            <a:solidFill>
              <a:srgbClr val="EFEF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5" name="object 55"/>
          <p:cNvSpPr/>
          <p:nvPr/>
        </p:nvSpPr>
        <p:spPr>
          <a:xfrm>
            <a:off x="445922" y="1432902"/>
            <a:ext cx="3716178" cy="96012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6" name="object 56"/>
          <p:cNvSpPr/>
          <p:nvPr/>
        </p:nvSpPr>
        <p:spPr>
          <a:xfrm>
            <a:off x="0" y="3320961"/>
            <a:ext cx="4608004" cy="135039"/>
          </a:xfrm>
          <a:custGeom>
            <a:avLst/>
            <a:gdLst/>
            <a:ahLst/>
            <a:cxnLst/>
            <a:rect l="l" t="t" r="r" b="b"/>
            <a:pathLst>
              <a:path w="4608004" h="135039">
                <a:moveTo>
                  <a:pt x="4608004" y="0"/>
                </a:moveTo>
                <a:lnTo>
                  <a:pt x="0" y="0"/>
                </a:lnTo>
                <a:lnTo>
                  <a:pt x="0" y="135039"/>
                </a:lnTo>
                <a:lnTo>
                  <a:pt x="4608004" y="135039"/>
                </a:lnTo>
                <a:lnTo>
                  <a:pt x="4608004" y="0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153174" y="44948"/>
            <a:ext cx="3370987" cy="2075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455"/>
              </a:lnSpc>
              <a:spcBef>
                <a:spcPts val="72"/>
              </a:spcBef>
            </a:pP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Finding</a:t>
            </a:r>
            <a:r>
              <a:rPr dirty="0" smtClean="0" sz="1400" spc="-2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conjecture</a:t>
            </a:r>
            <a:r>
              <a:rPr dirty="0" smtClean="0" sz="1400" spc="109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with</a:t>
            </a:r>
            <a:r>
              <a:rPr dirty="0" smtClean="0" sz="1400" spc="5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an</a:t>
            </a:r>
            <a:r>
              <a:rPr dirty="0" smtClean="0" sz="1400" spc="144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automated</a:t>
            </a:r>
            <a:r>
              <a:rPr dirty="0" smtClean="0" sz="1400" spc="337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system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47294" y="883889"/>
            <a:ext cx="3910734" cy="45514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4824">
              <a:lnSpc>
                <a:spcPts val="1140"/>
              </a:lnSpc>
              <a:spcBef>
                <a:spcPts val="57"/>
              </a:spcBef>
            </a:pPr>
            <a:r>
              <a:rPr dirty="0" smtClean="0" sz="1100" spc="-26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GX</a:t>
            </a:r>
            <a:r>
              <a:rPr dirty="0" smtClean="0" sz="1100" spc="13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100" spc="-29">
                <a:solidFill>
                  <a:srgbClr val="FFFFFF"/>
                </a:solidFill>
                <a:latin typeface="Times New Roman"/>
                <a:cs typeface="Times New Roman"/>
              </a:rPr>
              <a:t>F</a:t>
            </a:r>
            <a:r>
              <a:rPr dirty="0" smtClean="0" sz="1100" spc="-29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rm</a:t>
            </a:r>
            <a:r>
              <a:rPr dirty="0" smtClean="0" sz="1100" spc="73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1:</a:t>
            </a:r>
            <a:r>
              <a:rPr dirty="0" smtClean="0" sz="1100" spc="187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examples</a:t>
            </a:r>
            <a:endParaRPr sz="1100">
              <a:latin typeface="Times New Roman"/>
              <a:cs typeface="Times New Roman"/>
            </a:endParaRPr>
          </a:p>
          <a:p>
            <a:pPr marL="12700" indent="0">
              <a:lnSpc>
                <a:spcPct val="98604"/>
              </a:lnSpc>
              <a:spcBef>
                <a:spcPts val="383"/>
              </a:spcBef>
            </a:pPr>
            <a:r>
              <a:rPr dirty="0" smtClean="0" sz="800" spc="0">
                <a:latin typeface="Times New Roman"/>
                <a:cs typeface="Times New Roman"/>
              </a:rPr>
              <a:t>The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29">
                <a:latin typeface="Times New Roman"/>
                <a:cs typeface="Times New Roman"/>
              </a:rPr>
              <a:t> </a:t>
            </a:r>
            <a:r>
              <a:rPr dirty="0" smtClean="0" sz="800" spc="-25">
                <a:latin typeface="Times New Roman"/>
                <a:cs typeface="Times New Roman"/>
              </a:rPr>
              <a:t>A</a:t>
            </a:r>
            <a:r>
              <a:rPr dirty="0" smtClean="0" sz="800" spc="0">
                <a:latin typeface="Times New Roman"/>
                <a:cs typeface="Times New Roman"/>
              </a:rPr>
              <a:t>GX</a:t>
            </a:r>
            <a:r>
              <a:rPr dirty="0" smtClean="0" sz="800" spc="27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conjectures</a:t>
            </a:r>
            <a:r>
              <a:rPr dirty="0" smtClean="0" sz="800" spc="68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related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102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to</a:t>
            </a:r>
            <a:r>
              <a:rPr dirty="0" smtClean="0" sz="800" spc="185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the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16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comp</a:t>
            </a:r>
            <a:r>
              <a:rPr dirty="0" smtClean="0" sz="800" spc="-25">
                <a:latin typeface="Times New Roman"/>
                <a:cs typeface="Times New Roman"/>
              </a:rPr>
              <a:t>a</a:t>
            </a:r>
            <a:r>
              <a:rPr dirty="0" smtClean="0" sz="800" spc="0">
                <a:latin typeface="Times New Roman"/>
                <a:cs typeface="Times New Roman"/>
              </a:rPr>
              <a:t>rison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119">
                <a:latin typeface="Times New Roman"/>
                <a:cs typeface="Times New Roman"/>
              </a:rPr>
              <a:t> </a:t>
            </a:r>
            <a:r>
              <a:rPr dirty="0" smtClean="0" sz="800" spc="25">
                <a:latin typeface="Times New Roman"/>
                <a:cs typeface="Times New Roman"/>
              </a:rPr>
              <a:t>b</a:t>
            </a:r>
            <a:r>
              <a:rPr dirty="0" smtClean="0" sz="800" spc="0">
                <a:latin typeface="Times New Roman"/>
                <a:cs typeface="Times New Roman"/>
              </a:rPr>
              <a:t>e</a:t>
            </a:r>
            <a:r>
              <a:rPr dirty="0" smtClean="0" sz="800" spc="-25">
                <a:latin typeface="Times New Roman"/>
                <a:cs typeface="Times New Roman"/>
              </a:rPr>
              <a:t>t</a:t>
            </a:r>
            <a:r>
              <a:rPr dirty="0" smtClean="0" sz="800" spc="-25">
                <a:latin typeface="Times New Roman"/>
                <a:cs typeface="Times New Roman"/>
              </a:rPr>
              <a:t>w</a:t>
            </a:r>
            <a:r>
              <a:rPr dirty="0" smtClean="0" sz="800" spc="0">
                <a:latin typeface="Times New Roman"/>
                <a:cs typeface="Times New Roman"/>
              </a:rPr>
              <a:t>een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102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the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16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chromatic</a:t>
            </a:r>
            <a:r>
              <a:rPr dirty="0" smtClean="0" sz="800" spc="61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num</a:t>
            </a:r>
            <a:r>
              <a:rPr dirty="0" smtClean="0" sz="800" spc="25">
                <a:latin typeface="Times New Roman"/>
                <a:cs typeface="Times New Roman"/>
              </a:rPr>
              <a:t>b</a:t>
            </a:r>
            <a:r>
              <a:rPr dirty="0" smtClean="0" sz="800" spc="0">
                <a:latin typeface="Times New Roman"/>
                <a:cs typeface="Times New Roman"/>
              </a:rPr>
              <a:t>er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69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χ</a:t>
            </a:r>
            <a:r>
              <a:rPr dirty="0" smtClean="0" sz="800" spc="94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and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the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16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Randić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20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index</a:t>
            </a:r>
            <a:r>
              <a:rPr dirty="0" smtClean="0" sz="800" spc="138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R</a:t>
            </a:r>
            <a:r>
              <a:rPr dirty="0" smtClean="0" sz="800" spc="155">
                <a:latin typeface="Times New Roman"/>
                <a:cs typeface="Times New Roman"/>
              </a:rPr>
              <a:t> </a:t>
            </a:r>
            <a:r>
              <a:rPr dirty="0" smtClean="0" sz="800" spc="-25">
                <a:latin typeface="Times New Roman"/>
                <a:cs typeface="Times New Roman"/>
              </a:rPr>
              <a:t>w</a:t>
            </a:r>
            <a:r>
              <a:rPr dirty="0" smtClean="0" sz="800" spc="0">
                <a:latin typeface="Times New Roman"/>
                <a:cs typeface="Times New Roman"/>
              </a:rPr>
              <a:t>er</a:t>
            </a:r>
            <a:r>
              <a:rPr dirty="0" smtClean="0" sz="800" spc="0">
                <a:latin typeface="Times New Roman"/>
                <a:cs typeface="Times New Roman"/>
              </a:rPr>
              <a:t>e</a:t>
            </a:r>
            <a:r>
              <a:rPr dirty="0" smtClean="0" sz="800" spc="149">
                <a:latin typeface="Times New Roman"/>
                <a:cs typeface="Times New Roman"/>
              </a:rPr>
              <a:t> </a:t>
            </a:r>
            <a:r>
              <a:rPr dirty="0" smtClean="0" sz="800" spc="-25">
                <a:latin typeface="Times New Roman"/>
                <a:cs typeface="Times New Roman"/>
              </a:rPr>
              <a:t>p</a:t>
            </a:r>
            <a:r>
              <a:rPr dirty="0" smtClean="0" sz="800" spc="0">
                <a:latin typeface="Times New Roman"/>
                <a:cs typeface="Times New Roman"/>
              </a:rPr>
              <a:t>roved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11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in</a:t>
            </a:r>
            <a:r>
              <a:rPr dirty="0" smtClean="0" sz="800" spc="97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[Hansen,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56">
                <a:latin typeface="Times New Roman"/>
                <a:cs typeface="Times New Roman"/>
              </a:rPr>
              <a:t> </a:t>
            </a:r>
            <a:r>
              <a:rPr dirty="0" smtClean="0" sz="800" spc="-25">
                <a:latin typeface="Times New Roman"/>
                <a:cs typeface="Times New Roman"/>
              </a:rPr>
              <a:t>V</a:t>
            </a:r>
            <a:r>
              <a:rPr dirty="0" smtClean="0" sz="800" spc="0">
                <a:latin typeface="Times New Roman"/>
                <a:cs typeface="Times New Roman"/>
              </a:rPr>
              <a:t>uk</a:t>
            </a:r>
            <a:r>
              <a:rPr dirty="0" smtClean="0" sz="800" spc="0">
                <a:latin typeface="Times New Roman"/>
                <a:cs typeface="Times New Roman"/>
              </a:rPr>
              <a:t>icević,</a:t>
            </a:r>
            <a:r>
              <a:rPr dirty="0" smtClean="0" sz="800" spc="157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2009]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5006" y="3353753"/>
            <a:ext cx="1545775" cy="101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70"/>
              </a:lnSpc>
              <a:spcBef>
                <a:spcPts val="33"/>
              </a:spcBef>
            </a:pPr>
            <a:r>
              <a:rPr dirty="0" smtClean="0" sz="600" spc="-71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dirty="0" smtClean="0" sz="600" spc="-23">
                <a:solidFill>
                  <a:srgbClr val="FFFFFF"/>
                </a:solidFill>
                <a:latin typeface="Times New Roman"/>
                <a:cs typeface="Times New Roman"/>
              </a:rPr>
              <a:t>w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dirty="0" smtClean="0" sz="600" spc="7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applications</a:t>
            </a:r>
            <a:r>
              <a:rPr dirty="0" smtClean="0" sz="600" spc="27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of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VNS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79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in</a:t>
            </a:r>
            <a:r>
              <a:rPr dirty="0" smtClean="0" sz="600" spc="14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Data</a:t>
            </a:r>
            <a:r>
              <a:rPr dirty="0" smtClean="0" sz="600" spc="122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Mining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884796" y="3353753"/>
            <a:ext cx="544760" cy="101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70"/>
              </a:lnSpc>
              <a:spcBef>
                <a:spcPts val="33"/>
              </a:spcBef>
            </a:pP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Pierre</a:t>
            </a:r>
            <a:r>
              <a:rPr dirty="0" smtClean="0" sz="600" spc="7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Hansen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766243" y="3353753"/>
            <a:ext cx="1053265" cy="101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70"/>
              </a:lnSpc>
              <a:spcBef>
                <a:spcPts val="33"/>
              </a:spcBef>
            </a:pPr>
            <a:r>
              <a:rPr dirty="0" smtClean="0" sz="600" spc="-23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dirty="0" smtClean="0" sz="600" spc="-23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ris,</a:t>
            </a:r>
            <a:r>
              <a:rPr dirty="0" smtClean="0" sz="600" spc="102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Septem</a:t>
            </a:r>
            <a:r>
              <a:rPr dirty="0" smtClean="0" sz="600" spc="23">
                <a:solidFill>
                  <a:srgbClr val="FFFFFF"/>
                </a:solidFill>
                <a:latin typeface="Times New Roman"/>
                <a:cs typeface="Times New Roman"/>
              </a:rPr>
              <a:t>b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er</a:t>
            </a:r>
            <a:r>
              <a:rPr dirty="0" smtClean="0" sz="600" spc="9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7–8,</a:t>
            </a:r>
            <a:r>
              <a:rPr dirty="0" smtClean="0" sz="600" spc="4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2017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190388" y="3353753"/>
            <a:ext cx="307653" cy="101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70"/>
              </a:lnSpc>
              <a:spcBef>
                <a:spcPts val="33"/>
              </a:spcBef>
            </a:pP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28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3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/</a:t>
            </a:r>
            <a:r>
              <a:rPr dirty="0" smtClean="0" sz="600" spc="-8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34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297606" y="3251275"/>
            <a:ext cx="53506" cy="25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" name="object 2"/>
          <p:cNvSpPr txBox="1"/>
          <p:nvPr/>
        </p:nvSpPr>
        <p:spPr>
          <a:xfrm>
            <a:off x="3023667" y="3251371"/>
            <a:ext cx="43019" cy="151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/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/>
          <p:nvPr/>
        </p:nvSpPr>
        <p:spPr>
          <a:xfrm>
            <a:off x="3023667" y="3236187"/>
            <a:ext cx="43019" cy="30366"/>
          </a:xfrm>
          <a:custGeom>
            <a:avLst/>
            <a:gdLst/>
            <a:ahLst/>
            <a:cxnLst/>
            <a:rect l="l" t="t" r="r" b="b"/>
            <a:pathLst>
              <a:path w="43019" h="30366">
                <a:moveTo>
                  <a:pt x="0" y="30366"/>
                </a:moveTo>
                <a:lnTo>
                  <a:pt x="43019" y="30366"/>
                </a:lnTo>
                <a:lnTo>
                  <a:pt x="43019" y="0"/>
                </a:lnTo>
                <a:lnTo>
                  <a:pt x="0" y="0"/>
                </a:lnTo>
                <a:lnTo>
                  <a:pt x="0" y="30366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" name="object 11"/>
          <p:cNvSpPr/>
          <p:nvPr/>
        </p:nvSpPr>
        <p:spPr>
          <a:xfrm>
            <a:off x="2944050" y="3232225"/>
            <a:ext cx="25400" cy="38100"/>
          </a:xfrm>
          <a:custGeom>
            <a:avLst/>
            <a:gdLst/>
            <a:ahLst/>
            <a:cxnLst/>
            <a:rect l="l" t="t" r="r" b="b"/>
            <a:pathLst>
              <a:path w="25400" h="38100">
                <a:moveTo>
                  <a:pt x="25400" y="38100"/>
                </a:moveTo>
                <a:lnTo>
                  <a:pt x="25400" y="0"/>
                </a:lnTo>
                <a:lnTo>
                  <a:pt x="0" y="19050"/>
                </a:lnTo>
                <a:lnTo>
                  <a:pt x="25400" y="3810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" name="object 12"/>
          <p:cNvSpPr/>
          <p:nvPr/>
        </p:nvSpPr>
        <p:spPr>
          <a:xfrm>
            <a:off x="3121853" y="3232225"/>
            <a:ext cx="25400" cy="38100"/>
          </a:xfrm>
          <a:custGeom>
            <a:avLst/>
            <a:gdLst/>
            <a:ahLst/>
            <a:cxnLst/>
            <a:rect l="l" t="t" r="r" b="b"/>
            <a:pathLst>
              <a:path w="25400" h="38100">
                <a:moveTo>
                  <a:pt x="0" y="38100"/>
                </a:moveTo>
                <a:lnTo>
                  <a:pt x="25400" y="19050"/>
                </a:lnTo>
                <a:lnTo>
                  <a:pt x="0" y="0"/>
                </a:lnTo>
                <a:lnTo>
                  <a:pt x="0" y="3810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" name="object 13"/>
          <p:cNvSpPr/>
          <p:nvPr/>
        </p:nvSpPr>
        <p:spPr>
          <a:xfrm>
            <a:off x="3287279" y="3246309"/>
            <a:ext cx="43019" cy="30366"/>
          </a:xfrm>
          <a:custGeom>
            <a:avLst/>
            <a:gdLst/>
            <a:ahLst/>
            <a:cxnLst/>
            <a:rect l="l" t="t" r="r" b="b"/>
            <a:pathLst>
              <a:path w="43019" h="30366">
                <a:moveTo>
                  <a:pt x="0" y="30366"/>
                </a:moveTo>
                <a:lnTo>
                  <a:pt x="43019" y="30366"/>
                </a:lnTo>
                <a:lnTo>
                  <a:pt x="43019" y="0"/>
                </a:lnTo>
                <a:lnTo>
                  <a:pt x="0" y="0"/>
                </a:lnTo>
                <a:lnTo>
                  <a:pt x="0" y="30366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" name="object 14"/>
          <p:cNvSpPr/>
          <p:nvPr/>
        </p:nvSpPr>
        <p:spPr>
          <a:xfrm>
            <a:off x="3297771" y="3236035"/>
            <a:ext cx="43180" cy="30480"/>
          </a:xfrm>
          <a:custGeom>
            <a:avLst/>
            <a:gdLst/>
            <a:ahLst/>
            <a:cxnLst/>
            <a:rect l="l" t="t" r="r" b="b"/>
            <a:pathLst>
              <a:path w="43180" h="30480">
                <a:moveTo>
                  <a:pt x="0" y="10160"/>
                </a:moveTo>
                <a:lnTo>
                  <a:pt x="0" y="0"/>
                </a:lnTo>
                <a:lnTo>
                  <a:pt x="43180" y="0"/>
                </a:lnTo>
                <a:lnTo>
                  <a:pt x="43180" y="30480"/>
                </a:lnTo>
                <a:lnTo>
                  <a:pt x="33020" y="3048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" name="object 15"/>
          <p:cNvSpPr/>
          <p:nvPr/>
        </p:nvSpPr>
        <p:spPr>
          <a:xfrm>
            <a:off x="3307932" y="3225875"/>
            <a:ext cx="43180" cy="30480"/>
          </a:xfrm>
          <a:custGeom>
            <a:avLst/>
            <a:gdLst/>
            <a:ahLst/>
            <a:cxnLst/>
            <a:rect l="l" t="t" r="r" b="b"/>
            <a:pathLst>
              <a:path w="43180" h="30480">
                <a:moveTo>
                  <a:pt x="0" y="10160"/>
                </a:moveTo>
                <a:lnTo>
                  <a:pt x="0" y="0"/>
                </a:lnTo>
                <a:lnTo>
                  <a:pt x="43180" y="0"/>
                </a:lnTo>
                <a:lnTo>
                  <a:pt x="43180" y="30480"/>
                </a:lnTo>
                <a:lnTo>
                  <a:pt x="33020" y="3048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" name="object 16"/>
          <p:cNvSpPr/>
          <p:nvPr/>
        </p:nvSpPr>
        <p:spPr>
          <a:xfrm>
            <a:off x="3224111" y="3232225"/>
            <a:ext cx="203202" cy="38100"/>
          </a:xfrm>
          <a:custGeom>
            <a:avLst/>
            <a:gdLst/>
            <a:ahLst/>
            <a:cxnLst/>
            <a:rect l="l" t="t" r="r" b="b"/>
            <a:pathLst>
              <a:path w="203202" h="38100">
                <a:moveTo>
                  <a:pt x="203202" y="19050"/>
                </a:moveTo>
                <a:lnTo>
                  <a:pt x="177802" y="0"/>
                </a:lnTo>
                <a:lnTo>
                  <a:pt x="177802" y="38100"/>
                </a:lnTo>
                <a:lnTo>
                  <a:pt x="203202" y="19050"/>
                </a:lnTo>
                <a:close/>
              </a:path>
              <a:path w="203202" h="38100">
                <a:moveTo>
                  <a:pt x="25400" y="0"/>
                </a:moveTo>
                <a:lnTo>
                  <a:pt x="0" y="19050"/>
                </a:lnTo>
                <a:lnTo>
                  <a:pt x="25400" y="38100"/>
                </a:lnTo>
                <a:lnTo>
                  <a:pt x="25400" y="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" name="object 17"/>
          <p:cNvSpPr/>
          <p:nvPr/>
        </p:nvSpPr>
        <p:spPr>
          <a:xfrm>
            <a:off x="3593072" y="32385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" name="object 18"/>
          <p:cNvSpPr/>
          <p:nvPr/>
        </p:nvSpPr>
        <p:spPr>
          <a:xfrm>
            <a:off x="3504171" y="3232225"/>
            <a:ext cx="203202" cy="38100"/>
          </a:xfrm>
          <a:custGeom>
            <a:avLst/>
            <a:gdLst/>
            <a:ahLst/>
            <a:cxnLst/>
            <a:rect l="l" t="t" r="r" b="b"/>
            <a:pathLst>
              <a:path w="203202" h="38100">
                <a:moveTo>
                  <a:pt x="203202" y="19050"/>
                </a:moveTo>
                <a:lnTo>
                  <a:pt x="177802" y="0"/>
                </a:lnTo>
                <a:lnTo>
                  <a:pt x="177802" y="38100"/>
                </a:lnTo>
                <a:lnTo>
                  <a:pt x="203202" y="19050"/>
                </a:lnTo>
                <a:close/>
              </a:path>
              <a:path w="203202" h="38100">
                <a:moveTo>
                  <a:pt x="25400" y="0"/>
                </a:moveTo>
                <a:lnTo>
                  <a:pt x="0" y="19050"/>
                </a:lnTo>
                <a:lnTo>
                  <a:pt x="25400" y="38100"/>
                </a:lnTo>
                <a:lnTo>
                  <a:pt x="25400" y="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" name="object 19"/>
          <p:cNvSpPr/>
          <p:nvPr/>
        </p:nvSpPr>
        <p:spPr>
          <a:xfrm>
            <a:off x="3580372" y="32258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" name="object 20"/>
          <p:cNvSpPr/>
          <p:nvPr/>
        </p:nvSpPr>
        <p:spPr>
          <a:xfrm>
            <a:off x="3593072" y="32512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" name="object 21"/>
          <p:cNvSpPr/>
          <p:nvPr/>
        </p:nvSpPr>
        <p:spPr>
          <a:xfrm>
            <a:off x="3580372" y="32639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" name="object 22"/>
          <p:cNvSpPr/>
          <p:nvPr/>
        </p:nvSpPr>
        <p:spPr>
          <a:xfrm>
            <a:off x="3593072" y="32766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" name="object 23"/>
          <p:cNvSpPr/>
          <p:nvPr/>
        </p:nvSpPr>
        <p:spPr>
          <a:xfrm>
            <a:off x="3860432" y="32258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4" name="object 24"/>
          <p:cNvSpPr/>
          <p:nvPr/>
        </p:nvSpPr>
        <p:spPr>
          <a:xfrm>
            <a:off x="3873132" y="32385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5" name="object 25"/>
          <p:cNvSpPr/>
          <p:nvPr/>
        </p:nvSpPr>
        <p:spPr>
          <a:xfrm>
            <a:off x="3873132" y="32512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6" name="object 26"/>
          <p:cNvSpPr/>
          <p:nvPr/>
        </p:nvSpPr>
        <p:spPr>
          <a:xfrm>
            <a:off x="3784231" y="3232225"/>
            <a:ext cx="203202" cy="38100"/>
          </a:xfrm>
          <a:custGeom>
            <a:avLst/>
            <a:gdLst/>
            <a:ahLst/>
            <a:cxnLst/>
            <a:rect l="l" t="t" r="r" b="b"/>
            <a:pathLst>
              <a:path w="203202" h="38100">
                <a:moveTo>
                  <a:pt x="203202" y="19050"/>
                </a:moveTo>
                <a:lnTo>
                  <a:pt x="177802" y="0"/>
                </a:lnTo>
                <a:lnTo>
                  <a:pt x="177802" y="38100"/>
                </a:lnTo>
                <a:lnTo>
                  <a:pt x="203202" y="19050"/>
                </a:lnTo>
                <a:close/>
              </a:path>
              <a:path w="203202" h="38100">
                <a:moveTo>
                  <a:pt x="25400" y="0"/>
                </a:moveTo>
                <a:lnTo>
                  <a:pt x="0" y="19050"/>
                </a:lnTo>
                <a:lnTo>
                  <a:pt x="25400" y="38100"/>
                </a:lnTo>
                <a:lnTo>
                  <a:pt x="25400" y="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7" name="object 27"/>
          <p:cNvSpPr/>
          <p:nvPr/>
        </p:nvSpPr>
        <p:spPr>
          <a:xfrm>
            <a:off x="3860432" y="32639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8" name="object 28"/>
          <p:cNvSpPr/>
          <p:nvPr/>
        </p:nvSpPr>
        <p:spPr>
          <a:xfrm>
            <a:off x="3873132" y="32766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9" name="object 29"/>
          <p:cNvSpPr/>
          <p:nvPr/>
        </p:nvSpPr>
        <p:spPr>
          <a:xfrm>
            <a:off x="4140493" y="32258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0" name="object 30"/>
          <p:cNvSpPr/>
          <p:nvPr/>
        </p:nvSpPr>
        <p:spPr>
          <a:xfrm>
            <a:off x="4153193" y="32385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1" name="object 31"/>
          <p:cNvSpPr/>
          <p:nvPr/>
        </p:nvSpPr>
        <p:spPr>
          <a:xfrm>
            <a:off x="4153193" y="32512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2" name="object 32"/>
          <p:cNvSpPr/>
          <p:nvPr/>
        </p:nvSpPr>
        <p:spPr>
          <a:xfrm>
            <a:off x="4140493" y="32639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3" name="object 33"/>
          <p:cNvSpPr/>
          <p:nvPr/>
        </p:nvSpPr>
        <p:spPr>
          <a:xfrm>
            <a:off x="4153193" y="32766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4" name="object 34"/>
          <p:cNvSpPr/>
          <p:nvPr/>
        </p:nvSpPr>
        <p:spPr>
          <a:xfrm>
            <a:off x="4451033" y="3256355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0" y="0"/>
                </a:moveTo>
                <a:lnTo>
                  <a:pt x="20320" y="2032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5" name="object 35"/>
          <p:cNvSpPr/>
          <p:nvPr/>
        </p:nvSpPr>
        <p:spPr>
          <a:xfrm>
            <a:off x="4423969" y="3229861"/>
            <a:ext cx="30366" cy="30366"/>
          </a:xfrm>
          <a:custGeom>
            <a:avLst/>
            <a:gdLst/>
            <a:ahLst/>
            <a:cxnLst/>
            <a:rect l="l" t="t" r="r" b="b"/>
            <a:pathLst>
              <a:path w="30366" h="30366">
                <a:moveTo>
                  <a:pt x="30366" y="15183"/>
                </a:moveTo>
                <a:lnTo>
                  <a:pt x="30366" y="6797"/>
                </a:lnTo>
                <a:lnTo>
                  <a:pt x="23568" y="0"/>
                </a:lnTo>
                <a:lnTo>
                  <a:pt x="15183" y="0"/>
                </a:lnTo>
                <a:lnTo>
                  <a:pt x="6797" y="0"/>
                </a:lnTo>
                <a:lnTo>
                  <a:pt x="0" y="6797"/>
                </a:lnTo>
                <a:lnTo>
                  <a:pt x="0" y="15183"/>
                </a:lnTo>
                <a:lnTo>
                  <a:pt x="0" y="23568"/>
                </a:lnTo>
                <a:lnTo>
                  <a:pt x="6797" y="30366"/>
                </a:lnTo>
                <a:lnTo>
                  <a:pt x="15183" y="30366"/>
                </a:lnTo>
                <a:lnTo>
                  <a:pt x="23568" y="30366"/>
                </a:lnTo>
                <a:lnTo>
                  <a:pt x="30366" y="23568"/>
                </a:lnTo>
                <a:lnTo>
                  <a:pt x="30366" y="15183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6" name="object 36"/>
          <p:cNvSpPr/>
          <p:nvPr/>
        </p:nvSpPr>
        <p:spPr>
          <a:xfrm>
            <a:off x="4344352" y="3225875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38765" y="46907"/>
                </a:lnTo>
                <a:lnTo>
                  <a:pt x="48038" y="36798"/>
                </a:lnTo>
                <a:lnTo>
                  <a:pt x="50800" y="25400"/>
                </a:lnTo>
                <a:lnTo>
                  <a:pt x="46907" y="11928"/>
                </a:lnTo>
                <a:lnTo>
                  <a:pt x="36798" y="2718"/>
                </a:lnTo>
                <a:lnTo>
                  <a:pt x="25400" y="0"/>
                </a:lnTo>
                <a:lnTo>
                  <a:pt x="11928" y="3893"/>
                </a:lnTo>
                <a:lnTo>
                  <a:pt x="2718" y="14001"/>
                </a:lnTo>
                <a:lnTo>
                  <a:pt x="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7" name="object 37"/>
          <p:cNvSpPr/>
          <p:nvPr/>
        </p:nvSpPr>
        <p:spPr>
          <a:xfrm>
            <a:off x="4329112" y="3243655"/>
            <a:ext cx="30480" cy="12699"/>
          </a:xfrm>
          <a:custGeom>
            <a:avLst/>
            <a:gdLst/>
            <a:ahLst/>
            <a:cxnLst/>
            <a:rect l="l" t="t" r="r" b="b"/>
            <a:pathLst>
              <a:path w="30480" h="12699">
                <a:moveTo>
                  <a:pt x="30480" y="0"/>
                </a:moveTo>
                <a:lnTo>
                  <a:pt x="15240" y="12700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8" name="object 38"/>
          <p:cNvSpPr/>
          <p:nvPr/>
        </p:nvSpPr>
        <p:spPr>
          <a:xfrm>
            <a:off x="4496754" y="3225875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11928" y="46907"/>
                </a:lnTo>
                <a:lnTo>
                  <a:pt x="2718" y="36798"/>
                </a:lnTo>
                <a:lnTo>
                  <a:pt x="0" y="25400"/>
                </a:lnTo>
                <a:lnTo>
                  <a:pt x="3893" y="11928"/>
                </a:lnTo>
                <a:lnTo>
                  <a:pt x="14001" y="2718"/>
                </a:lnTo>
                <a:lnTo>
                  <a:pt x="25400" y="0"/>
                </a:lnTo>
                <a:lnTo>
                  <a:pt x="38872" y="3893"/>
                </a:lnTo>
                <a:lnTo>
                  <a:pt x="48082" y="14001"/>
                </a:lnTo>
                <a:lnTo>
                  <a:pt x="5080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9" name="object 39"/>
          <p:cNvSpPr/>
          <p:nvPr/>
        </p:nvSpPr>
        <p:spPr>
          <a:xfrm>
            <a:off x="4532315" y="3243655"/>
            <a:ext cx="30480" cy="12699"/>
          </a:xfrm>
          <a:custGeom>
            <a:avLst/>
            <a:gdLst/>
            <a:ahLst/>
            <a:cxnLst/>
            <a:rect l="l" t="t" r="r" b="b"/>
            <a:pathLst>
              <a:path w="30480" h="12699">
                <a:moveTo>
                  <a:pt x="30480" y="0"/>
                </a:moveTo>
                <a:lnTo>
                  <a:pt x="15240" y="12700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0" name="object 40"/>
          <p:cNvSpPr/>
          <p:nvPr/>
        </p:nvSpPr>
        <p:spPr>
          <a:xfrm>
            <a:off x="0" y="0"/>
            <a:ext cx="4608004" cy="3456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1" name="object 41"/>
          <p:cNvSpPr/>
          <p:nvPr/>
        </p:nvSpPr>
        <p:spPr>
          <a:xfrm>
            <a:off x="0" y="0"/>
            <a:ext cx="4608004" cy="25962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2" name="object 42"/>
          <p:cNvSpPr/>
          <p:nvPr/>
        </p:nvSpPr>
        <p:spPr>
          <a:xfrm>
            <a:off x="0" y="0"/>
            <a:ext cx="4608004" cy="3456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3" name="object 43"/>
          <p:cNvSpPr/>
          <p:nvPr/>
        </p:nvSpPr>
        <p:spPr>
          <a:xfrm>
            <a:off x="309193" y="495617"/>
            <a:ext cx="3989652" cy="191456"/>
          </a:xfrm>
          <a:custGeom>
            <a:avLst/>
            <a:gdLst/>
            <a:ahLst/>
            <a:cxnLst/>
            <a:rect l="l" t="t" r="r" b="b"/>
            <a:pathLst>
              <a:path w="3989652" h="191456">
                <a:moveTo>
                  <a:pt x="0" y="50800"/>
                </a:moveTo>
                <a:lnTo>
                  <a:pt x="0" y="191456"/>
                </a:lnTo>
                <a:lnTo>
                  <a:pt x="3989652" y="191456"/>
                </a:lnTo>
                <a:lnTo>
                  <a:pt x="3989652" y="50800"/>
                </a:lnTo>
                <a:lnTo>
                  <a:pt x="3988755" y="41300"/>
                </a:lnTo>
                <a:lnTo>
                  <a:pt x="3965796" y="7786"/>
                </a:lnTo>
                <a:lnTo>
                  <a:pt x="3938852" y="0"/>
                </a:lnTo>
                <a:lnTo>
                  <a:pt x="50800" y="0"/>
                </a:lnTo>
                <a:lnTo>
                  <a:pt x="7786" y="23856"/>
                </a:lnTo>
                <a:lnTo>
                  <a:pt x="0" y="50800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4" name="object 44"/>
          <p:cNvSpPr/>
          <p:nvPr/>
        </p:nvSpPr>
        <p:spPr>
          <a:xfrm>
            <a:off x="309193" y="636129"/>
            <a:ext cx="3989652" cy="10160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5" name="object 45"/>
          <p:cNvSpPr/>
          <p:nvPr/>
        </p:nvSpPr>
        <p:spPr>
          <a:xfrm>
            <a:off x="0" y="0"/>
            <a:ext cx="4608004" cy="34560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6" name="object 46"/>
          <p:cNvSpPr/>
          <p:nvPr/>
        </p:nvSpPr>
        <p:spPr>
          <a:xfrm>
            <a:off x="4235345" y="3039884"/>
            <a:ext cx="114301" cy="11430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7" name="object 47"/>
          <p:cNvSpPr/>
          <p:nvPr/>
        </p:nvSpPr>
        <p:spPr>
          <a:xfrm>
            <a:off x="410794" y="3090685"/>
            <a:ext cx="3837250" cy="635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8" name="object 48"/>
          <p:cNvSpPr/>
          <p:nvPr/>
        </p:nvSpPr>
        <p:spPr>
          <a:xfrm>
            <a:off x="4298846" y="527116"/>
            <a:ext cx="50800" cy="252546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9" name="object 49"/>
          <p:cNvSpPr/>
          <p:nvPr/>
        </p:nvSpPr>
        <p:spPr>
          <a:xfrm>
            <a:off x="4298846" y="590617"/>
            <a:ext cx="50800" cy="2461967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0" name="object 50"/>
          <p:cNvSpPr/>
          <p:nvPr/>
        </p:nvSpPr>
        <p:spPr>
          <a:xfrm>
            <a:off x="309193" y="718668"/>
            <a:ext cx="3989652" cy="2384716"/>
          </a:xfrm>
          <a:custGeom>
            <a:avLst/>
            <a:gdLst/>
            <a:ahLst/>
            <a:cxnLst/>
            <a:rect l="l" t="t" r="r" b="b"/>
            <a:pathLst>
              <a:path w="3989652" h="2384716">
                <a:moveTo>
                  <a:pt x="0" y="2333916"/>
                </a:moveTo>
                <a:lnTo>
                  <a:pt x="16636" y="2371430"/>
                </a:lnTo>
                <a:lnTo>
                  <a:pt x="50800" y="2384716"/>
                </a:lnTo>
                <a:lnTo>
                  <a:pt x="3938852" y="2384716"/>
                </a:lnTo>
                <a:lnTo>
                  <a:pt x="3976366" y="2368080"/>
                </a:lnTo>
                <a:lnTo>
                  <a:pt x="3989652" y="2333916"/>
                </a:lnTo>
                <a:lnTo>
                  <a:pt x="3989652" y="0"/>
                </a:lnTo>
                <a:lnTo>
                  <a:pt x="0" y="0"/>
                </a:lnTo>
                <a:lnTo>
                  <a:pt x="0" y="2333916"/>
                </a:lnTo>
                <a:close/>
              </a:path>
            </a:pathLst>
          </a:custGeom>
          <a:solidFill>
            <a:srgbClr val="E9E9F2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1" name="object 51"/>
          <p:cNvSpPr/>
          <p:nvPr/>
        </p:nvSpPr>
        <p:spPr>
          <a:xfrm>
            <a:off x="4298846" y="577917"/>
            <a:ext cx="0" cy="2493717"/>
          </a:xfrm>
          <a:custGeom>
            <a:avLst/>
            <a:gdLst/>
            <a:ahLst/>
            <a:cxnLst/>
            <a:rect l="l" t="t" r="r" b="b"/>
            <a:pathLst>
              <a:path w="0" h="2493717">
                <a:moveTo>
                  <a:pt x="0" y="2493717"/>
                </a:moveTo>
                <a:lnTo>
                  <a:pt x="0" y="0"/>
                </a:lnTo>
              </a:path>
            </a:pathLst>
          </a:custGeom>
          <a:ln w="0">
            <a:solidFill>
              <a:srgbClr val="7F7F7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2" name="object 52"/>
          <p:cNvSpPr/>
          <p:nvPr/>
        </p:nvSpPr>
        <p:spPr>
          <a:xfrm>
            <a:off x="4298846" y="565217"/>
            <a:ext cx="0" cy="12700"/>
          </a:xfrm>
          <a:custGeom>
            <a:avLst/>
            <a:gdLst/>
            <a:ahLst/>
            <a:cxnLst/>
            <a:rect l="l" t="t" r="r" b="b"/>
            <a:pathLst>
              <a:path w="0" h="12700">
                <a:moveTo>
                  <a:pt x="0" y="12700"/>
                </a:moveTo>
                <a:lnTo>
                  <a:pt x="0" y="0"/>
                </a:lnTo>
              </a:path>
            </a:pathLst>
          </a:custGeom>
          <a:ln w="0">
            <a:solidFill>
              <a:srgbClr val="AFAFA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3" name="object 53"/>
          <p:cNvSpPr/>
          <p:nvPr/>
        </p:nvSpPr>
        <p:spPr>
          <a:xfrm>
            <a:off x="4298846" y="552517"/>
            <a:ext cx="0" cy="12700"/>
          </a:xfrm>
          <a:custGeom>
            <a:avLst/>
            <a:gdLst/>
            <a:ahLst/>
            <a:cxnLst/>
            <a:rect l="l" t="t" r="r" b="b"/>
            <a:pathLst>
              <a:path w="0" h="12700">
                <a:moveTo>
                  <a:pt x="0" y="12700"/>
                </a:moveTo>
                <a:lnTo>
                  <a:pt x="0" y="0"/>
                </a:lnTo>
              </a:path>
            </a:pathLst>
          </a:custGeom>
          <a:ln w="0">
            <a:solidFill>
              <a:srgbClr val="CECECE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4" name="object 54"/>
          <p:cNvSpPr/>
          <p:nvPr/>
        </p:nvSpPr>
        <p:spPr>
          <a:xfrm>
            <a:off x="4298846" y="539817"/>
            <a:ext cx="0" cy="12700"/>
          </a:xfrm>
          <a:custGeom>
            <a:avLst/>
            <a:gdLst/>
            <a:ahLst/>
            <a:cxnLst/>
            <a:rect l="l" t="t" r="r" b="b"/>
            <a:pathLst>
              <a:path w="0" h="12700">
                <a:moveTo>
                  <a:pt x="0" y="12700"/>
                </a:moveTo>
                <a:lnTo>
                  <a:pt x="0" y="0"/>
                </a:lnTo>
              </a:path>
            </a:pathLst>
          </a:custGeom>
          <a:ln w="0">
            <a:solidFill>
              <a:srgbClr val="EFEF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5" name="object 55"/>
          <p:cNvSpPr/>
          <p:nvPr/>
        </p:nvSpPr>
        <p:spPr>
          <a:xfrm>
            <a:off x="386600" y="744016"/>
            <a:ext cx="3834764" cy="802957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6" name="object 56"/>
          <p:cNvSpPr/>
          <p:nvPr/>
        </p:nvSpPr>
        <p:spPr>
          <a:xfrm>
            <a:off x="1149197" y="1698790"/>
            <a:ext cx="2309622" cy="136017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7" name="object 57"/>
          <p:cNvSpPr/>
          <p:nvPr/>
        </p:nvSpPr>
        <p:spPr>
          <a:xfrm>
            <a:off x="0" y="3320961"/>
            <a:ext cx="4608004" cy="135039"/>
          </a:xfrm>
          <a:custGeom>
            <a:avLst/>
            <a:gdLst/>
            <a:ahLst/>
            <a:cxnLst/>
            <a:rect l="l" t="t" r="r" b="b"/>
            <a:pathLst>
              <a:path w="4608004" h="135039">
                <a:moveTo>
                  <a:pt x="0" y="135039"/>
                </a:moveTo>
                <a:lnTo>
                  <a:pt x="4608004" y="135039"/>
                </a:lnTo>
                <a:lnTo>
                  <a:pt x="4608004" y="0"/>
                </a:lnTo>
                <a:lnTo>
                  <a:pt x="0" y="0"/>
                </a:lnTo>
                <a:lnTo>
                  <a:pt x="0" y="135039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153174" y="44948"/>
            <a:ext cx="3370987" cy="2075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455"/>
              </a:lnSpc>
              <a:spcBef>
                <a:spcPts val="72"/>
              </a:spcBef>
            </a:pP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Finding</a:t>
            </a:r>
            <a:r>
              <a:rPr dirty="0" smtClean="0" sz="1400" spc="-2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conjecture</a:t>
            </a:r>
            <a:r>
              <a:rPr dirty="0" smtClean="0" sz="1400" spc="109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with</a:t>
            </a:r>
            <a:r>
              <a:rPr dirty="0" smtClean="0" sz="1400" spc="5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an</a:t>
            </a:r>
            <a:r>
              <a:rPr dirty="0" smtClean="0" sz="1400" spc="144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automated</a:t>
            </a:r>
            <a:r>
              <a:rPr dirty="0" smtClean="0" sz="1400" spc="337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system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47294" y="518213"/>
            <a:ext cx="3345358" cy="1657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155"/>
              </a:lnSpc>
              <a:spcBef>
                <a:spcPts val="57"/>
              </a:spcBef>
            </a:pPr>
            <a:r>
              <a:rPr dirty="0" smtClean="0" sz="1100" spc="-26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GX</a:t>
            </a:r>
            <a:r>
              <a:rPr dirty="0" smtClean="0" sz="1100" spc="13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100" spc="-29">
                <a:solidFill>
                  <a:srgbClr val="FFFFFF"/>
                </a:solidFill>
                <a:latin typeface="Times New Roman"/>
                <a:cs typeface="Times New Roman"/>
              </a:rPr>
              <a:t>F</a:t>
            </a:r>
            <a:r>
              <a:rPr dirty="0" smtClean="0" sz="1100" spc="-29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rm</a:t>
            </a:r>
            <a:r>
              <a:rPr dirty="0" smtClean="0" sz="1100" spc="73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1:</a:t>
            </a:r>
            <a:r>
              <a:rPr dirty="0" smtClean="0" sz="1100" spc="187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Remoteness</a:t>
            </a:r>
            <a:r>
              <a:rPr dirty="0" smtClean="0" sz="1100" spc="84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ρ</a:t>
            </a:r>
            <a:r>
              <a:rPr dirty="0" smtClean="0" sz="1100" spc="9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and</a:t>
            </a:r>
            <a:r>
              <a:rPr dirty="0" smtClean="0" sz="1100" spc="116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inde</a:t>
            </a:r>
            <a:r>
              <a:rPr dirty="0" smtClean="0" sz="1100" spc="29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endence</a:t>
            </a:r>
            <a:r>
              <a:rPr dirty="0" smtClean="0" sz="1100" spc="36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num</a:t>
            </a:r>
            <a:r>
              <a:rPr dirty="0" smtClean="0" sz="1100" spc="29">
                <a:solidFill>
                  <a:srgbClr val="FFFFFF"/>
                </a:solidFill>
                <a:latin typeface="Times New Roman"/>
                <a:cs typeface="Times New Roman"/>
              </a:rPr>
              <a:t>b</a:t>
            </a: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er</a:t>
            </a:r>
            <a:r>
              <a:rPr dirty="0" smtClean="0" sz="1100" spc="10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α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5006" y="3353753"/>
            <a:ext cx="1545775" cy="101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70"/>
              </a:lnSpc>
              <a:spcBef>
                <a:spcPts val="33"/>
              </a:spcBef>
            </a:pPr>
            <a:r>
              <a:rPr dirty="0" smtClean="0" sz="600" spc="-71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dirty="0" smtClean="0" sz="600" spc="-23">
                <a:solidFill>
                  <a:srgbClr val="FFFFFF"/>
                </a:solidFill>
                <a:latin typeface="Times New Roman"/>
                <a:cs typeface="Times New Roman"/>
              </a:rPr>
              <a:t>w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dirty="0" smtClean="0" sz="600" spc="7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applications</a:t>
            </a:r>
            <a:r>
              <a:rPr dirty="0" smtClean="0" sz="600" spc="27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of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VNS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79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in</a:t>
            </a:r>
            <a:r>
              <a:rPr dirty="0" smtClean="0" sz="600" spc="14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Data</a:t>
            </a:r>
            <a:r>
              <a:rPr dirty="0" smtClean="0" sz="600" spc="122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Mining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884796" y="3353753"/>
            <a:ext cx="544760" cy="101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70"/>
              </a:lnSpc>
              <a:spcBef>
                <a:spcPts val="33"/>
              </a:spcBef>
            </a:pP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Pierre</a:t>
            </a:r>
            <a:r>
              <a:rPr dirty="0" smtClean="0" sz="600" spc="7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Hansen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766243" y="3353753"/>
            <a:ext cx="1053265" cy="101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70"/>
              </a:lnSpc>
              <a:spcBef>
                <a:spcPts val="33"/>
              </a:spcBef>
            </a:pPr>
            <a:r>
              <a:rPr dirty="0" smtClean="0" sz="600" spc="-23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dirty="0" smtClean="0" sz="600" spc="-23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ris,</a:t>
            </a:r>
            <a:r>
              <a:rPr dirty="0" smtClean="0" sz="600" spc="102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Septem</a:t>
            </a:r>
            <a:r>
              <a:rPr dirty="0" smtClean="0" sz="600" spc="23">
                <a:solidFill>
                  <a:srgbClr val="FFFFFF"/>
                </a:solidFill>
                <a:latin typeface="Times New Roman"/>
                <a:cs typeface="Times New Roman"/>
              </a:rPr>
              <a:t>b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er</a:t>
            </a:r>
            <a:r>
              <a:rPr dirty="0" smtClean="0" sz="600" spc="9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7–8,</a:t>
            </a:r>
            <a:r>
              <a:rPr dirty="0" smtClean="0" sz="600" spc="4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2017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190388" y="3353753"/>
            <a:ext cx="307653" cy="101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70"/>
              </a:lnSpc>
              <a:spcBef>
                <a:spcPts val="33"/>
              </a:spcBef>
            </a:pP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29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3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/</a:t>
            </a:r>
            <a:r>
              <a:rPr dirty="0" smtClean="0" sz="600" spc="-8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34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297606" y="3251275"/>
            <a:ext cx="53506" cy="25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" name="object 2"/>
          <p:cNvSpPr txBox="1"/>
          <p:nvPr/>
        </p:nvSpPr>
        <p:spPr>
          <a:xfrm>
            <a:off x="3023667" y="3251371"/>
            <a:ext cx="43019" cy="151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/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object 30"/>
          <p:cNvSpPr/>
          <p:nvPr/>
        </p:nvSpPr>
        <p:spPr>
          <a:xfrm>
            <a:off x="3023667" y="3236187"/>
            <a:ext cx="43019" cy="30366"/>
          </a:xfrm>
          <a:custGeom>
            <a:avLst/>
            <a:gdLst/>
            <a:ahLst/>
            <a:cxnLst/>
            <a:rect l="l" t="t" r="r" b="b"/>
            <a:pathLst>
              <a:path w="43019" h="30366">
                <a:moveTo>
                  <a:pt x="0" y="30366"/>
                </a:moveTo>
                <a:lnTo>
                  <a:pt x="43019" y="30366"/>
                </a:lnTo>
                <a:lnTo>
                  <a:pt x="43019" y="0"/>
                </a:lnTo>
                <a:lnTo>
                  <a:pt x="0" y="0"/>
                </a:lnTo>
                <a:lnTo>
                  <a:pt x="0" y="30366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1" name="object 31"/>
          <p:cNvSpPr/>
          <p:nvPr/>
        </p:nvSpPr>
        <p:spPr>
          <a:xfrm>
            <a:off x="2944050" y="3232225"/>
            <a:ext cx="25400" cy="38100"/>
          </a:xfrm>
          <a:custGeom>
            <a:avLst/>
            <a:gdLst/>
            <a:ahLst/>
            <a:cxnLst/>
            <a:rect l="l" t="t" r="r" b="b"/>
            <a:pathLst>
              <a:path w="25400" h="38100">
                <a:moveTo>
                  <a:pt x="25400" y="38100"/>
                </a:moveTo>
                <a:lnTo>
                  <a:pt x="25400" y="0"/>
                </a:lnTo>
                <a:lnTo>
                  <a:pt x="0" y="19050"/>
                </a:lnTo>
                <a:lnTo>
                  <a:pt x="25400" y="3810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2" name="object 32"/>
          <p:cNvSpPr/>
          <p:nvPr/>
        </p:nvSpPr>
        <p:spPr>
          <a:xfrm>
            <a:off x="3121853" y="3232225"/>
            <a:ext cx="25400" cy="38100"/>
          </a:xfrm>
          <a:custGeom>
            <a:avLst/>
            <a:gdLst/>
            <a:ahLst/>
            <a:cxnLst/>
            <a:rect l="l" t="t" r="r" b="b"/>
            <a:pathLst>
              <a:path w="25400" h="38100">
                <a:moveTo>
                  <a:pt x="0" y="38100"/>
                </a:moveTo>
                <a:lnTo>
                  <a:pt x="25400" y="19050"/>
                </a:lnTo>
                <a:lnTo>
                  <a:pt x="0" y="0"/>
                </a:lnTo>
                <a:lnTo>
                  <a:pt x="0" y="3810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3" name="object 33"/>
          <p:cNvSpPr/>
          <p:nvPr/>
        </p:nvSpPr>
        <p:spPr>
          <a:xfrm>
            <a:off x="3287279" y="3246309"/>
            <a:ext cx="43019" cy="30366"/>
          </a:xfrm>
          <a:custGeom>
            <a:avLst/>
            <a:gdLst/>
            <a:ahLst/>
            <a:cxnLst/>
            <a:rect l="l" t="t" r="r" b="b"/>
            <a:pathLst>
              <a:path w="43019" h="30366">
                <a:moveTo>
                  <a:pt x="0" y="30366"/>
                </a:moveTo>
                <a:lnTo>
                  <a:pt x="43019" y="30366"/>
                </a:lnTo>
                <a:lnTo>
                  <a:pt x="43019" y="0"/>
                </a:lnTo>
                <a:lnTo>
                  <a:pt x="0" y="0"/>
                </a:lnTo>
                <a:lnTo>
                  <a:pt x="0" y="30366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4" name="object 34"/>
          <p:cNvSpPr/>
          <p:nvPr/>
        </p:nvSpPr>
        <p:spPr>
          <a:xfrm>
            <a:off x="3297771" y="3236035"/>
            <a:ext cx="43180" cy="30480"/>
          </a:xfrm>
          <a:custGeom>
            <a:avLst/>
            <a:gdLst/>
            <a:ahLst/>
            <a:cxnLst/>
            <a:rect l="l" t="t" r="r" b="b"/>
            <a:pathLst>
              <a:path w="43180" h="30480">
                <a:moveTo>
                  <a:pt x="0" y="10160"/>
                </a:moveTo>
                <a:lnTo>
                  <a:pt x="0" y="0"/>
                </a:lnTo>
                <a:lnTo>
                  <a:pt x="43180" y="0"/>
                </a:lnTo>
                <a:lnTo>
                  <a:pt x="43180" y="30480"/>
                </a:lnTo>
                <a:lnTo>
                  <a:pt x="33020" y="3048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5" name="object 35"/>
          <p:cNvSpPr/>
          <p:nvPr/>
        </p:nvSpPr>
        <p:spPr>
          <a:xfrm>
            <a:off x="3307932" y="3225875"/>
            <a:ext cx="43180" cy="30480"/>
          </a:xfrm>
          <a:custGeom>
            <a:avLst/>
            <a:gdLst/>
            <a:ahLst/>
            <a:cxnLst/>
            <a:rect l="l" t="t" r="r" b="b"/>
            <a:pathLst>
              <a:path w="43180" h="30480">
                <a:moveTo>
                  <a:pt x="0" y="10160"/>
                </a:moveTo>
                <a:lnTo>
                  <a:pt x="0" y="0"/>
                </a:lnTo>
                <a:lnTo>
                  <a:pt x="43180" y="0"/>
                </a:lnTo>
                <a:lnTo>
                  <a:pt x="43180" y="30480"/>
                </a:lnTo>
                <a:lnTo>
                  <a:pt x="33020" y="3048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6" name="object 36"/>
          <p:cNvSpPr/>
          <p:nvPr/>
        </p:nvSpPr>
        <p:spPr>
          <a:xfrm>
            <a:off x="3224111" y="3232225"/>
            <a:ext cx="203202" cy="38100"/>
          </a:xfrm>
          <a:custGeom>
            <a:avLst/>
            <a:gdLst/>
            <a:ahLst/>
            <a:cxnLst/>
            <a:rect l="l" t="t" r="r" b="b"/>
            <a:pathLst>
              <a:path w="203202" h="38100">
                <a:moveTo>
                  <a:pt x="203202" y="19050"/>
                </a:moveTo>
                <a:lnTo>
                  <a:pt x="177802" y="0"/>
                </a:lnTo>
                <a:lnTo>
                  <a:pt x="177802" y="38100"/>
                </a:lnTo>
                <a:lnTo>
                  <a:pt x="203202" y="19050"/>
                </a:lnTo>
                <a:close/>
              </a:path>
              <a:path w="203202" h="38100">
                <a:moveTo>
                  <a:pt x="25400" y="0"/>
                </a:moveTo>
                <a:lnTo>
                  <a:pt x="0" y="19050"/>
                </a:lnTo>
                <a:lnTo>
                  <a:pt x="25400" y="38100"/>
                </a:lnTo>
                <a:lnTo>
                  <a:pt x="25400" y="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7" name="object 37"/>
          <p:cNvSpPr/>
          <p:nvPr/>
        </p:nvSpPr>
        <p:spPr>
          <a:xfrm>
            <a:off x="3593072" y="32385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8" name="object 38"/>
          <p:cNvSpPr/>
          <p:nvPr/>
        </p:nvSpPr>
        <p:spPr>
          <a:xfrm>
            <a:off x="3504171" y="3232225"/>
            <a:ext cx="203202" cy="38100"/>
          </a:xfrm>
          <a:custGeom>
            <a:avLst/>
            <a:gdLst/>
            <a:ahLst/>
            <a:cxnLst/>
            <a:rect l="l" t="t" r="r" b="b"/>
            <a:pathLst>
              <a:path w="203202" h="38100">
                <a:moveTo>
                  <a:pt x="203202" y="19050"/>
                </a:moveTo>
                <a:lnTo>
                  <a:pt x="177802" y="0"/>
                </a:lnTo>
                <a:lnTo>
                  <a:pt x="177802" y="38100"/>
                </a:lnTo>
                <a:lnTo>
                  <a:pt x="203202" y="19050"/>
                </a:lnTo>
                <a:close/>
              </a:path>
              <a:path w="203202" h="38100">
                <a:moveTo>
                  <a:pt x="25400" y="0"/>
                </a:moveTo>
                <a:lnTo>
                  <a:pt x="0" y="19050"/>
                </a:lnTo>
                <a:lnTo>
                  <a:pt x="25400" y="38100"/>
                </a:lnTo>
                <a:lnTo>
                  <a:pt x="25400" y="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9" name="object 39"/>
          <p:cNvSpPr/>
          <p:nvPr/>
        </p:nvSpPr>
        <p:spPr>
          <a:xfrm>
            <a:off x="3580372" y="32258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0" name="object 40"/>
          <p:cNvSpPr/>
          <p:nvPr/>
        </p:nvSpPr>
        <p:spPr>
          <a:xfrm>
            <a:off x="3593072" y="32512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1" name="object 41"/>
          <p:cNvSpPr/>
          <p:nvPr/>
        </p:nvSpPr>
        <p:spPr>
          <a:xfrm>
            <a:off x="3580372" y="32639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2" name="object 42"/>
          <p:cNvSpPr/>
          <p:nvPr/>
        </p:nvSpPr>
        <p:spPr>
          <a:xfrm>
            <a:off x="3593072" y="32766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3" name="object 43"/>
          <p:cNvSpPr/>
          <p:nvPr/>
        </p:nvSpPr>
        <p:spPr>
          <a:xfrm>
            <a:off x="3860432" y="32258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4" name="object 44"/>
          <p:cNvSpPr/>
          <p:nvPr/>
        </p:nvSpPr>
        <p:spPr>
          <a:xfrm>
            <a:off x="3873132" y="32385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5" name="object 45"/>
          <p:cNvSpPr/>
          <p:nvPr/>
        </p:nvSpPr>
        <p:spPr>
          <a:xfrm>
            <a:off x="3873132" y="32512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6" name="object 46"/>
          <p:cNvSpPr/>
          <p:nvPr/>
        </p:nvSpPr>
        <p:spPr>
          <a:xfrm>
            <a:off x="3784231" y="3232225"/>
            <a:ext cx="203202" cy="38100"/>
          </a:xfrm>
          <a:custGeom>
            <a:avLst/>
            <a:gdLst/>
            <a:ahLst/>
            <a:cxnLst/>
            <a:rect l="l" t="t" r="r" b="b"/>
            <a:pathLst>
              <a:path w="203202" h="38100">
                <a:moveTo>
                  <a:pt x="203202" y="19050"/>
                </a:moveTo>
                <a:lnTo>
                  <a:pt x="177802" y="0"/>
                </a:lnTo>
                <a:lnTo>
                  <a:pt x="177802" y="38100"/>
                </a:lnTo>
                <a:lnTo>
                  <a:pt x="203202" y="19050"/>
                </a:lnTo>
                <a:close/>
              </a:path>
              <a:path w="203202" h="38100">
                <a:moveTo>
                  <a:pt x="25400" y="0"/>
                </a:moveTo>
                <a:lnTo>
                  <a:pt x="0" y="19050"/>
                </a:lnTo>
                <a:lnTo>
                  <a:pt x="25400" y="38100"/>
                </a:lnTo>
                <a:lnTo>
                  <a:pt x="25400" y="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7" name="object 47"/>
          <p:cNvSpPr/>
          <p:nvPr/>
        </p:nvSpPr>
        <p:spPr>
          <a:xfrm>
            <a:off x="3860432" y="32639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8" name="object 48"/>
          <p:cNvSpPr/>
          <p:nvPr/>
        </p:nvSpPr>
        <p:spPr>
          <a:xfrm>
            <a:off x="3873132" y="32766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9" name="object 49"/>
          <p:cNvSpPr/>
          <p:nvPr/>
        </p:nvSpPr>
        <p:spPr>
          <a:xfrm>
            <a:off x="4140493" y="32258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0" name="object 50"/>
          <p:cNvSpPr/>
          <p:nvPr/>
        </p:nvSpPr>
        <p:spPr>
          <a:xfrm>
            <a:off x="4153193" y="32385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1" name="object 51"/>
          <p:cNvSpPr/>
          <p:nvPr/>
        </p:nvSpPr>
        <p:spPr>
          <a:xfrm>
            <a:off x="4153193" y="32512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2" name="object 52"/>
          <p:cNvSpPr/>
          <p:nvPr/>
        </p:nvSpPr>
        <p:spPr>
          <a:xfrm>
            <a:off x="4140493" y="32639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3" name="object 53"/>
          <p:cNvSpPr/>
          <p:nvPr/>
        </p:nvSpPr>
        <p:spPr>
          <a:xfrm>
            <a:off x="4153193" y="32766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4" name="object 54"/>
          <p:cNvSpPr/>
          <p:nvPr/>
        </p:nvSpPr>
        <p:spPr>
          <a:xfrm>
            <a:off x="4451033" y="3256355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0" y="0"/>
                </a:moveTo>
                <a:lnTo>
                  <a:pt x="20320" y="2032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5" name="object 55"/>
          <p:cNvSpPr/>
          <p:nvPr/>
        </p:nvSpPr>
        <p:spPr>
          <a:xfrm>
            <a:off x="4423969" y="3229861"/>
            <a:ext cx="30366" cy="30366"/>
          </a:xfrm>
          <a:custGeom>
            <a:avLst/>
            <a:gdLst/>
            <a:ahLst/>
            <a:cxnLst/>
            <a:rect l="l" t="t" r="r" b="b"/>
            <a:pathLst>
              <a:path w="30366" h="30366">
                <a:moveTo>
                  <a:pt x="30366" y="15183"/>
                </a:moveTo>
                <a:lnTo>
                  <a:pt x="30366" y="6797"/>
                </a:lnTo>
                <a:lnTo>
                  <a:pt x="23568" y="0"/>
                </a:lnTo>
                <a:lnTo>
                  <a:pt x="15183" y="0"/>
                </a:lnTo>
                <a:lnTo>
                  <a:pt x="6797" y="0"/>
                </a:lnTo>
                <a:lnTo>
                  <a:pt x="0" y="6797"/>
                </a:lnTo>
                <a:lnTo>
                  <a:pt x="0" y="15183"/>
                </a:lnTo>
                <a:lnTo>
                  <a:pt x="0" y="23568"/>
                </a:lnTo>
                <a:lnTo>
                  <a:pt x="6797" y="30366"/>
                </a:lnTo>
                <a:lnTo>
                  <a:pt x="15183" y="30366"/>
                </a:lnTo>
                <a:lnTo>
                  <a:pt x="23568" y="30366"/>
                </a:lnTo>
                <a:lnTo>
                  <a:pt x="30366" y="23568"/>
                </a:lnTo>
                <a:lnTo>
                  <a:pt x="30366" y="15183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6" name="object 56"/>
          <p:cNvSpPr/>
          <p:nvPr/>
        </p:nvSpPr>
        <p:spPr>
          <a:xfrm>
            <a:off x="4344352" y="3225875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38765" y="46907"/>
                </a:lnTo>
                <a:lnTo>
                  <a:pt x="48038" y="36798"/>
                </a:lnTo>
                <a:lnTo>
                  <a:pt x="50800" y="25400"/>
                </a:lnTo>
                <a:lnTo>
                  <a:pt x="46907" y="11928"/>
                </a:lnTo>
                <a:lnTo>
                  <a:pt x="36798" y="2718"/>
                </a:lnTo>
                <a:lnTo>
                  <a:pt x="25400" y="0"/>
                </a:lnTo>
                <a:lnTo>
                  <a:pt x="11928" y="3893"/>
                </a:lnTo>
                <a:lnTo>
                  <a:pt x="2718" y="14001"/>
                </a:lnTo>
                <a:lnTo>
                  <a:pt x="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7" name="object 57"/>
          <p:cNvSpPr/>
          <p:nvPr/>
        </p:nvSpPr>
        <p:spPr>
          <a:xfrm>
            <a:off x="4329112" y="3243655"/>
            <a:ext cx="30480" cy="12699"/>
          </a:xfrm>
          <a:custGeom>
            <a:avLst/>
            <a:gdLst/>
            <a:ahLst/>
            <a:cxnLst/>
            <a:rect l="l" t="t" r="r" b="b"/>
            <a:pathLst>
              <a:path w="30480" h="12699">
                <a:moveTo>
                  <a:pt x="30480" y="0"/>
                </a:moveTo>
                <a:lnTo>
                  <a:pt x="15240" y="12700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8" name="object 58"/>
          <p:cNvSpPr/>
          <p:nvPr/>
        </p:nvSpPr>
        <p:spPr>
          <a:xfrm>
            <a:off x="4496754" y="3225875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11928" y="46907"/>
                </a:lnTo>
                <a:lnTo>
                  <a:pt x="2718" y="36798"/>
                </a:lnTo>
                <a:lnTo>
                  <a:pt x="0" y="25400"/>
                </a:lnTo>
                <a:lnTo>
                  <a:pt x="3893" y="11928"/>
                </a:lnTo>
                <a:lnTo>
                  <a:pt x="14001" y="2718"/>
                </a:lnTo>
                <a:lnTo>
                  <a:pt x="25400" y="0"/>
                </a:lnTo>
                <a:lnTo>
                  <a:pt x="38872" y="3893"/>
                </a:lnTo>
                <a:lnTo>
                  <a:pt x="48082" y="14001"/>
                </a:lnTo>
                <a:lnTo>
                  <a:pt x="5080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9" name="object 59"/>
          <p:cNvSpPr/>
          <p:nvPr/>
        </p:nvSpPr>
        <p:spPr>
          <a:xfrm>
            <a:off x="4532315" y="3243655"/>
            <a:ext cx="30480" cy="12699"/>
          </a:xfrm>
          <a:custGeom>
            <a:avLst/>
            <a:gdLst/>
            <a:ahLst/>
            <a:cxnLst/>
            <a:rect l="l" t="t" r="r" b="b"/>
            <a:pathLst>
              <a:path w="30480" h="12699">
                <a:moveTo>
                  <a:pt x="30480" y="0"/>
                </a:moveTo>
                <a:lnTo>
                  <a:pt x="15240" y="12700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0" name="object 60"/>
          <p:cNvSpPr/>
          <p:nvPr/>
        </p:nvSpPr>
        <p:spPr>
          <a:xfrm>
            <a:off x="0" y="0"/>
            <a:ext cx="4608004" cy="3456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1" name="object 61"/>
          <p:cNvSpPr/>
          <p:nvPr/>
        </p:nvSpPr>
        <p:spPr>
          <a:xfrm>
            <a:off x="0" y="0"/>
            <a:ext cx="4608004" cy="25962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2" name="object 62"/>
          <p:cNvSpPr/>
          <p:nvPr/>
        </p:nvSpPr>
        <p:spPr>
          <a:xfrm>
            <a:off x="0" y="0"/>
            <a:ext cx="4608004" cy="3456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3" name="object 63"/>
          <p:cNvSpPr/>
          <p:nvPr/>
        </p:nvSpPr>
        <p:spPr>
          <a:xfrm>
            <a:off x="309193" y="454443"/>
            <a:ext cx="3989652" cy="183496"/>
          </a:xfrm>
          <a:custGeom>
            <a:avLst/>
            <a:gdLst/>
            <a:ahLst/>
            <a:cxnLst/>
            <a:rect l="l" t="t" r="r" b="b"/>
            <a:pathLst>
              <a:path w="3989652" h="183496">
                <a:moveTo>
                  <a:pt x="0" y="50800"/>
                </a:moveTo>
                <a:lnTo>
                  <a:pt x="0" y="183496"/>
                </a:lnTo>
                <a:lnTo>
                  <a:pt x="3989652" y="183496"/>
                </a:lnTo>
                <a:lnTo>
                  <a:pt x="3989652" y="50800"/>
                </a:lnTo>
                <a:lnTo>
                  <a:pt x="3988755" y="41300"/>
                </a:lnTo>
                <a:lnTo>
                  <a:pt x="3965796" y="7786"/>
                </a:lnTo>
                <a:lnTo>
                  <a:pt x="3938852" y="0"/>
                </a:lnTo>
                <a:lnTo>
                  <a:pt x="50800" y="0"/>
                </a:lnTo>
                <a:lnTo>
                  <a:pt x="7786" y="23856"/>
                </a:lnTo>
                <a:lnTo>
                  <a:pt x="0" y="50800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4" name="object 64"/>
          <p:cNvSpPr/>
          <p:nvPr/>
        </p:nvSpPr>
        <p:spPr>
          <a:xfrm>
            <a:off x="309193" y="586992"/>
            <a:ext cx="3989652" cy="10160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5" name="object 65"/>
          <p:cNvSpPr/>
          <p:nvPr/>
        </p:nvSpPr>
        <p:spPr>
          <a:xfrm>
            <a:off x="0" y="0"/>
            <a:ext cx="4608004" cy="34560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6" name="object 66"/>
          <p:cNvSpPr/>
          <p:nvPr/>
        </p:nvSpPr>
        <p:spPr>
          <a:xfrm>
            <a:off x="4235345" y="3101657"/>
            <a:ext cx="114301" cy="11430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7" name="object 67"/>
          <p:cNvSpPr/>
          <p:nvPr/>
        </p:nvSpPr>
        <p:spPr>
          <a:xfrm>
            <a:off x="410794" y="3152457"/>
            <a:ext cx="3837250" cy="635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8" name="object 68"/>
          <p:cNvSpPr/>
          <p:nvPr/>
        </p:nvSpPr>
        <p:spPr>
          <a:xfrm>
            <a:off x="4298846" y="485945"/>
            <a:ext cx="50800" cy="262841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9" name="object 69"/>
          <p:cNvSpPr/>
          <p:nvPr/>
        </p:nvSpPr>
        <p:spPr>
          <a:xfrm>
            <a:off x="4298846" y="549445"/>
            <a:ext cx="50800" cy="2564911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0" name="object 70"/>
          <p:cNvSpPr/>
          <p:nvPr/>
        </p:nvSpPr>
        <p:spPr>
          <a:xfrm>
            <a:off x="309193" y="669536"/>
            <a:ext cx="3989652" cy="2495621"/>
          </a:xfrm>
          <a:custGeom>
            <a:avLst/>
            <a:gdLst/>
            <a:ahLst/>
            <a:cxnLst/>
            <a:rect l="l" t="t" r="r" b="b"/>
            <a:pathLst>
              <a:path w="3989652" h="2495621">
                <a:moveTo>
                  <a:pt x="0" y="2444821"/>
                </a:moveTo>
                <a:lnTo>
                  <a:pt x="16636" y="2482335"/>
                </a:lnTo>
                <a:lnTo>
                  <a:pt x="50800" y="2495621"/>
                </a:lnTo>
                <a:lnTo>
                  <a:pt x="3938852" y="2495621"/>
                </a:lnTo>
                <a:lnTo>
                  <a:pt x="3976366" y="2478985"/>
                </a:lnTo>
                <a:lnTo>
                  <a:pt x="3989652" y="2444821"/>
                </a:lnTo>
                <a:lnTo>
                  <a:pt x="3989652" y="0"/>
                </a:lnTo>
                <a:lnTo>
                  <a:pt x="0" y="0"/>
                </a:lnTo>
                <a:lnTo>
                  <a:pt x="0" y="2444821"/>
                </a:lnTo>
                <a:close/>
              </a:path>
            </a:pathLst>
          </a:custGeom>
          <a:solidFill>
            <a:srgbClr val="E9E9F2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1" name="object 71"/>
          <p:cNvSpPr/>
          <p:nvPr/>
        </p:nvSpPr>
        <p:spPr>
          <a:xfrm>
            <a:off x="4298846" y="536745"/>
            <a:ext cx="0" cy="2596661"/>
          </a:xfrm>
          <a:custGeom>
            <a:avLst/>
            <a:gdLst/>
            <a:ahLst/>
            <a:cxnLst/>
            <a:rect l="l" t="t" r="r" b="b"/>
            <a:pathLst>
              <a:path w="0" h="2596661">
                <a:moveTo>
                  <a:pt x="0" y="2596661"/>
                </a:moveTo>
                <a:lnTo>
                  <a:pt x="0" y="0"/>
                </a:lnTo>
              </a:path>
            </a:pathLst>
          </a:custGeom>
          <a:ln w="0">
            <a:solidFill>
              <a:srgbClr val="7F7F7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2" name="object 72"/>
          <p:cNvSpPr/>
          <p:nvPr/>
        </p:nvSpPr>
        <p:spPr>
          <a:xfrm>
            <a:off x="4298846" y="524045"/>
            <a:ext cx="0" cy="12700"/>
          </a:xfrm>
          <a:custGeom>
            <a:avLst/>
            <a:gdLst/>
            <a:ahLst/>
            <a:cxnLst/>
            <a:rect l="l" t="t" r="r" b="b"/>
            <a:pathLst>
              <a:path w="0" h="12700">
                <a:moveTo>
                  <a:pt x="0" y="12700"/>
                </a:moveTo>
                <a:lnTo>
                  <a:pt x="0" y="0"/>
                </a:lnTo>
              </a:path>
            </a:pathLst>
          </a:custGeom>
          <a:ln w="0">
            <a:solidFill>
              <a:srgbClr val="AFAFA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3" name="object 73"/>
          <p:cNvSpPr/>
          <p:nvPr/>
        </p:nvSpPr>
        <p:spPr>
          <a:xfrm>
            <a:off x="4298846" y="511345"/>
            <a:ext cx="0" cy="12700"/>
          </a:xfrm>
          <a:custGeom>
            <a:avLst/>
            <a:gdLst/>
            <a:ahLst/>
            <a:cxnLst/>
            <a:rect l="l" t="t" r="r" b="b"/>
            <a:pathLst>
              <a:path w="0" h="12700">
                <a:moveTo>
                  <a:pt x="0" y="12700"/>
                </a:moveTo>
                <a:lnTo>
                  <a:pt x="0" y="0"/>
                </a:lnTo>
              </a:path>
            </a:pathLst>
          </a:custGeom>
          <a:ln w="0">
            <a:solidFill>
              <a:srgbClr val="CECECE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4" name="object 74"/>
          <p:cNvSpPr/>
          <p:nvPr/>
        </p:nvSpPr>
        <p:spPr>
          <a:xfrm>
            <a:off x="4298846" y="498645"/>
            <a:ext cx="0" cy="12700"/>
          </a:xfrm>
          <a:custGeom>
            <a:avLst/>
            <a:gdLst/>
            <a:ahLst/>
            <a:cxnLst/>
            <a:rect l="l" t="t" r="r" b="b"/>
            <a:pathLst>
              <a:path w="0" h="12700">
                <a:moveTo>
                  <a:pt x="0" y="12700"/>
                </a:moveTo>
                <a:lnTo>
                  <a:pt x="0" y="0"/>
                </a:lnTo>
              </a:path>
            </a:pathLst>
          </a:custGeom>
          <a:ln w="0">
            <a:solidFill>
              <a:srgbClr val="EFEF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5" name="object 75"/>
          <p:cNvSpPr/>
          <p:nvPr/>
        </p:nvSpPr>
        <p:spPr>
          <a:xfrm>
            <a:off x="352971" y="814527"/>
            <a:ext cx="1569243" cy="1933575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6" name="object 76"/>
          <p:cNvSpPr/>
          <p:nvPr/>
        </p:nvSpPr>
        <p:spPr>
          <a:xfrm>
            <a:off x="2254554" y="1170686"/>
            <a:ext cx="35509" cy="0"/>
          </a:xfrm>
          <a:custGeom>
            <a:avLst/>
            <a:gdLst/>
            <a:ahLst/>
            <a:cxnLst/>
            <a:rect l="l" t="t" r="r" b="b"/>
            <a:pathLst>
              <a:path w="35509" h="0">
                <a:moveTo>
                  <a:pt x="0" y="0"/>
                </a:moveTo>
                <a:lnTo>
                  <a:pt x="35509" y="0"/>
                </a:lnTo>
              </a:path>
            </a:pathLst>
          </a:custGeom>
          <a:ln w="455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7" name="object 77"/>
          <p:cNvSpPr/>
          <p:nvPr/>
        </p:nvSpPr>
        <p:spPr>
          <a:xfrm>
            <a:off x="359994" y="2887243"/>
            <a:ext cx="35509" cy="0"/>
          </a:xfrm>
          <a:custGeom>
            <a:avLst/>
            <a:gdLst/>
            <a:ahLst/>
            <a:cxnLst/>
            <a:rect l="l" t="t" r="r" b="b"/>
            <a:pathLst>
              <a:path w="35509" h="0">
                <a:moveTo>
                  <a:pt x="0" y="0"/>
                </a:moveTo>
                <a:lnTo>
                  <a:pt x="35509" y="0"/>
                </a:lnTo>
              </a:path>
            </a:pathLst>
          </a:custGeom>
          <a:ln w="455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8" name="object 78"/>
          <p:cNvSpPr/>
          <p:nvPr/>
        </p:nvSpPr>
        <p:spPr>
          <a:xfrm>
            <a:off x="359994" y="3007448"/>
            <a:ext cx="35509" cy="0"/>
          </a:xfrm>
          <a:custGeom>
            <a:avLst/>
            <a:gdLst/>
            <a:ahLst/>
            <a:cxnLst/>
            <a:rect l="l" t="t" r="r" b="b"/>
            <a:pathLst>
              <a:path w="35509" h="0">
                <a:moveTo>
                  <a:pt x="0" y="0"/>
                </a:moveTo>
                <a:lnTo>
                  <a:pt x="35509" y="0"/>
                </a:lnTo>
              </a:path>
            </a:pathLst>
          </a:custGeom>
          <a:ln w="455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9" name="object 79"/>
          <p:cNvSpPr/>
          <p:nvPr/>
        </p:nvSpPr>
        <p:spPr>
          <a:xfrm>
            <a:off x="0" y="3320961"/>
            <a:ext cx="4608004" cy="135039"/>
          </a:xfrm>
          <a:custGeom>
            <a:avLst/>
            <a:gdLst/>
            <a:ahLst/>
            <a:cxnLst/>
            <a:rect l="l" t="t" r="r" b="b"/>
            <a:pathLst>
              <a:path w="4608004" h="135039">
                <a:moveTo>
                  <a:pt x="4608004" y="0"/>
                </a:moveTo>
                <a:lnTo>
                  <a:pt x="0" y="0"/>
                </a:lnTo>
                <a:lnTo>
                  <a:pt x="0" y="135039"/>
                </a:lnTo>
                <a:lnTo>
                  <a:pt x="4608004" y="135039"/>
                </a:lnTo>
                <a:lnTo>
                  <a:pt x="4608004" y="0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9" name="object 29"/>
          <p:cNvSpPr txBox="1"/>
          <p:nvPr/>
        </p:nvSpPr>
        <p:spPr>
          <a:xfrm>
            <a:off x="153174" y="44948"/>
            <a:ext cx="3370987" cy="2075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455"/>
              </a:lnSpc>
              <a:spcBef>
                <a:spcPts val="72"/>
              </a:spcBef>
            </a:pP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Finding</a:t>
            </a:r>
            <a:r>
              <a:rPr dirty="0" smtClean="0" sz="1400" spc="-2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conjecture</a:t>
            </a:r>
            <a:r>
              <a:rPr dirty="0" smtClean="0" sz="1400" spc="109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with</a:t>
            </a:r>
            <a:r>
              <a:rPr dirty="0" smtClean="0" sz="1400" spc="5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an</a:t>
            </a:r>
            <a:r>
              <a:rPr dirty="0" smtClean="0" sz="1400" spc="144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automated</a:t>
            </a:r>
            <a:r>
              <a:rPr dirty="0" smtClean="0" sz="1400" spc="337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system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47294" y="478886"/>
            <a:ext cx="2180171" cy="1639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140"/>
              </a:lnSpc>
              <a:spcBef>
                <a:spcPts val="57"/>
              </a:spcBef>
            </a:pPr>
            <a:r>
              <a:rPr dirty="0" smtClean="0" sz="1100" spc="-26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GX</a:t>
            </a:r>
            <a:r>
              <a:rPr dirty="0" smtClean="0" sz="1100" spc="13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100" spc="-29">
                <a:solidFill>
                  <a:srgbClr val="FFFFFF"/>
                </a:solidFill>
                <a:latin typeface="Times New Roman"/>
                <a:cs typeface="Times New Roman"/>
              </a:rPr>
              <a:t>F</a:t>
            </a:r>
            <a:r>
              <a:rPr dirty="0" smtClean="0" sz="1100" spc="-29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rm</a:t>
            </a:r>
            <a:r>
              <a:rPr dirty="0" smtClean="0" sz="1100" spc="73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1:</a:t>
            </a:r>
            <a:r>
              <a:rPr dirty="0" smtClean="0" sz="1100" spc="187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dirty="0" smtClean="0" sz="1100" spc="114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ne</a:t>
            </a:r>
            <a:r>
              <a:rPr dirty="0" smtClean="0" sz="1100" spc="-29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dirty="0" smtClean="0" sz="1100" spc="-29">
                <a:solidFill>
                  <a:srgbClr val="FFFFFF"/>
                </a:solidFill>
                <a:latin typeface="Times New Roman"/>
                <a:cs typeface="Times New Roman"/>
              </a:rPr>
              <a:t>w</a:t>
            </a:r>
            <a:r>
              <a:rPr dirty="0" smtClean="0" sz="1100" spc="-29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rk</a:t>
            </a:r>
            <a:r>
              <a:rPr dirty="0" smtClean="0" sz="1100" spc="63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of</a:t>
            </a:r>
            <a:r>
              <a:rPr dirty="0" smtClean="0" sz="1100" spc="39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inv</a:t>
            </a:r>
            <a:r>
              <a:rPr dirty="0" smtClean="0" sz="1100" spc="-29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riants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650299" y="825288"/>
            <a:ext cx="475630" cy="1549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865"/>
              </a:lnSpc>
              <a:spcBef>
                <a:spcPts val="43"/>
              </a:spcBef>
            </a:pPr>
            <a:r>
              <a:rPr dirty="0" smtClean="0" sz="800" u="sng">
                <a:latin typeface="Times New Roman"/>
                <a:cs typeface="Times New Roman"/>
              </a:rPr>
              <a:t> </a:t>
            </a:r>
            <a:r>
              <a:rPr dirty="0" smtClean="0" sz="800" u="sng">
                <a:latin typeface="Times New Roman"/>
                <a:cs typeface="Times New Roman"/>
              </a:rPr>
              <a:t> </a:t>
            </a:r>
            <a:r>
              <a:rPr dirty="0" smtClean="0" sz="800" spc="-79" u="sng">
                <a:latin typeface="Times New Roman"/>
                <a:cs typeface="Times New Roman"/>
              </a:rPr>
              <a:t> </a:t>
            </a:r>
            <a:r>
              <a:rPr dirty="0" smtClean="0" sz="800" spc="0" u="sng">
                <a:latin typeface="Times New Roman"/>
                <a:cs typeface="Times New Roman"/>
              </a:rPr>
              <a:t>1</a:t>
            </a:r>
            <a:r>
              <a:rPr dirty="0" smtClean="0" sz="800" spc="0" u="sng">
                <a:latin typeface="Times New Roman"/>
                <a:cs typeface="Times New Roman"/>
              </a:rPr>
              <a:t>  </a:t>
            </a:r>
            <a:r>
              <a:rPr dirty="0" smtClean="0" sz="800" spc="97" u="sng">
                <a:latin typeface="Times New Roman"/>
                <a:cs typeface="Times New Roman"/>
              </a:rPr>
              <a:t> </a:t>
            </a:r>
            <a:r>
              <a:rPr dirty="0" smtClean="0" sz="800" spc="-15">
                <a:latin typeface="Times New Roman"/>
                <a:cs typeface="Times New Roman"/>
              </a:rPr>
              <a:t> </a:t>
            </a:r>
            <a:r>
              <a:rPr dirty="0" smtClean="0" baseline="14493" sz="1200" spc="0">
                <a:latin typeface="Times New Roman"/>
                <a:cs typeface="Times New Roman"/>
              </a:rPr>
              <a:t>X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241854" y="894521"/>
            <a:ext cx="416064" cy="18320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810"/>
              </a:lnSpc>
              <a:spcBef>
                <a:spcPts val="40"/>
              </a:spcBef>
            </a:pPr>
            <a:r>
              <a:rPr dirty="0" smtClean="0" baseline="-3623" sz="1200" spc="0">
                <a:latin typeface="Times New Roman"/>
                <a:cs typeface="Times New Roman"/>
              </a:rPr>
              <a:t>π</a:t>
            </a:r>
            <a:r>
              <a:rPr dirty="0" smtClean="0" baseline="-3623" sz="1200" spc="145">
                <a:latin typeface="Times New Roman"/>
                <a:cs typeface="Times New Roman"/>
              </a:rPr>
              <a:t> </a:t>
            </a:r>
            <a:r>
              <a:rPr dirty="0" smtClean="0" baseline="-3623" sz="1200" spc="0">
                <a:latin typeface="Times New Roman"/>
                <a:cs typeface="Times New Roman"/>
              </a:rPr>
              <a:t>=</a:t>
            </a:r>
            <a:r>
              <a:rPr dirty="0" smtClean="0" baseline="-3623" sz="1200" spc="92">
                <a:latin typeface="Times New Roman"/>
                <a:cs typeface="Times New Roman"/>
              </a:rPr>
              <a:t> </a:t>
            </a:r>
            <a:r>
              <a:rPr dirty="0" smtClean="0" baseline="-3623" sz="1200" spc="0">
                <a:latin typeface="Times New Roman"/>
                <a:cs typeface="Times New Roman"/>
              </a:rPr>
              <a:t>min</a:t>
            </a:r>
            <a:endParaRPr sz="800">
              <a:latin typeface="Times New Roman"/>
              <a:cs typeface="Times New Roman"/>
            </a:endParaRPr>
          </a:p>
          <a:p>
            <a:pPr marR="95047" algn="r">
              <a:lnSpc>
                <a:spcPts val="505"/>
              </a:lnSpc>
            </a:pPr>
            <a:r>
              <a:rPr dirty="0" smtClean="0" baseline="4831" sz="900" spc="0">
                <a:latin typeface="Times New Roman"/>
                <a:cs typeface="Times New Roman"/>
              </a:rPr>
              <a:t>v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099092" y="894521"/>
            <a:ext cx="954631" cy="1278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875"/>
              </a:lnSpc>
              <a:spcBef>
                <a:spcPts val="43"/>
              </a:spcBef>
            </a:pPr>
            <a:r>
              <a:rPr dirty="0" smtClean="0" sz="800">
                <a:latin typeface="Times New Roman"/>
                <a:cs typeface="Times New Roman"/>
              </a:rPr>
              <a:t>d</a:t>
            </a:r>
            <a:r>
              <a:rPr dirty="0" smtClean="0" sz="800" spc="-119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(</a:t>
            </a:r>
            <a:r>
              <a:rPr dirty="0" smtClean="0" sz="800" spc="34">
                <a:latin typeface="Times New Roman"/>
                <a:cs typeface="Times New Roman"/>
              </a:rPr>
              <a:t>u</a:t>
            </a:r>
            <a:r>
              <a:rPr dirty="0" smtClean="0" sz="800" spc="0">
                <a:latin typeface="Times New Roman"/>
                <a:cs typeface="Times New Roman"/>
              </a:rPr>
              <a:t>,</a:t>
            </a:r>
            <a:r>
              <a:rPr dirty="0" smtClean="0" sz="800" spc="71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v</a:t>
            </a:r>
            <a:r>
              <a:rPr dirty="0" smtClean="0" sz="800" spc="-114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)</a:t>
            </a:r>
            <a:r>
              <a:rPr dirty="0" smtClean="0" sz="800" spc="0">
                <a:latin typeface="Times New Roman"/>
                <a:cs typeface="Times New Roman"/>
              </a:rPr>
              <a:t>   </a:t>
            </a:r>
            <a:r>
              <a:rPr dirty="0" smtClean="0" sz="800" spc="106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:</a:t>
            </a:r>
            <a:r>
              <a:rPr dirty="0" smtClean="0" sz="800" spc="188">
                <a:latin typeface="Times New Roman"/>
                <a:cs typeface="Times New Roman"/>
              </a:rPr>
              <a:t> </a:t>
            </a:r>
            <a:r>
              <a:rPr dirty="0" smtClean="0" sz="800" spc="-25">
                <a:latin typeface="Times New Roman"/>
                <a:cs typeface="Times New Roman"/>
              </a:rPr>
              <a:t>p</a:t>
            </a:r>
            <a:r>
              <a:rPr dirty="0" smtClean="0" sz="800" spc="0">
                <a:latin typeface="Times New Roman"/>
                <a:cs typeface="Times New Roman"/>
              </a:rPr>
              <a:t>r</a:t>
            </a:r>
            <a:r>
              <a:rPr dirty="0" smtClean="0" sz="800" spc="-25">
                <a:latin typeface="Times New Roman"/>
                <a:cs typeface="Times New Roman"/>
              </a:rPr>
              <a:t>o</a:t>
            </a:r>
            <a:r>
              <a:rPr dirty="0" smtClean="0" sz="800" spc="0">
                <a:latin typeface="Times New Roman"/>
                <a:cs typeface="Times New Roman"/>
              </a:rPr>
              <a:t>ximi</a:t>
            </a:r>
            <a:r>
              <a:rPr dirty="0" smtClean="0" sz="800" spc="-25">
                <a:latin typeface="Times New Roman"/>
                <a:cs typeface="Times New Roman"/>
              </a:rPr>
              <a:t>t</a:t>
            </a:r>
            <a:r>
              <a:rPr dirty="0" smtClean="0" sz="800" spc="0">
                <a:latin typeface="Times New Roman"/>
                <a:cs typeface="Times New Roman"/>
              </a:rPr>
              <a:t>y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650299" y="971571"/>
            <a:ext cx="287414" cy="15611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865"/>
              </a:lnSpc>
              <a:spcBef>
                <a:spcPts val="43"/>
              </a:spcBef>
            </a:pPr>
            <a:r>
              <a:rPr dirty="0" smtClean="0" sz="800" spc="0">
                <a:latin typeface="Times New Roman"/>
                <a:cs typeface="Times New Roman"/>
              </a:rPr>
              <a:t>n</a:t>
            </a:r>
            <a:r>
              <a:rPr dirty="0" smtClean="0" sz="800" spc="35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−</a:t>
            </a:r>
            <a:r>
              <a:rPr dirty="0" smtClean="0" sz="800" spc="34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1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978924" y="1032088"/>
            <a:ext cx="71252" cy="101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70"/>
              </a:lnSpc>
              <a:spcBef>
                <a:spcPts val="33"/>
              </a:spcBef>
            </a:pPr>
            <a:r>
              <a:rPr dirty="0" smtClean="0" sz="600" spc="0">
                <a:latin typeface="Times New Roman"/>
                <a:cs typeface="Times New Roman"/>
              </a:rPr>
              <a:t>u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241854" y="1170986"/>
            <a:ext cx="85693" cy="4429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4824">
              <a:lnSpc>
                <a:spcPts val="865"/>
              </a:lnSpc>
              <a:spcBef>
                <a:spcPts val="43"/>
              </a:spcBef>
            </a:pPr>
            <a:r>
              <a:rPr dirty="0" smtClean="0" sz="800" spc="0">
                <a:latin typeface="Times New Roman"/>
                <a:cs typeface="Times New Roman"/>
              </a:rPr>
              <a:t>l</a:t>
            </a:r>
            <a:endParaRPr sz="800">
              <a:latin typeface="Times New Roman"/>
              <a:cs typeface="Times New Roman"/>
            </a:endParaRPr>
          </a:p>
          <a:p>
            <a:pPr marL="12700">
              <a:lnSpc>
                <a:spcPct val="130208"/>
              </a:lnSpc>
              <a:spcBef>
                <a:spcPts val="166"/>
              </a:spcBef>
            </a:pPr>
            <a:r>
              <a:rPr dirty="0" smtClean="0" sz="800" spc="0">
                <a:latin typeface="Times New Roman"/>
                <a:cs typeface="Times New Roman"/>
              </a:rPr>
              <a:t>r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b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384894" y="1171008"/>
            <a:ext cx="1512264" cy="6010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4824">
              <a:lnSpc>
                <a:spcPts val="865"/>
              </a:lnSpc>
              <a:spcBef>
                <a:spcPts val="43"/>
              </a:spcBef>
            </a:pPr>
            <a:r>
              <a:rPr dirty="0" smtClean="0" sz="800" spc="0">
                <a:latin typeface="Times New Roman"/>
                <a:cs typeface="Times New Roman"/>
              </a:rPr>
              <a:t>:</a:t>
            </a:r>
            <a:r>
              <a:rPr dirty="0" smtClean="0" sz="800" spc="188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average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58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distance</a:t>
            </a:r>
            <a:endParaRPr sz="800">
              <a:latin typeface="Times New Roman"/>
              <a:cs typeface="Times New Roman"/>
            </a:endParaRPr>
          </a:p>
          <a:p>
            <a:pPr marL="24955" marR="4824">
              <a:lnSpc>
                <a:spcPct val="95825"/>
              </a:lnSpc>
              <a:spcBef>
                <a:spcPts val="281"/>
              </a:spcBef>
            </a:pPr>
            <a:r>
              <a:rPr dirty="0" smtClean="0" sz="800" spc="0">
                <a:latin typeface="Times New Roman"/>
                <a:cs typeface="Times New Roman"/>
              </a:rPr>
              <a:t>:</a:t>
            </a:r>
            <a:r>
              <a:rPr dirty="0" smtClean="0" sz="800" spc="188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radius</a:t>
            </a:r>
            <a:endParaRPr sz="800">
              <a:latin typeface="Times New Roman"/>
              <a:cs typeface="Times New Roman"/>
            </a:endParaRPr>
          </a:p>
          <a:p>
            <a:pPr marL="120535" indent="-84632">
              <a:lnSpc>
                <a:spcPct val="130208"/>
              </a:lnSpc>
              <a:spcBef>
                <a:spcPts val="209"/>
              </a:spcBef>
            </a:pPr>
            <a:r>
              <a:rPr dirty="0" smtClean="0" sz="800" spc="0">
                <a:latin typeface="Times New Roman"/>
                <a:cs typeface="Times New Roman"/>
              </a:rPr>
              <a:t>:</a:t>
            </a:r>
            <a:r>
              <a:rPr dirty="0" smtClean="0" sz="800" spc="188">
                <a:latin typeface="Times New Roman"/>
                <a:cs typeface="Times New Roman"/>
              </a:rPr>
              <a:t> </a:t>
            </a:r>
            <a:r>
              <a:rPr dirty="0" smtClean="0" sz="800" spc="-25">
                <a:latin typeface="Times New Roman"/>
                <a:cs typeface="Times New Roman"/>
              </a:rPr>
              <a:t>o</a:t>
            </a:r>
            <a:r>
              <a:rPr dirty="0" smtClean="0" sz="800" spc="0">
                <a:latin typeface="Times New Roman"/>
                <a:cs typeface="Times New Roman"/>
              </a:rPr>
              <a:t>rder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2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of</a:t>
            </a:r>
            <a:r>
              <a:rPr dirty="0" smtClean="0" sz="800" spc="93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the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16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maximum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74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induced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bip</a:t>
            </a:r>
            <a:r>
              <a:rPr dirty="0" smtClean="0" sz="800" spc="-21">
                <a:latin typeface="Times New Roman"/>
                <a:cs typeface="Times New Roman"/>
              </a:rPr>
              <a:t>a</a:t>
            </a:r>
            <a:r>
              <a:rPr dirty="0" smtClean="0" sz="800" spc="0">
                <a:latin typeface="Times New Roman"/>
                <a:cs typeface="Times New Roman"/>
              </a:rPr>
              <a:t>r</a:t>
            </a:r>
            <a:r>
              <a:rPr dirty="0" smtClean="0" sz="800" spc="0">
                <a:latin typeface="Times New Roman"/>
                <a:cs typeface="Times New Roman"/>
              </a:rPr>
              <a:t>tite</a:t>
            </a:r>
            <a:r>
              <a:rPr dirty="0" smtClean="0" sz="800" spc="109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sub</a:t>
            </a:r>
            <a:r>
              <a:rPr dirty="0" smtClean="0" sz="800" spc="0">
                <a:latin typeface="Times New Roman"/>
                <a:cs typeface="Times New Roman"/>
              </a:rPr>
              <a:t>g</a:t>
            </a:r>
            <a:r>
              <a:rPr dirty="0" smtClean="0" sz="800" spc="0">
                <a:latin typeface="Times New Roman"/>
                <a:cs typeface="Times New Roman"/>
              </a:rPr>
              <a:t>r</a:t>
            </a:r>
            <a:r>
              <a:rPr dirty="0" smtClean="0" sz="800" spc="0">
                <a:latin typeface="Times New Roman"/>
                <a:cs typeface="Times New Roman"/>
              </a:rPr>
              <a:t>aph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660015" y="1782005"/>
            <a:ext cx="475617" cy="1549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865"/>
              </a:lnSpc>
              <a:spcBef>
                <a:spcPts val="43"/>
              </a:spcBef>
            </a:pPr>
            <a:r>
              <a:rPr dirty="0" smtClean="0" sz="800" u="sng">
                <a:latin typeface="Times New Roman"/>
                <a:cs typeface="Times New Roman"/>
              </a:rPr>
              <a:t> </a:t>
            </a:r>
            <a:r>
              <a:rPr dirty="0" smtClean="0" sz="800" u="sng">
                <a:latin typeface="Times New Roman"/>
                <a:cs typeface="Times New Roman"/>
              </a:rPr>
              <a:t> </a:t>
            </a:r>
            <a:r>
              <a:rPr dirty="0" smtClean="0" sz="800" spc="-79" u="sng">
                <a:latin typeface="Times New Roman"/>
                <a:cs typeface="Times New Roman"/>
              </a:rPr>
              <a:t> </a:t>
            </a:r>
            <a:r>
              <a:rPr dirty="0" smtClean="0" sz="800" spc="0" u="sng">
                <a:latin typeface="Times New Roman"/>
                <a:cs typeface="Times New Roman"/>
              </a:rPr>
              <a:t>1</a:t>
            </a:r>
            <a:r>
              <a:rPr dirty="0" smtClean="0" sz="800" spc="0" u="sng">
                <a:latin typeface="Times New Roman"/>
                <a:cs typeface="Times New Roman"/>
              </a:rPr>
              <a:t>  </a:t>
            </a:r>
            <a:r>
              <a:rPr dirty="0" smtClean="0" sz="800" spc="97" u="sng">
                <a:latin typeface="Times New Roman"/>
                <a:cs typeface="Times New Roman"/>
              </a:rPr>
              <a:t> </a:t>
            </a:r>
            <a:r>
              <a:rPr dirty="0" smtClean="0" sz="800" spc="-15">
                <a:latin typeface="Times New Roman"/>
                <a:cs typeface="Times New Roman"/>
              </a:rPr>
              <a:t> </a:t>
            </a:r>
            <a:r>
              <a:rPr dirty="0" smtClean="0" baseline="14493" sz="1200" spc="0">
                <a:latin typeface="Times New Roman"/>
                <a:cs typeface="Times New Roman"/>
              </a:rPr>
              <a:t>X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241854" y="1851250"/>
            <a:ext cx="425793" cy="18320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810"/>
              </a:lnSpc>
              <a:spcBef>
                <a:spcPts val="40"/>
              </a:spcBef>
            </a:pPr>
            <a:r>
              <a:rPr dirty="0" smtClean="0" baseline="-3623" sz="1200" spc="0">
                <a:latin typeface="Times New Roman"/>
                <a:cs typeface="Times New Roman"/>
              </a:rPr>
              <a:t>ρ</a:t>
            </a:r>
            <a:r>
              <a:rPr dirty="0" smtClean="0" baseline="-3623" sz="1200" spc="66">
                <a:latin typeface="Times New Roman"/>
                <a:cs typeface="Times New Roman"/>
              </a:rPr>
              <a:t> </a:t>
            </a:r>
            <a:r>
              <a:rPr dirty="0" smtClean="0" baseline="-3623" sz="1200" spc="0">
                <a:latin typeface="Times New Roman"/>
                <a:cs typeface="Times New Roman"/>
              </a:rPr>
              <a:t>=</a:t>
            </a:r>
            <a:r>
              <a:rPr dirty="0" smtClean="0" baseline="-3623" sz="1200" spc="92">
                <a:latin typeface="Times New Roman"/>
                <a:cs typeface="Times New Roman"/>
              </a:rPr>
              <a:t> </a:t>
            </a:r>
            <a:r>
              <a:rPr dirty="0" smtClean="0" baseline="-3623" sz="1200" spc="0">
                <a:latin typeface="Times New Roman"/>
                <a:cs typeface="Times New Roman"/>
              </a:rPr>
              <a:t>max</a:t>
            </a:r>
            <a:endParaRPr sz="800">
              <a:latin typeface="Times New Roman"/>
              <a:cs typeface="Times New Roman"/>
            </a:endParaRPr>
          </a:p>
          <a:p>
            <a:pPr marR="105068" algn="r">
              <a:lnSpc>
                <a:spcPts val="505"/>
              </a:lnSpc>
            </a:pPr>
            <a:r>
              <a:rPr dirty="0" smtClean="0" baseline="4831" sz="900" spc="0">
                <a:latin typeface="Times New Roman"/>
                <a:cs typeface="Times New Roman"/>
              </a:rPr>
              <a:t>v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108807" y="1851250"/>
            <a:ext cx="1038968" cy="1278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875"/>
              </a:lnSpc>
              <a:spcBef>
                <a:spcPts val="43"/>
              </a:spcBef>
            </a:pPr>
            <a:r>
              <a:rPr dirty="0" smtClean="0" sz="800">
                <a:latin typeface="Times New Roman"/>
                <a:cs typeface="Times New Roman"/>
              </a:rPr>
              <a:t>d</a:t>
            </a:r>
            <a:r>
              <a:rPr dirty="0" smtClean="0" sz="800" spc="-119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(</a:t>
            </a:r>
            <a:r>
              <a:rPr dirty="0" smtClean="0" sz="800" spc="34">
                <a:latin typeface="Times New Roman"/>
                <a:cs typeface="Times New Roman"/>
              </a:rPr>
              <a:t>u</a:t>
            </a:r>
            <a:r>
              <a:rPr dirty="0" smtClean="0" sz="800" spc="0">
                <a:latin typeface="Times New Roman"/>
                <a:cs typeface="Times New Roman"/>
              </a:rPr>
              <a:t>,</a:t>
            </a:r>
            <a:r>
              <a:rPr dirty="0" smtClean="0" sz="800" spc="71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v</a:t>
            </a:r>
            <a:r>
              <a:rPr dirty="0" smtClean="0" sz="800" spc="-114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)</a:t>
            </a:r>
            <a:r>
              <a:rPr dirty="0" smtClean="0" sz="800" spc="0">
                <a:latin typeface="Times New Roman"/>
                <a:cs typeface="Times New Roman"/>
              </a:rPr>
              <a:t>   </a:t>
            </a:r>
            <a:r>
              <a:rPr dirty="0" smtClean="0" sz="800" spc="106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:</a:t>
            </a:r>
            <a:r>
              <a:rPr dirty="0" smtClean="0" sz="800" spc="188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remoteness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660015" y="1928287"/>
            <a:ext cx="287401" cy="15611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865"/>
              </a:lnSpc>
              <a:spcBef>
                <a:spcPts val="43"/>
              </a:spcBef>
            </a:pPr>
            <a:r>
              <a:rPr dirty="0" smtClean="0" sz="800" spc="0">
                <a:latin typeface="Times New Roman"/>
                <a:cs typeface="Times New Roman"/>
              </a:rPr>
              <a:t>n</a:t>
            </a:r>
            <a:r>
              <a:rPr dirty="0" smtClean="0" sz="800" spc="35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−</a:t>
            </a:r>
            <a:r>
              <a:rPr dirty="0" smtClean="0" sz="800" spc="34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1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988640" y="1988804"/>
            <a:ext cx="71252" cy="101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70"/>
              </a:lnSpc>
              <a:spcBef>
                <a:spcPts val="33"/>
              </a:spcBef>
            </a:pPr>
            <a:r>
              <a:rPr dirty="0" smtClean="0" sz="600" spc="0">
                <a:latin typeface="Times New Roman"/>
                <a:cs typeface="Times New Roman"/>
              </a:rPr>
              <a:t>u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241854" y="2107599"/>
            <a:ext cx="1939524" cy="6409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810"/>
              </a:lnSpc>
              <a:spcBef>
                <a:spcPts val="40"/>
              </a:spcBef>
            </a:pPr>
            <a:r>
              <a:rPr dirty="0" smtClean="0" baseline="-3623" sz="1200" spc="0">
                <a:latin typeface="Times New Roman"/>
                <a:cs typeface="Times New Roman"/>
              </a:rPr>
              <a:t>ecc</a:t>
            </a:r>
            <a:r>
              <a:rPr dirty="0" smtClean="0" baseline="-3623" sz="1200" spc="0">
                <a:latin typeface="Times New Roman"/>
                <a:cs typeface="Times New Roman"/>
              </a:rPr>
              <a:t>   </a:t>
            </a:r>
            <a:r>
              <a:rPr dirty="0" smtClean="0" baseline="-3623" sz="1200" spc="178">
                <a:latin typeface="Times New Roman"/>
                <a:cs typeface="Times New Roman"/>
              </a:rPr>
              <a:t> </a:t>
            </a:r>
            <a:r>
              <a:rPr dirty="0" smtClean="0" baseline="-3623" sz="1200" spc="0">
                <a:latin typeface="Times New Roman"/>
                <a:cs typeface="Times New Roman"/>
              </a:rPr>
              <a:t>:</a:t>
            </a:r>
            <a:r>
              <a:rPr dirty="0" smtClean="0" baseline="-3623" sz="1200" spc="188">
                <a:latin typeface="Times New Roman"/>
                <a:cs typeface="Times New Roman"/>
              </a:rPr>
              <a:t> </a:t>
            </a:r>
            <a:r>
              <a:rPr dirty="0" smtClean="0" baseline="-3623" sz="1200" spc="0">
                <a:latin typeface="Times New Roman"/>
                <a:cs typeface="Times New Roman"/>
              </a:rPr>
              <a:t>eccentrici</a:t>
            </a:r>
            <a:r>
              <a:rPr dirty="0" smtClean="0" baseline="-3623" sz="1200" spc="-21">
                <a:latin typeface="Times New Roman"/>
                <a:cs typeface="Times New Roman"/>
              </a:rPr>
              <a:t>t</a:t>
            </a:r>
            <a:r>
              <a:rPr dirty="0" smtClean="0" baseline="-3623" sz="1200" spc="0">
                <a:latin typeface="Times New Roman"/>
                <a:cs typeface="Times New Roman"/>
              </a:rPr>
              <a:t>y</a:t>
            </a:r>
            <a:r>
              <a:rPr dirty="0" smtClean="0" baseline="-3623" sz="1200" spc="99">
                <a:latin typeface="Times New Roman"/>
                <a:cs typeface="Times New Roman"/>
              </a:rPr>
              <a:t> </a:t>
            </a:r>
            <a:r>
              <a:rPr dirty="0" smtClean="0" baseline="-3623" sz="1200" spc="0">
                <a:latin typeface="Times New Roman"/>
                <a:cs typeface="Times New Roman"/>
              </a:rPr>
              <a:t>(</a:t>
            </a:r>
            <a:r>
              <a:rPr dirty="0" smtClean="0" baseline="-3623" sz="1200" spc="141">
                <a:latin typeface="Times New Roman"/>
                <a:cs typeface="Times New Roman"/>
              </a:rPr>
              <a:t> </a:t>
            </a:r>
            <a:r>
              <a:rPr dirty="0" smtClean="0" baseline="-3623" sz="1200" spc="0">
                <a:latin typeface="Times New Roman"/>
                <a:cs typeface="Times New Roman"/>
              </a:rPr>
              <a:t>e</a:t>
            </a:r>
            <a:r>
              <a:rPr dirty="0" smtClean="0" baseline="-3623" sz="1200" spc="-144">
                <a:latin typeface="Times New Roman"/>
                <a:cs typeface="Times New Roman"/>
              </a:rPr>
              <a:t> </a:t>
            </a:r>
            <a:r>
              <a:rPr dirty="0" smtClean="0" baseline="-3623" sz="1200" spc="0">
                <a:latin typeface="Times New Roman"/>
                <a:cs typeface="Times New Roman"/>
              </a:rPr>
              <a:t>(</a:t>
            </a:r>
            <a:r>
              <a:rPr dirty="0" smtClean="0" baseline="-3623" sz="1200" spc="0">
                <a:latin typeface="Times New Roman"/>
                <a:cs typeface="Times New Roman"/>
              </a:rPr>
              <a:t>v</a:t>
            </a:r>
            <a:r>
              <a:rPr dirty="0" smtClean="0" baseline="-3623" sz="1200" spc="-65">
                <a:latin typeface="Times New Roman"/>
                <a:cs typeface="Times New Roman"/>
              </a:rPr>
              <a:t> </a:t>
            </a:r>
            <a:r>
              <a:rPr dirty="0" smtClean="0" baseline="-3623" sz="1200" spc="0">
                <a:latin typeface="Times New Roman"/>
                <a:cs typeface="Times New Roman"/>
              </a:rPr>
              <a:t>)</a:t>
            </a:r>
            <a:r>
              <a:rPr dirty="0" smtClean="0" baseline="-3623" sz="1200" spc="96">
                <a:latin typeface="Times New Roman"/>
                <a:cs typeface="Times New Roman"/>
              </a:rPr>
              <a:t> </a:t>
            </a:r>
            <a:r>
              <a:rPr dirty="0" smtClean="0" baseline="-3623" sz="1200" spc="0">
                <a:latin typeface="Times New Roman"/>
                <a:cs typeface="Times New Roman"/>
              </a:rPr>
              <a:t>=</a:t>
            </a:r>
            <a:r>
              <a:rPr dirty="0" smtClean="0" baseline="-3623" sz="1200" spc="-57">
                <a:latin typeface="Times New Roman"/>
                <a:cs typeface="Times New Roman"/>
              </a:rPr>
              <a:t> </a:t>
            </a:r>
            <a:r>
              <a:rPr dirty="0" smtClean="0" baseline="-3623" sz="1200" spc="0">
                <a:latin typeface="Times New Roman"/>
                <a:cs typeface="Times New Roman"/>
              </a:rPr>
              <a:t>max</a:t>
            </a:r>
            <a:r>
              <a:rPr dirty="0" smtClean="0" baseline="-3623" sz="1200" spc="22">
                <a:latin typeface="Times New Roman"/>
                <a:cs typeface="Times New Roman"/>
              </a:rPr>
              <a:t> </a:t>
            </a:r>
            <a:r>
              <a:rPr dirty="0" smtClean="0" baseline="-3623" sz="1200" spc="0">
                <a:latin typeface="Times New Roman"/>
                <a:cs typeface="Times New Roman"/>
              </a:rPr>
              <a:t>d</a:t>
            </a:r>
            <a:r>
              <a:rPr dirty="0" smtClean="0" baseline="-3623" sz="1200" spc="-119">
                <a:latin typeface="Times New Roman"/>
                <a:cs typeface="Times New Roman"/>
              </a:rPr>
              <a:t> </a:t>
            </a:r>
            <a:r>
              <a:rPr dirty="0" smtClean="0" baseline="-3623" sz="1200" spc="0">
                <a:latin typeface="Times New Roman"/>
                <a:cs typeface="Times New Roman"/>
              </a:rPr>
              <a:t>(</a:t>
            </a:r>
            <a:r>
              <a:rPr dirty="0" smtClean="0" baseline="-3623" sz="1200" spc="34">
                <a:latin typeface="Times New Roman"/>
                <a:cs typeface="Times New Roman"/>
              </a:rPr>
              <a:t>u</a:t>
            </a:r>
            <a:r>
              <a:rPr dirty="0" smtClean="0" baseline="-3623" sz="1200" spc="0">
                <a:latin typeface="Times New Roman"/>
                <a:cs typeface="Times New Roman"/>
              </a:rPr>
              <a:t>,</a:t>
            </a:r>
            <a:r>
              <a:rPr dirty="0" smtClean="0" baseline="-3623" sz="1200" spc="71">
                <a:latin typeface="Times New Roman"/>
                <a:cs typeface="Times New Roman"/>
              </a:rPr>
              <a:t> </a:t>
            </a:r>
            <a:r>
              <a:rPr dirty="0" smtClean="0" baseline="-3623" sz="1200" spc="0">
                <a:latin typeface="Times New Roman"/>
                <a:cs typeface="Times New Roman"/>
              </a:rPr>
              <a:t>v</a:t>
            </a:r>
            <a:r>
              <a:rPr dirty="0" smtClean="0" baseline="-3623" sz="1200" spc="-114">
                <a:latin typeface="Times New Roman"/>
                <a:cs typeface="Times New Roman"/>
              </a:rPr>
              <a:t> </a:t>
            </a:r>
            <a:r>
              <a:rPr dirty="0" smtClean="0" baseline="-3623" sz="1200" spc="0">
                <a:latin typeface="Times New Roman"/>
                <a:cs typeface="Times New Roman"/>
              </a:rPr>
              <a:t>)</a:t>
            </a:r>
            <a:r>
              <a:rPr dirty="0" smtClean="0" baseline="-3623" sz="1200" spc="141">
                <a:latin typeface="Times New Roman"/>
                <a:cs typeface="Times New Roman"/>
              </a:rPr>
              <a:t> </a:t>
            </a:r>
            <a:r>
              <a:rPr dirty="0" smtClean="0" baseline="-3623" sz="1200" spc="0">
                <a:latin typeface="Times New Roman"/>
                <a:cs typeface="Times New Roman"/>
              </a:rPr>
              <a:t>)</a:t>
            </a:r>
            <a:endParaRPr sz="800">
              <a:latin typeface="Times New Roman"/>
              <a:cs typeface="Times New Roman"/>
            </a:endParaRPr>
          </a:p>
          <a:p>
            <a:pPr marR="512686" algn="r">
              <a:lnSpc>
                <a:spcPts val="505"/>
              </a:lnSpc>
            </a:pPr>
            <a:r>
              <a:rPr dirty="0" smtClean="0" baseline="4831" sz="900" spc="0">
                <a:latin typeface="Times New Roman"/>
                <a:cs typeface="Times New Roman"/>
              </a:rPr>
              <a:t>u</a:t>
            </a:r>
            <a:endParaRPr sz="600">
              <a:latin typeface="Times New Roman"/>
              <a:cs typeface="Times New Roman"/>
            </a:endParaRPr>
          </a:p>
          <a:p>
            <a:pPr marL="12700" marR="15369">
              <a:lnSpc>
                <a:spcPct val="95825"/>
              </a:lnSpc>
              <a:spcBef>
                <a:spcPts val="159"/>
              </a:spcBef>
            </a:pPr>
            <a:r>
              <a:rPr dirty="0" smtClean="0" sz="800" spc="0">
                <a:latin typeface="Times New Roman"/>
                <a:cs typeface="Times New Roman"/>
              </a:rPr>
              <a:t>µ</a:t>
            </a:r>
            <a:r>
              <a:rPr dirty="0" smtClean="0" sz="800" spc="0">
                <a:latin typeface="Times New Roman"/>
                <a:cs typeface="Times New Roman"/>
              </a:rPr>
              <a:t>   </a:t>
            </a:r>
            <a:r>
              <a:rPr dirty="0" smtClean="0" sz="800" spc="90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:</a:t>
            </a:r>
            <a:r>
              <a:rPr dirty="0" smtClean="0" sz="800" spc="188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matching</a:t>
            </a:r>
            <a:r>
              <a:rPr dirty="0" smtClean="0" sz="800" spc="66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num</a:t>
            </a:r>
            <a:r>
              <a:rPr dirty="0" smtClean="0" sz="800" spc="25">
                <a:latin typeface="Times New Roman"/>
                <a:cs typeface="Times New Roman"/>
              </a:rPr>
              <a:t>b</a:t>
            </a:r>
            <a:r>
              <a:rPr dirty="0" smtClean="0" sz="800" spc="0">
                <a:latin typeface="Times New Roman"/>
                <a:cs typeface="Times New Roman"/>
              </a:rPr>
              <a:t>er</a:t>
            </a:r>
            <a:endParaRPr sz="800">
              <a:latin typeface="Times New Roman"/>
              <a:cs typeface="Times New Roman"/>
            </a:endParaRPr>
          </a:p>
          <a:p>
            <a:pPr marL="12700" marR="15369">
              <a:lnSpc>
                <a:spcPct val="95825"/>
              </a:lnSpc>
              <a:spcBef>
                <a:spcPts val="325"/>
              </a:spcBef>
            </a:pPr>
            <a:r>
              <a:rPr dirty="0" smtClean="0" sz="800" spc="0">
                <a:latin typeface="Times New Roman"/>
                <a:cs typeface="Times New Roman"/>
              </a:rPr>
              <a:t>α</a:t>
            </a:r>
            <a:r>
              <a:rPr dirty="0" smtClean="0" sz="800" spc="0">
                <a:latin typeface="Times New Roman"/>
                <a:cs typeface="Times New Roman"/>
              </a:rPr>
              <a:t>  </a:t>
            </a:r>
            <a:r>
              <a:rPr dirty="0" smtClean="0" sz="800" spc="70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:</a:t>
            </a:r>
            <a:r>
              <a:rPr dirty="0" smtClean="0" sz="800" spc="188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ind</a:t>
            </a:r>
            <a:r>
              <a:rPr dirty="0" smtClean="0" sz="800" spc="26">
                <a:latin typeface="Times New Roman"/>
                <a:cs typeface="Times New Roman"/>
              </a:rPr>
              <a:t>p</a:t>
            </a:r>
            <a:r>
              <a:rPr dirty="0" smtClean="0" sz="800" spc="0">
                <a:latin typeface="Times New Roman"/>
                <a:cs typeface="Times New Roman"/>
              </a:rPr>
              <a:t>enden</a:t>
            </a:r>
            <a:r>
              <a:rPr dirty="0" smtClean="0" sz="800" spc="0">
                <a:latin typeface="Times New Roman"/>
                <a:cs typeface="Times New Roman"/>
              </a:rPr>
              <a:t>ce</a:t>
            </a:r>
            <a:r>
              <a:rPr dirty="0" smtClean="0" sz="800" spc="109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num</a:t>
            </a:r>
            <a:r>
              <a:rPr dirty="0" smtClean="0" sz="800" spc="25">
                <a:latin typeface="Times New Roman"/>
                <a:cs typeface="Times New Roman"/>
              </a:rPr>
              <a:t>b</a:t>
            </a:r>
            <a:r>
              <a:rPr dirty="0" smtClean="0" sz="800" spc="0">
                <a:latin typeface="Times New Roman"/>
                <a:cs typeface="Times New Roman"/>
              </a:rPr>
              <a:t>er</a:t>
            </a:r>
            <a:endParaRPr sz="800">
              <a:latin typeface="Times New Roman"/>
              <a:cs typeface="Times New Roman"/>
            </a:endParaRPr>
          </a:p>
          <a:p>
            <a:pPr marL="12700" marR="15369">
              <a:lnSpc>
                <a:spcPct val="95825"/>
              </a:lnSpc>
              <a:spcBef>
                <a:spcPts val="325"/>
              </a:spcBef>
            </a:pPr>
            <a:r>
              <a:rPr dirty="0" smtClean="0" sz="800" spc="0">
                <a:latin typeface="Times New Roman"/>
                <a:cs typeface="Times New Roman"/>
              </a:rPr>
              <a:t>D</a:t>
            </a:r>
            <a:r>
              <a:rPr dirty="0" smtClean="0" sz="800" spc="0">
                <a:latin typeface="Times New Roman"/>
                <a:cs typeface="Times New Roman"/>
              </a:rPr>
              <a:t>   </a:t>
            </a:r>
            <a:r>
              <a:rPr dirty="0" smtClean="0" sz="800" spc="133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:</a:t>
            </a:r>
            <a:r>
              <a:rPr dirty="0" smtClean="0" sz="800" spc="188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diameter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47294" y="2886613"/>
            <a:ext cx="1098622" cy="15706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869"/>
              </a:lnSpc>
              <a:spcBef>
                <a:spcPts val="43"/>
              </a:spcBef>
            </a:pPr>
            <a:r>
              <a:rPr dirty="0" smtClean="0" sz="800" spc="0">
                <a:latin typeface="Times New Roman"/>
                <a:cs typeface="Times New Roman"/>
              </a:rPr>
              <a:t>l</a:t>
            </a:r>
            <a:r>
              <a:rPr dirty="0" smtClean="0" sz="800" spc="92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≤</a:t>
            </a:r>
            <a:r>
              <a:rPr dirty="0" smtClean="0" sz="800" spc="5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α</a:t>
            </a:r>
            <a:r>
              <a:rPr dirty="0" smtClean="0" sz="800" spc="0">
                <a:latin typeface="Times New Roman"/>
                <a:cs typeface="Times New Roman"/>
              </a:rPr>
              <a:t>  </a:t>
            </a:r>
            <a:r>
              <a:rPr dirty="0" smtClean="0" sz="800" spc="254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[Chung,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40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1988];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974253" y="2886613"/>
            <a:ext cx="1265128" cy="15706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869"/>
              </a:lnSpc>
              <a:spcBef>
                <a:spcPts val="43"/>
              </a:spcBef>
            </a:pPr>
            <a:r>
              <a:rPr dirty="0" smtClean="0" sz="800" spc="0">
                <a:latin typeface="Times New Roman"/>
                <a:cs typeface="Times New Roman"/>
              </a:rPr>
              <a:t>r</a:t>
            </a:r>
            <a:r>
              <a:rPr dirty="0" smtClean="0" sz="800" spc="141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≤</a:t>
            </a:r>
            <a:r>
              <a:rPr dirty="0" smtClean="0" sz="800" spc="-65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µ</a:t>
            </a:r>
            <a:r>
              <a:rPr dirty="0" smtClean="0" sz="800" spc="0">
                <a:latin typeface="Times New Roman"/>
                <a:cs typeface="Times New Roman"/>
              </a:rPr>
              <a:t>    </a:t>
            </a:r>
            <a:r>
              <a:rPr dirty="0" smtClean="0" sz="800" spc="176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[</a:t>
            </a:r>
            <a:r>
              <a:rPr dirty="0" smtClean="0" sz="800" spc="-25">
                <a:latin typeface="Times New Roman"/>
                <a:cs typeface="Times New Roman"/>
              </a:rPr>
              <a:t>F</a:t>
            </a:r>
            <a:r>
              <a:rPr dirty="0" smtClean="0" sz="800" spc="0">
                <a:latin typeface="Times New Roman"/>
                <a:cs typeface="Times New Roman"/>
              </a:rPr>
              <a:t>ajtl</a:t>
            </a:r>
            <a:r>
              <a:rPr dirty="0" smtClean="0" sz="800" spc="-25">
                <a:latin typeface="Times New Roman"/>
                <a:cs typeface="Times New Roman"/>
              </a:rPr>
              <a:t>o</a:t>
            </a:r>
            <a:r>
              <a:rPr dirty="0" smtClean="0" sz="800" spc="0">
                <a:latin typeface="Times New Roman"/>
                <a:cs typeface="Times New Roman"/>
              </a:rPr>
              <a:t>wicz,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87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1998];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47294" y="3006806"/>
            <a:ext cx="3448780" cy="15706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869"/>
              </a:lnSpc>
              <a:spcBef>
                <a:spcPts val="43"/>
              </a:spcBef>
            </a:pPr>
            <a:r>
              <a:rPr dirty="0" smtClean="0" sz="800" spc="0">
                <a:latin typeface="Times New Roman"/>
                <a:cs typeface="Times New Roman"/>
              </a:rPr>
              <a:t>l</a:t>
            </a:r>
            <a:r>
              <a:rPr dirty="0" smtClean="0" sz="800" spc="92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≤</a:t>
            </a:r>
            <a:r>
              <a:rPr dirty="0" smtClean="0" sz="800" spc="-65">
                <a:latin typeface="Times New Roman"/>
                <a:cs typeface="Times New Roman"/>
              </a:rPr>
              <a:t> </a:t>
            </a:r>
            <a:r>
              <a:rPr dirty="0" smtClean="0" sz="800" spc="25">
                <a:latin typeface="Times New Roman"/>
                <a:cs typeface="Times New Roman"/>
              </a:rPr>
              <a:t>b</a:t>
            </a:r>
            <a:r>
              <a:rPr dirty="0" smtClean="0" sz="800" spc="0">
                <a:latin typeface="Times New Roman"/>
                <a:cs typeface="Times New Roman"/>
              </a:rPr>
              <a:t>/</a:t>
            </a:r>
            <a:r>
              <a:rPr dirty="0" smtClean="0" sz="800" spc="0">
                <a:latin typeface="Times New Roman"/>
                <a:cs typeface="Times New Roman"/>
              </a:rPr>
              <a:t>2</a:t>
            </a:r>
            <a:r>
              <a:rPr dirty="0" smtClean="0" sz="800" spc="0">
                <a:latin typeface="Times New Roman"/>
                <a:cs typeface="Times New Roman"/>
              </a:rPr>
              <a:t>     </a:t>
            </a:r>
            <a:r>
              <a:rPr dirty="0" smtClean="0" sz="800" spc="-69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[Hansen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44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et</a:t>
            </a:r>
            <a:r>
              <a:rPr dirty="0" smtClean="0" sz="800" spc="183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al.,</a:t>
            </a:r>
            <a:r>
              <a:rPr dirty="0" smtClean="0" sz="800" spc="182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2009</a:t>
            </a:r>
            <a:r>
              <a:rPr dirty="0" smtClean="0" sz="800" spc="0">
                <a:latin typeface="Times New Roman"/>
                <a:cs typeface="Times New Roman"/>
              </a:rPr>
              <a:t>]</a:t>
            </a:r>
            <a:r>
              <a:rPr dirty="0" smtClean="0" sz="800" spc="0">
                <a:latin typeface="Times New Roman"/>
                <a:cs typeface="Times New Roman"/>
              </a:rPr>
              <a:t>;</a:t>
            </a:r>
            <a:r>
              <a:rPr dirty="0" smtClean="0" sz="800" spc="0">
                <a:latin typeface="Times New Roman"/>
                <a:cs typeface="Times New Roman"/>
              </a:rPr>
              <a:t>     </a:t>
            </a:r>
            <a:r>
              <a:rPr dirty="0" smtClean="0" sz="800" spc="2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ρ</a:t>
            </a:r>
            <a:r>
              <a:rPr dirty="0" smtClean="0" sz="800" spc="66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≤</a:t>
            </a:r>
            <a:r>
              <a:rPr dirty="0" smtClean="0" sz="800" spc="-65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ecc</a:t>
            </a:r>
            <a:r>
              <a:rPr dirty="0" smtClean="0" sz="800" spc="0">
                <a:latin typeface="Times New Roman"/>
                <a:cs typeface="Times New Roman"/>
              </a:rPr>
              <a:t>     </a:t>
            </a:r>
            <a:r>
              <a:rPr dirty="0" smtClean="0" sz="800" spc="58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[</a:t>
            </a:r>
            <a:r>
              <a:rPr dirty="0" smtClean="0" sz="800" spc="-25">
                <a:latin typeface="Times New Roman"/>
                <a:cs typeface="Times New Roman"/>
              </a:rPr>
              <a:t>A</a:t>
            </a:r>
            <a:r>
              <a:rPr dirty="0" smtClean="0" sz="800" spc="0">
                <a:latin typeface="Times New Roman"/>
                <a:cs typeface="Times New Roman"/>
              </a:rPr>
              <a:t>ouchiche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24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&amp;</a:t>
            </a:r>
            <a:r>
              <a:rPr dirty="0" smtClean="0" sz="800" spc="98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H</a:t>
            </a:r>
            <a:r>
              <a:rPr dirty="0" smtClean="0" sz="800" spc="0">
                <a:latin typeface="Times New Roman"/>
                <a:cs typeface="Times New Roman"/>
              </a:rPr>
              <a:t>a</a:t>
            </a:r>
            <a:r>
              <a:rPr dirty="0" smtClean="0" sz="800" spc="0">
                <a:latin typeface="Times New Roman"/>
                <a:cs typeface="Times New Roman"/>
              </a:rPr>
              <a:t>nsen,</a:t>
            </a:r>
            <a:r>
              <a:rPr dirty="0" smtClean="0" sz="800" spc="0">
                <a:latin typeface="Times New Roman"/>
                <a:cs typeface="Times New Roman"/>
              </a:rPr>
              <a:t> </a:t>
            </a:r>
            <a:r>
              <a:rPr dirty="0" smtClean="0" sz="800" spc="85">
                <a:latin typeface="Times New Roman"/>
                <a:cs typeface="Times New Roman"/>
              </a:rPr>
              <a:t> </a:t>
            </a:r>
            <a:r>
              <a:rPr dirty="0" smtClean="0" sz="800" spc="0">
                <a:latin typeface="Times New Roman"/>
                <a:cs typeface="Times New Roman"/>
              </a:rPr>
              <a:t>2011].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25006" y="3353753"/>
            <a:ext cx="1545775" cy="101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70"/>
              </a:lnSpc>
              <a:spcBef>
                <a:spcPts val="33"/>
              </a:spcBef>
            </a:pPr>
            <a:r>
              <a:rPr dirty="0" smtClean="0" sz="600" spc="-71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dirty="0" smtClean="0" sz="600" spc="-23">
                <a:solidFill>
                  <a:srgbClr val="FFFFFF"/>
                </a:solidFill>
                <a:latin typeface="Times New Roman"/>
                <a:cs typeface="Times New Roman"/>
              </a:rPr>
              <a:t>w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dirty="0" smtClean="0" sz="600" spc="7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applications</a:t>
            </a:r>
            <a:r>
              <a:rPr dirty="0" smtClean="0" sz="600" spc="27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of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VNS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79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in</a:t>
            </a:r>
            <a:r>
              <a:rPr dirty="0" smtClean="0" sz="600" spc="14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Data</a:t>
            </a:r>
            <a:r>
              <a:rPr dirty="0" smtClean="0" sz="600" spc="122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Mining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884796" y="3353753"/>
            <a:ext cx="544760" cy="101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70"/>
              </a:lnSpc>
              <a:spcBef>
                <a:spcPts val="33"/>
              </a:spcBef>
            </a:pP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Pierre</a:t>
            </a:r>
            <a:r>
              <a:rPr dirty="0" smtClean="0" sz="600" spc="7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Hansen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766243" y="3353753"/>
            <a:ext cx="1053265" cy="101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70"/>
              </a:lnSpc>
              <a:spcBef>
                <a:spcPts val="33"/>
              </a:spcBef>
            </a:pPr>
            <a:r>
              <a:rPr dirty="0" smtClean="0" sz="600" spc="-23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dirty="0" smtClean="0" sz="600" spc="-23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ris,</a:t>
            </a:r>
            <a:r>
              <a:rPr dirty="0" smtClean="0" sz="600" spc="102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Septem</a:t>
            </a:r>
            <a:r>
              <a:rPr dirty="0" smtClean="0" sz="600" spc="23">
                <a:solidFill>
                  <a:srgbClr val="FFFFFF"/>
                </a:solidFill>
                <a:latin typeface="Times New Roman"/>
                <a:cs typeface="Times New Roman"/>
              </a:rPr>
              <a:t>b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er</a:t>
            </a:r>
            <a:r>
              <a:rPr dirty="0" smtClean="0" sz="600" spc="9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7–8,</a:t>
            </a:r>
            <a:r>
              <a:rPr dirty="0" smtClean="0" sz="600" spc="4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2017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190388" y="3353753"/>
            <a:ext cx="307653" cy="101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70"/>
              </a:lnSpc>
              <a:spcBef>
                <a:spcPts val="33"/>
              </a:spcBef>
            </a:pP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30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3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/</a:t>
            </a:r>
            <a:r>
              <a:rPr dirty="0" smtClean="0" sz="600" spc="-8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34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297606" y="3251275"/>
            <a:ext cx="53506" cy="25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3023667" y="3251371"/>
            <a:ext cx="43019" cy="151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2662999" y="773239"/>
            <a:ext cx="94322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" name="object 4"/>
          <p:cNvSpPr txBox="1"/>
          <p:nvPr/>
        </p:nvSpPr>
        <p:spPr>
          <a:xfrm>
            <a:off x="2811070" y="773239"/>
            <a:ext cx="94346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2672715" y="1729955"/>
            <a:ext cx="94322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2820785" y="1729955"/>
            <a:ext cx="94346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/>
          <p:nvPr/>
        </p:nvSpPr>
        <p:spPr>
          <a:xfrm>
            <a:off x="3023667" y="3236187"/>
            <a:ext cx="43019" cy="30366"/>
          </a:xfrm>
          <a:custGeom>
            <a:avLst/>
            <a:gdLst/>
            <a:ahLst/>
            <a:cxnLst/>
            <a:rect l="l" t="t" r="r" b="b"/>
            <a:pathLst>
              <a:path w="43019" h="30366">
                <a:moveTo>
                  <a:pt x="0" y="30366"/>
                </a:moveTo>
                <a:lnTo>
                  <a:pt x="43019" y="30366"/>
                </a:lnTo>
                <a:lnTo>
                  <a:pt x="43019" y="0"/>
                </a:lnTo>
                <a:lnTo>
                  <a:pt x="0" y="0"/>
                </a:lnTo>
                <a:lnTo>
                  <a:pt x="0" y="30366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" name="object 11"/>
          <p:cNvSpPr/>
          <p:nvPr/>
        </p:nvSpPr>
        <p:spPr>
          <a:xfrm>
            <a:off x="2944050" y="3232225"/>
            <a:ext cx="25400" cy="38100"/>
          </a:xfrm>
          <a:custGeom>
            <a:avLst/>
            <a:gdLst/>
            <a:ahLst/>
            <a:cxnLst/>
            <a:rect l="l" t="t" r="r" b="b"/>
            <a:pathLst>
              <a:path w="25400" h="38100">
                <a:moveTo>
                  <a:pt x="25400" y="38100"/>
                </a:moveTo>
                <a:lnTo>
                  <a:pt x="25400" y="0"/>
                </a:lnTo>
                <a:lnTo>
                  <a:pt x="0" y="19050"/>
                </a:lnTo>
                <a:lnTo>
                  <a:pt x="25400" y="3810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" name="object 12"/>
          <p:cNvSpPr/>
          <p:nvPr/>
        </p:nvSpPr>
        <p:spPr>
          <a:xfrm>
            <a:off x="3121853" y="3232225"/>
            <a:ext cx="25400" cy="38100"/>
          </a:xfrm>
          <a:custGeom>
            <a:avLst/>
            <a:gdLst/>
            <a:ahLst/>
            <a:cxnLst/>
            <a:rect l="l" t="t" r="r" b="b"/>
            <a:pathLst>
              <a:path w="25400" h="38100">
                <a:moveTo>
                  <a:pt x="0" y="38100"/>
                </a:moveTo>
                <a:lnTo>
                  <a:pt x="25400" y="19050"/>
                </a:lnTo>
                <a:lnTo>
                  <a:pt x="0" y="0"/>
                </a:lnTo>
                <a:lnTo>
                  <a:pt x="0" y="3810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" name="object 13"/>
          <p:cNvSpPr/>
          <p:nvPr/>
        </p:nvSpPr>
        <p:spPr>
          <a:xfrm>
            <a:off x="3287279" y="3246309"/>
            <a:ext cx="43019" cy="30366"/>
          </a:xfrm>
          <a:custGeom>
            <a:avLst/>
            <a:gdLst/>
            <a:ahLst/>
            <a:cxnLst/>
            <a:rect l="l" t="t" r="r" b="b"/>
            <a:pathLst>
              <a:path w="43019" h="30366">
                <a:moveTo>
                  <a:pt x="0" y="30366"/>
                </a:moveTo>
                <a:lnTo>
                  <a:pt x="43019" y="30366"/>
                </a:lnTo>
                <a:lnTo>
                  <a:pt x="43019" y="0"/>
                </a:lnTo>
                <a:lnTo>
                  <a:pt x="0" y="0"/>
                </a:lnTo>
                <a:lnTo>
                  <a:pt x="0" y="30366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" name="object 14"/>
          <p:cNvSpPr/>
          <p:nvPr/>
        </p:nvSpPr>
        <p:spPr>
          <a:xfrm>
            <a:off x="3297771" y="3236035"/>
            <a:ext cx="43180" cy="30480"/>
          </a:xfrm>
          <a:custGeom>
            <a:avLst/>
            <a:gdLst/>
            <a:ahLst/>
            <a:cxnLst/>
            <a:rect l="l" t="t" r="r" b="b"/>
            <a:pathLst>
              <a:path w="43180" h="30480">
                <a:moveTo>
                  <a:pt x="0" y="10160"/>
                </a:moveTo>
                <a:lnTo>
                  <a:pt x="0" y="0"/>
                </a:lnTo>
                <a:lnTo>
                  <a:pt x="43180" y="0"/>
                </a:lnTo>
                <a:lnTo>
                  <a:pt x="43180" y="30480"/>
                </a:lnTo>
                <a:lnTo>
                  <a:pt x="33020" y="3048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" name="object 15"/>
          <p:cNvSpPr/>
          <p:nvPr/>
        </p:nvSpPr>
        <p:spPr>
          <a:xfrm>
            <a:off x="3307932" y="3225875"/>
            <a:ext cx="43180" cy="30480"/>
          </a:xfrm>
          <a:custGeom>
            <a:avLst/>
            <a:gdLst/>
            <a:ahLst/>
            <a:cxnLst/>
            <a:rect l="l" t="t" r="r" b="b"/>
            <a:pathLst>
              <a:path w="43180" h="30480">
                <a:moveTo>
                  <a:pt x="0" y="10160"/>
                </a:moveTo>
                <a:lnTo>
                  <a:pt x="0" y="0"/>
                </a:lnTo>
                <a:lnTo>
                  <a:pt x="43180" y="0"/>
                </a:lnTo>
                <a:lnTo>
                  <a:pt x="43180" y="30480"/>
                </a:lnTo>
                <a:lnTo>
                  <a:pt x="33020" y="3048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" name="object 16"/>
          <p:cNvSpPr/>
          <p:nvPr/>
        </p:nvSpPr>
        <p:spPr>
          <a:xfrm>
            <a:off x="3224111" y="3232225"/>
            <a:ext cx="203202" cy="38100"/>
          </a:xfrm>
          <a:custGeom>
            <a:avLst/>
            <a:gdLst/>
            <a:ahLst/>
            <a:cxnLst/>
            <a:rect l="l" t="t" r="r" b="b"/>
            <a:pathLst>
              <a:path w="203202" h="38100">
                <a:moveTo>
                  <a:pt x="203202" y="19050"/>
                </a:moveTo>
                <a:lnTo>
                  <a:pt x="177802" y="0"/>
                </a:lnTo>
                <a:lnTo>
                  <a:pt x="177802" y="38100"/>
                </a:lnTo>
                <a:lnTo>
                  <a:pt x="203202" y="19050"/>
                </a:lnTo>
                <a:close/>
              </a:path>
              <a:path w="203202" h="38100">
                <a:moveTo>
                  <a:pt x="25400" y="0"/>
                </a:moveTo>
                <a:lnTo>
                  <a:pt x="0" y="19050"/>
                </a:lnTo>
                <a:lnTo>
                  <a:pt x="25400" y="38100"/>
                </a:lnTo>
                <a:lnTo>
                  <a:pt x="25400" y="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" name="object 17"/>
          <p:cNvSpPr/>
          <p:nvPr/>
        </p:nvSpPr>
        <p:spPr>
          <a:xfrm>
            <a:off x="3593072" y="32385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" name="object 18"/>
          <p:cNvSpPr/>
          <p:nvPr/>
        </p:nvSpPr>
        <p:spPr>
          <a:xfrm>
            <a:off x="3504171" y="3232225"/>
            <a:ext cx="203202" cy="38100"/>
          </a:xfrm>
          <a:custGeom>
            <a:avLst/>
            <a:gdLst/>
            <a:ahLst/>
            <a:cxnLst/>
            <a:rect l="l" t="t" r="r" b="b"/>
            <a:pathLst>
              <a:path w="203202" h="38100">
                <a:moveTo>
                  <a:pt x="203202" y="19050"/>
                </a:moveTo>
                <a:lnTo>
                  <a:pt x="177802" y="0"/>
                </a:lnTo>
                <a:lnTo>
                  <a:pt x="177802" y="38100"/>
                </a:lnTo>
                <a:lnTo>
                  <a:pt x="203202" y="19050"/>
                </a:lnTo>
                <a:close/>
              </a:path>
              <a:path w="203202" h="38100">
                <a:moveTo>
                  <a:pt x="25400" y="0"/>
                </a:moveTo>
                <a:lnTo>
                  <a:pt x="0" y="19050"/>
                </a:lnTo>
                <a:lnTo>
                  <a:pt x="25400" y="38100"/>
                </a:lnTo>
                <a:lnTo>
                  <a:pt x="25400" y="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" name="object 19"/>
          <p:cNvSpPr/>
          <p:nvPr/>
        </p:nvSpPr>
        <p:spPr>
          <a:xfrm>
            <a:off x="3580372" y="32258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" name="object 20"/>
          <p:cNvSpPr/>
          <p:nvPr/>
        </p:nvSpPr>
        <p:spPr>
          <a:xfrm>
            <a:off x="3593072" y="32512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" name="object 21"/>
          <p:cNvSpPr/>
          <p:nvPr/>
        </p:nvSpPr>
        <p:spPr>
          <a:xfrm>
            <a:off x="3580372" y="32639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" name="object 22"/>
          <p:cNvSpPr/>
          <p:nvPr/>
        </p:nvSpPr>
        <p:spPr>
          <a:xfrm>
            <a:off x="3593072" y="32766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" name="object 23"/>
          <p:cNvSpPr/>
          <p:nvPr/>
        </p:nvSpPr>
        <p:spPr>
          <a:xfrm>
            <a:off x="3860432" y="32258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4" name="object 24"/>
          <p:cNvSpPr/>
          <p:nvPr/>
        </p:nvSpPr>
        <p:spPr>
          <a:xfrm>
            <a:off x="3873132" y="32385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5" name="object 25"/>
          <p:cNvSpPr/>
          <p:nvPr/>
        </p:nvSpPr>
        <p:spPr>
          <a:xfrm>
            <a:off x="3873132" y="32512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6" name="object 26"/>
          <p:cNvSpPr/>
          <p:nvPr/>
        </p:nvSpPr>
        <p:spPr>
          <a:xfrm>
            <a:off x="3784231" y="3232225"/>
            <a:ext cx="203202" cy="38100"/>
          </a:xfrm>
          <a:custGeom>
            <a:avLst/>
            <a:gdLst/>
            <a:ahLst/>
            <a:cxnLst/>
            <a:rect l="l" t="t" r="r" b="b"/>
            <a:pathLst>
              <a:path w="203202" h="38100">
                <a:moveTo>
                  <a:pt x="203202" y="19050"/>
                </a:moveTo>
                <a:lnTo>
                  <a:pt x="177802" y="0"/>
                </a:lnTo>
                <a:lnTo>
                  <a:pt x="177802" y="38100"/>
                </a:lnTo>
                <a:lnTo>
                  <a:pt x="203202" y="19050"/>
                </a:lnTo>
                <a:close/>
              </a:path>
              <a:path w="203202" h="38100">
                <a:moveTo>
                  <a:pt x="25400" y="0"/>
                </a:moveTo>
                <a:lnTo>
                  <a:pt x="0" y="19050"/>
                </a:lnTo>
                <a:lnTo>
                  <a:pt x="25400" y="38100"/>
                </a:lnTo>
                <a:lnTo>
                  <a:pt x="25400" y="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7" name="object 27"/>
          <p:cNvSpPr/>
          <p:nvPr/>
        </p:nvSpPr>
        <p:spPr>
          <a:xfrm>
            <a:off x="3860432" y="32639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8" name="object 28"/>
          <p:cNvSpPr/>
          <p:nvPr/>
        </p:nvSpPr>
        <p:spPr>
          <a:xfrm>
            <a:off x="3873132" y="32766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9" name="object 29"/>
          <p:cNvSpPr/>
          <p:nvPr/>
        </p:nvSpPr>
        <p:spPr>
          <a:xfrm>
            <a:off x="4140493" y="32258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0" name="object 30"/>
          <p:cNvSpPr/>
          <p:nvPr/>
        </p:nvSpPr>
        <p:spPr>
          <a:xfrm>
            <a:off x="4153193" y="32385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1" name="object 31"/>
          <p:cNvSpPr/>
          <p:nvPr/>
        </p:nvSpPr>
        <p:spPr>
          <a:xfrm>
            <a:off x="4153193" y="32512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2" name="object 32"/>
          <p:cNvSpPr/>
          <p:nvPr/>
        </p:nvSpPr>
        <p:spPr>
          <a:xfrm>
            <a:off x="4140493" y="32639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3" name="object 33"/>
          <p:cNvSpPr/>
          <p:nvPr/>
        </p:nvSpPr>
        <p:spPr>
          <a:xfrm>
            <a:off x="4153193" y="32766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4" name="object 34"/>
          <p:cNvSpPr/>
          <p:nvPr/>
        </p:nvSpPr>
        <p:spPr>
          <a:xfrm>
            <a:off x="4451033" y="3256355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0" y="0"/>
                </a:moveTo>
                <a:lnTo>
                  <a:pt x="20320" y="2032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5" name="object 35"/>
          <p:cNvSpPr/>
          <p:nvPr/>
        </p:nvSpPr>
        <p:spPr>
          <a:xfrm>
            <a:off x="4423969" y="3229861"/>
            <a:ext cx="30366" cy="30366"/>
          </a:xfrm>
          <a:custGeom>
            <a:avLst/>
            <a:gdLst/>
            <a:ahLst/>
            <a:cxnLst/>
            <a:rect l="l" t="t" r="r" b="b"/>
            <a:pathLst>
              <a:path w="30366" h="30366">
                <a:moveTo>
                  <a:pt x="30366" y="15183"/>
                </a:moveTo>
                <a:lnTo>
                  <a:pt x="30366" y="6797"/>
                </a:lnTo>
                <a:lnTo>
                  <a:pt x="23568" y="0"/>
                </a:lnTo>
                <a:lnTo>
                  <a:pt x="15183" y="0"/>
                </a:lnTo>
                <a:lnTo>
                  <a:pt x="6797" y="0"/>
                </a:lnTo>
                <a:lnTo>
                  <a:pt x="0" y="6797"/>
                </a:lnTo>
                <a:lnTo>
                  <a:pt x="0" y="15183"/>
                </a:lnTo>
                <a:lnTo>
                  <a:pt x="0" y="23568"/>
                </a:lnTo>
                <a:lnTo>
                  <a:pt x="6797" y="30366"/>
                </a:lnTo>
                <a:lnTo>
                  <a:pt x="15183" y="30366"/>
                </a:lnTo>
                <a:lnTo>
                  <a:pt x="23568" y="30366"/>
                </a:lnTo>
                <a:lnTo>
                  <a:pt x="30366" y="23568"/>
                </a:lnTo>
                <a:lnTo>
                  <a:pt x="30366" y="15183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6" name="object 36"/>
          <p:cNvSpPr/>
          <p:nvPr/>
        </p:nvSpPr>
        <p:spPr>
          <a:xfrm>
            <a:off x="4344352" y="3225875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38765" y="46907"/>
                </a:lnTo>
                <a:lnTo>
                  <a:pt x="48038" y="36798"/>
                </a:lnTo>
                <a:lnTo>
                  <a:pt x="50800" y="25400"/>
                </a:lnTo>
                <a:lnTo>
                  <a:pt x="46907" y="11928"/>
                </a:lnTo>
                <a:lnTo>
                  <a:pt x="36798" y="2718"/>
                </a:lnTo>
                <a:lnTo>
                  <a:pt x="25400" y="0"/>
                </a:lnTo>
                <a:lnTo>
                  <a:pt x="11928" y="3893"/>
                </a:lnTo>
                <a:lnTo>
                  <a:pt x="2718" y="14001"/>
                </a:lnTo>
                <a:lnTo>
                  <a:pt x="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7" name="object 37"/>
          <p:cNvSpPr/>
          <p:nvPr/>
        </p:nvSpPr>
        <p:spPr>
          <a:xfrm>
            <a:off x="4329112" y="3243655"/>
            <a:ext cx="30480" cy="12699"/>
          </a:xfrm>
          <a:custGeom>
            <a:avLst/>
            <a:gdLst/>
            <a:ahLst/>
            <a:cxnLst/>
            <a:rect l="l" t="t" r="r" b="b"/>
            <a:pathLst>
              <a:path w="30480" h="12699">
                <a:moveTo>
                  <a:pt x="30480" y="0"/>
                </a:moveTo>
                <a:lnTo>
                  <a:pt x="15240" y="12700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8" name="object 38"/>
          <p:cNvSpPr/>
          <p:nvPr/>
        </p:nvSpPr>
        <p:spPr>
          <a:xfrm>
            <a:off x="4496754" y="3225875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11928" y="46907"/>
                </a:lnTo>
                <a:lnTo>
                  <a:pt x="2718" y="36798"/>
                </a:lnTo>
                <a:lnTo>
                  <a:pt x="0" y="25400"/>
                </a:lnTo>
                <a:lnTo>
                  <a:pt x="3893" y="11928"/>
                </a:lnTo>
                <a:lnTo>
                  <a:pt x="14001" y="2718"/>
                </a:lnTo>
                <a:lnTo>
                  <a:pt x="25400" y="0"/>
                </a:lnTo>
                <a:lnTo>
                  <a:pt x="38872" y="3893"/>
                </a:lnTo>
                <a:lnTo>
                  <a:pt x="48082" y="14001"/>
                </a:lnTo>
                <a:lnTo>
                  <a:pt x="5080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9" name="object 39"/>
          <p:cNvSpPr/>
          <p:nvPr/>
        </p:nvSpPr>
        <p:spPr>
          <a:xfrm>
            <a:off x="4532315" y="3243655"/>
            <a:ext cx="30480" cy="12699"/>
          </a:xfrm>
          <a:custGeom>
            <a:avLst/>
            <a:gdLst/>
            <a:ahLst/>
            <a:cxnLst/>
            <a:rect l="l" t="t" r="r" b="b"/>
            <a:pathLst>
              <a:path w="30480" h="12699">
                <a:moveTo>
                  <a:pt x="30480" y="0"/>
                </a:moveTo>
                <a:lnTo>
                  <a:pt x="15240" y="12700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0" name="object 40"/>
          <p:cNvSpPr/>
          <p:nvPr/>
        </p:nvSpPr>
        <p:spPr>
          <a:xfrm>
            <a:off x="0" y="0"/>
            <a:ext cx="4608004" cy="3456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1" name="object 41"/>
          <p:cNvSpPr/>
          <p:nvPr/>
        </p:nvSpPr>
        <p:spPr>
          <a:xfrm>
            <a:off x="0" y="0"/>
            <a:ext cx="4608004" cy="25962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2" name="object 42"/>
          <p:cNvSpPr/>
          <p:nvPr/>
        </p:nvSpPr>
        <p:spPr>
          <a:xfrm>
            <a:off x="0" y="0"/>
            <a:ext cx="4608004" cy="3456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3" name="object 43"/>
          <p:cNvSpPr/>
          <p:nvPr/>
        </p:nvSpPr>
        <p:spPr>
          <a:xfrm>
            <a:off x="309193" y="666635"/>
            <a:ext cx="3989652" cy="178587"/>
          </a:xfrm>
          <a:custGeom>
            <a:avLst/>
            <a:gdLst/>
            <a:ahLst/>
            <a:cxnLst/>
            <a:rect l="l" t="t" r="r" b="b"/>
            <a:pathLst>
              <a:path w="3989652" h="178587">
                <a:moveTo>
                  <a:pt x="0" y="50800"/>
                </a:moveTo>
                <a:lnTo>
                  <a:pt x="0" y="178587"/>
                </a:lnTo>
                <a:lnTo>
                  <a:pt x="3989652" y="178587"/>
                </a:lnTo>
                <a:lnTo>
                  <a:pt x="3989652" y="50800"/>
                </a:lnTo>
                <a:lnTo>
                  <a:pt x="3988755" y="41300"/>
                </a:lnTo>
                <a:lnTo>
                  <a:pt x="3965796" y="7786"/>
                </a:lnTo>
                <a:lnTo>
                  <a:pt x="3938852" y="0"/>
                </a:lnTo>
                <a:lnTo>
                  <a:pt x="50800" y="0"/>
                </a:lnTo>
                <a:lnTo>
                  <a:pt x="7786" y="23856"/>
                </a:lnTo>
                <a:lnTo>
                  <a:pt x="0" y="50800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4" name="object 44"/>
          <p:cNvSpPr/>
          <p:nvPr/>
        </p:nvSpPr>
        <p:spPr>
          <a:xfrm>
            <a:off x="309193" y="794282"/>
            <a:ext cx="3989652" cy="10160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5" name="object 45"/>
          <p:cNvSpPr/>
          <p:nvPr/>
        </p:nvSpPr>
        <p:spPr>
          <a:xfrm>
            <a:off x="0" y="0"/>
            <a:ext cx="4608004" cy="34560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6" name="object 46"/>
          <p:cNvSpPr/>
          <p:nvPr/>
        </p:nvSpPr>
        <p:spPr>
          <a:xfrm>
            <a:off x="4235345" y="2783357"/>
            <a:ext cx="114301" cy="11430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7" name="object 47"/>
          <p:cNvSpPr/>
          <p:nvPr/>
        </p:nvSpPr>
        <p:spPr>
          <a:xfrm>
            <a:off x="410794" y="2834157"/>
            <a:ext cx="3837250" cy="635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8" name="object 48"/>
          <p:cNvSpPr/>
          <p:nvPr/>
        </p:nvSpPr>
        <p:spPr>
          <a:xfrm>
            <a:off x="4298846" y="698153"/>
            <a:ext cx="50800" cy="209790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9" name="object 49"/>
          <p:cNvSpPr/>
          <p:nvPr/>
        </p:nvSpPr>
        <p:spPr>
          <a:xfrm>
            <a:off x="4298846" y="761654"/>
            <a:ext cx="50800" cy="2034403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0" name="object 50"/>
          <p:cNvSpPr/>
          <p:nvPr/>
        </p:nvSpPr>
        <p:spPr>
          <a:xfrm>
            <a:off x="309193" y="876835"/>
            <a:ext cx="3989652" cy="1970022"/>
          </a:xfrm>
          <a:custGeom>
            <a:avLst/>
            <a:gdLst/>
            <a:ahLst/>
            <a:cxnLst/>
            <a:rect l="l" t="t" r="r" b="b"/>
            <a:pathLst>
              <a:path w="3989652" h="1970022">
                <a:moveTo>
                  <a:pt x="0" y="1919222"/>
                </a:moveTo>
                <a:lnTo>
                  <a:pt x="16636" y="1956736"/>
                </a:lnTo>
                <a:lnTo>
                  <a:pt x="50800" y="1970022"/>
                </a:lnTo>
                <a:lnTo>
                  <a:pt x="3938852" y="1970022"/>
                </a:lnTo>
                <a:lnTo>
                  <a:pt x="3976366" y="1953386"/>
                </a:lnTo>
                <a:lnTo>
                  <a:pt x="3989652" y="1919222"/>
                </a:lnTo>
                <a:lnTo>
                  <a:pt x="3989652" y="0"/>
                </a:lnTo>
                <a:lnTo>
                  <a:pt x="0" y="0"/>
                </a:lnTo>
                <a:lnTo>
                  <a:pt x="0" y="1919222"/>
                </a:lnTo>
                <a:close/>
              </a:path>
            </a:pathLst>
          </a:custGeom>
          <a:solidFill>
            <a:srgbClr val="E9E9F2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1" name="object 51"/>
          <p:cNvSpPr/>
          <p:nvPr/>
        </p:nvSpPr>
        <p:spPr>
          <a:xfrm>
            <a:off x="4298846" y="748954"/>
            <a:ext cx="0" cy="2066153"/>
          </a:xfrm>
          <a:custGeom>
            <a:avLst/>
            <a:gdLst/>
            <a:ahLst/>
            <a:cxnLst/>
            <a:rect l="l" t="t" r="r" b="b"/>
            <a:pathLst>
              <a:path w="0" h="2066153">
                <a:moveTo>
                  <a:pt x="0" y="2066153"/>
                </a:moveTo>
                <a:lnTo>
                  <a:pt x="0" y="0"/>
                </a:lnTo>
              </a:path>
            </a:pathLst>
          </a:custGeom>
          <a:ln w="0">
            <a:solidFill>
              <a:srgbClr val="7F7F7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2" name="object 52"/>
          <p:cNvSpPr/>
          <p:nvPr/>
        </p:nvSpPr>
        <p:spPr>
          <a:xfrm>
            <a:off x="4298846" y="736253"/>
            <a:ext cx="0" cy="12700"/>
          </a:xfrm>
          <a:custGeom>
            <a:avLst/>
            <a:gdLst/>
            <a:ahLst/>
            <a:cxnLst/>
            <a:rect l="l" t="t" r="r" b="b"/>
            <a:pathLst>
              <a:path w="0" h="12700">
                <a:moveTo>
                  <a:pt x="0" y="12700"/>
                </a:moveTo>
                <a:lnTo>
                  <a:pt x="0" y="0"/>
                </a:lnTo>
              </a:path>
            </a:pathLst>
          </a:custGeom>
          <a:ln w="0">
            <a:solidFill>
              <a:srgbClr val="AFAFA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3" name="object 53"/>
          <p:cNvSpPr/>
          <p:nvPr/>
        </p:nvSpPr>
        <p:spPr>
          <a:xfrm>
            <a:off x="4298846" y="723553"/>
            <a:ext cx="0" cy="12700"/>
          </a:xfrm>
          <a:custGeom>
            <a:avLst/>
            <a:gdLst/>
            <a:ahLst/>
            <a:cxnLst/>
            <a:rect l="l" t="t" r="r" b="b"/>
            <a:pathLst>
              <a:path w="0" h="12700">
                <a:moveTo>
                  <a:pt x="0" y="12700"/>
                </a:moveTo>
                <a:lnTo>
                  <a:pt x="0" y="0"/>
                </a:lnTo>
              </a:path>
            </a:pathLst>
          </a:custGeom>
          <a:ln w="0">
            <a:solidFill>
              <a:srgbClr val="CECECE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4" name="object 54"/>
          <p:cNvSpPr/>
          <p:nvPr/>
        </p:nvSpPr>
        <p:spPr>
          <a:xfrm>
            <a:off x="4298846" y="710853"/>
            <a:ext cx="0" cy="12700"/>
          </a:xfrm>
          <a:custGeom>
            <a:avLst/>
            <a:gdLst/>
            <a:ahLst/>
            <a:cxnLst/>
            <a:rect l="l" t="t" r="r" b="b"/>
            <a:pathLst>
              <a:path w="0" h="12700">
                <a:moveTo>
                  <a:pt x="0" y="12700"/>
                </a:moveTo>
                <a:lnTo>
                  <a:pt x="0" y="0"/>
                </a:lnTo>
              </a:path>
            </a:pathLst>
          </a:custGeom>
          <a:ln w="0">
            <a:solidFill>
              <a:srgbClr val="EFEF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5" name="object 55"/>
          <p:cNvSpPr/>
          <p:nvPr/>
        </p:nvSpPr>
        <p:spPr>
          <a:xfrm>
            <a:off x="460413" y="902195"/>
            <a:ext cx="3687127" cy="1900237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6" name="object 56"/>
          <p:cNvSpPr/>
          <p:nvPr/>
        </p:nvSpPr>
        <p:spPr>
          <a:xfrm>
            <a:off x="0" y="3320961"/>
            <a:ext cx="4608004" cy="135039"/>
          </a:xfrm>
          <a:custGeom>
            <a:avLst/>
            <a:gdLst/>
            <a:ahLst/>
            <a:cxnLst/>
            <a:rect l="l" t="t" r="r" b="b"/>
            <a:pathLst>
              <a:path w="4608004" h="135039">
                <a:moveTo>
                  <a:pt x="0" y="135039"/>
                </a:moveTo>
                <a:lnTo>
                  <a:pt x="4608004" y="135039"/>
                </a:lnTo>
                <a:lnTo>
                  <a:pt x="4608004" y="0"/>
                </a:lnTo>
                <a:lnTo>
                  <a:pt x="0" y="0"/>
                </a:lnTo>
                <a:lnTo>
                  <a:pt x="0" y="135039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153174" y="44948"/>
            <a:ext cx="3370987" cy="2075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455"/>
              </a:lnSpc>
              <a:spcBef>
                <a:spcPts val="72"/>
              </a:spcBef>
            </a:pP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Finding</a:t>
            </a:r>
            <a:r>
              <a:rPr dirty="0" smtClean="0" sz="1400" spc="-2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conjecture</a:t>
            </a:r>
            <a:r>
              <a:rPr dirty="0" smtClean="0" sz="1400" spc="109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with</a:t>
            </a:r>
            <a:r>
              <a:rPr dirty="0" smtClean="0" sz="1400" spc="5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an</a:t>
            </a:r>
            <a:r>
              <a:rPr dirty="0" smtClean="0" sz="1400" spc="144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automated</a:t>
            </a:r>
            <a:r>
              <a:rPr dirty="0" smtClean="0" sz="1400" spc="337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system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47294" y="686175"/>
            <a:ext cx="1371993" cy="1639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140"/>
              </a:lnSpc>
              <a:spcBef>
                <a:spcPts val="57"/>
              </a:spcBef>
            </a:pPr>
            <a:r>
              <a:rPr dirty="0" smtClean="0" sz="1100" spc="-26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GX</a:t>
            </a:r>
            <a:r>
              <a:rPr dirty="0" smtClean="0" sz="1100" spc="13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100" spc="-29">
                <a:solidFill>
                  <a:srgbClr val="FFFFFF"/>
                </a:solidFill>
                <a:latin typeface="Times New Roman"/>
                <a:cs typeface="Times New Roman"/>
              </a:rPr>
              <a:t>F</a:t>
            </a:r>
            <a:r>
              <a:rPr dirty="0" smtClean="0" sz="1100" spc="-29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rm</a:t>
            </a:r>
            <a:r>
              <a:rPr dirty="0" smtClean="0" sz="1100" spc="73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1:</a:t>
            </a:r>
            <a:r>
              <a:rPr dirty="0" smtClean="0" sz="1100" spc="187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statistics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5006" y="3353753"/>
            <a:ext cx="1545775" cy="101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70"/>
              </a:lnSpc>
              <a:spcBef>
                <a:spcPts val="33"/>
              </a:spcBef>
            </a:pPr>
            <a:r>
              <a:rPr dirty="0" smtClean="0" sz="600" spc="-71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dirty="0" smtClean="0" sz="600" spc="-23">
                <a:solidFill>
                  <a:srgbClr val="FFFFFF"/>
                </a:solidFill>
                <a:latin typeface="Times New Roman"/>
                <a:cs typeface="Times New Roman"/>
              </a:rPr>
              <a:t>w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dirty="0" smtClean="0" sz="600" spc="7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applications</a:t>
            </a:r>
            <a:r>
              <a:rPr dirty="0" smtClean="0" sz="600" spc="27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of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VNS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79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in</a:t>
            </a:r>
            <a:r>
              <a:rPr dirty="0" smtClean="0" sz="600" spc="14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Data</a:t>
            </a:r>
            <a:r>
              <a:rPr dirty="0" smtClean="0" sz="600" spc="122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Mining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884796" y="3353753"/>
            <a:ext cx="544760" cy="101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70"/>
              </a:lnSpc>
              <a:spcBef>
                <a:spcPts val="33"/>
              </a:spcBef>
            </a:pP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Pierre</a:t>
            </a:r>
            <a:r>
              <a:rPr dirty="0" smtClean="0" sz="600" spc="7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Hansen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766243" y="3353753"/>
            <a:ext cx="1053265" cy="101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70"/>
              </a:lnSpc>
              <a:spcBef>
                <a:spcPts val="33"/>
              </a:spcBef>
            </a:pPr>
            <a:r>
              <a:rPr dirty="0" smtClean="0" sz="600" spc="-23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dirty="0" smtClean="0" sz="600" spc="-23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ris,</a:t>
            </a:r>
            <a:r>
              <a:rPr dirty="0" smtClean="0" sz="600" spc="102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Septem</a:t>
            </a:r>
            <a:r>
              <a:rPr dirty="0" smtClean="0" sz="600" spc="23">
                <a:solidFill>
                  <a:srgbClr val="FFFFFF"/>
                </a:solidFill>
                <a:latin typeface="Times New Roman"/>
                <a:cs typeface="Times New Roman"/>
              </a:rPr>
              <a:t>b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er</a:t>
            </a:r>
            <a:r>
              <a:rPr dirty="0" smtClean="0" sz="600" spc="9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7–8,</a:t>
            </a:r>
            <a:r>
              <a:rPr dirty="0" smtClean="0" sz="600" spc="4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2017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190388" y="3353753"/>
            <a:ext cx="307653" cy="101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70"/>
              </a:lnSpc>
              <a:spcBef>
                <a:spcPts val="33"/>
              </a:spcBef>
            </a:pP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31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3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/</a:t>
            </a:r>
            <a:r>
              <a:rPr dirty="0" smtClean="0" sz="600" spc="-8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34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297606" y="3251275"/>
            <a:ext cx="53506" cy="25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" name="object 2"/>
          <p:cNvSpPr txBox="1"/>
          <p:nvPr/>
        </p:nvSpPr>
        <p:spPr>
          <a:xfrm>
            <a:off x="3023667" y="3251371"/>
            <a:ext cx="43019" cy="151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/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/>
          <p:nvPr/>
        </p:nvSpPr>
        <p:spPr>
          <a:xfrm>
            <a:off x="3023667" y="3236187"/>
            <a:ext cx="43019" cy="30366"/>
          </a:xfrm>
          <a:custGeom>
            <a:avLst/>
            <a:gdLst/>
            <a:ahLst/>
            <a:cxnLst/>
            <a:rect l="l" t="t" r="r" b="b"/>
            <a:pathLst>
              <a:path w="43019" h="30366">
                <a:moveTo>
                  <a:pt x="0" y="30366"/>
                </a:moveTo>
                <a:lnTo>
                  <a:pt x="43019" y="30366"/>
                </a:lnTo>
                <a:lnTo>
                  <a:pt x="43019" y="0"/>
                </a:lnTo>
                <a:lnTo>
                  <a:pt x="0" y="0"/>
                </a:lnTo>
                <a:lnTo>
                  <a:pt x="0" y="30366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" name="object 11"/>
          <p:cNvSpPr/>
          <p:nvPr/>
        </p:nvSpPr>
        <p:spPr>
          <a:xfrm>
            <a:off x="2944050" y="3232225"/>
            <a:ext cx="25400" cy="38100"/>
          </a:xfrm>
          <a:custGeom>
            <a:avLst/>
            <a:gdLst/>
            <a:ahLst/>
            <a:cxnLst/>
            <a:rect l="l" t="t" r="r" b="b"/>
            <a:pathLst>
              <a:path w="25400" h="38100">
                <a:moveTo>
                  <a:pt x="25400" y="38100"/>
                </a:moveTo>
                <a:lnTo>
                  <a:pt x="25400" y="0"/>
                </a:lnTo>
                <a:lnTo>
                  <a:pt x="0" y="19050"/>
                </a:lnTo>
                <a:lnTo>
                  <a:pt x="25400" y="3810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" name="object 12"/>
          <p:cNvSpPr/>
          <p:nvPr/>
        </p:nvSpPr>
        <p:spPr>
          <a:xfrm>
            <a:off x="3121853" y="3232225"/>
            <a:ext cx="25400" cy="38100"/>
          </a:xfrm>
          <a:custGeom>
            <a:avLst/>
            <a:gdLst/>
            <a:ahLst/>
            <a:cxnLst/>
            <a:rect l="l" t="t" r="r" b="b"/>
            <a:pathLst>
              <a:path w="25400" h="38100">
                <a:moveTo>
                  <a:pt x="0" y="38100"/>
                </a:moveTo>
                <a:lnTo>
                  <a:pt x="25400" y="19050"/>
                </a:lnTo>
                <a:lnTo>
                  <a:pt x="0" y="0"/>
                </a:lnTo>
                <a:lnTo>
                  <a:pt x="0" y="3810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" name="object 13"/>
          <p:cNvSpPr/>
          <p:nvPr/>
        </p:nvSpPr>
        <p:spPr>
          <a:xfrm>
            <a:off x="3287279" y="3246309"/>
            <a:ext cx="43019" cy="30366"/>
          </a:xfrm>
          <a:custGeom>
            <a:avLst/>
            <a:gdLst/>
            <a:ahLst/>
            <a:cxnLst/>
            <a:rect l="l" t="t" r="r" b="b"/>
            <a:pathLst>
              <a:path w="43019" h="30366">
                <a:moveTo>
                  <a:pt x="0" y="30366"/>
                </a:moveTo>
                <a:lnTo>
                  <a:pt x="43019" y="30366"/>
                </a:lnTo>
                <a:lnTo>
                  <a:pt x="43019" y="0"/>
                </a:lnTo>
                <a:lnTo>
                  <a:pt x="0" y="0"/>
                </a:lnTo>
                <a:lnTo>
                  <a:pt x="0" y="30366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" name="object 14"/>
          <p:cNvSpPr/>
          <p:nvPr/>
        </p:nvSpPr>
        <p:spPr>
          <a:xfrm>
            <a:off x="3297771" y="3236035"/>
            <a:ext cx="43180" cy="30480"/>
          </a:xfrm>
          <a:custGeom>
            <a:avLst/>
            <a:gdLst/>
            <a:ahLst/>
            <a:cxnLst/>
            <a:rect l="l" t="t" r="r" b="b"/>
            <a:pathLst>
              <a:path w="43180" h="30480">
                <a:moveTo>
                  <a:pt x="0" y="10160"/>
                </a:moveTo>
                <a:lnTo>
                  <a:pt x="0" y="0"/>
                </a:lnTo>
                <a:lnTo>
                  <a:pt x="43180" y="0"/>
                </a:lnTo>
                <a:lnTo>
                  <a:pt x="43180" y="30480"/>
                </a:lnTo>
                <a:lnTo>
                  <a:pt x="33020" y="3048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" name="object 15"/>
          <p:cNvSpPr/>
          <p:nvPr/>
        </p:nvSpPr>
        <p:spPr>
          <a:xfrm>
            <a:off x="3307932" y="3225875"/>
            <a:ext cx="43180" cy="30480"/>
          </a:xfrm>
          <a:custGeom>
            <a:avLst/>
            <a:gdLst/>
            <a:ahLst/>
            <a:cxnLst/>
            <a:rect l="l" t="t" r="r" b="b"/>
            <a:pathLst>
              <a:path w="43180" h="30480">
                <a:moveTo>
                  <a:pt x="0" y="10160"/>
                </a:moveTo>
                <a:lnTo>
                  <a:pt x="0" y="0"/>
                </a:lnTo>
                <a:lnTo>
                  <a:pt x="43180" y="0"/>
                </a:lnTo>
                <a:lnTo>
                  <a:pt x="43180" y="30480"/>
                </a:lnTo>
                <a:lnTo>
                  <a:pt x="33020" y="3048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" name="object 16"/>
          <p:cNvSpPr/>
          <p:nvPr/>
        </p:nvSpPr>
        <p:spPr>
          <a:xfrm>
            <a:off x="3224111" y="3232225"/>
            <a:ext cx="203202" cy="38100"/>
          </a:xfrm>
          <a:custGeom>
            <a:avLst/>
            <a:gdLst/>
            <a:ahLst/>
            <a:cxnLst/>
            <a:rect l="l" t="t" r="r" b="b"/>
            <a:pathLst>
              <a:path w="203202" h="38100">
                <a:moveTo>
                  <a:pt x="203202" y="19050"/>
                </a:moveTo>
                <a:lnTo>
                  <a:pt x="177802" y="0"/>
                </a:lnTo>
                <a:lnTo>
                  <a:pt x="177802" y="38100"/>
                </a:lnTo>
                <a:lnTo>
                  <a:pt x="203202" y="19050"/>
                </a:lnTo>
                <a:close/>
              </a:path>
              <a:path w="203202" h="38100">
                <a:moveTo>
                  <a:pt x="25400" y="0"/>
                </a:moveTo>
                <a:lnTo>
                  <a:pt x="0" y="19050"/>
                </a:lnTo>
                <a:lnTo>
                  <a:pt x="25400" y="38100"/>
                </a:lnTo>
                <a:lnTo>
                  <a:pt x="25400" y="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" name="object 17"/>
          <p:cNvSpPr/>
          <p:nvPr/>
        </p:nvSpPr>
        <p:spPr>
          <a:xfrm>
            <a:off x="3593072" y="32385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" name="object 18"/>
          <p:cNvSpPr/>
          <p:nvPr/>
        </p:nvSpPr>
        <p:spPr>
          <a:xfrm>
            <a:off x="3504171" y="3232225"/>
            <a:ext cx="203202" cy="38100"/>
          </a:xfrm>
          <a:custGeom>
            <a:avLst/>
            <a:gdLst/>
            <a:ahLst/>
            <a:cxnLst/>
            <a:rect l="l" t="t" r="r" b="b"/>
            <a:pathLst>
              <a:path w="203202" h="38100">
                <a:moveTo>
                  <a:pt x="203202" y="19050"/>
                </a:moveTo>
                <a:lnTo>
                  <a:pt x="177802" y="0"/>
                </a:lnTo>
                <a:lnTo>
                  <a:pt x="177802" y="38100"/>
                </a:lnTo>
                <a:lnTo>
                  <a:pt x="203202" y="19050"/>
                </a:lnTo>
                <a:close/>
              </a:path>
              <a:path w="203202" h="38100">
                <a:moveTo>
                  <a:pt x="25400" y="0"/>
                </a:moveTo>
                <a:lnTo>
                  <a:pt x="0" y="19050"/>
                </a:lnTo>
                <a:lnTo>
                  <a:pt x="25400" y="38100"/>
                </a:lnTo>
                <a:lnTo>
                  <a:pt x="25400" y="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" name="object 19"/>
          <p:cNvSpPr/>
          <p:nvPr/>
        </p:nvSpPr>
        <p:spPr>
          <a:xfrm>
            <a:off x="3580372" y="32258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" name="object 20"/>
          <p:cNvSpPr/>
          <p:nvPr/>
        </p:nvSpPr>
        <p:spPr>
          <a:xfrm>
            <a:off x="3593072" y="32512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" name="object 21"/>
          <p:cNvSpPr/>
          <p:nvPr/>
        </p:nvSpPr>
        <p:spPr>
          <a:xfrm>
            <a:off x="3580372" y="32639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" name="object 22"/>
          <p:cNvSpPr/>
          <p:nvPr/>
        </p:nvSpPr>
        <p:spPr>
          <a:xfrm>
            <a:off x="3593072" y="32766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" name="object 23"/>
          <p:cNvSpPr/>
          <p:nvPr/>
        </p:nvSpPr>
        <p:spPr>
          <a:xfrm>
            <a:off x="3860432" y="32258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4" name="object 24"/>
          <p:cNvSpPr/>
          <p:nvPr/>
        </p:nvSpPr>
        <p:spPr>
          <a:xfrm>
            <a:off x="3873132" y="32385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5" name="object 25"/>
          <p:cNvSpPr/>
          <p:nvPr/>
        </p:nvSpPr>
        <p:spPr>
          <a:xfrm>
            <a:off x="3873132" y="32512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6" name="object 26"/>
          <p:cNvSpPr/>
          <p:nvPr/>
        </p:nvSpPr>
        <p:spPr>
          <a:xfrm>
            <a:off x="3784231" y="3232225"/>
            <a:ext cx="203202" cy="38100"/>
          </a:xfrm>
          <a:custGeom>
            <a:avLst/>
            <a:gdLst/>
            <a:ahLst/>
            <a:cxnLst/>
            <a:rect l="l" t="t" r="r" b="b"/>
            <a:pathLst>
              <a:path w="203202" h="38100">
                <a:moveTo>
                  <a:pt x="203202" y="19050"/>
                </a:moveTo>
                <a:lnTo>
                  <a:pt x="177802" y="0"/>
                </a:lnTo>
                <a:lnTo>
                  <a:pt x="177802" y="38100"/>
                </a:lnTo>
                <a:lnTo>
                  <a:pt x="203202" y="19050"/>
                </a:lnTo>
                <a:close/>
              </a:path>
              <a:path w="203202" h="38100">
                <a:moveTo>
                  <a:pt x="25400" y="0"/>
                </a:moveTo>
                <a:lnTo>
                  <a:pt x="0" y="19050"/>
                </a:lnTo>
                <a:lnTo>
                  <a:pt x="25400" y="38100"/>
                </a:lnTo>
                <a:lnTo>
                  <a:pt x="25400" y="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7" name="object 27"/>
          <p:cNvSpPr/>
          <p:nvPr/>
        </p:nvSpPr>
        <p:spPr>
          <a:xfrm>
            <a:off x="3860432" y="32639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8" name="object 28"/>
          <p:cNvSpPr/>
          <p:nvPr/>
        </p:nvSpPr>
        <p:spPr>
          <a:xfrm>
            <a:off x="3873132" y="32766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9" name="object 29"/>
          <p:cNvSpPr/>
          <p:nvPr/>
        </p:nvSpPr>
        <p:spPr>
          <a:xfrm>
            <a:off x="4140493" y="32258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0" name="object 30"/>
          <p:cNvSpPr/>
          <p:nvPr/>
        </p:nvSpPr>
        <p:spPr>
          <a:xfrm>
            <a:off x="4153193" y="32385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1" name="object 31"/>
          <p:cNvSpPr/>
          <p:nvPr/>
        </p:nvSpPr>
        <p:spPr>
          <a:xfrm>
            <a:off x="4153193" y="32512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2" name="object 32"/>
          <p:cNvSpPr/>
          <p:nvPr/>
        </p:nvSpPr>
        <p:spPr>
          <a:xfrm>
            <a:off x="4140493" y="32639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3" name="object 33"/>
          <p:cNvSpPr/>
          <p:nvPr/>
        </p:nvSpPr>
        <p:spPr>
          <a:xfrm>
            <a:off x="4153193" y="32766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4" name="object 34"/>
          <p:cNvSpPr/>
          <p:nvPr/>
        </p:nvSpPr>
        <p:spPr>
          <a:xfrm>
            <a:off x="4451033" y="3256355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0" y="0"/>
                </a:moveTo>
                <a:lnTo>
                  <a:pt x="20320" y="2032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5" name="object 35"/>
          <p:cNvSpPr/>
          <p:nvPr/>
        </p:nvSpPr>
        <p:spPr>
          <a:xfrm>
            <a:off x="4423969" y="3229861"/>
            <a:ext cx="30366" cy="30366"/>
          </a:xfrm>
          <a:custGeom>
            <a:avLst/>
            <a:gdLst/>
            <a:ahLst/>
            <a:cxnLst/>
            <a:rect l="l" t="t" r="r" b="b"/>
            <a:pathLst>
              <a:path w="30366" h="30366">
                <a:moveTo>
                  <a:pt x="30366" y="15183"/>
                </a:moveTo>
                <a:lnTo>
                  <a:pt x="30366" y="6797"/>
                </a:lnTo>
                <a:lnTo>
                  <a:pt x="23568" y="0"/>
                </a:lnTo>
                <a:lnTo>
                  <a:pt x="15183" y="0"/>
                </a:lnTo>
                <a:lnTo>
                  <a:pt x="6797" y="0"/>
                </a:lnTo>
                <a:lnTo>
                  <a:pt x="0" y="6797"/>
                </a:lnTo>
                <a:lnTo>
                  <a:pt x="0" y="15183"/>
                </a:lnTo>
                <a:lnTo>
                  <a:pt x="0" y="23568"/>
                </a:lnTo>
                <a:lnTo>
                  <a:pt x="6797" y="30366"/>
                </a:lnTo>
                <a:lnTo>
                  <a:pt x="15183" y="30366"/>
                </a:lnTo>
                <a:lnTo>
                  <a:pt x="23568" y="30366"/>
                </a:lnTo>
                <a:lnTo>
                  <a:pt x="30366" y="23568"/>
                </a:lnTo>
                <a:lnTo>
                  <a:pt x="30366" y="15183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6" name="object 36"/>
          <p:cNvSpPr/>
          <p:nvPr/>
        </p:nvSpPr>
        <p:spPr>
          <a:xfrm>
            <a:off x="4344352" y="3225875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38765" y="46907"/>
                </a:lnTo>
                <a:lnTo>
                  <a:pt x="48038" y="36798"/>
                </a:lnTo>
                <a:lnTo>
                  <a:pt x="50800" y="25400"/>
                </a:lnTo>
                <a:lnTo>
                  <a:pt x="46907" y="11928"/>
                </a:lnTo>
                <a:lnTo>
                  <a:pt x="36798" y="2718"/>
                </a:lnTo>
                <a:lnTo>
                  <a:pt x="25400" y="0"/>
                </a:lnTo>
                <a:lnTo>
                  <a:pt x="11928" y="3893"/>
                </a:lnTo>
                <a:lnTo>
                  <a:pt x="2718" y="14001"/>
                </a:lnTo>
                <a:lnTo>
                  <a:pt x="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7" name="object 37"/>
          <p:cNvSpPr/>
          <p:nvPr/>
        </p:nvSpPr>
        <p:spPr>
          <a:xfrm>
            <a:off x="4329112" y="3243655"/>
            <a:ext cx="30480" cy="12699"/>
          </a:xfrm>
          <a:custGeom>
            <a:avLst/>
            <a:gdLst/>
            <a:ahLst/>
            <a:cxnLst/>
            <a:rect l="l" t="t" r="r" b="b"/>
            <a:pathLst>
              <a:path w="30480" h="12699">
                <a:moveTo>
                  <a:pt x="30480" y="0"/>
                </a:moveTo>
                <a:lnTo>
                  <a:pt x="15240" y="12700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8" name="object 38"/>
          <p:cNvSpPr/>
          <p:nvPr/>
        </p:nvSpPr>
        <p:spPr>
          <a:xfrm>
            <a:off x="4496754" y="3225875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11928" y="46907"/>
                </a:lnTo>
                <a:lnTo>
                  <a:pt x="2718" y="36798"/>
                </a:lnTo>
                <a:lnTo>
                  <a:pt x="0" y="25400"/>
                </a:lnTo>
                <a:lnTo>
                  <a:pt x="3893" y="11928"/>
                </a:lnTo>
                <a:lnTo>
                  <a:pt x="14001" y="2718"/>
                </a:lnTo>
                <a:lnTo>
                  <a:pt x="25400" y="0"/>
                </a:lnTo>
                <a:lnTo>
                  <a:pt x="38872" y="3893"/>
                </a:lnTo>
                <a:lnTo>
                  <a:pt x="48082" y="14001"/>
                </a:lnTo>
                <a:lnTo>
                  <a:pt x="5080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9" name="object 39"/>
          <p:cNvSpPr/>
          <p:nvPr/>
        </p:nvSpPr>
        <p:spPr>
          <a:xfrm>
            <a:off x="4532315" y="3243655"/>
            <a:ext cx="30480" cy="12699"/>
          </a:xfrm>
          <a:custGeom>
            <a:avLst/>
            <a:gdLst/>
            <a:ahLst/>
            <a:cxnLst/>
            <a:rect l="l" t="t" r="r" b="b"/>
            <a:pathLst>
              <a:path w="30480" h="12699">
                <a:moveTo>
                  <a:pt x="30480" y="0"/>
                </a:moveTo>
                <a:lnTo>
                  <a:pt x="15240" y="12700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0" name="object 40"/>
          <p:cNvSpPr/>
          <p:nvPr/>
        </p:nvSpPr>
        <p:spPr>
          <a:xfrm>
            <a:off x="0" y="0"/>
            <a:ext cx="4608004" cy="3456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1" name="object 41"/>
          <p:cNvSpPr/>
          <p:nvPr/>
        </p:nvSpPr>
        <p:spPr>
          <a:xfrm>
            <a:off x="0" y="0"/>
            <a:ext cx="4608004" cy="25962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2" name="object 42"/>
          <p:cNvSpPr/>
          <p:nvPr/>
        </p:nvSpPr>
        <p:spPr>
          <a:xfrm>
            <a:off x="0" y="0"/>
            <a:ext cx="4608004" cy="3456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3" name="object 43"/>
          <p:cNvSpPr/>
          <p:nvPr/>
        </p:nvSpPr>
        <p:spPr>
          <a:xfrm>
            <a:off x="309193" y="533196"/>
            <a:ext cx="3989652" cy="191450"/>
          </a:xfrm>
          <a:custGeom>
            <a:avLst/>
            <a:gdLst/>
            <a:ahLst/>
            <a:cxnLst/>
            <a:rect l="l" t="t" r="r" b="b"/>
            <a:pathLst>
              <a:path w="3989652" h="191450">
                <a:moveTo>
                  <a:pt x="0" y="50800"/>
                </a:moveTo>
                <a:lnTo>
                  <a:pt x="0" y="191450"/>
                </a:lnTo>
                <a:lnTo>
                  <a:pt x="3989652" y="191450"/>
                </a:lnTo>
                <a:lnTo>
                  <a:pt x="3989652" y="50800"/>
                </a:lnTo>
                <a:lnTo>
                  <a:pt x="3988755" y="41300"/>
                </a:lnTo>
                <a:lnTo>
                  <a:pt x="3965796" y="7786"/>
                </a:lnTo>
                <a:lnTo>
                  <a:pt x="3938852" y="0"/>
                </a:lnTo>
                <a:lnTo>
                  <a:pt x="50800" y="0"/>
                </a:lnTo>
                <a:lnTo>
                  <a:pt x="7786" y="23856"/>
                </a:lnTo>
                <a:lnTo>
                  <a:pt x="0" y="50800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4" name="object 44"/>
          <p:cNvSpPr/>
          <p:nvPr/>
        </p:nvSpPr>
        <p:spPr>
          <a:xfrm>
            <a:off x="309193" y="673695"/>
            <a:ext cx="3989652" cy="10160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5" name="object 45"/>
          <p:cNvSpPr/>
          <p:nvPr/>
        </p:nvSpPr>
        <p:spPr>
          <a:xfrm>
            <a:off x="0" y="0"/>
            <a:ext cx="4608004" cy="34560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6" name="object 46"/>
          <p:cNvSpPr/>
          <p:nvPr/>
        </p:nvSpPr>
        <p:spPr>
          <a:xfrm>
            <a:off x="4235345" y="2983521"/>
            <a:ext cx="114301" cy="11430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7" name="object 47"/>
          <p:cNvSpPr/>
          <p:nvPr/>
        </p:nvSpPr>
        <p:spPr>
          <a:xfrm>
            <a:off x="410794" y="3034322"/>
            <a:ext cx="3837250" cy="635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8" name="object 48"/>
          <p:cNvSpPr/>
          <p:nvPr/>
        </p:nvSpPr>
        <p:spPr>
          <a:xfrm>
            <a:off x="4298846" y="564703"/>
            <a:ext cx="50800" cy="243151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9" name="object 49"/>
          <p:cNvSpPr/>
          <p:nvPr/>
        </p:nvSpPr>
        <p:spPr>
          <a:xfrm>
            <a:off x="4298846" y="628204"/>
            <a:ext cx="50800" cy="2368017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0" name="object 50"/>
          <p:cNvSpPr/>
          <p:nvPr/>
        </p:nvSpPr>
        <p:spPr>
          <a:xfrm>
            <a:off x="309193" y="756248"/>
            <a:ext cx="3989652" cy="2290773"/>
          </a:xfrm>
          <a:custGeom>
            <a:avLst/>
            <a:gdLst/>
            <a:ahLst/>
            <a:cxnLst/>
            <a:rect l="l" t="t" r="r" b="b"/>
            <a:pathLst>
              <a:path w="3989652" h="2290773">
                <a:moveTo>
                  <a:pt x="0" y="2239973"/>
                </a:moveTo>
                <a:lnTo>
                  <a:pt x="16636" y="2277487"/>
                </a:lnTo>
                <a:lnTo>
                  <a:pt x="50800" y="2290773"/>
                </a:lnTo>
                <a:lnTo>
                  <a:pt x="3938852" y="2290773"/>
                </a:lnTo>
                <a:lnTo>
                  <a:pt x="3976366" y="2274137"/>
                </a:lnTo>
                <a:lnTo>
                  <a:pt x="3989652" y="2239973"/>
                </a:lnTo>
                <a:lnTo>
                  <a:pt x="3989652" y="0"/>
                </a:lnTo>
                <a:lnTo>
                  <a:pt x="0" y="0"/>
                </a:lnTo>
                <a:lnTo>
                  <a:pt x="0" y="2239973"/>
                </a:lnTo>
                <a:close/>
              </a:path>
            </a:pathLst>
          </a:custGeom>
          <a:solidFill>
            <a:srgbClr val="E9E9F2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1" name="object 51"/>
          <p:cNvSpPr/>
          <p:nvPr/>
        </p:nvSpPr>
        <p:spPr>
          <a:xfrm>
            <a:off x="4298846" y="615504"/>
            <a:ext cx="0" cy="2399767"/>
          </a:xfrm>
          <a:custGeom>
            <a:avLst/>
            <a:gdLst/>
            <a:ahLst/>
            <a:cxnLst/>
            <a:rect l="l" t="t" r="r" b="b"/>
            <a:pathLst>
              <a:path w="0" h="2399767">
                <a:moveTo>
                  <a:pt x="0" y="2399767"/>
                </a:moveTo>
                <a:lnTo>
                  <a:pt x="0" y="0"/>
                </a:lnTo>
              </a:path>
            </a:pathLst>
          </a:custGeom>
          <a:ln w="0">
            <a:solidFill>
              <a:srgbClr val="7F7F7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2" name="object 52"/>
          <p:cNvSpPr/>
          <p:nvPr/>
        </p:nvSpPr>
        <p:spPr>
          <a:xfrm>
            <a:off x="4298846" y="602804"/>
            <a:ext cx="0" cy="12700"/>
          </a:xfrm>
          <a:custGeom>
            <a:avLst/>
            <a:gdLst/>
            <a:ahLst/>
            <a:cxnLst/>
            <a:rect l="l" t="t" r="r" b="b"/>
            <a:pathLst>
              <a:path w="0" h="12700">
                <a:moveTo>
                  <a:pt x="0" y="12700"/>
                </a:moveTo>
                <a:lnTo>
                  <a:pt x="0" y="0"/>
                </a:lnTo>
              </a:path>
            </a:pathLst>
          </a:custGeom>
          <a:ln w="0">
            <a:solidFill>
              <a:srgbClr val="AFAFA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3" name="object 53"/>
          <p:cNvSpPr/>
          <p:nvPr/>
        </p:nvSpPr>
        <p:spPr>
          <a:xfrm>
            <a:off x="4298846" y="590104"/>
            <a:ext cx="0" cy="12700"/>
          </a:xfrm>
          <a:custGeom>
            <a:avLst/>
            <a:gdLst/>
            <a:ahLst/>
            <a:cxnLst/>
            <a:rect l="l" t="t" r="r" b="b"/>
            <a:pathLst>
              <a:path w="0" h="12700">
                <a:moveTo>
                  <a:pt x="0" y="12700"/>
                </a:moveTo>
                <a:lnTo>
                  <a:pt x="0" y="0"/>
                </a:lnTo>
              </a:path>
            </a:pathLst>
          </a:custGeom>
          <a:ln w="0">
            <a:solidFill>
              <a:srgbClr val="CECECE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4" name="object 54"/>
          <p:cNvSpPr/>
          <p:nvPr/>
        </p:nvSpPr>
        <p:spPr>
          <a:xfrm>
            <a:off x="4298846" y="577404"/>
            <a:ext cx="0" cy="12700"/>
          </a:xfrm>
          <a:custGeom>
            <a:avLst/>
            <a:gdLst/>
            <a:ahLst/>
            <a:cxnLst/>
            <a:rect l="l" t="t" r="r" b="b"/>
            <a:pathLst>
              <a:path w="0" h="12700">
                <a:moveTo>
                  <a:pt x="0" y="12700"/>
                </a:moveTo>
                <a:lnTo>
                  <a:pt x="0" y="0"/>
                </a:lnTo>
              </a:path>
            </a:pathLst>
          </a:custGeom>
          <a:ln w="0">
            <a:solidFill>
              <a:srgbClr val="EFEF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5" name="object 55"/>
          <p:cNvSpPr/>
          <p:nvPr/>
        </p:nvSpPr>
        <p:spPr>
          <a:xfrm>
            <a:off x="816457" y="781596"/>
            <a:ext cx="2975038" cy="87191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6" name="object 56"/>
          <p:cNvSpPr/>
          <p:nvPr/>
        </p:nvSpPr>
        <p:spPr>
          <a:xfrm>
            <a:off x="831684" y="1738153"/>
            <a:ext cx="2944653" cy="1264443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7" name="object 57"/>
          <p:cNvSpPr/>
          <p:nvPr/>
        </p:nvSpPr>
        <p:spPr>
          <a:xfrm>
            <a:off x="0" y="3320961"/>
            <a:ext cx="4608004" cy="135039"/>
          </a:xfrm>
          <a:custGeom>
            <a:avLst/>
            <a:gdLst/>
            <a:ahLst/>
            <a:cxnLst/>
            <a:rect l="l" t="t" r="r" b="b"/>
            <a:pathLst>
              <a:path w="4608004" h="135039">
                <a:moveTo>
                  <a:pt x="0" y="135039"/>
                </a:moveTo>
                <a:lnTo>
                  <a:pt x="4608004" y="135039"/>
                </a:lnTo>
                <a:lnTo>
                  <a:pt x="4608004" y="0"/>
                </a:lnTo>
                <a:lnTo>
                  <a:pt x="0" y="0"/>
                </a:lnTo>
                <a:lnTo>
                  <a:pt x="0" y="135039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153174" y="44948"/>
            <a:ext cx="3370987" cy="2075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455"/>
              </a:lnSpc>
              <a:spcBef>
                <a:spcPts val="72"/>
              </a:spcBef>
            </a:pP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Finding</a:t>
            </a:r>
            <a:r>
              <a:rPr dirty="0" smtClean="0" sz="1400" spc="-2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conjecture</a:t>
            </a:r>
            <a:r>
              <a:rPr dirty="0" smtClean="0" sz="1400" spc="109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with</a:t>
            </a:r>
            <a:r>
              <a:rPr dirty="0" smtClean="0" sz="1400" spc="5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an</a:t>
            </a:r>
            <a:r>
              <a:rPr dirty="0" smtClean="0" sz="1400" spc="144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automated</a:t>
            </a:r>
            <a:r>
              <a:rPr dirty="0" smtClean="0" sz="1400" spc="337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system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47294" y="557639"/>
            <a:ext cx="2556198" cy="1639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140"/>
              </a:lnSpc>
              <a:spcBef>
                <a:spcPts val="57"/>
              </a:spcBef>
            </a:pP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Other</a:t>
            </a:r>
            <a:r>
              <a:rPr dirty="0" smtClean="0" sz="1100" spc="159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f</a:t>
            </a:r>
            <a:r>
              <a:rPr dirty="0" smtClean="0" sz="1100" spc="-29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rms</a:t>
            </a:r>
            <a:r>
              <a:rPr dirty="0" smtClean="0" sz="1100" spc="22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:</a:t>
            </a:r>
            <a:r>
              <a:rPr dirty="0" smtClean="0" sz="1100" spc="198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dirty="0" smtClean="0" sz="1100" spc="-29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rhaus-Gaddum</a:t>
            </a:r>
            <a:r>
              <a:rPr dirty="0" smtClean="0" sz="1100" spc="3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inequalities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5006" y="3353753"/>
            <a:ext cx="1545775" cy="101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70"/>
              </a:lnSpc>
              <a:spcBef>
                <a:spcPts val="33"/>
              </a:spcBef>
            </a:pPr>
            <a:r>
              <a:rPr dirty="0" smtClean="0" sz="600" spc="-71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dirty="0" smtClean="0" sz="600" spc="-23">
                <a:solidFill>
                  <a:srgbClr val="FFFFFF"/>
                </a:solidFill>
                <a:latin typeface="Times New Roman"/>
                <a:cs typeface="Times New Roman"/>
              </a:rPr>
              <a:t>w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dirty="0" smtClean="0" sz="600" spc="7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applications</a:t>
            </a:r>
            <a:r>
              <a:rPr dirty="0" smtClean="0" sz="600" spc="27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of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VNS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79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in</a:t>
            </a:r>
            <a:r>
              <a:rPr dirty="0" smtClean="0" sz="600" spc="14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Data</a:t>
            </a:r>
            <a:r>
              <a:rPr dirty="0" smtClean="0" sz="600" spc="122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Mining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884796" y="3353753"/>
            <a:ext cx="544760" cy="101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70"/>
              </a:lnSpc>
              <a:spcBef>
                <a:spcPts val="33"/>
              </a:spcBef>
            </a:pP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Pierre</a:t>
            </a:r>
            <a:r>
              <a:rPr dirty="0" smtClean="0" sz="600" spc="7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Hansen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766243" y="3353753"/>
            <a:ext cx="1053265" cy="101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70"/>
              </a:lnSpc>
              <a:spcBef>
                <a:spcPts val="33"/>
              </a:spcBef>
            </a:pPr>
            <a:r>
              <a:rPr dirty="0" smtClean="0" sz="600" spc="-23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dirty="0" smtClean="0" sz="600" spc="-23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ris,</a:t>
            </a:r>
            <a:r>
              <a:rPr dirty="0" smtClean="0" sz="600" spc="102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Septem</a:t>
            </a:r>
            <a:r>
              <a:rPr dirty="0" smtClean="0" sz="600" spc="23">
                <a:solidFill>
                  <a:srgbClr val="FFFFFF"/>
                </a:solidFill>
                <a:latin typeface="Times New Roman"/>
                <a:cs typeface="Times New Roman"/>
              </a:rPr>
              <a:t>b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er</a:t>
            </a:r>
            <a:r>
              <a:rPr dirty="0" smtClean="0" sz="600" spc="9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7–8,</a:t>
            </a:r>
            <a:r>
              <a:rPr dirty="0" smtClean="0" sz="600" spc="4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2017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190388" y="3353753"/>
            <a:ext cx="307653" cy="101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70"/>
              </a:lnSpc>
              <a:spcBef>
                <a:spcPts val="33"/>
              </a:spcBef>
            </a:pP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32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3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/</a:t>
            </a:r>
            <a:r>
              <a:rPr dirty="0" smtClean="0" sz="600" spc="-8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34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297606" y="3251275"/>
            <a:ext cx="53506" cy="25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" name="object 2"/>
          <p:cNvSpPr txBox="1"/>
          <p:nvPr/>
        </p:nvSpPr>
        <p:spPr>
          <a:xfrm>
            <a:off x="3023667" y="3251371"/>
            <a:ext cx="43019" cy="151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/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/>
          <p:nvPr/>
        </p:nvSpPr>
        <p:spPr>
          <a:xfrm>
            <a:off x="3023667" y="3236187"/>
            <a:ext cx="43019" cy="30366"/>
          </a:xfrm>
          <a:custGeom>
            <a:avLst/>
            <a:gdLst/>
            <a:ahLst/>
            <a:cxnLst/>
            <a:rect l="l" t="t" r="r" b="b"/>
            <a:pathLst>
              <a:path w="43019" h="30366">
                <a:moveTo>
                  <a:pt x="0" y="30366"/>
                </a:moveTo>
                <a:lnTo>
                  <a:pt x="43019" y="30366"/>
                </a:lnTo>
                <a:lnTo>
                  <a:pt x="43019" y="0"/>
                </a:lnTo>
                <a:lnTo>
                  <a:pt x="0" y="0"/>
                </a:lnTo>
                <a:lnTo>
                  <a:pt x="0" y="30366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" name="object 11"/>
          <p:cNvSpPr/>
          <p:nvPr/>
        </p:nvSpPr>
        <p:spPr>
          <a:xfrm>
            <a:off x="2944050" y="3232225"/>
            <a:ext cx="25400" cy="38100"/>
          </a:xfrm>
          <a:custGeom>
            <a:avLst/>
            <a:gdLst/>
            <a:ahLst/>
            <a:cxnLst/>
            <a:rect l="l" t="t" r="r" b="b"/>
            <a:pathLst>
              <a:path w="25400" h="38100">
                <a:moveTo>
                  <a:pt x="25400" y="38100"/>
                </a:moveTo>
                <a:lnTo>
                  <a:pt x="25400" y="0"/>
                </a:lnTo>
                <a:lnTo>
                  <a:pt x="0" y="19050"/>
                </a:lnTo>
                <a:lnTo>
                  <a:pt x="25400" y="3810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" name="object 12"/>
          <p:cNvSpPr/>
          <p:nvPr/>
        </p:nvSpPr>
        <p:spPr>
          <a:xfrm>
            <a:off x="3121853" y="3232225"/>
            <a:ext cx="25400" cy="38100"/>
          </a:xfrm>
          <a:custGeom>
            <a:avLst/>
            <a:gdLst/>
            <a:ahLst/>
            <a:cxnLst/>
            <a:rect l="l" t="t" r="r" b="b"/>
            <a:pathLst>
              <a:path w="25400" h="38100">
                <a:moveTo>
                  <a:pt x="0" y="38100"/>
                </a:moveTo>
                <a:lnTo>
                  <a:pt x="25400" y="19050"/>
                </a:lnTo>
                <a:lnTo>
                  <a:pt x="0" y="0"/>
                </a:lnTo>
                <a:lnTo>
                  <a:pt x="0" y="3810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" name="object 13"/>
          <p:cNvSpPr/>
          <p:nvPr/>
        </p:nvSpPr>
        <p:spPr>
          <a:xfrm>
            <a:off x="3287279" y="3246309"/>
            <a:ext cx="43019" cy="30366"/>
          </a:xfrm>
          <a:custGeom>
            <a:avLst/>
            <a:gdLst/>
            <a:ahLst/>
            <a:cxnLst/>
            <a:rect l="l" t="t" r="r" b="b"/>
            <a:pathLst>
              <a:path w="43019" h="30366">
                <a:moveTo>
                  <a:pt x="0" y="30366"/>
                </a:moveTo>
                <a:lnTo>
                  <a:pt x="43019" y="30366"/>
                </a:lnTo>
                <a:lnTo>
                  <a:pt x="43019" y="0"/>
                </a:lnTo>
                <a:lnTo>
                  <a:pt x="0" y="0"/>
                </a:lnTo>
                <a:lnTo>
                  <a:pt x="0" y="30366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" name="object 14"/>
          <p:cNvSpPr/>
          <p:nvPr/>
        </p:nvSpPr>
        <p:spPr>
          <a:xfrm>
            <a:off x="3297771" y="3236035"/>
            <a:ext cx="43180" cy="30480"/>
          </a:xfrm>
          <a:custGeom>
            <a:avLst/>
            <a:gdLst/>
            <a:ahLst/>
            <a:cxnLst/>
            <a:rect l="l" t="t" r="r" b="b"/>
            <a:pathLst>
              <a:path w="43180" h="30480">
                <a:moveTo>
                  <a:pt x="0" y="10160"/>
                </a:moveTo>
                <a:lnTo>
                  <a:pt x="0" y="0"/>
                </a:lnTo>
                <a:lnTo>
                  <a:pt x="43180" y="0"/>
                </a:lnTo>
                <a:lnTo>
                  <a:pt x="43180" y="30480"/>
                </a:lnTo>
                <a:lnTo>
                  <a:pt x="33020" y="3048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" name="object 15"/>
          <p:cNvSpPr/>
          <p:nvPr/>
        </p:nvSpPr>
        <p:spPr>
          <a:xfrm>
            <a:off x="3307932" y="3225875"/>
            <a:ext cx="43180" cy="30480"/>
          </a:xfrm>
          <a:custGeom>
            <a:avLst/>
            <a:gdLst/>
            <a:ahLst/>
            <a:cxnLst/>
            <a:rect l="l" t="t" r="r" b="b"/>
            <a:pathLst>
              <a:path w="43180" h="30480">
                <a:moveTo>
                  <a:pt x="0" y="10160"/>
                </a:moveTo>
                <a:lnTo>
                  <a:pt x="0" y="0"/>
                </a:lnTo>
                <a:lnTo>
                  <a:pt x="43180" y="0"/>
                </a:lnTo>
                <a:lnTo>
                  <a:pt x="43180" y="30480"/>
                </a:lnTo>
                <a:lnTo>
                  <a:pt x="33020" y="3048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" name="object 16"/>
          <p:cNvSpPr/>
          <p:nvPr/>
        </p:nvSpPr>
        <p:spPr>
          <a:xfrm>
            <a:off x="3224111" y="3232225"/>
            <a:ext cx="203202" cy="38100"/>
          </a:xfrm>
          <a:custGeom>
            <a:avLst/>
            <a:gdLst/>
            <a:ahLst/>
            <a:cxnLst/>
            <a:rect l="l" t="t" r="r" b="b"/>
            <a:pathLst>
              <a:path w="203202" h="38100">
                <a:moveTo>
                  <a:pt x="203202" y="19050"/>
                </a:moveTo>
                <a:lnTo>
                  <a:pt x="177802" y="0"/>
                </a:lnTo>
                <a:lnTo>
                  <a:pt x="177802" y="38100"/>
                </a:lnTo>
                <a:lnTo>
                  <a:pt x="203202" y="19050"/>
                </a:lnTo>
                <a:close/>
              </a:path>
              <a:path w="203202" h="38100">
                <a:moveTo>
                  <a:pt x="25400" y="0"/>
                </a:moveTo>
                <a:lnTo>
                  <a:pt x="0" y="19050"/>
                </a:lnTo>
                <a:lnTo>
                  <a:pt x="25400" y="38100"/>
                </a:lnTo>
                <a:lnTo>
                  <a:pt x="25400" y="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" name="object 17"/>
          <p:cNvSpPr/>
          <p:nvPr/>
        </p:nvSpPr>
        <p:spPr>
          <a:xfrm>
            <a:off x="3593072" y="32385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" name="object 18"/>
          <p:cNvSpPr/>
          <p:nvPr/>
        </p:nvSpPr>
        <p:spPr>
          <a:xfrm>
            <a:off x="3504171" y="3232225"/>
            <a:ext cx="203202" cy="38100"/>
          </a:xfrm>
          <a:custGeom>
            <a:avLst/>
            <a:gdLst/>
            <a:ahLst/>
            <a:cxnLst/>
            <a:rect l="l" t="t" r="r" b="b"/>
            <a:pathLst>
              <a:path w="203202" h="38100">
                <a:moveTo>
                  <a:pt x="203202" y="19050"/>
                </a:moveTo>
                <a:lnTo>
                  <a:pt x="177802" y="0"/>
                </a:lnTo>
                <a:lnTo>
                  <a:pt x="177802" y="38100"/>
                </a:lnTo>
                <a:lnTo>
                  <a:pt x="203202" y="19050"/>
                </a:lnTo>
                <a:close/>
              </a:path>
              <a:path w="203202" h="38100">
                <a:moveTo>
                  <a:pt x="25400" y="0"/>
                </a:moveTo>
                <a:lnTo>
                  <a:pt x="0" y="19050"/>
                </a:lnTo>
                <a:lnTo>
                  <a:pt x="25400" y="38100"/>
                </a:lnTo>
                <a:lnTo>
                  <a:pt x="25400" y="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" name="object 19"/>
          <p:cNvSpPr/>
          <p:nvPr/>
        </p:nvSpPr>
        <p:spPr>
          <a:xfrm>
            <a:off x="3580372" y="32258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" name="object 20"/>
          <p:cNvSpPr/>
          <p:nvPr/>
        </p:nvSpPr>
        <p:spPr>
          <a:xfrm>
            <a:off x="3593072" y="32512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" name="object 21"/>
          <p:cNvSpPr/>
          <p:nvPr/>
        </p:nvSpPr>
        <p:spPr>
          <a:xfrm>
            <a:off x="3580372" y="32639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" name="object 22"/>
          <p:cNvSpPr/>
          <p:nvPr/>
        </p:nvSpPr>
        <p:spPr>
          <a:xfrm>
            <a:off x="3593072" y="32766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" name="object 23"/>
          <p:cNvSpPr/>
          <p:nvPr/>
        </p:nvSpPr>
        <p:spPr>
          <a:xfrm>
            <a:off x="3860432" y="32258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4" name="object 24"/>
          <p:cNvSpPr/>
          <p:nvPr/>
        </p:nvSpPr>
        <p:spPr>
          <a:xfrm>
            <a:off x="3873132" y="32385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5" name="object 25"/>
          <p:cNvSpPr/>
          <p:nvPr/>
        </p:nvSpPr>
        <p:spPr>
          <a:xfrm>
            <a:off x="3873132" y="32512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6" name="object 26"/>
          <p:cNvSpPr/>
          <p:nvPr/>
        </p:nvSpPr>
        <p:spPr>
          <a:xfrm>
            <a:off x="3784231" y="3232225"/>
            <a:ext cx="203202" cy="38100"/>
          </a:xfrm>
          <a:custGeom>
            <a:avLst/>
            <a:gdLst/>
            <a:ahLst/>
            <a:cxnLst/>
            <a:rect l="l" t="t" r="r" b="b"/>
            <a:pathLst>
              <a:path w="203202" h="38100">
                <a:moveTo>
                  <a:pt x="203202" y="19050"/>
                </a:moveTo>
                <a:lnTo>
                  <a:pt x="177802" y="0"/>
                </a:lnTo>
                <a:lnTo>
                  <a:pt x="177802" y="38100"/>
                </a:lnTo>
                <a:lnTo>
                  <a:pt x="203202" y="19050"/>
                </a:lnTo>
                <a:close/>
              </a:path>
              <a:path w="203202" h="38100">
                <a:moveTo>
                  <a:pt x="25400" y="0"/>
                </a:moveTo>
                <a:lnTo>
                  <a:pt x="0" y="19050"/>
                </a:lnTo>
                <a:lnTo>
                  <a:pt x="25400" y="38100"/>
                </a:lnTo>
                <a:lnTo>
                  <a:pt x="25400" y="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7" name="object 27"/>
          <p:cNvSpPr/>
          <p:nvPr/>
        </p:nvSpPr>
        <p:spPr>
          <a:xfrm>
            <a:off x="3860432" y="32639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8" name="object 28"/>
          <p:cNvSpPr/>
          <p:nvPr/>
        </p:nvSpPr>
        <p:spPr>
          <a:xfrm>
            <a:off x="3873132" y="32766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9" name="object 29"/>
          <p:cNvSpPr/>
          <p:nvPr/>
        </p:nvSpPr>
        <p:spPr>
          <a:xfrm>
            <a:off x="4140493" y="32258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0" name="object 30"/>
          <p:cNvSpPr/>
          <p:nvPr/>
        </p:nvSpPr>
        <p:spPr>
          <a:xfrm>
            <a:off x="4153193" y="32385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1" name="object 31"/>
          <p:cNvSpPr/>
          <p:nvPr/>
        </p:nvSpPr>
        <p:spPr>
          <a:xfrm>
            <a:off x="4153193" y="32512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2" name="object 32"/>
          <p:cNvSpPr/>
          <p:nvPr/>
        </p:nvSpPr>
        <p:spPr>
          <a:xfrm>
            <a:off x="4140493" y="32639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3" name="object 33"/>
          <p:cNvSpPr/>
          <p:nvPr/>
        </p:nvSpPr>
        <p:spPr>
          <a:xfrm>
            <a:off x="4153193" y="32766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4" name="object 34"/>
          <p:cNvSpPr/>
          <p:nvPr/>
        </p:nvSpPr>
        <p:spPr>
          <a:xfrm>
            <a:off x="4451033" y="3256355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0" y="0"/>
                </a:moveTo>
                <a:lnTo>
                  <a:pt x="20320" y="2032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5" name="object 35"/>
          <p:cNvSpPr/>
          <p:nvPr/>
        </p:nvSpPr>
        <p:spPr>
          <a:xfrm>
            <a:off x="4423969" y="3229861"/>
            <a:ext cx="30366" cy="30366"/>
          </a:xfrm>
          <a:custGeom>
            <a:avLst/>
            <a:gdLst/>
            <a:ahLst/>
            <a:cxnLst/>
            <a:rect l="l" t="t" r="r" b="b"/>
            <a:pathLst>
              <a:path w="30366" h="30366">
                <a:moveTo>
                  <a:pt x="30366" y="15183"/>
                </a:moveTo>
                <a:lnTo>
                  <a:pt x="30366" y="6797"/>
                </a:lnTo>
                <a:lnTo>
                  <a:pt x="23568" y="0"/>
                </a:lnTo>
                <a:lnTo>
                  <a:pt x="15183" y="0"/>
                </a:lnTo>
                <a:lnTo>
                  <a:pt x="6797" y="0"/>
                </a:lnTo>
                <a:lnTo>
                  <a:pt x="0" y="6797"/>
                </a:lnTo>
                <a:lnTo>
                  <a:pt x="0" y="15183"/>
                </a:lnTo>
                <a:lnTo>
                  <a:pt x="0" y="23568"/>
                </a:lnTo>
                <a:lnTo>
                  <a:pt x="6797" y="30366"/>
                </a:lnTo>
                <a:lnTo>
                  <a:pt x="15183" y="30366"/>
                </a:lnTo>
                <a:lnTo>
                  <a:pt x="23568" y="30366"/>
                </a:lnTo>
                <a:lnTo>
                  <a:pt x="30366" y="23568"/>
                </a:lnTo>
                <a:lnTo>
                  <a:pt x="30366" y="15183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6" name="object 36"/>
          <p:cNvSpPr/>
          <p:nvPr/>
        </p:nvSpPr>
        <p:spPr>
          <a:xfrm>
            <a:off x="4344352" y="3225875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38765" y="46907"/>
                </a:lnTo>
                <a:lnTo>
                  <a:pt x="48038" y="36798"/>
                </a:lnTo>
                <a:lnTo>
                  <a:pt x="50800" y="25400"/>
                </a:lnTo>
                <a:lnTo>
                  <a:pt x="46907" y="11928"/>
                </a:lnTo>
                <a:lnTo>
                  <a:pt x="36798" y="2718"/>
                </a:lnTo>
                <a:lnTo>
                  <a:pt x="25400" y="0"/>
                </a:lnTo>
                <a:lnTo>
                  <a:pt x="11928" y="3893"/>
                </a:lnTo>
                <a:lnTo>
                  <a:pt x="2718" y="14001"/>
                </a:lnTo>
                <a:lnTo>
                  <a:pt x="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7" name="object 37"/>
          <p:cNvSpPr/>
          <p:nvPr/>
        </p:nvSpPr>
        <p:spPr>
          <a:xfrm>
            <a:off x="4329112" y="3243655"/>
            <a:ext cx="30480" cy="12699"/>
          </a:xfrm>
          <a:custGeom>
            <a:avLst/>
            <a:gdLst/>
            <a:ahLst/>
            <a:cxnLst/>
            <a:rect l="l" t="t" r="r" b="b"/>
            <a:pathLst>
              <a:path w="30480" h="12699">
                <a:moveTo>
                  <a:pt x="30480" y="0"/>
                </a:moveTo>
                <a:lnTo>
                  <a:pt x="15240" y="12700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8" name="object 38"/>
          <p:cNvSpPr/>
          <p:nvPr/>
        </p:nvSpPr>
        <p:spPr>
          <a:xfrm>
            <a:off x="4496754" y="3225875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11928" y="46907"/>
                </a:lnTo>
                <a:lnTo>
                  <a:pt x="2718" y="36798"/>
                </a:lnTo>
                <a:lnTo>
                  <a:pt x="0" y="25400"/>
                </a:lnTo>
                <a:lnTo>
                  <a:pt x="3893" y="11928"/>
                </a:lnTo>
                <a:lnTo>
                  <a:pt x="14001" y="2718"/>
                </a:lnTo>
                <a:lnTo>
                  <a:pt x="25400" y="0"/>
                </a:lnTo>
                <a:lnTo>
                  <a:pt x="38872" y="3893"/>
                </a:lnTo>
                <a:lnTo>
                  <a:pt x="48082" y="14001"/>
                </a:lnTo>
                <a:lnTo>
                  <a:pt x="5080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9" name="object 39"/>
          <p:cNvSpPr/>
          <p:nvPr/>
        </p:nvSpPr>
        <p:spPr>
          <a:xfrm>
            <a:off x="4532315" y="3243655"/>
            <a:ext cx="30480" cy="12699"/>
          </a:xfrm>
          <a:custGeom>
            <a:avLst/>
            <a:gdLst/>
            <a:ahLst/>
            <a:cxnLst/>
            <a:rect l="l" t="t" r="r" b="b"/>
            <a:pathLst>
              <a:path w="30480" h="12699">
                <a:moveTo>
                  <a:pt x="30480" y="0"/>
                </a:moveTo>
                <a:lnTo>
                  <a:pt x="15240" y="12700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0" name="object 40"/>
          <p:cNvSpPr/>
          <p:nvPr/>
        </p:nvSpPr>
        <p:spPr>
          <a:xfrm>
            <a:off x="0" y="0"/>
            <a:ext cx="4608004" cy="3456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1" name="object 41"/>
          <p:cNvSpPr/>
          <p:nvPr/>
        </p:nvSpPr>
        <p:spPr>
          <a:xfrm>
            <a:off x="0" y="0"/>
            <a:ext cx="4608004" cy="25962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2" name="object 42"/>
          <p:cNvSpPr/>
          <p:nvPr/>
        </p:nvSpPr>
        <p:spPr>
          <a:xfrm>
            <a:off x="0" y="0"/>
            <a:ext cx="4608004" cy="3456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3" name="object 43"/>
          <p:cNvSpPr/>
          <p:nvPr/>
        </p:nvSpPr>
        <p:spPr>
          <a:xfrm>
            <a:off x="309193" y="462762"/>
            <a:ext cx="3989652" cy="183496"/>
          </a:xfrm>
          <a:custGeom>
            <a:avLst/>
            <a:gdLst/>
            <a:ahLst/>
            <a:cxnLst/>
            <a:rect l="l" t="t" r="r" b="b"/>
            <a:pathLst>
              <a:path w="3989652" h="183496">
                <a:moveTo>
                  <a:pt x="0" y="50800"/>
                </a:moveTo>
                <a:lnTo>
                  <a:pt x="0" y="183496"/>
                </a:lnTo>
                <a:lnTo>
                  <a:pt x="3989652" y="183496"/>
                </a:lnTo>
                <a:lnTo>
                  <a:pt x="3989652" y="50800"/>
                </a:lnTo>
                <a:lnTo>
                  <a:pt x="3988755" y="41300"/>
                </a:lnTo>
                <a:lnTo>
                  <a:pt x="3965796" y="7786"/>
                </a:lnTo>
                <a:lnTo>
                  <a:pt x="3938852" y="0"/>
                </a:lnTo>
                <a:lnTo>
                  <a:pt x="50800" y="0"/>
                </a:lnTo>
                <a:lnTo>
                  <a:pt x="7786" y="23856"/>
                </a:lnTo>
                <a:lnTo>
                  <a:pt x="0" y="50800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4" name="object 44"/>
          <p:cNvSpPr/>
          <p:nvPr/>
        </p:nvSpPr>
        <p:spPr>
          <a:xfrm>
            <a:off x="309193" y="595311"/>
            <a:ext cx="3989652" cy="10160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5" name="object 45"/>
          <p:cNvSpPr/>
          <p:nvPr/>
        </p:nvSpPr>
        <p:spPr>
          <a:xfrm>
            <a:off x="0" y="0"/>
            <a:ext cx="4608004" cy="34560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6" name="object 46"/>
          <p:cNvSpPr/>
          <p:nvPr/>
        </p:nvSpPr>
        <p:spPr>
          <a:xfrm>
            <a:off x="4235345" y="3089173"/>
            <a:ext cx="114301" cy="11430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7" name="object 47"/>
          <p:cNvSpPr/>
          <p:nvPr/>
        </p:nvSpPr>
        <p:spPr>
          <a:xfrm>
            <a:off x="410794" y="3139973"/>
            <a:ext cx="3837250" cy="635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8" name="object 48"/>
          <p:cNvSpPr/>
          <p:nvPr/>
        </p:nvSpPr>
        <p:spPr>
          <a:xfrm>
            <a:off x="4298846" y="494263"/>
            <a:ext cx="50800" cy="260761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9" name="object 49"/>
          <p:cNvSpPr/>
          <p:nvPr/>
        </p:nvSpPr>
        <p:spPr>
          <a:xfrm>
            <a:off x="4298846" y="557763"/>
            <a:ext cx="50800" cy="254410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0" name="object 50"/>
          <p:cNvSpPr/>
          <p:nvPr/>
        </p:nvSpPr>
        <p:spPr>
          <a:xfrm>
            <a:off x="309193" y="677854"/>
            <a:ext cx="3989652" cy="2474819"/>
          </a:xfrm>
          <a:custGeom>
            <a:avLst/>
            <a:gdLst/>
            <a:ahLst/>
            <a:cxnLst/>
            <a:rect l="l" t="t" r="r" b="b"/>
            <a:pathLst>
              <a:path w="3989652" h="2474819">
                <a:moveTo>
                  <a:pt x="0" y="2424019"/>
                </a:moveTo>
                <a:lnTo>
                  <a:pt x="16636" y="2461533"/>
                </a:lnTo>
                <a:lnTo>
                  <a:pt x="50800" y="2474819"/>
                </a:lnTo>
                <a:lnTo>
                  <a:pt x="3938852" y="2474819"/>
                </a:lnTo>
                <a:lnTo>
                  <a:pt x="3976366" y="2458183"/>
                </a:lnTo>
                <a:lnTo>
                  <a:pt x="3989652" y="2424019"/>
                </a:lnTo>
                <a:lnTo>
                  <a:pt x="3989652" y="0"/>
                </a:lnTo>
                <a:lnTo>
                  <a:pt x="0" y="0"/>
                </a:lnTo>
                <a:lnTo>
                  <a:pt x="0" y="2424019"/>
                </a:lnTo>
                <a:close/>
              </a:path>
            </a:pathLst>
          </a:custGeom>
          <a:solidFill>
            <a:srgbClr val="E9E9F2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1" name="object 51"/>
          <p:cNvSpPr/>
          <p:nvPr/>
        </p:nvSpPr>
        <p:spPr>
          <a:xfrm>
            <a:off x="4298846" y="545063"/>
            <a:ext cx="0" cy="2575859"/>
          </a:xfrm>
          <a:custGeom>
            <a:avLst/>
            <a:gdLst/>
            <a:ahLst/>
            <a:cxnLst/>
            <a:rect l="l" t="t" r="r" b="b"/>
            <a:pathLst>
              <a:path w="0" h="2575859">
                <a:moveTo>
                  <a:pt x="0" y="2575859"/>
                </a:moveTo>
                <a:lnTo>
                  <a:pt x="0" y="0"/>
                </a:lnTo>
              </a:path>
            </a:pathLst>
          </a:custGeom>
          <a:ln w="0">
            <a:solidFill>
              <a:srgbClr val="7F7F7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2" name="object 52"/>
          <p:cNvSpPr/>
          <p:nvPr/>
        </p:nvSpPr>
        <p:spPr>
          <a:xfrm>
            <a:off x="4298846" y="532363"/>
            <a:ext cx="0" cy="12700"/>
          </a:xfrm>
          <a:custGeom>
            <a:avLst/>
            <a:gdLst/>
            <a:ahLst/>
            <a:cxnLst/>
            <a:rect l="l" t="t" r="r" b="b"/>
            <a:pathLst>
              <a:path w="0" h="12700">
                <a:moveTo>
                  <a:pt x="0" y="12700"/>
                </a:moveTo>
                <a:lnTo>
                  <a:pt x="0" y="0"/>
                </a:lnTo>
              </a:path>
            </a:pathLst>
          </a:custGeom>
          <a:ln w="0">
            <a:solidFill>
              <a:srgbClr val="AFAFA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3" name="object 53"/>
          <p:cNvSpPr/>
          <p:nvPr/>
        </p:nvSpPr>
        <p:spPr>
          <a:xfrm>
            <a:off x="4298846" y="519663"/>
            <a:ext cx="0" cy="12700"/>
          </a:xfrm>
          <a:custGeom>
            <a:avLst/>
            <a:gdLst/>
            <a:ahLst/>
            <a:cxnLst/>
            <a:rect l="l" t="t" r="r" b="b"/>
            <a:pathLst>
              <a:path w="0" h="12700">
                <a:moveTo>
                  <a:pt x="0" y="12700"/>
                </a:moveTo>
                <a:lnTo>
                  <a:pt x="0" y="0"/>
                </a:lnTo>
              </a:path>
            </a:pathLst>
          </a:custGeom>
          <a:ln w="0">
            <a:solidFill>
              <a:srgbClr val="CECECE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4" name="object 54"/>
          <p:cNvSpPr/>
          <p:nvPr/>
        </p:nvSpPr>
        <p:spPr>
          <a:xfrm>
            <a:off x="4298846" y="506963"/>
            <a:ext cx="0" cy="12700"/>
          </a:xfrm>
          <a:custGeom>
            <a:avLst/>
            <a:gdLst/>
            <a:ahLst/>
            <a:cxnLst/>
            <a:rect l="l" t="t" r="r" b="b"/>
            <a:pathLst>
              <a:path w="0" h="12700">
                <a:moveTo>
                  <a:pt x="0" y="12700"/>
                </a:moveTo>
                <a:lnTo>
                  <a:pt x="0" y="0"/>
                </a:lnTo>
              </a:path>
            </a:pathLst>
          </a:custGeom>
          <a:ln w="0">
            <a:solidFill>
              <a:srgbClr val="EFEF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5" name="object 55"/>
          <p:cNvSpPr/>
          <p:nvPr/>
        </p:nvSpPr>
        <p:spPr>
          <a:xfrm>
            <a:off x="653796" y="703186"/>
            <a:ext cx="3300412" cy="2405062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6" name="object 56"/>
          <p:cNvSpPr/>
          <p:nvPr/>
        </p:nvSpPr>
        <p:spPr>
          <a:xfrm>
            <a:off x="0" y="3320961"/>
            <a:ext cx="4608004" cy="135039"/>
          </a:xfrm>
          <a:custGeom>
            <a:avLst/>
            <a:gdLst/>
            <a:ahLst/>
            <a:cxnLst/>
            <a:rect l="l" t="t" r="r" b="b"/>
            <a:pathLst>
              <a:path w="4608004" h="135039">
                <a:moveTo>
                  <a:pt x="0" y="135039"/>
                </a:moveTo>
                <a:lnTo>
                  <a:pt x="4608004" y="135039"/>
                </a:lnTo>
                <a:lnTo>
                  <a:pt x="4608004" y="0"/>
                </a:lnTo>
                <a:lnTo>
                  <a:pt x="0" y="0"/>
                </a:lnTo>
                <a:lnTo>
                  <a:pt x="0" y="135039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153174" y="44948"/>
            <a:ext cx="3370987" cy="2075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455"/>
              </a:lnSpc>
              <a:spcBef>
                <a:spcPts val="72"/>
              </a:spcBef>
            </a:pP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Finding</a:t>
            </a:r>
            <a:r>
              <a:rPr dirty="0" smtClean="0" sz="1400" spc="-2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conjecture</a:t>
            </a:r>
            <a:r>
              <a:rPr dirty="0" smtClean="0" sz="1400" spc="109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with</a:t>
            </a:r>
            <a:r>
              <a:rPr dirty="0" smtClean="0" sz="1400" spc="5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an</a:t>
            </a:r>
            <a:r>
              <a:rPr dirty="0" smtClean="0" sz="1400" spc="144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automated</a:t>
            </a:r>
            <a:r>
              <a:rPr dirty="0" smtClean="0" sz="1400" spc="337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system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47294" y="487205"/>
            <a:ext cx="1655499" cy="1639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140"/>
              </a:lnSpc>
              <a:spcBef>
                <a:spcPts val="57"/>
              </a:spcBef>
            </a:pP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Other</a:t>
            </a:r>
            <a:r>
              <a:rPr dirty="0" smtClean="0" sz="1100" spc="159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f</a:t>
            </a:r>
            <a:r>
              <a:rPr dirty="0" smtClean="0" sz="1100" spc="-29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rms</a:t>
            </a:r>
            <a:r>
              <a:rPr dirty="0" smtClean="0" sz="1100" spc="22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:</a:t>
            </a:r>
            <a:r>
              <a:rPr dirty="0" smtClean="0" sz="1100" spc="198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1100" spc="0">
                <a:solidFill>
                  <a:srgbClr val="FFFFFF"/>
                </a:solidFill>
                <a:latin typeface="Times New Roman"/>
                <a:cs typeface="Times New Roman"/>
              </a:rPr>
              <a:t>miscellaneous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5006" y="3353753"/>
            <a:ext cx="1545775" cy="101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70"/>
              </a:lnSpc>
              <a:spcBef>
                <a:spcPts val="33"/>
              </a:spcBef>
            </a:pPr>
            <a:r>
              <a:rPr dirty="0" smtClean="0" sz="600" spc="-71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dirty="0" smtClean="0" sz="600" spc="-23">
                <a:solidFill>
                  <a:srgbClr val="FFFFFF"/>
                </a:solidFill>
                <a:latin typeface="Times New Roman"/>
                <a:cs typeface="Times New Roman"/>
              </a:rPr>
              <a:t>w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dirty="0" smtClean="0" sz="600" spc="7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applications</a:t>
            </a:r>
            <a:r>
              <a:rPr dirty="0" smtClean="0" sz="600" spc="27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of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VNS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79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in</a:t>
            </a:r>
            <a:r>
              <a:rPr dirty="0" smtClean="0" sz="600" spc="14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Data</a:t>
            </a:r>
            <a:r>
              <a:rPr dirty="0" smtClean="0" sz="600" spc="122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Mining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884796" y="3353753"/>
            <a:ext cx="544760" cy="101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70"/>
              </a:lnSpc>
              <a:spcBef>
                <a:spcPts val="33"/>
              </a:spcBef>
            </a:pP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Pierre</a:t>
            </a:r>
            <a:r>
              <a:rPr dirty="0" smtClean="0" sz="600" spc="7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Hansen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766243" y="3353753"/>
            <a:ext cx="1053265" cy="101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70"/>
              </a:lnSpc>
              <a:spcBef>
                <a:spcPts val="33"/>
              </a:spcBef>
            </a:pPr>
            <a:r>
              <a:rPr dirty="0" smtClean="0" sz="600" spc="-23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dirty="0" smtClean="0" sz="600" spc="-23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ris,</a:t>
            </a:r>
            <a:r>
              <a:rPr dirty="0" smtClean="0" sz="600" spc="102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Septem</a:t>
            </a:r>
            <a:r>
              <a:rPr dirty="0" smtClean="0" sz="600" spc="23">
                <a:solidFill>
                  <a:srgbClr val="FFFFFF"/>
                </a:solidFill>
                <a:latin typeface="Times New Roman"/>
                <a:cs typeface="Times New Roman"/>
              </a:rPr>
              <a:t>b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er</a:t>
            </a:r>
            <a:r>
              <a:rPr dirty="0" smtClean="0" sz="600" spc="9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7–8,</a:t>
            </a:r>
            <a:r>
              <a:rPr dirty="0" smtClean="0" sz="600" spc="4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2017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190388" y="3353753"/>
            <a:ext cx="307653" cy="101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70"/>
              </a:lnSpc>
              <a:spcBef>
                <a:spcPts val="33"/>
              </a:spcBef>
            </a:pP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33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3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/</a:t>
            </a:r>
            <a:r>
              <a:rPr dirty="0" smtClean="0" sz="600" spc="-8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34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297606" y="3251275"/>
            <a:ext cx="53506" cy="25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" name="object 2"/>
          <p:cNvSpPr txBox="1"/>
          <p:nvPr/>
        </p:nvSpPr>
        <p:spPr>
          <a:xfrm>
            <a:off x="3023667" y="3251371"/>
            <a:ext cx="43019" cy="151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/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12"/>
          <p:cNvSpPr/>
          <p:nvPr/>
        </p:nvSpPr>
        <p:spPr>
          <a:xfrm>
            <a:off x="3023667" y="3236187"/>
            <a:ext cx="43019" cy="30366"/>
          </a:xfrm>
          <a:custGeom>
            <a:avLst/>
            <a:gdLst/>
            <a:ahLst/>
            <a:cxnLst/>
            <a:rect l="l" t="t" r="r" b="b"/>
            <a:pathLst>
              <a:path w="43019" h="30366">
                <a:moveTo>
                  <a:pt x="0" y="30366"/>
                </a:moveTo>
                <a:lnTo>
                  <a:pt x="43019" y="30366"/>
                </a:lnTo>
                <a:lnTo>
                  <a:pt x="43019" y="0"/>
                </a:lnTo>
                <a:lnTo>
                  <a:pt x="0" y="0"/>
                </a:lnTo>
                <a:lnTo>
                  <a:pt x="0" y="30366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" name="object 13"/>
          <p:cNvSpPr/>
          <p:nvPr/>
        </p:nvSpPr>
        <p:spPr>
          <a:xfrm>
            <a:off x="2944050" y="3232225"/>
            <a:ext cx="25400" cy="38100"/>
          </a:xfrm>
          <a:custGeom>
            <a:avLst/>
            <a:gdLst/>
            <a:ahLst/>
            <a:cxnLst/>
            <a:rect l="l" t="t" r="r" b="b"/>
            <a:pathLst>
              <a:path w="25400" h="38100">
                <a:moveTo>
                  <a:pt x="25400" y="38100"/>
                </a:moveTo>
                <a:lnTo>
                  <a:pt x="25400" y="0"/>
                </a:lnTo>
                <a:lnTo>
                  <a:pt x="0" y="19050"/>
                </a:lnTo>
                <a:lnTo>
                  <a:pt x="25400" y="3810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" name="object 14"/>
          <p:cNvSpPr/>
          <p:nvPr/>
        </p:nvSpPr>
        <p:spPr>
          <a:xfrm>
            <a:off x="3121853" y="3232225"/>
            <a:ext cx="25400" cy="38100"/>
          </a:xfrm>
          <a:custGeom>
            <a:avLst/>
            <a:gdLst/>
            <a:ahLst/>
            <a:cxnLst/>
            <a:rect l="l" t="t" r="r" b="b"/>
            <a:pathLst>
              <a:path w="25400" h="38100">
                <a:moveTo>
                  <a:pt x="0" y="38100"/>
                </a:moveTo>
                <a:lnTo>
                  <a:pt x="25400" y="19050"/>
                </a:lnTo>
                <a:lnTo>
                  <a:pt x="0" y="0"/>
                </a:lnTo>
                <a:lnTo>
                  <a:pt x="0" y="3810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" name="object 15"/>
          <p:cNvSpPr/>
          <p:nvPr/>
        </p:nvSpPr>
        <p:spPr>
          <a:xfrm>
            <a:off x="3287279" y="3246309"/>
            <a:ext cx="43019" cy="30366"/>
          </a:xfrm>
          <a:custGeom>
            <a:avLst/>
            <a:gdLst/>
            <a:ahLst/>
            <a:cxnLst/>
            <a:rect l="l" t="t" r="r" b="b"/>
            <a:pathLst>
              <a:path w="43019" h="30366">
                <a:moveTo>
                  <a:pt x="0" y="30366"/>
                </a:moveTo>
                <a:lnTo>
                  <a:pt x="43019" y="30366"/>
                </a:lnTo>
                <a:lnTo>
                  <a:pt x="43019" y="0"/>
                </a:lnTo>
                <a:lnTo>
                  <a:pt x="0" y="0"/>
                </a:lnTo>
                <a:lnTo>
                  <a:pt x="0" y="30366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" name="object 16"/>
          <p:cNvSpPr/>
          <p:nvPr/>
        </p:nvSpPr>
        <p:spPr>
          <a:xfrm>
            <a:off x="3297771" y="3236035"/>
            <a:ext cx="43180" cy="30480"/>
          </a:xfrm>
          <a:custGeom>
            <a:avLst/>
            <a:gdLst/>
            <a:ahLst/>
            <a:cxnLst/>
            <a:rect l="l" t="t" r="r" b="b"/>
            <a:pathLst>
              <a:path w="43180" h="30480">
                <a:moveTo>
                  <a:pt x="0" y="10160"/>
                </a:moveTo>
                <a:lnTo>
                  <a:pt x="0" y="0"/>
                </a:lnTo>
                <a:lnTo>
                  <a:pt x="43180" y="0"/>
                </a:lnTo>
                <a:lnTo>
                  <a:pt x="43180" y="30480"/>
                </a:lnTo>
                <a:lnTo>
                  <a:pt x="33020" y="3048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" name="object 17"/>
          <p:cNvSpPr/>
          <p:nvPr/>
        </p:nvSpPr>
        <p:spPr>
          <a:xfrm>
            <a:off x="3307932" y="3225875"/>
            <a:ext cx="43180" cy="30480"/>
          </a:xfrm>
          <a:custGeom>
            <a:avLst/>
            <a:gdLst/>
            <a:ahLst/>
            <a:cxnLst/>
            <a:rect l="l" t="t" r="r" b="b"/>
            <a:pathLst>
              <a:path w="43180" h="30480">
                <a:moveTo>
                  <a:pt x="0" y="10160"/>
                </a:moveTo>
                <a:lnTo>
                  <a:pt x="0" y="0"/>
                </a:lnTo>
                <a:lnTo>
                  <a:pt x="43180" y="0"/>
                </a:lnTo>
                <a:lnTo>
                  <a:pt x="43180" y="30480"/>
                </a:lnTo>
                <a:lnTo>
                  <a:pt x="33020" y="3048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" name="object 18"/>
          <p:cNvSpPr/>
          <p:nvPr/>
        </p:nvSpPr>
        <p:spPr>
          <a:xfrm>
            <a:off x="3224111" y="3232225"/>
            <a:ext cx="203202" cy="38100"/>
          </a:xfrm>
          <a:custGeom>
            <a:avLst/>
            <a:gdLst/>
            <a:ahLst/>
            <a:cxnLst/>
            <a:rect l="l" t="t" r="r" b="b"/>
            <a:pathLst>
              <a:path w="203202" h="38100">
                <a:moveTo>
                  <a:pt x="203202" y="19050"/>
                </a:moveTo>
                <a:lnTo>
                  <a:pt x="177802" y="0"/>
                </a:lnTo>
                <a:lnTo>
                  <a:pt x="177802" y="38100"/>
                </a:lnTo>
                <a:lnTo>
                  <a:pt x="203202" y="19050"/>
                </a:lnTo>
                <a:close/>
              </a:path>
              <a:path w="203202" h="38100">
                <a:moveTo>
                  <a:pt x="25400" y="0"/>
                </a:moveTo>
                <a:lnTo>
                  <a:pt x="0" y="19050"/>
                </a:lnTo>
                <a:lnTo>
                  <a:pt x="25400" y="38100"/>
                </a:lnTo>
                <a:lnTo>
                  <a:pt x="25400" y="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" name="object 19"/>
          <p:cNvSpPr/>
          <p:nvPr/>
        </p:nvSpPr>
        <p:spPr>
          <a:xfrm>
            <a:off x="3593072" y="32385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" name="object 20"/>
          <p:cNvSpPr/>
          <p:nvPr/>
        </p:nvSpPr>
        <p:spPr>
          <a:xfrm>
            <a:off x="3504171" y="3232225"/>
            <a:ext cx="203202" cy="38100"/>
          </a:xfrm>
          <a:custGeom>
            <a:avLst/>
            <a:gdLst/>
            <a:ahLst/>
            <a:cxnLst/>
            <a:rect l="l" t="t" r="r" b="b"/>
            <a:pathLst>
              <a:path w="203202" h="38100">
                <a:moveTo>
                  <a:pt x="203202" y="19050"/>
                </a:moveTo>
                <a:lnTo>
                  <a:pt x="177802" y="0"/>
                </a:lnTo>
                <a:lnTo>
                  <a:pt x="177802" y="38100"/>
                </a:lnTo>
                <a:lnTo>
                  <a:pt x="203202" y="19050"/>
                </a:lnTo>
                <a:close/>
              </a:path>
              <a:path w="203202" h="38100">
                <a:moveTo>
                  <a:pt x="25400" y="0"/>
                </a:moveTo>
                <a:lnTo>
                  <a:pt x="0" y="19050"/>
                </a:lnTo>
                <a:lnTo>
                  <a:pt x="25400" y="38100"/>
                </a:lnTo>
                <a:lnTo>
                  <a:pt x="25400" y="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" name="object 21"/>
          <p:cNvSpPr/>
          <p:nvPr/>
        </p:nvSpPr>
        <p:spPr>
          <a:xfrm>
            <a:off x="3580372" y="32258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" name="object 22"/>
          <p:cNvSpPr/>
          <p:nvPr/>
        </p:nvSpPr>
        <p:spPr>
          <a:xfrm>
            <a:off x="3593072" y="32512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" name="object 23"/>
          <p:cNvSpPr/>
          <p:nvPr/>
        </p:nvSpPr>
        <p:spPr>
          <a:xfrm>
            <a:off x="3580372" y="32639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4" name="object 24"/>
          <p:cNvSpPr/>
          <p:nvPr/>
        </p:nvSpPr>
        <p:spPr>
          <a:xfrm>
            <a:off x="3593072" y="32766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5" name="object 25"/>
          <p:cNvSpPr/>
          <p:nvPr/>
        </p:nvSpPr>
        <p:spPr>
          <a:xfrm>
            <a:off x="3860432" y="32258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6" name="object 26"/>
          <p:cNvSpPr/>
          <p:nvPr/>
        </p:nvSpPr>
        <p:spPr>
          <a:xfrm>
            <a:off x="3873132" y="32385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7" name="object 27"/>
          <p:cNvSpPr/>
          <p:nvPr/>
        </p:nvSpPr>
        <p:spPr>
          <a:xfrm>
            <a:off x="3873132" y="32512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8" name="object 28"/>
          <p:cNvSpPr/>
          <p:nvPr/>
        </p:nvSpPr>
        <p:spPr>
          <a:xfrm>
            <a:off x="3784231" y="3232225"/>
            <a:ext cx="203202" cy="38100"/>
          </a:xfrm>
          <a:custGeom>
            <a:avLst/>
            <a:gdLst/>
            <a:ahLst/>
            <a:cxnLst/>
            <a:rect l="l" t="t" r="r" b="b"/>
            <a:pathLst>
              <a:path w="203202" h="38100">
                <a:moveTo>
                  <a:pt x="203202" y="19050"/>
                </a:moveTo>
                <a:lnTo>
                  <a:pt x="177802" y="0"/>
                </a:lnTo>
                <a:lnTo>
                  <a:pt x="177802" y="38100"/>
                </a:lnTo>
                <a:lnTo>
                  <a:pt x="203202" y="19050"/>
                </a:lnTo>
                <a:close/>
              </a:path>
              <a:path w="203202" h="38100">
                <a:moveTo>
                  <a:pt x="25400" y="0"/>
                </a:moveTo>
                <a:lnTo>
                  <a:pt x="0" y="19050"/>
                </a:lnTo>
                <a:lnTo>
                  <a:pt x="25400" y="38100"/>
                </a:lnTo>
                <a:lnTo>
                  <a:pt x="25400" y="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9" name="object 29"/>
          <p:cNvSpPr/>
          <p:nvPr/>
        </p:nvSpPr>
        <p:spPr>
          <a:xfrm>
            <a:off x="3860432" y="32639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0" name="object 30"/>
          <p:cNvSpPr/>
          <p:nvPr/>
        </p:nvSpPr>
        <p:spPr>
          <a:xfrm>
            <a:off x="3873132" y="32766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1" name="object 31"/>
          <p:cNvSpPr/>
          <p:nvPr/>
        </p:nvSpPr>
        <p:spPr>
          <a:xfrm>
            <a:off x="4140493" y="32258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2" name="object 32"/>
          <p:cNvSpPr/>
          <p:nvPr/>
        </p:nvSpPr>
        <p:spPr>
          <a:xfrm>
            <a:off x="4153193" y="32385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3" name="object 33"/>
          <p:cNvSpPr/>
          <p:nvPr/>
        </p:nvSpPr>
        <p:spPr>
          <a:xfrm>
            <a:off x="4153193" y="325127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4" name="object 34"/>
          <p:cNvSpPr/>
          <p:nvPr/>
        </p:nvSpPr>
        <p:spPr>
          <a:xfrm>
            <a:off x="4140493" y="32639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5" name="object 35"/>
          <p:cNvSpPr/>
          <p:nvPr/>
        </p:nvSpPr>
        <p:spPr>
          <a:xfrm>
            <a:off x="4153193" y="32766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6" name="object 36"/>
          <p:cNvSpPr/>
          <p:nvPr/>
        </p:nvSpPr>
        <p:spPr>
          <a:xfrm>
            <a:off x="4451033" y="3256355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0" y="0"/>
                </a:moveTo>
                <a:lnTo>
                  <a:pt x="20320" y="2032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7" name="object 37"/>
          <p:cNvSpPr/>
          <p:nvPr/>
        </p:nvSpPr>
        <p:spPr>
          <a:xfrm>
            <a:off x="4423969" y="3229861"/>
            <a:ext cx="30366" cy="30366"/>
          </a:xfrm>
          <a:custGeom>
            <a:avLst/>
            <a:gdLst/>
            <a:ahLst/>
            <a:cxnLst/>
            <a:rect l="l" t="t" r="r" b="b"/>
            <a:pathLst>
              <a:path w="30366" h="30366">
                <a:moveTo>
                  <a:pt x="30366" y="15183"/>
                </a:moveTo>
                <a:lnTo>
                  <a:pt x="30366" y="6797"/>
                </a:lnTo>
                <a:lnTo>
                  <a:pt x="23568" y="0"/>
                </a:lnTo>
                <a:lnTo>
                  <a:pt x="15183" y="0"/>
                </a:lnTo>
                <a:lnTo>
                  <a:pt x="6797" y="0"/>
                </a:lnTo>
                <a:lnTo>
                  <a:pt x="0" y="6797"/>
                </a:lnTo>
                <a:lnTo>
                  <a:pt x="0" y="15183"/>
                </a:lnTo>
                <a:lnTo>
                  <a:pt x="0" y="23568"/>
                </a:lnTo>
                <a:lnTo>
                  <a:pt x="6797" y="30366"/>
                </a:lnTo>
                <a:lnTo>
                  <a:pt x="15183" y="30366"/>
                </a:lnTo>
                <a:lnTo>
                  <a:pt x="23568" y="30366"/>
                </a:lnTo>
                <a:lnTo>
                  <a:pt x="30366" y="23568"/>
                </a:lnTo>
                <a:lnTo>
                  <a:pt x="30366" y="15183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8" name="object 38"/>
          <p:cNvSpPr/>
          <p:nvPr/>
        </p:nvSpPr>
        <p:spPr>
          <a:xfrm>
            <a:off x="4344352" y="3225875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38765" y="46907"/>
                </a:lnTo>
                <a:lnTo>
                  <a:pt x="48038" y="36798"/>
                </a:lnTo>
                <a:lnTo>
                  <a:pt x="50800" y="25400"/>
                </a:lnTo>
                <a:lnTo>
                  <a:pt x="46907" y="11928"/>
                </a:lnTo>
                <a:lnTo>
                  <a:pt x="36798" y="2718"/>
                </a:lnTo>
                <a:lnTo>
                  <a:pt x="25400" y="0"/>
                </a:lnTo>
                <a:lnTo>
                  <a:pt x="11928" y="3893"/>
                </a:lnTo>
                <a:lnTo>
                  <a:pt x="2718" y="14001"/>
                </a:lnTo>
                <a:lnTo>
                  <a:pt x="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9" name="object 39"/>
          <p:cNvSpPr/>
          <p:nvPr/>
        </p:nvSpPr>
        <p:spPr>
          <a:xfrm>
            <a:off x="4329112" y="3243655"/>
            <a:ext cx="30480" cy="12699"/>
          </a:xfrm>
          <a:custGeom>
            <a:avLst/>
            <a:gdLst/>
            <a:ahLst/>
            <a:cxnLst/>
            <a:rect l="l" t="t" r="r" b="b"/>
            <a:pathLst>
              <a:path w="30480" h="12699">
                <a:moveTo>
                  <a:pt x="30480" y="0"/>
                </a:moveTo>
                <a:lnTo>
                  <a:pt x="15240" y="12700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0" name="object 40"/>
          <p:cNvSpPr/>
          <p:nvPr/>
        </p:nvSpPr>
        <p:spPr>
          <a:xfrm>
            <a:off x="4496754" y="3225875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11928" y="46907"/>
                </a:lnTo>
                <a:lnTo>
                  <a:pt x="2718" y="36798"/>
                </a:lnTo>
                <a:lnTo>
                  <a:pt x="0" y="25400"/>
                </a:lnTo>
                <a:lnTo>
                  <a:pt x="3893" y="11928"/>
                </a:lnTo>
                <a:lnTo>
                  <a:pt x="14001" y="2718"/>
                </a:lnTo>
                <a:lnTo>
                  <a:pt x="25400" y="0"/>
                </a:lnTo>
                <a:lnTo>
                  <a:pt x="38872" y="3893"/>
                </a:lnTo>
                <a:lnTo>
                  <a:pt x="48082" y="14001"/>
                </a:lnTo>
                <a:lnTo>
                  <a:pt x="5080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1" name="object 41"/>
          <p:cNvSpPr/>
          <p:nvPr/>
        </p:nvSpPr>
        <p:spPr>
          <a:xfrm>
            <a:off x="4532315" y="3243655"/>
            <a:ext cx="30480" cy="12699"/>
          </a:xfrm>
          <a:custGeom>
            <a:avLst/>
            <a:gdLst/>
            <a:ahLst/>
            <a:cxnLst/>
            <a:rect l="l" t="t" r="r" b="b"/>
            <a:pathLst>
              <a:path w="30480" h="12699">
                <a:moveTo>
                  <a:pt x="30480" y="0"/>
                </a:moveTo>
                <a:lnTo>
                  <a:pt x="15240" y="12700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2" name="object 42"/>
          <p:cNvSpPr/>
          <p:nvPr/>
        </p:nvSpPr>
        <p:spPr>
          <a:xfrm>
            <a:off x="0" y="0"/>
            <a:ext cx="4608004" cy="3456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3" name="object 43"/>
          <p:cNvSpPr/>
          <p:nvPr/>
        </p:nvSpPr>
        <p:spPr>
          <a:xfrm>
            <a:off x="0" y="0"/>
            <a:ext cx="4608004" cy="25962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4" name="object 44"/>
          <p:cNvSpPr/>
          <p:nvPr/>
        </p:nvSpPr>
        <p:spPr>
          <a:xfrm>
            <a:off x="0" y="0"/>
            <a:ext cx="4608004" cy="3456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5" name="object 45"/>
          <p:cNvSpPr/>
          <p:nvPr/>
        </p:nvSpPr>
        <p:spPr>
          <a:xfrm>
            <a:off x="0" y="0"/>
            <a:ext cx="4608004" cy="34560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6" name="object 46"/>
          <p:cNvSpPr/>
          <p:nvPr/>
        </p:nvSpPr>
        <p:spPr>
          <a:xfrm>
            <a:off x="0" y="0"/>
            <a:ext cx="4608004" cy="34560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7" name="object 47"/>
          <p:cNvSpPr/>
          <p:nvPr/>
        </p:nvSpPr>
        <p:spPr>
          <a:xfrm>
            <a:off x="0" y="0"/>
            <a:ext cx="4608004" cy="34560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8" name="object 48"/>
          <p:cNvSpPr/>
          <p:nvPr/>
        </p:nvSpPr>
        <p:spPr>
          <a:xfrm>
            <a:off x="0" y="0"/>
            <a:ext cx="4608004" cy="34560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9" name="object 49"/>
          <p:cNvSpPr/>
          <p:nvPr/>
        </p:nvSpPr>
        <p:spPr>
          <a:xfrm>
            <a:off x="0" y="3320961"/>
            <a:ext cx="4608004" cy="135039"/>
          </a:xfrm>
          <a:custGeom>
            <a:avLst/>
            <a:gdLst/>
            <a:ahLst/>
            <a:cxnLst/>
            <a:rect l="l" t="t" r="r" b="b"/>
            <a:pathLst>
              <a:path w="4608004" h="135039">
                <a:moveTo>
                  <a:pt x="4608004" y="0"/>
                </a:moveTo>
                <a:lnTo>
                  <a:pt x="0" y="0"/>
                </a:lnTo>
                <a:lnTo>
                  <a:pt x="0" y="135039"/>
                </a:lnTo>
                <a:lnTo>
                  <a:pt x="4608004" y="135039"/>
                </a:lnTo>
                <a:lnTo>
                  <a:pt x="4608004" y="0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153174" y="44948"/>
            <a:ext cx="898851" cy="2075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455"/>
              </a:lnSpc>
              <a:spcBef>
                <a:spcPts val="72"/>
              </a:spcBef>
            </a:pPr>
            <a:r>
              <a:rPr dirty="0" smtClean="0" sz="1400" spc="0">
                <a:solidFill>
                  <a:srgbClr val="FFFFFF"/>
                </a:solidFill>
                <a:latin typeface="Times New Roman"/>
                <a:cs typeface="Times New Roman"/>
              </a:rPr>
              <a:t>Conclusions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24395" y="868748"/>
            <a:ext cx="3627234" cy="8857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955"/>
              </a:lnSpc>
              <a:spcBef>
                <a:spcPts val="47"/>
              </a:spcBef>
            </a:pPr>
            <a:r>
              <a:rPr dirty="0" smtClean="0" sz="900" spc="0">
                <a:latin typeface="Times New Roman"/>
                <a:cs typeface="Times New Roman"/>
              </a:rPr>
              <a:t>VNS</a:t>
            </a:r>
            <a:r>
              <a:rPr dirty="0" smtClean="0" sz="900" spc="43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metaheuristic</a:t>
            </a:r>
            <a:r>
              <a:rPr dirty="0" smtClean="0" sz="900" spc="0">
                <a:latin typeface="Times New Roman"/>
                <a:cs typeface="Times New Roman"/>
              </a:rPr>
              <a:t> </a:t>
            </a:r>
            <a:r>
              <a:rPr dirty="0" smtClean="0" sz="900" spc="96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leads</a:t>
            </a:r>
            <a:r>
              <a:rPr dirty="0" smtClean="0" sz="900" spc="116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to</a:t>
            </a:r>
            <a:r>
              <a:rPr dirty="0" smtClean="0" sz="900" spc="170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many</a:t>
            </a:r>
            <a:r>
              <a:rPr dirty="0" smtClean="0" sz="900" spc="139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heuristics</a:t>
            </a:r>
            <a:r>
              <a:rPr dirty="0" smtClean="0" sz="900" spc="183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f</a:t>
            </a:r>
            <a:r>
              <a:rPr dirty="0" smtClean="0" sz="900" spc="-25">
                <a:latin typeface="Times New Roman"/>
                <a:cs typeface="Times New Roman"/>
              </a:rPr>
              <a:t>o</a:t>
            </a:r>
            <a:r>
              <a:rPr dirty="0" smtClean="0" sz="900" spc="0">
                <a:latin typeface="Times New Roman"/>
                <a:cs typeface="Times New Roman"/>
              </a:rPr>
              <a:t>r</a:t>
            </a:r>
            <a:r>
              <a:rPr dirty="0" smtClean="0" sz="900" spc="92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a</a:t>
            </a:r>
            <a:r>
              <a:rPr dirty="0" smtClean="0" sz="900" spc="123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v</a:t>
            </a:r>
            <a:r>
              <a:rPr dirty="0" smtClean="0" sz="900" spc="-25">
                <a:latin typeface="Times New Roman"/>
                <a:cs typeface="Times New Roman"/>
              </a:rPr>
              <a:t>a</a:t>
            </a:r>
            <a:r>
              <a:rPr dirty="0" smtClean="0" sz="900" spc="0">
                <a:latin typeface="Times New Roman"/>
                <a:cs typeface="Times New Roman"/>
              </a:rPr>
              <a:t>rie</a:t>
            </a:r>
            <a:r>
              <a:rPr dirty="0" smtClean="0" sz="900" spc="-25">
                <a:latin typeface="Times New Roman"/>
                <a:cs typeface="Times New Roman"/>
              </a:rPr>
              <a:t>t</a:t>
            </a:r>
            <a:r>
              <a:rPr dirty="0" smtClean="0" sz="900" spc="0">
                <a:latin typeface="Times New Roman"/>
                <a:cs typeface="Times New Roman"/>
              </a:rPr>
              <a:t>y</a:t>
            </a:r>
            <a:r>
              <a:rPr dirty="0" smtClean="0" sz="900" spc="141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of</a:t>
            </a:r>
            <a:r>
              <a:rPr dirty="0" smtClean="0" sz="900" spc="72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combinat</a:t>
            </a:r>
            <a:r>
              <a:rPr dirty="0" smtClean="0" sz="900" spc="-25">
                <a:latin typeface="Times New Roman"/>
                <a:cs typeface="Times New Roman"/>
              </a:rPr>
              <a:t>o</a:t>
            </a:r>
            <a:r>
              <a:rPr dirty="0" smtClean="0" sz="900" spc="0">
                <a:latin typeface="Times New Roman"/>
                <a:cs typeface="Times New Roman"/>
              </a:rPr>
              <a:t>rial</a:t>
            </a:r>
            <a:endParaRPr sz="900">
              <a:latin typeface="Times New Roman"/>
              <a:cs typeface="Times New Roman"/>
            </a:endParaRPr>
          </a:p>
          <a:p>
            <a:pPr marL="12700" marR="160617">
              <a:lnSpc>
                <a:spcPts val="1034"/>
              </a:lnSpc>
              <a:spcBef>
                <a:spcPts val="12"/>
              </a:spcBef>
            </a:pPr>
            <a:r>
              <a:rPr dirty="0" smtClean="0" sz="900" spc="0">
                <a:latin typeface="Times New Roman"/>
                <a:cs typeface="Times New Roman"/>
              </a:rPr>
              <a:t>optimization</a:t>
            </a:r>
            <a:r>
              <a:rPr dirty="0" smtClean="0" sz="900" spc="0">
                <a:latin typeface="Times New Roman"/>
                <a:cs typeface="Times New Roman"/>
              </a:rPr>
              <a:t> </a:t>
            </a:r>
            <a:r>
              <a:rPr dirty="0" smtClean="0" sz="900" spc="82">
                <a:latin typeface="Times New Roman"/>
                <a:cs typeface="Times New Roman"/>
              </a:rPr>
              <a:t> </a:t>
            </a:r>
            <a:r>
              <a:rPr dirty="0" smtClean="0" sz="900" spc="-25">
                <a:latin typeface="Times New Roman"/>
                <a:cs typeface="Times New Roman"/>
              </a:rPr>
              <a:t>p</a:t>
            </a:r>
            <a:r>
              <a:rPr dirty="0" smtClean="0" sz="900" spc="0">
                <a:latin typeface="Times New Roman"/>
                <a:cs typeface="Times New Roman"/>
              </a:rPr>
              <a:t>roblems</a:t>
            </a:r>
            <a:r>
              <a:rPr dirty="0" smtClean="0" sz="900" spc="160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from</a:t>
            </a:r>
            <a:r>
              <a:rPr dirty="0" smtClean="0" sz="900" spc="119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data</a:t>
            </a:r>
            <a:r>
              <a:rPr dirty="0" smtClean="0" sz="900" spc="0">
                <a:latin typeface="Times New Roman"/>
                <a:cs typeface="Times New Roman"/>
              </a:rPr>
              <a:t> </a:t>
            </a:r>
            <a:r>
              <a:rPr dirty="0" smtClean="0" sz="900" spc="49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mining,</a:t>
            </a:r>
            <a:r>
              <a:rPr dirty="0" smtClean="0" sz="900" spc="140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o</a:t>
            </a:r>
            <a:r>
              <a:rPr dirty="0" smtClean="0" sz="900" spc="25">
                <a:latin typeface="Times New Roman"/>
                <a:cs typeface="Times New Roman"/>
              </a:rPr>
              <a:t>p</a:t>
            </a:r>
            <a:r>
              <a:rPr dirty="0" smtClean="0" sz="900" spc="0">
                <a:latin typeface="Times New Roman"/>
                <a:cs typeface="Times New Roman"/>
              </a:rPr>
              <a:t>erations</a:t>
            </a:r>
            <a:r>
              <a:rPr dirty="0" smtClean="0" sz="900" spc="0">
                <a:latin typeface="Times New Roman"/>
                <a:cs typeface="Times New Roman"/>
              </a:rPr>
              <a:t> </a:t>
            </a:r>
            <a:r>
              <a:rPr dirty="0" smtClean="0" sz="900" spc="33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rese</a:t>
            </a:r>
            <a:r>
              <a:rPr dirty="0" smtClean="0" sz="900" spc="-25">
                <a:latin typeface="Times New Roman"/>
                <a:cs typeface="Times New Roman"/>
              </a:rPr>
              <a:t>a</a:t>
            </a:r>
            <a:r>
              <a:rPr dirty="0" smtClean="0" sz="900" spc="0">
                <a:latin typeface="Times New Roman"/>
                <a:cs typeface="Times New Roman"/>
              </a:rPr>
              <a:t>rch,</a:t>
            </a:r>
            <a:r>
              <a:rPr dirty="0" smtClean="0" sz="900" spc="0">
                <a:latin typeface="Times New Roman"/>
                <a:cs typeface="Times New Roman"/>
              </a:rPr>
              <a:t> </a:t>
            </a:r>
            <a:r>
              <a:rPr dirty="0" smtClean="0" sz="900" spc="11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l</a:t>
            </a:r>
            <a:r>
              <a:rPr dirty="0" smtClean="0" sz="900" spc="25">
                <a:latin typeface="Times New Roman"/>
                <a:cs typeface="Times New Roman"/>
              </a:rPr>
              <a:t>o</a:t>
            </a:r>
            <a:r>
              <a:rPr dirty="0" smtClean="0" sz="900" spc="0">
                <a:latin typeface="Times New Roman"/>
                <a:cs typeface="Times New Roman"/>
              </a:rPr>
              <a:t>cation</a:t>
            </a:r>
            <a:r>
              <a:rPr dirty="0" smtClean="0" sz="900" spc="0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science</a:t>
            </a:r>
            <a:r>
              <a:rPr dirty="0" smtClean="0" sz="900" spc="106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and</a:t>
            </a:r>
            <a:r>
              <a:rPr dirty="0" smtClean="0" sz="900" spc="170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other</a:t>
            </a:r>
            <a:r>
              <a:rPr dirty="0" smtClean="0" sz="900" spc="209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fields.</a:t>
            </a:r>
            <a:endParaRPr sz="900">
              <a:latin typeface="Times New Roman"/>
              <a:cs typeface="Times New Roman"/>
            </a:endParaRPr>
          </a:p>
          <a:p>
            <a:pPr marL="12700" marR="39912">
              <a:lnSpc>
                <a:spcPts val="1034"/>
              </a:lnSpc>
              <a:spcBef>
                <a:spcPts val="461"/>
              </a:spcBef>
            </a:pPr>
            <a:r>
              <a:rPr dirty="0" smtClean="0" sz="900" spc="0">
                <a:latin typeface="Times New Roman"/>
                <a:cs typeface="Times New Roman"/>
              </a:rPr>
              <a:t>Development</a:t>
            </a:r>
            <a:r>
              <a:rPr dirty="0" smtClean="0" sz="900" spc="0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and</a:t>
            </a:r>
            <a:r>
              <a:rPr dirty="0" smtClean="0" sz="900" spc="170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use</a:t>
            </a:r>
            <a:r>
              <a:rPr dirty="0" smtClean="0" sz="900" spc="115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of</a:t>
            </a:r>
            <a:r>
              <a:rPr dirty="0" smtClean="0" sz="900" spc="72">
                <a:latin typeface="Times New Roman"/>
                <a:cs typeface="Times New Roman"/>
              </a:rPr>
              <a:t> </a:t>
            </a:r>
            <a:r>
              <a:rPr dirty="0" smtClean="0" sz="900" spc="-25">
                <a:latin typeface="Times New Roman"/>
                <a:cs typeface="Times New Roman"/>
              </a:rPr>
              <a:t>A</a:t>
            </a:r>
            <a:r>
              <a:rPr dirty="0" smtClean="0" sz="900" spc="0">
                <a:latin typeface="Times New Roman"/>
                <a:cs typeface="Times New Roman"/>
              </a:rPr>
              <a:t>GX</a:t>
            </a:r>
            <a:r>
              <a:rPr dirty="0" smtClean="0" sz="900" spc="-36">
                <a:latin typeface="Times New Roman"/>
                <a:cs typeface="Times New Roman"/>
              </a:rPr>
              <a:t> </a:t>
            </a:r>
            <a:r>
              <a:rPr dirty="0" smtClean="0" sz="900" spc="-25">
                <a:latin typeface="Times New Roman"/>
                <a:cs typeface="Times New Roman"/>
              </a:rPr>
              <a:t>b</a:t>
            </a:r>
            <a:r>
              <a:rPr dirty="0" smtClean="0" sz="900" spc="0">
                <a:latin typeface="Times New Roman"/>
                <a:cs typeface="Times New Roman"/>
              </a:rPr>
              <a:t>y</a:t>
            </a:r>
            <a:r>
              <a:rPr dirty="0" smtClean="0" sz="900" spc="75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many</a:t>
            </a:r>
            <a:r>
              <a:rPr dirty="0" smtClean="0" sz="900" spc="139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rese</a:t>
            </a:r>
            <a:r>
              <a:rPr dirty="0" smtClean="0" sz="900" spc="-25">
                <a:latin typeface="Times New Roman"/>
                <a:cs typeface="Times New Roman"/>
              </a:rPr>
              <a:t>a</a:t>
            </a:r>
            <a:r>
              <a:rPr dirty="0" smtClean="0" sz="900" spc="0">
                <a:latin typeface="Times New Roman"/>
                <a:cs typeface="Times New Roman"/>
              </a:rPr>
              <a:t>rchers</a:t>
            </a:r>
            <a:r>
              <a:rPr dirty="0" smtClean="0" sz="900" spc="219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sh</a:t>
            </a:r>
            <a:r>
              <a:rPr dirty="0" smtClean="0" sz="900" spc="-25">
                <a:latin typeface="Times New Roman"/>
                <a:cs typeface="Times New Roman"/>
              </a:rPr>
              <a:t>o</a:t>
            </a:r>
            <a:r>
              <a:rPr dirty="0" smtClean="0" sz="900" spc="-25">
                <a:latin typeface="Times New Roman"/>
                <a:cs typeface="Times New Roman"/>
              </a:rPr>
              <a:t>w</a:t>
            </a:r>
            <a:r>
              <a:rPr dirty="0" smtClean="0" sz="900" spc="0">
                <a:latin typeface="Times New Roman"/>
                <a:cs typeface="Times New Roman"/>
              </a:rPr>
              <a:t>ed</a:t>
            </a:r>
            <a:r>
              <a:rPr dirty="0" smtClean="0" sz="900" spc="125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that</a:t>
            </a:r>
            <a:r>
              <a:rPr dirty="0" smtClean="0" sz="900" spc="0">
                <a:latin typeface="Times New Roman"/>
                <a:cs typeface="Times New Roman"/>
              </a:rPr>
              <a:t> </a:t>
            </a:r>
            <a:r>
              <a:rPr dirty="0" smtClean="0" sz="900" spc="83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this</a:t>
            </a:r>
            <a:r>
              <a:rPr dirty="0" smtClean="0" sz="900" spc="0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system</a:t>
            </a:r>
            <a:r>
              <a:rPr dirty="0" smtClean="0" sz="900" spc="179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can</a:t>
            </a:r>
            <a:r>
              <a:rPr dirty="0" smtClean="0" sz="900" spc="154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generate</a:t>
            </a:r>
            <a:r>
              <a:rPr dirty="0" smtClean="0" sz="900" spc="0">
                <a:latin typeface="Times New Roman"/>
                <a:cs typeface="Times New Roman"/>
              </a:rPr>
              <a:t> </a:t>
            </a:r>
            <a:r>
              <a:rPr dirty="0" smtClean="0" sz="900" spc="37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many</a:t>
            </a:r>
            <a:r>
              <a:rPr dirty="0" smtClean="0" sz="900" spc="139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conjectures</a:t>
            </a:r>
            <a:r>
              <a:rPr dirty="0" smtClean="0" sz="900" spc="0">
                <a:latin typeface="Times New Roman"/>
                <a:cs typeface="Times New Roman"/>
              </a:rPr>
              <a:t> </a:t>
            </a:r>
            <a:r>
              <a:rPr dirty="0" smtClean="0" sz="900" spc="59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in</a:t>
            </a:r>
            <a:r>
              <a:rPr dirty="0" smtClean="0" sz="900" spc="77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graph</a:t>
            </a:r>
            <a:r>
              <a:rPr dirty="0" smtClean="0" sz="900" spc="182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the</a:t>
            </a:r>
            <a:r>
              <a:rPr dirty="0" smtClean="0" sz="900" spc="-25">
                <a:latin typeface="Times New Roman"/>
                <a:cs typeface="Times New Roman"/>
              </a:rPr>
              <a:t>o</a:t>
            </a:r>
            <a:r>
              <a:rPr dirty="0" smtClean="0" sz="900" spc="0">
                <a:latin typeface="Times New Roman"/>
                <a:cs typeface="Times New Roman"/>
              </a:rPr>
              <a:t>ry</a:t>
            </a:r>
            <a:r>
              <a:rPr dirty="0" smtClean="0" sz="900" spc="188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which</a:t>
            </a:r>
            <a:r>
              <a:rPr dirty="0" smtClean="0" sz="900" spc="79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range</a:t>
            </a:r>
            <a:r>
              <a:rPr dirty="0" smtClean="0" sz="900" spc="179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from</a:t>
            </a:r>
            <a:r>
              <a:rPr dirty="0" smtClean="0" sz="900" spc="0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the</a:t>
            </a:r>
            <a:r>
              <a:rPr dirty="0" smtClean="0" sz="900" spc="189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obvious</a:t>
            </a:r>
            <a:r>
              <a:rPr dirty="0" smtClean="0" sz="900" spc="79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to</a:t>
            </a:r>
            <a:r>
              <a:rPr dirty="0" smtClean="0" sz="900" spc="170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the</a:t>
            </a:r>
            <a:r>
              <a:rPr dirty="0" smtClean="0" sz="900" spc="189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very</a:t>
            </a:r>
            <a:r>
              <a:rPr dirty="0" smtClean="0" sz="900" spc="47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diffi</a:t>
            </a:r>
            <a:r>
              <a:rPr dirty="0" smtClean="0" sz="900" spc="0">
                <a:latin typeface="Times New Roman"/>
                <a:cs typeface="Times New Roman"/>
              </a:rPr>
              <a:t>c</a:t>
            </a:r>
            <a:r>
              <a:rPr dirty="0" smtClean="0" sz="900" spc="0">
                <a:latin typeface="Times New Roman"/>
                <a:cs typeface="Times New Roman"/>
              </a:rPr>
              <a:t>u</a:t>
            </a:r>
            <a:r>
              <a:rPr dirty="0" smtClean="0" sz="900" spc="0">
                <a:latin typeface="Times New Roman"/>
                <a:cs typeface="Times New Roman"/>
              </a:rPr>
              <a:t>lt</a:t>
            </a:r>
            <a:r>
              <a:rPr dirty="0" smtClean="0" sz="900" spc="0">
                <a:latin typeface="Times New Roman"/>
                <a:cs typeface="Times New Roman"/>
              </a:rPr>
              <a:t>.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24395" y="1880951"/>
            <a:ext cx="3616291" cy="27845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955"/>
              </a:lnSpc>
              <a:spcBef>
                <a:spcPts val="47"/>
              </a:spcBef>
            </a:pPr>
            <a:r>
              <a:rPr dirty="0" smtClean="0" sz="900" spc="0">
                <a:latin typeface="Times New Roman"/>
                <a:cs typeface="Times New Roman"/>
              </a:rPr>
              <a:t>Mostly</a:t>
            </a:r>
            <a:r>
              <a:rPr dirty="0" smtClean="0" sz="900" spc="105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relations</a:t>
            </a:r>
            <a:r>
              <a:rPr dirty="0" smtClean="0" sz="900" spc="203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of</a:t>
            </a:r>
            <a:r>
              <a:rPr dirty="0" smtClean="0" sz="900" spc="72">
                <a:latin typeface="Times New Roman"/>
                <a:cs typeface="Times New Roman"/>
              </a:rPr>
              <a:t> </a:t>
            </a:r>
            <a:r>
              <a:rPr dirty="0" smtClean="0" sz="900" spc="-25">
                <a:latin typeface="Times New Roman"/>
                <a:cs typeface="Times New Roman"/>
              </a:rPr>
              <a:t>A</a:t>
            </a:r>
            <a:r>
              <a:rPr dirty="0" smtClean="0" sz="900" spc="0">
                <a:latin typeface="Times New Roman"/>
                <a:cs typeface="Times New Roman"/>
              </a:rPr>
              <a:t>GX</a:t>
            </a:r>
            <a:r>
              <a:rPr dirty="0" smtClean="0" sz="900" spc="-36">
                <a:latin typeface="Times New Roman"/>
                <a:cs typeface="Times New Roman"/>
              </a:rPr>
              <a:t> </a:t>
            </a:r>
            <a:r>
              <a:rPr dirty="0" smtClean="0" sz="900" spc="-25">
                <a:latin typeface="Times New Roman"/>
                <a:cs typeface="Times New Roman"/>
              </a:rPr>
              <a:t>F</a:t>
            </a:r>
            <a:r>
              <a:rPr dirty="0" smtClean="0" sz="900" spc="-25">
                <a:latin typeface="Times New Roman"/>
                <a:cs typeface="Times New Roman"/>
              </a:rPr>
              <a:t>o</a:t>
            </a:r>
            <a:r>
              <a:rPr dirty="0" smtClean="0" sz="900" spc="0">
                <a:latin typeface="Times New Roman"/>
                <a:cs typeface="Times New Roman"/>
              </a:rPr>
              <a:t>rm</a:t>
            </a:r>
            <a:r>
              <a:rPr dirty="0" smtClean="0" sz="900" spc="158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1</a:t>
            </a:r>
            <a:r>
              <a:rPr dirty="0" smtClean="0" sz="900" spc="88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have</a:t>
            </a:r>
            <a:r>
              <a:rPr dirty="0" smtClean="0" sz="900" spc="130">
                <a:latin typeface="Times New Roman"/>
                <a:cs typeface="Times New Roman"/>
              </a:rPr>
              <a:t> </a:t>
            </a:r>
            <a:r>
              <a:rPr dirty="0" smtClean="0" sz="900" spc="25">
                <a:latin typeface="Times New Roman"/>
                <a:cs typeface="Times New Roman"/>
              </a:rPr>
              <a:t>b</a:t>
            </a:r>
            <a:r>
              <a:rPr dirty="0" smtClean="0" sz="900" spc="0">
                <a:latin typeface="Times New Roman"/>
                <a:cs typeface="Times New Roman"/>
              </a:rPr>
              <a:t>een</a:t>
            </a:r>
            <a:r>
              <a:rPr dirty="0" smtClean="0" sz="900" spc="139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studied</a:t>
            </a:r>
            <a:r>
              <a:rPr dirty="0" smtClean="0" sz="900" spc="209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up</a:t>
            </a:r>
            <a:r>
              <a:rPr dirty="0" smtClean="0" sz="900" spc="124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to</a:t>
            </a:r>
            <a:r>
              <a:rPr dirty="0" smtClean="0" sz="900" spc="170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n</a:t>
            </a:r>
            <a:r>
              <a:rPr dirty="0" smtClean="0" sz="900" spc="-25">
                <a:latin typeface="Times New Roman"/>
                <a:cs typeface="Times New Roman"/>
              </a:rPr>
              <a:t>o</a:t>
            </a:r>
            <a:r>
              <a:rPr dirty="0" smtClean="0" sz="900" spc="0">
                <a:latin typeface="Times New Roman"/>
                <a:cs typeface="Times New Roman"/>
              </a:rPr>
              <a:t>w.</a:t>
            </a:r>
            <a:r>
              <a:rPr dirty="0" smtClean="0" sz="900" spc="0">
                <a:latin typeface="Times New Roman"/>
                <a:cs typeface="Times New Roman"/>
              </a:rPr>
              <a:t> </a:t>
            </a:r>
            <a:r>
              <a:rPr dirty="0" smtClean="0" sz="900" spc="4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There</a:t>
            </a:r>
            <a:r>
              <a:rPr dirty="0" smtClean="0" sz="900" spc="205">
                <a:latin typeface="Times New Roman"/>
                <a:cs typeface="Times New Roman"/>
              </a:rPr>
              <a:t> </a:t>
            </a:r>
            <a:r>
              <a:rPr dirty="0" smtClean="0" sz="900" spc="-25">
                <a:latin typeface="Times New Roman"/>
                <a:cs typeface="Times New Roman"/>
              </a:rPr>
              <a:t>a</a:t>
            </a:r>
            <a:r>
              <a:rPr dirty="0" smtClean="0" sz="900" spc="0">
                <a:latin typeface="Times New Roman"/>
                <a:cs typeface="Times New Roman"/>
              </a:rPr>
              <a:t>re</a:t>
            </a:r>
            <a:endParaRPr sz="900">
              <a:latin typeface="Times New Roman"/>
              <a:cs typeface="Times New Roman"/>
            </a:endParaRPr>
          </a:p>
          <a:p>
            <a:pPr marL="12700" marR="17080">
              <a:lnSpc>
                <a:spcPct val="95825"/>
              </a:lnSpc>
              <a:spcBef>
                <a:spcPts val="12"/>
              </a:spcBef>
            </a:pPr>
            <a:r>
              <a:rPr dirty="0" smtClean="0" sz="900" spc="0">
                <a:latin typeface="Times New Roman"/>
                <a:cs typeface="Times New Roman"/>
              </a:rPr>
              <a:t>many</a:t>
            </a:r>
            <a:r>
              <a:rPr dirty="0" smtClean="0" sz="900" spc="139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o</a:t>
            </a:r>
            <a:r>
              <a:rPr dirty="0" smtClean="0" sz="900" spc="0">
                <a:latin typeface="Times New Roman"/>
                <a:cs typeface="Times New Roman"/>
              </a:rPr>
              <a:t>ther</a:t>
            </a:r>
            <a:r>
              <a:rPr dirty="0" smtClean="0" sz="900" spc="214">
                <a:latin typeface="Times New Roman"/>
                <a:cs typeface="Times New Roman"/>
              </a:rPr>
              <a:t> </a:t>
            </a:r>
            <a:r>
              <a:rPr dirty="0" smtClean="0" sz="900" spc="25">
                <a:latin typeface="Times New Roman"/>
                <a:cs typeface="Times New Roman"/>
              </a:rPr>
              <a:t>p</a:t>
            </a:r>
            <a:r>
              <a:rPr dirty="0" smtClean="0" sz="900" spc="0">
                <a:latin typeface="Times New Roman"/>
                <a:cs typeface="Times New Roman"/>
              </a:rPr>
              <a:t>o</a:t>
            </a:r>
            <a:r>
              <a:rPr dirty="0" smtClean="0" sz="900" spc="0">
                <a:latin typeface="Times New Roman"/>
                <a:cs typeface="Times New Roman"/>
              </a:rPr>
              <a:t>ssibi</a:t>
            </a:r>
            <a:r>
              <a:rPr dirty="0" smtClean="0" sz="900" spc="0">
                <a:latin typeface="Times New Roman"/>
                <a:cs typeface="Times New Roman"/>
              </a:rPr>
              <a:t>lit</a:t>
            </a:r>
            <a:r>
              <a:rPr dirty="0" smtClean="0" sz="900" spc="0">
                <a:latin typeface="Times New Roman"/>
                <a:cs typeface="Times New Roman"/>
              </a:rPr>
              <a:t>ies.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24395" y="2285840"/>
            <a:ext cx="3575741" cy="27845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955"/>
              </a:lnSpc>
              <a:spcBef>
                <a:spcPts val="47"/>
              </a:spcBef>
            </a:pPr>
            <a:r>
              <a:rPr dirty="0" smtClean="0" sz="900" spc="-25">
                <a:latin typeface="Times New Roman"/>
                <a:cs typeface="Times New Roman"/>
              </a:rPr>
              <a:t>F</a:t>
            </a:r>
            <a:r>
              <a:rPr dirty="0" smtClean="0" sz="900" spc="-25">
                <a:latin typeface="Times New Roman"/>
                <a:cs typeface="Times New Roman"/>
              </a:rPr>
              <a:t>o</a:t>
            </a:r>
            <a:r>
              <a:rPr dirty="0" smtClean="0" sz="900" spc="0">
                <a:latin typeface="Times New Roman"/>
                <a:cs typeface="Times New Roman"/>
              </a:rPr>
              <a:t>rbiden</a:t>
            </a:r>
            <a:r>
              <a:rPr dirty="0" smtClean="0" sz="900" spc="182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subgraphs</a:t>
            </a:r>
            <a:r>
              <a:rPr dirty="0" smtClean="0" sz="900" spc="0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ch</a:t>
            </a:r>
            <a:r>
              <a:rPr dirty="0" smtClean="0" sz="900" spc="-26">
                <a:latin typeface="Times New Roman"/>
                <a:cs typeface="Times New Roman"/>
              </a:rPr>
              <a:t>a</a:t>
            </a:r>
            <a:r>
              <a:rPr dirty="0" smtClean="0" sz="900" spc="0">
                <a:latin typeface="Times New Roman"/>
                <a:cs typeface="Times New Roman"/>
              </a:rPr>
              <a:t>racterizations</a:t>
            </a:r>
            <a:r>
              <a:rPr dirty="0" smtClean="0" sz="900" spc="82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of</a:t>
            </a:r>
            <a:r>
              <a:rPr dirty="0" smtClean="0" sz="900" spc="72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graphs</a:t>
            </a:r>
            <a:r>
              <a:rPr dirty="0" smtClean="0" sz="900" spc="199">
                <a:latin typeface="Times New Roman"/>
                <a:cs typeface="Times New Roman"/>
              </a:rPr>
              <a:t> </a:t>
            </a:r>
            <a:r>
              <a:rPr dirty="0" smtClean="0" sz="900" spc="-25">
                <a:latin typeface="Times New Roman"/>
                <a:cs typeface="Times New Roman"/>
              </a:rPr>
              <a:t>a</a:t>
            </a:r>
            <a:r>
              <a:rPr dirty="0" smtClean="0" sz="900" spc="0">
                <a:latin typeface="Times New Roman"/>
                <a:cs typeface="Times New Roman"/>
              </a:rPr>
              <a:t>re</a:t>
            </a:r>
            <a:r>
              <a:rPr dirty="0" smtClean="0" sz="900" spc="144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used</a:t>
            </a:r>
            <a:r>
              <a:rPr dirty="0" smtClean="0" sz="900" spc="145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in</a:t>
            </a:r>
            <a:r>
              <a:rPr dirty="0" smtClean="0" sz="900" spc="77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a</a:t>
            </a:r>
            <a:r>
              <a:rPr dirty="0" smtClean="0" sz="900" spc="123">
                <a:latin typeface="Times New Roman"/>
                <a:cs typeface="Times New Roman"/>
              </a:rPr>
              <a:t> </a:t>
            </a:r>
            <a:r>
              <a:rPr dirty="0" smtClean="0" sz="900" spc="-25">
                <a:latin typeface="Times New Roman"/>
                <a:cs typeface="Times New Roman"/>
              </a:rPr>
              <a:t>w</a:t>
            </a:r>
            <a:r>
              <a:rPr dirty="0" smtClean="0" sz="900" spc="-25">
                <a:latin typeface="Times New Roman"/>
                <a:cs typeface="Times New Roman"/>
              </a:rPr>
              <a:t>a</a:t>
            </a:r>
            <a:r>
              <a:rPr dirty="0" smtClean="0" sz="900" spc="0">
                <a:latin typeface="Times New Roman"/>
                <a:cs typeface="Times New Roman"/>
              </a:rPr>
              <a:t>y</a:t>
            </a:r>
            <a:r>
              <a:rPr dirty="0" smtClean="0" sz="900" spc="70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simil</a:t>
            </a:r>
            <a:r>
              <a:rPr dirty="0" smtClean="0" sz="900" spc="-25">
                <a:latin typeface="Times New Roman"/>
                <a:cs typeface="Times New Roman"/>
              </a:rPr>
              <a:t>a</a:t>
            </a:r>
            <a:r>
              <a:rPr dirty="0" smtClean="0" sz="900" spc="0">
                <a:latin typeface="Times New Roman"/>
                <a:cs typeface="Times New Roman"/>
              </a:rPr>
              <a:t>r</a:t>
            </a:r>
            <a:endParaRPr sz="900">
              <a:latin typeface="Times New Roman"/>
              <a:cs typeface="Times New Roman"/>
            </a:endParaRPr>
          </a:p>
          <a:p>
            <a:pPr marL="12700" marR="17080">
              <a:lnSpc>
                <a:spcPct val="95825"/>
              </a:lnSpc>
              <a:spcBef>
                <a:spcPts val="12"/>
              </a:spcBef>
            </a:pPr>
            <a:r>
              <a:rPr dirty="0" smtClean="0" sz="900" spc="0">
                <a:latin typeface="Times New Roman"/>
                <a:cs typeface="Times New Roman"/>
              </a:rPr>
              <a:t>to</a:t>
            </a:r>
            <a:r>
              <a:rPr dirty="0" smtClean="0" sz="900" spc="170">
                <a:latin typeface="Times New Roman"/>
                <a:cs typeface="Times New Roman"/>
              </a:rPr>
              <a:t> </a:t>
            </a:r>
            <a:r>
              <a:rPr dirty="0" smtClean="0" sz="900" spc="-25">
                <a:latin typeface="Times New Roman"/>
                <a:cs typeface="Times New Roman"/>
              </a:rPr>
              <a:t>A</a:t>
            </a:r>
            <a:r>
              <a:rPr dirty="0" smtClean="0" sz="900" spc="0">
                <a:latin typeface="Times New Roman"/>
                <a:cs typeface="Times New Roman"/>
              </a:rPr>
              <a:t>GX</a:t>
            </a:r>
            <a:r>
              <a:rPr dirty="0" smtClean="0" sz="900" spc="-36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[Desrosiers</a:t>
            </a:r>
            <a:r>
              <a:rPr dirty="0" smtClean="0" sz="900" spc="79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et</a:t>
            </a:r>
            <a:r>
              <a:rPr dirty="0" smtClean="0" sz="900" spc="170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al.</a:t>
            </a:r>
            <a:r>
              <a:rPr dirty="0" smtClean="0" sz="900" spc="0">
                <a:latin typeface="Times New Roman"/>
                <a:cs typeface="Times New Roman"/>
              </a:rPr>
              <a:t> </a:t>
            </a:r>
            <a:r>
              <a:rPr dirty="0" smtClean="0" sz="900" spc="3">
                <a:latin typeface="Times New Roman"/>
                <a:cs typeface="Times New Roman"/>
              </a:rPr>
              <a:t> </a:t>
            </a:r>
            <a:r>
              <a:rPr dirty="0" smtClean="0" sz="900" spc="0">
                <a:latin typeface="Times New Roman"/>
                <a:cs typeface="Times New Roman"/>
              </a:rPr>
              <a:t>2014].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5006" y="3353753"/>
            <a:ext cx="1545775" cy="101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70"/>
              </a:lnSpc>
              <a:spcBef>
                <a:spcPts val="33"/>
              </a:spcBef>
            </a:pPr>
            <a:r>
              <a:rPr dirty="0" smtClean="0" sz="600" spc="-71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dirty="0" smtClean="0" sz="600" spc="-23">
                <a:solidFill>
                  <a:srgbClr val="FFFFFF"/>
                </a:solidFill>
                <a:latin typeface="Times New Roman"/>
                <a:cs typeface="Times New Roman"/>
              </a:rPr>
              <a:t>w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dirty="0" smtClean="0" sz="600" spc="7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applications</a:t>
            </a:r>
            <a:r>
              <a:rPr dirty="0" smtClean="0" sz="600" spc="27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of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VNS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79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in</a:t>
            </a:r>
            <a:r>
              <a:rPr dirty="0" smtClean="0" sz="600" spc="14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Data</a:t>
            </a:r>
            <a:r>
              <a:rPr dirty="0" smtClean="0" sz="600" spc="122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Mining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884796" y="3353753"/>
            <a:ext cx="544760" cy="101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70"/>
              </a:lnSpc>
              <a:spcBef>
                <a:spcPts val="33"/>
              </a:spcBef>
            </a:pP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Pierre</a:t>
            </a:r>
            <a:r>
              <a:rPr dirty="0" smtClean="0" sz="600" spc="7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Hansen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766243" y="3353753"/>
            <a:ext cx="1053265" cy="101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70"/>
              </a:lnSpc>
              <a:spcBef>
                <a:spcPts val="33"/>
              </a:spcBef>
            </a:pPr>
            <a:r>
              <a:rPr dirty="0" smtClean="0" sz="600" spc="-23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dirty="0" smtClean="0" sz="600" spc="-23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ris,</a:t>
            </a:r>
            <a:r>
              <a:rPr dirty="0" smtClean="0" sz="600" spc="102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Septem</a:t>
            </a:r>
            <a:r>
              <a:rPr dirty="0" smtClean="0" sz="600" spc="23">
                <a:solidFill>
                  <a:srgbClr val="FFFFFF"/>
                </a:solidFill>
                <a:latin typeface="Times New Roman"/>
                <a:cs typeface="Times New Roman"/>
              </a:rPr>
              <a:t>b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er</a:t>
            </a:r>
            <a:r>
              <a:rPr dirty="0" smtClean="0" sz="600" spc="9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7–8,</a:t>
            </a:r>
            <a:r>
              <a:rPr dirty="0" smtClean="0" sz="600" spc="4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2017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190388" y="3353753"/>
            <a:ext cx="307653" cy="1013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670"/>
              </a:lnSpc>
              <a:spcBef>
                <a:spcPts val="33"/>
              </a:spcBef>
            </a:pP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34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3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/</a:t>
            </a:r>
            <a:r>
              <a:rPr dirty="0" smtClean="0" sz="600" spc="-8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0">
                <a:solidFill>
                  <a:srgbClr val="FFFFFF"/>
                </a:solidFill>
                <a:latin typeface="Times New Roman"/>
                <a:cs typeface="Times New Roman"/>
              </a:rPr>
              <a:t>34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297606" y="3251275"/>
            <a:ext cx="53506" cy="25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" name="object 2"/>
          <p:cNvSpPr txBox="1"/>
          <p:nvPr/>
        </p:nvSpPr>
        <p:spPr>
          <a:xfrm>
            <a:off x="3023667" y="3251371"/>
            <a:ext cx="43019" cy="151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/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mitype="http://purl.org/dc/dcmitype/" xmlns:xsi="http://www.w3.org/2001/XMLSchema-instance"/>
</file>