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2">
  <p:sldMasterIdLst>
    <p:sldMasterId id="2147483648" r:id="rId1"/>
  </p:sldMasterIdLst>
  <p:notesMasterIdLst>
    <p:notesMasterId r:id="rId16"/>
  </p:notesMasterIdLst>
  <p:sldIdLst>
    <p:sldId id="257" r:id="rId2"/>
    <p:sldId id="395" r:id="rId3"/>
    <p:sldId id="425" r:id="rId4"/>
    <p:sldId id="417" r:id="rId5"/>
    <p:sldId id="340" r:id="rId6"/>
    <p:sldId id="263" r:id="rId7"/>
    <p:sldId id="264" r:id="rId8"/>
    <p:sldId id="407" r:id="rId9"/>
    <p:sldId id="408" r:id="rId10"/>
    <p:sldId id="409" r:id="rId11"/>
    <p:sldId id="410" r:id="rId12"/>
    <p:sldId id="411" r:id="rId13"/>
    <p:sldId id="431" r:id="rId14"/>
    <p:sldId id="327" r:id="rId15"/>
  </p:sldIdLst>
  <p:sldSz cx="9144000" cy="6858000" type="screen4x3"/>
  <p:notesSz cx="6858000" cy="9144000"/>
  <p:defaultTextStyle>
    <a:defPPr>
      <a:defRPr lang="fr-FR"/>
    </a:defPPr>
    <a:lvl1pPr algn="l" defTabSz="457200" rtl="0" fontAlgn="base">
      <a:spcBef>
        <a:spcPct val="0"/>
      </a:spcBef>
      <a:spcAft>
        <a:spcPct val="0"/>
      </a:spcAft>
      <a:defRPr kern="1200">
        <a:solidFill>
          <a:schemeClr val="tx1"/>
        </a:solidFill>
        <a:latin typeface="Calibri" charset="0"/>
        <a:ea typeface="ヒラギノ角ゴ Pro W3" charset="0"/>
        <a:cs typeface="ヒラギノ角ゴ Pro W3" charset="0"/>
      </a:defRPr>
    </a:lvl1pPr>
    <a:lvl2pPr marL="457200" algn="l" defTabSz="457200" rtl="0" fontAlgn="base">
      <a:spcBef>
        <a:spcPct val="0"/>
      </a:spcBef>
      <a:spcAft>
        <a:spcPct val="0"/>
      </a:spcAft>
      <a:defRPr kern="1200">
        <a:solidFill>
          <a:schemeClr val="tx1"/>
        </a:solidFill>
        <a:latin typeface="Calibri" charset="0"/>
        <a:ea typeface="ヒラギノ角ゴ Pro W3" charset="0"/>
        <a:cs typeface="ヒラギノ角ゴ Pro W3" charset="0"/>
      </a:defRPr>
    </a:lvl2pPr>
    <a:lvl3pPr marL="914400" algn="l" defTabSz="457200" rtl="0" fontAlgn="base">
      <a:spcBef>
        <a:spcPct val="0"/>
      </a:spcBef>
      <a:spcAft>
        <a:spcPct val="0"/>
      </a:spcAft>
      <a:defRPr kern="1200">
        <a:solidFill>
          <a:schemeClr val="tx1"/>
        </a:solidFill>
        <a:latin typeface="Calibri" charset="0"/>
        <a:ea typeface="ヒラギノ角ゴ Pro W3" charset="0"/>
        <a:cs typeface="ヒラギノ角ゴ Pro W3" charset="0"/>
      </a:defRPr>
    </a:lvl3pPr>
    <a:lvl4pPr marL="1371600" algn="l" defTabSz="457200" rtl="0" fontAlgn="base">
      <a:spcBef>
        <a:spcPct val="0"/>
      </a:spcBef>
      <a:spcAft>
        <a:spcPct val="0"/>
      </a:spcAft>
      <a:defRPr kern="1200">
        <a:solidFill>
          <a:schemeClr val="tx1"/>
        </a:solidFill>
        <a:latin typeface="Calibri" charset="0"/>
        <a:ea typeface="ヒラギノ角ゴ Pro W3" charset="0"/>
        <a:cs typeface="ヒラギノ角ゴ Pro W3" charset="0"/>
      </a:defRPr>
    </a:lvl4pPr>
    <a:lvl5pPr marL="1828800" algn="l" defTabSz="457200" rtl="0" fontAlgn="base">
      <a:spcBef>
        <a:spcPct val="0"/>
      </a:spcBef>
      <a:spcAft>
        <a:spcPct val="0"/>
      </a:spcAft>
      <a:defRPr kern="1200">
        <a:solidFill>
          <a:schemeClr val="tx1"/>
        </a:solidFill>
        <a:latin typeface="Calibri" charset="0"/>
        <a:ea typeface="ヒラギノ角ゴ Pro W3" charset="0"/>
        <a:cs typeface="ヒラギノ角ゴ Pro W3" charset="0"/>
      </a:defRPr>
    </a:lvl5pPr>
    <a:lvl6pPr marL="2286000" algn="l" defTabSz="457200" rtl="0" eaLnBrk="1" latinLnBrk="0" hangingPunct="1">
      <a:defRPr kern="1200">
        <a:solidFill>
          <a:schemeClr val="tx1"/>
        </a:solidFill>
        <a:latin typeface="Calibri" charset="0"/>
        <a:ea typeface="ヒラギノ角ゴ Pro W3" charset="0"/>
        <a:cs typeface="ヒラギノ角ゴ Pro W3" charset="0"/>
      </a:defRPr>
    </a:lvl6pPr>
    <a:lvl7pPr marL="2743200" algn="l" defTabSz="457200" rtl="0" eaLnBrk="1" latinLnBrk="0" hangingPunct="1">
      <a:defRPr kern="1200">
        <a:solidFill>
          <a:schemeClr val="tx1"/>
        </a:solidFill>
        <a:latin typeface="Calibri" charset="0"/>
        <a:ea typeface="ヒラギノ角ゴ Pro W3" charset="0"/>
        <a:cs typeface="ヒラギノ角ゴ Pro W3" charset="0"/>
      </a:defRPr>
    </a:lvl7pPr>
    <a:lvl8pPr marL="3200400" algn="l" defTabSz="457200" rtl="0" eaLnBrk="1" latinLnBrk="0" hangingPunct="1">
      <a:defRPr kern="1200">
        <a:solidFill>
          <a:schemeClr val="tx1"/>
        </a:solidFill>
        <a:latin typeface="Calibri" charset="0"/>
        <a:ea typeface="ヒラギノ角ゴ Pro W3" charset="0"/>
        <a:cs typeface="ヒラギノ角ゴ Pro W3" charset="0"/>
      </a:defRPr>
    </a:lvl8pPr>
    <a:lvl9pPr marL="3657600" algn="l" defTabSz="457200" rtl="0" eaLnBrk="1" latinLnBrk="0" hangingPunct="1">
      <a:defRPr kern="1200">
        <a:solidFill>
          <a:schemeClr val="tx1"/>
        </a:solidFill>
        <a:latin typeface="Calibri" charset="0"/>
        <a:ea typeface="ヒラギノ角ゴ Pro W3" charset="0"/>
        <a:cs typeface="ヒラギノ角ゴ Pro W3" charset="0"/>
      </a:defRPr>
    </a:lvl9pPr>
  </p:defaultTextStyle>
  <p:extLst>
    <p:ext uri="{EFAFB233-063F-42B5-8137-9DF3F51BA10A}">
      <p15:sldGuideLst xmlns:p15="http://schemas.microsoft.com/office/powerpoint/2012/main">
        <p15:guide id="1" orient="horz" pos="2137" userDrawn="1">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Portable" initials="P" lastIdx="24" clrIdx="0"/>
  <p:cmAuthor id="1" name="Mélanie Levasseur" initials="ML" lastIdx="6" clrIdx="1"/>
  <p:cmAuthor id="2" name="Pier-Luc Turcotte" initials="PT" lastIdx="3" clrIdx="2">
    <p:extLst>
      <p:ext uri="{19B8F6BF-5375-455C-9EA6-DF929625EA0E}">
        <p15:presenceInfo xmlns:p15="http://schemas.microsoft.com/office/powerpoint/2012/main" userId="966d0c25b0a48bbb"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EAE0"/>
    <a:srgbClr val="E7DDC9"/>
    <a:srgbClr val="E2C3C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E3FDE45-AF77-4B5C-9715-49D594BDF05E}" styleName="Style léger 1 - Accentuation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72833802-FEF1-4C79-8D5D-14CF1EAF98D9}" styleName="Style léger 2 - Accentuation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85BE263C-DBD7-4A20-BB59-AAB30ACAA65A}" styleName="Style moyen 3 - Accentuation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9DCAF9ED-07DC-4A11-8D7F-57B35C25682E}" styleName="Style moyen 1 - Accentuation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616DA210-FB5B-4158-B5E0-FEB733F419BA}" styleName="Style clair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89" autoAdjust="0"/>
    <p:restoredTop sz="85055" autoAdjust="0"/>
  </p:normalViewPr>
  <p:slideViewPr>
    <p:cSldViewPr snapToGrid="0" snapToObjects="1">
      <p:cViewPr varScale="1">
        <p:scale>
          <a:sx n="58" d="100"/>
          <a:sy n="58" d="100"/>
        </p:scale>
        <p:origin x="1098" y="66"/>
      </p:cViewPr>
      <p:guideLst>
        <p:guide orient="horz" pos="2137"/>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CA29C23-9AFD-4208-8ED8-AA95A5EDD0A3}" type="doc">
      <dgm:prSet loTypeId="urn:microsoft.com/office/officeart/2005/8/layout/balance1" loCatId="relationship" qsTypeId="urn:microsoft.com/office/officeart/2005/8/quickstyle/simple1" qsCatId="simple" csTypeId="urn:microsoft.com/office/officeart/2005/8/colors/accent1_2" csCatId="accent1" phldr="1"/>
      <dgm:spPr/>
      <dgm:t>
        <a:bodyPr/>
        <a:lstStyle/>
        <a:p>
          <a:endParaRPr lang="fr-CA"/>
        </a:p>
      </dgm:t>
    </dgm:pt>
    <dgm:pt modelId="{7B120793-38AC-408A-8985-114CA5DCDC55}">
      <dgm:prSet phldrT="[Texte]" custT="1"/>
      <dgm:spPr>
        <a:solidFill>
          <a:schemeClr val="accent2">
            <a:lumMod val="50000"/>
            <a:alpha val="90000"/>
          </a:schemeClr>
        </a:solidFill>
        <a:ln>
          <a:solidFill>
            <a:schemeClr val="tx1">
              <a:alpha val="90000"/>
            </a:schemeClr>
          </a:solidFill>
        </a:ln>
      </dgm:spPr>
      <dgm:t>
        <a:bodyPr/>
        <a:lstStyle/>
        <a:p>
          <a:r>
            <a:rPr lang="fr-CA" sz="2400" b="1" dirty="0">
              <a:solidFill>
                <a:schemeClr val="bg1"/>
              </a:solidFill>
            </a:rPr>
            <a:t>Daily </a:t>
          </a:r>
          <a:r>
            <a:rPr lang="fr-CA" sz="2400" b="1" dirty="0" err="1">
              <a:solidFill>
                <a:schemeClr val="bg1"/>
              </a:solidFill>
            </a:rPr>
            <a:t>activities</a:t>
          </a:r>
          <a:r>
            <a:rPr lang="fr-CA" sz="2400" b="1" dirty="0">
              <a:solidFill>
                <a:schemeClr val="bg1"/>
              </a:solidFill>
            </a:rPr>
            <a:t> </a:t>
          </a:r>
          <a:r>
            <a:rPr lang="fr-CA" sz="2400" b="1" baseline="30000" dirty="0">
              <a:solidFill>
                <a:schemeClr val="bg1"/>
              </a:solidFill>
            </a:rPr>
            <a:t>3</a:t>
          </a:r>
        </a:p>
      </dgm:t>
    </dgm:pt>
    <dgm:pt modelId="{41B2C498-963C-4D20-8633-19877B19825E}" type="parTrans" cxnId="{1734A460-A731-46CF-9F8E-6DAFBC505ADB}">
      <dgm:prSet/>
      <dgm:spPr/>
      <dgm:t>
        <a:bodyPr/>
        <a:lstStyle/>
        <a:p>
          <a:endParaRPr lang="fr-CA"/>
        </a:p>
      </dgm:t>
    </dgm:pt>
    <dgm:pt modelId="{8543C308-57BD-484D-903F-E543737A1064}" type="sibTrans" cxnId="{1734A460-A731-46CF-9F8E-6DAFBC505ADB}">
      <dgm:prSet/>
      <dgm:spPr/>
      <dgm:t>
        <a:bodyPr/>
        <a:lstStyle/>
        <a:p>
          <a:endParaRPr lang="fr-CA"/>
        </a:p>
      </dgm:t>
    </dgm:pt>
    <dgm:pt modelId="{0B93F5EA-C334-4C11-9BCD-0A7C184497B0}">
      <dgm:prSet phldrT="[Texte]"/>
      <dgm:spPr>
        <a:solidFill>
          <a:schemeClr val="accent2">
            <a:lumMod val="50000"/>
            <a:alpha val="90000"/>
          </a:schemeClr>
        </a:solidFill>
        <a:ln>
          <a:solidFill>
            <a:schemeClr val="tx1">
              <a:alpha val="90000"/>
            </a:schemeClr>
          </a:solidFill>
        </a:ln>
      </dgm:spPr>
      <dgm:t>
        <a:bodyPr/>
        <a:lstStyle/>
        <a:p>
          <a:r>
            <a:rPr lang="fr-CA" b="1" dirty="0">
              <a:solidFill>
                <a:schemeClr val="bg1"/>
              </a:solidFill>
            </a:rPr>
            <a:t>Social </a:t>
          </a:r>
          <a:r>
            <a:rPr lang="fr-CA" b="1" dirty="0" err="1">
              <a:solidFill>
                <a:schemeClr val="bg1"/>
              </a:solidFill>
            </a:rPr>
            <a:t>activities</a:t>
          </a:r>
          <a:endParaRPr lang="fr-CA" b="1" dirty="0">
            <a:solidFill>
              <a:schemeClr val="bg1"/>
            </a:solidFill>
          </a:endParaRPr>
        </a:p>
      </dgm:t>
    </dgm:pt>
    <dgm:pt modelId="{B771EDCE-56AA-4374-A436-FDEEFF90BFF1}" type="parTrans" cxnId="{77EE53A0-2127-4D11-9384-BD9F0992A00C}">
      <dgm:prSet/>
      <dgm:spPr/>
      <dgm:t>
        <a:bodyPr/>
        <a:lstStyle/>
        <a:p>
          <a:endParaRPr lang="fr-CA"/>
        </a:p>
      </dgm:t>
    </dgm:pt>
    <dgm:pt modelId="{69FB7E84-6A6E-43EA-84B0-FFFDA650D3AA}" type="sibTrans" cxnId="{77EE53A0-2127-4D11-9384-BD9F0992A00C}">
      <dgm:prSet/>
      <dgm:spPr/>
      <dgm:t>
        <a:bodyPr/>
        <a:lstStyle/>
        <a:p>
          <a:endParaRPr lang="fr-CA"/>
        </a:p>
      </dgm:t>
    </dgm:pt>
    <dgm:pt modelId="{7471E00F-A23B-4830-B2D5-50A082D83BD3}" type="pres">
      <dgm:prSet presAssocID="{FCA29C23-9AFD-4208-8ED8-AA95A5EDD0A3}" presName="outerComposite" presStyleCnt="0">
        <dgm:presLayoutVars>
          <dgm:chMax val="2"/>
          <dgm:animLvl val="lvl"/>
          <dgm:resizeHandles val="exact"/>
        </dgm:presLayoutVars>
      </dgm:prSet>
      <dgm:spPr/>
    </dgm:pt>
    <dgm:pt modelId="{5851811C-39AD-4EE5-85C8-B05890052A5F}" type="pres">
      <dgm:prSet presAssocID="{FCA29C23-9AFD-4208-8ED8-AA95A5EDD0A3}" presName="dummyMaxCanvas" presStyleCnt="0"/>
      <dgm:spPr/>
    </dgm:pt>
    <dgm:pt modelId="{A2355242-0EE4-4424-A8A9-7FB07D9EE0A5}" type="pres">
      <dgm:prSet presAssocID="{FCA29C23-9AFD-4208-8ED8-AA95A5EDD0A3}" presName="parentComposite" presStyleCnt="0"/>
      <dgm:spPr/>
    </dgm:pt>
    <dgm:pt modelId="{F6BEBA0A-388B-4414-88AD-78C7EAD1F9EC}" type="pres">
      <dgm:prSet presAssocID="{FCA29C23-9AFD-4208-8ED8-AA95A5EDD0A3}" presName="parent1" presStyleLbl="alignAccFollowNode1" presStyleIdx="0" presStyleCnt="4" custScaleX="210041" custScaleY="148442" custLinFactY="112705" custLinFactNeighborX="-80706" custLinFactNeighborY="200000">
        <dgm:presLayoutVars>
          <dgm:chMax val="4"/>
        </dgm:presLayoutVars>
      </dgm:prSet>
      <dgm:spPr>
        <a:prstGeom prst="rect">
          <a:avLst/>
        </a:prstGeom>
      </dgm:spPr>
    </dgm:pt>
    <dgm:pt modelId="{A010E515-C0DD-45A9-A3CA-2ED4AEBEA95F}" type="pres">
      <dgm:prSet presAssocID="{FCA29C23-9AFD-4208-8ED8-AA95A5EDD0A3}" presName="parent2" presStyleLbl="alignAccFollowNode1" presStyleIdx="1" presStyleCnt="4" custScaleX="153141" custScaleY="51458" custLinFactY="100000" custLinFactNeighborX="61066" custLinFactNeighborY="186518">
        <dgm:presLayoutVars>
          <dgm:chMax val="4"/>
        </dgm:presLayoutVars>
      </dgm:prSet>
      <dgm:spPr>
        <a:prstGeom prst="rect">
          <a:avLst/>
        </a:prstGeom>
      </dgm:spPr>
    </dgm:pt>
    <dgm:pt modelId="{378BAB58-AE4D-4023-81A7-02A928D1CC00}" type="pres">
      <dgm:prSet presAssocID="{FCA29C23-9AFD-4208-8ED8-AA95A5EDD0A3}" presName="childrenComposite" presStyleCnt="0"/>
      <dgm:spPr/>
    </dgm:pt>
    <dgm:pt modelId="{5A514D0E-4D80-4834-84B5-87D547D35438}" type="pres">
      <dgm:prSet presAssocID="{FCA29C23-9AFD-4208-8ED8-AA95A5EDD0A3}" presName="dummyMaxCanvas_ChildArea" presStyleCnt="0"/>
      <dgm:spPr/>
    </dgm:pt>
    <dgm:pt modelId="{89E9B548-61BD-4BC7-9616-1A0B1D3E0F54}" type="pres">
      <dgm:prSet presAssocID="{FCA29C23-9AFD-4208-8ED8-AA95A5EDD0A3}" presName="fulcrum" presStyleLbl="alignAccFollowNode1" presStyleIdx="2" presStyleCnt="4" custScaleX="84965" custScaleY="58433" custLinFactNeighborY="-28325"/>
      <dgm:spPr>
        <a:solidFill>
          <a:schemeClr val="tx1">
            <a:alpha val="90000"/>
          </a:schemeClr>
        </a:solidFill>
        <a:ln>
          <a:solidFill>
            <a:schemeClr val="tx1">
              <a:alpha val="90000"/>
            </a:schemeClr>
          </a:solidFill>
        </a:ln>
      </dgm:spPr>
    </dgm:pt>
    <dgm:pt modelId="{4965EBCB-913E-43B7-A6E6-6A660F3A6947}" type="pres">
      <dgm:prSet presAssocID="{FCA29C23-9AFD-4208-8ED8-AA95A5EDD0A3}" presName="balance_00" presStyleLbl="alignAccFollowNode1" presStyleIdx="3" presStyleCnt="4" custAng="670151" custFlipVert="1" custScaleX="97669" custScaleY="33562" custLinFactNeighborY="7217">
        <dgm:presLayoutVars>
          <dgm:bulletEnabled val="1"/>
        </dgm:presLayoutVars>
      </dgm:prSet>
      <dgm:spPr>
        <a:solidFill>
          <a:schemeClr val="tx1">
            <a:alpha val="90000"/>
          </a:schemeClr>
        </a:solidFill>
        <a:ln>
          <a:solidFill>
            <a:schemeClr val="tx1">
              <a:alpha val="90000"/>
            </a:schemeClr>
          </a:solidFill>
        </a:ln>
      </dgm:spPr>
    </dgm:pt>
  </dgm:ptLst>
  <dgm:cxnLst>
    <dgm:cxn modelId="{DF475BC5-ADEE-4365-A5D2-35318A1B8816}" type="presOf" srcId="{FCA29C23-9AFD-4208-8ED8-AA95A5EDD0A3}" destId="{7471E00F-A23B-4830-B2D5-50A082D83BD3}" srcOrd="0" destOrd="0" presId="urn:microsoft.com/office/officeart/2005/8/layout/balance1"/>
    <dgm:cxn modelId="{36674F15-40C8-41B2-B4CD-103605354522}" type="presOf" srcId="{7B120793-38AC-408A-8985-114CA5DCDC55}" destId="{F6BEBA0A-388B-4414-88AD-78C7EAD1F9EC}" srcOrd="0" destOrd="0" presId="urn:microsoft.com/office/officeart/2005/8/layout/balance1"/>
    <dgm:cxn modelId="{79EF77D0-2AA0-4B1E-AA45-B6571A81A213}" type="presOf" srcId="{0B93F5EA-C334-4C11-9BCD-0A7C184497B0}" destId="{A010E515-C0DD-45A9-A3CA-2ED4AEBEA95F}" srcOrd="0" destOrd="0" presId="urn:microsoft.com/office/officeart/2005/8/layout/balance1"/>
    <dgm:cxn modelId="{77EE53A0-2127-4D11-9384-BD9F0992A00C}" srcId="{FCA29C23-9AFD-4208-8ED8-AA95A5EDD0A3}" destId="{0B93F5EA-C334-4C11-9BCD-0A7C184497B0}" srcOrd="1" destOrd="0" parTransId="{B771EDCE-56AA-4374-A436-FDEEFF90BFF1}" sibTransId="{69FB7E84-6A6E-43EA-84B0-FFFDA650D3AA}"/>
    <dgm:cxn modelId="{1734A460-A731-46CF-9F8E-6DAFBC505ADB}" srcId="{FCA29C23-9AFD-4208-8ED8-AA95A5EDD0A3}" destId="{7B120793-38AC-408A-8985-114CA5DCDC55}" srcOrd="0" destOrd="0" parTransId="{41B2C498-963C-4D20-8633-19877B19825E}" sibTransId="{8543C308-57BD-484D-903F-E543737A1064}"/>
    <dgm:cxn modelId="{D5426D04-C9C3-4BE9-B6FB-008C5B07FB12}" type="presParOf" srcId="{7471E00F-A23B-4830-B2D5-50A082D83BD3}" destId="{5851811C-39AD-4EE5-85C8-B05890052A5F}" srcOrd="0" destOrd="0" presId="urn:microsoft.com/office/officeart/2005/8/layout/balance1"/>
    <dgm:cxn modelId="{9BA01376-EC55-4A01-9AB4-A4DADB9F4181}" type="presParOf" srcId="{7471E00F-A23B-4830-B2D5-50A082D83BD3}" destId="{A2355242-0EE4-4424-A8A9-7FB07D9EE0A5}" srcOrd="1" destOrd="0" presId="urn:microsoft.com/office/officeart/2005/8/layout/balance1"/>
    <dgm:cxn modelId="{C490D72C-AF06-4CA3-B8D1-0F5BE6AFE7FB}" type="presParOf" srcId="{A2355242-0EE4-4424-A8A9-7FB07D9EE0A5}" destId="{F6BEBA0A-388B-4414-88AD-78C7EAD1F9EC}" srcOrd="0" destOrd="0" presId="urn:microsoft.com/office/officeart/2005/8/layout/balance1"/>
    <dgm:cxn modelId="{D955A4B5-5FAA-4FA1-8248-75E03462B9F7}" type="presParOf" srcId="{A2355242-0EE4-4424-A8A9-7FB07D9EE0A5}" destId="{A010E515-C0DD-45A9-A3CA-2ED4AEBEA95F}" srcOrd="1" destOrd="0" presId="urn:microsoft.com/office/officeart/2005/8/layout/balance1"/>
    <dgm:cxn modelId="{BB038403-C66D-40F2-9C3D-832D373B874F}" type="presParOf" srcId="{7471E00F-A23B-4830-B2D5-50A082D83BD3}" destId="{378BAB58-AE4D-4023-81A7-02A928D1CC00}" srcOrd="2" destOrd="0" presId="urn:microsoft.com/office/officeart/2005/8/layout/balance1"/>
    <dgm:cxn modelId="{D7D1BAB1-6780-4C63-B76E-E0AB479C1282}" type="presParOf" srcId="{378BAB58-AE4D-4023-81A7-02A928D1CC00}" destId="{5A514D0E-4D80-4834-84B5-87D547D35438}" srcOrd="0" destOrd="0" presId="urn:microsoft.com/office/officeart/2005/8/layout/balance1"/>
    <dgm:cxn modelId="{027D41A7-35A3-48EB-AE97-0B6110289EB3}" type="presParOf" srcId="{378BAB58-AE4D-4023-81A7-02A928D1CC00}" destId="{89E9B548-61BD-4BC7-9616-1A0B1D3E0F54}" srcOrd="1" destOrd="0" presId="urn:microsoft.com/office/officeart/2005/8/layout/balance1"/>
    <dgm:cxn modelId="{97B5BE66-58D9-409D-A462-97EE5485E871}" type="presParOf" srcId="{378BAB58-AE4D-4023-81A7-02A928D1CC00}" destId="{4965EBCB-913E-43B7-A6E6-6A660F3A6947}" srcOrd="2" destOrd="0" presId="urn:microsoft.com/office/officeart/2005/8/layout/balance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BEBA0A-388B-4414-88AD-78C7EAD1F9EC}">
      <dsp:nvSpPr>
        <dsp:cNvPr id="0" name=""/>
        <dsp:cNvSpPr/>
      </dsp:nvSpPr>
      <dsp:spPr>
        <a:xfrm>
          <a:off x="0" y="2441546"/>
          <a:ext cx="3070863" cy="1205704"/>
        </a:xfrm>
        <a:prstGeom prst="rect">
          <a:avLst/>
        </a:prstGeom>
        <a:solidFill>
          <a:schemeClr val="accent2">
            <a:lumMod val="50000"/>
            <a:alpha val="90000"/>
          </a:schemeClr>
        </a:solidFill>
        <a:ln w="25400" cap="flat" cmpd="sng" algn="ctr">
          <a:solidFill>
            <a:schemeClr val="tx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fr-CA" sz="2400" b="1" kern="1200" dirty="0">
              <a:solidFill>
                <a:schemeClr val="bg1"/>
              </a:solidFill>
            </a:rPr>
            <a:t>Daily </a:t>
          </a:r>
          <a:r>
            <a:rPr lang="fr-CA" sz="2400" b="1" kern="1200" dirty="0" err="1">
              <a:solidFill>
                <a:schemeClr val="bg1"/>
              </a:solidFill>
            </a:rPr>
            <a:t>activities</a:t>
          </a:r>
          <a:r>
            <a:rPr lang="fr-CA" sz="2400" b="1" kern="1200" dirty="0">
              <a:solidFill>
                <a:schemeClr val="bg1"/>
              </a:solidFill>
            </a:rPr>
            <a:t> </a:t>
          </a:r>
          <a:r>
            <a:rPr lang="fr-CA" sz="2400" b="1" kern="1200" baseline="30000" dirty="0">
              <a:solidFill>
                <a:schemeClr val="bg1"/>
              </a:solidFill>
            </a:rPr>
            <a:t>3</a:t>
          </a:r>
        </a:p>
      </dsp:txBody>
      <dsp:txXfrm>
        <a:off x="0" y="2441546"/>
        <a:ext cx="3070863" cy="1205704"/>
      </dsp:txXfrm>
    </dsp:sp>
    <dsp:sp modelId="{A010E515-C0DD-45A9-A3CA-2ED4AEBEA95F}">
      <dsp:nvSpPr>
        <dsp:cNvPr id="0" name=""/>
        <dsp:cNvSpPr/>
      </dsp:nvSpPr>
      <dsp:spPr>
        <a:xfrm>
          <a:off x="4487770" y="2622716"/>
          <a:ext cx="2238968" cy="417962"/>
        </a:xfrm>
        <a:prstGeom prst="rect">
          <a:avLst/>
        </a:prstGeom>
        <a:solidFill>
          <a:schemeClr val="accent2">
            <a:lumMod val="50000"/>
            <a:alpha val="90000"/>
          </a:schemeClr>
        </a:solidFill>
        <a:ln w="25400" cap="flat" cmpd="sng" algn="ctr">
          <a:solidFill>
            <a:schemeClr val="tx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fr-CA" sz="1900" b="1" kern="1200" dirty="0">
              <a:solidFill>
                <a:schemeClr val="bg1"/>
              </a:solidFill>
            </a:rPr>
            <a:t>Social </a:t>
          </a:r>
          <a:r>
            <a:rPr lang="fr-CA" sz="1900" b="1" kern="1200" dirty="0" err="1">
              <a:solidFill>
                <a:schemeClr val="bg1"/>
              </a:solidFill>
            </a:rPr>
            <a:t>activities</a:t>
          </a:r>
          <a:endParaRPr lang="fr-CA" sz="1900" b="1" kern="1200" dirty="0">
            <a:solidFill>
              <a:schemeClr val="bg1"/>
            </a:solidFill>
          </a:endParaRPr>
        </a:p>
      </dsp:txBody>
      <dsp:txXfrm>
        <a:off x="4487770" y="2622716"/>
        <a:ext cx="2238968" cy="417962"/>
      </dsp:txXfrm>
    </dsp:sp>
    <dsp:sp modelId="{89E9B548-61BD-4BC7-9616-1A0B1D3E0F54}">
      <dsp:nvSpPr>
        <dsp:cNvPr id="0" name=""/>
        <dsp:cNvSpPr/>
      </dsp:nvSpPr>
      <dsp:spPr>
        <a:xfrm>
          <a:off x="3191771" y="3504441"/>
          <a:ext cx="517589" cy="355961"/>
        </a:xfrm>
        <a:prstGeom prst="triangle">
          <a:avLst/>
        </a:prstGeom>
        <a:solidFill>
          <a:schemeClr val="tx1">
            <a:alpha val="90000"/>
          </a:schemeClr>
        </a:solidFill>
        <a:ln w="25400" cap="flat" cmpd="sng" algn="ctr">
          <a:solidFill>
            <a:schemeClr val="tx1">
              <a:alpha val="90000"/>
            </a:schemeClr>
          </a:solidFill>
          <a:prstDash val="solid"/>
        </a:ln>
        <a:effectLst/>
      </dsp:spPr>
      <dsp:style>
        <a:lnRef idx="2">
          <a:scrgbClr r="0" g="0" b="0"/>
        </a:lnRef>
        <a:fillRef idx="1">
          <a:scrgbClr r="0" g="0" b="0"/>
        </a:fillRef>
        <a:effectRef idx="0">
          <a:scrgbClr r="0" g="0" b="0"/>
        </a:effectRef>
        <a:fontRef idx="minor"/>
      </dsp:style>
    </dsp:sp>
    <dsp:sp modelId="{4965EBCB-913E-43B7-A6E6-6A660F3A6947}">
      <dsp:nvSpPr>
        <dsp:cNvPr id="0" name=""/>
        <dsp:cNvSpPr/>
      </dsp:nvSpPr>
      <dsp:spPr>
        <a:xfrm rot="20929849" flipV="1">
          <a:off x="1665628" y="3395184"/>
          <a:ext cx="3569876" cy="82871"/>
        </a:xfrm>
        <a:prstGeom prst="rect">
          <a:avLst/>
        </a:prstGeom>
        <a:solidFill>
          <a:schemeClr val="tx1">
            <a:alpha val="90000"/>
          </a:schemeClr>
        </a:solidFill>
        <a:ln w="25400" cap="flat" cmpd="sng" algn="ctr">
          <a:solidFill>
            <a:schemeClr val="tx1">
              <a:alpha val="9000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balance1">
  <dgm:title val=""/>
  <dgm:desc val=""/>
  <dgm:catLst>
    <dgm:cat type="relationship" pri="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23">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25" srcId="2" destId="23" srcOrd="0" destOrd="0"/>
      </dgm:cxnLst>
      <dgm:bg/>
      <dgm:whole/>
    </dgm:dataModel>
  </dgm:sampData>
  <dgm:styleData>
    <dgm:dataModel>
      <dgm:ptLst>
        <dgm:pt modelId="0" type="doc"/>
        <dgm:pt modelId="1"/>
        <dgm:pt modelId="11"/>
        <dgm:pt modelId="12"/>
        <dgm:pt modelId="2"/>
        <dgm:pt modelId="21"/>
        <dgm:pt modelId="22"/>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tyleData>
  <dgm:clrData>
    <dgm:dataModel>
      <dgm:ptLst>
        <dgm:pt modelId="0" type="doc"/>
        <dgm:pt modelId="1"/>
        <dgm:pt modelId="11"/>
        <dgm:pt modelId="12"/>
        <dgm:pt modelId="13"/>
        <dgm:pt modelId="2"/>
        <dgm:pt modelId="21"/>
        <dgm:pt modelId="22"/>
        <dgm:pt modelId="23"/>
      </dgm:ptLst>
      <dgm:cxnLst>
        <dgm:cxn modelId="4" srcId="0" destId="1" srcOrd="0" destOrd="0"/>
        <dgm:cxn modelId="5" srcId="0" destId="2" srcOrd="1" destOrd="0"/>
        <dgm:cxn modelId="15" srcId="1" destId="11" srcOrd="0" destOrd="0"/>
        <dgm:cxn modelId="16" srcId="1" destId="12" srcOrd="0" destOrd="0"/>
        <dgm:cxn modelId="17" srcId="1" destId="13" srcOrd="0" destOrd="0"/>
        <dgm:cxn modelId="25" srcId="2" destId="21" srcOrd="0" destOrd="0"/>
        <dgm:cxn modelId="26" srcId="2" destId="22" srcOrd="0" destOrd="0"/>
        <dgm:cxn modelId="27" srcId="2" destId="23" srcOrd="0" destOrd="0"/>
      </dgm:cxnLst>
      <dgm:bg/>
      <dgm:whole/>
    </dgm:dataModel>
  </dgm:clrData>
  <dgm:layoutNode name="outerComposite">
    <dgm:varLst>
      <dgm:chMax val="2"/>
      <dgm:animLvl val="lvl"/>
      <dgm:resizeHandles val="exact"/>
    </dgm:varLst>
    <dgm:alg type="composite">
      <dgm:param type="ar" val="1"/>
    </dgm:alg>
    <dgm:shape xmlns:r="http://schemas.openxmlformats.org/officeDocument/2006/relationships" r:blip="">
      <dgm:adjLst/>
    </dgm:shape>
    <dgm:presOf/>
    <dgm:constrLst>
      <dgm:constr type="h" for="ch" forName="parentComposite" refType="h" refFor="ch" refForName="dummyMaxCanvas" op="equ" fact="0.2"/>
      <dgm:constr type="t" for="ch" forName="parentComposite"/>
      <dgm:constr type="h" for="ch" forName="childrenComposite" refType="h" refFor="ch" refForName="dummyMaxCanvas" op="equ" fact="0.8"/>
      <dgm:constr type="t" for="ch" forName="childrenComposite" refType="h" refFor="ch" refForName="dummyMaxCanvas" fact="0.2"/>
    </dgm:constrLst>
    <dgm:ruleLst/>
    <dgm:layoutNode name="dummyMaxCanvas">
      <dgm:alg type="sp"/>
      <dgm:shape xmlns:r="http://schemas.openxmlformats.org/officeDocument/2006/relationships" r:blip="">
        <dgm:adjLst/>
      </dgm:shape>
      <dgm:presOf/>
      <dgm:constrLst/>
      <dgm:ruleLst/>
    </dgm:layoutNode>
    <dgm:layoutNode name="parentComposite">
      <dgm:alg type="composite"/>
      <dgm:shape xmlns:r="http://schemas.openxmlformats.org/officeDocument/2006/relationships" r:blip="">
        <dgm:adjLst/>
      </dgm:shape>
      <dgm:presOf/>
      <dgm:constrLst>
        <dgm:constr type="w" for="ch" forName="parent1" refType="w" fact="0.36"/>
        <dgm:constr type="ctrX" for="ch" forName="parent1" refType="w" fact="0.24"/>
        <dgm:constr type="w" for="ch" forName="parent2" refType="w" fact="0.36"/>
        <dgm:constr type="ctrX" for="ch" forName="parent2" refType="w" fact="0.76"/>
        <dgm:constr type="primFontSz" for="ch" ptType="node" op="equ"/>
      </dgm:constrLst>
      <dgm:ruleLst/>
      <dgm:layoutNode name="parent1" styleLbl="alignAccFollowNode1">
        <dgm:varLst>
          <dgm:chMax val="4"/>
        </dgm:varLst>
        <dgm:alg type="tx"/>
        <dgm:shape xmlns:r="http://schemas.openxmlformats.org/officeDocument/2006/relationships" type="roundRect" r:blip="">
          <dgm:adjLst>
            <dgm:adj idx="1" val="0.1"/>
          </dgm:adjLst>
        </dgm:shape>
        <dgm:presOf axis="ch" ptType="node"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2" styleLbl="alignAccFollowNode1">
        <dgm:varLst>
          <dgm:chMax val="4"/>
        </dgm:varLst>
        <dgm:alg type="tx"/>
        <dgm:shape xmlns:r="http://schemas.openxmlformats.org/officeDocument/2006/relationships" type="roundRect" r:blip="">
          <dgm:adjLst>
            <dgm:adj idx="1" val="0.1"/>
          </dgm:adjLst>
        </dgm:shape>
        <dgm:presOf axis="ch" ptType="node" st="2"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name="childrenComposite">
      <dgm:alg type="composite"/>
      <dgm:shape xmlns:r="http://schemas.openxmlformats.org/officeDocument/2006/relationships" r:blip="">
        <dgm:adjLst/>
      </dgm:shape>
      <dgm:presOf/>
      <dgm:constrLst>
        <dgm:constr type="primFontSz" for="ch" ptType="node" op="equ" val="65"/>
        <dgm:constr type="w" for="ch" forName="fulcrum" refType="w" fact="0.15"/>
        <dgm:constr type="h" for="ch" forName="fulcrum" refType="w" refFor="ch" refForName="fulcrum"/>
        <dgm:constr type="b" for="ch" forName="fulcrum" refType="h"/>
        <dgm:constr type="ctrX" for="ch" forName="fulcrum" refType="w" fact="0.5"/>
        <dgm:constr type="w" for="ch" forName="balance_00" refType="w" fact="0.9"/>
        <dgm:constr type="h" for="ch" forName="balance_00" refType="h" fact="0.076"/>
        <dgm:constr type="b" for="ch" forName="balance_00" refType="h" fact="0.81"/>
        <dgm:constr type="ctrX" for="ch" forName="balance_00" refType="w" fact="0.5"/>
        <dgm:constr type="w" for="ch" forName="balance_01" refType="w"/>
        <dgm:constr type="h" for="ch" forName="balance_01" refType="h" fact="0.157"/>
        <dgm:constr type="b" for="ch" forName="balance_01" refType="h" fact="0.85"/>
        <dgm:constr type="ctrX" for="ch" forName="balance_01" refType="w" fact="0.5"/>
        <dgm:constr type="w" for="ch" forName="balance_02" refType="w"/>
        <dgm:constr type="h" for="ch" forName="balance_02" refType="h" fact="0.157"/>
        <dgm:constr type="b" for="ch" forName="balance_02" refType="h" fact="0.85"/>
        <dgm:constr type="ctrX" for="ch" forName="balance_02" refType="w" fact="0.5"/>
        <dgm:constr type="w" for="ch" forName="balance_03" refType="w"/>
        <dgm:constr type="h" for="ch" forName="balance_03" refType="h" fact="0.157"/>
        <dgm:constr type="b" for="ch" forName="balance_03" refType="h" fact="0.85"/>
        <dgm:constr type="ctrX" for="ch" forName="balance_03" refType="w" fact="0.5"/>
        <dgm:constr type="w" for="ch" forName="balance_04" refType="w"/>
        <dgm:constr type="h" for="ch" forName="balance_04" refType="h" fact="0.157"/>
        <dgm:constr type="b" for="ch" forName="balance_04" refType="h" fact="0.85"/>
        <dgm:constr type="ctrX" for="ch" forName="balance_04" refType="w" fact="0.5"/>
        <dgm:constr type="w" for="ch" forName="balance_10" refType="w"/>
        <dgm:constr type="h" for="ch" forName="balance_10" refType="h" fact="0.157"/>
        <dgm:constr type="b" for="ch" forName="balance_10" refType="h" fact="0.85"/>
        <dgm:constr type="ctrX" for="ch" forName="balance_10" refType="w" fact="0.5"/>
        <dgm:constr type="w" for="ch" forName="balance_11" refType="w" fact="0.9"/>
        <dgm:constr type="h" for="ch" forName="balance_11" refType="h" fact="0.076"/>
        <dgm:constr type="b" for="ch" forName="balance_11" refType="h" fact="0.81"/>
        <dgm:constr type="ctrX" for="ch" forName="balance_11" refType="w" fact="0.5"/>
        <dgm:constr type="w" for="ch" forName="balance_12" refType="w"/>
        <dgm:constr type="h" for="ch" forName="balance_12" refType="h" fact="0.157"/>
        <dgm:constr type="b" for="ch" forName="balance_12" refType="h" fact="0.85"/>
        <dgm:constr type="ctrX" for="ch" forName="balance_12" refType="w" fact="0.5"/>
        <dgm:constr type="w" for="ch" forName="balance_13" refType="w"/>
        <dgm:constr type="h" for="ch" forName="balance_13" refType="h" fact="0.157"/>
        <dgm:constr type="b" for="ch" forName="balance_13" refType="h" fact="0.85"/>
        <dgm:constr type="ctrX" for="ch" forName="balance_13" refType="w" fact="0.5"/>
        <dgm:constr type="w" for="ch" forName="balance_14" refType="w"/>
        <dgm:constr type="h" for="ch" forName="balance_14" refType="h" fact="0.157"/>
        <dgm:constr type="b" for="ch" forName="balance_14" refType="h" fact="0.85"/>
        <dgm:constr type="ctrX" for="ch" forName="balance_14" refType="w" fact="0.5"/>
        <dgm:constr type="w" for="ch" forName="balance_20" refType="w"/>
        <dgm:constr type="h" for="ch" forName="balance_20" refType="h" fact="0.157"/>
        <dgm:constr type="b" for="ch" forName="balance_20" refType="h" fact="0.85"/>
        <dgm:constr type="ctrX" for="ch" forName="balance_20" refType="w" fact="0.5"/>
        <dgm:constr type="w" for="ch" forName="balance_21" refType="w"/>
        <dgm:constr type="h" for="ch" forName="balance_21" refType="h" fact="0.157"/>
        <dgm:constr type="b" for="ch" forName="balance_21" refType="h" fact="0.85"/>
        <dgm:constr type="ctrX" for="ch" forName="balance_21" refType="w" fact="0.5"/>
        <dgm:constr type="w" for="ch" forName="balance_22" refType="w" fact="0.9"/>
        <dgm:constr type="h" for="ch" forName="balance_22" refType="h" fact="0.076"/>
        <dgm:constr type="b" for="ch" forName="balance_22" refType="h" fact="0.81"/>
        <dgm:constr type="ctrX" for="ch" forName="balance_22" refType="w" fact="0.5"/>
        <dgm:constr type="w" for="ch" forName="balance_23" refType="w"/>
        <dgm:constr type="h" for="ch" forName="balance_23" refType="h" fact="0.157"/>
        <dgm:constr type="b" for="ch" forName="balance_23" refType="h" fact="0.85"/>
        <dgm:constr type="ctrX" for="ch" forName="balance_23" refType="w" fact="0.5"/>
        <dgm:constr type="w" for="ch" forName="balance_24" refType="w"/>
        <dgm:constr type="h" for="ch" forName="balance_24" refType="h" fact="0.157"/>
        <dgm:constr type="b" for="ch" forName="balance_24" refType="h" fact="0.85"/>
        <dgm:constr type="ctrX" for="ch" forName="balance_24" refType="w" fact="0.5"/>
        <dgm:constr type="w" for="ch" forName="balance_30" refType="w"/>
        <dgm:constr type="h" for="ch" forName="balance_30" refType="h" fact="0.157"/>
        <dgm:constr type="b" for="ch" forName="balance_30" refType="h" fact="0.85"/>
        <dgm:constr type="ctrX" for="ch" forName="balance_30" refType="w" fact="0.5"/>
        <dgm:constr type="w" for="ch" forName="balance_31" refType="w"/>
        <dgm:constr type="h" for="ch" forName="balance_31" refType="h" fact="0.157"/>
        <dgm:constr type="b" for="ch" forName="balance_31" refType="h" fact="0.85"/>
        <dgm:constr type="ctrX" for="ch" forName="balance_31" refType="w" fact="0.5"/>
        <dgm:constr type="w" for="ch" forName="balance_32" refType="w"/>
        <dgm:constr type="h" for="ch" forName="balance_32" refType="h" fact="0.157"/>
        <dgm:constr type="b" for="ch" forName="balance_32" refType="h" fact="0.85"/>
        <dgm:constr type="ctrX" for="ch" forName="balance_32" refType="w" fact="0.5"/>
        <dgm:constr type="w" for="ch" forName="balance_33" refType="w" fact="0.9"/>
        <dgm:constr type="h" for="ch" forName="balance_33" refType="h" fact="0.076"/>
        <dgm:constr type="b" for="ch" forName="balance_33" refType="h" fact="0.81"/>
        <dgm:constr type="ctrX" for="ch" forName="balance_33" refType="w" fact="0.5"/>
        <dgm:constr type="w" for="ch" forName="balance_34" refType="w"/>
        <dgm:constr type="h" for="ch" forName="balance_34" refType="h" fact="0.157"/>
        <dgm:constr type="b" for="ch" forName="balance_34" refType="h" fact="0.85"/>
        <dgm:constr type="ctrX" for="ch" forName="balance_34" refType="w" fact="0.5"/>
        <dgm:constr type="w" for="ch" forName="balance_40" refType="w"/>
        <dgm:constr type="h" for="ch" forName="balance_40" refType="h" fact="0.157"/>
        <dgm:constr type="b" for="ch" forName="balance_40" refType="h" fact="0.85"/>
        <dgm:constr type="ctrX" for="ch" forName="balance_40" refType="w" fact="0.5"/>
        <dgm:constr type="w" for="ch" forName="balance_41" refType="w"/>
        <dgm:constr type="h" for="ch" forName="balance_41" refType="h" fact="0.157"/>
        <dgm:constr type="b" for="ch" forName="balance_41" refType="h" fact="0.85"/>
        <dgm:constr type="ctrX" for="ch" forName="balance_41" refType="w" fact="0.5"/>
        <dgm:constr type="w" for="ch" forName="balance_42" refType="w"/>
        <dgm:constr type="h" for="ch" forName="balance_42" refType="h" fact="0.157"/>
        <dgm:constr type="b" for="ch" forName="balance_42" refType="h" fact="0.85"/>
        <dgm:constr type="ctrX" for="ch" forName="balance_42" refType="w" fact="0.5"/>
        <dgm:constr type="w" for="ch" forName="balance_43" refType="w"/>
        <dgm:constr type="h" for="ch" forName="balance_43" refType="h" fact="0.157"/>
        <dgm:constr type="b" for="ch" forName="balance_43" refType="h" fact="0.85"/>
        <dgm:constr type="ctrX" for="ch" forName="balance_43" refType="w" fact="0.5"/>
        <dgm:constr type="w" for="ch" forName="balance_44" refType="w" fact="0.9"/>
        <dgm:constr type="h" for="ch" forName="balance_44" refType="h" fact="0.076"/>
        <dgm:constr type="b" for="ch" forName="balance_44" refType="h" fact="0.81"/>
        <dgm:constr type="ctrX" for="ch" forName="balance_44" refType="w" fact="0.5"/>
        <dgm:constr type="w" for="ch" forName="right_01_1" refType="w" fact="0.4"/>
        <dgm:constr type="h" for="ch" forName="right_01_1" refType="h" fact="0.7"/>
        <dgm:constr type="b" for="ch" forName="right_01_1" refType="h" fact="0.76"/>
        <dgm:constr type="ctrX" for="ch" forName="right_01_1" refType="w" fact="0.78"/>
        <dgm:constr type="w" for="ch" forName="left_10_1" refType="w" fact="0.4"/>
        <dgm:constr type="h" for="ch" forName="left_10_1" refType="h" fact="0.7"/>
        <dgm:constr type="b" for="ch" forName="left_10_1" refType="h" fact="0.76"/>
        <dgm:constr type="ctrX" for="ch" forName="left_10_1" refType="w" fact="0.22"/>
        <dgm:constr type="w" for="ch" forName="right_11_1" refType="w" fact="0.36"/>
        <dgm:constr type="h" for="ch" forName="right_11_1" refType="h" fact="0.67"/>
        <dgm:constr type="b" for="ch" forName="right_11_1" refType="h" fact="0.725"/>
        <dgm:constr type="ctrX" for="ch" forName="right_11_1" refType="w" fact="0.76"/>
        <dgm:constr type="w" for="ch" forName="left_11_1" refType="w" fact="0.36"/>
        <dgm:constr type="h" for="ch" forName="left_11_1" refType="h" fact="0.67"/>
        <dgm:constr type="b" for="ch" forName="left_11_1" refType="h" fact="0.725"/>
        <dgm:constr type="ctrX" for="ch" forName="left_11_1" refType="w" fact="0.24"/>
        <dgm:constr type="w" for="ch" forName="right_02_1" refType="w" fact="0.388"/>
        <dgm:constr type="h" for="ch" forName="right_02_1" refType="h" fact="0.36"/>
        <dgm:constr type="b" for="ch" forName="right_02_1" refType="h" fact="0.76"/>
        <dgm:constr type="ctrX" for="ch" forName="right_02_1" refType="w" fact="0.77"/>
        <dgm:constr type="w" for="ch" forName="right_02_2" refType="w" fact="0.388"/>
        <dgm:constr type="h" for="ch" forName="right_02_2" refType="h" fact="0.36"/>
        <dgm:constr type="b" for="ch" forName="right_02_2" refType="h" fact="0.42"/>
        <dgm:constr type="ctrX" for="ch" forName="right_02_2" refType="w" fact="0.79"/>
        <dgm:constr type="w" for="ch" forName="left_20_1" refType="w" fact="0.388"/>
        <dgm:constr type="h" for="ch" forName="left_20_1" refType="h" fact="0.36"/>
        <dgm:constr type="b" for="ch" forName="left_20_1" refType="h" fact="0.76"/>
        <dgm:constr type="ctrX" for="ch" forName="left_20_1" refType="w" fact="0.23"/>
        <dgm:constr type="w" for="ch" forName="left_20_2" refType="w" fact="0.388"/>
        <dgm:constr type="h" for="ch" forName="left_20_2" refType="h" fact="0.36"/>
        <dgm:constr type="b" for="ch" forName="left_20_2" refType="h" fact="0.42"/>
        <dgm:constr type="ctrX" for="ch" forName="left_20_2" refType="w" fact="0.21"/>
        <dgm:constr type="w" for="ch" forName="right_12_1" refType="w" fact="0.388"/>
        <dgm:constr type="h" for="ch" forName="right_12_1" refType="h" fact="0.36"/>
        <dgm:constr type="b" for="ch" forName="right_12_1" refType="h" fact="0.76"/>
        <dgm:constr type="ctrX" for="ch" forName="right_12_1" refType="w" fact="0.77"/>
        <dgm:constr type="w" for="ch" forName="right_12_2" refType="w" fact="0.388"/>
        <dgm:constr type="h" for="ch" forName="right_12_2" refType="h" fact="0.36"/>
        <dgm:constr type="b" for="ch" forName="right_12_2" refType="h" fact="0.42"/>
        <dgm:constr type="ctrX" for="ch" forName="right_12_2" refType="w" fact="0.79"/>
        <dgm:constr type="w" for="ch" forName="left_12_1" refType="w" fact="0.388"/>
        <dgm:constr type="h" for="ch" forName="left_12_1" refType="h" fact="0.36"/>
        <dgm:constr type="b" for="ch" forName="left_12_1" refType="h" fact="0.715"/>
        <dgm:constr type="ctrX" for="ch" forName="left_12_1" refType="w" fact="0.255"/>
        <dgm:constr type="w" for="ch" forName="right_22_1" refType="w" fact="0.36"/>
        <dgm:constr type="h" for="ch" forName="right_22_1" refType="h" fact="0.32"/>
        <dgm:constr type="b" for="ch" forName="right_22_1" refType="h" fact="0.725"/>
        <dgm:constr type="ctrX" for="ch" forName="right_22_1" refType="w" fact="0.76"/>
        <dgm:constr type="w" for="ch" forName="right_22_2" refType="w" fact="0.36"/>
        <dgm:constr type="h" for="ch" forName="right_22_2" refType="h" fact="0.32"/>
        <dgm:constr type="b" for="ch" forName="right_22_2" refType="h" fact="0.39"/>
        <dgm:constr type="ctrX" for="ch" forName="right_22_2" refType="w" fact="0.76"/>
        <dgm:constr type="w" for="ch" forName="left_22_1" refType="w" fact="0.36"/>
        <dgm:constr type="h" for="ch" forName="left_22_1" refType="h" fact="0.32"/>
        <dgm:constr type="b" for="ch" forName="left_22_1" refType="h" fact="0.725"/>
        <dgm:constr type="ctrX" for="ch" forName="left_22_1" refType="w" fact="0.24"/>
        <dgm:constr type="w" for="ch" forName="left_22_2" refType="w" fact="0.36"/>
        <dgm:constr type="h" for="ch" forName="left_22_2" refType="h" fact="0.32"/>
        <dgm:constr type="b" for="ch" forName="left_22_2" refType="h" fact="0.39"/>
        <dgm:constr type="ctrX" for="ch" forName="left_22_2" refType="w" fact="0.24"/>
        <dgm:constr type="w" for="ch" forName="left_21_1" refType="w" fact="0.388"/>
        <dgm:constr type="h" for="ch" forName="left_21_1" refType="h" fact="0.36"/>
        <dgm:constr type="b" for="ch" forName="left_21_1" refType="h" fact="0.76"/>
        <dgm:constr type="ctrX" for="ch" forName="left_21_1" refType="w" fact="0.23"/>
        <dgm:constr type="w" for="ch" forName="left_21_2" refType="w" fact="0.388"/>
        <dgm:constr type="h" for="ch" forName="left_21_2" refType="h" fact="0.36"/>
        <dgm:constr type="b" for="ch" forName="left_21_2" refType="h" fact="0.42"/>
        <dgm:constr type="ctrX" for="ch" forName="left_21_2" refType="w" fact="0.21"/>
        <dgm:constr type="w" for="ch" forName="right_21_1" refType="w" fact="0.388"/>
        <dgm:constr type="h" for="ch" forName="right_21_1" refType="h" fact="0.36"/>
        <dgm:constr type="b" for="ch" forName="right_21_1" refType="h" fact="0.715"/>
        <dgm:constr type="ctrX" for="ch" forName="right_21_1" refType="w" fact="0.745"/>
        <dgm:constr type="w" for="ch" forName="right_03_1" refType="w" fact="0.37"/>
        <dgm:constr type="h" for="ch" forName="right_03_1" refType="h" fact="0.24"/>
        <dgm:constr type="b" for="ch" forName="right_03_1" refType="h" fact="0.76"/>
        <dgm:constr type="ctrX" for="ch" forName="right_03_1" refType="w" fact="0.77"/>
        <dgm:constr type="w" for="ch" forName="right_03_2" refType="w" fact="0.37"/>
        <dgm:constr type="h" for="ch" forName="right_03_2" refType="h" fact="0.24"/>
        <dgm:constr type="b" for="ch" forName="right_03_2" refType="h" fact="0.535"/>
        <dgm:constr type="ctrX" for="ch" forName="right_03_2" refType="w" fact="0.783"/>
        <dgm:constr type="w" for="ch" forName="right_03_3" refType="w" fact="0.37"/>
        <dgm:constr type="h" for="ch" forName="right_03_3" refType="h" fact="0.24"/>
        <dgm:constr type="b" for="ch" forName="right_03_3" refType="h" fact="0.315"/>
        <dgm:constr type="ctrX" for="ch" forName="right_03_3" refType="w" fact="0.796"/>
        <dgm:constr type="w" for="ch" forName="left_30_1" refType="w" fact="0.37"/>
        <dgm:constr type="h" for="ch" forName="left_30_1" refType="h" fact="0.24"/>
        <dgm:constr type="b" for="ch" forName="left_30_1" refType="h" fact="0.76"/>
        <dgm:constr type="ctrX" for="ch" forName="left_30_1" refType="w" fact="0.23"/>
        <dgm:constr type="w" for="ch" forName="left_30_2" refType="w" fact="0.37"/>
        <dgm:constr type="h" for="ch" forName="left_30_2" refType="h" fact="0.24"/>
        <dgm:constr type="b" for="ch" forName="left_30_2" refType="h" fact="0.535"/>
        <dgm:constr type="ctrX" for="ch" forName="left_30_2" refType="w" fact="0.217"/>
        <dgm:constr type="w" for="ch" forName="left_30_3" refType="w" fact="0.37"/>
        <dgm:constr type="h" for="ch" forName="left_30_3" refType="h" fact="0.24"/>
        <dgm:constr type="b" for="ch" forName="left_30_3" refType="h" fact="0.315"/>
        <dgm:constr type="ctrX" for="ch" forName="left_30_3" refType="w" fact="0.204"/>
        <dgm:constr type="w" for="ch" forName="right_13_1" refType="w" fact="0.37"/>
        <dgm:constr type="h" for="ch" forName="right_13_1" refType="h" fact="0.24"/>
        <dgm:constr type="b" for="ch" forName="right_13_1" refType="h" fact="0.76"/>
        <dgm:constr type="ctrX" for="ch" forName="right_13_1" refType="w" fact="0.77"/>
        <dgm:constr type="w" for="ch" forName="right_13_2" refType="w" fact="0.37"/>
        <dgm:constr type="h" for="ch" forName="right_13_2" refType="h" fact="0.24"/>
        <dgm:constr type="b" for="ch" forName="right_13_2" refType="h" fact="0.535"/>
        <dgm:constr type="ctrX" for="ch" forName="right_13_2" refType="w" fact="0.783"/>
        <dgm:constr type="w" for="ch" forName="right_13_3" refType="w" fact="0.37"/>
        <dgm:constr type="h" for="ch" forName="right_13_3" refType="h" fact="0.24"/>
        <dgm:constr type="b" for="ch" forName="right_13_3" refType="h" fact="0.315"/>
        <dgm:constr type="ctrX" for="ch" forName="right_13_3" refType="w" fact="0.796"/>
        <dgm:constr type="w" for="ch" forName="left_13_1" refType="w" fact="0.37"/>
        <dgm:constr type="h" for="ch" forName="left_13_1" refType="h" fact="0.24"/>
        <dgm:constr type="b" for="ch" forName="left_13_1" refType="h" fact="0.715"/>
        <dgm:constr type="ctrX" for="ch" forName="left_13_1" refType="w" fact="0.255"/>
        <dgm:constr type="w" for="ch" forName="left_31_1" refType="w" fact="0.37"/>
        <dgm:constr type="h" for="ch" forName="left_31_1" refType="h" fact="0.24"/>
        <dgm:constr type="b" for="ch" forName="left_31_1" refType="h" fact="0.76"/>
        <dgm:constr type="ctrX" for="ch" forName="left_31_1" refType="w" fact="0.23"/>
        <dgm:constr type="w" for="ch" forName="left_31_2" refType="w" fact="0.37"/>
        <dgm:constr type="h" for="ch" forName="left_31_2" refType="h" fact="0.24"/>
        <dgm:constr type="b" for="ch" forName="left_31_2" refType="h" fact="0.535"/>
        <dgm:constr type="ctrX" for="ch" forName="left_31_2" refType="w" fact="0.217"/>
        <dgm:constr type="w" for="ch" forName="left_31_3" refType="w" fact="0.37"/>
        <dgm:constr type="h" for="ch" forName="left_31_3" refType="h" fact="0.24"/>
        <dgm:constr type="b" for="ch" forName="left_31_3" refType="h" fact="0.315"/>
        <dgm:constr type="ctrX" for="ch" forName="left_31_3" refType="w" fact="0.204"/>
        <dgm:constr type="w" for="ch" forName="right_31_1" refType="w" fact="0.37"/>
        <dgm:constr type="h" for="ch" forName="right_31_1" refType="h" fact="0.24"/>
        <dgm:constr type="b" for="ch" forName="right_31_1" refType="h" fact="0.715"/>
        <dgm:constr type="ctrX" for="ch" forName="right_31_1" refType="w" fact="0.745"/>
        <dgm:constr type="w" for="ch" forName="right_23_1" refType="w" fact="0.37"/>
        <dgm:constr type="h" for="ch" forName="right_23_1" refType="h" fact="0.24"/>
        <dgm:constr type="b" for="ch" forName="right_23_1" refType="h" fact="0.76"/>
        <dgm:constr type="ctrX" for="ch" forName="right_23_1" refType="w" fact="0.77"/>
        <dgm:constr type="w" for="ch" forName="right_23_2" refType="w" fact="0.37"/>
        <dgm:constr type="h" for="ch" forName="right_23_2" refType="h" fact="0.24"/>
        <dgm:constr type="b" for="ch" forName="right_23_2" refType="h" fact="0.535"/>
        <dgm:constr type="ctrX" for="ch" forName="right_23_2" refType="w" fact="0.783"/>
        <dgm:constr type="w" for="ch" forName="right_23_3" refType="w" fact="0.37"/>
        <dgm:constr type="h" for="ch" forName="right_23_3" refType="h" fact="0.24"/>
        <dgm:constr type="b" for="ch" forName="right_23_3" refType="h" fact="0.315"/>
        <dgm:constr type="ctrX" for="ch" forName="right_23_3" refType="w" fact="0.796"/>
        <dgm:constr type="w" for="ch" forName="left_23_1" refType="w" fact="0.37"/>
        <dgm:constr type="h" for="ch" forName="left_23_1" refType="h" fact="0.24"/>
        <dgm:constr type="b" for="ch" forName="left_23_1" refType="h" fact="0.715"/>
        <dgm:constr type="ctrX" for="ch" forName="left_23_1" refType="w" fact="0.255"/>
        <dgm:constr type="w" for="ch" forName="left_23_2" refType="w" fact="0.37"/>
        <dgm:constr type="h" for="ch" forName="left_23_2" refType="h" fact="0.24"/>
        <dgm:constr type="b" for="ch" forName="left_23_2" refType="h" fact="0.49"/>
        <dgm:constr type="ctrX" for="ch" forName="left_23_2" refType="w" fact="0.268"/>
        <dgm:constr type="w" for="ch" forName="left_32_1" refType="w" fact="0.37"/>
        <dgm:constr type="h" for="ch" forName="left_32_1" refType="h" fact="0.24"/>
        <dgm:constr type="b" for="ch" forName="left_32_1" refType="h" fact="0.76"/>
        <dgm:constr type="ctrX" for="ch" forName="left_32_1" refType="w" fact="0.23"/>
        <dgm:constr type="w" for="ch" forName="left_32_2" refType="w" fact="0.37"/>
        <dgm:constr type="h" for="ch" forName="left_32_2" refType="h" fact="0.24"/>
        <dgm:constr type="b" for="ch" forName="left_32_2" refType="h" fact="0.535"/>
        <dgm:constr type="ctrX" for="ch" forName="left_32_2" refType="w" fact="0.217"/>
        <dgm:constr type="w" for="ch" forName="left_32_3" refType="w" fact="0.37"/>
        <dgm:constr type="h" for="ch" forName="left_32_3" refType="h" fact="0.24"/>
        <dgm:constr type="b" for="ch" forName="left_32_3" refType="h" fact="0.315"/>
        <dgm:constr type="ctrX" for="ch" forName="left_32_3" refType="w" fact="0.204"/>
        <dgm:constr type="w" for="ch" forName="right_32_1" refType="w" fact="0.37"/>
        <dgm:constr type="h" for="ch" forName="right_32_1" refType="h" fact="0.24"/>
        <dgm:constr type="b" for="ch" forName="right_32_1" refType="h" fact="0.715"/>
        <dgm:constr type="ctrX" for="ch" forName="right_32_1" refType="w" fact="0.745"/>
        <dgm:constr type="w" for="ch" forName="right_32_2" refType="w" fact="0.37"/>
        <dgm:constr type="h" for="ch" forName="right_32_2" refType="h" fact="0.24"/>
        <dgm:constr type="b" for="ch" forName="right_32_2" refType="h" fact="0.49"/>
        <dgm:constr type="ctrX" for="ch" forName="right_32_2" refType="w" fact="0.732"/>
        <dgm:constr type="w" for="ch" forName="right_33_1" refType="w" fact="0.36"/>
        <dgm:constr type="h" for="ch" forName="right_33_1" refType="h" fact="0.21"/>
        <dgm:constr type="b" for="ch" forName="right_33_1" refType="h" fact="0.725"/>
        <dgm:constr type="ctrX" for="ch" forName="right_33_1" refType="w" fact="0.76"/>
        <dgm:constr type="w" for="ch" forName="right_33_2" refType="w" fact="0.36"/>
        <dgm:constr type="h" for="ch" forName="right_33_2" refType="h" fact="0.21"/>
        <dgm:constr type="b" for="ch" forName="right_33_2" refType="h" fact="0.5"/>
        <dgm:constr type="ctrX" for="ch" forName="right_33_2" refType="w" fact="0.76"/>
        <dgm:constr type="w" for="ch" forName="right_33_3" refType="w" fact="0.36"/>
        <dgm:constr type="h" for="ch" forName="right_33_3" refType="h" fact="0.21"/>
        <dgm:constr type="b" for="ch" forName="right_33_3" refType="h" fact="0.275"/>
        <dgm:constr type="ctrX" for="ch" forName="right_33_3" refType="w" fact="0.76"/>
        <dgm:constr type="w" for="ch" forName="left_33_1" refType="w" fact="0.36"/>
        <dgm:constr type="h" for="ch" forName="left_33_1" refType="h" fact="0.21"/>
        <dgm:constr type="b" for="ch" forName="left_33_1" refType="h" fact="0.725"/>
        <dgm:constr type="ctrX" for="ch" forName="left_33_1" refType="w" fact="0.24"/>
        <dgm:constr type="w" for="ch" forName="left_33_2" refType="w" fact="0.36"/>
        <dgm:constr type="h" for="ch" forName="left_33_2" refType="h" fact="0.21"/>
        <dgm:constr type="b" for="ch" forName="left_33_2" refType="h" fact="0.5"/>
        <dgm:constr type="ctrX" for="ch" forName="left_33_2" refType="w" fact="0.24"/>
        <dgm:constr type="w" for="ch" forName="left_33_3" refType="w" fact="0.36"/>
        <dgm:constr type="h" for="ch" forName="left_33_3" refType="h" fact="0.21"/>
        <dgm:constr type="b" for="ch" forName="left_33_3" refType="h" fact="0.275"/>
        <dgm:constr type="ctrX" for="ch" forName="left_33_3" refType="w" fact="0.24"/>
        <dgm:constr type="w" for="ch" forName="right_04_1" refType="w" fact="0.365"/>
        <dgm:constr type="h" for="ch" forName="right_04_1" refType="h" fact="0.185"/>
        <dgm:constr type="b" for="ch" forName="right_04_1" refType="h" fact="0.76"/>
        <dgm:constr type="ctrX" for="ch" forName="right_04_1" refType="w" fact="0.77"/>
        <dgm:constr type="w" for="ch" forName="right_04_2" refType="w" fact="0.365"/>
        <dgm:constr type="h" for="ch" forName="right_04_2" refType="h" fact="0.185"/>
        <dgm:constr type="b" for="ch" forName="right_04_2" refType="h" fact="0.595"/>
        <dgm:constr type="ctrX" for="ch" forName="right_04_2" refType="w" fact="0.78"/>
        <dgm:constr type="w" for="ch" forName="right_04_3" refType="w" fact="0.365"/>
        <dgm:constr type="h" for="ch" forName="right_04_3" refType="h" fact="0.185"/>
        <dgm:constr type="b" for="ch" forName="right_04_3" refType="h" fact="0.43"/>
        <dgm:constr type="ctrX" for="ch" forName="right_04_3" refType="w" fact="0.79"/>
        <dgm:constr type="w" for="ch" forName="right_04_4" refType="w" fact="0.365"/>
        <dgm:constr type="h" for="ch" forName="right_04_4" refType="h" fact="0.185"/>
        <dgm:constr type="b" for="ch" forName="right_04_4" refType="h" fact="0.265"/>
        <dgm:constr type="ctrX" for="ch" forName="right_04_4" refType="w" fact="0.8"/>
        <dgm:constr type="w" for="ch" forName="left_40_1" refType="w" fact="0.365"/>
        <dgm:constr type="h" for="ch" forName="left_40_1" refType="h" fact="0.185"/>
        <dgm:constr type="b" for="ch" forName="left_40_1" refType="h" fact="0.76"/>
        <dgm:constr type="ctrX" for="ch" forName="left_40_1" refType="w" fact="0.23"/>
        <dgm:constr type="w" for="ch" forName="left_40_2" refType="w" fact="0.365"/>
        <dgm:constr type="h" for="ch" forName="left_40_2" refType="h" fact="0.185"/>
        <dgm:constr type="b" for="ch" forName="left_40_2" refType="h" fact="0.595"/>
        <dgm:constr type="ctrX" for="ch" forName="left_40_2" refType="w" fact="0.22"/>
        <dgm:constr type="w" for="ch" forName="left_40_3" refType="w" fact="0.365"/>
        <dgm:constr type="h" for="ch" forName="left_40_3" refType="h" fact="0.185"/>
        <dgm:constr type="b" for="ch" forName="left_40_3" refType="h" fact="0.43"/>
        <dgm:constr type="ctrX" for="ch" forName="left_40_3" refType="w" fact="0.21"/>
        <dgm:constr type="w" for="ch" forName="left_40_4" refType="w" fact="0.365"/>
        <dgm:constr type="h" for="ch" forName="left_40_4" refType="h" fact="0.185"/>
        <dgm:constr type="b" for="ch" forName="left_40_4" refType="h" fact="0.265"/>
        <dgm:constr type="ctrX" for="ch" forName="left_40_4" refType="w" fact="0.2"/>
        <dgm:constr type="w" for="ch" forName="right_14_1" refType="w" fact="0.365"/>
        <dgm:constr type="h" for="ch" forName="right_14_1" refType="h" fact="0.185"/>
        <dgm:constr type="b" for="ch" forName="right_14_1" refType="h" fact="0.76"/>
        <dgm:constr type="ctrX" for="ch" forName="right_14_1" refType="w" fact="0.77"/>
        <dgm:constr type="w" for="ch" forName="right_14_2" refType="w" fact="0.365"/>
        <dgm:constr type="h" for="ch" forName="right_14_2" refType="h" fact="0.185"/>
        <dgm:constr type="b" for="ch" forName="right_14_2" refType="h" fact="0.595"/>
        <dgm:constr type="ctrX" for="ch" forName="right_14_2" refType="w" fact="0.78"/>
        <dgm:constr type="w" for="ch" forName="right_14_3" refType="w" fact="0.365"/>
        <dgm:constr type="h" for="ch" forName="right_14_3" refType="h" fact="0.185"/>
        <dgm:constr type="b" for="ch" forName="right_14_3" refType="h" fact="0.43"/>
        <dgm:constr type="ctrX" for="ch" forName="right_14_3" refType="w" fact="0.79"/>
        <dgm:constr type="w" for="ch" forName="right_14_4" refType="w" fact="0.365"/>
        <dgm:constr type="h" for="ch" forName="right_14_4" refType="h" fact="0.185"/>
        <dgm:constr type="b" for="ch" forName="right_14_4" refType="h" fact="0.265"/>
        <dgm:constr type="ctrX" for="ch" forName="right_14_4" refType="w" fact="0.8"/>
        <dgm:constr type="w" for="ch" forName="left_14_1" refType="w" fact="0.365"/>
        <dgm:constr type="h" for="ch" forName="left_14_1" refType="h" fact="0.185"/>
        <dgm:constr type="b" for="ch" forName="left_14_1" refType="h" fact="0.715"/>
        <dgm:constr type="ctrX" for="ch" forName="left_14_1" refType="w" fact="0.25"/>
        <dgm:constr type="w" for="ch" forName="left_41_1" refType="w" fact="0.365"/>
        <dgm:constr type="h" for="ch" forName="left_41_1" refType="h" fact="0.185"/>
        <dgm:constr type="b" for="ch" forName="left_41_1" refType="h" fact="0.76"/>
        <dgm:constr type="ctrX" for="ch" forName="left_41_1" refType="w" fact="0.23"/>
        <dgm:constr type="w" for="ch" forName="left_41_2" refType="w" fact="0.365"/>
        <dgm:constr type="h" for="ch" forName="left_41_2" refType="h" fact="0.185"/>
        <dgm:constr type="b" for="ch" forName="left_41_2" refType="h" fact="0.595"/>
        <dgm:constr type="ctrX" for="ch" forName="left_41_2" refType="w" fact="0.22"/>
        <dgm:constr type="w" for="ch" forName="left_41_3" refType="w" fact="0.365"/>
        <dgm:constr type="h" for="ch" forName="left_41_3" refType="h" fact="0.185"/>
        <dgm:constr type="b" for="ch" forName="left_41_3" refType="h" fact="0.43"/>
        <dgm:constr type="ctrX" for="ch" forName="left_41_3" refType="w" fact="0.21"/>
        <dgm:constr type="w" for="ch" forName="left_41_4" refType="w" fact="0.365"/>
        <dgm:constr type="h" for="ch" forName="left_41_4" refType="h" fact="0.185"/>
        <dgm:constr type="b" for="ch" forName="left_41_4" refType="h" fact="0.265"/>
        <dgm:constr type="ctrX" for="ch" forName="left_41_4" refType="w" fact="0.2"/>
        <dgm:constr type="w" for="ch" forName="right_41_1" refType="w" fact="0.365"/>
        <dgm:constr type="h" for="ch" forName="right_41_1" refType="h" fact="0.185"/>
        <dgm:constr type="b" for="ch" forName="right_41_1" refType="h" fact="0.715"/>
        <dgm:constr type="ctrX" for="ch" forName="right_41_1" refType="w" fact="0.75"/>
        <dgm:constr type="w" for="ch" forName="right_24_1" refType="w" fact="0.365"/>
        <dgm:constr type="h" for="ch" forName="right_24_1" refType="h" fact="0.185"/>
        <dgm:constr type="b" for="ch" forName="right_24_1" refType="h" fact="0.76"/>
        <dgm:constr type="ctrX" for="ch" forName="right_24_1" refType="w" fact="0.77"/>
        <dgm:constr type="w" for="ch" forName="right_24_2" refType="w" fact="0.365"/>
        <dgm:constr type="h" for="ch" forName="right_24_2" refType="h" fact="0.185"/>
        <dgm:constr type="b" for="ch" forName="right_24_2" refType="h" fact="0.595"/>
        <dgm:constr type="ctrX" for="ch" forName="right_24_2" refType="w" fact="0.78"/>
        <dgm:constr type="w" for="ch" forName="right_24_3" refType="w" fact="0.365"/>
        <dgm:constr type="h" for="ch" forName="right_24_3" refType="h" fact="0.185"/>
        <dgm:constr type="b" for="ch" forName="right_24_3" refType="h" fact="0.43"/>
        <dgm:constr type="ctrX" for="ch" forName="right_24_3" refType="w" fact="0.79"/>
        <dgm:constr type="w" for="ch" forName="right_24_4" refType="w" fact="0.365"/>
        <dgm:constr type="h" for="ch" forName="right_24_4" refType="h" fact="0.185"/>
        <dgm:constr type="b" for="ch" forName="right_24_4" refType="h" fact="0.265"/>
        <dgm:constr type="ctrX" for="ch" forName="right_24_4" refType="w" fact="0.8"/>
        <dgm:constr type="w" for="ch" forName="left_24_1" refType="w" fact="0.365"/>
        <dgm:constr type="h" for="ch" forName="left_24_1" refType="h" fact="0.185"/>
        <dgm:constr type="b" for="ch" forName="left_24_1" refType="h" fact="0.715"/>
        <dgm:constr type="ctrX" for="ch" forName="left_24_1" refType="w" fact="0.25"/>
        <dgm:constr type="w" for="ch" forName="left_24_2" refType="w" fact="0.365"/>
        <dgm:constr type="h" for="ch" forName="left_24_2" refType="h" fact="0.185"/>
        <dgm:constr type="b" for="ch" forName="left_24_2" refType="h" fact="0.55"/>
        <dgm:constr type="ctrX" for="ch" forName="left_24_2" refType="w" fact="0.26"/>
        <dgm:constr type="w" for="ch" forName="left_42_1" refType="w" fact="0.365"/>
        <dgm:constr type="h" for="ch" forName="left_42_1" refType="h" fact="0.185"/>
        <dgm:constr type="b" for="ch" forName="left_42_1" refType="h" fact="0.76"/>
        <dgm:constr type="ctrX" for="ch" forName="left_42_1" refType="w" fact="0.23"/>
        <dgm:constr type="w" for="ch" forName="left_42_2" refType="w" fact="0.365"/>
        <dgm:constr type="h" for="ch" forName="left_42_2" refType="h" fact="0.185"/>
        <dgm:constr type="b" for="ch" forName="left_42_2" refType="h" fact="0.595"/>
        <dgm:constr type="ctrX" for="ch" forName="left_42_2" refType="w" fact="0.22"/>
        <dgm:constr type="w" for="ch" forName="left_42_3" refType="w" fact="0.365"/>
        <dgm:constr type="h" for="ch" forName="left_42_3" refType="h" fact="0.185"/>
        <dgm:constr type="b" for="ch" forName="left_42_3" refType="h" fact="0.43"/>
        <dgm:constr type="ctrX" for="ch" forName="left_42_3" refType="w" fact="0.21"/>
        <dgm:constr type="w" for="ch" forName="left_42_4" refType="w" fact="0.365"/>
        <dgm:constr type="h" for="ch" forName="left_42_4" refType="h" fact="0.185"/>
        <dgm:constr type="b" for="ch" forName="left_42_4" refType="h" fact="0.265"/>
        <dgm:constr type="ctrX" for="ch" forName="left_42_4" refType="w" fact="0.2"/>
        <dgm:constr type="w" for="ch" forName="right_42_1" refType="w" fact="0.365"/>
        <dgm:constr type="h" for="ch" forName="right_42_1" refType="h" fact="0.185"/>
        <dgm:constr type="b" for="ch" forName="right_42_1" refType="h" fact="0.715"/>
        <dgm:constr type="ctrX" for="ch" forName="right_42_1" refType="w" fact="0.75"/>
        <dgm:constr type="w" for="ch" forName="right_42_2" refType="w" fact="0.365"/>
        <dgm:constr type="h" for="ch" forName="right_42_2" refType="h" fact="0.185"/>
        <dgm:constr type="b" for="ch" forName="right_42_2" refType="h" fact="0.55"/>
        <dgm:constr type="ctrX" for="ch" forName="right_42_2" refType="w" fact="0.74"/>
        <dgm:constr type="w" for="ch" forName="right_34_1" refType="w" fact="0.365"/>
        <dgm:constr type="h" for="ch" forName="right_34_1" refType="h" fact="0.185"/>
        <dgm:constr type="b" for="ch" forName="right_34_1" refType="h" fact="0.76"/>
        <dgm:constr type="ctrX" for="ch" forName="right_34_1" refType="w" fact="0.77"/>
        <dgm:constr type="w" for="ch" forName="right_34_2" refType="w" fact="0.365"/>
        <dgm:constr type="h" for="ch" forName="right_34_2" refType="h" fact="0.185"/>
        <dgm:constr type="b" for="ch" forName="right_34_2" refType="h" fact="0.595"/>
        <dgm:constr type="ctrX" for="ch" forName="right_34_2" refType="w" fact="0.78"/>
        <dgm:constr type="w" for="ch" forName="right_34_3" refType="w" fact="0.365"/>
        <dgm:constr type="h" for="ch" forName="right_34_3" refType="h" fact="0.185"/>
        <dgm:constr type="b" for="ch" forName="right_34_3" refType="h" fact="0.43"/>
        <dgm:constr type="ctrX" for="ch" forName="right_34_3" refType="w" fact="0.79"/>
        <dgm:constr type="w" for="ch" forName="right_34_4" refType="w" fact="0.365"/>
        <dgm:constr type="h" for="ch" forName="right_34_4" refType="h" fact="0.185"/>
        <dgm:constr type="b" for="ch" forName="right_34_4" refType="h" fact="0.265"/>
        <dgm:constr type="ctrX" for="ch" forName="right_34_4" refType="w" fact="0.8"/>
        <dgm:constr type="w" for="ch" forName="left_34_1" refType="w" fact="0.365"/>
        <dgm:constr type="h" for="ch" forName="left_34_1" refType="h" fact="0.185"/>
        <dgm:constr type="b" for="ch" forName="left_34_1" refType="h" fact="0.715"/>
        <dgm:constr type="ctrX" for="ch" forName="left_34_1" refType="w" fact="0.25"/>
        <dgm:constr type="w" for="ch" forName="left_34_2" refType="w" fact="0.365"/>
        <dgm:constr type="h" for="ch" forName="left_34_2" refType="h" fact="0.185"/>
        <dgm:constr type="b" for="ch" forName="left_34_2" refType="h" fact="0.55"/>
        <dgm:constr type="ctrX" for="ch" forName="left_34_2" refType="w" fact="0.26"/>
        <dgm:constr type="w" for="ch" forName="left_34_3" refType="w" fact="0.365"/>
        <dgm:constr type="h" for="ch" forName="left_34_3" refType="h" fact="0.185"/>
        <dgm:constr type="b" for="ch" forName="left_34_3" refType="h" fact="0.385"/>
        <dgm:constr type="ctrX" for="ch" forName="left_34_3" refType="w" fact="0.27"/>
        <dgm:constr type="w" for="ch" forName="left_43_1" refType="w" fact="0.365"/>
        <dgm:constr type="h" for="ch" forName="left_43_1" refType="h" fact="0.185"/>
        <dgm:constr type="b" for="ch" forName="left_43_1" refType="h" fact="0.76"/>
        <dgm:constr type="ctrX" for="ch" forName="left_43_1" refType="w" fact="0.23"/>
        <dgm:constr type="w" for="ch" forName="left_43_2" refType="w" fact="0.365"/>
        <dgm:constr type="h" for="ch" forName="left_43_2" refType="h" fact="0.185"/>
        <dgm:constr type="b" for="ch" forName="left_43_2" refType="h" fact="0.595"/>
        <dgm:constr type="ctrX" for="ch" forName="left_43_2" refType="w" fact="0.22"/>
        <dgm:constr type="w" for="ch" forName="left_43_3" refType="w" fact="0.365"/>
        <dgm:constr type="h" for="ch" forName="left_43_3" refType="h" fact="0.185"/>
        <dgm:constr type="b" for="ch" forName="left_43_3" refType="h" fact="0.43"/>
        <dgm:constr type="ctrX" for="ch" forName="left_43_3" refType="w" fact="0.21"/>
        <dgm:constr type="w" for="ch" forName="left_43_4" refType="w" fact="0.365"/>
        <dgm:constr type="h" for="ch" forName="left_43_4" refType="h" fact="0.185"/>
        <dgm:constr type="b" for="ch" forName="left_43_4" refType="h" fact="0.265"/>
        <dgm:constr type="ctrX" for="ch" forName="left_43_4" refType="w" fact="0.2"/>
        <dgm:constr type="w" for="ch" forName="right_43_1" refType="w" fact="0.365"/>
        <dgm:constr type="h" for="ch" forName="right_43_1" refType="h" fact="0.185"/>
        <dgm:constr type="b" for="ch" forName="right_43_1" refType="h" fact="0.715"/>
        <dgm:constr type="ctrX" for="ch" forName="right_43_1" refType="w" fact="0.75"/>
        <dgm:constr type="w" for="ch" forName="right_43_2" refType="w" fact="0.365"/>
        <dgm:constr type="h" for="ch" forName="right_43_2" refType="h" fact="0.185"/>
        <dgm:constr type="b" for="ch" forName="right_43_2" refType="h" fact="0.55"/>
        <dgm:constr type="ctrX" for="ch" forName="right_43_2" refType="w" fact="0.74"/>
        <dgm:constr type="w" for="ch" forName="right_43_3" refType="w" fact="0.365"/>
        <dgm:constr type="h" for="ch" forName="right_43_3" refType="h" fact="0.185"/>
        <dgm:constr type="b" for="ch" forName="right_43_3" refType="h" fact="0.385"/>
        <dgm:constr type="ctrX" for="ch" forName="right_43_3" refType="w" fact="0.73"/>
        <dgm:constr type="w" for="ch" forName="right_44_1" refType="w" fact="0.36"/>
        <dgm:constr type="h" for="ch" forName="right_44_1" refType="h" fact="0.154"/>
        <dgm:constr type="b" for="ch" forName="right_44_1" refType="h" fact="0.725"/>
        <dgm:constr type="ctrX" for="ch" forName="right_44_1" refType="w" fact="0.76"/>
        <dgm:constr type="w" for="ch" forName="right_44_2" refType="w" fact="0.36"/>
        <dgm:constr type="h" for="ch" forName="right_44_2" refType="h" fact="0.154"/>
        <dgm:constr type="b" for="ch" forName="right_44_2" refType="h" fact="0.559"/>
        <dgm:constr type="ctrX" for="ch" forName="right_44_2" refType="w" fact="0.76"/>
        <dgm:constr type="w" for="ch" forName="right_44_3" refType="w" fact="0.36"/>
        <dgm:constr type="h" for="ch" forName="right_44_3" refType="h" fact="0.154"/>
        <dgm:constr type="b" for="ch" forName="right_44_3" refType="h" fact="0.393"/>
        <dgm:constr type="ctrX" for="ch" forName="right_44_3" refType="w" fact="0.76"/>
        <dgm:constr type="w" for="ch" forName="right_44_4" refType="w" fact="0.36"/>
        <dgm:constr type="h" for="ch" forName="right_44_4" refType="h" fact="0.154"/>
        <dgm:constr type="b" for="ch" forName="right_44_4" refType="h" fact="0.224"/>
        <dgm:constr type="ctrX" for="ch" forName="right_44_4" refType="w" fact="0.76"/>
        <dgm:constr type="w" for="ch" forName="left_44_1" refType="w" fact="0.36"/>
        <dgm:constr type="h" for="ch" forName="left_44_1" refType="h" fact="0.154"/>
        <dgm:constr type="b" for="ch" forName="left_44_1" refType="h" fact="0.725"/>
        <dgm:constr type="ctrX" for="ch" forName="left_44_1" refType="w" fact="0.24"/>
        <dgm:constr type="w" for="ch" forName="left_44_2" refType="w" fact="0.36"/>
        <dgm:constr type="h" for="ch" forName="left_44_2" refType="h" fact="0.154"/>
        <dgm:constr type="b" for="ch" forName="left_44_2" refType="h" fact="0.559"/>
        <dgm:constr type="ctrX" for="ch" forName="left_44_2" refType="w" fact="0.24"/>
        <dgm:constr type="w" for="ch" forName="left_44_3" refType="w" fact="0.36"/>
        <dgm:constr type="h" for="ch" forName="left_44_3" refType="h" fact="0.154"/>
        <dgm:constr type="b" for="ch" forName="left_44_3" refType="h" fact="0.393"/>
        <dgm:constr type="ctrX" for="ch" forName="left_44_3" refType="w" fact="0.24"/>
        <dgm:constr type="w" for="ch" forName="left_44_4" refType="w" fact="0.36"/>
        <dgm:constr type="h" for="ch" forName="left_44_4" refType="h" fact="0.154"/>
        <dgm:constr type="b" for="ch" forName="left_44_4" refType="h" fact="0.224"/>
        <dgm:constr type="ctrX" for="ch" forName="left_44_4" refType="w" fact="0.24"/>
      </dgm:constrLst>
      <dgm:ruleLst/>
      <dgm:layoutNode name="dummyMaxCanvas_ChildArea">
        <dgm:alg type="sp"/>
        <dgm:shape xmlns:r="http://schemas.openxmlformats.org/officeDocument/2006/relationships" r:blip="">
          <dgm:adjLst/>
        </dgm:shape>
        <dgm:presOf/>
        <dgm:constrLst/>
        <dgm:ruleLst/>
      </dgm:layoutNode>
      <dgm:layoutNode name="fulcrum" styleLbl="alignAccFollowNode1">
        <dgm:alg type="sp"/>
        <dgm:shape xmlns:r="http://schemas.openxmlformats.org/officeDocument/2006/relationships" type="triangle" r:blip="">
          <dgm:adjLst/>
        </dgm:shape>
        <dgm:presOf/>
        <dgm:constrLst/>
        <dgm:ruleLst/>
      </dgm:layoutNode>
      <dgm:choose name="Name0">
        <dgm:if name="Name1" axis="ch ch" ptType="node node" st="1 1" cnt="1 0" func="cnt" op="equ" val="0">
          <dgm:choose name="Name2">
            <dgm:if name="Name3" axis="ch ch" ptType="node node" st="2 1" cnt="1 0" func="cnt" op="equ" val="0">
              <dgm:layoutNode name="balance_00" styleLbl="alignAccFollowNode1">
                <dgm:varLst>
                  <dgm:bulletEnabled val="1"/>
                </dgm:varLst>
                <dgm:alg type="sp"/>
                <dgm:shape xmlns:r="http://schemas.openxmlformats.org/officeDocument/2006/relationships" type="rect" r:blip="">
                  <dgm:adjLst/>
                </dgm:shape>
                <dgm:presOf/>
                <dgm:constrLst/>
                <dgm:ruleLst/>
              </dgm:layoutNode>
            </dgm:if>
            <dgm:else name="Name4">
              <dgm:choose name="Name5">
                <dgm:if name="Name6" axis="ch ch" ptType="node node" st="2 1" cnt="1 0" func="cnt" op="equ" val="1">
                  <dgm:layoutNode name="balance_01" styleLbl="alignAccFollowNode1">
                    <dgm:varLst>
                      <dgm:bulletEnabled val="1"/>
                    </dgm:varLst>
                    <dgm:alg type="sp"/>
                    <dgm:shape xmlns:r="http://schemas.openxmlformats.org/officeDocument/2006/relationships" rot="4" type="rect" r:blip="">
                      <dgm:adjLst/>
                    </dgm:shape>
                    <dgm:presOf/>
                    <dgm:constrLst/>
                    <dgm:ruleLst/>
                  </dgm:layoutNode>
                  <dgm:layoutNode name="right_0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
                  <dgm:choose name="Name8">
                    <dgm:if name="Name9" axis="ch ch" ptType="node node" st="2 1" cnt="1 0" func="cnt" op="equ" val="2">
                      <dgm:layoutNode name="balance_02" styleLbl="alignAccFollowNode1">
                        <dgm:varLst>
                          <dgm:bulletEnabled val="1"/>
                        </dgm:varLst>
                        <dgm:alg type="sp"/>
                        <dgm:shape xmlns:r="http://schemas.openxmlformats.org/officeDocument/2006/relationships" rot="4" type="rect" r:blip="">
                          <dgm:adjLst/>
                        </dgm:shape>
                        <dgm:presOf/>
                        <dgm:constrLst/>
                        <dgm:ruleLst/>
                      </dgm:layoutNode>
                      <dgm:layoutNode name="right_0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
                      <dgm:choose name="Name11">
                        <dgm:if name="Name12" axis="ch ch" ptType="node node" st="2 1" cnt="1 0" func="cnt" op="equ" val="3">
                          <dgm:layoutNode name="balance_03" styleLbl="alignAccFollowNode1">
                            <dgm:varLst>
                              <dgm:bulletEnabled val="1"/>
                            </dgm:varLst>
                            <dgm:alg type="sp"/>
                            <dgm:shape xmlns:r="http://schemas.openxmlformats.org/officeDocument/2006/relationships" rot="4" type="rect" r:blip="">
                              <dgm:adjLst/>
                            </dgm:shape>
                            <dgm:presOf/>
                            <dgm:constrLst/>
                            <dgm:ruleLst/>
                          </dgm:layoutNode>
                          <dgm:layoutNode name="right_0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3">
                          <dgm:choose name="Name14">
                            <dgm:if name="Name15" axis="ch ch" ptType="node node" st="2 1" cnt="1 0" func="cnt" op="gte" val="4">
                              <dgm:layoutNode name="balance_04" styleLbl="alignAccFollowNode1">
                                <dgm:varLst>
                                  <dgm:bulletEnabled val="1"/>
                                </dgm:varLst>
                                <dgm:alg type="sp"/>
                                <dgm:shape xmlns:r="http://schemas.openxmlformats.org/officeDocument/2006/relationships" rot="4" type="rect" r:blip="">
                                  <dgm:adjLst/>
                                </dgm:shape>
                                <dgm:presOf/>
                                <dgm:constrLst/>
                                <dgm:ruleLst/>
                              </dgm:layoutNode>
                              <dgm:layoutNode name="right_0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6"/>
                          </dgm:choose>
                        </dgm:else>
                      </dgm:choose>
                    </dgm:else>
                  </dgm:choose>
                </dgm:else>
              </dgm:choose>
            </dgm:else>
          </dgm:choose>
        </dgm:if>
        <dgm:else name="Name17">
          <dgm:choose name="Name18">
            <dgm:if name="Name19" axis="ch ch" ptType="node node" st="1 1" cnt="1 0" func="cnt" op="equ" val="1">
              <dgm:choose name="Name20">
                <dgm:if name="Name21" axis="ch ch" ptType="node node" st="2 1" cnt="1 0" func="cnt" op="equ" val="0">
                  <dgm:layoutNode name="balance_10" styleLbl="alignAccFollowNode1">
                    <dgm:varLst>
                      <dgm:bulletEnabled val="1"/>
                    </dgm:varLst>
                    <dgm:alg type="sp"/>
                    <dgm:shape xmlns:r="http://schemas.openxmlformats.org/officeDocument/2006/relationships" rot="-4" type="rect" r:blip="">
                      <dgm:adjLst/>
                    </dgm:shape>
                    <dgm:presOf/>
                    <dgm:constrLst/>
                    <dgm:ruleLst/>
                  </dgm:layoutNode>
                  <dgm:layoutNode name="left_1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2">
                  <dgm:choose name="Name23">
                    <dgm:if name="Name24" axis="ch ch" ptType="node node" st="2 1" cnt="1 0" func="cnt" op="equ" val="1">
                      <dgm:layoutNode name="balance_11" styleLbl="alignAccFollowNode1">
                        <dgm:varLst>
                          <dgm:bulletEnabled val="1"/>
                        </dgm:varLst>
                        <dgm:alg type="sp"/>
                        <dgm:shape xmlns:r="http://schemas.openxmlformats.org/officeDocument/2006/relationships" type="rect" r:blip="">
                          <dgm:adjLst/>
                        </dgm:shape>
                        <dgm:presOf/>
                        <dgm:constrLst/>
                        <dgm:ruleLst/>
                      </dgm:layoutNode>
                      <dgm:layoutNode name="left_11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1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5">
                      <dgm:choose name="Name26">
                        <dgm:if name="Name27" axis="ch ch" ptType="node node" st="2 1" cnt="1 0" func="cnt" op="equ" val="2">
                          <dgm:layoutNode name="balance_12" styleLbl="alignAccFollowNode1">
                            <dgm:varLst>
                              <dgm:bulletEnabled val="1"/>
                            </dgm:varLst>
                            <dgm:alg type="sp"/>
                            <dgm:shape xmlns:r="http://schemas.openxmlformats.org/officeDocument/2006/relationships" rot="4" type="rect" r:blip="">
                              <dgm:adjLst/>
                            </dgm:shape>
                            <dgm:presOf/>
                            <dgm:constrLst/>
                            <dgm:ruleLst/>
                          </dgm:layoutNode>
                          <dgm:layoutNode name="right_1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8">
                          <dgm:choose name="Name29">
                            <dgm:if name="Name30" axis="ch ch" ptType="node node" st="2 1" cnt="1 0" func="cnt" op="equ" val="3">
                              <dgm:layoutNode name="balance_13" styleLbl="alignAccFollowNode1">
                                <dgm:varLst>
                                  <dgm:bulletEnabled val="1"/>
                                </dgm:varLst>
                                <dgm:alg type="sp"/>
                                <dgm:shape xmlns:r="http://schemas.openxmlformats.org/officeDocument/2006/relationships" rot="4" type="rect" r:blip="">
                                  <dgm:adjLst/>
                                </dgm:shape>
                                <dgm:presOf/>
                                <dgm:constrLst/>
                                <dgm:ruleLst/>
                              </dgm:layoutNode>
                              <dgm:layoutNode name="right_1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1">
                              <dgm:choose name="Name32">
                                <dgm:if name="Name33" axis="ch ch" ptType="node node" st="2 1" cnt="1 0" func="cnt" op="gte" val="4">
                                  <dgm:layoutNode name="balance_14" styleLbl="alignAccFollowNode1">
                                    <dgm:varLst>
                                      <dgm:bulletEnabled val="1"/>
                                    </dgm:varLst>
                                    <dgm:alg type="sp"/>
                                    <dgm:shape xmlns:r="http://schemas.openxmlformats.org/officeDocument/2006/relationships" rot="4" type="rect" r:blip="">
                                      <dgm:adjLst/>
                                    </dgm:shape>
                                    <dgm:presOf/>
                                    <dgm:constrLst/>
                                    <dgm:ruleLst/>
                                  </dgm:layoutNode>
                                  <dgm:layoutNode name="right_1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4"/>
                              </dgm:choose>
                            </dgm:else>
                          </dgm:choose>
                        </dgm:else>
                      </dgm:choose>
                    </dgm:else>
                  </dgm:choose>
                </dgm:else>
              </dgm:choose>
            </dgm:if>
            <dgm:else name="Name35">
              <dgm:choose name="Name36">
                <dgm:if name="Name37" axis="ch ch" ptType="node node" st="1 1" cnt="1 0" func="cnt" op="equ" val="2">
                  <dgm:choose name="Name38">
                    <dgm:if name="Name39" axis="ch ch" ptType="node node" st="2 1" cnt="1 0" func="cnt" op="equ" val="0">
                      <dgm:layoutNode name="balance_20" styleLbl="alignAccFollowNode1">
                        <dgm:varLst>
                          <dgm:bulletEnabled val="1"/>
                        </dgm:varLst>
                        <dgm:alg type="sp"/>
                        <dgm:shape xmlns:r="http://schemas.openxmlformats.org/officeDocument/2006/relationships" rot="-4" type="rect" r:blip="">
                          <dgm:adjLst/>
                        </dgm:shape>
                        <dgm:presOf/>
                        <dgm:constrLst/>
                        <dgm:ruleLst/>
                      </dgm:layoutNode>
                      <dgm:layoutNode name="left_2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0">
                      <dgm:choose name="Name41">
                        <dgm:if name="Name42" axis="ch ch" ptType="node node" st="2 1" cnt="1 0" func="cnt" op="equ" val="1">
                          <dgm:layoutNode name="balance_21" styleLbl="alignAccFollowNode1">
                            <dgm:varLst>
                              <dgm:bulletEnabled val="1"/>
                            </dgm:varLst>
                            <dgm:alg type="sp"/>
                            <dgm:shape xmlns:r="http://schemas.openxmlformats.org/officeDocument/2006/relationships" rot="-4" type="rect" r:blip="">
                              <dgm:adjLst/>
                            </dgm:shape>
                            <dgm:presOf/>
                            <dgm:constrLst/>
                            <dgm:ruleLst/>
                          </dgm:layoutNode>
                          <dgm:layoutNode name="left_2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3">
                          <dgm:choose name="Name44">
                            <dgm:if name="Name45" axis="ch ch" ptType="node node" st="2 1" cnt="1 0" func="cnt" op="equ" val="2">
                              <dgm:layoutNode name="balance_22" styleLbl="alignAccFollowNode1">
                                <dgm:varLst>
                                  <dgm:bulletEnabled val="1"/>
                                </dgm:varLst>
                                <dgm:alg type="sp"/>
                                <dgm:shape xmlns:r="http://schemas.openxmlformats.org/officeDocument/2006/relationships" type="rect" r:blip="">
                                  <dgm:adjLst/>
                                </dgm:shape>
                                <dgm:presOf/>
                                <dgm:constrLst/>
                                <dgm:ruleLst/>
                              </dgm:layoutNode>
                              <dgm:layoutNode name="right_22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2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6">
                              <dgm:choose name="Name47">
                                <dgm:if name="Name48" axis="ch ch" ptType="node node" st="2 1" cnt="1 0" func="cnt" op="equ" val="3">
                                  <dgm:layoutNode name="balance_23" styleLbl="alignAccFollowNode1">
                                    <dgm:varLst>
                                      <dgm:bulletEnabled val="1"/>
                                    </dgm:varLst>
                                    <dgm:alg type="sp"/>
                                    <dgm:shape xmlns:r="http://schemas.openxmlformats.org/officeDocument/2006/relationships" rot="4" type="rect" r:blip="">
                                      <dgm:adjLst/>
                                    </dgm:shape>
                                    <dgm:presOf/>
                                    <dgm:constrLst/>
                                    <dgm:ruleLst/>
                                  </dgm:layoutNode>
                                  <dgm:layoutNode name="right_2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9">
                                  <dgm:choose name="Name50">
                                    <dgm:if name="Name51" axis="ch ch" ptType="node node" st="2 1" cnt="1 0" func="cnt" op="gte" val="4">
                                      <dgm:layoutNode name="balance_24" styleLbl="alignAccFollowNode1">
                                        <dgm:varLst>
                                          <dgm:bulletEnabled val="1"/>
                                        </dgm:varLst>
                                        <dgm:alg type="sp"/>
                                        <dgm:shape xmlns:r="http://schemas.openxmlformats.org/officeDocument/2006/relationships" rot="4" type="rect" r:blip="">
                                          <dgm:adjLst/>
                                        </dgm:shape>
                                        <dgm:presOf/>
                                        <dgm:constrLst/>
                                        <dgm:ruleLst/>
                                      </dgm:layoutNode>
                                      <dgm:layoutNode name="right_2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2"/>
                                  </dgm:choose>
                                </dgm:else>
                              </dgm:choose>
                            </dgm:else>
                          </dgm:choose>
                        </dgm:else>
                      </dgm:choose>
                    </dgm:else>
                  </dgm:choose>
                </dgm:if>
                <dgm:else name="Name53">
                  <dgm:choose name="Name54">
                    <dgm:if name="Name55" axis="ch ch" ptType="node node" st="1 1" cnt="1 0" func="cnt" op="equ" val="3">
                      <dgm:choose name="Name56">
                        <dgm:if name="Name57" axis="ch ch" ptType="node node" st="2 1" cnt="1 0" func="cnt" op="equ" val="0">
                          <dgm:layoutNode name="balance_30" styleLbl="alignAccFollowNode1">
                            <dgm:varLst>
                              <dgm:bulletEnabled val="1"/>
                            </dgm:varLst>
                            <dgm:alg type="sp"/>
                            <dgm:shape xmlns:r="http://schemas.openxmlformats.org/officeDocument/2006/relationships" rot="-4" type="rect" r:blip="">
                              <dgm:adjLst/>
                            </dgm:shape>
                            <dgm:presOf/>
                            <dgm:constrLst/>
                            <dgm:ruleLst/>
                          </dgm:layoutNode>
                          <dgm:layoutNode name="left_3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name="Name59">
                            <dgm:if name="Name60" axis="ch ch" ptType="node node" st="2 1" cnt="1 0" func="cnt" op="equ" val="1">
                              <dgm:layoutNode name="balance_31" styleLbl="alignAccFollowNode1">
                                <dgm:varLst>
                                  <dgm:bulletEnabled val="1"/>
                                </dgm:varLst>
                                <dgm:alg type="sp"/>
                                <dgm:shape xmlns:r="http://schemas.openxmlformats.org/officeDocument/2006/relationships" rot="-4" type="rect" r:blip="">
                                  <dgm:adjLst/>
                                </dgm:shape>
                                <dgm:presOf/>
                                <dgm:constrLst/>
                                <dgm:ruleLst/>
                              </dgm:layoutNode>
                              <dgm:layoutNode name="left_3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1">
                              <dgm:choose name="Name62">
                                <dgm:if name="Name63" axis="ch ch" ptType="node node" st="2 1" cnt="1 0" func="cnt" op="equ" val="2">
                                  <dgm:layoutNode name="balance_32" styleLbl="alignAccFollowNode1">
                                    <dgm:varLst>
                                      <dgm:bulletEnabled val="1"/>
                                    </dgm:varLst>
                                    <dgm:alg type="sp"/>
                                    <dgm:shape xmlns:r="http://schemas.openxmlformats.org/officeDocument/2006/relationships" rot="-4" type="rect" r:blip="">
                                      <dgm:adjLst/>
                                    </dgm:shape>
                                    <dgm:presOf/>
                                    <dgm:constrLst/>
                                    <dgm:ruleLst/>
                                  </dgm:layoutNode>
                                  <dgm:layoutNode name="left_3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4">
                                  <dgm:choose name="Name65">
                                    <dgm:if name="Name66" axis="ch ch" ptType="node node" st="2 1" cnt="1 0" func="cnt" op="equ" val="3">
                                      <dgm:layoutNode name="balance_33" styleLbl="alignAccFollowNode1">
                                        <dgm:varLst>
                                          <dgm:bulletEnabled val="1"/>
                                        </dgm:varLst>
                                        <dgm:alg type="sp"/>
                                        <dgm:shape xmlns:r="http://schemas.openxmlformats.org/officeDocument/2006/relationships" type="rect" r:blip="">
                                          <dgm:adjLst/>
                                        </dgm:shape>
                                        <dgm:presOf/>
                                        <dgm:constrLst/>
                                        <dgm:ruleLst/>
                                      </dgm:layoutNode>
                                      <dgm:layoutNode name="right_33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7">
                                      <dgm:choose name="Name68">
                                        <dgm:if name="Name69" axis="ch ch" ptType="node node" st="2 1" cnt="1 0" func="cnt" op="gte" val="4">
                                          <dgm:layoutNode name="balance_34" styleLbl="alignAccFollowNode1">
                                            <dgm:varLst>
                                              <dgm:bulletEnabled val="1"/>
                                            </dgm:varLst>
                                            <dgm:alg type="sp"/>
                                            <dgm:shape xmlns:r="http://schemas.openxmlformats.org/officeDocument/2006/relationships" rot="4" type="rect" r:blip="">
                                              <dgm:adjLst/>
                                            </dgm:shape>
                                            <dgm:presOf/>
                                            <dgm:constrLst/>
                                            <dgm:ruleLst/>
                                          </dgm:layoutNode>
                                          <dgm:layoutNode name="right_3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0"/>
                                      </dgm:choose>
                                    </dgm:else>
                                  </dgm:choose>
                                </dgm:else>
                              </dgm:choose>
                            </dgm:else>
                          </dgm:choose>
                        </dgm:else>
                      </dgm:choose>
                    </dgm:if>
                    <dgm:else name="Name71">
                      <dgm:choose name="Name72">
                        <dgm:if name="Name73" axis="ch ch" ptType="node node" st="1 1" cnt="1 0" func="cnt" op="gte" val="4">
                          <dgm:choose name="Name74">
                            <dgm:if name="Name75" axis="ch ch" ptType="node node" st="2 1" cnt="1 0" func="cnt" op="equ" val="0">
                              <dgm:layoutNode name="balance_40" styleLbl="alignAccFollowNode1">
                                <dgm:varLst>
                                  <dgm:bulletEnabled val="1"/>
                                </dgm:varLst>
                                <dgm:alg type="sp"/>
                                <dgm:shape xmlns:r="http://schemas.openxmlformats.org/officeDocument/2006/relationships" rot="-4" type="rect" r:blip="">
                                  <dgm:adjLst/>
                                </dgm:shape>
                                <dgm:presOf/>
                                <dgm:constrLst/>
                                <dgm:ruleLst/>
                              </dgm:layoutNode>
                              <dgm:layoutNode name="left_4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6">
                              <dgm:choose name="Name77">
                                <dgm:if name="Name78" axis="ch ch" ptType="node node" st="2 1" cnt="1 0" func="cnt" op="equ" val="1">
                                  <dgm:layoutNode name="balance_41" styleLbl="alignAccFollowNode1">
                                    <dgm:varLst>
                                      <dgm:bulletEnabled val="1"/>
                                    </dgm:varLst>
                                    <dgm:alg type="sp"/>
                                    <dgm:shape xmlns:r="http://schemas.openxmlformats.org/officeDocument/2006/relationships" rot="-4" type="rect" r:blip="">
                                      <dgm:adjLst/>
                                    </dgm:shape>
                                    <dgm:presOf/>
                                    <dgm:constrLst/>
                                    <dgm:ruleLst/>
                                  </dgm:layoutNode>
                                  <dgm:layoutNode name="left_4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name="Name80">
                                    <dgm:if name="Name81" axis="ch ch" ptType="node node" st="2 1" cnt="1 0" func="cnt" op="equ" val="2">
                                      <dgm:layoutNode name="balance_42" styleLbl="alignAccFollowNode1">
                                        <dgm:varLst>
                                          <dgm:bulletEnabled val="1"/>
                                        </dgm:varLst>
                                        <dgm:alg type="sp"/>
                                        <dgm:shape xmlns:r="http://schemas.openxmlformats.org/officeDocument/2006/relationships" rot="-4" type="rect" r:blip="">
                                          <dgm:adjLst/>
                                        </dgm:shape>
                                        <dgm:presOf/>
                                        <dgm:constrLst/>
                                        <dgm:ruleLst/>
                                      </dgm:layoutNode>
                                      <dgm:layoutNode name="left_4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2">
                                      <dgm:choose name="Name83">
                                        <dgm:if name="Name84" axis="ch ch" ptType="node node" st="2 1" cnt="1 0" func="cnt" op="equ" val="3">
                                          <dgm:layoutNode name="balance_43" styleLbl="alignAccFollowNode1">
                                            <dgm:varLst>
                                              <dgm:bulletEnabled val="1"/>
                                            </dgm:varLst>
                                            <dgm:alg type="sp"/>
                                            <dgm:shape xmlns:r="http://schemas.openxmlformats.org/officeDocument/2006/relationships" rot="-4" type="rect" r:blip="">
                                              <dgm:adjLst/>
                                            </dgm:shape>
                                            <dgm:presOf/>
                                            <dgm:constrLst/>
                                            <dgm:ruleLst/>
                                          </dgm:layoutNode>
                                          <dgm:layoutNode name="left_4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5">
                                          <dgm:choose name="Name86">
                                            <dgm:if name="Name87" axis="ch ch" ptType="node node" st="2 1" cnt="1 0" func="cnt" op="gte" val="4">
                                              <dgm:layoutNode name="balance_44" styleLbl="alignAccFollowNode1">
                                                <dgm:varLst>
                                                  <dgm:bulletEnabled val="1"/>
                                                </dgm:varLst>
                                                <dgm:alg type="sp"/>
                                                <dgm:shape xmlns:r="http://schemas.openxmlformats.org/officeDocument/2006/relationships" type="rect" r:blip="">
                                                  <dgm:adjLst/>
                                                </dgm:shape>
                                                <dgm:presOf/>
                                                <dgm:constrLst/>
                                                <dgm:ruleLst/>
                                              </dgm:layoutNode>
                                              <dgm:layoutNode name="right_44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4" styleLbl="node1">
                                                <dgm:varLst>
                                                  <dgm:bulletEnabled val="1"/>
                                                </dgm:varLst>
                                                <dgm:alg type="tx"/>
                                                <dgm:shape xmlns:r="http://schemas.openxmlformats.org/officeDocument/2006/relationships"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4" styleLbl="node1">
                                                <dgm:varLst>
                                                  <dgm:bulletEnabled val="1"/>
                                                </dgm:varLst>
                                                <dgm:alg type="tx"/>
                                                <dgm:shape xmlns:r="http://schemas.openxmlformats.org/officeDocument/2006/relationships"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8"/>
                                          </dgm:choose>
                                        </dgm:else>
                                      </dgm:choose>
                                    </dgm:else>
                                  </dgm:choose>
                                </dgm:else>
                              </dgm:choose>
                            </dgm:else>
                          </dgm:choose>
                        </dgm:if>
                        <dgm:else name="Name89"/>
                      </dgm:choose>
                    </dgm:else>
                  </dgm:choose>
                </dgm:else>
              </dgm:choose>
            </dgm:else>
          </dgm:choose>
        </dgm:else>
      </dgm:choose>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CA"/>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938CE5-53E5-4191-B9C5-BF6ABB669A44}" type="datetimeFigureOut">
              <a:rPr lang="fr-CA" smtClean="0"/>
              <a:pPr/>
              <a:t>2016-09-15</a:t>
            </a:fld>
            <a:endParaRPr lang="fr-CA"/>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CA"/>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CA"/>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672E55-5AFF-4555-A4C8-9ABA02975CEF}" type="slidenum">
              <a:rPr lang="fr-CA" smtClean="0"/>
              <a:pPr/>
              <a:t>‹N°›</a:t>
            </a:fld>
            <a:endParaRPr lang="fr-CA"/>
          </a:p>
        </p:txBody>
      </p:sp>
    </p:spTree>
    <p:extLst>
      <p:ext uri="{BB962C8B-B14F-4D97-AF65-F5344CB8AC3E}">
        <p14:creationId xmlns:p14="http://schemas.microsoft.com/office/powerpoint/2010/main" val="23985825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CA" dirty="0"/>
              <a:t>Merci beaucoup, bienvenue</a:t>
            </a:r>
          </a:p>
          <a:p>
            <a:endParaRPr lang="fr-CA" dirty="0"/>
          </a:p>
          <a:p>
            <a:r>
              <a:rPr lang="fr-CA" dirty="0"/>
              <a:t>Je m’appelle Pier-Luc,</a:t>
            </a:r>
            <a:r>
              <a:rPr lang="fr-CA" baseline="0" dirty="0"/>
              <a:t> je suis ergothérapeute de formation et je travaille depuis environ 1 an dans un programme de soutien à domicile à Montréal. C’est ce qui m’a motivé à débuter ce projet de maîtrise que je réalise sous la direction de Mélanie Levasseur et Annie Carrier.</a:t>
            </a:r>
          </a:p>
          <a:p>
            <a:endParaRPr lang="fr-CA" baseline="0" dirty="0"/>
          </a:p>
        </p:txBody>
      </p:sp>
      <p:sp>
        <p:nvSpPr>
          <p:cNvPr id="4" name="Espace réservé du numéro de diapositive 3"/>
          <p:cNvSpPr>
            <a:spLocks noGrp="1"/>
          </p:cNvSpPr>
          <p:nvPr>
            <p:ph type="sldNum" sz="quarter" idx="10"/>
          </p:nvPr>
        </p:nvSpPr>
        <p:spPr/>
        <p:txBody>
          <a:bodyPr/>
          <a:lstStyle/>
          <a:p>
            <a:fld id="{B5672E55-5AFF-4555-A4C8-9ABA02975CEF}" type="slidenum">
              <a:rPr lang="fr-CA" smtClean="0"/>
              <a:pPr/>
              <a:t>1</a:t>
            </a:fld>
            <a:endParaRPr lang="fr-CA"/>
          </a:p>
        </p:txBody>
      </p:sp>
    </p:spTree>
    <p:extLst>
      <p:ext uri="{BB962C8B-B14F-4D97-AF65-F5344CB8AC3E}">
        <p14:creationId xmlns:p14="http://schemas.microsoft.com/office/powerpoint/2010/main" val="8378443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baseline="0" dirty="0"/>
              <a:t>Le plan de ma présentation va suivre une s</a:t>
            </a:r>
            <a:r>
              <a:rPr lang="fr-CA" dirty="0"/>
              <a:t>tructure habituelle pour un premier séminaire de maîtrise </a:t>
            </a:r>
          </a:p>
          <a:p>
            <a:pPr marL="0" marR="0" indent="0" algn="l" defTabSz="914400" rtl="0" eaLnBrk="1" fontAlgn="auto" latinLnBrk="0" hangingPunct="1">
              <a:lnSpc>
                <a:spcPct val="100000"/>
              </a:lnSpc>
              <a:spcBef>
                <a:spcPts val="0"/>
              </a:spcBef>
              <a:spcAft>
                <a:spcPts val="0"/>
              </a:spcAft>
              <a:buClrTx/>
              <a:buSzTx/>
              <a:buFontTx/>
              <a:buNone/>
              <a:tabLst/>
              <a:defRPr/>
            </a:pPr>
            <a:r>
              <a:rPr lang="fr-CA" dirty="0"/>
              <a:t>Donc,</a:t>
            </a:r>
            <a:r>
              <a:rPr lang="fr-CA" baseline="0" dirty="0"/>
              <a:t> j</a:t>
            </a:r>
            <a:r>
              <a:rPr lang="fr-CA" dirty="0"/>
              <a:t>e vais</a:t>
            </a:r>
            <a:r>
              <a:rPr lang="fr-CA" baseline="0" dirty="0"/>
              <a:t> d’abord commencer par vous présenter les concepts clés essentiels à la compréhension de ma présentation. (suivante)</a:t>
            </a:r>
            <a:endParaRPr lang="fr-CA" dirty="0"/>
          </a:p>
        </p:txBody>
      </p:sp>
      <p:sp>
        <p:nvSpPr>
          <p:cNvPr id="4" name="Espace réservé du numéro de diapositive 3"/>
          <p:cNvSpPr>
            <a:spLocks noGrp="1"/>
          </p:cNvSpPr>
          <p:nvPr>
            <p:ph type="sldNum" sz="quarter" idx="10"/>
          </p:nvPr>
        </p:nvSpPr>
        <p:spPr/>
        <p:txBody>
          <a:bodyPr/>
          <a:lstStyle/>
          <a:p>
            <a:fld id="{B5672E55-5AFF-4555-A4C8-9ABA02975CEF}" type="slidenum">
              <a:rPr lang="fr-CA" smtClean="0"/>
              <a:pPr/>
              <a:t>2</a:t>
            </a:fld>
            <a:endParaRPr lang="fr-CA"/>
          </a:p>
        </p:txBody>
      </p:sp>
    </p:spTree>
    <p:extLst>
      <p:ext uri="{BB962C8B-B14F-4D97-AF65-F5344CB8AC3E}">
        <p14:creationId xmlns:p14="http://schemas.microsoft.com/office/powerpoint/2010/main" val="36719589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r"/>
            <a:fld id="{1DD26D46-5C88-4D78-AA1E-08FC54551F59}" type="slidenum">
              <a:rPr lang="en-US" altLang="fr-FR"/>
              <a:pPr algn="r"/>
              <a:t>3</a:t>
            </a:fld>
            <a:endParaRPr lang="en-US" altLang="fr-FR"/>
          </a:p>
        </p:txBody>
      </p:sp>
      <p:sp>
        <p:nvSpPr>
          <p:cNvPr id="15363" name="Rectangle 2"/>
          <p:cNvSpPr>
            <a:spLocks noGrp="1" noRot="1" noChangeAspect="1" noChangeArrowheads="1" noTextEdit="1"/>
          </p:cNvSpPr>
          <p:nvPr>
            <p:ph type="sldImg"/>
          </p:nvPr>
        </p:nvSpPr>
        <p:spPr>
          <a:xfrm>
            <a:off x="1066800" y="693738"/>
            <a:ext cx="4656138" cy="3492500"/>
          </a:xfrm>
          <a:ln/>
        </p:spPr>
      </p:sp>
      <p:sp>
        <p:nvSpPr>
          <p:cNvPr id="15364" name="Rectangle 3"/>
          <p:cNvSpPr>
            <a:spLocks noGrp="1" noChangeArrowheads="1"/>
          </p:cNvSpPr>
          <p:nvPr>
            <p:ph type="body" idx="1"/>
          </p:nvPr>
        </p:nvSpPr>
        <p:spPr>
          <a:noFill/>
        </p:spPr>
        <p:txBody>
          <a:bodyPr/>
          <a:lstStyle/>
          <a:p>
            <a:pPr marL="171450" indent="-171450">
              <a:buFont typeface="Arial" panose="020B0604020202020204" pitchFamily="34" charset="0"/>
              <a:buChar char="•"/>
            </a:pPr>
            <a:r>
              <a:rPr lang="fr-CA" sz="1400" kern="1200" dirty="0">
                <a:solidFill>
                  <a:schemeClr val="tx1"/>
                </a:solidFill>
                <a:effectLst/>
                <a:latin typeface="+mn-lt"/>
                <a:ea typeface="+mn-ea"/>
                <a:cs typeface="+mn-cs"/>
              </a:rPr>
              <a:t>En 2031 le quart de la population aura plus de 65 ans [1].</a:t>
            </a:r>
            <a:r>
              <a:rPr lang="fr-CA" sz="1400" kern="1200" baseline="0" dirty="0">
                <a:solidFill>
                  <a:schemeClr val="tx1"/>
                </a:solidFill>
                <a:effectLst/>
                <a:latin typeface="+mn-lt"/>
                <a:ea typeface="+mn-ea"/>
                <a:cs typeface="+mn-cs"/>
              </a:rPr>
              <a:t> En vieillissant, ces personnes </a:t>
            </a:r>
            <a:r>
              <a:rPr lang="fr-CA" sz="1400" kern="1200" dirty="0">
                <a:solidFill>
                  <a:schemeClr val="tx1"/>
                </a:solidFill>
                <a:effectLst/>
                <a:latin typeface="+mn-lt"/>
                <a:ea typeface="+mn-ea"/>
                <a:cs typeface="+mn-cs"/>
              </a:rPr>
              <a:t>seront plus susceptibles</a:t>
            </a:r>
            <a:r>
              <a:rPr lang="fr-CA" sz="1400" kern="1200" baseline="0" dirty="0">
                <a:solidFill>
                  <a:schemeClr val="tx1"/>
                </a:solidFill>
                <a:effectLst/>
                <a:latin typeface="+mn-lt"/>
                <a:ea typeface="+mn-ea"/>
                <a:cs typeface="+mn-cs"/>
              </a:rPr>
              <a:t> de présenter une ou des maladies chroniques, et des incapacités</a:t>
            </a:r>
            <a:r>
              <a:rPr lang="fr-CA" sz="1400" kern="1200" dirty="0">
                <a:solidFill>
                  <a:schemeClr val="tx1"/>
                </a:solidFill>
                <a:effectLst/>
                <a:latin typeface="+mn-lt"/>
                <a:ea typeface="+mn-ea"/>
                <a:cs typeface="+mn-cs"/>
              </a:rPr>
              <a:t>. </a:t>
            </a:r>
          </a:p>
          <a:p>
            <a:pPr marL="171450" indent="-171450">
              <a:buFont typeface="Arial" panose="020B0604020202020204" pitchFamily="34" charset="0"/>
              <a:buChar char="•"/>
            </a:pPr>
            <a:endParaRPr lang="fr-CA" sz="1400" kern="1200" dirty="0">
              <a:solidFill>
                <a:schemeClr val="tx1"/>
              </a:solidFill>
              <a:effectLst/>
              <a:latin typeface="+mn-lt"/>
              <a:ea typeface="+mn-ea"/>
              <a:cs typeface="+mn-cs"/>
            </a:endParaRPr>
          </a:p>
          <a:p>
            <a:pPr marL="171450" indent="-171450">
              <a:buFont typeface="Arial" panose="020B0604020202020204" pitchFamily="34" charset="0"/>
              <a:buChar char="•"/>
            </a:pPr>
            <a:r>
              <a:rPr lang="fr-CA" sz="1400" kern="1200" dirty="0">
                <a:solidFill>
                  <a:schemeClr val="tx1"/>
                </a:solidFill>
                <a:effectLst/>
                <a:latin typeface="+mn-lt"/>
                <a:ea typeface="+mn-ea"/>
                <a:cs typeface="+mn-cs"/>
              </a:rPr>
              <a:t>En vieillissant, 42 % des personnes vont présenter des incapacités [2] pouvant entraîner des restrictions de participation sociale [3], et diminuer leur qualité de vie [4]. </a:t>
            </a:r>
          </a:p>
          <a:p>
            <a:pPr marL="171450" indent="-171450">
              <a:buFont typeface="Arial" panose="020B0604020202020204" pitchFamily="34" charset="0"/>
              <a:buChar char="•"/>
            </a:pPr>
            <a:endParaRPr lang="fr-CA" sz="1400" kern="1200" dirty="0">
              <a:solidFill>
                <a:schemeClr val="tx1"/>
              </a:solidFill>
              <a:effectLst/>
              <a:latin typeface="+mn-lt"/>
              <a:ea typeface="+mn-ea"/>
              <a:cs typeface="+mn-cs"/>
            </a:endParaRPr>
          </a:p>
          <a:p>
            <a:pPr marL="171450" indent="-171450">
              <a:buFont typeface="Arial" panose="020B0604020202020204" pitchFamily="34" charset="0"/>
              <a:buChar char="•"/>
            </a:pPr>
            <a:r>
              <a:rPr lang="fr-CA" sz="1400" kern="1200" dirty="0">
                <a:solidFill>
                  <a:schemeClr val="tx1"/>
                </a:solidFill>
                <a:effectLst/>
                <a:latin typeface="+mn-lt"/>
                <a:ea typeface="+mn-ea"/>
                <a:cs typeface="+mn-cs"/>
              </a:rPr>
              <a:t>Si</a:t>
            </a:r>
            <a:r>
              <a:rPr lang="fr-CA" sz="1400" kern="1200" baseline="0" dirty="0">
                <a:solidFill>
                  <a:schemeClr val="tx1"/>
                </a:solidFill>
                <a:effectLst/>
                <a:latin typeface="+mn-lt"/>
                <a:ea typeface="+mn-ea"/>
                <a:cs typeface="+mn-cs"/>
              </a:rPr>
              <a:t> on veut éviter le fardeau que pourraient engendrer les maladies chroniques sur le système de santé, on doit réaliser des activités de prévention (qui agissent sur les facteurs de risque de maladies chronique) et de promotion de la santé</a:t>
            </a:r>
            <a:r>
              <a:rPr lang="fr-CA" sz="1400" kern="1200" dirty="0">
                <a:solidFill>
                  <a:schemeClr val="tx1"/>
                </a:solidFill>
                <a:effectLst/>
                <a:latin typeface="+mn-lt"/>
                <a:ea typeface="+mn-ea"/>
                <a:cs typeface="+mn-cs"/>
              </a:rPr>
              <a:t> (qui</a:t>
            </a:r>
            <a:r>
              <a:rPr lang="fr-CA" sz="1400" kern="1200" baseline="0" dirty="0">
                <a:solidFill>
                  <a:schemeClr val="tx1"/>
                </a:solidFill>
                <a:effectLst/>
                <a:latin typeface="+mn-lt"/>
                <a:ea typeface="+mn-ea"/>
                <a:cs typeface="+mn-cs"/>
              </a:rPr>
              <a:t> agissent sur les déterminants de la santé, i.e. les conditions qui font que les personnes jouissent d’un bien-être et d’une qualité de vie). </a:t>
            </a:r>
          </a:p>
          <a:p>
            <a:pPr marL="171450" indent="-171450">
              <a:buFont typeface="Arial" panose="020B0604020202020204" pitchFamily="34" charset="0"/>
              <a:buChar char="•"/>
            </a:pPr>
            <a:endParaRPr lang="fr-CA" sz="1400" kern="1200" baseline="0" dirty="0">
              <a:solidFill>
                <a:schemeClr val="tx1"/>
              </a:solidFill>
              <a:effectLst/>
              <a:latin typeface="+mn-lt"/>
              <a:ea typeface="+mn-ea"/>
              <a:cs typeface="+mn-cs"/>
            </a:endParaRPr>
          </a:p>
          <a:p>
            <a:pPr marL="171450" indent="-171450">
              <a:buFont typeface="Arial" panose="020B0604020202020204" pitchFamily="34" charset="0"/>
              <a:buChar char="•"/>
            </a:pPr>
            <a:r>
              <a:rPr lang="fr-CA" sz="1400" kern="1200" baseline="0" dirty="0">
                <a:solidFill>
                  <a:schemeClr val="tx1"/>
                </a:solidFill>
                <a:effectLst/>
                <a:latin typeface="+mn-lt"/>
                <a:ea typeface="+mn-ea"/>
                <a:cs typeface="+mn-cs"/>
              </a:rPr>
              <a:t>Une des possibilité que nous avons est d’offrir </a:t>
            </a:r>
            <a:r>
              <a:rPr lang="fr-CA" sz="1400" kern="1200" dirty="0">
                <a:solidFill>
                  <a:schemeClr val="tx1"/>
                </a:solidFill>
                <a:effectLst/>
                <a:latin typeface="+mn-lt"/>
                <a:ea typeface="+mn-ea"/>
                <a:cs typeface="+mn-cs"/>
              </a:rPr>
              <a:t>des interventions </a:t>
            </a:r>
            <a:r>
              <a:rPr lang="fr-CA" sz="1400" strike="noStrike" kern="1200" baseline="0" dirty="0">
                <a:solidFill>
                  <a:schemeClr val="tx1"/>
                </a:solidFill>
                <a:effectLst/>
                <a:latin typeface="+mn-lt"/>
                <a:ea typeface="+mn-ea"/>
                <a:cs typeface="+mn-cs"/>
              </a:rPr>
              <a:t>qui ciblent la </a:t>
            </a:r>
            <a:r>
              <a:rPr lang="fr-CA" sz="1400" kern="1200" dirty="0">
                <a:solidFill>
                  <a:schemeClr val="tx1"/>
                </a:solidFill>
                <a:effectLst/>
                <a:latin typeface="+mn-lt"/>
                <a:ea typeface="+mn-ea"/>
                <a:cs typeface="+mn-cs"/>
              </a:rPr>
              <a:t>participation sociale des aînés [8].</a:t>
            </a:r>
          </a:p>
          <a:p>
            <a:pPr marL="171450" indent="-171450">
              <a:buFont typeface="Arial" panose="020B0604020202020204" pitchFamily="34" charset="0"/>
              <a:buChar char="•"/>
            </a:pPr>
            <a:endParaRPr lang="fr-CA" sz="14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4608667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1C30F56-076F-47F3-A7D2-72E910033C49}" type="slidenum">
              <a:rPr lang="en-US" altLang="fr-FR"/>
              <a:pPr/>
              <a:t>4</a:t>
            </a:fld>
            <a:endParaRPr lang="en-US" altLang="fr-FR"/>
          </a:p>
        </p:txBody>
      </p:sp>
      <p:sp>
        <p:nvSpPr>
          <p:cNvPr id="13315" name="Rectangle 2"/>
          <p:cNvSpPr>
            <a:spLocks noGrp="1" noRot="1" noChangeAspect="1" noChangeArrowheads="1" noTextEdit="1"/>
          </p:cNvSpPr>
          <p:nvPr>
            <p:ph type="sldImg"/>
          </p:nvPr>
        </p:nvSpPr>
        <p:spPr>
          <a:xfrm>
            <a:off x="1052513" y="695325"/>
            <a:ext cx="4656137" cy="3492500"/>
          </a:xfrm>
          <a:ln/>
        </p:spPr>
      </p:sp>
      <p:sp>
        <p:nvSpPr>
          <p:cNvPr id="13316" name="Rectangle 3"/>
          <p:cNvSpPr>
            <a:spLocks noGrp="1" noChangeArrowheads="1"/>
          </p:cNvSpPr>
          <p:nvPr>
            <p:ph type="body" idx="1"/>
          </p:nvPr>
        </p:nvSpPr>
        <p:spPr>
          <a:xfrm>
            <a:off x="188913" y="4435475"/>
            <a:ext cx="6480175" cy="4613275"/>
          </a:xfrm>
          <a:noFill/>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200" kern="1200" dirty="0">
                <a:solidFill>
                  <a:schemeClr val="tx1"/>
                </a:solidFill>
                <a:effectLst/>
                <a:latin typeface="+mn-lt"/>
                <a:ea typeface="+mn-ea"/>
                <a:cs typeface="+mn-cs"/>
              </a:rPr>
              <a:t>La participation sociale permet: </a:t>
            </a:r>
            <a:r>
              <a:rPr lang="fr-CA" sz="1200" kern="1200" baseline="0" dirty="0">
                <a:solidFill>
                  <a:schemeClr val="tx1"/>
                </a:solidFill>
                <a:effectLst/>
                <a:latin typeface="+mn-lt"/>
                <a:ea typeface="+mn-ea"/>
                <a:cs typeface="+mn-cs"/>
              </a:rPr>
              <a:t>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CA" sz="1200" kern="1200" baseline="0" dirty="0">
                <a:solidFill>
                  <a:schemeClr val="tx1"/>
                </a:solidFill>
                <a:effectLst/>
                <a:latin typeface="+mn-lt"/>
                <a:ea typeface="+mn-ea"/>
                <a:cs typeface="+mn-cs"/>
              </a:rPr>
              <a:t>de retarder l’apparition d’incapacités physiques, cognitive ou mentales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CA" sz="1200" kern="1200" baseline="0" dirty="0">
                <a:solidFill>
                  <a:schemeClr val="tx1"/>
                </a:solidFill>
                <a:effectLst/>
                <a:latin typeface="+mn-lt"/>
                <a:ea typeface="+mn-ea"/>
                <a:cs typeface="+mn-cs"/>
              </a:rPr>
              <a:t>De réduire la mortalité et la morbidité.</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CA" sz="1200" kern="1200" baseline="0" dirty="0">
                <a:solidFill>
                  <a:schemeClr val="tx1"/>
                </a:solidFill>
                <a:effectLst/>
                <a:latin typeface="+mn-lt"/>
                <a:ea typeface="+mn-ea"/>
                <a:cs typeface="+mn-cs"/>
              </a:rPr>
              <a:t>Et d’améliorer la qualité de vie et la santé perçue</a:t>
            </a:r>
          </a:p>
          <a:p>
            <a:pPr marL="0" marR="0" indent="0" algn="l" defTabSz="914400" rtl="0" eaLnBrk="1" fontAlgn="auto" latinLnBrk="0" hangingPunct="1">
              <a:lnSpc>
                <a:spcPct val="100000"/>
              </a:lnSpc>
              <a:spcBef>
                <a:spcPts val="0"/>
              </a:spcBef>
              <a:spcAft>
                <a:spcPts val="0"/>
              </a:spcAft>
              <a:buClrTx/>
              <a:buSzTx/>
              <a:buFontTx/>
              <a:buNone/>
              <a:tabLst/>
              <a:defRPr/>
            </a:pPr>
            <a:endParaRPr lang="fr-CA"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r-CA" sz="1200" kern="1200" dirty="0">
                <a:solidFill>
                  <a:schemeClr val="tx1"/>
                </a:solidFill>
                <a:effectLst/>
                <a:latin typeface="+mn-lt"/>
                <a:ea typeface="+mn-ea"/>
                <a:cs typeface="+mn-cs"/>
              </a:rPr>
              <a:t>De cette façon,</a:t>
            </a:r>
            <a:r>
              <a:rPr lang="fr-CA" sz="1200" kern="1200" baseline="0" dirty="0">
                <a:solidFill>
                  <a:schemeClr val="tx1"/>
                </a:solidFill>
                <a:effectLst/>
                <a:latin typeface="+mn-lt"/>
                <a:ea typeface="+mn-ea"/>
                <a:cs typeface="+mn-cs"/>
              </a:rPr>
              <a:t> la participation sociale rejoint directement les </a:t>
            </a:r>
            <a:r>
              <a:rPr lang="fr-CA" sz="1200" b="1" kern="1200" baseline="0" dirty="0">
                <a:solidFill>
                  <a:schemeClr val="tx1"/>
                </a:solidFill>
                <a:effectLst/>
                <a:latin typeface="+mn-lt"/>
                <a:ea typeface="+mn-ea"/>
                <a:cs typeface="+mn-cs"/>
              </a:rPr>
              <a:t>objectifs ultimes d</a:t>
            </a:r>
            <a:r>
              <a:rPr lang="fr-CA" sz="1200" kern="1200" baseline="0" dirty="0">
                <a:solidFill>
                  <a:schemeClr val="tx1"/>
                </a:solidFill>
                <a:effectLst/>
                <a:latin typeface="+mn-lt"/>
                <a:ea typeface="+mn-ea"/>
                <a:cs typeface="+mn-cs"/>
              </a:rPr>
              <a:t>u réseau de la santé, i.e. améliorer la capacité physique, mentale ou sociale d’une personne d’agir dans son milieu et d’accomplir ses rôles.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CA" sz="1200" kern="1200" baseline="0" dirty="0">
                <a:solidFill>
                  <a:schemeClr val="tx1"/>
                </a:solidFill>
                <a:effectLst/>
                <a:latin typeface="+mn-lt"/>
                <a:ea typeface="+mn-ea"/>
                <a:cs typeface="+mn-cs"/>
              </a:rPr>
              <a:t>Il s’agit d’une cible d’intervention multidisciplinaire qui </a:t>
            </a:r>
            <a:r>
              <a:rPr lang="fr-CA" sz="1200" kern="1200" dirty="0">
                <a:solidFill>
                  <a:schemeClr val="tx1"/>
                </a:solidFill>
                <a:effectLst/>
                <a:latin typeface="+mn-lt"/>
                <a:ea typeface="+mn-ea"/>
                <a:cs typeface="+mn-cs"/>
              </a:rPr>
              <a:t>nécessite la concertation de différents acteurs [12].</a:t>
            </a:r>
            <a:r>
              <a:rPr lang="fr-CA" sz="1200" kern="1200" baseline="0" dirty="0">
                <a:solidFill>
                  <a:schemeClr val="tx1"/>
                </a:solidFill>
                <a:effectLst/>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fr-CA" sz="1200"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r-CA" sz="1200" kern="1200" baseline="0" dirty="0">
                <a:solidFill>
                  <a:schemeClr val="tx1"/>
                </a:solidFill>
                <a:effectLst/>
                <a:latin typeface="+mn-lt"/>
                <a:ea typeface="+mn-ea"/>
                <a:cs typeface="+mn-cs"/>
              </a:rPr>
              <a:t>Comme les interventions sont réalisées dans le milieu de vie des personnes et que c’est là que s’exerce la participation sociale, le milieu communautaire est indispensable pour favoriser la participation sociale des </a:t>
            </a:r>
            <a:r>
              <a:rPr lang="fr-CA" sz="1200" kern="1200" baseline="0" dirty="0" err="1">
                <a:solidFill>
                  <a:schemeClr val="tx1"/>
                </a:solidFill>
                <a:effectLst/>
                <a:latin typeface="+mn-lt"/>
                <a:ea typeface="+mn-ea"/>
                <a:cs typeface="+mn-cs"/>
              </a:rPr>
              <a:t>âinés</a:t>
            </a:r>
            <a:r>
              <a:rPr lang="fr-CA" sz="1200" kern="1200" baseline="0" dirty="0">
                <a:solidFill>
                  <a:schemeClr val="tx1"/>
                </a:solidFill>
                <a:effectLst/>
                <a:latin typeface="+mn-lt"/>
                <a:ea typeface="+mn-ea"/>
                <a:cs typeface="+mn-cs"/>
              </a:rPr>
              <a:t> (suivant)</a:t>
            </a:r>
          </a:p>
          <a:p>
            <a:pPr eaLnBrk="1" hangingPunct="1"/>
            <a:endParaRPr lang="en-CA" altLang="fr-FR" dirty="0"/>
          </a:p>
        </p:txBody>
      </p:sp>
    </p:spTree>
    <p:extLst>
      <p:ext uri="{BB962C8B-B14F-4D97-AF65-F5344CB8AC3E}">
        <p14:creationId xmlns:p14="http://schemas.microsoft.com/office/powerpoint/2010/main" val="19115179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r"/>
            <a:fld id="{81590911-9156-4244-AB6B-27CACF3ABE67}" type="slidenum">
              <a:rPr lang="en-US" altLang="fr-FR"/>
              <a:pPr algn="r"/>
              <a:t>5</a:t>
            </a:fld>
            <a:endParaRPr lang="en-US" altLang="fr-FR"/>
          </a:p>
        </p:txBody>
      </p:sp>
      <p:sp>
        <p:nvSpPr>
          <p:cNvPr id="21507" name="Rectangle 2"/>
          <p:cNvSpPr>
            <a:spLocks noGrp="1" noRot="1" noChangeAspect="1" noChangeArrowheads="1" noTextEdit="1"/>
          </p:cNvSpPr>
          <p:nvPr>
            <p:ph type="sldImg"/>
          </p:nvPr>
        </p:nvSpPr>
        <p:spPr>
          <a:xfrm>
            <a:off x="1066800" y="693738"/>
            <a:ext cx="4656138" cy="3492500"/>
          </a:xfrm>
          <a:ln/>
        </p:spPr>
      </p:sp>
      <p:sp>
        <p:nvSpPr>
          <p:cNvPr id="21508" name="Rectangle 3"/>
          <p:cNvSpPr>
            <a:spLocks noGrp="1" noChangeArrowheads="1"/>
          </p:cNvSpPr>
          <p:nvPr>
            <p:ph type="body" idx="1"/>
          </p:nvPr>
        </p:nvSpPr>
        <p:spPr>
          <a:xfrm>
            <a:off x="152400" y="4275138"/>
            <a:ext cx="6705600" cy="5037137"/>
          </a:xfrm>
          <a:noFill/>
        </p:spPr>
        <p:txBody>
          <a:bodyPr/>
          <a:lstStyle/>
          <a:p>
            <a:r>
              <a:rPr lang="fr-CA" baseline="0" dirty="0"/>
              <a:t>Au Québec, le milieu communautaire inclut différents acteurs, </a:t>
            </a:r>
          </a:p>
          <a:p>
            <a:pPr marL="171450" indent="-171450">
              <a:buFont typeface="Arial" panose="020B0604020202020204" pitchFamily="34" charset="0"/>
              <a:buChar char="•"/>
            </a:pPr>
            <a:r>
              <a:rPr lang="fr-CA" baseline="0" dirty="0"/>
              <a:t>des </a:t>
            </a:r>
            <a:r>
              <a:rPr lang="fr-CA" b="1" baseline="0" dirty="0"/>
              <a:t>organismes communautaires </a:t>
            </a:r>
            <a:r>
              <a:rPr lang="fr-CA" baseline="0" dirty="0"/>
              <a:t>(briser l’isolement des aînés, socialiser)</a:t>
            </a:r>
          </a:p>
          <a:p>
            <a:pPr marL="171450" indent="-171450">
              <a:buFont typeface="Arial" panose="020B0604020202020204" pitchFamily="34" charset="0"/>
              <a:buChar char="•"/>
            </a:pPr>
            <a:r>
              <a:rPr lang="fr-CA" baseline="0" dirty="0"/>
              <a:t>les </a:t>
            </a:r>
            <a:r>
              <a:rPr lang="fr-CA" b="1" baseline="0" dirty="0"/>
              <a:t>entreprises d’économie sociale </a:t>
            </a:r>
            <a:r>
              <a:rPr lang="fr-CA" baseline="0" dirty="0"/>
              <a:t>(entretien ménager, préparation de repas, menus travaux) </a:t>
            </a:r>
          </a:p>
          <a:p>
            <a:pPr marL="171450" indent="-171450">
              <a:buFont typeface="Arial" panose="020B0604020202020204" pitchFamily="34" charset="0"/>
              <a:buChar char="•"/>
            </a:pPr>
            <a:r>
              <a:rPr lang="fr-CA" b="1" baseline="0" dirty="0"/>
              <a:t>proches aidants</a:t>
            </a:r>
            <a:r>
              <a:rPr lang="fr-CA" baseline="0" dirty="0"/>
              <a:t> (responsables de 90% des interventions à domicile)</a:t>
            </a:r>
          </a:p>
          <a:p>
            <a:pPr marL="171450" indent="-171450">
              <a:buFont typeface="Arial" panose="020B0604020202020204" pitchFamily="34" charset="0"/>
              <a:buChar char="•"/>
            </a:pPr>
            <a:r>
              <a:rPr lang="fr-CA" baseline="0" dirty="0"/>
              <a:t>Les services du réseau public via les programmes de soutien à domicile qui offrent des services à domicile. Les programmes SAD sont composées d’une équipe interdisciplinaire, incluant des ergothérapeutes, </a:t>
            </a:r>
          </a:p>
          <a:p>
            <a:pPr marL="171450" indent="-171450">
              <a:buFont typeface="Arial" panose="020B0604020202020204" pitchFamily="34" charset="0"/>
              <a:buChar char="•"/>
            </a:pPr>
            <a:endParaRPr lang="fr-CA" baseline="0" dirty="0"/>
          </a:p>
          <a:p>
            <a:r>
              <a:rPr lang="fr-CA" baseline="0" dirty="0"/>
              <a:t>Les programmes SAD ont la responsabilité d’évaluer les besoins des personnes âgées à domicile et de trouver, avec leurs partenaires, des façons de répondre à leurs besoins, incluant les besoins de participation sociale.</a:t>
            </a:r>
          </a:p>
          <a:p>
            <a:pPr marL="0" marR="0" indent="0" algn="l" defTabSz="914400" rtl="0" eaLnBrk="1" fontAlgn="auto" latinLnBrk="0" hangingPunct="1">
              <a:lnSpc>
                <a:spcPct val="100000"/>
              </a:lnSpc>
              <a:spcBef>
                <a:spcPts val="0"/>
              </a:spcBef>
              <a:spcAft>
                <a:spcPts val="0"/>
              </a:spcAft>
              <a:buClrTx/>
              <a:buSzTx/>
              <a:buFont typeface="Wingdings" panose="05000000000000000000" pitchFamily="2" charset="2"/>
              <a:buChar char="à"/>
              <a:tabLst/>
              <a:defRPr/>
            </a:pPr>
            <a:r>
              <a:rPr lang="fr-CA" sz="1200" kern="1200" dirty="0">
                <a:solidFill>
                  <a:schemeClr val="tx1"/>
                </a:solidFill>
                <a:effectLst/>
                <a:latin typeface="+mn-lt"/>
                <a:ea typeface="+mn-ea"/>
                <a:cs typeface="+mn-cs"/>
              </a:rPr>
              <a:t>Or chez</a:t>
            </a:r>
            <a:r>
              <a:rPr lang="fr-CA" sz="1200" kern="1200" baseline="0" dirty="0">
                <a:solidFill>
                  <a:schemeClr val="tx1"/>
                </a:solidFill>
                <a:effectLst/>
                <a:latin typeface="+mn-lt"/>
                <a:ea typeface="+mn-ea"/>
                <a:cs typeface="+mn-cs"/>
              </a:rPr>
              <a:t> les</a:t>
            </a:r>
            <a:r>
              <a:rPr lang="fr-CA" sz="1200" kern="1200" dirty="0">
                <a:solidFill>
                  <a:schemeClr val="tx1"/>
                </a:solidFill>
                <a:effectLst/>
                <a:latin typeface="+mn-lt"/>
                <a:ea typeface="+mn-ea"/>
                <a:cs typeface="+mn-cs"/>
              </a:rPr>
              <a:t> aînés ayant des incapacités</a:t>
            </a:r>
            <a:r>
              <a:rPr lang="fr-CA" sz="1200" kern="1200" baseline="0" dirty="0">
                <a:solidFill>
                  <a:schemeClr val="tx1"/>
                </a:solidFill>
                <a:effectLst/>
                <a:latin typeface="+mn-lt"/>
                <a:ea typeface="+mn-ea"/>
                <a:cs typeface="+mn-cs"/>
              </a:rPr>
              <a:t> et recevant des services SAD, les besoins de participation dans les activités sociales</a:t>
            </a:r>
            <a:r>
              <a:rPr lang="fr-CA" sz="1200" kern="1200" dirty="0">
                <a:solidFill>
                  <a:schemeClr val="tx1"/>
                </a:solidFill>
                <a:effectLst/>
                <a:latin typeface="+mn-lt"/>
                <a:ea typeface="+mn-ea"/>
                <a:cs typeface="+mn-cs"/>
              </a:rPr>
              <a:t> sont les moins</a:t>
            </a:r>
            <a:r>
              <a:rPr lang="fr-CA" sz="1200" kern="1200" baseline="0" dirty="0">
                <a:solidFill>
                  <a:schemeClr val="tx1"/>
                </a:solidFill>
                <a:effectLst/>
                <a:latin typeface="+mn-lt"/>
                <a:ea typeface="+mn-ea"/>
                <a:cs typeface="+mn-cs"/>
              </a:rPr>
              <a:t> répondus</a:t>
            </a:r>
            <a:r>
              <a:rPr lang="fr-CA" sz="1200" kern="1200" dirty="0">
                <a:solidFill>
                  <a:schemeClr val="tx1"/>
                </a:solidFill>
                <a:effectLst/>
                <a:latin typeface="+mn-lt"/>
                <a:ea typeface="+mn-ea"/>
                <a:cs typeface="+mn-cs"/>
              </a:rPr>
              <a:t>. Les besoins les plus répondus sont liés aux activités courantes, i.e.</a:t>
            </a:r>
            <a:r>
              <a:rPr lang="fr-CA" sz="1200" kern="1200" baseline="0" dirty="0">
                <a:solidFill>
                  <a:schemeClr val="tx1"/>
                </a:solidFill>
                <a:effectLst/>
                <a:latin typeface="+mn-lt"/>
                <a:ea typeface="+mn-ea"/>
                <a:cs typeface="+mn-cs"/>
              </a:rPr>
              <a:t> se laver, s’habiller, se faire à manger, au détriment des </a:t>
            </a:r>
            <a:r>
              <a:rPr lang="fr-CA" sz="1200" kern="1200" dirty="0">
                <a:solidFill>
                  <a:schemeClr val="tx1"/>
                </a:solidFill>
                <a:effectLst/>
                <a:latin typeface="+mn-lt"/>
                <a:ea typeface="+mn-ea"/>
                <a:cs typeface="+mn-cs"/>
              </a:rPr>
              <a:t>activités sociales, c’est-à-dire les loisirs, la vie communautaire et les relations interpersonnelles. </a:t>
            </a:r>
          </a:p>
          <a:p>
            <a:pPr marL="0" marR="0" indent="0" algn="l" defTabSz="914400" rtl="0" eaLnBrk="1" fontAlgn="auto" latinLnBrk="0" hangingPunct="1">
              <a:lnSpc>
                <a:spcPct val="100000"/>
              </a:lnSpc>
              <a:spcBef>
                <a:spcPts val="0"/>
              </a:spcBef>
              <a:spcAft>
                <a:spcPts val="0"/>
              </a:spcAft>
              <a:buClrTx/>
              <a:buSzTx/>
              <a:buFont typeface="Wingdings" panose="05000000000000000000" pitchFamily="2" charset="2"/>
              <a:buChar char="à"/>
              <a:tabLst/>
              <a:defRPr/>
            </a:pPr>
            <a:r>
              <a:rPr lang="fr-CA" sz="1200" kern="1200" baseline="0" dirty="0">
                <a:solidFill>
                  <a:schemeClr val="tx1"/>
                </a:solidFill>
                <a:effectLst/>
                <a:latin typeface="+mn-lt"/>
                <a:ea typeface="+mn-ea"/>
                <a:cs typeface="+mn-cs"/>
              </a:rPr>
              <a:t>Si on veut que les besoins de participation sociale des aînés soient mieux répondus, on doit trouver de nouvelles façons d’intervenir auprès des aînés (suivante)</a:t>
            </a:r>
            <a:endParaRPr lang="fr-CA" sz="1200" kern="1200" dirty="0">
              <a:solidFill>
                <a:schemeClr val="tx1"/>
              </a:solidFill>
              <a:effectLst/>
              <a:latin typeface="+mn-lt"/>
              <a:ea typeface="+mn-ea"/>
              <a:cs typeface="+mn-cs"/>
            </a:endParaRPr>
          </a:p>
          <a:p>
            <a:pPr eaLnBrk="1" hangingPunct="1">
              <a:buFont typeface="Wingdings" panose="05000000000000000000" pitchFamily="2" charset="2"/>
              <a:buChar char="à"/>
            </a:pPr>
            <a:endParaRPr lang="fr-CA" altLang="fr-FR" dirty="0"/>
          </a:p>
        </p:txBody>
      </p:sp>
    </p:spTree>
    <p:extLst>
      <p:ext uri="{BB962C8B-B14F-4D97-AF65-F5344CB8AC3E}">
        <p14:creationId xmlns:p14="http://schemas.microsoft.com/office/powerpoint/2010/main" val="39715749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dirty="0"/>
              <a:t>Accompagner un changement de pratique des ergothérapeutes au SAD</a:t>
            </a:r>
          </a:p>
          <a:p>
            <a:r>
              <a:rPr lang="fr-CA" dirty="0"/>
              <a:t>Plus</a:t>
            </a:r>
            <a:r>
              <a:rPr lang="fr-CA" baseline="0" dirty="0"/>
              <a:t> spécifiquement, nous désirons </a:t>
            </a:r>
          </a:p>
          <a:p>
            <a:pPr marL="971550" lvl="1" indent="-514350">
              <a:buFont typeface="+mj-lt"/>
              <a:buAutoNum type="arabicPeriod"/>
            </a:pPr>
            <a:r>
              <a:rPr lang="fr-CA" i="0" dirty="0"/>
              <a:t>Sélectionner des </a:t>
            </a:r>
            <a:r>
              <a:rPr lang="fr-CA" b="1" i="0" dirty="0">
                <a:solidFill>
                  <a:schemeClr val="accent2"/>
                </a:solidFill>
              </a:rPr>
              <a:t>pratiques ergothérapiques </a:t>
            </a:r>
            <a:r>
              <a:rPr lang="fr-CA" i="0" dirty="0"/>
              <a:t>à adopter</a:t>
            </a:r>
            <a:r>
              <a:rPr lang="fr-CA" b="1" i="0" dirty="0">
                <a:solidFill>
                  <a:schemeClr val="accent2"/>
                </a:solidFill>
              </a:rPr>
              <a:t> </a:t>
            </a:r>
            <a:r>
              <a:rPr lang="fr-CA" i="0" dirty="0"/>
              <a:t>pour favoriser davantage la participation sociale des aînés, </a:t>
            </a:r>
          </a:p>
          <a:p>
            <a:pPr marL="971550" lvl="1" indent="-514350">
              <a:buFont typeface="+mj-lt"/>
              <a:buAutoNum type="arabicPeriod"/>
            </a:pPr>
            <a:r>
              <a:rPr lang="fr-CA" i="0" dirty="0"/>
              <a:t>Explorer les </a:t>
            </a:r>
            <a:r>
              <a:rPr lang="fr-CA" b="1" i="0" dirty="0">
                <a:solidFill>
                  <a:schemeClr val="accent2"/>
                </a:solidFill>
              </a:rPr>
              <a:t>facteurs qui soutiennent ou limitent </a:t>
            </a:r>
            <a:r>
              <a:rPr lang="fr-CA" i="0" dirty="0"/>
              <a:t>l’intégration de ces pratiques au SAD,</a:t>
            </a:r>
          </a:p>
          <a:p>
            <a:pPr marL="971550" lvl="1" indent="-514350">
              <a:buFont typeface="+mj-lt"/>
              <a:buAutoNum type="arabicPeriod"/>
            </a:pPr>
            <a:r>
              <a:rPr lang="fr-CA" i="0" dirty="0"/>
              <a:t>Identifier des </a:t>
            </a:r>
            <a:r>
              <a:rPr lang="fr-CA" b="1" i="0" dirty="0">
                <a:solidFill>
                  <a:schemeClr val="accent2"/>
                </a:solidFill>
              </a:rPr>
              <a:t>actions </a:t>
            </a:r>
            <a:r>
              <a:rPr lang="fr-CA" i="0" dirty="0"/>
              <a:t>afin d’intégrer ces pratiques au SAD</a:t>
            </a:r>
          </a:p>
          <a:p>
            <a:endParaRPr lang="fr-CA" dirty="0"/>
          </a:p>
        </p:txBody>
      </p:sp>
      <p:sp>
        <p:nvSpPr>
          <p:cNvPr id="4" name="Espace réservé du numéro de diapositive 3"/>
          <p:cNvSpPr>
            <a:spLocks noGrp="1"/>
          </p:cNvSpPr>
          <p:nvPr>
            <p:ph type="sldNum" sz="quarter" idx="10"/>
          </p:nvPr>
        </p:nvSpPr>
        <p:spPr/>
        <p:txBody>
          <a:bodyPr/>
          <a:lstStyle/>
          <a:p>
            <a:fld id="{B5672E55-5AFF-4555-A4C8-9ABA02975CEF}" type="slidenum">
              <a:rPr lang="fr-CA" smtClean="0"/>
              <a:pPr/>
              <a:t>6</a:t>
            </a:fld>
            <a:endParaRPr lang="fr-CA"/>
          </a:p>
        </p:txBody>
      </p:sp>
    </p:spTree>
    <p:extLst>
      <p:ext uri="{BB962C8B-B14F-4D97-AF65-F5344CB8AC3E}">
        <p14:creationId xmlns:p14="http://schemas.microsoft.com/office/powerpoint/2010/main" val="9652904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CA" sz="1200" kern="1200" dirty="0">
                <a:solidFill>
                  <a:schemeClr val="tx1"/>
                </a:solidFill>
                <a:effectLst/>
                <a:latin typeface="+mn-lt"/>
                <a:ea typeface="+mn-ea"/>
                <a:cs typeface="+mn-cs"/>
              </a:rPr>
              <a:t>Pour répondre à ces objectifs, le présent projet utilisera une approche de recherche-action participative (RAP), que je vais vous expliciter dans la</a:t>
            </a:r>
            <a:r>
              <a:rPr lang="fr-CA" sz="1200" kern="1200" baseline="0" dirty="0">
                <a:solidFill>
                  <a:schemeClr val="tx1"/>
                </a:solidFill>
                <a:effectLst/>
                <a:latin typeface="+mn-lt"/>
                <a:ea typeface="+mn-ea"/>
                <a:cs typeface="+mn-cs"/>
              </a:rPr>
              <a:t> diapo</a:t>
            </a:r>
            <a:r>
              <a:rPr lang="fr-CA" sz="1200" kern="1200" dirty="0">
                <a:solidFill>
                  <a:schemeClr val="tx1"/>
                </a:solidFill>
                <a:effectLst/>
                <a:latin typeface="+mn-lt"/>
                <a:ea typeface="+mn-ea"/>
                <a:cs typeface="+mn-cs"/>
              </a:rPr>
              <a:t> suivante. </a:t>
            </a:r>
          </a:p>
          <a:p>
            <a:endParaRPr lang="fr-CA" sz="1200" kern="1200" dirty="0">
              <a:solidFill>
                <a:schemeClr val="tx1"/>
              </a:solidFill>
              <a:effectLst/>
              <a:latin typeface="+mn-lt"/>
              <a:ea typeface="+mn-ea"/>
              <a:cs typeface="+mn-cs"/>
            </a:endParaRPr>
          </a:p>
          <a:p>
            <a:r>
              <a:rPr lang="fr-CA" sz="1200" kern="1200" dirty="0">
                <a:solidFill>
                  <a:schemeClr val="tx1"/>
                </a:solidFill>
                <a:effectLst/>
                <a:latin typeface="+mn-lt"/>
                <a:ea typeface="+mn-ea"/>
                <a:cs typeface="+mn-cs"/>
              </a:rPr>
              <a:t>On a choisi cette</a:t>
            </a:r>
            <a:r>
              <a:rPr lang="fr-CA" sz="1200" kern="1200" baseline="0" dirty="0">
                <a:solidFill>
                  <a:schemeClr val="tx1"/>
                </a:solidFill>
                <a:effectLst/>
                <a:latin typeface="+mn-lt"/>
                <a:ea typeface="+mn-ea"/>
                <a:cs typeface="+mn-cs"/>
              </a:rPr>
              <a:t> approche</a:t>
            </a:r>
            <a:r>
              <a:rPr lang="fr-CA" sz="1200" kern="1200" dirty="0">
                <a:solidFill>
                  <a:schemeClr val="tx1"/>
                </a:solidFill>
                <a:effectLst/>
                <a:latin typeface="+mn-lt"/>
                <a:ea typeface="+mn-ea"/>
                <a:cs typeface="+mn-cs"/>
              </a:rPr>
              <a:t> puisqu’elle permet</a:t>
            </a:r>
            <a:r>
              <a:rPr lang="fr-CA" sz="1200" kern="1200" baseline="0" dirty="0">
                <a:solidFill>
                  <a:schemeClr val="tx1"/>
                </a:solidFill>
                <a:effectLst/>
                <a:latin typeface="+mn-lt"/>
                <a:ea typeface="+mn-ea"/>
                <a:cs typeface="+mn-cs"/>
              </a:rPr>
              <a:t> d’impliquer équitablement les acteurs concernés par une problématique. La RAP permet aussi </a:t>
            </a:r>
            <a:r>
              <a:rPr lang="fr-CA" sz="1200" kern="1200" dirty="0">
                <a:solidFill>
                  <a:schemeClr val="tx1"/>
                </a:solidFill>
                <a:effectLst/>
                <a:latin typeface="+mn-lt"/>
                <a:ea typeface="+mn-ea"/>
                <a:cs typeface="+mn-cs"/>
              </a:rPr>
              <a:t>d’identifier des problèmes dans les milieux cliniques et de faciliter le développement de solutions adaptées au contexte. De plus, cette méthode offre un espace de discussion favorisant</a:t>
            </a:r>
            <a:r>
              <a:rPr lang="fr-CA" sz="1200" kern="1200" baseline="0" dirty="0">
                <a:solidFill>
                  <a:schemeClr val="tx1"/>
                </a:solidFill>
                <a:effectLst/>
                <a:latin typeface="+mn-lt"/>
                <a:ea typeface="+mn-ea"/>
                <a:cs typeface="+mn-cs"/>
              </a:rPr>
              <a:t> le pouvoir d’agir de groupes rarement inclus dans les décisions et </a:t>
            </a:r>
            <a:r>
              <a:rPr lang="fr-CA" sz="1200" kern="1200" dirty="0">
                <a:solidFill>
                  <a:schemeClr val="tx1"/>
                </a:solidFill>
                <a:effectLst/>
                <a:latin typeface="+mn-lt"/>
                <a:ea typeface="+mn-ea"/>
                <a:cs typeface="+mn-cs"/>
              </a:rPr>
              <a:t>permettant de faire émerger des changements innovants, utiles en contexte de réorganisation.</a:t>
            </a:r>
            <a:endParaRPr lang="fr-CA" dirty="0"/>
          </a:p>
        </p:txBody>
      </p:sp>
      <p:sp>
        <p:nvSpPr>
          <p:cNvPr id="4" name="Espace réservé du numéro de diapositive 3"/>
          <p:cNvSpPr>
            <a:spLocks noGrp="1"/>
          </p:cNvSpPr>
          <p:nvPr>
            <p:ph type="sldNum" sz="quarter" idx="10"/>
          </p:nvPr>
        </p:nvSpPr>
        <p:spPr/>
        <p:txBody>
          <a:bodyPr/>
          <a:lstStyle/>
          <a:p>
            <a:fld id="{B5672E55-5AFF-4555-A4C8-9ABA02975CEF}" type="slidenum">
              <a:rPr lang="fr-CA" smtClean="0"/>
              <a:pPr/>
              <a:t>7</a:t>
            </a:fld>
            <a:endParaRPr lang="fr-CA"/>
          </a:p>
        </p:txBody>
      </p:sp>
    </p:spTree>
    <p:extLst>
      <p:ext uri="{BB962C8B-B14F-4D97-AF65-F5344CB8AC3E}">
        <p14:creationId xmlns:p14="http://schemas.microsoft.com/office/powerpoint/2010/main" val="26699110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CA" sz="1200" kern="1200" dirty="0">
                <a:solidFill>
                  <a:schemeClr val="tx1"/>
                </a:solidFill>
                <a:effectLst/>
                <a:latin typeface="+mn-lt"/>
                <a:ea typeface="+mn-ea"/>
                <a:cs typeface="+mn-cs"/>
              </a:rPr>
              <a:t>Pour répondre à ces objectifs, le présent projet utilisera une approche de recherche-action participative (RAP), que je vais vous expliciter dans la</a:t>
            </a:r>
            <a:r>
              <a:rPr lang="fr-CA" sz="1200" kern="1200" baseline="0" dirty="0">
                <a:solidFill>
                  <a:schemeClr val="tx1"/>
                </a:solidFill>
                <a:effectLst/>
                <a:latin typeface="+mn-lt"/>
                <a:ea typeface="+mn-ea"/>
                <a:cs typeface="+mn-cs"/>
              </a:rPr>
              <a:t> diapo</a:t>
            </a:r>
            <a:r>
              <a:rPr lang="fr-CA" sz="1200" kern="1200" dirty="0">
                <a:solidFill>
                  <a:schemeClr val="tx1"/>
                </a:solidFill>
                <a:effectLst/>
                <a:latin typeface="+mn-lt"/>
                <a:ea typeface="+mn-ea"/>
                <a:cs typeface="+mn-cs"/>
              </a:rPr>
              <a:t> suivante. </a:t>
            </a:r>
          </a:p>
          <a:p>
            <a:endParaRPr lang="fr-CA" sz="1200" kern="1200" dirty="0">
              <a:solidFill>
                <a:schemeClr val="tx1"/>
              </a:solidFill>
              <a:effectLst/>
              <a:latin typeface="+mn-lt"/>
              <a:ea typeface="+mn-ea"/>
              <a:cs typeface="+mn-cs"/>
            </a:endParaRPr>
          </a:p>
          <a:p>
            <a:r>
              <a:rPr lang="fr-CA" sz="1200" kern="1200" dirty="0">
                <a:solidFill>
                  <a:schemeClr val="tx1"/>
                </a:solidFill>
                <a:effectLst/>
                <a:latin typeface="+mn-lt"/>
                <a:ea typeface="+mn-ea"/>
                <a:cs typeface="+mn-cs"/>
              </a:rPr>
              <a:t>On a choisi cette</a:t>
            </a:r>
            <a:r>
              <a:rPr lang="fr-CA" sz="1200" kern="1200" baseline="0" dirty="0">
                <a:solidFill>
                  <a:schemeClr val="tx1"/>
                </a:solidFill>
                <a:effectLst/>
                <a:latin typeface="+mn-lt"/>
                <a:ea typeface="+mn-ea"/>
                <a:cs typeface="+mn-cs"/>
              </a:rPr>
              <a:t> approche</a:t>
            </a:r>
            <a:r>
              <a:rPr lang="fr-CA" sz="1200" kern="1200" dirty="0">
                <a:solidFill>
                  <a:schemeClr val="tx1"/>
                </a:solidFill>
                <a:effectLst/>
                <a:latin typeface="+mn-lt"/>
                <a:ea typeface="+mn-ea"/>
                <a:cs typeface="+mn-cs"/>
              </a:rPr>
              <a:t> puisqu’elle permet</a:t>
            </a:r>
            <a:r>
              <a:rPr lang="fr-CA" sz="1200" kern="1200" baseline="0" dirty="0">
                <a:solidFill>
                  <a:schemeClr val="tx1"/>
                </a:solidFill>
                <a:effectLst/>
                <a:latin typeface="+mn-lt"/>
                <a:ea typeface="+mn-ea"/>
                <a:cs typeface="+mn-cs"/>
              </a:rPr>
              <a:t> d’impliquer équitablement les acteurs concernés par une problématique. La RAP permet aussi </a:t>
            </a:r>
            <a:r>
              <a:rPr lang="fr-CA" sz="1200" kern="1200" dirty="0">
                <a:solidFill>
                  <a:schemeClr val="tx1"/>
                </a:solidFill>
                <a:effectLst/>
                <a:latin typeface="+mn-lt"/>
                <a:ea typeface="+mn-ea"/>
                <a:cs typeface="+mn-cs"/>
              </a:rPr>
              <a:t>d’identifier des problèmes dans les milieux cliniques et de faciliter le développement de solutions adaptées au contexte. De plus, cette méthode offre un espace de discussion favorisant</a:t>
            </a:r>
            <a:r>
              <a:rPr lang="fr-CA" sz="1200" kern="1200" baseline="0" dirty="0">
                <a:solidFill>
                  <a:schemeClr val="tx1"/>
                </a:solidFill>
                <a:effectLst/>
                <a:latin typeface="+mn-lt"/>
                <a:ea typeface="+mn-ea"/>
                <a:cs typeface="+mn-cs"/>
              </a:rPr>
              <a:t> le pouvoir d’agir de groupes rarement inclus dans les décisions et </a:t>
            </a:r>
            <a:r>
              <a:rPr lang="fr-CA" sz="1200" kern="1200" dirty="0">
                <a:solidFill>
                  <a:schemeClr val="tx1"/>
                </a:solidFill>
                <a:effectLst/>
                <a:latin typeface="+mn-lt"/>
                <a:ea typeface="+mn-ea"/>
                <a:cs typeface="+mn-cs"/>
              </a:rPr>
              <a:t>permettant de faire émerger des changements innovants, utiles en contexte de réorganisation.</a:t>
            </a:r>
            <a:endParaRPr lang="fr-CA" dirty="0"/>
          </a:p>
        </p:txBody>
      </p:sp>
      <p:sp>
        <p:nvSpPr>
          <p:cNvPr id="4" name="Espace réservé du numéro de diapositive 3"/>
          <p:cNvSpPr>
            <a:spLocks noGrp="1"/>
          </p:cNvSpPr>
          <p:nvPr>
            <p:ph type="sldNum" sz="quarter" idx="10"/>
          </p:nvPr>
        </p:nvSpPr>
        <p:spPr/>
        <p:txBody>
          <a:bodyPr/>
          <a:lstStyle/>
          <a:p>
            <a:fld id="{B5672E55-5AFF-4555-A4C8-9ABA02975CEF}" type="slidenum">
              <a:rPr lang="fr-CA" smtClean="0"/>
              <a:pPr/>
              <a:t>8</a:t>
            </a:fld>
            <a:endParaRPr lang="fr-CA"/>
          </a:p>
        </p:txBody>
      </p:sp>
    </p:spTree>
    <p:extLst>
      <p:ext uri="{BB962C8B-B14F-4D97-AF65-F5344CB8AC3E}">
        <p14:creationId xmlns:p14="http://schemas.microsoft.com/office/powerpoint/2010/main" val="3839814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CA" sz="1200" kern="1200" dirty="0">
                <a:solidFill>
                  <a:schemeClr val="tx1"/>
                </a:solidFill>
                <a:effectLst/>
                <a:latin typeface="+mn-lt"/>
                <a:ea typeface="+mn-ea"/>
                <a:cs typeface="+mn-cs"/>
              </a:rPr>
              <a:t>Pour répondre à ces objectifs, le présent projet utilisera une approche de recherche-action participative (RAP), que je vais vous expliciter dans la</a:t>
            </a:r>
            <a:r>
              <a:rPr lang="fr-CA" sz="1200" kern="1200" baseline="0" dirty="0">
                <a:solidFill>
                  <a:schemeClr val="tx1"/>
                </a:solidFill>
                <a:effectLst/>
                <a:latin typeface="+mn-lt"/>
                <a:ea typeface="+mn-ea"/>
                <a:cs typeface="+mn-cs"/>
              </a:rPr>
              <a:t> diapo</a:t>
            </a:r>
            <a:r>
              <a:rPr lang="fr-CA" sz="1200" kern="1200" dirty="0">
                <a:solidFill>
                  <a:schemeClr val="tx1"/>
                </a:solidFill>
                <a:effectLst/>
                <a:latin typeface="+mn-lt"/>
                <a:ea typeface="+mn-ea"/>
                <a:cs typeface="+mn-cs"/>
              </a:rPr>
              <a:t> suivante. </a:t>
            </a:r>
          </a:p>
          <a:p>
            <a:endParaRPr lang="fr-CA" sz="1200" kern="1200" dirty="0">
              <a:solidFill>
                <a:schemeClr val="tx1"/>
              </a:solidFill>
              <a:effectLst/>
              <a:latin typeface="+mn-lt"/>
              <a:ea typeface="+mn-ea"/>
              <a:cs typeface="+mn-cs"/>
            </a:endParaRPr>
          </a:p>
          <a:p>
            <a:r>
              <a:rPr lang="fr-CA" sz="1200" kern="1200" dirty="0">
                <a:solidFill>
                  <a:schemeClr val="tx1"/>
                </a:solidFill>
                <a:effectLst/>
                <a:latin typeface="+mn-lt"/>
                <a:ea typeface="+mn-ea"/>
                <a:cs typeface="+mn-cs"/>
              </a:rPr>
              <a:t>On a choisi cette</a:t>
            </a:r>
            <a:r>
              <a:rPr lang="fr-CA" sz="1200" kern="1200" baseline="0" dirty="0">
                <a:solidFill>
                  <a:schemeClr val="tx1"/>
                </a:solidFill>
                <a:effectLst/>
                <a:latin typeface="+mn-lt"/>
                <a:ea typeface="+mn-ea"/>
                <a:cs typeface="+mn-cs"/>
              </a:rPr>
              <a:t> approche</a:t>
            </a:r>
            <a:r>
              <a:rPr lang="fr-CA" sz="1200" kern="1200" dirty="0">
                <a:solidFill>
                  <a:schemeClr val="tx1"/>
                </a:solidFill>
                <a:effectLst/>
                <a:latin typeface="+mn-lt"/>
                <a:ea typeface="+mn-ea"/>
                <a:cs typeface="+mn-cs"/>
              </a:rPr>
              <a:t> puisqu’elle permet</a:t>
            </a:r>
            <a:r>
              <a:rPr lang="fr-CA" sz="1200" kern="1200" baseline="0" dirty="0">
                <a:solidFill>
                  <a:schemeClr val="tx1"/>
                </a:solidFill>
                <a:effectLst/>
                <a:latin typeface="+mn-lt"/>
                <a:ea typeface="+mn-ea"/>
                <a:cs typeface="+mn-cs"/>
              </a:rPr>
              <a:t> d’impliquer équitablement les acteurs concernés par une problématique. La RAP permet aussi </a:t>
            </a:r>
            <a:r>
              <a:rPr lang="fr-CA" sz="1200" kern="1200" dirty="0">
                <a:solidFill>
                  <a:schemeClr val="tx1"/>
                </a:solidFill>
                <a:effectLst/>
                <a:latin typeface="+mn-lt"/>
                <a:ea typeface="+mn-ea"/>
                <a:cs typeface="+mn-cs"/>
              </a:rPr>
              <a:t>d’identifier des problèmes dans les milieux cliniques et de faciliter le développement de solutions adaptées au contexte. De plus, cette méthode offre un espace de discussion favorisant</a:t>
            </a:r>
            <a:r>
              <a:rPr lang="fr-CA" sz="1200" kern="1200" baseline="0" dirty="0">
                <a:solidFill>
                  <a:schemeClr val="tx1"/>
                </a:solidFill>
                <a:effectLst/>
                <a:latin typeface="+mn-lt"/>
                <a:ea typeface="+mn-ea"/>
                <a:cs typeface="+mn-cs"/>
              </a:rPr>
              <a:t> le pouvoir d’agir de groupes rarement inclus dans les décisions et </a:t>
            </a:r>
            <a:r>
              <a:rPr lang="fr-CA" sz="1200" kern="1200" dirty="0">
                <a:solidFill>
                  <a:schemeClr val="tx1"/>
                </a:solidFill>
                <a:effectLst/>
                <a:latin typeface="+mn-lt"/>
                <a:ea typeface="+mn-ea"/>
                <a:cs typeface="+mn-cs"/>
              </a:rPr>
              <a:t>permettant de faire émerger des changements innovants, utiles en contexte de réorganisation.</a:t>
            </a:r>
            <a:endParaRPr lang="fr-CA" dirty="0"/>
          </a:p>
        </p:txBody>
      </p:sp>
      <p:sp>
        <p:nvSpPr>
          <p:cNvPr id="4" name="Espace réservé du numéro de diapositive 3"/>
          <p:cNvSpPr>
            <a:spLocks noGrp="1"/>
          </p:cNvSpPr>
          <p:nvPr>
            <p:ph type="sldNum" sz="quarter" idx="10"/>
          </p:nvPr>
        </p:nvSpPr>
        <p:spPr/>
        <p:txBody>
          <a:bodyPr/>
          <a:lstStyle/>
          <a:p>
            <a:fld id="{B5672E55-5AFF-4555-A4C8-9ABA02975CEF}" type="slidenum">
              <a:rPr lang="fr-CA" smtClean="0"/>
              <a:pPr/>
              <a:t>9</a:t>
            </a:fld>
            <a:endParaRPr lang="fr-CA"/>
          </a:p>
        </p:txBody>
      </p:sp>
    </p:spTree>
    <p:extLst>
      <p:ext uri="{BB962C8B-B14F-4D97-AF65-F5344CB8AC3E}">
        <p14:creationId xmlns:p14="http://schemas.microsoft.com/office/powerpoint/2010/main" val="8686421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CA" sz="1200" kern="1200" dirty="0">
                <a:solidFill>
                  <a:schemeClr val="tx1"/>
                </a:solidFill>
                <a:effectLst/>
                <a:latin typeface="+mn-lt"/>
                <a:ea typeface="+mn-ea"/>
                <a:cs typeface="+mn-cs"/>
              </a:rPr>
              <a:t>Pour répondre à ces objectifs, le présent projet utilisera une approche de recherche-action participative (RAP), que je vais vous expliciter dans la</a:t>
            </a:r>
            <a:r>
              <a:rPr lang="fr-CA" sz="1200" kern="1200" baseline="0" dirty="0">
                <a:solidFill>
                  <a:schemeClr val="tx1"/>
                </a:solidFill>
                <a:effectLst/>
                <a:latin typeface="+mn-lt"/>
                <a:ea typeface="+mn-ea"/>
                <a:cs typeface="+mn-cs"/>
              </a:rPr>
              <a:t> diapo</a:t>
            </a:r>
            <a:r>
              <a:rPr lang="fr-CA" sz="1200" kern="1200" dirty="0">
                <a:solidFill>
                  <a:schemeClr val="tx1"/>
                </a:solidFill>
                <a:effectLst/>
                <a:latin typeface="+mn-lt"/>
                <a:ea typeface="+mn-ea"/>
                <a:cs typeface="+mn-cs"/>
              </a:rPr>
              <a:t> suivante. </a:t>
            </a:r>
          </a:p>
          <a:p>
            <a:endParaRPr lang="fr-CA" sz="1200" kern="1200" dirty="0">
              <a:solidFill>
                <a:schemeClr val="tx1"/>
              </a:solidFill>
              <a:effectLst/>
              <a:latin typeface="+mn-lt"/>
              <a:ea typeface="+mn-ea"/>
              <a:cs typeface="+mn-cs"/>
            </a:endParaRPr>
          </a:p>
          <a:p>
            <a:r>
              <a:rPr lang="fr-CA" sz="1200" kern="1200" dirty="0">
                <a:solidFill>
                  <a:schemeClr val="tx1"/>
                </a:solidFill>
                <a:effectLst/>
                <a:latin typeface="+mn-lt"/>
                <a:ea typeface="+mn-ea"/>
                <a:cs typeface="+mn-cs"/>
              </a:rPr>
              <a:t>On a choisi cette</a:t>
            </a:r>
            <a:r>
              <a:rPr lang="fr-CA" sz="1200" kern="1200" baseline="0" dirty="0">
                <a:solidFill>
                  <a:schemeClr val="tx1"/>
                </a:solidFill>
                <a:effectLst/>
                <a:latin typeface="+mn-lt"/>
                <a:ea typeface="+mn-ea"/>
                <a:cs typeface="+mn-cs"/>
              </a:rPr>
              <a:t> approche</a:t>
            </a:r>
            <a:r>
              <a:rPr lang="fr-CA" sz="1200" kern="1200" dirty="0">
                <a:solidFill>
                  <a:schemeClr val="tx1"/>
                </a:solidFill>
                <a:effectLst/>
                <a:latin typeface="+mn-lt"/>
                <a:ea typeface="+mn-ea"/>
                <a:cs typeface="+mn-cs"/>
              </a:rPr>
              <a:t> puisqu’elle permet</a:t>
            </a:r>
            <a:r>
              <a:rPr lang="fr-CA" sz="1200" kern="1200" baseline="0" dirty="0">
                <a:solidFill>
                  <a:schemeClr val="tx1"/>
                </a:solidFill>
                <a:effectLst/>
                <a:latin typeface="+mn-lt"/>
                <a:ea typeface="+mn-ea"/>
                <a:cs typeface="+mn-cs"/>
              </a:rPr>
              <a:t> d’impliquer équitablement les acteurs concernés par une problématique. La RAP permet aussi </a:t>
            </a:r>
            <a:r>
              <a:rPr lang="fr-CA" sz="1200" kern="1200" dirty="0">
                <a:solidFill>
                  <a:schemeClr val="tx1"/>
                </a:solidFill>
                <a:effectLst/>
                <a:latin typeface="+mn-lt"/>
                <a:ea typeface="+mn-ea"/>
                <a:cs typeface="+mn-cs"/>
              </a:rPr>
              <a:t>d’identifier des problèmes dans les milieux cliniques et de faciliter le développement de solutions adaptées au contexte. De plus, cette méthode offre un espace de discussion favorisant</a:t>
            </a:r>
            <a:r>
              <a:rPr lang="fr-CA" sz="1200" kern="1200" baseline="0" dirty="0">
                <a:solidFill>
                  <a:schemeClr val="tx1"/>
                </a:solidFill>
                <a:effectLst/>
                <a:latin typeface="+mn-lt"/>
                <a:ea typeface="+mn-ea"/>
                <a:cs typeface="+mn-cs"/>
              </a:rPr>
              <a:t> le pouvoir d’agir de groupes rarement inclus dans les décisions et </a:t>
            </a:r>
            <a:r>
              <a:rPr lang="fr-CA" sz="1200" kern="1200" dirty="0">
                <a:solidFill>
                  <a:schemeClr val="tx1"/>
                </a:solidFill>
                <a:effectLst/>
                <a:latin typeface="+mn-lt"/>
                <a:ea typeface="+mn-ea"/>
                <a:cs typeface="+mn-cs"/>
              </a:rPr>
              <a:t>permettant de faire émerger des changements innovants, utiles en contexte de réorganisation.</a:t>
            </a:r>
            <a:endParaRPr lang="fr-CA" dirty="0"/>
          </a:p>
        </p:txBody>
      </p:sp>
      <p:sp>
        <p:nvSpPr>
          <p:cNvPr id="4" name="Espace réservé du numéro de diapositive 3"/>
          <p:cNvSpPr>
            <a:spLocks noGrp="1"/>
          </p:cNvSpPr>
          <p:nvPr>
            <p:ph type="sldNum" sz="quarter" idx="10"/>
          </p:nvPr>
        </p:nvSpPr>
        <p:spPr/>
        <p:txBody>
          <a:bodyPr/>
          <a:lstStyle/>
          <a:p>
            <a:fld id="{B5672E55-5AFF-4555-A4C8-9ABA02975CEF}" type="slidenum">
              <a:rPr lang="fr-CA" smtClean="0"/>
              <a:pPr/>
              <a:t>10</a:t>
            </a:fld>
            <a:endParaRPr lang="fr-CA"/>
          </a:p>
        </p:txBody>
      </p:sp>
    </p:spTree>
    <p:extLst>
      <p:ext uri="{BB962C8B-B14F-4D97-AF65-F5344CB8AC3E}">
        <p14:creationId xmlns:p14="http://schemas.microsoft.com/office/powerpoint/2010/main" val="16495544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CA" sz="1200" kern="1200" dirty="0">
                <a:solidFill>
                  <a:schemeClr val="tx1"/>
                </a:solidFill>
                <a:effectLst/>
                <a:latin typeface="+mn-lt"/>
                <a:ea typeface="+mn-ea"/>
                <a:cs typeface="+mn-cs"/>
              </a:rPr>
              <a:t>Pour répondre à ces objectifs, le présent projet utilisera une approche de recherche-action participative (RAP), que je vais vous expliciter dans la</a:t>
            </a:r>
            <a:r>
              <a:rPr lang="fr-CA" sz="1200" kern="1200" baseline="0" dirty="0">
                <a:solidFill>
                  <a:schemeClr val="tx1"/>
                </a:solidFill>
                <a:effectLst/>
                <a:latin typeface="+mn-lt"/>
                <a:ea typeface="+mn-ea"/>
                <a:cs typeface="+mn-cs"/>
              </a:rPr>
              <a:t> diapo</a:t>
            </a:r>
            <a:r>
              <a:rPr lang="fr-CA" sz="1200" kern="1200" dirty="0">
                <a:solidFill>
                  <a:schemeClr val="tx1"/>
                </a:solidFill>
                <a:effectLst/>
                <a:latin typeface="+mn-lt"/>
                <a:ea typeface="+mn-ea"/>
                <a:cs typeface="+mn-cs"/>
              </a:rPr>
              <a:t> suivante. </a:t>
            </a:r>
          </a:p>
          <a:p>
            <a:endParaRPr lang="fr-CA" sz="1200" kern="1200" dirty="0">
              <a:solidFill>
                <a:schemeClr val="tx1"/>
              </a:solidFill>
              <a:effectLst/>
              <a:latin typeface="+mn-lt"/>
              <a:ea typeface="+mn-ea"/>
              <a:cs typeface="+mn-cs"/>
            </a:endParaRPr>
          </a:p>
          <a:p>
            <a:r>
              <a:rPr lang="fr-CA" sz="1200" kern="1200" dirty="0">
                <a:solidFill>
                  <a:schemeClr val="tx1"/>
                </a:solidFill>
                <a:effectLst/>
                <a:latin typeface="+mn-lt"/>
                <a:ea typeface="+mn-ea"/>
                <a:cs typeface="+mn-cs"/>
              </a:rPr>
              <a:t>On a choisi cette</a:t>
            </a:r>
            <a:r>
              <a:rPr lang="fr-CA" sz="1200" kern="1200" baseline="0" dirty="0">
                <a:solidFill>
                  <a:schemeClr val="tx1"/>
                </a:solidFill>
                <a:effectLst/>
                <a:latin typeface="+mn-lt"/>
                <a:ea typeface="+mn-ea"/>
                <a:cs typeface="+mn-cs"/>
              </a:rPr>
              <a:t> approche</a:t>
            </a:r>
            <a:r>
              <a:rPr lang="fr-CA" sz="1200" kern="1200" dirty="0">
                <a:solidFill>
                  <a:schemeClr val="tx1"/>
                </a:solidFill>
                <a:effectLst/>
                <a:latin typeface="+mn-lt"/>
                <a:ea typeface="+mn-ea"/>
                <a:cs typeface="+mn-cs"/>
              </a:rPr>
              <a:t> puisqu’elle permet</a:t>
            </a:r>
            <a:r>
              <a:rPr lang="fr-CA" sz="1200" kern="1200" baseline="0" dirty="0">
                <a:solidFill>
                  <a:schemeClr val="tx1"/>
                </a:solidFill>
                <a:effectLst/>
                <a:latin typeface="+mn-lt"/>
                <a:ea typeface="+mn-ea"/>
                <a:cs typeface="+mn-cs"/>
              </a:rPr>
              <a:t> d’impliquer équitablement les acteurs concernés par une problématique. La RAP permet aussi </a:t>
            </a:r>
            <a:r>
              <a:rPr lang="fr-CA" sz="1200" kern="1200" dirty="0">
                <a:solidFill>
                  <a:schemeClr val="tx1"/>
                </a:solidFill>
                <a:effectLst/>
                <a:latin typeface="+mn-lt"/>
                <a:ea typeface="+mn-ea"/>
                <a:cs typeface="+mn-cs"/>
              </a:rPr>
              <a:t>d’identifier des problèmes dans les milieux cliniques et de faciliter le développement de solutions adaptées au contexte. De plus, cette méthode offre un espace de discussion favorisant</a:t>
            </a:r>
            <a:r>
              <a:rPr lang="fr-CA" sz="1200" kern="1200" baseline="0" dirty="0">
                <a:solidFill>
                  <a:schemeClr val="tx1"/>
                </a:solidFill>
                <a:effectLst/>
                <a:latin typeface="+mn-lt"/>
                <a:ea typeface="+mn-ea"/>
                <a:cs typeface="+mn-cs"/>
              </a:rPr>
              <a:t> le pouvoir d’agir de groupes rarement inclus dans les décisions et </a:t>
            </a:r>
            <a:r>
              <a:rPr lang="fr-CA" sz="1200" kern="1200" dirty="0">
                <a:solidFill>
                  <a:schemeClr val="tx1"/>
                </a:solidFill>
                <a:effectLst/>
                <a:latin typeface="+mn-lt"/>
                <a:ea typeface="+mn-ea"/>
                <a:cs typeface="+mn-cs"/>
              </a:rPr>
              <a:t>permettant de faire émerger des changements innovants, utiles en contexte de réorganisation.</a:t>
            </a:r>
            <a:endParaRPr lang="fr-CA" dirty="0"/>
          </a:p>
        </p:txBody>
      </p:sp>
      <p:sp>
        <p:nvSpPr>
          <p:cNvPr id="4" name="Espace réservé du numéro de diapositive 3"/>
          <p:cNvSpPr>
            <a:spLocks noGrp="1"/>
          </p:cNvSpPr>
          <p:nvPr>
            <p:ph type="sldNum" sz="quarter" idx="10"/>
          </p:nvPr>
        </p:nvSpPr>
        <p:spPr/>
        <p:txBody>
          <a:bodyPr/>
          <a:lstStyle/>
          <a:p>
            <a:fld id="{B5672E55-5AFF-4555-A4C8-9ABA02975CEF}" type="slidenum">
              <a:rPr lang="fr-CA" smtClean="0"/>
              <a:pPr/>
              <a:t>11</a:t>
            </a:fld>
            <a:endParaRPr lang="fr-CA"/>
          </a:p>
        </p:txBody>
      </p:sp>
    </p:spTree>
    <p:extLst>
      <p:ext uri="{BB962C8B-B14F-4D97-AF65-F5344CB8AC3E}">
        <p14:creationId xmlns:p14="http://schemas.microsoft.com/office/powerpoint/2010/main" val="30676467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CA" sz="1200" kern="1200" dirty="0">
                <a:solidFill>
                  <a:schemeClr val="tx1"/>
                </a:solidFill>
                <a:effectLst/>
                <a:latin typeface="+mn-lt"/>
                <a:ea typeface="+mn-ea"/>
                <a:cs typeface="+mn-cs"/>
              </a:rPr>
              <a:t>Pour répondre à ces objectifs, le présent projet utilisera une approche de recherche-action participative (RAP), que je vais vous expliciter dans la</a:t>
            </a:r>
            <a:r>
              <a:rPr lang="fr-CA" sz="1200" kern="1200" baseline="0" dirty="0">
                <a:solidFill>
                  <a:schemeClr val="tx1"/>
                </a:solidFill>
                <a:effectLst/>
                <a:latin typeface="+mn-lt"/>
                <a:ea typeface="+mn-ea"/>
                <a:cs typeface="+mn-cs"/>
              </a:rPr>
              <a:t> diapo</a:t>
            </a:r>
            <a:r>
              <a:rPr lang="fr-CA" sz="1200" kern="1200" dirty="0">
                <a:solidFill>
                  <a:schemeClr val="tx1"/>
                </a:solidFill>
                <a:effectLst/>
                <a:latin typeface="+mn-lt"/>
                <a:ea typeface="+mn-ea"/>
                <a:cs typeface="+mn-cs"/>
              </a:rPr>
              <a:t> suivante. </a:t>
            </a:r>
          </a:p>
          <a:p>
            <a:endParaRPr lang="fr-CA" sz="1200" kern="1200" dirty="0">
              <a:solidFill>
                <a:schemeClr val="tx1"/>
              </a:solidFill>
              <a:effectLst/>
              <a:latin typeface="+mn-lt"/>
              <a:ea typeface="+mn-ea"/>
              <a:cs typeface="+mn-cs"/>
            </a:endParaRPr>
          </a:p>
          <a:p>
            <a:r>
              <a:rPr lang="fr-CA" sz="1200" kern="1200" dirty="0">
                <a:solidFill>
                  <a:schemeClr val="tx1"/>
                </a:solidFill>
                <a:effectLst/>
                <a:latin typeface="+mn-lt"/>
                <a:ea typeface="+mn-ea"/>
                <a:cs typeface="+mn-cs"/>
              </a:rPr>
              <a:t>On a choisi cette</a:t>
            </a:r>
            <a:r>
              <a:rPr lang="fr-CA" sz="1200" kern="1200" baseline="0" dirty="0">
                <a:solidFill>
                  <a:schemeClr val="tx1"/>
                </a:solidFill>
                <a:effectLst/>
                <a:latin typeface="+mn-lt"/>
                <a:ea typeface="+mn-ea"/>
                <a:cs typeface="+mn-cs"/>
              </a:rPr>
              <a:t> approche</a:t>
            </a:r>
            <a:r>
              <a:rPr lang="fr-CA" sz="1200" kern="1200" dirty="0">
                <a:solidFill>
                  <a:schemeClr val="tx1"/>
                </a:solidFill>
                <a:effectLst/>
                <a:latin typeface="+mn-lt"/>
                <a:ea typeface="+mn-ea"/>
                <a:cs typeface="+mn-cs"/>
              </a:rPr>
              <a:t> puisqu’elle permet</a:t>
            </a:r>
            <a:r>
              <a:rPr lang="fr-CA" sz="1200" kern="1200" baseline="0" dirty="0">
                <a:solidFill>
                  <a:schemeClr val="tx1"/>
                </a:solidFill>
                <a:effectLst/>
                <a:latin typeface="+mn-lt"/>
                <a:ea typeface="+mn-ea"/>
                <a:cs typeface="+mn-cs"/>
              </a:rPr>
              <a:t> d’impliquer équitablement les acteurs concernés par une problématique. La RAP permet aussi </a:t>
            </a:r>
            <a:r>
              <a:rPr lang="fr-CA" sz="1200" kern="1200" dirty="0">
                <a:solidFill>
                  <a:schemeClr val="tx1"/>
                </a:solidFill>
                <a:effectLst/>
                <a:latin typeface="+mn-lt"/>
                <a:ea typeface="+mn-ea"/>
                <a:cs typeface="+mn-cs"/>
              </a:rPr>
              <a:t>d’identifier des problèmes dans les milieux cliniques et de faciliter le développement de solutions adaptées au contexte. De plus, cette méthode offre un espace de discussion favorisant</a:t>
            </a:r>
            <a:r>
              <a:rPr lang="fr-CA" sz="1200" kern="1200" baseline="0" dirty="0">
                <a:solidFill>
                  <a:schemeClr val="tx1"/>
                </a:solidFill>
                <a:effectLst/>
                <a:latin typeface="+mn-lt"/>
                <a:ea typeface="+mn-ea"/>
                <a:cs typeface="+mn-cs"/>
              </a:rPr>
              <a:t> le pouvoir d’agir de groupes rarement inclus dans les décisions et </a:t>
            </a:r>
            <a:r>
              <a:rPr lang="fr-CA" sz="1200" kern="1200" dirty="0">
                <a:solidFill>
                  <a:schemeClr val="tx1"/>
                </a:solidFill>
                <a:effectLst/>
                <a:latin typeface="+mn-lt"/>
                <a:ea typeface="+mn-ea"/>
                <a:cs typeface="+mn-cs"/>
              </a:rPr>
              <a:t>permettant de faire émerger des changements innovants, utiles en contexte de réorganisation.</a:t>
            </a:r>
            <a:endParaRPr lang="fr-CA" dirty="0"/>
          </a:p>
        </p:txBody>
      </p:sp>
      <p:sp>
        <p:nvSpPr>
          <p:cNvPr id="4" name="Espace réservé du numéro de diapositive 3"/>
          <p:cNvSpPr>
            <a:spLocks noGrp="1"/>
          </p:cNvSpPr>
          <p:nvPr>
            <p:ph type="sldNum" sz="quarter" idx="10"/>
          </p:nvPr>
        </p:nvSpPr>
        <p:spPr/>
        <p:txBody>
          <a:bodyPr/>
          <a:lstStyle/>
          <a:p>
            <a:fld id="{B5672E55-5AFF-4555-A4C8-9ABA02975CEF}" type="slidenum">
              <a:rPr lang="fr-CA" smtClean="0"/>
              <a:pPr/>
              <a:t>12</a:t>
            </a:fld>
            <a:endParaRPr lang="fr-CA"/>
          </a:p>
        </p:txBody>
      </p:sp>
    </p:spTree>
    <p:extLst>
      <p:ext uri="{BB962C8B-B14F-4D97-AF65-F5344CB8AC3E}">
        <p14:creationId xmlns:p14="http://schemas.microsoft.com/office/powerpoint/2010/main" val="19323705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CA" sz="1200" kern="1200" dirty="0">
                <a:solidFill>
                  <a:schemeClr val="tx1"/>
                </a:solidFill>
                <a:effectLst/>
                <a:latin typeface="+mn-lt"/>
                <a:ea typeface="+mn-ea"/>
                <a:cs typeface="+mn-cs"/>
              </a:rPr>
              <a:t>Pour répondre à ces objectifs, le présent projet utilisera une approche de recherche-action participative (RAP), que je vais vous expliciter dans la</a:t>
            </a:r>
            <a:r>
              <a:rPr lang="fr-CA" sz="1200" kern="1200" baseline="0" dirty="0">
                <a:solidFill>
                  <a:schemeClr val="tx1"/>
                </a:solidFill>
                <a:effectLst/>
                <a:latin typeface="+mn-lt"/>
                <a:ea typeface="+mn-ea"/>
                <a:cs typeface="+mn-cs"/>
              </a:rPr>
              <a:t> diapo</a:t>
            </a:r>
            <a:r>
              <a:rPr lang="fr-CA" sz="1200" kern="1200" dirty="0">
                <a:solidFill>
                  <a:schemeClr val="tx1"/>
                </a:solidFill>
                <a:effectLst/>
                <a:latin typeface="+mn-lt"/>
                <a:ea typeface="+mn-ea"/>
                <a:cs typeface="+mn-cs"/>
              </a:rPr>
              <a:t> suivante. </a:t>
            </a:r>
          </a:p>
          <a:p>
            <a:endParaRPr lang="fr-CA" sz="1200" kern="1200" dirty="0">
              <a:solidFill>
                <a:schemeClr val="tx1"/>
              </a:solidFill>
              <a:effectLst/>
              <a:latin typeface="+mn-lt"/>
              <a:ea typeface="+mn-ea"/>
              <a:cs typeface="+mn-cs"/>
            </a:endParaRPr>
          </a:p>
          <a:p>
            <a:r>
              <a:rPr lang="fr-CA" sz="1200" kern="1200" dirty="0">
                <a:solidFill>
                  <a:schemeClr val="tx1"/>
                </a:solidFill>
                <a:effectLst/>
                <a:latin typeface="+mn-lt"/>
                <a:ea typeface="+mn-ea"/>
                <a:cs typeface="+mn-cs"/>
              </a:rPr>
              <a:t>On a choisi cette</a:t>
            </a:r>
            <a:r>
              <a:rPr lang="fr-CA" sz="1200" kern="1200" baseline="0" dirty="0">
                <a:solidFill>
                  <a:schemeClr val="tx1"/>
                </a:solidFill>
                <a:effectLst/>
                <a:latin typeface="+mn-lt"/>
                <a:ea typeface="+mn-ea"/>
                <a:cs typeface="+mn-cs"/>
              </a:rPr>
              <a:t> approche</a:t>
            </a:r>
            <a:r>
              <a:rPr lang="fr-CA" sz="1200" kern="1200" dirty="0">
                <a:solidFill>
                  <a:schemeClr val="tx1"/>
                </a:solidFill>
                <a:effectLst/>
                <a:latin typeface="+mn-lt"/>
                <a:ea typeface="+mn-ea"/>
                <a:cs typeface="+mn-cs"/>
              </a:rPr>
              <a:t> puisqu’elle permet</a:t>
            </a:r>
            <a:r>
              <a:rPr lang="fr-CA" sz="1200" kern="1200" baseline="0" dirty="0">
                <a:solidFill>
                  <a:schemeClr val="tx1"/>
                </a:solidFill>
                <a:effectLst/>
                <a:latin typeface="+mn-lt"/>
                <a:ea typeface="+mn-ea"/>
                <a:cs typeface="+mn-cs"/>
              </a:rPr>
              <a:t> d’impliquer équitablement les acteurs concernés par une problématique. La RAP permet aussi </a:t>
            </a:r>
            <a:r>
              <a:rPr lang="fr-CA" sz="1200" kern="1200" dirty="0">
                <a:solidFill>
                  <a:schemeClr val="tx1"/>
                </a:solidFill>
                <a:effectLst/>
                <a:latin typeface="+mn-lt"/>
                <a:ea typeface="+mn-ea"/>
                <a:cs typeface="+mn-cs"/>
              </a:rPr>
              <a:t>d’identifier des problèmes dans les milieux cliniques et de faciliter le développement de solutions adaptées au contexte. De plus, cette méthode offre un espace de discussion favorisant</a:t>
            </a:r>
            <a:r>
              <a:rPr lang="fr-CA" sz="1200" kern="1200" baseline="0" dirty="0">
                <a:solidFill>
                  <a:schemeClr val="tx1"/>
                </a:solidFill>
                <a:effectLst/>
                <a:latin typeface="+mn-lt"/>
                <a:ea typeface="+mn-ea"/>
                <a:cs typeface="+mn-cs"/>
              </a:rPr>
              <a:t> le pouvoir d’agir de groupes rarement inclus dans les décisions et </a:t>
            </a:r>
            <a:r>
              <a:rPr lang="fr-CA" sz="1200" kern="1200" dirty="0">
                <a:solidFill>
                  <a:schemeClr val="tx1"/>
                </a:solidFill>
                <a:effectLst/>
                <a:latin typeface="+mn-lt"/>
                <a:ea typeface="+mn-ea"/>
                <a:cs typeface="+mn-cs"/>
              </a:rPr>
              <a:t>permettant de faire émerger des changements innovants, utiles en contexte de réorganisation.</a:t>
            </a:r>
            <a:endParaRPr lang="fr-CA" dirty="0"/>
          </a:p>
        </p:txBody>
      </p:sp>
      <p:sp>
        <p:nvSpPr>
          <p:cNvPr id="4" name="Espace réservé du numéro de diapositive 3"/>
          <p:cNvSpPr>
            <a:spLocks noGrp="1"/>
          </p:cNvSpPr>
          <p:nvPr>
            <p:ph type="sldNum" sz="quarter" idx="10"/>
          </p:nvPr>
        </p:nvSpPr>
        <p:spPr/>
        <p:txBody>
          <a:bodyPr/>
          <a:lstStyle/>
          <a:p>
            <a:fld id="{B5672E55-5AFF-4555-A4C8-9ABA02975CEF}" type="slidenum">
              <a:rPr lang="fr-CA" smtClean="0"/>
              <a:pPr/>
              <a:t>13</a:t>
            </a:fld>
            <a:endParaRPr lang="fr-CA"/>
          </a:p>
        </p:txBody>
      </p:sp>
    </p:spTree>
    <p:extLst>
      <p:ext uri="{BB962C8B-B14F-4D97-AF65-F5344CB8AC3E}">
        <p14:creationId xmlns:p14="http://schemas.microsoft.com/office/powerpoint/2010/main" val="3967475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a:prstGeom prst="rect">
            <a:avLst/>
          </a:prstGeom>
        </p:spPr>
        <p:txBody>
          <a:bodyPr/>
          <a:lstStyle/>
          <a:p>
            <a:r>
              <a:rPr lang="fr-CA"/>
              <a:t>Cliquez et modifiez le titre</a:t>
            </a:r>
            <a:endParaRPr lang="fr-FR"/>
          </a:p>
        </p:txBody>
      </p:sp>
      <p:sp>
        <p:nvSpPr>
          <p:cNvPr id="3" name="Sous-titr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CA"/>
              <a:t>Cliquez pour modifier le style des sous-titres du masque</a:t>
            </a:r>
            <a:endParaRPr lang="fr-FR"/>
          </a:p>
        </p:txBody>
      </p:sp>
      <p:sp>
        <p:nvSpPr>
          <p:cNvPr id="4" name="Espace réservé de la date 3"/>
          <p:cNvSpPr>
            <a:spLocks noGrp="1"/>
          </p:cNvSpPr>
          <p:nvPr>
            <p:ph type="dt" sz="half" idx="10"/>
          </p:nvPr>
        </p:nvSpPr>
        <p:spPr>
          <a:xfrm>
            <a:off x="457200" y="6356350"/>
            <a:ext cx="2133600" cy="365125"/>
          </a:xfrm>
          <a:prstGeom prst="rect">
            <a:avLst/>
          </a:prstGeom>
        </p:spPr>
        <p:txBody>
          <a:bodyPr/>
          <a:lstStyle>
            <a:lvl1pPr>
              <a:defRPr/>
            </a:lvl1pPr>
          </a:lstStyle>
          <a:p>
            <a:pPr>
              <a:defRPr/>
            </a:pPr>
            <a:fld id="{C7BEA042-E773-4CB0-B441-AE0A801DF709}" type="datetime1">
              <a:rPr lang="fr-FR" smtClean="0"/>
              <a:t>15/09/2016</a:t>
            </a:fld>
            <a:endParaRPr lang="fr-FR"/>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783C7C59-5F32-634F-B891-829D6E055C62}" type="slidenum">
              <a:rPr lang="fr-FR"/>
              <a:pPr>
                <a:defRPr/>
              </a:pPr>
              <a:t>‹N°›</a:t>
            </a:fld>
            <a:endParaRPr lang="fr-FR"/>
          </a:p>
        </p:txBody>
      </p:sp>
    </p:spTree>
    <p:extLst>
      <p:ext uri="{BB962C8B-B14F-4D97-AF65-F5344CB8AC3E}">
        <p14:creationId xmlns:p14="http://schemas.microsoft.com/office/powerpoint/2010/main" val="25447657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a:prstGeom prst="rect">
            <a:avLst/>
          </a:prstGeom>
        </p:spPr>
        <p:txBody>
          <a:bodyPr/>
          <a:lstStyle/>
          <a:p>
            <a:r>
              <a:rPr lang="fr-CA"/>
              <a:t>Cliquez et modifiez le titre</a:t>
            </a:r>
            <a:endParaRPr lang="fr-FR"/>
          </a:p>
        </p:txBody>
      </p:sp>
      <p:sp>
        <p:nvSpPr>
          <p:cNvPr id="3" name="Espace réservé du contenu 2"/>
          <p:cNvSpPr>
            <a:spLocks noGrp="1"/>
          </p:cNvSpPr>
          <p:nvPr>
            <p:ph idx="1"/>
          </p:nvPr>
        </p:nvSpPr>
        <p:spPr>
          <a:xfrm>
            <a:off x="457200" y="1600200"/>
            <a:ext cx="8229600" cy="4525963"/>
          </a:xfrm>
          <a:prstGeom prst="rect">
            <a:avLst/>
          </a:prstGeom>
        </p:spPr>
        <p:txBody>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FR"/>
          </a:p>
        </p:txBody>
      </p:sp>
      <p:sp>
        <p:nvSpPr>
          <p:cNvPr id="4" name="Espace réservé de la date 3"/>
          <p:cNvSpPr>
            <a:spLocks noGrp="1"/>
          </p:cNvSpPr>
          <p:nvPr>
            <p:ph type="dt" sz="half" idx="10"/>
          </p:nvPr>
        </p:nvSpPr>
        <p:spPr>
          <a:xfrm>
            <a:off x="457200" y="6356350"/>
            <a:ext cx="2133600" cy="365125"/>
          </a:xfrm>
          <a:prstGeom prst="rect">
            <a:avLst/>
          </a:prstGeom>
        </p:spPr>
        <p:txBody>
          <a:bodyPr/>
          <a:lstStyle>
            <a:lvl1pPr>
              <a:defRPr/>
            </a:lvl1pPr>
          </a:lstStyle>
          <a:p>
            <a:pPr>
              <a:defRPr/>
            </a:pPr>
            <a:fld id="{F7088D24-D10F-4B3E-BC74-751A9A2D3D55}" type="datetime1">
              <a:rPr lang="fr-FR" smtClean="0"/>
              <a:t>15/09/2016</a:t>
            </a:fld>
            <a:endParaRPr lang="fr-FR"/>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37B3A9CE-7D66-AF4B-8589-C5065E084C83}" type="slidenum">
              <a:rPr lang="fr-FR"/>
              <a:pPr>
                <a:defRPr/>
              </a:pPr>
              <a:t>‹N°›</a:t>
            </a:fld>
            <a:endParaRPr lang="fr-FR"/>
          </a:p>
        </p:txBody>
      </p:sp>
    </p:spTree>
    <p:extLst>
      <p:ext uri="{BB962C8B-B14F-4D97-AF65-F5344CB8AC3E}">
        <p14:creationId xmlns:p14="http://schemas.microsoft.com/office/powerpoint/2010/main" val="37867384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fr-CA"/>
              <a:t>Cliquez et modifiez le titre</a:t>
            </a:r>
            <a:endParaRPr lang="fr-FR"/>
          </a:p>
        </p:txBody>
      </p:sp>
      <p:sp>
        <p:nvSpPr>
          <p:cNvPr id="3" name="Espace réservé du texte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CA"/>
              <a:t>Cliquez pour modifier les styles du texte du masque</a:t>
            </a:r>
          </a:p>
        </p:txBody>
      </p:sp>
      <p:sp>
        <p:nvSpPr>
          <p:cNvPr id="4" name="Espace réservé de la date 3"/>
          <p:cNvSpPr>
            <a:spLocks noGrp="1"/>
          </p:cNvSpPr>
          <p:nvPr>
            <p:ph type="dt" sz="half" idx="10"/>
          </p:nvPr>
        </p:nvSpPr>
        <p:spPr>
          <a:xfrm>
            <a:off x="457200" y="6356350"/>
            <a:ext cx="2133600" cy="365125"/>
          </a:xfrm>
          <a:prstGeom prst="rect">
            <a:avLst/>
          </a:prstGeom>
        </p:spPr>
        <p:txBody>
          <a:bodyPr/>
          <a:lstStyle>
            <a:lvl1pPr>
              <a:defRPr/>
            </a:lvl1pPr>
          </a:lstStyle>
          <a:p>
            <a:pPr>
              <a:defRPr/>
            </a:pPr>
            <a:fld id="{9889AB4B-0B1F-4F1D-9C9C-D2301D5C5B30}" type="datetime1">
              <a:rPr lang="fr-FR" smtClean="0"/>
              <a:t>15/09/2016</a:t>
            </a:fld>
            <a:endParaRPr lang="fr-FR"/>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C44B3DBB-F9D9-BE4E-ADE4-2C921199CCD7}" type="slidenum">
              <a:rPr lang="fr-FR"/>
              <a:pPr>
                <a:defRPr/>
              </a:pPr>
              <a:t>‹N°›</a:t>
            </a:fld>
            <a:endParaRPr lang="fr-FR"/>
          </a:p>
        </p:txBody>
      </p:sp>
    </p:spTree>
    <p:extLst>
      <p:ext uri="{BB962C8B-B14F-4D97-AF65-F5344CB8AC3E}">
        <p14:creationId xmlns:p14="http://schemas.microsoft.com/office/powerpoint/2010/main" val="2409085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a:prstGeom prst="rect">
            <a:avLst/>
          </a:prstGeom>
        </p:spPr>
        <p:txBody>
          <a:bodyPr/>
          <a:lstStyle/>
          <a:p>
            <a:r>
              <a:rPr lang="fr-CA"/>
              <a:t>Cliquez et modifiez le titre</a:t>
            </a:r>
            <a:endParaRPr lang="fr-FR"/>
          </a:p>
        </p:txBody>
      </p:sp>
      <p:sp>
        <p:nvSpPr>
          <p:cNvPr id="3" name="Espace réservé du contenu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FR"/>
          </a:p>
        </p:txBody>
      </p:sp>
      <p:sp>
        <p:nvSpPr>
          <p:cNvPr id="4" name="Espace réservé du contenu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FR"/>
          </a:p>
        </p:txBody>
      </p:sp>
      <p:sp>
        <p:nvSpPr>
          <p:cNvPr id="5" name="Espace réservé de la date 3"/>
          <p:cNvSpPr>
            <a:spLocks noGrp="1"/>
          </p:cNvSpPr>
          <p:nvPr>
            <p:ph type="dt" sz="half" idx="10"/>
          </p:nvPr>
        </p:nvSpPr>
        <p:spPr>
          <a:xfrm>
            <a:off x="457200" y="6356350"/>
            <a:ext cx="2133600" cy="365125"/>
          </a:xfrm>
          <a:prstGeom prst="rect">
            <a:avLst/>
          </a:prstGeom>
        </p:spPr>
        <p:txBody>
          <a:bodyPr/>
          <a:lstStyle>
            <a:lvl1pPr>
              <a:defRPr/>
            </a:lvl1pPr>
          </a:lstStyle>
          <a:p>
            <a:pPr>
              <a:defRPr/>
            </a:pPr>
            <a:fld id="{AFE53284-B03E-478E-AA36-60D677C02D17}" type="datetime1">
              <a:rPr lang="fr-FR" smtClean="0"/>
              <a:t>15/09/2016</a:t>
            </a:fld>
            <a:endParaRPr lang="fr-FR"/>
          </a:p>
        </p:txBody>
      </p:sp>
      <p:sp>
        <p:nvSpPr>
          <p:cNvPr id="6" name="Espace réservé du pied de page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fr-FR"/>
          </a:p>
        </p:txBody>
      </p:sp>
      <p:sp>
        <p:nvSpPr>
          <p:cNvPr id="7" name="Espace réservé du numéro de diapositive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E21E1D8E-1203-CD41-8195-9FD7439AA3EF}" type="slidenum">
              <a:rPr lang="fr-FR"/>
              <a:pPr>
                <a:defRPr/>
              </a:pPr>
              <a:t>‹N°›</a:t>
            </a:fld>
            <a:endParaRPr lang="fr-FR"/>
          </a:p>
        </p:txBody>
      </p:sp>
    </p:spTree>
    <p:extLst>
      <p:ext uri="{BB962C8B-B14F-4D97-AF65-F5344CB8AC3E}">
        <p14:creationId xmlns:p14="http://schemas.microsoft.com/office/powerpoint/2010/main" val="28834332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a:prstGeom prst="rect">
            <a:avLst/>
          </a:prstGeom>
        </p:spPr>
        <p:txBody>
          <a:bodyPr/>
          <a:lstStyle>
            <a:lvl1pPr>
              <a:defRPr/>
            </a:lvl1pPr>
          </a:lstStyle>
          <a:p>
            <a:r>
              <a:rPr lang="fr-CA"/>
              <a:t>Cliquez et modifiez le titre</a:t>
            </a:r>
            <a:endParaRPr lang="fr-FR"/>
          </a:p>
        </p:txBody>
      </p:sp>
      <p:sp>
        <p:nvSpPr>
          <p:cNvPr id="3" name="Espace réservé du texte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a:t>Cliquez pour modifier les styles du texte du masque</a:t>
            </a:r>
          </a:p>
        </p:txBody>
      </p:sp>
      <p:sp>
        <p:nvSpPr>
          <p:cNvPr id="4" name="Espace réservé du contenu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FR"/>
          </a:p>
        </p:txBody>
      </p:sp>
      <p:sp>
        <p:nvSpPr>
          <p:cNvPr id="5" name="Espace réservé du texte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a:t>Cliquez pour modifier les styles du texte du masque</a:t>
            </a:r>
          </a:p>
        </p:txBody>
      </p:sp>
      <p:sp>
        <p:nvSpPr>
          <p:cNvPr id="6" name="Espace réservé du contenu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FR"/>
          </a:p>
        </p:txBody>
      </p:sp>
      <p:sp>
        <p:nvSpPr>
          <p:cNvPr id="7" name="Espace réservé de la date 3"/>
          <p:cNvSpPr>
            <a:spLocks noGrp="1"/>
          </p:cNvSpPr>
          <p:nvPr>
            <p:ph type="dt" sz="half" idx="10"/>
          </p:nvPr>
        </p:nvSpPr>
        <p:spPr>
          <a:xfrm>
            <a:off x="457200" y="6356350"/>
            <a:ext cx="2133600" cy="365125"/>
          </a:xfrm>
          <a:prstGeom prst="rect">
            <a:avLst/>
          </a:prstGeom>
        </p:spPr>
        <p:txBody>
          <a:bodyPr/>
          <a:lstStyle>
            <a:lvl1pPr>
              <a:defRPr/>
            </a:lvl1pPr>
          </a:lstStyle>
          <a:p>
            <a:pPr>
              <a:defRPr/>
            </a:pPr>
            <a:fld id="{699B2B13-A49D-4312-B57F-8A85103DD483}" type="datetime1">
              <a:rPr lang="fr-FR" smtClean="0"/>
              <a:t>15/09/2016</a:t>
            </a:fld>
            <a:endParaRPr lang="fr-FR"/>
          </a:p>
        </p:txBody>
      </p:sp>
      <p:sp>
        <p:nvSpPr>
          <p:cNvPr id="8" name="Espace réservé du pied de page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fr-FR"/>
          </a:p>
        </p:txBody>
      </p:sp>
      <p:sp>
        <p:nvSpPr>
          <p:cNvPr id="9" name="Espace réservé du numéro de diapositive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F0E5DE67-CCF0-844A-913E-016BC788D7B7}" type="slidenum">
              <a:rPr lang="fr-FR"/>
              <a:pPr>
                <a:defRPr/>
              </a:pPr>
              <a:t>‹N°›</a:t>
            </a:fld>
            <a:endParaRPr lang="fr-FR"/>
          </a:p>
        </p:txBody>
      </p:sp>
    </p:spTree>
    <p:extLst>
      <p:ext uri="{BB962C8B-B14F-4D97-AF65-F5344CB8AC3E}">
        <p14:creationId xmlns:p14="http://schemas.microsoft.com/office/powerpoint/2010/main" val="39280053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a:prstGeom prst="rect">
            <a:avLst/>
          </a:prstGeom>
        </p:spPr>
        <p:txBody>
          <a:bodyPr/>
          <a:lstStyle/>
          <a:p>
            <a:r>
              <a:rPr lang="fr-CA"/>
              <a:t>Cliquez et modifiez le titre</a:t>
            </a:r>
            <a:endParaRPr lang="fr-FR"/>
          </a:p>
        </p:txBody>
      </p:sp>
      <p:sp>
        <p:nvSpPr>
          <p:cNvPr id="3" name="Espace réservé de la date 3"/>
          <p:cNvSpPr>
            <a:spLocks noGrp="1"/>
          </p:cNvSpPr>
          <p:nvPr>
            <p:ph type="dt" sz="half" idx="10"/>
          </p:nvPr>
        </p:nvSpPr>
        <p:spPr>
          <a:xfrm>
            <a:off x="457200" y="6356350"/>
            <a:ext cx="2133600" cy="365125"/>
          </a:xfrm>
          <a:prstGeom prst="rect">
            <a:avLst/>
          </a:prstGeom>
        </p:spPr>
        <p:txBody>
          <a:bodyPr/>
          <a:lstStyle>
            <a:lvl1pPr>
              <a:defRPr/>
            </a:lvl1pPr>
          </a:lstStyle>
          <a:p>
            <a:pPr>
              <a:defRPr/>
            </a:pPr>
            <a:fld id="{25D01744-9825-4A1A-93DD-C4F0F1FC4C84}" type="datetime1">
              <a:rPr lang="fr-FR" smtClean="0"/>
              <a:t>15/09/2016</a:t>
            </a:fld>
            <a:endParaRPr lang="fr-FR"/>
          </a:p>
        </p:txBody>
      </p:sp>
      <p:sp>
        <p:nvSpPr>
          <p:cNvPr id="4" name="Espace réservé du pied de page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fr-FR"/>
          </a:p>
        </p:txBody>
      </p:sp>
      <p:sp>
        <p:nvSpPr>
          <p:cNvPr id="5" name="Espace réservé du numéro de diapositive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08CE0044-FEAB-BC40-9F5B-3B0EC312A3EB}" type="slidenum">
              <a:rPr lang="fr-FR"/>
              <a:pPr>
                <a:defRPr/>
              </a:pPr>
              <a:t>‹N°›</a:t>
            </a:fld>
            <a:endParaRPr lang="fr-FR"/>
          </a:p>
        </p:txBody>
      </p:sp>
    </p:spTree>
    <p:extLst>
      <p:ext uri="{BB962C8B-B14F-4D97-AF65-F5344CB8AC3E}">
        <p14:creationId xmlns:p14="http://schemas.microsoft.com/office/powerpoint/2010/main" val="34523200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3"/>
          <p:cNvSpPr>
            <a:spLocks noGrp="1"/>
          </p:cNvSpPr>
          <p:nvPr>
            <p:ph type="dt" sz="half" idx="10"/>
          </p:nvPr>
        </p:nvSpPr>
        <p:spPr>
          <a:xfrm>
            <a:off x="457200" y="6356350"/>
            <a:ext cx="2133600" cy="365125"/>
          </a:xfrm>
          <a:prstGeom prst="rect">
            <a:avLst/>
          </a:prstGeom>
        </p:spPr>
        <p:txBody>
          <a:bodyPr/>
          <a:lstStyle>
            <a:lvl1pPr>
              <a:defRPr/>
            </a:lvl1pPr>
          </a:lstStyle>
          <a:p>
            <a:pPr>
              <a:defRPr/>
            </a:pPr>
            <a:fld id="{C880C428-9001-4C56-8BF7-3A1F6F365060}" type="datetime1">
              <a:rPr lang="fr-FR" smtClean="0"/>
              <a:t>15/09/2016</a:t>
            </a:fld>
            <a:endParaRPr lang="fr-FR"/>
          </a:p>
        </p:txBody>
      </p:sp>
      <p:sp>
        <p:nvSpPr>
          <p:cNvPr id="3" name="Espace réservé du pied de page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fr-FR"/>
          </a:p>
        </p:txBody>
      </p:sp>
      <p:sp>
        <p:nvSpPr>
          <p:cNvPr id="4" name="Espace réservé du numéro de diapositive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2A36ECC3-29F6-024B-ACE7-ADA72F4541FC}" type="slidenum">
              <a:rPr lang="fr-FR"/>
              <a:pPr>
                <a:defRPr/>
              </a:pPr>
              <a:t>‹N°›</a:t>
            </a:fld>
            <a:endParaRPr lang="fr-FR"/>
          </a:p>
        </p:txBody>
      </p:sp>
    </p:spTree>
    <p:extLst>
      <p:ext uri="{BB962C8B-B14F-4D97-AF65-F5344CB8AC3E}">
        <p14:creationId xmlns:p14="http://schemas.microsoft.com/office/powerpoint/2010/main" val="4076064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a:prstGeom prst="rect">
            <a:avLst/>
          </a:prstGeom>
        </p:spPr>
        <p:txBody>
          <a:bodyPr anchor="b"/>
          <a:lstStyle>
            <a:lvl1pPr algn="l">
              <a:defRPr sz="2000" b="1"/>
            </a:lvl1pPr>
          </a:lstStyle>
          <a:p>
            <a:r>
              <a:rPr lang="fr-CA"/>
              <a:t>Cliquez et modifiez le titre</a:t>
            </a:r>
            <a:endParaRPr lang="fr-FR"/>
          </a:p>
        </p:txBody>
      </p:sp>
      <p:sp>
        <p:nvSpPr>
          <p:cNvPr id="3" name="Espace réservé du contenu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FR"/>
          </a:p>
        </p:txBody>
      </p:sp>
      <p:sp>
        <p:nvSpPr>
          <p:cNvPr id="4" name="Espace réservé du texte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CA"/>
              <a:t>Cliquez pour modifier les styles du texte du masque</a:t>
            </a:r>
          </a:p>
        </p:txBody>
      </p:sp>
      <p:sp>
        <p:nvSpPr>
          <p:cNvPr id="5" name="Espace réservé de la date 3"/>
          <p:cNvSpPr>
            <a:spLocks noGrp="1"/>
          </p:cNvSpPr>
          <p:nvPr>
            <p:ph type="dt" sz="half" idx="10"/>
          </p:nvPr>
        </p:nvSpPr>
        <p:spPr>
          <a:xfrm>
            <a:off x="457200" y="6356350"/>
            <a:ext cx="2133600" cy="365125"/>
          </a:xfrm>
          <a:prstGeom prst="rect">
            <a:avLst/>
          </a:prstGeom>
        </p:spPr>
        <p:txBody>
          <a:bodyPr/>
          <a:lstStyle>
            <a:lvl1pPr>
              <a:defRPr/>
            </a:lvl1pPr>
          </a:lstStyle>
          <a:p>
            <a:pPr>
              <a:defRPr/>
            </a:pPr>
            <a:fld id="{86D9DCAF-60D6-4F80-9D32-00A4AB98157B}" type="datetime1">
              <a:rPr lang="fr-FR" smtClean="0"/>
              <a:t>15/09/2016</a:t>
            </a:fld>
            <a:endParaRPr lang="fr-FR"/>
          </a:p>
        </p:txBody>
      </p:sp>
      <p:sp>
        <p:nvSpPr>
          <p:cNvPr id="6" name="Espace réservé du pied de page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fr-FR"/>
          </a:p>
        </p:txBody>
      </p:sp>
      <p:sp>
        <p:nvSpPr>
          <p:cNvPr id="7" name="Espace réservé du numéro de diapositive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0C636272-F380-2146-9A79-9E22A53CDD9C}" type="slidenum">
              <a:rPr lang="fr-FR"/>
              <a:pPr>
                <a:defRPr/>
              </a:pPr>
              <a:t>‹N°›</a:t>
            </a:fld>
            <a:endParaRPr lang="fr-FR"/>
          </a:p>
        </p:txBody>
      </p:sp>
    </p:spTree>
    <p:extLst>
      <p:ext uri="{BB962C8B-B14F-4D97-AF65-F5344CB8AC3E}">
        <p14:creationId xmlns:p14="http://schemas.microsoft.com/office/powerpoint/2010/main" val="24459434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fr-CA"/>
              <a:t>Cliquez et modifiez le titre</a:t>
            </a:r>
            <a:endParaRPr lang="fr-FR"/>
          </a:p>
        </p:txBody>
      </p:sp>
      <p:sp>
        <p:nvSpPr>
          <p:cNvPr id="3" name="Espace réservé pour une image  2"/>
          <p:cNvSpPr>
            <a:spLocks noGrp="1"/>
          </p:cNvSpPr>
          <p:nvPr>
            <p:ph type="pic" idx="1"/>
          </p:nvPr>
        </p:nvSpPr>
        <p:spPr>
          <a:xfrm>
            <a:off x="1792288" y="612775"/>
            <a:ext cx="5486400" cy="4114800"/>
          </a:xfrm>
          <a:prstGeom prst="rect">
            <a:avLst/>
          </a:prstGeo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fr-CA" noProof="0"/>
              <a:t>Faire glisser l'image vers l'espace réservé ou cliquer sur l'icône pour l'ajouter</a:t>
            </a:r>
            <a:endParaRPr lang="fr-FR" noProof="0"/>
          </a:p>
        </p:txBody>
      </p:sp>
      <p:sp>
        <p:nvSpPr>
          <p:cNvPr id="4" name="Espace réservé du texte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CA"/>
              <a:t>Cliquez pour modifier les styles du texte du masque</a:t>
            </a:r>
          </a:p>
        </p:txBody>
      </p:sp>
      <p:sp>
        <p:nvSpPr>
          <p:cNvPr id="5" name="Espace réservé de la date 3"/>
          <p:cNvSpPr>
            <a:spLocks noGrp="1"/>
          </p:cNvSpPr>
          <p:nvPr>
            <p:ph type="dt" sz="half" idx="10"/>
          </p:nvPr>
        </p:nvSpPr>
        <p:spPr>
          <a:xfrm>
            <a:off x="457200" y="6356350"/>
            <a:ext cx="2133600" cy="365125"/>
          </a:xfrm>
          <a:prstGeom prst="rect">
            <a:avLst/>
          </a:prstGeom>
        </p:spPr>
        <p:txBody>
          <a:bodyPr/>
          <a:lstStyle>
            <a:lvl1pPr>
              <a:defRPr/>
            </a:lvl1pPr>
          </a:lstStyle>
          <a:p>
            <a:pPr>
              <a:defRPr/>
            </a:pPr>
            <a:fld id="{67555AB2-A87C-4E64-B4D4-E5DD8CDFFB1C}" type="datetime1">
              <a:rPr lang="fr-FR" smtClean="0"/>
              <a:t>15/09/2016</a:t>
            </a:fld>
            <a:endParaRPr lang="fr-FR"/>
          </a:p>
        </p:txBody>
      </p:sp>
      <p:sp>
        <p:nvSpPr>
          <p:cNvPr id="6" name="Espace réservé du pied de page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fr-FR"/>
          </a:p>
        </p:txBody>
      </p:sp>
      <p:sp>
        <p:nvSpPr>
          <p:cNvPr id="7" name="Espace réservé du numéro de diapositive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9D34548D-008C-0043-93EF-DC1A76549E3B}" type="slidenum">
              <a:rPr lang="fr-FR"/>
              <a:pPr>
                <a:defRPr/>
              </a:pPr>
              <a:t>‹N°›</a:t>
            </a:fld>
            <a:endParaRPr lang="fr-FR"/>
          </a:p>
        </p:txBody>
      </p:sp>
    </p:spTree>
    <p:extLst>
      <p:ext uri="{BB962C8B-B14F-4D97-AF65-F5344CB8AC3E}">
        <p14:creationId xmlns:p14="http://schemas.microsoft.com/office/powerpoint/2010/main" val="42482286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a:prstGeom prst="rect">
            <a:avLst/>
          </a:prstGeom>
        </p:spPr>
        <p:txBody>
          <a:bodyPr/>
          <a:lstStyle/>
          <a:p>
            <a:r>
              <a:rPr lang="fr-CA"/>
              <a:t>Cliquez et modifiez le titre</a:t>
            </a:r>
            <a:endParaRPr lang="fr-FR"/>
          </a:p>
        </p:txBody>
      </p:sp>
      <p:sp>
        <p:nvSpPr>
          <p:cNvPr id="3" name="Espace réservé du texte vertical 2"/>
          <p:cNvSpPr>
            <a:spLocks noGrp="1"/>
          </p:cNvSpPr>
          <p:nvPr>
            <p:ph type="body" orient="vert" idx="1"/>
          </p:nvPr>
        </p:nvSpPr>
        <p:spPr>
          <a:xfrm>
            <a:off x="457200" y="1600200"/>
            <a:ext cx="8229600" cy="4525963"/>
          </a:xfrm>
          <a:prstGeom prst="rect">
            <a:avLst/>
          </a:prstGeom>
        </p:spPr>
        <p:txBody>
          <a:bodyPr vert="eaVert"/>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FR"/>
          </a:p>
        </p:txBody>
      </p:sp>
      <p:sp>
        <p:nvSpPr>
          <p:cNvPr id="4" name="Espace réservé de la date 3"/>
          <p:cNvSpPr>
            <a:spLocks noGrp="1"/>
          </p:cNvSpPr>
          <p:nvPr>
            <p:ph type="dt" sz="half" idx="10"/>
          </p:nvPr>
        </p:nvSpPr>
        <p:spPr>
          <a:xfrm>
            <a:off x="457200" y="6356350"/>
            <a:ext cx="2133600" cy="365125"/>
          </a:xfrm>
          <a:prstGeom prst="rect">
            <a:avLst/>
          </a:prstGeom>
        </p:spPr>
        <p:txBody>
          <a:bodyPr/>
          <a:lstStyle>
            <a:lvl1pPr>
              <a:defRPr/>
            </a:lvl1pPr>
          </a:lstStyle>
          <a:p>
            <a:pPr>
              <a:defRPr/>
            </a:pPr>
            <a:fld id="{EDA63B65-BC74-42AB-A4AC-15F3FF3D2B72}" type="datetime1">
              <a:rPr lang="fr-FR" smtClean="0"/>
              <a:t>15/09/2016</a:t>
            </a:fld>
            <a:endParaRPr lang="fr-FR"/>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8AFAF91D-9DA1-9F4D-9E2D-048D72FAED89}" type="slidenum">
              <a:rPr lang="fr-FR"/>
              <a:pPr>
                <a:defRPr/>
              </a:pPr>
              <a:t>‹N°›</a:t>
            </a:fld>
            <a:endParaRPr lang="fr-FR"/>
          </a:p>
        </p:txBody>
      </p:sp>
    </p:spTree>
    <p:extLst>
      <p:ext uri="{BB962C8B-B14F-4D97-AF65-F5344CB8AC3E}">
        <p14:creationId xmlns:p14="http://schemas.microsoft.com/office/powerpoint/2010/main" val="16510217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a:prstGeom prst="rect">
            <a:avLst/>
          </a:prstGeom>
        </p:spPr>
        <p:txBody>
          <a:bodyPr vert="eaVert"/>
          <a:lstStyle/>
          <a:p>
            <a:r>
              <a:rPr lang="fr-CA"/>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a:prstGeom prst="rect">
            <a:avLst/>
          </a:prstGeom>
        </p:spPr>
        <p:txBody>
          <a:bodyPr vert="eaVert"/>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FR"/>
          </a:p>
        </p:txBody>
      </p:sp>
      <p:sp>
        <p:nvSpPr>
          <p:cNvPr id="4" name="Espace réservé de la date 3"/>
          <p:cNvSpPr>
            <a:spLocks noGrp="1"/>
          </p:cNvSpPr>
          <p:nvPr>
            <p:ph type="dt" sz="half" idx="10"/>
          </p:nvPr>
        </p:nvSpPr>
        <p:spPr>
          <a:xfrm>
            <a:off x="457200" y="6356350"/>
            <a:ext cx="2133600" cy="365125"/>
          </a:xfrm>
          <a:prstGeom prst="rect">
            <a:avLst/>
          </a:prstGeom>
        </p:spPr>
        <p:txBody>
          <a:bodyPr/>
          <a:lstStyle>
            <a:lvl1pPr>
              <a:defRPr/>
            </a:lvl1pPr>
          </a:lstStyle>
          <a:p>
            <a:pPr>
              <a:defRPr/>
            </a:pPr>
            <a:fld id="{D74222DE-5257-4E68-AF37-158983390282}" type="datetime1">
              <a:rPr lang="fr-FR" smtClean="0"/>
              <a:t>15/09/2016</a:t>
            </a:fld>
            <a:endParaRPr lang="fr-FR"/>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6CE773ED-8B6A-464B-872B-A21B50AF84B7}" type="slidenum">
              <a:rPr lang="fr-FR"/>
              <a:pPr>
                <a:defRPr/>
              </a:pPr>
              <a:t>‹N°›</a:t>
            </a:fld>
            <a:endParaRPr lang="fr-FR"/>
          </a:p>
        </p:txBody>
      </p:sp>
    </p:spTree>
    <p:extLst>
      <p:ext uri="{BB962C8B-B14F-4D97-AF65-F5344CB8AC3E}">
        <p14:creationId xmlns:p14="http://schemas.microsoft.com/office/powerpoint/2010/main" val="17228798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Image 1" descr="FondPPT-5e.jpg"/>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457200" rtl="0" eaLnBrk="1" fontAlgn="base" hangingPunct="1">
        <a:spcBef>
          <a:spcPct val="0"/>
        </a:spcBef>
        <a:spcAft>
          <a:spcPct val="0"/>
        </a:spcAft>
        <a:defRPr sz="4400" kern="1200">
          <a:solidFill>
            <a:schemeClr val="tx1"/>
          </a:solidFill>
          <a:latin typeface="+mj-lt"/>
          <a:ea typeface="ヒラギノ角ゴ Pro W3" charset="0"/>
          <a:cs typeface="ヒラギノ角ゴ Pro W3" charset="0"/>
        </a:defRPr>
      </a:lvl1pPr>
      <a:lvl2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2pPr>
      <a:lvl3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3pPr>
      <a:lvl4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4pPr>
      <a:lvl5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5pPr>
      <a:lvl6pPr marL="4572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6pPr>
      <a:lvl7pPr marL="9144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7pPr>
      <a:lvl8pPr marL="13716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8pPr>
      <a:lvl9pPr marL="18288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ヒラギノ角ゴ Pro W3" charset="0"/>
          <a:cs typeface="ヒラギノ角ゴ Pro W3"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ヒラギノ角ゴ Pro W3"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ヒラギノ角ゴ Pro W3"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ヒラギノ角ゴ Pro W3"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ヒラギノ角ゴ Pro W3"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Pier-Luc.Turcotte@USherbrooke.ca"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8" Type="http://schemas.openxmlformats.org/officeDocument/2006/relationships/image" Target="../media/image5.emf"/><Relationship Id="rId3" Type="http://schemas.openxmlformats.org/officeDocument/2006/relationships/tags" Target="../tags/tag3.xml"/><Relationship Id="rId7" Type="http://schemas.openxmlformats.org/officeDocument/2006/relationships/image" Target="../media/image4.png"/><Relationship Id="rId12" Type="http://schemas.openxmlformats.org/officeDocument/2006/relationships/image" Target="../media/image9.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3.png"/><Relationship Id="rId11" Type="http://schemas.openxmlformats.org/officeDocument/2006/relationships/image" Target="../media/image8.jpeg"/><Relationship Id="rId5" Type="http://schemas.openxmlformats.org/officeDocument/2006/relationships/notesSlide" Target="../notesSlides/notesSlide2.xml"/><Relationship Id="rId10" Type="http://schemas.openxmlformats.org/officeDocument/2006/relationships/image" Target="../media/image7.png"/><Relationship Id="rId4" Type="http://schemas.openxmlformats.org/officeDocument/2006/relationships/slideLayout" Target="../slideLayouts/slideLayout2.xml"/><Relationship Id="rId9"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6.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5.xml"/><Relationship Id="rId7" Type="http://schemas.openxmlformats.org/officeDocument/2006/relationships/diagramColors" Target="../diagrams/colors1.xml"/><Relationship Id="rId2" Type="http://schemas.openxmlformats.org/officeDocument/2006/relationships/slideLayout" Target="../slideLayouts/slideLayout6.xml"/><Relationship Id="rId1" Type="http://schemas.openxmlformats.org/officeDocument/2006/relationships/tags" Target="../tags/tag6.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mailto:Pier-Luc.Turcotte@USherbrooke.ca" TargetMode="External"/><Relationship Id="rId1" Type="http://schemas.openxmlformats.org/officeDocument/2006/relationships/slideLayout" Target="../slideLayouts/slideLayout2.xml"/><Relationship Id="rId4" Type="http://schemas.openxmlformats.org/officeDocument/2006/relationships/hyperlink" Target="http://www.tcaim.org/wp-content/uploads/2012/01/a%C3%AEn%C3%A9s-dans-un-parc.jp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410816" y="476590"/>
            <a:ext cx="8361709" cy="3470279"/>
          </a:xfrm>
        </p:spPr>
        <p:txBody>
          <a:bodyPr/>
          <a:lstStyle/>
          <a:p>
            <a:r>
              <a:rPr lang="en-US" sz="4800" b="1" dirty="0">
                <a:solidFill>
                  <a:schemeClr val="accent2">
                    <a:lumMod val="75000"/>
                  </a:schemeClr>
                </a:solidFill>
              </a:rPr>
              <a:t>Participation needs of older </a:t>
            </a:r>
            <a:br>
              <a:rPr lang="en-US" sz="4800" b="1" dirty="0">
                <a:solidFill>
                  <a:schemeClr val="accent2">
                    <a:lumMod val="75000"/>
                  </a:schemeClr>
                </a:solidFill>
              </a:rPr>
            </a:br>
            <a:r>
              <a:rPr lang="en-US" sz="4800" b="1" dirty="0">
                <a:solidFill>
                  <a:schemeClr val="accent2">
                    <a:lumMod val="75000"/>
                  </a:schemeClr>
                </a:solidFill>
              </a:rPr>
              <a:t>adults receiving home care : </a:t>
            </a:r>
            <a:br>
              <a:rPr lang="en-US" b="1" dirty="0">
                <a:solidFill>
                  <a:schemeClr val="accent2">
                    <a:lumMod val="75000"/>
                  </a:schemeClr>
                </a:solidFill>
              </a:rPr>
            </a:br>
            <a:r>
              <a:rPr lang="en-US" b="1" dirty="0">
                <a:solidFill>
                  <a:schemeClr val="accent2">
                    <a:lumMod val="75000"/>
                  </a:schemeClr>
                </a:solidFill>
              </a:rPr>
              <a:t>Insights reveal needs in fitness and social activities are mainly unmet</a:t>
            </a:r>
            <a:endParaRPr lang="fr-CA" sz="4000" b="1" dirty="0">
              <a:solidFill>
                <a:schemeClr val="accent2">
                  <a:lumMod val="75000"/>
                </a:schemeClr>
              </a:solidFill>
            </a:endParaRPr>
          </a:p>
        </p:txBody>
      </p:sp>
      <p:sp>
        <p:nvSpPr>
          <p:cNvPr id="3" name="Sous-titre 2"/>
          <p:cNvSpPr>
            <a:spLocks noGrp="1"/>
          </p:cNvSpPr>
          <p:nvPr>
            <p:ph type="subTitle" idx="1"/>
          </p:nvPr>
        </p:nvSpPr>
        <p:spPr>
          <a:xfrm>
            <a:off x="290945" y="3915936"/>
            <a:ext cx="8481581" cy="2834557"/>
          </a:xfrm>
        </p:spPr>
        <p:txBody>
          <a:bodyPr/>
          <a:lstStyle/>
          <a:p>
            <a:pPr lvl="0" algn="r"/>
            <a:r>
              <a:rPr lang="fr-CA" sz="2800" dirty="0">
                <a:solidFill>
                  <a:prstClr val="black">
                    <a:lumMod val="75000"/>
                    <a:lumOff val="25000"/>
                  </a:prstClr>
                </a:solidFill>
              </a:rPr>
              <a:t>Pier-Luc </a:t>
            </a:r>
            <a:r>
              <a:rPr lang="fr-CA" sz="2800" b="1" dirty="0">
                <a:solidFill>
                  <a:prstClr val="black">
                    <a:lumMod val="75000"/>
                    <a:lumOff val="25000"/>
                  </a:prstClr>
                </a:solidFill>
              </a:rPr>
              <a:t>TURCOTTE</a:t>
            </a:r>
            <a:r>
              <a:rPr lang="fr-CA" sz="2800" dirty="0">
                <a:solidFill>
                  <a:prstClr val="black">
                    <a:lumMod val="75000"/>
                    <a:lumOff val="25000"/>
                  </a:prstClr>
                </a:solidFill>
              </a:rPr>
              <a:t>, </a:t>
            </a:r>
            <a:r>
              <a:rPr lang="fr-CA" sz="2400" dirty="0">
                <a:solidFill>
                  <a:prstClr val="black">
                    <a:lumMod val="75000"/>
                    <a:lumOff val="25000"/>
                  </a:prstClr>
                </a:solidFill>
              </a:rPr>
              <a:t>OT(C), MOT</a:t>
            </a:r>
          </a:p>
          <a:p>
            <a:pPr lvl="0" algn="r"/>
            <a:r>
              <a:rPr lang="fr-CA" sz="2400" dirty="0">
                <a:solidFill>
                  <a:prstClr val="black">
                    <a:lumMod val="75000"/>
                    <a:lumOff val="25000"/>
                  </a:prstClr>
                </a:solidFill>
              </a:rPr>
              <a:t>Université de Sherbrooke, CAN</a:t>
            </a:r>
          </a:p>
          <a:p>
            <a:pPr lvl="0" algn="r"/>
            <a:r>
              <a:rPr lang="fr-CA" sz="2400" dirty="0">
                <a:solidFill>
                  <a:prstClr val="black">
                    <a:lumMod val="75000"/>
                    <a:lumOff val="25000"/>
                  </a:prstClr>
                </a:solidFill>
                <a:hlinkClick r:id="rId3"/>
              </a:rPr>
              <a:t>Pier-Luc.Turcotte@USherbrooke.ca</a:t>
            </a:r>
            <a:endParaRPr lang="fr-CA" sz="2400" dirty="0">
              <a:solidFill>
                <a:prstClr val="black">
                  <a:lumMod val="75000"/>
                  <a:lumOff val="25000"/>
                </a:prstClr>
              </a:solidFill>
            </a:endParaRPr>
          </a:p>
          <a:p>
            <a:pPr lvl="0" algn="r"/>
            <a:endParaRPr lang="fr-CA" sz="2400" dirty="0">
              <a:solidFill>
                <a:prstClr val="black">
                  <a:lumMod val="75000"/>
                  <a:lumOff val="25000"/>
                </a:prstClr>
              </a:solidFill>
            </a:endParaRPr>
          </a:p>
        </p:txBody>
      </p:sp>
      <p:pic>
        <p:nvPicPr>
          <p:cNvPr id="5" name="Image 4"/>
          <p:cNvPicPr>
            <a:picLocks noChangeAspect="1"/>
          </p:cNvPicPr>
          <p:nvPr/>
        </p:nvPicPr>
        <p:blipFill>
          <a:blip r:embed="rId4"/>
          <a:stretch>
            <a:fillRect/>
          </a:stretch>
        </p:blipFill>
        <p:spPr>
          <a:xfrm>
            <a:off x="410816" y="3858577"/>
            <a:ext cx="3698252" cy="3015773"/>
          </a:xfrm>
          <a:prstGeom prst="rect">
            <a:avLst/>
          </a:prstGeom>
        </p:spPr>
      </p:pic>
    </p:spTree>
    <p:extLst>
      <p:ext uri="{BB962C8B-B14F-4D97-AF65-F5344CB8AC3E}">
        <p14:creationId xmlns:p14="http://schemas.microsoft.com/office/powerpoint/2010/main" val="40843098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8"/>
          <p:cNvSpPr txBox="1"/>
          <p:nvPr/>
        </p:nvSpPr>
        <p:spPr>
          <a:xfrm>
            <a:off x="0" y="5618806"/>
            <a:ext cx="9144000" cy="1241365"/>
          </a:xfrm>
          <a:prstGeom prst="rect">
            <a:avLst/>
          </a:prstGeom>
          <a:solidFill>
            <a:schemeClr val="bg2">
              <a:lumMod val="90000"/>
            </a:schemeClr>
          </a:solidFill>
        </p:spPr>
        <p:txBody>
          <a:bodyPr wrap="square" rtlCol="0">
            <a:spAutoFit/>
          </a:bodyPr>
          <a:lstStyle/>
          <a:p>
            <a:pPr marL="0" lvl="1"/>
            <a:endParaRPr lang="fr-CA" sz="1600" baseline="30000" dirty="0"/>
          </a:p>
          <a:p>
            <a:pPr marL="0" lvl="1"/>
            <a:endParaRPr lang="fr-CA" sz="1600" baseline="30000" dirty="0"/>
          </a:p>
          <a:p>
            <a:pPr marL="0" lvl="1"/>
            <a:endParaRPr lang="fr-CA" sz="1600" baseline="30000" dirty="0"/>
          </a:p>
          <a:p>
            <a:pPr marL="0" lvl="1"/>
            <a:endParaRPr lang="fr-CA" sz="1600" baseline="30000" dirty="0"/>
          </a:p>
          <a:p>
            <a:pPr marL="0" lvl="1"/>
            <a:endParaRPr lang="fr-CA" sz="1600" baseline="30000" dirty="0"/>
          </a:p>
          <a:p>
            <a:pPr marL="0" lvl="1"/>
            <a:endParaRPr lang="fr-CA" sz="1600" baseline="30000" dirty="0"/>
          </a:p>
          <a:p>
            <a:pPr marL="0" lvl="1"/>
            <a:endParaRPr lang="fr-CA" sz="1600" baseline="30000" dirty="0"/>
          </a:p>
        </p:txBody>
      </p:sp>
      <p:pic>
        <p:nvPicPr>
          <p:cNvPr id="4" name="Image 3"/>
          <p:cNvPicPr>
            <a:picLocks noChangeAspect="1"/>
          </p:cNvPicPr>
          <p:nvPr/>
        </p:nvPicPr>
        <p:blipFill>
          <a:blip r:embed="rId6"/>
          <a:stretch>
            <a:fillRect/>
          </a:stretch>
        </p:blipFill>
        <p:spPr>
          <a:xfrm>
            <a:off x="658856" y="1003392"/>
            <a:ext cx="7853132" cy="3839296"/>
          </a:xfrm>
          <a:prstGeom prst="rect">
            <a:avLst/>
          </a:prstGeom>
        </p:spPr>
      </p:pic>
      <p:pic>
        <p:nvPicPr>
          <p:cNvPr id="1026" name="Picture 2" descr="http://bogue.ca/sites/bogue/files/styles/production_large/public/productions/02_0.png?itok=gkMqqcvK"/>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97425" y="5860748"/>
            <a:ext cx="1992435" cy="822333"/>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2"/>
          <p:cNvSpPr>
            <a:spLocks noGrp="1" noChangeArrowheads="1"/>
          </p:cNvSpPr>
          <p:nvPr>
            <p:ph type="title" idx="4294967295"/>
          </p:nvPr>
        </p:nvSpPr>
        <p:spPr>
          <a:xfrm>
            <a:off x="560315" y="203905"/>
            <a:ext cx="8050213" cy="850900"/>
          </a:xfrm>
          <a:prstGeom prst="rect">
            <a:avLst/>
          </a:prstGeom>
        </p:spPr>
        <p:txBody>
          <a:bodyPr/>
          <a:lstStyle/>
          <a:p>
            <a:r>
              <a:rPr lang="fr-CA" b="1" dirty="0" err="1">
                <a:solidFill>
                  <a:srgbClr val="C0504D">
                    <a:lumMod val="75000"/>
                  </a:srgbClr>
                </a:solidFill>
              </a:rPr>
              <a:t>Acknowledgement</a:t>
            </a:r>
            <a:endParaRPr lang="fr-CA" altLang="fr-FR" sz="2000" b="1" dirty="0"/>
          </a:p>
        </p:txBody>
      </p:sp>
      <p:pic>
        <p:nvPicPr>
          <p:cNvPr id="6" name="Picture 16"/>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39552" y="5860748"/>
            <a:ext cx="2349500" cy="76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pic>
      <p:pic>
        <p:nvPicPr>
          <p:cNvPr id="10" name="Picture 7" descr="FRSC"/>
          <p:cNvPicPr>
            <a:picLocks noChangeAspect="1" noChangeArrowheads="1"/>
          </p:cNvPicPr>
          <p:nvPr>
            <p:custDataLst>
              <p:tags r:id="rId1"/>
            </p:custDataLst>
          </p:nvPr>
        </p:nvPicPr>
        <p:blipFill>
          <a:blip r:embed="rId9">
            <a:extLst>
              <a:ext uri="{28A0092B-C50C-407E-A947-70E740481C1C}">
                <a14:useLocalDpi xmlns:a14="http://schemas.microsoft.com/office/drawing/2010/main" val="0"/>
              </a:ext>
            </a:extLst>
          </a:blip>
          <a:srcRect/>
          <a:stretch>
            <a:fillRect/>
          </a:stretch>
        </p:blipFill>
        <p:spPr bwMode="auto">
          <a:xfrm>
            <a:off x="3275856" y="5860748"/>
            <a:ext cx="2305050" cy="774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2" name="Picture 19" descr="ulaval"/>
          <p:cNvPicPr>
            <a:picLocks noChangeAspect="1" noChangeArrowheads="1"/>
          </p:cNvPicPr>
          <p:nvPr>
            <p:custDataLst>
              <p:tags r:id="rId2"/>
            </p:custDataLst>
          </p:nvPr>
        </p:nvPicPr>
        <p:blipFill>
          <a:blip r:embed="rId10" cstate="print">
            <a:extLst>
              <a:ext uri="{28A0092B-C50C-407E-A947-70E740481C1C}">
                <a14:useLocalDpi xmlns:a14="http://schemas.microsoft.com/office/drawing/2010/main" val="0"/>
              </a:ext>
            </a:extLst>
          </a:blip>
          <a:srcRect/>
          <a:stretch>
            <a:fillRect/>
          </a:stretch>
        </p:blipFill>
        <p:spPr bwMode="auto">
          <a:xfrm>
            <a:off x="5580906" y="5101904"/>
            <a:ext cx="1150938" cy="4810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3" name="Image 1"/>
          <p:cNvPicPr>
            <a:picLocks noChangeAspect="1"/>
          </p:cNvPicPr>
          <p:nvPr>
            <p:custDataLst>
              <p:tags r:id="rId3"/>
            </p:custDataLst>
          </p:nvPr>
        </p:nvPicPr>
        <p:blipFill>
          <a:blip r:embed="rId11" cstate="print">
            <a:extLst>
              <a:ext uri="{28A0092B-C50C-407E-A947-70E740481C1C}">
                <a14:useLocalDpi xmlns:a14="http://schemas.microsoft.com/office/drawing/2010/main" val="0"/>
              </a:ext>
            </a:extLst>
          </a:blip>
          <a:srcRect/>
          <a:stretch>
            <a:fillRect/>
          </a:stretch>
        </p:blipFill>
        <p:spPr bwMode="auto">
          <a:xfrm>
            <a:off x="3404766" y="5101904"/>
            <a:ext cx="1167234" cy="4810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4" name="Picture 2" descr="http://media.campaigner.com/accountsmedia/0/7530/cotf%20logo.pn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668413" y="4833021"/>
            <a:ext cx="1231900" cy="876018"/>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4258116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ZoneTexte 9"/>
          <p:cNvSpPr txBox="1"/>
          <p:nvPr/>
        </p:nvSpPr>
        <p:spPr>
          <a:xfrm>
            <a:off x="-14416" y="5632987"/>
            <a:ext cx="9172832" cy="1241365"/>
          </a:xfrm>
          <a:prstGeom prst="rect">
            <a:avLst/>
          </a:prstGeom>
          <a:solidFill>
            <a:schemeClr val="bg2">
              <a:lumMod val="90000"/>
            </a:schemeClr>
          </a:solidFill>
        </p:spPr>
        <p:txBody>
          <a:bodyPr wrap="square" rtlCol="0">
            <a:spAutoFit/>
          </a:bodyPr>
          <a:lstStyle/>
          <a:p>
            <a:pPr marL="0" lvl="1"/>
            <a:endParaRPr lang="fr-CA" sz="1600" baseline="30000" dirty="0"/>
          </a:p>
          <a:p>
            <a:pPr marL="0" lvl="1"/>
            <a:endParaRPr lang="fr-CA" sz="1600" baseline="30000" dirty="0"/>
          </a:p>
          <a:p>
            <a:pPr marL="0" lvl="1"/>
            <a:endParaRPr lang="fr-CA" sz="1600" baseline="30000" dirty="0"/>
          </a:p>
          <a:p>
            <a:pPr marL="0" lvl="1"/>
            <a:endParaRPr lang="fr-CA" sz="1600" baseline="30000" dirty="0"/>
          </a:p>
          <a:p>
            <a:pPr marL="0" lvl="1"/>
            <a:r>
              <a:rPr lang="fr-CA" sz="1600" baseline="30000" dirty="0"/>
              <a:t>1 </a:t>
            </a:r>
            <a:r>
              <a:rPr lang="fr-CA" sz="1600" dirty="0"/>
              <a:t>Institut de la statistique du Québec, 2009; </a:t>
            </a:r>
            <a:r>
              <a:rPr lang="fr-CA" sz="1600" baseline="30000" dirty="0"/>
              <a:t>2</a:t>
            </a:r>
            <a:r>
              <a:rPr lang="fr-CA" sz="1600" dirty="0"/>
              <a:t> World </a:t>
            </a:r>
            <a:r>
              <a:rPr lang="fr-CA" sz="1600" dirty="0" err="1"/>
              <a:t>Health</a:t>
            </a:r>
            <a:r>
              <a:rPr lang="fr-CA" sz="1600" dirty="0"/>
              <a:t> </a:t>
            </a:r>
            <a:r>
              <a:rPr lang="fr-CA" sz="1600" dirty="0" err="1"/>
              <a:t>Organization</a:t>
            </a:r>
            <a:r>
              <a:rPr lang="fr-CA" sz="1600" dirty="0"/>
              <a:t>, 2005; </a:t>
            </a:r>
            <a:r>
              <a:rPr lang="fr-CA" sz="1600" baseline="30000" dirty="0"/>
              <a:t>3 </a:t>
            </a:r>
            <a:r>
              <a:rPr lang="fr-CA" sz="1600" dirty="0"/>
              <a:t>Anderson, 2004;</a:t>
            </a:r>
            <a:r>
              <a:rPr lang="fr-CA" sz="1600" baseline="30000" dirty="0"/>
              <a:t> </a:t>
            </a:r>
          </a:p>
          <a:p>
            <a:pPr marL="0" lvl="1"/>
            <a:r>
              <a:rPr lang="fr-CA" sz="1600" baseline="30000" dirty="0"/>
              <a:t>4</a:t>
            </a:r>
            <a:r>
              <a:rPr lang="fr-CA" sz="1600" dirty="0"/>
              <a:t> MSSS, 2004;</a:t>
            </a:r>
          </a:p>
        </p:txBody>
      </p:sp>
      <p:sp>
        <p:nvSpPr>
          <p:cNvPr id="164866" name="Rectangle 2"/>
          <p:cNvSpPr>
            <a:spLocks noGrp="1" noChangeArrowheads="1"/>
          </p:cNvSpPr>
          <p:nvPr>
            <p:ph type="title"/>
          </p:nvPr>
        </p:nvSpPr>
        <p:spPr/>
        <p:txBody>
          <a:bodyPr/>
          <a:lstStyle/>
          <a:p>
            <a:pPr>
              <a:defRPr/>
            </a:pPr>
            <a:r>
              <a:rPr lang="fr-CA" sz="4000" b="1" dirty="0" err="1">
                <a:solidFill>
                  <a:schemeClr val="accent2">
                    <a:lumMod val="75000"/>
                  </a:schemeClr>
                </a:solidFill>
              </a:rPr>
              <a:t>Rationale</a:t>
            </a:r>
            <a:endParaRPr lang="fr-CA" altLang="fr-FR" sz="3200" b="1" dirty="0">
              <a:effectLst>
                <a:outerShdw blurRad="38100" dist="38100" dir="2700000" algn="tl">
                  <a:srgbClr val="C0C0C0"/>
                </a:outerShdw>
              </a:effectLst>
            </a:endParaRPr>
          </a:p>
        </p:txBody>
      </p:sp>
      <p:sp>
        <p:nvSpPr>
          <p:cNvPr id="164868" name="Rectangle 4"/>
          <p:cNvSpPr>
            <a:spLocks noChangeArrowheads="1"/>
          </p:cNvSpPr>
          <p:nvPr/>
        </p:nvSpPr>
        <p:spPr bwMode="auto">
          <a:xfrm>
            <a:off x="1106905" y="1417638"/>
            <a:ext cx="3160295" cy="98800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fr-CA" altLang="fr-FR" sz="2400" dirty="0" err="1">
                <a:cs typeface="Arial" panose="020B0604020202020204" pitchFamily="34" charset="0"/>
              </a:rPr>
              <a:t>Aging</a:t>
            </a:r>
            <a:r>
              <a:rPr lang="fr-CA" altLang="fr-FR" sz="2400" dirty="0">
                <a:cs typeface="Arial" panose="020B0604020202020204" pitchFamily="34" charset="0"/>
              </a:rPr>
              <a:t> of populations </a:t>
            </a:r>
            <a:r>
              <a:rPr lang="fr-CA" altLang="fr-FR" sz="2400" baseline="30000" dirty="0">
                <a:cs typeface="Arial" panose="020B0604020202020204" pitchFamily="34" charset="0"/>
              </a:rPr>
              <a:t>1</a:t>
            </a:r>
          </a:p>
        </p:txBody>
      </p:sp>
      <p:sp>
        <p:nvSpPr>
          <p:cNvPr id="164872" name="Rectangle 8"/>
          <p:cNvSpPr>
            <a:spLocks noChangeArrowheads="1"/>
          </p:cNvSpPr>
          <p:nvPr/>
        </p:nvSpPr>
        <p:spPr bwMode="auto">
          <a:xfrm>
            <a:off x="4994248" y="1415043"/>
            <a:ext cx="3200400" cy="9906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fr-CA" altLang="fr-FR" sz="2400" b="1">
                <a:cs typeface="Arial" panose="020B0604020202020204" pitchFamily="34" charset="0"/>
                <a:sym typeface="Symbol" panose="05050102010706020507" pitchFamily="18" charset="2"/>
              </a:rPr>
              <a:t></a:t>
            </a:r>
            <a:r>
              <a:rPr lang="fr-CA" altLang="fr-FR" sz="2400">
                <a:cs typeface="Arial" panose="020B0604020202020204" pitchFamily="34" charset="0"/>
                <a:sym typeface="Symbol" panose="05050102010706020507" pitchFamily="18" charset="2"/>
              </a:rPr>
              <a:t> </a:t>
            </a:r>
            <a:r>
              <a:rPr lang="fr-CA" altLang="fr-FR" sz="2400">
                <a:cs typeface="Arial" panose="020B0604020202020204" pitchFamily="34" charset="0"/>
              </a:rPr>
              <a:t>Chronic </a:t>
            </a:r>
            <a:r>
              <a:rPr lang="fr-CA" altLang="fr-FR" sz="2400" dirty="0" err="1">
                <a:cs typeface="Arial" panose="020B0604020202020204" pitchFamily="34" charset="0"/>
              </a:rPr>
              <a:t>diseases</a:t>
            </a:r>
            <a:r>
              <a:rPr lang="fr-CA" altLang="fr-FR" sz="2400" dirty="0">
                <a:cs typeface="Arial" panose="020B0604020202020204" pitchFamily="34" charset="0"/>
              </a:rPr>
              <a:t> </a:t>
            </a:r>
            <a:r>
              <a:rPr lang="fr-CA" altLang="fr-FR" sz="2400" baseline="30000" dirty="0">
                <a:cs typeface="Arial" panose="020B0604020202020204" pitchFamily="34" charset="0"/>
              </a:rPr>
              <a:t>2,3</a:t>
            </a:r>
          </a:p>
        </p:txBody>
      </p:sp>
      <p:sp>
        <p:nvSpPr>
          <p:cNvPr id="164874" name="AutoShape 10"/>
          <p:cNvSpPr>
            <a:spLocks noChangeArrowheads="1"/>
          </p:cNvSpPr>
          <p:nvPr/>
        </p:nvSpPr>
        <p:spPr bwMode="auto">
          <a:xfrm>
            <a:off x="609600" y="1219200"/>
            <a:ext cx="8077200" cy="2376055"/>
          </a:xfrm>
          <a:prstGeom prst="downArrowCallout">
            <a:avLst>
              <a:gd name="adj1" fmla="val 28963"/>
              <a:gd name="adj2" fmla="val 50000"/>
              <a:gd name="adj3" fmla="val 17852"/>
              <a:gd name="adj4" fmla="val 66667"/>
            </a:avLst>
          </a:prstGeom>
          <a:noFill/>
          <a:ln w="38100">
            <a:solidFill>
              <a:schemeClr val="accent2">
                <a:lumMod val="50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fr-CA" altLang="fr-FR" sz="1600">
              <a:cs typeface="Arial" panose="020B0604020202020204" pitchFamily="34" charset="0"/>
            </a:endParaRPr>
          </a:p>
        </p:txBody>
      </p:sp>
      <p:sp>
        <p:nvSpPr>
          <p:cNvPr id="164875" name="Text Box 11"/>
          <p:cNvSpPr txBox="1">
            <a:spLocks noChangeArrowheads="1"/>
          </p:cNvSpPr>
          <p:nvPr/>
        </p:nvSpPr>
        <p:spPr bwMode="auto">
          <a:xfrm>
            <a:off x="2289669" y="3865287"/>
            <a:ext cx="4854214" cy="461665"/>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fr-CA" altLang="fr-FR" sz="2400" dirty="0" err="1">
                <a:cs typeface="Arial" panose="020B0604020202020204" pitchFamily="34" charset="0"/>
              </a:rPr>
              <a:t>Health</a:t>
            </a:r>
            <a:r>
              <a:rPr lang="fr-CA" altLang="fr-FR" sz="2400" dirty="0">
                <a:cs typeface="Arial" panose="020B0604020202020204" pitchFamily="34" charset="0"/>
              </a:rPr>
              <a:t> promotion and </a:t>
            </a:r>
            <a:r>
              <a:rPr lang="fr-CA" altLang="fr-FR" sz="2400" dirty="0" err="1">
                <a:cs typeface="Arial" panose="020B0604020202020204" pitchFamily="34" charset="0"/>
              </a:rPr>
              <a:t>prevention</a:t>
            </a:r>
            <a:r>
              <a:rPr lang="fr-CA" altLang="fr-FR" sz="2400" dirty="0">
                <a:cs typeface="Arial" panose="020B0604020202020204" pitchFamily="34" charset="0"/>
              </a:rPr>
              <a:t> </a:t>
            </a:r>
            <a:r>
              <a:rPr lang="fr-CA" altLang="fr-FR" sz="2400" baseline="30000" dirty="0">
                <a:cs typeface="Arial" panose="020B0604020202020204" pitchFamily="34" charset="0"/>
              </a:rPr>
              <a:t>4</a:t>
            </a:r>
          </a:p>
        </p:txBody>
      </p:sp>
      <p:sp>
        <p:nvSpPr>
          <p:cNvPr id="11" name="AutoShape 10"/>
          <p:cNvSpPr>
            <a:spLocks noChangeArrowheads="1"/>
          </p:cNvSpPr>
          <p:nvPr/>
        </p:nvSpPr>
        <p:spPr bwMode="auto">
          <a:xfrm>
            <a:off x="616528" y="3659924"/>
            <a:ext cx="8077200" cy="1466128"/>
          </a:xfrm>
          <a:prstGeom prst="downArrowCallout">
            <a:avLst>
              <a:gd name="adj1" fmla="val 28963"/>
              <a:gd name="adj2" fmla="val 50000"/>
              <a:gd name="adj3" fmla="val 17852"/>
              <a:gd name="adj4" fmla="val 66667"/>
            </a:avLst>
          </a:prstGeom>
          <a:noFill/>
          <a:ln w="38100">
            <a:solidFill>
              <a:srgbClr val="C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fr-CA" altLang="fr-FR" sz="1600">
              <a:cs typeface="Arial" panose="020B0604020202020204" pitchFamily="34" charset="0"/>
            </a:endParaRPr>
          </a:p>
        </p:txBody>
      </p:sp>
      <p:sp>
        <p:nvSpPr>
          <p:cNvPr id="12" name="Text Box 11"/>
          <p:cNvSpPr txBox="1">
            <a:spLocks noChangeArrowheads="1"/>
          </p:cNvSpPr>
          <p:nvPr/>
        </p:nvSpPr>
        <p:spPr bwMode="auto">
          <a:xfrm>
            <a:off x="1364842" y="5232130"/>
            <a:ext cx="6787320" cy="461665"/>
          </a:xfrm>
          <a:prstGeom prst="rect">
            <a:avLst/>
          </a:prstGeom>
          <a:solidFill>
            <a:schemeClr val="accent2">
              <a:lumMod val="60000"/>
              <a:lumOff val="40000"/>
            </a:schemeClr>
          </a:solidFill>
          <a:ln w="12700">
            <a:solidFill>
              <a:schemeClr val="tx1"/>
            </a:solidFill>
            <a:miter lim="800000"/>
            <a:headEnd/>
            <a:tailEnd/>
          </a:ln>
          <a:effectLst/>
        </p:spPr>
        <p:txBody>
          <a:bodyPr wrap="squar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fr-CA" altLang="fr-FR" sz="2400" b="1" dirty="0">
                <a:cs typeface="Arial" panose="020B0604020202020204" pitchFamily="34" charset="0"/>
              </a:rPr>
              <a:t>Social participation of </a:t>
            </a:r>
            <a:r>
              <a:rPr lang="fr-CA" altLang="fr-FR" sz="2400" b="1" dirty="0" err="1">
                <a:cs typeface="Arial" panose="020B0604020202020204" pitchFamily="34" charset="0"/>
              </a:rPr>
              <a:t>older</a:t>
            </a:r>
            <a:r>
              <a:rPr lang="fr-CA" altLang="fr-FR" sz="2400" b="1" dirty="0">
                <a:cs typeface="Arial" panose="020B0604020202020204" pitchFamily="34" charset="0"/>
              </a:rPr>
              <a:t> </a:t>
            </a:r>
            <a:r>
              <a:rPr lang="fr-CA" altLang="fr-FR" sz="2400" b="1" dirty="0" err="1">
                <a:cs typeface="Arial" panose="020B0604020202020204" pitchFamily="34" charset="0"/>
              </a:rPr>
              <a:t>adults</a:t>
            </a:r>
            <a:endParaRPr lang="fr-CA" altLang="fr-FR" sz="2400" b="1" baseline="30000" dirty="0">
              <a:cs typeface="Arial" panose="020B0604020202020204" pitchFamily="34" charset="0"/>
            </a:endParaRPr>
          </a:p>
        </p:txBody>
      </p:sp>
    </p:spTree>
    <p:custDataLst>
      <p:tags r:id="rId1"/>
    </p:custDataLst>
    <p:extLst>
      <p:ext uri="{BB962C8B-B14F-4D97-AF65-F5344CB8AC3E}">
        <p14:creationId xmlns:p14="http://schemas.microsoft.com/office/powerpoint/2010/main" val="304173164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487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487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487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872" grpId="0" animBg="1"/>
      <p:bldP spid="164874" grpId="0" animBg="1"/>
      <p:bldP spid="164875" grpId="0" animBg="1"/>
      <p:bldP spid="11" grpId="0" animBg="1"/>
      <p:bldP spid="12" grpId="0" animBg="1"/>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p:cNvSpPr>
            <a:spLocks noGrp="1" noChangeArrowheads="1"/>
          </p:cNvSpPr>
          <p:nvPr>
            <p:ph type="title" idx="4294967295"/>
          </p:nvPr>
        </p:nvSpPr>
        <p:spPr>
          <a:xfrm>
            <a:off x="323850" y="299788"/>
            <a:ext cx="8050213" cy="850900"/>
          </a:xfrm>
          <a:prstGeom prst="rect">
            <a:avLst/>
          </a:prstGeom>
        </p:spPr>
        <p:txBody>
          <a:bodyPr/>
          <a:lstStyle/>
          <a:p>
            <a:r>
              <a:rPr lang="fr-CA" sz="4000" b="1" dirty="0">
                <a:solidFill>
                  <a:srgbClr val="C0504D">
                    <a:lumMod val="75000"/>
                  </a:srgbClr>
                </a:solidFill>
              </a:rPr>
              <a:t>Introduction</a:t>
            </a:r>
            <a:endParaRPr lang="fr-CA" altLang="fr-FR" sz="1800" b="1" dirty="0"/>
          </a:p>
        </p:txBody>
      </p:sp>
      <p:sp>
        <p:nvSpPr>
          <p:cNvPr id="12291" name="Rectangle 5"/>
          <p:cNvSpPr>
            <a:spLocks noGrp="1" noChangeArrowheads="1"/>
          </p:cNvSpPr>
          <p:nvPr>
            <p:ph type="body" idx="4294967295"/>
          </p:nvPr>
        </p:nvSpPr>
        <p:spPr>
          <a:xfrm>
            <a:off x="0" y="997117"/>
            <a:ext cx="9144000" cy="5327650"/>
          </a:xfrm>
          <a:prstGeom prst="rect">
            <a:avLst/>
          </a:prstGeom>
        </p:spPr>
        <p:txBody>
          <a:bodyPr/>
          <a:lstStyle/>
          <a:p>
            <a:pPr algn="ctr" eaLnBrk="1" hangingPunct="1">
              <a:buFontTx/>
              <a:buNone/>
            </a:pPr>
            <a:r>
              <a:rPr lang="en-CA" altLang="fr-FR" dirty="0">
                <a:latin typeface="Calibri (Corps)"/>
              </a:rPr>
              <a:t>			 				</a:t>
            </a:r>
            <a:endParaRPr lang="en-CA" altLang="fr-FR" baseline="30000" dirty="0">
              <a:latin typeface="Calibri (Corps)"/>
            </a:endParaRPr>
          </a:p>
          <a:p>
            <a:pPr algn="ctr" eaLnBrk="1" hangingPunct="1">
              <a:buFontTx/>
              <a:buNone/>
            </a:pPr>
            <a:endParaRPr lang="en-CA" altLang="fr-FR" baseline="30000" dirty="0">
              <a:latin typeface="Calibri (Corps)"/>
            </a:endParaRPr>
          </a:p>
          <a:p>
            <a:pPr algn="ctr" eaLnBrk="1" hangingPunct="1">
              <a:buFontTx/>
              <a:buNone/>
            </a:pPr>
            <a:r>
              <a:rPr lang="en-CA" altLang="fr-FR" baseline="30000" dirty="0">
                <a:latin typeface="Calibri (Corps)"/>
              </a:rPr>
              <a:t>	</a:t>
            </a:r>
            <a:endParaRPr lang="en-CA" altLang="fr-FR" b="1" dirty="0">
              <a:latin typeface="Calibri (Corps)"/>
            </a:endParaRPr>
          </a:p>
        </p:txBody>
      </p:sp>
      <p:sp>
        <p:nvSpPr>
          <p:cNvPr id="9247" name="Rectangle 31"/>
          <p:cNvSpPr>
            <a:spLocks noChangeArrowheads="1"/>
          </p:cNvSpPr>
          <p:nvPr/>
        </p:nvSpPr>
        <p:spPr bwMode="auto">
          <a:xfrm>
            <a:off x="245646" y="1347539"/>
            <a:ext cx="2779128" cy="939134"/>
          </a:xfrm>
          <a:prstGeom prst="rect">
            <a:avLst/>
          </a:prstGeom>
          <a:solidFill>
            <a:schemeClr val="accent2">
              <a:lumMod val="40000"/>
              <a:lumOff val="60000"/>
            </a:schemeClr>
          </a:solidFill>
          <a:ln w="9525">
            <a:solidFill>
              <a:schemeClr val="tx1"/>
            </a:solidFill>
            <a:miter lim="800000"/>
            <a:headEnd/>
            <a:tailEnd/>
          </a:ln>
          <a:effec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CA" altLang="fr-FR" sz="2000" b="1" dirty="0">
                <a:cs typeface="Arial" panose="020B0604020202020204" pitchFamily="34" charset="0"/>
              </a:rPr>
              <a:t>Social participation</a:t>
            </a:r>
          </a:p>
          <a:p>
            <a:pPr algn="ctr" eaLnBrk="1" hangingPunct="1"/>
            <a:r>
              <a:rPr lang="en-CA" altLang="fr-FR" sz="2000" b="1" dirty="0">
                <a:cs typeface="Arial" panose="020B0604020202020204" pitchFamily="34" charset="0"/>
              </a:rPr>
              <a:t>of older adults </a:t>
            </a:r>
            <a:r>
              <a:rPr lang="en-CA" altLang="fr-FR" sz="2000" b="1" baseline="30000" dirty="0">
                <a:cs typeface="Arial" panose="020B0604020202020204" pitchFamily="34" charset="0"/>
              </a:rPr>
              <a:t>1</a:t>
            </a:r>
            <a:endParaRPr lang="fr-CA" altLang="fr-FR" sz="2000" baseline="30000" dirty="0">
              <a:cs typeface="Arial" panose="020B0604020202020204" pitchFamily="34" charset="0"/>
            </a:endParaRPr>
          </a:p>
        </p:txBody>
      </p:sp>
      <p:sp>
        <p:nvSpPr>
          <p:cNvPr id="9248" name="AutoShape 32"/>
          <p:cNvSpPr>
            <a:spLocks noChangeArrowheads="1"/>
          </p:cNvSpPr>
          <p:nvPr/>
        </p:nvSpPr>
        <p:spPr bwMode="auto">
          <a:xfrm>
            <a:off x="3067476" y="1659610"/>
            <a:ext cx="570855" cy="485775"/>
          </a:xfrm>
          <a:prstGeom prst="rightArrow">
            <a:avLst>
              <a:gd name="adj1" fmla="val 50000"/>
              <a:gd name="adj2" fmla="val 50245"/>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fr-CA" altLang="fr-FR" sz="1600">
              <a:cs typeface="Arial" panose="020B0604020202020204" pitchFamily="34" charset="0"/>
            </a:endParaRPr>
          </a:p>
        </p:txBody>
      </p:sp>
      <p:sp>
        <p:nvSpPr>
          <p:cNvPr id="9249" name="Rectangle 33"/>
          <p:cNvSpPr>
            <a:spLocks noChangeArrowheads="1"/>
          </p:cNvSpPr>
          <p:nvPr/>
        </p:nvSpPr>
        <p:spPr bwMode="auto">
          <a:xfrm>
            <a:off x="3731045" y="1620088"/>
            <a:ext cx="5117799" cy="2075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CA" altLang="fr-FR" sz="1600">
              <a:cs typeface="Arial" panose="020B0604020202020204" pitchFamily="34" charset="0"/>
            </a:endParaRPr>
          </a:p>
          <a:p>
            <a:pPr algn="ctr" eaLnBrk="1" hangingPunct="1"/>
            <a:endParaRPr lang="fr-CA" altLang="fr-FR" sz="1600">
              <a:cs typeface="Arial" panose="020B0604020202020204" pitchFamily="34" charset="0"/>
            </a:endParaRPr>
          </a:p>
        </p:txBody>
      </p:sp>
      <p:sp>
        <p:nvSpPr>
          <p:cNvPr id="9251" name="Text Box 35"/>
          <p:cNvSpPr txBox="1">
            <a:spLocks noChangeArrowheads="1"/>
          </p:cNvSpPr>
          <p:nvPr/>
        </p:nvSpPr>
        <p:spPr bwMode="auto">
          <a:xfrm>
            <a:off x="4445417" y="2629568"/>
            <a:ext cx="3600450" cy="37959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1" indent="-742950" algn="ctr"/>
            <a:r>
              <a:rPr lang="fr-CA" dirty="0">
                <a:cs typeface="Arial" panose="020B0604020202020204" pitchFamily="34" charset="0"/>
                <a:sym typeface="Symbol" panose="05050102010706020507" pitchFamily="18" charset="2"/>
              </a:rPr>
              <a:t> </a:t>
            </a:r>
            <a:r>
              <a:rPr lang="fr-CA" dirty="0" err="1">
                <a:cs typeface="Arial" panose="020B0604020202020204" pitchFamily="34" charset="0"/>
                <a:sym typeface="Symbol" panose="05050102010706020507" pitchFamily="18" charset="2"/>
              </a:rPr>
              <a:t>m</a:t>
            </a:r>
            <a:r>
              <a:rPr lang="fr-CA" dirty="0" err="1">
                <a:cs typeface="Arial" panose="020B0604020202020204" pitchFamily="34" charset="0"/>
              </a:rPr>
              <a:t>ortality</a:t>
            </a:r>
            <a:r>
              <a:rPr lang="fr-CA" dirty="0">
                <a:cs typeface="Arial" panose="020B0604020202020204" pitchFamily="34" charset="0"/>
              </a:rPr>
              <a:t> and </a:t>
            </a:r>
            <a:r>
              <a:rPr lang="fr-CA" dirty="0" err="1">
                <a:cs typeface="Arial" panose="020B0604020202020204" pitchFamily="34" charset="0"/>
              </a:rPr>
              <a:t>morbidity</a:t>
            </a:r>
            <a:r>
              <a:rPr lang="fr-CA" dirty="0">
                <a:cs typeface="Arial" panose="020B0604020202020204" pitchFamily="34" charset="0"/>
              </a:rPr>
              <a:t> </a:t>
            </a:r>
            <a:r>
              <a:rPr lang="fr-CA" baseline="30000" dirty="0">
                <a:cs typeface="Arial" panose="020B0604020202020204" pitchFamily="34" charset="0"/>
              </a:rPr>
              <a:t>3</a:t>
            </a:r>
            <a:endParaRPr lang="fr-CA" sz="2400" baseline="30000" dirty="0">
              <a:cs typeface="Arial" panose="020B0604020202020204" pitchFamily="34" charset="0"/>
            </a:endParaRPr>
          </a:p>
        </p:txBody>
      </p:sp>
      <p:sp>
        <p:nvSpPr>
          <p:cNvPr id="9254" name="Text Box 38"/>
          <p:cNvSpPr txBox="1">
            <a:spLocks noChangeArrowheads="1"/>
          </p:cNvSpPr>
          <p:nvPr/>
        </p:nvSpPr>
        <p:spPr bwMode="auto">
          <a:xfrm>
            <a:off x="4354645" y="1682917"/>
            <a:ext cx="3948517" cy="369332"/>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CA" altLang="fr-FR" b="1" dirty="0">
                <a:solidFill>
                  <a:schemeClr val="accent2">
                    <a:lumMod val="75000"/>
                  </a:schemeClr>
                </a:solidFill>
                <a:cs typeface="Arial" panose="020B0604020202020204" pitchFamily="34" charset="0"/>
              </a:rPr>
              <a:t>Determinant of health + wellbeing</a:t>
            </a:r>
            <a:endParaRPr lang="fr-CA" altLang="fr-FR" b="1" dirty="0">
              <a:solidFill>
                <a:schemeClr val="accent2">
                  <a:lumMod val="75000"/>
                </a:schemeClr>
              </a:solidFill>
              <a:cs typeface="Arial" panose="020B0604020202020204" pitchFamily="34" charset="0"/>
            </a:endParaRPr>
          </a:p>
        </p:txBody>
      </p:sp>
      <p:sp>
        <p:nvSpPr>
          <p:cNvPr id="9255" name="Text Box 39"/>
          <p:cNvSpPr txBox="1">
            <a:spLocks noChangeArrowheads="1"/>
          </p:cNvSpPr>
          <p:nvPr/>
        </p:nvSpPr>
        <p:spPr bwMode="auto">
          <a:xfrm>
            <a:off x="3818360" y="2117474"/>
            <a:ext cx="4965695" cy="36933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0" algn="ctr"/>
            <a:r>
              <a:rPr lang="fr-CA" dirty="0">
                <a:solidFill>
                  <a:prstClr val="black"/>
                </a:solidFill>
                <a:cs typeface="Arial" panose="020B0604020202020204" pitchFamily="34" charset="0"/>
                <a:sym typeface="Symbol" panose="05050102010706020507" pitchFamily="18" charset="2"/>
              </a:rPr>
              <a:t> </a:t>
            </a:r>
            <a:r>
              <a:rPr lang="fr-CA" dirty="0" err="1">
                <a:solidFill>
                  <a:prstClr val="black"/>
                </a:solidFill>
                <a:cs typeface="Arial" panose="020B0604020202020204" pitchFamily="34" charset="0"/>
                <a:sym typeface="Symbol" panose="05050102010706020507" pitchFamily="18" charset="2"/>
              </a:rPr>
              <a:t>physical</a:t>
            </a:r>
            <a:r>
              <a:rPr lang="fr-CA" dirty="0">
                <a:solidFill>
                  <a:prstClr val="black"/>
                </a:solidFill>
                <a:cs typeface="Arial" panose="020B0604020202020204" pitchFamily="34" charset="0"/>
                <a:sym typeface="Symbol" panose="05050102010706020507" pitchFamily="18" charset="2"/>
              </a:rPr>
              <a:t>, cognitive + mental </a:t>
            </a:r>
            <a:r>
              <a:rPr lang="fr-CA" dirty="0" err="1">
                <a:solidFill>
                  <a:prstClr val="black"/>
                </a:solidFill>
                <a:cs typeface="Arial" panose="020B0604020202020204" pitchFamily="34" charset="0"/>
                <a:sym typeface="Symbol" panose="05050102010706020507" pitchFamily="18" charset="2"/>
              </a:rPr>
              <a:t>disabilities</a:t>
            </a:r>
            <a:r>
              <a:rPr lang="fr-CA" dirty="0">
                <a:solidFill>
                  <a:prstClr val="black"/>
                </a:solidFill>
                <a:cs typeface="Arial" panose="020B0604020202020204" pitchFamily="34" charset="0"/>
                <a:sym typeface="Symbol" panose="05050102010706020507" pitchFamily="18" charset="2"/>
              </a:rPr>
              <a:t> </a:t>
            </a:r>
            <a:r>
              <a:rPr lang="fr-CA" sz="1600" baseline="30000" dirty="0">
                <a:solidFill>
                  <a:prstClr val="black"/>
                </a:solidFill>
                <a:cs typeface="Arial" panose="020B0604020202020204" pitchFamily="34" charset="0"/>
              </a:rPr>
              <a:t>2</a:t>
            </a:r>
            <a:endParaRPr lang="fr-CA" altLang="fr-FR" dirty="0">
              <a:solidFill>
                <a:prstClr val="black"/>
              </a:solidFill>
              <a:cs typeface="Arial" panose="020B0604020202020204" pitchFamily="34" charset="0"/>
            </a:endParaRPr>
          </a:p>
        </p:txBody>
      </p:sp>
      <p:sp>
        <p:nvSpPr>
          <p:cNvPr id="9256" name="Rectangle 40"/>
          <p:cNvSpPr>
            <a:spLocks noChangeArrowheads="1"/>
          </p:cNvSpPr>
          <p:nvPr/>
        </p:nvSpPr>
        <p:spPr bwMode="auto">
          <a:xfrm>
            <a:off x="4233631" y="3100807"/>
            <a:ext cx="4190544" cy="447703"/>
          </a:xfrm>
          <a:prstGeom prst="rect">
            <a:avLst/>
          </a:prstGeom>
          <a:noFill/>
          <a:ln w="9525">
            <a:solidFill>
              <a:schemeClr val="tx1"/>
            </a:solidFill>
            <a:miter lim="800000"/>
            <a:headEnd/>
            <a:tailEnd/>
          </a:ln>
          <a:effec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lvl="1" indent="0" algn="ctr"/>
            <a:r>
              <a:rPr lang="fr-CA" dirty="0">
                <a:cs typeface="Arial" panose="020B0604020202020204" pitchFamily="34" charset="0"/>
                <a:sym typeface="Symbol" panose="05050102010706020507" pitchFamily="18" charset="2"/>
              </a:rPr>
              <a:t> </a:t>
            </a:r>
            <a:r>
              <a:rPr lang="fr-CA" dirty="0" err="1">
                <a:cs typeface="Arial" panose="020B0604020202020204" pitchFamily="34" charset="0"/>
                <a:sym typeface="Symbol" panose="05050102010706020507" pitchFamily="18" charset="2"/>
              </a:rPr>
              <a:t>q</a:t>
            </a:r>
            <a:r>
              <a:rPr lang="fr-CA" dirty="0" err="1">
                <a:cs typeface="Arial" panose="020B0604020202020204" pitchFamily="34" charset="0"/>
              </a:rPr>
              <a:t>uality</a:t>
            </a:r>
            <a:r>
              <a:rPr lang="fr-CA" dirty="0">
                <a:cs typeface="Arial" panose="020B0604020202020204" pitchFamily="34" charset="0"/>
              </a:rPr>
              <a:t> of life + self-</a:t>
            </a:r>
            <a:r>
              <a:rPr lang="fr-CA" dirty="0" err="1">
                <a:cs typeface="Arial" panose="020B0604020202020204" pitchFamily="34" charset="0"/>
              </a:rPr>
              <a:t>perceived</a:t>
            </a:r>
            <a:r>
              <a:rPr lang="fr-CA" dirty="0">
                <a:cs typeface="Arial" panose="020B0604020202020204" pitchFamily="34" charset="0"/>
              </a:rPr>
              <a:t> </a:t>
            </a:r>
            <a:r>
              <a:rPr lang="fr-CA" dirty="0" err="1">
                <a:cs typeface="Arial" panose="020B0604020202020204" pitchFamily="34" charset="0"/>
              </a:rPr>
              <a:t>health</a:t>
            </a:r>
            <a:r>
              <a:rPr lang="fr-CA" dirty="0">
                <a:cs typeface="Arial" panose="020B0604020202020204" pitchFamily="34" charset="0"/>
              </a:rPr>
              <a:t> </a:t>
            </a:r>
            <a:r>
              <a:rPr lang="fr-CA" baseline="30000" dirty="0">
                <a:cs typeface="Arial" panose="020B0604020202020204" pitchFamily="34" charset="0"/>
              </a:rPr>
              <a:t>4</a:t>
            </a:r>
          </a:p>
        </p:txBody>
      </p:sp>
      <p:sp>
        <p:nvSpPr>
          <p:cNvPr id="12" name="ZoneTexte 11"/>
          <p:cNvSpPr txBox="1"/>
          <p:nvPr/>
        </p:nvSpPr>
        <p:spPr>
          <a:xfrm>
            <a:off x="0" y="5591912"/>
            <a:ext cx="9144000" cy="1405513"/>
          </a:xfrm>
          <a:prstGeom prst="rect">
            <a:avLst/>
          </a:prstGeom>
          <a:solidFill>
            <a:schemeClr val="bg2">
              <a:lumMod val="90000"/>
            </a:schemeClr>
          </a:solidFill>
        </p:spPr>
        <p:txBody>
          <a:bodyPr wrap="square" rtlCol="0">
            <a:spAutoFit/>
          </a:bodyPr>
          <a:lstStyle/>
          <a:p>
            <a:pPr marL="0" lvl="1"/>
            <a:endParaRPr lang="fr-CA" sz="1600" baseline="30000" dirty="0"/>
          </a:p>
          <a:p>
            <a:pPr marL="0" lvl="1"/>
            <a:endParaRPr lang="fr-CA" sz="1600" baseline="30000" dirty="0"/>
          </a:p>
          <a:p>
            <a:pPr marL="0" lvl="1"/>
            <a:endParaRPr lang="fr-CA" sz="1600" baseline="30000" dirty="0"/>
          </a:p>
          <a:p>
            <a:pPr marL="0" lvl="1"/>
            <a:endParaRPr lang="fr-CA" sz="1600" baseline="30000" dirty="0"/>
          </a:p>
          <a:p>
            <a:pPr marL="0" lvl="1"/>
            <a:endParaRPr lang="fr-CA" sz="1600" baseline="30000" dirty="0"/>
          </a:p>
          <a:p>
            <a:pPr marL="0" lvl="1"/>
            <a:r>
              <a:rPr lang="fr-CA" sz="1600" baseline="30000" dirty="0"/>
              <a:t>1 </a:t>
            </a:r>
            <a:r>
              <a:rPr lang="fr-CA" sz="1600" dirty="0"/>
              <a:t>Levasseur et al, 2010, </a:t>
            </a:r>
            <a:r>
              <a:rPr lang="fr-CA" sz="1600" baseline="30000" dirty="0"/>
              <a:t>2</a:t>
            </a:r>
            <a:r>
              <a:rPr lang="fr-CA" sz="1600" dirty="0"/>
              <a:t> Mendes de </a:t>
            </a:r>
            <a:r>
              <a:rPr lang="fr-CA" sz="1600" dirty="0" err="1"/>
              <a:t>Leon</a:t>
            </a:r>
            <a:r>
              <a:rPr lang="fr-CA" sz="1600" dirty="0"/>
              <a:t> et al, 1996; </a:t>
            </a:r>
            <a:r>
              <a:rPr lang="fr-CA" sz="1600" baseline="30000" dirty="0"/>
              <a:t>3 </a:t>
            </a:r>
            <a:r>
              <a:rPr lang="fr-CA" sz="1600" dirty="0"/>
              <a:t>Holt-</a:t>
            </a:r>
            <a:r>
              <a:rPr lang="fr-CA" sz="1600" dirty="0" err="1"/>
              <a:t>Lustand</a:t>
            </a:r>
            <a:r>
              <a:rPr lang="fr-CA" sz="1600" dirty="0"/>
              <a:t> et al, 2015; </a:t>
            </a:r>
            <a:r>
              <a:rPr lang="fr-CA" sz="1600" baseline="30000" dirty="0"/>
              <a:t>4 </a:t>
            </a:r>
            <a:r>
              <a:rPr lang="fr-CA" sz="1600" dirty="0" err="1"/>
              <a:t>Menec</a:t>
            </a:r>
            <a:r>
              <a:rPr lang="fr-CA" sz="1600" dirty="0"/>
              <a:t>, 2004; </a:t>
            </a:r>
            <a:r>
              <a:rPr lang="fr-CA" sz="1600" baseline="30000" dirty="0"/>
              <a:t>5 </a:t>
            </a:r>
            <a:r>
              <a:rPr lang="fr-CA" sz="1600" dirty="0"/>
              <a:t>MSSS, 2004</a:t>
            </a:r>
          </a:p>
          <a:p>
            <a:pPr marL="0" lvl="1"/>
            <a:endParaRPr lang="fr-CA" sz="1600" dirty="0"/>
          </a:p>
        </p:txBody>
      </p:sp>
      <p:sp>
        <p:nvSpPr>
          <p:cNvPr id="13" name="Rectangle 36"/>
          <p:cNvSpPr>
            <a:spLocks noChangeArrowheads="1"/>
          </p:cNvSpPr>
          <p:nvPr/>
        </p:nvSpPr>
        <p:spPr bwMode="auto">
          <a:xfrm>
            <a:off x="4273267" y="4572837"/>
            <a:ext cx="3864448" cy="863600"/>
          </a:xfrm>
          <a:prstGeom prst="rect">
            <a:avLst/>
          </a:prstGeom>
          <a:solidFill>
            <a:schemeClr val="bg2">
              <a:lumMod val="75000"/>
            </a:schemeClr>
          </a:solidFill>
          <a:ln w="9525">
            <a:solidFill>
              <a:schemeClr val="tx1"/>
            </a:solidFill>
            <a:miter lim="800000"/>
            <a:headEnd/>
            <a:tailEnd/>
          </a:ln>
          <a:effectLs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CA" altLang="fr-FR" sz="2000" b="1" dirty="0">
                <a:cs typeface="Arial" panose="020B0604020202020204" pitchFamily="34" charset="0"/>
              </a:rPr>
              <a:t>Community-based network </a:t>
            </a:r>
            <a:r>
              <a:rPr lang="en-CA" altLang="fr-FR" sz="2000" b="1" baseline="30000" dirty="0">
                <a:cs typeface="Arial" panose="020B0604020202020204" pitchFamily="34" charset="0"/>
              </a:rPr>
              <a:t>5</a:t>
            </a:r>
            <a:endParaRPr lang="fr-CA" altLang="fr-FR" sz="2000" b="1" baseline="30000" dirty="0">
              <a:cs typeface="Arial" panose="020B0604020202020204" pitchFamily="34" charset="0"/>
            </a:endParaRPr>
          </a:p>
        </p:txBody>
      </p:sp>
      <p:sp>
        <p:nvSpPr>
          <p:cNvPr id="14" name="AutoShape 32"/>
          <p:cNvSpPr>
            <a:spLocks noChangeArrowheads="1"/>
          </p:cNvSpPr>
          <p:nvPr/>
        </p:nvSpPr>
        <p:spPr bwMode="auto">
          <a:xfrm rot="5400000">
            <a:off x="5840127" y="3852012"/>
            <a:ext cx="730729" cy="485775"/>
          </a:xfrm>
          <a:prstGeom prst="rightArrow">
            <a:avLst>
              <a:gd name="adj1" fmla="val 50000"/>
              <a:gd name="adj2" fmla="val 50245"/>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fr-CA" altLang="fr-FR" sz="1600">
              <a:cs typeface="Arial" panose="020B0604020202020204" pitchFamily="34" charset="0"/>
            </a:endParaRPr>
          </a:p>
        </p:txBody>
      </p:sp>
    </p:spTree>
    <p:custDataLst>
      <p:tags r:id="rId1"/>
    </p:custDataLst>
    <p:extLst>
      <p:ext uri="{BB962C8B-B14F-4D97-AF65-F5344CB8AC3E}">
        <p14:creationId xmlns:p14="http://schemas.microsoft.com/office/powerpoint/2010/main" val="3044346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25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25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25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51" grpId="0" animBg="1"/>
      <p:bldP spid="9255" grpId="0" animBg="1"/>
      <p:bldP spid="9256" grpId="0" animBg="1"/>
      <p:bldP spid="13" grpId="0" animBg="1"/>
      <p:bldP spid="1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8" name="Text Box 11"/>
          <p:cNvSpPr txBox="1">
            <a:spLocks noChangeArrowheads="1"/>
          </p:cNvSpPr>
          <p:nvPr/>
        </p:nvSpPr>
        <p:spPr bwMode="auto">
          <a:xfrm>
            <a:off x="0" y="5834526"/>
            <a:ext cx="9144000" cy="1149033"/>
          </a:xfrm>
          <a:prstGeom prst="rect">
            <a:avLst/>
          </a:prstGeom>
          <a:solidFill>
            <a:schemeClr val="bg2">
              <a:lumMod val="90000"/>
            </a:schemeClr>
          </a:solidFill>
          <a:ln>
            <a:noFill/>
          </a:ln>
          <a:effectLst/>
          <a:extLst/>
        </p:spPr>
        <p:txBody>
          <a:bodyPr wrap="squar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endParaRPr lang="fr-CA" altLang="fr-FR" baseline="30000" dirty="0">
              <a:latin typeface="+mj-lt"/>
              <a:cs typeface="Arial" panose="020B0604020202020204" pitchFamily="34" charset="0"/>
            </a:endParaRPr>
          </a:p>
          <a:p>
            <a:pPr algn="l"/>
            <a:endParaRPr lang="fr-CA" altLang="fr-FR" baseline="30000" dirty="0">
              <a:latin typeface="+mj-lt"/>
              <a:cs typeface="Arial" panose="020B0604020202020204" pitchFamily="34" charset="0"/>
            </a:endParaRPr>
          </a:p>
          <a:p>
            <a:pPr algn="l"/>
            <a:endParaRPr lang="fr-CA" altLang="fr-FR" sz="1600" baseline="30000" dirty="0">
              <a:latin typeface="+mj-lt"/>
              <a:cs typeface="Arial" panose="020B0604020202020204" pitchFamily="34" charset="0"/>
            </a:endParaRPr>
          </a:p>
          <a:p>
            <a:pPr algn="l"/>
            <a:r>
              <a:rPr lang="fr-CA" altLang="fr-FR" sz="1600" baseline="30000" dirty="0">
                <a:latin typeface="+mj-lt"/>
                <a:cs typeface="Arial" panose="020B0604020202020204" pitchFamily="34" charset="0"/>
              </a:rPr>
              <a:t>1 </a:t>
            </a:r>
            <a:r>
              <a:rPr lang="fr-CA" altLang="fr-FR" sz="1600" dirty="0" err="1">
                <a:latin typeface="+mj-lt"/>
              </a:rPr>
              <a:t>Déchêne</a:t>
            </a:r>
            <a:r>
              <a:rPr lang="fr-CA" altLang="fr-FR" sz="1600" dirty="0">
                <a:latin typeface="+mj-lt"/>
              </a:rPr>
              <a:t> et al, 2007; </a:t>
            </a:r>
            <a:r>
              <a:rPr lang="fr-CA" altLang="fr-FR" sz="1600" baseline="30000" dirty="0">
                <a:latin typeface="+mj-lt"/>
                <a:cs typeface="Arial" panose="020B0604020202020204" pitchFamily="34" charset="0"/>
              </a:rPr>
              <a:t>2</a:t>
            </a:r>
            <a:r>
              <a:rPr lang="fr-CA" altLang="fr-FR" sz="1600" dirty="0">
                <a:latin typeface="+mj-lt"/>
                <a:cs typeface="Arial" panose="020B0604020202020204" pitchFamily="34" charset="0"/>
              </a:rPr>
              <a:t> </a:t>
            </a:r>
            <a:r>
              <a:rPr lang="fr-CA" altLang="fr-FR" sz="1600" dirty="0">
                <a:latin typeface="+mj-lt"/>
              </a:rPr>
              <a:t>MSSS, 2004; </a:t>
            </a:r>
            <a:r>
              <a:rPr lang="fr-CA" altLang="fr-FR" sz="1600" baseline="30000" dirty="0">
                <a:latin typeface="+mj-lt"/>
                <a:cs typeface="Arial" panose="020B0604020202020204" pitchFamily="34" charset="0"/>
              </a:rPr>
              <a:t>3</a:t>
            </a:r>
            <a:r>
              <a:rPr lang="fr-CA" altLang="fr-FR" sz="1600" dirty="0">
                <a:latin typeface="+mj-lt"/>
              </a:rPr>
              <a:t> Levasseur et al, 2012,</a:t>
            </a:r>
          </a:p>
          <a:p>
            <a:pPr algn="l"/>
            <a:endParaRPr lang="fr-CA" altLang="fr-FR" dirty="0">
              <a:latin typeface="+mj-lt"/>
            </a:endParaRPr>
          </a:p>
        </p:txBody>
      </p:sp>
      <p:sp>
        <p:nvSpPr>
          <p:cNvPr id="13314" name="Rectangle 2"/>
          <p:cNvSpPr>
            <a:spLocks noGrp="1" noChangeArrowheads="1"/>
          </p:cNvSpPr>
          <p:nvPr>
            <p:ph type="title"/>
          </p:nvPr>
        </p:nvSpPr>
        <p:spPr>
          <a:xfrm>
            <a:off x="277813" y="-86271"/>
            <a:ext cx="8229600" cy="1143000"/>
          </a:xfrm>
        </p:spPr>
        <p:txBody>
          <a:bodyPr/>
          <a:lstStyle/>
          <a:p>
            <a:pPr>
              <a:defRPr/>
            </a:pPr>
            <a:r>
              <a:rPr lang="fr-CA" sz="4000" b="1" dirty="0">
                <a:solidFill>
                  <a:schemeClr val="accent2">
                    <a:lumMod val="75000"/>
                  </a:schemeClr>
                </a:solidFill>
              </a:rPr>
              <a:t>Introduction</a:t>
            </a:r>
            <a:r>
              <a:rPr lang="fr-CA" b="1" dirty="0">
                <a:solidFill>
                  <a:schemeClr val="accent2">
                    <a:lumMod val="75000"/>
                  </a:schemeClr>
                </a:solidFill>
              </a:rPr>
              <a:t> </a:t>
            </a:r>
            <a:r>
              <a:rPr lang="fr-CA" sz="3600" b="1" dirty="0">
                <a:solidFill>
                  <a:schemeClr val="accent2">
                    <a:lumMod val="75000"/>
                  </a:schemeClr>
                </a:solidFill>
              </a:rPr>
              <a:t>(</a:t>
            </a:r>
            <a:r>
              <a:rPr lang="fr-CA" sz="3600" b="1" dirty="0" err="1">
                <a:solidFill>
                  <a:schemeClr val="accent2">
                    <a:lumMod val="75000"/>
                  </a:schemeClr>
                </a:solidFill>
              </a:rPr>
              <a:t>cont’d</a:t>
            </a:r>
            <a:r>
              <a:rPr lang="fr-CA" sz="3600" b="1" dirty="0">
                <a:solidFill>
                  <a:schemeClr val="accent2">
                    <a:lumMod val="75000"/>
                  </a:schemeClr>
                </a:solidFill>
              </a:rPr>
              <a:t>)</a:t>
            </a:r>
            <a:endParaRPr lang="fr-CA" altLang="fr-FR" sz="2800" b="1" dirty="0">
              <a:effectLst>
                <a:outerShdw blurRad="38100" dist="38100" dir="2700000" algn="tl">
                  <a:srgbClr val="C0C0C0"/>
                </a:outerShdw>
              </a:effectLst>
            </a:endParaRPr>
          </a:p>
        </p:txBody>
      </p:sp>
      <p:sp>
        <p:nvSpPr>
          <p:cNvPr id="20483" name="Rectangle 4"/>
          <p:cNvSpPr>
            <a:spLocks noChangeArrowheads="1"/>
          </p:cNvSpPr>
          <p:nvPr/>
        </p:nvSpPr>
        <p:spPr bwMode="auto">
          <a:xfrm>
            <a:off x="228600" y="714143"/>
            <a:ext cx="8686800" cy="5547587"/>
          </a:xfrm>
          <a:prstGeom prst="rect">
            <a:avLst/>
          </a:prstGeom>
          <a:solidFill>
            <a:schemeClr val="bg2">
              <a:lumMod val="75000"/>
            </a:schemeClr>
          </a:solidFill>
          <a:ln w="9525">
            <a:solidFill>
              <a:schemeClr val="tx1"/>
            </a:solidFill>
            <a:miter lim="800000"/>
            <a:headEnd/>
            <a:tailEnd/>
          </a:ln>
          <a:effectLst/>
          <a:extLst/>
        </p:spPr>
        <p:txBody>
          <a:bodyPr wrap="none" anchor="ct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fr-CA" altLang="fr-FR" sz="1600">
              <a:cs typeface="Arial" panose="020B0604020202020204" pitchFamily="34" charset="0"/>
            </a:endParaRPr>
          </a:p>
        </p:txBody>
      </p:sp>
      <p:sp>
        <p:nvSpPr>
          <p:cNvPr id="20484" name="Text Box 6"/>
          <p:cNvSpPr txBox="1">
            <a:spLocks noChangeArrowheads="1"/>
          </p:cNvSpPr>
          <p:nvPr/>
        </p:nvSpPr>
        <p:spPr bwMode="auto">
          <a:xfrm>
            <a:off x="3036564" y="1342839"/>
            <a:ext cx="2937022" cy="369332"/>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fr-CA" altLang="fr-FR" dirty="0" err="1">
                <a:cs typeface="Arial" panose="020B0604020202020204" pitchFamily="34" charset="0"/>
              </a:rPr>
              <a:t>Community</a:t>
            </a:r>
            <a:r>
              <a:rPr lang="fr-CA" altLang="fr-FR" dirty="0">
                <a:cs typeface="Arial" panose="020B0604020202020204" pitchFamily="34" charset="0"/>
              </a:rPr>
              <a:t> </a:t>
            </a:r>
            <a:r>
              <a:rPr lang="fr-CA" altLang="fr-FR" dirty="0" err="1">
                <a:cs typeface="Arial" panose="020B0604020202020204" pitchFamily="34" charset="0"/>
              </a:rPr>
              <a:t>organizations</a:t>
            </a:r>
            <a:r>
              <a:rPr lang="fr-CA" altLang="fr-FR" dirty="0">
                <a:cs typeface="Arial" panose="020B0604020202020204" pitchFamily="34" charset="0"/>
              </a:rPr>
              <a:t> </a:t>
            </a:r>
            <a:r>
              <a:rPr lang="fr-CA" altLang="fr-FR" baseline="30000" dirty="0">
                <a:cs typeface="Arial" panose="020B0604020202020204" pitchFamily="34" charset="0"/>
              </a:rPr>
              <a:t>1</a:t>
            </a:r>
          </a:p>
        </p:txBody>
      </p:sp>
      <p:sp>
        <p:nvSpPr>
          <p:cNvPr id="13319" name="Text Box 7"/>
          <p:cNvSpPr txBox="1">
            <a:spLocks noChangeArrowheads="1"/>
          </p:cNvSpPr>
          <p:nvPr/>
        </p:nvSpPr>
        <p:spPr bwMode="auto">
          <a:xfrm>
            <a:off x="789545" y="1849981"/>
            <a:ext cx="2514600" cy="646331"/>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r>
              <a:rPr lang="fr-CA" altLang="fr-FR" dirty="0">
                <a:cs typeface="Arial" panose="020B0604020202020204" pitchFamily="34" charset="0"/>
              </a:rPr>
              <a:t>Social </a:t>
            </a:r>
            <a:r>
              <a:rPr lang="fr-CA" altLang="fr-FR" dirty="0" err="1">
                <a:cs typeface="Arial" panose="020B0604020202020204" pitchFamily="34" charset="0"/>
              </a:rPr>
              <a:t>economy</a:t>
            </a:r>
            <a:r>
              <a:rPr lang="fr-CA" altLang="fr-FR" dirty="0">
                <a:cs typeface="Arial" panose="020B0604020202020204" pitchFamily="34" charset="0"/>
              </a:rPr>
              <a:t> </a:t>
            </a:r>
            <a:r>
              <a:rPr lang="fr-CA" altLang="fr-FR" dirty="0" err="1">
                <a:cs typeface="Arial" panose="020B0604020202020204" pitchFamily="34" charset="0"/>
              </a:rPr>
              <a:t>enterprise</a:t>
            </a:r>
            <a:r>
              <a:rPr lang="fr-CA" altLang="fr-FR" dirty="0">
                <a:cs typeface="Arial" panose="020B0604020202020204" pitchFamily="34" charset="0"/>
              </a:rPr>
              <a:t> </a:t>
            </a:r>
            <a:r>
              <a:rPr lang="fr-CA" altLang="fr-FR" baseline="30000" dirty="0">
                <a:cs typeface="Arial" panose="020B0604020202020204" pitchFamily="34" charset="0"/>
              </a:rPr>
              <a:t>1</a:t>
            </a:r>
          </a:p>
        </p:txBody>
      </p:sp>
      <p:sp>
        <p:nvSpPr>
          <p:cNvPr id="13320" name="Text Box 8"/>
          <p:cNvSpPr txBox="1">
            <a:spLocks noChangeArrowheads="1"/>
          </p:cNvSpPr>
          <p:nvPr/>
        </p:nvSpPr>
        <p:spPr bwMode="auto">
          <a:xfrm>
            <a:off x="3145354" y="2670216"/>
            <a:ext cx="2693450" cy="646331"/>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r>
              <a:rPr lang="fr-CA" altLang="fr-FR" dirty="0" err="1">
                <a:cs typeface="Arial" panose="020B0604020202020204" pitchFamily="34" charset="0"/>
              </a:rPr>
              <a:t>Publicly</a:t>
            </a:r>
            <a:r>
              <a:rPr lang="fr-CA" altLang="fr-FR" dirty="0">
                <a:cs typeface="Arial" panose="020B0604020202020204" pitchFamily="34" charset="0"/>
              </a:rPr>
              <a:t> </a:t>
            </a:r>
            <a:r>
              <a:rPr lang="fr-CA" altLang="fr-FR" dirty="0" err="1">
                <a:cs typeface="Arial" panose="020B0604020202020204" pitchFamily="34" charset="0"/>
              </a:rPr>
              <a:t>funded</a:t>
            </a:r>
            <a:r>
              <a:rPr lang="fr-CA" altLang="fr-FR" dirty="0">
                <a:cs typeface="Arial" panose="020B0604020202020204" pitchFamily="34" charset="0"/>
              </a:rPr>
              <a:t> home care services </a:t>
            </a:r>
            <a:r>
              <a:rPr lang="fr-CA" altLang="fr-FR" baseline="30000" dirty="0">
                <a:cs typeface="Arial" panose="020B0604020202020204" pitchFamily="34" charset="0"/>
              </a:rPr>
              <a:t>1, 2</a:t>
            </a:r>
          </a:p>
        </p:txBody>
      </p:sp>
      <p:sp>
        <p:nvSpPr>
          <p:cNvPr id="13321" name="Text Box 9"/>
          <p:cNvSpPr txBox="1">
            <a:spLocks noChangeArrowheads="1"/>
          </p:cNvSpPr>
          <p:nvPr/>
        </p:nvSpPr>
        <p:spPr bwMode="auto">
          <a:xfrm>
            <a:off x="5973586" y="1985508"/>
            <a:ext cx="2349541" cy="369332"/>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r>
              <a:rPr lang="fr-CA" altLang="fr-FR" dirty="0">
                <a:cs typeface="Arial" panose="020B0604020202020204" pitchFamily="34" charset="0"/>
              </a:rPr>
              <a:t>Informal </a:t>
            </a:r>
            <a:r>
              <a:rPr lang="fr-CA" altLang="fr-FR" dirty="0" err="1">
                <a:cs typeface="Arial" panose="020B0604020202020204" pitchFamily="34" charset="0"/>
              </a:rPr>
              <a:t>caregivers</a:t>
            </a:r>
            <a:r>
              <a:rPr lang="fr-CA" altLang="fr-FR" dirty="0">
                <a:cs typeface="Arial" panose="020B0604020202020204" pitchFamily="34" charset="0"/>
              </a:rPr>
              <a:t> </a:t>
            </a:r>
            <a:r>
              <a:rPr lang="fr-CA" altLang="fr-FR" baseline="30000" dirty="0">
                <a:cs typeface="Arial" panose="020B0604020202020204" pitchFamily="34" charset="0"/>
              </a:rPr>
              <a:t>1</a:t>
            </a:r>
          </a:p>
        </p:txBody>
      </p:sp>
      <p:sp>
        <p:nvSpPr>
          <p:cNvPr id="13324" name="Text Box 12"/>
          <p:cNvSpPr txBox="1">
            <a:spLocks noChangeArrowheads="1"/>
          </p:cNvSpPr>
          <p:nvPr/>
        </p:nvSpPr>
        <p:spPr bwMode="auto">
          <a:xfrm>
            <a:off x="2370344" y="4128407"/>
            <a:ext cx="4243469" cy="338554"/>
          </a:xfrm>
          <a:prstGeom prst="rect">
            <a:avLst/>
          </a:prstGeom>
          <a:solidFill>
            <a:schemeClr val="accent2">
              <a:lumMod val="20000"/>
              <a:lumOff val="80000"/>
            </a:schemeClr>
          </a:solidFill>
          <a:ln w="9525">
            <a:solidFill>
              <a:schemeClr val="tx1"/>
            </a:solidFill>
            <a:miter lim="800000"/>
            <a:headEnd/>
            <a:tailEnd/>
          </a:ln>
          <a:effectLst/>
          <a:extLst/>
        </p:spPr>
        <p:txBody>
          <a:bodyPr wrap="none">
            <a:spAutoFit/>
          </a:bodyPr>
          <a:lstStyle/>
          <a:p>
            <a:pPr eaLnBrk="1" hangingPunct="1">
              <a:defRPr/>
            </a:pPr>
            <a:r>
              <a:rPr lang="fr-CA" altLang="fr-FR" sz="1600" b="1" dirty="0" err="1">
                <a:solidFill>
                  <a:schemeClr val="accent2">
                    <a:lumMod val="50000"/>
                  </a:schemeClr>
                </a:solidFill>
                <a:latin typeface="Arial" panose="020B0604020202020204" pitchFamily="34" charset="0"/>
                <a:cs typeface="Arial" panose="020B0604020202020204" pitchFamily="34" charset="0"/>
              </a:rPr>
              <a:t>Needs</a:t>
            </a:r>
            <a:r>
              <a:rPr lang="fr-CA" altLang="fr-FR" sz="1600" b="1" dirty="0">
                <a:solidFill>
                  <a:schemeClr val="accent2">
                    <a:lumMod val="50000"/>
                  </a:schemeClr>
                </a:solidFill>
                <a:latin typeface="Arial" panose="020B0604020202020204" pitchFamily="34" charset="0"/>
                <a:cs typeface="Arial" panose="020B0604020202020204" pitchFamily="34" charset="0"/>
              </a:rPr>
              <a:t> of </a:t>
            </a:r>
            <a:r>
              <a:rPr lang="fr-CA" altLang="fr-FR" sz="1600" b="1" dirty="0" err="1">
                <a:solidFill>
                  <a:schemeClr val="accent2">
                    <a:lumMod val="50000"/>
                  </a:schemeClr>
                </a:solidFill>
                <a:latin typeface="Arial" panose="020B0604020202020204" pitchFamily="34" charset="0"/>
                <a:cs typeface="Arial" panose="020B0604020202020204" pitchFamily="34" charset="0"/>
              </a:rPr>
              <a:t>older</a:t>
            </a:r>
            <a:r>
              <a:rPr lang="fr-CA" altLang="fr-FR" sz="1600" b="1" dirty="0">
                <a:solidFill>
                  <a:schemeClr val="accent2">
                    <a:lumMod val="50000"/>
                  </a:schemeClr>
                </a:solidFill>
                <a:latin typeface="Arial" panose="020B0604020202020204" pitchFamily="34" charset="0"/>
                <a:cs typeface="Arial" panose="020B0604020202020204" pitchFamily="34" charset="0"/>
              </a:rPr>
              <a:t> </a:t>
            </a:r>
            <a:r>
              <a:rPr lang="fr-CA" altLang="fr-FR" sz="1600" b="1" dirty="0" err="1">
                <a:solidFill>
                  <a:schemeClr val="accent2">
                    <a:lumMod val="50000"/>
                  </a:schemeClr>
                </a:solidFill>
                <a:latin typeface="Arial" panose="020B0604020202020204" pitchFamily="34" charset="0"/>
                <a:cs typeface="Arial" panose="020B0604020202020204" pitchFamily="34" charset="0"/>
              </a:rPr>
              <a:t>adults</a:t>
            </a:r>
            <a:r>
              <a:rPr lang="fr-CA" altLang="fr-FR" sz="1600" b="1" dirty="0">
                <a:solidFill>
                  <a:schemeClr val="accent2">
                    <a:lumMod val="50000"/>
                  </a:schemeClr>
                </a:solidFill>
                <a:latin typeface="Arial" panose="020B0604020202020204" pitchFamily="34" charset="0"/>
                <a:cs typeface="Arial" panose="020B0604020202020204" pitchFamily="34" charset="0"/>
              </a:rPr>
              <a:t> </a:t>
            </a:r>
            <a:r>
              <a:rPr lang="fr-CA" altLang="fr-FR" sz="1600" b="1" dirty="0" err="1">
                <a:solidFill>
                  <a:schemeClr val="accent2">
                    <a:lumMod val="50000"/>
                  </a:schemeClr>
                </a:solidFill>
                <a:latin typeface="Arial" panose="020B0604020202020204" pitchFamily="34" charset="0"/>
                <a:cs typeface="Arial" panose="020B0604020202020204" pitchFamily="34" charset="0"/>
              </a:rPr>
              <a:t>having</a:t>
            </a:r>
            <a:r>
              <a:rPr lang="fr-CA" altLang="fr-FR" sz="1600" b="1" dirty="0">
                <a:solidFill>
                  <a:schemeClr val="accent2">
                    <a:lumMod val="50000"/>
                  </a:schemeClr>
                </a:solidFill>
                <a:latin typeface="Arial" panose="020B0604020202020204" pitchFamily="34" charset="0"/>
                <a:cs typeface="Arial" panose="020B0604020202020204" pitchFamily="34" charset="0"/>
              </a:rPr>
              <a:t> </a:t>
            </a:r>
            <a:r>
              <a:rPr lang="fr-CA" altLang="fr-FR" sz="1600" b="1" dirty="0" err="1">
                <a:solidFill>
                  <a:schemeClr val="accent2">
                    <a:lumMod val="50000"/>
                  </a:schemeClr>
                </a:solidFill>
                <a:latin typeface="Arial" panose="020B0604020202020204" pitchFamily="34" charset="0"/>
                <a:cs typeface="Arial" panose="020B0604020202020204" pitchFamily="34" charset="0"/>
              </a:rPr>
              <a:t>disabilities</a:t>
            </a:r>
            <a:r>
              <a:rPr lang="fr-CA" altLang="fr-FR" sz="1600" b="1" dirty="0">
                <a:solidFill>
                  <a:schemeClr val="accent2">
                    <a:lumMod val="50000"/>
                  </a:schemeClr>
                </a:solidFill>
                <a:latin typeface="Arial" panose="020B0604020202020204" pitchFamily="34" charset="0"/>
                <a:cs typeface="Arial" panose="020B0604020202020204" pitchFamily="34" charset="0"/>
              </a:rPr>
              <a:t> </a:t>
            </a:r>
            <a:r>
              <a:rPr lang="fr-CA" altLang="fr-FR" sz="1600" b="1" baseline="30000" dirty="0">
                <a:solidFill>
                  <a:schemeClr val="accent2">
                    <a:lumMod val="50000"/>
                  </a:schemeClr>
                </a:solidFill>
                <a:latin typeface="Arial" panose="020B0604020202020204" pitchFamily="34" charset="0"/>
                <a:cs typeface="Arial" panose="020B0604020202020204" pitchFamily="34" charset="0"/>
              </a:rPr>
              <a:t>2</a:t>
            </a:r>
          </a:p>
        </p:txBody>
      </p:sp>
      <p:sp>
        <p:nvSpPr>
          <p:cNvPr id="20492" name="Oval 15"/>
          <p:cNvSpPr>
            <a:spLocks noChangeArrowheads="1"/>
          </p:cNvSpPr>
          <p:nvPr/>
        </p:nvSpPr>
        <p:spPr bwMode="auto">
          <a:xfrm>
            <a:off x="265114" y="885639"/>
            <a:ext cx="8637586" cy="2710306"/>
          </a:xfrm>
          <a:prstGeom prst="ellipse">
            <a:avLst/>
          </a:prstGeom>
          <a:noFill/>
          <a:ln w="571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fr-CA" altLang="fr-FR" sz="1600">
              <a:cs typeface="Arial" panose="020B0604020202020204" pitchFamily="34" charset="0"/>
            </a:endParaRPr>
          </a:p>
        </p:txBody>
      </p:sp>
      <p:sp>
        <p:nvSpPr>
          <p:cNvPr id="13328" name="AutoShape 16"/>
          <p:cNvSpPr>
            <a:spLocks noChangeArrowheads="1"/>
          </p:cNvSpPr>
          <p:nvPr/>
        </p:nvSpPr>
        <p:spPr bwMode="auto">
          <a:xfrm rot="5400000">
            <a:off x="4225379" y="3595823"/>
            <a:ext cx="533400" cy="485775"/>
          </a:xfrm>
          <a:prstGeom prst="rightArrow">
            <a:avLst>
              <a:gd name="adj1" fmla="val 42481"/>
              <a:gd name="adj2" fmla="val 27497"/>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fr-CA" altLang="fr-FR" sz="1600">
              <a:cs typeface="Arial" panose="020B0604020202020204" pitchFamily="34" charset="0"/>
            </a:endParaRPr>
          </a:p>
        </p:txBody>
      </p:sp>
      <p:sp>
        <p:nvSpPr>
          <p:cNvPr id="20494" name="Text Box 18"/>
          <p:cNvSpPr txBox="1">
            <a:spLocks noChangeArrowheads="1"/>
          </p:cNvSpPr>
          <p:nvPr/>
        </p:nvSpPr>
        <p:spPr bwMode="auto">
          <a:xfrm>
            <a:off x="2476539" y="938345"/>
            <a:ext cx="411480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fr-CA" altLang="fr-FR" sz="2000" b="1" dirty="0" err="1">
                <a:cs typeface="Arial" panose="020B0604020202020204" pitchFamily="34" charset="0"/>
              </a:rPr>
              <a:t>Community-based</a:t>
            </a:r>
            <a:r>
              <a:rPr lang="fr-CA" altLang="fr-FR" sz="2000" b="1" dirty="0">
                <a:cs typeface="Arial" panose="020B0604020202020204" pitchFamily="34" charset="0"/>
              </a:rPr>
              <a:t> network</a:t>
            </a:r>
          </a:p>
        </p:txBody>
      </p:sp>
      <p:graphicFrame>
        <p:nvGraphicFramePr>
          <p:cNvPr id="13" name="Diagramme 12"/>
          <p:cNvGraphicFramePr/>
          <p:nvPr>
            <p:extLst>
              <p:ext uri="{D42A27DB-BD31-4B8C-83A1-F6EECF244321}">
                <p14:modId xmlns:p14="http://schemas.microsoft.com/office/powerpoint/2010/main" val="2356537601"/>
              </p:ext>
            </p:extLst>
          </p:nvPr>
        </p:nvGraphicFramePr>
        <p:xfrm>
          <a:off x="1133340" y="2403375"/>
          <a:ext cx="6901133" cy="406119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4" name="Rectangle 13"/>
          <p:cNvSpPr/>
          <p:nvPr/>
        </p:nvSpPr>
        <p:spPr>
          <a:xfrm>
            <a:off x="6248884" y="4225567"/>
            <a:ext cx="1003801" cy="1862048"/>
          </a:xfrm>
          <a:prstGeom prst="rect">
            <a:avLst/>
          </a:prstGeom>
          <a:noFill/>
        </p:spPr>
        <p:txBody>
          <a:bodyPr wrap="square" lIns="91440" tIns="45720" rIns="91440" bIns="45720">
            <a:spAutoFit/>
          </a:bodyPr>
          <a:lstStyle/>
          <a:p>
            <a:pPr algn="ctr"/>
            <a:r>
              <a:rPr lang="fr-FR" sz="11500" b="1" cap="none" spc="0" dirty="0">
                <a:ln w="6600">
                  <a:solidFill>
                    <a:schemeClr val="accent2"/>
                  </a:solidFill>
                  <a:prstDash val="solid"/>
                </a:ln>
                <a:solidFill>
                  <a:srgbClr val="FFFFFF"/>
                </a:solidFill>
                <a:effectLst>
                  <a:outerShdw dist="38100" dir="2700000" algn="tl" rotWithShape="0">
                    <a:schemeClr val="accent2"/>
                  </a:outerShdw>
                </a:effectLst>
              </a:rPr>
              <a:t>?</a:t>
            </a:r>
          </a:p>
        </p:txBody>
      </p:sp>
    </p:spTree>
    <p:custDataLst>
      <p:tags r:id="rId1"/>
    </p:custDataLst>
    <p:extLst>
      <p:ext uri="{BB962C8B-B14F-4D97-AF65-F5344CB8AC3E}">
        <p14:creationId xmlns:p14="http://schemas.microsoft.com/office/powerpoint/2010/main" val="340748589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48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3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321"/>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32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32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324"/>
                                        </p:tgtEl>
                                        <p:attrNameLst>
                                          <p:attrName>style.visibility</p:attrName>
                                        </p:attrNameLst>
                                      </p:cBhvr>
                                      <p:to>
                                        <p:strVal val="visible"/>
                                      </p:to>
                                    </p:set>
                                  </p:childTnLst>
                                </p:cTn>
                              </p:par>
                              <p:par>
                                <p:cTn id="25" presetID="9" presetClass="emph" presetSubtype="0" grpId="1" nodeType="withEffect">
                                  <p:stCondLst>
                                    <p:cond delay="0"/>
                                  </p:stCondLst>
                                  <p:childTnLst>
                                    <p:set>
                                      <p:cBhvr rctx="PPT">
                                        <p:cTn id="26" dur="indefinite"/>
                                        <p:tgtEl>
                                          <p:spTgt spid="20484"/>
                                        </p:tgtEl>
                                        <p:attrNameLst>
                                          <p:attrName>style.opacity</p:attrName>
                                        </p:attrNameLst>
                                      </p:cBhvr>
                                      <p:to>
                                        <p:strVal val="0.5"/>
                                      </p:to>
                                    </p:set>
                                    <p:animEffect filter="image" prLst="opacity: 0.5">
                                      <p:cBhvr rctx="IE">
                                        <p:cTn id="27" dur="indefinite"/>
                                        <p:tgtEl>
                                          <p:spTgt spid="20484"/>
                                        </p:tgtEl>
                                      </p:cBhvr>
                                    </p:animEffect>
                                  </p:childTnLst>
                                </p:cTn>
                              </p:par>
                              <p:par>
                                <p:cTn id="28" presetID="9" presetClass="emph" presetSubtype="0" grpId="1" nodeType="withEffect">
                                  <p:stCondLst>
                                    <p:cond delay="0"/>
                                  </p:stCondLst>
                                  <p:childTnLst>
                                    <p:set>
                                      <p:cBhvr rctx="PPT">
                                        <p:cTn id="29" dur="indefinite"/>
                                        <p:tgtEl>
                                          <p:spTgt spid="13319"/>
                                        </p:tgtEl>
                                        <p:attrNameLst>
                                          <p:attrName>style.opacity</p:attrName>
                                        </p:attrNameLst>
                                      </p:cBhvr>
                                      <p:to>
                                        <p:strVal val="0.5"/>
                                      </p:to>
                                    </p:set>
                                    <p:animEffect filter="image" prLst="opacity: 0.5">
                                      <p:cBhvr rctx="IE">
                                        <p:cTn id="30" dur="indefinite"/>
                                        <p:tgtEl>
                                          <p:spTgt spid="13319"/>
                                        </p:tgtEl>
                                      </p:cBhvr>
                                    </p:animEffect>
                                  </p:childTnLst>
                                </p:cTn>
                              </p:par>
                              <p:par>
                                <p:cTn id="31" presetID="9" presetClass="emph" presetSubtype="0" grpId="1" nodeType="withEffect">
                                  <p:stCondLst>
                                    <p:cond delay="0"/>
                                  </p:stCondLst>
                                  <p:childTnLst>
                                    <p:set>
                                      <p:cBhvr rctx="PPT">
                                        <p:cTn id="32" dur="indefinite"/>
                                        <p:tgtEl>
                                          <p:spTgt spid="13321"/>
                                        </p:tgtEl>
                                        <p:attrNameLst>
                                          <p:attrName>style.opacity</p:attrName>
                                        </p:attrNameLst>
                                      </p:cBhvr>
                                      <p:to>
                                        <p:strVal val="0.5"/>
                                      </p:to>
                                    </p:set>
                                    <p:animEffect filter="image" prLst="opacity: 0.5">
                                      <p:cBhvr rctx="IE">
                                        <p:cTn id="33" dur="indefinite"/>
                                        <p:tgtEl>
                                          <p:spTgt spid="13321"/>
                                        </p:tgtEl>
                                      </p:cBhvr>
                                    </p:animEffec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13"/>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4" grpId="0" animBg="1"/>
      <p:bldP spid="20484" grpId="1" animBg="1"/>
      <p:bldP spid="13319" grpId="0" animBg="1"/>
      <p:bldP spid="13319" grpId="1" animBg="1"/>
      <p:bldP spid="13320" grpId="0" animBg="1"/>
      <p:bldP spid="13321" grpId="0" animBg="1"/>
      <p:bldP spid="13321" grpId="1" animBg="1"/>
      <p:bldP spid="13324" grpId="0" animBg="1"/>
      <p:bldP spid="13328" grpId="0" animBg="1"/>
      <p:bldGraphic spid="13" grpId="0">
        <p:bldAsOne/>
      </p:bldGraphic>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0" y="5391968"/>
            <a:ext cx="9179184" cy="1477328"/>
          </a:xfrm>
          <a:prstGeom prst="rect">
            <a:avLst/>
          </a:prstGeom>
          <a:solidFill>
            <a:schemeClr val="bg2">
              <a:lumMod val="90000"/>
            </a:schemeClr>
          </a:solidFill>
        </p:spPr>
        <p:txBody>
          <a:bodyPr wrap="square" rtlCol="0">
            <a:spAutoFit/>
          </a:bodyPr>
          <a:lstStyle/>
          <a:p>
            <a:pPr marL="0" lvl="1"/>
            <a:endParaRPr lang="fr-CA" dirty="0"/>
          </a:p>
          <a:p>
            <a:pPr marL="0" lvl="1"/>
            <a:endParaRPr lang="fr-CA" dirty="0"/>
          </a:p>
          <a:p>
            <a:pPr marL="0" lvl="1"/>
            <a:endParaRPr lang="fr-CA" dirty="0"/>
          </a:p>
          <a:p>
            <a:pPr marL="0" lvl="1"/>
            <a:endParaRPr lang="fr-CA" dirty="0"/>
          </a:p>
          <a:p>
            <a:pPr marL="0" lvl="1"/>
            <a:endParaRPr lang="fr-CA" dirty="0"/>
          </a:p>
        </p:txBody>
      </p:sp>
      <p:sp>
        <p:nvSpPr>
          <p:cNvPr id="2" name="Titre 1"/>
          <p:cNvSpPr>
            <a:spLocks noGrp="1"/>
          </p:cNvSpPr>
          <p:nvPr>
            <p:ph type="title"/>
          </p:nvPr>
        </p:nvSpPr>
        <p:spPr/>
        <p:txBody>
          <a:bodyPr/>
          <a:lstStyle/>
          <a:p>
            <a:r>
              <a:rPr lang="fr-CA" b="1" dirty="0">
                <a:solidFill>
                  <a:schemeClr val="accent2">
                    <a:lumMod val="75000"/>
                  </a:schemeClr>
                </a:solidFill>
              </a:rPr>
              <a:t>Objectives</a:t>
            </a:r>
            <a:endParaRPr lang="fr-CA" dirty="0">
              <a:solidFill>
                <a:schemeClr val="accent2">
                  <a:lumMod val="75000"/>
                </a:schemeClr>
              </a:solidFill>
            </a:endParaRPr>
          </a:p>
        </p:txBody>
      </p:sp>
      <p:sp>
        <p:nvSpPr>
          <p:cNvPr id="3" name="Espace réservé du contenu 2"/>
          <p:cNvSpPr>
            <a:spLocks noGrp="1"/>
          </p:cNvSpPr>
          <p:nvPr>
            <p:ph idx="1"/>
          </p:nvPr>
        </p:nvSpPr>
        <p:spPr>
          <a:xfrm>
            <a:off x="457200" y="1609220"/>
            <a:ext cx="8229600" cy="4525963"/>
          </a:xfrm>
        </p:spPr>
        <p:txBody>
          <a:bodyPr/>
          <a:lstStyle/>
          <a:p>
            <a:pPr marL="0" indent="0">
              <a:buNone/>
            </a:pPr>
            <a:r>
              <a:rPr lang="fr-CA" dirty="0"/>
              <a:t>To explore participation </a:t>
            </a:r>
            <a:r>
              <a:rPr lang="fr-CA" dirty="0" err="1"/>
              <a:t>needs</a:t>
            </a:r>
            <a:r>
              <a:rPr lang="fr-CA" dirty="0"/>
              <a:t> of </a:t>
            </a:r>
            <a:r>
              <a:rPr lang="fr-CA" dirty="0" err="1"/>
              <a:t>older</a:t>
            </a:r>
            <a:r>
              <a:rPr lang="fr-CA" dirty="0"/>
              <a:t> </a:t>
            </a:r>
            <a:r>
              <a:rPr lang="fr-CA" dirty="0" err="1"/>
              <a:t>adults</a:t>
            </a:r>
            <a:r>
              <a:rPr lang="fr-CA" dirty="0"/>
              <a:t> </a:t>
            </a:r>
            <a:r>
              <a:rPr lang="fr-CA" dirty="0" err="1"/>
              <a:t>having</a:t>
            </a:r>
            <a:r>
              <a:rPr lang="fr-CA" dirty="0"/>
              <a:t> </a:t>
            </a:r>
            <a:r>
              <a:rPr lang="fr-CA" dirty="0" err="1"/>
              <a:t>disabilities</a:t>
            </a:r>
            <a:r>
              <a:rPr lang="fr-CA" dirty="0"/>
              <a:t> and </a:t>
            </a:r>
            <a:r>
              <a:rPr lang="fr-CA" dirty="0" err="1"/>
              <a:t>receiving</a:t>
            </a:r>
            <a:r>
              <a:rPr lang="fr-CA" dirty="0"/>
              <a:t> home care</a:t>
            </a:r>
          </a:p>
          <a:p>
            <a:pPr marL="971550" lvl="1" indent="-514350">
              <a:buFont typeface="+mj-lt"/>
              <a:buAutoNum type="arabicPeriod"/>
            </a:pPr>
            <a:r>
              <a:rPr lang="fr-CA" sz="3200" dirty="0" err="1"/>
              <a:t>Identify</a:t>
            </a:r>
            <a:r>
              <a:rPr lang="fr-CA" sz="3200" dirty="0"/>
              <a:t> </a:t>
            </a:r>
            <a:r>
              <a:rPr lang="fr-CA" sz="3200" b="1" dirty="0" err="1"/>
              <a:t>perceived</a:t>
            </a:r>
            <a:r>
              <a:rPr lang="fr-CA" sz="3200" b="1" dirty="0"/>
              <a:t> </a:t>
            </a:r>
            <a:r>
              <a:rPr lang="fr-CA" sz="3200" b="1" dirty="0" err="1"/>
              <a:t>needs</a:t>
            </a:r>
            <a:r>
              <a:rPr lang="fr-CA" sz="3200" b="1" dirty="0"/>
              <a:t> </a:t>
            </a:r>
            <a:r>
              <a:rPr lang="fr-CA" sz="3200" dirty="0"/>
              <a:t>in </a:t>
            </a:r>
            <a:r>
              <a:rPr lang="fr-CA" sz="3200" dirty="0" err="1"/>
              <a:t>daily</a:t>
            </a:r>
            <a:r>
              <a:rPr lang="fr-CA" sz="3200" dirty="0"/>
              <a:t> and social </a:t>
            </a:r>
            <a:r>
              <a:rPr lang="fr-CA" sz="3200" dirty="0" err="1"/>
              <a:t>activities</a:t>
            </a:r>
            <a:endParaRPr lang="fr-CA" sz="3200" dirty="0"/>
          </a:p>
          <a:p>
            <a:pPr marL="971550" lvl="1" indent="-514350">
              <a:buFont typeface="+mj-lt"/>
              <a:buAutoNum type="arabicPeriod"/>
            </a:pPr>
            <a:r>
              <a:rPr lang="fr-CA" sz="3200" dirty="0" err="1"/>
              <a:t>Identify</a:t>
            </a:r>
            <a:r>
              <a:rPr lang="fr-CA" sz="3200" dirty="0"/>
              <a:t> </a:t>
            </a:r>
            <a:r>
              <a:rPr lang="fr-CA" sz="3200" b="1" dirty="0"/>
              <a:t>met </a:t>
            </a:r>
            <a:r>
              <a:rPr lang="fr-CA" sz="3200" b="1" dirty="0" err="1"/>
              <a:t>needs</a:t>
            </a:r>
            <a:endParaRPr lang="fr-CA" sz="3200" b="1" dirty="0"/>
          </a:p>
          <a:p>
            <a:pPr marL="971550" lvl="1" indent="-514350">
              <a:buFont typeface="+mj-lt"/>
              <a:buAutoNum type="arabicPeriod"/>
            </a:pPr>
            <a:r>
              <a:rPr lang="fr-CA" sz="3200" dirty="0" err="1"/>
              <a:t>Identify</a:t>
            </a:r>
            <a:r>
              <a:rPr lang="fr-CA" sz="3200" dirty="0"/>
              <a:t> </a:t>
            </a:r>
            <a:r>
              <a:rPr lang="fr-CA" sz="3200" b="1" dirty="0" err="1"/>
              <a:t>unmet</a:t>
            </a:r>
            <a:r>
              <a:rPr lang="fr-CA" sz="3200" dirty="0"/>
              <a:t> </a:t>
            </a:r>
            <a:r>
              <a:rPr lang="fr-CA" sz="3200" b="1" dirty="0" err="1"/>
              <a:t>needs</a:t>
            </a:r>
            <a:endParaRPr lang="fr-CA" sz="3200" b="1" dirty="0"/>
          </a:p>
        </p:txBody>
      </p:sp>
    </p:spTree>
    <p:custDataLst>
      <p:tags r:id="rId1"/>
    </p:custDataLst>
    <p:extLst>
      <p:ext uri="{BB962C8B-B14F-4D97-AF65-F5344CB8AC3E}">
        <p14:creationId xmlns:p14="http://schemas.microsoft.com/office/powerpoint/2010/main" val="921256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p:cNvSpPr txBox="1"/>
          <p:nvPr/>
        </p:nvSpPr>
        <p:spPr>
          <a:xfrm>
            <a:off x="0" y="5375343"/>
            <a:ext cx="9179184" cy="1477328"/>
          </a:xfrm>
          <a:prstGeom prst="rect">
            <a:avLst/>
          </a:prstGeom>
          <a:solidFill>
            <a:schemeClr val="bg2">
              <a:lumMod val="90000"/>
            </a:schemeClr>
          </a:solidFill>
        </p:spPr>
        <p:txBody>
          <a:bodyPr wrap="square" rtlCol="0">
            <a:spAutoFit/>
          </a:bodyPr>
          <a:lstStyle/>
          <a:p>
            <a:pPr marL="0" lvl="1"/>
            <a:endParaRPr lang="fr-CA" dirty="0"/>
          </a:p>
          <a:p>
            <a:pPr marL="0" lvl="1"/>
            <a:endParaRPr lang="fr-CA" dirty="0"/>
          </a:p>
          <a:p>
            <a:pPr marL="0" lvl="1"/>
            <a:endParaRPr lang="fr-CA" dirty="0"/>
          </a:p>
          <a:p>
            <a:pPr marL="0" lvl="1"/>
            <a:endParaRPr lang="fr-CA" dirty="0"/>
          </a:p>
          <a:p>
            <a:pPr marL="0" lvl="1"/>
            <a:endParaRPr lang="fr-CA" dirty="0"/>
          </a:p>
        </p:txBody>
      </p:sp>
      <p:sp>
        <p:nvSpPr>
          <p:cNvPr id="2" name="Titre 1"/>
          <p:cNvSpPr>
            <a:spLocks noGrp="1"/>
          </p:cNvSpPr>
          <p:nvPr>
            <p:ph type="title"/>
          </p:nvPr>
        </p:nvSpPr>
        <p:spPr/>
        <p:txBody>
          <a:bodyPr/>
          <a:lstStyle/>
          <a:p>
            <a:r>
              <a:rPr lang="fr-CA" b="1" dirty="0" err="1">
                <a:solidFill>
                  <a:schemeClr val="accent2">
                    <a:lumMod val="75000"/>
                  </a:schemeClr>
                </a:solidFill>
              </a:rPr>
              <a:t>Methods</a:t>
            </a:r>
            <a:endParaRPr lang="fr-CA" dirty="0">
              <a:solidFill>
                <a:schemeClr val="accent2">
                  <a:lumMod val="75000"/>
                </a:schemeClr>
              </a:solidFill>
            </a:endParaRPr>
          </a:p>
        </p:txBody>
      </p:sp>
      <p:sp>
        <p:nvSpPr>
          <p:cNvPr id="3" name="Espace réservé du contenu 2"/>
          <p:cNvSpPr>
            <a:spLocks noGrp="1"/>
          </p:cNvSpPr>
          <p:nvPr>
            <p:ph idx="1"/>
          </p:nvPr>
        </p:nvSpPr>
        <p:spPr>
          <a:xfrm>
            <a:off x="150941" y="1265238"/>
            <a:ext cx="8772341" cy="4525963"/>
          </a:xfrm>
        </p:spPr>
        <p:txBody>
          <a:bodyPr/>
          <a:lstStyle/>
          <a:p>
            <a:pPr marL="284163" indent="-284163">
              <a:spcAft>
                <a:spcPts val="1200"/>
              </a:spcAft>
            </a:pPr>
            <a:r>
              <a:rPr lang="fr-CA" sz="2800" b="1" dirty="0">
                <a:latin typeface="+mj-lt"/>
                <a:ea typeface="ＭＳ Ｐゴシック" pitchFamily="34" charset="-128"/>
              </a:rPr>
              <a:t>Multiple case </a:t>
            </a:r>
            <a:r>
              <a:rPr lang="fr-CA" sz="2800" b="1" dirty="0" err="1">
                <a:latin typeface="+mj-lt"/>
                <a:ea typeface="ＭＳ Ｐゴシック" pitchFamily="34" charset="-128"/>
              </a:rPr>
              <a:t>study</a:t>
            </a:r>
            <a:r>
              <a:rPr lang="fr-CA" sz="2800" b="1" dirty="0">
                <a:latin typeface="+mj-lt"/>
                <a:ea typeface="ＭＳ Ｐゴシック" pitchFamily="34" charset="-128"/>
              </a:rPr>
              <a:t> </a:t>
            </a:r>
            <a:r>
              <a:rPr lang="fr-CA" sz="2800" baseline="30000" dirty="0">
                <a:latin typeface="+mj-lt"/>
                <a:ea typeface="ＭＳ Ｐゴシック" pitchFamily="34" charset="-128"/>
              </a:rPr>
              <a:t>1</a:t>
            </a:r>
            <a:r>
              <a:rPr lang="fr-CA" sz="2800" dirty="0">
                <a:latin typeface="+mj-lt"/>
                <a:ea typeface="ＭＳ Ｐゴシック" pitchFamily="34" charset="-128"/>
              </a:rPr>
              <a:t> </a:t>
            </a:r>
            <a:r>
              <a:rPr lang="fr-CA" sz="2800" dirty="0" err="1">
                <a:latin typeface="+mj-lt"/>
                <a:ea typeface="ＭＳ Ｐゴシック" pitchFamily="34" charset="-128"/>
              </a:rPr>
              <a:t>conducted</a:t>
            </a:r>
            <a:r>
              <a:rPr lang="fr-CA" sz="2800" dirty="0">
                <a:latin typeface="+mj-lt"/>
                <a:ea typeface="ＭＳ Ｐゴシック" pitchFamily="34" charset="-128"/>
              </a:rPr>
              <a:t> </a:t>
            </a:r>
            <a:r>
              <a:rPr lang="fr-CA" sz="2800" dirty="0" err="1">
                <a:latin typeface="+mj-lt"/>
                <a:ea typeface="ＭＳ Ｐゴシック" pitchFamily="34" charset="-128"/>
              </a:rPr>
              <a:t>with</a:t>
            </a:r>
            <a:r>
              <a:rPr lang="fr-CA" sz="2800" dirty="0">
                <a:latin typeface="+mj-lt"/>
                <a:ea typeface="ＭＳ Ｐゴシック" pitchFamily="34" charset="-128"/>
              </a:rPr>
              <a:t> 11 </a:t>
            </a:r>
            <a:r>
              <a:rPr lang="fr-CA" sz="2800" dirty="0" err="1">
                <a:latin typeface="+mj-lt"/>
                <a:ea typeface="ＭＳ Ｐゴシック" pitchFamily="34" charset="-128"/>
              </a:rPr>
              <a:t>triads</a:t>
            </a:r>
            <a:r>
              <a:rPr lang="fr-CA" sz="2800" dirty="0">
                <a:latin typeface="+mj-lt"/>
                <a:ea typeface="ＭＳ Ｐゴシック" pitchFamily="34" charset="-128"/>
              </a:rPr>
              <a:t> </a:t>
            </a:r>
            <a:r>
              <a:rPr lang="fr-CA" sz="2800" dirty="0" err="1">
                <a:latin typeface="+mj-lt"/>
                <a:ea typeface="ＭＳ Ｐゴシック" pitchFamily="34" charset="-128"/>
              </a:rPr>
              <a:t>from</a:t>
            </a:r>
            <a:r>
              <a:rPr lang="fr-CA" sz="2800" dirty="0">
                <a:latin typeface="+mj-lt"/>
                <a:ea typeface="ＭＳ Ｐゴシック" pitchFamily="34" charset="-128"/>
              </a:rPr>
              <a:t> a </a:t>
            </a:r>
            <a:r>
              <a:rPr lang="fr-CA" sz="2800" dirty="0" err="1">
                <a:latin typeface="+mj-lt"/>
                <a:ea typeface="ＭＳ Ｐゴシック" pitchFamily="34" charset="-128"/>
              </a:rPr>
              <a:t>Health</a:t>
            </a:r>
            <a:r>
              <a:rPr lang="fr-CA" sz="2800" dirty="0">
                <a:latin typeface="+mj-lt"/>
                <a:ea typeface="ＭＳ Ｐゴシック" pitchFamily="34" charset="-128"/>
              </a:rPr>
              <a:t> and Social Services Centre (Québec, Canada) :</a:t>
            </a:r>
          </a:p>
          <a:p>
            <a:pPr marL="857250" lvl="1" indent="-457200">
              <a:spcAft>
                <a:spcPts val="1200"/>
              </a:spcAft>
              <a:buAutoNum type="arabicParenR"/>
            </a:pPr>
            <a:r>
              <a:rPr lang="fr-CA" sz="2400" dirty="0">
                <a:latin typeface="+mj-lt"/>
                <a:ea typeface="ＭＳ Ｐゴシック" pitchFamily="34" charset="-128"/>
              </a:rPr>
              <a:t>11 </a:t>
            </a:r>
            <a:r>
              <a:rPr lang="fr-CA" sz="2400" dirty="0" err="1">
                <a:latin typeface="+mj-lt"/>
                <a:ea typeface="ＭＳ Ｐゴシック" pitchFamily="34" charset="-128"/>
              </a:rPr>
              <a:t>older</a:t>
            </a:r>
            <a:r>
              <a:rPr lang="fr-CA" sz="2400" dirty="0">
                <a:latin typeface="+mj-lt"/>
                <a:ea typeface="ＭＳ Ｐゴシック" pitchFamily="34" charset="-128"/>
              </a:rPr>
              <a:t> </a:t>
            </a:r>
            <a:r>
              <a:rPr lang="fr-CA" sz="2400" dirty="0" err="1">
                <a:latin typeface="+mj-lt"/>
                <a:ea typeface="ＭＳ Ｐゴシック" pitchFamily="34" charset="-128"/>
              </a:rPr>
              <a:t>adults</a:t>
            </a:r>
            <a:r>
              <a:rPr lang="en-US" sz="2400" dirty="0">
                <a:latin typeface="+mj-lt"/>
                <a:ea typeface="ＭＳ Ｐゴシック" pitchFamily="34" charset="-128"/>
              </a:rPr>
              <a:t> </a:t>
            </a:r>
            <a:r>
              <a:rPr lang="en-US" sz="2400" dirty="0">
                <a:latin typeface="+mj-lt"/>
                <a:ea typeface="ＭＳ Ｐゴシック" pitchFamily="34" charset="-128"/>
                <a:sym typeface="Wingdings" panose="05000000000000000000" pitchFamily="2" charset="2"/>
              </a:rPr>
              <a:t></a:t>
            </a:r>
            <a:r>
              <a:rPr lang="en-US" sz="2400" dirty="0">
                <a:latin typeface="+mj-lt"/>
                <a:ea typeface="ＭＳ Ｐゴシック" pitchFamily="34" charset="-128"/>
              </a:rPr>
              <a:t> &gt; 65 </a:t>
            </a:r>
            <a:r>
              <a:rPr lang="en-US" sz="2400" dirty="0" err="1">
                <a:latin typeface="+mj-lt"/>
                <a:ea typeface="ＭＳ Ｐゴシック" pitchFamily="34" charset="-128"/>
              </a:rPr>
              <a:t>yrs</a:t>
            </a:r>
            <a:r>
              <a:rPr lang="en-US" sz="2400" dirty="0">
                <a:latin typeface="+mj-lt"/>
                <a:ea typeface="ＭＳ Ｐゴシック" pitchFamily="34" charset="-128"/>
              </a:rPr>
              <a:t>, having disabilities + home care</a:t>
            </a:r>
            <a:r>
              <a:rPr lang="fr-CA" sz="2400" dirty="0">
                <a:latin typeface="+mj-lt"/>
                <a:ea typeface="ＭＳ Ｐゴシック" pitchFamily="34" charset="-128"/>
              </a:rPr>
              <a:t>; </a:t>
            </a:r>
          </a:p>
          <a:p>
            <a:pPr marL="857250" lvl="1" indent="-457200">
              <a:spcAft>
                <a:spcPts val="1200"/>
              </a:spcAft>
              <a:buAutoNum type="arabicParenR"/>
            </a:pPr>
            <a:r>
              <a:rPr lang="fr-CA" sz="2400" dirty="0">
                <a:latin typeface="+mj-lt"/>
                <a:ea typeface="ＭＳ Ｐゴシック" pitchFamily="34" charset="-128"/>
              </a:rPr>
              <a:t>11 </a:t>
            </a:r>
            <a:r>
              <a:rPr lang="fr-CA" sz="2400" dirty="0" err="1">
                <a:latin typeface="+mj-lt"/>
                <a:ea typeface="ＭＳ Ｐゴシック" pitchFamily="34" charset="-128"/>
              </a:rPr>
              <a:t>caregivers</a:t>
            </a:r>
            <a:r>
              <a:rPr lang="fr-CA" sz="2400" dirty="0">
                <a:latin typeface="+mj-lt"/>
                <a:ea typeface="ＭＳ Ｐゴシック" pitchFamily="34" charset="-128"/>
              </a:rPr>
              <a:t>; </a:t>
            </a:r>
          </a:p>
          <a:p>
            <a:pPr marL="857250" lvl="1" indent="-457200">
              <a:spcAft>
                <a:spcPts val="1200"/>
              </a:spcAft>
              <a:buAutoNum type="arabicParenR"/>
            </a:pPr>
            <a:r>
              <a:rPr lang="fr-CA" sz="2400" dirty="0">
                <a:latin typeface="+mj-lt"/>
                <a:ea typeface="ＭＳ Ｐゴシック" pitchFamily="34" charset="-128"/>
              </a:rPr>
              <a:t>11 </a:t>
            </a:r>
            <a:r>
              <a:rPr lang="fr-CA" sz="2400" dirty="0" err="1">
                <a:latin typeface="+mj-lt"/>
                <a:ea typeface="ＭＳ Ｐゴシック" pitchFamily="34" charset="-128"/>
              </a:rPr>
              <a:t>health</a:t>
            </a:r>
            <a:r>
              <a:rPr lang="fr-CA" sz="2400" dirty="0">
                <a:latin typeface="+mj-lt"/>
                <a:ea typeface="ＭＳ Ｐゴシック" pitchFamily="34" charset="-128"/>
              </a:rPr>
              <a:t> providers in home care;</a:t>
            </a:r>
          </a:p>
          <a:p>
            <a:pPr marL="284163" indent="-284163">
              <a:spcAft>
                <a:spcPts val="1200"/>
              </a:spcAft>
            </a:pPr>
            <a:r>
              <a:rPr lang="fr-CA" sz="2800" dirty="0">
                <a:latin typeface="+mj-lt"/>
                <a:ea typeface="ＭＳ Ｐゴシック" pitchFamily="34" charset="-128"/>
              </a:rPr>
              <a:t>Semi-</a:t>
            </a:r>
            <a:r>
              <a:rPr lang="fr-CA" sz="2800" dirty="0" err="1">
                <a:latin typeface="+mj-lt"/>
                <a:ea typeface="ＭＳ Ｐゴシック" pitchFamily="34" charset="-128"/>
              </a:rPr>
              <a:t>structured</a:t>
            </a:r>
            <a:r>
              <a:rPr lang="fr-CA" sz="2800" dirty="0">
                <a:latin typeface="+mj-lt"/>
                <a:ea typeface="ＭＳ Ｐゴシック" pitchFamily="34" charset="-128"/>
              </a:rPr>
              <a:t> interviews + </a:t>
            </a:r>
            <a:r>
              <a:rPr lang="fr-CA" sz="2800" dirty="0" err="1">
                <a:latin typeface="+mj-lt"/>
                <a:ea typeface="ＭＳ Ｐゴシック" pitchFamily="34" charset="-128"/>
              </a:rPr>
              <a:t>review</a:t>
            </a:r>
            <a:r>
              <a:rPr lang="fr-CA" sz="2800" dirty="0">
                <a:latin typeface="+mj-lt"/>
                <a:ea typeface="ＭＳ Ｐゴシック" pitchFamily="34" charset="-128"/>
              </a:rPr>
              <a:t> of </a:t>
            </a:r>
            <a:r>
              <a:rPr lang="fr-CA" sz="2800" dirty="0" err="1">
                <a:latin typeface="+mj-lt"/>
                <a:ea typeface="ＭＳ Ｐゴシック" pitchFamily="34" charset="-128"/>
              </a:rPr>
              <a:t>each</a:t>
            </a:r>
            <a:r>
              <a:rPr lang="fr-CA" sz="2800" dirty="0">
                <a:latin typeface="+mj-lt"/>
                <a:ea typeface="ＭＳ Ｐゴシック" pitchFamily="34" charset="-128"/>
              </a:rPr>
              <a:t> </a:t>
            </a:r>
            <a:r>
              <a:rPr lang="fr-CA" sz="2800" dirty="0" err="1">
                <a:latin typeface="+mj-lt"/>
                <a:ea typeface="ＭＳ Ｐゴシック" pitchFamily="34" charset="-128"/>
              </a:rPr>
              <a:t>older</a:t>
            </a:r>
            <a:r>
              <a:rPr lang="fr-CA" sz="2800" dirty="0">
                <a:latin typeface="+mj-lt"/>
                <a:ea typeface="ＭＳ Ｐゴシック" pitchFamily="34" charset="-128"/>
              </a:rPr>
              <a:t> </a:t>
            </a:r>
            <a:r>
              <a:rPr lang="fr-CA" sz="2800" dirty="0" err="1">
                <a:latin typeface="+mj-lt"/>
                <a:ea typeface="ＭＳ Ｐゴシック" pitchFamily="34" charset="-128"/>
              </a:rPr>
              <a:t>adults</a:t>
            </a:r>
            <a:r>
              <a:rPr lang="fr-CA" sz="2800" dirty="0">
                <a:latin typeface="+mj-lt"/>
                <a:ea typeface="ＭＳ Ｐゴシック" pitchFamily="34" charset="-128"/>
              </a:rPr>
              <a:t>’ </a:t>
            </a:r>
            <a:r>
              <a:rPr lang="fr-CA" sz="2800" dirty="0" err="1">
                <a:latin typeface="+mj-lt"/>
                <a:ea typeface="ＭＳ Ｐゴシック" pitchFamily="34" charset="-128"/>
              </a:rPr>
              <a:t>clinical</a:t>
            </a:r>
            <a:r>
              <a:rPr lang="fr-CA" sz="2800" dirty="0">
                <a:latin typeface="+mj-lt"/>
                <a:ea typeface="ＭＳ Ｐゴシック" pitchFamily="34" charset="-128"/>
              </a:rPr>
              <a:t> records</a:t>
            </a:r>
          </a:p>
          <a:p>
            <a:pPr marL="284163" indent="-284163">
              <a:spcAft>
                <a:spcPts val="1200"/>
              </a:spcAft>
            </a:pPr>
            <a:r>
              <a:rPr lang="fr-CA" sz="2800" dirty="0">
                <a:latin typeface="+mj-lt"/>
                <a:ea typeface="ＭＳ Ｐゴシック" pitchFamily="34" charset="-128"/>
              </a:rPr>
              <a:t>Content </a:t>
            </a:r>
            <a:r>
              <a:rPr lang="fr-CA" sz="2800" baseline="30000" dirty="0">
                <a:latin typeface="+mj-lt"/>
                <a:ea typeface="ＭＳ Ｐゴシック" pitchFamily="34" charset="-128"/>
              </a:rPr>
              <a:t>2</a:t>
            </a:r>
            <a:r>
              <a:rPr lang="fr-CA" sz="2800" dirty="0">
                <a:latin typeface="+mj-lt"/>
                <a:ea typeface="ＭＳ Ｐゴシック" pitchFamily="34" charset="-128"/>
              </a:rPr>
              <a:t> + </a:t>
            </a:r>
            <a:r>
              <a:rPr lang="fr-CA" sz="2800" dirty="0" err="1">
                <a:latin typeface="+mj-lt"/>
                <a:ea typeface="ＭＳ Ｐゴシック" pitchFamily="34" charset="-128"/>
              </a:rPr>
              <a:t>thematic</a:t>
            </a:r>
            <a:r>
              <a:rPr lang="fr-CA" sz="2800" dirty="0">
                <a:latin typeface="+mj-lt"/>
                <a:ea typeface="ＭＳ Ｐゴシック" pitchFamily="34" charset="-128"/>
              </a:rPr>
              <a:t> </a:t>
            </a:r>
            <a:r>
              <a:rPr lang="fr-CA" sz="2800" dirty="0" err="1">
                <a:latin typeface="+mj-lt"/>
                <a:ea typeface="ＭＳ Ｐゴシック" pitchFamily="34" charset="-128"/>
              </a:rPr>
              <a:t>saliency</a:t>
            </a:r>
            <a:r>
              <a:rPr lang="fr-CA" sz="2800" dirty="0">
                <a:latin typeface="+mj-lt"/>
                <a:ea typeface="ＭＳ Ｐゴシック" pitchFamily="34" charset="-128"/>
              </a:rPr>
              <a:t> </a:t>
            </a:r>
            <a:r>
              <a:rPr lang="fr-CA" sz="2800" baseline="30000" dirty="0">
                <a:latin typeface="+mj-lt"/>
                <a:ea typeface="ＭＳ Ｐゴシック" pitchFamily="34" charset="-128"/>
              </a:rPr>
              <a:t>3</a:t>
            </a:r>
            <a:r>
              <a:rPr lang="fr-CA" sz="2800" dirty="0">
                <a:latin typeface="+mj-lt"/>
                <a:ea typeface="ＭＳ Ｐゴシック" pitchFamily="34" charset="-128"/>
              </a:rPr>
              <a:t> </a:t>
            </a:r>
            <a:r>
              <a:rPr lang="fr-CA" sz="2800" dirty="0" err="1">
                <a:latin typeface="+mj-lt"/>
                <a:ea typeface="ＭＳ Ｐゴシック" pitchFamily="34" charset="-128"/>
              </a:rPr>
              <a:t>analysis</a:t>
            </a:r>
            <a:r>
              <a:rPr lang="fr-CA" sz="2800" dirty="0">
                <a:latin typeface="+mj-lt"/>
                <a:ea typeface="ＭＳ Ｐゴシック" pitchFamily="34" charset="-128"/>
              </a:rPr>
              <a:t> </a:t>
            </a:r>
            <a:r>
              <a:rPr lang="fr-CA" sz="2800" b="1" dirty="0">
                <a:latin typeface="+mj-lt"/>
                <a:ea typeface="ＭＳ Ｐゴシック" pitchFamily="34" charset="-128"/>
                <a:sym typeface="Wingdings" panose="05000000000000000000" pitchFamily="2" charset="2"/>
              </a:rPr>
              <a:t>: importance </a:t>
            </a:r>
            <a:r>
              <a:rPr lang="fr-CA" sz="2800" dirty="0">
                <a:latin typeface="+mj-lt"/>
                <a:ea typeface="ＭＳ Ｐゴシック" pitchFamily="34" charset="-128"/>
                <a:sym typeface="Wingdings" panose="05000000000000000000" pitchFamily="2" charset="2"/>
              </a:rPr>
              <a:t>+</a:t>
            </a:r>
            <a:r>
              <a:rPr lang="fr-CA" sz="2800" b="1" dirty="0">
                <a:latin typeface="+mj-lt"/>
                <a:ea typeface="ＭＳ Ｐゴシック" pitchFamily="34" charset="-128"/>
                <a:sym typeface="Wingdings" panose="05000000000000000000" pitchFamily="2" charset="2"/>
              </a:rPr>
              <a:t> </a:t>
            </a:r>
            <a:r>
              <a:rPr lang="fr-CA" sz="2800" b="1" dirty="0" err="1">
                <a:latin typeface="+mj-lt"/>
                <a:ea typeface="ＭＳ Ｐゴシック" pitchFamily="34" charset="-128"/>
                <a:sym typeface="Wingdings" panose="05000000000000000000" pitchFamily="2" charset="2"/>
              </a:rPr>
              <a:t>recurrence</a:t>
            </a:r>
            <a:r>
              <a:rPr lang="fr-CA" sz="2800" b="1" dirty="0">
                <a:latin typeface="+mj-lt"/>
                <a:ea typeface="ＭＳ Ｐゴシック" pitchFamily="34" charset="-128"/>
                <a:sym typeface="Wingdings" panose="05000000000000000000" pitchFamily="2" charset="2"/>
              </a:rPr>
              <a:t> </a:t>
            </a:r>
            <a:r>
              <a:rPr lang="fr-CA" sz="2800" dirty="0">
                <a:latin typeface="+mj-lt"/>
                <a:ea typeface="ＭＳ Ｐゴシック" pitchFamily="34" charset="-128"/>
                <a:sym typeface="Wingdings" panose="05000000000000000000" pitchFamily="2" charset="2"/>
              </a:rPr>
              <a:t>of </a:t>
            </a:r>
            <a:r>
              <a:rPr lang="fr-CA" sz="2800" dirty="0" err="1">
                <a:latin typeface="+mj-lt"/>
                <a:ea typeface="ＭＳ Ｐゴシック" pitchFamily="34" charset="-128"/>
                <a:sym typeface="Wingdings" panose="05000000000000000000" pitchFamily="2" charset="2"/>
              </a:rPr>
              <a:t>needs</a:t>
            </a:r>
            <a:r>
              <a:rPr lang="fr-CA" sz="2800" dirty="0">
                <a:latin typeface="+mj-lt"/>
                <a:ea typeface="ＭＳ Ｐゴシック" pitchFamily="34" charset="-128"/>
                <a:sym typeface="Wingdings" panose="05000000000000000000" pitchFamily="2" charset="2"/>
              </a:rPr>
              <a:t> in </a:t>
            </a:r>
            <a:r>
              <a:rPr lang="fr-CA" sz="2800" b="1" dirty="0" err="1">
                <a:latin typeface="+mj-lt"/>
                <a:ea typeface="ＭＳ Ｐゴシック" pitchFamily="34" charset="-128"/>
                <a:sym typeface="Wingdings" panose="05000000000000000000" pitchFamily="2" charset="2"/>
              </a:rPr>
              <a:t>daily</a:t>
            </a:r>
            <a:r>
              <a:rPr lang="fr-CA" sz="2800" dirty="0">
                <a:latin typeface="+mj-lt"/>
                <a:ea typeface="ＭＳ Ｐゴシック" pitchFamily="34" charset="-128"/>
                <a:sym typeface="Wingdings" panose="05000000000000000000" pitchFamily="2" charset="2"/>
              </a:rPr>
              <a:t> and </a:t>
            </a:r>
            <a:r>
              <a:rPr lang="fr-CA" sz="2800" b="1" dirty="0">
                <a:latin typeface="+mj-lt"/>
                <a:ea typeface="ＭＳ Ｐゴシック" pitchFamily="34" charset="-128"/>
                <a:sym typeface="Wingdings" panose="05000000000000000000" pitchFamily="2" charset="2"/>
              </a:rPr>
              <a:t>social</a:t>
            </a:r>
            <a:r>
              <a:rPr lang="fr-CA" sz="2800" dirty="0">
                <a:latin typeface="+mj-lt"/>
                <a:ea typeface="ＭＳ Ｐゴシック" pitchFamily="34" charset="-128"/>
                <a:sym typeface="Wingdings" panose="05000000000000000000" pitchFamily="2" charset="2"/>
              </a:rPr>
              <a:t> </a:t>
            </a:r>
            <a:r>
              <a:rPr lang="fr-CA" sz="2800" dirty="0" err="1">
                <a:latin typeface="+mj-lt"/>
                <a:ea typeface="ＭＳ Ｐゴシック" pitchFamily="34" charset="-128"/>
                <a:sym typeface="Wingdings" panose="05000000000000000000" pitchFamily="2" charset="2"/>
              </a:rPr>
              <a:t>activities</a:t>
            </a:r>
            <a:r>
              <a:rPr lang="fr-CA" sz="2800" b="1" dirty="0">
                <a:latin typeface="+mj-lt"/>
                <a:ea typeface="ＭＳ Ｐゴシック" pitchFamily="34" charset="-128"/>
                <a:sym typeface="Wingdings" panose="05000000000000000000" pitchFamily="2" charset="2"/>
              </a:rPr>
              <a:t> </a:t>
            </a:r>
            <a:r>
              <a:rPr lang="fr-CA" sz="2800" baseline="30000" dirty="0">
                <a:latin typeface="+mj-lt"/>
                <a:ea typeface="ＭＳ Ｐゴシック" pitchFamily="34" charset="-128"/>
                <a:sym typeface="Wingdings" panose="05000000000000000000" pitchFamily="2" charset="2"/>
              </a:rPr>
              <a:t>4</a:t>
            </a:r>
            <a:endParaRPr lang="fr-CA" sz="2800" baseline="30000" dirty="0">
              <a:latin typeface="+mj-lt"/>
              <a:ea typeface="ＭＳ Ｐゴシック" pitchFamily="34" charset="-128"/>
            </a:endParaRPr>
          </a:p>
          <a:p>
            <a:pPr marL="0" indent="0">
              <a:buNone/>
            </a:pPr>
            <a:endParaRPr lang="fr-CA" dirty="0"/>
          </a:p>
        </p:txBody>
      </p:sp>
      <p:sp>
        <p:nvSpPr>
          <p:cNvPr id="4" name="ZoneTexte 3"/>
          <p:cNvSpPr txBox="1"/>
          <p:nvPr/>
        </p:nvSpPr>
        <p:spPr>
          <a:xfrm>
            <a:off x="0" y="6512467"/>
            <a:ext cx="9134488" cy="369332"/>
          </a:xfrm>
          <a:prstGeom prst="rect">
            <a:avLst/>
          </a:prstGeom>
          <a:solidFill>
            <a:schemeClr val="bg2">
              <a:lumMod val="90000"/>
            </a:schemeClr>
          </a:solidFill>
        </p:spPr>
        <p:txBody>
          <a:bodyPr wrap="square" rtlCol="0">
            <a:spAutoFit/>
          </a:bodyPr>
          <a:lstStyle/>
          <a:p>
            <a:pPr marL="0" lvl="1"/>
            <a:r>
              <a:rPr lang="fr-CA" baseline="30000" dirty="0"/>
              <a:t>1 </a:t>
            </a:r>
            <a:r>
              <a:rPr lang="fr-CA" dirty="0"/>
              <a:t>Yin, 2009; </a:t>
            </a:r>
            <a:r>
              <a:rPr lang="fr-CA" baseline="30000" dirty="0"/>
              <a:t>2</a:t>
            </a:r>
            <a:r>
              <a:rPr lang="fr-CA" dirty="0"/>
              <a:t> Miles, </a:t>
            </a:r>
            <a:r>
              <a:rPr lang="fr-CA" dirty="0" err="1"/>
              <a:t>Huberman</a:t>
            </a:r>
            <a:r>
              <a:rPr lang="fr-CA" dirty="0"/>
              <a:t> &amp; </a:t>
            </a:r>
            <a:r>
              <a:rPr lang="fr-CA" dirty="0" err="1"/>
              <a:t>Saldana</a:t>
            </a:r>
            <a:r>
              <a:rPr lang="fr-CA" dirty="0"/>
              <a:t>, 2014; </a:t>
            </a:r>
            <a:r>
              <a:rPr lang="fr-CA" baseline="30000" dirty="0"/>
              <a:t>3</a:t>
            </a:r>
            <a:r>
              <a:rPr lang="fr-CA" dirty="0"/>
              <a:t> </a:t>
            </a:r>
            <a:r>
              <a:rPr lang="fr-CA" dirty="0" err="1"/>
              <a:t>Buetow</a:t>
            </a:r>
            <a:r>
              <a:rPr lang="fr-CA" dirty="0"/>
              <a:t>, 2010; </a:t>
            </a:r>
            <a:r>
              <a:rPr lang="fr-CA" baseline="30000" dirty="0"/>
              <a:t>4</a:t>
            </a:r>
            <a:r>
              <a:rPr lang="fr-CA" dirty="0"/>
              <a:t> </a:t>
            </a:r>
            <a:r>
              <a:rPr lang="fr-CA" dirty="0" err="1"/>
              <a:t>Fougeyrollas</a:t>
            </a:r>
            <a:r>
              <a:rPr lang="fr-CA" dirty="0"/>
              <a:t>, 2010</a:t>
            </a:r>
            <a:r>
              <a:rPr lang="fr-CA" baseline="30000" dirty="0"/>
              <a:t> </a:t>
            </a:r>
            <a:endParaRPr lang="fr-CA" dirty="0"/>
          </a:p>
        </p:txBody>
      </p:sp>
    </p:spTree>
    <p:custDataLst>
      <p:tags r:id="rId1"/>
    </p:custDataLst>
    <p:extLst>
      <p:ext uri="{BB962C8B-B14F-4D97-AF65-F5344CB8AC3E}">
        <p14:creationId xmlns:p14="http://schemas.microsoft.com/office/powerpoint/2010/main" val="3302828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p:cNvSpPr txBox="1"/>
          <p:nvPr/>
        </p:nvSpPr>
        <p:spPr>
          <a:xfrm>
            <a:off x="0" y="5391968"/>
            <a:ext cx="9179184" cy="1477328"/>
          </a:xfrm>
          <a:prstGeom prst="rect">
            <a:avLst/>
          </a:prstGeom>
          <a:solidFill>
            <a:schemeClr val="bg2">
              <a:lumMod val="90000"/>
            </a:schemeClr>
          </a:solidFill>
        </p:spPr>
        <p:txBody>
          <a:bodyPr wrap="square" rtlCol="0">
            <a:spAutoFit/>
          </a:bodyPr>
          <a:lstStyle/>
          <a:p>
            <a:pPr marL="0" lvl="1"/>
            <a:endParaRPr lang="fr-CA" dirty="0"/>
          </a:p>
          <a:p>
            <a:pPr marL="0" lvl="1"/>
            <a:endParaRPr lang="fr-CA" dirty="0"/>
          </a:p>
          <a:p>
            <a:pPr marL="0" lvl="1"/>
            <a:endParaRPr lang="fr-CA" dirty="0"/>
          </a:p>
          <a:p>
            <a:pPr marL="0" lvl="1"/>
            <a:endParaRPr lang="fr-CA" dirty="0"/>
          </a:p>
          <a:p>
            <a:pPr marL="0" lvl="1"/>
            <a:endParaRPr lang="fr-CA" dirty="0"/>
          </a:p>
        </p:txBody>
      </p:sp>
      <p:sp>
        <p:nvSpPr>
          <p:cNvPr id="2" name="Titre 1"/>
          <p:cNvSpPr>
            <a:spLocks noGrp="1"/>
          </p:cNvSpPr>
          <p:nvPr>
            <p:ph type="title"/>
          </p:nvPr>
        </p:nvSpPr>
        <p:spPr/>
        <p:txBody>
          <a:bodyPr/>
          <a:lstStyle/>
          <a:p>
            <a:r>
              <a:rPr lang="fr-CA" b="1" dirty="0" err="1">
                <a:solidFill>
                  <a:schemeClr val="accent2">
                    <a:lumMod val="75000"/>
                  </a:schemeClr>
                </a:solidFill>
              </a:rPr>
              <a:t>Results</a:t>
            </a:r>
            <a:endParaRPr lang="fr-CA" dirty="0">
              <a:solidFill>
                <a:schemeClr val="accent2">
                  <a:lumMod val="75000"/>
                </a:schemeClr>
              </a:solidFill>
            </a:endParaRPr>
          </a:p>
        </p:txBody>
      </p:sp>
      <p:sp>
        <p:nvSpPr>
          <p:cNvPr id="3" name="Espace réservé du contenu 2"/>
          <p:cNvSpPr>
            <a:spLocks noGrp="1"/>
          </p:cNvSpPr>
          <p:nvPr>
            <p:ph idx="1"/>
          </p:nvPr>
        </p:nvSpPr>
        <p:spPr>
          <a:xfrm>
            <a:off x="457199" y="1148698"/>
            <a:ext cx="8390965" cy="4964112"/>
          </a:xfrm>
        </p:spPr>
        <p:txBody>
          <a:bodyPr/>
          <a:lstStyle/>
          <a:p>
            <a:pPr marL="0" lvl="0" indent="0" algn="just" defTabSz="2534888">
              <a:spcBef>
                <a:spcPct val="0"/>
              </a:spcBef>
              <a:spcAft>
                <a:spcPts val="0"/>
              </a:spcAft>
              <a:buNone/>
            </a:pPr>
            <a:r>
              <a:rPr lang="fr-CA" b="1"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Characteristics</a:t>
            </a:r>
            <a:r>
              <a:rPr lang="fr-CA" b="1"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of participants (n = 33)</a:t>
            </a:r>
          </a:p>
          <a:p>
            <a:pPr lvl="0" algn="just" defTabSz="2534888">
              <a:spcBef>
                <a:spcPct val="0"/>
              </a:spcBef>
              <a:spcAft>
                <a:spcPts val="0"/>
              </a:spcAft>
              <a:buFont typeface="Symbol" panose="05050102010706020507" pitchFamily="18" charset="2"/>
              <a:buChar char=""/>
            </a:pPr>
            <a:r>
              <a:rPr lang="fr-CA" sz="2800" b="1"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Older</a:t>
            </a:r>
            <a:r>
              <a:rPr lang="fr-CA" sz="2800" b="1"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a:t>
            </a:r>
            <a:r>
              <a:rPr lang="fr-CA" sz="2800" b="1"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adults</a:t>
            </a:r>
            <a:r>
              <a:rPr lang="fr-CA" sz="280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(n = 11): Five </a:t>
            </a:r>
            <a:r>
              <a:rPr lang="fr-CA" sz="2800"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women</a:t>
            </a:r>
            <a:r>
              <a:rPr lang="fr-CA" sz="280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 six men, </a:t>
            </a:r>
            <a:r>
              <a:rPr lang="fr-CA" sz="2800"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aged</a:t>
            </a:r>
            <a:r>
              <a:rPr lang="fr-CA" sz="280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a:t>
            </a:r>
            <a:r>
              <a:rPr lang="fr-CA" sz="2800"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between</a:t>
            </a:r>
            <a:r>
              <a:rPr lang="fr-CA" sz="280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66 and 88 </a:t>
            </a:r>
            <a:r>
              <a:rPr lang="fr-CA" sz="2800"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years</a:t>
            </a:r>
            <a:r>
              <a:rPr lang="fr-CA" sz="280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a:t>
            </a:r>
            <a:r>
              <a:rPr lang="fr-CA" sz="2800"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having</a:t>
            </a:r>
            <a:r>
              <a:rPr lang="fr-CA" sz="280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a:t>
            </a:r>
            <a:r>
              <a:rPr lang="fr-CA" sz="2800"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physical</a:t>
            </a:r>
            <a:r>
              <a:rPr lang="fr-CA" sz="280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(5; 45,5 %), cognitive (5; 45,5 %) or mental (1; 9,1 %) </a:t>
            </a:r>
            <a:r>
              <a:rPr lang="fr-CA" sz="2800"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disabilities</a:t>
            </a:r>
            <a:endParaRPr lang="fr-CA" sz="2800" dirty="0">
              <a:solidFill>
                <a:prstClr val="black"/>
              </a:solidFill>
              <a:latin typeface="Calibri" panose="020F0502020204030204" pitchFamily="34" charset="0"/>
              <a:ea typeface="Times New Roman" panose="02020603050405020304" pitchFamily="18" charset="0"/>
              <a:cs typeface="Times New Roman" panose="02020603050405020304" pitchFamily="18" charset="0"/>
            </a:endParaRPr>
          </a:p>
          <a:p>
            <a:pPr lvl="0" algn="just" defTabSz="2534888">
              <a:spcBef>
                <a:spcPct val="0"/>
              </a:spcBef>
              <a:spcAft>
                <a:spcPts val="0"/>
              </a:spcAft>
              <a:buFont typeface="Symbol" panose="05050102010706020507" pitchFamily="18" charset="2"/>
              <a:buChar char=""/>
            </a:pPr>
            <a:r>
              <a:rPr lang="fr-CA" sz="2800" b="1"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Caregivers</a:t>
            </a:r>
            <a:r>
              <a:rPr lang="fr-CA" sz="280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(n = 11): </a:t>
            </a:r>
            <a:r>
              <a:rPr lang="fr-CA" sz="2800"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Mostly</a:t>
            </a:r>
            <a:r>
              <a:rPr lang="fr-CA" sz="280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a:t>
            </a:r>
            <a:r>
              <a:rPr lang="fr-CA" sz="2800"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women</a:t>
            </a:r>
            <a:r>
              <a:rPr lang="fr-CA" sz="280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(9; 81,8 %), </a:t>
            </a:r>
            <a:r>
              <a:rPr lang="fr-CA" sz="2800"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retired</a:t>
            </a:r>
            <a:r>
              <a:rPr lang="fr-CA" sz="280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(8; 72,7 %), </a:t>
            </a:r>
            <a:r>
              <a:rPr lang="fr-CA" sz="2800"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aged</a:t>
            </a:r>
            <a:r>
              <a:rPr lang="fr-CA" sz="280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a:t>
            </a:r>
            <a:r>
              <a:rPr lang="fr-CA" sz="2800"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between</a:t>
            </a:r>
            <a:r>
              <a:rPr lang="fr-CA" sz="280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55 and 90 </a:t>
            </a:r>
            <a:r>
              <a:rPr lang="fr-CA" sz="2800"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years</a:t>
            </a:r>
            <a:r>
              <a:rPr lang="fr-CA" sz="280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a:t>
            </a:r>
          </a:p>
          <a:p>
            <a:pPr lvl="0" algn="just" defTabSz="2534888">
              <a:spcBef>
                <a:spcPct val="0"/>
              </a:spcBef>
              <a:spcAft>
                <a:spcPts val="0"/>
              </a:spcAft>
              <a:buFont typeface="Symbol" panose="05050102010706020507" pitchFamily="18" charset="2"/>
              <a:buChar char=""/>
            </a:pPr>
            <a:r>
              <a:rPr lang="fr-CA" sz="2800" b="1"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Healthcare providers</a:t>
            </a:r>
            <a:r>
              <a:rPr lang="fr-CA" sz="280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(n = 11): </a:t>
            </a:r>
            <a:r>
              <a:rPr lang="fr-CA" sz="2800"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Mainly</a:t>
            </a:r>
            <a:r>
              <a:rPr lang="fr-CA" sz="280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a:t>
            </a:r>
            <a:r>
              <a:rPr lang="fr-CA" sz="2800"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women</a:t>
            </a:r>
            <a:r>
              <a:rPr lang="fr-CA" sz="280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(7; 63,6 %) </a:t>
            </a:r>
            <a:r>
              <a:rPr lang="fr-CA" sz="2800"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having</a:t>
            </a:r>
            <a:r>
              <a:rPr lang="fr-CA" sz="280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a:t>
            </a:r>
            <a:r>
              <a:rPr lang="en-CA" sz="2800" dirty="0">
                <a:solidFill>
                  <a:prstClr val="black"/>
                </a:solidFill>
                <a:latin typeface="Calibri" panose="020F0502020204030204" pitchFamily="34" charset="0"/>
                <a:ea typeface="Times New Roman" panose="02020603050405020304" pitchFamily="18" charset="0"/>
                <a:cs typeface="Times New Roman" panose="02020603050405020304" pitchFamily="18" charset="0"/>
                <a:sym typeface="Symbol" panose="05050102010706020507" pitchFamily="18" charset="2"/>
              </a:rPr>
              <a:t></a:t>
            </a:r>
            <a:r>
              <a:rPr lang="fr-CA" sz="280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18 </a:t>
            </a:r>
            <a:r>
              <a:rPr lang="fr-CA" sz="2800"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years</a:t>
            </a:r>
            <a:r>
              <a:rPr lang="fr-CA" sz="280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of </a:t>
            </a:r>
            <a:r>
              <a:rPr lang="fr-CA" sz="2800"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experiences</a:t>
            </a:r>
            <a:r>
              <a:rPr lang="fr-CA" sz="280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a:t>
            </a:r>
            <a:r>
              <a:rPr lang="fr-CA" sz="2800"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with</a:t>
            </a:r>
            <a:r>
              <a:rPr lang="fr-CA" sz="280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a:t>
            </a:r>
            <a:r>
              <a:rPr lang="fr-CA" sz="2800"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older</a:t>
            </a:r>
            <a:r>
              <a:rPr lang="fr-CA" sz="280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a:t>
            </a:r>
            <a:r>
              <a:rPr lang="fr-CA" sz="2800"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adults</a:t>
            </a:r>
            <a:r>
              <a:rPr lang="fr-CA" sz="280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a:t>
            </a:r>
            <a:r>
              <a:rPr lang="fr-CA" sz="2800"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having</a:t>
            </a:r>
            <a:r>
              <a:rPr lang="fr-CA" sz="280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a:t>
            </a:r>
            <a:r>
              <a:rPr lang="fr-CA" sz="2800"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disabilities</a:t>
            </a:r>
            <a:endParaRPr lang="fr-CA" dirty="0"/>
          </a:p>
        </p:txBody>
      </p:sp>
    </p:spTree>
    <p:custDataLst>
      <p:tags r:id="rId1"/>
    </p:custDataLst>
    <p:extLst>
      <p:ext uri="{BB962C8B-B14F-4D97-AF65-F5344CB8AC3E}">
        <p14:creationId xmlns:p14="http://schemas.microsoft.com/office/powerpoint/2010/main" val="2219278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p:cNvSpPr txBox="1"/>
          <p:nvPr/>
        </p:nvSpPr>
        <p:spPr>
          <a:xfrm>
            <a:off x="0" y="5391968"/>
            <a:ext cx="9179184" cy="1477328"/>
          </a:xfrm>
          <a:prstGeom prst="rect">
            <a:avLst/>
          </a:prstGeom>
          <a:solidFill>
            <a:schemeClr val="bg2">
              <a:lumMod val="90000"/>
            </a:schemeClr>
          </a:solidFill>
        </p:spPr>
        <p:txBody>
          <a:bodyPr wrap="square" rtlCol="0">
            <a:spAutoFit/>
          </a:bodyPr>
          <a:lstStyle/>
          <a:p>
            <a:pPr marL="0" lvl="1"/>
            <a:endParaRPr lang="fr-CA" dirty="0"/>
          </a:p>
          <a:p>
            <a:pPr marL="0" lvl="1"/>
            <a:endParaRPr lang="fr-CA" dirty="0"/>
          </a:p>
          <a:p>
            <a:pPr marL="0" lvl="1"/>
            <a:endParaRPr lang="fr-CA" dirty="0"/>
          </a:p>
          <a:p>
            <a:pPr marL="0" lvl="1"/>
            <a:endParaRPr lang="fr-CA" dirty="0"/>
          </a:p>
          <a:p>
            <a:pPr marL="0" lvl="1"/>
            <a:endParaRPr lang="fr-CA" dirty="0"/>
          </a:p>
        </p:txBody>
      </p:sp>
      <p:sp>
        <p:nvSpPr>
          <p:cNvPr id="2" name="Titre 1"/>
          <p:cNvSpPr>
            <a:spLocks noGrp="1"/>
          </p:cNvSpPr>
          <p:nvPr>
            <p:ph type="title"/>
          </p:nvPr>
        </p:nvSpPr>
        <p:spPr/>
        <p:txBody>
          <a:bodyPr/>
          <a:lstStyle/>
          <a:p>
            <a:r>
              <a:rPr lang="fr-CA" b="1" dirty="0" err="1">
                <a:solidFill>
                  <a:schemeClr val="accent2">
                    <a:lumMod val="75000"/>
                  </a:schemeClr>
                </a:solidFill>
              </a:rPr>
              <a:t>Results</a:t>
            </a:r>
            <a:r>
              <a:rPr lang="fr-CA" b="1" dirty="0">
                <a:solidFill>
                  <a:schemeClr val="accent2">
                    <a:lumMod val="75000"/>
                  </a:schemeClr>
                </a:solidFill>
              </a:rPr>
              <a:t> </a:t>
            </a:r>
            <a:r>
              <a:rPr lang="fr-CA" sz="3600" b="1" dirty="0">
                <a:solidFill>
                  <a:schemeClr val="accent2">
                    <a:lumMod val="75000"/>
                  </a:schemeClr>
                </a:solidFill>
              </a:rPr>
              <a:t>(</a:t>
            </a:r>
            <a:r>
              <a:rPr lang="fr-CA" sz="3600" b="1" dirty="0" err="1">
                <a:solidFill>
                  <a:schemeClr val="accent2">
                    <a:lumMod val="75000"/>
                  </a:schemeClr>
                </a:solidFill>
              </a:rPr>
              <a:t>cont’d</a:t>
            </a:r>
            <a:r>
              <a:rPr lang="fr-CA" sz="3600" b="1" dirty="0">
                <a:solidFill>
                  <a:schemeClr val="accent2">
                    <a:lumMod val="75000"/>
                  </a:schemeClr>
                </a:solidFill>
              </a:rPr>
              <a:t>)</a:t>
            </a:r>
            <a:endParaRPr lang="fr-CA" dirty="0">
              <a:solidFill>
                <a:schemeClr val="accent2">
                  <a:lumMod val="75000"/>
                </a:schemeClr>
              </a:solidFill>
            </a:endParaRPr>
          </a:p>
        </p:txBody>
      </p:sp>
      <p:graphicFrame>
        <p:nvGraphicFramePr>
          <p:cNvPr id="7" name="Tableau 6"/>
          <p:cNvGraphicFramePr>
            <a:graphicFrameLocks noGrp="1"/>
          </p:cNvGraphicFramePr>
          <p:nvPr>
            <p:extLst>
              <p:ext uri="{D42A27DB-BD31-4B8C-83A1-F6EECF244321}">
                <p14:modId xmlns:p14="http://schemas.microsoft.com/office/powerpoint/2010/main" val="2428460236"/>
              </p:ext>
            </p:extLst>
          </p:nvPr>
        </p:nvGraphicFramePr>
        <p:xfrm>
          <a:off x="357948" y="1417638"/>
          <a:ext cx="8463287" cy="5127370"/>
        </p:xfrm>
        <a:graphic>
          <a:graphicData uri="http://schemas.openxmlformats.org/drawingml/2006/table">
            <a:tbl>
              <a:tblPr firstRow="1" firstCol="1" bandRow="1" bandCol="1">
                <a:tableStyleId>{72833802-FEF1-4C79-8D5D-14CF1EAF98D9}</a:tableStyleId>
              </a:tblPr>
              <a:tblGrid>
                <a:gridCol w="6785802">
                  <a:extLst>
                    <a:ext uri="{9D8B030D-6E8A-4147-A177-3AD203B41FA5}">
                      <a16:colId xmlns:a16="http://schemas.microsoft.com/office/drawing/2014/main" val="20000"/>
                    </a:ext>
                  </a:extLst>
                </a:gridCol>
                <a:gridCol w="1677485">
                  <a:extLst>
                    <a:ext uri="{9D8B030D-6E8A-4147-A177-3AD203B41FA5}">
                      <a16:colId xmlns:a16="http://schemas.microsoft.com/office/drawing/2014/main" val="20001"/>
                    </a:ext>
                  </a:extLst>
                </a:gridCol>
              </a:tblGrid>
              <a:tr h="888625">
                <a:tc>
                  <a:txBody>
                    <a:bodyPr/>
                    <a:lstStyle/>
                    <a:p>
                      <a:pPr marL="457200" indent="-361950" algn="l">
                        <a:spcAft>
                          <a:spcPts val="600"/>
                        </a:spcAft>
                      </a:pPr>
                      <a:r>
                        <a:rPr lang="fr-CA" sz="3200" dirty="0" err="1">
                          <a:effectLst/>
                        </a:rPr>
                        <a:t>Perceived</a:t>
                      </a:r>
                      <a:r>
                        <a:rPr lang="fr-CA" sz="3200" baseline="0" dirty="0">
                          <a:effectLst/>
                        </a:rPr>
                        <a:t> </a:t>
                      </a:r>
                      <a:r>
                        <a:rPr lang="fr-CA" sz="3200" baseline="0" dirty="0" err="1">
                          <a:effectLst/>
                        </a:rPr>
                        <a:t>needs</a:t>
                      </a:r>
                      <a:r>
                        <a:rPr lang="fr-CA" sz="3200" dirty="0">
                          <a:effectLst/>
                        </a:rPr>
                        <a:t> (n = 11)</a:t>
                      </a:r>
                      <a:endParaRPr lang="fr-CA" sz="32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457200" indent="-457200" algn="ctr">
                        <a:spcAft>
                          <a:spcPts val="600"/>
                        </a:spcAft>
                      </a:pPr>
                      <a:r>
                        <a:rPr lang="fr-CA" sz="2400" dirty="0">
                          <a:effectLst/>
                        </a:rPr>
                        <a:t>Md (I.R.)</a:t>
                      </a:r>
                      <a:endParaRPr lang="fr-CA" sz="24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0"/>
                  </a:ext>
                </a:extLst>
              </a:tr>
              <a:tr h="410341">
                <a:tc>
                  <a:txBody>
                    <a:bodyPr/>
                    <a:lstStyle/>
                    <a:p>
                      <a:pPr marL="457200" indent="-361950">
                        <a:spcAft>
                          <a:spcPts val="600"/>
                        </a:spcAft>
                      </a:pPr>
                      <a:r>
                        <a:rPr lang="fr-CA" sz="2800" dirty="0">
                          <a:effectLst/>
                        </a:rPr>
                        <a:t>Daily</a:t>
                      </a:r>
                      <a:r>
                        <a:rPr lang="fr-CA" sz="2800" baseline="0" dirty="0">
                          <a:effectLst/>
                        </a:rPr>
                        <a:t> </a:t>
                      </a:r>
                      <a:r>
                        <a:rPr lang="fr-CA" sz="2800" baseline="0" dirty="0" err="1">
                          <a:effectLst/>
                        </a:rPr>
                        <a:t>activities</a:t>
                      </a:r>
                      <a:endParaRPr lang="fr-CA" sz="28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2">
                        <a:lumMod val="40000"/>
                        <a:lumOff val="60000"/>
                      </a:schemeClr>
                    </a:solidFill>
                  </a:tcPr>
                </a:tc>
                <a:tc>
                  <a:txBody>
                    <a:bodyPr/>
                    <a:lstStyle/>
                    <a:p>
                      <a:pPr marL="457200" indent="-457200" algn="l">
                        <a:spcAft>
                          <a:spcPts val="600"/>
                        </a:spcAft>
                      </a:pPr>
                      <a:r>
                        <a:rPr lang="fr-CA" sz="2200" dirty="0">
                          <a:effectLst/>
                        </a:rPr>
                        <a:t>10 (2.0)</a:t>
                      </a:r>
                      <a:endParaRPr lang="fr-CA" sz="2200" b="1" dirty="0">
                        <a:solidFill>
                          <a:schemeClr val="bg1"/>
                        </a:solidFill>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2">
                        <a:lumMod val="40000"/>
                        <a:lumOff val="60000"/>
                      </a:schemeClr>
                    </a:solidFill>
                  </a:tcPr>
                </a:tc>
                <a:extLst>
                  <a:ext uri="{0D108BD9-81ED-4DB2-BD59-A6C34878D82A}">
                    <a16:rowId xmlns:a16="http://schemas.microsoft.com/office/drawing/2014/main" val="10001"/>
                  </a:ext>
                </a:extLst>
              </a:tr>
              <a:tr h="376145">
                <a:tc>
                  <a:txBody>
                    <a:bodyPr/>
                    <a:lstStyle/>
                    <a:p>
                      <a:pPr marL="457200" marR="0" indent="-361950" algn="l" defTabSz="457200" rtl="0" eaLnBrk="1" fontAlgn="auto" latinLnBrk="0" hangingPunct="1">
                        <a:lnSpc>
                          <a:spcPct val="100000"/>
                        </a:lnSpc>
                        <a:spcBef>
                          <a:spcPts val="0"/>
                        </a:spcBef>
                        <a:spcAft>
                          <a:spcPts val="600"/>
                        </a:spcAft>
                        <a:buClrTx/>
                        <a:buSzTx/>
                        <a:buFontTx/>
                        <a:buNone/>
                        <a:tabLst/>
                        <a:defRPr/>
                      </a:pPr>
                      <a:r>
                        <a:rPr lang="fr-CA" sz="2200" dirty="0">
                          <a:effectLst/>
                        </a:rPr>
                        <a:t>1. </a:t>
                      </a:r>
                      <a:r>
                        <a:rPr lang="fr-CA" sz="2200" dirty="0" err="1">
                          <a:effectLst/>
                        </a:rPr>
                        <a:t>Personal</a:t>
                      </a:r>
                      <a:r>
                        <a:rPr lang="fr-CA" sz="2200" dirty="0">
                          <a:effectLst/>
                        </a:rPr>
                        <a:t> care </a:t>
                      </a:r>
                      <a:r>
                        <a:rPr lang="fr-CA" sz="2200" b="0" dirty="0">
                          <a:effectLst/>
                        </a:rPr>
                        <a:t>(ex. body </a:t>
                      </a:r>
                      <a:r>
                        <a:rPr lang="fr-CA" sz="2200" b="0" dirty="0" err="1">
                          <a:effectLst/>
                        </a:rPr>
                        <a:t>hygiene</a:t>
                      </a:r>
                      <a:r>
                        <a:rPr lang="fr-CA" sz="2200" b="0" dirty="0">
                          <a:effectLst/>
                        </a:rPr>
                        <a:t>, dressing)</a:t>
                      </a:r>
                      <a:endParaRPr lang="fr-CA" sz="2200" b="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457200" algn="l">
                        <a:spcAft>
                          <a:spcPts val="600"/>
                        </a:spcAft>
                      </a:pPr>
                      <a:r>
                        <a:rPr lang="en-CA" sz="2200" dirty="0">
                          <a:effectLst/>
                        </a:rPr>
                        <a:t>11 (1.3)</a:t>
                      </a:r>
                      <a:endParaRPr lang="fr-CA" sz="22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2"/>
                  </a:ext>
                </a:extLst>
              </a:tr>
              <a:tr h="376145">
                <a:tc>
                  <a:txBody>
                    <a:bodyPr/>
                    <a:lstStyle/>
                    <a:p>
                      <a:pPr marL="457200" marR="0" indent="-361950" algn="l" defTabSz="457200" rtl="0" eaLnBrk="1" fontAlgn="auto" latinLnBrk="0" hangingPunct="1">
                        <a:lnSpc>
                          <a:spcPct val="100000"/>
                        </a:lnSpc>
                        <a:spcBef>
                          <a:spcPts val="0"/>
                        </a:spcBef>
                        <a:spcAft>
                          <a:spcPts val="600"/>
                        </a:spcAft>
                        <a:buClrTx/>
                        <a:buSzTx/>
                        <a:buFontTx/>
                        <a:buNone/>
                        <a:tabLst/>
                        <a:defRPr/>
                      </a:pPr>
                      <a:r>
                        <a:rPr lang="fr-CA" sz="2200" dirty="0">
                          <a:effectLst/>
                        </a:rPr>
                        <a:t>2.</a:t>
                      </a:r>
                      <a:r>
                        <a:rPr lang="fr-CA" sz="2200" baseline="0" dirty="0">
                          <a:effectLst/>
                        </a:rPr>
                        <a:t> </a:t>
                      </a:r>
                      <a:r>
                        <a:rPr lang="fr-CA" sz="2200" dirty="0" err="1">
                          <a:effectLst/>
                        </a:rPr>
                        <a:t>Mobility</a:t>
                      </a:r>
                      <a:r>
                        <a:rPr lang="fr-CA" sz="2200" b="0" dirty="0">
                          <a:effectLst/>
                        </a:rPr>
                        <a:t> (ex. </a:t>
                      </a:r>
                      <a:r>
                        <a:rPr lang="fr-CA" sz="2200" b="0" dirty="0" err="1">
                          <a:effectLst/>
                        </a:rPr>
                        <a:t>moving</a:t>
                      </a:r>
                      <a:r>
                        <a:rPr lang="fr-CA" sz="2200" b="0" baseline="0" dirty="0">
                          <a:effectLst/>
                        </a:rPr>
                        <a:t> in or </a:t>
                      </a:r>
                      <a:r>
                        <a:rPr lang="fr-CA" sz="2200" b="0" baseline="0" dirty="0" err="1">
                          <a:effectLst/>
                        </a:rPr>
                        <a:t>outdoor</a:t>
                      </a:r>
                      <a:r>
                        <a:rPr lang="fr-CA" sz="2200" b="0" dirty="0">
                          <a:effectLst/>
                        </a:rPr>
                        <a:t>,</a:t>
                      </a:r>
                      <a:r>
                        <a:rPr lang="fr-CA" sz="2200" b="0" baseline="0" dirty="0">
                          <a:effectLst/>
                        </a:rPr>
                        <a:t> </a:t>
                      </a:r>
                      <a:r>
                        <a:rPr lang="fr-CA" sz="2200" b="0" dirty="0" err="1">
                          <a:effectLst/>
                        </a:rPr>
                        <a:t>transporting</a:t>
                      </a:r>
                      <a:r>
                        <a:rPr lang="fr-CA" sz="2200" b="0" dirty="0">
                          <a:effectLst/>
                        </a:rPr>
                        <a:t>)</a:t>
                      </a:r>
                      <a:endParaRPr lang="fr-CA" sz="2200" b="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457200" algn="l">
                        <a:spcAft>
                          <a:spcPts val="600"/>
                        </a:spcAft>
                      </a:pPr>
                      <a:r>
                        <a:rPr lang="en-CA" sz="2200" dirty="0">
                          <a:effectLst/>
                        </a:rPr>
                        <a:t>11 (1.0)</a:t>
                      </a:r>
                      <a:endParaRPr lang="fr-CA" sz="22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3"/>
                  </a:ext>
                </a:extLst>
              </a:tr>
              <a:tr h="376145">
                <a:tc>
                  <a:txBody>
                    <a:bodyPr/>
                    <a:lstStyle/>
                    <a:p>
                      <a:pPr marL="457200" marR="0" indent="-361950" algn="l" defTabSz="457200" rtl="0" eaLnBrk="1" fontAlgn="auto" latinLnBrk="0" hangingPunct="1">
                        <a:lnSpc>
                          <a:spcPct val="100000"/>
                        </a:lnSpc>
                        <a:spcBef>
                          <a:spcPts val="0"/>
                        </a:spcBef>
                        <a:spcAft>
                          <a:spcPts val="600"/>
                        </a:spcAft>
                        <a:buClrTx/>
                        <a:buSzTx/>
                        <a:buFontTx/>
                        <a:buNone/>
                        <a:tabLst/>
                        <a:defRPr/>
                      </a:pPr>
                      <a:r>
                        <a:rPr lang="fr-CA" sz="2200" dirty="0">
                          <a:effectLst/>
                        </a:rPr>
                        <a:t>3. </a:t>
                      </a:r>
                      <a:r>
                        <a:rPr lang="fr-CA" sz="2200" dirty="0" err="1">
                          <a:effectLst/>
                        </a:rPr>
                        <a:t>Housing</a:t>
                      </a:r>
                      <a:r>
                        <a:rPr lang="fr-CA" sz="2200" dirty="0">
                          <a:effectLst/>
                        </a:rPr>
                        <a:t> </a:t>
                      </a:r>
                      <a:r>
                        <a:rPr lang="fr-CA" sz="2200" b="0" dirty="0">
                          <a:effectLst/>
                        </a:rPr>
                        <a:t>(ex. </a:t>
                      </a:r>
                      <a:r>
                        <a:rPr lang="fr-CA" sz="2200" b="0" dirty="0" err="1">
                          <a:effectLst/>
                        </a:rPr>
                        <a:t>maintaining</a:t>
                      </a:r>
                      <a:r>
                        <a:rPr lang="fr-CA" sz="2200" b="0" baseline="0" dirty="0">
                          <a:effectLst/>
                        </a:rPr>
                        <a:t> </a:t>
                      </a:r>
                      <a:r>
                        <a:rPr lang="fr-CA" sz="2200" b="0" dirty="0">
                          <a:effectLst/>
                        </a:rPr>
                        <a:t>home, </a:t>
                      </a:r>
                      <a:r>
                        <a:rPr lang="fr-CA" sz="2200" b="0" dirty="0" err="1">
                          <a:effectLst/>
                        </a:rPr>
                        <a:t>choosing</a:t>
                      </a:r>
                      <a:r>
                        <a:rPr lang="fr-CA" sz="2200" b="0" dirty="0">
                          <a:effectLst/>
                        </a:rPr>
                        <a:t> </a:t>
                      </a:r>
                      <a:r>
                        <a:rPr lang="fr-CA" sz="2200" b="0" dirty="0" err="1">
                          <a:effectLst/>
                        </a:rPr>
                        <a:t>residence</a:t>
                      </a:r>
                      <a:r>
                        <a:rPr lang="fr-CA" sz="2200" b="0" dirty="0">
                          <a:effectLst/>
                        </a:rPr>
                        <a:t>)</a:t>
                      </a:r>
                      <a:endParaRPr lang="fr-CA" sz="2200" b="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457200" algn="l">
                        <a:spcAft>
                          <a:spcPts val="600"/>
                        </a:spcAft>
                      </a:pPr>
                      <a:r>
                        <a:rPr lang="en-CA" sz="2200" dirty="0">
                          <a:effectLst/>
                        </a:rPr>
                        <a:t>11 (1.0)</a:t>
                      </a:r>
                      <a:endParaRPr lang="fr-CA" sz="22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4"/>
                  </a:ext>
                </a:extLst>
              </a:tr>
              <a:tr h="376145">
                <a:tc>
                  <a:txBody>
                    <a:bodyPr/>
                    <a:lstStyle/>
                    <a:p>
                      <a:pPr marL="457200" marR="0" indent="-361950" algn="l" defTabSz="457200" rtl="0" eaLnBrk="1" fontAlgn="auto" latinLnBrk="0" hangingPunct="1">
                        <a:lnSpc>
                          <a:spcPct val="100000"/>
                        </a:lnSpc>
                        <a:spcBef>
                          <a:spcPts val="0"/>
                        </a:spcBef>
                        <a:spcAft>
                          <a:spcPts val="600"/>
                        </a:spcAft>
                        <a:buClrTx/>
                        <a:buSzTx/>
                        <a:buFontTx/>
                        <a:buNone/>
                        <a:tabLst/>
                        <a:defRPr/>
                      </a:pPr>
                      <a:r>
                        <a:rPr lang="fr-CA" sz="2200" dirty="0">
                          <a:effectLst/>
                        </a:rPr>
                        <a:t>4. Nutrition </a:t>
                      </a:r>
                      <a:r>
                        <a:rPr lang="fr-CA" sz="2200" b="0" dirty="0">
                          <a:effectLst/>
                        </a:rPr>
                        <a:t>(ex. </a:t>
                      </a:r>
                      <a:r>
                        <a:rPr lang="fr-CA" sz="2200" b="0" dirty="0" err="1">
                          <a:effectLst/>
                        </a:rPr>
                        <a:t>preparing</a:t>
                      </a:r>
                      <a:r>
                        <a:rPr lang="fr-CA" sz="2200" b="0" dirty="0">
                          <a:effectLst/>
                        </a:rPr>
                        <a:t> a </a:t>
                      </a:r>
                      <a:r>
                        <a:rPr lang="fr-CA" sz="2200" b="0" dirty="0" err="1">
                          <a:effectLst/>
                        </a:rPr>
                        <a:t>meal</a:t>
                      </a:r>
                      <a:r>
                        <a:rPr lang="fr-CA" sz="2200" b="0" dirty="0">
                          <a:effectLst/>
                        </a:rPr>
                        <a:t>)</a:t>
                      </a:r>
                      <a:endParaRPr lang="fr-CA" sz="2200" b="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457200" algn="l">
                        <a:spcAft>
                          <a:spcPts val="600"/>
                        </a:spcAft>
                      </a:pPr>
                      <a:r>
                        <a:rPr lang="en-CA" sz="2200" dirty="0">
                          <a:effectLst/>
                        </a:rPr>
                        <a:t> 10 (2.3)</a:t>
                      </a:r>
                      <a:endParaRPr lang="fr-CA" sz="22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5"/>
                  </a:ext>
                </a:extLst>
              </a:tr>
              <a:tr h="376145">
                <a:tc>
                  <a:txBody>
                    <a:bodyPr/>
                    <a:lstStyle/>
                    <a:p>
                      <a:pPr marL="457200" marR="0" indent="-361950" algn="l" defTabSz="457200" rtl="0" eaLnBrk="1" fontAlgn="auto" latinLnBrk="0" hangingPunct="1">
                        <a:lnSpc>
                          <a:spcPct val="100000"/>
                        </a:lnSpc>
                        <a:spcBef>
                          <a:spcPts val="0"/>
                        </a:spcBef>
                        <a:spcAft>
                          <a:spcPts val="600"/>
                        </a:spcAft>
                        <a:buClrTx/>
                        <a:buSzTx/>
                        <a:buFontTx/>
                        <a:buNone/>
                        <a:tabLst/>
                        <a:defRPr/>
                      </a:pPr>
                      <a:r>
                        <a:rPr lang="fr-CA" sz="2200" dirty="0">
                          <a:effectLst/>
                        </a:rPr>
                        <a:t>5. Fitness </a:t>
                      </a:r>
                      <a:r>
                        <a:rPr lang="fr-CA" sz="2200" b="0" dirty="0">
                          <a:effectLst/>
                        </a:rPr>
                        <a:t>(ex. sleeping, </a:t>
                      </a:r>
                      <a:r>
                        <a:rPr lang="fr-CA" sz="2200" b="0" dirty="0" err="1">
                          <a:effectLst/>
                        </a:rPr>
                        <a:t>doing</a:t>
                      </a:r>
                      <a:r>
                        <a:rPr lang="fr-CA" sz="2200" b="0" dirty="0">
                          <a:effectLst/>
                        </a:rPr>
                        <a:t> </a:t>
                      </a:r>
                      <a:r>
                        <a:rPr lang="fr-CA" sz="2200" b="0" dirty="0" err="1">
                          <a:effectLst/>
                        </a:rPr>
                        <a:t>exercises</a:t>
                      </a:r>
                      <a:r>
                        <a:rPr lang="fr-CA" sz="2200" b="0" dirty="0">
                          <a:effectLst/>
                        </a:rPr>
                        <a:t>)</a:t>
                      </a:r>
                      <a:endParaRPr lang="fr-CA" sz="2200" b="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457200" algn="l">
                        <a:spcAft>
                          <a:spcPts val="600"/>
                        </a:spcAft>
                      </a:pPr>
                      <a:r>
                        <a:rPr lang="fr-CA" sz="2200" dirty="0">
                          <a:effectLst/>
                        </a:rPr>
                        <a:t> 10 (0.5)</a:t>
                      </a:r>
                      <a:endParaRPr lang="fr-CA" sz="22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6"/>
                  </a:ext>
                </a:extLst>
              </a:tr>
              <a:tr h="410341">
                <a:tc>
                  <a:txBody>
                    <a:bodyPr/>
                    <a:lstStyle/>
                    <a:p>
                      <a:pPr marL="457200" indent="-361950">
                        <a:spcAft>
                          <a:spcPts val="600"/>
                        </a:spcAft>
                      </a:pPr>
                      <a:r>
                        <a:rPr lang="fr-CA" sz="2800" dirty="0">
                          <a:effectLst/>
                        </a:rPr>
                        <a:t>Social </a:t>
                      </a:r>
                      <a:r>
                        <a:rPr lang="fr-CA" sz="2800" dirty="0" err="1">
                          <a:effectLst/>
                        </a:rPr>
                        <a:t>activities</a:t>
                      </a:r>
                      <a:endParaRPr lang="fr-CA" sz="28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2">
                        <a:lumMod val="40000"/>
                        <a:lumOff val="60000"/>
                      </a:schemeClr>
                    </a:solidFill>
                  </a:tcPr>
                </a:tc>
                <a:tc>
                  <a:txBody>
                    <a:bodyPr/>
                    <a:lstStyle/>
                    <a:p>
                      <a:pPr marL="457200" indent="-457200" algn="l">
                        <a:spcAft>
                          <a:spcPts val="600"/>
                        </a:spcAft>
                      </a:pPr>
                      <a:r>
                        <a:rPr lang="fr-CA" sz="2200" dirty="0">
                          <a:effectLst/>
                        </a:rPr>
                        <a:t>10 (1.0)</a:t>
                      </a:r>
                      <a:endParaRPr lang="fr-CA" sz="2200" b="1" dirty="0">
                        <a:solidFill>
                          <a:schemeClr val="bg1"/>
                        </a:solidFill>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2">
                        <a:lumMod val="40000"/>
                        <a:lumOff val="60000"/>
                      </a:schemeClr>
                    </a:solidFill>
                  </a:tcPr>
                </a:tc>
                <a:extLst>
                  <a:ext uri="{0D108BD9-81ED-4DB2-BD59-A6C34878D82A}">
                    <a16:rowId xmlns:a16="http://schemas.microsoft.com/office/drawing/2014/main" val="10007"/>
                  </a:ext>
                </a:extLst>
              </a:tr>
              <a:tr h="376145">
                <a:tc>
                  <a:txBody>
                    <a:bodyPr/>
                    <a:lstStyle/>
                    <a:p>
                      <a:pPr marL="457200" indent="-361950">
                        <a:spcAft>
                          <a:spcPts val="600"/>
                        </a:spcAft>
                      </a:pPr>
                      <a:r>
                        <a:rPr lang="fr-CA" sz="2200" dirty="0">
                          <a:effectLst/>
                        </a:rPr>
                        <a:t>1. </a:t>
                      </a:r>
                      <a:r>
                        <a:rPr lang="fr-CA" sz="2200" dirty="0" err="1">
                          <a:effectLst/>
                        </a:rPr>
                        <a:t>Community</a:t>
                      </a:r>
                      <a:r>
                        <a:rPr lang="fr-CA" sz="2200" baseline="0" dirty="0">
                          <a:effectLst/>
                        </a:rPr>
                        <a:t> life </a:t>
                      </a:r>
                      <a:r>
                        <a:rPr lang="fr-CA" sz="2200" b="0" dirty="0">
                          <a:effectLst/>
                        </a:rPr>
                        <a:t>(ex. </a:t>
                      </a:r>
                      <a:r>
                        <a:rPr lang="fr-CA" sz="2200" b="0" dirty="0" err="1">
                          <a:effectLst/>
                        </a:rPr>
                        <a:t>volunteering</a:t>
                      </a:r>
                      <a:r>
                        <a:rPr lang="fr-CA" sz="2200" b="0" dirty="0">
                          <a:effectLst/>
                        </a:rPr>
                        <a:t>,</a:t>
                      </a:r>
                      <a:r>
                        <a:rPr lang="fr-CA" sz="2200" b="0" baseline="0" dirty="0">
                          <a:effectLst/>
                        </a:rPr>
                        <a:t> group </a:t>
                      </a:r>
                      <a:r>
                        <a:rPr lang="fr-CA" sz="2200" b="0" baseline="0" dirty="0" err="1">
                          <a:effectLst/>
                        </a:rPr>
                        <a:t>activities</a:t>
                      </a:r>
                      <a:r>
                        <a:rPr lang="fr-CA" sz="2200" b="0" baseline="0" dirty="0">
                          <a:effectLst/>
                        </a:rPr>
                        <a:t>)</a:t>
                      </a:r>
                      <a:endParaRPr lang="fr-CA" sz="2200" b="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457200" algn="l">
                        <a:spcAft>
                          <a:spcPts val="600"/>
                        </a:spcAft>
                      </a:pPr>
                      <a:r>
                        <a:rPr lang="fr-CA" sz="2200" dirty="0">
                          <a:effectLst/>
                        </a:rPr>
                        <a:t> 11 (0.8)</a:t>
                      </a:r>
                      <a:endParaRPr lang="fr-CA" sz="22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8"/>
                  </a:ext>
                </a:extLst>
              </a:tr>
              <a:tr h="376145">
                <a:tc>
                  <a:txBody>
                    <a:bodyPr/>
                    <a:lstStyle/>
                    <a:p>
                      <a:pPr marL="457200" marR="0" indent="-361950" algn="l" defTabSz="457200" rtl="0" eaLnBrk="1" fontAlgn="auto" latinLnBrk="0" hangingPunct="1">
                        <a:lnSpc>
                          <a:spcPct val="100000"/>
                        </a:lnSpc>
                        <a:spcBef>
                          <a:spcPts val="0"/>
                        </a:spcBef>
                        <a:spcAft>
                          <a:spcPts val="600"/>
                        </a:spcAft>
                        <a:buClrTx/>
                        <a:buSzTx/>
                        <a:buFontTx/>
                        <a:buNone/>
                        <a:tabLst/>
                        <a:defRPr/>
                      </a:pPr>
                      <a:r>
                        <a:rPr lang="fr-CA" sz="2200" dirty="0">
                          <a:effectLst/>
                        </a:rPr>
                        <a:t>2. </a:t>
                      </a:r>
                      <a:r>
                        <a:rPr lang="fr-CA" sz="2200" dirty="0" err="1">
                          <a:effectLst/>
                        </a:rPr>
                        <a:t>Leisure</a:t>
                      </a:r>
                      <a:r>
                        <a:rPr lang="fr-CA" sz="2200" dirty="0">
                          <a:effectLst/>
                        </a:rPr>
                        <a:t> </a:t>
                      </a:r>
                      <a:r>
                        <a:rPr lang="fr-CA" sz="2200" b="0" dirty="0">
                          <a:effectLst/>
                        </a:rPr>
                        <a:t>(ex. </a:t>
                      </a:r>
                      <a:r>
                        <a:rPr lang="fr-CA" sz="2200" b="0" dirty="0" err="1">
                          <a:effectLst/>
                        </a:rPr>
                        <a:t>doing</a:t>
                      </a:r>
                      <a:r>
                        <a:rPr lang="fr-CA" sz="2200" b="0" dirty="0">
                          <a:effectLst/>
                        </a:rPr>
                        <a:t> sports, </a:t>
                      </a:r>
                      <a:r>
                        <a:rPr lang="fr-CA" sz="2200" b="0" dirty="0" err="1">
                          <a:effectLst/>
                        </a:rPr>
                        <a:t>relaxing</a:t>
                      </a:r>
                      <a:r>
                        <a:rPr lang="fr-CA" sz="2200" b="0" baseline="0" dirty="0">
                          <a:effectLst/>
                        </a:rPr>
                        <a:t> </a:t>
                      </a:r>
                      <a:r>
                        <a:rPr lang="fr-CA" sz="2200" b="0" baseline="0" dirty="0" err="1">
                          <a:effectLst/>
                        </a:rPr>
                        <a:t>activities</a:t>
                      </a:r>
                      <a:r>
                        <a:rPr lang="fr-CA" sz="2200" b="0" dirty="0">
                          <a:effectLst/>
                        </a:rPr>
                        <a:t>)</a:t>
                      </a:r>
                    </a:p>
                  </a:txBody>
                  <a:tcPr marL="68580" marR="68580" marT="0" marB="0" anchor="ctr"/>
                </a:tc>
                <a:tc>
                  <a:txBody>
                    <a:bodyPr/>
                    <a:lstStyle/>
                    <a:p>
                      <a:pPr marL="457200" algn="l">
                        <a:spcAft>
                          <a:spcPts val="600"/>
                        </a:spcAft>
                      </a:pPr>
                      <a:r>
                        <a:rPr lang="fr-CA" sz="2200" dirty="0">
                          <a:effectLst/>
                        </a:rPr>
                        <a:t> 10 (0.0)</a:t>
                      </a:r>
                      <a:endParaRPr lang="fr-CA" sz="22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9"/>
                  </a:ext>
                </a:extLst>
              </a:tr>
              <a:tr h="376145">
                <a:tc>
                  <a:txBody>
                    <a:bodyPr/>
                    <a:lstStyle/>
                    <a:p>
                      <a:pPr marL="457200" indent="-361950">
                        <a:spcAft>
                          <a:spcPts val="600"/>
                        </a:spcAft>
                      </a:pPr>
                      <a:r>
                        <a:rPr lang="fr-CA" sz="2200" dirty="0">
                          <a:effectLst/>
                        </a:rPr>
                        <a:t>3. </a:t>
                      </a:r>
                      <a:r>
                        <a:rPr lang="fr-CA" sz="2200" dirty="0" err="1">
                          <a:effectLst/>
                        </a:rPr>
                        <a:t>Responsibilities</a:t>
                      </a:r>
                      <a:r>
                        <a:rPr lang="fr-CA" sz="2200" dirty="0">
                          <a:effectLst/>
                        </a:rPr>
                        <a:t> </a:t>
                      </a:r>
                      <a:r>
                        <a:rPr lang="fr-CA" sz="2200" b="0" dirty="0">
                          <a:effectLst/>
                        </a:rPr>
                        <a:t>(ex.</a:t>
                      </a:r>
                      <a:r>
                        <a:rPr lang="fr-CA" sz="2200" b="0" baseline="0" dirty="0">
                          <a:effectLst/>
                        </a:rPr>
                        <a:t> </a:t>
                      </a:r>
                      <a:r>
                        <a:rPr lang="fr-CA" sz="2200" b="0" baseline="0" dirty="0" err="1">
                          <a:effectLst/>
                        </a:rPr>
                        <a:t>making</a:t>
                      </a:r>
                      <a:r>
                        <a:rPr lang="fr-CA" sz="2200" b="0" baseline="0" dirty="0">
                          <a:effectLst/>
                        </a:rPr>
                        <a:t> </a:t>
                      </a:r>
                      <a:r>
                        <a:rPr lang="fr-CA" sz="2200" b="0" baseline="0" dirty="0" err="1">
                          <a:effectLst/>
                        </a:rPr>
                        <a:t>decisions</a:t>
                      </a:r>
                      <a:r>
                        <a:rPr lang="fr-CA" sz="2200" b="0" baseline="0" dirty="0">
                          <a:effectLst/>
                        </a:rPr>
                        <a:t>)</a:t>
                      </a:r>
                      <a:endParaRPr lang="fr-CA" sz="2200" b="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457200" algn="l">
                        <a:spcAft>
                          <a:spcPts val="600"/>
                        </a:spcAft>
                      </a:pPr>
                      <a:r>
                        <a:rPr lang="fr-CA" sz="2200" dirty="0">
                          <a:effectLst/>
                        </a:rPr>
                        <a:t> 10 (1.5)</a:t>
                      </a:r>
                      <a:endParaRPr lang="fr-CA" sz="22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10"/>
                  </a:ext>
                </a:extLst>
              </a:tr>
              <a:tr h="376145">
                <a:tc>
                  <a:txBody>
                    <a:bodyPr/>
                    <a:lstStyle/>
                    <a:p>
                      <a:pPr marL="457200" marR="0" indent="-361950" algn="l" defTabSz="457200" rtl="0" eaLnBrk="1" fontAlgn="auto" latinLnBrk="0" hangingPunct="1">
                        <a:lnSpc>
                          <a:spcPct val="100000"/>
                        </a:lnSpc>
                        <a:spcBef>
                          <a:spcPts val="0"/>
                        </a:spcBef>
                        <a:spcAft>
                          <a:spcPts val="600"/>
                        </a:spcAft>
                        <a:buClrTx/>
                        <a:buSzTx/>
                        <a:buFontTx/>
                        <a:buNone/>
                        <a:tabLst/>
                        <a:defRPr/>
                      </a:pPr>
                      <a:r>
                        <a:rPr lang="fr-CA" sz="2200" dirty="0">
                          <a:effectLst/>
                        </a:rPr>
                        <a:t>4. </a:t>
                      </a:r>
                      <a:r>
                        <a:rPr lang="fr-CA" sz="2200" dirty="0" err="1">
                          <a:effectLst/>
                        </a:rPr>
                        <a:t>Interpersonal</a:t>
                      </a:r>
                      <a:r>
                        <a:rPr lang="fr-CA" sz="2200" dirty="0">
                          <a:effectLst/>
                        </a:rPr>
                        <a:t> </a:t>
                      </a:r>
                      <a:r>
                        <a:rPr lang="fr-CA" sz="2200" dirty="0" err="1">
                          <a:effectLst/>
                        </a:rPr>
                        <a:t>relationships</a:t>
                      </a:r>
                      <a:r>
                        <a:rPr lang="fr-CA" sz="2200" dirty="0">
                          <a:effectLst/>
                        </a:rPr>
                        <a:t> </a:t>
                      </a:r>
                      <a:r>
                        <a:rPr lang="fr-CA" sz="2200" b="0" dirty="0">
                          <a:effectLst/>
                        </a:rPr>
                        <a:t>(ex.</a:t>
                      </a:r>
                      <a:r>
                        <a:rPr lang="fr-CA" sz="2200" b="0" baseline="0" dirty="0">
                          <a:effectLst/>
                        </a:rPr>
                        <a:t> </a:t>
                      </a:r>
                      <a:r>
                        <a:rPr lang="fr-CA" sz="2200" b="0" baseline="0" dirty="0" err="1">
                          <a:effectLst/>
                        </a:rPr>
                        <a:t>with</a:t>
                      </a:r>
                      <a:r>
                        <a:rPr lang="fr-CA" sz="2200" b="0" baseline="0" dirty="0">
                          <a:effectLst/>
                        </a:rPr>
                        <a:t> </a:t>
                      </a:r>
                      <a:r>
                        <a:rPr lang="fr-CA" sz="2200" b="0" baseline="0" dirty="0" err="1">
                          <a:effectLst/>
                        </a:rPr>
                        <a:t>friends</a:t>
                      </a:r>
                      <a:r>
                        <a:rPr lang="fr-CA" sz="2200" b="0" baseline="0" dirty="0">
                          <a:effectLst/>
                        </a:rPr>
                        <a:t> or </a:t>
                      </a:r>
                      <a:r>
                        <a:rPr lang="fr-CA" sz="2200" b="0" baseline="0" dirty="0" err="1">
                          <a:effectLst/>
                        </a:rPr>
                        <a:t>family</a:t>
                      </a:r>
                      <a:r>
                        <a:rPr lang="fr-CA" sz="2200" b="0" baseline="0" dirty="0">
                          <a:effectLst/>
                        </a:rPr>
                        <a:t>)</a:t>
                      </a:r>
                      <a:endParaRPr lang="fr-CA" sz="2200" b="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457200" algn="l">
                        <a:spcAft>
                          <a:spcPts val="600"/>
                        </a:spcAft>
                      </a:pPr>
                      <a:r>
                        <a:rPr lang="fr-CA" sz="2200" dirty="0">
                          <a:effectLst/>
                        </a:rPr>
                        <a:t> 9 (1.3)</a:t>
                      </a:r>
                      <a:endParaRPr lang="fr-CA" sz="22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11"/>
                  </a:ext>
                </a:extLst>
              </a:tr>
            </a:tbl>
          </a:graphicData>
        </a:graphic>
      </p:graphicFrame>
    </p:spTree>
    <p:custDataLst>
      <p:tags r:id="rId1"/>
    </p:custDataLst>
    <p:extLst>
      <p:ext uri="{BB962C8B-B14F-4D97-AF65-F5344CB8AC3E}">
        <p14:creationId xmlns:p14="http://schemas.microsoft.com/office/powerpoint/2010/main" val="33900934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p:cNvSpPr txBox="1"/>
          <p:nvPr/>
        </p:nvSpPr>
        <p:spPr>
          <a:xfrm>
            <a:off x="0" y="5391968"/>
            <a:ext cx="9179184" cy="1477328"/>
          </a:xfrm>
          <a:prstGeom prst="rect">
            <a:avLst/>
          </a:prstGeom>
          <a:solidFill>
            <a:schemeClr val="bg2">
              <a:lumMod val="90000"/>
            </a:schemeClr>
          </a:solidFill>
        </p:spPr>
        <p:txBody>
          <a:bodyPr wrap="square" rtlCol="0">
            <a:spAutoFit/>
          </a:bodyPr>
          <a:lstStyle/>
          <a:p>
            <a:pPr marL="0" lvl="1"/>
            <a:endParaRPr lang="fr-CA" dirty="0"/>
          </a:p>
          <a:p>
            <a:pPr marL="0" lvl="1"/>
            <a:endParaRPr lang="fr-CA" dirty="0"/>
          </a:p>
          <a:p>
            <a:pPr marL="0" lvl="1"/>
            <a:endParaRPr lang="fr-CA" dirty="0"/>
          </a:p>
          <a:p>
            <a:pPr marL="0" lvl="1"/>
            <a:endParaRPr lang="fr-CA" dirty="0"/>
          </a:p>
          <a:p>
            <a:pPr marL="0" lvl="1"/>
            <a:endParaRPr lang="fr-CA" dirty="0"/>
          </a:p>
        </p:txBody>
      </p:sp>
      <p:sp>
        <p:nvSpPr>
          <p:cNvPr id="2" name="Titre 1"/>
          <p:cNvSpPr>
            <a:spLocks noGrp="1"/>
          </p:cNvSpPr>
          <p:nvPr>
            <p:ph type="title"/>
          </p:nvPr>
        </p:nvSpPr>
        <p:spPr/>
        <p:txBody>
          <a:bodyPr/>
          <a:lstStyle/>
          <a:p>
            <a:r>
              <a:rPr lang="fr-CA" b="1" dirty="0" err="1">
                <a:solidFill>
                  <a:schemeClr val="accent2">
                    <a:lumMod val="75000"/>
                  </a:schemeClr>
                </a:solidFill>
              </a:rPr>
              <a:t>Results</a:t>
            </a:r>
            <a:r>
              <a:rPr lang="fr-CA" b="1" dirty="0">
                <a:solidFill>
                  <a:schemeClr val="accent2">
                    <a:lumMod val="75000"/>
                  </a:schemeClr>
                </a:solidFill>
              </a:rPr>
              <a:t> </a:t>
            </a:r>
            <a:r>
              <a:rPr lang="fr-CA" sz="3600" b="1" dirty="0">
                <a:solidFill>
                  <a:schemeClr val="accent2">
                    <a:lumMod val="75000"/>
                  </a:schemeClr>
                </a:solidFill>
              </a:rPr>
              <a:t>(</a:t>
            </a:r>
            <a:r>
              <a:rPr lang="fr-CA" sz="3600" b="1" dirty="0" err="1">
                <a:solidFill>
                  <a:schemeClr val="accent2">
                    <a:lumMod val="75000"/>
                  </a:schemeClr>
                </a:solidFill>
              </a:rPr>
              <a:t>cont’d</a:t>
            </a:r>
            <a:r>
              <a:rPr lang="fr-CA" sz="3600" b="1" dirty="0">
                <a:solidFill>
                  <a:schemeClr val="accent2">
                    <a:lumMod val="75000"/>
                  </a:schemeClr>
                </a:solidFill>
              </a:rPr>
              <a:t>)</a:t>
            </a:r>
            <a:endParaRPr lang="fr-CA" sz="3600" dirty="0">
              <a:solidFill>
                <a:schemeClr val="accent2">
                  <a:lumMod val="75000"/>
                </a:schemeClr>
              </a:solidFill>
            </a:endParaRPr>
          </a:p>
        </p:txBody>
      </p:sp>
      <p:graphicFrame>
        <p:nvGraphicFramePr>
          <p:cNvPr id="7" name="Tableau 6"/>
          <p:cNvGraphicFramePr>
            <a:graphicFrameLocks noGrp="1"/>
          </p:cNvGraphicFramePr>
          <p:nvPr>
            <p:extLst>
              <p:ext uri="{D42A27DB-BD31-4B8C-83A1-F6EECF244321}">
                <p14:modId xmlns:p14="http://schemas.microsoft.com/office/powerpoint/2010/main" val="1007650718"/>
              </p:ext>
            </p:extLst>
          </p:nvPr>
        </p:nvGraphicFramePr>
        <p:xfrm>
          <a:off x="357948" y="1417638"/>
          <a:ext cx="8463287" cy="3246645"/>
        </p:xfrm>
        <a:graphic>
          <a:graphicData uri="http://schemas.openxmlformats.org/drawingml/2006/table">
            <a:tbl>
              <a:tblPr firstRow="1" firstCol="1" bandRow="1" bandCol="1">
                <a:tableStyleId>{72833802-FEF1-4C79-8D5D-14CF1EAF98D9}</a:tableStyleId>
              </a:tblPr>
              <a:tblGrid>
                <a:gridCol w="7014402">
                  <a:extLst>
                    <a:ext uri="{9D8B030D-6E8A-4147-A177-3AD203B41FA5}">
                      <a16:colId xmlns:a16="http://schemas.microsoft.com/office/drawing/2014/main" val="20000"/>
                    </a:ext>
                  </a:extLst>
                </a:gridCol>
                <a:gridCol w="1448885">
                  <a:extLst>
                    <a:ext uri="{9D8B030D-6E8A-4147-A177-3AD203B41FA5}">
                      <a16:colId xmlns:a16="http://schemas.microsoft.com/office/drawing/2014/main" val="20001"/>
                    </a:ext>
                  </a:extLst>
                </a:gridCol>
              </a:tblGrid>
              <a:tr h="888625">
                <a:tc>
                  <a:txBody>
                    <a:bodyPr/>
                    <a:lstStyle/>
                    <a:p>
                      <a:pPr marL="457200" indent="-361950" algn="l">
                        <a:spcAft>
                          <a:spcPts val="600"/>
                        </a:spcAft>
                      </a:pPr>
                      <a:r>
                        <a:rPr lang="fr-CA" sz="3200" dirty="0">
                          <a:effectLst/>
                        </a:rPr>
                        <a:t>Met </a:t>
                      </a:r>
                      <a:r>
                        <a:rPr lang="fr-CA" sz="3200" dirty="0" err="1">
                          <a:effectLst/>
                        </a:rPr>
                        <a:t>needs</a:t>
                      </a:r>
                      <a:r>
                        <a:rPr lang="fr-CA" sz="3200" dirty="0">
                          <a:effectLst/>
                        </a:rPr>
                        <a:t> (n = 11)</a:t>
                      </a:r>
                      <a:endParaRPr lang="fr-CA" sz="32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457200" indent="-457200" algn="ctr">
                        <a:spcAft>
                          <a:spcPts val="600"/>
                        </a:spcAft>
                      </a:pPr>
                      <a:r>
                        <a:rPr lang="fr-CA" sz="2400" dirty="0">
                          <a:effectLst/>
                        </a:rPr>
                        <a:t>Md (I.R.)</a:t>
                      </a:r>
                      <a:endParaRPr lang="fr-CA" sz="24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0"/>
                  </a:ext>
                </a:extLst>
              </a:tr>
              <a:tr h="410341">
                <a:tc>
                  <a:txBody>
                    <a:bodyPr/>
                    <a:lstStyle/>
                    <a:p>
                      <a:pPr marL="457200" indent="-361950" algn="l">
                        <a:spcAft>
                          <a:spcPts val="600"/>
                        </a:spcAft>
                      </a:pPr>
                      <a:r>
                        <a:rPr lang="fr-CA" sz="2800" dirty="0">
                          <a:effectLst/>
                        </a:rPr>
                        <a:t>Daily</a:t>
                      </a:r>
                      <a:r>
                        <a:rPr lang="fr-CA" sz="2800" baseline="0" dirty="0">
                          <a:effectLst/>
                        </a:rPr>
                        <a:t> </a:t>
                      </a:r>
                      <a:r>
                        <a:rPr lang="fr-CA" sz="2800" baseline="0" dirty="0" err="1">
                          <a:effectLst/>
                        </a:rPr>
                        <a:t>activities</a:t>
                      </a:r>
                      <a:endParaRPr lang="fr-CA" sz="28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2">
                        <a:lumMod val="40000"/>
                        <a:lumOff val="60000"/>
                      </a:schemeClr>
                    </a:solidFill>
                  </a:tcPr>
                </a:tc>
                <a:tc>
                  <a:txBody>
                    <a:bodyPr/>
                    <a:lstStyle/>
                    <a:p>
                      <a:pPr marL="457200" indent="-457200" algn="l">
                        <a:spcAft>
                          <a:spcPts val="600"/>
                        </a:spcAft>
                      </a:pPr>
                      <a:r>
                        <a:rPr lang="fr-CA" sz="2200" dirty="0">
                          <a:effectLst/>
                        </a:rPr>
                        <a:t>5 (2.0)</a:t>
                      </a:r>
                      <a:endParaRPr lang="fr-CA" sz="2200" b="1" dirty="0">
                        <a:solidFill>
                          <a:schemeClr val="bg1"/>
                        </a:solidFill>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2">
                        <a:lumMod val="40000"/>
                        <a:lumOff val="60000"/>
                      </a:schemeClr>
                    </a:solidFill>
                  </a:tcPr>
                </a:tc>
                <a:extLst>
                  <a:ext uri="{0D108BD9-81ED-4DB2-BD59-A6C34878D82A}">
                    <a16:rowId xmlns:a16="http://schemas.microsoft.com/office/drawing/2014/main" val="10001"/>
                  </a:ext>
                </a:extLst>
              </a:tr>
              <a:tr h="376145">
                <a:tc>
                  <a:txBody>
                    <a:bodyPr/>
                    <a:lstStyle/>
                    <a:p>
                      <a:pPr marL="457200" indent="-361950" algn="l">
                        <a:spcAft>
                          <a:spcPts val="600"/>
                        </a:spcAft>
                      </a:pPr>
                      <a:r>
                        <a:rPr lang="fr-CA" sz="2200" dirty="0">
                          <a:effectLst/>
                        </a:rPr>
                        <a:t>1. </a:t>
                      </a:r>
                      <a:r>
                        <a:rPr lang="fr-CA" sz="2200" dirty="0" err="1">
                          <a:effectLst/>
                        </a:rPr>
                        <a:t>Personal</a:t>
                      </a:r>
                      <a:r>
                        <a:rPr lang="fr-CA" sz="2200" dirty="0">
                          <a:effectLst/>
                        </a:rPr>
                        <a:t> care</a:t>
                      </a:r>
                      <a:endParaRPr lang="fr-CA" sz="22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457200" algn="l">
                        <a:spcAft>
                          <a:spcPts val="600"/>
                        </a:spcAft>
                      </a:pPr>
                      <a:r>
                        <a:rPr lang="en-CA" sz="2200" dirty="0">
                          <a:effectLst/>
                        </a:rPr>
                        <a:t>8</a:t>
                      </a:r>
                      <a:r>
                        <a:rPr lang="en-CA" sz="2200" baseline="0" dirty="0">
                          <a:effectLst/>
                        </a:rPr>
                        <a:t> (2.0)</a:t>
                      </a:r>
                      <a:r>
                        <a:rPr lang="en-CA" sz="2200" dirty="0">
                          <a:effectLst/>
                        </a:rPr>
                        <a:t> </a:t>
                      </a:r>
                      <a:endParaRPr lang="fr-CA" sz="22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2"/>
                  </a:ext>
                </a:extLst>
              </a:tr>
              <a:tr h="376145">
                <a:tc>
                  <a:txBody>
                    <a:bodyPr/>
                    <a:lstStyle/>
                    <a:p>
                      <a:pPr marL="457200" marR="0" indent="-361950" algn="l" defTabSz="457200" rtl="0" eaLnBrk="1" fontAlgn="auto" latinLnBrk="0" hangingPunct="1">
                        <a:lnSpc>
                          <a:spcPct val="100000"/>
                        </a:lnSpc>
                        <a:spcBef>
                          <a:spcPts val="0"/>
                        </a:spcBef>
                        <a:spcAft>
                          <a:spcPts val="600"/>
                        </a:spcAft>
                        <a:buClrTx/>
                        <a:buSzTx/>
                        <a:buFontTx/>
                        <a:buNone/>
                        <a:tabLst/>
                        <a:defRPr/>
                      </a:pPr>
                      <a:r>
                        <a:rPr lang="fr-CA" sz="2200" dirty="0">
                          <a:effectLst/>
                        </a:rPr>
                        <a:t>2. Nutrition</a:t>
                      </a:r>
                      <a:endParaRPr lang="fr-CA" sz="22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457200" algn="l">
                        <a:spcAft>
                          <a:spcPts val="600"/>
                        </a:spcAft>
                      </a:pPr>
                      <a:r>
                        <a:rPr lang="en-CA" sz="2200" dirty="0">
                          <a:effectLst/>
                        </a:rPr>
                        <a:t>5</a:t>
                      </a:r>
                      <a:r>
                        <a:rPr lang="en-CA" sz="2200" baseline="0" dirty="0">
                          <a:effectLst/>
                        </a:rPr>
                        <a:t> (3.8)</a:t>
                      </a:r>
                      <a:endParaRPr lang="fr-CA" sz="22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3"/>
                  </a:ext>
                </a:extLst>
              </a:tr>
              <a:tr h="376145">
                <a:tc>
                  <a:txBody>
                    <a:bodyPr/>
                    <a:lstStyle/>
                    <a:p>
                      <a:pPr marL="457200" marR="0" indent="-361950" algn="l" defTabSz="457200" rtl="0" eaLnBrk="1" fontAlgn="auto" latinLnBrk="0" hangingPunct="1">
                        <a:lnSpc>
                          <a:spcPct val="100000"/>
                        </a:lnSpc>
                        <a:spcBef>
                          <a:spcPts val="0"/>
                        </a:spcBef>
                        <a:spcAft>
                          <a:spcPts val="600"/>
                        </a:spcAft>
                        <a:buClrTx/>
                        <a:buSzTx/>
                        <a:buFontTx/>
                        <a:buNone/>
                        <a:tabLst/>
                        <a:defRPr/>
                      </a:pPr>
                      <a:r>
                        <a:rPr lang="fr-CA" sz="2200" dirty="0">
                          <a:effectLst/>
                        </a:rPr>
                        <a:t>3. </a:t>
                      </a:r>
                      <a:r>
                        <a:rPr lang="fr-CA" sz="2200" dirty="0" err="1">
                          <a:effectLst/>
                        </a:rPr>
                        <a:t>Housing</a:t>
                      </a:r>
                      <a:endParaRPr lang="fr-CA" sz="22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457200" algn="l">
                        <a:spcAft>
                          <a:spcPts val="600"/>
                        </a:spcAft>
                      </a:pPr>
                      <a:r>
                        <a:rPr lang="en-CA" sz="2200" dirty="0">
                          <a:effectLst/>
                        </a:rPr>
                        <a:t>5</a:t>
                      </a:r>
                      <a:r>
                        <a:rPr lang="en-CA" sz="2200" baseline="0" dirty="0">
                          <a:effectLst/>
                        </a:rPr>
                        <a:t> (2.5)</a:t>
                      </a:r>
                      <a:endParaRPr lang="fr-CA" sz="22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4"/>
                  </a:ext>
                </a:extLst>
              </a:tr>
              <a:tr h="410341">
                <a:tc>
                  <a:txBody>
                    <a:bodyPr/>
                    <a:lstStyle/>
                    <a:p>
                      <a:pPr marL="457200" indent="-361950" algn="l">
                        <a:spcAft>
                          <a:spcPts val="600"/>
                        </a:spcAft>
                      </a:pPr>
                      <a:r>
                        <a:rPr lang="fr-CA" sz="2800" dirty="0">
                          <a:effectLst/>
                        </a:rPr>
                        <a:t>Social </a:t>
                      </a:r>
                      <a:r>
                        <a:rPr lang="fr-CA" sz="2800" dirty="0" err="1">
                          <a:effectLst/>
                        </a:rPr>
                        <a:t>activities</a:t>
                      </a:r>
                      <a:endParaRPr lang="fr-CA" sz="28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2">
                        <a:lumMod val="40000"/>
                        <a:lumOff val="60000"/>
                      </a:schemeClr>
                    </a:solidFill>
                  </a:tcPr>
                </a:tc>
                <a:tc>
                  <a:txBody>
                    <a:bodyPr/>
                    <a:lstStyle/>
                    <a:p>
                      <a:pPr marL="457200" indent="-457200" algn="l">
                        <a:spcAft>
                          <a:spcPts val="600"/>
                        </a:spcAft>
                      </a:pPr>
                      <a:r>
                        <a:rPr lang="fr-CA" sz="2200" dirty="0">
                          <a:effectLst/>
                        </a:rPr>
                        <a:t>1 (1.0)</a:t>
                      </a:r>
                      <a:endParaRPr lang="fr-CA" sz="2200" b="1" dirty="0">
                        <a:solidFill>
                          <a:schemeClr val="bg1"/>
                        </a:solidFill>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2">
                        <a:lumMod val="40000"/>
                        <a:lumOff val="60000"/>
                      </a:schemeClr>
                    </a:solidFill>
                  </a:tcPr>
                </a:tc>
                <a:extLst>
                  <a:ext uri="{0D108BD9-81ED-4DB2-BD59-A6C34878D82A}">
                    <a16:rowId xmlns:a16="http://schemas.microsoft.com/office/drawing/2014/main" val="10005"/>
                  </a:ext>
                </a:extLst>
              </a:tr>
              <a:tr h="376145">
                <a:tc>
                  <a:txBody>
                    <a:bodyPr/>
                    <a:lstStyle/>
                    <a:p>
                      <a:pPr marL="457200" indent="-361950" algn="l">
                        <a:spcAft>
                          <a:spcPts val="600"/>
                        </a:spcAft>
                      </a:pPr>
                      <a:r>
                        <a:rPr lang="fr-CA" sz="2200" dirty="0">
                          <a:effectLst/>
                        </a:rPr>
                        <a:t>1. </a:t>
                      </a:r>
                      <a:r>
                        <a:rPr lang="fr-CA" sz="2200" dirty="0" err="1">
                          <a:effectLst/>
                        </a:rPr>
                        <a:t>Responsabilities</a:t>
                      </a:r>
                      <a:endParaRPr lang="fr-CA" sz="22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457200" algn="l">
                        <a:spcAft>
                          <a:spcPts val="600"/>
                        </a:spcAft>
                      </a:pPr>
                      <a:r>
                        <a:rPr lang="fr-CA" sz="2200" dirty="0">
                          <a:effectLst/>
                        </a:rPr>
                        <a:t> 5</a:t>
                      </a:r>
                      <a:r>
                        <a:rPr lang="fr-CA" sz="2200" baseline="0" dirty="0">
                          <a:effectLst/>
                        </a:rPr>
                        <a:t> (1.8)</a:t>
                      </a:r>
                      <a:endParaRPr lang="fr-CA" sz="22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6"/>
                  </a:ext>
                </a:extLst>
              </a:tr>
            </a:tbl>
          </a:graphicData>
        </a:graphic>
      </p:graphicFrame>
      <p:sp>
        <p:nvSpPr>
          <p:cNvPr id="5" name="Espace réservé du contenu 2"/>
          <p:cNvSpPr>
            <a:spLocks noGrp="1"/>
          </p:cNvSpPr>
          <p:nvPr>
            <p:ph idx="1"/>
          </p:nvPr>
        </p:nvSpPr>
        <p:spPr>
          <a:xfrm>
            <a:off x="379194" y="5153159"/>
            <a:ext cx="8440608" cy="4525963"/>
          </a:xfrm>
        </p:spPr>
        <p:txBody>
          <a:bodyPr/>
          <a:lstStyle/>
          <a:p>
            <a:pPr marL="0" indent="0" algn="just">
              <a:buNone/>
            </a:pPr>
            <a:r>
              <a:rPr lang="fr-CA" sz="2400" dirty="0"/>
              <a:t>“</a:t>
            </a:r>
            <a:r>
              <a:rPr lang="en-US" sz="2400" i="1" dirty="0"/>
              <a:t>He is in a residence where everything is paid for and anticipated by the person in charge, which is not bad in itself but it doesn’t help people maintain their capacities or autonomy</a:t>
            </a:r>
            <a:r>
              <a:rPr lang="fr-CA" sz="2400" dirty="0"/>
              <a:t>’’ [H06].</a:t>
            </a:r>
          </a:p>
          <a:p>
            <a:endParaRPr lang="fr-CA" sz="2800" dirty="0">
              <a:latin typeface="+mj-lt"/>
              <a:ea typeface="Times New Roman" panose="02020603050405020304" pitchFamily="18"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16158936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p:cNvSpPr txBox="1"/>
          <p:nvPr/>
        </p:nvSpPr>
        <p:spPr>
          <a:xfrm>
            <a:off x="0" y="5391968"/>
            <a:ext cx="9179184" cy="1477328"/>
          </a:xfrm>
          <a:prstGeom prst="rect">
            <a:avLst/>
          </a:prstGeom>
          <a:solidFill>
            <a:schemeClr val="bg2">
              <a:lumMod val="90000"/>
            </a:schemeClr>
          </a:solidFill>
        </p:spPr>
        <p:txBody>
          <a:bodyPr wrap="square" rtlCol="0">
            <a:spAutoFit/>
          </a:bodyPr>
          <a:lstStyle/>
          <a:p>
            <a:pPr marL="0" lvl="1"/>
            <a:endParaRPr lang="fr-CA" dirty="0"/>
          </a:p>
          <a:p>
            <a:pPr marL="0" lvl="1"/>
            <a:endParaRPr lang="fr-CA" dirty="0"/>
          </a:p>
          <a:p>
            <a:pPr marL="0" lvl="1"/>
            <a:endParaRPr lang="fr-CA" dirty="0"/>
          </a:p>
          <a:p>
            <a:pPr marL="0" lvl="1"/>
            <a:endParaRPr lang="fr-CA" dirty="0"/>
          </a:p>
          <a:p>
            <a:pPr marL="0" lvl="1"/>
            <a:endParaRPr lang="fr-CA" dirty="0"/>
          </a:p>
        </p:txBody>
      </p:sp>
      <p:sp>
        <p:nvSpPr>
          <p:cNvPr id="2" name="Titre 1"/>
          <p:cNvSpPr>
            <a:spLocks noGrp="1"/>
          </p:cNvSpPr>
          <p:nvPr>
            <p:ph type="title"/>
          </p:nvPr>
        </p:nvSpPr>
        <p:spPr/>
        <p:txBody>
          <a:bodyPr/>
          <a:lstStyle/>
          <a:p>
            <a:r>
              <a:rPr lang="fr-CA" b="1" dirty="0" err="1">
                <a:solidFill>
                  <a:schemeClr val="accent2">
                    <a:lumMod val="75000"/>
                  </a:schemeClr>
                </a:solidFill>
              </a:rPr>
              <a:t>Results</a:t>
            </a:r>
            <a:r>
              <a:rPr lang="fr-CA" b="1" dirty="0">
                <a:solidFill>
                  <a:schemeClr val="accent2">
                    <a:lumMod val="75000"/>
                  </a:schemeClr>
                </a:solidFill>
              </a:rPr>
              <a:t> </a:t>
            </a:r>
            <a:r>
              <a:rPr lang="fr-CA" sz="3600" b="1" dirty="0">
                <a:solidFill>
                  <a:schemeClr val="accent2">
                    <a:lumMod val="75000"/>
                  </a:schemeClr>
                </a:solidFill>
              </a:rPr>
              <a:t>(</a:t>
            </a:r>
            <a:r>
              <a:rPr lang="fr-CA" sz="3600" b="1" dirty="0" err="1">
                <a:solidFill>
                  <a:schemeClr val="accent2">
                    <a:lumMod val="75000"/>
                  </a:schemeClr>
                </a:solidFill>
              </a:rPr>
              <a:t>cont’d</a:t>
            </a:r>
            <a:r>
              <a:rPr lang="fr-CA" sz="3600" b="1" dirty="0">
                <a:solidFill>
                  <a:schemeClr val="accent2">
                    <a:lumMod val="75000"/>
                  </a:schemeClr>
                </a:solidFill>
              </a:rPr>
              <a:t>)</a:t>
            </a:r>
            <a:endParaRPr lang="fr-CA" dirty="0">
              <a:solidFill>
                <a:schemeClr val="accent2">
                  <a:lumMod val="75000"/>
                </a:schemeClr>
              </a:solidFill>
            </a:endParaRPr>
          </a:p>
        </p:txBody>
      </p:sp>
      <p:graphicFrame>
        <p:nvGraphicFramePr>
          <p:cNvPr id="7" name="Tableau 6"/>
          <p:cNvGraphicFramePr>
            <a:graphicFrameLocks noGrp="1"/>
          </p:cNvGraphicFramePr>
          <p:nvPr>
            <p:extLst>
              <p:ext uri="{D42A27DB-BD31-4B8C-83A1-F6EECF244321}">
                <p14:modId xmlns:p14="http://schemas.microsoft.com/office/powerpoint/2010/main" val="3807769797"/>
              </p:ext>
            </p:extLst>
          </p:nvPr>
        </p:nvGraphicFramePr>
        <p:xfrm>
          <a:off x="357948" y="1417638"/>
          <a:ext cx="8463287" cy="3622790"/>
        </p:xfrm>
        <a:graphic>
          <a:graphicData uri="http://schemas.openxmlformats.org/drawingml/2006/table">
            <a:tbl>
              <a:tblPr firstRow="1" firstCol="1" bandRow="1" bandCol="1">
                <a:tableStyleId>{72833802-FEF1-4C79-8D5D-14CF1EAF98D9}</a:tableStyleId>
              </a:tblPr>
              <a:tblGrid>
                <a:gridCol w="6881052">
                  <a:extLst>
                    <a:ext uri="{9D8B030D-6E8A-4147-A177-3AD203B41FA5}">
                      <a16:colId xmlns:a16="http://schemas.microsoft.com/office/drawing/2014/main" val="20000"/>
                    </a:ext>
                  </a:extLst>
                </a:gridCol>
                <a:gridCol w="1582235">
                  <a:extLst>
                    <a:ext uri="{9D8B030D-6E8A-4147-A177-3AD203B41FA5}">
                      <a16:colId xmlns:a16="http://schemas.microsoft.com/office/drawing/2014/main" val="20001"/>
                    </a:ext>
                  </a:extLst>
                </a:gridCol>
              </a:tblGrid>
              <a:tr h="888625">
                <a:tc>
                  <a:txBody>
                    <a:bodyPr/>
                    <a:lstStyle/>
                    <a:p>
                      <a:pPr marL="457200" indent="-361950" algn="l">
                        <a:spcAft>
                          <a:spcPts val="600"/>
                        </a:spcAft>
                      </a:pPr>
                      <a:r>
                        <a:rPr lang="fr-CA" sz="3200" dirty="0" err="1">
                          <a:effectLst/>
                        </a:rPr>
                        <a:t>Unmet</a:t>
                      </a:r>
                      <a:r>
                        <a:rPr lang="fr-CA" sz="3200" baseline="0" dirty="0">
                          <a:effectLst/>
                        </a:rPr>
                        <a:t> </a:t>
                      </a:r>
                      <a:r>
                        <a:rPr lang="fr-CA" sz="3200" baseline="0" dirty="0" err="1">
                          <a:effectLst/>
                        </a:rPr>
                        <a:t>needs</a:t>
                      </a:r>
                      <a:r>
                        <a:rPr lang="fr-CA" sz="3200" dirty="0">
                          <a:effectLst/>
                        </a:rPr>
                        <a:t> (n = 11)</a:t>
                      </a:r>
                      <a:endParaRPr lang="fr-CA" sz="32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457200" indent="-457200" algn="ctr">
                        <a:spcAft>
                          <a:spcPts val="600"/>
                        </a:spcAft>
                      </a:pPr>
                      <a:r>
                        <a:rPr lang="fr-CA" sz="2400" dirty="0">
                          <a:effectLst/>
                        </a:rPr>
                        <a:t>Md (I.R.)</a:t>
                      </a:r>
                      <a:endParaRPr lang="fr-CA" sz="24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0"/>
                  </a:ext>
                </a:extLst>
              </a:tr>
              <a:tr h="410341">
                <a:tc>
                  <a:txBody>
                    <a:bodyPr/>
                    <a:lstStyle/>
                    <a:p>
                      <a:pPr marL="457200" indent="-361950">
                        <a:spcAft>
                          <a:spcPts val="600"/>
                        </a:spcAft>
                      </a:pPr>
                      <a:r>
                        <a:rPr lang="fr-CA" sz="2800" dirty="0">
                          <a:effectLst/>
                        </a:rPr>
                        <a:t>Daily </a:t>
                      </a:r>
                      <a:r>
                        <a:rPr lang="fr-CA" sz="2800" dirty="0" err="1">
                          <a:effectLst/>
                        </a:rPr>
                        <a:t>activities</a:t>
                      </a:r>
                      <a:endParaRPr lang="fr-CA" sz="28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2">
                        <a:lumMod val="40000"/>
                        <a:lumOff val="60000"/>
                      </a:schemeClr>
                    </a:solidFill>
                  </a:tcPr>
                </a:tc>
                <a:tc>
                  <a:txBody>
                    <a:bodyPr/>
                    <a:lstStyle/>
                    <a:p>
                      <a:pPr marL="457200" indent="-457200" algn="l">
                        <a:spcAft>
                          <a:spcPts val="600"/>
                        </a:spcAft>
                      </a:pPr>
                      <a:r>
                        <a:rPr lang="fr-CA" sz="2200" dirty="0">
                          <a:effectLst/>
                        </a:rPr>
                        <a:t>6 (3.0)</a:t>
                      </a:r>
                      <a:endParaRPr lang="fr-CA" sz="2200" b="1" dirty="0">
                        <a:solidFill>
                          <a:schemeClr val="bg1"/>
                        </a:solidFill>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2">
                        <a:lumMod val="40000"/>
                        <a:lumOff val="60000"/>
                      </a:schemeClr>
                    </a:solidFill>
                  </a:tcPr>
                </a:tc>
                <a:extLst>
                  <a:ext uri="{0D108BD9-81ED-4DB2-BD59-A6C34878D82A}">
                    <a16:rowId xmlns:a16="http://schemas.microsoft.com/office/drawing/2014/main" val="10001"/>
                  </a:ext>
                </a:extLst>
              </a:tr>
              <a:tr h="376145">
                <a:tc>
                  <a:txBody>
                    <a:bodyPr/>
                    <a:lstStyle/>
                    <a:p>
                      <a:pPr marL="457200" marR="0" indent="-361950" algn="l" defTabSz="457200" rtl="0" eaLnBrk="1" fontAlgn="auto" latinLnBrk="0" hangingPunct="1">
                        <a:lnSpc>
                          <a:spcPct val="100000"/>
                        </a:lnSpc>
                        <a:spcBef>
                          <a:spcPts val="0"/>
                        </a:spcBef>
                        <a:spcAft>
                          <a:spcPts val="600"/>
                        </a:spcAft>
                        <a:buClrTx/>
                        <a:buSzTx/>
                        <a:buFontTx/>
                        <a:buNone/>
                        <a:tabLst/>
                        <a:defRPr/>
                      </a:pPr>
                      <a:r>
                        <a:rPr lang="fr-CA" sz="2200" dirty="0">
                          <a:effectLst/>
                        </a:rPr>
                        <a:t>1. Fitness</a:t>
                      </a:r>
                      <a:endParaRPr lang="fr-CA" sz="22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457200" algn="l">
                        <a:spcAft>
                          <a:spcPts val="600"/>
                        </a:spcAft>
                      </a:pPr>
                      <a:r>
                        <a:rPr lang="fr-CA" sz="2200" dirty="0">
                          <a:effectLst/>
                        </a:rPr>
                        <a:t> 9</a:t>
                      </a:r>
                      <a:r>
                        <a:rPr lang="fr-CA" sz="2200" baseline="0" dirty="0">
                          <a:effectLst/>
                        </a:rPr>
                        <a:t> (1.0)</a:t>
                      </a:r>
                      <a:endParaRPr lang="fr-CA" sz="22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2"/>
                  </a:ext>
                </a:extLst>
              </a:tr>
              <a:tr h="376145">
                <a:tc>
                  <a:txBody>
                    <a:bodyPr/>
                    <a:lstStyle/>
                    <a:p>
                      <a:pPr marL="457200" marR="0" indent="-361950" algn="l" defTabSz="457200" rtl="0" eaLnBrk="1" fontAlgn="auto" latinLnBrk="0" hangingPunct="1">
                        <a:lnSpc>
                          <a:spcPct val="100000"/>
                        </a:lnSpc>
                        <a:spcBef>
                          <a:spcPts val="0"/>
                        </a:spcBef>
                        <a:spcAft>
                          <a:spcPts val="600"/>
                        </a:spcAft>
                        <a:buClrTx/>
                        <a:buSzTx/>
                        <a:buFontTx/>
                        <a:buNone/>
                        <a:tabLst/>
                        <a:defRPr/>
                      </a:pPr>
                      <a:r>
                        <a:rPr lang="fr-CA" sz="2200" dirty="0">
                          <a:effectLst/>
                        </a:rPr>
                        <a:t>2. </a:t>
                      </a:r>
                      <a:r>
                        <a:rPr lang="fr-CA" sz="2200" dirty="0" err="1">
                          <a:effectLst/>
                        </a:rPr>
                        <a:t>Mobility</a:t>
                      </a:r>
                      <a:endParaRPr lang="fr-CA" sz="22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457200" algn="l">
                        <a:spcAft>
                          <a:spcPts val="600"/>
                        </a:spcAft>
                      </a:pPr>
                      <a:r>
                        <a:rPr lang="en-CA" sz="2200" dirty="0">
                          <a:effectLst/>
                        </a:rPr>
                        <a:t>7</a:t>
                      </a:r>
                      <a:r>
                        <a:rPr lang="en-CA" sz="2200" baseline="0" dirty="0">
                          <a:effectLst/>
                        </a:rPr>
                        <a:t> (0.0)</a:t>
                      </a:r>
                      <a:endParaRPr lang="fr-CA" sz="22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3"/>
                  </a:ext>
                </a:extLst>
              </a:tr>
              <a:tr h="410341">
                <a:tc>
                  <a:txBody>
                    <a:bodyPr/>
                    <a:lstStyle/>
                    <a:p>
                      <a:pPr marL="457200" indent="-361950">
                        <a:spcAft>
                          <a:spcPts val="600"/>
                        </a:spcAft>
                      </a:pPr>
                      <a:r>
                        <a:rPr lang="fr-CA" sz="2800" dirty="0">
                          <a:effectLst/>
                        </a:rPr>
                        <a:t>Social </a:t>
                      </a:r>
                      <a:r>
                        <a:rPr lang="fr-CA" sz="2800" dirty="0" err="1">
                          <a:effectLst/>
                        </a:rPr>
                        <a:t>activities</a:t>
                      </a:r>
                      <a:endParaRPr lang="fr-CA" sz="28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2">
                        <a:lumMod val="40000"/>
                        <a:lumOff val="60000"/>
                      </a:schemeClr>
                    </a:solidFill>
                  </a:tcPr>
                </a:tc>
                <a:tc>
                  <a:txBody>
                    <a:bodyPr/>
                    <a:lstStyle/>
                    <a:p>
                      <a:pPr marL="457200" indent="-457200" algn="l">
                        <a:spcAft>
                          <a:spcPts val="600"/>
                        </a:spcAft>
                      </a:pPr>
                      <a:r>
                        <a:rPr lang="fr-CA" sz="2200" dirty="0">
                          <a:effectLst/>
                        </a:rPr>
                        <a:t>6 (2.0)</a:t>
                      </a:r>
                      <a:endParaRPr lang="fr-CA" sz="2200" b="1" dirty="0">
                        <a:solidFill>
                          <a:schemeClr val="bg1"/>
                        </a:solidFill>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2">
                        <a:lumMod val="40000"/>
                        <a:lumOff val="60000"/>
                      </a:schemeClr>
                    </a:solidFill>
                  </a:tcPr>
                </a:tc>
                <a:extLst>
                  <a:ext uri="{0D108BD9-81ED-4DB2-BD59-A6C34878D82A}">
                    <a16:rowId xmlns:a16="http://schemas.microsoft.com/office/drawing/2014/main" val="10004"/>
                  </a:ext>
                </a:extLst>
              </a:tr>
              <a:tr h="376145">
                <a:tc>
                  <a:txBody>
                    <a:bodyPr/>
                    <a:lstStyle/>
                    <a:p>
                      <a:pPr marL="457200" marR="0" indent="-361950" algn="l" defTabSz="457200" rtl="0" eaLnBrk="1" fontAlgn="auto" latinLnBrk="0" hangingPunct="1">
                        <a:lnSpc>
                          <a:spcPct val="100000"/>
                        </a:lnSpc>
                        <a:spcBef>
                          <a:spcPts val="0"/>
                        </a:spcBef>
                        <a:spcAft>
                          <a:spcPts val="600"/>
                        </a:spcAft>
                        <a:buClrTx/>
                        <a:buSzTx/>
                        <a:buFontTx/>
                        <a:buNone/>
                        <a:tabLst/>
                        <a:defRPr/>
                      </a:pPr>
                      <a:r>
                        <a:rPr lang="fr-CA" sz="2200" dirty="0">
                          <a:effectLst/>
                        </a:rPr>
                        <a:t>1. </a:t>
                      </a:r>
                      <a:r>
                        <a:rPr lang="fr-CA" sz="2200" dirty="0" err="1">
                          <a:effectLst/>
                        </a:rPr>
                        <a:t>Leisure</a:t>
                      </a:r>
                      <a:endParaRPr lang="fr-CA" sz="2200" dirty="0">
                        <a:effectLst/>
                      </a:endParaRPr>
                    </a:p>
                  </a:txBody>
                  <a:tcPr marL="68580" marR="68580" marT="0" marB="0" anchor="ctr"/>
                </a:tc>
                <a:tc>
                  <a:txBody>
                    <a:bodyPr/>
                    <a:lstStyle/>
                    <a:p>
                      <a:pPr marL="457200" algn="l">
                        <a:spcAft>
                          <a:spcPts val="600"/>
                        </a:spcAft>
                      </a:pPr>
                      <a:r>
                        <a:rPr lang="fr-CA" sz="2200" dirty="0">
                          <a:effectLst/>
                        </a:rPr>
                        <a:t> 10</a:t>
                      </a:r>
                      <a:r>
                        <a:rPr lang="fr-CA" sz="2200" baseline="0" dirty="0">
                          <a:effectLst/>
                        </a:rPr>
                        <a:t> (2.0)</a:t>
                      </a:r>
                      <a:endParaRPr lang="fr-CA" sz="22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5"/>
                  </a:ext>
                </a:extLst>
              </a:tr>
              <a:tr h="376145">
                <a:tc>
                  <a:txBody>
                    <a:bodyPr/>
                    <a:lstStyle/>
                    <a:p>
                      <a:pPr marL="457200" marR="0" indent="-361950" algn="l" defTabSz="457200" rtl="0" eaLnBrk="1" fontAlgn="auto" latinLnBrk="0" hangingPunct="1">
                        <a:lnSpc>
                          <a:spcPct val="100000"/>
                        </a:lnSpc>
                        <a:spcBef>
                          <a:spcPts val="0"/>
                        </a:spcBef>
                        <a:spcAft>
                          <a:spcPts val="600"/>
                        </a:spcAft>
                        <a:buClrTx/>
                        <a:buSzTx/>
                        <a:buFontTx/>
                        <a:buNone/>
                        <a:tabLst/>
                        <a:defRPr/>
                      </a:pPr>
                      <a:r>
                        <a:rPr lang="fr-CA" sz="2200" dirty="0">
                          <a:effectLst/>
                        </a:rPr>
                        <a:t>2. </a:t>
                      </a:r>
                      <a:r>
                        <a:rPr lang="fr-CA" sz="2200" dirty="0" err="1">
                          <a:effectLst/>
                        </a:rPr>
                        <a:t>Community</a:t>
                      </a:r>
                      <a:r>
                        <a:rPr lang="fr-CA" sz="2200" baseline="0" dirty="0">
                          <a:effectLst/>
                        </a:rPr>
                        <a:t> life</a:t>
                      </a:r>
                      <a:endParaRPr lang="fr-CA" sz="22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457200" algn="l">
                        <a:spcAft>
                          <a:spcPts val="600"/>
                        </a:spcAft>
                      </a:pPr>
                      <a:r>
                        <a:rPr lang="fr-CA" sz="2200" dirty="0">
                          <a:effectLst/>
                        </a:rPr>
                        <a:t> 9</a:t>
                      </a:r>
                      <a:r>
                        <a:rPr lang="fr-CA" sz="2200" baseline="0" dirty="0">
                          <a:effectLst/>
                        </a:rPr>
                        <a:t> (2.3)</a:t>
                      </a:r>
                      <a:endParaRPr lang="fr-CA" sz="22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6"/>
                  </a:ext>
                </a:extLst>
              </a:tr>
              <a:tr h="376145">
                <a:tc>
                  <a:txBody>
                    <a:bodyPr/>
                    <a:lstStyle/>
                    <a:p>
                      <a:pPr marL="457200" marR="0" indent="-361950" algn="l" defTabSz="457200" rtl="0" eaLnBrk="1" fontAlgn="auto" latinLnBrk="0" hangingPunct="1">
                        <a:lnSpc>
                          <a:spcPct val="100000"/>
                        </a:lnSpc>
                        <a:spcBef>
                          <a:spcPts val="0"/>
                        </a:spcBef>
                        <a:spcAft>
                          <a:spcPts val="600"/>
                        </a:spcAft>
                        <a:buClrTx/>
                        <a:buSzTx/>
                        <a:buFontTx/>
                        <a:buNone/>
                        <a:tabLst/>
                        <a:defRPr/>
                      </a:pPr>
                      <a:r>
                        <a:rPr lang="fr-CA" sz="2200" dirty="0">
                          <a:effectLst/>
                        </a:rPr>
                        <a:t>3.</a:t>
                      </a:r>
                      <a:r>
                        <a:rPr lang="fr-CA" sz="2200" baseline="0" dirty="0">
                          <a:effectLst/>
                        </a:rPr>
                        <a:t> </a:t>
                      </a:r>
                      <a:r>
                        <a:rPr lang="fr-CA" sz="2200" dirty="0" err="1">
                          <a:effectLst/>
                        </a:rPr>
                        <a:t>Interpersonal</a:t>
                      </a:r>
                      <a:r>
                        <a:rPr lang="fr-CA" sz="2200" baseline="0" dirty="0">
                          <a:effectLst/>
                        </a:rPr>
                        <a:t> </a:t>
                      </a:r>
                      <a:r>
                        <a:rPr lang="fr-CA" sz="2200" baseline="0" dirty="0" err="1">
                          <a:effectLst/>
                        </a:rPr>
                        <a:t>relationships</a:t>
                      </a:r>
                      <a:endParaRPr lang="fr-CA" sz="22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457200" algn="l">
                        <a:spcAft>
                          <a:spcPts val="600"/>
                        </a:spcAft>
                      </a:pPr>
                      <a:r>
                        <a:rPr lang="fr-CA" sz="2200" dirty="0">
                          <a:effectLst/>
                        </a:rPr>
                        <a:t> 7</a:t>
                      </a:r>
                      <a:r>
                        <a:rPr lang="fr-CA" sz="2200" baseline="0" dirty="0">
                          <a:effectLst/>
                        </a:rPr>
                        <a:t> (1.5)</a:t>
                      </a:r>
                      <a:endParaRPr lang="fr-CA" sz="22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7"/>
                  </a:ext>
                </a:extLst>
              </a:tr>
            </a:tbl>
          </a:graphicData>
        </a:graphic>
      </p:graphicFrame>
      <p:sp>
        <p:nvSpPr>
          <p:cNvPr id="5" name="Espace réservé du contenu 2"/>
          <p:cNvSpPr>
            <a:spLocks noGrp="1"/>
          </p:cNvSpPr>
          <p:nvPr>
            <p:ph idx="1"/>
          </p:nvPr>
        </p:nvSpPr>
        <p:spPr>
          <a:xfrm>
            <a:off x="351696" y="5326532"/>
            <a:ext cx="8440608" cy="4525963"/>
          </a:xfrm>
        </p:spPr>
        <p:txBody>
          <a:bodyPr/>
          <a:lstStyle/>
          <a:p>
            <a:pPr marL="0" indent="0" algn="just">
              <a:buNone/>
            </a:pPr>
            <a:r>
              <a:rPr lang="fr-CA" sz="2400" dirty="0"/>
              <a:t>“</a:t>
            </a:r>
            <a:r>
              <a:rPr lang="en-US" sz="2400" i="1" dirty="0"/>
              <a:t>I feel… I feel stuck. […] A prisoner. Because, before, we used to go swimming and all that, but now neither of us can do anything</a:t>
            </a:r>
            <a:r>
              <a:rPr lang="fr-CA" sz="2400" dirty="0"/>
              <a:t>’’ [A11]</a:t>
            </a:r>
          </a:p>
        </p:txBody>
      </p:sp>
    </p:spTree>
    <p:custDataLst>
      <p:tags r:id="rId1"/>
    </p:custDataLst>
    <p:extLst>
      <p:ext uri="{BB962C8B-B14F-4D97-AF65-F5344CB8AC3E}">
        <p14:creationId xmlns:p14="http://schemas.microsoft.com/office/powerpoint/2010/main" val="3328983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p:cNvSpPr txBox="1"/>
          <p:nvPr/>
        </p:nvSpPr>
        <p:spPr>
          <a:xfrm>
            <a:off x="0" y="5391968"/>
            <a:ext cx="9179184" cy="1477328"/>
          </a:xfrm>
          <a:prstGeom prst="rect">
            <a:avLst/>
          </a:prstGeom>
          <a:solidFill>
            <a:schemeClr val="bg2">
              <a:lumMod val="90000"/>
            </a:schemeClr>
          </a:solidFill>
        </p:spPr>
        <p:txBody>
          <a:bodyPr wrap="square" rtlCol="0">
            <a:spAutoFit/>
          </a:bodyPr>
          <a:lstStyle/>
          <a:p>
            <a:pPr marL="0" lvl="1"/>
            <a:endParaRPr lang="fr-CA" dirty="0"/>
          </a:p>
          <a:p>
            <a:pPr marL="0" lvl="1"/>
            <a:endParaRPr lang="fr-CA" dirty="0"/>
          </a:p>
          <a:p>
            <a:pPr marL="0" lvl="1"/>
            <a:endParaRPr lang="fr-CA" dirty="0"/>
          </a:p>
          <a:p>
            <a:pPr marL="0" lvl="1"/>
            <a:endParaRPr lang="fr-CA" dirty="0"/>
          </a:p>
          <a:p>
            <a:pPr marL="0" lvl="1"/>
            <a:endParaRPr lang="fr-CA" dirty="0"/>
          </a:p>
        </p:txBody>
      </p:sp>
      <p:sp>
        <p:nvSpPr>
          <p:cNvPr id="2" name="Titre 1"/>
          <p:cNvSpPr>
            <a:spLocks noGrp="1"/>
          </p:cNvSpPr>
          <p:nvPr>
            <p:ph type="title"/>
          </p:nvPr>
        </p:nvSpPr>
        <p:spPr/>
        <p:txBody>
          <a:bodyPr/>
          <a:lstStyle/>
          <a:p>
            <a:r>
              <a:rPr lang="fr-CA" b="1" dirty="0">
                <a:solidFill>
                  <a:schemeClr val="accent2">
                    <a:lumMod val="75000"/>
                  </a:schemeClr>
                </a:solidFill>
              </a:rPr>
              <a:t>Discussion</a:t>
            </a:r>
            <a:endParaRPr lang="fr-CA" dirty="0">
              <a:solidFill>
                <a:schemeClr val="accent2">
                  <a:lumMod val="75000"/>
                </a:schemeClr>
              </a:solidFill>
            </a:endParaRPr>
          </a:p>
        </p:txBody>
      </p:sp>
      <p:sp>
        <p:nvSpPr>
          <p:cNvPr id="3" name="Espace réservé du contenu 2"/>
          <p:cNvSpPr>
            <a:spLocks noGrp="1"/>
          </p:cNvSpPr>
          <p:nvPr>
            <p:ph idx="1"/>
          </p:nvPr>
        </p:nvSpPr>
        <p:spPr>
          <a:xfrm>
            <a:off x="246191" y="1246188"/>
            <a:ext cx="8615175" cy="4525963"/>
          </a:xfrm>
        </p:spPr>
        <p:txBody>
          <a:bodyPr/>
          <a:lstStyle/>
          <a:p>
            <a:pPr algn="just">
              <a:spcAft>
                <a:spcPts val="0"/>
              </a:spcAft>
              <a:buFont typeface="Arial" panose="020B0604020202020204" pitchFamily="34" charset="0"/>
              <a:buChar char="•"/>
            </a:pPr>
            <a:r>
              <a:rPr lang="fr-CA" sz="2800" dirty="0">
                <a:latin typeface="Calibri" panose="020F0502020204030204" pitchFamily="34" charset="0"/>
                <a:ea typeface="Times New Roman" panose="02020603050405020304" pitchFamily="18" charset="0"/>
                <a:cs typeface="Times New Roman" panose="02020603050405020304" pitchFamily="18" charset="0"/>
              </a:rPr>
              <a:t>Participation </a:t>
            </a:r>
            <a:r>
              <a:rPr lang="fr-CA" sz="2800" dirty="0" err="1">
                <a:latin typeface="Calibri" panose="020F0502020204030204" pitchFamily="34" charset="0"/>
                <a:ea typeface="Times New Roman" panose="02020603050405020304" pitchFamily="18" charset="0"/>
                <a:cs typeface="Times New Roman" panose="02020603050405020304" pitchFamily="18" charset="0"/>
              </a:rPr>
              <a:t>needs</a:t>
            </a:r>
            <a:r>
              <a:rPr lang="fr-CA" sz="2800" dirty="0">
                <a:latin typeface="Calibri" panose="020F0502020204030204" pitchFamily="34" charset="0"/>
                <a:ea typeface="Times New Roman" panose="02020603050405020304" pitchFamily="18" charset="0"/>
                <a:cs typeface="Times New Roman" panose="02020603050405020304" pitchFamily="18" charset="0"/>
              </a:rPr>
              <a:t> are </a:t>
            </a:r>
            <a:r>
              <a:rPr lang="fr-CA" sz="2800" b="1" dirty="0" err="1">
                <a:latin typeface="Calibri" panose="020F0502020204030204" pitchFamily="34" charset="0"/>
                <a:ea typeface="Times New Roman" panose="02020603050405020304" pitchFamily="18" charset="0"/>
                <a:cs typeface="Times New Roman" panose="02020603050405020304" pitchFamily="18" charset="0"/>
              </a:rPr>
              <a:t>partly</a:t>
            </a:r>
            <a:r>
              <a:rPr lang="fr-CA" sz="2800" b="1" dirty="0">
                <a:latin typeface="Calibri" panose="020F0502020204030204" pitchFamily="34" charset="0"/>
                <a:ea typeface="Times New Roman" panose="02020603050405020304" pitchFamily="18" charset="0"/>
                <a:cs typeface="Times New Roman" panose="02020603050405020304" pitchFamily="18" charset="0"/>
              </a:rPr>
              <a:t> </a:t>
            </a:r>
            <a:r>
              <a:rPr lang="fr-CA" sz="2800" b="1" dirty="0" err="1">
                <a:latin typeface="Calibri" panose="020F0502020204030204" pitchFamily="34" charset="0"/>
                <a:ea typeface="Times New Roman" panose="02020603050405020304" pitchFamily="18" charset="0"/>
                <a:cs typeface="Times New Roman" panose="02020603050405020304" pitchFamily="18" charset="0"/>
              </a:rPr>
              <a:t>satisfied</a:t>
            </a:r>
            <a:r>
              <a:rPr lang="fr-CA" sz="2800" b="1" dirty="0">
                <a:latin typeface="Calibri" panose="020F0502020204030204" pitchFamily="34" charset="0"/>
                <a:ea typeface="Times New Roman" panose="02020603050405020304" pitchFamily="18" charset="0"/>
                <a:cs typeface="Times New Roman" panose="02020603050405020304" pitchFamily="18" charset="0"/>
              </a:rPr>
              <a:t> </a:t>
            </a:r>
            <a:r>
              <a:rPr lang="fr-CA" sz="2800" dirty="0">
                <a:latin typeface="Calibri" panose="020F0502020204030204" pitchFamily="34" charset="0"/>
                <a:ea typeface="Times New Roman" panose="02020603050405020304" pitchFamily="18" charset="0"/>
                <a:cs typeface="Times New Roman" panose="02020603050405020304" pitchFamily="18" charset="0"/>
              </a:rPr>
              <a:t>by </a:t>
            </a:r>
            <a:r>
              <a:rPr lang="fr-CA" sz="2800" dirty="0" err="1">
                <a:latin typeface="Calibri" panose="020F0502020204030204" pitchFamily="34" charset="0"/>
                <a:ea typeface="Times New Roman" panose="02020603050405020304" pitchFamily="18" charset="0"/>
                <a:cs typeface="Times New Roman" panose="02020603050405020304" pitchFamily="18" charset="0"/>
              </a:rPr>
              <a:t>current</a:t>
            </a:r>
            <a:r>
              <a:rPr lang="fr-CA" sz="2800" dirty="0">
                <a:latin typeface="Calibri" panose="020F0502020204030204" pitchFamily="34" charset="0"/>
                <a:ea typeface="Times New Roman" panose="02020603050405020304" pitchFamily="18" charset="0"/>
                <a:cs typeface="Times New Roman" panose="02020603050405020304" pitchFamily="18" charset="0"/>
              </a:rPr>
              <a:t> </a:t>
            </a:r>
            <a:r>
              <a:rPr lang="fr-CA" sz="2800" dirty="0" err="1">
                <a:latin typeface="Calibri" panose="020F0502020204030204" pitchFamily="34" charset="0"/>
                <a:ea typeface="Times New Roman" panose="02020603050405020304" pitchFamily="18" charset="0"/>
                <a:cs typeface="Times New Roman" panose="02020603050405020304" pitchFamily="18" charset="0"/>
              </a:rPr>
              <a:t>health</a:t>
            </a:r>
            <a:r>
              <a:rPr lang="fr-CA" sz="2800" dirty="0">
                <a:latin typeface="Calibri" panose="020F0502020204030204" pitchFamily="34" charset="0"/>
                <a:ea typeface="Times New Roman" panose="02020603050405020304" pitchFamily="18" charset="0"/>
                <a:cs typeface="Times New Roman" panose="02020603050405020304" pitchFamily="18" charset="0"/>
              </a:rPr>
              <a:t> and social services </a:t>
            </a:r>
            <a:r>
              <a:rPr lang="fr-CA" sz="2800" baseline="30000" dirty="0">
                <a:latin typeface="Calibri" panose="020F0502020204030204" pitchFamily="34" charset="0"/>
                <a:ea typeface="Times New Roman" panose="02020603050405020304" pitchFamily="18" charset="0"/>
                <a:cs typeface="Times New Roman" panose="02020603050405020304" pitchFamily="18" charset="0"/>
              </a:rPr>
              <a:t>1, 2</a:t>
            </a:r>
            <a:endParaRPr lang="fr-CA" sz="2800" dirty="0">
              <a:latin typeface="Calibri" panose="020F0502020204030204" pitchFamily="34" charset="0"/>
              <a:ea typeface="Times New Roman" panose="02020603050405020304" pitchFamily="18" charset="0"/>
              <a:cs typeface="Times New Roman" panose="02020603050405020304" pitchFamily="18" charset="0"/>
            </a:endParaRPr>
          </a:p>
          <a:p>
            <a:pPr lvl="0" algn="just">
              <a:spcAft>
                <a:spcPts val="0"/>
              </a:spcAft>
              <a:buFont typeface="Arial" panose="020B0604020202020204" pitchFamily="34" charset="0"/>
              <a:buChar char="•"/>
            </a:pPr>
            <a:r>
              <a:rPr lang="en-US" sz="2800" dirty="0">
                <a:latin typeface="Calibri" panose="020F0502020204030204" pitchFamily="34" charset="0"/>
                <a:ea typeface="Times New Roman" panose="02020603050405020304" pitchFamily="18" charset="0"/>
                <a:cs typeface="Times New Roman" panose="02020603050405020304" pitchFamily="18" charset="0"/>
              </a:rPr>
              <a:t>Most fulfilled needs : nutrition, personal care or housing </a:t>
            </a:r>
            <a:r>
              <a:rPr lang="en-US" sz="2800" dirty="0">
                <a:latin typeface="Calibri" panose="020F0502020204030204" pitchFamily="34" charset="0"/>
                <a:ea typeface="Times New Roman" panose="02020603050405020304" pitchFamily="18" charset="0"/>
                <a:cs typeface="Times New Roman" panose="02020603050405020304" pitchFamily="18" charset="0"/>
                <a:sym typeface="Wingdings" panose="05000000000000000000" pitchFamily="2" charset="2"/>
              </a:rPr>
              <a:t> </a:t>
            </a:r>
            <a:r>
              <a:rPr lang="fr-CA" sz="2800" b="1" dirty="0">
                <a:latin typeface="Calibri" panose="020F0502020204030204" pitchFamily="34" charset="0"/>
                <a:ea typeface="Times New Roman" panose="02020603050405020304" pitchFamily="18" charset="0"/>
                <a:cs typeface="Times New Roman" panose="02020603050405020304" pitchFamily="18" charset="0"/>
              </a:rPr>
              <a:t>basic</a:t>
            </a:r>
            <a:r>
              <a:rPr lang="fr-CA" sz="2800" dirty="0">
                <a:latin typeface="Calibri" panose="020F0502020204030204" pitchFamily="34" charset="0"/>
                <a:ea typeface="Times New Roman" panose="02020603050405020304" pitchFamily="18" charset="0"/>
                <a:cs typeface="Times New Roman" panose="02020603050405020304" pitchFamily="18" charset="0"/>
              </a:rPr>
              <a:t> </a:t>
            </a:r>
            <a:r>
              <a:rPr lang="fr-CA" sz="2800" b="1" dirty="0" err="1">
                <a:latin typeface="Calibri" panose="020F0502020204030204" pitchFamily="34" charset="0"/>
                <a:ea typeface="Times New Roman" panose="02020603050405020304" pitchFamily="18" charset="0"/>
                <a:cs typeface="Times New Roman" panose="02020603050405020304" pitchFamily="18" charset="0"/>
              </a:rPr>
              <a:t>daily</a:t>
            </a:r>
            <a:r>
              <a:rPr lang="fr-CA" sz="2800" dirty="0">
                <a:latin typeface="Calibri" panose="020F0502020204030204" pitchFamily="34" charset="0"/>
                <a:ea typeface="Times New Roman" panose="02020603050405020304" pitchFamily="18" charset="0"/>
                <a:cs typeface="Times New Roman" panose="02020603050405020304" pitchFamily="18" charset="0"/>
              </a:rPr>
              <a:t> + </a:t>
            </a:r>
            <a:r>
              <a:rPr lang="fr-CA" sz="2800" b="1" dirty="0">
                <a:latin typeface="Calibri" panose="020F0502020204030204" pitchFamily="34" charset="0"/>
                <a:ea typeface="Times New Roman" panose="02020603050405020304" pitchFamily="18" charset="0"/>
                <a:cs typeface="Times New Roman" panose="02020603050405020304" pitchFamily="18" charset="0"/>
              </a:rPr>
              <a:t>urgent </a:t>
            </a:r>
            <a:r>
              <a:rPr lang="fr-CA" sz="2800" b="1" dirty="0" err="1">
                <a:latin typeface="Calibri" panose="020F0502020204030204" pitchFamily="34" charset="0"/>
                <a:ea typeface="Times New Roman" panose="02020603050405020304" pitchFamily="18" charset="0"/>
                <a:cs typeface="Times New Roman" panose="02020603050405020304" pitchFamily="18" charset="0"/>
              </a:rPr>
              <a:t>needs</a:t>
            </a:r>
            <a:r>
              <a:rPr lang="fr-CA" sz="2800" b="1" dirty="0">
                <a:latin typeface="Calibri" panose="020F0502020204030204" pitchFamily="34" charset="0"/>
                <a:ea typeface="Times New Roman" panose="02020603050405020304" pitchFamily="18" charset="0"/>
                <a:cs typeface="Times New Roman" panose="02020603050405020304" pitchFamily="18" charset="0"/>
              </a:rPr>
              <a:t> </a:t>
            </a:r>
          </a:p>
          <a:p>
            <a:pPr lvl="0" algn="just">
              <a:spcAft>
                <a:spcPts val="0"/>
              </a:spcAft>
              <a:buFont typeface="Arial" panose="020B0604020202020204" pitchFamily="34" charset="0"/>
              <a:buChar char="•"/>
            </a:pPr>
            <a:r>
              <a:rPr lang="fr-CA" sz="2800" dirty="0">
                <a:latin typeface="Calibri" panose="020F0502020204030204" pitchFamily="34" charset="0"/>
                <a:ea typeface="Times New Roman" panose="02020603050405020304" pitchFamily="18" charset="0"/>
                <a:cs typeface="Times New Roman" panose="02020603050405020304" pitchFamily="18" charset="0"/>
              </a:rPr>
              <a:t>The </a:t>
            </a:r>
            <a:r>
              <a:rPr lang="fr-CA" sz="2800" b="1" dirty="0">
                <a:latin typeface="Calibri" panose="020F0502020204030204" pitchFamily="34" charset="0"/>
                <a:ea typeface="Times New Roman" panose="02020603050405020304" pitchFamily="18" charset="0"/>
                <a:cs typeface="Times New Roman" panose="02020603050405020304" pitchFamily="18" charset="0"/>
              </a:rPr>
              <a:t>least </a:t>
            </a:r>
            <a:r>
              <a:rPr lang="fr-CA" sz="2800" b="1" dirty="0" err="1">
                <a:latin typeface="Calibri" panose="020F0502020204030204" pitchFamily="34" charset="0"/>
                <a:ea typeface="Times New Roman" panose="02020603050405020304" pitchFamily="18" charset="0"/>
                <a:cs typeface="Times New Roman" panose="02020603050405020304" pitchFamily="18" charset="0"/>
              </a:rPr>
              <a:t>fulfilled</a:t>
            </a:r>
            <a:r>
              <a:rPr lang="fr-CA" sz="2800" b="1" dirty="0">
                <a:latin typeface="Calibri" panose="020F0502020204030204" pitchFamily="34" charset="0"/>
                <a:ea typeface="Times New Roman" panose="02020603050405020304" pitchFamily="18" charset="0"/>
                <a:cs typeface="Times New Roman" panose="02020603050405020304" pitchFamily="18" charset="0"/>
              </a:rPr>
              <a:t> </a:t>
            </a:r>
            <a:r>
              <a:rPr lang="fr-CA" sz="2800" b="1" dirty="0" err="1">
                <a:latin typeface="Calibri" panose="020F0502020204030204" pitchFamily="34" charset="0"/>
                <a:ea typeface="Times New Roman" panose="02020603050405020304" pitchFamily="18" charset="0"/>
                <a:cs typeface="Times New Roman" panose="02020603050405020304" pitchFamily="18" charset="0"/>
              </a:rPr>
              <a:t>needs</a:t>
            </a:r>
            <a:r>
              <a:rPr lang="fr-CA" sz="2800" b="1" dirty="0">
                <a:latin typeface="Calibri" panose="020F0502020204030204" pitchFamily="34" charset="0"/>
                <a:ea typeface="Times New Roman" panose="02020603050405020304" pitchFamily="18" charset="0"/>
                <a:cs typeface="Times New Roman" panose="02020603050405020304" pitchFamily="18" charset="0"/>
              </a:rPr>
              <a:t> </a:t>
            </a:r>
            <a:r>
              <a:rPr lang="fr-CA" sz="2800" dirty="0">
                <a:latin typeface="Calibri" panose="020F0502020204030204" pitchFamily="34" charset="0"/>
                <a:ea typeface="Times New Roman" panose="02020603050405020304" pitchFamily="18" charset="0"/>
                <a:cs typeface="Times New Roman" panose="02020603050405020304" pitchFamily="18" charset="0"/>
                <a:sym typeface="Wingdings" panose="05000000000000000000" pitchFamily="2" charset="2"/>
              </a:rPr>
              <a:t> </a:t>
            </a:r>
            <a:r>
              <a:rPr lang="fr-CA" sz="2800" dirty="0" err="1">
                <a:latin typeface="Calibri" panose="020F0502020204030204" pitchFamily="34" charset="0"/>
                <a:ea typeface="Times New Roman" panose="02020603050405020304" pitchFamily="18" charset="0"/>
                <a:cs typeface="Times New Roman" panose="02020603050405020304" pitchFamily="18" charset="0"/>
              </a:rPr>
              <a:t>activities</a:t>
            </a:r>
            <a:r>
              <a:rPr lang="fr-CA" sz="2800" dirty="0">
                <a:latin typeface="Calibri" panose="020F0502020204030204" pitchFamily="34" charset="0"/>
                <a:ea typeface="Times New Roman" panose="02020603050405020304" pitchFamily="18" charset="0"/>
                <a:cs typeface="Times New Roman" panose="02020603050405020304" pitchFamily="18" charset="0"/>
              </a:rPr>
              <a:t> </a:t>
            </a:r>
            <a:r>
              <a:rPr lang="fr-CA" sz="2800" b="1" dirty="0" err="1">
                <a:latin typeface="Calibri" panose="020F0502020204030204" pitchFamily="34" charset="0"/>
                <a:ea typeface="Times New Roman" panose="02020603050405020304" pitchFamily="18" charset="0"/>
                <a:cs typeface="Times New Roman" panose="02020603050405020304" pitchFamily="18" charset="0"/>
              </a:rPr>
              <a:t>most</a:t>
            </a:r>
            <a:r>
              <a:rPr lang="fr-CA" sz="2800" b="1" dirty="0">
                <a:latin typeface="Calibri" panose="020F0502020204030204" pitchFamily="34" charset="0"/>
                <a:ea typeface="Times New Roman" panose="02020603050405020304" pitchFamily="18" charset="0"/>
                <a:cs typeface="Times New Roman" panose="02020603050405020304" pitchFamily="18" charset="0"/>
              </a:rPr>
              <a:t> </a:t>
            </a:r>
            <a:r>
              <a:rPr lang="fr-CA" sz="2800" b="1" dirty="0" err="1">
                <a:latin typeface="Calibri" panose="020F0502020204030204" pitchFamily="34" charset="0"/>
                <a:ea typeface="Times New Roman" panose="02020603050405020304" pitchFamily="18" charset="0"/>
                <a:cs typeface="Times New Roman" panose="02020603050405020304" pitchFamily="18" charset="0"/>
              </a:rPr>
              <a:t>associated</a:t>
            </a:r>
            <a:r>
              <a:rPr lang="fr-CA" sz="2800" b="1" dirty="0">
                <a:latin typeface="Calibri" panose="020F0502020204030204" pitchFamily="34" charset="0"/>
                <a:ea typeface="Times New Roman" panose="02020603050405020304" pitchFamily="18" charset="0"/>
                <a:cs typeface="Times New Roman" panose="02020603050405020304" pitchFamily="18" charset="0"/>
              </a:rPr>
              <a:t> </a:t>
            </a:r>
            <a:r>
              <a:rPr lang="fr-CA" sz="2800" dirty="0" err="1">
                <a:latin typeface="Calibri" panose="020F0502020204030204" pitchFamily="34" charset="0"/>
                <a:ea typeface="Times New Roman" panose="02020603050405020304" pitchFamily="18" charset="0"/>
                <a:cs typeface="Times New Roman" panose="02020603050405020304" pitchFamily="18" charset="0"/>
              </a:rPr>
              <a:t>with</a:t>
            </a:r>
            <a:r>
              <a:rPr lang="fr-CA" sz="2800" dirty="0">
                <a:latin typeface="Calibri" panose="020F0502020204030204" pitchFamily="34" charset="0"/>
                <a:ea typeface="Times New Roman" panose="02020603050405020304" pitchFamily="18" charset="0"/>
                <a:cs typeface="Times New Roman" panose="02020603050405020304" pitchFamily="18" charset="0"/>
              </a:rPr>
              <a:t> </a:t>
            </a:r>
            <a:r>
              <a:rPr lang="fr-CA" sz="2800" dirty="0" err="1">
                <a:latin typeface="Calibri" panose="020F0502020204030204" pitchFamily="34" charset="0"/>
                <a:ea typeface="Times New Roman" panose="02020603050405020304" pitchFamily="18" charset="0"/>
                <a:cs typeface="Times New Roman" panose="02020603050405020304" pitchFamily="18" charset="0"/>
              </a:rPr>
              <a:t>health</a:t>
            </a:r>
            <a:r>
              <a:rPr lang="fr-CA" sz="2800" dirty="0">
                <a:latin typeface="Calibri" panose="020F0502020204030204" pitchFamily="34" charset="0"/>
                <a:ea typeface="Times New Roman" panose="02020603050405020304" pitchFamily="18" charset="0"/>
                <a:cs typeface="Times New Roman" panose="02020603050405020304" pitchFamily="18" charset="0"/>
              </a:rPr>
              <a:t> + wellbeing</a:t>
            </a:r>
            <a:r>
              <a:rPr lang="fr-CA" sz="2800" baseline="30000" dirty="0">
                <a:latin typeface="Calibri" panose="020F0502020204030204" pitchFamily="34" charset="0"/>
                <a:ea typeface="Times New Roman" panose="02020603050405020304" pitchFamily="18" charset="0"/>
                <a:cs typeface="Times New Roman" panose="02020603050405020304" pitchFamily="18" charset="0"/>
              </a:rPr>
              <a:t>3</a:t>
            </a:r>
            <a:r>
              <a:rPr lang="fr-CA" sz="2800" dirty="0">
                <a:latin typeface="Calibri" panose="020F0502020204030204" pitchFamily="34" charset="0"/>
                <a:ea typeface="Times New Roman" panose="02020603050405020304" pitchFamily="18" charset="0"/>
                <a:cs typeface="Times New Roman" panose="02020603050405020304" pitchFamily="18" charset="0"/>
              </a:rPr>
              <a:t>: </a:t>
            </a:r>
            <a:r>
              <a:rPr lang="fr-CA" sz="2800" b="1" dirty="0">
                <a:latin typeface="Calibri" panose="020F0502020204030204" pitchFamily="34" charset="0"/>
                <a:ea typeface="Times New Roman" panose="02020603050405020304" pitchFamily="18" charset="0"/>
                <a:cs typeface="Times New Roman" panose="02020603050405020304" pitchFamily="18" charset="0"/>
              </a:rPr>
              <a:t>social</a:t>
            </a:r>
            <a:r>
              <a:rPr lang="fr-CA" sz="2800" dirty="0">
                <a:latin typeface="Calibri" panose="020F0502020204030204" pitchFamily="34" charset="0"/>
                <a:ea typeface="Times New Roman" panose="02020603050405020304" pitchFamily="18" charset="0"/>
                <a:cs typeface="Times New Roman" panose="02020603050405020304" pitchFamily="18" charset="0"/>
              </a:rPr>
              <a:t> and </a:t>
            </a:r>
            <a:r>
              <a:rPr lang="fr-CA" sz="2800" b="1" dirty="0">
                <a:latin typeface="Calibri" panose="020F0502020204030204" pitchFamily="34" charset="0"/>
                <a:ea typeface="Times New Roman" panose="02020603050405020304" pitchFamily="18" charset="0"/>
                <a:cs typeface="Times New Roman" panose="02020603050405020304" pitchFamily="18" charset="0"/>
              </a:rPr>
              <a:t>fitness</a:t>
            </a:r>
            <a:r>
              <a:rPr lang="fr-CA" sz="2800" dirty="0">
                <a:latin typeface="Calibri" panose="020F0502020204030204" pitchFamily="34" charset="0"/>
                <a:ea typeface="Times New Roman" panose="02020603050405020304" pitchFamily="18" charset="0"/>
                <a:cs typeface="Times New Roman" panose="02020603050405020304" pitchFamily="18" charset="0"/>
              </a:rPr>
              <a:t> </a:t>
            </a:r>
            <a:r>
              <a:rPr lang="fr-CA" sz="2800" dirty="0" err="1">
                <a:latin typeface="Calibri" panose="020F0502020204030204" pitchFamily="34" charset="0"/>
                <a:ea typeface="Times New Roman" panose="02020603050405020304" pitchFamily="18" charset="0"/>
                <a:cs typeface="Times New Roman" panose="02020603050405020304" pitchFamily="18" charset="0"/>
              </a:rPr>
              <a:t>activities</a:t>
            </a:r>
            <a:r>
              <a:rPr lang="fr-CA" sz="2800" dirty="0">
                <a:latin typeface="Calibri" panose="020F0502020204030204" pitchFamily="34" charset="0"/>
                <a:ea typeface="Times New Roman" panose="02020603050405020304" pitchFamily="18" charset="0"/>
                <a:cs typeface="Times New Roman" panose="02020603050405020304" pitchFamily="18" charset="0"/>
              </a:rPr>
              <a:t> </a:t>
            </a:r>
            <a:r>
              <a:rPr lang="fr-CA" sz="2800" baseline="30000" dirty="0">
                <a:latin typeface="Calibri" panose="020F0502020204030204" pitchFamily="34" charset="0"/>
                <a:ea typeface="Times New Roman" panose="02020603050405020304" pitchFamily="18" charset="0"/>
                <a:cs typeface="Times New Roman" panose="02020603050405020304" pitchFamily="18" charset="0"/>
              </a:rPr>
              <a:t>4</a:t>
            </a:r>
            <a:endParaRPr lang="fr-CA" sz="2800"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ZoneTexte 4"/>
          <p:cNvSpPr txBox="1"/>
          <p:nvPr/>
        </p:nvSpPr>
        <p:spPr>
          <a:xfrm>
            <a:off x="0" y="6474367"/>
            <a:ext cx="9134488" cy="369332"/>
          </a:xfrm>
          <a:prstGeom prst="rect">
            <a:avLst/>
          </a:prstGeom>
          <a:solidFill>
            <a:schemeClr val="bg2">
              <a:lumMod val="90000"/>
            </a:schemeClr>
          </a:solidFill>
        </p:spPr>
        <p:txBody>
          <a:bodyPr wrap="square" rtlCol="0">
            <a:spAutoFit/>
          </a:bodyPr>
          <a:lstStyle/>
          <a:p>
            <a:pPr marL="0" lvl="1"/>
            <a:r>
              <a:rPr lang="fr-CA" baseline="30000" dirty="0"/>
              <a:t>1 </a:t>
            </a:r>
            <a:r>
              <a:rPr lang="fr-CA" dirty="0"/>
              <a:t>Talbot et al, 2004; </a:t>
            </a:r>
            <a:r>
              <a:rPr lang="fr-CA" baseline="30000" dirty="0"/>
              <a:t>2</a:t>
            </a:r>
            <a:r>
              <a:rPr lang="fr-CA" dirty="0"/>
              <a:t> Vincent et al, 2010; </a:t>
            </a:r>
            <a:r>
              <a:rPr lang="fr-CA" baseline="30000" dirty="0"/>
              <a:t>3</a:t>
            </a:r>
            <a:r>
              <a:rPr lang="fr-CA" dirty="0"/>
              <a:t> Moll et al, 2014; </a:t>
            </a:r>
            <a:r>
              <a:rPr lang="fr-CA" baseline="30000" dirty="0"/>
              <a:t>4</a:t>
            </a:r>
            <a:r>
              <a:rPr lang="fr-CA" dirty="0"/>
              <a:t> Levasseur et al, 2012</a:t>
            </a:r>
            <a:r>
              <a:rPr lang="fr-CA" baseline="30000" dirty="0"/>
              <a:t> </a:t>
            </a:r>
            <a:endParaRPr lang="fr-CA" dirty="0"/>
          </a:p>
        </p:txBody>
      </p:sp>
    </p:spTree>
    <p:custDataLst>
      <p:tags r:id="rId1"/>
    </p:custDataLst>
    <p:extLst>
      <p:ext uri="{BB962C8B-B14F-4D97-AF65-F5344CB8AC3E}">
        <p14:creationId xmlns:p14="http://schemas.microsoft.com/office/powerpoint/2010/main" val="2558792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p:cNvSpPr txBox="1"/>
          <p:nvPr/>
        </p:nvSpPr>
        <p:spPr>
          <a:xfrm>
            <a:off x="0" y="5375343"/>
            <a:ext cx="9179184" cy="1477328"/>
          </a:xfrm>
          <a:prstGeom prst="rect">
            <a:avLst/>
          </a:prstGeom>
          <a:solidFill>
            <a:schemeClr val="bg2">
              <a:lumMod val="90000"/>
            </a:schemeClr>
          </a:solidFill>
        </p:spPr>
        <p:txBody>
          <a:bodyPr wrap="square" rtlCol="0">
            <a:spAutoFit/>
          </a:bodyPr>
          <a:lstStyle/>
          <a:p>
            <a:pPr marL="0" lvl="1"/>
            <a:endParaRPr lang="fr-CA" dirty="0"/>
          </a:p>
          <a:p>
            <a:pPr marL="0" lvl="1"/>
            <a:endParaRPr lang="fr-CA" dirty="0"/>
          </a:p>
          <a:p>
            <a:pPr marL="0" lvl="1"/>
            <a:endParaRPr lang="fr-CA" dirty="0"/>
          </a:p>
          <a:p>
            <a:pPr marL="0" lvl="1"/>
            <a:endParaRPr lang="fr-CA" dirty="0"/>
          </a:p>
          <a:p>
            <a:pPr marL="0" lvl="1"/>
            <a:endParaRPr lang="fr-CA" dirty="0"/>
          </a:p>
        </p:txBody>
      </p:sp>
      <p:sp>
        <p:nvSpPr>
          <p:cNvPr id="2" name="Titre 1"/>
          <p:cNvSpPr>
            <a:spLocks noGrp="1"/>
          </p:cNvSpPr>
          <p:nvPr>
            <p:ph type="title"/>
          </p:nvPr>
        </p:nvSpPr>
        <p:spPr/>
        <p:txBody>
          <a:bodyPr/>
          <a:lstStyle/>
          <a:p>
            <a:r>
              <a:rPr lang="fr-CA" b="1" dirty="0">
                <a:solidFill>
                  <a:schemeClr val="accent2">
                    <a:lumMod val="75000"/>
                  </a:schemeClr>
                </a:solidFill>
              </a:rPr>
              <a:t>Discussion </a:t>
            </a:r>
            <a:r>
              <a:rPr lang="fr-CA" sz="3600" b="1" dirty="0">
                <a:solidFill>
                  <a:schemeClr val="accent2">
                    <a:lumMod val="75000"/>
                  </a:schemeClr>
                </a:solidFill>
              </a:rPr>
              <a:t>(</a:t>
            </a:r>
            <a:r>
              <a:rPr lang="fr-CA" sz="3600" b="1" dirty="0" err="1">
                <a:solidFill>
                  <a:schemeClr val="accent2">
                    <a:lumMod val="75000"/>
                  </a:schemeClr>
                </a:solidFill>
              </a:rPr>
              <a:t>cont’d</a:t>
            </a:r>
            <a:r>
              <a:rPr lang="fr-CA" sz="3600" b="1" dirty="0">
                <a:solidFill>
                  <a:schemeClr val="accent2">
                    <a:lumMod val="75000"/>
                  </a:schemeClr>
                </a:solidFill>
              </a:rPr>
              <a:t>)</a:t>
            </a:r>
            <a:endParaRPr lang="fr-CA" sz="4000" dirty="0">
              <a:solidFill>
                <a:schemeClr val="accent2">
                  <a:lumMod val="75000"/>
                </a:schemeClr>
              </a:solidFill>
            </a:endParaRPr>
          </a:p>
        </p:txBody>
      </p:sp>
      <p:sp>
        <p:nvSpPr>
          <p:cNvPr id="3" name="Espace réservé du contenu 2"/>
          <p:cNvSpPr>
            <a:spLocks noGrp="1"/>
          </p:cNvSpPr>
          <p:nvPr>
            <p:ph idx="1"/>
          </p:nvPr>
        </p:nvSpPr>
        <p:spPr>
          <a:xfrm>
            <a:off x="246191" y="1246188"/>
            <a:ext cx="8681677" cy="4525963"/>
          </a:xfrm>
        </p:spPr>
        <p:txBody>
          <a:bodyPr/>
          <a:lstStyle/>
          <a:p>
            <a:pPr algn="just">
              <a:spcAft>
                <a:spcPts val="0"/>
              </a:spcAft>
              <a:buFont typeface="Arial" panose="020B0604020202020204" pitchFamily="34" charset="0"/>
              <a:buChar char="•"/>
            </a:pPr>
            <a:r>
              <a:rPr lang="fr-CA" sz="2800" dirty="0">
                <a:latin typeface="Calibri" panose="020F0502020204030204" pitchFamily="34" charset="0"/>
                <a:ea typeface="Times New Roman" panose="02020603050405020304" pitchFamily="18" charset="0"/>
                <a:cs typeface="Times New Roman" panose="02020603050405020304" pitchFamily="18" charset="0"/>
              </a:rPr>
              <a:t>Interventions to </a:t>
            </a:r>
            <a:r>
              <a:rPr lang="fr-CA" sz="2800" dirty="0" err="1">
                <a:latin typeface="Calibri" panose="020F0502020204030204" pitchFamily="34" charset="0"/>
                <a:ea typeface="Times New Roman" panose="02020603050405020304" pitchFamily="18" charset="0"/>
                <a:cs typeface="Times New Roman" panose="02020603050405020304" pitchFamily="18" charset="0"/>
              </a:rPr>
              <a:t>foster</a:t>
            </a:r>
            <a:r>
              <a:rPr lang="fr-CA" sz="2800" dirty="0">
                <a:latin typeface="Calibri" panose="020F0502020204030204" pitchFamily="34" charset="0"/>
                <a:ea typeface="Times New Roman" panose="02020603050405020304" pitchFamily="18" charset="0"/>
                <a:cs typeface="Times New Roman" panose="02020603050405020304" pitchFamily="18" charset="0"/>
              </a:rPr>
              <a:t> social participation: </a:t>
            </a:r>
            <a:r>
              <a:rPr lang="fr-CA" sz="2800" b="1" dirty="0" err="1">
                <a:latin typeface="Calibri" panose="020F0502020204030204" pitchFamily="34" charset="0"/>
                <a:ea typeface="Times New Roman" panose="02020603050405020304" pitchFamily="18" charset="0"/>
                <a:cs typeface="Times New Roman" panose="02020603050405020304" pitchFamily="18" charset="0"/>
              </a:rPr>
              <a:t>insufficient</a:t>
            </a:r>
            <a:r>
              <a:rPr lang="fr-CA" sz="2800" dirty="0">
                <a:latin typeface="Calibri" panose="020F0502020204030204" pitchFamily="34" charset="0"/>
                <a:ea typeface="Times New Roman" panose="02020603050405020304" pitchFamily="18" charset="0"/>
                <a:cs typeface="Times New Roman" panose="02020603050405020304" pitchFamily="18" charset="0"/>
              </a:rPr>
              <a:t>, </a:t>
            </a:r>
            <a:r>
              <a:rPr lang="fr-CA" sz="2800" dirty="0" err="1">
                <a:latin typeface="Calibri" panose="020F0502020204030204" pitchFamily="34" charset="0"/>
                <a:ea typeface="Times New Roman" panose="02020603050405020304" pitchFamily="18" charset="0"/>
                <a:cs typeface="Times New Roman" panose="02020603050405020304" pitchFamily="18" charset="0"/>
              </a:rPr>
              <a:t>even</a:t>
            </a:r>
            <a:r>
              <a:rPr lang="fr-CA" sz="2800" dirty="0">
                <a:latin typeface="Calibri" panose="020F0502020204030204" pitchFamily="34" charset="0"/>
                <a:ea typeface="Times New Roman" panose="02020603050405020304" pitchFamily="18" charset="0"/>
                <a:cs typeface="Times New Roman" panose="02020603050405020304" pitchFamily="18" charset="0"/>
              </a:rPr>
              <a:t> for </a:t>
            </a:r>
            <a:r>
              <a:rPr lang="fr-CA" sz="2800" dirty="0" err="1">
                <a:latin typeface="Calibri" panose="020F0502020204030204" pitchFamily="34" charset="0"/>
                <a:ea typeface="Times New Roman" panose="02020603050405020304" pitchFamily="18" charset="0"/>
                <a:cs typeface="Times New Roman" panose="02020603050405020304" pitchFamily="18" charset="0"/>
              </a:rPr>
              <a:t>personal</a:t>
            </a:r>
            <a:r>
              <a:rPr lang="fr-CA" sz="2800" dirty="0">
                <a:latin typeface="Calibri" panose="020F0502020204030204" pitchFamily="34" charset="0"/>
                <a:ea typeface="Times New Roman" panose="02020603050405020304" pitchFamily="18" charset="0"/>
                <a:cs typeface="Times New Roman" panose="02020603050405020304" pitchFamily="18" charset="0"/>
              </a:rPr>
              <a:t> care and nutrition </a:t>
            </a:r>
            <a:r>
              <a:rPr lang="fr-CA" sz="2800" baseline="30000" dirty="0">
                <a:latin typeface="Calibri" panose="020F0502020204030204" pitchFamily="34" charset="0"/>
                <a:ea typeface="Times New Roman" panose="02020603050405020304" pitchFamily="18" charset="0"/>
                <a:cs typeface="Times New Roman" panose="02020603050405020304" pitchFamily="18" charset="0"/>
              </a:rPr>
              <a:t>1</a:t>
            </a:r>
            <a:endParaRPr lang="fr-CA" sz="2800" dirty="0">
              <a:latin typeface="Comic Sans MS" pitchFamily="66" charset="0"/>
              <a:ea typeface="ＭＳ Ｐゴシック" pitchFamily="34" charset="-128"/>
            </a:endParaRPr>
          </a:p>
          <a:p>
            <a:pPr marL="365125" lvl="0" indent="-365125" algn="just">
              <a:buSzPct val="90000"/>
              <a:buFont typeface="Arial" panose="020B0604020202020204" pitchFamily="34" charset="0"/>
              <a:buChar char="•"/>
            </a:pPr>
            <a:r>
              <a:rPr lang="en-US" sz="2800" dirty="0">
                <a:latin typeface="+mj-lt"/>
                <a:ea typeface="ＭＳ Ｐゴシック" charset="0"/>
              </a:rPr>
              <a:t>Implement a </a:t>
            </a:r>
            <a:r>
              <a:rPr lang="en-US" sz="2800" b="1" dirty="0">
                <a:latin typeface="+mj-lt"/>
                <a:ea typeface="ＭＳ Ｐゴシック" charset="0"/>
              </a:rPr>
              <a:t>continuum</a:t>
            </a:r>
            <a:r>
              <a:rPr lang="en-US" sz="2800" dirty="0">
                <a:latin typeface="+mj-lt"/>
                <a:ea typeface="ＭＳ Ｐゴシック" charset="0"/>
              </a:rPr>
              <a:t> of innovative interventions</a:t>
            </a:r>
          </a:p>
          <a:p>
            <a:pPr marL="765175" lvl="1" indent="-365125" algn="just">
              <a:buSzPct val="90000"/>
              <a:buFont typeface="Wingdings" panose="05000000000000000000" pitchFamily="2" charset="2"/>
              <a:buChar char="ü"/>
            </a:pPr>
            <a:r>
              <a:rPr lang="en-US" sz="2400" b="1" dirty="0">
                <a:solidFill>
                  <a:schemeClr val="accent2">
                    <a:lumMod val="50000"/>
                  </a:schemeClr>
                </a:solidFill>
                <a:latin typeface="+mj-lt"/>
                <a:ea typeface="ＭＳ Ｐゴシック" charset="0"/>
              </a:rPr>
              <a:t>Personalized Attendant for Community Integration</a:t>
            </a:r>
            <a:r>
              <a:rPr lang="en-US" sz="2400" dirty="0">
                <a:latin typeface="+mj-lt"/>
                <a:ea typeface="ＭＳ Ｐゴシック" charset="0"/>
              </a:rPr>
              <a:t> </a:t>
            </a:r>
            <a:r>
              <a:rPr lang="en-US" sz="2400" b="1" dirty="0">
                <a:solidFill>
                  <a:schemeClr val="accent2">
                    <a:lumMod val="50000"/>
                  </a:schemeClr>
                </a:solidFill>
                <a:latin typeface="+mj-lt"/>
                <a:ea typeface="ＭＳ Ｐゴシック" charset="0"/>
              </a:rPr>
              <a:t>(APIC)</a:t>
            </a:r>
            <a:r>
              <a:rPr lang="fr-CA" b="1" baseline="30000" dirty="0">
                <a:solidFill>
                  <a:schemeClr val="accent2">
                    <a:lumMod val="50000"/>
                  </a:schemeClr>
                </a:solidFill>
                <a:ea typeface="Times New Roman" panose="02020603050405020304" pitchFamily="18" charset="0"/>
                <a:cs typeface="Times New Roman" panose="02020603050405020304" pitchFamily="18" charset="0"/>
              </a:rPr>
              <a:t> </a:t>
            </a:r>
            <a:r>
              <a:rPr lang="fr-CA" baseline="30000" dirty="0">
                <a:ea typeface="Times New Roman" panose="02020603050405020304" pitchFamily="18" charset="0"/>
                <a:cs typeface="Times New Roman" panose="02020603050405020304" pitchFamily="18" charset="0"/>
              </a:rPr>
              <a:t>2</a:t>
            </a:r>
            <a:r>
              <a:rPr lang="fr-CA" sz="2400" dirty="0">
                <a:ea typeface="Times New Roman" panose="02020603050405020304" pitchFamily="18" charset="0"/>
                <a:cs typeface="Times New Roman" panose="02020603050405020304" pitchFamily="18" charset="0"/>
              </a:rPr>
              <a:t>: 6-month </a:t>
            </a:r>
            <a:r>
              <a:rPr lang="fr-CA" sz="2400" dirty="0" err="1">
                <a:ea typeface="Times New Roman" panose="02020603050405020304" pitchFamily="18" charset="0"/>
                <a:cs typeface="Times New Roman" panose="02020603050405020304" pitchFamily="18" charset="0"/>
              </a:rPr>
              <a:t>weekly</a:t>
            </a:r>
            <a:r>
              <a:rPr lang="fr-CA" sz="2400" dirty="0">
                <a:ea typeface="Times New Roman" panose="02020603050405020304" pitchFamily="18" charset="0"/>
                <a:cs typeface="Times New Roman" panose="02020603050405020304" pitchFamily="18" charset="0"/>
              </a:rPr>
              <a:t> 3-hour sessions </a:t>
            </a:r>
            <a:r>
              <a:rPr lang="fr-CA" sz="2400" dirty="0" err="1">
                <a:ea typeface="Times New Roman" panose="02020603050405020304" pitchFamily="18" charset="0"/>
                <a:cs typeface="Times New Roman" panose="02020603050405020304" pitchFamily="18" charset="0"/>
              </a:rPr>
              <a:t>providing</a:t>
            </a:r>
            <a:r>
              <a:rPr lang="fr-CA" sz="2400" dirty="0">
                <a:ea typeface="Times New Roman" panose="02020603050405020304" pitchFamily="18" charset="0"/>
                <a:cs typeface="Times New Roman" panose="02020603050405020304" pitchFamily="18" charset="0"/>
              </a:rPr>
              <a:t> </a:t>
            </a:r>
            <a:r>
              <a:rPr lang="fr-CA" sz="2400" dirty="0" err="1">
                <a:ea typeface="Times New Roman" panose="02020603050405020304" pitchFamily="18" charset="0"/>
                <a:cs typeface="Times New Roman" panose="02020603050405020304" pitchFamily="18" charset="0"/>
              </a:rPr>
              <a:t>individual</a:t>
            </a:r>
            <a:r>
              <a:rPr lang="fr-CA" sz="2400" dirty="0">
                <a:ea typeface="Times New Roman" panose="02020603050405020304" pitchFamily="18" charset="0"/>
                <a:cs typeface="Times New Roman" panose="02020603050405020304" pitchFamily="18" charset="0"/>
              </a:rPr>
              <a:t> assistance by a </a:t>
            </a:r>
            <a:r>
              <a:rPr lang="fr-CA" sz="2400" dirty="0" err="1">
                <a:ea typeface="Times New Roman" panose="02020603050405020304" pitchFamily="18" charset="0"/>
                <a:cs typeface="Times New Roman" panose="02020603050405020304" pitchFamily="18" charset="0"/>
              </a:rPr>
              <a:t>trained</a:t>
            </a:r>
            <a:r>
              <a:rPr lang="fr-CA" sz="2400" dirty="0">
                <a:ea typeface="Times New Roman" panose="02020603050405020304" pitchFamily="18" charset="0"/>
                <a:cs typeface="Times New Roman" panose="02020603050405020304" pitchFamily="18" charset="0"/>
              </a:rPr>
              <a:t> </a:t>
            </a:r>
            <a:r>
              <a:rPr lang="fr-CA" sz="2400" dirty="0" err="1">
                <a:ea typeface="Times New Roman" panose="02020603050405020304" pitchFamily="18" charset="0"/>
                <a:cs typeface="Times New Roman" panose="02020603050405020304" pitchFamily="18" charset="0"/>
              </a:rPr>
              <a:t>citizen</a:t>
            </a:r>
            <a:endParaRPr lang="fr-CA" sz="2400" dirty="0">
              <a:ea typeface="Times New Roman" panose="02020603050405020304" pitchFamily="18" charset="0"/>
              <a:cs typeface="Times New Roman" panose="02020603050405020304" pitchFamily="18" charset="0"/>
            </a:endParaRPr>
          </a:p>
          <a:p>
            <a:pPr marL="765175" lvl="1" indent="-365125" algn="just">
              <a:buSzPct val="90000"/>
              <a:buFont typeface="Wingdings" panose="05000000000000000000" pitchFamily="2" charset="2"/>
              <a:buChar char="ü"/>
            </a:pPr>
            <a:r>
              <a:rPr lang="fr-CA" sz="2400" b="1" dirty="0" err="1">
                <a:solidFill>
                  <a:schemeClr val="accent2">
                    <a:lumMod val="50000"/>
                  </a:schemeClr>
                </a:solidFill>
                <a:ea typeface="Times New Roman" panose="02020603050405020304" pitchFamily="18" charset="0"/>
                <a:cs typeface="Times New Roman" panose="02020603050405020304" pitchFamily="18" charset="0"/>
              </a:rPr>
              <a:t>Lifestyle</a:t>
            </a:r>
            <a:r>
              <a:rPr lang="fr-CA" sz="2400" b="1" dirty="0">
                <a:solidFill>
                  <a:schemeClr val="accent2">
                    <a:lumMod val="50000"/>
                  </a:schemeClr>
                </a:solidFill>
                <a:ea typeface="Times New Roman" panose="02020603050405020304" pitchFamily="18" charset="0"/>
                <a:cs typeface="Times New Roman" panose="02020603050405020304" pitchFamily="18" charset="0"/>
              </a:rPr>
              <a:t> </a:t>
            </a:r>
            <a:r>
              <a:rPr lang="fr-CA" sz="2400" b="1" dirty="0" err="1">
                <a:solidFill>
                  <a:schemeClr val="accent2">
                    <a:lumMod val="50000"/>
                  </a:schemeClr>
                </a:solidFill>
                <a:ea typeface="Times New Roman" panose="02020603050405020304" pitchFamily="18" charset="0"/>
                <a:cs typeface="Times New Roman" panose="02020603050405020304" pitchFamily="18" charset="0"/>
              </a:rPr>
              <a:t>Redesign</a:t>
            </a:r>
            <a:r>
              <a:rPr lang="fr-CA" sz="2400" b="1" dirty="0">
                <a:solidFill>
                  <a:schemeClr val="accent2">
                    <a:lumMod val="50000"/>
                  </a:schemeClr>
                </a:solidFill>
                <a:ea typeface="Times New Roman" panose="02020603050405020304" pitchFamily="18" charset="0"/>
                <a:cs typeface="Times New Roman" panose="02020603050405020304" pitchFamily="18" charset="0"/>
              </a:rPr>
              <a:t>® </a:t>
            </a:r>
            <a:r>
              <a:rPr lang="fr-CA" sz="2400" baseline="30000" dirty="0">
                <a:ea typeface="Times New Roman" panose="02020603050405020304" pitchFamily="18" charset="0"/>
                <a:cs typeface="Times New Roman" panose="02020603050405020304" pitchFamily="18" charset="0"/>
              </a:rPr>
              <a:t>3</a:t>
            </a:r>
            <a:r>
              <a:rPr lang="fr-CA" sz="2400" dirty="0">
                <a:ea typeface="Times New Roman" panose="02020603050405020304" pitchFamily="18" charset="0"/>
                <a:cs typeface="Times New Roman" panose="02020603050405020304" pitchFamily="18" charset="0"/>
              </a:rPr>
              <a:t>: 6-month </a:t>
            </a:r>
            <a:r>
              <a:rPr lang="fr-CA" sz="2400" dirty="0" err="1">
                <a:ea typeface="Times New Roman" panose="02020603050405020304" pitchFamily="18" charset="0"/>
                <a:cs typeface="Times New Roman" panose="02020603050405020304" pitchFamily="18" charset="0"/>
              </a:rPr>
              <a:t>preventive</a:t>
            </a:r>
            <a:r>
              <a:rPr lang="fr-CA" sz="2400" dirty="0">
                <a:ea typeface="Times New Roman" panose="02020603050405020304" pitchFamily="18" charset="0"/>
                <a:cs typeface="Times New Roman" panose="02020603050405020304" pitchFamily="18" charset="0"/>
              </a:rPr>
              <a:t> </a:t>
            </a:r>
            <a:r>
              <a:rPr lang="fr-CA" sz="2400" dirty="0" err="1">
                <a:ea typeface="Times New Roman" panose="02020603050405020304" pitchFamily="18" charset="0"/>
                <a:cs typeface="Times New Roman" panose="02020603050405020304" pitchFamily="18" charset="0"/>
              </a:rPr>
              <a:t>occupational</a:t>
            </a:r>
            <a:r>
              <a:rPr lang="fr-CA" sz="2400" dirty="0">
                <a:ea typeface="Times New Roman" panose="02020603050405020304" pitchFamily="18" charset="0"/>
                <a:cs typeface="Times New Roman" panose="02020603050405020304" pitchFamily="18" charset="0"/>
              </a:rPr>
              <a:t> </a:t>
            </a:r>
            <a:r>
              <a:rPr lang="fr-CA" sz="2400" dirty="0" err="1">
                <a:ea typeface="Times New Roman" panose="02020603050405020304" pitchFamily="18" charset="0"/>
                <a:cs typeface="Times New Roman" panose="02020603050405020304" pitchFamily="18" charset="0"/>
              </a:rPr>
              <a:t>therapy</a:t>
            </a:r>
            <a:r>
              <a:rPr lang="fr-CA" sz="2400" dirty="0">
                <a:ea typeface="Times New Roman" panose="02020603050405020304" pitchFamily="18" charset="0"/>
                <a:cs typeface="Times New Roman" panose="02020603050405020304" pitchFamily="18" charset="0"/>
              </a:rPr>
              <a:t> group sessions in </a:t>
            </a:r>
            <a:r>
              <a:rPr lang="fr-CA" sz="2400" dirty="0" err="1">
                <a:ea typeface="Times New Roman" panose="02020603050405020304" pitchFamily="18" charset="0"/>
                <a:cs typeface="Times New Roman" panose="02020603050405020304" pitchFamily="18" charset="0"/>
              </a:rPr>
              <a:t>community</a:t>
            </a:r>
            <a:r>
              <a:rPr lang="fr-CA" sz="2400" dirty="0">
                <a:ea typeface="Times New Roman" panose="02020603050405020304" pitchFamily="18" charset="0"/>
                <a:cs typeface="Times New Roman" panose="02020603050405020304" pitchFamily="18" charset="0"/>
              </a:rPr>
              <a:t> settings</a:t>
            </a:r>
          </a:p>
          <a:p>
            <a:pPr marL="765175" lvl="1" indent="-365125" algn="just">
              <a:buSzPct val="90000"/>
              <a:buFont typeface="Wingdings" panose="05000000000000000000" pitchFamily="2" charset="2"/>
              <a:buChar char="ü"/>
            </a:pPr>
            <a:r>
              <a:rPr lang="fr-CA" sz="2400" b="1" dirty="0">
                <a:solidFill>
                  <a:schemeClr val="accent2">
                    <a:lumMod val="50000"/>
                  </a:schemeClr>
                </a:solidFill>
                <a:ea typeface="Times New Roman" panose="02020603050405020304" pitchFamily="18" charset="0"/>
                <a:cs typeface="Times New Roman" panose="02020603050405020304" pitchFamily="18" charset="0"/>
              </a:rPr>
              <a:t>Age-</a:t>
            </a:r>
            <a:r>
              <a:rPr lang="fr-CA" sz="2400" b="1" dirty="0" err="1">
                <a:solidFill>
                  <a:schemeClr val="accent2">
                    <a:lumMod val="50000"/>
                  </a:schemeClr>
                </a:solidFill>
                <a:ea typeface="Times New Roman" panose="02020603050405020304" pitchFamily="18" charset="0"/>
                <a:cs typeface="Times New Roman" panose="02020603050405020304" pitchFamily="18" charset="0"/>
              </a:rPr>
              <a:t>friendly</a:t>
            </a:r>
            <a:r>
              <a:rPr lang="fr-CA" sz="2400" b="1" dirty="0">
                <a:solidFill>
                  <a:schemeClr val="accent2">
                    <a:lumMod val="50000"/>
                  </a:schemeClr>
                </a:solidFill>
                <a:ea typeface="Times New Roman" panose="02020603050405020304" pitchFamily="18" charset="0"/>
                <a:cs typeface="Times New Roman" panose="02020603050405020304" pitchFamily="18" charset="0"/>
              </a:rPr>
              <a:t> </a:t>
            </a:r>
            <a:r>
              <a:rPr lang="fr-CA" sz="2400" b="1" dirty="0" err="1">
                <a:solidFill>
                  <a:schemeClr val="accent2">
                    <a:lumMod val="50000"/>
                  </a:schemeClr>
                </a:solidFill>
                <a:ea typeface="Times New Roman" panose="02020603050405020304" pitchFamily="18" charset="0"/>
                <a:cs typeface="Times New Roman" panose="02020603050405020304" pitchFamily="18" charset="0"/>
              </a:rPr>
              <a:t>Cities</a:t>
            </a:r>
            <a:r>
              <a:rPr lang="fr-CA" sz="2400" b="1" dirty="0">
                <a:solidFill>
                  <a:schemeClr val="accent2">
                    <a:lumMod val="50000"/>
                  </a:schemeClr>
                </a:solidFill>
                <a:ea typeface="Times New Roman" panose="02020603050405020304" pitchFamily="18" charset="0"/>
                <a:cs typeface="Times New Roman" panose="02020603050405020304" pitchFamily="18" charset="0"/>
              </a:rPr>
              <a:t> </a:t>
            </a:r>
            <a:r>
              <a:rPr lang="fr-CA" sz="2400" baseline="30000" dirty="0">
                <a:ea typeface="Times New Roman" panose="02020603050405020304" pitchFamily="18" charset="0"/>
                <a:cs typeface="Times New Roman" panose="02020603050405020304" pitchFamily="18" charset="0"/>
              </a:rPr>
              <a:t>4 </a:t>
            </a:r>
            <a:r>
              <a:rPr lang="fr-CA" sz="2400" dirty="0">
                <a:ea typeface="Times New Roman" panose="02020603050405020304" pitchFamily="18" charset="0"/>
                <a:cs typeface="Times New Roman" panose="02020603050405020304" pitchFamily="18" charset="0"/>
              </a:rPr>
              <a:t>: encourage </a:t>
            </a:r>
            <a:r>
              <a:rPr lang="en-US" sz="2400" dirty="0">
                <a:ea typeface="Times New Roman" panose="02020603050405020304" pitchFamily="18" charset="0"/>
                <a:cs typeface="Times New Roman" panose="02020603050405020304" pitchFamily="18" charset="0"/>
              </a:rPr>
              <a:t>accessible environments and community activities adapted to people with disabilities</a:t>
            </a:r>
            <a:endParaRPr lang="fr-CA" sz="2800" b="1"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ZoneTexte 4"/>
          <p:cNvSpPr txBox="1"/>
          <p:nvPr/>
        </p:nvSpPr>
        <p:spPr>
          <a:xfrm>
            <a:off x="0" y="6324741"/>
            <a:ext cx="9134488" cy="923330"/>
          </a:xfrm>
          <a:prstGeom prst="rect">
            <a:avLst/>
          </a:prstGeom>
          <a:solidFill>
            <a:schemeClr val="bg2">
              <a:lumMod val="90000"/>
            </a:schemeClr>
          </a:solidFill>
        </p:spPr>
        <p:txBody>
          <a:bodyPr wrap="square" rtlCol="0">
            <a:spAutoFit/>
          </a:bodyPr>
          <a:lstStyle/>
          <a:p>
            <a:pPr marL="0" lvl="1"/>
            <a:r>
              <a:rPr lang="fr-CA" baseline="30000" dirty="0"/>
              <a:t>1 </a:t>
            </a:r>
            <a:r>
              <a:rPr lang="fr-CA" dirty="0"/>
              <a:t>Levasseur et al, 2012; </a:t>
            </a:r>
            <a:r>
              <a:rPr lang="fr-CA" baseline="30000" dirty="0"/>
              <a:t>2 </a:t>
            </a:r>
            <a:r>
              <a:rPr lang="fr-CA" dirty="0"/>
              <a:t>Levasseur et al, 2016; </a:t>
            </a:r>
            <a:r>
              <a:rPr lang="fr-CA" baseline="30000" dirty="0"/>
              <a:t>3 </a:t>
            </a:r>
            <a:r>
              <a:rPr lang="fr-CA" dirty="0"/>
              <a:t>Clark et al, 2012; </a:t>
            </a:r>
            <a:r>
              <a:rPr lang="fr-CA" baseline="30000" dirty="0"/>
              <a:t>4 </a:t>
            </a:r>
            <a:r>
              <a:rPr lang="fr-CA" dirty="0"/>
              <a:t>WHO, 2007; </a:t>
            </a:r>
          </a:p>
          <a:p>
            <a:pPr marL="0" lvl="1"/>
            <a:r>
              <a:rPr lang="fr-CA" baseline="30000" dirty="0"/>
              <a:t> </a:t>
            </a:r>
            <a:endParaRPr lang="fr-CA" dirty="0"/>
          </a:p>
          <a:p>
            <a:pPr marL="0" lvl="1"/>
            <a:r>
              <a:rPr lang="fr-CA" baseline="30000" dirty="0"/>
              <a:t> </a:t>
            </a:r>
            <a:endParaRPr lang="fr-CA" dirty="0"/>
          </a:p>
        </p:txBody>
      </p:sp>
    </p:spTree>
    <p:custDataLst>
      <p:tags r:id="rId1"/>
    </p:custDataLst>
    <p:extLst>
      <p:ext uri="{BB962C8B-B14F-4D97-AF65-F5344CB8AC3E}">
        <p14:creationId xmlns:p14="http://schemas.microsoft.com/office/powerpoint/2010/main" val="3481829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b="1" dirty="0">
                <a:solidFill>
                  <a:schemeClr val="accent2">
                    <a:lumMod val="75000"/>
                  </a:schemeClr>
                </a:solidFill>
              </a:rPr>
              <a:t>Questions or </a:t>
            </a:r>
            <a:r>
              <a:rPr lang="fr-CA" b="1" dirty="0" err="1">
                <a:solidFill>
                  <a:schemeClr val="accent2">
                    <a:lumMod val="75000"/>
                  </a:schemeClr>
                </a:solidFill>
              </a:rPr>
              <a:t>comments</a:t>
            </a:r>
            <a:r>
              <a:rPr lang="fr-CA" b="1" dirty="0">
                <a:solidFill>
                  <a:schemeClr val="accent2">
                    <a:lumMod val="75000"/>
                  </a:schemeClr>
                </a:solidFill>
              </a:rPr>
              <a:t> ?</a:t>
            </a:r>
            <a:endParaRPr lang="fr-CA" dirty="0">
              <a:solidFill>
                <a:schemeClr val="accent2">
                  <a:lumMod val="75000"/>
                </a:schemeClr>
              </a:solidFill>
            </a:endParaRPr>
          </a:p>
        </p:txBody>
      </p:sp>
      <p:sp>
        <p:nvSpPr>
          <p:cNvPr id="3" name="Espace réservé du contenu 2"/>
          <p:cNvSpPr>
            <a:spLocks noGrp="1"/>
          </p:cNvSpPr>
          <p:nvPr>
            <p:ph idx="1"/>
          </p:nvPr>
        </p:nvSpPr>
        <p:spPr>
          <a:xfrm>
            <a:off x="1" y="5192956"/>
            <a:ext cx="9144000" cy="684656"/>
          </a:xfrm>
        </p:spPr>
        <p:txBody>
          <a:bodyPr/>
          <a:lstStyle/>
          <a:p>
            <a:pPr marL="0" indent="0" algn="ctr">
              <a:buNone/>
            </a:pPr>
            <a:r>
              <a:rPr lang="fr-CA" dirty="0">
                <a:hlinkClick r:id="rId2"/>
              </a:rPr>
              <a:t>Pier-Luc.Turcotte@USherbrooke.ca</a:t>
            </a:r>
            <a:endParaRPr lang="fr-CA" dirty="0"/>
          </a:p>
          <a:p>
            <a:pPr marL="0" indent="0" algn="ctr">
              <a:buNone/>
            </a:pPr>
            <a:endParaRPr lang="fr-CA" dirty="0"/>
          </a:p>
        </p:txBody>
      </p:sp>
      <p:pic>
        <p:nvPicPr>
          <p:cNvPr id="5" name="Image 4" descr="http://www.tcaim.org/wp-content/uploads/2012/01/a%C3%AEn%C3%A9s-dans-un-parc.jpg"/>
          <p:cNvPicPr/>
          <p:nvPr/>
        </p:nvPicPr>
        <p:blipFill>
          <a:blip r:embed="rId3">
            <a:extLst>
              <a:ext uri="{28A0092B-C50C-407E-A947-70E740481C1C}">
                <a14:useLocalDpi xmlns:a14="http://schemas.microsoft.com/office/drawing/2010/main" val="0"/>
              </a:ext>
            </a:extLst>
          </a:blip>
          <a:srcRect/>
          <a:stretch>
            <a:fillRect/>
          </a:stretch>
        </p:blipFill>
        <p:spPr bwMode="auto">
          <a:xfrm>
            <a:off x="0" y="1065816"/>
            <a:ext cx="9143999" cy="6229578"/>
          </a:xfrm>
          <a:prstGeom prst="rect">
            <a:avLst/>
          </a:prstGeom>
          <a:noFill/>
          <a:ln>
            <a:noFill/>
          </a:ln>
        </p:spPr>
      </p:pic>
      <p:sp>
        <p:nvSpPr>
          <p:cNvPr id="6" name="ZoneTexte 5"/>
          <p:cNvSpPr txBox="1"/>
          <p:nvPr/>
        </p:nvSpPr>
        <p:spPr>
          <a:xfrm>
            <a:off x="0" y="5939385"/>
            <a:ext cx="9144000" cy="1200329"/>
          </a:xfrm>
          <a:prstGeom prst="rect">
            <a:avLst/>
          </a:prstGeom>
          <a:solidFill>
            <a:schemeClr val="bg2"/>
          </a:solidFill>
        </p:spPr>
        <p:txBody>
          <a:bodyPr wrap="square" rtlCol="0">
            <a:spAutoFit/>
          </a:bodyPr>
          <a:lstStyle/>
          <a:p>
            <a:pPr marL="0" lvl="1" algn="ctr"/>
            <a:r>
              <a:rPr lang="fr-CA" b="1" dirty="0"/>
              <a:t>Contact me</a:t>
            </a:r>
            <a:r>
              <a:rPr lang="fr-CA" dirty="0"/>
              <a:t>: </a:t>
            </a:r>
            <a:r>
              <a:rPr lang="fr-CA" dirty="0">
                <a:solidFill>
                  <a:prstClr val="black">
                    <a:lumMod val="75000"/>
                    <a:lumOff val="25000"/>
                  </a:prstClr>
                </a:solidFill>
                <a:hlinkClick r:id="rId2"/>
              </a:rPr>
              <a:t>Pier-Luc.Turcotte@USherbrooke.ca</a:t>
            </a:r>
            <a:endParaRPr lang="fr-CA" dirty="0">
              <a:solidFill>
                <a:prstClr val="black">
                  <a:lumMod val="75000"/>
                  <a:lumOff val="25000"/>
                </a:prstClr>
              </a:solidFill>
            </a:endParaRPr>
          </a:p>
          <a:p>
            <a:pPr marL="0" lvl="1" algn="ctr"/>
            <a:r>
              <a:rPr lang="fr-CA" dirty="0"/>
              <a:t>Photo </a:t>
            </a:r>
            <a:r>
              <a:rPr lang="fr-CA" dirty="0" err="1"/>
              <a:t>credits</a:t>
            </a:r>
            <a:r>
              <a:rPr lang="fr-CA" dirty="0"/>
              <a:t>: </a:t>
            </a:r>
            <a:r>
              <a:rPr lang="fr-CA" dirty="0">
                <a:hlinkClick r:id="rId4"/>
              </a:rPr>
              <a:t>http://www.tcaim.org/wp-content/uploads/2012/01/a%C3%AEn%C3%A9s-dans-un-parc.jpg</a:t>
            </a:r>
            <a:endParaRPr lang="fr-CA" dirty="0"/>
          </a:p>
          <a:p>
            <a:pPr marL="0" lvl="1"/>
            <a:endParaRPr lang="fr-CA" dirty="0"/>
          </a:p>
        </p:txBody>
      </p:sp>
      <p:sp>
        <p:nvSpPr>
          <p:cNvPr id="7" name="Sous-titre 2"/>
          <p:cNvSpPr txBox="1">
            <a:spLocks/>
          </p:cNvSpPr>
          <p:nvPr/>
        </p:nvSpPr>
        <p:spPr>
          <a:xfrm>
            <a:off x="290945" y="3915936"/>
            <a:ext cx="8481581" cy="2834557"/>
          </a:xfrm>
          <a:prstGeom prst="rect">
            <a:avLst/>
          </a:prstGeom>
        </p:spPr>
        <p:txBody>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ヒラギノ角ゴ Pro W3" charset="0"/>
                <a:cs typeface="ヒラギノ角ゴ Pro W3"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ヒラギノ角ゴ Pro W3"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ヒラギノ角ゴ Pro W3"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ヒラギノ角ゴ Pro W3"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ヒラギノ角ゴ Pro W3"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endParaRPr lang="fr-CA" sz="2400" dirty="0">
              <a:solidFill>
                <a:prstClr val="black">
                  <a:lumMod val="75000"/>
                  <a:lumOff val="25000"/>
                </a:prstClr>
              </a:solidFill>
            </a:endParaRPr>
          </a:p>
        </p:txBody>
      </p:sp>
    </p:spTree>
    <p:extLst>
      <p:ext uri="{BB962C8B-B14F-4D97-AF65-F5344CB8AC3E}">
        <p14:creationId xmlns:p14="http://schemas.microsoft.com/office/powerpoint/2010/main" val="309480579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4"/>
</p:tagLst>
</file>

<file path=ppt/tags/tag2.xml><?xml version="1.0" encoding="utf-8"?>
<p:tagLst xmlns:a="http://schemas.openxmlformats.org/drawingml/2006/main" xmlns:r="http://schemas.openxmlformats.org/officeDocument/2006/relationships" xmlns:p="http://schemas.openxmlformats.org/presentationml/2006/main">
  <p:tag name="NUM" val="4"/>
</p:tagLst>
</file>

<file path=ppt/tags/tag3.xml><?xml version="1.0" encoding="utf-8"?>
<p:tagLst xmlns:a="http://schemas.openxmlformats.org/drawingml/2006/main" xmlns:r="http://schemas.openxmlformats.org/officeDocument/2006/relationships" xmlns:p="http://schemas.openxmlformats.org/presentationml/2006/main">
  <p:tag name="NUM" val="7"/>
</p:tagLst>
</file>

<file path=ppt/tags/tag4.xml><?xml version="1.0" encoding="utf-8"?>
<p:tagLst xmlns:a="http://schemas.openxmlformats.org/drawingml/2006/main" xmlns:r="http://schemas.openxmlformats.org/officeDocument/2006/relationships" xmlns:p="http://schemas.openxmlformats.org/presentationml/2006/main">
  <p:tag name="TIMING" val="|5.9|9|34.2|34.3"/>
</p:tagLst>
</file>

<file path=ppt/tags/tag5.xml><?xml version="1.0" encoding="utf-8"?>
<p:tagLst xmlns:a="http://schemas.openxmlformats.org/drawingml/2006/main" xmlns:r="http://schemas.openxmlformats.org/officeDocument/2006/relationships" xmlns:p="http://schemas.openxmlformats.org/presentationml/2006/main">
  <p:tag name="TIMING" val="|5.2|0.4|11.6|3.8|7.3|6|17.7|11.9"/>
</p:tagLst>
</file>

<file path=ppt/tags/tag6.xml><?xml version="1.0" encoding="utf-8"?>
<p:tagLst xmlns:a="http://schemas.openxmlformats.org/drawingml/2006/main" xmlns:r="http://schemas.openxmlformats.org/officeDocument/2006/relationships" xmlns:p="http://schemas.openxmlformats.org/presentationml/2006/main">
  <p:tag name="TIMING" val="|5.6|12.3|10.2|8.8|20.7|10.7"/>
</p:tagLst>
</file>

<file path=ppt/tags/tag7.xml><?xml version="1.0" encoding="utf-8"?>
<p:tagLst xmlns:a="http://schemas.openxmlformats.org/drawingml/2006/main" xmlns:r="http://schemas.openxmlformats.org/officeDocument/2006/relationships" xmlns:p="http://schemas.openxmlformats.org/presentationml/2006/main">
  <p:tag name="TIMING" val="|6.2|9.3|6.2"/>
</p:tagLst>
</file>

<file path=ppt/tags/tag8.xml><?xml version="1.0" encoding="utf-8"?>
<p:tagLst xmlns:a="http://schemas.openxmlformats.org/drawingml/2006/main" xmlns:r="http://schemas.openxmlformats.org/officeDocument/2006/relationships" xmlns:p="http://schemas.openxmlformats.org/presentationml/2006/main">
  <p:tag name="TIMING" val="|8.3|5.9|7.6"/>
</p:tagLst>
</file>

<file path=ppt/tags/tag9.xml><?xml version="1.0" encoding="utf-8"?>
<p:tagLst xmlns:a="http://schemas.openxmlformats.org/drawingml/2006/main" xmlns:r="http://schemas.openxmlformats.org/officeDocument/2006/relationships" xmlns:p="http://schemas.openxmlformats.org/presentationml/2006/main">
  <p:tag name="TIMING" val="|8.3|5.9|7.6"/>
</p:tagLst>
</file>

<file path=ppt/tags/tag10.xml><?xml version="1.0" encoding="utf-8"?>
<p:tagLst xmlns:a="http://schemas.openxmlformats.org/drawingml/2006/main" xmlns:r="http://schemas.openxmlformats.org/officeDocument/2006/relationships" xmlns:p="http://schemas.openxmlformats.org/presentationml/2006/main">
  <p:tag name="TIMING" val="|8.3|5.9|7.6"/>
</p:tagLst>
</file>

<file path=ppt/tags/tag11.xml><?xml version="1.0" encoding="utf-8"?>
<p:tagLst xmlns:a="http://schemas.openxmlformats.org/drawingml/2006/main" xmlns:r="http://schemas.openxmlformats.org/officeDocument/2006/relationships" xmlns:p="http://schemas.openxmlformats.org/presentationml/2006/main">
  <p:tag name="TIMING" val="|8.3|5.9|7.6"/>
</p:tagLst>
</file>

<file path=ppt/tags/tag12.xml><?xml version="1.0" encoding="utf-8"?>
<p:tagLst xmlns:a="http://schemas.openxmlformats.org/drawingml/2006/main" xmlns:r="http://schemas.openxmlformats.org/officeDocument/2006/relationships" xmlns:p="http://schemas.openxmlformats.org/presentationml/2006/main">
  <p:tag name="TIMING" val="|8.3|5.9|7.6"/>
</p:tagLst>
</file>

<file path=ppt/tags/tag13.xml><?xml version="1.0" encoding="utf-8"?>
<p:tagLst xmlns:a="http://schemas.openxmlformats.org/drawingml/2006/main" xmlns:r="http://schemas.openxmlformats.org/officeDocument/2006/relationships" xmlns:p="http://schemas.openxmlformats.org/presentationml/2006/main">
  <p:tag name="TIMING" val="|8.3|5.9|7.6"/>
</p:tagLst>
</file>

<file path=ppt/tags/tag14.xml><?xml version="1.0" encoding="utf-8"?>
<p:tagLst xmlns:a="http://schemas.openxmlformats.org/drawingml/2006/main" xmlns:r="http://schemas.openxmlformats.org/officeDocument/2006/relationships" xmlns:p="http://schemas.openxmlformats.org/presentationml/2006/main">
  <p:tag name="TIMING" val="|8.3|5.9|7.6"/>
</p:tagLst>
</file>

<file path=ppt/theme/theme1.xml><?xml version="1.0" encoding="utf-8"?>
<a:theme xmlns:a="http://schemas.openxmlformats.org/drawingml/2006/main" name="3ModèlesPPT-Réadapt">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3ModèlesPPT-Réadapt.pot</Template>
  <TotalTime>19014</TotalTime>
  <Words>2186</Words>
  <Application>Microsoft Office PowerPoint</Application>
  <PresentationFormat>Affichage à l'écran (4:3)</PresentationFormat>
  <Paragraphs>240</Paragraphs>
  <Slides>14</Slides>
  <Notes>13</Notes>
  <HiddenSlides>0</HiddenSlides>
  <MMClips>0</MMClips>
  <ScaleCrop>false</ScaleCrop>
  <HeadingPairs>
    <vt:vector size="6" baseType="variant">
      <vt:variant>
        <vt:lpstr>Polices utilisées</vt:lpstr>
      </vt:variant>
      <vt:variant>
        <vt:i4>10</vt:i4>
      </vt:variant>
      <vt:variant>
        <vt:lpstr>Thème</vt:lpstr>
      </vt:variant>
      <vt:variant>
        <vt:i4>1</vt:i4>
      </vt:variant>
      <vt:variant>
        <vt:lpstr>Titres des diapositives</vt:lpstr>
      </vt:variant>
      <vt:variant>
        <vt:i4>14</vt:i4>
      </vt:variant>
    </vt:vector>
  </HeadingPairs>
  <TitlesOfParts>
    <vt:vector size="25" baseType="lpstr">
      <vt:lpstr>ＭＳ Ｐゴシック</vt:lpstr>
      <vt:lpstr>Arial</vt:lpstr>
      <vt:lpstr>Calibri</vt:lpstr>
      <vt:lpstr>Calibri (Corps)</vt:lpstr>
      <vt:lpstr>Century Gothic</vt:lpstr>
      <vt:lpstr>Comic Sans MS</vt:lpstr>
      <vt:lpstr>Symbol</vt:lpstr>
      <vt:lpstr>Times New Roman</vt:lpstr>
      <vt:lpstr>Wingdings</vt:lpstr>
      <vt:lpstr>ヒラギノ角ゴ Pro W3</vt:lpstr>
      <vt:lpstr>3ModèlesPPT-Réadapt</vt:lpstr>
      <vt:lpstr>Participation needs of older  adults receiving home care :  Insights reveal needs in fitness and social activities are mainly unmet</vt:lpstr>
      <vt:lpstr>Acknowledgement</vt:lpstr>
      <vt:lpstr>Rationale</vt:lpstr>
      <vt:lpstr>Introduction</vt:lpstr>
      <vt:lpstr>Introduction (cont’d)</vt:lpstr>
      <vt:lpstr>Objectives</vt:lpstr>
      <vt:lpstr>Methods</vt:lpstr>
      <vt:lpstr>Results</vt:lpstr>
      <vt:lpstr>Results (cont’d)</vt:lpstr>
      <vt:lpstr>Results (cont’d)</vt:lpstr>
      <vt:lpstr>Results (cont’d)</vt:lpstr>
      <vt:lpstr>Discussion</vt:lpstr>
      <vt:lpstr>Discussion (cont’d)</vt:lpstr>
      <vt:lpstr>Questions or comments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Alain Lajeunesse</dc:creator>
  <cp:lastModifiedBy>Client</cp:lastModifiedBy>
  <cp:revision>936</cp:revision>
  <dcterms:created xsi:type="dcterms:W3CDTF">2013-08-12T13:21:56Z</dcterms:created>
  <dcterms:modified xsi:type="dcterms:W3CDTF">2016-09-15T16:14:00Z</dcterms:modified>
</cp:coreProperties>
</file>