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73" r:id="rId2"/>
    <p:sldId id="256" r:id="rId3"/>
    <p:sldId id="271" r:id="rId4"/>
    <p:sldId id="262" r:id="rId5"/>
    <p:sldId id="264" r:id="rId6"/>
    <p:sldId id="263" r:id="rId7"/>
    <p:sldId id="261" r:id="rId8"/>
    <p:sldId id="257" r:id="rId9"/>
    <p:sldId id="267" r:id="rId10"/>
    <p:sldId id="275" r:id="rId11"/>
    <p:sldId id="270" r:id="rId12"/>
    <p:sldId id="272" r:id="rId13"/>
    <p:sldId id="265" r:id="rId14"/>
  </p:sldIdLst>
  <p:sldSz cx="9144000" cy="6858000" type="letter"/>
  <p:notesSz cx="9313863" cy="6858000"/>
  <p:defaultTextStyle>
    <a:defPPr>
      <a:defRPr lang="en-US"/>
    </a:defPPr>
    <a:lvl1pPr marL="0" algn="l" defTabSz="10449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2488" algn="l" defTabSz="10449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4976" algn="l" defTabSz="10449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7464" algn="l" defTabSz="10449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9953" algn="l" defTabSz="10449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12441" algn="l" defTabSz="10449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34929" algn="l" defTabSz="10449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7417" algn="l" defTabSz="10449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9905" algn="l" defTabSz="104497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8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33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542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75263" y="0"/>
            <a:ext cx="4037012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3274BA-9AF4-499A-A9D1-57295067CB6A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4035425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75263" y="6513513"/>
            <a:ext cx="4037012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64299D-A063-43C6-86A4-D24650CAC7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2120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6007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5702" y="0"/>
            <a:ext cx="4036007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7A2A88-FD5F-4E7A-B3ED-B43FA1141C5C}" type="datetimeFigureOut">
              <a:rPr lang="en-US" smtClean="0"/>
              <a:t>10/20/2016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41638" y="514350"/>
            <a:ext cx="3430587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1387" y="3257550"/>
            <a:ext cx="745109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1"/>
            <a:ext cx="4036007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5702" y="6513911"/>
            <a:ext cx="4036007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A48A18-6136-4CDF-B25B-EA9F921DFA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8723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941638" y="514350"/>
            <a:ext cx="3430587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48A18-6136-4CDF-B25B-EA9F921DFA1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140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A48A18-6136-4CDF-B25B-EA9F921DFA1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28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24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49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9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124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349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7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99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2C91-7BB4-434F-9355-6679D7BA57CA}" type="datetime1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2ED31-4C61-4B4C-99A2-C7FF4341E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2601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E35A7-F298-44A7-8F19-64E7FEAD552D}" type="datetime1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2ED31-4C61-4B4C-99A2-C7FF4341E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26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4" y="4406900"/>
            <a:ext cx="7772400" cy="1362075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4" y="2906717"/>
            <a:ext cx="7772400" cy="1500187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24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497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74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99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1244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349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74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990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735C9-DC7E-4B82-84EA-85568A28A669}" type="datetime1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2ED31-4C61-4B4C-99A2-C7FF4341E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16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CF723-FA4C-48C2-ADB2-DAB6D4DEDED5}" type="datetime1">
              <a:rPr lang="en-US" smtClean="0"/>
              <a:t>10/20/2016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2ED31-4C61-4B4C-99A2-C7FF4341E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353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5"/>
            <a:ext cx="4040188" cy="63976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2488" indent="0">
              <a:buNone/>
              <a:defRPr sz="2300" b="1"/>
            </a:lvl2pPr>
            <a:lvl3pPr marL="1044976" indent="0">
              <a:buNone/>
              <a:defRPr sz="2100" b="1"/>
            </a:lvl3pPr>
            <a:lvl4pPr marL="1567464" indent="0">
              <a:buNone/>
              <a:defRPr sz="1800" b="1"/>
            </a:lvl4pPr>
            <a:lvl5pPr marL="2089953" indent="0">
              <a:buNone/>
              <a:defRPr sz="1800" b="1"/>
            </a:lvl5pPr>
            <a:lvl6pPr marL="2612441" indent="0">
              <a:buNone/>
              <a:defRPr sz="1800" b="1"/>
            </a:lvl6pPr>
            <a:lvl7pPr marL="3134929" indent="0">
              <a:buNone/>
              <a:defRPr sz="1800" b="1"/>
            </a:lvl7pPr>
            <a:lvl8pPr marL="3657417" indent="0">
              <a:buNone/>
              <a:defRPr sz="1800" b="1"/>
            </a:lvl8pPr>
            <a:lvl9pPr marL="4179905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8"/>
            <a:ext cx="4040188" cy="395128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5"/>
            <a:ext cx="4041775" cy="639763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2488" indent="0">
              <a:buNone/>
              <a:defRPr sz="2300" b="1"/>
            </a:lvl2pPr>
            <a:lvl3pPr marL="1044976" indent="0">
              <a:buNone/>
              <a:defRPr sz="2100" b="1"/>
            </a:lvl3pPr>
            <a:lvl4pPr marL="1567464" indent="0">
              <a:buNone/>
              <a:defRPr sz="1800" b="1"/>
            </a:lvl4pPr>
            <a:lvl5pPr marL="2089953" indent="0">
              <a:buNone/>
              <a:defRPr sz="1800" b="1"/>
            </a:lvl5pPr>
            <a:lvl6pPr marL="2612441" indent="0">
              <a:buNone/>
              <a:defRPr sz="1800" b="1"/>
            </a:lvl6pPr>
            <a:lvl7pPr marL="3134929" indent="0">
              <a:buNone/>
              <a:defRPr sz="1800" b="1"/>
            </a:lvl7pPr>
            <a:lvl8pPr marL="3657417" indent="0">
              <a:buNone/>
              <a:defRPr sz="1800" b="1"/>
            </a:lvl8pPr>
            <a:lvl9pPr marL="4179905" indent="0">
              <a:buNone/>
              <a:defRPr sz="18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8"/>
            <a:ext cx="4041775" cy="395128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6597E-1A09-4773-AA75-FB8CDD285480}" type="datetime1">
              <a:rPr lang="en-US" smtClean="0"/>
              <a:t>10/20/2016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2ED31-4C61-4B4C-99A2-C7FF4341E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005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0ECE1-C9EA-4B78-BE7C-2F4C12E07417}" type="datetime1">
              <a:rPr lang="en-US" smtClean="0"/>
              <a:t>10/20/2016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2ED31-4C61-4B4C-99A2-C7FF4341E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73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F3AE13-0CB2-4D4B-9B03-F0303AD66011}" type="datetime1">
              <a:rPr lang="en-US" smtClean="0"/>
              <a:t>10/20/2016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2ED31-4C61-4B4C-99A2-C7FF4341E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165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4" cy="1162050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3"/>
            <a:ext cx="5111751" cy="5853114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2"/>
            <a:ext cx="3008314" cy="4691064"/>
          </a:xfrm>
        </p:spPr>
        <p:txBody>
          <a:bodyPr/>
          <a:lstStyle>
            <a:lvl1pPr marL="0" indent="0">
              <a:buNone/>
              <a:defRPr sz="1600"/>
            </a:lvl1pPr>
            <a:lvl2pPr marL="522488" indent="0">
              <a:buNone/>
              <a:defRPr sz="1400"/>
            </a:lvl2pPr>
            <a:lvl3pPr marL="1044976" indent="0">
              <a:buNone/>
              <a:defRPr sz="1100"/>
            </a:lvl3pPr>
            <a:lvl4pPr marL="1567464" indent="0">
              <a:buNone/>
              <a:defRPr sz="1000"/>
            </a:lvl4pPr>
            <a:lvl5pPr marL="2089953" indent="0">
              <a:buNone/>
              <a:defRPr sz="1000"/>
            </a:lvl5pPr>
            <a:lvl6pPr marL="2612441" indent="0">
              <a:buNone/>
              <a:defRPr sz="1000"/>
            </a:lvl6pPr>
            <a:lvl7pPr marL="3134929" indent="0">
              <a:buNone/>
              <a:defRPr sz="1000"/>
            </a:lvl7pPr>
            <a:lvl8pPr marL="3657417" indent="0">
              <a:buNone/>
              <a:defRPr sz="1000"/>
            </a:lvl8pPr>
            <a:lvl9pPr marL="417990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0E6DC-8B7B-4716-823F-0C5F90F5DC98}" type="datetime1">
              <a:rPr lang="en-US" smtClean="0"/>
              <a:t>10/20/2016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2ED31-4C61-4B4C-99A2-C7FF4341E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771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 sz="3700"/>
            </a:lvl1pPr>
            <a:lvl2pPr marL="522488" indent="0">
              <a:buNone/>
              <a:defRPr sz="3200"/>
            </a:lvl2pPr>
            <a:lvl3pPr marL="1044976" indent="0">
              <a:buNone/>
              <a:defRPr sz="2700"/>
            </a:lvl3pPr>
            <a:lvl4pPr marL="1567464" indent="0">
              <a:buNone/>
              <a:defRPr sz="2300"/>
            </a:lvl4pPr>
            <a:lvl5pPr marL="2089953" indent="0">
              <a:buNone/>
              <a:defRPr sz="2300"/>
            </a:lvl5pPr>
            <a:lvl6pPr marL="2612441" indent="0">
              <a:buNone/>
              <a:defRPr sz="2300"/>
            </a:lvl6pPr>
            <a:lvl7pPr marL="3134929" indent="0">
              <a:buNone/>
              <a:defRPr sz="2300"/>
            </a:lvl7pPr>
            <a:lvl8pPr marL="3657417" indent="0">
              <a:buNone/>
              <a:defRPr sz="2300"/>
            </a:lvl8pPr>
            <a:lvl9pPr marL="4179905" indent="0">
              <a:buNone/>
              <a:defRPr sz="23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2"/>
          </a:xfrm>
        </p:spPr>
        <p:txBody>
          <a:bodyPr/>
          <a:lstStyle>
            <a:lvl1pPr marL="0" indent="0">
              <a:buNone/>
              <a:defRPr sz="1600"/>
            </a:lvl1pPr>
            <a:lvl2pPr marL="522488" indent="0">
              <a:buNone/>
              <a:defRPr sz="1400"/>
            </a:lvl2pPr>
            <a:lvl3pPr marL="1044976" indent="0">
              <a:buNone/>
              <a:defRPr sz="1100"/>
            </a:lvl3pPr>
            <a:lvl4pPr marL="1567464" indent="0">
              <a:buNone/>
              <a:defRPr sz="1000"/>
            </a:lvl4pPr>
            <a:lvl5pPr marL="2089953" indent="0">
              <a:buNone/>
              <a:defRPr sz="1000"/>
            </a:lvl5pPr>
            <a:lvl6pPr marL="2612441" indent="0">
              <a:buNone/>
              <a:defRPr sz="1000"/>
            </a:lvl6pPr>
            <a:lvl7pPr marL="3134929" indent="0">
              <a:buNone/>
              <a:defRPr sz="1000"/>
            </a:lvl7pPr>
            <a:lvl8pPr marL="3657417" indent="0">
              <a:buNone/>
              <a:defRPr sz="1000"/>
            </a:lvl8pPr>
            <a:lvl9pPr marL="4179905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BD083-AAC8-426D-83D9-8D6C48224241}" type="datetime1">
              <a:rPr lang="en-US" smtClean="0"/>
              <a:t>10/20/2016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2ED31-4C61-4B4C-99A2-C7FF4341E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15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D197A-26CC-408B-8A24-E40E77BF1C1F}" type="datetime1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2ED31-4C61-4B4C-99A2-C7FF4341E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287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D7B9E-D2D8-424B-9B1E-8012B4F09EDC}" type="datetime1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2ED31-4C61-4B4C-99A2-C7FF4341E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226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104498" tIns="52249" rIns="104498" bIns="52249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104498" tIns="52249" rIns="104498" bIns="522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6"/>
          </a:xfrm>
          <a:prstGeom prst="rect">
            <a:avLst/>
          </a:prstGeom>
        </p:spPr>
        <p:txBody>
          <a:bodyPr vert="horz" lIns="104498" tIns="52249" rIns="104498" bIns="5224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49CF4-B682-4C8E-9298-554AAC7586BE}" type="datetime1">
              <a:rPr lang="en-US" smtClean="0"/>
              <a:t>10/20/2016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6"/>
          </a:xfrm>
          <a:prstGeom prst="rect">
            <a:avLst/>
          </a:prstGeom>
        </p:spPr>
        <p:txBody>
          <a:bodyPr vert="horz" lIns="104498" tIns="52249" rIns="104498" bIns="52249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6"/>
          </a:xfrm>
          <a:prstGeom prst="rect">
            <a:avLst/>
          </a:prstGeom>
        </p:spPr>
        <p:txBody>
          <a:bodyPr vert="horz" lIns="104498" tIns="52249" rIns="104498" bIns="5224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2ED31-4C61-4B4C-99A2-C7FF4341E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269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1044976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866" indent="-391866" algn="l" defTabSz="1044976" rtl="0" eaLnBrk="1" latinLnBrk="0" hangingPunct="1">
        <a:spcBef>
          <a:spcPct val="20000"/>
        </a:spcBef>
        <a:buFont typeface="Arial" panose="020B0604020202020204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9043" indent="-326555" algn="l" defTabSz="1044976" rtl="0" eaLnBrk="1" latinLnBrk="0" hangingPunct="1">
        <a:spcBef>
          <a:spcPct val="20000"/>
        </a:spcBef>
        <a:buFont typeface="Arial" panose="020B0604020202020204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6220" indent="-261244" algn="l" defTabSz="1044976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indent="-261244" algn="l" defTabSz="1044976" rtl="0" eaLnBrk="1" latinLnBrk="0" hangingPunct="1">
        <a:spcBef>
          <a:spcPct val="20000"/>
        </a:spcBef>
        <a:buFont typeface="Arial" panose="020B0604020202020204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1197" indent="-261244" algn="l" defTabSz="1044976" rtl="0" eaLnBrk="1" latinLnBrk="0" hangingPunct="1">
        <a:spcBef>
          <a:spcPct val="20000"/>
        </a:spcBef>
        <a:buFont typeface="Arial" panose="020B0604020202020204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73685" indent="-261244" algn="l" defTabSz="104497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96173" indent="-261244" algn="l" defTabSz="104497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8661" indent="-261244" algn="l" defTabSz="104497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41149" indent="-261244" algn="l" defTabSz="1044976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449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2488" algn="l" defTabSz="10449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4976" algn="l" defTabSz="10449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7464" algn="l" defTabSz="10449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9953" algn="l" defTabSz="10449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12441" algn="l" defTabSz="10449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34929" algn="l" defTabSz="10449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417" algn="l" defTabSz="10449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9905" algn="l" defTabSz="10449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mmunopterin.com/" TargetMode="External"/><Relationship Id="rId2" Type="http://schemas.openxmlformats.org/officeDocument/2006/relationships/hyperlink" Target="http://www.sanrx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685800" y="241617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Futura"/>
              </a:defRPr>
            </a:lvl1pPr>
          </a:lstStyle>
          <a:p>
            <a:pPr lvl="0">
              <a:defRPr/>
            </a:pPr>
            <a:r>
              <a:rPr lang="en-US" sz="2800" b="1" dirty="0">
                <a:solidFill>
                  <a:prstClr val="black"/>
                </a:solidFill>
                <a:cs typeface="+mj-cs"/>
              </a:rPr>
              <a:t>Calcium Folate (ImmunoPterin)</a:t>
            </a:r>
            <a:br>
              <a:rPr lang="en-US" sz="2800" b="1" dirty="0">
                <a:solidFill>
                  <a:prstClr val="black"/>
                </a:solidFill>
                <a:cs typeface="+mj-cs"/>
              </a:rPr>
            </a:br>
            <a:r>
              <a:rPr lang="en-US" sz="2800" b="1" dirty="0">
                <a:solidFill>
                  <a:prstClr val="black"/>
                </a:solidFill>
                <a:cs typeface="+mj-cs"/>
              </a:rPr>
              <a:t>Dietary Supplement – An Update</a:t>
            </a:r>
            <a:br>
              <a:rPr lang="en-US" sz="2800" b="1" dirty="0">
                <a:solidFill>
                  <a:prstClr val="black"/>
                </a:solidFill>
                <a:cs typeface="+mj-cs"/>
              </a:rPr>
            </a:br>
            <a:r>
              <a:rPr lang="en-US" sz="2800" b="1" dirty="0">
                <a:solidFill>
                  <a:prstClr val="black"/>
                </a:solidFill>
                <a:cs typeface="+mj-cs"/>
              </a:rPr>
              <a:t/>
            </a:r>
            <a:br>
              <a:rPr lang="en-US" sz="2800" b="1" dirty="0">
                <a:solidFill>
                  <a:prstClr val="black"/>
                </a:solidFill>
                <a:cs typeface="+mj-cs"/>
              </a:rPr>
            </a:br>
            <a:r>
              <a:rPr lang="en-US" sz="2400" b="1" dirty="0" smtClean="0">
                <a:solidFill>
                  <a:prstClr val="black"/>
                </a:solidFill>
                <a:cs typeface="+mj-cs"/>
              </a:rPr>
              <a:t>Phillip B. Berkey Moheno, Ph.D.</a:t>
            </a:r>
            <a:br>
              <a:rPr lang="en-US" sz="2400" b="1" dirty="0" smtClean="0">
                <a:solidFill>
                  <a:prstClr val="black"/>
                </a:solidFill>
                <a:cs typeface="+mj-cs"/>
              </a:rPr>
            </a:br>
            <a:r>
              <a:rPr lang="en-US" sz="2400" b="1" dirty="0" smtClean="0">
                <a:solidFill>
                  <a:prstClr val="black"/>
                </a:solidFill>
                <a:cs typeface="+mj-cs"/>
              </a:rPr>
              <a:t>SanRx Pharmaceuticals, Inc.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>
                <a:outerShdw blurRad="50800" dist="38100" dir="5400000">
                  <a:srgbClr val="000000">
                    <a:alpha val="43000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5" name="Subtitle 4"/>
          <p:cNvSpPr txBox="1">
            <a:spLocks/>
          </p:cNvSpPr>
          <p:nvPr/>
        </p:nvSpPr>
        <p:spPr>
          <a:xfrm>
            <a:off x="1371600" y="4274666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tint val="75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NCI Summary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tint val="75000"/>
                  </a:sys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November 1, 2016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tint val="75000"/>
                </a:sys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Content Placeholder 3" descr="SanRxbutterfly.jpg"/>
          <p:cNvPicPr>
            <a:picLocks noChangeAspect="1"/>
          </p:cNvPicPr>
          <p:nvPr/>
        </p:nvPicPr>
        <p:blipFill>
          <a:blip r:embed="rId2"/>
          <a:srcRect l="-22404" r="-22404"/>
          <a:stretch>
            <a:fillRect/>
          </a:stretch>
        </p:blipFill>
        <p:spPr>
          <a:xfrm>
            <a:off x="3146963" y="301854"/>
            <a:ext cx="2833536" cy="1558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720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130173"/>
            <a:ext cx="9144000" cy="2898241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Calcium </a:t>
            </a:r>
            <a:r>
              <a:rPr lang="en-US" sz="2400" b="1" dirty="0"/>
              <a:t>Folate </a:t>
            </a:r>
            <a:r>
              <a:rPr lang="en-US" sz="2400" b="1" dirty="0" smtClean="0"/>
              <a:t>(ImmunoPterin)</a:t>
            </a:r>
            <a:br>
              <a:rPr lang="en-US" sz="2400" b="1" dirty="0" smtClean="0"/>
            </a:br>
            <a:r>
              <a:rPr lang="en-US" sz="2400" b="1" dirty="0" smtClean="0"/>
              <a:t>Dietary Supplement – An Update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>Phillip B. Berkey Moheno, Ph.D.</a:t>
            </a:r>
            <a:br>
              <a:rPr lang="en-US" sz="1800" b="1" dirty="0" smtClean="0"/>
            </a:br>
            <a:r>
              <a:rPr lang="en-US" sz="1800" b="1" dirty="0" smtClean="0"/>
              <a:t>SanRx Pharmaceuticals, Inc</a:t>
            </a:r>
            <a:r>
              <a:rPr lang="en-US" sz="1800" b="1" smtClean="0"/>
              <a:t>. </a:t>
            </a: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800" b="1" dirty="0" smtClean="0"/>
              <a:t/>
            </a:r>
            <a:br>
              <a:rPr lang="en-US" sz="1800" b="1" dirty="0" smtClean="0"/>
            </a:br>
            <a:r>
              <a:rPr lang="en-US" sz="1400" b="1" dirty="0" smtClean="0"/>
              <a:t>Moheno </a:t>
            </a:r>
            <a:r>
              <a:rPr lang="en-US" sz="1400" b="1" dirty="0"/>
              <a:t>PBB. Observational Study of Calcium Folate. </a:t>
            </a:r>
            <a:r>
              <a:rPr lang="en-US" sz="1400" b="1" dirty="0" smtClean="0"/>
              <a:t/>
            </a:r>
            <a:br>
              <a:rPr lang="en-US" sz="1400" b="1" dirty="0" smtClean="0"/>
            </a:br>
            <a:r>
              <a:rPr lang="en-US" sz="1400" b="1" i="1" dirty="0" smtClean="0"/>
              <a:t>Open </a:t>
            </a:r>
            <a:r>
              <a:rPr lang="en-US" sz="1400" b="1" i="1" dirty="0"/>
              <a:t>Science Journal of Pharmacy and Pharmacology</a:t>
            </a:r>
            <a:r>
              <a:rPr lang="en-US" sz="1400" b="1" dirty="0"/>
              <a:t>. 2014; 2: 14-8.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800" y="3028414"/>
            <a:ext cx="849345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/>
            <a:r>
              <a:rPr lang="en-US" sz="1800" b="1" i="1" u="sng" dirty="0" smtClean="0"/>
              <a:t>Ad </a:t>
            </a:r>
            <a:r>
              <a:rPr lang="en-US" sz="1800" b="1" i="1" u="sng" dirty="0"/>
              <a:t>libitum </a:t>
            </a:r>
            <a:r>
              <a:rPr lang="en-US" sz="1800" b="1" u="sng" dirty="0"/>
              <a:t>25-76 mg of CaFolate (300-900 µg folic acid equivalent) orally per </a:t>
            </a:r>
            <a:r>
              <a:rPr lang="en-US" sz="1800" b="1" u="sng" dirty="0" smtClean="0"/>
              <a:t>day</a:t>
            </a:r>
            <a:r>
              <a:rPr lang="en-US" sz="1400" dirty="0" smtClean="0"/>
              <a:t>, </a:t>
            </a:r>
          </a:p>
          <a:p>
            <a:pPr marL="457200"/>
            <a:endParaRPr lang="en-US" sz="1400" dirty="0" smtClean="0"/>
          </a:p>
          <a:p>
            <a:pPr marL="457200"/>
            <a:r>
              <a:rPr lang="en-US" sz="1600" b="1" dirty="0" smtClean="0"/>
              <a:t>Reported and determined efficacies:</a:t>
            </a:r>
          </a:p>
          <a:p>
            <a:pPr marL="457200"/>
            <a:endParaRPr lang="en-US" sz="1800" b="1" u="sng" dirty="0" smtClean="0"/>
          </a:p>
          <a:p>
            <a:pPr marL="742950" indent="-285750">
              <a:buFont typeface="Arial" panose="020B0604020202020204" pitchFamily="34" charset="0"/>
              <a:buChar char="•"/>
            </a:pPr>
            <a:r>
              <a:rPr lang="en-US" sz="1800" b="1" u="sng" dirty="0" smtClean="0">
                <a:solidFill>
                  <a:schemeClr val="accent6">
                    <a:lumMod val="50000"/>
                  </a:schemeClr>
                </a:solidFill>
              </a:rPr>
              <a:t>no </a:t>
            </a:r>
            <a:r>
              <a:rPr lang="en-US" sz="1800" b="1" u="sng" dirty="0">
                <a:solidFill>
                  <a:schemeClr val="accent6">
                    <a:lumMod val="50000"/>
                  </a:schemeClr>
                </a:solidFill>
              </a:rPr>
              <a:t>flu/colds</a:t>
            </a:r>
            <a:r>
              <a:rPr lang="en-US" sz="1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(&gt;20/20 </a:t>
            </a:r>
            <a:r>
              <a:rPr lang="en-US" sz="1400" b="1" dirty="0">
                <a:solidFill>
                  <a:schemeClr val="accent6">
                    <a:lumMod val="50000"/>
                  </a:schemeClr>
                </a:solidFill>
              </a:rPr>
              <a:t>reporting none during the cold and flu season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</a:rPr>
              <a:t>);</a:t>
            </a:r>
            <a:r>
              <a:rPr lang="en-US" sz="1400" b="1" dirty="0" smtClean="0"/>
              <a:t> </a:t>
            </a:r>
          </a:p>
          <a:p>
            <a:pPr marL="742950" indent="-285750">
              <a:buFont typeface="Arial" panose="020B0604020202020204" pitchFamily="34" charset="0"/>
              <a:buChar char="•"/>
            </a:pPr>
            <a:r>
              <a:rPr lang="en-US" sz="1800" b="1" u="sng" dirty="0" smtClean="0"/>
              <a:t>greater </a:t>
            </a:r>
            <a:r>
              <a:rPr lang="en-US" sz="1800" b="1" u="sng" dirty="0"/>
              <a:t>energy/stamina</a:t>
            </a:r>
            <a:r>
              <a:rPr lang="en-US" sz="1400" b="1" dirty="0"/>
              <a:t> (8/8 reporting increased</a:t>
            </a:r>
            <a:r>
              <a:rPr lang="en-US" sz="1400" b="1" dirty="0" smtClean="0"/>
              <a:t>); </a:t>
            </a:r>
          </a:p>
          <a:p>
            <a:pPr marL="742950" indent="-285750">
              <a:buFont typeface="Arial" panose="020B0604020202020204" pitchFamily="34" charset="0"/>
              <a:buChar char="•"/>
            </a:pPr>
            <a:r>
              <a:rPr lang="en-US" sz="1800" b="1" u="sng" dirty="0" smtClean="0"/>
              <a:t>less osteoarthritis </a:t>
            </a:r>
            <a:r>
              <a:rPr lang="en-US" sz="1800" b="1" u="sng" dirty="0"/>
              <a:t>pain</a:t>
            </a:r>
            <a:r>
              <a:rPr lang="en-US" sz="1400" b="1" dirty="0"/>
              <a:t> (10/11 reporting improvement</a:t>
            </a:r>
            <a:r>
              <a:rPr lang="en-US" sz="1400" b="1" dirty="0" smtClean="0"/>
              <a:t>); </a:t>
            </a:r>
          </a:p>
          <a:p>
            <a:pPr marL="742950" indent="-285750">
              <a:buFont typeface="Arial" panose="020B0604020202020204" pitchFamily="34" charset="0"/>
              <a:buChar char="•"/>
            </a:pPr>
            <a:r>
              <a:rPr lang="en-US" sz="1800" b="1" u="sng" dirty="0" smtClean="0"/>
              <a:t>diminished </a:t>
            </a:r>
            <a:r>
              <a:rPr lang="en-US" sz="1800" b="1" u="sng" dirty="0"/>
              <a:t>mouth sores due to chemotherapy</a:t>
            </a:r>
            <a:r>
              <a:rPr lang="en-US" sz="1400" b="1" dirty="0"/>
              <a:t> (2/2 reporting significant clearance), </a:t>
            </a:r>
            <a:r>
              <a:rPr lang="en-US" sz="1400" b="1" dirty="0" smtClean="0"/>
              <a:t>and</a:t>
            </a:r>
          </a:p>
          <a:p>
            <a:pPr marL="742950" indent="-285750">
              <a:buFont typeface="Arial" panose="020B0604020202020204" pitchFamily="34" charset="0"/>
              <a:buChar char="•"/>
            </a:pPr>
            <a:r>
              <a:rPr lang="en-US" sz="1800" b="1" u="sng" dirty="0" smtClean="0"/>
              <a:t>cancer </a:t>
            </a:r>
            <a:r>
              <a:rPr lang="en-US" sz="1800" b="1" u="sng" dirty="0"/>
              <a:t>remissions</a:t>
            </a:r>
            <a:r>
              <a:rPr lang="en-US" sz="1400" b="1" dirty="0"/>
              <a:t> </a:t>
            </a:r>
            <a:r>
              <a:rPr lang="en-US" sz="1400" b="1" dirty="0" smtClean="0"/>
              <a:t>(4/5 reported plus </a:t>
            </a:r>
            <a:r>
              <a:rPr lang="en-US" sz="1400" b="1" dirty="0"/>
              <a:t>1 transient improvement </a:t>
            </a:r>
            <a:r>
              <a:rPr lang="en-US" sz="1400" b="1" dirty="0" smtClean="0"/>
              <a:t>in a </a:t>
            </a:r>
            <a:r>
              <a:rPr lang="en-US" sz="1400" b="1" dirty="0"/>
              <a:t>terminal case). </a:t>
            </a:r>
            <a:endParaRPr lang="en-US" sz="1400" b="1" dirty="0" smtClean="0"/>
          </a:p>
          <a:p>
            <a:pPr marL="457200"/>
            <a:endParaRPr lang="en-US" sz="1400" b="1" dirty="0"/>
          </a:p>
          <a:p>
            <a:pPr marL="457200"/>
            <a:r>
              <a:rPr lang="en-US" sz="1600" b="1" dirty="0" smtClean="0"/>
              <a:t>These </a:t>
            </a:r>
            <a:r>
              <a:rPr lang="en-US" sz="1600" b="1" dirty="0"/>
              <a:t>observational findings identify certain clinical endpoints for future matched group, randomized, double-blind, placebo-controlled clinical trials. One such clinical trial is underway in osteoarthritis.</a:t>
            </a:r>
          </a:p>
          <a:p>
            <a:endParaRPr lang="en-US" sz="1400" dirty="0"/>
          </a:p>
        </p:txBody>
      </p:sp>
      <p:pic>
        <p:nvPicPr>
          <p:cNvPr id="1027" name="Picture 3" descr="C:\Users\Phil\Desktop\Advertising Labelling Packet\SanRx Logos\sanrx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264" y="6393113"/>
            <a:ext cx="1557336" cy="38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933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200" y="6356350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CB06015-7AD6-4021-BD01-C49307BD73E3}" type="slidenum">
              <a:rPr lang="en-US" altLang="en-US" sz="1400" smtClean="0">
                <a:solidFill>
                  <a:schemeClr val="tx2"/>
                </a:solidFill>
              </a:rPr>
              <a:pPr eaLnBrk="1" hangingPunct="1"/>
              <a:t>3</a:t>
            </a:fld>
            <a:endParaRPr lang="en-US" altLang="en-US" sz="1400" smtClean="0">
              <a:solidFill>
                <a:schemeClr val="tx2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5800" y="4724400"/>
            <a:ext cx="2667000" cy="914400"/>
          </a:xfrm>
          <a:prstGeom prst="rect">
            <a:avLst/>
          </a:prstGeom>
          <a:effectLst>
            <a:glow rad="63500">
              <a:schemeClr val="accent1">
                <a:alpha val="75000"/>
              </a:schemeClr>
            </a:glow>
            <a:outerShdw blurRad="50800" dist="43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3200" smtClean="0">
                <a:solidFill>
                  <a:srgbClr val="FFFFFF"/>
                </a:solidFill>
                <a:latin typeface="Gill Sans MT" pitchFamily="34" charset="0"/>
              </a:rPr>
              <a:t>CaPterin™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43400" y="4724400"/>
            <a:ext cx="4495800" cy="1066800"/>
          </a:xfrm>
          <a:prstGeom prst="rect">
            <a:avLst/>
          </a:prstGeom>
          <a:effectLst>
            <a:glow rad="63500">
              <a:schemeClr val="accent1">
                <a:alpha val="75000"/>
              </a:schemeClr>
            </a:glow>
            <a:outerShdw blurRad="50800" dist="43000" dir="5400000" rotWithShape="0">
              <a:srgbClr val="000000">
                <a:alpha val="40000"/>
              </a:srgb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3200" smtClean="0">
                <a:solidFill>
                  <a:schemeClr val="bg1"/>
                </a:solidFill>
                <a:latin typeface="Gill Sans MT" pitchFamily="34" charset="0"/>
              </a:rPr>
              <a:t>Dipterinyl Calcium</a:t>
            </a:r>
          </a:p>
          <a:p>
            <a:pPr eaLnBrk="1" hangingPunct="1">
              <a:defRPr/>
            </a:pPr>
            <a:r>
              <a:rPr lang="en-US" sz="3200" smtClean="0">
                <a:solidFill>
                  <a:schemeClr val="bg1"/>
                </a:solidFill>
                <a:latin typeface="Gill Sans MT" pitchFamily="34" charset="0"/>
              </a:rPr>
              <a:t> Pentahydrate (DCP™)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-76200"/>
            <a:ext cx="9144000" cy="13716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defRPr/>
            </a:pPr>
            <a:r>
              <a:rPr lang="en-US" sz="4400" smtClean="0">
                <a:solidFill>
                  <a:schemeClr val="bg1"/>
                </a:solidFill>
                <a:latin typeface="Bookman Old Style" pitchFamily="18" charset="0"/>
              </a:rPr>
              <a:t>First Calcium </a:t>
            </a:r>
            <a:r>
              <a:rPr lang="en-US" sz="4400" dirty="0" smtClean="0">
                <a:solidFill>
                  <a:schemeClr val="bg1"/>
                </a:solidFill>
                <a:latin typeface="Bookman Old Style" pitchFamily="18" charset="0"/>
              </a:rPr>
              <a:t>Pterin Oral Immunotherapies</a:t>
            </a:r>
          </a:p>
        </p:txBody>
      </p:sp>
      <p:graphicFrame>
        <p:nvGraphicFramePr>
          <p:cNvPr id="17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1690733"/>
              </p:ext>
            </p:extLst>
          </p:nvPr>
        </p:nvGraphicFramePr>
        <p:xfrm>
          <a:off x="5405438" y="1766888"/>
          <a:ext cx="2282825" cy="2805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6" name="ISIS/Draw Sketch" r:id="rId3" imgW="2825865" imgH="3479553" progId="ISISServer">
                  <p:embed/>
                </p:oleObj>
              </mc:Choice>
              <mc:Fallback>
                <p:oleObj name="ISIS/Draw Sketch" r:id="rId3" imgW="2825865" imgH="3479553" progId="ISISServer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5438" y="1766888"/>
                        <a:ext cx="2282825" cy="2805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391275"/>
            <a:ext cx="15541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4" name="Picture 15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805" y="2362200"/>
            <a:ext cx="2128995" cy="163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2491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 smtClean="0"/>
              <a:t>Calcium folate chemistry</a:t>
            </a:r>
            <a:endParaRPr lang="en-US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391275"/>
            <a:ext cx="15541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>
            <a:spLocks noChangeAspect="1"/>
          </p:cNvSpPr>
          <p:nvPr/>
        </p:nvSpPr>
        <p:spPr>
          <a:xfrm>
            <a:off x="4343400" y="1680283"/>
            <a:ext cx="14296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+ 250 </a:t>
            </a:r>
            <a:r>
              <a:rPr lang="en-US" sz="1400" b="1" dirty="0" err="1" smtClean="0"/>
              <a:t>mol</a:t>
            </a:r>
            <a:r>
              <a:rPr lang="en-US" sz="1400" b="1" dirty="0" smtClean="0"/>
              <a:t> excess</a:t>
            </a:r>
            <a:endParaRPr lang="en-US" sz="1400" b="1" dirty="0"/>
          </a:p>
        </p:txBody>
      </p:sp>
      <p:sp>
        <p:nvSpPr>
          <p:cNvPr id="11" name="Down Arrow 10"/>
          <p:cNvSpPr>
            <a:spLocks noChangeAspect="1"/>
          </p:cNvSpPr>
          <p:nvPr/>
        </p:nvSpPr>
        <p:spPr bwMode="black">
          <a:xfrm>
            <a:off x="3919122" y="2092375"/>
            <a:ext cx="517953" cy="5746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/>
          </a:p>
        </p:txBody>
      </p:sp>
      <p:sp>
        <p:nvSpPr>
          <p:cNvPr id="12" name="TextBox 11"/>
          <p:cNvSpPr txBox="1">
            <a:spLocks noChangeAspect="1"/>
          </p:cNvSpPr>
          <p:nvPr/>
        </p:nvSpPr>
        <p:spPr>
          <a:xfrm>
            <a:off x="4267200" y="2171163"/>
            <a:ext cx="7312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aqueous</a:t>
            </a:r>
            <a:endParaRPr lang="en-US" sz="1200" b="1" dirty="0"/>
          </a:p>
        </p:txBody>
      </p:sp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667000"/>
            <a:ext cx="7239000" cy="3756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5715000" y="1650606"/>
            <a:ext cx="119890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/>
              <a:t>CaCl</a:t>
            </a:r>
            <a:r>
              <a:rPr lang="en-US" sz="1600" b="1" baseline="-25000" dirty="0"/>
              <a:t>2</a:t>
            </a:r>
            <a:r>
              <a:rPr lang="en-US" sz="1600" b="1" dirty="0"/>
              <a:t>.2H</a:t>
            </a:r>
            <a:r>
              <a:rPr lang="en-US" sz="1600" b="1" baseline="-25000" dirty="0"/>
              <a:t>2</a:t>
            </a:r>
            <a:r>
              <a:rPr lang="en-US" sz="1600" b="1" dirty="0"/>
              <a:t>O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058840"/>
            <a:ext cx="1987203" cy="145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10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Mass Spec of folic acid (</a:t>
            </a:r>
            <a:r>
              <a:rPr lang="en-US" dirty="0" err="1" smtClean="0"/>
              <a:t>aq</a:t>
            </a:r>
            <a:r>
              <a:rPr lang="en-US" dirty="0" smtClean="0"/>
              <a:t>)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437" y="6391275"/>
            <a:ext cx="15541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178256"/>
            <a:ext cx="7059613" cy="5183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581400"/>
            <a:ext cx="1829431" cy="1521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821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/>
              <a:t>Mass Spec of Folic Acid + excess CaCl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·2H</a:t>
            </a:r>
            <a:r>
              <a:rPr lang="en-US" sz="3600" baseline="-25000" dirty="0" smtClean="0"/>
              <a:t>2</a:t>
            </a:r>
            <a:r>
              <a:rPr lang="en-US" sz="3600" dirty="0" smtClean="0"/>
              <a:t>O (</a:t>
            </a:r>
            <a:r>
              <a:rPr lang="en-US" sz="3600" dirty="0" err="1" smtClean="0"/>
              <a:t>aq</a:t>
            </a:r>
            <a:r>
              <a:rPr lang="en-US" sz="3600" dirty="0" smtClean="0"/>
              <a:t>)</a:t>
            </a: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2000" dirty="0" smtClean="0"/>
              <a:t>C-18 </a:t>
            </a:r>
            <a:r>
              <a:rPr lang="en-US" sz="2000" dirty="0"/>
              <a:t>reverse-phase HPLC with dual phase elution of 1) </a:t>
            </a:r>
            <a:r>
              <a:rPr lang="en-US" sz="2000" dirty="0" smtClean="0"/>
              <a:t>0.1</a:t>
            </a:r>
            <a:r>
              <a:rPr lang="en-US" sz="2000" dirty="0"/>
              <a:t>% formic acid, and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2</a:t>
            </a:r>
            <a:r>
              <a:rPr lang="en-US" sz="2000" dirty="0"/>
              <a:t>) acetonitrile + 0.1% formic </a:t>
            </a:r>
            <a:r>
              <a:rPr lang="en-US" sz="2000" dirty="0" smtClean="0"/>
              <a:t>acid</a:t>
            </a:r>
            <a:endParaRPr lang="en-US" sz="2000" dirty="0"/>
          </a:p>
        </p:txBody>
      </p:sp>
      <p:pic>
        <p:nvPicPr>
          <p:cNvPr id="1135" name="Picture 1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447800"/>
            <a:ext cx="6629400" cy="488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391275"/>
            <a:ext cx="15541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75" y="3427641"/>
            <a:ext cx="1444625" cy="839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057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Calcium Folate Active Ingredient</a:t>
            </a:r>
            <a:endParaRPr lang="en-US" b="1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906" y="2286000"/>
            <a:ext cx="6413178" cy="3393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437" y="6391275"/>
            <a:ext cx="15541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454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6680453"/>
              </p:ext>
            </p:extLst>
          </p:nvPr>
        </p:nvGraphicFramePr>
        <p:xfrm>
          <a:off x="1219199" y="801858"/>
          <a:ext cx="6705601" cy="55227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4725"/>
                <a:gridCol w="2235438"/>
                <a:gridCol w="2235438"/>
              </a:tblGrid>
              <a:tr h="4718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Number of CaFolate Users Reporting (N)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Condition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Reported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Positive Efficacy with CaFolate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4718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&gt;20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Flu/colds (during cold/flu season)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u="none" baseline="0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n-US" sz="1400" b="1" u="none" baseline="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35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Energy/Stamina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MX" sz="1400" b="1" dirty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Arthritis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91%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Chemo Mouth Sores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Lupus erythematosus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Leg Pain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Hepatitis C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Remission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Type 2 diabetes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Stabilized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85725" marR="8572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Bladder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CA (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tumor)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Remission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0773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85725" marR="8572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Skin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CA lesions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Remission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Brain CA (terminal)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Increased apatite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Kidney CA (tumor)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Remission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18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Breast  CA with bone metastasis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Remission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18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Mononucleosis/Lyme Disease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Inconclusive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7185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Lyme Disease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</a:rPr>
                        <a:t>Induced 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inflammatory response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59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Gastroenteritis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Mitigated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5725" marR="8572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6391275"/>
            <a:ext cx="15541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19200" y="259377"/>
            <a:ext cx="6705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Summary of </a:t>
            </a:r>
            <a:r>
              <a:rPr lang="en-US" altLang="en-US" sz="20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c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alcium folate (ImmunoPterin) </a:t>
            </a:r>
            <a:r>
              <a:rPr lang="en-US" altLang="en-US" sz="2000" b="1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clinical evidence</a:t>
            </a:r>
            <a:endParaRPr kumimoji="0" lang="en-US" alt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08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3965766"/>
              </p:ext>
            </p:extLst>
          </p:nvPr>
        </p:nvGraphicFramePr>
        <p:xfrm>
          <a:off x="228600" y="216502"/>
          <a:ext cx="8610600" cy="66414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Document" r:id="rId3" imgW="9374141" imgH="7230877" progId="Word.Document.12">
                  <p:embed/>
                </p:oleObj>
              </mc:Choice>
              <mc:Fallback>
                <p:oleObj name="Document" r:id="rId3" imgW="9374141" imgH="723087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8600" y="216502"/>
                        <a:ext cx="8610600" cy="66414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150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51102"/>
            <a:ext cx="8686800" cy="6289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1898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b="1" dirty="0" smtClean="0"/>
              <a:t>Hypothesized Efficacious Mechanism of Action (Nude Mouse Tumor Model)</a:t>
            </a:r>
            <a:endParaRPr lang="en-US" sz="40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437" y="6391275"/>
            <a:ext cx="15541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" y="2133600"/>
            <a:ext cx="9144000" cy="2431435"/>
          </a:xfrm>
          <a:prstGeom prst="rect">
            <a:avLst/>
          </a:prstGeom>
          <a:noFill/>
          <a:ln>
            <a:noFill/>
            <a:prstDash val="lgDash"/>
          </a:ln>
        </p:spPr>
        <p:txBody>
          <a:bodyPr wrap="square" rtlCol="0">
            <a:spAutoFit/>
          </a:bodyPr>
          <a:lstStyle/>
          <a:p>
            <a:r>
              <a:rPr lang="en-US" sz="4400" b="1" dirty="0"/>
              <a:t>	</a:t>
            </a:r>
            <a:r>
              <a:rPr lang="en-US" sz="4400" b="1" dirty="0" smtClean="0"/>
              <a:t>			</a:t>
            </a:r>
            <a:r>
              <a:rPr lang="en-US" sz="4400" b="1" dirty="0" err="1" smtClean="0"/>
              <a:t>CaPterins</a:t>
            </a:r>
            <a:r>
              <a:rPr lang="en-US" sz="4400" b="1" dirty="0" smtClean="0"/>
              <a:t> </a:t>
            </a:r>
          </a:p>
          <a:p>
            <a:r>
              <a:rPr lang="en-US" sz="2000" b="1" dirty="0" smtClean="0"/>
              <a:t>			        (CaPterin 6-carboxylate chelate)</a:t>
            </a:r>
          </a:p>
          <a:p>
            <a:r>
              <a:rPr lang="en-US" sz="4400" b="1" dirty="0" smtClean="0"/>
              <a:t>        </a:t>
            </a:r>
          </a:p>
          <a:p>
            <a:r>
              <a:rPr lang="en-US" sz="4400" b="1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b="1" dirty="0" smtClean="0">
                <a:solidFill>
                  <a:schemeClr val="accent3">
                    <a:lumMod val="75000"/>
                  </a:schemeClr>
                </a:solidFill>
              </a:rPr>
              <a:t>↕</a:t>
            </a:r>
            <a:r>
              <a:rPr lang="en-US" sz="4400" b="1" dirty="0">
                <a:solidFill>
                  <a:schemeClr val="accent3">
                    <a:lumMod val="75000"/>
                  </a:schemeClr>
                </a:solidFill>
              </a:rPr>
              <a:t>IDO↔↕</a:t>
            </a:r>
            <a:r>
              <a:rPr lang="en-US" sz="4400" b="1" dirty="0" smtClean="0">
                <a:solidFill>
                  <a:schemeClr val="accent3">
                    <a:lumMod val="75000"/>
                  </a:schemeClr>
                </a:solidFill>
              </a:rPr>
              <a:t>Th1</a:t>
            </a:r>
            <a:r>
              <a:rPr lang="en-US" sz="4400" b="1" dirty="0" smtClean="0">
                <a:solidFill>
                  <a:schemeClr val="accent6">
                    <a:lumMod val="50000"/>
                  </a:schemeClr>
                </a:solidFill>
              </a:rPr>
              <a:t>→</a:t>
            </a:r>
            <a:r>
              <a:rPr lang="en-US" sz="4400" b="1" dirty="0" smtClean="0"/>
              <a:t>↑Th2,↓Th17,↑Treg</a:t>
            </a:r>
          </a:p>
        </p:txBody>
      </p:sp>
      <p:sp>
        <p:nvSpPr>
          <p:cNvPr id="5" name="Down Arrow 4"/>
          <p:cNvSpPr/>
          <p:nvPr/>
        </p:nvSpPr>
        <p:spPr>
          <a:xfrm rot="1809450">
            <a:off x="5175682" y="3200400"/>
            <a:ext cx="3810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 rot="2187294">
            <a:off x="6368049" y="3305865"/>
            <a:ext cx="1027549" cy="484632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F0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 rot="4286782">
            <a:off x="3413112" y="2679592"/>
            <a:ext cx="408976" cy="167306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276600" y="4419600"/>
            <a:ext cx="128291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Plasticity?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57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4400" dirty="0" smtClean="0">
                <a:solidFill>
                  <a:srgbClr val="31859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SanRx Team</a:t>
            </a:r>
            <a:endParaRPr lang="en-US" sz="4400" dirty="0">
              <a:solidFill>
                <a:srgbClr val="31859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089390" y="1673647"/>
            <a:ext cx="6666066" cy="3935806"/>
          </a:xfrm>
        </p:spPr>
        <p:txBody>
          <a:bodyPr>
            <a:normAutofit fontScale="77500" lnSpcReduction="20000"/>
          </a:bodyPr>
          <a:lstStyle/>
          <a:p>
            <a:pPr>
              <a:spcAft>
                <a:spcPts val="1200"/>
              </a:spcAft>
            </a:pPr>
            <a:r>
              <a:rPr lang="en-US" sz="3294" dirty="0" smtClean="0"/>
              <a:t>Highly experienced Scientific Team</a:t>
            </a:r>
          </a:p>
          <a:p>
            <a:pPr lvl="1">
              <a:spcAft>
                <a:spcPts val="1200"/>
              </a:spcAft>
            </a:pPr>
            <a:r>
              <a:rPr lang="en-US" dirty="0" smtClean="0">
                <a:solidFill>
                  <a:schemeClr val="tx1"/>
                </a:solidFill>
              </a:rPr>
              <a:t>100+ combined years experience in biochemistry, applied research, IP</a:t>
            </a:r>
          </a:p>
          <a:p>
            <a:pPr>
              <a:spcAft>
                <a:spcPts val="1200"/>
              </a:spcAft>
            </a:pPr>
            <a:r>
              <a:rPr lang="en-US" sz="3294" dirty="0" smtClean="0"/>
              <a:t>Scientific Advisory Board</a:t>
            </a:r>
          </a:p>
          <a:p>
            <a:pPr lvl="1">
              <a:spcAft>
                <a:spcPts val="1200"/>
              </a:spcAft>
            </a:pPr>
            <a:r>
              <a:rPr lang="en-US" dirty="0" smtClean="0">
                <a:solidFill>
                  <a:schemeClr val="tx1"/>
                </a:solidFill>
              </a:rPr>
              <a:t>United States, Austria, Germany</a:t>
            </a:r>
          </a:p>
          <a:p>
            <a:pPr>
              <a:spcAft>
                <a:spcPts val="1200"/>
              </a:spcAft>
            </a:pPr>
            <a:r>
              <a:rPr lang="en-US" sz="3294" dirty="0" smtClean="0"/>
              <a:t>Business Advisory Board</a:t>
            </a:r>
          </a:p>
          <a:p>
            <a:pPr lvl="1">
              <a:spcAft>
                <a:spcPts val="1200"/>
              </a:spcAft>
            </a:pPr>
            <a:r>
              <a:rPr lang="en-US" dirty="0" smtClean="0">
                <a:solidFill>
                  <a:schemeClr val="tx1"/>
                </a:solidFill>
              </a:rPr>
              <a:t>Business development, finance, marketing, nutraceutical</a:t>
            </a:r>
          </a:p>
          <a:p>
            <a:pPr lvl="1"/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5" descr="EdgarBerke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214" y="1066800"/>
            <a:ext cx="1126568" cy="1502091"/>
          </a:xfrm>
          <a:prstGeom prst="rect">
            <a:avLst/>
          </a:prstGeom>
          <a:effectLst>
            <a:outerShdw blurRad="50800" dist="38100" dir="2700000" algn="br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611676" y="2568891"/>
            <a:ext cx="13098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Edgar Berkey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71214" y="5269943"/>
            <a:ext cx="13098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Phillip B. Berkey Moheno</a:t>
            </a:r>
            <a:endParaRPr lang="en-US" sz="2400" dirty="0"/>
          </a:p>
        </p:txBody>
      </p:sp>
      <p:pic>
        <p:nvPicPr>
          <p:cNvPr id="10" name="Picture 3" descr="C:\Users\Phil\Desktop\Advertising Labelling Packet\SanRx Logos\sanrx log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264" y="6393113"/>
            <a:ext cx="1557336" cy="38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22" y="3519183"/>
            <a:ext cx="1159078" cy="1738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405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 bwMode="auto">
          <a:xfrm>
            <a:off x="685800" y="228600"/>
            <a:ext cx="7696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0" i="0" kern="1200">
                <a:solidFill>
                  <a:srgbClr val="404040"/>
                </a:solidFill>
                <a:latin typeface="+mn-lt"/>
                <a:ea typeface="ヒラギノ角ゴ Pro W3" charset="-128"/>
                <a:cs typeface="Futura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404040"/>
                </a:solidFill>
                <a:latin typeface="Bookman Old Style" charset="0"/>
                <a:ea typeface="ヒラギノ角ゴ Pro W3" charset="-128"/>
                <a:cs typeface="ヒラギノ角ゴ Pro W3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404040"/>
                </a:solidFill>
                <a:latin typeface="Bookman Old Style" charset="0"/>
                <a:ea typeface="ヒラギノ角ゴ Pro W3" charset="-128"/>
                <a:cs typeface="ヒラギノ角ゴ Pro W3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404040"/>
                </a:solidFill>
                <a:latin typeface="Bookman Old Style" charset="0"/>
                <a:ea typeface="ヒラギノ角ゴ Pro W3" charset="-128"/>
                <a:cs typeface="ヒラギノ角ゴ Pro W3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404040"/>
                </a:solidFill>
                <a:latin typeface="Bookman Old Style" charset="0"/>
                <a:ea typeface="ヒラギノ角ゴ Pro W3" charset="-128"/>
                <a:cs typeface="ヒラギノ角ゴ Pro W3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404040"/>
                </a:solidFill>
                <a:latin typeface="Bookman Old Style" charset="0"/>
                <a:ea typeface="ヒラギノ角ゴ Pro W3" charset="-128"/>
                <a:cs typeface="ヒラギノ角ゴ Pro W3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404040"/>
                </a:solidFill>
                <a:latin typeface="Bookman Old Style" charset="0"/>
                <a:ea typeface="ヒラギノ角ゴ Pro W3" charset="-128"/>
                <a:cs typeface="ヒラギノ角ゴ Pro W3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404040"/>
                </a:solidFill>
                <a:latin typeface="Bookman Old Style" charset="0"/>
                <a:ea typeface="ヒラギノ角ゴ Pro W3" charset="-128"/>
                <a:cs typeface="ヒラギノ角ゴ Pro W3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404040"/>
                </a:solidFill>
                <a:latin typeface="Bookman Old Style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 defTabSz="914400"/>
            <a:r>
              <a:rPr lang="en-US" b="1" dirty="0" smtClean="0">
                <a:ea typeface="ヒラギノ角ゴ Pro W3"/>
                <a:cs typeface="ヒラギノ角ゴ Pro W3"/>
              </a:rPr>
              <a:t>Scientific Advisors</a:t>
            </a: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0" y="1596587"/>
            <a:ext cx="9296400" cy="3440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914400" fontAlgn="base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Dietmar </a:t>
            </a:r>
            <a:r>
              <a:rPr lang="en-US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Fuchs </a:t>
            </a:r>
            <a:r>
              <a:rPr lang="en-US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Ph.D. </a:t>
            </a:r>
            <a:r>
              <a:rPr lang="en-US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– Medical Chemistry, Innsbruck Medical University, </a:t>
            </a:r>
            <a:r>
              <a:rPr lang="en-US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Austria</a:t>
            </a:r>
          </a:p>
          <a:p>
            <a:pPr defTabSz="914400" fontAlgn="base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Stephen Chang, Ph.D. – SanRx Consultant</a:t>
            </a:r>
            <a:endParaRPr lang="en-US" sz="16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914400" fontAlgn="base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Boris </a:t>
            </a:r>
            <a:r>
              <a:rPr lang="en-US" sz="1600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Minev</a:t>
            </a:r>
            <a:r>
              <a:rPr lang="en-US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MD – </a:t>
            </a:r>
            <a:r>
              <a:rPr lang="en-US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Director of Tumor Immunology, </a:t>
            </a:r>
            <a:r>
              <a:rPr lang="en-US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UCSD </a:t>
            </a:r>
            <a:r>
              <a:rPr lang="en-US" sz="1600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Moores</a:t>
            </a:r>
            <a:r>
              <a:rPr lang="en-US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Cancer Center</a:t>
            </a:r>
            <a:r>
              <a:rPr lang="en-US" sz="1600" b="1" u="sng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</a:p>
          <a:p>
            <a:pPr defTabSz="914400" fontAlgn="base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James C. Ryan </a:t>
            </a:r>
            <a:r>
              <a:rPr lang="en-US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Ph.D. </a:t>
            </a:r>
            <a:r>
              <a:rPr lang="en-US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- UC San Francisco, Immunology</a:t>
            </a:r>
            <a:endParaRPr lang="en-US" sz="1600" b="1" u="sng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914400" fontAlgn="base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</a:pPr>
            <a:r>
              <a:rPr lang="en-US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Wolfgang Pfleiderer </a:t>
            </a:r>
            <a:r>
              <a:rPr lang="en-US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Ph.D. </a:t>
            </a:r>
            <a:r>
              <a:rPr lang="en-US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– Prof. of Chemistry, Univ. of Stuttgart and Konstanz in Germany</a:t>
            </a:r>
            <a:r>
              <a:rPr lang="en-US" sz="1600" b="1" u="sng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</a:p>
          <a:p>
            <a:pPr defTabSz="914400" fontAlgn="base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SzPct val="60000"/>
              <a:buFont typeface="Wingdings" pitchFamily="2" charset="2"/>
              <a:buNone/>
            </a:pPr>
            <a:r>
              <a:rPr lang="en-US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Arnold </a:t>
            </a:r>
            <a:r>
              <a:rPr lang="en-US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L. Rheingold </a:t>
            </a:r>
            <a:r>
              <a:rPr lang="en-US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Ph.D. </a:t>
            </a:r>
            <a:r>
              <a:rPr lang="en-US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- UC San Diego, Chemistry &amp; Biochemistry</a:t>
            </a:r>
          </a:p>
          <a:p>
            <a:pPr defTabSz="914400" fontAlgn="base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SzPct val="60000"/>
              <a:buFont typeface="Wingdings" pitchFamily="2" charset="2"/>
              <a:buNone/>
            </a:pPr>
            <a:r>
              <a:rPr lang="en-US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Antonio G. </a:t>
            </a:r>
            <a:r>
              <a:rPr lang="en-US" sz="1600" b="1" dirty="0" err="1">
                <a:solidFill>
                  <a:prstClr val="black"/>
                </a:solidFill>
                <a:latin typeface="Arial" charset="0"/>
                <a:cs typeface="Arial" charset="0"/>
              </a:rPr>
              <a:t>DiPasquale</a:t>
            </a:r>
            <a:r>
              <a:rPr lang="en-US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en-US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Ph.D. </a:t>
            </a:r>
            <a:r>
              <a:rPr lang="en-US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- UC </a:t>
            </a:r>
            <a:r>
              <a:rPr lang="en-US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Berkeley, </a:t>
            </a:r>
            <a:r>
              <a:rPr lang="en-US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Chemistry &amp; Biochemistry</a:t>
            </a:r>
            <a:r>
              <a:rPr lang="en-US" sz="1600" b="1" u="sng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endParaRPr lang="en-US" sz="1600" b="1" u="sng" dirty="0" smtClean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914400" fontAlgn="base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SzPct val="60000"/>
              <a:buFont typeface="Wingdings" pitchFamily="2" charset="2"/>
              <a:buNone/>
            </a:pPr>
            <a:r>
              <a:rPr lang="en-US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John </a:t>
            </a:r>
            <a:r>
              <a:rPr lang="en-US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D. Morrey </a:t>
            </a:r>
            <a:r>
              <a:rPr lang="en-US" sz="16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Ph.D. </a:t>
            </a:r>
            <a:r>
              <a:rPr lang="en-US" sz="1600" b="1" dirty="0">
                <a:solidFill>
                  <a:prstClr val="black"/>
                </a:solidFill>
                <a:latin typeface="Arial" charset="0"/>
                <a:cs typeface="Arial" charset="0"/>
              </a:rPr>
              <a:t>- Institute for Antiviral Research, Utah State University</a:t>
            </a:r>
          </a:p>
          <a:p>
            <a:pPr defTabSz="914400" fontAlgn="base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SzPct val="60000"/>
              <a:buFont typeface="Wingdings" pitchFamily="2" charset="2"/>
              <a:buNone/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cs typeface="Arial" charset="0"/>
              </a:rPr>
              <a:t>Daniel F. </a:t>
            </a:r>
            <a:r>
              <a:rPr lang="en-US" sz="1600" b="1" dirty="0" err="1">
                <a:solidFill>
                  <a:srgbClr val="000000"/>
                </a:solidFill>
                <a:latin typeface="Arial" charset="0"/>
                <a:cs typeface="Arial" charset="0"/>
              </a:rPr>
              <a:t>Hoft</a:t>
            </a:r>
            <a:r>
              <a:rPr lang="en-US" sz="1600" b="1" dirty="0">
                <a:solidFill>
                  <a:srgbClr val="000000"/>
                </a:solidFill>
                <a:latin typeface="Arial" charset="0"/>
                <a:cs typeface="Arial" charset="0"/>
              </a:rPr>
              <a:t> MD </a:t>
            </a:r>
            <a:r>
              <a:rPr lang="en-US" sz="16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Ph.D. </a:t>
            </a:r>
            <a:r>
              <a:rPr lang="en-US" sz="1600" b="1" dirty="0">
                <a:solidFill>
                  <a:srgbClr val="000000"/>
                </a:solidFill>
                <a:latin typeface="Arial" charset="0"/>
                <a:cs typeface="Arial" charset="0"/>
              </a:rPr>
              <a:t>– Saint Louis Univ., </a:t>
            </a:r>
            <a:r>
              <a:rPr lang="en-US" sz="1600" b="1" dirty="0" err="1">
                <a:solidFill>
                  <a:srgbClr val="000000"/>
                </a:solidFill>
                <a:latin typeface="Arial" charset="0"/>
                <a:cs typeface="Arial" charset="0"/>
              </a:rPr>
              <a:t>Immunobiology</a:t>
            </a:r>
            <a:r>
              <a:rPr lang="en-US" sz="1600" b="1" dirty="0">
                <a:solidFill>
                  <a:srgbClr val="000000"/>
                </a:solidFill>
                <a:latin typeface="Arial" charset="0"/>
                <a:cs typeface="Arial" charset="0"/>
              </a:rPr>
              <a:t>, Internal Medicine, &amp; Microbiology</a:t>
            </a:r>
            <a:endParaRPr lang="en-US" sz="1600" b="1" u="sng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defTabSz="914400" fontAlgn="base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SzPct val="60000"/>
              <a:buFont typeface="Wingdings" pitchFamily="2" charset="2"/>
              <a:buNone/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cs typeface="Arial" charset="0"/>
              </a:rPr>
              <a:t>Svetlana Nikoulina </a:t>
            </a:r>
            <a:r>
              <a:rPr lang="en-US" sz="16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Ph.D. </a:t>
            </a:r>
            <a:r>
              <a:rPr lang="en-US" sz="1600" b="1" dirty="0">
                <a:solidFill>
                  <a:srgbClr val="000000"/>
                </a:solidFill>
                <a:latin typeface="Arial" charset="0"/>
                <a:cs typeface="Arial" charset="0"/>
              </a:rPr>
              <a:t>– Director of Preclinical Research &amp; Development, </a:t>
            </a:r>
            <a:r>
              <a:rPr lang="en-US" sz="16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SanRx</a:t>
            </a:r>
          </a:p>
          <a:p>
            <a:pPr defTabSz="914400" fontAlgn="base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SzPct val="60000"/>
              <a:buFont typeface="Wingdings" pitchFamily="2" charset="2"/>
              <a:buNone/>
            </a:pPr>
            <a:endParaRPr lang="en-US" sz="1600" b="1" u="sng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defTabSz="914400" fontAlgn="base">
              <a:lnSpc>
                <a:spcPct val="95000"/>
              </a:lnSpc>
              <a:spcBef>
                <a:spcPct val="20000"/>
              </a:spcBef>
              <a:spcAft>
                <a:spcPct val="0"/>
              </a:spcAft>
              <a:buClr>
                <a:srgbClr val="00B0F0"/>
              </a:buClr>
              <a:buSzPct val="60000"/>
              <a:buFont typeface="Wingdings" pitchFamily="2" charset="2"/>
              <a:buNone/>
            </a:pPr>
            <a:r>
              <a:rPr lang="en-US" sz="1600" b="1" dirty="0">
                <a:solidFill>
                  <a:srgbClr val="000000"/>
                </a:solidFill>
                <a:latin typeface="Arial" charset="0"/>
                <a:cs typeface="Arial" charset="0"/>
              </a:rPr>
              <a:t>For further </a:t>
            </a:r>
            <a:r>
              <a:rPr lang="en-US" sz="16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details </a:t>
            </a:r>
            <a:r>
              <a:rPr lang="en-US" sz="1600" b="1" dirty="0">
                <a:solidFill>
                  <a:srgbClr val="000000"/>
                </a:solidFill>
                <a:latin typeface="Arial" charset="0"/>
                <a:cs typeface="Arial" charset="0"/>
              </a:rPr>
              <a:t>visit </a:t>
            </a:r>
            <a:r>
              <a:rPr lang="en-US" sz="1600" b="1" dirty="0">
                <a:solidFill>
                  <a:srgbClr val="000000"/>
                </a:solidFill>
                <a:latin typeface="Arial" charset="0"/>
                <a:cs typeface="Arial" charset="0"/>
                <a:hlinkClick r:id="rId2"/>
              </a:rPr>
              <a:t>www.sanrx.com</a:t>
            </a:r>
            <a:r>
              <a:rPr lang="en-US" sz="1600" b="1" dirty="0">
                <a:solidFill>
                  <a:srgbClr val="000000"/>
                </a:solidFill>
                <a:latin typeface="Arial" charset="0"/>
                <a:cs typeface="Arial" charset="0"/>
              </a:rPr>
              <a:t> and </a:t>
            </a:r>
            <a:r>
              <a:rPr lang="en-US" sz="1600" b="1" dirty="0" smtClean="0">
                <a:solidFill>
                  <a:srgbClr val="000000"/>
                </a:solidFill>
                <a:latin typeface="Arial" charset="0"/>
                <a:cs typeface="Arial" charset="0"/>
                <a:hlinkClick r:id="rId3"/>
              </a:rPr>
              <a:t>www.immunopterin.com</a:t>
            </a:r>
            <a:r>
              <a:rPr lang="en-US" sz="16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.</a:t>
            </a:r>
            <a:endParaRPr lang="en-US" sz="1600" b="1" u="sng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7437" y="6391275"/>
            <a:ext cx="1554163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768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1345</TotalTime>
  <Words>491</Words>
  <Application>Microsoft Office PowerPoint</Application>
  <PresentationFormat>Letter Paper (8.5x11 in)</PresentationFormat>
  <Paragraphs>110</Paragraphs>
  <Slides>13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Office Theme</vt:lpstr>
      <vt:lpstr>ISIS/Draw Sketch</vt:lpstr>
      <vt:lpstr>Document</vt:lpstr>
      <vt:lpstr>PowerPoint Presentation</vt:lpstr>
      <vt:lpstr>Calcium Folate (ImmunoPterin) Dietary Supplement – An Update  Phillip B. Berkey Moheno, Ph.D. SanRx Pharmaceuticals, Inc.   Moheno PBB. Observational Study of Calcium Folate.  Open Science Journal of Pharmacy and Pharmacology. 2014; 2: 14-8.</vt:lpstr>
      <vt:lpstr>PowerPoint Presentation</vt:lpstr>
      <vt:lpstr>Calcium folate chemistry</vt:lpstr>
      <vt:lpstr>Mass Spec of folic acid (aq)</vt:lpstr>
      <vt:lpstr>Mass Spec of Folic Acid + excess CaCl2·2H2O (aq) C-18 reverse-phase HPLC with dual phase elution of 1) 0.1% formic acid, and  2) acetonitrile + 0.1% formic acid</vt:lpstr>
      <vt:lpstr>Calcium Folate Active Ingredient</vt:lpstr>
      <vt:lpstr>PowerPoint Presentation</vt:lpstr>
      <vt:lpstr>PowerPoint Presentation</vt:lpstr>
      <vt:lpstr>PowerPoint Presentation</vt:lpstr>
      <vt:lpstr>Hypothesized Efficacious Mechanism of Action (Nude Mouse Tumor Model)</vt:lpstr>
      <vt:lpstr>SanRx Team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User Reports of  Calcium Folate  Dietary Supplement</dc:title>
  <dc:creator>Phil</dc:creator>
  <cp:lastModifiedBy>Phil</cp:lastModifiedBy>
  <cp:revision>431</cp:revision>
  <cp:lastPrinted>2016-08-31T21:34:41Z</cp:lastPrinted>
  <dcterms:created xsi:type="dcterms:W3CDTF">2016-04-01T22:08:16Z</dcterms:created>
  <dcterms:modified xsi:type="dcterms:W3CDTF">2016-10-20T22:29:47Z</dcterms:modified>
</cp:coreProperties>
</file>