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4" r:id="rId2"/>
    <p:sldId id="295" r:id="rId3"/>
    <p:sldId id="256" r:id="rId4"/>
    <p:sldId id="291" r:id="rId5"/>
    <p:sldId id="260" r:id="rId6"/>
    <p:sldId id="273" r:id="rId7"/>
    <p:sldId id="261" r:id="rId8"/>
    <p:sldId id="283" r:id="rId9"/>
    <p:sldId id="272" r:id="rId10"/>
    <p:sldId id="262" r:id="rId11"/>
    <p:sldId id="267" r:id="rId12"/>
    <p:sldId id="259" r:id="rId13"/>
    <p:sldId id="277" r:id="rId14"/>
    <p:sldId id="279" r:id="rId15"/>
    <p:sldId id="280" r:id="rId16"/>
    <p:sldId id="281" r:id="rId17"/>
    <p:sldId id="282" r:id="rId18"/>
    <p:sldId id="270" r:id="rId19"/>
    <p:sldId id="275" r:id="rId20"/>
    <p:sldId id="293" r:id="rId21"/>
    <p:sldId id="296" r:id="rId22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657" autoAdjust="0"/>
    <p:restoredTop sz="94654" autoAdjust="0"/>
  </p:normalViewPr>
  <p:slideViewPr>
    <p:cSldViewPr>
      <p:cViewPr varScale="1">
        <p:scale>
          <a:sx n="69" d="100"/>
          <a:sy n="69" d="100"/>
        </p:scale>
        <p:origin x="-153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E5227-9A74-E243-AB4F-782C58E5484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A5D39-5A3A-164F-A0B5-512EC84C3F4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666317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736D0-6372-BA43-B640-B4A279EFD6A0}" type="datetimeFigureOut">
              <a:rPr lang="it-IT" smtClean="0"/>
              <a:pPr/>
              <a:t>24/09/2014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Fare clic per modificare gli stili del testo dello schema</a:t>
            </a:r>
          </a:p>
          <a:p>
            <a:pPr lvl="1"/>
            <a:r>
              <a:rPr lang="fr-FR" smtClean="0"/>
              <a:t>Secondo livello</a:t>
            </a:r>
          </a:p>
          <a:p>
            <a:pPr lvl="2"/>
            <a:r>
              <a:rPr lang="fr-FR" smtClean="0"/>
              <a:t>Terzo livello</a:t>
            </a:r>
          </a:p>
          <a:p>
            <a:pPr lvl="3"/>
            <a:r>
              <a:rPr lang="fr-FR" smtClean="0"/>
              <a:t>Quarto livello</a:t>
            </a:r>
          </a:p>
          <a:p>
            <a:pPr lvl="4"/>
            <a:r>
              <a:rPr lang="fr-FR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3A092-F8F3-FB49-9978-C8449CF25DDF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938834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3A092-F8F3-FB49-9978-C8449CF25DDF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15531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3A092-F8F3-FB49-9978-C8449CF25DDF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7556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3A092-F8F3-FB49-9978-C8449CF25DDF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3680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3A092-F8F3-FB49-9978-C8449CF25DDF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433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C6630-AA1D-6E48-9851-93B222D68EDB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5F116-4144-A04F-9941-10F68E1B3D8B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4C099-7AF3-A541-BFC2-CDC057F5D0D6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4D7F-E0A2-6346-89EF-3BCFEB225F2D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9FA2-D91C-3443-A79C-93ACBC718A64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85EC-9E6B-2746-93E1-ADE033CF8E85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6B5B-C3A7-E248-992F-6B718895055F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4" y="273060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D3274-E6F5-8449-841C-5F8297D2588F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C53F-C53F-6D40-B92D-BF8883275456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38F6-7864-A648-B426-527B17C61A0D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0B45-6F8C-B642-986B-18ED3007FD86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405C1-E88E-C44B-A4E4-2FF46AD98454}" type="datetime1">
              <a:rPr lang="fr-FR" smtClean="0"/>
              <a:pPr/>
              <a:t>24/09/2014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9F62D-F22D-4CC7-9899-8E59BEE81B3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7.jpeg"/><Relationship Id="rId7" Type="http://schemas.openxmlformats.org/officeDocument/2006/relationships/image" Target="../media/image10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tiff"/><Relationship Id="rId7" Type="http://schemas.openxmlformats.org/officeDocument/2006/relationships/image" Target="../media/image25.jpe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3.wdp"/><Relationship Id="rId5" Type="http://schemas.openxmlformats.org/officeDocument/2006/relationships/image" Target="../media/image23.pn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41.tif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tiff"/><Relationship Id="rId3" Type="http://schemas.openxmlformats.org/officeDocument/2006/relationships/image" Target="../media/image57.png"/><Relationship Id="rId7" Type="http://schemas.openxmlformats.org/officeDocument/2006/relationships/image" Target="../media/image4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8.jpeg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601" y="1643050"/>
            <a:ext cx="8286808" cy="156966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Calibri" pitchFamily="34" charset="0"/>
              </a:rPr>
              <a:t>Quantum </a:t>
            </a:r>
            <a:r>
              <a:rPr lang="fr-FR" sz="4800" b="1" dirty="0" err="1" smtClean="0">
                <a:solidFill>
                  <a:srgbClr val="002060"/>
                </a:solidFill>
                <a:latin typeface="Calibri" pitchFamily="34" charset="0"/>
              </a:rPr>
              <a:t>interference</a:t>
            </a:r>
            <a:r>
              <a:rPr lang="fr-FR" sz="48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fr-FR" sz="4800" b="1" dirty="0" err="1" smtClean="0">
                <a:solidFill>
                  <a:srgbClr val="002060"/>
                </a:solidFill>
                <a:latin typeface="Calibri" pitchFamily="34" charset="0"/>
              </a:rPr>
              <a:t>effects</a:t>
            </a:r>
            <a:r>
              <a:rPr lang="fr-FR" sz="4800" b="1" dirty="0" smtClean="0">
                <a:solidFill>
                  <a:srgbClr val="002060"/>
                </a:solidFill>
                <a:latin typeface="Calibri" pitchFamily="34" charset="0"/>
              </a:rPr>
              <a:t> and </a:t>
            </a:r>
            <a:r>
              <a:rPr lang="fr-FR" sz="4800" b="1" dirty="0" err="1" smtClean="0">
                <a:solidFill>
                  <a:srgbClr val="002060"/>
                </a:solidFill>
                <a:latin typeface="Calibri" pitchFamily="34" charset="0"/>
              </a:rPr>
              <a:t>molecular</a:t>
            </a:r>
            <a:r>
              <a:rPr lang="fr-FR" sz="48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fr-FR" sz="4800" b="1" dirty="0" err="1" smtClean="0">
                <a:solidFill>
                  <a:srgbClr val="002060"/>
                </a:solidFill>
                <a:latin typeface="Calibri" pitchFamily="34" charset="0"/>
              </a:rPr>
              <a:t>electronics</a:t>
            </a:r>
            <a:endParaRPr lang="fr-FR" sz="48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2" y="142852"/>
            <a:ext cx="630972" cy="1557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5280" y="492834"/>
            <a:ext cx="685871" cy="68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4778" y="4665209"/>
            <a:ext cx="1071571" cy="707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642912" y="3357562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Calibri" pitchFamily="34" charset="0"/>
                <a:cs typeface="Arial" pitchFamily="34" charset="0"/>
              </a:rPr>
              <a:t>Philippe Lafarge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142639" y="4000514"/>
            <a:ext cx="476630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/>
              <a:t>Université Paris Diderot, CNRS, Paris, France</a:t>
            </a:r>
          </a:p>
          <a:p>
            <a:pPr algn="ctr"/>
            <a:r>
              <a:rPr lang="fr-FR" dirty="0" err="1" smtClean="0"/>
              <a:t>philippe.lafarge@univ-paris-diderot.fr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4286253" y="142854"/>
            <a:ext cx="3214711" cy="571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172647" y="6093296"/>
            <a:ext cx="2798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Optics</a:t>
            </a:r>
            <a:r>
              <a:rPr lang="fr-FR" dirty="0" smtClean="0"/>
              <a:t> 2014 - sept. 10, 2014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4282" y="4857760"/>
            <a:ext cx="42604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smtClean="0">
                <a:solidFill>
                  <a:srgbClr val="C00000"/>
                </a:solidFill>
              </a:rPr>
              <a:t>R. A. Webb </a:t>
            </a:r>
            <a:r>
              <a:rPr lang="fr-FR" sz="1600" i="1" smtClean="0">
                <a:solidFill>
                  <a:srgbClr val="C00000"/>
                </a:solidFill>
              </a:rPr>
              <a:t>et al</a:t>
            </a:r>
            <a:r>
              <a:rPr lang="fr-FR" sz="1600" smtClean="0">
                <a:solidFill>
                  <a:srgbClr val="C00000"/>
                </a:solidFill>
              </a:rPr>
              <a:t>., Phys. Rev. Lett. </a:t>
            </a:r>
            <a:r>
              <a:rPr lang="fr-FR" sz="1600" b="1" smtClean="0">
                <a:solidFill>
                  <a:srgbClr val="C00000"/>
                </a:solidFill>
              </a:rPr>
              <a:t>54</a:t>
            </a:r>
            <a:r>
              <a:rPr lang="fr-FR" sz="1600" smtClean="0">
                <a:solidFill>
                  <a:srgbClr val="C00000"/>
                </a:solidFill>
              </a:rPr>
              <a:t>, 2696 (1985)</a:t>
            </a:r>
            <a:endParaRPr lang="fr-FR" sz="1600">
              <a:solidFill>
                <a:srgbClr val="C00000"/>
              </a:solidFill>
            </a:endParaRPr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3071834" cy="324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42844" y="928670"/>
            <a:ext cx="4867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/>
              <a:t>Aharonov-Bohm</a:t>
            </a:r>
            <a:r>
              <a:rPr lang="fr-FR" sz="2400" dirty="0" smtClean="0"/>
              <a:t> </a:t>
            </a:r>
            <a:r>
              <a:rPr lang="fr-FR" sz="2400" dirty="0" err="1" smtClean="0"/>
              <a:t>effect</a:t>
            </a:r>
            <a:r>
              <a:rPr lang="fr-FR" sz="2400" dirty="0" smtClean="0"/>
              <a:t> in a </a:t>
            </a:r>
            <a:r>
              <a:rPr lang="fr-FR" sz="2400" dirty="0" err="1" smtClean="0"/>
              <a:t>metal</a:t>
            </a:r>
            <a:r>
              <a:rPr lang="fr-FR" sz="2400" dirty="0" smtClean="0"/>
              <a:t> ring</a:t>
            </a:r>
            <a:endParaRPr lang="fr-FR" sz="2400" dirty="0"/>
          </a:p>
        </p:txBody>
      </p:sp>
      <p:sp>
        <p:nvSpPr>
          <p:cNvPr id="8" name="ZoneTexte 7"/>
          <p:cNvSpPr txBox="1"/>
          <p:nvPr/>
        </p:nvSpPr>
        <p:spPr>
          <a:xfrm>
            <a:off x="5429256" y="1071546"/>
            <a:ext cx="2835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/>
              <a:t>phase </a:t>
            </a:r>
            <a:r>
              <a:rPr lang="fr-FR" sz="2000" dirty="0" err="1" smtClean="0"/>
              <a:t>coherent</a:t>
            </a:r>
            <a:r>
              <a:rPr lang="fr-FR" sz="2000" dirty="0" smtClean="0"/>
              <a:t> transport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643438" y="4500570"/>
            <a:ext cx="42723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smtClean="0"/>
              <a:t>phase shift controlled by  magnetic flux</a:t>
            </a:r>
          </a:p>
          <a:p>
            <a:pPr algn="ctr"/>
            <a:r>
              <a:rPr lang="fr-FR" sz="2000" smtClean="0"/>
              <a:t>= </a:t>
            </a:r>
            <a:r>
              <a:rPr lang="fr-FR" sz="2000" smtClean="0">
                <a:latin typeface="Symbol" pitchFamily="18" charset="2"/>
              </a:rPr>
              <a:t>p</a:t>
            </a:r>
            <a:r>
              <a:rPr lang="fr-FR" sz="2000" smtClean="0"/>
              <a:t> </a:t>
            </a:r>
            <a:r>
              <a:rPr lang="fr-FR" sz="2000" smtClean="0">
                <a:latin typeface="Symbol" pitchFamily="18" charset="2"/>
              </a:rPr>
              <a:t>F</a:t>
            </a:r>
            <a:r>
              <a:rPr lang="fr-FR" sz="2000" smtClean="0"/>
              <a:t>/</a:t>
            </a:r>
            <a:r>
              <a:rPr lang="fr-FR" sz="2000" smtClean="0">
                <a:latin typeface="Symbol" pitchFamily="18" charset="2"/>
              </a:rPr>
              <a:t>F</a:t>
            </a:r>
            <a:r>
              <a:rPr lang="fr-FR" sz="2000" baseline="-25000" smtClean="0"/>
              <a:t>0</a:t>
            </a:r>
            <a:endParaRPr lang="fr-FR" sz="2000" baseline="-25000"/>
          </a:p>
        </p:txBody>
      </p:sp>
      <p:grpSp>
        <p:nvGrpSpPr>
          <p:cNvPr id="10" name="Groupe 9"/>
          <p:cNvGrpSpPr>
            <a:grpSpLocks noChangeAspect="1"/>
          </p:cNvGrpSpPr>
          <p:nvPr/>
        </p:nvGrpSpPr>
        <p:grpSpPr>
          <a:xfrm>
            <a:off x="5357818" y="1643050"/>
            <a:ext cx="2111363" cy="743062"/>
            <a:chOff x="4724400" y="4648200"/>
            <a:chExt cx="3897313" cy="1371600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24400" y="5181600"/>
              <a:ext cx="1303338" cy="304800"/>
            </a:xfrm>
            <a:prstGeom prst="rect">
              <a:avLst/>
            </a:prstGeom>
            <a:solidFill>
              <a:schemeClr val="accent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7239000" y="5181600"/>
              <a:ext cx="1382713" cy="304800"/>
            </a:xfrm>
            <a:prstGeom prst="rect">
              <a:avLst/>
            </a:prstGeom>
            <a:solidFill>
              <a:schemeClr val="accent1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>
              <a:off x="6027738" y="4648200"/>
              <a:ext cx="1363662" cy="1371600"/>
            </a:xfrm>
            <a:custGeom>
              <a:avLst/>
              <a:gdLst>
                <a:gd name="T0" fmla="*/ 2147483647 w 21600"/>
                <a:gd name="T1" fmla="*/ 0 h 21600"/>
                <a:gd name="T2" fmla="*/ 2147483647 w 21600"/>
                <a:gd name="T3" fmla="*/ 2147483647 h 21600"/>
                <a:gd name="T4" fmla="*/ 0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99" y="10800"/>
                  </a:moveTo>
                  <a:cubicBezTo>
                    <a:pt x="4199" y="14446"/>
                    <a:pt x="7154" y="17401"/>
                    <a:pt x="10800" y="17401"/>
                  </a:cubicBezTo>
                  <a:cubicBezTo>
                    <a:pt x="14446" y="17401"/>
                    <a:pt x="17401" y="14446"/>
                    <a:pt x="17401" y="10800"/>
                  </a:cubicBezTo>
                  <a:cubicBezTo>
                    <a:pt x="17401" y="7154"/>
                    <a:pt x="14446" y="4199"/>
                    <a:pt x="10800" y="4199"/>
                  </a:cubicBezTo>
                  <a:cubicBezTo>
                    <a:pt x="7154" y="4199"/>
                    <a:pt x="4199" y="7154"/>
                    <a:pt x="4199" y="10800"/>
                  </a:cubicBezTo>
                  <a:close/>
                </a:path>
              </a:pathLst>
            </a:custGeom>
            <a:solidFill>
              <a:srgbClr val="FFFF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24400" y="5181600"/>
              <a:ext cx="1447800" cy="30480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239000" y="5181600"/>
              <a:ext cx="1382713" cy="304800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4876800" y="5334000"/>
              <a:ext cx="1295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6172200" y="4800600"/>
              <a:ext cx="1066800" cy="10668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7239000" y="5334000"/>
              <a:ext cx="12954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5334000" y="5334000"/>
              <a:ext cx="304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6640513" y="4800600"/>
              <a:ext cx="6508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640513" y="5867400"/>
              <a:ext cx="6508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7543800" y="5334000"/>
              <a:ext cx="228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  <p:graphicFrame>
        <p:nvGraphicFramePr>
          <p:cNvPr id="23" name="Objet 22"/>
          <p:cNvGraphicFramePr>
            <a:graphicFrameLocks noChangeAspect="1"/>
          </p:cNvGraphicFramePr>
          <p:nvPr/>
        </p:nvGraphicFramePr>
        <p:xfrm>
          <a:off x="5214942" y="2500306"/>
          <a:ext cx="2476500" cy="406400"/>
        </p:xfrm>
        <a:graphic>
          <a:graphicData uri="http://schemas.openxmlformats.org/presentationml/2006/ole">
            <p:oleObj spid="_x0000_s9235" name="Équation" r:id="rId4" imgW="2476500" imgH="406400" progId="Equation.3">
              <p:embed/>
            </p:oleObj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5429256" y="3071810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smtClean="0"/>
              <a:t>P</a:t>
            </a:r>
            <a:r>
              <a:rPr lang="fr-FR" sz="2400" baseline="-25000" smtClean="0"/>
              <a:t>QM</a:t>
            </a:r>
            <a:r>
              <a:rPr lang="fr-FR" sz="2400" smtClean="0"/>
              <a:t> = |A</a:t>
            </a:r>
            <a:r>
              <a:rPr lang="fr-FR" sz="2400" baseline="-25000" smtClean="0"/>
              <a:t>1</a:t>
            </a:r>
            <a:r>
              <a:rPr lang="fr-FR" sz="2400" smtClean="0"/>
              <a:t> + A</a:t>
            </a:r>
            <a:r>
              <a:rPr lang="fr-FR" sz="2400" baseline="-25000" smtClean="0"/>
              <a:t>2</a:t>
            </a:r>
            <a:r>
              <a:rPr lang="fr-FR" sz="2400" smtClean="0"/>
              <a:t>|</a:t>
            </a:r>
            <a:r>
              <a:rPr lang="fr-FR" sz="2400" baseline="30000" smtClean="0"/>
              <a:t>2</a:t>
            </a:r>
            <a:endParaRPr lang="fr-FR" sz="2400" baseline="30000"/>
          </a:p>
        </p:txBody>
      </p:sp>
      <p:sp>
        <p:nvSpPr>
          <p:cNvPr id="25" name="Flèche droite 24"/>
          <p:cNvSpPr/>
          <p:nvPr/>
        </p:nvSpPr>
        <p:spPr>
          <a:xfrm rot="5400000">
            <a:off x="6322231" y="3679033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5214942" y="4071942"/>
            <a:ext cx="2531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smtClean="0"/>
              <a:t>quantum interference</a:t>
            </a:r>
            <a:endParaRPr lang="fr-FR" sz="2000"/>
          </a:p>
        </p:txBody>
      </p:sp>
      <p:sp>
        <p:nvSpPr>
          <p:cNvPr id="27" name="Rectangle 26"/>
          <p:cNvSpPr/>
          <p:nvPr/>
        </p:nvSpPr>
        <p:spPr>
          <a:xfrm>
            <a:off x="17102" y="-27384"/>
            <a:ext cx="9019394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>
                <a:solidFill>
                  <a:schemeClr val="bg1"/>
                </a:solidFill>
              </a:rPr>
              <a:t>Quantum </a:t>
            </a:r>
            <a:r>
              <a:rPr lang="fr-FR" sz="3600" b="1" dirty="0" err="1">
                <a:solidFill>
                  <a:schemeClr val="bg1"/>
                </a:solidFill>
              </a:rPr>
              <a:t>interference</a:t>
            </a:r>
            <a:r>
              <a:rPr lang="fr-FR" sz="3600" b="1" dirty="0">
                <a:solidFill>
                  <a:schemeClr val="bg1"/>
                </a:solidFill>
              </a:rPr>
              <a:t> in </a:t>
            </a:r>
            <a:r>
              <a:rPr lang="fr-FR" sz="3600" b="1" dirty="0" err="1">
                <a:solidFill>
                  <a:schemeClr val="bg1"/>
                </a:solidFill>
              </a:rPr>
              <a:t>mesoscopic</a:t>
            </a:r>
            <a:r>
              <a:rPr lang="fr-FR" sz="3600" b="1" dirty="0">
                <a:solidFill>
                  <a:schemeClr val="bg1"/>
                </a:solidFill>
              </a:rPr>
              <a:t> </a:t>
            </a:r>
            <a:r>
              <a:rPr lang="fr-FR" sz="3600" b="1" dirty="0" err="1">
                <a:solidFill>
                  <a:schemeClr val="bg1"/>
                </a:solidFill>
              </a:rPr>
              <a:t>systems</a:t>
            </a:r>
            <a:endParaRPr lang="fr-FR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242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e 12"/>
          <p:cNvSpPr/>
          <p:nvPr/>
        </p:nvSpPr>
        <p:spPr>
          <a:xfrm>
            <a:off x="179513" y="764704"/>
            <a:ext cx="3528392" cy="1512168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u="sng" dirty="0" smtClean="0">
                <a:solidFill>
                  <a:srgbClr val="FF0000"/>
                </a:solidFill>
              </a:rPr>
              <a:t>MOLECULES</a:t>
            </a:r>
          </a:p>
          <a:p>
            <a:pPr marL="285750" indent="-285750">
              <a:buFont typeface="Arial"/>
              <a:buChar char="•"/>
            </a:pPr>
            <a:r>
              <a:rPr lang="it-IT" b="1" dirty="0" err="1" smtClean="0">
                <a:solidFill>
                  <a:schemeClr val="tx1"/>
                </a:solidFill>
              </a:rPr>
              <a:t>Nanoscale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structures</a:t>
            </a:r>
            <a:endParaRPr lang="it-IT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it-IT" b="1" dirty="0" err="1" smtClean="0">
                <a:solidFill>
                  <a:schemeClr val="tx1"/>
                </a:solidFill>
              </a:rPr>
              <a:t>chemically</a:t>
            </a:r>
            <a:r>
              <a:rPr lang="it-IT" b="1" dirty="0" smtClean="0">
                <a:solidFill>
                  <a:schemeClr val="tx1"/>
                </a:solidFill>
              </a:rPr>
              <a:t> </a:t>
            </a:r>
            <a:r>
              <a:rPr lang="it-IT" b="1" dirty="0" err="1" smtClean="0">
                <a:solidFill>
                  <a:schemeClr val="tx1"/>
                </a:solidFill>
              </a:rPr>
              <a:t>active</a:t>
            </a:r>
            <a:endParaRPr lang="it-IT" b="1" dirty="0" smtClean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it-IT" b="1" dirty="0" err="1" smtClean="0">
                <a:solidFill>
                  <a:schemeClr val="tx1"/>
                </a:solidFill>
              </a:rPr>
              <a:t>Cost-effective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2" name="Rectangle à coins arrondis 91"/>
          <p:cNvSpPr/>
          <p:nvPr/>
        </p:nvSpPr>
        <p:spPr>
          <a:xfrm>
            <a:off x="6469477" y="3429000"/>
            <a:ext cx="2500331" cy="32403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Rectangle à coins arrondis 94"/>
          <p:cNvSpPr/>
          <p:nvPr/>
        </p:nvSpPr>
        <p:spPr>
          <a:xfrm>
            <a:off x="611562" y="3454081"/>
            <a:ext cx="2500331" cy="32872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à coins arrondis 93"/>
          <p:cNvSpPr/>
          <p:nvPr/>
        </p:nvSpPr>
        <p:spPr>
          <a:xfrm>
            <a:off x="3550778" y="3454081"/>
            <a:ext cx="2500331" cy="32872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7102" y="-27384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err="1" smtClean="0">
                <a:solidFill>
                  <a:schemeClr val="bg1"/>
                </a:solidFill>
              </a:rPr>
              <a:t>Molecular</a:t>
            </a:r>
            <a:r>
              <a:rPr lang="fr-FR" sz="3600" b="1" dirty="0" smtClean="0">
                <a:solidFill>
                  <a:schemeClr val="bg1"/>
                </a:solidFill>
              </a:rPr>
              <a:t> </a:t>
            </a:r>
            <a:r>
              <a:rPr lang="fr-FR" sz="3600" b="1" dirty="0" err="1" smtClean="0">
                <a:solidFill>
                  <a:schemeClr val="bg1"/>
                </a:solidFill>
              </a:rPr>
              <a:t>electronics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611562" y="5733257"/>
            <a:ext cx="25003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err="1" smtClean="0"/>
              <a:t>Monolayer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molecular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junctions</a:t>
            </a:r>
            <a:endParaRPr lang="fr-FR" sz="1400" b="1" dirty="0" smtClean="0"/>
          </a:p>
          <a:p>
            <a:pPr algn="ctr"/>
            <a:r>
              <a:rPr lang="fr-FR" sz="1400" dirty="0" err="1" smtClean="0"/>
              <a:t>Based</a:t>
            </a:r>
            <a:r>
              <a:rPr lang="fr-FR" sz="1400" dirty="0" smtClean="0"/>
              <a:t> on self </a:t>
            </a:r>
            <a:r>
              <a:rPr lang="fr-FR" sz="1400" dirty="0" err="1" smtClean="0"/>
              <a:t>assembled</a:t>
            </a:r>
            <a:r>
              <a:rPr lang="fr-FR" sz="1400" dirty="0" smtClean="0"/>
              <a:t> </a:t>
            </a:r>
            <a:r>
              <a:rPr lang="fr-FR" sz="1400" dirty="0" err="1" smtClean="0"/>
              <a:t>monolayers</a:t>
            </a:r>
            <a:r>
              <a:rPr lang="fr-FR" sz="1400" dirty="0" smtClean="0"/>
              <a:t> (</a:t>
            </a:r>
            <a:r>
              <a:rPr lang="fr-FR" sz="1400" dirty="0" err="1" smtClean="0"/>
              <a:t>SAMs</a:t>
            </a:r>
            <a:r>
              <a:rPr lang="fr-FR" sz="1400" dirty="0" smtClean="0"/>
              <a:t>)</a:t>
            </a:r>
          </a:p>
        </p:txBody>
      </p:sp>
      <p:sp>
        <p:nvSpPr>
          <p:cNvPr id="87" name="ZoneTexte 86"/>
          <p:cNvSpPr txBox="1"/>
          <p:nvPr/>
        </p:nvSpPr>
        <p:spPr>
          <a:xfrm>
            <a:off x="3540519" y="5733261"/>
            <a:ext cx="24288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 smtClean="0"/>
              <a:t>Mechanically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controlled</a:t>
            </a:r>
            <a:r>
              <a:rPr lang="fr-FR" sz="1400" b="1" dirty="0" smtClean="0"/>
              <a:t> break-</a:t>
            </a:r>
            <a:r>
              <a:rPr lang="fr-FR" sz="1400" b="1" dirty="0" err="1" smtClean="0"/>
              <a:t>junctions</a:t>
            </a:r>
            <a:endParaRPr lang="fr-FR" sz="1400" b="1" dirty="0" smtClean="0"/>
          </a:p>
          <a:p>
            <a:pPr algn="ctr"/>
            <a:r>
              <a:rPr lang="fr-FR" sz="1400" dirty="0" smtClean="0"/>
              <a:t>One or a few </a:t>
            </a:r>
            <a:r>
              <a:rPr lang="fr-FR" sz="1400" dirty="0" err="1" smtClean="0"/>
              <a:t>molecules</a:t>
            </a:r>
            <a:r>
              <a:rPr lang="fr-FR" sz="1400" dirty="0" smtClean="0"/>
              <a:t> </a:t>
            </a:r>
            <a:r>
              <a:rPr lang="fr-FR" sz="1400" dirty="0" err="1" smtClean="0"/>
              <a:t>connected</a:t>
            </a:r>
            <a:endParaRPr lang="fr-FR" sz="1400" dirty="0"/>
          </a:p>
        </p:txBody>
      </p:sp>
      <p:sp>
        <p:nvSpPr>
          <p:cNvPr id="89" name="ZoneTexte 88"/>
          <p:cNvSpPr txBox="1"/>
          <p:nvPr/>
        </p:nvSpPr>
        <p:spPr>
          <a:xfrm>
            <a:off x="3611955" y="3068959"/>
            <a:ext cx="2286016" cy="400110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Molecular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junctions</a:t>
            </a:r>
            <a:endParaRPr lang="fr-FR" sz="2000" b="1" dirty="0"/>
          </a:p>
        </p:txBody>
      </p:sp>
      <p:sp>
        <p:nvSpPr>
          <p:cNvPr id="90" name="Arc 89"/>
          <p:cNvSpPr/>
          <p:nvPr/>
        </p:nvSpPr>
        <p:spPr>
          <a:xfrm>
            <a:off x="4826404" y="3284983"/>
            <a:ext cx="4857784" cy="428628"/>
          </a:xfrm>
          <a:prstGeom prst="arc">
            <a:avLst>
              <a:gd name="adj1" fmla="val 11284527"/>
              <a:gd name="adj2" fmla="val 21324194"/>
            </a:avLst>
          </a:prstGeom>
          <a:ln w="28575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Arc 96"/>
          <p:cNvSpPr/>
          <p:nvPr/>
        </p:nvSpPr>
        <p:spPr>
          <a:xfrm flipH="1">
            <a:off x="-102819" y="3284983"/>
            <a:ext cx="4857784" cy="428628"/>
          </a:xfrm>
          <a:prstGeom prst="arc">
            <a:avLst>
              <a:gd name="adj1" fmla="val 11284527"/>
              <a:gd name="adj2" fmla="val 21324194"/>
            </a:avLst>
          </a:prstGeom>
          <a:ln w="28575" cmpd="sng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vale 7"/>
          <p:cNvSpPr/>
          <p:nvPr/>
        </p:nvSpPr>
        <p:spPr>
          <a:xfrm>
            <a:off x="5868146" y="2276872"/>
            <a:ext cx="3201413" cy="864096"/>
          </a:xfrm>
          <a:prstGeom prst="ellipse">
            <a:avLst/>
          </a:prstGeom>
          <a:solidFill>
            <a:srgbClr val="FFFFFF"/>
          </a:solidFill>
          <a:ln w="381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>
                <a:solidFill>
                  <a:schemeClr val="tx1"/>
                </a:solidFill>
              </a:rPr>
              <a:t>Need</a:t>
            </a:r>
            <a:r>
              <a:rPr lang="it-IT" dirty="0" smtClean="0">
                <a:solidFill>
                  <a:schemeClr val="tx1"/>
                </a:solidFill>
              </a:rPr>
              <a:t> to </a:t>
            </a:r>
            <a:r>
              <a:rPr lang="it-IT" b="1" dirty="0" smtClean="0">
                <a:solidFill>
                  <a:schemeClr val="tx1"/>
                </a:solidFill>
              </a:rPr>
              <a:t>probe the </a:t>
            </a:r>
            <a:r>
              <a:rPr lang="it-IT" b="1" dirty="0" err="1" smtClean="0">
                <a:solidFill>
                  <a:schemeClr val="tx1"/>
                </a:solidFill>
              </a:rPr>
              <a:t>electronic</a:t>
            </a:r>
            <a:r>
              <a:rPr lang="it-IT" b="1" dirty="0" smtClean="0">
                <a:solidFill>
                  <a:schemeClr val="tx1"/>
                </a:solidFill>
              </a:rPr>
              <a:t> </a:t>
            </a:r>
            <a:r>
              <a:rPr lang="it-IT" b="1" dirty="0" err="1" smtClean="0">
                <a:solidFill>
                  <a:schemeClr val="tx1"/>
                </a:solidFill>
              </a:rPr>
              <a:t>properties</a:t>
            </a:r>
            <a:r>
              <a:rPr lang="it-IT" dirty="0" smtClean="0">
                <a:solidFill>
                  <a:schemeClr val="tx1"/>
                </a:solidFill>
              </a:rPr>
              <a:t> of </a:t>
            </a:r>
            <a:r>
              <a:rPr lang="it-IT" dirty="0" err="1" smtClean="0">
                <a:solidFill>
                  <a:schemeClr val="tx1"/>
                </a:solidFill>
              </a:rPr>
              <a:t>molecules</a:t>
            </a:r>
            <a:r>
              <a:rPr lang="it-IT" dirty="0" smtClean="0">
                <a:solidFill>
                  <a:schemeClr val="tx1"/>
                </a:solidFill>
              </a:rPr>
              <a:t> !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707904" y="2329717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E</a:t>
            </a:r>
            <a:r>
              <a:rPr lang="fr-FR" sz="1400" b="1" dirty="0" err="1" smtClean="0"/>
              <a:t>lectronic</a:t>
            </a:r>
            <a:r>
              <a:rPr lang="fr-FR" sz="1400" b="1" dirty="0" smtClean="0"/>
              <a:t> components made </a:t>
            </a:r>
            <a:r>
              <a:rPr lang="fr-FR" sz="1400" b="1" dirty="0" err="1" smtClean="0"/>
              <a:t>with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molecules</a:t>
            </a:r>
            <a:r>
              <a:rPr lang="fr-FR" sz="1400" b="1" dirty="0" smtClean="0"/>
              <a:t> ?</a:t>
            </a:r>
            <a:endParaRPr lang="fr-FR" sz="1400" dirty="0"/>
          </a:p>
        </p:txBody>
      </p:sp>
      <p:pic>
        <p:nvPicPr>
          <p:cNvPr id="7170" name="Picture 2" descr="http://eburn.scripts.mit.edu/pened/lib/exe/fetch.php/lessons/solar/06lampcircuitdesign/pen_lamp_materials_diode.jpg?w=20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3179"/>
          <a:stretch>
            <a:fillRect/>
          </a:stretch>
        </p:blipFill>
        <p:spPr bwMode="auto">
          <a:xfrm>
            <a:off x="3707908" y="2060855"/>
            <a:ext cx="1268255" cy="323825"/>
          </a:xfrm>
          <a:prstGeom prst="rect">
            <a:avLst/>
          </a:prstGeom>
          <a:noFill/>
        </p:spPr>
      </p:pic>
      <p:sp>
        <p:nvSpPr>
          <p:cNvPr id="4" name="Figura a mano libera 3"/>
          <p:cNvSpPr/>
          <p:nvPr/>
        </p:nvSpPr>
        <p:spPr>
          <a:xfrm rot="570535">
            <a:off x="4363742" y="1938540"/>
            <a:ext cx="272505" cy="116650"/>
          </a:xfrm>
          <a:custGeom>
            <a:avLst/>
            <a:gdLst>
              <a:gd name="connsiteX0" fmla="*/ 341007 w 341007"/>
              <a:gd name="connsiteY0" fmla="*/ 61397 h 284804"/>
              <a:gd name="connsiteX1" fmla="*/ 70553 w 341007"/>
              <a:gd name="connsiteY1" fmla="*/ 14364 h 284804"/>
              <a:gd name="connsiteX2" fmla="*/ 0 w 341007"/>
              <a:gd name="connsiteY2" fmla="*/ 284804 h 284804"/>
              <a:gd name="connsiteX3" fmla="*/ 0 w 341007"/>
              <a:gd name="connsiteY3" fmla="*/ 284804 h 28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007" h="284804">
                <a:moveTo>
                  <a:pt x="341007" y="61397"/>
                </a:moveTo>
                <a:cubicBezTo>
                  <a:pt x="234197" y="19263"/>
                  <a:pt x="127387" y="-22870"/>
                  <a:pt x="70553" y="14364"/>
                </a:cubicBezTo>
                <a:cubicBezTo>
                  <a:pt x="13719" y="51598"/>
                  <a:pt x="0" y="284804"/>
                  <a:pt x="0" y="284804"/>
                </a:cubicBezTo>
                <a:lnTo>
                  <a:pt x="0" y="284804"/>
                </a:lnTo>
              </a:path>
            </a:pathLst>
          </a:custGeom>
          <a:ln w="1270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7" name="Ovale 6"/>
          <p:cNvSpPr/>
          <p:nvPr/>
        </p:nvSpPr>
        <p:spPr>
          <a:xfrm>
            <a:off x="3491880" y="1700808"/>
            <a:ext cx="2304256" cy="1296144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4011" y="1772816"/>
            <a:ext cx="505457" cy="43204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3889" y="2420889"/>
            <a:ext cx="288032" cy="288032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84169" y="2492897"/>
            <a:ext cx="360040" cy="360040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674844" y="5343609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8000"/>
                </a:solidFill>
              </a:rPr>
              <a:t>M. L. </a:t>
            </a:r>
            <a:r>
              <a:rPr lang="it-IT" sz="1200" dirty="0" err="1" smtClean="0">
                <a:solidFill>
                  <a:srgbClr val="008000"/>
                </a:solidFill>
              </a:rPr>
              <a:t>Perrin</a:t>
            </a:r>
            <a:r>
              <a:rPr lang="it-IT" sz="1200" dirty="0" smtClean="0">
                <a:solidFill>
                  <a:srgbClr val="008000"/>
                </a:solidFill>
              </a:rPr>
              <a:t> et al. </a:t>
            </a:r>
            <a:r>
              <a:rPr lang="it-IT" sz="1200" i="1" dirty="0" err="1" smtClean="0">
                <a:solidFill>
                  <a:srgbClr val="008000"/>
                </a:solidFill>
              </a:rPr>
              <a:t>Nat</a:t>
            </a:r>
            <a:r>
              <a:rPr lang="it-IT" sz="1200" i="1" dirty="0" smtClean="0">
                <a:solidFill>
                  <a:srgbClr val="008000"/>
                </a:solidFill>
              </a:rPr>
              <a:t> Nano</a:t>
            </a:r>
            <a:endParaRPr lang="it-IT" sz="1200" dirty="0">
              <a:solidFill>
                <a:srgbClr val="008000"/>
              </a:solidFill>
            </a:endParaRPr>
          </a:p>
          <a:p>
            <a:pPr algn="ctr"/>
            <a:r>
              <a:rPr lang="it-IT" sz="1200" dirty="0" smtClean="0">
                <a:solidFill>
                  <a:srgbClr val="008000"/>
                </a:solidFill>
              </a:rPr>
              <a:t> </a:t>
            </a:r>
            <a:r>
              <a:rPr lang="it-IT" sz="1200" b="1" dirty="0" smtClean="0">
                <a:solidFill>
                  <a:srgbClr val="008000"/>
                </a:solidFill>
              </a:rPr>
              <a:t>2013</a:t>
            </a:r>
            <a:r>
              <a:rPr lang="it-IT" sz="1200" dirty="0" smtClean="0">
                <a:solidFill>
                  <a:srgbClr val="008000"/>
                </a:solidFill>
              </a:rPr>
              <a:t>, 8, 282-287</a:t>
            </a:r>
            <a:endParaRPr lang="it-IT" sz="1200" dirty="0">
              <a:solidFill>
                <a:srgbClr val="008000"/>
              </a:solidFill>
            </a:endParaRPr>
          </a:p>
        </p:txBody>
      </p:sp>
      <p:sp>
        <p:nvSpPr>
          <p:cNvPr id="107" name="CasellaDiTesto 106"/>
          <p:cNvSpPr txBox="1"/>
          <p:nvPr/>
        </p:nvSpPr>
        <p:spPr>
          <a:xfrm>
            <a:off x="6555164" y="5343606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err="1" smtClean="0">
                <a:solidFill>
                  <a:srgbClr val="008000"/>
                </a:solidFill>
              </a:rPr>
              <a:t>R</a:t>
            </a:r>
            <a:r>
              <a:rPr lang="it-IT" sz="1200" dirty="0" smtClean="0">
                <a:solidFill>
                  <a:srgbClr val="008000"/>
                </a:solidFill>
              </a:rPr>
              <a:t>. </a:t>
            </a:r>
            <a:r>
              <a:rPr lang="it-IT" sz="1200" dirty="0" err="1" smtClean="0">
                <a:solidFill>
                  <a:srgbClr val="008000"/>
                </a:solidFill>
              </a:rPr>
              <a:t>McCreery</a:t>
            </a:r>
            <a:r>
              <a:rPr lang="it-IT" sz="1200" dirty="0" smtClean="0">
                <a:solidFill>
                  <a:srgbClr val="008000"/>
                </a:solidFill>
              </a:rPr>
              <a:t> et al. </a:t>
            </a:r>
            <a:r>
              <a:rPr lang="it-IT" sz="1200" i="1" dirty="0" err="1" smtClean="0">
                <a:solidFill>
                  <a:srgbClr val="008000"/>
                </a:solidFill>
              </a:rPr>
              <a:t>Phys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Chem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Chem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Phys</a:t>
            </a:r>
            <a:r>
              <a:rPr lang="it-IT" sz="1200" i="1" dirty="0" smtClean="0">
                <a:solidFill>
                  <a:srgbClr val="008000"/>
                </a:solidFill>
              </a:rPr>
              <a:t>.</a:t>
            </a:r>
            <a:r>
              <a:rPr lang="it-IT" sz="1200" dirty="0" smtClean="0">
                <a:solidFill>
                  <a:srgbClr val="008000"/>
                </a:solidFill>
              </a:rPr>
              <a:t> </a:t>
            </a:r>
            <a:r>
              <a:rPr lang="it-IT" sz="1200" b="1" dirty="0" smtClean="0">
                <a:solidFill>
                  <a:srgbClr val="008000"/>
                </a:solidFill>
              </a:rPr>
              <a:t>2013</a:t>
            </a:r>
            <a:r>
              <a:rPr lang="it-IT" sz="1200" dirty="0" smtClean="0">
                <a:solidFill>
                  <a:srgbClr val="008000"/>
                </a:solidFill>
              </a:rPr>
              <a:t>, 15, 1065</a:t>
            </a:r>
            <a:endParaRPr lang="it-IT" sz="1200" dirty="0">
              <a:solidFill>
                <a:srgbClr val="008000"/>
              </a:solidFill>
            </a:endParaRPr>
          </a:p>
        </p:txBody>
      </p:sp>
      <p:sp>
        <p:nvSpPr>
          <p:cNvPr id="108" name="CasellaDiTesto 107"/>
          <p:cNvSpPr txBox="1"/>
          <p:nvPr/>
        </p:nvSpPr>
        <p:spPr>
          <a:xfrm>
            <a:off x="578500" y="534360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8000"/>
                </a:solidFill>
              </a:rPr>
              <a:t>D. Fracasso et al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J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>
                <a:solidFill>
                  <a:srgbClr val="008000"/>
                </a:solidFill>
              </a:rPr>
              <a:t>A</a:t>
            </a:r>
            <a:r>
              <a:rPr lang="it-IT" sz="1200" i="1" dirty="0" err="1" smtClean="0">
                <a:solidFill>
                  <a:srgbClr val="008000"/>
                </a:solidFill>
              </a:rPr>
              <a:t>m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Chem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Soc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b="1" dirty="0" smtClean="0">
                <a:solidFill>
                  <a:srgbClr val="008000"/>
                </a:solidFill>
              </a:rPr>
              <a:t>2011</a:t>
            </a:r>
            <a:r>
              <a:rPr lang="it-IT" sz="1200" dirty="0" smtClean="0">
                <a:solidFill>
                  <a:srgbClr val="008000"/>
                </a:solidFill>
              </a:rPr>
              <a:t>,133, 9556-9563</a:t>
            </a:r>
            <a:endParaRPr lang="it-IT" sz="1200" dirty="0">
              <a:solidFill>
                <a:srgbClr val="008000"/>
              </a:solidFill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6469478" y="5733263"/>
            <a:ext cx="2428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Solid state </a:t>
            </a:r>
            <a:r>
              <a:rPr lang="fr-FR" sz="1400" b="1" dirty="0" err="1" smtClean="0"/>
              <a:t>planar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junction</a:t>
            </a:r>
            <a:endParaRPr lang="fr-FR" sz="1400" b="1" dirty="0" smtClean="0"/>
          </a:p>
          <a:p>
            <a:pPr algn="ctr"/>
            <a:r>
              <a:rPr lang="fr-FR" sz="1400" dirty="0" smtClean="0"/>
              <a:t>Millions of </a:t>
            </a:r>
            <a:r>
              <a:rPr lang="fr-FR" sz="1400" dirty="0" err="1" smtClean="0"/>
              <a:t>molecules</a:t>
            </a:r>
            <a:r>
              <a:rPr lang="fr-FR" sz="1400" dirty="0" smtClean="0"/>
              <a:t> are </a:t>
            </a:r>
            <a:r>
              <a:rPr lang="fr-FR" sz="1400" dirty="0" err="1" smtClean="0"/>
              <a:t>connected</a:t>
            </a:r>
            <a:r>
              <a:rPr lang="fr-FR" sz="1400" dirty="0"/>
              <a:t> </a:t>
            </a:r>
            <a:r>
              <a:rPr lang="fr-FR" sz="1400" dirty="0" err="1" smtClean="0"/>
              <a:t>thanks</a:t>
            </a:r>
            <a:r>
              <a:rPr lang="fr-FR" sz="1400" dirty="0" smtClean="0"/>
              <a:t> to </a:t>
            </a:r>
            <a:r>
              <a:rPr lang="fr-FR" sz="1400" dirty="0" err="1" smtClean="0"/>
              <a:t>electrografting</a:t>
            </a:r>
            <a:endParaRPr lang="fr-FR" sz="1400" dirty="0"/>
          </a:p>
        </p:txBody>
      </p:sp>
      <p:sp>
        <p:nvSpPr>
          <p:cNvPr id="5" name="Figura a mano libera 4"/>
          <p:cNvSpPr/>
          <p:nvPr/>
        </p:nvSpPr>
        <p:spPr>
          <a:xfrm>
            <a:off x="3707906" y="1268760"/>
            <a:ext cx="811363" cy="379830"/>
          </a:xfrm>
          <a:custGeom>
            <a:avLst/>
            <a:gdLst>
              <a:gd name="connsiteX0" fmla="*/ 0 w 811363"/>
              <a:gd name="connsiteY0" fmla="*/ 50599 h 379830"/>
              <a:gd name="connsiteX1" fmla="*/ 493873 w 811363"/>
              <a:gd name="connsiteY1" fmla="*/ 27083 h 379830"/>
              <a:gd name="connsiteX2" fmla="*/ 811363 w 811363"/>
              <a:gd name="connsiteY2" fmla="*/ 379830 h 37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1363" h="379830">
                <a:moveTo>
                  <a:pt x="0" y="50599"/>
                </a:moveTo>
                <a:cubicBezTo>
                  <a:pt x="179323" y="11405"/>
                  <a:pt x="358646" y="-27789"/>
                  <a:pt x="493873" y="27083"/>
                </a:cubicBezTo>
                <a:cubicBezTo>
                  <a:pt x="629100" y="81955"/>
                  <a:pt x="811363" y="379830"/>
                  <a:pt x="811363" y="379830"/>
                </a:cubicBezTo>
              </a:path>
            </a:pathLst>
          </a:custGeom>
          <a:ln>
            <a:solidFill>
              <a:schemeClr val="tx1"/>
            </a:solidFill>
            <a:headEnd type="none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igura a mano libera 5"/>
          <p:cNvSpPr/>
          <p:nvPr/>
        </p:nvSpPr>
        <p:spPr>
          <a:xfrm>
            <a:off x="5682789" y="1916839"/>
            <a:ext cx="905435" cy="378829"/>
          </a:xfrm>
          <a:custGeom>
            <a:avLst/>
            <a:gdLst>
              <a:gd name="connsiteX0" fmla="*/ 0 w 905434"/>
              <a:gd name="connsiteY0" fmla="*/ 108389 h 378829"/>
              <a:gd name="connsiteX1" fmla="*/ 564427 w 905434"/>
              <a:gd name="connsiteY1" fmla="*/ 14323 h 378829"/>
              <a:gd name="connsiteX2" fmla="*/ 905434 w 905434"/>
              <a:gd name="connsiteY2" fmla="*/ 378829 h 37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5434" h="378829">
                <a:moveTo>
                  <a:pt x="0" y="108389"/>
                </a:moveTo>
                <a:cubicBezTo>
                  <a:pt x="206760" y="38819"/>
                  <a:pt x="413521" y="-30750"/>
                  <a:pt x="564427" y="14323"/>
                </a:cubicBezTo>
                <a:cubicBezTo>
                  <a:pt x="715333" y="59396"/>
                  <a:pt x="905434" y="378829"/>
                  <a:pt x="905434" y="378829"/>
                </a:cubicBezTo>
              </a:path>
            </a:pathLst>
          </a:custGeom>
          <a:ln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6" name="Connettore 2 15"/>
          <p:cNvCxnSpPr/>
          <p:nvPr/>
        </p:nvCxnSpPr>
        <p:spPr>
          <a:xfrm flipH="1">
            <a:off x="5652120" y="2996952"/>
            <a:ext cx="432048" cy="144016"/>
          </a:xfrm>
          <a:prstGeom prst="straightConnector1">
            <a:avLst/>
          </a:prstGeom>
          <a:ln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>
          <a:xfrm>
            <a:off x="6948264" y="6453336"/>
            <a:ext cx="2133600" cy="365125"/>
          </a:xfrm>
        </p:spPr>
        <p:txBody>
          <a:bodyPr/>
          <a:lstStyle/>
          <a:p>
            <a:fld id="{A679F62D-F22D-4CC7-9899-8E59BEE81B36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14" name="Immagine 13" descr="SAM et pointe AFM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4566" y="3645024"/>
            <a:ext cx="1440617" cy="1709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8" name="Immagine 17" descr="MCBJ.tif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01" t="7193" r="1448"/>
          <a:stretch/>
        </p:blipFill>
        <p:spPr>
          <a:xfrm>
            <a:off x="3674846" y="3717038"/>
            <a:ext cx="2226715" cy="1395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19" name="Immagine 18" descr="MolecularJ McCreery.tif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13" t="10054" r="883"/>
          <a:stretch/>
        </p:blipFill>
        <p:spPr>
          <a:xfrm>
            <a:off x="6948266" y="3573017"/>
            <a:ext cx="1586035" cy="18074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32" name="Rectangle 2"/>
          <p:cNvSpPr/>
          <p:nvPr/>
        </p:nvSpPr>
        <p:spPr>
          <a:xfrm>
            <a:off x="6444208" y="-27384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chemeClr val="bg1"/>
                </a:solidFill>
              </a:rPr>
              <a:t>M</a:t>
            </a:r>
            <a:r>
              <a:rPr lang="fr-FR" sz="1300" b="1" dirty="0" err="1" smtClean="0">
                <a:solidFill>
                  <a:schemeClr val="bg1"/>
                </a:solidFill>
              </a:rPr>
              <a:t>olecular</a:t>
            </a:r>
            <a:r>
              <a:rPr lang="fr-FR" sz="1300" b="1" dirty="0" smtClean="0">
                <a:solidFill>
                  <a:schemeClr val="bg1"/>
                </a:solidFill>
              </a:rPr>
              <a:t> </a:t>
            </a:r>
            <a:r>
              <a:rPr lang="fr-FR" sz="1300" b="1" dirty="0" err="1" smtClean="0">
                <a:solidFill>
                  <a:schemeClr val="bg1"/>
                </a:solidFill>
              </a:rPr>
              <a:t>junctions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Quantum </a:t>
            </a:r>
            <a:r>
              <a:rPr lang="fr-FR" sz="3600" b="1" dirty="0" err="1" smtClean="0"/>
              <a:t>interference</a:t>
            </a:r>
            <a:r>
              <a:rPr lang="fr-FR" sz="3600" b="1" dirty="0" smtClean="0"/>
              <a:t> </a:t>
            </a:r>
            <a:endParaRPr lang="fr-FR" sz="3600" b="1" dirty="0"/>
          </a:p>
        </p:txBody>
      </p:sp>
      <p:sp>
        <p:nvSpPr>
          <p:cNvPr id="4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Quantum </a:t>
            </a:r>
            <a:r>
              <a:rPr lang="fr-FR" sz="1300" b="1" dirty="0" err="1" smtClean="0">
                <a:solidFill>
                  <a:schemeClr val="bg1"/>
                </a:solidFill>
              </a:rPr>
              <a:t>interference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 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91580" y="198884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</a:t>
            </a:r>
            <a:r>
              <a:rPr lang="fr-FR" b="1" dirty="0" smtClean="0"/>
              <a:t>lectron transport </a:t>
            </a:r>
            <a:r>
              <a:rPr lang="fr-FR" dirty="0" err="1" smtClean="0"/>
              <a:t>through</a:t>
            </a:r>
            <a:r>
              <a:rPr lang="fr-FR" dirty="0" smtClean="0"/>
              <a:t> a </a:t>
            </a:r>
            <a:r>
              <a:rPr lang="fr-FR" b="1" dirty="0" smtClean="0"/>
              <a:t>single </a:t>
            </a:r>
            <a:r>
              <a:rPr lang="fr-FR" b="1" dirty="0" err="1" smtClean="0"/>
              <a:t>benzene</a:t>
            </a:r>
            <a:r>
              <a:rPr lang="fr-FR" b="1" dirty="0" smtClean="0"/>
              <a:t> </a:t>
            </a:r>
            <a:r>
              <a:rPr lang="fr-FR" dirty="0" err="1" smtClean="0"/>
              <a:t>molecule</a:t>
            </a:r>
            <a:r>
              <a:rPr lang="fr-FR" dirty="0" smtClean="0"/>
              <a:t> </a:t>
            </a:r>
            <a:r>
              <a:rPr lang="fr-FR" dirty="0" err="1" smtClean="0"/>
              <a:t>connected</a:t>
            </a:r>
            <a:r>
              <a:rPr lang="fr-FR" dirty="0" smtClean="0"/>
              <a:t> in</a:t>
            </a:r>
          </a:p>
          <a:p>
            <a:pPr algn="ctr"/>
            <a:r>
              <a:rPr lang="fr-FR" dirty="0" smtClean="0"/>
              <a:t> </a:t>
            </a:r>
            <a:r>
              <a:rPr lang="fr-FR" b="1" dirty="0" smtClean="0"/>
              <a:t>ortho</a:t>
            </a:r>
            <a:r>
              <a:rPr lang="fr-FR" dirty="0" smtClean="0"/>
              <a:t>, </a:t>
            </a:r>
            <a:r>
              <a:rPr lang="fr-FR" b="1" dirty="0" smtClean="0"/>
              <a:t>para</a:t>
            </a:r>
            <a:r>
              <a:rPr lang="fr-FR" dirty="0" smtClean="0"/>
              <a:t> or </a:t>
            </a:r>
            <a:r>
              <a:rPr lang="fr-FR" b="1" dirty="0" err="1" smtClean="0"/>
              <a:t>meta</a:t>
            </a:r>
            <a:r>
              <a:rPr lang="fr-FR" b="1" dirty="0" smtClean="0"/>
              <a:t>.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150560" y="561595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No QI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179512" y="6309320"/>
            <a:ext cx="3456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200" dirty="0" smtClean="0">
                <a:solidFill>
                  <a:srgbClr val="008000"/>
                </a:solidFill>
              </a:rPr>
              <a:t>T. Markussen et al.</a:t>
            </a:r>
            <a:r>
              <a:rPr lang="cy-GB" sz="1200" i="1" dirty="0" smtClean="0">
                <a:solidFill>
                  <a:srgbClr val="008000"/>
                </a:solidFill>
              </a:rPr>
              <a:t> Nano Lett. </a:t>
            </a:r>
            <a:r>
              <a:rPr lang="cy-GB" sz="1200" b="1" dirty="0" smtClean="0">
                <a:solidFill>
                  <a:srgbClr val="008000"/>
                </a:solidFill>
              </a:rPr>
              <a:t>10</a:t>
            </a:r>
            <a:r>
              <a:rPr lang="cy-GB" sz="1200" dirty="0" smtClean="0">
                <a:solidFill>
                  <a:srgbClr val="008000"/>
                </a:solidFill>
              </a:rPr>
              <a:t>, 4260-4265 (2010)</a:t>
            </a:r>
            <a:endParaRPr lang="cy-GB" sz="1200" dirty="0">
              <a:solidFill>
                <a:srgbClr val="008000"/>
              </a:solidFill>
            </a:endParaRPr>
          </a:p>
        </p:txBody>
      </p:sp>
      <p:sp>
        <p:nvSpPr>
          <p:cNvPr id="24" name="Parentesi graffa aperta 23"/>
          <p:cNvSpPr/>
          <p:nvPr/>
        </p:nvSpPr>
        <p:spPr>
          <a:xfrm rot="16200000">
            <a:off x="2483768" y="2276872"/>
            <a:ext cx="288032" cy="4320480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5580113" y="5589240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Destructive</a:t>
            </a:r>
            <a:r>
              <a:rPr lang="it-IT" b="1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QI</a:t>
            </a:r>
            <a:endParaRPr lang="it-IT" b="1" dirty="0">
              <a:solidFill>
                <a:srgbClr val="008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6" name="Parentesi graffa aperta 25"/>
          <p:cNvSpPr/>
          <p:nvPr/>
        </p:nvSpPr>
        <p:spPr>
          <a:xfrm rot="16200000">
            <a:off x="7200293" y="3465005"/>
            <a:ext cx="288032" cy="1944216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251520" y="1124744"/>
            <a:ext cx="8388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dirty="0" smtClean="0"/>
              <a:t>The </a:t>
            </a:r>
            <a:r>
              <a:rPr lang="fr-FR" b="1" dirty="0" err="1" smtClean="0"/>
              <a:t>connection</a:t>
            </a:r>
            <a:r>
              <a:rPr lang="fr-FR" b="1" dirty="0" smtClean="0"/>
              <a:t> </a:t>
            </a:r>
            <a:r>
              <a:rPr lang="fr-FR" b="1" dirty="0" err="1" smtClean="0"/>
              <a:t>between</a:t>
            </a:r>
            <a:r>
              <a:rPr lang="fr-FR" b="1" dirty="0" smtClean="0"/>
              <a:t> the </a:t>
            </a:r>
            <a:r>
              <a:rPr lang="fr-FR" b="1" dirty="0" err="1" smtClean="0"/>
              <a:t>molecule</a:t>
            </a:r>
            <a:r>
              <a:rPr lang="fr-FR" b="1" dirty="0" smtClean="0"/>
              <a:t> and the </a:t>
            </a:r>
            <a:r>
              <a:rPr lang="fr-FR" b="1" dirty="0" err="1" smtClean="0"/>
              <a:t>electrodes</a:t>
            </a:r>
            <a:r>
              <a:rPr lang="fr-FR" b="1" dirty="0" smtClean="0"/>
              <a:t> influences the </a:t>
            </a:r>
          </a:p>
          <a:p>
            <a:pPr marL="285750" indent="-285750">
              <a:buFont typeface="Arial"/>
              <a:buChar char="•"/>
            </a:pPr>
            <a:r>
              <a:rPr lang="fr-FR" b="1" dirty="0" err="1" smtClean="0"/>
              <a:t>electronic</a:t>
            </a:r>
            <a:r>
              <a:rPr lang="fr-FR" b="1" dirty="0" smtClean="0"/>
              <a:t> </a:t>
            </a:r>
            <a:r>
              <a:rPr lang="fr-FR" b="1" dirty="0" err="1" smtClean="0"/>
              <a:t>properties</a:t>
            </a:r>
            <a:r>
              <a:rPr lang="fr-FR" b="1" dirty="0" smtClean="0"/>
              <a:t> </a:t>
            </a:r>
            <a:r>
              <a:rPr lang="fr-FR" dirty="0" err="1" smtClean="0"/>
              <a:t>described</a:t>
            </a:r>
            <a:r>
              <a:rPr lang="fr-FR" dirty="0" smtClean="0"/>
              <a:t> by the </a:t>
            </a:r>
            <a:r>
              <a:rPr lang="fr-FR" dirty="0" err="1" smtClean="0"/>
              <a:t>electronic</a:t>
            </a:r>
            <a:r>
              <a:rPr lang="fr-FR" b="1" dirty="0" smtClean="0"/>
              <a:t> transmission </a:t>
            </a:r>
            <a:r>
              <a:rPr lang="fr-FR" b="1" dirty="0" err="1" smtClean="0"/>
              <a:t>probability</a:t>
            </a:r>
            <a:r>
              <a:rPr lang="fr-FR" b="1" dirty="0" smtClean="0"/>
              <a:t> </a:t>
            </a:r>
            <a:r>
              <a:rPr lang="it-IT" b="1" dirty="0">
                <a:solidFill>
                  <a:srgbClr val="0000FF"/>
                </a:solidFill>
              </a:rPr>
              <a:t>T</a:t>
            </a:r>
            <a:r>
              <a:rPr lang="it-IT" b="1" baseline="-25000" dirty="0">
                <a:solidFill>
                  <a:srgbClr val="0000FF"/>
                </a:solidFill>
              </a:rPr>
              <a:t>LR</a:t>
            </a:r>
            <a:r>
              <a:rPr lang="it-IT" b="1" dirty="0">
                <a:solidFill>
                  <a:srgbClr val="0000FF"/>
                </a:solidFill>
              </a:rPr>
              <a:t>(E)</a:t>
            </a:r>
          </a:p>
          <a:p>
            <a:r>
              <a:rPr lang="fr-FR" b="1" dirty="0" smtClean="0"/>
              <a:t> </a:t>
            </a:r>
            <a:endParaRPr lang="it-IT" dirty="0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1" name="Rettangolo 40"/>
          <p:cNvSpPr/>
          <p:nvPr/>
        </p:nvSpPr>
        <p:spPr>
          <a:xfrm>
            <a:off x="1049329" y="4931876"/>
            <a:ext cx="12184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T</a:t>
            </a:r>
            <a:r>
              <a:rPr lang="it-IT" b="1" baseline="-25000" dirty="0">
                <a:solidFill>
                  <a:srgbClr val="0000FF"/>
                </a:solidFill>
              </a:rPr>
              <a:t>LR</a:t>
            </a:r>
            <a:r>
              <a:rPr lang="it-IT" b="1" dirty="0">
                <a:solidFill>
                  <a:srgbClr val="0000FF"/>
                </a:solidFill>
              </a:rPr>
              <a:t> (</a:t>
            </a:r>
            <a:r>
              <a:rPr lang="it-IT" b="1" dirty="0" smtClean="0">
                <a:solidFill>
                  <a:srgbClr val="0000FF"/>
                </a:solidFill>
              </a:rPr>
              <a:t>E</a:t>
            </a:r>
            <a:r>
              <a:rPr lang="it-IT" b="1" baseline="-25000" dirty="0" smtClean="0">
                <a:solidFill>
                  <a:srgbClr val="0000FF"/>
                </a:solidFill>
              </a:rPr>
              <a:t>F</a:t>
            </a:r>
            <a:r>
              <a:rPr lang="it-IT" b="1" dirty="0" smtClean="0">
                <a:solidFill>
                  <a:srgbClr val="0000FF"/>
                </a:solidFill>
              </a:rPr>
              <a:t>) </a:t>
            </a:r>
            <a:r>
              <a:rPr lang="it-IT" b="1" dirty="0">
                <a:solidFill>
                  <a:srgbClr val="0000FF"/>
                </a:solidFill>
              </a:rPr>
              <a:t>≠</a:t>
            </a:r>
            <a:r>
              <a:rPr lang="it-IT" b="1" dirty="0" smtClean="0">
                <a:solidFill>
                  <a:srgbClr val="0000FF"/>
                </a:solidFill>
              </a:rPr>
              <a:t>  0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42" name="Rettangolo 41"/>
          <p:cNvSpPr/>
          <p:nvPr/>
        </p:nvSpPr>
        <p:spPr>
          <a:xfrm>
            <a:off x="6012160" y="4931876"/>
            <a:ext cx="1218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T</a:t>
            </a:r>
            <a:r>
              <a:rPr lang="it-IT" b="1" baseline="-25000" dirty="0">
                <a:solidFill>
                  <a:srgbClr val="0000FF"/>
                </a:solidFill>
              </a:rPr>
              <a:t>LR</a:t>
            </a:r>
            <a:r>
              <a:rPr lang="it-IT" b="1" dirty="0">
                <a:solidFill>
                  <a:srgbClr val="0000FF"/>
                </a:solidFill>
              </a:rPr>
              <a:t> (</a:t>
            </a:r>
            <a:r>
              <a:rPr lang="it-IT" b="1" dirty="0" smtClean="0">
                <a:solidFill>
                  <a:srgbClr val="0000FF"/>
                </a:solidFill>
              </a:rPr>
              <a:t>E</a:t>
            </a:r>
            <a:r>
              <a:rPr lang="it-IT" b="1" baseline="-25000" dirty="0" smtClean="0">
                <a:solidFill>
                  <a:srgbClr val="0000FF"/>
                </a:solidFill>
              </a:rPr>
              <a:t>F</a:t>
            </a:r>
            <a:r>
              <a:rPr lang="it-IT" b="1" dirty="0" smtClean="0">
                <a:solidFill>
                  <a:srgbClr val="0000FF"/>
                </a:solidFill>
              </a:rPr>
              <a:t>) =  0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179512" y="6525344"/>
            <a:ext cx="347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008000"/>
                </a:solidFill>
              </a:rPr>
              <a:t>C. </a:t>
            </a:r>
            <a:r>
              <a:rPr lang="it-IT" sz="1200" dirty="0" err="1" smtClean="0">
                <a:solidFill>
                  <a:srgbClr val="008000"/>
                </a:solidFill>
              </a:rPr>
              <a:t>R</a:t>
            </a:r>
            <a:r>
              <a:rPr lang="it-IT" sz="1200" dirty="0" smtClean="0">
                <a:solidFill>
                  <a:srgbClr val="008000"/>
                </a:solidFill>
              </a:rPr>
              <a:t>. Arroyo et al. </a:t>
            </a:r>
            <a:r>
              <a:rPr lang="it-IT" sz="1200" i="1" dirty="0" err="1" smtClean="0">
                <a:solidFill>
                  <a:srgbClr val="008000"/>
                </a:solidFill>
              </a:rPr>
              <a:t>Ang.Chem</a:t>
            </a:r>
            <a:r>
              <a:rPr lang="it-IT" sz="1200" i="1" dirty="0" smtClean="0">
                <a:solidFill>
                  <a:srgbClr val="008000"/>
                </a:solidFill>
              </a:rPr>
              <a:t>.</a:t>
            </a:r>
            <a:r>
              <a:rPr lang="it-IT" sz="1200" dirty="0" smtClean="0">
                <a:solidFill>
                  <a:srgbClr val="008000"/>
                </a:solidFill>
              </a:rPr>
              <a:t>, </a:t>
            </a:r>
            <a:r>
              <a:rPr lang="it-IT" sz="1200" b="1" dirty="0" smtClean="0">
                <a:solidFill>
                  <a:srgbClr val="008000"/>
                </a:solidFill>
              </a:rPr>
              <a:t>125</a:t>
            </a:r>
            <a:r>
              <a:rPr lang="it-IT" sz="1200" dirty="0" smtClean="0">
                <a:solidFill>
                  <a:srgbClr val="008000"/>
                </a:solidFill>
              </a:rPr>
              <a:t>, </a:t>
            </a:r>
            <a:r>
              <a:rPr lang="fr-FR" sz="1200" dirty="0" smtClean="0">
                <a:solidFill>
                  <a:srgbClr val="008000"/>
                </a:solidFill>
              </a:rPr>
              <a:t>3234-3237</a:t>
            </a:r>
            <a:r>
              <a:rPr lang="it-IT" sz="1200" dirty="0">
                <a:solidFill>
                  <a:srgbClr val="008000"/>
                </a:solidFill>
              </a:rPr>
              <a:t> (</a:t>
            </a:r>
            <a:r>
              <a:rPr lang="it-IT" sz="1200" dirty="0" smtClean="0">
                <a:solidFill>
                  <a:srgbClr val="008000"/>
                </a:solidFill>
              </a:rPr>
              <a:t>2013) </a:t>
            </a:r>
            <a:endParaRPr lang="it-IT" sz="1200" dirty="0">
              <a:solidFill>
                <a:srgbClr val="008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79512" y="6093296"/>
            <a:ext cx="3671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008000"/>
                </a:solidFill>
              </a:rPr>
              <a:t>P. </a:t>
            </a:r>
            <a:r>
              <a:rPr lang="it-IT" sz="1200" dirty="0" err="1" smtClean="0">
                <a:solidFill>
                  <a:srgbClr val="008000"/>
                </a:solidFill>
              </a:rPr>
              <a:t>Sautet</a:t>
            </a:r>
            <a:r>
              <a:rPr lang="it-IT" sz="1200" dirty="0" smtClean="0">
                <a:solidFill>
                  <a:srgbClr val="008000"/>
                </a:solidFill>
              </a:rPr>
              <a:t>, C. Joachim, </a:t>
            </a:r>
            <a:r>
              <a:rPr lang="it-IT" sz="1200" i="1" dirty="0" err="1" smtClean="0">
                <a:solidFill>
                  <a:srgbClr val="008000"/>
                </a:solidFill>
              </a:rPr>
              <a:t>Chem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Phys</a:t>
            </a:r>
            <a:r>
              <a:rPr lang="it-IT" sz="1200" i="1" dirty="0" smtClean="0">
                <a:solidFill>
                  <a:srgbClr val="008000"/>
                </a:solidFill>
              </a:rPr>
              <a:t>. </a:t>
            </a:r>
            <a:r>
              <a:rPr lang="it-IT" sz="1200" i="1" dirty="0" err="1" smtClean="0">
                <a:solidFill>
                  <a:srgbClr val="008000"/>
                </a:solidFill>
              </a:rPr>
              <a:t>Lett</a:t>
            </a:r>
            <a:r>
              <a:rPr lang="it-IT" sz="1200" i="1" dirty="0" smtClean="0">
                <a:solidFill>
                  <a:srgbClr val="008000"/>
                </a:solidFill>
              </a:rPr>
              <a:t>.</a:t>
            </a:r>
            <a:r>
              <a:rPr lang="it-IT" sz="1200" dirty="0" smtClean="0">
                <a:solidFill>
                  <a:srgbClr val="008000"/>
                </a:solidFill>
              </a:rPr>
              <a:t>, </a:t>
            </a:r>
            <a:r>
              <a:rPr lang="it-IT" sz="1200" b="1" dirty="0" smtClean="0">
                <a:solidFill>
                  <a:srgbClr val="008000"/>
                </a:solidFill>
              </a:rPr>
              <a:t>153</a:t>
            </a:r>
            <a:r>
              <a:rPr lang="it-IT" sz="1200" dirty="0" smtClean="0">
                <a:solidFill>
                  <a:srgbClr val="008000"/>
                </a:solidFill>
              </a:rPr>
              <a:t>, 511 (1988)</a:t>
            </a:r>
            <a:endParaRPr lang="it-IT" sz="1200" dirty="0">
              <a:solidFill>
                <a:srgbClr val="008000"/>
              </a:solidFill>
            </a:endParaRPr>
          </a:p>
        </p:txBody>
      </p:sp>
      <p:grpSp>
        <p:nvGrpSpPr>
          <p:cNvPr id="28" name="Gruppo 27"/>
          <p:cNvGrpSpPr/>
          <p:nvPr/>
        </p:nvGrpSpPr>
        <p:grpSpPr>
          <a:xfrm>
            <a:off x="801305" y="2780928"/>
            <a:ext cx="1394431" cy="1247278"/>
            <a:chOff x="3059832" y="2685778"/>
            <a:chExt cx="1394431" cy="1247278"/>
          </a:xfrm>
        </p:grpSpPr>
        <p:grpSp>
          <p:nvGrpSpPr>
            <p:cNvPr id="29" name="Gruppo 28"/>
            <p:cNvGrpSpPr/>
            <p:nvPr/>
          </p:nvGrpSpPr>
          <p:grpSpPr>
            <a:xfrm>
              <a:off x="3635896" y="2708920"/>
              <a:ext cx="792088" cy="720080"/>
              <a:chOff x="3635896" y="2708920"/>
              <a:chExt cx="792088" cy="720080"/>
            </a:xfrm>
          </p:grpSpPr>
          <p:sp>
            <p:nvSpPr>
              <p:cNvPr id="37" name="Esagono orizzontale 36"/>
              <p:cNvSpPr/>
              <p:nvPr/>
            </p:nvSpPr>
            <p:spPr>
              <a:xfrm>
                <a:off x="3635896" y="2708920"/>
                <a:ext cx="792088" cy="720080"/>
              </a:xfrm>
              <a:prstGeom prst="hexagon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38" name="Connettore 1 37"/>
              <p:cNvCxnSpPr/>
              <p:nvPr/>
            </p:nvCxnSpPr>
            <p:spPr>
              <a:xfrm>
                <a:off x="3851920" y="3356992"/>
                <a:ext cx="360040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ttore 1 38"/>
              <p:cNvCxnSpPr/>
              <p:nvPr/>
            </p:nvCxnSpPr>
            <p:spPr>
              <a:xfrm flipV="1">
                <a:off x="3707904" y="2780928"/>
                <a:ext cx="152400" cy="27964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1 42"/>
              <p:cNvCxnSpPr/>
              <p:nvPr/>
            </p:nvCxnSpPr>
            <p:spPr>
              <a:xfrm flipH="1" flipV="1">
                <a:off x="4203576" y="2780928"/>
                <a:ext cx="152400" cy="27964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Figura a mano libera 29"/>
            <p:cNvSpPr/>
            <p:nvPr/>
          </p:nvSpPr>
          <p:spPr>
            <a:xfrm>
              <a:off x="3317909" y="2685778"/>
              <a:ext cx="1136354" cy="972227"/>
            </a:xfrm>
            <a:custGeom>
              <a:avLst/>
              <a:gdLst>
                <a:gd name="connsiteX0" fmla="*/ 0 w 1136354"/>
                <a:gd name="connsiteY0" fmla="*/ 382814 h 972227"/>
                <a:gd name="connsiteX1" fmla="*/ 291685 w 1136354"/>
                <a:gd name="connsiteY1" fmla="*/ 388891 h 972227"/>
                <a:gd name="connsiteX2" fmla="*/ 486141 w 1136354"/>
                <a:gd name="connsiteY2" fmla="*/ 0 h 972227"/>
                <a:gd name="connsiteX3" fmla="*/ 947974 w 1136354"/>
                <a:gd name="connsiteY3" fmla="*/ 0 h 972227"/>
                <a:gd name="connsiteX4" fmla="*/ 1130277 w 1136354"/>
                <a:gd name="connsiteY4" fmla="*/ 364585 h 972227"/>
                <a:gd name="connsiteX5" fmla="*/ 1136354 w 1136354"/>
                <a:gd name="connsiteY5" fmla="*/ 382814 h 972227"/>
                <a:gd name="connsiteX6" fmla="*/ 947974 w 1136354"/>
                <a:gd name="connsiteY6" fmla="*/ 765629 h 972227"/>
                <a:gd name="connsiteX7" fmla="*/ 492218 w 1136354"/>
                <a:gd name="connsiteY7" fmla="*/ 765629 h 972227"/>
                <a:gd name="connsiteX8" fmla="*/ 291685 w 1136354"/>
                <a:gd name="connsiteY8" fmla="*/ 972227 h 972227"/>
                <a:gd name="connsiteX9" fmla="*/ 291685 w 1136354"/>
                <a:gd name="connsiteY9" fmla="*/ 972227 h 97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6354" h="972227">
                  <a:moveTo>
                    <a:pt x="0" y="382814"/>
                  </a:moveTo>
                  <a:lnTo>
                    <a:pt x="291685" y="388891"/>
                  </a:lnTo>
                  <a:lnTo>
                    <a:pt x="486141" y="0"/>
                  </a:lnTo>
                  <a:lnTo>
                    <a:pt x="947974" y="0"/>
                  </a:lnTo>
                  <a:lnTo>
                    <a:pt x="1130277" y="364585"/>
                  </a:lnTo>
                  <a:lnTo>
                    <a:pt x="1136354" y="382814"/>
                  </a:lnTo>
                  <a:lnTo>
                    <a:pt x="947974" y="765629"/>
                  </a:lnTo>
                  <a:lnTo>
                    <a:pt x="492218" y="765629"/>
                  </a:lnTo>
                  <a:lnTo>
                    <a:pt x="291685" y="972227"/>
                  </a:lnTo>
                  <a:lnTo>
                    <a:pt x="291685" y="972227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0000"/>
                </a:solidFill>
              </a:endParaRPr>
            </a:p>
          </p:txBody>
        </p:sp>
        <p:sp>
          <p:nvSpPr>
            <p:cNvPr id="31" name="Rettangolo 30"/>
            <p:cNvSpPr/>
            <p:nvPr/>
          </p:nvSpPr>
          <p:spPr>
            <a:xfrm>
              <a:off x="3131840" y="2852936"/>
              <a:ext cx="216024" cy="432048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32" name="Rettangolo 31"/>
            <p:cNvSpPr/>
            <p:nvPr/>
          </p:nvSpPr>
          <p:spPr>
            <a:xfrm>
              <a:off x="3419872" y="3501008"/>
              <a:ext cx="216024" cy="432048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sz="1600" dirty="0">
                <a:solidFill>
                  <a:srgbClr val="000000"/>
                </a:solidFill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3059832" y="2852936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 smtClean="0">
                  <a:cs typeface="American Typewriter"/>
                </a:rPr>
                <a:t>L</a:t>
              </a:r>
              <a:endParaRPr lang="it-IT" sz="1600" b="1" dirty="0">
                <a:cs typeface="American Typewriter"/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3347864" y="3501008"/>
              <a:ext cx="3001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b="1" dirty="0" err="1" smtClean="0">
                  <a:latin typeface="+mj-lt"/>
                  <a:cs typeface="Apple Chancery"/>
                </a:rPr>
                <a:t>R</a:t>
              </a:r>
              <a:endParaRPr lang="it-IT" sz="1600" b="1" dirty="0">
                <a:latin typeface="+mj-lt"/>
                <a:cs typeface="Apple Chancery"/>
              </a:endParaRPr>
            </a:p>
          </p:txBody>
        </p:sp>
        <p:cxnSp>
          <p:nvCxnSpPr>
            <p:cNvPr id="35" name="Connettore 2 34"/>
            <p:cNvCxnSpPr/>
            <p:nvPr/>
          </p:nvCxnSpPr>
          <p:spPr>
            <a:xfrm>
              <a:off x="3419872" y="2924944"/>
              <a:ext cx="144016" cy="0"/>
            </a:xfrm>
            <a:prstGeom prst="straightConnector1">
              <a:avLst/>
            </a:prstGeom>
            <a:ln w="25400" cap="flat">
              <a:solidFill>
                <a:srgbClr val="FF0000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2 35"/>
            <p:cNvCxnSpPr/>
            <p:nvPr/>
          </p:nvCxnSpPr>
          <p:spPr>
            <a:xfrm flipH="1">
              <a:off x="3707904" y="3573016"/>
              <a:ext cx="72008" cy="144016"/>
            </a:xfrm>
            <a:prstGeom prst="straightConnector1">
              <a:avLst/>
            </a:prstGeom>
            <a:ln w="25400" cap="flat">
              <a:solidFill>
                <a:srgbClr val="FF0000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CasellaDiTesto 5"/>
          <p:cNvSpPr txBox="1"/>
          <p:nvPr/>
        </p:nvSpPr>
        <p:spPr>
          <a:xfrm>
            <a:off x="1370535" y="4149080"/>
            <a:ext cx="626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err="1" smtClean="0"/>
              <a:t>ortho</a:t>
            </a:r>
            <a:endParaRPr lang="it-IT" sz="1400" i="1" dirty="0"/>
          </a:p>
        </p:txBody>
      </p:sp>
      <p:sp>
        <p:nvSpPr>
          <p:cNvPr id="44" name="CasellaDiTesto 43"/>
          <p:cNvSpPr txBox="1"/>
          <p:nvPr/>
        </p:nvSpPr>
        <p:spPr>
          <a:xfrm>
            <a:off x="3491880" y="4149080"/>
            <a:ext cx="5667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para</a:t>
            </a:r>
            <a:endParaRPr lang="it-IT" sz="1400" i="1" dirty="0"/>
          </a:p>
        </p:txBody>
      </p:sp>
      <p:grpSp>
        <p:nvGrpSpPr>
          <p:cNvPr id="45" name="Gruppo 44"/>
          <p:cNvGrpSpPr/>
          <p:nvPr/>
        </p:nvGrpSpPr>
        <p:grpSpPr>
          <a:xfrm>
            <a:off x="2831658" y="2780928"/>
            <a:ext cx="1884358" cy="749299"/>
            <a:chOff x="5076056" y="2679701"/>
            <a:chExt cx="1884358" cy="749299"/>
          </a:xfrm>
        </p:grpSpPr>
        <p:grpSp>
          <p:nvGrpSpPr>
            <p:cNvPr id="46" name="Gruppo 45"/>
            <p:cNvGrpSpPr/>
            <p:nvPr/>
          </p:nvGrpSpPr>
          <p:grpSpPr>
            <a:xfrm>
              <a:off x="5652120" y="2708920"/>
              <a:ext cx="792088" cy="720080"/>
              <a:chOff x="3635896" y="2708920"/>
              <a:chExt cx="792088" cy="720080"/>
            </a:xfrm>
          </p:grpSpPr>
          <p:sp>
            <p:nvSpPr>
              <p:cNvPr id="54" name="Esagono orizzontale 53"/>
              <p:cNvSpPr/>
              <p:nvPr/>
            </p:nvSpPr>
            <p:spPr>
              <a:xfrm>
                <a:off x="3635896" y="2708920"/>
                <a:ext cx="792088" cy="720080"/>
              </a:xfrm>
              <a:prstGeom prst="hexagon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55" name="Connettore 1 54"/>
              <p:cNvCxnSpPr/>
              <p:nvPr/>
            </p:nvCxnSpPr>
            <p:spPr>
              <a:xfrm>
                <a:off x="3851920" y="3356992"/>
                <a:ext cx="360040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ttore 1 55"/>
              <p:cNvCxnSpPr/>
              <p:nvPr/>
            </p:nvCxnSpPr>
            <p:spPr>
              <a:xfrm flipV="1">
                <a:off x="3707904" y="2780928"/>
                <a:ext cx="152400" cy="27964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ttore 1 56"/>
              <p:cNvCxnSpPr/>
              <p:nvPr/>
            </p:nvCxnSpPr>
            <p:spPr>
              <a:xfrm flipH="1" flipV="1">
                <a:off x="4203576" y="2780928"/>
                <a:ext cx="152400" cy="27964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Figura a mano libera 46"/>
            <p:cNvSpPr/>
            <p:nvPr/>
          </p:nvSpPr>
          <p:spPr>
            <a:xfrm>
              <a:off x="5329316" y="2679701"/>
              <a:ext cx="1446268" cy="382815"/>
            </a:xfrm>
            <a:custGeom>
              <a:avLst/>
              <a:gdLst>
                <a:gd name="connsiteX0" fmla="*/ 0 w 1446268"/>
                <a:gd name="connsiteY0" fmla="*/ 376738 h 382815"/>
                <a:gd name="connsiteX1" fmla="*/ 303838 w 1446268"/>
                <a:gd name="connsiteY1" fmla="*/ 382815 h 382815"/>
                <a:gd name="connsiteX2" fmla="*/ 486140 w 1446268"/>
                <a:gd name="connsiteY2" fmla="*/ 18230 h 382815"/>
                <a:gd name="connsiteX3" fmla="*/ 947974 w 1446268"/>
                <a:gd name="connsiteY3" fmla="*/ 0 h 382815"/>
                <a:gd name="connsiteX4" fmla="*/ 1136353 w 1446268"/>
                <a:gd name="connsiteY4" fmla="*/ 376738 h 382815"/>
                <a:gd name="connsiteX5" fmla="*/ 1446268 w 1446268"/>
                <a:gd name="connsiteY5" fmla="*/ 382815 h 382815"/>
                <a:gd name="connsiteX6" fmla="*/ 1446268 w 1446268"/>
                <a:gd name="connsiteY6" fmla="*/ 382815 h 38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6268" h="382815">
                  <a:moveTo>
                    <a:pt x="0" y="376738"/>
                  </a:moveTo>
                  <a:lnTo>
                    <a:pt x="303838" y="382815"/>
                  </a:lnTo>
                  <a:lnTo>
                    <a:pt x="486140" y="18230"/>
                  </a:lnTo>
                  <a:lnTo>
                    <a:pt x="947974" y="0"/>
                  </a:lnTo>
                  <a:lnTo>
                    <a:pt x="1136353" y="376738"/>
                  </a:lnTo>
                  <a:lnTo>
                    <a:pt x="1446268" y="382815"/>
                  </a:lnTo>
                  <a:lnTo>
                    <a:pt x="1446268" y="382815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Rettangolo 47"/>
            <p:cNvSpPr/>
            <p:nvPr/>
          </p:nvSpPr>
          <p:spPr>
            <a:xfrm>
              <a:off x="5148064" y="2852936"/>
              <a:ext cx="216024" cy="432048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49" name="Rettangolo 48"/>
            <p:cNvSpPr/>
            <p:nvPr/>
          </p:nvSpPr>
          <p:spPr>
            <a:xfrm>
              <a:off x="6732240" y="2852936"/>
              <a:ext cx="216024" cy="432048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5076056" y="2852936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 smtClean="0">
                  <a:cs typeface="American Typewriter"/>
                </a:rPr>
                <a:t>L</a:t>
              </a:r>
              <a:endParaRPr lang="it-IT" sz="1600" b="1" dirty="0">
                <a:cs typeface="American Typewriter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6660232" y="2874422"/>
              <a:ext cx="3001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b="1" dirty="0" err="1" smtClean="0">
                  <a:latin typeface="+mj-lt"/>
                  <a:cs typeface="Apple Chancery"/>
                </a:rPr>
                <a:t>R</a:t>
              </a:r>
              <a:endParaRPr lang="it-IT" sz="1600" b="1" dirty="0">
                <a:latin typeface="+mj-lt"/>
                <a:cs typeface="Apple Chancery"/>
              </a:endParaRPr>
            </a:p>
          </p:txBody>
        </p:sp>
        <p:cxnSp>
          <p:nvCxnSpPr>
            <p:cNvPr id="52" name="Connettore 2 51"/>
            <p:cNvCxnSpPr/>
            <p:nvPr/>
          </p:nvCxnSpPr>
          <p:spPr>
            <a:xfrm>
              <a:off x="5436096" y="2924944"/>
              <a:ext cx="144016" cy="0"/>
            </a:xfrm>
            <a:prstGeom prst="straightConnector1">
              <a:avLst/>
            </a:prstGeom>
            <a:ln w="25400" cap="flat">
              <a:solidFill>
                <a:srgbClr val="FF0000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2 52"/>
            <p:cNvCxnSpPr/>
            <p:nvPr/>
          </p:nvCxnSpPr>
          <p:spPr>
            <a:xfrm>
              <a:off x="6516216" y="2924944"/>
              <a:ext cx="144016" cy="0"/>
            </a:xfrm>
            <a:prstGeom prst="straightConnector1">
              <a:avLst/>
            </a:prstGeom>
            <a:ln w="25400" cap="flat">
              <a:solidFill>
                <a:srgbClr val="FF0000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o 57"/>
          <p:cNvGrpSpPr/>
          <p:nvPr/>
        </p:nvGrpSpPr>
        <p:grpSpPr>
          <a:xfrm>
            <a:off x="6300192" y="2780928"/>
            <a:ext cx="1452310" cy="1398199"/>
            <a:chOff x="5220072" y="4479073"/>
            <a:chExt cx="1452310" cy="1398199"/>
          </a:xfrm>
        </p:grpSpPr>
        <p:grpSp>
          <p:nvGrpSpPr>
            <p:cNvPr id="59" name="Gruppo 58"/>
            <p:cNvGrpSpPr/>
            <p:nvPr/>
          </p:nvGrpSpPr>
          <p:grpSpPr>
            <a:xfrm>
              <a:off x="5804520" y="4509120"/>
              <a:ext cx="792088" cy="720080"/>
              <a:chOff x="3635896" y="2708920"/>
              <a:chExt cx="792088" cy="720080"/>
            </a:xfrm>
          </p:grpSpPr>
          <p:sp>
            <p:nvSpPr>
              <p:cNvPr id="67" name="Esagono orizzontale 66"/>
              <p:cNvSpPr/>
              <p:nvPr/>
            </p:nvSpPr>
            <p:spPr>
              <a:xfrm>
                <a:off x="3635896" y="2708920"/>
                <a:ext cx="792088" cy="720080"/>
              </a:xfrm>
              <a:prstGeom prst="hexagon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68" name="Connettore 1 67"/>
              <p:cNvCxnSpPr/>
              <p:nvPr/>
            </p:nvCxnSpPr>
            <p:spPr>
              <a:xfrm>
                <a:off x="3851920" y="3356992"/>
                <a:ext cx="360040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ttore 1 68"/>
              <p:cNvCxnSpPr/>
              <p:nvPr/>
            </p:nvCxnSpPr>
            <p:spPr>
              <a:xfrm flipV="1">
                <a:off x="3707904" y="2780928"/>
                <a:ext cx="152400" cy="27964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ttore 1 69"/>
              <p:cNvCxnSpPr/>
              <p:nvPr/>
            </p:nvCxnSpPr>
            <p:spPr>
              <a:xfrm flipH="1" flipV="1">
                <a:off x="4203576" y="2780928"/>
                <a:ext cx="152400" cy="279648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Figura a mano libera 59"/>
            <p:cNvSpPr/>
            <p:nvPr/>
          </p:nvSpPr>
          <p:spPr>
            <a:xfrm>
              <a:off x="5436096" y="4479073"/>
              <a:ext cx="1189463" cy="1065561"/>
            </a:xfrm>
            <a:custGeom>
              <a:avLst/>
              <a:gdLst>
                <a:gd name="connsiteX0" fmla="*/ 0 w 1189463"/>
                <a:gd name="connsiteY0" fmla="*/ 371707 h 1065561"/>
                <a:gd name="connsiteX1" fmla="*/ 340732 w 1189463"/>
                <a:gd name="connsiteY1" fmla="*/ 384098 h 1065561"/>
                <a:gd name="connsiteX2" fmla="*/ 532780 w 1189463"/>
                <a:gd name="connsiteY2" fmla="*/ 6195 h 1065561"/>
                <a:gd name="connsiteX3" fmla="*/ 997415 w 1189463"/>
                <a:gd name="connsiteY3" fmla="*/ 0 h 1065561"/>
                <a:gd name="connsiteX4" fmla="*/ 1189463 w 1189463"/>
                <a:gd name="connsiteY4" fmla="*/ 365512 h 1065561"/>
                <a:gd name="connsiteX5" fmla="*/ 1003610 w 1189463"/>
                <a:gd name="connsiteY5" fmla="*/ 749610 h 1065561"/>
                <a:gd name="connsiteX6" fmla="*/ 1127512 w 1189463"/>
                <a:gd name="connsiteY6" fmla="*/ 1065561 h 106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9463" h="1065561">
                  <a:moveTo>
                    <a:pt x="0" y="371707"/>
                  </a:moveTo>
                  <a:lnTo>
                    <a:pt x="340732" y="384098"/>
                  </a:lnTo>
                  <a:lnTo>
                    <a:pt x="532780" y="6195"/>
                  </a:lnTo>
                  <a:lnTo>
                    <a:pt x="997415" y="0"/>
                  </a:lnTo>
                  <a:lnTo>
                    <a:pt x="1189463" y="365512"/>
                  </a:lnTo>
                  <a:lnTo>
                    <a:pt x="1003610" y="749610"/>
                  </a:lnTo>
                  <a:lnTo>
                    <a:pt x="1127512" y="1065561"/>
                  </a:lnTo>
                </a:path>
              </a:pathLst>
            </a:cu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Rettangolo 60"/>
            <p:cNvSpPr/>
            <p:nvPr/>
          </p:nvSpPr>
          <p:spPr>
            <a:xfrm>
              <a:off x="5292080" y="4653136"/>
              <a:ext cx="216024" cy="432048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62" name="Rettangolo 61"/>
            <p:cNvSpPr/>
            <p:nvPr/>
          </p:nvSpPr>
          <p:spPr>
            <a:xfrm>
              <a:off x="6444208" y="5445224"/>
              <a:ext cx="216024" cy="432048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63" name="CasellaDiTesto 62"/>
            <p:cNvSpPr txBox="1"/>
            <p:nvPr/>
          </p:nvSpPr>
          <p:spPr>
            <a:xfrm>
              <a:off x="5220072" y="4674622"/>
              <a:ext cx="3600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600" b="1" dirty="0" smtClean="0">
                  <a:cs typeface="American Typewriter"/>
                </a:rPr>
                <a:t>L</a:t>
              </a:r>
              <a:endParaRPr lang="it-IT" sz="1600" b="1" dirty="0">
                <a:cs typeface="American Typewriter"/>
              </a:endParaRPr>
            </a:p>
          </p:txBody>
        </p:sp>
        <p:sp>
          <p:nvSpPr>
            <p:cNvPr id="64" name="CasellaDiTesto 63"/>
            <p:cNvSpPr txBox="1"/>
            <p:nvPr/>
          </p:nvSpPr>
          <p:spPr>
            <a:xfrm>
              <a:off x="6372200" y="5445224"/>
              <a:ext cx="3001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600" b="1" dirty="0" err="1" smtClean="0">
                  <a:latin typeface="+mj-lt"/>
                  <a:cs typeface="Apple Chancery"/>
                </a:rPr>
                <a:t>R</a:t>
              </a:r>
              <a:endParaRPr lang="it-IT" sz="1600" b="1" dirty="0">
                <a:latin typeface="+mj-lt"/>
                <a:cs typeface="Apple Chancery"/>
              </a:endParaRPr>
            </a:p>
          </p:txBody>
        </p:sp>
        <p:cxnSp>
          <p:nvCxnSpPr>
            <p:cNvPr id="65" name="Connettore 2 64"/>
            <p:cNvCxnSpPr/>
            <p:nvPr/>
          </p:nvCxnSpPr>
          <p:spPr>
            <a:xfrm>
              <a:off x="5580112" y="4725144"/>
              <a:ext cx="144016" cy="0"/>
            </a:xfrm>
            <a:prstGeom prst="straightConnector1">
              <a:avLst/>
            </a:prstGeom>
            <a:ln w="25400" cap="flat">
              <a:solidFill>
                <a:srgbClr val="FF0000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2 65"/>
            <p:cNvCxnSpPr/>
            <p:nvPr/>
          </p:nvCxnSpPr>
          <p:spPr>
            <a:xfrm>
              <a:off x="6516216" y="5229200"/>
              <a:ext cx="72008" cy="144016"/>
            </a:xfrm>
            <a:prstGeom prst="straightConnector1">
              <a:avLst/>
            </a:prstGeom>
            <a:ln w="25400" cap="flat">
              <a:solidFill>
                <a:srgbClr val="FF0000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CasellaDiTesto 70"/>
          <p:cNvSpPr txBox="1"/>
          <p:nvPr/>
        </p:nvSpPr>
        <p:spPr>
          <a:xfrm>
            <a:off x="7059834" y="4149080"/>
            <a:ext cx="608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meta</a:t>
            </a:r>
          </a:p>
        </p:txBody>
      </p:sp>
      <p:sp>
        <p:nvSpPr>
          <p:cNvPr id="7" name="Freccia angolare in su 6"/>
          <p:cNvSpPr/>
          <p:nvPr/>
        </p:nvSpPr>
        <p:spPr>
          <a:xfrm rot="16200000" flipH="1" flipV="1">
            <a:off x="719573" y="1664803"/>
            <a:ext cx="504054" cy="720081"/>
          </a:xfrm>
          <a:prstGeom prst="bentUpArrow">
            <a:avLst>
              <a:gd name="adj1" fmla="val 11183"/>
              <a:gd name="adj2" fmla="val 15578"/>
              <a:gd name="adj3" fmla="val 23621"/>
            </a:avLst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3" name="Immagine 72" descr="transmission with dip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92" t="11688" r="10868" b="10930"/>
          <a:stretch/>
        </p:blipFill>
        <p:spPr>
          <a:xfrm>
            <a:off x="7380312" y="4725144"/>
            <a:ext cx="1106070" cy="8464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4" name="Immagine 73" descr="transmission with no dip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11" t="11473" r="10570" b="11921"/>
          <a:stretch/>
        </p:blipFill>
        <p:spPr>
          <a:xfrm>
            <a:off x="2768982" y="4717237"/>
            <a:ext cx="1154946" cy="872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67176" y="3846489"/>
            <a:ext cx="984143" cy="219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477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QI and </a:t>
            </a:r>
            <a:r>
              <a:rPr lang="fr-FR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molecular</a:t>
            </a:r>
            <a:r>
              <a:rPr lang="fr-FR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structure</a:t>
            </a:r>
            <a:endParaRPr lang="fr-FR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319" y="3212976"/>
            <a:ext cx="2722537" cy="1299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8367" y="3284984"/>
            <a:ext cx="2786081" cy="12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683568" y="1628800"/>
            <a:ext cx="2351755" cy="40011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>
                <a:solidFill>
                  <a:srgbClr val="0000FF"/>
                </a:solidFill>
              </a:rPr>
              <a:t>linearly</a:t>
            </a:r>
            <a:r>
              <a:rPr lang="fr-FR" sz="2000" b="1" dirty="0" smtClean="0">
                <a:solidFill>
                  <a:srgbClr val="0000FF"/>
                </a:solidFill>
              </a:rPr>
              <a:t> </a:t>
            </a:r>
            <a:r>
              <a:rPr lang="fr-FR" sz="2000" b="1" dirty="0" err="1" smtClean="0">
                <a:solidFill>
                  <a:srgbClr val="0000FF"/>
                </a:solidFill>
              </a:rPr>
              <a:t>conjugated</a:t>
            </a:r>
            <a:endParaRPr lang="fr-FR" sz="2000" b="1" dirty="0">
              <a:solidFill>
                <a:srgbClr val="0000FF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156176" y="1660738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FF"/>
                </a:solidFill>
              </a:rPr>
              <a:t>cross </a:t>
            </a:r>
            <a:r>
              <a:rPr lang="fr-FR" sz="2000" b="1" dirty="0" err="1" smtClean="0">
                <a:solidFill>
                  <a:srgbClr val="0000FF"/>
                </a:solidFill>
              </a:rPr>
              <a:t>conjugated</a:t>
            </a:r>
            <a:endParaRPr lang="fr-FR" sz="2000" b="1" dirty="0">
              <a:solidFill>
                <a:srgbClr val="0000FF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918401" y="4581128"/>
            <a:ext cx="2357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Only</a:t>
            </a:r>
            <a:r>
              <a:rPr lang="fr-FR" sz="1600" b="1" dirty="0" smtClean="0"/>
              <a:t> 1 </a:t>
            </a:r>
            <a:r>
              <a:rPr lang="fr-FR" sz="1600" b="1" dirty="0" err="1" smtClean="0"/>
              <a:t>path</a:t>
            </a:r>
            <a:r>
              <a:rPr lang="fr-FR" sz="1600" b="1" dirty="0" smtClean="0"/>
              <a:t> </a:t>
            </a:r>
            <a:r>
              <a:rPr lang="fr-FR" sz="1600" dirty="0" err="1" smtClean="0"/>
              <a:t>allowed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5821218" y="4674622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2 phase-</a:t>
            </a:r>
            <a:r>
              <a:rPr lang="fr-FR" sz="1600" b="1" dirty="0" err="1" smtClean="0"/>
              <a:t>opposed</a:t>
            </a:r>
            <a:r>
              <a:rPr lang="fr-FR" sz="1600" b="1" dirty="0" smtClean="0"/>
              <a:t> </a:t>
            </a:r>
            <a:r>
              <a:rPr lang="fr-FR" sz="1600" dirty="0" err="1" smtClean="0"/>
              <a:t>electronic</a:t>
            </a:r>
            <a:r>
              <a:rPr lang="fr-FR" sz="1600" dirty="0" smtClean="0"/>
              <a:t> </a:t>
            </a:r>
            <a:r>
              <a:rPr lang="fr-FR" sz="1600" dirty="0" err="1" smtClean="0"/>
              <a:t>paths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11561" y="4941168"/>
            <a:ext cx="3312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C</a:t>
            </a:r>
            <a:r>
              <a:rPr lang="fr-FR" sz="1600" b="1" dirty="0" err="1" smtClean="0"/>
              <a:t>onstant</a:t>
            </a:r>
            <a:r>
              <a:rPr lang="fr-FR" sz="1600" dirty="0" smtClean="0"/>
              <a:t> transmission </a:t>
            </a:r>
            <a:r>
              <a:rPr lang="fr-FR" sz="1600" dirty="0" err="1" smtClean="0"/>
              <a:t>function</a:t>
            </a:r>
            <a:r>
              <a:rPr lang="fr-FR" sz="1600" dirty="0" smtClean="0"/>
              <a:t> </a:t>
            </a:r>
            <a:r>
              <a:rPr lang="fr-FR" sz="1600" dirty="0" err="1" smtClean="0"/>
              <a:t>at</a:t>
            </a:r>
            <a:r>
              <a:rPr lang="fr-FR" sz="1600" dirty="0" smtClean="0"/>
              <a:t> </a:t>
            </a:r>
            <a:r>
              <a:rPr lang="fr-FR" sz="1600" dirty="0" err="1" smtClean="0"/>
              <a:t>E</a:t>
            </a:r>
            <a:r>
              <a:rPr lang="fr-FR" sz="1600" baseline="-25000" dirty="0" err="1" smtClean="0"/>
              <a:t>f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292080" y="5004464"/>
            <a:ext cx="38884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/>
              <a:t>A</a:t>
            </a:r>
            <a:r>
              <a:rPr lang="fr-FR" sz="1600" b="1" dirty="0" err="1" smtClean="0"/>
              <a:t>ntiresonance</a:t>
            </a:r>
            <a:r>
              <a:rPr lang="fr-FR" sz="1600" dirty="0" smtClean="0"/>
              <a:t> in the transmission </a:t>
            </a:r>
            <a:r>
              <a:rPr lang="fr-FR" sz="1600" dirty="0" err="1" smtClean="0"/>
              <a:t>function</a:t>
            </a:r>
            <a:r>
              <a:rPr lang="fr-FR" sz="1600" dirty="0" smtClean="0"/>
              <a:t> </a:t>
            </a:r>
          </a:p>
          <a:p>
            <a:pPr algn="ctr"/>
            <a:r>
              <a:rPr lang="fr-FR" sz="1600" dirty="0" err="1" smtClean="0"/>
              <a:t>T</a:t>
            </a:r>
            <a:r>
              <a:rPr lang="fr-FR" sz="1600" dirty="0" smtClean="0"/>
              <a:t>(</a:t>
            </a:r>
            <a:r>
              <a:rPr lang="fr-FR" sz="1600" dirty="0" err="1" smtClean="0"/>
              <a:t>E</a:t>
            </a:r>
            <a:r>
              <a:rPr lang="fr-FR" sz="1600" baseline="-25000" dirty="0" err="1" smtClean="0"/>
              <a:t>f</a:t>
            </a:r>
            <a:r>
              <a:rPr lang="fr-FR" sz="1600" dirty="0" smtClean="0"/>
              <a:t>) = 0</a:t>
            </a:r>
            <a:endParaRPr lang="fr-FR" sz="1600" dirty="0"/>
          </a:p>
        </p:txBody>
      </p:sp>
      <p:sp>
        <p:nvSpPr>
          <p:cNvPr id="17" name="Accolade fermante 16"/>
          <p:cNvSpPr/>
          <p:nvPr/>
        </p:nvSpPr>
        <p:spPr>
          <a:xfrm rot="5400000">
            <a:off x="1953113" y="3400691"/>
            <a:ext cx="214313" cy="2143140"/>
          </a:xfrm>
          <a:prstGeom prst="rightBrace">
            <a:avLst>
              <a:gd name="adj1" fmla="val 6485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Accolade fermante 17"/>
          <p:cNvSpPr/>
          <p:nvPr/>
        </p:nvSpPr>
        <p:spPr>
          <a:xfrm rot="5400000">
            <a:off x="7315713" y="3379792"/>
            <a:ext cx="231414" cy="2202039"/>
          </a:xfrm>
          <a:prstGeom prst="rightBrace">
            <a:avLst>
              <a:gd name="adj1" fmla="val 64853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1187624" y="1938318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/>
              <a:t>A</a:t>
            </a:r>
            <a:r>
              <a:rPr lang="fr-FR" sz="1600" b="1" dirty="0" err="1" smtClean="0"/>
              <a:t>nthracene</a:t>
            </a:r>
            <a:r>
              <a:rPr lang="fr-FR" sz="1600" dirty="0" smtClean="0"/>
              <a:t> (AC)</a:t>
            </a:r>
            <a:endParaRPr lang="fr-FR" sz="1600" dirty="0"/>
          </a:p>
        </p:txBody>
      </p:sp>
      <p:sp>
        <p:nvSpPr>
          <p:cNvPr id="24" name="ZoneTexte 23"/>
          <p:cNvSpPr txBox="1"/>
          <p:nvPr/>
        </p:nvSpPr>
        <p:spPr>
          <a:xfrm>
            <a:off x="6309312" y="1988840"/>
            <a:ext cx="1935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Anthraquinone</a:t>
            </a:r>
            <a:r>
              <a:rPr lang="fr-FR" sz="1600" dirty="0" smtClean="0"/>
              <a:t> (AQ)</a:t>
            </a:r>
            <a:endParaRPr lang="fr-FR" sz="1600" dirty="0"/>
          </a:p>
        </p:txBody>
      </p:sp>
      <p:sp>
        <p:nvSpPr>
          <p:cNvPr id="56" name="Rettangolo 55"/>
          <p:cNvSpPr/>
          <p:nvPr/>
        </p:nvSpPr>
        <p:spPr>
          <a:xfrm>
            <a:off x="107508" y="6536387"/>
            <a:ext cx="33108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200" dirty="0" smtClean="0">
                <a:solidFill>
                  <a:srgbClr val="008000"/>
                </a:solidFill>
              </a:rPr>
              <a:t>C.M.Guédon et al.</a:t>
            </a:r>
            <a:r>
              <a:rPr lang="cy-GB" sz="1200" i="1" dirty="0" smtClean="0">
                <a:solidFill>
                  <a:srgbClr val="008000"/>
                </a:solidFill>
              </a:rPr>
              <a:t> Nat Nano. </a:t>
            </a:r>
            <a:r>
              <a:rPr lang="cy-GB" sz="1200" b="1" dirty="0" smtClean="0">
                <a:solidFill>
                  <a:srgbClr val="008000"/>
                </a:solidFill>
              </a:rPr>
              <a:t>7</a:t>
            </a:r>
            <a:r>
              <a:rPr lang="cy-GB" sz="1200" dirty="0" smtClean="0">
                <a:solidFill>
                  <a:srgbClr val="008000"/>
                </a:solidFill>
              </a:rPr>
              <a:t>, 305-309</a:t>
            </a:r>
            <a:r>
              <a:rPr lang="cy-GB" sz="1200" i="1" dirty="0" smtClean="0">
                <a:solidFill>
                  <a:srgbClr val="008000"/>
                </a:solidFill>
              </a:rPr>
              <a:t> </a:t>
            </a:r>
            <a:r>
              <a:rPr lang="cy-GB" sz="1200" dirty="0" smtClean="0">
                <a:solidFill>
                  <a:srgbClr val="008000"/>
                </a:solidFill>
              </a:rPr>
              <a:t>(2012)</a:t>
            </a:r>
            <a:endParaRPr lang="cy-GB" sz="1200" dirty="0">
              <a:solidFill>
                <a:srgbClr val="008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347864" y="3789040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/>
              <a:t>(</a:t>
            </a:r>
            <a:r>
              <a:rPr lang="it-IT" sz="1200" b="1" dirty="0" err="1" smtClean="0"/>
              <a:t>Localized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Molecular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Orbitals</a:t>
            </a:r>
            <a:r>
              <a:rPr lang="it-IT" sz="1200" b="1" dirty="0" smtClean="0"/>
              <a:t>)</a:t>
            </a:r>
          </a:p>
        </p:txBody>
      </p:sp>
      <p:sp>
        <p:nvSpPr>
          <p:cNvPr id="65" name="CasellaDiTesto 64"/>
          <p:cNvSpPr txBox="1"/>
          <p:nvPr/>
        </p:nvSpPr>
        <p:spPr>
          <a:xfrm>
            <a:off x="3815916" y="3573016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Energy </a:t>
            </a:r>
            <a:r>
              <a:rPr lang="it-IT" sz="1400" b="1" dirty="0" err="1" smtClean="0"/>
              <a:t>diagrams</a:t>
            </a:r>
            <a:endParaRPr lang="it-IT" sz="14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-975019" y="74400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" name="CasellaDiTesto 4"/>
          <p:cNvSpPr txBox="1"/>
          <p:nvPr/>
        </p:nvSpPr>
        <p:spPr>
          <a:xfrm>
            <a:off x="107504" y="6309320"/>
            <a:ext cx="35433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smtClean="0">
                <a:solidFill>
                  <a:srgbClr val="008000"/>
                </a:solidFill>
              </a:rPr>
              <a:t>G. Solomon et al. </a:t>
            </a:r>
            <a:r>
              <a:rPr lang="it-IT" sz="1200" i="1" dirty="0" err="1" smtClean="0">
                <a:solidFill>
                  <a:srgbClr val="008000"/>
                </a:solidFill>
              </a:rPr>
              <a:t>ChemPhysChem</a:t>
            </a:r>
            <a:r>
              <a:rPr lang="it-IT" sz="1200" dirty="0" smtClean="0">
                <a:solidFill>
                  <a:srgbClr val="008000"/>
                </a:solidFill>
              </a:rPr>
              <a:t>, </a:t>
            </a:r>
            <a:r>
              <a:rPr lang="it-IT" sz="1200" b="1" dirty="0" smtClean="0">
                <a:solidFill>
                  <a:srgbClr val="008000"/>
                </a:solidFill>
              </a:rPr>
              <a:t>10</a:t>
            </a:r>
            <a:r>
              <a:rPr lang="it-IT" sz="1200" dirty="0" smtClean="0">
                <a:solidFill>
                  <a:srgbClr val="008000"/>
                </a:solidFill>
              </a:rPr>
              <a:t>, 257-264 (2009)</a:t>
            </a:r>
            <a:endParaRPr lang="it-IT" sz="1200" b="1" dirty="0">
              <a:solidFill>
                <a:srgbClr val="008000"/>
              </a:solidFill>
            </a:endParaRPr>
          </a:p>
        </p:txBody>
      </p:sp>
      <p:grpSp>
        <p:nvGrpSpPr>
          <p:cNvPr id="72" name="Gruppo 71"/>
          <p:cNvGrpSpPr/>
          <p:nvPr/>
        </p:nvGrpSpPr>
        <p:grpSpPr>
          <a:xfrm>
            <a:off x="2901690" y="1124744"/>
            <a:ext cx="3340620" cy="504056"/>
            <a:chOff x="2555776" y="2348880"/>
            <a:chExt cx="3340620" cy="504056"/>
          </a:xfrm>
        </p:grpSpPr>
        <p:sp>
          <p:nvSpPr>
            <p:cNvPr id="74" name="Ovale 73"/>
            <p:cNvSpPr/>
            <p:nvPr/>
          </p:nvSpPr>
          <p:spPr>
            <a:xfrm>
              <a:off x="3419872" y="2348880"/>
              <a:ext cx="1598302" cy="50405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 cmpd="sng">
              <a:solidFill>
                <a:srgbClr val="00009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600" b="1" dirty="0" smtClean="0">
                  <a:solidFill>
                    <a:srgbClr val="0000FF"/>
                  </a:solidFill>
                </a:rPr>
                <a:t>MOLECULE</a:t>
              </a:r>
              <a:endParaRPr lang="it-IT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78" name="CasellaDiTesto 77"/>
            <p:cNvSpPr txBox="1"/>
            <p:nvPr/>
          </p:nvSpPr>
          <p:spPr>
            <a:xfrm>
              <a:off x="2555776" y="2348880"/>
              <a:ext cx="6763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/>
                <a:t>para</a:t>
              </a:r>
              <a:endParaRPr lang="it-IT" i="1" dirty="0"/>
            </a:p>
          </p:txBody>
        </p:sp>
        <p:sp>
          <p:nvSpPr>
            <p:cNvPr id="80" name="CasellaDiTesto 79"/>
            <p:cNvSpPr txBox="1"/>
            <p:nvPr/>
          </p:nvSpPr>
          <p:spPr>
            <a:xfrm>
              <a:off x="5220072" y="2411596"/>
              <a:ext cx="6763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i="1" dirty="0" smtClean="0"/>
                <a:t>para</a:t>
              </a:r>
              <a:endParaRPr lang="it-IT" i="1" dirty="0"/>
            </a:p>
          </p:txBody>
        </p:sp>
        <p:cxnSp>
          <p:nvCxnSpPr>
            <p:cNvPr id="81" name="Connettore 1 80"/>
            <p:cNvCxnSpPr>
              <a:stCxn id="74" idx="6"/>
              <a:endCxn id="80" idx="1"/>
            </p:cNvCxnSpPr>
            <p:nvPr/>
          </p:nvCxnSpPr>
          <p:spPr>
            <a:xfrm flipV="1">
              <a:off x="5018174" y="2596262"/>
              <a:ext cx="201898" cy="4646"/>
            </a:xfrm>
            <a:prstGeom prst="line">
              <a:avLst/>
            </a:prstGeom>
            <a:ln>
              <a:solidFill>
                <a:srgbClr val="00009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/>
          </p:nvCxnSpPr>
          <p:spPr>
            <a:xfrm>
              <a:off x="3131840" y="2564904"/>
              <a:ext cx="288032" cy="0"/>
            </a:xfrm>
            <a:prstGeom prst="line">
              <a:avLst/>
            </a:prstGeom>
            <a:ln>
              <a:solidFill>
                <a:srgbClr val="00009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Freccia angolare in su 37"/>
          <p:cNvSpPr/>
          <p:nvPr/>
        </p:nvSpPr>
        <p:spPr>
          <a:xfrm flipH="1" flipV="1">
            <a:off x="1907704" y="1340768"/>
            <a:ext cx="1008112" cy="144016"/>
          </a:xfrm>
          <a:prstGeom prst="bentUp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3" name="Freccia angolare in su 92"/>
          <p:cNvSpPr/>
          <p:nvPr/>
        </p:nvSpPr>
        <p:spPr>
          <a:xfrm flipV="1">
            <a:off x="6228184" y="1340768"/>
            <a:ext cx="1008112" cy="144016"/>
          </a:xfrm>
          <a:prstGeom prst="bentUpArrow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03" name="Gruppo 102"/>
          <p:cNvGrpSpPr/>
          <p:nvPr/>
        </p:nvGrpSpPr>
        <p:grpSpPr>
          <a:xfrm>
            <a:off x="971600" y="2420888"/>
            <a:ext cx="1761530" cy="648072"/>
            <a:chOff x="2882478" y="1916832"/>
            <a:chExt cx="1761530" cy="648072"/>
          </a:xfrm>
        </p:grpSpPr>
        <p:pic>
          <p:nvPicPr>
            <p:cNvPr id="104" name="Immagine 10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1916" y="1988840"/>
              <a:ext cx="1202255" cy="527583"/>
            </a:xfrm>
            <a:prstGeom prst="rect">
              <a:avLst/>
            </a:prstGeom>
          </p:spPr>
        </p:pic>
        <p:sp>
          <p:nvSpPr>
            <p:cNvPr id="105" name="Figura a mano libera 104"/>
            <p:cNvSpPr/>
            <p:nvPr/>
          </p:nvSpPr>
          <p:spPr>
            <a:xfrm>
              <a:off x="3080147" y="2023648"/>
              <a:ext cx="1376867" cy="409477"/>
            </a:xfrm>
            <a:custGeom>
              <a:avLst/>
              <a:gdLst>
                <a:gd name="connsiteX0" fmla="*/ 0 w 1376867"/>
                <a:gd name="connsiteY0" fmla="*/ 409477 h 409477"/>
                <a:gd name="connsiteX1" fmla="*/ 124630 w 1376867"/>
                <a:gd name="connsiteY1" fmla="*/ 326395 h 409477"/>
                <a:gd name="connsiteX2" fmla="*/ 124630 w 1376867"/>
                <a:gd name="connsiteY2" fmla="*/ 118689 h 409477"/>
                <a:gd name="connsiteX3" fmla="*/ 314543 w 1376867"/>
                <a:gd name="connsiteY3" fmla="*/ 11869 h 409477"/>
                <a:gd name="connsiteX4" fmla="*/ 498521 w 1376867"/>
                <a:gd name="connsiteY4" fmla="*/ 118689 h 409477"/>
                <a:gd name="connsiteX5" fmla="*/ 676564 w 1376867"/>
                <a:gd name="connsiteY5" fmla="*/ 11869 h 409477"/>
                <a:gd name="connsiteX6" fmla="*/ 848672 w 1376867"/>
                <a:gd name="connsiteY6" fmla="*/ 112754 h 409477"/>
                <a:gd name="connsiteX7" fmla="*/ 1038585 w 1376867"/>
                <a:gd name="connsiteY7" fmla="*/ 0 h 409477"/>
                <a:gd name="connsiteX8" fmla="*/ 1234432 w 1376867"/>
                <a:gd name="connsiteY8" fmla="*/ 118689 h 409477"/>
                <a:gd name="connsiteX9" fmla="*/ 1376867 w 1376867"/>
                <a:gd name="connsiteY9" fmla="*/ 11869 h 409477"/>
                <a:gd name="connsiteX10" fmla="*/ 1376867 w 1376867"/>
                <a:gd name="connsiteY10" fmla="*/ 11869 h 40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76867" h="409477">
                  <a:moveTo>
                    <a:pt x="0" y="409477"/>
                  </a:moveTo>
                  <a:lnTo>
                    <a:pt x="124630" y="326395"/>
                  </a:lnTo>
                  <a:lnTo>
                    <a:pt x="124630" y="118689"/>
                  </a:lnTo>
                  <a:lnTo>
                    <a:pt x="314543" y="11869"/>
                  </a:lnTo>
                  <a:lnTo>
                    <a:pt x="498521" y="118689"/>
                  </a:lnTo>
                  <a:lnTo>
                    <a:pt x="676564" y="11869"/>
                  </a:lnTo>
                  <a:lnTo>
                    <a:pt x="848672" y="112754"/>
                  </a:lnTo>
                  <a:lnTo>
                    <a:pt x="1038585" y="0"/>
                  </a:lnTo>
                  <a:lnTo>
                    <a:pt x="1234432" y="118689"/>
                  </a:lnTo>
                  <a:lnTo>
                    <a:pt x="1376867" y="11869"/>
                  </a:lnTo>
                  <a:lnTo>
                    <a:pt x="1376867" y="11869"/>
                  </a:lnTo>
                </a:path>
              </a:pathLst>
            </a:custGeom>
            <a:ln>
              <a:solidFill>
                <a:srgbClr val="FF0000"/>
              </a:solidFill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6" name="Rettangolo 105"/>
            <p:cNvSpPr/>
            <p:nvPr/>
          </p:nvSpPr>
          <p:spPr>
            <a:xfrm>
              <a:off x="2915816" y="2348880"/>
              <a:ext cx="144016" cy="216024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107" name="Rettangolo 106"/>
            <p:cNvSpPr/>
            <p:nvPr/>
          </p:nvSpPr>
          <p:spPr>
            <a:xfrm>
              <a:off x="4427984" y="1988840"/>
              <a:ext cx="144016" cy="216024"/>
            </a:xfrm>
            <a:prstGeom prst="rect">
              <a:avLst/>
            </a:prstGeom>
            <a:pattFill prst="pct25">
              <a:fgClr>
                <a:schemeClr val="bg1"/>
              </a:fgClr>
              <a:bgClr>
                <a:srgbClr val="F6D616"/>
              </a:bgClr>
            </a:pattFill>
            <a:ln>
              <a:solidFill>
                <a:srgbClr val="F6D61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 dirty="0">
                <a:solidFill>
                  <a:schemeClr val="tx1"/>
                </a:solidFill>
              </a:endParaRPr>
            </a:p>
          </p:txBody>
        </p:sp>
        <p:sp>
          <p:nvSpPr>
            <p:cNvPr id="108" name="CasellaDiTesto 107"/>
            <p:cNvSpPr txBox="1"/>
            <p:nvPr/>
          </p:nvSpPr>
          <p:spPr>
            <a:xfrm>
              <a:off x="2882478" y="2287905"/>
              <a:ext cx="2493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 smtClean="0"/>
                <a:t>L</a:t>
              </a:r>
              <a:endParaRPr lang="it-IT" sz="1200" b="1" dirty="0"/>
            </a:p>
          </p:txBody>
        </p:sp>
        <p:sp>
          <p:nvSpPr>
            <p:cNvPr id="109" name="CasellaDiTesto 108"/>
            <p:cNvSpPr txBox="1"/>
            <p:nvPr/>
          </p:nvSpPr>
          <p:spPr>
            <a:xfrm>
              <a:off x="4369574" y="1916832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 err="1" smtClean="0"/>
                <a:t>R</a:t>
              </a:r>
              <a:endParaRPr lang="it-IT" sz="1200" b="1" dirty="0"/>
            </a:p>
          </p:txBody>
        </p:sp>
      </p:grpSp>
      <p:pic>
        <p:nvPicPr>
          <p:cNvPr id="112" name="Immagine 1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0844" y="2276872"/>
            <a:ext cx="1307755" cy="1080120"/>
          </a:xfrm>
          <a:prstGeom prst="rect">
            <a:avLst/>
          </a:prstGeom>
        </p:spPr>
      </p:pic>
      <p:sp>
        <p:nvSpPr>
          <p:cNvPr id="113" name="Figura a mano libera 112"/>
          <p:cNvSpPr/>
          <p:nvPr/>
        </p:nvSpPr>
        <p:spPr>
          <a:xfrm>
            <a:off x="6681555" y="2586988"/>
            <a:ext cx="712205" cy="422591"/>
          </a:xfrm>
          <a:custGeom>
            <a:avLst/>
            <a:gdLst>
              <a:gd name="connsiteX0" fmla="*/ 0 w 955040"/>
              <a:gd name="connsiteY0" fmla="*/ 0 h 599440"/>
              <a:gd name="connsiteX1" fmla="*/ 0 w 955040"/>
              <a:gd name="connsiteY1" fmla="*/ 0 h 599440"/>
              <a:gd name="connsiteX2" fmla="*/ 71120 w 955040"/>
              <a:gd name="connsiteY2" fmla="*/ 50800 h 599440"/>
              <a:gd name="connsiteX3" fmla="*/ 121920 w 955040"/>
              <a:gd name="connsiteY3" fmla="*/ 91440 h 599440"/>
              <a:gd name="connsiteX4" fmla="*/ 152400 w 955040"/>
              <a:gd name="connsiteY4" fmla="*/ 121920 h 599440"/>
              <a:gd name="connsiteX5" fmla="*/ 193040 w 955040"/>
              <a:gd name="connsiteY5" fmla="*/ 162560 h 599440"/>
              <a:gd name="connsiteX6" fmla="*/ 447040 w 955040"/>
              <a:gd name="connsiteY6" fmla="*/ 10160 h 599440"/>
              <a:gd name="connsiteX7" fmla="*/ 690880 w 955040"/>
              <a:gd name="connsiteY7" fmla="*/ 142240 h 599440"/>
              <a:gd name="connsiteX8" fmla="*/ 701040 w 955040"/>
              <a:gd name="connsiteY8" fmla="*/ 477520 h 599440"/>
              <a:gd name="connsiteX9" fmla="*/ 955040 w 955040"/>
              <a:gd name="connsiteY9" fmla="*/ 599440 h 59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55040" h="599440">
                <a:moveTo>
                  <a:pt x="0" y="0"/>
                </a:moveTo>
                <a:lnTo>
                  <a:pt x="0" y="0"/>
                </a:lnTo>
                <a:cubicBezTo>
                  <a:pt x="23707" y="16933"/>
                  <a:pt x="49346" y="31445"/>
                  <a:pt x="71120" y="50800"/>
                </a:cubicBezTo>
                <a:cubicBezTo>
                  <a:pt x="126267" y="99820"/>
                  <a:pt x="54521" y="68974"/>
                  <a:pt x="121920" y="91440"/>
                </a:cubicBezTo>
                <a:cubicBezTo>
                  <a:pt x="132080" y="101600"/>
                  <a:pt x="143202" y="110882"/>
                  <a:pt x="152400" y="121920"/>
                </a:cubicBezTo>
                <a:cubicBezTo>
                  <a:pt x="187429" y="163955"/>
                  <a:pt x="155281" y="143681"/>
                  <a:pt x="193040" y="162560"/>
                </a:cubicBezTo>
                <a:lnTo>
                  <a:pt x="447040" y="10160"/>
                </a:lnTo>
                <a:lnTo>
                  <a:pt x="690880" y="142240"/>
                </a:lnTo>
                <a:lnTo>
                  <a:pt x="701040" y="477520"/>
                </a:lnTo>
                <a:lnTo>
                  <a:pt x="955040" y="599440"/>
                </a:lnTo>
              </a:path>
            </a:pathLst>
          </a:custGeom>
          <a:ln w="28575" cmpd="sng"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0" name="Rettangolo 119"/>
          <p:cNvSpPr/>
          <p:nvPr/>
        </p:nvSpPr>
        <p:spPr>
          <a:xfrm>
            <a:off x="6588224" y="2492896"/>
            <a:ext cx="144016" cy="216024"/>
          </a:xfrm>
          <a:prstGeom prst="rect">
            <a:avLst/>
          </a:prstGeom>
          <a:pattFill prst="pct25">
            <a:fgClr>
              <a:schemeClr val="bg1"/>
            </a:fgClr>
            <a:bgClr>
              <a:srgbClr val="F6D616"/>
            </a:bgClr>
          </a:pattFill>
          <a:ln>
            <a:solidFill>
              <a:srgbClr val="F6D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7" name="CasellaDiTesto 116"/>
          <p:cNvSpPr txBox="1"/>
          <p:nvPr/>
        </p:nvSpPr>
        <p:spPr>
          <a:xfrm>
            <a:off x="6546283" y="2441634"/>
            <a:ext cx="185957" cy="195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/>
              <a:t>L</a:t>
            </a:r>
          </a:p>
        </p:txBody>
      </p:sp>
      <p:sp>
        <p:nvSpPr>
          <p:cNvPr id="119" name="Rettangolo 118"/>
          <p:cNvSpPr/>
          <p:nvPr/>
        </p:nvSpPr>
        <p:spPr>
          <a:xfrm>
            <a:off x="8100392" y="2852936"/>
            <a:ext cx="144016" cy="216024"/>
          </a:xfrm>
          <a:prstGeom prst="rect">
            <a:avLst/>
          </a:prstGeom>
          <a:pattFill prst="pct25">
            <a:fgClr>
              <a:schemeClr val="bg1"/>
            </a:fgClr>
            <a:bgClr>
              <a:srgbClr val="F6D616"/>
            </a:bgClr>
          </a:pattFill>
          <a:ln>
            <a:solidFill>
              <a:srgbClr val="F6D6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8" name="CasellaDiTesto 117"/>
          <p:cNvSpPr txBox="1"/>
          <p:nvPr/>
        </p:nvSpPr>
        <p:spPr>
          <a:xfrm>
            <a:off x="8039754" y="2801674"/>
            <a:ext cx="204654" cy="1952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err="1" smtClean="0"/>
              <a:t>R</a:t>
            </a:r>
            <a:endParaRPr lang="it-IT" sz="1200" b="1" dirty="0"/>
          </a:p>
        </p:txBody>
      </p:sp>
      <p:sp>
        <p:nvSpPr>
          <p:cNvPr id="124" name="Rettangolo 123"/>
          <p:cNvSpPr/>
          <p:nvPr/>
        </p:nvSpPr>
        <p:spPr>
          <a:xfrm>
            <a:off x="5580113" y="5651956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Destructive</a:t>
            </a:r>
            <a:r>
              <a:rPr lang="it-IT" b="1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QI</a:t>
            </a:r>
            <a:endParaRPr lang="it-IT" b="1" dirty="0">
              <a:solidFill>
                <a:srgbClr val="008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5" name="CasellaDiTesto 124"/>
          <p:cNvSpPr txBox="1"/>
          <p:nvPr/>
        </p:nvSpPr>
        <p:spPr>
          <a:xfrm>
            <a:off x="107504" y="537321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No QI</a:t>
            </a:r>
          </a:p>
        </p:txBody>
      </p:sp>
      <p:sp>
        <p:nvSpPr>
          <p:cNvPr id="4" name="Figura a mano libera 3"/>
          <p:cNvSpPr/>
          <p:nvPr/>
        </p:nvSpPr>
        <p:spPr>
          <a:xfrm>
            <a:off x="7407567" y="2594632"/>
            <a:ext cx="692750" cy="413196"/>
          </a:xfrm>
          <a:custGeom>
            <a:avLst/>
            <a:gdLst>
              <a:gd name="connsiteX0" fmla="*/ 0 w 692750"/>
              <a:gd name="connsiteY0" fmla="*/ 413196 h 413196"/>
              <a:gd name="connsiteX1" fmla="*/ 0 w 692750"/>
              <a:gd name="connsiteY1" fmla="*/ 413196 h 413196"/>
              <a:gd name="connsiteX2" fmla="*/ 170149 w 692750"/>
              <a:gd name="connsiteY2" fmla="*/ 315973 h 413196"/>
              <a:gd name="connsiteX3" fmla="*/ 176226 w 692750"/>
              <a:gd name="connsiteY3" fmla="*/ 109375 h 413196"/>
              <a:gd name="connsiteX4" fmla="*/ 364605 w 692750"/>
              <a:gd name="connsiteY4" fmla="*/ 0 h 413196"/>
              <a:gd name="connsiteX5" fmla="*/ 552985 w 692750"/>
              <a:gd name="connsiteY5" fmla="*/ 97222 h 413196"/>
              <a:gd name="connsiteX6" fmla="*/ 559061 w 692750"/>
              <a:gd name="connsiteY6" fmla="*/ 315973 h 413196"/>
              <a:gd name="connsiteX7" fmla="*/ 692750 w 692750"/>
              <a:gd name="connsiteY7" fmla="*/ 382814 h 413196"/>
              <a:gd name="connsiteX8" fmla="*/ 692750 w 692750"/>
              <a:gd name="connsiteY8" fmla="*/ 382814 h 41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2750" h="413196">
                <a:moveTo>
                  <a:pt x="0" y="413196"/>
                </a:moveTo>
                <a:lnTo>
                  <a:pt x="0" y="413196"/>
                </a:lnTo>
                <a:lnTo>
                  <a:pt x="170149" y="315973"/>
                </a:lnTo>
                <a:lnTo>
                  <a:pt x="176226" y="109375"/>
                </a:lnTo>
                <a:lnTo>
                  <a:pt x="364605" y="0"/>
                </a:lnTo>
                <a:lnTo>
                  <a:pt x="552985" y="97222"/>
                </a:lnTo>
                <a:lnTo>
                  <a:pt x="559061" y="315973"/>
                </a:lnTo>
                <a:lnTo>
                  <a:pt x="692750" y="382814"/>
                </a:lnTo>
                <a:lnTo>
                  <a:pt x="692750" y="382814"/>
                </a:lnTo>
              </a:path>
            </a:pathLst>
          </a:custGeom>
          <a:ln>
            <a:solidFill>
              <a:srgbClr val="00800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86419" y="3244334"/>
            <a:ext cx="2371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it-IT" b="1" dirty="0">
                <a:solidFill>
                  <a:srgbClr val="595959"/>
                </a:solidFill>
              </a:rPr>
              <a:t>M</a:t>
            </a:r>
            <a:r>
              <a:rPr lang="fr-FR" b="1" dirty="0" err="1">
                <a:solidFill>
                  <a:srgbClr val="595959"/>
                </a:solidFill>
              </a:rPr>
              <a:t>olecular</a:t>
            </a:r>
            <a:r>
              <a:rPr lang="fr-FR" b="1" dirty="0">
                <a:solidFill>
                  <a:srgbClr val="595959"/>
                </a:solidFill>
              </a:rPr>
              <a:t> </a:t>
            </a:r>
            <a:r>
              <a:rPr lang="fr-FR" b="1" dirty="0" err="1">
                <a:solidFill>
                  <a:srgbClr val="595959"/>
                </a:solidFill>
              </a:rPr>
              <a:t>junctions</a:t>
            </a:r>
            <a:endParaRPr lang="fr-FR" b="1" dirty="0">
              <a:solidFill>
                <a:srgbClr val="595959"/>
              </a:solidFill>
            </a:endParaRPr>
          </a:p>
        </p:txBody>
      </p:sp>
      <p:sp>
        <p:nvSpPr>
          <p:cNvPr id="47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Quantum </a:t>
            </a:r>
            <a:r>
              <a:rPr lang="fr-FR" sz="1300" b="1" dirty="0" err="1" smtClean="0">
                <a:solidFill>
                  <a:schemeClr val="bg1"/>
                </a:solidFill>
              </a:rPr>
              <a:t>interference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 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3" name="Rectangle 1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/>
              <a:t>F</a:t>
            </a:r>
            <a:r>
              <a:rPr lang="fr-FR" sz="3600" b="1" dirty="0" smtClean="0"/>
              <a:t>irst </a:t>
            </a:r>
            <a:r>
              <a:rPr lang="fr-FR" sz="3600" b="1" dirty="0" err="1"/>
              <a:t>e</a:t>
            </a:r>
            <a:r>
              <a:rPr lang="fr-FR" sz="3600" b="1" dirty="0" err="1" smtClean="0"/>
              <a:t>xperimental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evidences</a:t>
            </a:r>
            <a:endParaRPr lang="fr-FR" sz="36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79512" y="980728"/>
            <a:ext cx="79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b="1" dirty="0" smtClean="0"/>
              <a:t>In </a:t>
            </a:r>
            <a:r>
              <a:rPr lang="it-IT" b="1" dirty="0" err="1" smtClean="0"/>
              <a:t>SAMs</a:t>
            </a:r>
            <a:r>
              <a:rPr lang="it-IT" b="1" dirty="0" smtClean="0"/>
              <a:t> of AC and AQ </a:t>
            </a:r>
            <a:r>
              <a:rPr lang="it-IT" b="1" dirty="0" err="1" smtClean="0"/>
              <a:t>arylethynylene</a:t>
            </a:r>
            <a:r>
              <a:rPr lang="it-IT" b="1" dirty="0" smtClean="0"/>
              <a:t> </a:t>
            </a:r>
            <a:r>
              <a:rPr lang="it-IT" b="1" dirty="0" err="1" smtClean="0"/>
              <a:t>thiolates</a:t>
            </a:r>
            <a:r>
              <a:rPr lang="it-IT" b="1" dirty="0" smtClean="0"/>
              <a:t> </a:t>
            </a:r>
            <a:r>
              <a:rPr lang="it-IT" dirty="0" smtClean="0"/>
              <a:t>with </a:t>
            </a:r>
            <a:r>
              <a:rPr lang="it-IT" dirty="0" err="1" smtClean="0"/>
              <a:t>eutectic</a:t>
            </a:r>
            <a:r>
              <a:rPr lang="it-IT" dirty="0" smtClean="0"/>
              <a:t> </a:t>
            </a:r>
            <a:r>
              <a:rPr lang="it-IT" dirty="0" err="1" smtClean="0"/>
              <a:t>Ga</a:t>
            </a:r>
            <a:r>
              <a:rPr lang="it-IT" dirty="0" smtClean="0"/>
              <a:t>-In top </a:t>
            </a:r>
            <a:r>
              <a:rPr lang="it-IT" dirty="0" err="1" smtClean="0"/>
              <a:t>contacts</a:t>
            </a:r>
            <a:endParaRPr lang="it-IT" dirty="0"/>
          </a:p>
        </p:txBody>
      </p:sp>
      <p:pic>
        <p:nvPicPr>
          <p:cNvPr id="6" name="Immagine 5" descr="AC-guedon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3545321"/>
            <a:ext cx="1728192" cy="1539863"/>
          </a:xfrm>
          <a:prstGeom prst="rect">
            <a:avLst/>
          </a:prstGeom>
        </p:spPr>
      </p:pic>
      <p:pic>
        <p:nvPicPr>
          <p:cNvPr id="7" name="Immagine 6" descr="first evidence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46" r="2428"/>
          <a:stretch/>
        </p:blipFill>
        <p:spPr>
          <a:xfrm>
            <a:off x="4860032" y="3573016"/>
            <a:ext cx="1518474" cy="144016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541093" y="3068960"/>
            <a:ext cx="70552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y-GB" sz="1200" dirty="0" smtClean="0">
                <a:solidFill>
                  <a:srgbClr val="008000"/>
                </a:solidFill>
              </a:rPr>
              <a:t>C.M.Guédon et al. Nat Nano. </a:t>
            </a:r>
            <a:r>
              <a:rPr lang="cy-GB" sz="1200" b="1" dirty="0" smtClean="0">
                <a:solidFill>
                  <a:srgbClr val="008000"/>
                </a:solidFill>
              </a:rPr>
              <a:t>7</a:t>
            </a:r>
            <a:r>
              <a:rPr lang="cy-GB" sz="1200" dirty="0" smtClean="0">
                <a:solidFill>
                  <a:srgbClr val="008000"/>
                </a:solidFill>
              </a:rPr>
              <a:t>, 305-309 (2012)</a:t>
            </a:r>
            <a:endParaRPr lang="cy-GB" sz="1200" dirty="0">
              <a:solidFill>
                <a:srgbClr val="008000"/>
              </a:solidFill>
            </a:endParaRPr>
          </a:p>
        </p:txBody>
      </p:sp>
      <p:sp>
        <p:nvSpPr>
          <p:cNvPr id="9" name="ZoneTexte 12"/>
          <p:cNvSpPr txBox="1"/>
          <p:nvPr/>
        </p:nvSpPr>
        <p:spPr>
          <a:xfrm>
            <a:off x="539552" y="1268760"/>
            <a:ext cx="4214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solidFill>
                  <a:srgbClr val="008000"/>
                </a:solidFill>
              </a:rPr>
              <a:t>D. Fracasso </a:t>
            </a:r>
            <a:r>
              <a:rPr lang="fr-FR" sz="1200" i="1" dirty="0" smtClean="0">
                <a:solidFill>
                  <a:srgbClr val="008000"/>
                </a:solidFill>
              </a:rPr>
              <a:t>et al.</a:t>
            </a:r>
            <a:r>
              <a:rPr lang="fr-FR" sz="1200" dirty="0" smtClean="0">
                <a:solidFill>
                  <a:srgbClr val="008000"/>
                </a:solidFill>
              </a:rPr>
              <a:t>,  JACS </a:t>
            </a:r>
            <a:r>
              <a:rPr lang="fr-FR" sz="1200" b="1" dirty="0" smtClean="0">
                <a:solidFill>
                  <a:srgbClr val="008000"/>
                </a:solidFill>
              </a:rPr>
              <a:t>133</a:t>
            </a:r>
            <a:r>
              <a:rPr lang="fr-FR" sz="1200" dirty="0" smtClean="0">
                <a:solidFill>
                  <a:srgbClr val="008000"/>
                </a:solidFill>
              </a:rPr>
              <a:t>, 9556 (2011)</a:t>
            </a:r>
            <a:endParaRPr lang="fr-FR" sz="1200" dirty="0">
              <a:solidFill>
                <a:srgbClr val="008000"/>
              </a:solidFill>
            </a:endParaRPr>
          </a:p>
        </p:txBody>
      </p:sp>
      <p:pic>
        <p:nvPicPr>
          <p:cNvPr id="10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2620" y="1605262"/>
            <a:ext cx="2611548" cy="1103658"/>
          </a:xfrm>
          <a:prstGeom prst="rect">
            <a:avLst/>
          </a:prstGeom>
        </p:spPr>
      </p:pic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238222" y="2780928"/>
            <a:ext cx="90142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err="1" smtClean="0"/>
              <a:t>From</a:t>
            </a:r>
            <a:r>
              <a:rPr lang="fr-FR" dirty="0"/>
              <a:t> </a:t>
            </a:r>
            <a:r>
              <a:rPr lang="fr-FR" dirty="0" smtClean="0"/>
              <a:t>an </a:t>
            </a:r>
            <a:r>
              <a:rPr lang="fr-FR" b="1" u="sng" dirty="0" smtClean="0"/>
              <a:t>indirect</a:t>
            </a:r>
            <a:r>
              <a:rPr lang="fr-FR" b="1" dirty="0" smtClean="0"/>
              <a:t> </a:t>
            </a:r>
            <a:r>
              <a:rPr lang="fr-FR" b="1" dirty="0" err="1" smtClean="0"/>
              <a:t>measurement</a:t>
            </a:r>
            <a:r>
              <a:rPr lang="fr-FR" b="1" dirty="0" smtClean="0"/>
              <a:t> of AQ and AC </a:t>
            </a:r>
            <a:r>
              <a:rPr lang="fr-FR" b="1" dirty="0" err="1" smtClean="0"/>
              <a:t>based</a:t>
            </a:r>
            <a:r>
              <a:rPr lang="fr-FR" b="1" dirty="0" smtClean="0"/>
              <a:t> </a:t>
            </a:r>
            <a:r>
              <a:rPr lang="fr-FR" b="1" dirty="0" err="1" smtClean="0"/>
              <a:t>SAMs</a:t>
            </a:r>
            <a:r>
              <a:rPr lang="fr-FR" b="1" dirty="0" smtClean="0"/>
              <a:t>, </a:t>
            </a:r>
            <a:r>
              <a:rPr lang="fr-FR" b="1" dirty="0" err="1" smtClean="0"/>
              <a:t>statistical</a:t>
            </a:r>
            <a:r>
              <a:rPr lang="fr-FR" b="1" dirty="0" smtClean="0"/>
              <a:t> </a:t>
            </a:r>
            <a:r>
              <a:rPr lang="fr-FR" b="1" dirty="0" err="1" smtClean="0"/>
              <a:t>analysis</a:t>
            </a:r>
            <a:endParaRPr lang="fr-FR" dirty="0"/>
          </a:p>
        </p:txBody>
      </p:sp>
      <p:sp>
        <p:nvSpPr>
          <p:cNvPr id="13" name="ZoneTexte 15"/>
          <p:cNvSpPr txBox="1"/>
          <p:nvPr/>
        </p:nvSpPr>
        <p:spPr>
          <a:xfrm>
            <a:off x="3607239" y="3337247"/>
            <a:ext cx="22609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rgbClr val="000000"/>
                </a:solidFill>
              </a:rPr>
              <a:t>two-dimensional</a:t>
            </a:r>
            <a:r>
              <a:rPr lang="fr-FR" sz="1400" dirty="0" smtClean="0">
                <a:solidFill>
                  <a:srgbClr val="000000"/>
                </a:solidFill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</a:rPr>
              <a:t>histograms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238222" y="5013176"/>
            <a:ext cx="90142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b="1" dirty="0" smtClean="0"/>
              <a:t>In AQ </a:t>
            </a:r>
            <a:r>
              <a:rPr lang="fr-FR" b="1" dirty="0" err="1" smtClean="0"/>
              <a:t>based</a:t>
            </a:r>
            <a:r>
              <a:rPr lang="fr-FR" b="1" dirty="0" smtClean="0"/>
              <a:t> </a:t>
            </a:r>
            <a:r>
              <a:rPr lang="fr-FR" b="1" dirty="0" err="1" smtClean="0"/>
              <a:t>molecular</a:t>
            </a:r>
            <a:r>
              <a:rPr lang="fr-FR" b="1" dirty="0" smtClean="0"/>
              <a:t> </a:t>
            </a:r>
            <a:r>
              <a:rPr lang="fr-FR" b="1" dirty="0" err="1" smtClean="0"/>
              <a:t>junctions</a:t>
            </a:r>
            <a:r>
              <a:rPr lang="fr-FR" b="1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a </a:t>
            </a:r>
            <a:r>
              <a:rPr lang="fr-FR" b="1" u="sng" dirty="0" smtClean="0"/>
              <a:t>direct</a:t>
            </a:r>
            <a:r>
              <a:rPr lang="fr-FR" b="1" dirty="0" smtClean="0"/>
              <a:t> </a:t>
            </a:r>
            <a:r>
              <a:rPr lang="fr-FR" b="1" dirty="0" err="1" smtClean="0"/>
              <a:t>measurement</a:t>
            </a:r>
            <a:r>
              <a:rPr lang="fr-FR" b="1" dirty="0" smtClean="0"/>
              <a:t> </a:t>
            </a:r>
            <a:r>
              <a:rPr lang="fr-FR" dirty="0" smtClean="0"/>
              <a:t>of the conductance </a:t>
            </a:r>
            <a:r>
              <a:rPr lang="fr-FR" dirty="0" err="1" smtClean="0"/>
              <a:t>curves</a:t>
            </a:r>
            <a:endParaRPr lang="fr-FR" dirty="0"/>
          </a:p>
        </p:txBody>
      </p:sp>
      <p:grpSp>
        <p:nvGrpSpPr>
          <p:cNvPr id="15" name="Gruppo 14"/>
          <p:cNvGrpSpPr/>
          <p:nvPr/>
        </p:nvGrpSpPr>
        <p:grpSpPr>
          <a:xfrm>
            <a:off x="3923928" y="5522120"/>
            <a:ext cx="2736304" cy="1291256"/>
            <a:chOff x="4644008" y="5522120"/>
            <a:chExt cx="2736304" cy="1291256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4008" y="5522120"/>
              <a:ext cx="1728192" cy="1291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ZoneTexte 5"/>
            <p:cNvSpPr txBox="1"/>
            <p:nvPr/>
          </p:nvSpPr>
          <p:spPr>
            <a:xfrm>
              <a:off x="5940152" y="5991091"/>
              <a:ext cx="1440160" cy="24622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smtClean="0"/>
                <a:t>tunneling </a:t>
              </a:r>
              <a:r>
                <a:rPr lang="fr-FR" sz="1000" dirty="0" err="1" smtClean="0"/>
                <a:t>barrier</a:t>
              </a:r>
              <a:r>
                <a:rPr lang="fr-FR" sz="1000" dirty="0" smtClean="0"/>
                <a:t> </a:t>
              </a:r>
              <a:r>
                <a:rPr lang="fr-FR" sz="1000" dirty="0"/>
                <a:t>model</a:t>
              </a:r>
            </a:p>
          </p:txBody>
        </p:sp>
        <p:cxnSp>
          <p:nvCxnSpPr>
            <p:cNvPr id="18" name="Connecteur droit avec flèche 7"/>
            <p:cNvCxnSpPr/>
            <p:nvPr/>
          </p:nvCxnSpPr>
          <p:spPr>
            <a:xfrm flipH="1" flipV="1">
              <a:off x="5652120" y="5991094"/>
              <a:ext cx="360040" cy="12310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8"/>
            <p:cNvSpPr txBox="1"/>
            <p:nvPr/>
          </p:nvSpPr>
          <p:spPr>
            <a:xfrm>
              <a:off x="5637377" y="6351131"/>
              <a:ext cx="8068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/>
                <a:t>30 x 30 </a:t>
              </a:r>
              <a:r>
                <a:rPr lang="fr-FR" sz="1000" dirty="0" smtClean="0">
                  <a:latin typeface="Symbol" pitchFamily="18" charset="2"/>
                </a:rPr>
                <a:t>m</a:t>
              </a:r>
              <a:r>
                <a:rPr lang="fr-FR" sz="1000" dirty="0" smtClean="0"/>
                <a:t>m</a:t>
              </a:r>
              <a:r>
                <a:rPr lang="fr-FR" sz="1000" baseline="30000" dirty="0" smtClean="0"/>
                <a:t>2</a:t>
              </a:r>
              <a:endParaRPr lang="fr-FR" sz="1000" baseline="30000" dirty="0"/>
            </a:p>
          </p:txBody>
        </p:sp>
        <p:sp>
          <p:nvSpPr>
            <p:cNvPr id="20" name="ZoneTexte 9"/>
            <p:cNvSpPr txBox="1"/>
            <p:nvPr/>
          </p:nvSpPr>
          <p:spPr>
            <a:xfrm>
              <a:off x="5436096" y="5631051"/>
              <a:ext cx="47961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solidFill>
                    <a:srgbClr val="FF0000"/>
                  </a:solidFill>
                </a:rPr>
                <a:t>300 K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  <p:sp>
          <p:nvSpPr>
            <p:cNvPr id="21" name="ZoneTexte 10"/>
            <p:cNvSpPr txBox="1"/>
            <p:nvPr/>
          </p:nvSpPr>
          <p:spPr>
            <a:xfrm>
              <a:off x="5292080" y="6135107"/>
              <a:ext cx="3513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solidFill>
                    <a:srgbClr val="0000FF"/>
                  </a:solidFill>
                </a:rPr>
                <a:t>4 K</a:t>
              </a:r>
              <a:endParaRPr lang="fr-FR" sz="1000" dirty="0">
                <a:solidFill>
                  <a:srgbClr val="0000FF"/>
                </a:solidFill>
              </a:endParaRPr>
            </a:p>
          </p:txBody>
        </p:sp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/>
          <a:srcRect t="6174"/>
          <a:stretch>
            <a:fillRect/>
          </a:stretch>
        </p:blipFill>
        <p:spPr bwMode="auto">
          <a:xfrm>
            <a:off x="1187624" y="3645024"/>
            <a:ext cx="135466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ZoneTexte 12"/>
          <p:cNvSpPr txBox="1"/>
          <p:nvPr/>
        </p:nvSpPr>
        <p:spPr>
          <a:xfrm>
            <a:off x="539552" y="5301208"/>
            <a:ext cx="4214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008000"/>
                </a:solidFill>
              </a:rPr>
              <a:t>Rabache</a:t>
            </a:r>
            <a:r>
              <a:rPr lang="fr-FR" sz="1200" dirty="0" smtClean="0">
                <a:solidFill>
                  <a:srgbClr val="008000"/>
                </a:solidFill>
              </a:rPr>
              <a:t> </a:t>
            </a:r>
            <a:r>
              <a:rPr lang="fr-FR" sz="1200" i="1" dirty="0" smtClean="0">
                <a:solidFill>
                  <a:srgbClr val="008000"/>
                </a:solidFill>
              </a:rPr>
              <a:t>et al.</a:t>
            </a:r>
            <a:r>
              <a:rPr lang="fr-FR" sz="1200" dirty="0" smtClean="0">
                <a:solidFill>
                  <a:srgbClr val="008000"/>
                </a:solidFill>
              </a:rPr>
              <a:t>,  JACS </a:t>
            </a:r>
            <a:r>
              <a:rPr lang="fr-FR" sz="1200" b="1" dirty="0" smtClean="0">
                <a:solidFill>
                  <a:srgbClr val="008000"/>
                </a:solidFill>
              </a:rPr>
              <a:t>135</a:t>
            </a:r>
            <a:r>
              <a:rPr lang="fr-FR" sz="1200" dirty="0" smtClean="0">
                <a:solidFill>
                  <a:srgbClr val="008000"/>
                </a:solidFill>
              </a:rPr>
              <a:t>, 10218 (2013)</a:t>
            </a:r>
            <a:endParaRPr lang="fr-FR" sz="1200" dirty="0">
              <a:solidFill>
                <a:srgbClr val="008000"/>
              </a:solidFill>
            </a:endParaRPr>
          </a:p>
        </p:txBody>
      </p:sp>
      <p:pic>
        <p:nvPicPr>
          <p:cNvPr id="24" name="Imag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5596425"/>
            <a:ext cx="1296144" cy="1000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pic>
        <p:nvPicPr>
          <p:cNvPr id="31" name="Immagine 30" descr="AC mol-guedon.tiff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8" t="4086" r="-1"/>
          <a:stretch/>
        </p:blipFill>
        <p:spPr>
          <a:xfrm>
            <a:off x="4427984" y="3670444"/>
            <a:ext cx="288032" cy="112670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32" name="Immagine 31" descr="AQ mol-guedon.tiff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556" t="4885" r="9124" b="9676"/>
          <a:stretch/>
        </p:blipFill>
        <p:spPr>
          <a:xfrm>
            <a:off x="6372200" y="3645024"/>
            <a:ext cx="323799" cy="115212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3" name="CasellaDiTesto 32"/>
          <p:cNvSpPr txBox="1"/>
          <p:nvPr/>
        </p:nvSpPr>
        <p:spPr>
          <a:xfrm>
            <a:off x="3275856" y="3573016"/>
            <a:ext cx="936104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t-IT" sz="1400" b="1" u="sng" dirty="0" smtClean="0">
                <a:solidFill>
                  <a:srgbClr val="FF6600"/>
                </a:solidFill>
                <a:effectLst/>
              </a:rPr>
              <a:t>AC-DT</a:t>
            </a:r>
            <a:endParaRPr lang="it-IT" sz="1400" b="1" u="sng" dirty="0">
              <a:solidFill>
                <a:srgbClr val="FF6600"/>
              </a:solidFill>
              <a:effectLst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5220072" y="3573016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u="sng" dirty="0" smtClean="0">
                <a:solidFill>
                  <a:srgbClr val="FF6600"/>
                </a:solidFill>
                <a:effectLst/>
              </a:rPr>
              <a:t>AQ-MT</a:t>
            </a:r>
            <a:endParaRPr lang="it-IT" sz="1400" b="1" u="sng" dirty="0">
              <a:solidFill>
                <a:srgbClr val="FF6600"/>
              </a:solidFill>
              <a:effectLst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1475656" y="3356992"/>
            <a:ext cx="675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0000"/>
                </a:solidFill>
              </a:rPr>
              <a:t>C-</a:t>
            </a:r>
            <a:r>
              <a:rPr lang="fr-FR" sz="1400" dirty="0" smtClean="0">
                <a:solidFill>
                  <a:srgbClr val="000000"/>
                </a:solidFill>
              </a:rPr>
              <a:t>AFM </a:t>
            </a:r>
            <a:endParaRPr lang="it-IT" sz="14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6585395" y="1844824"/>
            <a:ext cx="14259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dirty="0" smtClean="0">
                <a:solidFill>
                  <a:srgbClr val="0000FF"/>
                </a:solidFill>
              </a:rPr>
              <a:t>I</a:t>
            </a:r>
            <a:r>
              <a:rPr lang="it-IT" baseline="-25000" dirty="0" smtClean="0">
                <a:solidFill>
                  <a:srgbClr val="0000FF"/>
                </a:solidFill>
              </a:rPr>
              <a:t>AQ</a:t>
            </a:r>
            <a:r>
              <a:rPr lang="it-IT" dirty="0" smtClean="0">
                <a:solidFill>
                  <a:srgbClr val="0000FF"/>
                </a:solidFill>
              </a:rPr>
              <a:t>(V)</a:t>
            </a:r>
            <a:r>
              <a:rPr lang="it-IT" dirty="0" smtClean="0"/>
              <a:t> &lt; </a:t>
            </a:r>
            <a:r>
              <a:rPr lang="it-IT" dirty="0" smtClean="0">
                <a:solidFill>
                  <a:srgbClr val="FF0000"/>
                </a:solidFill>
              </a:rPr>
              <a:t>I</a:t>
            </a:r>
            <a:r>
              <a:rPr lang="it-IT" baseline="-25000" dirty="0" smtClean="0">
                <a:solidFill>
                  <a:srgbClr val="FF0000"/>
                </a:solidFill>
              </a:rPr>
              <a:t>AC</a:t>
            </a:r>
            <a:r>
              <a:rPr lang="it-IT" dirty="0" smtClean="0">
                <a:solidFill>
                  <a:srgbClr val="FF0000"/>
                </a:solidFill>
              </a:rPr>
              <a:t>(V)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6820992" y="4005064"/>
            <a:ext cx="1135384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err="1" smtClean="0"/>
              <a:t>dI</a:t>
            </a:r>
            <a:r>
              <a:rPr lang="it-IT" dirty="0" smtClean="0"/>
              <a:t>/</a:t>
            </a:r>
            <a:r>
              <a:rPr lang="it-IT" dirty="0" err="1" smtClean="0"/>
              <a:t>dV</a:t>
            </a:r>
            <a:r>
              <a:rPr lang="it-IT" dirty="0" smtClean="0"/>
              <a:t> vs V</a:t>
            </a:r>
            <a:endParaRPr lang="it-IT" dirty="0"/>
          </a:p>
        </p:txBody>
      </p:sp>
      <p:sp>
        <p:nvSpPr>
          <p:cNvPr id="36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Quantum </a:t>
            </a:r>
            <a:r>
              <a:rPr lang="fr-FR" sz="1300" b="1" dirty="0" err="1" smtClean="0">
                <a:solidFill>
                  <a:schemeClr val="bg1"/>
                </a:solidFill>
              </a:rPr>
              <a:t>interference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 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736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Transmission </a:t>
            </a:r>
            <a:r>
              <a:rPr lang="fr-FR" sz="3600" b="1" dirty="0" err="1" smtClean="0"/>
              <a:t>function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calculation</a:t>
            </a:r>
            <a:endParaRPr lang="fr-FR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ZoneTexte 215"/>
          <p:cNvSpPr txBox="1"/>
          <p:nvPr/>
        </p:nvSpPr>
        <p:spPr>
          <a:xfrm>
            <a:off x="97374" y="6525354"/>
            <a:ext cx="5914789" cy="455293"/>
          </a:xfrm>
          <a:prstGeom prst="rect">
            <a:avLst/>
          </a:prstGeom>
          <a:noFill/>
        </p:spPr>
        <p:txBody>
          <a:bodyPr wrap="square" lIns="85131" tIns="42565" rIns="85131" bIns="42565" rtlCol="0">
            <a:spAutoFit/>
          </a:bodyPr>
          <a:lstStyle/>
          <a:p>
            <a:pPr algn="just"/>
            <a:r>
              <a:rPr lang="fr-FR" sz="1200" i="1" dirty="0" smtClean="0">
                <a:solidFill>
                  <a:srgbClr val="008000"/>
                </a:solidFill>
              </a:rPr>
              <a:t>C.W. </a:t>
            </a:r>
            <a:r>
              <a:rPr lang="fr-FR" sz="1200" i="1" dirty="0" err="1" smtClean="0">
                <a:solidFill>
                  <a:srgbClr val="008000"/>
                </a:solidFill>
              </a:rPr>
              <a:t>Groth</a:t>
            </a:r>
            <a:r>
              <a:rPr lang="fr-FR" sz="1200" i="1" dirty="0" smtClean="0">
                <a:solidFill>
                  <a:srgbClr val="008000"/>
                </a:solidFill>
              </a:rPr>
              <a:t> et al. a software package for quantum transport, </a:t>
            </a:r>
            <a:r>
              <a:rPr lang="fr-FR" sz="1200" i="1" dirty="0" err="1" smtClean="0">
                <a:solidFill>
                  <a:srgbClr val="008000"/>
                </a:solidFill>
              </a:rPr>
              <a:t>arXiv</a:t>
            </a:r>
            <a:r>
              <a:rPr lang="fr-FR" sz="1200" i="1" dirty="0" smtClean="0">
                <a:solidFill>
                  <a:srgbClr val="008000"/>
                </a:solidFill>
              </a:rPr>
              <a:t>: 1309.2926</a:t>
            </a:r>
          </a:p>
          <a:p>
            <a:pPr algn="just"/>
            <a:endParaRPr lang="fr-FR" sz="1200" i="1" dirty="0">
              <a:solidFill>
                <a:srgbClr val="008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51520" y="1340768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dirty="0" smtClean="0"/>
              <a:t>Key </a:t>
            </a:r>
            <a:r>
              <a:rPr lang="fr-FR" dirty="0" err="1" smtClean="0"/>
              <a:t>role</a:t>
            </a:r>
            <a:r>
              <a:rPr lang="fr-FR" dirty="0" smtClean="0"/>
              <a:t> </a:t>
            </a:r>
            <a:r>
              <a:rPr lang="fr-FR" dirty="0" err="1" smtClean="0"/>
              <a:t>played</a:t>
            </a:r>
            <a:r>
              <a:rPr lang="fr-FR" dirty="0" smtClean="0"/>
              <a:t> by </a:t>
            </a:r>
            <a:r>
              <a:rPr lang="fr-FR" b="1" dirty="0" smtClean="0"/>
              <a:t>the </a:t>
            </a:r>
            <a:r>
              <a:rPr lang="fr-FR" b="1" dirty="0" err="1" smtClean="0"/>
              <a:t>way</a:t>
            </a:r>
            <a:r>
              <a:rPr lang="fr-FR" b="1" dirty="0" smtClean="0"/>
              <a:t> the </a:t>
            </a:r>
            <a:r>
              <a:rPr lang="fr-FR" b="1" dirty="0" err="1" smtClean="0"/>
              <a:t>molecules</a:t>
            </a:r>
            <a:r>
              <a:rPr lang="fr-FR" b="1" dirty="0" smtClean="0"/>
              <a:t> are </a:t>
            </a:r>
            <a:r>
              <a:rPr lang="fr-FR" b="1" dirty="0" err="1" smtClean="0"/>
              <a:t>connected</a:t>
            </a:r>
            <a:r>
              <a:rPr lang="fr-FR" b="1" dirty="0" smtClean="0"/>
              <a:t> to the </a:t>
            </a:r>
            <a:r>
              <a:rPr lang="fr-FR" b="1" dirty="0" err="1" smtClean="0"/>
              <a:t>electrodes</a:t>
            </a:r>
            <a:r>
              <a:rPr lang="fr-FR" b="1" dirty="0" smtClean="0"/>
              <a:t>.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4" name="CasellaDiTesto 3"/>
          <p:cNvSpPr txBox="1"/>
          <p:nvPr/>
        </p:nvSpPr>
        <p:spPr>
          <a:xfrm>
            <a:off x="251520" y="89942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b="1" dirty="0" smtClean="0"/>
              <a:t>Tight binding approach </a:t>
            </a:r>
            <a:r>
              <a:rPr lang="it-IT" dirty="0" smtClean="0"/>
              <a:t>applied to charge transport (KWANT)</a:t>
            </a:r>
            <a:endParaRPr lang="it-IT" dirty="0"/>
          </a:p>
        </p:txBody>
      </p:sp>
      <p:grpSp>
        <p:nvGrpSpPr>
          <p:cNvPr id="57" name="Gruppo 56"/>
          <p:cNvGrpSpPr/>
          <p:nvPr/>
        </p:nvGrpSpPr>
        <p:grpSpPr>
          <a:xfrm>
            <a:off x="1916429" y="1700808"/>
            <a:ext cx="5311142" cy="4248472"/>
            <a:chOff x="602835" y="2132856"/>
            <a:chExt cx="5311142" cy="4248472"/>
          </a:xfrm>
        </p:grpSpPr>
        <p:pic>
          <p:nvPicPr>
            <p:cNvPr id="10" name="Immagine 9" descr="figure_2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53" t="9227" r="7771"/>
            <a:stretch/>
          </p:blipFill>
          <p:spPr>
            <a:xfrm>
              <a:off x="602835" y="2420887"/>
              <a:ext cx="5311142" cy="3960441"/>
            </a:xfrm>
            <a:prstGeom prst="rect">
              <a:avLst/>
            </a:prstGeom>
          </p:spPr>
        </p:pic>
        <p:pic>
          <p:nvPicPr>
            <p:cNvPr id="21" name="Immagine 20" descr="anthracène_para MOL.jpe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93" t="34277" r="40804" b="31605"/>
            <a:stretch/>
          </p:blipFill>
          <p:spPr>
            <a:xfrm>
              <a:off x="3203848" y="2413623"/>
              <a:ext cx="999507" cy="10873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008000"/>
              </a:solidFill>
            </a:ln>
            <a:effectLst>
              <a:reflection blurRad="12700" stA="0" endPos="28000" dist="5000" dir="5400000" sy="-100000" algn="bl" rotWithShape="0"/>
            </a:effectLst>
          </p:spPr>
        </p:pic>
        <p:pic>
          <p:nvPicPr>
            <p:cNvPr id="22" name="Immagine 21" descr="anthraquinone_para MOL.jpe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579" t="33760" r="40165" b="31260"/>
            <a:stretch/>
          </p:blipFill>
          <p:spPr>
            <a:xfrm>
              <a:off x="1818245" y="4509119"/>
              <a:ext cx="1093576" cy="11302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0000FF"/>
              </a:solidFill>
            </a:ln>
            <a:effectLst>
              <a:reflection blurRad="12700" stA="0" endPos="28000" dist="5000" dir="5400000" sy="-100000" algn="bl" rotWithShape="0"/>
            </a:effectLst>
          </p:spPr>
        </p:pic>
        <p:sp>
          <p:nvSpPr>
            <p:cNvPr id="9" name="Rettangolo 8"/>
            <p:cNvSpPr/>
            <p:nvPr/>
          </p:nvSpPr>
          <p:spPr>
            <a:xfrm>
              <a:off x="3618446" y="5085184"/>
              <a:ext cx="2160240" cy="7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2" name="Connettore 1 11"/>
            <p:cNvCxnSpPr/>
            <p:nvPr/>
          </p:nvCxnSpPr>
          <p:spPr>
            <a:xfrm flipV="1">
              <a:off x="2555776" y="4221088"/>
              <a:ext cx="0" cy="288032"/>
            </a:xfrm>
            <a:prstGeom prst="line">
              <a:avLst/>
            </a:prstGeom>
            <a:ln w="127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/>
          </p:nvCxnSpPr>
          <p:spPr>
            <a:xfrm flipV="1">
              <a:off x="2555776" y="4212704"/>
              <a:ext cx="423664" cy="8384"/>
            </a:xfrm>
            <a:prstGeom prst="line">
              <a:avLst/>
            </a:prstGeom>
            <a:ln w="127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/>
          </p:nvCxnSpPr>
          <p:spPr>
            <a:xfrm flipV="1">
              <a:off x="3860304" y="3933056"/>
              <a:ext cx="567680" cy="838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/>
          </p:nvCxnSpPr>
          <p:spPr>
            <a:xfrm flipV="1">
              <a:off x="4427984" y="3933056"/>
              <a:ext cx="0" cy="21602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/>
          </p:nvCxnSpPr>
          <p:spPr>
            <a:xfrm flipV="1">
              <a:off x="2915816" y="3212976"/>
              <a:ext cx="0" cy="360040"/>
            </a:xfrm>
            <a:prstGeom prst="line">
              <a:avLst/>
            </a:prstGeom>
            <a:ln w="127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/>
          </p:nvCxnSpPr>
          <p:spPr>
            <a:xfrm flipV="1">
              <a:off x="2915816" y="3204592"/>
              <a:ext cx="279648" cy="8384"/>
            </a:xfrm>
            <a:prstGeom prst="line">
              <a:avLst/>
            </a:prstGeom>
            <a:ln w="127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Immagine 19" descr="anthracène_meta MOL.jpe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261" t="33760" r="40201" b="31605"/>
            <a:stretch/>
          </p:blipFill>
          <p:spPr>
            <a:xfrm>
              <a:off x="4355976" y="4149080"/>
              <a:ext cx="1093576" cy="110676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FF0000"/>
              </a:solidFill>
            </a:ln>
            <a:effectLst>
              <a:reflection blurRad="12700" stA="0" endPos="28000" dist="5000" dir="5400000" sy="-100000" algn="bl" rotWithShape="0"/>
            </a:effectLst>
          </p:spPr>
        </p:pic>
        <p:sp>
          <p:nvSpPr>
            <p:cNvPr id="53" name="CasellaDiTesto 52"/>
            <p:cNvSpPr txBox="1"/>
            <p:nvPr/>
          </p:nvSpPr>
          <p:spPr>
            <a:xfrm>
              <a:off x="3059832" y="2132856"/>
              <a:ext cx="13638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i="1" dirty="0">
                  <a:solidFill>
                    <a:srgbClr val="008000"/>
                  </a:solidFill>
                </a:rPr>
                <a:t>P</a:t>
              </a:r>
              <a:r>
                <a:rPr lang="it-IT" sz="1200" b="1" i="1" dirty="0" smtClean="0">
                  <a:solidFill>
                    <a:srgbClr val="008000"/>
                  </a:solidFill>
                </a:rPr>
                <a:t>ara - </a:t>
              </a:r>
              <a:r>
                <a:rPr lang="it-IT" sz="1200" b="1" i="1" dirty="0" err="1" smtClean="0">
                  <a:solidFill>
                    <a:srgbClr val="008000"/>
                  </a:solidFill>
                </a:rPr>
                <a:t>anthracene</a:t>
              </a:r>
              <a:endParaRPr lang="it-IT" sz="1200" b="1" i="1" dirty="0">
                <a:solidFill>
                  <a:srgbClr val="008000"/>
                </a:solidFill>
              </a:endParaRP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4283968" y="5240233"/>
              <a:ext cx="13403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i="1" dirty="0" smtClean="0">
                  <a:solidFill>
                    <a:srgbClr val="FF0000"/>
                  </a:solidFill>
                </a:rPr>
                <a:t>Meta-</a:t>
              </a:r>
              <a:r>
                <a:rPr lang="it-IT" sz="1200" b="1" i="1" dirty="0" err="1" smtClean="0">
                  <a:solidFill>
                    <a:srgbClr val="FF0000"/>
                  </a:solidFill>
                </a:rPr>
                <a:t>anthracene</a:t>
              </a:r>
              <a:endParaRPr lang="it-IT" sz="12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56" name="CasellaDiTesto 55"/>
            <p:cNvSpPr txBox="1"/>
            <p:nvPr/>
          </p:nvSpPr>
          <p:spPr>
            <a:xfrm>
              <a:off x="1691680" y="5600273"/>
              <a:ext cx="15177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i="1" dirty="0" smtClean="0">
                  <a:solidFill>
                    <a:srgbClr val="0000FF"/>
                  </a:solidFill>
                </a:rPr>
                <a:t>Para-</a:t>
              </a:r>
              <a:r>
                <a:rPr lang="it-IT" sz="1200" b="1" i="1" dirty="0" err="1" smtClean="0">
                  <a:solidFill>
                    <a:srgbClr val="0000FF"/>
                  </a:solidFill>
                </a:rPr>
                <a:t>anthraquinone</a:t>
              </a:r>
              <a:endParaRPr lang="it-IT" sz="1200" b="1" i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17" name="CasellaDiTesto 16"/>
          <p:cNvSpPr txBox="1"/>
          <p:nvPr/>
        </p:nvSpPr>
        <p:spPr>
          <a:xfrm>
            <a:off x="323528" y="5930116"/>
            <a:ext cx="662473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1" dirty="0" err="1" smtClean="0">
                <a:solidFill>
                  <a:srgbClr val="FF0000"/>
                </a:solidFill>
              </a:rPr>
              <a:t>Parameters</a:t>
            </a:r>
            <a:endParaRPr lang="it-IT" sz="1400" b="1" dirty="0" smtClean="0">
              <a:solidFill>
                <a:srgbClr val="FF0000"/>
              </a:solidFill>
            </a:endParaRPr>
          </a:p>
          <a:p>
            <a:r>
              <a:rPr lang="it-IT" sz="1400" b="1" dirty="0" smtClean="0"/>
              <a:t>On site </a:t>
            </a:r>
            <a:r>
              <a:rPr lang="it-IT" sz="1400" b="1" dirty="0" err="1" smtClean="0"/>
              <a:t>energies</a:t>
            </a:r>
            <a:r>
              <a:rPr lang="it-IT" sz="1400" b="1" dirty="0" smtClean="0"/>
              <a:t> </a:t>
            </a:r>
            <a:r>
              <a:rPr lang="it-IT" sz="1400" dirty="0" smtClean="0"/>
              <a:t>= 0eV / </a:t>
            </a:r>
            <a:r>
              <a:rPr lang="it-IT" sz="1400" b="1" dirty="0" err="1" smtClean="0"/>
              <a:t>Coupling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energies</a:t>
            </a:r>
            <a:r>
              <a:rPr lang="it-IT" sz="1400" b="1" dirty="0" smtClean="0"/>
              <a:t>  = </a:t>
            </a:r>
            <a:r>
              <a:rPr lang="it-IT" sz="1400" dirty="0" smtClean="0"/>
              <a:t>-3eV  / </a:t>
            </a:r>
            <a:r>
              <a:rPr lang="it-IT" sz="1400" b="1" dirty="0" err="1" smtClean="0"/>
              <a:t>Coupling</a:t>
            </a:r>
            <a:r>
              <a:rPr lang="it-IT" sz="1400" b="1" dirty="0" smtClean="0"/>
              <a:t> to the </a:t>
            </a:r>
            <a:r>
              <a:rPr lang="it-IT" sz="1400" b="1" dirty="0" err="1" smtClean="0"/>
              <a:t>electrodes</a:t>
            </a:r>
            <a:r>
              <a:rPr lang="it-IT" sz="1400" b="1" dirty="0" smtClean="0"/>
              <a:t> </a:t>
            </a:r>
            <a:r>
              <a:rPr lang="it-IT" sz="1400" dirty="0" smtClean="0"/>
              <a:t>= -1eV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xmlns="" val="71772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Simulations for </a:t>
            </a:r>
            <a:r>
              <a:rPr lang="fr-FR" sz="3600" b="1" dirty="0" err="1" smtClean="0"/>
              <a:t>anthracene</a:t>
            </a:r>
            <a:endParaRPr lang="fr-FR" sz="3600" b="1" dirty="0"/>
          </a:p>
        </p:txBody>
      </p:sp>
      <p:pic>
        <p:nvPicPr>
          <p:cNvPr id="37" name="Image 2" descr="anthracène_ppp GRA.jpeg"/>
          <p:cNvPicPr>
            <a:picLocks noChangeAspect="1"/>
          </p:cNvPicPr>
          <p:nvPr/>
        </p:nvPicPr>
        <p:blipFill>
          <a:blip r:embed="rId2" cstate="print"/>
          <a:srcRect t="8417" r="7546"/>
          <a:stretch>
            <a:fillRect/>
          </a:stretch>
        </p:blipFill>
        <p:spPr>
          <a:xfrm>
            <a:off x="179515" y="1916832"/>
            <a:ext cx="2922323" cy="2160240"/>
          </a:xfrm>
          <a:prstGeom prst="rect">
            <a:avLst/>
          </a:prstGeom>
        </p:spPr>
      </p:pic>
      <p:pic>
        <p:nvPicPr>
          <p:cNvPr id="38" name="Image 3" descr="anthracène_ppm GRA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87" t="8542" r="7742"/>
          <a:stretch>
            <a:fillRect/>
          </a:stretch>
        </p:blipFill>
        <p:spPr>
          <a:xfrm>
            <a:off x="3203848" y="1916832"/>
            <a:ext cx="2880320" cy="2182540"/>
          </a:xfrm>
          <a:prstGeom prst="rect">
            <a:avLst/>
          </a:prstGeom>
        </p:spPr>
      </p:pic>
      <p:pic>
        <p:nvPicPr>
          <p:cNvPr id="19" name="Immagine 18" descr="anthracène_pmp GRA.jpeg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15" t="8085" r="7796"/>
          <a:stretch/>
        </p:blipFill>
        <p:spPr>
          <a:xfrm>
            <a:off x="6156178" y="1896250"/>
            <a:ext cx="2952328" cy="2180822"/>
          </a:xfrm>
          <a:prstGeom prst="rect">
            <a:avLst/>
          </a:prstGeom>
        </p:spPr>
      </p:pic>
      <p:pic>
        <p:nvPicPr>
          <p:cNvPr id="2" name="Immagine 1" descr="anthracène_pmp MOL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078" t="13427" r="34415" b="11616"/>
          <a:stretch/>
        </p:blipFill>
        <p:spPr>
          <a:xfrm>
            <a:off x="6588226" y="4293097"/>
            <a:ext cx="1224136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000000"/>
            </a:solidFill>
          </a:ln>
          <a:effectLst/>
        </p:spPr>
      </p:pic>
      <p:sp>
        <p:nvSpPr>
          <p:cNvPr id="3" name="CasellaDiTesto 2"/>
          <p:cNvSpPr txBox="1"/>
          <p:nvPr/>
        </p:nvSpPr>
        <p:spPr>
          <a:xfrm>
            <a:off x="1187624" y="162880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 smtClean="0"/>
              <a:t>para-para-para</a:t>
            </a:r>
            <a:endParaRPr lang="it-IT" sz="1400" i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067945" y="1628805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 smtClean="0"/>
              <a:t>para-para-</a:t>
            </a:r>
            <a:r>
              <a:rPr lang="it-IT" sz="1400" i="1" dirty="0" smtClean="0">
                <a:solidFill>
                  <a:srgbClr val="008000"/>
                </a:solidFill>
              </a:rPr>
              <a:t>meta</a:t>
            </a:r>
            <a:endParaRPr lang="it-IT" sz="1400" i="1" dirty="0">
              <a:solidFill>
                <a:srgbClr val="008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7092281" y="160906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/>
              <a:t>p</a:t>
            </a:r>
            <a:r>
              <a:rPr lang="it-IT" sz="1400" i="1" dirty="0" smtClean="0"/>
              <a:t>ara-</a:t>
            </a:r>
            <a:r>
              <a:rPr lang="it-IT" sz="1400" i="1" dirty="0" smtClean="0">
                <a:solidFill>
                  <a:srgbClr val="008000"/>
                </a:solidFill>
              </a:rPr>
              <a:t>meta</a:t>
            </a:r>
            <a:r>
              <a:rPr lang="it-IT" sz="1400" i="1" dirty="0" smtClean="0"/>
              <a:t>-para</a:t>
            </a:r>
            <a:endParaRPr lang="it-IT" sz="1400" i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572000" y="234888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QI</a:t>
            </a:r>
            <a:endParaRPr lang="it-IT" b="1" dirty="0">
              <a:solidFill>
                <a:srgbClr val="008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596336" y="234888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8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QI</a:t>
            </a:r>
            <a:endParaRPr lang="it-IT" b="1" dirty="0">
              <a:solidFill>
                <a:srgbClr val="008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475656" y="233959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n</a:t>
            </a:r>
            <a:r>
              <a:rPr lang="it-IT" b="1" dirty="0" smtClean="0"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o QI</a:t>
            </a:r>
            <a:endParaRPr lang="it-IT" b="1" dirty="0">
              <a:solidFill>
                <a:srgbClr val="FF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20" name="ZoneTexte 215"/>
          <p:cNvSpPr txBox="1"/>
          <p:nvPr/>
        </p:nvSpPr>
        <p:spPr>
          <a:xfrm>
            <a:off x="97374" y="6525354"/>
            <a:ext cx="5914789" cy="455293"/>
          </a:xfrm>
          <a:prstGeom prst="rect">
            <a:avLst/>
          </a:prstGeom>
          <a:noFill/>
        </p:spPr>
        <p:txBody>
          <a:bodyPr wrap="square" lIns="85131" tIns="42565" rIns="85131" bIns="42565" rtlCol="0">
            <a:spAutoFit/>
          </a:bodyPr>
          <a:lstStyle/>
          <a:p>
            <a:pPr algn="just"/>
            <a:r>
              <a:rPr lang="fr-FR" sz="1200" i="1" dirty="0" smtClean="0">
                <a:solidFill>
                  <a:srgbClr val="008000"/>
                </a:solidFill>
              </a:rPr>
              <a:t>C.W. </a:t>
            </a:r>
            <a:r>
              <a:rPr lang="fr-FR" sz="1200" i="1" dirty="0" err="1" smtClean="0">
                <a:solidFill>
                  <a:srgbClr val="008000"/>
                </a:solidFill>
              </a:rPr>
              <a:t>Groth</a:t>
            </a:r>
            <a:r>
              <a:rPr lang="fr-FR" sz="1200" i="1" dirty="0" smtClean="0">
                <a:solidFill>
                  <a:srgbClr val="008000"/>
                </a:solidFill>
              </a:rPr>
              <a:t> et al. a software package for quantum transport, </a:t>
            </a:r>
            <a:r>
              <a:rPr lang="fr-FR" sz="1200" i="1" dirty="0" err="1" smtClean="0">
                <a:solidFill>
                  <a:srgbClr val="008000"/>
                </a:solidFill>
              </a:rPr>
              <a:t>arXiv</a:t>
            </a:r>
            <a:r>
              <a:rPr lang="fr-FR" sz="1200" i="1" dirty="0" smtClean="0">
                <a:solidFill>
                  <a:srgbClr val="008000"/>
                </a:solidFill>
              </a:rPr>
              <a:t>: 1309.2926</a:t>
            </a:r>
          </a:p>
          <a:p>
            <a:pPr algn="just"/>
            <a:endParaRPr lang="fr-FR" sz="1200" i="1" dirty="0">
              <a:solidFill>
                <a:srgbClr val="008000"/>
              </a:solidFill>
            </a:endParaRPr>
          </a:p>
        </p:txBody>
      </p:sp>
      <p:grpSp>
        <p:nvGrpSpPr>
          <p:cNvPr id="9" name="Gruppo 8"/>
          <p:cNvGrpSpPr/>
          <p:nvPr/>
        </p:nvGrpSpPr>
        <p:grpSpPr>
          <a:xfrm>
            <a:off x="764373" y="4221088"/>
            <a:ext cx="1935423" cy="2016224"/>
            <a:chOff x="1205943" y="4221088"/>
            <a:chExt cx="1935424" cy="2016224"/>
          </a:xfrm>
          <a:effectLst/>
        </p:grpSpPr>
        <p:pic>
          <p:nvPicPr>
            <p:cNvPr id="40" name="Image 1" descr="anthracène_ppp MOL.jpeg"/>
            <p:cNvPicPr>
              <a:picLocks noChangeAspect="1"/>
            </p:cNvPicPr>
            <p:nvPr/>
          </p:nvPicPr>
          <p:blipFill rotWithShape="1">
            <a:blip r:embed="rId6" cstate="print"/>
            <a:srcRect l="31145" t="11916" r="32282" b="10030"/>
            <a:stretch/>
          </p:blipFill>
          <p:spPr>
            <a:xfrm>
              <a:off x="1205943" y="4221088"/>
              <a:ext cx="1218773" cy="20162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>
              <a:reflection blurRad="12700" stA="0" endPos="28000" dist="5000" dir="5400000" sy="-100000" algn="bl" rotWithShape="0"/>
            </a:effectLst>
          </p:spPr>
        </p:pic>
        <p:sp>
          <p:nvSpPr>
            <p:cNvPr id="6" name="CasellaDiTesto 5"/>
            <p:cNvSpPr txBox="1"/>
            <p:nvPr/>
          </p:nvSpPr>
          <p:spPr>
            <a:xfrm>
              <a:off x="2627785" y="4273351"/>
              <a:ext cx="5135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smtClean="0"/>
                <a:t>para</a:t>
              </a:r>
              <a:endParaRPr lang="it-IT" sz="1400" dirty="0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2627783" y="4777407"/>
              <a:ext cx="5135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smtClean="0"/>
                <a:t>para</a:t>
              </a:r>
              <a:endParaRPr lang="it-IT" sz="1400" dirty="0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627783" y="5229200"/>
              <a:ext cx="5135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smtClean="0"/>
                <a:t>para</a:t>
              </a:r>
              <a:endParaRPr lang="it-IT" sz="1400" dirty="0"/>
            </a:p>
          </p:txBody>
        </p:sp>
        <p:cxnSp>
          <p:nvCxnSpPr>
            <p:cNvPr id="8" name="Connettore 2 7"/>
            <p:cNvCxnSpPr>
              <a:stCxn id="6" idx="1"/>
            </p:cNvCxnSpPr>
            <p:nvPr/>
          </p:nvCxnSpPr>
          <p:spPr>
            <a:xfrm flipH="1" flipV="1">
              <a:off x="1979715" y="4426662"/>
              <a:ext cx="648069" cy="578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2 24"/>
            <p:cNvCxnSpPr/>
            <p:nvPr/>
          </p:nvCxnSpPr>
          <p:spPr>
            <a:xfrm flipH="1" flipV="1">
              <a:off x="1979712" y="4940587"/>
              <a:ext cx="648072" cy="581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2 26"/>
            <p:cNvCxnSpPr/>
            <p:nvPr/>
          </p:nvCxnSpPr>
          <p:spPr>
            <a:xfrm flipH="1" flipV="1">
              <a:off x="1979712" y="5444643"/>
              <a:ext cx="648072" cy="581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CasellaDiTesto 29"/>
          <p:cNvSpPr txBox="1"/>
          <p:nvPr/>
        </p:nvSpPr>
        <p:spPr>
          <a:xfrm>
            <a:off x="5148067" y="4293103"/>
            <a:ext cx="563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008000"/>
                </a:solidFill>
              </a:rPr>
              <a:t>meta</a:t>
            </a:r>
            <a:endParaRPr lang="it-IT" sz="1400" dirty="0">
              <a:solidFill>
                <a:srgbClr val="008000"/>
              </a:solidFill>
            </a:endParaRPr>
          </a:p>
        </p:txBody>
      </p:sp>
      <p:grpSp>
        <p:nvGrpSpPr>
          <p:cNvPr id="10" name="Gruppo 9"/>
          <p:cNvGrpSpPr/>
          <p:nvPr/>
        </p:nvGrpSpPr>
        <p:grpSpPr>
          <a:xfrm>
            <a:off x="3707904" y="4293097"/>
            <a:ext cx="1953743" cy="2016224"/>
            <a:chOff x="4139952" y="4221088"/>
            <a:chExt cx="1953742" cy="2016224"/>
          </a:xfrm>
        </p:grpSpPr>
        <p:pic>
          <p:nvPicPr>
            <p:cNvPr id="41" name="Image 4" descr="anthracène_ppm MOL.jpeg"/>
            <p:cNvPicPr>
              <a:picLocks noChangeAspect="1"/>
            </p:cNvPicPr>
            <p:nvPr/>
          </p:nvPicPr>
          <p:blipFill rotWithShape="1">
            <a:blip r:embed="rId7" cstate="print"/>
            <a:srcRect l="31486" t="12787" r="35660" b="14376"/>
            <a:stretch/>
          </p:blipFill>
          <p:spPr>
            <a:xfrm>
              <a:off x="4139952" y="4221088"/>
              <a:ext cx="1171331" cy="20162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chemeClr val="tx1"/>
              </a:solidFill>
            </a:ln>
            <a:effectLst/>
          </p:spPr>
        </p:pic>
        <p:sp>
          <p:nvSpPr>
            <p:cNvPr id="28" name="CasellaDiTesto 27"/>
            <p:cNvSpPr txBox="1"/>
            <p:nvPr/>
          </p:nvSpPr>
          <p:spPr>
            <a:xfrm>
              <a:off x="5570586" y="5301208"/>
              <a:ext cx="5135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smtClean="0"/>
                <a:t>para</a:t>
              </a:r>
              <a:endParaRPr lang="it-IT" sz="1400" dirty="0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5580112" y="4725144"/>
              <a:ext cx="5135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dirty="0" smtClean="0"/>
                <a:t>para</a:t>
              </a:r>
              <a:endParaRPr lang="it-IT" sz="1400" dirty="0"/>
            </a:p>
          </p:txBody>
        </p:sp>
        <p:cxnSp>
          <p:nvCxnSpPr>
            <p:cNvPr id="31" name="Connettore 2 30"/>
            <p:cNvCxnSpPr/>
            <p:nvPr/>
          </p:nvCxnSpPr>
          <p:spPr>
            <a:xfrm flipH="1" flipV="1">
              <a:off x="4932040" y="4437112"/>
              <a:ext cx="648072" cy="581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2 31"/>
            <p:cNvCxnSpPr/>
            <p:nvPr/>
          </p:nvCxnSpPr>
          <p:spPr>
            <a:xfrm flipH="1" flipV="1">
              <a:off x="4932040" y="4940587"/>
              <a:ext cx="648072" cy="581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2 38"/>
            <p:cNvCxnSpPr/>
            <p:nvPr/>
          </p:nvCxnSpPr>
          <p:spPr>
            <a:xfrm flipH="1" flipV="1">
              <a:off x="4932040" y="5517232"/>
              <a:ext cx="648072" cy="581"/>
            </a:xfrm>
            <a:prstGeom prst="straightConnector1">
              <a:avLst/>
            </a:prstGeom>
            <a:ln w="9525" cmpd="sng"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CasellaDiTesto 41"/>
          <p:cNvSpPr txBox="1"/>
          <p:nvPr/>
        </p:nvSpPr>
        <p:spPr>
          <a:xfrm>
            <a:off x="8112909" y="4725151"/>
            <a:ext cx="563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>
                <a:solidFill>
                  <a:srgbClr val="008000"/>
                </a:solidFill>
              </a:rPr>
              <a:t>meta</a:t>
            </a:r>
            <a:endParaRPr lang="it-IT" sz="1400" dirty="0">
              <a:solidFill>
                <a:srgbClr val="008000"/>
              </a:solidFill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8100391" y="4293103"/>
            <a:ext cx="51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para</a:t>
            </a:r>
            <a:endParaRPr lang="it-IT" sz="1400" dirty="0"/>
          </a:p>
        </p:txBody>
      </p:sp>
      <p:cxnSp>
        <p:nvCxnSpPr>
          <p:cNvPr id="45" name="Connettore 2 44"/>
          <p:cNvCxnSpPr/>
          <p:nvPr/>
        </p:nvCxnSpPr>
        <p:spPr>
          <a:xfrm flipH="1" flipV="1">
            <a:off x="7380312" y="4509127"/>
            <a:ext cx="648072" cy="581"/>
          </a:xfrm>
          <a:prstGeom prst="straightConnector1">
            <a:avLst/>
          </a:prstGeom>
          <a:ln w="952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 flipH="1" flipV="1">
            <a:off x="7380312" y="4940594"/>
            <a:ext cx="648072" cy="581"/>
          </a:xfrm>
          <a:prstGeom prst="straightConnector1">
            <a:avLst/>
          </a:prstGeom>
          <a:ln w="952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 flipH="1" flipV="1">
            <a:off x="7380312" y="5516658"/>
            <a:ext cx="648072" cy="581"/>
          </a:xfrm>
          <a:prstGeom prst="straightConnector1">
            <a:avLst/>
          </a:prstGeom>
          <a:ln w="952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8100391" y="5301215"/>
            <a:ext cx="51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para</a:t>
            </a:r>
            <a:endParaRPr lang="it-IT" sz="14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971436"/>
            <a:ext cx="60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b="1" dirty="0" err="1" smtClean="0"/>
              <a:t>One</a:t>
            </a:r>
            <a:r>
              <a:rPr lang="it-IT" b="1" dirty="0" smtClean="0"/>
              <a:t> meta connection</a:t>
            </a:r>
            <a:r>
              <a:rPr lang="it-IT" dirty="0" smtClean="0"/>
              <a:t> in a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enough</a:t>
            </a:r>
            <a:r>
              <a:rPr lang="it-IT" dirty="0" smtClean="0"/>
              <a:t> to </a:t>
            </a:r>
            <a:r>
              <a:rPr lang="it-IT" dirty="0" err="1" smtClean="0"/>
              <a:t>make</a:t>
            </a:r>
            <a:r>
              <a:rPr lang="it-IT" dirty="0" smtClean="0"/>
              <a:t> </a:t>
            </a:r>
            <a:r>
              <a:rPr lang="it-IT" b="1" dirty="0" smtClean="0"/>
              <a:t>QI </a:t>
            </a:r>
            <a:r>
              <a:rPr lang="it-IT" b="1" dirty="0" err="1" smtClean="0"/>
              <a:t>occur</a:t>
            </a:r>
            <a:endParaRPr lang="it-IT" b="1" dirty="0"/>
          </a:p>
        </p:txBody>
      </p:sp>
      <p:sp>
        <p:nvSpPr>
          <p:cNvPr id="49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err="1" smtClean="0"/>
              <a:t>Recent</a:t>
            </a:r>
            <a:r>
              <a:rPr lang="fr-FR" sz="3600" b="1" dirty="0" smtClean="0"/>
              <a:t> </a:t>
            </a:r>
            <a:r>
              <a:rPr lang="fr-FR" sz="3600" b="1" dirty="0" err="1"/>
              <a:t>t</a:t>
            </a:r>
            <a:r>
              <a:rPr lang="fr-FR" sz="3600" b="1" dirty="0" err="1" smtClean="0"/>
              <a:t>heoretical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predictions</a:t>
            </a:r>
            <a:endParaRPr lang="fr-FR" sz="36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9512" y="3532946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fr-FR" sz="2000" b="1" dirty="0" smtClean="0">
                <a:solidFill>
                  <a:srgbClr val="000090"/>
                </a:solidFill>
              </a:rPr>
              <a:t>Structures in the </a:t>
            </a:r>
            <a:r>
              <a:rPr lang="fr-FR" sz="2000" b="1" dirty="0" err="1" smtClean="0">
                <a:solidFill>
                  <a:srgbClr val="000090"/>
                </a:solidFill>
              </a:rPr>
              <a:t>dI</a:t>
            </a:r>
            <a:r>
              <a:rPr lang="fr-FR" sz="2000" b="1" dirty="0" smtClean="0">
                <a:solidFill>
                  <a:srgbClr val="000090"/>
                </a:solidFill>
              </a:rPr>
              <a:t>/</a:t>
            </a:r>
            <a:r>
              <a:rPr lang="fr-FR" sz="2000" b="1" dirty="0" err="1" smtClean="0">
                <a:solidFill>
                  <a:srgbClr val="000090"/>
                </a:solidFill>
              </a:rPr>
              <a:t>dV</a:t>
            </a:r>
            <a:r>
              <a:rPr lang="fr-FR" sz="2000" b="1" dirty="0" smtClean="0">
                <a:solidFill>
                  <a:srgbClr val="000090"/>
                </a:solidFill>
              </a:rPr>
              <a:t> </a:t>
            </a:r>
            <a:r>
              <a:rPr lang="fr-FR" sz="2000" b="1" dirty="0" err="1" smtClean="0">
                <a:solidFill>
                  <a:srgbClr val="000090"/>
                </a:solidFill>
              </a:rPr>
              <a:t>curves</a:t>
            </a:r>
            <a:endParaRPr lang="it-IT" sz="2000" b="1" dirty="0">
              <a:solidFill>
                <a:srgbClr val="00009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07505" y="764703"/>
            <a:ext cx="5472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fr-FR" sz="2000" b="1" dirty="0" smtClean="0">
                <a:solidFill>
                  <a:srgbClr val="000090"/>
                </a:solidFill>
              </a:rPr>
              <a:t>Influence of the </a:t>
            </a:r>
            <a:r>
              <a:rPr lang="fr-FR" sz="2000" b="1" dirty="0" err="1" smtClean="0">
                <a:solidFill>
                  <a:srgbClr val="000090"/>
                </a:solidFill>
              </a:rPr>
              <a:t>temperature</a:t>
            </a:r>
            <a:r>
              <a:rPr lang="fr-FR" sz="2000" b="1" dirty="0" smtClean="0">
                <a:solidFill>
                  <a:srgbClr val="000090"/>
                </a:solidFill>
              </a:rPr>
              <a:t> on QI </a:t>
            </a:r>
            <a:r>
              <a:rPr lang="fr-FR" sz="2000" b="1" dirty="0" err="1" smtClean="0">
                <a:solidFill>
                  <a:srgbClr val="000090"/>
                </a:solidFill>
              </a:rPr>
              <a:t>effects</a:t>
            </a:r>
            <a:endParaRPr lang="it-IT" sz="2000" b="1" dirty="0">
              <a:solidFill>
                <a:srgbClr val="00009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076056" y="6381328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>
                <a:solidFill>
                  <a:srgbClr val="008000"/>
                </a:solidFill>
              </a:rPr>
              <a:t>T</a:t>
            </a:r>
            <a:r>
              <a:rPr lang="fr-FR" sz="1200" dirty="0" smtClean="0">
                <a:solidFill>
                  <a:srgbClr val="008000"/>
                </a:solidFill>
              </a:rPr>
              <a:t>. </a:t>
            </a:r>
            <a:r>
              <a:rPr lang="fr-FR" sz="1200" dirty="0" err="1" smtClean="0">
                <a:solidFill>
                  <a:srgbClr val="008000"/>
                </a:solidFill>
              </a:rPr>
              <a:t>Markussen</a:t>
            </a:r>
            <a:r>
              <a:rPr lang="fr-FR" sz="1200" dirty="0" smtClean="0">
                <a:solidFill>
                  <a:srgbClr val="008000"/>
                </a:solidFill>
              </a:rPr>
              <a:t> et al. </a:t>
            </a:r>
            <a:r>
              <a:rPr lang="fr-FR" sz="1200" i="1" dirty="0" err="1" smtClean="0">
                <a:solidFill>
                  <a:srgbClr val="008000"/>
                </a:solidFill>
              </a:rPr>
              <a:t>Phys.Rev.B</a:t>
            </a:r>
            <a:r>
              <a:rPr lang="fr-FR" sz="1200" dirty="0" smtClean="0">
                <a:solidFill>
                  <a:srgbClr val="008000"/>
                </a:solidFill>
              </a:rPr>
              <a:t>, </a:t>
            </a:r>
            <a:r>
              <a:rPr lang="fr-FR" sz="1200" b="1" dirty="0" smtClean="0">
                <a:solidFill>
                  <a:srgbClr val="008000"/>
                </a:solidFill>
              </a:rPr>
              <a:t>89</a:t>
            </a:r>
            <a:r>
              <a:rPr lang="fr-FR" sz="1200" dirty="0" smtClean="0">
                <a:solidFill>
                  <a:srgbClr val="008000"/>
                </a:solidFill>
              </a:rPr>
              <a:t>, 085420 (2014)</a:t>
            </a:r>
            <a:endParaRPr lang="it-IT" sz="1200" dirty="0">
              <a:solidFill>
                <a:srgbClr val="008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9124"/>
          <a:stretch/>
        </p:blipFill>
        <p:spPr>
          <a:xfrm>
            <a:off x="539552" y="1124751"/>
            <a:ext cx="2376264" cy="2363373"/>
          </a:xfrm>
          <a:prstGeom prst="rect">
            <a:avLst/>
          </a:prstGeom>
        </p:spPr>
      </p:pic>
      <p:sp>
        <p:nvSpPr>
          <p:cNvPr id="27" name="CasellaDiTesto 26"/>
          <p:cNvSpPr txBox="1"/>
          <p:nvPr/>
        </p:nvSpPr>
        <p:spPr>
          <a:xfrm>
            <a:off x="3059832" y="1268760"/>
            <a:ext cx="601216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60000"/>
              <a:buFont typeface="Wingdings" charset="2"/>
              <a:buChar char="Ø"/>
            </a:pPr>
            <a:r>
              <a:rPr lang="it-IT" b="1" dirty="0" smtClean="0"/>
              <a:t>No </a:t>
            </a:r>
            <a:r>
              <a:rPr lang="it-IT" b="1" dirty="0" err="1" smtClean="0"/>
              <a:t>thermal</a:t>
            </a:r>
            <a:r>
              <a:rPr lang="it-IT" b="1" dirty="0" smtClean="0"/>
              <a:t> </a:t>
            </a:r>
            <a:r>
              <a:rPr lang="it-IT" b="1" dirty="0" err="1" smtClean="0"/>
              <a:t>activation</a:t>
            </a:r>
            <a:endParaRPr lang="it-IT" b="1" dirty="0" smtClean="0"/>
          </a:p>
          <a:p>
            <a:pPr marL="285750" indent="-285750">
              <a:buSzPct val="60000"/>
              <a:buFont typeface="Wingdings" charset="2"/>
              <a:buChar char="Ø"/>
            </a:pPr>
            <a:endParaRPr lang="it-IT" b="1" dirty="0" smtClean="0"/>
          </a:p>
          <a:p>
            <a:pPr marL="285750" indent="-285750">
              <a:buSzPct val="60000"/>
              <a:buFont typeface="Wingdings" charset="2"/>
              <a:buChar char="Ø"/>
            </a:pPr>
            <a:r>
              <a:rPr lang="it-IT" dirty="0" smtClean="0"/>
              <a:t>D</a:t>
            </a:r>
            <a:r>
              <a:rPr lang="fr-FR" dirty="0" err="1" smtClean="0"/>
              <a:t>ependence</a:t>
            </a:r>
            <a:r>
              <a:rPr lang="fr-FR" dirty="0" smtClean="0"/>
              <a:t> on the </a:t>
            </a:r>
            <a:r>
              <a:rPr lang="fr-FR" b="1" dirty="0" err="1" smtClean="0"/>
              <a:t>alignment</a:t>
            </a:r>
            <a:r>
              <a:rPr lang="fr-FR" b="1" dirty="0" smtClean="0"/>
              <a:t> of the transmission </a:t>
            </a:r>
            <a:r>
              <a:rPr lang="fr-FR" b="1" dirty="0" err="1" smtClean="0"/>
              <a:t>node</a:t>
            </a:r>
            <a:r>
              <a:rPr lang="fr-FR" b="1" dirty="0" smtClean="0"/>
              <a:t> </a:t>
            </a:r>
            <a:r>
              <a:rPr lang="fr-FR" dirty="0" smtClean="0"/>
              <a:t>and</a:t>
            </a:r>
            <a:r>
              <a:rPr lang="fr-FR" b="1" dirty="0" smtClean="0"/>
              <a:t> the Fermi </a:t>
            </a:r>
            <a:r>
              <a:rPr lang="fr-FR" b="1" dirty="0" err="1" smtClean="0"/>
              <a:t>level</a:t>
            </a:r>
            <a:r>
              <a:rPr lang="fr-FR" b="1" dirty="0" smtClean="0"/>
              <a:t> </a:t>
            </a:r>
            <a:r>
              <a:rPr lang="fr-FR" dirty="0" smtClean="0"/>
              <a:t>(</a:t>
            </a:r>
            <a:r>
              <a:rPr lang="fr-FR" dirty="0" err="1" smtClean="0">
                <a:solidFill>
                  <a:srgbClr val="0000FF"/>
                </a:solidFill>
              </a:rPr>
              <a:t>blue</a:t>
            </a:r>
            <a:r>
              <a:rPr lang="fr-FR" dirty="0" smtClean="0"/>
              <a:t> and </a:t>
            </a:r>
            <a:r>
              <a:rPr lang="fr-FR" dirty="0" err="1" smtClean="0">
                <a:solidFill>
                  <a:srgbClr val="FF0000"/>
                </a:solidFill>
              </a:rPr>
              <a:t>red</a:t>
            </a:r>
            <a:r>
              <a:rPr lang="fr-FR" dirty="0" smtClean="0"/>
              <a:t> </a:t>
            </a:r>
            <a:r>
              <a:rPr lang="fr-FR" dirty="0" err="1" smtClean="0"/>
              <a:t>lines</a:t>
            </a:r>
            <a:r>
              <a:rPr lang="fr-FR" dirty="0" smtClean="0"/>
              <a:t>)</a:t>
            </a:r>
          </a:p>
          <a:p>
            <a:pPr marL="285750" indent="-285750">
              <a:buSzPct val="60000"/>
              <a:buFont typeface="Wingdings" charset="2"/>
              <a:buChar char="Ø"/>
            </a:pPr>
            <a:endParaRPr lang="fr-FR" dirty="0" smtClean="0"/>
          </a:p>
          <a:p>
            <a:pPr marL="285750" indent="-285750">
              <a:buSzPct val="60000"/>
              <a:buFont typeface="Wingdings" charset="2"/>
              <a:buChar char="Ø"/>
            </a:pPr>
            <a:r>
              <a:rPr lang="fr-FR" b="1" dirty="0" smtClean="0"/>
              <a:t>el-ph interactions (</a:t>
            </a:r>
            <a:r>
              <a:rPr lang="fr-FR" b="1" dirty="0" err="1" smtClean="0"/>
              <a:t>solid</a:t>
            </a:r>
            <a:r>
              <a:rPr lang="fr-FR" b="1" dirty="0" smtClean="0"/>
              <a:t> </a:t>
            </a:r>
            <a:r>
              <a:rPr lang="fr-FR" b="1" dirty="0" err="1" smtClean="0"/>
              <a:t>lines</a:t>
            </a:r>
            <a:r>
              <a:rPr lang="fr-FR" b="1" dirty="0" smtClean="0"/>
              <a:t>)</a:t>
            </a:r>
          </a:p>
        </p:txBody>
      </p:sp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11</a:t>
            </a:fld>
            <a:endParaRPr lang="fr-FR" dirty="0"/>
          </a:p>
        </p:txBody>
      </p:sp>
      <p:grpSp>
        <p:nvGrpSpPr>
          <p:cNvPr id="7" name="Gruppo 6"/>
          <p:cNvGrpSpPr/>
          <p:nvPr/>
        </p:nvGrpSpPr>
        <p:grpSpPr>
          <a:xfrm>
            <a:off x="7092280" y="2132856"/>
            <a:ext cx="1656184" cy="936104"/>
            <a:chOff x="6444208" y="2276872"/>
            <a:chExt cx="1656184" cy="936104"/>
          </a:xfrm>
        </p:grpSpPr>
        <p:pic>
          <p:nvPicPr>
            <p:cNvPr id="12" name="Immagine 11" descr="AQ_transmission (thick).png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653" t="10323" r="15423" b="14129"/>
            <a:stretch/>
          </p:blipFill>
          <p:spPr>
            <a:xfrm rot="5400000">
              <a:off x="7277357" y="2342410"/>
              <a:ext cx="456526" cy="613483"/>
            </a:xfrm>
            <a:prstGeom prst="rect">
              <a:avLst/>
            </a:prstGeom>
          </p:spPr>
        </p:pic>
        <p:sp>
          <p:nvSpPr>
            <p:cNvPr id="3" name="Rettangolo 2"/>
            <p:cNvSpPr/>
            <p:nvPr/>
          </p:nvSpPr>
          <p:spPr>
            <a:xfrm>
              <a:off x="6876256" y="2780928"/>
              <a:ext cx="216024" cy="432048"/>
            </a:xfrm>
            <a:prstGeom prst="rect">
              <a:avLst/>
            </a:prstGeom>
            <a:pattFill prst="pct50">
              <a:fgClr>
                <a:schemeClr val="tx1"/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0" name="Connettore 1 9"/>
            <p:cNvCxnSpPr/>
            <p:nvPr/>
          </p:nvCxnSpPr>
          <p:spPr>
            <a:xfrm>
              <a:off x="7092280" y="2780928"/>
              <a:ext cx="792088" cy="0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/>
          </p:nvCxnSpPr>
          <p:spPr>
            <a:xfrm>
              <a:off x="6876256" y="3212976"/>
              <a:ext cx="1224136" cy="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ttangolo 17"/>
            <p:cNvSpPr/>
            <p:nvPr/>
          </p:nvSpPr>
          <p:spPr>
            <a:xfrm>
              <a:off x="6876256" y="2636913"/>
              <a:ext cx="216024" cy="14401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51" name="Connettore 1 50"/>
            <p:cNvCxnSpPr/>
            <p:nvPr/>
          </p:nvCxnSpPr>
          <p:spPr>
            <a:xfrm>
              <a:off x="7380312" y="2852936"/>
              <a:ext cx="216024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/>
          </p:nvCxnSpPr>
          <p:spPr>
            <a:xfrm>
              <a:off x="7380312" y="2492896"/>
              <a:ext cx="216024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sellaDiTesto 12"/>
            <p:cNvSpPr txBox="1"/>
            <p:nvPr/>
          </p:nvSpPr>
          <p:spPr>
            <a:xfrm>
              <a:off x="7668344" y="2276875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i="1" dirty="0" smtClean="0">
                  <a:solidFill>
                    <a:srgbClr val="0000FF"/>
                  </a:solidFill>
                </a:rPr>
                <a:t>T(E)</a:t>
              </a:r>
              <a:endParaRPr lang="it-IT" sz="1200" i="1" dirty="0">
                <a:solidFill>
                  <a:srgbClr val="0000FF"/>
                </a:solidFill>
              </a:endParaRPr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7020272" y="2420888"/>
              <a:ext cx="3600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i="1" dirty="0" smtClean="0">
                  <a:solidFill>
                    <a:srgbClr val="FF0000"/>
                  </a:solidFill>
                </a:rPr>
                <a:t>ΔE</a:t>
              </a:r>
              <a:r>
                <a:rPr lang="it-IT" sz="1000" i="1" baseline="-25000" dirty="0" smtClean="0">
                  <a:solidFill>
                    <a:srgbClr val="FF0000"/>
                  </a:solidFill>
                </a:rPr>
                <a:t>F</a:t>
              </a:r>
              <a:endParaRPr lang="it-IT" sz="1000" i="1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Connettore 1 20"/>
            <p:cNvCxnSpPr/>
            <p:nvPr/>
          </p:nvCxnSpPr>
          <p:spPr>
            <a:xfrm flipV="1">
              <a:off x="6732240" y="2564904"/>
              <a:ext cx="0" cy="648072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sellaDiTesto 22"/>
            <p:cNvSpPr txBox="1"/>
            <p:nvPr/>
          </p:nvSpPr>
          <p:spPr>
            <a:xfrm>
              <a:off x="7236296" y="2822739"/>
              <a:ext cx="648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 smtClean="0"/>
                <a:t>HOMO</a:t>
              </a:r>
              <a:endParaRPr lang="it-IT" sz="1000" dirty="0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7236296" y="2276872"/>
              <a:ext cx="6480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dirty="0" smtClean="0"/>
                <a:t>LUMO</a:t>
              </a:r>
              <a:endParaRPr lang="it-IT" sz="1000" dirty="0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444208" y="2431924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 dirty="0" smtClean="0"/>
                <a:t>E</a:t>
              </a:r>
              <a:endParaRPr lang="it-IT" sz="1200" dirty="0"/>
            </a:p>
          </p:txBody>
        </p:sp>
        <p:cxnSp>
          <p:nvCxnSpPr>
            <p:cNvPr id="36" name="Connettore 1 35"/>
            <p:cNvCxnSpPr/>
            <p:nvPr/>
          </p:nvCxnSpPr>
          <p:spPr>
            <a:xfrm>
              <a:off x="7236296" y="2636912"/>
              <a:ext cx="0" cy="144016"/>
            </a:xfrm>
            <a:prstGeom prst="line">
              <a:avLst/>
            </a:prstGeom>
            <a:ln w="3175" cmpd="sng">
              <a:solidFill>
                <a:srgbClr val="FF0000"/>
              </a:solidFill>
              <a:headEnd type="arrow" w="sm" len="sm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ttangolo 42"/>
            <p:cNvSpPr/>
            <p:nvPr/>
          </p:nvSpPr>
          <p:spPr>
            <a:xfrm>
              <a:off x="7884368" y="2780928"/>
              <a:ext cx="216024" cy="432048"/>
            </a:xfrm>
            <a:prstGeom prst="rect">
              <a:avLst/>
            </a:prstGeom>
            <a:pattFill prst="pct50">
              <a:fgClr>
                <a:schemeClr val="tx1"/>
              </a:fgClr>
              <a:bgClr>
                <a:prstClr val="white"/>
              </a:bgClr>
            </a:patt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5" name="Rettangolo 44"/>
            <p:cNvSpPr/>
            <p:nvPr/>
          </p:nvSpPr>
          <p:spPr>
            <a:xfrm>
              <a:off x="7884368" y="2636912"/>
              <a:ext cx="216024" cy="14401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1" name="CasellaDiTesto 40"/>
          <p:cNvSpPr txBox="1"/>
          <p:nvPr/>
        </p:nvSpPr>
        <p:spPr>
          <a:xfrm>
            <a:off x="5076056" y="4437112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SzPct val="60000"/>
              <a:buFont typeface="Wingdings" charset="2"/>
              <a:buChar char="Ø"/>
            </a:pPr>
            <a:r>
              <a:rPr lang="it-IT" b="1" dirty="0" err="1" smtClean="0"/>
              <a:t>Steps</a:t>
            </a:r>
            <a:r>
              <a:rPr lang="it-IT" b="1" dirty="0" smtClean="0"/>
              <a:t> </a:t>
            </a:r>
            <a:r>
              <a:rPr lang="it-IT" b="1" dirty="0" err="1" smtClean="0"/>
              <a:t>visible</a:t>
            </a:r>
            <a:r>
              <a:rPr lang="it-IT" b="1" dirty="0" smtClean="0"/>
              <a:t> a </a:t>
            </a:r>
            <a:r>
              <a:rPr lang="it-IT" b="1" dirty="0" err="1" smtClean="0"/>
              <a:t>low</a:t>
            </a:r>
            <a:r>
              <a:rPr lang="it-IT" b="1" dirty="0" smtClean="0"/>
              <a:t> T </a:t>
            </a:r>
            <a:r>
              <a:rPr lang="it-IT" b="1" dirty="0" err="1"/>
              <a:t>w</a:t>
            </a:r>
            <a:r>
              <a:rPr lang="fr-FR" b="1" dirty="0" err="1" smtClean="0"/>
              <a:t>ith</a:t>
            </a:r>
            <a:r>
              <a:rPr lang="fr-FR" dirty="0" smtClean="0"/>
              <a:t> </a:t>
            </a:r>
            <a:r>
              <a:rPr lang="fr-FR" b="1" dirty="0" smtClean="0"/>
              <a:t>el-ph interactions </a:t>
            </a:r>
            <a:r>
              <a:rPr lang="it-IT" dirty="0" smtClean="0"/>
              <a:t>(</a:t>
            </a:r>
            <a:r>
              <a:rPr lang="it-IT" dirty="0" err="1">
                <a:solidFill>
                  <a:srgbClr val="0000FF"/>
                </a:solidFill>
              </a:rPr>
              <a:t>solid</a:t>
            </a:r>
            <a:r>
              <a:rPr lang="it-IT" dirty="0">
                <a:solidFill>
                  <a:srgbClr val="0000FF"/>
                </a:solidFill>
              </a:rPr>
              <a:t> blue </a:t>
            </a:r>
            <a:r>
              <a:rPr lang="it-IT" dirty="0" smtClean="0"/>
              <a:t>line), </a:t>
            </a:r>
            <a:r>
              <a:rPr lang="it-IT" b="1" dirty="0" err="1" smtClean="0"/>
              <a:t>not</a:t>
            </a:r>
            <a:r>
              <a:rPr lang="it-IT" b="1" dirty="0" smtClean="0"/>
              <a:t> </a:t>
            </a:r>
            <a:r>
              <a:rPr lang="it-IT" b="1" dirty="0" err="1" smtClean="0"/>
              <a:t>visible</a:t>
            </a:r>
            <a:r>
              <a:rPr lang="it-IT" b="1" dirty="0" smtClean="0"/>
              <a:t> </a:t>
            </a:r>
            <a:r>
              <a:rPr lang="it-IT" b="1" dirty="0" err="1" smtClean="0"/>
              <a:t>at</a:t>
            </a:r>
            <a:r>
              <a:rPr lang="it-IT" b="1" dirty="0" smtClean="0"/>
              <a:t> RT </a:t>
            </a:r>
            <a:r>
              <a:rPr lang="it-IT" dirty="0" smtClean="0"/>
              <a:t>(</a:t>
            </a:r>
            <a:r>
              <a:rPr lang="it-IT" dirty="0" err="1" smtClean="0">
                <a:solidFill>
                  <a:srgbClr val="FF0000"/>
                </a:solidFill>
              </a:rPr>
              <a:t>solid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red</a:t>
            </a:r>
            <a:r>
              <a:rPr lang="it-IT" dirty="0" smtClean="0">
                <a:solidFill>
                  <a:srgbClr val="FF0000"/>
                </a:solidFill>
              </a:rPr>
              <a:t> line</a:t>
            </a:r>
            <a:r>
              <a:rPr lang="it-IT" dirty="0" smtClean="0"/>
              <a:t>)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7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1298828" y="6536377"/>
            <a:ext cx="11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 err="1" smtClean="0"/>
              <a:t>Bias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voltage</a:t>
            </a:r>
            <a:r>
              <a:rPr lang="it-IT" sz="1200" b="1" dirty="0" smtClean="0"/>
              <a:t> (V)</a:t>
            </a:r>
            <a:endParaRPr lang="it-IT" sz="1200" b="1" dirty="0"/>
          </a:p>
        </p:txBody>
      </p:sp>
      <p:grpSp>
        <p:nvGrpSpPr>
          <p:cNvPr id="35" name="Gruppo 34"/>
          <p:cNvGrpSpPr/>
          <p:nvPr/>
        </p:nvGrpSpPr>
        <p:grpSpPr>
          <a:xfrm>
            <a:off x="461307" y="3933056"/>
            <a:ext cx="4542741" cy="2741392"/>
            <a:chOff x="2195736" y="4112251"/>
            <a:chExt cx="4542741" cy="2741392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55236" b="7040"/>
            <a:stretch/>
          </p:blipFill>
          <p:spPr>
            <a:xfrm>
              <a:off x="2469818" y="4112251"/>
              <a:ext cx="1964403" cy="2741392"/>
            </a:xfrm>
            <a:prstGeom prst="rect">
              <a:avLst/>
            </a:prstGeom>
          </p:spPr>
        </p:pic>
        <p:pic>
          <p:nvPicPr>
            <p:cNvPr id="11" name="Immagine 10" descr="zoom structures.tiff"/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086" t="30396" r="24755" b="25643"/>
            <a:stretch/>
          </p:blipFill>
          <p:spPr>
            <a:xfrm>
              <a:off x="4932040" y="4797152"/>
              <a:ext cx="1806437" cy="12961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4" name="Connettore 1 13"/>
            <p:cNvCxnSpPr/>
            <p:nvPr/>
          </p:nvCxnSpPr>
          <p:spPr>
            <a:xfrm flipV="1">
              <a:off x="3779912" y="4797152"/>
              <a:ext cx="1152128" cy="611243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/>
          </p:nvCxnSpPr>
          <p:spPr>
            <a:xfrm>
              <a:off x="3779912" y="5768435"/>
              <a:ext cx="1152128" cy="324861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ttangolo 19"/>
            <p:cNvSpPr/>
            <p:nvPr/>
          </p:nvSpPr>
          <p:spPr>
            <a:xfrm>
              <a:off x="3354101" y="5408395"/>
              <a:ext cx="432048" cy="360040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CasellaDiTesto 24"/>
            <p:cNvSpPr txBox="1"/>
            <p:nvPr/>
          </p:nvSpPr>
          <p:spPr>
            <a:xfrm rot="16200000">
              <a:off x="1919887" y="5073001"/>
              <a:ext cx="8286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b="1" dirty="0" err="1" smtClean="0"/>
                <a:t>dI</a:t>
              </a:r>
              <a:r>
                <a:rPr lang="it-IT" sz="1200" b="1" dirty="0" smtClean="0"/>
                <a:t>/</a:t>
              </a:r>
              <a:r>
                <a:rPr lang="it-IT" sz="1200" b="1" dirty="0" err="1" smtClean="0"/>
                <a:t>dV</a:t>
              </a:r>
              <a:r>
                <a:rPr lang="it-IT" sz="1200" b="1" dirty="0" smtClean="0"/>
                <a:t> (G</a:t>
              </a:r>
              <a:r>
                <a:rPr lang="it-IT" sz="1200" b="1" baseline="-25000" dirty="0" smtClean="0"/>
                <a:t>0</a:t>
              </a:r>
              <a:r>
                <a:rPr lang="it-IT" sz="1200" b="1" dirty="0" smtClean="0"/>
                <a:t>)</a:t>
              </a:r>
              <a:endParaRPr lang="it-IT" sz="1200" b="1" dirty="0"/>
            </a:p>
          </p:txBody>
        </p:sp>
      </p:grpSp>
      <p:sp>
        <p:nvSpPr>
          <p:cNvPr id="28" name="Figura a mano libera 27"/>
          <p:cNvSpPr/>
          <p:nvPr/>
        </p:nvSpPr>
        <p:spPr>
          <a:xfrm flipH="1">
            <a:off x="4355976" y="5157192"/>
            <a:ext cx="1008112" cy="216024"/>
          </a:xfrm>
          <a:custGeom>
            <a:avLst/>
            <a:gdLst>
              <a:gd name="connsiteX0" fmla="*/ 0 w 1195979"/>
              <a:gd name="connsiteY0" fmla="*/ 160277 h 253404"/>
              <a:gd name="connsiteX1" fmla="*/ 752111 w 1195979"/>
              <a:gd name="connsiteY1" fmla="*/ 246580 h 253404"/>
              <a:gd name="connsiteX2" fmla="*/ 1195979 w 1195979"/>
              <a:gd name="connsiteY2" fmla="*/ 0 h 25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5979" h="253404">
                <a:moveTo>
                  <a:pt x="0" y="160277"/>
                </a:moveTo>
                <a:cubicBezTo>
                  <a:pt x="276390" y="216785"/>
                  <a:pt x="552781" y="273293"/>
                  <a:pt x="752111" y="246580"/>
                </a:cubicBezTo>
                <a:cubicBezTo>
                  <a:pt x="951441" y="219867"/>
                  <a:pt x="1195979" y="0"/>
                  <a:pt x="1195979" y="0"/>
                </a:cubicBezTo>
              </a:path>
            </a:pathLst>
          </a:cu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9546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lèche droite 117"/>
          <p:cNvSpPr/>
          <p:nvPr/>
        </p:nvSpPr>
        <p:spPr>
          <a:xfrm rot="5400000">
            <a:off x="7942696" y="3919376"/>
            <a:ext cx="216024" cy="99368"/>
          </a:xfrm>
          <a:prstGeom prst="rightArrow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Fabrication of the </a:t>
            </a:r>
            <a:r>
              <a:rPr lang="fr-FR" sz="3600" b="1" dirty="0" err="1" smtClean="0"/>
              <a:t>junctions</a:t>
            </a:r>
            <a:endParaRPr lang="fr-FR" sz="3600" b="1" dirty="0"/>
          </a:p>
        </p:txBody>
      </p:sp>
      <p:grpSp>
        <p:nvGrpSpPr>
          <p:cNvPr id="61" name="Gruppo 60"/>
          <p:cNvGrpSpPr/>
          <p:nvPr/>
        </p:nvGrpSpPr>
        <p:grpSpPr>
          <a:xfrm>
            <a:off x="249086" y="1052743"/>
            <a:ext cx="8715404" cy="2664297"/>
            <a:chOff x="249084" y="908720"/>
            <a:chExt cx="8715404" cy="2664296"/>
          </a:xfrm>
        </p:grpSpPr>
        <p:grpSp>
          <p:nvGrpSpPr>
            <p:cNvPr id="10" name="Groupe 95"/>
            <p:cNvGrpSpPr/>
            <p:nvPr/>
          </p:nvGrpSpPr>
          <p:grpSpPr>
            <a:xfrm>
              <a:off x="2428860" y="1857364"/>
              <a:ext cx="1500198" cy="714380"/>
              <a:chOff x="2500298" y="1714488"/>
              <a:chExt cx="1500198" cy="714380"/>
            </a:xfrm>
          </p:grpSpPr>
          <p:sp>
            <p:nvSpPr>
              <p:cNvPr id="95" name="Cube 94"/>
              <p:cNvSpPr/>
              <p:nvPr/>
            </p:nvSpPr>
            <p:spPr>
              <a:xfrm>
                <a:off x="2500298" y="1857364"/>
                <a:ext cx="1500198" cy="571504"/>
              </a:xfrm>
              <a:prstGeom prst="cube">
                <a:avLst>
                  <a:gd name="adj" fmla="val 56289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/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  <a:softEdge rad="12700"/>
              </a:effectLst>
            </p:spPr>
            <p:style>
              <a:lnRef idx="0">
                <a:schemeClr val="accent1"/>
              </a:lnRef>
              <a:fillRef idx="1001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21" name="Groupe 24"/>
              <p:cNvGrpSpPr/>
              <p:nvPr/>
            </p:nvGrpSpPr>
            <p:grpSpPr>
              <a:xfrm>
                <a:off x="2500298" y="1714488"/>
                <a:ext cx="1500198" cy="500066"/>
                <a:chOff x="3357554" y="1571612"/>
                <a:chExt cx="1500198" cy="500066"/>
              </a:xfrm>
            </p:grpSpPr>
            <p:sp>
              <p:nvSpPr>
                <p:cNvPr id="24" name="Cube 23"/>
                <p:cNvSpPr/>
                <p:nvPr/>
              </p:nvSpPr>
              <p:spPr>
                <a:xfrm>
                  <a:off x="3357554" y="1714488"/>
                  <a:ext cx="1500198" cy="357190"/>
                </a:xfrm>
                <a:prstGeom prst="cube">
                  <a:avLst>
                    <a:gd name="adj" fmla="val 81608"/>
                  </a:avLst>
                </a:prstGeom>
                <a:solidFill>
                  <a:schemeClr val="bg1">
                    <a:lumMod val="6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Cube 8"/>
                <p:cNvSpPr/>
                <p:nvPr/>
              </p:nvSpPr>
              <p:spPr>
                <a:xfrm>
                  <a:off x="3357554" y="1571612"/>
                  <a:ext cx="785818" cy="428628"/>
                </a:xfrm>
                <a:prstGeom prst="cube">
                  <a:avLst>
                    <a:gd name="adj" fmla="val 62919"/>
                  </a:avLst>
                </a:prstGeom>
                <a:solidFill>
                  <a:schemeClr val="accent2">
                    <a:lumMod val="75000"/>
                    <a:alpha val="85000"/>
                  </a:schemeClr>
                </a:solidFill>
                <a:ln w="12700">
                  <a:noFill/>
                  <a:round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" name="Cube 5"/>
                <p:cNvSpPr/>
                <p:nvPr/>
              </p:nvSpPr>
              <p:spPr>
                <a:xfrm>
                  <a:off x="4071934" y="1571612"/>
                  <a:ext cx="785818" cy="428628"/>
                </a:xfrm>
                <a:prstGeom prst="cube">
                  <a:avLst>
                    <a:gd name="adj" fmla="val 62919"/>
                  </a:avLst>
                </a:prstGeom>
                <a:solidFill>
                  <a:schemeClr val="accent2">
                    <a:lumMod val="75000"/>
                    <a:alpha val="85000"/>
                  </a:schemeClr>
                </a:solidFill>
                <a:ln w="12700">
                  <a:noFill/>
                  <a:round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35" name="Groupe 97"/>
            <p:cNvGrpSpPr/>
            <p:nvPr/>
          </p:nvGrpSpPr>
          <p:grpSpPr>
            <a:xfrm>
              <a:off x="285720" y="1111077"/>
              <a:ext cx="1714512" cy="1706888"/>
              <a:chOff x="428596" y="1071546"/>
              <a:chExt cx="1714512" cy="1706888"/>
            </a:xfrm>
          </p:grpSpPr>
          <p:grpSp>
            <p:nvGrpSpPr>
              <p:cNvPr id="38" name="Groupe 77"/>
              <p:cNvGrpSpPr/>
              <p:nvPr/>
            </p:nvGrpSpPr>
            <p:grpSpPr>
              <a:xfrm>
                <a:off x="500034" y="1357298"/>
                <a:ext cx="1500198" cy="1143008"/>
                <a:chOff x="1142976" y="1142984"/>
                <a:chExt cx="1500198" cy="1143008"/>
              </a:xfrm>
            </p:grpSpPr>
            <p:sp>
              <p:nvSpPr>
                <p:cNvPr id="3" name="Cube 2"/>
                <p:cNvSpPr/>
                <p:nvPr/>
              </p:nvSpPr>
              <p:spPr>
                <a:xfrm>
                  <a:off x="1142976" y="1714488"/>
                  <a:ext cx="1500198" cy="571504"/>
                </a:xfrm>
                <a:prstGeom prst="cube">
                  <a:avLst>
                    <a:gd name="adj" fmla="val 5628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" name="Cube 3"/>
                <p:cNvSpPr/>
                <p:nvPr/>
              </p:nvSpPr>
              <p:spPr>
                <a:xfrm>
                  <a:off x="1142976" y="1714488"/>
                  <a:ext cx="1500198" cy="357190"/>
                </a:xfrm>
                <a:prstGeom prst="cube">
                  <a:avLst>
                    <a:gd name="adj" fmla="val 81608"/>
                  </a:avLst>
                </a:prstGeom>
                <a:solidFill>
                  <a:schemeClr val="bg1">
                    <a:lumMod val="6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" name="Cube 4"/>
                <p:cNvSpPr/>
                <p:nvPr/>
              </p:nvSpPr>
              <p:spPr>
                <a:xfrm>
                  <a:off x="1142976" y="1571612"/>
                  <a:ext cx="1500198" cy="428628"/>
                </a:xfrm>
                <a:prstGeom prst="cube">
                  <a:avLst>
                    <a:gd name="adj" fmla="val 69247"/>
                  </a:avLst>
                </a:prstGeom>
                <a:solidFill>
                  <a:schemeClr val="accent2">
                    <a:lumMod val="75000"/>
                    <a:alpha val="85000"/>
                  </a:schemeClr>
                </a:solidFill>
                <a:ln w="12700">
                  <a:noFill/>
                  <a:round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" name="Cube 6"/>
                <p:cNvSpPr/>
                <p:nvPr/>
              </p:nvSpPr>
              <p:spPr>
                <a:xfrm>
                  <a:off x="1142976" y="1571612"/>
                  <a:ext cx="714380" cy="285752"/>
                </a:xfrm>
                <a:prstGeom prst="cube">
                  <a:avLst>
                    <a:gd name="adj" fmla="val 96567"/>
                  </a:avLst>
                </a:prstGeom>
                <a:solidFill>
                  <a:schemeClr val="tx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" name="Cube 7"/>
                <p:cNvSpPr/>
                <p:nvPr/>
              </p:nvSpPr>
              <p:spPr>
                <a:xfrm>
                  <a:off x="1928794" y="1571612"/>
                  <a:ext cx="714380" cy="285752"/>
                </a:xfrm>
                <a:prstGeom prst="cube">
                  <a:avLst>
                    <a:gd name="adj" fmla="val 96567"/>
                  </a:avLst>
                </a:prstGeom>
                <a:solidFill>
                  <a:schemeClr val="tx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" name="Connecteur droit avec flèche 10"/>
                <p:cNvCxnSpPr/>
                <p:nvPr/>
              </p:nvCxnSpPr>
              <p:spPr>
                <a:xfrm rot="5400000">
                  <a:off x="1393009" y="1320785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cteur droit avec flèche 11"/>
                <p:cNvCxnSpPr/>
                <p:nvPr/>
              </p:nvCxnSpPr>
              <p:spPr>
                <a:xfrm rot="5400000">
                  <a:off x="1545409" y="1463661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cteur droit avec flèche 12"/>
                <p:cNvCxnSpPr/>
                <p:nvPr/>
              </p:nvCxnSpPr>
              <p:spPr>
                <a:xfrm rot="5400000">
                  <a:off x="1608117" y="1606537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necteur droit avec flèche 13"/>
                <p:cNvCxnSpPr/>
                <p:nvPr/>
              </p:nvCxnSpPr>
              <p:spPr>
                <a:xfrm rot="5400000">
                  <a:off x="1750993" y="1606537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Connecteur droit avec flèche 14"/>
                <p:cNvCxnSpPr/>
                <p:nvPr/>
              </p:nvCxnSpPr>
              <p:spPr>
                <a:xfrm rot="5400000">
                  <a:off x="2044680" y="1463661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necteur droit avec flèche 15"/>
                <p:cNvCxnSpPr/>
                <p:nvPr/>
              </p:nvCxnSpPr>
              <p:spPr>
                <a:xfrm rot="5400000">
                  <a:off x="2178033" y="1606537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necteur droit avec flèche 16"/>
                <p:cNvCxnSpPr/>
                <p:nvPr/>
              </p:nvCxnSpPr>
              <p:spPr>
                <a:xfrm rot="5400000">
                  <a:off x="1903393" y="1606537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necteur droit avec flèche 17"/>
                <p:cNvCxnSpPr/>
                <p:nvPr/>
              </p:nvCxnSpPr>
              <p:spPr>
                <a:xfrm rot="5400000">
                  <a:off x="1822431" y="1320785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avec flèche 18"/>
                <p:cNvCxnSpPr/>
                <p:nvPr/>
              </p:nvCxnSpPr>
              <p:spPr>
                <a:xfrm rot="5400000">
                  <a:off x="1250927" y="1535099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avec flèche 19"/>
                <p:cNvCxnSpPr/>
                <p:nvPr/>
              </p:nvCxnSpPr>
              <p:spPr>
                <a:xfrm rot="5400000">
                  <a:off x="2330433" y="1463661"/>
                  <a:ext cx="357190" cy="1588"/>
                </a:xfrm>
                <a:prstGeom prst="straightConnector1">
                  <a:avLst/>
                </a:prstGeom>
                <a:ln w="19050">
                  <a:solidFill>
                    <a:srgbClr val="7030A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5" name="ZoneTexte 84"/>
              <p:cNvSpPr txBox="1"/>
              <p:nvPr/>
            </p:nvSpPr>
            <p:spPr>
              <a:xfrm>
                <a:off x="1428728" y="2285992"/>
                <a:ext cx="50006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Si</a:t>
                </a:r>
                <a:endParaRPr lang="fr-FR" sz="10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86" name="ZoneTexte 85"/>
              <p:cNvSpPr txBox="1"/>
              <p:nvPr/>
            </p:nvSpPr>
            <p:spPr>
              <a:xfrm>
                <a:off x="1285852" y="2143116"/>
                <a:ext cx="5715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SiO</a:t>
                </a:r>
                <a:r>
                  <a:rPr lang="fr-FR" sz="700" b="1" dirty="0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2</a:t>
                </a:r>
                <a:endParaRPr lang="fr-FR" sz="10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87" name="ZoneTexte 86"/>
              <p:cNvSpPr txBox="1"/>
              <p:nvPr/>
            </p:nvSpPr>
            <p:spPr>
              <a:xfrm>
                <a:off x="1285852" y="2000240"/>
                <a:ext cx="85725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err="1" smtClean="0">
                    <a:solidFill>
                      <a:schemeClr val="bg1">
                        <a:lumMod val="95000"/>
                      </a:schemeClr>
                    </a:solidFill>
                    <a:latin typeface="Calibri" pitchFamily="34" charset="0"/>
                  </a:rPr>
                  <a:t>resist</a:t>
                </a:r>
                <a:endParaRPr lang="fr-FR" sz="1000" b="1" dirty="0">
                  <a:solidFill>
                    <a:schemeClr val="bg1">
                      <a:lumMod val="95000"/>
                    </a:schemeClr>
                  </a:solidFill>
                  <a:latin typeface="Calibri" pitchFamily="34" charset="0"/>
                </a:endParaRPr>
              </a:p>
            </p:txBody>
          </p:sp>
          <p:cxnSp>
            <p:nvCxnSpPr>
              <p:cNvPr id="89" name="Connecteur droit avec flèche 88"/>
              <p:cNvCxnSpPr/>
              <p:nvPr/>
            </p:nvCxnSpPr>
            <p:spPr>
              <a:xfrm rot="5400000" flipH="1" flipV="1">
                <a:off x="448362" y="2123351"/>
                <a:ext cx="603411" cy="21431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ZoneTexte 92"/>
              <p:cNvSpPr txBox="1"/>
              <p:nvPr/>
            </p:nvSpPr>
            <p:spPr>
              <a:xfrm>
                <a:off x="428596" y="2532213"/>
                <a:ext cx="10001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smtClean="0">
                    <a:latin typeface="Calibri" pitchFamily="34" charset="0"/>
                  </a:rPr>
                  <a:t>Optical </a:t>
                </a:r>
                <a:r>
                  <a:rPr lang="fr-FR" sz="1000" b="1" dirty="0" err="1" smtClean="0">
                    <a:latin typeface="Calibri" pitchFamily="34" charset="0"/>
                  </a:rPr>
                  <a:t>mask</a:t>
                </a:r>
                <a:endParaRPr lang="fr-FR" sz="1000" b="1" dirty="0">
                  <a:latin typeface="Calibri" pitchFamily="34" charset="0"/>
                </a:endParaRPr>
              </a:p>
            </p:txBody>
          </p:sp>
          <p:sp>
            <p:nvSpPr>
              <p:cNvPr id="94" name="ZoneTexte 93"/>
              <p:cNvSpPr txBox="1"/>
              <p:nvPr/>
            </p:nvSpPr>
            <p:spPr>
              <a:xfrm>
                <a:off x="928663" y="1071546"/>
                <a:ext cx="714380" cy="276999"/>
              </a:xfrm>
              <a:prstGeom prst="rect">
                <a:avLst/>
              </a:prstGeom>
              <a:solidFill>
                <a:srgbClr val="7030A0">
                  <a:alpha val="38000"/>
                </a:srgbClr>
              </a:solidFill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7030A0"/>
                    </a:solidFill>
                    <a:latin typeface="Calibri" pitchFamily="34" charset="0"/>
                  </a:rPr>
                  <a:t>UV light</a:t>
                </a:r>
                <a:endParaRPr lang="fr-FR" sz="1200" b="1" dirty="0">
                  <a:solidFill>
                    <a:srgbClr val="7030A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100" name="ZoneTexte 99"/>
            <p:cNvSpPr txBox="1"/>
            <p:nvPr/>
          </p:nvSpPr>
          <p:spPr>
            <a:xfrm>
              <a:off x="357159" y="2857496"/>
              <a:ext cx="1500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Optical </a:t>
              </a:r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lithography</a:t>
              </a:r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 </a:t>
              </a:r>
            </a:p>
          </p:txBody>
        </p:sp>
        <p:sp>
          <p:nvSpPr>
            <p:cNvPr id="101" name="ZoneTexte 100"/>
            <p:cNvSpPr txBox="1"/>
            <p:nvPr/>
          </p:nvSpPr>
          <p:spPr>
            <a:xfrm>
              <a:off x="2500299" y="2857496"/>
              <a:ext cx="10715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Developmen</a:t>
              </a:r>
              <a:r>
                <a:rPr lang="fr-FR" sz="1200" u="sng" dirty="0" err="1" smtClean="0">
                  <a:solidFill>
                    <a:srgbClr val="002060"/>
                  </a:solidFill>
                  <a:latin typeface="Calibri" pitchFamily="34" charset="0"/>
                </a:rPr>
                <a:t>t</a:t>
              </a:r>
              <a:endParaRPr lang="fr-FR" sz="1200" u="sng" dirty="0" smtClean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4429124" y="2866249"/>
              <a:ext cx="1428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Metallic</a:t>
              </a:r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 </a:t>
              </a:r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deposition</a:t>
              </a:r>
              <a:endParaRPr lang="fr-FR" sz="1200" u="sng" dirty="0" smtClean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7286644" y="2857496"/>
              <a:ext cx="7143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Lift off</a:t>
              </a:r>
              <a:endParaRPr lang="fr-FR" sz="1200" u="sng" dirty="0" smtClean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grpSp>
          <p:nvGrpSpPr>
            <p:cNvPr id="39" name="Groupe 110"/>
            <p:cNvGrpSpPr/>
            <p:nvPr/>
          </p:nvGrpSpPr>
          <p:grpSpPr>
            <a:xfrm>
              <a:off x="6929454" y="1785926"/>
              <a:ext cx="1714512" cy="785818"/>
              <a:chOff x="7000892" y="1428736"/>
              <a:chExt cx="1714512" cy="785818"/>
            </a:xfrm>
          </p:grpSpPr>
          <p:grpSp>
            <p:nvGrpSpPr>
              <p:cNvPr id="41" name="Groupe 34"/>
              <p:cNvGrpSpPr/>
              <p:nvPr/>
            </p:nvGrpSpPr>
            <p:grpSpPr>
              <a:xfrm>
                <a:off x="7000892" y="1571612"/>
                <a:ext cx="1714512" cy="642942"/>
                <a:chOff x="3357554" y="1714488"/>
                <a:chExt cx="1500198" cy="500066"/>
              </a:xfrm>
            </p:grpSpPr>
            <p:sp>
              <p:nvSpPr>
                <p:cNvPr id="36" name="Cube 35"/>
                <p:cNvSpPr/>
                <p:nvPr/>
              </p:nvSpPr>
              <p:spPr>
                <a:xfrm>
                  <a:off x="3357554" y="1714488"/>
                  <a:ext cx="1500198" cy="500066"/>
                </a:xfrm>
                <a:prstGeom prst="cube">
                  <a:avLst>
                    <a:gd name="adj" fmla="val 5628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" name="Cube 36"/>
                <p:cNvSpPr/>
                <p:nvPr/>
              </p:nvSpPr>
              <p:spPr>
                <a:xfrm>
                  <a:off x="3357554" y="1714488"/>
                  <a:ext cx="1500198" cy="357190"/>
                </a:xfrm>
                <a:prstGeom prst="cube">
                  <a:avLst>
                    <a:gd name="adj" fmla="val 81608"/>
                  </a:avLst>
                </a:prstGeom>
                <a:solidFill>
                  <a:schemeClr val="bg1">
                    <a:lumMod val="6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10" name="Cube 109"/>
              <p:cNvSpPr/>
              <p:nvPr/>
            </p:nvSpPr>
            <p:spPr>
              <a:xfrm>
                <a:off x="7643834" y="1500174"/>
                <a:ext cx="500066" cy="428628"/>
              </a:xfrm>
              <a:prstGeom prst="cube">
                <a:avLst>
                  <a:gd name="adj" fmla="val 74193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Cube 39"/>
              <p:cNvSpPr/>
              <p:nvPr/>
            </p:nvSpPr>
            <p:spPr>
              <a:xfrm>
                <a:off x="7643834" y="1428736"/>
                <a:ext cx="500066" cy="428628"/>
              </a:xfrm>
              <a:prstGeom prst="cube">
                <a:avLst>
                  <a:gd name="adj" fmla="val 74193"/>
                </a:avLst>
              </a:prstGeom>
              <a:solidFill>
                <a:srgbClr val="E8BD0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5" name="Flèche droite 114"/>
            <p:cNvSpPr/>
            <p:nvPr/>
          </p:nvSpPr>
          <p:spPr>
            <a:xfrm>
              <a:off x="1928794" y="2071678"/>
              <a:ext cx="357190" cy="714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6" name="Flèche droite 115"/>
            <p:cNvSpPr/>
            <p:nvPr/>
          </p:nvSpPr>
          <p:spPr>
            <a:xfrm>
              <a:off x="4000496" y="2071678"/>
              <a:ext cx="357190" cy="714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Cube 26"/>
            <p:cNvSpPr/>
            <p:nvPr/>
          </p:nvSpPr>
          <p:spPr>
            <a:xfrm>
              <a:off x="4500562" y="2071678"/>
              <a:ext cx="1500198" cy="500066"/>
            </a:xfrm>
            <a:prstGeom prst="cube">
              <a:avLst>
                <a:gd name="adj" fmla="val 56289"/>
              </a:avLst>
            </a:prstGeom>
            <a:solidFill>
              <a:schemeClr val="tx1">
                <a:lumMod val="75000"/>
                <a:lumOff val="25000"/>
              </a:schemeClr>
            </a:solidFill>
            <a:ln/>
            <a:effectLst>
              <a:outerShdw blurRad="63500" dist="38100" dir="5400000" rotWithShape="0">
                <a:srgbClr val="000000">
                  <a:alpha val="45000"/>
                </a:srgbClr>
              </a:outerShdw>
              <a:softEdge rad="12700"/>
            </a:effectLst>
          </p:spPr>
          <p:style>
            <a:lnRef idx="0">
              <a:schemeClr val="accent1"/>
            </a:lnRef>
            <a:fillRef idx="1001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Cube 27"/>
            <p:cNvSpPr/>
            <p:nvPr/>
          </p:nvSpPr>
          <p:spPr>
            <a:xfrm>
              <a:off x="4500562" y="2000240"/>
              <a:ext cx="1500198" cy="357190"/>
            </a:xfrm>
            <a:prstGeom prst="cube">
              <a:avLst>
                <a:gd name="adj" fmla="val 81608"/>
              </a:avLst>
            </a:prstGeom>
            <a:solidFill>
              <a:schemeClr val="bg1">
                <a:lumMod val="65000"/>
              </a:schemeClr>
            </a:solidFill>
            <a:ln/>
            <a:effectLst>
              <a:outerShdw blurRad="63500" dist="38100" dir="5400000" rotWithShape="0">
                <a:srgbClr val="000000">
                  <a:alpha val="45000"/>
                </a:srgbClr>
              </a:outerShdw>
              <a:softEdge rad="12700"/>
            </a:effectLst>
          </p:spPr>
          <p:style>
            <a:lnRef idx="0">
              <a:schemeClr val="accent1"/>
            </a:lnRef>
            <a:fillRef idx="1001">
              <a:schemeClr val="dk2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Cube 28"/>
            <p:cNvSpPr/>
            <p:nvPr/>
          </p:nvSpPr>
          <p:spPr>
            <a:xfrm>
              <a:off x="4500562" y="1857364"/>
              <a:ext cx="785818" cy="428628"/>
            </a:xfrm>
            <a:prstGeom prst="cube">
              <a:avLst>
                <a:gd name="adj" fmla="val 62919"/>
              </a:avLst>
            </a:prstGeom>
            <a:solidFill>
              <a:schemeClr val="accent2">
                <a:lumMod val="75000"/>
                <a:alpha val="85000"/>
              </a:schemeClr>
            </a:solidFill>
            <a:ln w="12700">
              <a:noFill/>
              <a:round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Cube 29"/>
            <p:cNvSpPr/>
            <p:nvPr/>
          </p:nvSpPr>
          <p:spPr>
            <a:xfrm>
              <a:off x="5143504" y="1857364"/>
              <a:ext cx="857256" cy="428628"/>
            </a:xfrm>
            <a:prstGeom prst="cube">
              <a:avLst>
                <a:gd name="adj" fmla="val 62919"/>
              </a:avLst>
            </a:prstGeom>
            <a:solidFill>
              <a:schemeClr val="accent2">
                <a:lumMod val="75000"/>
                <a:alpha val="85000"/>
              </a:schemeClr>
            </a:solidFill>
            <a:ln w="12700">
              <a:noFill/>
              <a:round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Flèche droite 116"/>
            <p:cNvSpPr/>
            <p:nvPr/>
          </p:nvSpPr>
          <p:spPr>
            <a:xfrm>
              <a:off x="6286512" y="2071678"/>
              <a:ext cx="357190" cy="714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357159" y="3071810"/>
              <a:ext cx="1357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Postive</a:t>
              </a:r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 </a:t>
              </a:r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resist</a:t>
              </a:r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 </a:t>
              </a:r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with</a:t>
              </a:r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 a positive </a:t>
              </a:r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mask</a:t>
              </a:r>
              <a:endParaRPr lang="fr-FR" sz="12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42" name="Cube 141"/>
            <p:cNvSpPr/>
            <p:nvPr/>
          </p:nvSpPr>
          <p:spPr>
            <a:xfrm>
              <a:off x="4929190" y="1857364"/>
              <a:ext cx="500066" cy="428628"/>
            </a:xfrm>
            <a:prstGeom prst="cube">
              <a:avLst>
                <a:gd name="adj" fmla="val 74193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Cube 107"/>
            <p:cNvSpPr/>
            <p:nvPr/>
          </p:nvSpPr>
          <p:spPr>
            <a:xfrm>
              <a:off x="5143504" y="1785926"/>
              <a:ext cx="857256" cy="357190"/>
            </a:xfrm>
            <a:prstGeom prst="cube">
              <a:avLst>
                <a:gd name="adj" fmla="val 80779"/>
              </a:avLst>
            </a:prstGeom>
            <a:solidFill>
              <a:schemeClr val="accent4">
                <a:lumMod val="75000"/>
              </a:schemeClr>
            </a:solidFill>
            <a:ln w="12700">
              <a:noFill/>
              <a:round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1" name="Cube 150"/>
            <p:cNvSpPr/>
            <p:nvPr/>
          </p:nvSpPr>
          <p:spPr>
            <a:xfrm>
              <a:off x="4500562" y="1785926"/>
              <a:ext cx="785818" cy="357190"/>
            </a:xfrm>
            <a:prstGeom prst="cube">
              <a:avLst>
                <a:gd name="adj" fmla="val 80779"/>
              </a:avLst>
            </a:prstGeom>
            <a:solidFill>
              <a:schemeClr val="accent4">
                <a:lumMod val="75000"/>
              </a:schemeClr>
            </a:solidFill>
            <a:ln w="12700">
              <a:noFill/>
              <a:round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Cube 30"/>
            <p:cNvSpPr/>
            <p:nvPr/>
          </p:nvSpPr>
          <p:spPr>
            <a:xfrm>
              <a:off x="4929190" y="1785926"/>
              <a:ext cx="428628" cy="428628"/>
            </a:xfrm>
            <a:prstGeom prst="cube">
              <a:avLst>
                <a:gd name="adj" fmla="val 56979"/>
              </a:avLst>
            </a:prstGeom>
            <a:solidFill>
              <a:srgbClr val="E8BD0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Cube 32"/>
            <p:cNvSpPr/>
            <p:nvPr/>
          </p:nvSpPr>
          <p:spPr>
            <a:xfrm>
              <a:off x="5143504" y="1643050"/>
              <a:ext cx="857256" cy="428628"/>
            </a:xfrm>
            <a:prstGeom prst="cube">
              <a:avLst>
                <a:gd name="adj" fmla="val 62919"/>
              </a:avLst>
            </a:prstGeom>
            <a:solidFill>
              <a:srgbClr val="E8BD04"/>
            </a:solidFill>
            <a:ln w="12700">
              <a:noFill/>
              <a:round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Cube 33"/>
            <p:cNvSpPr/>
            <p:nvPr/>
          </p:nvSpPr>
          <p:spPr>
            <a:xfrm>
              <a:off x="4500562" y="1643050"/>
              <a:ext cx="714380" cy="428628"/>
            </a:xfrm>
            <a:prstGeom prst="cube">
              <a:avLst>
                <a:gd name="adj" fmla="val 62919"/>
              </a:avLst>
            </a:prstGeom>
            <a:solidFill>
              <a:srgbClr val="E8BD04"/>
            </a:solidFill>
            <a:ln w="12700">
              <a:noFill/>
              <a:round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3" name="ZoneTexte 152"/>
            <p:cNvSpPr txBox="1"/>
            <p:nvPr/>
          </p:nvSpPr>
          <p:spPr>
            <a:xfrm>
              <a:off x="2357423" y="3071810"/>
              <a:ext cx="14287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To </a:t>
              </a:r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carve</a:t>
              </a:r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 the design of the </a:t>
              </a:r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electrode</a:t>
              </a:r>
              <a:endParaRPr lang="fr-FR" sz="12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14" name="ZoneTexte 113"/>
            <p:cNvSpPr txBox="1"/>
            <p:nvPr/>
          </p:nvSpPr>
          <p:spPr>
            <a:xfrm>
              <a:off x="5429256" y="1968333"/>
              <a:ext cx="3571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Calibri" pitchFamily="34" charset="0"/>
                </a:rPr>
                <a:t>Ti</a:t>
              </a:r>
              <a:endParaRPr lang="fr-FR" sz="1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5429256" y="1857364"/>
              <a:ext cx="428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smtClean="0">
                  <a:solidFill>
                    <a:schemeClr val="bg1"/>
                  </a:solidFill>
                  <a:latin typeface="Calibri" pitchFamily="34" charset="0"/>
                </a:rPr>
                <a:t>Au</a:t>
              </a:r>
              <a:endParaRPr lang="fr-FR" sz="1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56" name="ZoneTexte 155"/>
            <p:cNvSpPr txBox="1"/>
            <p:nvPr/>
          </p:nvSpPr>
          <p:spPr>
            <a:xfrm>
              <a:off x="4429124" y="3071810"/>
              <a:ext cx="14287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Au ~ 50nm</a:t>
              </a:r>
            </a:p>
            <a:p>
              <a:pPr algn="ctr"/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Ti ~ 2-3nm</a:t>
              </a:r>
              <a:endParaRPr lang="fr-FR" sz="12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57" name="ZoneTexte 156"/>
            <p:cNvSpPr txBox="1"/>
            <p:nvPr/>
          </p:nvSpPr>
          <p:spPr>
            <a:xfrm>
              <a:off x="6858016" y="3152001"/>
              <a:ext cx="14287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 smtClean="0">
                  <a:solidFill>
                    <a:srgbClr val="002060"/>
                  </a:solidFill>
                  <a:latin typeface="Calibri" pitchFamily="34" charset="0"/>
                </a:rPr>
                <a:t>Aceton</a:t>
              </a:r>
              <a:r>
                <a:rPr lang="fr-FR" sz="1200" dirty="0" smtClean="0">
                  <a:solidFill>
                    <a:srgbClr val="002060"/>
                  </a:solidFill>
                  <a:latin typeface="Calibri" pitchFamily="34" charset="0"/>
                </a:rPr>
                <a:t> bath</a:t>
              </a:r>
              <a:endParaRPr lang="fr-FR" sz="1200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60" name="Larme 159"/>
            <p:cNvSpPr/>
            <p:nvPr/>
          </p:nvSpPr>
          <p:spPr>
            <a:xfrm rot="18968452">
              <a:off x="7597501" y="1665515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2" name="Larme 161"/>
            <p:cNvSpPr/>
            <p:nvPr/>
          </p:nvSpPr>
          <p:spPr>
            <a:xfrm rot="18968452">
              <a:off x="7802291" y="1522639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3" name="Larme 162"/>
            <p:cNvSpPr/>
            <p:nvPr/>
          </p:nvSpPr>
          <p:spPr>
            <a:xfrm rot="18968452">
              <a:off x="7886447" y="1678633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4" name="Larme 163"/>
            <p:cNvSpPr/>
            <p:nvPr/>
          </p:nvSpPr>
          <p:spPr>
            <a:xfrm rot="18968452">
              <a:off x="7445099" y="1665515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5" name="Larme 164"/>
            <p:cNvSpPr/>
            <p:nvPr/>
          </p:nvSpPr>
          <p:spPr>
            <a:xfrm rot="18968452">
              <a:off x="8088042" y="1736954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6" name="Larme 165"/>
            <p:cNvSpPr/>
            <p:nvPr/>
          </p:nvSpPr>
          <p:spPr>
            <a:xfrm rot="18968452">
              <a:off x="7302226" y="1808390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7" name="Larme 166"/>
            <p:cNvSpPr/>
            <p:nvPr/>
          </p:nvSpPr>
          <p:spPr>
            <a:xfrm rot="18968452">
              <a:off x="7302225" y="2094143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8" name="Larme 167"/>
            <p:cNvSpPr/>
            <p:nvPr/>
          </p:nvSpPr>
          <p:spPr>
            <a:xfrm rot="18968452">
              <a:off x="7445100" y="1951267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9" name="Larme 168"/>
            <p:cNvSpPr/>
            <p:nvPr/>
          </p:nvSpPr>
          <p:spPr>
            <a:xfrm rot="18968452">
              <a:off x="7659414" y="1808392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0" name="Larme 169"/>
            <p:cNvSpPr/>
            <p:nvPr/>
          </p:nvSpPr>
          <p:spPr>
            <a:xfrm rot="18968452">
              <a:off x="8243637" y="1817915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1" name="Larme 170"/>
            <p:cNvSpPr/>
            <p:nvPr/>
          </p:nvSpPr>
          <p:spPr>
            <a:xfrm rot="18968452">
              <a:off x="8230919" y="1522639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2" name="Larme 171"/>
            <p:cNvSpPr/>
            <p:nvPr/>
          </p:nvSpPr>
          <p:spPr>
            <a:xfrm rot="18968452">
              <a:off x="8029323" y="1522639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3" name="Larme 172"/>
            <p:cNvSpPr/>
            <p:nvPr/>
          </p:nvSpPr>
          <p:spPr>
            <a:xfrm rot="18968452">
              <a:off x="8088043" y="1970315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4" name="Larme 173"/>
            <p:cNvSpPr/>
            <p:nvPr/>
          </p:nvSpPr>
          <p:spPr>
            <a:xfrm rot="18968452">
              <a:off x="8396037" y="1665515"/>
              <a:ext cx="98996" cy="84828"/>
            </a:xfrm>
            <a:prstGeom prst="teardrop">
              <a:avLst>
                <a:gd name="adj" fmla="val 20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5" name="Rectangle à coins arrondis 174"/>
            <p:cNvSpPr/>
            <p:nvPr/>
          </p:nvSpPr>
          <p:spPr>
            <a:xfrm>
              <a:off x="249084" y="1145264"/>
              <a:ext cx="8715404" cy="2427752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625810" y="908720"/>
              <a:ext cx="1785950" cy="21431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err="1" smtClean="0"/>
                <a:t>Bottom</a:t>
              </a:r>
              <a:r>
                <a:rPr lang="fr-FR" sz="1600" b="1" dirty="0" smtClean="0"/>
                <a:t> </a:t>
              </a:r>
              <a:r>
                <a:rPr lang="fr-FR" sz="1600" b="1" dirty="0" err="1" smtClean="0"/>
                <a:t>electrode</a:t>
              </a:r>
              <a:endParaRPr lang="fr-FR" sz="1600" b="1" dirty="0"/>
            </a:p>
          </p:txBody>
        </p:sp>
      </p:grpSp>
      <p:grpSp>
        <p:nvGrpSpPr>
          <p:cNvPr id="59" name="Gruppo 58"/>
          <p:cNvGrpSpPr/>
          <p:nvPr/>
        </p:nvGrpSpPr>
        <p:grpSpPr>
          <a:xfrm>
            <a:off x="7072332" y="4236478"/>
            <a:ext cx="1857388" cy="1928826"/>
            <a:chOff x="7072330" y="4286256"/>
            <a:chExt cx="1857388" cy="1928826"/>
          </a:xfrm>
        </p:grpSpPr>
        <p:grpSp>
          <p:nvGrpSpPr>
            <p:cNvPr id="42" name="Groupe 130"/>
            <p:cNvGrpSpPr/>
            <p:nvPr/>
          </p:nvGrpSpPr>
          <p:grpSpPr>
            <a:xfrm>
              <a:off x="7143768" y="4769124"/>
              <a:ext cx="1714512" cy="945892"/>
              <a:chOff x="6786578" y="4269058"/>
              <a:chExt cx="1714512" cy="945892"/>
            </a:xfrm>
          </p:grpSpPr>
          <p:grpSp>
            <p:nvGrpSpPr>
              <p:cNvPr id="43" name="Groupe 119"/>
              <p:cNvGrpSpPr/>
              <p:nvPr/>
            </p:nvGrpSpPr>
            <p:grpSpPr>
              <a:xfrm>
                <a:off x="6786578" y="4429132"/>
                <a:ext cx="1714512" cy="785818"/>
                <a:chOff x="7000892" y="1428736"/>
                <a:chExt cx="1714512" cy="785818"/>
              </a:xfrm>
            </p:grpSpPr>
            <p:grpSp>
              <p:nvGrpSpPr>
                <p:cNvPr id="44" name="Groupe 34"/>
                <p:cNvGrpSpPr/>
                <p:nvPr/>
              </p:nvGrpSpPr>
              <p:grpSpPr>
                <a:xfrm>
                  <a:off x="7000892" y="1571612"/>
                  <a:ext cx="1714512" cy="642942"/>
                  <a:chOff x="3357554" y="1714488"/>
                  <a:chExt cx="1500198" cy="500066"/>
                </a:xfrm>
              </p:grpSpPr>
              <p:sp>
                <p:nvSpPr>
                  <p:cNvPr id="124" name="Cube 123"/>
                  <p:cNvSpPr/>
                  <p:nvPr/>
                </p:nvSpPr>
                <p:spPr>
                  <a:xfrm>
                    <a:off x="3357554" y="1714488"/>
                    <a:ext cx="1500198" cy="500066"/>
                  </a:xfrm>
                  <a:prstGeom prst="cube">
                    <a:avLst>
                      <a:gd name="adj" fmla="val 56289"/>
                    </a:avLst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/>
                  <a:effectLst>
                    <a:outerShdw blurRad="63500" dist="38100" dir="5400000" rotWithShape="0">
                      <a:srgbClr val="000000">
                        <a:alpha val="45000"/>
                      </a:srgbClr>
                    </a:outerShdw>
                    <a:softEdge rad="12700"/>
                  </a:effectLst>
                </p:spPr>
                <p:style>
                  <a:lnRef idx="0">
                    <a:schemeClr val="accent1"/>
                  </a:lnRef>
                  <a:fillRef idx="1001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25" name="Cube 124"/>
                  <p:cNvSpPr/>
                  <p:nvPr/>
                </p:nvSpPr>
                <p:spPr>
                  <a:xfrm>
                    <a:off x="3357554" y="1714488"/>
                    <a:ext cx="1500198" cy="357190"/>
                  </a:xfrm>
                  <a:prstGeom prst="cube">
                    <a:avLst>
                      <a:gd name="adj" fmla="val 81608"/>
                    </a:avLst>
                  </a:prstGeom>
                  <a:solidFill>
                    <a:schemeClr val="accent5">
                      <a:lumMod val="75000"/>
                    </a:schemeClr>
                  </a:solidFill>
                  <a:ln/>
                  <a:effectLst>
                    <a:outerShdw blurRad="63500" dist="38100" dir="5400000" rotWithShape="0">
                      <a:srgbClr val="000000">
                        <a:alpha val="45000"/>
                      </a:srgbClr>
                    </a:outerShdw>
                    <a:softEdge rad="12700"/>
                  </a:effectLst>
                </p:spPr>
                <p:style>
                  <a:lnRef idx="0">
                    <a:schemeClr val="accent1"/>
                  </a:lnRef>
                  <a:fillRef idx="1001">
                    <a:schemeClr val="dk2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22" name="Cube 121"/>
                <p:cNvSpPr/>
                <p:nvPr/>
              </p:nvSpPr>
              <p:spPr>
                <a:xfrm>
                  <a:off x="7643834" y="1500174"/>
                  <a:ext cx="500066" cy="428628"/>
                </a:xfrm>
                <a:prstGeom prst="cube">
                  <a:avLst>
                    <a:gd name="adj" fmla="val 74193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3" name="Cube 122"/>
                <p:cNvSpPr/>
                <p:nvPr/>
              </p:nvSpPr>
              <p:spPr>
                <a:xfrm>
                  <a:off x="7643834" y="1428736"/>
                  <a:ext cx="500066" cy="428628"/>
                </a:xfrm>
                <a:prstGeom prst="cube">
                  <a:avLst>
                    <a:gd name="adj" fmla="val 74193"/>
                  </a:avLst>
                </a:prstGeom>
                <a:solidFill>
                  <a:srgbClr val="E8BD04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pic>
            <p:nvPicPr>
              <p:cNvPr id="126" name="Image 12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416407" y="4513683"/>
                <a:ext cx="231511" cy="205286"/>
              </a:xfrm>
              <a:prstGeom prst="rect">
                <a:avLst/>
              </a:prstGeom>
            </p:spPr>
          </p:pic>
          <p:pic>
            <p:nvPicPr>
              <p:cNvPr id="127" name="Image 12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487846" y="4442245"/>
                <a:ext cx="231511" cy="205286"/>
              </a:xfrm>
              <a:prstGeom prst="rect">
                <a:avLst/>
              </a:prstGeom>
            </p:spPr>
          </p:pic>
          <p:pic>
            <p:nvPicPr>
              <p:cNvPr id="128" name="Image 12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639749" y="4370807"/>
                <a:ext cx="231511" cy="205286"/>
              </a:xfrm>
              <a:prstGeom prst="rect">
                <a:avLst/>
              </a:prstGeom>
            </p:spPr>
          </p:pic>
          <p:pic>
            <p:nvPicPr>
              <p:cNvPr id="129" name="Image 12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559284" y="4425047"/>
                <a:ext cx="231511" cy="205286"/>
              </a:xfrm>
              <a:prstGeom prst="rect">
                <a:avLst/>
              </a:prstGeom>
            </p:spPr>
          </p:pic>
          <p:pic>
            <p:nvPicPr>
              <p:cNvPr id="130" name="Image 12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702160" y="4282171"/>
                <a:ext cx="231511" cy="205286"/>
              </a:xfrm>
              <a:prstGeom prst="rect">
                <a:avLst/>
              </a:prstGeom>
            </p:spPr>
          </p:pic>
        </p:grpSp>
        <p:sp>
          <p:nvSpPr>
            <p:cNvPr id="176" name="Rectangle à coins arrondis 175"/>
            <p:cNvSpPr/>
            <p:nvPr/>
          </p:nvSpPr>
          <p:spPr>
            <a:xfrm>
              <a:off x="7072330" y="4500570"/>
              <a:ext cx="1857388" cy="171451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7286644" y="4286256"/>
              <a:ext cx="1428760" cy="21431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err="1" smtClean="0"/>
                <a:t>electrografting</a:t>
              </a:r>
              <a:endParaRPr lang="fr-FR" sz="1600" b="1" dirty="0"/>
            </a:p>
          </p:txBody>
        </p:sp>
      </p:grpSp>
      <p:grpSp>
        <p:nvGrpSpPr>
          <p:cNvPr id="54" name="Gruppo 53"/>
          <p:cNvGrpSpPr/>
          <p:nvPr/>
        </p:nvGrpSpPr>
        <p:grpSpPr>
          <a:xfrm>
            <a:off x="323529" y="4236477"/>
            <a:ext cx="6286544" cy="1928826"/>
            <a:chOff x="214282" y="4286256"/>
            <a:chExt cx="6286544" cy="1928826"/>
          </a:xfrm>
        </p:grpSpPr>
        <p:grpSp>
          <p:nvGrpSpPr>
            <p:cNvPr id="23" name="Groupe 103"/>
            <p:cNvGrpSpPr/>
            <p:nvPr/>
          </p:nvGrpSpPr>
          <p:grpSpPr>
            <a:xfrm>
              <a:off x="4714876" y="4857760"/>
              <a:ext cx="1714512" cy="857256"/>
              <a:chOff x="6500826" y="4357694"/>
              <a:chExt cx="1714512" cy="857256"/>
            </a:xfrm>
          </p:grpSpPr>
          <p:grpSp>
            <p:nvGrpSpPr>
              <p:cNvPr id="25" name="Groupe 58"/>
              <p:cNvGrpSpPr/>
              <p:nvPr/>
            </p:nvGrpSpPr>
            <p:grpSpPr>
              <a:xfrm>
                <a:off x="6500826" y="4357694"/>
                <a:ext cx="1714512" cy="857256"/>
                <a:chOff x="1785918" y="3286124"/>
                <a:chExt cx="1714512" cy="857256"/>
              </a:xfrm>
            </p:grpSpPr>
            <p:grpSp>
              <p:nvGrpSpPr>
                <p:cNvPr id="26" name="Groupe 52"/>
                <p:cNvGrpSpPr/>
                <p:nvPr/>
              </p:nvGrpSpPr>
              <p:grpSpPr>
                <a:xfrm>
                  <a:off x="1785918" y="3429000"/>
                  <a:ext cx="1714512" cy="714380"/>
                  <a:chOff x="3929058" y="3000372"/>
                  <a:chExt cx="1714512" cy="714380"/>
                </a:xfrm>
              </p:grpSpPr>
              <p:grpSp>
                <p:nvGrpSpPr>
                  <p:cNvPr id="32" name="Groupe 34"/>
                  <p:cNvGrpSpPr/>
                  <p:nvPr/>
                </p:nvGrpSpPr>
                <p:grpSpPr>
                  <a:xfrm>
                    <a:off x="3929058" y="3071810"/>
                    <a:ext cx="1714512" cy="642942"/>
                    <a:chOff x="3357554" y="1714488"/>
                    <a:chExt cx="1500198" cy="500066"/>
                  </a:xfrm>
                </p:grpSpPr>
                <p:sp>
                  <p:nvSpPr>
                    <p:cNvPr id="56" name="Cube 55"/>
                    <p:cNvSpPr/>
                    <p:nvPr/>
                  </p:nvSpPr>
                  <p:spPr>
                    <a:xfrm>
                      <a:off x="3357554" y="1714488"/>
                      <a:ext cx="1500198" cy="500066"/>
                    </a:xfrm>
                    <a:prstGeom prst="cube">
                      <a:avLst>
                        <a:gd name="adj" fmla="val 56289"/>
                      </a:avLst>
                    </a:pr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/>
                    <a:effectLst>
                      <a:outerShdw blurRad="63500" dist="38100" dir="5400000" rotWithShape="0">
                        <a:srgbClr val="000000">
                          <a:alpha val="45000"/>
                        </a:srgbClr>
                      </a:outerShdw>
                      <a:softEdge rad="12700"/>
                    </a:effectLst>
                  </p:spPr>
                  <p:style>
                    <a:lnRef idx="0">
                      <a:schemeClr val="accent1"/>
                    </a:lnRef>
                    <a:fillRef idx="1001">
                      <a:schemeClr val="dk2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sp>
                  <p:nvSpPr>
                    <p:cNvPr id="57" name="Cube 56"/>
                    <p:cNvSpPr/>
                    <p:nvPr/>
                  </p:nvSpPr>
                  <p:spPr>
                    <a:xfrm>
                      <a:off x="3357554" y="1714488"/>
                      <a:ext cx="1500198" cy="357190"/>
                    </a:xfrm>
                    <a:prstGeom prst="cube">
                      <a:avLst>
                        <a:gd name="adj" fmla="val 81608"/>
                      </a:avLst>
                    </a:prstGeom>
                    <a:solidFill>
                      <a:schemeClr val="accent5">
                        <a:lumMod val="75000"/>
                      </a:schemeClr>
                    </a:solidFill>
                    <a:ln/>
                    <a:effectLst>
                      <a:outerShdw blurRad="63500" dist="38100" dir="5400000" rotWithShape="0">
                        <a:srgbClr val="000000">
                          <a:alpha val="45000"/>
                        </a:srgbClr>
                      </a:outerShdw>
                      <a:softEdge rad="12700"/>
                    </a:effectLst>
                  </p:spPr>
                  <p:style>
                    <a:lnRef idx="0">
                      <a:schemeClr val="accent1"/>
                    </a:lnRef>
                    <a:fillRef idx="1001">
                      <a:schemeClr val="dk2"/>
                    </a:fillRef>
                    <a:effectRef idx="3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sp>
                <p:nvSpPr>
                  <p:cNvPr id="55" name="Cube 54"/>
                  <p:cNvSpPr/>
                  <p:nvPr/>
                </p:nvSpPr>
                <p:spPr>
                  <a:xfrm>
                    <a:off x="4500562" y="3000372"/>
                    <a:ext cx="500066" cy="428628"/>
                  </a:xfrm>
                  <a:prstGeom prst="cube">
                    <a:avLst>
                      <a:gd name="adj" fmla="val 74193"/>
                    </a:avLst>
                  </a:prstGeom>
                  <a:solidFill>
                    <a:srgbClr val="E8BD04"/>
                  </a:solidFill>
                  <a:ln>
                    <a:noFill/>
                  </a:ln>
                  <a:effectLst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58" name="Cube 57"/>
                <p:cNvSpPr/>
                <p:nvPr/>
              </p:nvSpPr>
              <p:spPr>
                <a:xfrm>
                  <a:off x="1785918" y="3286124"/>
                  <a:ext cx="1714512" cy="571504"/>
                </a:xfrm>
                <a:prstGeom prst="cube">
                  <a:avLst>
                    <a:gd name="adj" fmla="val 66945"/>
                  </a:avLst>
                </a:prstGeom>
                <a:solidFill>
                  <a:schemeClr val="accent2">
                    <a:lumMod val="75000"/>
                    <a:alpha val="85000"/>
                  </a:schemeClr>
                </a:solidFill>
                <a:ln w="12700">
                  <a:noFill/>
                  <a:round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80" name="Cube 79"/>
              <p:cNvSpPr/>
              <p:nvPr/>
            </p:nvSpPr>
            <p:spPr>
              <a:xfrm>
                <a:off x="6500826" y="4643446"/>
                <a:ext cx="1428760" cy="142876"/>
              </a:xfrm>
              <a:prstGeom prst="cube">
                <a:avLst>
                  <a:gd name="adj" fmla="val 96567"/>
                </a:avLst>
              </a:prstGeom>
              <a:solidFill>
                <a:schemeClr val="tx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1" name="Cube 80"/>
              <p:cNvSpPr/>
              <p:nvPr/>
            </p:nvSpPr>
            <p:spPr>
              <a:xfrm>
                <a:off x="6715140" y="4357694"/>
                <a:ext cx="1500198" cy="142876"/>
              </a:xfrm>
              <a:prstGeom prst="cube">
                <a:avLst>
                  <a:gd name="adj" fmla="val 96567"/>
                </a:avLst>
              </a:prstGeom>
              <a:solidFill>
                <a:schemeClr val="tx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3" name="Flèche droite 132"/>
            <p:cNvSpPr/>
            <p:nvPr/>
          </p:nvSpPr>
          <p:spPr>
            <a:xfrm rot="10800000">
              <a:off x="4289494" y="5429263"/>
              <a:ext cx="357190" cy="714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" name="Flèche droite 133"/>
            <p:cNvSpPr/>
            <p:nvPr/>
          </p:nvSpPr>
          <p:spPr>
            <a:xfrm rot="10800000">
              <a:off x="2143108" y="5429264"/>
              <a:ext cx="357190" cy="714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7" name="Groupe 156"/>
            <p:cNvGrpSpPr/>
            <p:nvPr/>
          </p:nvGrpSpPr>
          <p:grpSpPr>
            <a:xfrm>
              <a:off x="2571736" y="5000636"/>
              <a:ext cx="1714512" cy="785818"/>
              <a:chOff x="2571736" y="4786322"/>
              <a:chExt cx="1714512" cy="785818"/>
            </a:xfrm>
          </p:grpSpPr>
          <p:grpSp>
            <p:nvGrpSpPr>
              <p:cNvPr id="48" name="Groupe 34"/>
              <p:cNvGrpSpPr/>
              <p:nvPr/>
            </p:nvGrpSpPr>
            <p:grpSpPr>
              <a:xfrm>
                <a:off x="2571736" y="4929198"/>
                <a:ext cx="1714512" cy="642942"/>
                <a:chOff x="3357554" y="1714488"/>
                <a:chExt cx="1500198" cy="500066"/>
              </a:xfrm>
            </p:grpSpPr>
            <p:sp>
              <p:nvSpPr>
                <p:cNvPr id="45" name="Cube 44"/>
                <p:cNvSpPr/>
                <p:nvPr/>
              </p:nvSpPr>
              <p:spPr>
                <a:xfrm>
                  <a:off x="3357554" y="1714488"/>
                  <a:ext cx="1500198" cy="500066"/>
                </a:xfrm>
                <a:prstGeom prst="cube">
                  <a:avLst>
                    <a:gd name="adj" fmla="val 5628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" name="Cube 45"/>
                <p:cNvSpPr/>
                <p:nvPr/>
              </p:nvSpPr>
              <p:spPr>
                <a:xfrm>
                  <a:off x="3357554" y="1714488"/>
                  <a:ext cx="1500198" cy="357190"/>
                </a:xfrm>
                <a:prstGeom prst="cube">
                  <a:avLst>
                    <a:gd name="adj" fmla="val 81608"/>
                  </a:avLst>
                </a:prstGeom>
                <a:solidFill>
                  <a:schemeClr val="accent5">
                    <a:lumMod val="7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37" name="Cube 136"/>
              <p:cNvSpPr/>
              <p:nvPr/>
            </p:nvSpPr>
            <p:spPr>
              <a:xfrm>
                <a:off x="3143240" y="4857760"/>
                <a:ext cx="500066" cy="428628"/>
              </a:xfrm>
              <a:prstGeom prst="cube">
                <a:avLst>
                  <a:gd name="adj" fmla="val 74193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6" name="Cube 135"/>
              <p:cNvSpPr/>
              <p:nvPr/>
            </p:nvSpPr>
            <p:spPr>
              <a:xfrm>
                <a:off x="3143240" y="4786322"/>
                <a:ext cx="500066" cy="428628"/>
              </a:xfrm>
              <a:prstGeom prst="cube">
                <a:avLst>
                  <a:gd name="adj" fmla="val 74193"/>
                </a:avLst>
              </a:prstGeom>
              <a:solidFill>
                <a:srgbClr val="E8BD0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0" name="Cube 49"/>
              <p:cNvSpPr/>
              <p:nvPr/>
            </p:nvSpPr>
            <p:spPr>
              <a:xfrm>
                <a:off x="2571736" y="5072074"/>
                <a:ext cx="1428760" cy="218808"/>
              </a:xfrm>
              <a:prstGeom prst="cube">
                <a:avLst>
                  <a:gd name="adj" fmla="val 30718"/>
                </a:avLst>
              </a:prstGeom>
              <a:solidFill>
                <a:schemeClr val="accent2">
                  <a:lumMod val="75000"/>
                  <a:alpha val="85000"/>
                </a:schemeClr>
              </a:solidFill>
              <a:ln w="12700">
                <a:noFill/>
                <a:round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8" name="Cube 137"/>
              <p:cNvSpPr/>
              <p:nvPr/>
            </p:nvSpPr>
            <p:spPr>
              <a:xfrm>
                <a:off x="2857488" y="4786322"/>
                <a:ext cx="1428760" cy="218808"/>
              </a:xfrm>
              <a:prstGeom prst="cube">
                <a:avLst>
                  <a:gd name="adj" fmla="val 30718"/>
                </a:avLst>
              </a:prstGeom>
              <a:solidFill>
                <a:schemeClr val="accent2">
                  <a:lumMod val="75000"/>
                  <a:alpha val="85000"/>
                </a:schemeClr>
              </a:solidFill>
              <a:ln w="12700">
                <a:noFill/>
                <a:round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49" name="Groupe 155"/>
            <p:cNvGrpSpPr/>
            <p:nvPr/>
          </p:nvGrpSpPr>
          <p:grpSpPr>
            <a:xfrm>
              <a:off x="357158" y="4857760"/>
              <a:ext cx="1714512" cy="857256"/>
              <a:chOff x="500034" y="4786322"/>
              <a:chExt cx="1714512" cy="857256"/>
            </a:xfrm>
          </p:grpSpPr>
          <p:grpSp>
            <p:nvGrpSpPr>
              <p:cNvPr id="51" name="Groupe 34"/>
              <p:cNvGrpSpPr/>
              <p:nvPr/>
            </p:nvGrpSpPr>
            <p:grpSpPr>
              <a:xfrm>
                <a:off x="500034" y="5000636"/>
                <a:ext cx="1714512" cy="642942"/>
                <a:chOff x="3357554" y="2992435"/>
                <a:chExt cx="1500198" cy="500066"/>
              </a:xfrm>
            </p:grpSpPr>
            <p:sp>
              <p:nvSpPr>
                <p:cNvPr id="64" name="Cube 63"/>
                <p:cNvSpPr/>
                <p:nvPr/>
              </p:nvSpPr>
              <p:spPr>
                <a:xfrm>
                  <a:off x="3357554" y="3079745"/>
                  <a:ext cx="1500198" cy="357190"/>
                </a:xfrm>
                <a:prstGeom prst="cube">
                  <a:avLst>
                    <a:gd name="adj" fmla="val 81608"/>
                  </a:avLst>
                </a:prstGeom>
                <a:solidFill>
                  <a:schemeClr val="accent5">
                    <a:lumMod val="7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3" name="Cube 62"/>
                <p:cNvSpPr/>
                <p:nvPr/>
              </p:nvSpPr>
              <p:spPr>
                <a:xfrm>
                  <a:off x="3357554" y="2992435"/>
                  <a:ext cx="1500198" cy="500066"/>
                </a:xfrm>
                <a:prstGeom prst="cube">
                  <a:avLst>
                    <a:gd name="adj" fmla="val 56289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/>
                <a:effectLst>
                  <a:outerShdw blurRad="63500" dist="38100" dir="5400000" rotWithShape="0">
                    <a:srgbClr val="000000">
                      <a:alpha val="45000"/>
                    </a:srgbClr>
                  </a:outerShdw>
                  <a:softEdge rad="12700"/>
                </a:effectLst>
              </p:spPr>
              <p:style>
                <a:lnRef idx="0">
                  <a:schemeClr val="accent1"/>
                </a:lnRef>
                <a:fillRef idx="1001">
                  <a:schemeClr val="dk2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55" name="Cube 154"/>
              <p:cNvSpPr/>
              <p:nvPr/>
            </p:nvSpPr>
            <p:spPr>
              <a:xfrm>
                <a:off x="500034" y="4970020"/>
                <a:ext cx="1714512" cy="459244"/>
              </a:xfrm>
              <a:prstGeom prst="cube">
                <a:avLst>
                  <a:gd name="adj" fmla="val 81608"/>
                </a:avLst>
              </a:prstGeom>
              <a:solidFill>
                <a:schemeClr val="accent5">
                  <a:lumMod val="75000"/>
                </a:schemeClr>
              </a:solidFill>
              <a:ln/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  <a:softEdge rad="12700"/>
              </a:effectLst>
            </p:spPr>
            <p:style>
              <a:lnRef idx="0">
                <a:schemeClr val="accent1"/>
              </a:lnRef>
              <a:fillRef idx="1001">
                <a:schemeClr val="dk2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52" name="Groupe 152"/>
              <p:cNvGrpSpPr/>
              <p:nvPr/>
            </p:nvGrpSpPr>
            <p:grpSpPr>
              <a:xfrm>
                <a:off x="785787" y="4786322"/>
                <a:ext cx="1285883" cy="571504"/>
                <a:chOff x="785787" y="4786322"/>
                <a:chExt cx="1285883" cy="571504"/>
              </a:xfrm>
            </p:grpSpPr>
            <p:sp>
              <p:nvSpPr>
                <p:cNvPr id="145" name="Cube 144"/>
                <p:cNvSpPr/>
                <p:nvPr/>
              </p:nvSpPr>
              <p:spPr>
                <a:xfrm rot="10800000" flipH="1" flipV="1">
                  <a:off x="785787" y="4929198"/>
                  <a:ext cx="428627" cy="214314"/>
                </a:xfrm>
                <a:prstGeom prst="cube">
                  <a:avLst>
                    <a:gd name="adj" fmla="val 21867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4" name="Cube 143"/>
                <p:cNvSpPr/>
                <p:nvPr/>
              </p:nvSpPr>
              <p:spPr>
                <a:xfrm rot="10800000" flipH="1" flipV="1">
                  <a:off x="1357290" y="5000636"/>
                  <a:ext cx="714380" cy="142876"/>
                </a:xfrm>
                <a:prstGeom prst="cube">
                  <a:avLst>
                    <a:gd name="adj" fmla="val 21867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Cube 142"/>
                <p:cNvSpPr/>
                <p:nvPr/>
              </p:nvSpPr>
              <p:spPr>
                <a:xfrm>
                  <a:off x="1000100" y="4857760"/>
                  <a:ext cx="642942" cy="500066"/>
                </a:xfrm>
                <a:prstGeom prst="cube">
                  <a:avLst>
                    <a:gd name="adj" fmla="val 74193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2" name="Cube 61"/>
                <p:cNvSpPr/>
                <p:nvPr/>
              </p:nvSpPr>
              <p:spPr>
                <a:xfrm>
                  <a:off x="1000100" y="4786322"/>
                  <a:ext cx="642942" cy="500066"/>
                </a:xfrm>
                <a:prstGeom prst="cube">
                  <a:avLst>
                    <a:gd name="adj" fmla="val 74193"/>
                  </a:avLst>
                </a:prstGeom>
                <a:solidFill>
                  <a:srgbClr val="E8BD04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grpSp>
              <p:nvGrpSpPr>
                <p:cNvPr id="53" name="Groupe 74"/>
                <p:cNvGrpSpPr/>
                <p:nvPr/>
              </p:nvGrpSpPr>
              <p:grpSpPr>
                <a:xfrm>
                  <a:off x="785787" y="4857760"/>
                  <a:ext cx="1285882" cy="214314"/>
                  <a:chOff x="1214417" y="3643314"/>
                  <a:chExt cx="1285882" cy="214314"/>
                </a:xfrm>
              </p:grpSpPr>
              <p:sp>
                <p:nvSpPr>
                  <p:cNvPr id="70" name="Cube 69"/>
                  <p:cNvSpPr/>
                  <p:nvPr/>
                </p:nvSpPr>
                <p:spPr>
                  <a:xfrm rot="10800000" flipH="1" flipV="1">
                    <a:off x="1214417" y="3643314"/>
                    <a:ext cx="428627" cy="214314"/>
                  </a:xfrm>
                  <a:prstGeom prst="cube">
                    <a:avLst>
                      <a:gd name="adj" fmla="val 21867"/>
                    </a:avLst>
                  </a:prstGeom>
                  <a:solidFill>
                    <a:srgbClr val="E8BD04"/>
                  </a:solidFill>
                  <a:ln>
                    <a:noFill/>
                  </a:ln>
                  <a:effectLst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5" name="Cube 64"/>
                  <p:cNvSpPr/>
                  <p:nvPr/>
                </p:nvSpPr>
                <p:spPr>
                  <a:xfrm rot="10800000" flipH="1" flipV="1">
                    <a:off x="1857358" y="3643314"/>
                    <a:ext cx="642941" cy="214314"/>
                  </a:xfrm>
                  <a:prstGeom prst="cube">
                    <a:avLst>
                      <a:gd name="adj" fmla="val 21867"/>
                    </a:avLst>
                  </a:prstGeom>
                  <a:solidFill>
                    <a:srgbClr val="E8BD04"/>
                  </a:solidFill>
                  <a:ln>
                    <a:noFill/>
                  </a:ln>
                  <a:effectLst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3" name="Cube 72"/>
                  <p:cNvSpPr/>
                  <p:nvPr/>
                </p:nvSpPr>
                <p:spPr>
                  <a:xfrm rot="10800000" flipH="1" flipV="1">
                    <a:off x="1714482" y="3643314"/>
                    <a:ext cx="214314" cy="142876"/>
                  </a:xfrm>
                  <a:prstGeom prst="cube">
                    <a:avLst>
                      <a:gd name="adj" fmla="val 21867"/>
                    </a:avLst>
                  </a:prstGeom>
                  <a:solidFill>
                    <a:srgbClr val="E8BD04"/>
                  </a:solidFill>
                  <a:ln>
                    <a:noFill/>
                  </a:ln>
                  <a:effectLst>
                    <a:softEdge rad="127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46" name="Cube 145"/>
                <p:cNvSpPr/>
                <p:nvPr/>
              </p:nvSpPr>
              <p:spPr>
                <a:xfrm rot="10800000" flipH="1" flipV="1">
                  <a:off x="1142975" y="4929198"/>
                  <a:ext cx="357190" cy="142876"/>
                </a:xfrm>
                <a:prstGeom prst="cube">
                  <a:avLst>
                    <a:gd name="adj" fmla="val 21867"/>
                  </a:avLst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7" name="Cube 146"/>
                <p:cNvSpPr/>
                <p:nvPr/>
              </p:nvSpPr>
              <p:spPr>
                <a:xfrm rot="10800000" flipH="1" flipV="1">
                  <a:off x="1142975" y="4857760"/>
                  <a:ext cx="357190" cy="142876"/>
                </a:xfrm>
                <a:prstGeom prst="cube">
                  <a:avLst>
                    <a:gd name="adj" fmla="val 21867"/>
                  </a:avLst>
                </a:prstGeom>
                <a:solidFill>
                  <a:srgbClr val="E8BD04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8" name="Rectangle à coins arrondis 147"/>
                <p:cNvSpPr/>
                <p:nvPr/>
              </p:nvSpPr>
              <p:spPr>
                <a:xfrm rot="1729911">
                  <a:off x="1419746" y="4907876"/>
                  <a:ext cx="194068" cy="125164"/>
                </a:xfrm>
                <a:prstGeom prst="roundRect">
                  <a:avLst>
                    <a:gd name="adj" fmla="val 3471"/>
                  </a:avLst>
                </a:prstGeom>
                <a:solidFill>
                  <a:srgbClr val="E8BD0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9" name="Rectangle à coins arrondis 148"/>
                <p:cNvSpPr/>
                <p:nvPr/>
              </p:nvSpPr>
              <p:spPr>
                <a:xfrm rot="1612171">
                  <a:off x="1424818" y="5037010"/>
                  <a:ext cx="143455" cy="49007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0" name="Rectangle à coins arrondis 149"/>
                <p:cNvSpPr/>
                <p:nvPr/>
              </p:nvSpPr>
              <p:spPr>
                <a:xfrm rot="20066971">
                  <a:off x="1004371" y="5032064"/>
                  <a:ext cx="156239" cy="46347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177" name="Rectangle à coins arrondis 176"/>
            <p:cNvSpPr/>
            <p:nvPr/>
          </p:nvSpPr>
          <p:spPr>
            <a:xfrm>
              <a:off x="214282" y="4500570"/>
              <a:ext cx="6286544" cy="1714512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4714877" y="5723769"/>
              <a:ext cx="1500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Optical </a:t>
              </a:r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lithography</a:t>
              </a:r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 </a:t>
              </a:r>
            </a:p>
          </p:txBody>
        </p:sp>
        <p:sp>
          <p:nvSpPr>
            <p:cNvPr id="180" name="ZoneTexte 179"/>
            <p:cNvSpPr txBox="1"/>
            <p:nvPr/>
          </p:nvSpPr>
          <p:spPr>
            <a:xfrm>
              <a:off x="2714613" y="5723769"/>
              <a:ext cx="10715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Developmen</a:t>
              </a:r>
              <a:r>
                <a:rPr lang="fr-FR" sz="1200" u="sng" dirty="0" err="1" smtClean="0">
                  <a:solidFill>
                    <a:srgbClr val="002060"/>
                  </a:solidFill>
                  <a:latin typeface="Calibri" pitchFamily="34" charset="0"/>
                </a:rPr>
                <a:t>t</a:t>
              </a:r>
              <a:endParaRPr lang="fr-FR" sz="1200" u="sng" dirty="0" smtClean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81" name="ZoneTexte 180"/>
            <p:cNvSpPr txBox="1"/>
            <p:nvPr/>
          </p:nvSpPr>
          <p:spPr>
            <a:xfrm>
              <a:off x="285721" y="5753417"/>
              <a:ext cx="14287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Metallic</a:t>
              </a:r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 </a:t>
              </a:r>
              <a:r>
                <a:rPr lang="fr-FR" sz="1200" b="1" u="sng" dirty="0" err="1" smtClean="0">
                  <a:solidFill>
                    <a:srgbClr val="002060"/>
                  </a:solidFill>
                  <a:latin typeface="Calibri" pitchFamily="34" charset="0"/>
                </a:rPr>
                <a:t>deposition</a:t>
              </a:r>
              <a:endParaRPr lang="fr-FR" sz="1200" b="1" u="sng" dirty="0" smtClean="0">
                <a:solidFill>
                  <a:srgbClr val="002060"/>
                </a:solidFill>
                <a:latin typeface="Calibri" pitchFamily="34" charset="0"/>
              </a:endParaRPr>
            </a:p>
            <a:p>
              <a:pPr algn="ctr"/>
              <a:r>
                <a:rPr lang="fr-FR" sz="1200" b="1" u="sng" dirty="0" smtClean="0">
                  <a:solidFill>
                    <a:srgbClr val="002060"/>
                  </a:solidFill>
                  <a:latin typeface="Calibri" pitchFamily="34" charset="0"/>
                </a:rPr>
                <a:t>+ lift off</a:t>
              </a:r>
              <a:endParaRPr lang="fr-FR" sz="1200" u="sng" dirty="0" smtClean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571472" y="4286256"/>
              <a:ext cx="1785950" cy="21431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/>
                <a:t>Top </a:t>
              </a:r>
              <a:r>
                <a:rPr lang="fr-FR" sz="1600" b="1" dirty="0" err="1" smtClean="0"/>
                <a:t>electrode</a:t>
              </a:r>
              <a:endParaRPr lang="fr-FR" sz="1600" b="1" dirty="0"/>
            </a:p>
          </p:txBody>
        </p:sp>
      </p:grpSp>
      <p:sp>
        <p:nvSpPr>
          <p:cNvPr id="141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 smtClean="0">
                <a:solidFill>
                  <a:schemeClr val="bg1"/>
                </a:solidFill>
              </a:rPr>
              <a:t>Experimental</a:t>
            </a:r>
            <a:r>
              <a:rPr lang="fr-FR" sz="1300" b="1" dirty="0" smtClean="0">
                <a:solidFill>
                  <a:schemeClr val="bg1"/>
                </a:solidFill>
              </a:rPr>
              <a:t> </a:t>
            </a:r>
            <a:r>
              <a:rPr lang="fr-FR" sz="1300" b="1" dirty="0" err="1" smtClean="0">
                <a:solidFill>
                  <a:schemeClr val="bg1"/>
                </a:solidFill>
              </a:rPr>
              <a:t>results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52" name="Flèche droite 117"/>
          <p:cNvSpPr/>
          <p:nvPr/>
        </p:nvSpPr>
        <p:spPr>
          <a:xfrm rot="10800000">
            <a:off x="6732241" y="5345857"/>
            <a:ext cx="216024" cy="99368"/>
          </a:xfrm>
          <a:prstGeom prst="rightArrow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3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051720" y="4365104"/>
            <a:ext cx="1958172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0" endPos="28000" dist="5000" dir="5400000" sy="-100000" algn="bl" rotWithShape="0"/>
          </a:effectLst>
        </p:spPr>
      </p:pic>
      <p:sp>
        <p:nvSpPr>
          <p:cNvPr id="5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Fabrication of the </a:t>
            </a:r>
            <a:r>
              <a:rPr lang="fr-FR" sz="3600" b="1" dirty="0" err="1" smtClean="0"/>
              <a:t>junctions</a:t>
            </a:r>
            <a:endParaRPr lang="fr-FR" sz="36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619672" y="5877279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 smtClean="0"/>
              <a:t>Profile</a:t>
            </a:r>
            <a:r>
              <a:rPr lang="it-IT" sz="1400" b="1" i="1" dirty="0" smtClean="0"/>
              <a:t> </a:t>
            </a:r>
            <a:r>
              <a:rPr lang="it-IT" sz="1400" b="1" i="1" dirty="0" err="1" smtClean="0"/>
              <a:t>view</a:t>
            </a:r>
            <a:r>
              <a:rPr lang="it-IT" sz="1400" b="1" i="1" dirty="0" smtClean="0"/>
              <a:t> </a:t>
            </a:r>
            <a:r>
              <a:rPr lang="it-IT" sz="1400" i="1" dirty="0" smtClean="0"/>
              <a:t>(</a:t>
            </a:r>
            <a:r>
              <a:rPr lang="it-IT" sz="1400" i="1" dirty="0" err="1" smtClean="0"/>
              <a:t>schematic</a:t>
            </a:r>
            <a:r>
              <a:rPr lang="it-IT" sz="1400" i="1" dirty="0" smtClean="0"/>
              <a:t>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139952" y="5805264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err="1" smtClean="0"/>
              <a:t>Crossed</a:t>
            </a:r>
            <a:r>
              <a:rPr lang="fr-FR" sz="1400" b="1" i="1" dirty="0" smtClean="0"/>
              <a:t> bar </a:t>
            </a:r>
            <a:r>
              <a:rPr lang="fr-FR" sz="1400" b="1" i="1" dirty="0" err="1" smtClean="0"/>
              <a:t>geometry</a:t>
            </a:r>
            <a:r>
              <a:rPr lang="fr-FR" sz="1400" b="1" i="1" dirty="0" smtClean="0"/>
              <a:t> </a:t>
            </a:r>
            <a:r>
              <a:rPr lang="fr-FR" sz="1400" b="1" i="1" dirty="0" err="1" smtClean="0"/>
              <a:t>junctions</a:t>
            </a:r>
            <a:r>
              <a:rPr lang="fr-FR" sz="1400" i="1" dirty="0" smtClean="0"/>
              <a:t> (</a:t>
            </a:r>
            <a:r>
              <a:rPr lang="fr-FR" sz="1400" i="1" dirty="0" err="1"/>
              <a:t>optical</a:t>
            </a:r>
            <a:r>
              <a:rPr lang="fr-FR" sz="1400" i="1" dirty="0"/>
              <a:t> </a:t>
            </a:r>
            <a:r>
              <a:rPr lang="fr-FR" sz="1400" i="1" dirty="0" smtClean="0"/>
              <a:t>image x 20)</a:t>
            </a:r>
            <a:endParaRPr lang="fr-FR" sz="1400" b="1" i="1" dirty="0" smtClean="0"/>
          </a:p>
          <a:p>
            <a:pPr algn="ctr"/>
            <a:r>
              <a:rPr lang="it-IT" sz="1400" i="1" dirty="0" err="1" smtClean="0"/>
              <a:t>S</a:t>
            </a:r>
            <a:r>
              <a:rPr lang="fr-FR" sz="1400" i="1" dirty="0" smtClean="0"/>
              <a:t>amples made </a:t>
            </a:r>
            <a:r>
              <a:rPr lang="fr-FR" sz="1400" i="1" dirty="0" err="1" smtClean="0"/>
              <a:t>with</a:t>
            </a:r>
            <a:r>
              <a:rPr lang="fr-FR" sz="1400" i="1" dirty="0" smtClean="0"/>
              <a:t> 24 </a:t>
            </a:r>
            <a:r>
              <a:rPr lang="fr-FR" sz="1400" i="1" dirty="0" err="1" smtClean="0"/>
              <a:t>junctions</a:t>
            </a:r>
            <a:r>
              <a:rPr lang="fr-FR" sz="1400" i="1" dirty="0" smtClean="0"/>
              <a:t> of 20x20μm</a:t>
            </a:r>
            <a:r>
              <a:rPr lang="fr-FR" sz="1400" i="1" baseline="30000" dirty="0" smtClean="0"/>
              <a:t>2</a:t>
            </a:r>
            <a:endParaRPr lang="it-IT" sz="1400" i="1" dirty="0"/>
          </a:p>
        </p:txBody>
      </p:sp>
      <p:sp>
        <p:nvSpPr>
          <p:cNvPr id="40" name="CasellaDiTesto 39"/>
          <p:cNvSpPr txBox="1"/>
          <p:nvPr/>
        </p:nvSpPr>
        <p:spPr>
          <a:xfrm>
            <a:off x="467544" y="1043445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Formation</a:t>
            </a:r>
            <a:r>
              <a:rPr lang="it-IT" dirty="0" smtClean="0"/>
              <a:t> of </a:t>
            </a:r>
            <a:r>
              <a:rPr lang="it-IT" dirty="0" err="1" smtClean="0"/>
              <a:t>organic</a:t>
            </a:r>
            <a:r>
              <a:rPr lang="it-IT" dirty="0" smtClean="0"/>
              <a:t> film by </a:t>
            </a:r>
            <a:r>
              <a:rPr lang="it-IT" b="1" dirty="0" err="1" smtClean="0"/>
              <a:t>reduction</a:t>
            </a:r>
            <a:r>
              <a:rPr lang="it-IT" b="1" dirty="0" smtClean="0"/>
              <a:t> of </a:t>
            </a:r>
            <a:r>
              <a:rPr lang="it-IT" b="1" dirty="0" err="1" smtClean="0"/>
              <a:t>diazonium</a:t>
            </a:r>
            <a:r>
              <a:rPr lang="it-IT" b="1" dirty="0" smtClean="0"/>
              <a:t> </a:t>
            </a:r>
            <a:r>
              <a:rPr lang="it-IT" b="1" dirty="0" err="1" smtClean="0"/>
              <a:t>salt</a:t>
            </a:r>
            <a:endParaRPr lang="it-IT" b="1" dirty="0"/>
          </a:p>
        </p:txBody>
      </p:sp>
      <p:sp>
        <p:nvSpPr>
          <p:cNvPr id="41" name="Freccia destra 40"/>
          <p:cNvSpPr/>
          <p:nvPr/>
        </p:nvSpPr>
        <p:spPr>
          <a:xfrm>
            <a:off x="179512" y="1124744"/>
            <a:ext cx="288032" cy="216024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Freccia destra 41"/>
          <p:cNvSpPr/>
          <p:nvPr/>
        </p:nvSpPr>
        <p:spPr>
          <a:xfrm>
            <a:off x="179512" y="4005064"/>
            <a:ext cx="288032" cy="216024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CasellaDiTesto 42"/>
          <p:cNvSpPr txBox="1"/>
          <p:nvPr/>
        </p:nvSpPr>
        <p:spPr>
          <a:xfrm>
            <a:off x="467546" y="3923764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Final</a:t>
            </a:r>
            <a:r>
              <a:rPr lang="it-IT" b="1" dirty="0" smtClean="0"/>
              <a:t> </a:t>
            </a:r>
            <a:r>
              <a:rPr lang="it-IT" b="1" dirty="0" err="1" smtClean="0"/>
              <a:t>solid</a:t>
            </a:r>
            <a:r>
              <a:rPr lang="it-IT" b="1" dirty="0" smtClean="0"/>
              <a:t> state planar </a:t>
            </a:r>
            <a:r>
              <a:rPr lang="it-IT" b="1" dirty="0" err="1" smtClean="0"/>
              <a:t>junctions</a:t>
            </a:r>
            <a:r>
              <a:rPr lang="it-IT" b="1" dirty="0" smtClean="0"/>
              <a:t> </a:t>
            </a:r>
            <a:r>
              <a:rPr lang="it-IT" dirty="0" smtClean="0"/>
              <a:t>(cross bar </a:t>
            </a:r>
            <a:r>
              <a:rPr lang="it-IT" dirty="0" err="1" smtClean="0"/>
              <a:t>geometry</a:t>
            </a:r>
            <a:r>
              <a:rPr lang="it-IT" dirty="0" smtClean="0"/>
              <a:t>)</a:t>
            </a:r>
            <a:endParaRPr lang="it-IT" dirty="0"/>
          </a:p>
        </p:txBody>
      </p:sp>
      <p:grpSp>
        <p:nvGrpSpPr>
          <p:cNvPr id="13" name="Gruppo 12"/>
          <p:cNvGrpSpPr/>
          <p:nvPr/>
        </p:nvGrpSpPr>
        <p:grpSpPr>
          <a:xfrm>
            <a:off x="611561" y="1484784"/>
            <a:ext cx="7936636" cy="1944216"/>
            <a:chOff x="611560" y="1412776"/>
            <a:chExt cx="7936636" cy="1944216"/>
          </a:xfrm>
        </p:grpSpPr>
        <p:sp>
          <p:nvSpPr>
            <p:cNvPr id="15" name="Text Box 74"/>
            <p:cNvSpPr txBox="1">
              <a:spLocks noChangeArrowheads="1"/>
            </p:cNvSpPr>
            <p:nvPr/>
          </p:nvSpPr>
          <p:spPr bwMode="auto">
            <a:xfrm>
              <a:off x="1619672" y="1412776"/>
              <a:ext cx="143531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500" b="1" dirty="0">
                  <a:solidFill>
                    <a:srgbClr val="0000FF"/>
                  </a:solidFill>
                </a:rPr>
                <a:t>AQ </a:t>
              </a:r>
              <a:endParaRPr lang="fr-FR" sz="1500" b="1" dirty="0" smtClean="0">
                <a:solidFill>
                  <a:srgbClr val="0000FF"/>
                </a:solidFill>
              </a:endParaRPr>
            </a:p>
            <a:p>
              <a:pPr algn="ctr">
                <a:defRPr/>
              </a:pPr>
              <a:r>
                <a:rPr lang="fr-FR" sz="1500" b="1" dirty="0" smtClean="0">
                  <a:solidFill>
                    <a:srgbClr val="0000FF"/>
                  </a:solidFill>
                </a:rPr>
                <a:t> </a:t>
              </a:r>
              <a:r>
                <a:rPr lang="fr-FR" sz="1500" b="1" dirty="0" err="1">
                  <a:solidFill>
                    <a:srgbClr val="0000FF"/>
                  </a:solidFill>
                </a:rPr>
                <a:t>precursor</a:t>
              </a:r>
              <a:endParaRPr lang="fr-FR" sz="15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16" name="Connecteur droit avec flèche 16"/>
            <p:cNvCxnSpPr/>
            <p:nvPr/>
          </p:nvCxnSpPr>
          <p:spPr bwMode="auto">
            <a:xfrm>
              <a:off x="3419874" y="2491545"/>
              <a:ext cx="619092" cy="1352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7" name="ZoneTexte 26"/>
            <p:cNvSpPr txBox="1"/>
            <p:nvPr/>
          </p:nvSpPr>
          <p:spPr>
            <a:xfrm>
              <a:off x="3378100" y="1916500"/>
              <a:ext cx="774571" cy="5078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ACN</a:t>
              </a:r>
              <a:endParaRPr lang="fr-FR" sz="1350" baseline="-25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ctr">
                <a:defRPr/>
              </a:pPr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NBu</a:t>
              </a:r>
              <a:r>
                <a:rPr lang="en-US" sz="1350" baseline="-25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</a:t>
              </a:r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BF</a:t>
              </a:r>
              <a:r>
                <a:rPr lang="en-US" sz="1350" baseline="-25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</a:t>
              </a:r>
            </a:p>
          </p:txBody>
        </p:sp>
        <p:grpSp>
          <p:nvGrpSpPr>
            <p:cNvPr id="45" name="Gruppo 44"/>
            <p:cNvGrpSpPr/>
            <p:nvPr/>
          </p:nvGrpSpPr>
          <p:grpSpPr>
            <a:xfrm>
              <a:off x="8172402" y="2299814"/>
              <a:ext cx="131001" cy="481117"/>
              <a:chOff x="8292570" y="2189403"/>
              <a:chExt cx="131001" cy="481117"/>
            </a:xfrm>
          </p:grpSpPr>
          <p:cxnSp>
            <p:nvCxnSpPr>
              <p:cNvPr id="18" name="Connecteur droit 29"/>
              <p:cNvCxnSpPr/>
              <p:nvPr/>
            </p:nvCxnSpPr>
            <p:spPr bwMode="auto">
              <a:xfrm rot="5400000">
                <a:off x="8062772" y="2419201"/>
                <a:ext cx="460643" cy="1048"/>
              </a:xfrm>
              <a:prstGeom prst="line">
                <a:avLst/>
              </a:prstGeom>
              <a:ln w="127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30"/>
              <p:cNvCxnSpPr/>
              <p:nvPr/>
            </p:nvCxnSpPr>
            <p:spPr bwMode="auto">
              <a:xfrm rot="16200000" flipH="1">
                <a:off x="8330346" y="2208781"/>
                <a:ext cx="92129" cy="94320"/>
              </a:xfrm>
              <a:prstGeom prst="line">
                <a:avLst/>
              </a:prstGeom>
              <a:ln w="127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31"/>
              <p:cNvCxnSpPr/>
              <p:nvPr/>
            </p:nvCxnSpPr>
            <p:spPr bwMode="auto">
              <a:xfrm rot="16200000" flipH="1">
                <a:off x="8330346" y="2307051"/>
                <a:ext cx="92129" cy="94320"/>
              </a:xfrm>
              <a:prstGeom prst="line">
                <a:avLst/>
              </a:prstGeom>
              <a:ln w="127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32"/>
              <p:cNvCxnSpPr/>
              <p:nvPr/>
            </p:nvCxnSpPr>
            <p:spPr bwMode="auto">
              <a:xfrm rot="16200000" flipH="1">
                <a:off x="8330346" y="2393038"/>
                <a:ext cx="92129" cy="94320"/>
              </a:xfrm>
              <a:prstGeom prst="line">
                <a:avLst/>
              </a:prstGeom>
              <a:ln w="127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33"/>
              <p:cNvCxnSpPr/>
              <p:nvPr/>
            </p:nvCxnSpPr>
            <p:spPr bwMode="auto">
              <a:xfrm rot="16200000" flipH="1">
                <a:off x="8330346" y="2485167"/>
                <a:ext cx="92129" cy="94320"/>
              </a:xfrm>
              <a:prstGeom prst="line">
                <a:avLst/>
              </a:prstGeom>
              <a:ln w="127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34"/>
              <p:cNvCxnSpPr/>
              <p:nvPr/>
            </p:nvCxnSpPr>
            <p:spPr bwMode="auto">
              <a:xfrm rot="16200000" flipH="1">
                <a:off x="8330346" y="2577296"/>
                <a:ext cx="92129" cy="94320"/>
              </a:xfrm>
              <a:prstGeom prst="line">
                <a:avLst/>
              </a:prstGeom>
              <a:ln w="12700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ZoneTexte 41"/>
            <p:cNvSpPr txBox="1"/>
            <p:nvPr/>
          </p:nvSpPr>
          <p:spPr>
            <a:xfrm>
              <a:off x="6206061" y="2152298"/>
              <a:ext cx="392364" cy="3000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fr-FR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+e</a:t>
              </a:r>
              <a:r>
                <a:rPr lang="fr-FR" sz="1350" baseline="30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-</a:t>
              </a:r>
              <a:endParaRPr lang="fr-FR" sz="13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ZoneTexte 42"/>
            <p:cNvSpPr txBox="1"/>
            <p:nvPr/>
          </p:nvSpPr>
          <p:spPr>
            <a:xfrm>
              <a:off x="8172400" y="2080290"/>
              <a:ext cx="375796" cy="3000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fr-FR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Au</a:t>
              </a:r>
            </a:p>
          </p:txBody>
        </p:sp>
        <p:cxnSp>
          <p:nvCxnSpPr>
            <p:cNvPr id="26" name="Connecteur droit avec flèche 47"/>
            <p:cNvCxnSpPr/>
            <p:nvPr/>
          </p:nvCxnSpPr>
          <p:spPr bwMode="auto">
            <a:xfrm>
              <a:off x="6071473" y="2491545"/>
              <a:ext cx="619092" cy="1352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7" name="Rectangle 48"/>
            <p:cNvSpPr/>
            <p:nvPr/>
          </p:nvSpPr>
          <p:spPr>
            <a:xfrm>
              <a:off x="700932" y="2896457"/>
              <a:ext cx="28020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9,10-dioxo-1-anthracenediazonium (AQD) </a:t>
              </a:r>
            </a:p>
          </p:txBody>
        </p:sp>
        <p:grpSp>
          <p:nvGrpSpPr>
            <p:cNvPr id="28" name="Groupe 53"/>
            <p:cNvGrpSpPr/>
            <p:nvPr/>
          </p:nvGrpSpPr>
          <p:grpSpPr>
            <a:xfrm>
              <a:off x="1742043" y="1895106"/>
              <a:ext cx="1621391" cy="1101846"/>
              <a:chOff x="1928341" y="4915830"/>
              <a:chExt cx="1870949" cy="1294361"/>
            </a:xfrm>
          </p:grpSpPr>
          <p:pic>
            <p:nvPicPr>
              <p:cNvPr id="36" name="Image 4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928341" y="4915830"/>
                <a:ext cx="1480998" cy="1294361"/>
              </a:xfrm>
              <a:prstGeom prst="rect">
                <a:avLst/>
              </a:prstGeom>
            </p:spPr>
          </p:pic>
          <p:cxnSp>
            <p:nvCxnSpPr>
              <p:cNvPr id="37" name="Connecteur droit 51"/>
              <p:cNvCxnSpPr/>
              <p:nvPr/>
            </p:nvCxnSpPr>
            <p:spPr>
              <a:xfrm>
                <a:off x="3319975" y="5683348"/>
                <a:ext cx="147711" cy="7737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ZoneTexte 52"/>
              <p:cNvSpPr txBox="1"/>
              <p:nvPr/>
            </p:nvSpPr>
            <p:spPr>
              <a:xfrm>
                <a:off x="3393829" y="5652998"/>
                <a:ext cx="405461" cy="244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750" dirty="0"/>
                  <a:t>NH</a:t>
                </a:r>
                <a:r>
                  <a:rPr lang="fr-FR" sz="750" baseline="-25000" dirty="0"/>
                  <a:t>2</a:t>
                </a:r>
                <a:endParaRPr lang="fr-FR" sz="750" dirty="0"/>
              </a:p>
            </p:txBody>
          </p:sp>
        </p:grpSp>
        <p:grpSp>
          <p:nvGrpSpPr>
            <p:cNvPr id="29" name="Groupe 58"/>
            <p:cNvGrpSpPr/>
            <p:nvPr/>
          </p:nvGrpSpPr>
          <p:grpSpPr>
            <a:xfrm>
              <a:off x="4413424" y="1967114"/>
              <a:ext cx="1582919" cy="1101846"/>
              <a:chOff x="1928341" y="4915830"/>
              <a:chExt cx="1826554" cy="1294361"/>
            </a:xfrm>
          </p:grpSpPr>
          <p:pic>
            <p:nvPicPr>
              <p:cNvPr id="33" name="Image 5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928341" y="4915830"/>
                <a:ext cx="1480998" cy="1294361"/>
              </a:xfrm>
              <a:prstGeom prst="rect">
                <a:avLst/>
              </a:prstGeom>
            </p:spPr>
          </p:pic>
          <p:cxnSp>
            <p:nvCxnSpPr>
              <p:cNvPr id="34" name="Connecteur droit 60"/>
              <p:cNvCxnSpPr/>
              <p:nvPr/>
            </p:nvCxnSpPr>
            <p:spPr>
              <a:xfrm>
                <a:off x="3319975" y="5683348"/>
                <a:ext cx="147711" cy="7737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ZoneTexte 61"/>
              <p:cNvSpPr txBox="1"/>
              <p:nvPr/>
            </p:nvSpPr>
            <p:spPr>
              <a:xfrm>
                <a:off x="3393828" y="5652998"/>
                <a:ext cx="361067" cy="244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750" dirty="0"/>
                  <a:t>N</a:t>
                </a:r>
                <a:r>
                  <a:rPr lang="fr-FR" sz="750" baseline="-25000" dirty="0"/>
                  <a:t>2</a:t>
                </a:r>
                <a:r>
                  <a:rPr lang="fr-FR" sz="750" baseline="30000" dirty="0"/>
                  <a:t>+</a:t>
                </a:r>
                <a:endParaRPr lang="fr-FR" sz="750" dirty="0"/>
              </a:p>
            </p:txBody>
          </p:sp>
        </p:grpSp>
        <p:grpSp>
          <p:nvGrpSpPr>
            <p:cNvPr id="30" name="Groupe 62"/>
            <p:cNvGrpSpPr/>
            <p:nvPr/>
          </p:nvGrpSpPr>
          <p:grpSpPr>
            <a:xfrm>
              <a:off x="6804249" y="1916832"/>
              <a:ext cx="1334019" cy="1101846"/>
              <a:chOff x="1928341" y="4915830"/>
              <a:chExt cx="1539345" cy="1294361"/>
            </a:xfrm>
          </p:grpSpPr>
          <p:pic>
            <p:nvPicPr>
              <p:cNvPr id="31" name="Image 6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928341" y="4915830"/>
                <a:ext cx="1480998" cy="1294361"/>
              </a:xfrm>
              <a:prstGeom prst="rect">
                <a:avLst/>
              </a:prstGeom>
            </p:spPr>
          </p:pic>
          <p:cxnSp>
            <p:nvCxnSpPr>
              <p:cNvPr id="32" name="Connecteur droit 64"/>
              <p:cNvCxnSpPr/>
              <p:nvPr/>
            </p:nvCxnSpPr>
            <p:spPr>
              <a:xfrm>
                <a:off x="3319975" y="5683348"/>
                <a:ext cx="147711" cy="7737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 Box 74"/>
            <p:cNvSpPr txBox="1">
              <a:spLocks noChangeArrowheads="1"/>
            </p:cNvSpPr>
            <p:nvPr/>
          </p:nvSpPr>
          <p:spPr bwMode="auto">
            <a:xfrm>
              <a:off x="4360821" y="1412776"/>
              <a:ext cx="143531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1500" b="1" dirty="0">
                  <a:solidFill>
                    <a:srgbClr val="0000FF"/>
                  </a:solidFill>
                </a:rPr>
                <a:t>AQ </a:t>
              </a:r>
              <a:endParaRPr lang="fr-FR" sz="1500" b="1" dirty="0" smtClean="0">
                <a:solidFill>
                  <a:srgbClr val="0000FF"/>
                </a:solidFill>
              </a:endParaRPr>
            </a:p>
            <a:p>
              <a:pPr algn="ctr">
                <a:defRPr/>
              </a:pPr>
              <a:r>
                <a:rPr lang="fr-FR" sz="1500" b="1" dirty="0" err="1" smtClean="0">
                  <a:solidFill>
                    <a:srgbClr val="0000FF"/>
                  </a:solidFill>
                </a:rPr>
                <a:t>diazonium</a:t>
              </a:r>
              <a:r>
                <a:rPr lang="fr-FR" sz="1500" b="1" dirty="0" smtClean="0">
                  <a:solidFill>
                    <a:srgbClr val="0000FF"/>
                  </a:solidFill>
                </a:rPr>
                <a:t> </a:t>
              </a:r>
              <a:r>
                <a:rPr lang="fr-FR" sz="1500" b="1" dirty="0" err="1" smtClean="0">
                  <a:solidFill>
                    <a:srgbClr val="0000FF"/>
                  </a:solidFill>
                </a:rPr>
                <a:t>salt</a:t>
              </a:r>
              <a:endParaRPr lang="fr-FR" sz="1500" b="1" dirty="0">
                <a:solidFill>
                  <a:srgbClr val="0000FF"/>
                </a:solidFill>
              </a:endParaRPr>
            </a:p>
          </p:txBody>
        </p:sp>
        <p:sp>
          <p:nvSpPr>
            <p:cNvPr id="57" name="Rettangolo arrotondato 56"/>
            <p:cNvSpPr/>
            <p:nvPr/>
          </p:nvSpPr>
          <p:spPr>
            <a:xfrm>
              <a:off x="611560" y="1412776"/>
              <a:ext cx="7920880" cy="1944216"/>
            </a:xfrm>
            <a:prstGeom prst="roundRect">
              <a:avLst/>
            </a:prstGeom>
            <a:noFill/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4932040" y="4507821"/>
            <a:ext cx="3024336" cy="1297449"/>
            <a:chOff x="4355976" y="4077072"/>
            <a:chExt cx="3024336" cy="1297449"/>
          </a:xfrm>
        </p:grpSpPr>
        <p:pic>
          <p:nvPicPr>
            <p:cNvPr id="46" name="Segnaposto contenuto 3" descr="photo échantillon.png"/>
            <p:cNvPicPr/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00" t="6167" r="-74" b="7306"/>
            <a:stretch/>
          </p:blipFill>
          <p:spPr>
            <a:xfrm>
              <a:off x="4355976" y="4077072"/>
              <a:ext cx="3024336" cy="1122566"/>
            </a:xfrm>
            <a:prstGeom prst="rect">
              <a:avLst/>
            </a:prstGeom>
          </p:spPr>
        </p:pic>
        <p:pic>
          <p:nvPicPr>
            <p:cNvPr id="47" name="Immagine 46" descr="Macintosh HD:Users:charlottebessis:Documents:Stage M2:pictures:TELEM-test2:TELEM-test2-plus1:x20_a1.jpg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206" t="1028" r="17584" b="7026"/>
            <a:stretch/>
          </p:blipFill>
          <p:spPr bwMode="auto">
            <a:xfrm rot="5400000">
              <a:off x="5422156" y="4451053"/>
              <a:ext cx="721384" cy="1125551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</p:pic>
        <p:sp>
          <p:nvSpPr>
            <p:cNvPr id="10" name="Rettangolo 9"/>
            <p:cNvSpPr/>
            <p:nvPr/>
          </p:nvSpPr>
          <p:spPr>
            <a:xfrm>
              <a:off x="4499992" y="4725144"/>
              <a:ext cx="144016" cy="14401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8" name="Connettore 1 47"/>
            <p:cNvCxnSpPr/>
            <p:nvPr/>
          </p:nvCxnSpPr>
          <p:spPr>
            <a:xfrm flipH="1">
              <a:off x="4644008" y="4653136"/>
              <a:ext cx="576064" cy="72008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/>
          </p:nvCxnSpPr>
          <p:spPr>
            <a:xfrm flipH="1" flipV="1">
              <a:off x="4652392" y="4869160"/>
              <a:ext cx="567680" cy="504056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e 3"/>
            <p:cNvSpPr/>
            <p:nvPr/>
          </p:nvSpPr>
          <p:spPr>
            <a:xfrm>
              <a:off x="5364088" y="4797152"/>
              <a:ext cx="504056" cy="43204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FFFF"/>
                </a:solidFill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5724128" y="4664169"/>
              <a:ext cx="6959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dirty="0" err="1" smtClean="0">
                  <a:solidFill>
                    <a:schemeClr val="bg1"/>
                  </a:solidFill>
                </a:rPr>
                <a:t>junction</a:t>
              </a:r>
              <a:endParaRPr lang="it-IT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ZoneTexte 36"/>
          <p:cNvSpPr txBox="1"/>
          <p:nvPr/>
        </p:nvSpPr>
        <p:spPr>
          <a:xfrm>
            <a:off x="4067944" y="3409256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8000"/>
                </a:solidFill>
              </a:rPr>
              <a:t>P. Martin, J.-C. </a:t>
            </a:r>
            <a:r>
              <a:rPr lang="fr-FR" sz="1400" dirty="0">
                <a:solidFill>
                  <a:srgbClr val="008000"/>
                </a:solidFill>
              </a:rPr>
              <a:t>L</a:t>
            </a:r>
            <a:r>
              <a:rPr lang="fr-FR" sz="1400" dirty="0" smtClean="0">
                <a:solidFill>
                  <a:srgbClr val="008000"/>
                </a:solidFill>
              </a:rPr>
              <a:t>acroix, ITODYS </a:t>
            </a:r>
            <a:r>
              <a:rPr lang="fr-FR" sz="1400" dirty="0" err="1" smtClean="0">
                <a:solidFill>
                  <a:srgbClr val="008000"/>
                </a:solidFill>
              </a:rPr>
              <a:t>lab</a:t>
            </a:r>
            <a:r>
              <a:rPr lang="fr-FR" sz="1400" dirty="0" smtClean="0">
                <a:solidFill>
                  <a:srgbClr val="008000"/>
                </a:solidFill>
              </a:rPr>
              <a:t>, Paris Diderot </a:t>
            </a:r>
            <a:r>
              <a:rPr lang="fr-FR" sz="1400" dirty="0" err="1" smtClean="0">
                <a:solidFill>
                  <a:srgbClr val="008000"/>
                </a:solidFill>
              </a:rPr>
              <a:t>University</a:t>
            </a:r>
            <a:endParaRPr lang="fr-FR" sz="1400" dirty="0">
              <a:solidFill>
                <a:srgbClr val="008000"/>
              </a:solidFill>
            </a:endParaRPr>
          </a:p>
        </p:txBody>
      </p:sp>
      <p:sp>
        <p:nvSpPr>
          <p:cNvPr id="51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bg1"/>
                </a:solidFill>
              </a:rPr>
              <a:t>Experimental</a:t>
            </a:r>
            <a:r>
              <a:rPr lang="fr-FR" sz="1300" b="1" dirty="0">
                <a:solidFill>
                  <a:schemeClr val="bg1"/>
                </a:solidFill>
              </a:rPr>
              <a:t> </a:t>
            </a:r>
            <a:r>
              <a:rPr lang="fr-FR" sz="1300" b="1" dirty="0" err="1" smtClean="0">
                <a:solidFill>
                  <a:schemeClr val="bg1"/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164789" y="4365104"/>
            <a:ext cx="382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/>
              <a:t>Au</a:t>
            </a:r>
            <a:endParaRPr lang="it-IT" sz="1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251520" y="4869160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/>
              <a:t>Molecular</a:t>
            </a:r>
            <a:r>
              <a:rPr lang="it-IT" sz="1400" dirty="0" smtClean="0"/>
              <a:t> </a:t>
            </a:r>
            <a:r>
              <a:rPr lang="it-IT" sz="1400" dirty="0" err="1" smtClean="0"/>
              <a:t>layer</a:t>
            </a:r>
            <a:endParaRPr lang="it-IT" sz="14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115616" y="5373216"/>
            <a:ext cx="3828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 smtClean="0"/>
              <a:t>Au</a:t>
            </a:r>
            <a:endParaRPr lang="it-IT" sz="1400" dirty="0"/>
          </a:p>
        </p:txBody>
      </p:sp>
      <p:cxnSp>
        <p:nvCxnSpPr>
          <p:cNvPr id="52" name="Connettore 2 51"/>
          <p:cNvCxnSpPr/>
          <p:nvPr/>
        </p:nvCxnSpPr>
        <p:spPr>
          <a:xfrm>
            <a:off x="1547664" y="4581128"/>
            <a:ext cx="50405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>
            <a:off x="1547664" y="5085184"/>
            <a:ext cx="50405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/>
          <p:nvPr/>
        </p:nvCxnSpPr>
        <p:spPr>
          <a:xfrm>
            <a:off x="1547664" y="5589240"/>
            <a:ext cx="504056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0810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3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Conductance </a:t>
            </a:r>
            <a:r>
              <a:rPr lang="fr-FR" sz="3600" b="1" dirty="0" err="1" smtClean="0"/>
              <a:t>measurements</a:t>
            </a:r>
            <a:endParaRPr lang="fr-FR" sz="36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83568" y="5025950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b="1" dirty="0" err="1"/>
              <a:t>A</a:t>
            </a:r>
            <a:r>
              <a:rPr lang="it-IT" b="1" dirty="0" err="1" smtClean="0"/>
              <a:t>ntiresonance</a:t>
            </a:r>
            <a:r>
              <a:rPr lang="it-IT" b="1" dirty="0" smtClean="0"/>
              <a:t> </a:t>
            </a:r>
            <a:r>
              <a:rPr lang="it-IT" b="1" dirty="0" err="1" smtClean="0"/>
              <a:t>dip</a:t>
            </a:r>
            <a:r>
              <a:rPr lang="it-IT" b="1" dirty="0" smtClean="0"/>
              <a:t> </a:t>
            </a:r>
            <a:r>
              <a:rPr lang="it-IT" b="1" dirty="0" err="1" smtClean="0"/>
              <a:t>at</a:t>
            </a:r>
            <a:r>
              <a:rPr lang="it-IT" b="1" dirty="0" smtClean="0"/>
              <a:t> 4K</a:t>
            </a:r>
            <a:r>
              <a:rPr lang="it-IT" dirty="0" smtClean="0"/>
              <a:t>, </a:t>
            </a:r>
            <a:r>
              <a:rPr lang="it-IT" dirty="0" err="1" smtClean="0"/>
              <a:t>lower</a:t>
            </a:r>
            <a:r>
              <a:rPr lang="it-IT" dirty="0" smtClean="0"/>
              <a:t> </a:t>
            </a:r>
            <a:r>
              <a:rPr lang="it-IT" dirty="0" err="1" smtClean="0"/>
              <a:t>visibility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300K</a:t>
            </a:r>
          </a:p>
          <a:p>
            <a:endParaRPr lang="it-IT" dirty="0" smtClean="0"/>
          </a:p>
          <a:p>
            <a:pPr marL="285750" indent="-285750">
              <a:buFont typeface="Wingdings" charset="2"/>
              <a:buChar char="Ø"/>
            </a:pPr>
            <a:r>
              <a:rPr lang="it-IT" b="1" dirty="0"/>
              <a:t>Temperature </a:t>
            </a:r>
            <a:r>
              <a:rPr lang="it-IT" b="1" dirty="0" err="1"/>
              <a:t>dependent</a:t>
            </a:r>
            <a:r>
              <a:rPr lang="it-IT" b="1" dirty="0"/>
              <a:t> </a:t>
            </a:r>
            <a:r>
              <a:rPr lang="it-IT" b="1" dirty="0" err="1"/>
              <a:t>structures</a:t>
            </a:r>
            <a:r>
              <a:rPr lang="it-IT" b="1" dirty="0"/>
              <a:t> </a:t>
            </a:r>
            <a:r>
              <a:rPr lang="it-IT" b="1" dirty="0" err="1"/>
              <a:t>at</a:t>
            </a:r>
            <a:r>
              <a:rPr lang="it-IT" b="1" dirty="0"/>
              <a:t> </a:t>
            </a:r>
            <a:r>
              <a:rPr lang="it-IT" b="1" dirty="0" err="1"/>
              <a:t>low</a:t>
            </a:r>
            <a:r>
              <a:rPr lang="it-IT" b="1" dirty="0"/>
              <a:t> T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23527" y="827420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b="1" dirty="0" err="1" smtClean="0">
                <a:solidFill>
                  <a:srgbClr val="000090"/>
                </a:solidFill>
              </a:rPr>
              <a:t>Au</a:t>
            </a:r>
            <a:r>
              <a:rPr lang="it-IT" sz="2000" b="1" dirty="0">
                <a:solidFill>
                  <a:srgbClr val="000090"/>
                </a:solidFill>
              </a:rPr>
              <a:t>/</a:t>
            </a:r>
            <a:r>
              <a:rPr lang="it-IT" sz="2000" b="1" dirty="0" smtClean="0">
                <a:solidFill>
                  <a:srgbClr val="000090"/>
                </a:solidFill>
              </a:rPr>
              <a:t> AQ /</a:t>
            </a:r>
            <a:r>
              <a:rPr lang="it-IT" sz="2000" b="1" dirty="0" err="1" smtClean="0">
                <a:solidFill>
                  <a:srgbClr val="000090"/>
                </a:solidFill>
              </a:rPr>
              <a:t>Au</a:t>
            </a:r>
            <a:r>
              <a:rPr lang="it-IT" sz="2000" b="1" dirty="0" smtClean="0">
                <a:solidFill>
                  <a:srgbClr val="000090"/>
                </a:solidFill>
              </a:rPr>
              <a:t>   </a:t>
            </a:r>
            <a:r>
              <a:rPr lang="it-IT" sz="2000" dirty="0" err="1" smtClean="0">
                <a:solidFill>
                  <a:srgbClr val="000090"/>
                </a:solidFill>
              </a:rPr>
              <a:t>junctions</a:t>
            </a:r>
            <a:endParaRPr lang="it-IT" sz="2000" dirty="0">
              <a:solidFill>
                <a:srgbClr val="000090"/>
              </a:solidFill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rgbClr val="FFFFFF"/>
                </a:solidFill>
              </a:rPr>
              <a:t>Experimental</a:t>
            </a:r>
            <a:r>
              <a:rPr lang="fr-FR" sz="1300" b="1" dirty="0">
                <a:solidFill>
                  <a:srgbClr val="FFFFFF"/>
                </a:solidFill>
              </a:rPr>
              <a:t> </a:t>
            </a:r>
            <a:r>
              <a:rPr lang="fr-FR" sz="1300" b="1" dirty="0" err="1" smtClean="0">
                <a:solidFill>
                  <a:srgbClr val="FFFFFF"/>
                </a:solidFill>
              </a:rPr>
              <a:t>results</a:t>
            </a:r>
            <a:endParaRPr lang="fr-FR" sz="1300" b="1" dirty="0" smtClean="0">
              <a:solidFill>
                <a:srgbClr val="FFFFFF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251520" y="1475492"/>
            <a:ext cx="4392488" cy="3465676"/>
            <a:chOff x="107506" y="1259468"/>
            <a:chExt cx="4392488" cy="3465676"/>
          </a:xfrm>
        </p:grpSpPr>
        <p:pic>
          <p:nvPicPr>
            <p:cNvPr id="7" name="Immagine 6" descr="A12_conduct 4 et 300K.png"/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104" t="7904" r="7254" b="6649"/>
            <a:stretch/>
          </p:blipFill>
          <p:spPr>
            <a:xfrm>
              <a:off x="107506" y="1588811"/>
              <a:ext cx="4392488" cy="3136333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CasellaDiTesto 3"/>
            <p:cNvSpPr txBox="1"/>
            <p:nvPr/>
          </p:nvSpPr>
          <p:spPr>
            <a:xfrm>
              <a:off x="894019" y="3789040"/>
              <a:ext cx="115770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b="1" dirty="0" smtClean="0"/>
                <a:t>Junction 1</a:t>
              </a:r>
              <a:endParaRPr lang="it-IT" b="1" dirty="0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3469431" y="3861048"/>
              <a:ext cx="9585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i="1" dirty="0" smtClean="0"/>
                <a:t>20x20μm</a:t>
              </a:r>
              <a:r>
                <a:rPr lang="it-IT" sz="1400" i="1" baseline="30000" dirty="0" smtClean="0"/>
                <a:t>2</a:t>
              </a:r>
              <a:endParaRPr lang="it-IT" sz="1400" i="1" dirty="0"/>
            </a:p>
          </p:txBody>
        </p:sp>
        <p:sp>
          <p:nvSpPr>
            <p:cNvPr id="6" name="CasellaDiTesto 5"/>
            <p:cNvSpPr txBox="1"/>
            <p:nvPr/>
          </p:nvSpPr>
          <p:spPr>
            <a:xfrm>
              <a:off x="1586811" y="1259468"/>
              <a:ext cx="21210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/>
                <a:t>G (V) vs </a:t>
              </a:r>
              <a:r>
                <a:rPr lang="it-IT" b="1" dirty="0" err="1" smtClean="0"/>
                <a:t>bias</a:t>
              </a:r>
              <a:r>
                <a:rPr lang="it-IT" b="1" dirty="0" smtClean="0"/>
                <a:t> </a:t>
              </a:r>
              <a:r>
                <a:rPr lang="it-IT" b="1" dirty="0" err="1" smtClean="0"/>
                <a:t>voltage</a:t>
              </a:r>
              <a:endParaRPr lang="it-IT" b="1" dirty="0"/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4666569" y="1412776"/>
            <a:ext cx="4297919" cy="3600400"/>
            <a:chOff x="4522556" y="1268760"/>
            <a:chExt cx="4297919" cy="3384376"/>
          </a:xfrm>
        </p:grpSpPr>
        <p:pic>
          <p:nvPicPr>
            <p:cNvPr id="5" name="Image 261" descr="A11_conduct et T.pn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0592" t="5723" r="4369" b="6706"/>
            <a:stretch>
              <a:fillRect/>
            </a:stretch>
          </p:blipFill>
          <p:spPr>
            <a:xfrm>
              <a:off x="4522556" y="1556792"/>
              <a:ext cx="4297919" cy="3096344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  <p:sp>
          <p:nvSpPr>
            <p:cNvPr id="11" name="CasellaDiTesto 10"/>
            <p:cNvSpPr txBox="1"/>
            <p:nvPr/>
          </p:nvSpPr>
          <p:spPr>
            <a:xfrm>
              <a:off x="5212908" y="3773198"/>
              <a:ext cx="115929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b="1" dirty="0" smtClean="0"/>
                <a:t>Junction 2</a:t>
              </a:r>
              <a:endParaRPr lang="it-IT" b="1" dirty="0"/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7668344" y="3841303"/>
              <a:ext cx="9585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i="1" dirty="0" smtClean="0"/>
                <a:t>20x20μm</a:t>
              </a:r>
              <a:r>
                <a:rPr lang="it-IT" sz="1400" i="1" baseline="30000" dirty="0" smtClean="0"/>
                <a:t>2</a:t>
              </a:r>
              <a:endParaRPr lang="it-IT" sz="1400" i="1" dirty="0"/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5724128" y="1268760"/>
              <a:ext cx="2506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/>
                <a:t>G (V = 0) vs </a:t>
              </a:r>
              <a:r>
                <a:rPr lang="it-IT" b="1" dirty="0" err="1" smtClean="0"/>
                <a:t>bias</a:t>
              </a:r>
              <a:r>
                <a:rPr lang="it-IT" b="1" dirty="0" smtClean="0"/>
                <a:t> </a:t>
              </a:r>
              <a:r>
                <a:rPr lang="it-IT" b="1" dirty="0" err="1" smtClean="0"/>
                <a:t>voltage</a:t>
              </a:r>
              <a:endParaRPr lang="it-IT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98227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4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smtClean="0"/>
              <a:t>Conductance vs </a:t>
            </a:r>
            <a:r>
              <a:rPr lang="fr-FR" sz="3600" b="1" dirty="0" err="1" smtClean="0"/>
              <a:t>temperature</a:t>
            </a:r>
            <a:endParaRPr lang="fr-FR" sz="36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211960" y="4581128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Ø"/>
            </a:pPr>
            <a:r>
              <a:rPr lang="it-IT" b="1" dirty="0" err="1"/>
              <a:t>E</a:t>
            </a:r>
            <a:r>
              <a:rPr lang="it-IT" b="1" dirty="0" err="1" smtClean="0"/>
              <a:t>xperimental</a:t>
            </a:r>
            <a:r>
              <a:rPr lang="it-IT" b="1" dirty="0" smtClean="0"/>
              <a:t> </a:t>
            </a:r>
            <a:r>
              <a:rPr lang="it-IT" b="1" dirty="0" err="1" smtClean="0"/>
              <a:t>behaviour</a:t>
            </a:r>
            <a:r>
              <a:rPr lang="it-IT" b="1" dirty="0" smtClean="0"/>
              <a:t> </a:t>
            </a:r>
            <a:r>
              <a:rPr lang="it-IT" dirty="0" smtClean="0"/>
              <a:t>(</a:t>
            </a:r>
            <a:r>
              <a:rPr lang="it-IT" dirty="0" smtClean="0">
                <a:solidFill>
                  <a:srgbClr val="0000FF"/>
                </a:solidFill>
              </a:rPr>
              <a:t>blue line</a:t>
            </a:r>
            <a:r>
              <a:rPr lang="it-IT" dirty="0" smtClean="0"/>
              <a:t>) </a:t>
            </a:r>
            <a:r>
              <a:rPr lang="it-IT" b="1" dirty="0" err="1" smtClean="0"/>
              <a:t>similar</a:t>
            </a:r>
            <a:r>
              <a:rPr lang="it-IT" dirty="0" smtClean="0"/>
              <a:t> </a:t>
            </a:r>
            <a:r>
              <a:rPr lang="it-IT" b="1" dirty="0" smtClean="0"/>
              <a:t>to the </a:t>
            </a:r>
            <a:r>
              <a:rPr lang="it-IT" b="1" dirty="0" err="1" smtClean="0"/>
              <a:t>one</a:t>
            </a:r>
            <a:r>
              <a:rPr lang="it-IT" b="1" dirty="0" smtClean="0"/>
              <a:t> </a:t>
            </a:r>
            <a:r>
              <a:rPr lang="it-IT" b="1" dirty="0" err="1" smtClean="0"/>
              <a:t>predicted</a:t>
            </a:r>
            <a:r>
              <a:rPr lang="it-IT" b="1" dirty="0" smtClean="0"/>
              <a:t> </a:t>
            </a:r>
            <a:r>
              <a:rPr lang="it-IT" dirty="0" smtClean="0"/>
              <a:t>for single </a:t>
            </a:r>
            <a:r>
              <a:rPr lang="it-IT" dirty="0" err="1" smtClean="0"/>
              <a:t>molecule</a:t>
            </a:r>
            <a:r>
              <a:rPr lang="it-IT" dirty="0" smtClean="0"/>
              <a:t> </a:t>
            </a:r>
            <a:r>
              <a:rPr lang="it-IT" b="1" dirty="0" err="1" smtClean="0"/>
              <a:t>junctions</a:t>
            </a:r>
            <a:r>
              <a:rPr lang="it-IT" b="1" dirty="0" smtClean="0"/>
              <a:t> </a:t>
            </a:r>
            <a:r>
              <a:rPr lang="it-IT" dirty="0" smtClean="0"/>
              <a:t>with </a:t>
            </a:r>
            <a:r>
              <a:rPr lang="it-IT" dirty="0" err="1" smtClean="0"/>
              <a:t>el-ph</a:t>
            </a:r>
            <a:r>
              <a:rPr lang="it-IT" dirty="0" smtClean="0"/>
              <a:t> </a:t>
            </a:r>
            <a:r>
              <a:rPr lang="it-IT" dirty="0" err="1" smtClean="0"/>
              <a:t>interactions</a:t>
            </a:r>
            <a:r>
              <a:rPr lang="it-IT" dirty="0" smtClean="0"/>
              <a:t> (</a:t>
            </a:r>
            <a:r>
              <a:rPr lang="it-IT" dirty="0" err="1" smtClean="0">
                <a:solidFill>
                  <a:srgbClr val="FF0000"/>
                </a:solidFill>
              </a:rPr>
              <a:t>red</a:t>
            </a:r>
            <a:r>
              <a:rPr lang="it-IT" dirty="0" smtClean="0">
                <a:solidFill>
                  <a:srgbClr val="FF0000"/>
                </a:solidFill>
              </a:rPr>
              <a:t> line</a:t>
            </a:r>
            <a:r>
              <a:rPr lang="it-IT" dirty="0" smtClean="0"/>
              <a:t>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232230" y="5661248"/>
            <a:ext cx="466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dirty="0" err="1" smtClean="0"/>
              <a:t>Decoherence</a:t>
            </a:r>
            <a:r>
              <a:rPr lang="it-IT" dirty="0" smtClean="0"/>
              <a:t> by </a:t>
            </a:r>
            <a:r>
              <a:rPr lang="it-IT" b="1" dirty="0" smtClean="0"/>
              <a:t>electron </a:t>
            </a:r>
            <a:r>
              <a:rPr lang="it-IT" b="1" dirty="0" err="1" smtClean="0"/>
              <a:t>phonon</a:t>
            </a:r>
            <a:r>
              <a:rPr lang="it-IT" dirty="0" smtClean="0"/>
              <a:t> </a:t>
            </a:r>
            <a:r>
              <a:rPr lang="it-IT" b="1" dirty="0" err="1" smtClean="0"/>
              <a:t>coupling</a:t>
            </a:r>
            <a:r>
              <a:rPr lang="it-IT" dirty="0" smtClean="0"/>
              <a:t> ? </a:t>
            </a:r>
            <a:endParaRPr lang="it-IT" dirty="0"/>
          </a:p>
        </p:txBody>
      </p:sp>
      <p:sp>
        <p:nvSpPr>
          <p:cNvPr id="14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bg1"/>
                </a:solidFill>
              </a:rPr>
              <a:t>Experimental</a:t>
            </a:r>
            <a:r>
              <a:rPr lang="fr-FR" sz="1300" b="1" dirty="0">
                <a:solidFill>
                  <a:schemeClr val="bg1"/>
                </a:solidFill>
              </a:rPr>
              <a:t> </a:t>
            </a:r>
            <a:r>
              <a:rPr lang="fr-FR" sz="1300" b="1" dirty="0" err="1" smtClean="0">
                <a:solidFill>
                  <a:schemeClr val="bg1"/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43762" y="98072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G (V= 0) vs temperature</a:t>
            </a:r>
            <a:endParaRPr lang="it-IT" b="1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07" t="9185" r="3026" b="4180"/>
          <a:stretch/>
        </p:blipFill>
        <p:spPr bwMode="auto">
          <a:xfrm>
            <a:off x="1267138" y="4653136"/>
            <a:ext cx="2728798" cy="199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asellaDiTesto 12"/>
          <p:cNvSpPr txBox="1"/>
          <p:nvPr/>
        </p:nvSpPr>
        <p:spPr>
          <a:xfrm>
            <a:off x="2411760" y="6021288"/>
            <a:ext cx="1018576" cy="24360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V</a:t>
            </a:r>
            <a:r>
              <a:rPr lang="it-IT" b="1" baseline="-25000" dirty="0" err="1" smtClean="0">
                <a:solidFill>
                  <a:srgbClr val="FF0000"/>
                </a:solidFill>
              </a:rPr>
              <a:t>n</a:t>
            </a:r>
            <a:r>
              <a:rPr lang="it-IT" b="1" dirty="0" smtClean="0">
                <a:solidFill>
                  <a:srgbClr val="FF0000"/>
                </a:solidFill>
              </a:rPr>
              <a:t> = 2(</a:t>
            </a:r>
            <a:r>
              <a:rPr lang="it-IT" b="1" dirty="0" err="1" smtClean="0">
                <a:solidFill>
                  <a:srgbClr val="FF0000"/>
                </a:solidFill>
              </a:rPr>
              <a:t>ε</a:t>
            </a:r>
            <a:r>
              <a:rPr lang="it-IT" b="1" dirty="0" smtClean="0">
                <a:solidFill>
                  <a:srgbClr val="FF0000"/>
                </a:solidFill>
              </a:rPr>
              <a:t> + </a:t>
            </a:r>
            <a:r>
              <a:rPr lang="it-IT" b="1" dirty="0" err="1" smtClean="0">
                <a:solidFill>
                  <a:srgbClr val="FF0000"/>
                </a:solidFill>
              </a:rPr>
              <a:t>nhν</a:t>
            </a:r>
            <a:r>
              <a:rPr lang="it-IT" b="1" dirty="0" smtClean="0">
                <a:solidFill>
                  <a:srgbClr val="FF0000"/>
                </a:solidFill>
              </a:rPr>
              <a:t>)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806080" y="4870692"/>
            <a:ext cx="749696" cy="142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928996" y="4293096"/>
            <a:ext cx="2562884" cy="243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Energy of the </a:t>
            </a:r>
            <a:r>
              <a:rPr lang="it-IT" b="1" dirty="0" err="1" smtClean="0"/>
              <a:t>structures</a:t>
            </a:r>
            <a:r>
              <a:rPr lang="it-IT" b="1" dirty="0" smtClean="0"/>
              <a:t> vs the position</a:t>
            </a:r>
            <a:endParaRPr lang="it-IT" b="1" dirty="0"/>
          </a:p>
        </p:txBody>
      </p:sp>
      <p:pic>
        <p:nvPicPr>
          <p:cNvPr id="5" name="Immagine 4" descr="A11_G(V=0) et T_log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07" t="11237" r="13298" b="2496"/>
          <a:stretch/>
        </p:blipFill>
        <p:spPr>
          <a:xfrm>
            <a:off x="395536" y="1268760"/>
            <a:ext cx="4104456" cy="3102352"/>
          </a:xfrm>
          <a:prstGeom prst="rect">
            <a:avLst/>
          </a:prstGeom>
        </p:spPr>
      </p:pic>
      <p:pic>
        <p:nvPicPr>
          <p:cNvPr id="15" name="Imag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8" t="7282" r="7606" b="2055"/>
          <a:stretch/>
        </p:blipFill>
        <p:spPr>
          <a:xfrm>
            <a:off x="5076056" y="1211776"/>
            <a:ext cx="3600400" cy="2937304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732240" y="332737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8000"/>
                </a:solidFill>
              </a:rPr>
              <a:t>T. </a:t>
            </a:r>
            <a:r>
              <a:rPr lang="it-IT" sz="1200" dirty="0" err="1" smtClean="0">
                <a:solidFill>
                  <a:srgbClr val="008000"/>
                </a:solidFill>
              </a:rPr>
              <a:t>Markussen</a:t>
            </a:r>
            <a:r>
              <a:rPr lang="it-IT" sz="1200" dirty="0" smtClean="0">
                <a:solidFill>
                  <a:srgbClr val="008000"/>
                </a:solidFill>
              </a:rPr>
              <a:t>, </a:t>
            </a:r>
            <a:r>
              <a:rPr lang="it-IT" sz="1200" b="1" dirty="0" smtClean="0">
                <a:solidFill>
                  <a:srgbClr val="008000"/>
                </a:solidFill>
              </a:rPr>
              <a:t>2014</a:t>
            </a:r>
            <a:r>
              <a:rPr lang="it-IT" sz="1200" dirty="0" smtClean="0">
                <a:solidFill>
                  <a:srgbClr val="008000"/>
                </a:solidFill>
              </a:rPr>
              <a:t> private </a:t>
            </a:r>
            <a:r>
              <a:rPr lang="it-IT" sz="1200" dirty="0" err="1" smtClean="0">
                <a:solidFill>
                  <a:srgbClr val="008000"/>
                </a:solidFill>
              </a:rPr>
              <a:t>communication</a:t>
            </a:r>
            <a:endParaRPr lang="it-IT" sz="1200" dirty="0">
              <a:solidFill>
                <a:srgbClr val="008000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275856" y="5877272"/>
            <a:ext cx="504056" cy="2160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Figura a mano libera 21"/>
          <p:cNvSpPr/>
          <p:nvPr/>
        </p:nvSpPr>
        <p:spPr>
          <a:xfrm>
            <a:off x="3317129" y="1574546"/>
            <a:ext cx="2463215" cy="560453"/>
          </a:xfrm>
          <a:custGeom>
            <a:avLst/>
            <a:gdLst>
              <a:gd name="connsiteX0" fmla="*/ 0 w 2463215"/>
              <a:gd name="connsiteY0" fmla="*/ 407171 h 560453"/>
              <a:gd name="connsiteX1" fmla="*/ 481695 w 2463215"/>
              <a:gd name="connsiteY1" fmla="*/ 2069 h 560453"/>
              <a:gd name="connsiteX2" fmla="*/ 2463215 w 2463215"/>
              <a:gd name="connsiteY2" fmla="*/ 560453 h 560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63215" h="560453">
                <a:moveTo>
                  <a:pt x="0" y="407171"/>
                </a:moveTo>
                <a:cubicBezTo>
                  <a:pt x="35579" y="191846"/>
                  <a:pt x="71159" y="-23478"/>
                  <a:pt x="481695" y="2069"/>
                </a:cubicBezTo>
                <a:cubicBezTo>
                  <a:pt x="892231" y="27616"/>
                  <a:pt x="2463215" y="560453"/>
                  <a:pt x="2463215" y="560453"/>
                </a:cubicBezTo>
              </a:path>
            </a:pathLst>
          </a:custGeom>
          <a:ln>
            <a:solidFill>
              <a:srgbClr val="0000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 rot="930956">
            <a:off x="4385653" y="1547494"/>
            <a:ext cx="1266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 err="1" smtClean="0">
                <a:solidFill>
                  <a:srgbClr val="0000FF"/>
                </a:solidFill>
              </a:rPr>
              <a:t>Experimental</a:t>
            </a:r>
            <a:r>
              <a:rPr lang="it-IT" sz="1200" dirty="0" smtClean="0">
                <a:solidFill>
                  <a:srgbClr val="0000FF"/>
                </a:solidFill>
              </a:rPr>
              <a:t> </a:t>
            </a:r>
            <a:r>
              <a:rPr lang="it-IT" sz="1200" dirty="0" err="1" smtClean="0">
                <a:solidFill>
                  <a:srgbClr val="0000FF"/>
                </a:solidFill>
              </a:rPr>
              <a:t>fit</a:t>
            </a:r>
            <a:r>
              <a:rPr lang="it-IT" sz="1200" dirty="0" smtClean="0">
                <a:solidFill>
                  <a:srgbClr val="0000FF"/>
                </a:solidFill>
              </a:rPr>
              <a:t> ! </a:t>
            </a:r>
            <a:endParaRPr lang="it-IT" sz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76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3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err="1" smtClean="0"/>
              <a:t>Anthracene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based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junctions</a:t>
            </a:r>
            <a:endParaRPr lang="fr-FR" sz="36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51520" y="5097958"/>
            <a:ext cx="78021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b="1" dirty="0" err="1"/>
              <a:t>A</a:t>
            </a:r>
            <a:r>
              <a:rPr lang="it-IT" b="1" dirty="0" err="1" smtClean="0"/>
              <a:t>ntiresonance</a:t>
            </a:r>
            <a:r>
              <a:rPr lang="it-IT" b="1" dirty="0" smtClean="0"/>
              <a:t> </a:t>
            </a:r>
            <a:r>
              <a:rPr lang="it-IT" b="1" dirty="0" err="1" smtClean="0"/>
              <a:t>dip</a:t>
            </a:r>
            <a:r>
              <a:rPr lang="it-IT" b="1" dirty="0" smtClean="0"/>
              <a:t> </a:t>
            </a:r>
            <a:r>
              <a:rPr lang="it-IT" b="1" dirty="0" err="1" smtClean="0"/>
              <a:t>at</a:t>
            </a:r>
            <a:r>
              <a:rPr lang="it-IT" b="1" dirty="0" smtClean="0"/>
              <a:t> 4K</a:t>
            </a:r>
            <a:r>
              <a:rPr lang="it-IT" dirty="0" smtClean="0"/>
              <a:t>, </a:t>
            </a:r>
            <a:r>
              <a:rPr lang="it-IT" dirty="0" err="1" smtClean="0"/>
              <a:t>lower</a:t>
            </a:r>
            <a:r>
              <a:rPr lang="it-IT" dirty="0" smtClean="0"/>
              <a:t> </a:t>
            </a:r>
            <a:r>
              <a:rPr lang="it-IT" dirty="0" err="1" smtClean="0"/>
              <a:t>visibility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300K </a:t>
            </a:r>
            <a:r>
              <a:rPr lang="it-IT" dirty="0" err="1" smtClean="0"/>
              <a:t>as</a:t>
            </a:r>
            <a:r>
              <a:rPr lang="it-IT" dirty="0" smtClean="0"/>
              <a:t> for the AQ-</a:t>
            </a:r>
            <a:r>
              <a:rPr lang="it-IT" dirty="0" err="1" smtClean="0"/>
              <a:t>based</a:t>
            </a:r>
            <a:r>
              <a:rPr lang="it-IT" dirty="0" smtClean="0"/>
              <a:t> </a:t>
            </a:r>
            <a:r>
              <a:rPr lang="it-IT" dirty="0" err="1" smtClean="0"/>
              <a:t>junctions</a:t>
            </a:r>
            <a:endParaRPr lang="it-IT" dirty="0" smtClean="0"/>
          </a:p>
          <a:p>
            <a:endParaRPr lang="it-IT" dirty="0" smtClean="0"/>
          </a:p>
          <a:p>
            <a:pPr marL="285750" indent="-285750">
              <a:buFont typeface="Wingdings" charset="2"/>
              <a:buChar char="Ø"/>
            </a:pPr>
            <a:r>
              <a:rPr lang="it-IT" b="1" dirty="0" smtClean="0"/>
              <a:t>Temperature </a:t>
            </a:r>
            <a:r>
              <a:rPr lang="it-IT" b="1" dirty="0" err="1" smtClean="0"/>
              <a:t>dependent</a:t>
            </a:r>
            <a:r>
              <a:rPr lang="it-IT" b="1" dirty="0" smtClean="0"/>
              <a:t> </a:t>
            </a:r>
            <a:r>
              <a:rPr lang="it-IT" b="1" dirty="0" err="1"/>
              <a:t>s</a:t>
            </a:r>
            <a:r>
              <a:rPr lang="it-IT" b="1" dirty="0" err="1" smtClean="0"/>
              <a:t>tructures</a:t>
            </a:r>
            <a:r>
              <a:rPr lang="it-IT" b="1" dirty="0" smtClean="0"/>
              <a:t> </a:t>
            </a:r>
            <a:r>
              <a:rPr lang="it-IT" b="1" dirty="0" err="1" smtClean="0"/>
              <a:t>at</a:t>
            </a:r>
            <a:r>
              <a:rPr lang="it-IT" b="1" dirty="0" smtClean="0"/>
              <a:t> </a:t>
            </a:r>
            <a:r>
              <a:rPr lang="it-IT" b="1" dirty="0" err="1" smtClean="0"/>
              <a:t>low</a:t>
            </a:r>
            <a:r>
              <a:rPr lang="it-IT" b="1" dirty="0" smtClean="0"/>
              <a:t> T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23527" y="827420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b="1" dirty="0" err="1" smtClean="0">
                <a:solidFill>
                  <a:srgbClr val="000090"/>
                </a:solidFill>
              </a:rPr>
              <a:t>Au</a:t>
            </a:r>
            <a:r>
              <a:rPr lang="it-IT" sz="2000" b="1" dirty="0" smtClean="0">
                <a:solidFill>
                  <a:srgbClr val="000090"/>
                </a:solidFill>
              </a:rPr>
              <a:t> / AC /</a:t>
            </a:r>
            <a:r>
              <a:rPr lang="it-IT" sz="2000" b="1" dirty="0" err="1" smtClean="0">
                <a:solidFill>
                  <a:srgbClr val="000090"/>
                </a:solidFill>
              </a:rPr>
              <a:t>Au</a:t>
            </a:r>
            <a:r>
              <a:rPr lang="it-IT" sz="2000" b="1" dirty="0" smtClean="0">
                <a:solidFill>
                  <a:srgbClr val="000090"/>
                </a:solidFill>
              </a:rPr>
              <a:t>  </a:t>
            </a:r>
            <a:r>
              <a:rPr lang="it-IT" sz="2000" b="1" dirty="0" err="1" smtClean="0">
                <a:solidFill>
                  <a:srgbClr val="000090"/>
                </a:solidFill>
              </a:rPr>
              <a:t>based</a:t>
            </a:r>
            <a:r>
              <a:rPr lang="it-IT" sz="2000" b="1" dirty="0" smtClean="0">
                <a:solidFill>
                  <a:srgbClr val="000090"/>
                </a:solidFill>
              </a:rPr>
              <a:t> </a:t>
            </a:r>
            <a:r>
              <a:rPr lang="it-IT" sz="2000" b="1" dirty="0" err="1" smtClean="0">
                <a:solidFill>
                  <a:srgbClr val="000090"/>
                </a:solidFill>
              </a:rPr>
              <a:t>junctions</a:t>
            </a:r>
            <a:endParaRPr lang="it-IT" sz="2000" b="1" dirty="0">
              <a:solidFill>
                <a:srgbClr val="000090"/>
              </a:solidFill>
            </a:endParaRPr>
          </a:p>
        </p:txBody>
      </p:sp>
      <p:pic>
        <p:nvPicPr>
          <p:cNvPr id="11" name="Immagine 10" descr="AC_conduct_300 et 4K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4" t="10786" r="12963" b="3901"/>
          <a:stretch/>
        </p:blipFill>
        <p:spPr>
          <a:xfrm>
            <a:off x="395537" y="1700808"/>
            <a:ext cx="3900744" cy="2952328"/>
          </a:xfrm>
          <a:prstGeom prst="rect">
            <a:avLst/>
          </a:prstGeom>
        </p:spPr>
      </p:pic>
      <p:pic>
        <p:nvPicPr>
          <p:cNvPr id="12" name="Immagine 11" descr="AC_conduct_temperature dependence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91" t="10049" r="13118" b="5068"/>
          <a:stretch/>
        </p:blipFill>
        <p:spPr>
          <a:xfrm>
            <a:off x="4499995" y="1662843"/>
            <a:ext cx="4020627" cy="2990293"/>
          </a:xfrm>
          <a:prstGeom prst="rect">
            <a:avLst/>
          </a:prstGeom>
        </p:spPr>
      </p:pic>
      <p:sp>
        <p:nvSpPr>
          <p:cNvPr id="10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bg1"/>
                </a:solidFill>
              </a:rPr>
              <a:t>Experimental</a:t>
            </a:r>
            <a:r>
              <a:rPr lang="fr-FR" sz="1300" b="1" dirty="0">
                <a:solidFill>
                  <a:schemeClr val="bg1"/>
                </a:solidFill>
              </a:rPr>
              <a:t> </a:t>
            </a:r>
            <a:r>
              <a:rPr lang="fr-FR" sz="1300" b="1" dirty="0" err="1" smtClean="0">
                <a:solidFill>
                  <a:schemeClr val="bg1"/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99592" y="3789040"/>
            <a:ext cx="115929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it-IT" b="1" dirty="0" smtClean="0"/>
              <a:t>Junction 3</a:t>
            </a:r>
            <a:endParaRPr lang="it-IT" b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076056" y="3861048"/>
            <a:ext cx="1159292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it-IT" b="1" dirty="0" smtClean="0"/>
              <a:t>Junction 4</a:t>
            </a:r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354770" y="3913311"/>
            <a:ext cx="958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20x20μm</a:t>
            </a:r>
            <a:r>
              <a:rPr lang="it-IT" sz="1400" i="1" baseline="30000" dirty="0" smtClean="0"/>
              <a:t>2</a:t>
            </a:r>
            <a:endParaRPr lang="it-IT" sz="1400" i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7596336" y="3913311"/>
            <a:ext cx="9585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/>
              <a:t>20x20μm</a:t>
            </a:r>
            <a:r>
              <a:rPr lang="it-IT" sz="1400" i="1" baseline="30000" dirty="0" smtClean="0"/>
              <a:t>2</a:t>
            </a:r>
            <a:endParaRPr lang="it-IT" sz="1400" i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586811" y="1340768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G (V) vs </a:t>
            </a:r>
            <a:r>
              <a:rPr lang="it-IT" b="1" dirty="0" err="1" smtClean="0"/>
              <a:t>bias</a:t>
            </a:r>
            <a:r>
              <a:rPr lang="it-IT" b="1" dirty="0" smtClean="0"/>
              <a:t> </a:t>
            </a:r>
            <a:r>
              <a:rPr lang="it-IT" b="1" dirty="0" err="1" smtClean="0"/>
              <a:t>voltage</a:t>
            </a:r>
            <a:endParaRPr lang="it-IT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5665546" y="1331476"/>
            <a:ext cx="2506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G (V = 0) vs </a:t>
            </a:r>
            <a:r>
              <a:rPr lang="it-IT" b="1" dirty="0" err="1" smtClean="0"/>
              <a:t>bias</a:t>
            </a:r>
            <a:r>
              <a:rPr lang="it-IT" b="1" dirty="0" smtClean="0"/>
              <a:t> </a:t>
            </a:r>
            <a:r>
              <a:rPr lang="it-IT" b="1" dirty="0" err="1" smtClean="0"/>
              <a:t>voltage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362521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4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err="1" smtClean="0"/>
              <a:t>Temperature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dependence</a:t>
            </a:r>
            <a:endParaRPr lang="fr-FR" sz="36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88032" y="5013177"/>
            <a:ext cx="867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b="1" dirty="0" err="1"/>
              <a:t>E</a:t>
            </a:r>
            <a:r>
              <a:rPr lang="it-IT" b="1" dirty="0" err="1" smtClean="0"/>
              <a:t>xperimental</a:t>
            </a:r>
            <a:r>
              <a:rPr lang="it-IT" b="1" dirty="0" smtClean="0"/>
              <a:t> </a:t>
            </a:r>
            <a:r>
              <a:rPr lang="it-IT" b="1" dirty="0" err="1" smtClean="0"/>
              <a:t>behaviour</a:t>
            </a:r>
            <a:r>
              <a:rPr lang="it-IT" b="1" dirty="0" smtClean="0"/>
              <a:t> </a:t>
            </a:r>
            <a:r>
              <a:rPr lang="it-IT" dirty="0" err="1" smtClean="0"/>
              <a:t>similar</a:t>
            </a:r>
            <a:r>
              <a:rPr lang="it-IT" dirty="0" smtClean="0"/>
              <a:t> </a:t>
            </a:r>
            <a:r>
              <a:rPr lang="it-IT" b="1" dirty="0" smtClean="0"/>
              <a:t>to the </a:t>
            </a:r>
            <a:r>
              <a:rPr lang="it-IT" b="1" dirty="0" err="1" smtClean="0"/>
              <a:t>one</a:t>
            </a:r>
            <a:r>
              <a:rPr lang="it-IT" b="1" dirty="0" smtClean="0"/>
              <a:t> </a:t>
            </a:r>
            <a:r>
              <a:rPr lang="it-IT" b="1" dirty="0" err="1" smtClean="0"/>
              <a:t>predicted</a:t>
            </a:r>
            <a:r>
              <a:rPr lang="it-IT" b="1" dirty="0" smtClean="0"/>
              <a:t> for single and AQ </a:t>
            </a:r>
            <a:r>
              <a:rPr lang="it-IT" b="1" dirty="0" err="1" smtClean="0"/>
              <a:t>based</a:t>
            </a:r>
            <a:r>
              <a:rPr lang="it-IT" b="1" dirty="0" smtClean="0"/>
              <a:t> </a:t>
            </a:r>
            <a:r>
              <a:rPr lang="it-IT" b="1" dirty="0" err="1" smtClean="0"/>
              <a:t>junctions</a:t>
            </a:r>
            <a:endParaRPr lang="it-IT" dirty="0" smtClean="0"/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5517232"/>
            <a:ext cx="466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dirty="0" err="1" smtClean="0"/>
              <a:t>Decoherence</a:t>
            </a:r>
            <a:r>
              <a:rPr lang="it-IT" dirty="0" smtClean="0"/>
              <a:t> by </a:t>
            </a:r>
            <a:r>
              <a:rPr lang="it-IT" b="1" dirty="0" smtClean="0"/>
              <a:t>electron </a:t>
            </a:r>
            <a:r>
              <a:rPr lang="it-IT" b="1" dirty="0" err="1" smtClean="0"/>
              <a:t>phonon</a:t>
            </a:r>
            <a:r>
              <a:rPr lang="it-IT" dirty="0" smtClean="0"/>
              <a:t> </a:t>
            </a:r>
            <a:r>
              <a:rPr lang="it-IT" b="1" dirty="0" err="1" smtClean="0"/>
              <a:t>coupling</a:t>
            </a:r>
            <a:r>
              <a:rPr lang="it-IT" dirty="0" smtClean="0"/>
              <a:t> ? </a:t>
            </a:r>
            <a:endParaRPr lang="it-IT" dirty="0"/>
          </a:p>
        </p:txBody>
      </p:sp>
      <p:grpSp>
        <p:nvGrpSpPr>
          <p:cNvPr id="3" name="Gruppo 2"/>
          <p:cNvGrpSpPr/>
          <p:nvPr/>
        </p:nvGrpSpPr>
        <p:grpSpPr>
          <a:xfrm>
            <a:off x="467545" y="1754509"/>
            <a:ext cx="3805657" cy="2754611"/>
            <a:chOff x="467545" y="1466477"/>
            <a:chExt cx="3805657" cy="2754611"/>
          </a:xfrm>
        </p:grpSpPr>
        <p:pic>
          <p:nvPicPr>
            <p:cNvPr id="14" name="Immagine 13" descr="B12_G(V=0) et T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07" t="11302" r="13565" b="2689"/>
            <a:stretch/>
          </p:blipFill>
          <p:spPr>
            <a:xfrm>
              <a:off x="611563" y="1466477"/>
              <a:ext cx="3661639" cy="2754611"/>
            </a:xfrm>
            <a:prstGeom prst="rect">
              <a:avLst/>
            </a:prstGeom>
          </p:spPr>
        </p:pic>
        <p:pic>
          <p:nvPicPr>
            <p:cNvPr id="17" name="Immagine 16" descr="A12_conduct 4 et 300K.png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104" t="31805" r="84828" b="48204"/>
            <a:stretch/>
          </p:blipFill>
          <p:spPr>
            <a:xfrm>
              <a:off x="467545" y="2276872"/>
              <a:ext cx="375244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</p:grpSp>
      <p:grpSp>
        <p:nvGrpSpPr>
          <p:cNvPr id="22" name="Gruppo 21"/>
          <p:cNvGrpSpPr/>
          <p:nvPr/>
        </p:nvGrpSpPr>
        <p:grpSpPr>
          <a:xfrm>
            <a:off x="5004051" y="1700808"/>
            <a:ext cx="3672408" cy="2760753"/>
            <a:chOff x="5004048" y="1398781"/>
            <a:chExt cx="3672408" cy="2760752"/>
          </a:xfrm>
        </p:grpSpPr>
        <p:pic>
          <p:nvPicPr>
            <p:cNvPr id="16" name="Immagine 15" descr="B12_structures 4K peak_position.png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486" t="10428" r="13154" b="3078"/>
            <a:stretch/>
          </p:blipFill>
          <p:spPr>
            <a:xfrm>
              <a:off x="5035189" y="1398781"/>
              <a:ext cx="3641267" cy="2750299"/>
            </a:xfrm>
            <a:prstGeom prst="rect">
              <a:avLst/>
            </a:prstGeom>
          </p:spPr>
        </p:pic>
        <p:sp>
          <p:nvSpPr>
            <p:cNvPr id="13" name="CasellaDiTesto 12"/>
            <p:cNvSpPr txBox="1"/>
            <p:nvPr/>
          </p:nvSpPr>
          <p:spPr>
            <a:xfrm>
              <a:off x="7039108" y="3068960"/>
              <a:ext cx="1565340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it-IT" b="1" dirty="0" err="1" smtClean="0">
                  <a:solidFill>
                    <a:srgbClr val="FF0000"/>
                  </a:solidFill>
                </a:rPr>
                <a:t>V</a:t>
              </a:r>
              <a:r>
                <a:rPr lang="it-IT" b="1" baseline="-25000" dirty="0" err="1" smtClean="0">
                  <a:solidFill>
                    <a:srgbClr val="FF0000"/>
                  </a:solidFill>
                </a:rPr>
                <a:t>n</a:t>
              </a:r>
              <a:r>
                <a:rPr lang="it-IT" b="1" dirty="0" smtClean="0">
                  <a:solidFill>
                    <a:srgbClr val="FF0000"/>
                  </a:solidFill>
                </a:rPr>
                <a:t> = 2(</a:t>
              </a:r>
              <a:r>
                <a:rPr lang="it-IT" b="1" dirty="0" err="1" smtClean="0">
                  <a:solidFill>
                    <a:srgbClr val="FF0000"/>
                  </a:solidFill>
                </a:rPr>
                <a:t>ε</a:t>
              </a:r>
              <a:r>
                <a:rPr lang="it-IT" b="1" dirty="0" smtClean="0">
                  <a:solidFill>
                    <a:srgbClr val="FF0000"/>
                  </a:solidFill>
                </a:rPr>
                <a:t> + </a:t>
              </a:r>
              <a:r>
                <a:rPr lang="it-IT" b="1" dirty="0" err="1" smtClean="0">
                  <a:solidFill>
                    <a:srgbClr val="FF0000"/>
                  </a:solidFill>
                </a:rPr>
                <a:t>nhν</a:t>
              </a:r>
              <a:r>
                <a:rPr lang="it-IT" b="1" dirty="0" smtClean="0">
                  <a:solidFill>
                    <a:srgbClr val="FF0000"/>
                  </a:solidFill>
                </a:rPr>
                <a:t>)</a:t>
              </a:r>
              <a:endParaRPr lang="it-IT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 rot="16200000">
              <a:off x="4617877" y="2519029"/>
              <a:ext cx="1080120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 smtClean="0"/>
                <a:t>U (</a:t>
              </a:r>
              <a:r>
                <a:rPr lang="it-IT" sz="1400" b="1" dirty="0" err="1" smtClean="0"/>
                <a:t>mV</a:t>
              </a:r>
              <a:r>
                <a:rPr lang="it-IT" sz="1400" b="1" dirty="0"/>
                <a:t>)</a:t>
              </a: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6490325" y="3851756"/>
              <a:ext cx="1250027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dirty="0" smtClean="0"/>
                <a:t>n° </a:t>
              </a:r>
              <a:r>
                <a:rPr lang="it-IT" sz="1400" b="1" dirty="0" err="1" smtClean="0"/>
                <a:t>peak</a:t>
              </a:r>
              <a:endParaRPr lang="it-IT" sz="1400" b="1" dirty="0"/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5652120" y="1556792"/>
              <a:ext cx="1008112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1" name="Rettangolo 20"/>
          <p:cNvSpPr/>
          <p:nvPr/>
        </p:nvSpPr>
        <p:spPr>
          <a:xfrm>
            <a:off x="323528" y="6021288"/>
            <a:ext cx="4814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it-IT" b="1" dirty="0" err="1"/>
              <a:t>Same</a:t>
            </a:r>
            <a:r>
              <a:rPr lang="it-IT" b="1" dirty="0"/>
              <a:t> </a:t>
            </a:r>
            <a:r>
              <a:rPr lang="it-IT" b="1" dirty="0" err="1"/>
              <a:t>vibrational</a:t>
            </a:r>
            <a:r>
              <a:rPr lang="it-IT" b="1" dirty="0"/>
              <a:t> </a:t>
            </a:r>
            <a:r>
              <a:rPr lang="it-IT" b="1" dirty="0" err="1"/>
              <a:t>modes</a:t>
            </a:r>
            <a:r>
              <a:rPr lang="it-IT" b="1" dirty="0"/>
              <a:t> </a:t>
            </a:r>
            <a:r>
              <a:rPr lang="it-IT" b="1" dirty="0" err="1"/>
              <a:t>as</a:t>
            </a:r>
            <a:r>
              <a:rPr lang="it-IT" b="1" dirty="0"/>
              <a:t> for the AQ </a:t>
            </a:r>
            <a:r>
              <a:rPr lang="it-IT" dirty="0" err="1"/>
              <a:t>excited</a:t>
            </a:r>
            <a:r>
              <a:rPr lang="it-IT" dirty="0"/>
              <a:t> </a:t>
            </a:r>
          </a:p>
        </p:txBody>
      </p:sp>
      <p:sp>
        <p:nvSpPr>
          <p:cNvPr id="18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bg1"/>
                </a:solidFill>
              </a:rPr>
              <a:t>Experimental</a:t>
            </a:r>
            <a:r>
              <a:rPr lang="fr-FR" sz="1300" b="1" dirty="0">
                <a:solidFill>
                  <a:schemeClr val="bg1"/>
                </a:solidFill>
              </a:rPr>
              <a:t> </a:t>
            </a:r>
            <a:r>
              <a:rPr lang="fr-FR" sz="1300" b="1" dirty="0" err="1" smtClean="0">
                <a:solidFill>
                  <a:schemeClr val="bg1"/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475656" y="1403484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G (V= 0) vs temperature</a:t>
            </a:r>
            <a:endParaRPr lang="it-IT" b="1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5025865" y="1403484"/>
            <a:ext cx="393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Energy of the </a:t>
            </a:r>
            <a:r>
              <a:rPr lang="it-IT" b="1" dirty="0" err="1" smtClean="0"/>
              <a:t>structures</a:t>
            </a:r>
            <a:r>
              <a:rPr lang="it-IT" b="1" dirty="0" smtClean="0"/>
              <a:t> vs the position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190313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79514" y="796642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000" b="1" dirty="0" smtClean="0">
                <a:solidFill>
                  <a:srgbClr val="000090"/>
                </a:solidFill>
              </a:rPr>
              <a:t>QI vs tunnel </a:t>
            </a:r>
            <a:r>
              <a:rPr lang="it-IT" sz="2000" b="1" dirty="0" err="1" smtClean="0">
                <a:solidFill>
                  <a:srgbClr val="000090"/>
                </a:solidFill>
              </a:rPr>
              <a:t>behaviour</a:t>
            </a:r>
            <a:endParaRPr lang="it-IT" sz="2000" dirty="0">
              <a:solidFill>
                <a:srgbClr val="000090"/>
              </a:solidFill>
            </a:endParaRPr>
          </a:p>
        </p:txBody>
      </p:sp>
      <p:sp>
        <p:nvSpPr>
          <p:cNvPr id="4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err="1" smtClean="0"/>
              <a:t>Molecular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junction</a:t>
            </a:r>
            <a:r>
              <a:rPr lang="fr-FR" sz="3600" b="1" dirty="0" smtClean="0"/>
              <a:t> and tunneling</a:t>
            </a:r>
            <a:endParaRPr lang="fr-FR" sz="3600" b="1" dirty="0"/>
          </a:p>
        </p:txBody>
      </p:sp>
      <p:sp>
        <p:nvSpPr>
          <p:cNvPr id="10" name="ZoneTexte 17"/>
          <p:cNvSpPr txBox="1"/>
          <p:nvPr/>
        </p:nvSpPr>
        <p:spPr>
          <a:xfrm>
            <a:off x="5292080" y="1988840"/>
            <a:ext cx="86409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</a:rPr>
              <a:t>Al</a:t>
            </a:r>
            <a:r>
              <a:rPr lang="fr-FR" sz="1200" dirty="0">
                <a:solidFill>
                  <a:srgbClr val="000000"/>
                </a:solidFill>
              </a:rPr>
              <a:t> </a:t>
            </a:r>
            <a:r>
              <a:rPr lang="fr-FR" sz="1200" dirty="0" smtClean="0">
                <a:solidFill>
                  <a:srgbClr val="000000"/>
                </a:solidFill>
              </a:rPr>
              <a:t>(50nm)</a:t>
            </a:r>
            <a:endParaRPr lang="fr-FR" sz="1200" dirty="0">
              <a:solidFill>
                <a:srgbClr val="000000"/>
              </a:solidFill>
            </a:endParaRPr>
          </a:p>
        </p:txBody>
      </p:sp>
      <p:grpSp>
        <p:nvGrpSpPr>
          <p:cNvPr id="16" name="Gruppo 15"/>
          <p:cNvGrpSpPr/>
          <p:nvPr/>
        </p:nvGrpSpPr>
        <p:grpSpPr>
          <a:xfrm>
            <a:off x="4211958" y="1662034"/>
            <a:ext cx="1008113" cy="686846"/>
            <a:chOff x="6516216" y="1412776"/>
            <a:chExt cx="1440162" cy="992111"/>
          </a:xfrm>
        </p:grpSpPr>
        <p:sp>
          <p:nvSpPr>
            <p:cNvPr id="12" name="Cube 22"/>
            <p:cNvSpPr/>
            <p:nvPr/>
          </p:nvSpPr>
          <p:spPr>
            <a:xfrm>
              <a:off x="6525088" y="1828822"/>
              <a:ext cx="1431290" cy="576065"/>
            </a:xfrm>
            <a:prstGeom prst="cube">
              <a:avLst>
                <a:gd name="adj" fmla="val 69315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Cube 23"/>
            <p:cNvSpPr/>
            <p:nvPr/>
          </p:nvSpPr>
          <p:spPr>
            <a:xfrm>
              <a:off x="6516216" y="1556792"/>
              <a:ext cx="1440160" cy="648073"/>
            </a:xfrm>
            <a:prstGeom prst="cube">
              <a:avLst>
                <a:gd name="adj" fmla="val 6231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Cube 24"/>
            <p:cNvSpPr/>
            <p:nvPr/>
          </p:nvSpPr>
          <p:spPr>
            <a:xfrm>
              <a:off x="6516216" y="1412776"/>
              <a:ext cx="1440160" cy="576064"/>
            </a:xfrm>
            <a:prstGeom prst="cube">
              <a:avLst>
                <a:gd name="adj" fmla="val 74354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ZoneTexte 19"/>
          <p:cNvSpPr txBox="1"/>
          <p:nvPr/>
        </p:nvSpPr>
        <p:spPr>
          <a:xfrm>
            <a:off x="5292081" y="1556792"/>
            <a:ext cx="1080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Al </a:t>
            </a:r>
            <a:r>
              <a:rPr lang="fr-FR" sz="1200" dirty="0" smtClean="0"/>
              <a:t>(50nm)</a:t>
            </a:r>
            <a:endParaRPr lang="fr-FR" sz="1200" dirty="0"/>
          </a:p>
        </p:txBody>
      </p:sp>
      <p:sp>
        <p:nvSpPr>
          <p:cNvPr id="11" name="ZoneTexte 18"/>
          <p:cNvSpPr txBox="1"/>
          <p:nvPr/>
        </p:nvSpPr>
        <p:spPr>
          <a:xfrm>
            <a:off x="5292081" y="1772816"/>
            <a:ext cx="1008111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</a:rPr>
              <a:t>Al</a:t>
            </a:r>
            <a:r>
              <a:rPr lang="fr-FR" sz="1200" b="1" baseline="-25000" dirty="0" smtClean="0">
                <a:solidFill>
                  <a:srgbClr val="000000"/>
                </a:solidFill>
              </a:rPr>
              <a:t>2</a:t>
            </a:r>
            <a:r>
              <a:rPr lang="fr-FR" sz="1200" b="1" dirty="0" smtClean="0">
                <a:solidFill>
                  <a:srgbClr val="000000"/>
                </a:solidFill>
              </a:rPr>
              <a:t>O</a:t>
            </a:r>
            <a:r>
              <a:rPr lang="fr-FR" sz="1200" b="1" baseline="-25000" dirty="0" smtClean="0">
                <a:solidFill>
                  <a:srgbClr val="000000"/>
                </a:solidFill>
              </a:rPr>
              <a:t>3</a:t>
            </a:r>
            <a:r>
              <a:rPr lang="fr-FR" sz="1200" dirty="0" smtClean="0">
                <a:solidFill>
                  <a:srgbClr val="000000"/>
                </a:solidFill>
              </a:rPr>
              <a:t> (~ nm)</a:t>
            </a:r>
            <a:endParaRPr lang="fr-FR" sz="1200" dirty="0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18</a:t>
            </a:fld>
            <a:endParaRPr lang="fr-FR"/>
          </a:p>
        </p:txBody>
      </p:sp>
      <p:grpSp>
        <p:nvGrpSpPr>
          <p:cNvPr id="6" name="Gruppo 5"/>
          <p:cNvGrpSpPr/>
          <p:nvPr/>
        </p:nvGrpSpPr>
        <p:grpSpPr>
          <a:xfrm>
            <a:off x="2005544" y="2868282"/>
            <a:ext cx="5132915" cy="3801078"/>
            <a:chOff x="1815350" y="2724266"/>
            <a:chExt cx="5132914" cy="3801078"/>
          </a:xfrm>
        </p:grpSpPr>
        <p:pic>
          <p:nvPicPr>
            <p:cNvPr id="9" name="Immagine 8" descr="Tunnel vs AC based junction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253" t="9892" r="11266" b="3779"/>
            <a:stretch/>
          </p:blipFill>
          <p:spPr>
            <a:xfrm>
              <a:off x="1815350" y="2724266"/>
              <a:ext cx="5132914" cy="3801078"/>
            </a:xfrm>
            <a:prstGeom prst="rect">
              <a:avLst/>
            </a:prstGeom>
          </p:spPr>
        </p:pic>
        <p:sp>
          <p:nvSpPr>
            <p:cNvPr id="2" name="CasellaDiTesto 1"/>
            <p:cNvSpPr txBox="1"/>
            <p:nvPr/>
          </p:nvSpPr>
          <p:spPr>
            <a:xfrm>
              <a:off x="6228184" y="5507940"/>
              <a:ext cx="427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smtClean="0"/>
                <a:t>4K</a:t>
              </a:r>
              <a:endParaRPr lang="it-IT" b="1" dirty="0"/>
            </a:p>
          </p:txBody>
        </p:sp>
      </p:grpSp>
      <p:sp>
        <p:nvSpPr>
          <p:cNvPr id="17" name="CasellaDiTesto 16"/>
          <p:cNvSpPr txBox="1"/>
          <p:nvPr/>
        </p:nvSpPr>
        <p:spPr>
          <a:xfrm>
            <a:off x="996959" y="1196752"/>
            <a:ext cx="2570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Metallic</a:t>
            </a:r>
            <a:r>
              <a:rPr lang="it-IT" b="1" dirty="0" smtClean="0"/>
              <a:t> tunnel </a:t>
            </a:r>
            <a:r>
              <a:rPr lang="it-IT" b="1" dirty="0" err="1" smtClean="0"/>
              <a:t>junctions</a:t>
            </a:r>
            <a:endParaRPr lang="it-IT" b="1" dirty="0"/>
          </a:p>
        </p:txBody>
      </p:sp>
      <p:sp>
        <p:nvSpPr>
          <p:cNvPr id="18" name="Freccia destra 17"/>
          <p:cNvSpPr/>
          <p:nvPr/>
        </p:nvSpPr>
        <p:spPr>
          <a:xfrm>
            <a:off x="827585" y="1340769"/>
            <a:ext cx="216024" cy="144016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076390" y="2420889"/>
            <a:ext cx="2703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Different</a:t>
            </a:r>
            <a:r>
              <a:rPr lang="it-IT" b="1" dirty="0" smtClean="0"/>
              <a:t> </a:t>
            </a:r>
            <a:r>
              <a:rPr lang="it-IT" b="1" dirty="0" err="1" smtClean="0"/>
              <a:t>shapes</a:t>
            </a:r>
            <a:r>
              <a:rPr lang="it-IT" b="1" dirty="0" smtClean="0"/>
              <a:t> </a:t>
            </a:r>
            <a:r>
              <a:rPr lang="it-IT" b="1" dirty="0" err="1" smtClean="0"/>
              <a:t>at</a:t>
            </a:r>
            <a:r>
              <a:rPr lang="it-IT" b="1" dirty="0" smtClean="0"/>
              <a:t> </a:t>
            </a:r>
            <a:r>
              <a:rPr lang="it-IT" b="1" dirty="0" err="1" smtClean="0"/>
              <a:t>low</a:t>
            </a:r>
            <a:r>
              <a:rPr lang="it-IT" b="1" dirty="0" smtClean="0"/>
              <a:t> T</a:t>
            </a:r>
            <a:endParaRPr lang="it-IT" dirty="0"/>
          </a:p>
        </p:txBody>
      </p:sp>
      <p:sp>
        <p:nvSpPr>
          <p:cNvPr id="21" name="Freccia destra 20"/>
          <p:cNvSpPr/>
          <p:nvPr/>
        </p:nvSpPr>
        <p:spPr>
          <a:xfrm>
            <a:off x="827585" y="2564904"/>
            <a:ext cx="216024" cy="144016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2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rgbClr val="FFFFFF"/>
                </a:solidFill>
              </a:rPr>
              <a:t>Experimental</a:t>
            </a:r>
            <a:r>
              <a:rPr lang="fr-FR" sz="1300" b="1" dirty="0">
                <a:solidFill>
                  <a:srgbClr val="FFFFFF"/>
                </a:solidFill>
              </a:rPr>
              <a:t> </a:t>
            </a:r>
            <a:r>
              <a:rPr lang="fr-FR" sz="1300" b="1" dirty="0" err="1" smtClean="0">
                <a:solidFill>
                  <a:srgbClr val="FFFFFF"/>
                </a:solidFill>
              </a:rPr>
              <a:t>results</a:t>
            </a:r>
            <a:endParaRPr lang="fr-FR" sz="1300" b="1" dirty="0" smtClean="0">
              <a:solidFill>
                <a:srgbClr val="FFFFFF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Conclusions and perspectives</a:t>
            </a:r>
            <a:endParaRPr lang="fr-FR" sz="13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1880" y="1196752"/>
            <a:ext cx="138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Al / Al</a:t>
            </a:r>
            <a:r>
              <a:rPr lang="it-IT" baseline="-25000" dirty="0" smtClean="0"/>
              <a:t>2</a:t>
            </a:r>
            <a:r>
              <a:rPr lang="it-IT" dirty="0" smtClean="0"/>
              <a:t>O</a:t>
            </a:r>
            <a:r>
              <a:rPr lang="it-IT" baseline="-25000" dirty="0" smtClean="0"/>
              <a:t>3</a:t>
            </a:r>
            <a:r>
              <a:rPr lang="it-IT" dirty="0" smtClean="0"/>
              <a:t> /Al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64762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smtClean="0"/>
              <a:t>Conclusions and perspectives</a:t>
            </a:r>
            <a:endParaRPr lang="fr-FR" sz="3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27586" y="1196756"/>
            <a:ext cx="55446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r>
              <a:rPr lang="it-IT" sz="2000" b="1" dirty="0" smtClean="0">
                <a:solidFill>
                  <a:srgbClr val="0000FF"/>
                </a:solidFill>
              </a:rPr>
              <a:t>Large area </a:t>
            </a:r>
            <a:r>
              <a:rPr lang="it-IT" sz="2000" b="1" dirty="0" err="1" smtClean="0">
                <a:solidFill>
                  <a:srgbClr val="0000FF"/>
                </a:solidFill>
              </a:rPr>
              <a:t>solid</a:t>
            </a:r>
            <a:r>
              <a:rPr lang="it-IT" sz="2000" b="1" dirty="0" smtClean="0">
                <a:solidFill>
                  <a:srgbClr val="0000FF"/>
                </a:solidFill>
              </a:rPr>
              <a:t> state </a:t>
            </a:r>
            <a:r>
              <a:rPr lang="it-IT" sz="2000" b="1" dirty="0" err="1" smtClean="0">
                <a:solidFill>
                  <a:srgbClr val="0000FF"/>
                </a:solidFill>
              </a:rPr>
              <a:t>molecules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based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junctions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dirty="0" smtClean="0"/>
              <a:t>(with AQ, AC, </a:t>
            </a:r>
            <a:r>
              <a:rPr lang="it-IT" sz="2000" dirty="0" err="1" smtClean="0"/>
              <a:t>oxides</a:t>
            </a:r>
            <a:r>
              <a:rPr lang="it-IT" sz="2000" dirty="0" smtClean="0"/>
              <a:t>…)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endParaRPr lang="it-IT" sz="2000" dirty="0" smtClean="0"/>
          </a:p>
          <a:p>
            <a:pPr>
              <a:buSzPct val="150000"/>
            </a:pPr>
            <a:endParaRPr lang="it-IT" sz="2000" dirty="0" smtClean="0"/>
          </a:p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r>
              <a:rPr lang="it-IT" sz="2000" b="1" dirty="0" smtClean="0">
                <a:solidFill>
                  <a:srgbClr val="0000FF"/>
                </a:solidFill>
              </a:rPr>
              <a:t>Direct </a:t>
            </a:r>
            <a:r>
              <a:rPr lang="it-IT" sz="2000" b="1" dirty="0" err="1" smtClean="0">
                <a:solidFill>
                  <a:srgbClr val="0000FF"/>
                </a:solidFill>
              </a:rPr>
              <a:t>measurement</a:t>
            </a:r>
            <a:r>
              <a:rPr lang="it-IT" sz="2000" b="1" dirty="0" smtClean="0">
                <a:solidFill>
                  <a:srgbClr val="0000FF"/>
                </a:solidFill>
              </a:rPr>
              <a:t> of large </a:t>
            </a:r>
            <a:r>
              <a:rPr lang="it-IT" sz="2000" b="1" dirty="0" err="1" smtClean="0">
                <a:solidFill>
                  <a:srgbClr val="0000FF"/>
                </a:solidFill>
              </a:rPr>
              <a:t>antiresonance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dip</a:t>
            </a:r>
            <a:r>
              <a:rPr lang="it-IT" sz="2000" dirty="0" smtClean="0">
                <a:solidFill>
                  <a:srgbClr val="0000FF"/>
                </a:solidFill>
              </a:rPr>
              <a:t> </a:t>
            </a:r>
            <a:r>
              <a:rPr lang="it-IT" sz="2000" dirty="0" smtClean="0"/>
              <a:t>in </a:t>
            </a:r>
            <a:r>
              <a:rPr lang="it-IT" sz="2000" dirty="0" err="1" smtClean="0"/>
              <a:t>dI</a:t>
            </a:r>
            <a:r>
              <a:rPr lang="it-IT" sz="2000" dirty="0" smtClean="0"/>
              <a:t>/</a:t>
            </a:r>
            <a:r>
              <a:rPr lang="it-IT" sz="2000" dirty="0" err="1" smtClean="0"/>
              <a:t>dV</a:t>
            </a:r>
            <a:r>
              <a:rPr lang="it-IT" sz="2000" dirty="0" smtClean="0"/>
              <a:t> </a:t>
            </a:r>
            <a:r>
              <a:rPr lang="it-IT" sz="2000" dirty="0" err="1" smtClean="0"/>
              <a:t>curves</a:t>
            </a:r>
            <a:r>
              <a:rPr lang="it-IT" sz="2000" dirty="0" smtClean="0"/>
              <a:t> with a </a:t>
            </a:r>
            <a:r>
              <a:rPr lang="it-IT" sz="2000" b="1" dirty="0" smtClean="0">
                <a:solidFill>
                  <a:srgbClr val="0000FF"/>
                </a:solidFill>
              </a:rPr>
              <a:t>strong temperature </a:t>
            </a:r>
            <a:r>
              <a:rPr lang="it-IT" sz="2000" b="1" dirty="0" err="1" smtClean="0">
                <a:solidFill>
                  <a:srgbClr val="0000FF"/>
                </a:solidFill>
              </a:rPr>
              <a:t>dependence</a:t>
            </a:r>
            <a:r>
              <a:rPr lang="it-IT" sz="2000" dirty="0" smtClean="0"/>
              <a:t>. 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endParaRPr lang="it-IT" sz="2000" dirty="0" smtClean="0"/>
          </a:p>
          <a:p>
            <a:pPr>
              <a:buSzPct val="150000"/>
            </a:pPr>
            <a:endParaRPr lang="it-IT" sz="2000" dirty="0" smtClean="0"/>
          </a:p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r>
              <a:rPr lang="it-IT" sz="2000" b="1" dirty="0" err="1" smtClean="0">
                <a:solidFill>
                  <a:srgbClr val="0000FF"/>
                </a:solidFill>
              </a:rPr>
              <a:t>Additional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structures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at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low</a:t>
            </a:r>
            <a:r>
              <a:rPr lang="it-IT" sz="2000" b="1" dirty="0" smtClean="0">
                <a:solidFill>
                  <a:srgbClr val="0000FF"/>
                </a:solidFill>
              </a:rPr>
              <a:t> T </a:t>
            </a:r>
            <a:r>
              <a:rPr lang="it-IT" sz="2000" dirty="0" err="1" smtClean="0"/>
              <a:t>that</a:t>
            </a:r>
            <a:r>
              <a:rPr lang="it-IT" sz="2000" dirty="0" smtClean="0"/>
              <a:t> </a:t>
            </a:r>
            <a:r>
              <a:rPr lang="it-IT" sz="2000" dirty="0" err="1" smtClean="0"/>
              <a:t>could</a:t>
            </a:r>
            <a:r>
              <a:rPr lang="it-IT" sz="2000" dirty="0" smtClean="0"/>
              <a:t> be the </a:t>
            </a:r>
            <a:r>
              <a:rPr lang="it-IT" sz="2000" b="1" dirty="0" err="1" smtClean="0">
                <a:solidFill>
                  <a:srgbClr val="0000FF"/>
                </a:solidFill>
              </a:rPr>
              <a:t>signatures</a:t>
            </a:r>
            <a:r>
              <a:rPr lang="it-IT" sz="2000" b="1" dirty="0" smtClean="0">
                <a:solidFill>
                  <a:srgbClr val="0000FF"/>
                </a:solidFill>
              </a:rPr>
              <a:t> of </a:t>
            </a:r>
            <a:r>
              <a:rPr lang="it-IT" sz="2000" b="1" dirty="0" err="1" smtClean="0">
                <a:solidFill>
                  <a:srgbClr val="0000FF"/>
                </a:solidFill>
              </a:rPr>
              <a:t>vibrational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modes</a:t>
            </a:r>
            <a:r>
              <a:rPr lang="it-IT" sz="2000" b="1" dirty="0" smtClean="0">
                <a:solidFill>
                  <a:srgbClr val="0000FF"/>
                </a:solidFill>
              </a:rPr>
              <a:t> of the </a:t>
            </a:r>
            <a:r>
              <a:rPr lang="it-IT" sz="2000" b="1" dirty="0" err="1" smtClean="0">
                <a:solidFill>
                  <a:srgbClr val="0000FF"/>
                </a:solidFill>
              </a:rPr>
              <a:t>organic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layer</a:t>
            </a:r>
            <a:r>
              <a:rPr lang="it-IT" sz="2000" b="1" dirty="0" smtClean="0"/>
              <a:t>.</a:t>
            </a:r>
          </a:p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endParaRPr lang="it-IT" sz="2000" b="1" dirty="0" smtClean="0"/>
          </a:p>
          <a:p>
            <a:pPr>
              <a:buClr>
                <a:schemeClr val="tx1"/>
              </a:buClr>
              <a:buSzPct val="150000"/>
            </a:pPr>
            <a:endParaRPr lang="it-IT" sz="2000" b="1" dirty="0"/>
          </a:p>
          <a:p>
            <a:pPr marL="285750" indent="-285750">
              <a:buClr>
                <a:schemeClr val="tx1"/>
              </a:buClr>
              <a:buSzPct val="150000"/>
              <a:buFont typeface="Arial"/>
              <a:buChar char="•"/>
            </a:pPr>
            <a:r>
              <a:rPr lang="it-IT" sz="2000" b="1" dirty="0" err="1" smtClean="0">
                <a:solidFill>
                  <a:srgbClr val="0000FF"/>
                </a:solidFill>
              </a:rPr>
              <a:t>Giant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thermoelectric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b="1" dirty="0" err="1" smtClean="0">
                <a:solidFill>
                  <a:srgbClr val="0000FF"/>
                </a:solidFill>
              </a:rPr>
              <a:t>effect</a:t>
            </a:r>
            <a:r>
              <a:rPr lang="it-IT" sz="2000" b="1" dirty="0" smtClean="0">
                <a:solidFill>
                  <a:srgbClr val="0000FF"/>
                </a:solidFill>
              </a:rPr>
              <a:t> </a:t>
            </a:r>
            <a:r>
              <a:rPr lang="it-IT" sz="2000" dirty="0" err="1" smtClean="0"/>
              <a:t>predicted</a:t>
            </a:r>
            <a:r>
              <a:rPr lang="it-IT" sz="2000" dirty="0" smtClean="0"/>
              <a:t> in </a:t>
            </a:r>
            <a:r>
              <a:rPr lang="it-IT" sz="2000" dirty="0" err="1" smtClean="0"/>
              <a:t>molecular</a:t>
            </a:r>
            <a:r>
              <a:rPr lang="it-IT" sz="2000" dirty="0" smtClean="0"/>
              <a:t> </a:t>
            </a:r>
            <a:r>
              <a:rPr lang="it-IT" sz="2000" dirty="0" err="1" smtClean="0"/>
              <a:t>junctions</a:t>
            </a:r>
            <a:r>
              <a:rPr lang="it-IT" sz="2000" dirty="0" smtClean="0"/>
              <a:t> </a:t>
            </a:r>
            <a:r>
              <a:rPr lang="it-IT" sz="2000" dirty="0" err="1" smtClean="0"/>
              <a:t>where</a:t>
            </a:r>
            <a:r>
              <a:rPr lang="it-IT" sz="2000" dirty="0" smtClean="0"/>
              <a:t> QI </a:t>
            </a:r>
            <a:r>
              <a:rPr lang="it-IT" sz="2000" dirty="0" err="1" smtClean="0"/>
              <a:t>occur</a:t>
            </a:r>
            <a:r>
              <a:rPr lang="it-IT" sz="2000" dirty="0" smtClean="0"/>
              <a:t>…</a:t>
            </a:r>
            <a:endParaRPr lang="it-IT" sz="2000" dirty="0"/>
          </a:p>
        </p:txBody>
      </p:sp>
      <p:pic>
        <p:nvPicPr>
          <p:cNvPr id="23" name="Immagine 22" descr="B12_conduct et T bi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04" t="10628" r="13294" b="2260"/>
          <a:stretch/>
        </p:blipFill>
        <p:spPr>
          <a:xfrm>
            <a:off x="6510072" y="2654714"/>
            <a:ext cx="1230280" cy="9183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7" name="Immagine 26" descr="B12_structures 4K.pn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03" t="11085" r="13294" b="934"/>
          <a:stretch/>
        </p:blipFill>
        <p:spPr>
          <a:xfrm>
            <a:off x="7099470" y="4022805"/>
            <a:ext cx="1216946" cy="91836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1" name="ZoneTexte 15"/>
          <p:cNvSpPr txBox="1"/>
          <p:nvPr/>
        </p:nvSpPr>
        <p:spPr>
          <a:xfrm>
            <a:off x="1259634" y="6165311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8000"/>
                </a:solidFill>
              </a:rPr>
              <a:t>J.P. </a:t>
            </a:r>
            <a:r>
              <a:rPr lang="fr-FR" sz="1200" dirty="0" err="1">
                <a:solidFill>
                  <a:srgbClr val="008000"/>
                </a:solidFill>
              </a:rPr>
              <a:t>Bergfield</a:t>
            </a:r>
            <a:r>
              <a:rPr lang="fr-FR" sz="1200" dirty="0">
                <a:solidFill>
                  <a:srgbClr val="008000"/>
                </a:solidFill>
              </a:rPr>
              <a:t> and C.A. Stafford, </a:t>
            </a:r>
            <a:r>
              <a:rPr lang="fr-FR" sz="1200" dirty="0" err="1">
                <a:solidFill>
                  <a:srgbClr val="008000"/>
                </a:solidFill>
              </a:rPr>
              <a:t>NanoLett</a:t>
            </a:r>
            <a:r>
              <a:rPr lang="fr-FR" sz="1200" dirty="0">
                <a:solidFill>
                  <a:srgbClr val="008000"/>
                </a:solidFill>
              </a:rPr>
              <a:t>. 9, 3072 (2009)</a:t>
            </a:r>
          </a:p>
          <a:p>
            <a:r>
              <a:rPr lang="en-US" sz="1200" dirty="0">
                <a:solidFill>
                  <a:srgbClr val="008000"/>
                </a:solidFill>
              </a:rPr>
              <a:t>J.P. </a:t>
            </a:r>
            <a:r>
              <a:rPr lang="en-US" sz="1200" dirty="0" err="1" smtClean="0">
                <a:solidFill>
                  <a:srgbClr val="008000"/>
                </a:solidFill>
              </a:rPr>
              <a:t>Bergfield</a:t>
            </a:r>
            <a:r>
              <a:rPr lang="en-US" sz="1200" dirty="0" smtClean="0">
                <a:solidFill>
                  <a:srgbClr val="008000"/>
                </a:solidFill>
              </a:rPr>
              <a:t>, M.A. Solis </a:t>
            </a:r>
            <a:r>
              <a:rPr lang="en-US" sz="1200" dirty="0">
                <a:solidFill>
                  <a:srgbClr val="008000"/>
                </a:solidFill>
              </a:rPr>
              <a:t>and C.A. Stafford, ACS </a:t>
            </a:r>
            <a:r>
              <a:rPr lang="en-US" sz="1200" dirty="0" err="1">
                <a:solidFill>
                  <a:srgbClr val="008000"/>
                </a:solidFill>
              </a:rPr>
              <a:t>Nano</a:t>
            </a:r>
            <a:r>
              <a:rPr lang="en-US" sz="1200" dirty="0">
                <a:solidFill>
                  <a:srgbClr val="008000"/>
                </a:solidFill>
              </a:rPr>
              <a:t> 4, 5314 (2010)</a:t>
            </a:r>
            <a:r>
              <a:rPr lang="fr-FR" sz="1200" dirty="0">
                <a:solidFill>
                  <a:srgbClr val="008000"/>
                </a:solidFill>
              </a:rPr>
              <a:t> </a:t>
            </a:r>
          </a:p>
        </p:txBody>
      </p:sp>
      <p:pic>
        <p:nvPicPr>
          <p:cNvPr id="18" name="Immagine 17" descr="Macintosh HD:Users:charlottebessis:Documents:Stage M2:pictures:TELEM-test2:TELEM-test2-plus1:x20_a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206" t="1028" r="17584" b="7026"/>
          <a:stretch/>
        </p:blipFill>
        <p:spPr bwMode="auto">
          <a:xfrm rot="5400000">
            <a:off x="7451668" y="1269412"/>
            <a:ext cx="577367" cy="86409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12" name="Rectangle 2"/>
          <p:cNvSpPr/>
          <p:nvPr/>
        </p:nvSpPr>
        <p:spPr>
          <a:xfrm>
            <a:off x="6444208" y="0"/>
            <a:ext cx="2699792" cy="105273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it-IT" sz="1300" b="1" dirty="0" smtClean="0">
                <a:solidFill>
                  <a:srgbClr val="595959"/>
                </a:solidFill>
              </a:rPr>
              <a:t>M</a:t>
            </a:r>
            <a:r>
              <a:rPr lang="fr-FR" sz="1300" b="1" dirty="0" err="1" smtClean="0">
                <a:solidFill>
                  <a:srgbClr val="595959"/>
                </a:solidFill>
              </a:rPr>
              <a:t>olecular</a:t>
            </a:r>
            <a:r>
              <a:rPr lang="fr-FR" sz="1300" b="1" dirty="0" smtClean="0">
                <a:solidFill>
                  <a:srgbClr val="595959"/>
                </a:solidFill>
              </a:rPr>
              <a:t> </a:t>
            </a:r>
            <a:r>
              <a:rPr lang="fr-FR" sz="1300" b="1" dirty="0" err="1" smtClean="0">
                <a:solidFill>
                  <a:srgbClr val="595959"/>
                </a:solidFill>
              </a:rPr>
              <a:t>junctions</a:t>
            </a:r>
            <a:endParaRPr lang="fr-FR" sz="1300" b="1" dirty="0" smtClean="0">
              <a:solidFill>
                <a:srgbClr val="595959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Quantum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interferences</a:t>
            </a:r>
            <a:endParaRPr lang="fr-FR" sz="13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rgbClr val="595959"/>
                </a:solidFill>
              </a:rPr>
              <a:t>Simulations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</a:t>
            </a:r>
            <a:r>
              <a:rPr lang="fr-FR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3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  <a:endParaRPr lang="fr-FR" sz="1300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300" b="1" dirty="0" smtClean="0">
                <a:solidFill>
                  <a:schemeClr val="bg1"/>
                </a:solidFill>
              </a:rPr>
              <a:t>Conclusions and perspectives</a:t>
            </a:r>
            <a:endParaRPr lang="fr-FR" sz="1300" b="1" dirty="0">
              <a:solidFill>
                <a:schemeClr val="bg1"/>
              </a:solidFill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7812360" y="2708920"/>
            <a:ext cx="1224136" cy="864096"/>
            <a:chOff x="467545" y="1466477"/>
            <a:chExt cx="3805657" cy="2754611"/>
          </a:xfrm>
        </p:grpSpPr>
        <p:pic>
          <p:nvPicPr>
            <p:cNvPr id="13" name="Immagine 12" descr="B12_G(V=0) et T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07" t="11302" r="13565" b="2689"/>
            <a:stretch/>
          </p:blipFill>
          <p:spPr>
            <a:xfrm>
              <a:off x="611563" y="1466477"/>
              <a:ext cx="3661639" cy="2754611"/>
            </a:xfrm>
            <a:prstGeom prst="rect">
              <a:avLst/>
            </a:prstGeom>
          </p:spPr>
        </p:pic>
        <p:pic>
          <p:nvPicPr>
            <p:cNvPr id="14" name="Immagine 13" descr="A12_conduct 4 et 300K.png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104" t="31805" r="84828" b="48204"/>
            <a:stretch/>
          </p:blipFill>
          <p:spPr>
            <a:xfrm>
              <a:off x="467545" y="2276872"/>
              <a:ext cx="375244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</p:grpSp>
      <p:sp>
        <p:nvSpPr>
          <p:cNvPr id="3" name="Rettangolo 2"/>
          <p:cNvSpPr/>
          <p:nvPr/>
        </p:nvSpPr>
        <p:spPr>
          <a:xfrm>
            <a:off x="7812360" y="2636912"/>
            <a:ext cx="1224136" cy="93610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igura a mano libera 4"/>
          <p:cNvSpPr/>
          <p:nvPr/>
        </p:nvSpPr>
        <p:spPr>
          <a:xfrm>
            <a:off x="7373150" y="2783579"/>
            <a:ext cx="900066" cy="274010"/>
          </a:xfrm>
          <a:custGeom>
            <a:avLst/>
            <a:gdLst>
              <a:gd name="connsiteX0" fmla="*/ 0 w 900066"/>
              <a:gd name="connsiteY0" fmla="*/ 274010 h 274010"/>
              <a:gd name="connsiteX1" fmla="*/ 493187 w 900066"/>
              <a:gd name="connsiteY1" fmla="*/ 2772 h 274010"/>
              <a:gd name="connsiteX2" fmla="*/ 900066 w 900066"/>
              <a:gd name="connsiteY2" fmla="*/ 126062 h 27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0066" h="274010">
                <a:moveTo>
                  <a:pt x="0" y="274010"/>
                </a:moveTo>
                <a:cubicBezTo>
                  <a:pt x="171588" y="150720"/>
                  <a:pt x="343176" y="27430"/>
                  <a:pt x="493187" y="2772"/>
                </a:cubicBezTo>
                <a:cubicBezTo>
                  <a:pt x="643198" y="-21886"/>
                  <a:pt x="900066" y="126062"/>
                  <a:pt x="900066" y="126062"/>
                </a:cubicBezTo>
              </a:path>
            </a:pathLst>
          </a:custGeom>
          <a:ln w="635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giant thermoelectric effect.tiff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14" r="705"/>
          <a:stretch/>
        </p:blipFill>
        <p:spPr>
          <a:xfrm>
            <a:off x="6444208" y="5664252"/>
            <a:ext cx="2160240" cy="645068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7342580" y="6207115"/>
            <a:ext cx="7578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 smtClean="0"/>
              <a:t>μ-μ</a:t>
            </a:r>
            <a:r>
              <a:rPr lang="it-IT" sz="1000" baseline="-25000" dirty="0" err="1" smtClean="0"/>
              <a:t>node</a:t>
            </a:r>
            <a:r>
              <a:rPr lang="it-IT" sz="1000" dirty="0" smtClean="0"/>
              <a:t>(</a:t>
            </a:r>
            <a:r>
              <a:rPr lang="it-IT" sz="1000" dirty="0" err="1" smtClean="0"/>
              <a:t>eV</a:t>
            </a:r>
            <a:r>
              <a:rPr lang="it-IT" sz="1000" dirty="0" smtClean="0"/>
              <a:t>)</a:t>
            </a:r>
            <a:r>
              <a:rPr lang="it-IT" sz="1000" baseline="-25000" dirty="0" smtClean="0"/>
              <a:t> 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xmlns="" val="377871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F62D-F22D-4CC7-9899-8E59BEE81B36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755576" y="1124744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MPQ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Lab</a:t>
            </a:r>
            <a:r>
              <a:rPr lang="fr-FR" dirty="0" smtClean="0">
                <a:solidFill>
                  <a:srgbClr val="FF0000"/>
                </a:solidFill>
              </a:rPr>
              <a:t>, Paris Diderot </a:t>
            </a:r>
            <a:r>
              <a:rPr lang="fr-FR" dirty="0" err="1" smtClean="0">
                <a:solidFill>
                  <a:srgbClr val="FF0000"/>
                </a:solidFill>
              </a:rPr>
              <a:t>University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Maria Luisa </a:t>
            </a:r>
            <a:r>
              <a:rPr lang="fr-FR" dirty="0" err="1" smtClean="0"/>
              <a:t>Della</a:t>
            </a:r>
            <a:r>
              <a:rPr lang="fr-FR" dirty="0" smtClean="0"/>
              <a:t> Rocca, Clément Barraud, Charlotte </a:t>
            </a:r>
            <a:r>
              <a:rPr lang="fr-FR" dirty="0" err="1" smtClean="0"/>
              <a:t>Bessis</a:t>
            </a:r>
            <a:r>
              <a:rPr lang="fr-FR" dirty="0" smtClean="0"/>
              <a:t>, Julien Chaste, Philippe Petit</a:t>
            </a:r>
          </a:p>
          <a:p>
            <a:endParaRPr lang="fr-FR" dirty="0"/>
          </a:p>
          <a:p>
            <a:r>
              <a:rPr lang="fr-FR" dirty="0" err="1" smtClean="0">
                <a:solidFill>
                  <a:srgbClr val="FF0000"/>
                </a:solidFill>
              </a:rPr>
              <a:t>ITODYS</a:t>
            </a:r>
            <a:r>
              <a:rPr lang="fr-FR" dirty="0" smtClean="0">
                <a:solidFill>
                  <a:srgbClr val="FF0000"/>
                </a:solidFill>
              </a:rPr>
              <a:t>, Paris Diderot </a:t>
            </a:r>
            <a:r>
              <a:rPr lang="fr-FR" dirty="0" err="1" smtClean="0">
                <a:solidFill>
                  <a:srgbClr val="FF0000"/>
                </a:solidFill>
              </a:rPr>
              <a:t>University</a:t>
            </a: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Pascal Martin, Jean-Christophe Lacroix</a:t>
            </a:r>
          </a:p>
          <a:p>
            <a:endParaRPr lang="fr-FR" dirty="0"/>
          </a:p>
          <a:p>
            <a:r>
              <a:rPr lang="fr-FR" dirty="0" err="1" smtClean="0">
                <a:solidFill>
                  <a:srgbClr val="FF0000"/>
                </a:solidFill>
              </a:rPr>
              <a:t>University</a:t>
            </a:r>
            <a:r>
              <a:rPr lang="fr-FR" dirty="0" smtClean="0">
                <a:solidFill>
                  <a:srgbClr val="FF0000"/>
                </a:solidFill>
              </a:rPr>
              <a:t> of Alberta</a:t>
            </a:r>
          </a:p>
          <a:p>
            <a:r>
              <a:rPr lang="fr-FR" dirty="0" smtClean="0"/>
              <a:t>Richard L. </a:t>
            </a:r>
            <a:r>
              <a:rPr lang="fr-FR" dirty="0" err="1" smtClean="0"/>
              <a:t>McCreery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>
                <a:solidFill>
                  <a:srgbClr val="FF0000"/>
                </a:solidFill>
              </a:rPr>
              <a:t>Copenhagen</a:t>
            </a:r>
            <a:r>
              <a:rPr lang="fr-FR" dirty="0" smtClean="0">
                <a:solidFill>
                  <a:srgbClr val="FF0000"/>
                </a:solidFill>
              </a:rPr>
              <a:t>, Quantum Wise</a:t>
            </a:r>
          </a:p>
          <a:p>
            <a:r>
              <a:rPr lang="fr-FR" dirty="0" err="1" smtClean="0"/>
              <a:t>Troels</a:t>
            </a:r>
            <a:r>
              <a:rPr lang="fr-FR" dirty="0" smtClean="0"/>
              <a:t> </a:t>
            </a:r>
            <a:r>
              <a:rPr lang="fr-FR" dirty="0" err="1" smtClean="0"/>
              <a:t>Markussen</a:t>
            </a:r>
            <a:endParaRPr lang="fr-FR" dirty="0" smtClean="0"/>
          </a:p>
        </p:txBody>
      </p:sp>
      <p:sp>
        <p:nvSpPr>
          <p:cNvPr id="5" name="Rectangle 120"/>
          <p:cNvSpPr/>
          <p:nvPr/>
        </p:nvSpPr>
        <p:spPr>
          <a:xfrm>
            <a:off x="4" y="1"/>
            <a:ext cx="6715140" cy="714356"/>
          </a:xfrm>
          <a:prstGeom prst="rect">
            <a:avLst/>
          </a:prstGeom>
          <a:solidFill>
            <a:srgbClr val="002060"/>
          </a:solidFill>
          <a:ln>
            <a:solidFill>
              <a:srgbClr val="00009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 err="1" smtClean="0"/>
              <a:t>Thank</a:t>
            </a:r>
            <a:r>
              <a:rPr lang="fr-FR" sz="3600" b="1" dirty="0" smtClean="0"/>
              <a:t> </a:t>
            </a:r>
            <a:r>
              <a:rPr lang="fr-FR" sz="3600" b="1" dirty="0" err="1" smtClean="0"/>
              <a:t>you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xmlns="" val="123870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14550</TotalTime>
  <Words>1452</Words>
  <Application>Microsoft Office PowerPoint</Application>
  <PresentationFormat>On-screen Show (4:3)</PresentationFormat>
  <Paragraphs>365</Paragraphs>
  <Slides>21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Thème Office</vt:lpstr>
      <vt:lpstr>Équation</vt:lpstr>
      <vt:lpstr>About Omics Group</vt:lpstr>
      <vt:lpstr>About Omics Group conferences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Charlotte Bessis</dc:creator>
  <cp:lastModifiedBy>Anderson Silver</cp:lastModifiedBy>
  <cp:revision>467</cp:revision>
  <cp:lastPrinted>2014-08-21T15:42:31Z</cp:lastPrinted>
  <dcterms:created xsi:type="dcterms:W3CDTF">2014-07-11T12:39:43Z</dcterms:created>
  <dcterms:modified xsi:type="dcterms:W3CDTF">2014-09-24T12:54:04Z</dcterms:modified>
</cp:coreProperties>
</file>