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509" r:id="rId2"/>
    <p:sldId id="840" r:id="rId3"/>
    <p:sldId id="852" r:id="rId4"/>
    <p:sldId id="843" r:id="rId5"/>
    <p:sldId id="850" r:id="rId6"/>
    <p:sldId id="851" r:id="rId7"/>
    <p:sldId id="804" r:id="rId8"/>
    <p:sldId id="805" r:id="rId9"/>
    <p:sldId id="844" r:id="rId10"/>
    <p:sldId id="845" r:id="rId11"/>
    <p:sldId id="685" r:id="rId12"/>
    <p:sldId id="699" r:id="rId13"/>
    <p:sldId id="808" r:id="rId14"/>
    <p:sldId id="775" r:id="rId15"/>
    <p:sldId id="824" r:id="rId16"/>
    <p:sldId id="809" r:id="rId17"/>
    <p:sldId id="848" r:id="rId18"/>
    <p:sldId id="849" r:id="rId19"/>
    <p:sldId id="816" r:id="rId20"/>
    <p:sldId id="819" r:id="rId21"/>
    <p:sldId id="768" r:id="rId22"/>
    <p:sldId id="776" r:id="rId23"/>
    <p:sldId id="731" r:id="rId24"/>
    <p:sldId id="742" r:id="rId25"/>
    <p:sldId id="821" r:id="rId26"/>
    <p:sldId id="823" r:id="rId27"/>
  </p:sldIdLst>
  <p:sldSz cx="9144000" cy="6858000" type="screen4x3"/>
  <p:notesSz cx="7099300" cy="10234613"/>
  <p:defaultTextStyle>
    <a:defPPr>
      <a:defRPr lang="fr-FR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C00FF"/>
    <a:srgbClr val="0000FF"/>
    <a:srgbClr val="008000"/>
    <a:srgbClr val="E10000"/>
    <a:srgbClr val="0033CC"/>
    <a:srgbClr val="993300"/>
    <a:srgbClr val="FF6600"/>
    <a:srgbClr val="FA0000"/>
    <a:srgbClr val="5F5F5F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8" autoAdjust="0"/>
    <p:restoredTop sz="96135" autoAdjust="0"/>
  </p:normalViewPr>
  <p:slideViewPr>
    <p:cSldViewPr snapToGrid="0">
      <p:cViewPr>
        <p:scale>
          <a:sx n="80" d="100"/>
          <a:sy n="80" d="100"/>
        </p:scale>
        <p:origin x="-108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8.wmf"/><Relationship Id="rId4" Type="http://schemas.openxmlformats.org/officeDocument/2006/relationships/image" Target="../media/image21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Relationship Id="rId5" Type="http://schemas.openxmlformats.org/officeDocument/2006/relationships/image" Target="../media/image23.wmf"/><Relationship Id="rId4" Type="http://schemas.openxmlformats.org/officeDocument/2006/relationships/image" Target="../media/image22.png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5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5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0.wmf"/><Relationship Id="rId4" Type="http://schemas.openxmlformats.org/officeDocument/2006/relationships/image" Target="../media/image4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5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8" y="0"/>
            <a:ext cx="3077182" cy="511982"/>
          </a:xfrm>
          <a:prstGeom prst="rect">
            <a:avLst/>
          </a:prstGeom>
        </p:spPr>
        <p:txBody>
          <a:bodyPr vert="horz" lIns="95453" tIns="47727" rIns="95453" bIns="47727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0485" y="0"/>
            <a:ext cx="3077181" cy="511982"/>
          </a:xfrm>
          <a:prstGeom prst="rect">
            <a:avLst/>
          </a:prstGeom>
        </p:spPr>
        <p:txBody>
          <a:bodyPr vert="horz" lIns="95453" tIns="47727" rIns="95453" bIns="47727" rtlCol="0"/>
          <a:lstStyle>
            <a:lvl1pPr algn="r">
              <a:defRPr sz="1300"/>
            </a:lvl1pPr>
          </a:lstStyle>
          <a:p>
            <a:fld id="{79BCA324-D828-4F1F-83DF-D3A1BAF93334}" type="datetimeFigureOut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8" y="9720958"/>
            <a:ext cx="3077182" cy="511982"/>
          </a:xfrm>
          <a:prstGeom prst="rect">
            <a:avLst/>
          </a:prstGeom>
        </p:spPr>
        <p:txBody>
          <a:bodyPr vert="horz" lIns="95453" tIns="47727" rIns="95453" bIns="47727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0485" y="9720958"/>
            <a:ext cx="3077181" cy="511982"/>
          </a:xfrm>
          <a:prstGeom prst="rect">
            <a:avLst/>
          </a:prstGeom>
        </p:spPr>
        <p:txBody>
          <a:bodyPr vert="horz" lIns="95453" tIns="47727" rIns="95453" bIns="47727" rtlCol="0" anchor="b"/>
          <a:lstStyle>
            <a:lvl1pPr algn="r">
              <a:defRPr sz="1300"/>
            </a:lvl1pPr>
          </a:lstStyle>
          <a:p>
            <a:fld id="{A57DAC75-63C7-4B00-80A9-4EC208E8C7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294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8" y="8"/>
            <a:ext cx="3075973" cy="511320"/>
          </a:xfrm>
          <a:prstGeom prst="rect">
            <a:avLst/>
          </a:prstGeom>
        </p:spPr>
        <p:txBody>
          <a:bodyPr vert="horz" wrap="square" lIns="95453" tIns="47727" rIns="95453" bIns="47727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1656" y="8"/>
            <a:ext cx="3075972" cy="511320"/>
          </a:xfrm>
          <a:prstGeom prst="rect">
            <a:avLst/>
          </a:prstGeom>
        </p:spPr>
        <p:txBody>
          <a:bodyPr vert="horz" wrap="square" lIns="95453" tIns="47727" rIns="95453" bIns="47727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1E04DFBE-25CF-46A6-81E5-A19D5C364307}" type="datetime1">
              <a:rPr lang="fr-FR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175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5453" tIns="47727" rIns="95453" bIns="47727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104" y="4861654"/>
            <a:ext cx="5679106" cy="4605164"/>
          </a:xfrm>
          <a:prstGeom prst="rect">
            <a:avLst/>
          </a:prstGeom>
        </p:spPr>
        <p:txBody>
          <a:bodyPr vert="horz" wrap="square" lIns="95453" tIns="47727" rIns="95453" bIns="4772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8" y="9721650"/>
            <a:ext cx="3075973" cy="511319"/>
          </a:xfrm>
          <a:prstGeom prst="rect">
            <a:avLst/>
          </a:prstGeom>
        </p:spPr>
        <p:txBody>
          <a:bodyPr vert="horz" wrap="square" lIns="95453" tIns="47727" rIns="95453" bIns="47727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656" y="9721650"/>
            <a:ext cx="3075972" cy="511319"/>
          </a:xfrm>
          <a:prstGeom prst="rect">
            <a:avLst/>
          </a:prstGeom>
        </p:spPr>
        <p:txBody>
          <a:bodyPr vert="horz" wrap="square" lIns="95453" tIns="47727" rIns="95453" bIns="47727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Calibri" pitchFamily="34" charset="0"/>
              </a:defRPr>
            </a:lvl1pPr>
          </a:lstStyle>
          <a:p>
            <a:pPr>
              <a:defRPr/>
            </a:pPr>
            <a:fld id="{B6A31DC1-60E3-4274-82E7-AD02470C8292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0329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A31DC1-60E3-4274-82E7-AD02470C8292}" type="slidenum">
              <a:rPr lang="fr-FR" smtClean="0"/>
              <a:pPr>
                <a:defRPr/>
              </a:pPr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A31DC1-60E3-4274-82E7-AD02470C8292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A31DC1-60E3-4274-82E7-AD02470C8292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A31DC1-60E3-4274-82E7-AD02470C8292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6A31DC1-60E3-4274-82E7-AD02470C8292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>
              <a:latin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514D36-06EF-4F61-AEC3-9B72B282131C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fr-FR" dirty="0" smtClean="0">
              <a:latin typeface="Arial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514D36-06EF-4F61-AEC3-9B72B282131C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21548-957E-4B04-B7F8-748F1B736B40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8FFC-978D-48EA-B6E8-62544642F83E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3739A-E3EB-4B9A-92D6-D2E135E8ADC4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3271B-4D6B-4CCC-8553-4BD4B8C271F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EA103-7740-43D3-93EC-8277AA386E66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00D6ED-A61C-4C96-8522-83D6D6391219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9E0E3D-CA18-4F0D-AA66-7B3ABE0DD1B8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383AAF-782E-483C-90CD-F0B5E7C3407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4CF22-5095-4A98-8FAB-6E328EA1F949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9EF40-EC7D-41E7-B081-51333E30DE7B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00EAA-A5D8-4F1D-8AF3-3655DFC98AFE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9C0708-2B9C-4D96-BCB3-18C13870B6FB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81AC1-33D8-43C0-9C1D-7EF4450F2A15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D56A5-D1C4-464C-979B-2F80F9454640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6638A4-23C1-4F94-AEB8-92DCF3527E40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9CEB4-E918-4095-8E7A-DF211E5C3A0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BA348C-FA18-428A-8E84-55EF644509A8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A04FED-C954-44F0-B646-CDE4B3874198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B100F6-8C5D-44FE-8AE1-6B824DD620D2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E83CC-F118-4DBF-8590-15F9C0CFE376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0EA24-898A-45A5-9227-66847F16BF92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91877-7956-4698-82EA-6CBFA4FFDFDF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 contrast="7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et modifiez le titre</a:t>
            </a:r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C65569E-E9FD-409B-BD4C-DBA5BC751AB2}" type="datetime1">
              <a:rPr lang="fr-FR" smtClean="0"/>
              <a:pPr>
                <a:defRPr/>
              </a:pPr>
              <a:t>01/10/2015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522F48D2-4826-4D87-BFDF-DA950F253797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image" Target="../media/image13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11" Type="http://schemas.openxmlformats.org/officeDocument/2006/relationships/image" Target="../media/image21.png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13.bin"/><Relationship Id="rId4" Type="http://schemas.openxmlformats.org/officeDocument/2006/relationships/oleObject" Target="../embeddings/oleObject10.bin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png"/><Relationship Id="rId12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11" Type="http://schemas.openxmlformats.org/officeDocument/2006/relationships/oleObject" Target="../embeddings/oleObject17.bin"/><Relationship Id="rId5" Type="http://schemas.openxmlformats.org/officeDocument/2006/relationships/image" Target="../media/image19.png"/><Relationship Id="rId15" Type="http://schemas.openxmlformats.org/officeDocument/2006/relationships/image" Target="../media/image23.wmf"/><Relationship Id="rId10" Type="http://schemas.openxmlformats.org/officeDocument/2006/relationships/image" Target="../media/image24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1.png"/><Relationship Id="rId14" Type="http://schemas.openxmlformats.org/officeDocument/2006/relationships/oleObject" Target="../embeddings/oleObject18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6.png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9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image" Target="../media/image33.png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30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32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7.jpeg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27.bin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oleObject" Target="../embeddings/oleObject29.bin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0.bin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40.wmf"/><Relationship Id="rId4" Type="http://schemas.openxmlformats.org/officeDocument/2006/relationships/oleObject" Target="../embeddings/oleObject31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2.wmf"/><Relationship Id="rId12" Type="http://schemas.openxmlformats.org/officeDocument/2006/relationships/image" Target="../media/image4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4.bin"/><Relationship Id="rId11" Type="http://schemas.openxmlformats.org/officeDocument/2006/relationships/oleObject" Target="../embeddings/oleObject36.bin"/><Relationship Id="rId5" Type="http://schemas.openxmlformats.org/officeDocument/2006/relationships/image" Target="../media/image40.wmf"/><Relationship Id="rId10" Type="http://schemas.openxmlformats.org/officeDocument/2006/relationships/image" Target="../media/image43.wmf"/><Relationship Id="rId4" Type="http://schemas.openxmlformats.org/officeDocument/2006/relationships/oleObject" Target="../embeddings/oleObject33.bin"/><Relationship Id="rId9" Type="http://schemas.openxmlformats.org/officeDocument/2006/relationships/oleObject" Target="../embeddings/oleObject3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8.bin"/><Relationship Id="rId4" Type="http://schemas.openxmlformats.org/officeDocument/2006/relationships/image" Target="../media/image35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4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9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0"/>
          </p:nvPr>
        </p:nvSpPr>
        <p:spPr>
          <a:xfrm>
            <a:off x="8712200" y="6543675"/>
            <a:ext cx="468313" cy="341313"/>
          </a:xfrm>
        </p:spPr>
        <p:txBody>
          <a:bodyPr/>
          <a:lstStyle/>
          <a:p>
            <a:pPr>
              <a:defRPr/>
            </a:pPr>
            <a:fld id="{AD97A09F-88FC-43CC-86BE-BFABE404CE4F}" type="slidenum">
              <a:rPr lang="fr-FR"/>
              <a:pPr>
                <a:defRPr/>
              </a:pPr>
              <a:t>1</a:t>
            </a:fld>
            <a:endParaRPr lang="fr-FR" dirty="0"/>
          </a:p>
        </p:txBody>
      </p:sp>
      <p:sp>
        <p:nvSpPr>
          <p:cNvPr id="3" name="Rectangle 254"/>
          <p:cNvSpPr>
            <a:spLocks noChangeArrowheads="1"/>
          </p:cNvSpPr>
          <p:nvPr/>
        </p:nvSpPr>
        <p:spPr bwMode="auto">
          <a:xfrm>
            <a:off x="731766" y="1428188"/>
            <a:ext cx="7935984" cy="1477328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sz="3000" b="1" dirty="0" smtClean="0">
                <a:solidFill>
                  <a:srgbClr val="0033CC"/>
                </a:solidFill>
                <a:latin typeface="+mn-lt"/>
              </a:rPr>
              <a:t>Influence of the </a:t>
            </a:r>
            <a:r>
              <a:rPr lang="en-US" sz="3000" b="1" dirty="0" err="1" smtClean="0">
                <a:solidFill>
                  <a:srgbClr val="0033CC"/>
                </a:solidFill>
                <a:latin typeface="+mn-lt"/>
              </a:rPr>
              <a:t>InAs</a:t>
            </a:r>
            <a:r>
              <a:rPr lang="en-US" sz="3000" b="1" dirty="0" smtClean="0">
                <a:solidFill>
                  <a:srgbClr val="0033CC"/>
                </a:solidFill>
                <a:latin typeface="+mn-lt"/>
              </a:rPr>
              <a:t>/</a:t>
            </a:r>
            <a:r>
              <a:rPr lang="en-US" sz="3000" b="1" dirty="0" err="1" smtClean="0">
                <a:solidFill>
                  <a:srgbClr val="0033CC"/>
                </a:solidFill>
                <a:latin typeface="+mn-lt"/>
              </a:rPr>
              <a:t>GaSb</a:t>
            </a:r>
            <a:r>
              <a:rPr lang="en-US" sz="3000" b="1" dirty="0" smtClean="0">
                <a:solidFill>
                  <a:srgbClr val="0033CC"/>
                </a:solidFill>
                <a:latin typeface="+mn-lt"/>
              </a:rPr>
              <a:t> </a:t>
            </a:r>
            <a:r>
              <a:rPr lang="en-US" sz="3000" b="1" dirty="0" err="1" smtClean="0">
                <a:solidFill>
                  <a:srgbClr val="0033CC"/>
                </a:solidFill>
                <a:latin typeface="+mn-lt"/>
              </a:rPr>
              <a:t>superlattice</a:t>
            </a:r>
            <a:r>
              <a:rPr lang="en-US" sz="3000" b="1" dirty="0" smtClean="0">
                <a:solidFill>
                  <a:srgbClr val="0033CC"/>
                </a:solidFill>
                <a:latin typeface="+mn-lt"/>
              </a:rPr>
              <a:t> period composition on the electro-optical performances of T2SL infrared photodiode</a:t>
            </a:r>
            <a:endParaRPr lang="en-US" sz="3000" b="1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5" name="Rectangle 259"/>
          <p:cNvSpPr>
            <a:spLocks noChangeArrowheads="1"/>
          </p:cNvSpPr>
          <p:nvPr/>
        </p:nvSpPr>
        <p:spPr bwMode="auto">
          <a:xfrm>
            <a:off x="363671" y="3528161"/>
            <a:ext cx="6622472" cy="1252651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2000" b="1" u="sng" dirty="0" smtClean="0"/>
              <a:t>P. Christol</a:t>
            </a:r>
            <a:r>
              <a:rPr lang="en-GB" sz="2000" b="1" dirty="0" smtClean="0"/>
              <a:t>, M. Delmas, R. Rossignol, J.B</a:t>
            </a:r>
            <a:r>
              <a:rPr lang="en-GB" sz="2000" b="1" dirty="0"/>
              <a:t>. </a:t>
            </a:r>
            <a:r>
              <a:rPr lang="en-GB" sz="2000" b="1" dirty="0" smtClean="0"/>
              <a:t>Rodriguez</a:t>
            </a:r>
            <a:endParaRPr lang="fr-FR" sz="2000" b="1" i="1" dirty="0"/>
          </a:p>
          <a:p>
            <a:pPr algn="ctr">
              <a:spcBef>
                <a:spcPct val="40000"/>
              </a:spcBef>
            </a:pPr>
            <a:r>
              <a:rPr lang="fr-FR" b="1" i="1" dirty="0">
                <a:solidFill>
                  <a:srgbClr val="0000FF"/>
                </a:solidFill>
              </a:rPr>
              <a:t>Institut d'Electronique </a:t>
            </a:r>
            <a:r>
              <a:rPr lang="fr-FR" b="1" i="1" dirty="0" smtClean="0">
                <a:solidFill>
                  <a:srgbClr val="0000FF"/>
                </a:solidFill>
              </a:rPr>
              <a:t>et des Systèmes (IES</a:t>
            </a:r>
            <a:r>
              <a:rPr lang="fr-FR" b="1" i="1" dirty="0">
                <a:solidFill>
                  <a:srgbClr val="0000FF"/>
                </a:solidFill>
              </a:rPr>
              <a:t>)</a:t>
            </a:r>
          </a:p>
          <a:p>
            <a:pPr algn="ctr">
              <a:spcBef>
                <a:spcPct val="40000"/>
              </a:spcBef>
            </a:pPr>
            <a:r>
              <a:rPr lang="fr-FR" i="1" dirty="0" smtClean="0">
                <a:solidFill>
                  <a:srgbClr val="0000FF"/>
                </a:solidFill>
              </a:rPr>
              <a:t>UMR-CNRS, </a:t>
            </a:r>
            <a:r>
              <a:rPr lang="fr-FR" b="1" i="1" dirty="0" smtClean="0">
                <a:solidFill>
                  <a:srgbClr val="0000FF"/>
                </a:solidFill>
              </a:rPr>
              <a:t>Université de Montpellier</a:t>
            </a:r>
            <a:r>
              <a:rPr lang="fr-FR" i="1" dirty="0" smtClean="0">
                <a:solidFill>
                  <a:srgbClr val="0000FF"/>
                </a:solidFill>
              </a:rPr>
              <a:t>, </a:t>
            </a:r>
            <a:r>
              <a:rPr lang="fr-FR" i="1" dirty="0">
                <a:solidFill>
                  <a:srgbClr val="0000FF"/>
                </a:solidFill>
              </a:rPr>
              <a:t>FRANCE.</a:t>
            </a:r>
            <a:r>
              <a:rPr lang="fr-FR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19603" y="6117070"/>
            <a:ext cx="34483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 sz="1600" i="1" dirty="0"/>
              <a:t>Work supported by the French DGA</a:t>
            </a:r>
            <a:endParaRPr lang="fr-FR" sz="1600" i="1" dirty="0"/>
          </a:p>
        </p:txBody>
      </p:sp>
      <p:sp>
        <p:nvSpPr>
          <p:cNvPr id="10" name="Rectangle 258"/>
          <p:cNvSpPr>
            <a:spLocks noChangeArrowheads="1"/>
          </p:cNvSpPr>
          <p:nvPr/>
        </p:nvSpPr>
        <p:spPr bwMode="auto">
          <a:xfrm>
            <a:off x="0" y="205018"/>
            <a:ext cx="9144000" cy="830997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en-GB" sz="2400" b="1" dirty="0" smtClean="0">
                <a:latin typeface="+mn-lt"/>
              </a:rPr>
              <a:t>2015 OPTICS Conference</a:t>
            </a:r>
            <a:endParaRPr lang="en-GB" sz="2400" b="1" dirty="0">
              <a:latin typeface="+mn-lt"/>
            </a:endParaRPr>
          </a:p>
          <a:p>
            <a:pPr algn="r"/>
            <a:r>
              <a:rPr lang="en-GB" sz="2400" b="1" dirty="0" smtClean="0">
                <a:latin typeface="+mn-lt"/>
              </a:rPr>
              <a:t>Valencia, September 2015</a:t>
            </a:r>
            <a:endParaRPr lang="en-GB" sz="2400" b="1" dirty="0">
              <a:latin typeface="+mn-lt"/>
            </a:endParaRPr>
          </a:p>
        </p:txBody>
      </p:sp>
      <p:grpSp>
        <p:nvGrpSpPr>
          <p:cNvPr id="16" name="Groupe 15"/>
          <p:cNvGrpSpPr/>
          <p:nvPr/>
        </p:nvGrpSpPr>
        <p:grpSpPr>
          <a:xfrm>
            <a:off x="6810375" y="4057650"/>
            <a:ext cx="1826013" cy="1115199"/>
            <a:chOff x="6877050" y="3695700"/>
            <a:chExt cx="1826013" cy="1115199"/>
          </a:xfrm>
        </p:grpSpPr>
        <p:pic>
          <p:nvPicPr>
            <p:cNvPr id="931841" name="Picture 1" descr="C:\Users\CHRISTOL\Desktop\PACK U Montpellier + IES\LOGO UM\LOGO BUREAUTIQUE\JPG\LOGO_original_RVB_grand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312026" y="3695700"/>
              <a:ext cx="876300" cy="876300"/>
            </a:xfrm>
            <a:prstGeom prst="rect">
              <a:avLst/>
            </a:prstGeom>
            <a:noFill/>
          </p:spPr>
        </p:pic>
        <p:sp>
          <p:nvSpPr>
            <p:cNvPr id="15" name="ZoneTexte 14"/>
            <p:cNvSpPr txBox="1"/>
            <p:nvPr/>
          </p:nvSpPr>
          <p:spPr>
            <a:xfrm>
              <a:off x="6877050" y="4533900"/>
              <a:ext cx="18260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j-lt"/>
                </a:rPr>
                <a:t>Université de Montpellier</a:t>
              </a:r>
              <a:endParaRPr lang="en-US" sz="1200" b="1" dirty="0">
                <a:latin typeface="+mj-lt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80"/>
          <p:cNvGrpSpPr/>
          <p:nvPr/>
        </p:nvGrpSpPr>
        <p:grpSpPr>
          <a:xfrm>
            <a:off x="213452" y="1098021"/>
            <a:ext cx="3796577" cy="3135590"/>
            <a:chOff x="213452" y="1291984"/>
            <a:chExt cx="3796577" cy="3135590"/>
          </a:xfrm>
        </p:grpSpPr>
        <p:grpSp>
          <p:nvGrpSpPr>
            <p:cNvPr id="3" name="Groupe 78"/>
            <p:cNvGrpSpPr/>
            <p:nvPr/>
          </p:nvGrpSpPr>
          <p:grpSpPr>
            <a:xfrm>
              <a:off x="213452" y="1748819"/>
              <a:ext cx="3796577" cy="2662141"/>
              <a:chOff x="189702" y="1725069"/>
              <a:chExt cx="3796577" cy="2662141"/>
            </a:xfrm>
          </p:grpSpPr>
          <p:grpSp>
            <p:nvGrpSpPr>
              <p:cNvPr id="4" name="Group 35"/>
              <p:cNvGrpSpPr>
                <a:grpSpLocks/>
              </p:cNvGrpSpPr>
              <p:nvPr/>
            </p:nvGrpSpPr>
            <p:grpSpPr bwMode="auto">
              <a:xfrm>
                <a:off x="189702" y="1725069"/>
                <a:ext cx="3796577" cy="2662141"/>
                <a:chOff x="409" y="637"/>
                <a:chExt cx="2626" cy="1795"/>
              </a:xfrm>
            </p:grpSpPr>
            <p:pic>
              <p:nvPicPr>
                <p:cNvPr id="35" name="Picture 4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 l="2568"/>
                <a:stretch>
                  <a:fillRect/>
                </a:stretch>
              </p:blipFill>
              <p:spPr bwMode="auto">
                <a:xfrm>
                  <a:off x="409" y="637"/>
                  <a:ext cx="2626" cy="17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sp>
              <p:nvSpPr>
                <p:cNvPr id="36" name="Rectangle 34"/>
                <p:cNvSpPr>
                  <a:spLocks noChangeArrowheads="1"/>
                </p:cNvSpPr>
                <p:nvPr/>
              </p:nvSpPr>
              <p:spPr bwMode="auto">
                <a:xfrm>
                  <a:off x="2064" y="2296"/>
                  <a:ext cx="181" cy="136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31" name="Oval 6"/>
              <p:cNvSpPr>
                <a:spLocks noChangeArrowheads="1"/>
              </p:cNvSpPr>
              <p:nvPr/>
            </p:nvSpPr>
            <p:spPr bwMode="auto">
              <a:xfrm>
                <a:off x="2047393" y="2472865"/>
                <a:ext cx="656377" cy="1672922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" name="Oval 24"/>
              <p:cNvSpPr>
                <a:spLocks noChangeArrowheads="1"/>
              </p:cNvSpPr>
              <p:nvPr/>
            </p:nvSpPr>
            <p:spPr bwMode="auto">
              <a:xfrm>
                <a:off x="3097018" y="3568866"/>
                <a:ext cx="589872" cy="538361"/>
              </a:xfrm>
              <a:prstGeom prst="ellipse">
                <a:avLst/>
              </a:prstGeom>
              <a:noFill/>
              <a:ln w="38100">
                <a:solidFill>
                  <a:srgbClr val="FF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3" name="Rectangle 32"/>
            <p:cNvSpPr/>
            <p:nvPr/>
          </p:nvSpPr>
          <p:spPr>
            <a:xfrm>
              <a:off x="505294" y="1291984"/>
              <a:ext cx="33906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600" b="1" dirty="0" smtClean="0">
                  <a:solidFill>
                    <a:srgbClr val="FF0000"/>
                  </a:solidFill>
                </a:rPr>
                <a:t>Antimonide (Sb)-</a:t>
              </a:r>
              <a:r>
                <a:rPr lang="fr-FR" sz="1600" b="1" dirty="0" err="1" smtClean="0">
                  <a:solidFill>
                    <a:srgbClr val="FF0000"/>
                  </a:solidFill>
                </a:rPr>
                <a:t>based</a:t>
              </a:r>
              <a:r>
                <a:rPr lang="fr-FR" sz="1600" b="1" dirty="0" smtClean="0">
                  <a:solidFill>
                    <a:srgbClr val="FF0000"/>
                  </a:solidFill>
                </a:rPr>
                <a:t> </a:t>
              </a:r>
              <a:r>
                <a:rPr lang="fr-FR" sz="1600" b="1" dirty="0" err="1" smtClean="0">
                  <a:solidFill>
                    <a:srgbClr val="FF0000"/>
                  </a:solidFill>
                </a:rPr>
                <a:t>materials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 Box 32"/>
            <p:cNvSpPr txBox="1">
              <a:spLocks noChangeArrowheads="1"/>
            </p:cNvSpPr>
            <p:nvPr/>
          </p:nvSpPr>
          <p:spPr bwMode="auto">
            <a:xfrm>
              <a:off x="2495892" y="4142821"/>
              <a:ext cx="526258" cy="284753"/>
            </a:xfrm>
            <a:prstGeom prst="rect">
              <a:avLst/>
            </a:prstGeom>
            <a:noFill/>
            <a:ln w="38100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1400" b="1" dirty="0"/>
                <a:t>a (</a:t>
              </a:r>
              <a:r>
                <a:rPr lang="fr-FR" sz="1400" b="1" dirty="0">
                  <a:sym typeface="Wingdings" pitchFamily="2" charset="2"/>
                </a:rPr>
                <a:t>Å)</a:t>
              </a:r>
            </a:p>
          </p:txBody>
        </p:sp>
      </p:grpSp>
      <p:sp>
        <p:nvSpPr>
          <p:cNvPr id="37" name="Rectangle 258"/>
          <p:cNvSpPr>
            <a:spLocks noChangeArrowheads="1"/>
          </p:cNvSpPr>
          <p:nvPr/>
        </p:nvSpPr>
        <p:spPr bwMode="auto">
          <a:xfrm>
            <a:off x="0" y="165872"/>
            <a:ext cx="9144000" cy="830997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en-US" sz="2400" b="1" dirty="0" smtClean="0">
                <a:latin typeface="+mj-lt"/>
              </a:rPr>
              <a:t>Photonic research group of IES</a:t>
            </a:r>
          </a:p>
          <a:p>
            <a:pPr algn="r"/>
            <a:r>
              <a:rPr lang="en-US" sz="2400" b="1" dirty="0" smtClean="0">
                <a:latin typeface="+mj-lt"/>
              </a:rPr>
              <a:t>University of Montpellier (France)</a:t>
            </a:r>
          </a:p>
        </p:txBody>
      </p:sp>
      <p:pic>
        <p:nvPicPr>
          <p:cNvPr id="26" name="Picture 24" descr="PA220734"/>
          <p:cNvPicPr>
            <a:picLocks noChangeAspect="1" noChangeArrowheads="1"/>
          </p:cNvPicPr>
          <p:nvPr/>
        </p:nvPicPr>
        <p:blipFill>
          <a:blip r:embed="rId4"/>
          <a:srcRect l="-914" t="14319" r="12692" b="15314"/>
          <a:stretch>
            <a:fillRect/>
          </a:stretch>
        </p:blipFill>
        <p:spPr bwMode="auto">
          <a:xfrm>
            <a:off x="356225" y="4417621"/>
            <a:ext cx="3323364" cy="204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3895099" y="1286344"/>
            <a:ext cx="5248901" cy="369332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chemeClr val="accent2"/>
                </a:solidFill>
                <a:latin typeface="+mn-lt"/>
              </a:rPr>
              <a:t>        MWIR Laser diodes       	  	 MWIR detectors  </a:t>
            </a:r>
            <a:endParaRPr lang="fr-FR" b="1" dirty="0">
              <a:solidFill>
                <a:schemeClr val="accent2"/>
              </a:solidFill>
              <a:latin typeface="+mn-lt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5"/>
          <a:srcRect l="42263" t="44108" r="34730" b="31730"/>
          <a:stretch>
            <a:fillRect/>
          </a:stretch>
        </p:blipFill>
        <p:spPr bwMode="auto">
          <a:xfrm>
            <a:off x="3957848" y="1598659"/>
            <a:ext cx="2804983" cy="1841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e 39"/>
          <p:cNvGrpSpPr/>
          <p:nvPr/>
        </p:nvGrpSpPr>
        <p:grpSpPr>
          <a:xfrm>
            <a:off x="6770384" y="1454697"/>
            <a:ext cx="2342636" cy="2039979"/>
            <a:chOff x="3452684" y="4488378"/>
            <a:chExt cx="2342636" cy="2039979"/>
          </a:xfrm>
        </p:grpSpPr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4200311" y="6274441"/>
              <a:ext cx="524503" cy="253916"/>
            </a:xfrm>
            <a:prstGeom prst="rect">
              <a:avLst/>
            </a:prstGeom>
            <a:noFill/>
            <a:ln w="38100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1050" dirty="0"/>
                <a:t>30µm</a:t>
              </a:r>
            </a:p>
          </p:txBody>
        </p:sp>
        <p:sp>
          <p:nvSpPr>
            <p:cNvPr id="42" name="Line 18"/>
            <p:cNvSpPr>
              <a:spLocks noChangeShapeType="1"/>
            </p:cNvSpPr>
            <p:nvPr/>
          </p:nvSpPr>
          <p:spPr bwMode="auto">
            <a:xfrm>
              <a:off x="3880021" y="6326659"/>
              <a:ext cx="118624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e 31"/>
            <p:cNvGrpSpPr/>
            <p:nvPr/>
          </p:nvGrpSpPr>
          <p:grpSpPr>
            <a:xfrm>
              <a:off x="3452684" y="4488378"/>
              <a:ext cx="2342636" cy="1764141"/>
              <a:chOff x="647700" y="620713"/>
              <a:chExt cx="2512493" cy="1890712"/>
            </a:xfrm>
          </p:grpSpPr>
          <p:grpSp>
            <p:nvGrpSpPr>
              <p:cNvPr id="7" name="Group 5"/>
              <p:cNvGrpSpPr>
                <a:grpSpLocks/>
              </p:cNvGrpSpPr>
              <p:nvPr/>
            </p:nvGrpSpPr>
            <p:grpSpPr bwMode="auto">
              <a:xfrm>
                <a:off x="647700" y="620713"/>
                <a:ext cx="2163763" cy="1890712"/>
                <a:chOff x="3201" y="1726"/>
                <a:chExt cx="1363" cy="1191"/>
              </a:xfrm>
            </p:grpSpPr>
            <p:sp>
              <p:nvSpPr>
                <p:cNvPr id="46" name="Rectangle 6"/>
                <p:cNvSpPr>
                  <a:spLocks noChangeArrowheads="1"/>
                </p:cNvSpPr>
                <p:nvPr/>
              </p:nvSpPr>
              <p:spPr bwMode="auto">
                <a:xfrm>
                  <a:off x="3207" y="2723"/>
                  <a:ext cx="183" cy="53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7" name="Rectangle 7"/>
                <p:cNvSpPr>
                  <a:spLocks noChangeArrowheads="1"/>
                </p:cNvSpPr>
                <p:nvPr/>
              </p:nvSpPr>
              <p:spPr bwMode="auto">
                <a:xfrm>
                  <a:off x="3567" y="2162"/>
                  <a:ext cx="126" cy="56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8" name="Rectangle 8"/>
                <p:cNvSpPr>
                  <a:spLocks noChangeArrowheads="1"/>
                </p:cNvSpPr>
                <p:nvPr/>
              </p:nvSpPr>
              <p:spPr bwMode="auto">
                <a:xfrm>
                  <a:off x="3958" y="2160"/>
                  <a:ext cx="252" cy="56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9" name="Rectangle 9"/>
                <p:cNvSpPr>
                  <a:spLocks noChangeArrowheads="1"/>
                </p:cNvSpPr>
                <p:nvPr/>
              </p:nvSpPr>
              <p:spPr bwMode="auto">
                <a:xfrm>
                  <a:off x="4381" y="2718"/>
                  <a:ext cx="183" cy="53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Rectangle 11"/>
                <p:cNvSpPr>
                  <a:spLocks noChangeArrowheads="1"/>
                </p:cNvSpPr>
                <p:nvPr/>
              </p:nvSpPr>
              <p:spPr bwMode="auto">
                <a:xfrm>
                  <a:off x="3201" y="2770"/>
                  <a:ext cx="1359" cy="147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>
                      <a:latin typeface="Times New Roman" pitchFamily="18" charset="0"/>
                    </a:rPr>
                    <a:t>        </a:t>
                  </a:r>
                  <a:r>
                    <a:rPr lang="fr-FR" sz="1000" dirty="0" smtClean="0">
                      <a:latin typeface="Times New Roman" pitchFamily="18" charset="0"/>
                    </a:rPr>
                    <a:t> </a:t>
                  </a:r>
                  <a:r>
                    <a:rPr lang="fr-FR" sz="1000" b="1" dirty="0" smtClean="0">
                      <a:latin typeface="Times New Roman" pitchFamily="18" charset="0"/>
                    </a:rPr>
                    <a:t>GaSb or </a:t>
                  </a:r>
                  <a:r>
                    <a:rPr lang="fr-FR" sz="1000" b="1" dirty="0" err="1" smtClean="0">
                      <a:latin typeface="Times New Roman" pitchFamily="18" charset="0"/>
                    </a:rPr>
                    <a:t>InSb</a:t>
                  </a:r>
                  <a:r>
                    <a:rPr lang="fr-FR" sz="1000" b="1" dirty="0" smtClean="0">
                      <a:latin typeface="Times New Roman" pitchFamily="18" charset="0"/>
                    </a:rPr>
                    <a:t> substrate</a:t>
                  </a:r>
                  <a:endParaRPr lang="fr-FR" sz="1000" b="1" dirty="0">
                    <a:latin typeface="Times New Roman" pitchFamily="18" charset="0"/>
                  </a:endParaRPr>
                </a:p>
              </p:txBody>
            </p:sp>
            <p:sp>
              <p:nvSpPr>
                <p:cNvPr id="51" name="Rectangle 12" descr="blanc)"/>
                <p:cNvSpPr>
                  <a:spLocks noChangeArrowheads="1"/>
                </p:cNvSpPr>
                <p:nvPr/>
              </p:nvSpPr>
              <p:spPr bwMode="auto">
                <a:xfrm>
                  <a:off x="3471" y="2326"/>
                  <a:ext cx="822" cy="294"/>
                </a:xfrm>
                <a:prstGeom prst="rect">
                  <a:avLst/>
                </a:prstGeom>
                <a:pattFill prst="dkHorz">
                  <a:fgClr>
                    <a:srgbClr val="CC3300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3468" y="2215"/>
                  <a:ext cx="822" cy="111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r>
                    <a:rPr lang="fr-FR" sz="1000" dirty="0" smtClean="0">
                      <a:latin typeface="Times New Roman" pitchFamily="18" charset="0"/>
                    </a:rPr>
                    <a:t>III-Sb (p)</a:t>
                  </a:r>
                  <a:endParaRPr lang="fr-FR" sz="1000" dirty="0">
                    <a:latin typeface="Times New Roman" pitchFamily="18" charset="0"/>
                  </a:endParaRPr>
                </a:p>
              </p:txBody>
            </p:sp>
            <p:sp>
              <p:nvSpPr>
                <p:cNvPr id="53" name="Rectangle 14"/>
                <p:cNvSpPr>
                  <a:spLocks noChangeArrowheads="1"/>
                </p:cNvSpPr>
                <p:nvPr/>
              </p:nvSpPr>
              <p:spPr bwMode="auto">
                <a:xfrm>
                  <a:off x="3471" y="2620"/>
                  <a:ext cx="819" cy="153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l"/>
                  <a:r>
                    <a:rPr lang="fr-FR" sz="1000" dirty="0" smtClean="0">
                      <a:latin typeface="Times New Roman" pitchFamily="18" charset="0"/>
                    </a:rPr>
                    <a:t>III-Sb (n)</a:t>
                  </a:r>
                  <a:endParaRPr lang="fr-FR" sz="1000" dirty="0">
                    <a:latin typeface="Times New Roman" pitchFamily="18" charset="0"/>
                  </a:endParaRPr>
                </a:p>
              </p:txBody>
            </p:sp>
            <p:grpSp>
              <p:nvGrpSpPr>
                <p:cNvPr id="8" name="Group 22"/>
                <p:cNvGrpSpPr>
                  <a:grpSpLocks/>
                </p:cNvGrpSpPr>
                <p:nvPr/>
              </p:nvGrpSpPr>
              <p:grpSpPr bwMode="auto">
                <a:xfrm>
                  <a:off x="3461" y="1726"/>
                  <a:ext cx="374" cy="453"/>
                  <a:chOff x="3506" y="1614"/>
                  <a:chExt cx="374" cy="453"/>
                </a:xfrm>
              </p:grpSpPr>
              <p:sp>
                <p:nvSpPr>
                  <p:cNvPr id="55" name="Freeform 23"/>
                  <p:cNvSpPr>
                    <a:spLocks/>
                  </p:cNvSpPr>
                  <p:nvPr/>
                </p:nvSpPr>
                <p:spPr bwMode="auto">
                  <a:xfrm>
                    <a:off x="3642" y="1841"/>
                    <a:ext cx="189" cy="226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57" y="10"/>
                      </a:cxn>
                      <a:cxn ang="0">
                        <a:pos x="57" y="73"/>
                      </a:cxn>
                      <a:cxn ang="0">
                        <a:pos x="105" y="82"/>
                      </a:cxn>
                      <a:cxn ang="0">
                        <a:pos x="105" y="139"/>
                      </a:cxn>
                      <a:cxn ang="0">
                        <a:pos x="150" y="145"/>
                      </a:cxn>
                      <a:cxn ang="0">
                        <a:pos x="159" y="190"/>
                      </a:cxn>
                      <a:cxn ang="0">
                        <a:pos x="189" y="226"/>
                      </a:cxn>
                    </a:cxnLst>
                    <a:rect l="0" t="0" r="r" b="b"/>
                    <a:pathLst>
                      <a:path w="189" h="226">
                        <a:moveTo>
                          <a:pt x="0" y="10"/>
                        </a:moveTo>
                        <a:cubicBezTo>
                          <a:pt x="24" y="5"/>
                          <a:pt x="48" y="0"/>
                          <a:pt x="57" y="10"/>
                        </a:cubicBezTo>
                        <a:cubicBezTo>
                          <a:pt x="66" y="20"/>
                          <a:pt x="49" y="61"/>
                          <a:pt x="57" y="73"/>
                        </a:cubicBezTo>
                        <a:cubicBezTo>
                          <a:pt x="65" y="85"/>
                          <a:pt x="97" y="71"/>
                          <a:pt x="105" y="82"/>
                        </a:cubicBezTo>
                        <a:cubicBezTo>
                          <a:pt x="113" y="93"/>
                          <a:pt x="98" y="129"/>
                          <a:pt x="105" y="139"/>
                        </a:cubicBezTo>
                        <a:cubicBezTo>
                          <a:pt x="112" y="149"/>
                          <a:pt x="141" y="137"/>
                          <a:pt x="150" y="145"/>
                        </a:cubicBezTo>
                        <a:cubicBezTo>
                          <a:pt x="159" y="153"/>
                          <a:pt x="153" y="177"/>
                          <a:pt x="159" y="190"/>
                        </a:cubicBezTo>
                        <a:cubicBezTo>
                          <a:pt x="165" y="203"/>
                          <a:pt x="177" y="214"/>
                          <a:pt x="189" y="22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6" name="Freeform 24"/>
                  <p:cNvSpPr>
                    <a:spLocks/>
                  </p:cNvSpPr>
                  <p:nvPr/>
                </p:nvSpPr>
                <p:spPr bwMode="auto">
                  <a:xfrm>
                    <a:off x="3691" y="1815"/>
                    <a:ext cx="189" cy="226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57" y="10"/>
                      </a:cxn>
                      <a:cxn ang="0">
                        <a:pos x="57" y="73"/>
                      </a:cxn>
                      <a:cxn ang="0">
                        <a:pos x="105" y="82"/>
                      </a:cxn>
                      <a:cxn ang="0">
                        <a:pos x="105" y="139"/>
                      </a:cxn>
                      <a:cxn ang="0">
                        <a:pos x="150" y="145"/>
                      </a:cxn>
                      <a:cxn ang="0">
                        <a:pos x="159" y="190"/>
                      </a:cxn>
                      <a:cxn ang="0">
                        <a:pos x="189" y="226"/>
                      </a:cxn>
                    </a:cxnLst>
                    <a:rect l="0" t="0" r="r" b="b"/>
                    <a:pathLst>
                      <a:path w="189" h="226">
                        <a:moveTo>
                          <a:pt x="0" y="10"/>
                        </a:moveTo>
                        <a:cubicBezTo>
                          <a:pt x="24" y="5"/>
                          <a:pt x="48" y="0"/>
                          <a:pt x="57" y="10"/>
                        </a:cubicBezTo>
                        <a:cubicBezTo>
                          <a:pt x="66" y="20"/>
                          <a:pt x="49" y="61"/>
                          <a:pt x="57" y="73"/>
                        </a:cubicBezTo>
                        <a:cubicBezTo>
                          <a:pt x="65" y="85"/>
                          <a:pt x="97" y="71"/>
                          <a:pt x="105" y="82"/>
                        </a:cubicBezTo>
                        <a:cubicBezTo>
                          <a:pt x="113" y="93"/>
                          <a:pt x="98" y="129"/>
                          <a:pt x="105" y="139"/>
                        </a:cubicBezTo>
                        <a:cubicBezTo>
                          <a:pt x="112" y="149"/>
                          <a:pt x="141" y="137"/>
                          <a:pt x="150" y="145"/>
                        </a:cubicBezTo>
                        <a:cubicBezTo>
                          <a:pt x="159" y="153"/>
                          <a:pt x="153" y="177"/>
                          <a:pt x="159" y="190"/>
                        </a:cubicBezTo>
                        <a:cubicBezTo>
                          <a:pt x="165" y="203"/>
                          <a:pt x="177" y="214"/>
                          <a:pt x="189" y="22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7" name="Text Box 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06" y="1614"/>
                    <a:ext cx="267" cy="27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pPr algn="l"/>
                    <a:endParaRPr lang="fr-FR" sz="400" dirty="0" smtClean="0">
                      <a:solidFill>
                        <a:srgbClr val="CC0000"/>
                      </a:solidFill>
                      <a:latin typeface="Times New Roman" pitchFamily="18" charset="0"/>
                    </a:endParaRPr>
                  </a:p>
                  <a:p>
                    <a:pPr algn="l"/>
                    <a:r>
                      <a:rPr lang="fr-FR" sz="1600" dirty="0" smtClean="0">
                        <a:solidFill>
                          <a:srgbClr val="CC0000"/>
                        </a:solidFill>
                        <a:latin typeface="Times New Roman" pitchFamily="18" charset="0"/>
                      </a:rPr>
                      <a:t>h</a:t>
                    </a:r>
                    <a:r>
                      <a:rPr lang="fr-FR" sz="1600" dirty="0">
                        <a:solidFill>
                          <a:srgbClr val="CC0000"/>
                        </a:solidFill>
                        <a:latin typeface="Times New Roman" pitchFamily="18" charset="0"/>
                        <a:sym typeface="Symbol" pitchFamily="18" charset="2"/>
                      </a:rPr>
                      <a:t></a:t>
                    </a:r>
                  </a:p>
                </p:txBody>
              </p:sp>
            </p:grpSp>
          </p:grpSp>
          <p:sp>
            <p:nvSpPr>
              <p:cNvPr id="45" name="Rectangle 44"/>
              <p:cNvSpPr/>
              <p:nvPr/>
            </p:nvSpPr>
            <p:spPr>
              <a:xfrm>
                <a:off x="2294250" y="1588729"/>
                <a:ext cx="86594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000" dirty="0" smtClean="0">
                    <a:latin typeface="Times New Roman" pitchFamily="18" charset="0"/>
                  </a:rPr>
                  <a:t>active zone</a:t>
                </a:r>
              </a:p>
              <a:p>
                <a:r>
                  <a:rPr lang="fr-FR" sz="1000" dirty="0" smtClean="0">
                    <a:latin typeface="Times New Roman" pitchFamily="18" charset="0"/>
                  </a:rPr>
                  <a:t> nid  (~3µm)</a:t>
                </a:r>
                <a:endParaRPr lang="fr-FR" sz="1000" dirty="0">
                  <a:latin typeface="Times New Roman" pitchFamily="18" charset="0"/>
                </a:endParaRPr>
              </a:p>
            </p:txBody>
          </p:sp>
        </p:grpSp>
      </p:grpSp>
      <p:sp>
        <p:nvSpPr>
          <p:cNvPr id="58" name="Text Box 29"/>
          <p:cNvSpPr txBox="1">
            <a:spLocks noChangeArrowheads="1"/>
          </p:cNvSpPr>
          <p:nvPr/>
        </p:nvSpPr>
        <p:spPr bwMode="auto">
          <a:xfrm>
            <a:off x="6388921" y="5648970"/>
            <a:ext cx="2847674" cy="954107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InSb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&amp;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InAsSb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photodiodes</a:t>
            </a:r>
          </a:p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InAs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/</a:t>
            </a:r>
            <a:r>
              <a:rPr lang="fr-FR" sz="1600" b="1" dirty="0" err="1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GaSb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Superlattice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  <a:cs typeface="Arial" pitchFamily="34" charset="0"/>
                <a:sym typeface="Wingdings" pitchFamily="2" charset="2"/>
              </a:rPr>
              <a:t> 			(T2SL)  photodiodes</a:t>
            </a:r>
            <a:endParaRPr lang="fr-FR" sz="1600" b="1" dirty="0">
              <a:solidFill>
                <a:srgbClr val="FF0000"/>
              </a:solidFill>
              <a:latin typeface="+mn-lt"/>
              <a:cs typeface="Arial" pitchFamily="34" charset="0"/>
              <a:sym typeface="Wingdings" pitchFamily="2" charset="2"/>
            </a:endParaRPr>
          </a:p>
        </p:txBody>
      </p:sp>
      <p:grpSp>
        <p:nvGrpSpPr>
          <p:cNvPr id="9" name="Groupe 58"/>
          <p:cNvGrpSpPr>
            <a:grpSpLocks noChangeAspect="1"/>
          </p:cNvGrpSpPr>
          <p:nvPr/>
        </p:nvGrpSpPr>
        <p:grpSpPr>
          <a:xfrm>
            <a:off x="6680796" y="3858533"/>
            <a:ext cx="2151380" cy="1670050"/>
            <a:chOff x="785813" y="4286250"/>
            <a:chExt cx="2689225" cy="2087563"/>
          </a:xfrm>
        </p:grpSpPr>
        <p:grpSp>
          <p:nvGrpSpPr>
            <p:cNvPr id="10" name="Groupe 32"/>
            <p:cNvGrpSpPr/>
            <p:nvPr/>
          </p:nvGrpSpPr>
          <p:grpSpPr>
            <a:xfrm>
              <a:off x="785813" y="4286250"/>
              <a:ext cx="2689225" cy="2087563"/>
              <a:chOff x="785813" y="4286250"/>
              <a:chExt cx="2689225" cy="2087563"/>
            </a:xfrm>
          </p:grpSpPr>
          <p:pic>
            <p:nvPicPr>
              <p:cNvPr id="63" name="Image 102" descr="RG7_q04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785813" y="4286250"/>
                <a:ext cx="2689225" cy="20875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64" name="ZoneTexte 63"/>
              <p:cNvSpPr txBox="1"/>
              <p:nvPr/>
            </p:nvSpPr>
            <p:spPr>
              <a:xfrm>
                <a:off x="1763688" y="4437112"/>
                <a:ext cx="1088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contact layer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ZoneTexte 64"/>
              <p:cNvSpPr txBox="1"/>
              <p:nvPr/>
            </p:nvSpPr>
            <p:spPr>
              <a:xfrm>
                <a:off x="1691680" y="6093296"/>
                <a:ext cx="81624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err="1" smtClean="0">
                    <a:solidFill>
                      <a:schemeClr val="bg1"/>
                    </a:solidFill>
                  </a:rPr>
                  <a:t>substrate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ZoneTexte 65"/>
              <p:cNvSpPr txBox="1"/>
              <p:nvPr/>
            </p:nvSpPr>
            <p:spPr>
              <a:xfrm>
                <a:off x="2627784" y="5157192"/>
                <a:ext cx="6286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active </a:t>
                </a:r>
              </a:p>
              <a:p>
                <a:r>
                  <a:rPr lang="fr-FR" sz="1200" dirty="0" smtClean="0">
                    <a:solidFill>
                      <a:schemeClr val="bg1"/>
                    </a:solidFill>
                  </a:rPr>
                  <a:t>zone 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1" name="Text Box 52"/>
            <p:cNvSpPr txBox="1">
              <a:spLocks noChangeArrowheads="1"/>
            </p:cNvSpPr>
            <p:nvPr/>
          </p:nvSpPr>
          <p:spPr bwMode="auto">
            <a:xfrm>
              <a:off x="2607047" y="5759735"/>
              <a:ext cx="673663" cy="288540"/>
            </a:xfrm>
            <a:prstGeom prst="rect">
              <a:avLst/>
            </a:prstGeom>
            <a:noFill/>
            <a:ln w="38100">
              <a:noFill/>
              <a:prstDash val="sysDot"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fr-FR" sz="900" dirty="0" smtClean="0"/>
                <a:t> 0.6µm</a:t>
              </a:r>
              <a:endParaRPr lang="fr-FR" sz="900" dirty="0"/>
            </a:p>
          </p:txBody>
        </p:sp>
        <p:sp>
          <p:nvSpPr>
            <p:cNvPr id="62" name="Line 51"/>
            <p:cNvSpPr>
              <a:spLocks noChangeShapeType="1"/>
            </p:cNvSpPr>
            <p:nvPr/>
          </p:nvSpPr>
          <p:spPr bwMode="auto">
            <a:xfrm>
              <a:off x="2627784" y="6021288"/>
              <a:ext cx="64807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7" name="Text Box 36"/>
          <p:cNvSpPr txBox="1">
            <a:spLocks noChangeArrowheads="1"/>
          </p:cNvSpPr>
          <p:nvPr/>
        </p:nvSpPr>
        <p:spPr bwMode="auto">
          <a:xfrm>
            <a:off x="6393577" y="5530331"/>
            <a:ext cx="2700709" cy="276999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fr-FR" sz="1200" i="1" dirty="0" smtClean="0"/>
              <a:t>SEM image of IR mesa photodiode</a:t>
            </a:r>
            <a:endParaRPr lang="fr-FR" sz="1200" i="1" dirty="0"/>
          </a:p>
        </p:txBody>
      </p:sp>
      <p:grpSp>
        <p:nvGrpSpPr>
          <p:cNvPr id="11" name="Group 46"/>
          <p:cNvGrpSpPr>
            <a:grpSpLocks/>
          </p:cNvGrpSpPr>
          <p:nvPr/>
        </p:nvGrpSpPr>
        <p:grpSpPr bwMode="auto">
          <a:xfrm>
            <a:off x="4098437" y="3814331"/>
            <a:ext cx="2085975" cy="1728788"/>
            <a:chOff x="158" y="2931"/>
            <a:chExt cx="1314" cy="1089"/>
          </a:xfrm>
        </p:grpSpPr>
        <p:pic>
          <p:nvPicPr>
            <p:cNvPr id="69" name="Picture 39"/>
            <p:cNvPicPr>
              <a:picLocks noChangeAspect="1" noChangeArrowheads="1"/>
            </p:cNvPicPr>
            <p:nvPr/>
          </p:nvPicPr>
          <p:blipFill>
            <a:blip r:embed="rId7"/>
            <a:srcRect t="9401"/>
            <a:stretch>
              <a:fillRect/>
            </a:stretch>
          </p:blipFill>
          <p:spPr bwMode="auto">
            <a:xfrm>
              <a:off x="190" y="2931"/>
              <a:ext cx="1282" cy="1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0" name="Rectangle 40"/>
            <p:cNvSpPr>
              <a:spLocks noChangeArrowheads="1"/>
            </p:cNvSpPr>
            <p:nvPr/>
          </p:nvSpPr>
          <p:spPr bwMode="auto">
            <a:xfrm>
              <a:off x="350" y="3642"/>
              <a:ext cx="717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200" dirty="0" err="1">
                  <a:solidFill>
                    <a:schemeClr val="bg1"/>
                  </a:solidFill>
                  <a:latin typeface="Times New Roman" pitchFamily="18" charset="0"/>
                </a:rPr>
                <a:t>GaSb</a:t>
              </a:r>
              <a:r>
                <a:rPr lang="fr-FR" sz="1200" dirty="0">
                  <a:solidFill>
                    <a:schemeClr val="bg1"/>
                  </a:solidFill>
                  <a:latin typeface="Times New Roman" pitchFamily="18" charset="0"/>
                </a:rPr>
                <a:t> </a:t>
              </a:r>
              <a:r>
                <a:rPr lang="fr-FR" sz="1200" dirty="0" err="1">
                  <a:solidFill>
                    <a:schemeClr val="bg1"/>
                  </a:solidFill>
                  <a:latin typeface="Times New Roman" pitchFamily="18" charset="0"/>
                </a:rPr>
                <a:t>Substrate</a:t>
              </a:r>
              <a:endParaRPr lang="fr-FR" sz="1200" dirty="0">
                <a:latin typeface="Times New Roman" pitchFamily="18" charset="0"/>
              </a:endParaRPr>
            </a:p>
          </p:txBody>
        </p:sp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286" y="2978"/>
              <a:ext cx="296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000" dirty="0" err="1">
                  <a:solidFill>
                    <a:schemeClr val="bg1"/>
                  </a:solidFill>
                  <a:latin typeface="Times New Roman" pitchFamily="18" charset="0"/>
                </a:rPr>
                <a:t>metal</a:t>
              </a:r>
              <a:endParaRPr lang="fr-FR" sz="1000" dirty="0">
                <a:latin typeface="Times New Roman" pitchFamily="18" charset="0"/>
              </a:endParaRPr>
            </a:p>
          </p:txBody>
        </p:sp>
        <p:sp>
          <p:nvSpPr>
            <p:cNvPr id="72" name="Rectangle 42"/>
            <p:cNvSpPr>
              <a:spLocks noChangeArrowheads="1"/>
            </p:cNvSpPr>
            <p:nvPr/>
          </p:nvSpPr>
          <p:spPr bwMode="auto">
            <a:xfrm>
              <a:off x="927" y="3196"/>
              <a:ext cx="235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000" b="1" dirty="0">
                  <a:solidFill>
                    <a:schemeClr val="bg1"/>
                  </a:solidFill>
                  <a:latin typeface="Times New Roman" pitchFamily="18" charset="0"/>
                </a:rPr>
                <a:t>( p)</a:t>
              </a:r>
              <a:endParaRPr lang="fr-FR" sz="1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3" name="Rectangle 43"/>
            <p:cNvSpPr>
              <a:spLocks noChangeArrowheads="1"/>
            </p:cNvSpPr>
            <p:nvPr/>
          </p:nvSpPr>
          <p:spPr bwMode="auto">
            <a:xfrm>
              <a:off x="1151" y="3362"/>
              <a:ext cx="235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000" b="1" dirty="0">
                  <a:solidFill>
                    <a:schemeClr val="bg1"/>
                  </a:solidFill>
                  <a:latin typeface="Times New Roman" pitchFamily="18" charset="0"/>
                </a:rPr>
                <a:t>( n)</a:t>
              </a:r>
              <a:endParaRPr lang="fr-FR" sz="1000" dirty="0">
                <a:solidFill>
                  <a:schemeClr val="bg1"/>
                </a:solidFill>
                <a:latin typeface="Times New Roman" pitchFamily="18" charset="0"/>
              </a:endParaRPr>
            </a:p>
          </p:txBody>
        </p:sp>
        <p:sp>
          <p:nvSpPr>
            <p:cNvPr id="74" name="Rectangle 44"/>
            <p:cNvSpPr>
              <a:spLocks noChangeArrowheads="1"/>
            </p:cNvSpPr>
            <p:nvPr/>
          </p:nvSpPr>
          <p:spPr bwMode="auto">
            <a:xfrm>
              <a:off x="158" y="3224"/>
              <a:ext cx="314" cy="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fr-FR" sz="1000" dirty="0">
                  <a:solidFill>
                    <a:schemeClr val="bg1"/>
                  </a:solidFill>
                  <a:latin typeface="Times New Roman" pitchFamily="18" charset="0"/>
                </a:rPr>
                <a:t>oxyde</a:t>
              </a:r>
            </a:p>
          </p:txBody>
        </p:sp>
      </p:grpSp>
      <p:sp>
        <p:nvSpPr>
          <p:cNvPr id="75" name="Text Box 45"/>
          <p:cNvSpPr txBox="1">
            <a:spLocks noChangeArrowheads="1"/>
          </p:cNvSpPr>
          <p:nvPr/>
        </p:nvSpPr>
        <p:spPr bwMode="auto">
          <a:xfrm>
            <a:off x="4048323" y="5551056"/>
            <a:ext cx="2305050" cy="274638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fr-FR" sz="1200" i="1" dirty="0"/>
              <a:t>SEM image of IR Laser diode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6820265" y="3569156"/>
            <a:ext cx="19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>
                <a:solidFill>
                  <a:srgbClr val="FA0000"/>
                </a:solidFill>
              </a:rPr>
              <a:t>Pixel pin Photodiode</a:t>
            </a:r>
            <a:endParaRPr lang="en-US" sz="1400" b="1" dirty="0">
              <a:solidFill>
                <a:srgbClr val="FA0000"/>
              </a:solidFill>
            </a:endParaRPr>
          </a:p>
        </p:txBody>
      </p:sp>
      <p:sp>
        <p:nvSpPr>
          <p:cNvPr id="77" name="ZoneTexte 76"/>
          <p:cNvSpPr txBox="1"/>
          <p:nvPr/>
        </p:nvSpPr>
        <p:spPr>
          <a:xfrm>
            <a:off x="4553565" y="3531056"/>
            <a:ext cx="1188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Laser diode</a:t>
            </a:r>
            <a:endParaRPr lang="en-US" sz="1400" b="1" dirty="0"/>
          </a:p>
        </p:txBody>
      </p:sp>
      <p:sp>
        <p:nvSpPr>
          <p:cNvPr id="78" name="Text Box 29"/>
          <p:cNvSpPr txBox="1">
            <a:spLocks noChangeArrowheads="1"/>
          </p:cNvSpPr>
          <p:nvPr/>
        </p:nvSpPr>
        <p:spPr bwMode="auto">
          <a:xfrm>
            <a:off x="3928754" y="5765743"/>
            <a:ext cx="2847674" cy="584775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InAs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/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AlSb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QCL</a:t>
            </a:r>
          </a:p>
          <a:p>
            <a:pPr>
              <a:buFont typeface="Wingdings" pitchFamily="2" charset="2"/>
              <a:buChar char="Ø"/>
            </a:pP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GaInAsSb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EELs</a:t>
            </a:r>
            <a:r>
              <a:rPr lang="fr-FR" sz="1600" b="1" dirty="0" smtClean="0">
                <a:latin typeface="+mn-lt"/>
                <a:cs typeface="Arial" pitchFamily="34" charset="0"/>
                <a:sym typeface="Wingdings" pitchFamily="2" charset="2"/>
              </a:rPr>
              <a:t> &amp; </a:t>
            </a:r>
            <a:r>
              <a:rPr lang="fr-FR" sz="1600" b="1" dirty="0" err="1" smtClean="0">
                <a:latin typeface="+mn-lt"/>
                <a:cs typeface="Arial" pitchFamily="34" charset="0"/>
                <a:sym typeface="Wingdings" pitchFamily="2" charset="2"/>
              </a:rPr>
              <a:t>VCSELs</a:t>
            </a:r>
            <a:endParaRPr lang="fr-FR" sz="1600" b="1" dirty="0" smtClean="0">
              <a:latin typeface="+mn-lt"/>
              <a:cs typeface="Arial" pitchFamily="34" charset="0"/>
              <a:sym typeface="Wingdings" pitchFamily="2" charset="2"/>
            </a:endParaRPr>
          </a:p>
        </p:txBody>
      </p:sp>
      <p:sp>
        <p:nvSpPr>
          <p:cNvPr id="80" name="Text Box 25"/>
          <p:cNvSpPr txBox="1">
            <a:spLocks noChangeArrowheads="1"/>
          </p:cNvSpPr>
          <p:nvPr/>
        </p:nvSpPr>
        <p:spPr bwMode="auto">
          <a:xfrm>
            <a:off x="344386" y="4570464"/>
            <a:ext cx="130997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MBE machine</a:t>
            </a:r>
          </a:p>
          <a:p>
            <a:pPr eaLnBrk="0" hangingPunct="0"/>
            <a:r>
              <a:rPr lang="fr-FR" sz="1100" b="1" dirty="0" smtClean="0">
                <a:solidFill>
                  <a:schemeClr val="bg1"/>
                </a:solidFill>
                <a:latin typeface="+mn-lt"/>
              </a:rPr>
              <a:t>RIBER </a:t>
            </a:r>
            <a:r>
              <a:rPr lang="fr-FR" sz="1100" b="1" dirty="0">
                <a:solidFill>
                  <a:schemeClr val="bg1"/>
                </a:solidFill>
                <a:latin typeface="+mn-lt"/>
              </a:rPr>
              <a:t>compact 21E</a:t>
            </a:r>
          </a:p>
        </p:txBody>
      </p:sp>
      <p:sp>
        <p:nvSpPr>
          <p:cNvPr id="82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3" name="ZoneTexte 82"/>
          <p:cNvSpPr txBox="1"/>
          <p:nvPr/>
        </p:nvSpPr>
        <p:spPr>
          <a:xfrm>
            <a:off x="533393" y="1371596"/>
            <a:ext cx="34848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err="1" smtClean="0">
                <a:latin typeface="+mj-lt"/>
              </a:rPr>
              <a:t>GaSb</a:t>
            </a:r>
            <a:r>
              <a:rPr lang="en-US" sz="1600" b="1" dirty="0" smtClean="0">
                <a:latin typeface="+mj-lt"/>
              </a:rPr>
              <a:t>, </a:t>
            </a:r>
            <a:r>
              <a:rPr lang="en-US" sz="1600" b="1" dirty="0" err="1" smtClean="0">
                <a:latin typeface="+mj-lt"/>
              </a:rPr>
              <a:t>InAs</a:t>
            </a:r>
            <a:r>
              <a:rPr lang="en-US" sz="1600" b="1" dirty="0" smtClean="0">
                <a:latin typeface="+mj-lt"/>
              </a:rPr>
              <a:t>, </a:t>
            </a:r>
            <a:r>
              <a:rPr lang="en-US" sz="1600" b="1" dirty="0" err="1" smtClean="0">
                <a:latin typeface="+mj-lt"/>
              </a:rPr>
              <a:t>AlSb</a:t>
            </a:r>
            <a:r>
              <a:rPr lang="en-US" sz="1600" b="1" dirty="0" smtClean="0">
                <a:latin typeface="+mj-lt"/>
              </a:rPr>
              <a:t>, </a:t>
            </a:r>
            <a:r>
              <a:rPr lang="en-US" sz="1600" b="1" dirty="0" err="1" smtClean="0">
                <a:latin typeface="+mj-lt"/>
              </a:rPr>
              <a:t>InSb</a:t>
            </a:r>
            <a:r>
              <a:rPr lang="en-US" sz="1600" b="1" dirty="0" smtClean="0">
                <a:latin typeface="+mj-lt"/>
              </a:rPr>
              <a:t>, (</a:t>
            </a:r>
            <a:r>
              <a:rPr lang="en-US" sz="1600" b="1" dirty="0" err="1" smtClean="0">
                <a:latin typeface="+mj-lt"/>
              </a:rPr>
              <a:t>Ga,In,Al,As,Sb</a:t>
            </a:r>
            <a:r>
              <a:rPr lang="en-US" sz="1600" b="1" dirty="0" smtClean="0">
                <a:latin typeface="+mj-lt"/>
              </a:rPr>
              <a:t>)</a:t>
            </a:r>
            <a:endParaRPr lang="en-US" sz="16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" name="Groupe 29"/>
          <p:cNvGrpSpPr/>
          <p:nvPr/>
        </p:nvGrpSpPr>
        <p:grpSpPr>
          <a:xfrm>
            <a:off x="-36512" y="1170786"/>
            <a:ext cx="9180512" cy="2070566"/>
            <a:chOff x="-36512" y="1268760"/>
            <a:chExt cx="9180512" cy="2070566"/>
          </a:xfrm>
        </p:grpSpPr>
        <p:grpSp>
          <p:nvGrpSpPr>
            <p:cNvPr id="3" name="Groupe 21"/>
            <p:cNvGrpSpPr/>
            <p:nvPr/>
          </p:nvGrpSpPr>
          <p:grpSpPr>
            <a:xfrm>
              <a:off x="-36512" y="1816884"/>
              <a:ext cx="2580905" cy="982047"/>
              <a:chOff x="88136" y="1816884"/>
              <a:chExt cx="2580905" cy="982047"/>
            </a:xfrm>
          </p:grpSpPr>
          <p:sp>
            <p:nvSpPr>
              <p:cNvPr id="58" name="Text Box 17"/>
              <p:cNvSpPr txBox="1">
                <a:spLocks noChangeArrowheads="1"/>
              </p:cNvSpPr>
              <p:nvPr/>
            </p:nvSpPr>
            <p:spPr bwMode="auto">
              <a:xfrm>
                <a:off x="251520" y="1844824"/>
                <a:ext cx="2417521" cy="95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fr-FR" sz="1400" b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InAs</a:t>
                </a:r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/</a:t>
                </a:r>
                <a:r>
                  <a:rPr lang="fr-FR" sz="1400" b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GaSb</a:t>
                </a:r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  </a:t>
                </a:r>
                <a:r>
                  <a:rPr lang="fr-FR" sz="1400" b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heterostructure</a:t>
                </a:r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 :</a:t>
                </a:r>
                <a:endParaRPr lang="fr-FR" sz="1400" b="1" dirty="0">
                  <a:solidFill>
                    <a:srgbClr val="008000"/>
                  </a:solidFill>
                  <a:latin typeface="Calibri" pitchFamily="34" charset="0"/>
                </a:endParaRPr>
              </a:p>
              <a:p>
                <a:pPr eaLnBrk="0" hangingPunct="0"/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Type-III or type-II </a:t>
                </a:r>
                <a:r>
                  <a:rPr lang="fr-FR" sz="1400" b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broken</a:t>
                </a:r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 gap</a:t>
                </a:r>
              </a:p>
              <a:p>
                <a:pPr eaLnBrk="0" hangingPunct="0"/>
                <a:r>
                  <a:rPr lang="fr-FR" sz="1400" b="1" dirty="0" smtClean="0">
                    <a:solidFill>
                      <a:srgbClr val="008000"/>
                    </a:solidFill>
                    <a:latin typeface="Calibri" pitchFamily="34" charset="0"/>
                  </a:rPr>
                  <a:t>band </a:t>
                </a:r>
                <a:r>
                  <a:rPr lang="fr-FR" sz="1400" b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alignment</a:t>
                </a:r>
                <a:endParaRPr lang="fr-FR" sz="1400" b="1" dirty="0" smtClean="0">
                  <a:solidFill>
                    <a:srgbClr val="008000"/>
                  </a:solidFill>
                  <a:latin typeface="Calibri" pitchFamily="34" charset="0"/>
                </a:endParaRPr>
              </a:p>
              <a:p>
                <a:pPr eaLnBrk="0" hangingPunct="0"/>
                <a:r>
                  <a:rPr lang="fr-FR" sz="1400" b="1" i="1" dirty="0" smtClean="0">
                    <a:solidFill>
                      <a:srgbClr val="008000"/>
                    </a:solidFill>
                    <a:latin typeface="Calibri" pitchFamily="34" charset="0"/>
                  </a:rPr>
                  <a:t>(</a:t>
                </a:r>
                <a:r>
                  <a:rPr lang="fr-FR" sz="1400" b="1" i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InAs</a:t>
                </a:r>
                <a:r>
                  <a:rPr lang="fr-FR" sz="1400" b="1" i="1" dirty="0" smtClean="0">
                    <a:solidFill>
                      <a:srgbClr val="008000"/>
                    </a:solidFill>
                    <a:latin typeface="Calibri" pitchFamily="34" charset="0"/>
                  </a:rPr>
                  <a:t> CB </a:t>
                </a:r>
                <a:r>
                  <a:rPr lang="fr-FR" sz="1400" b="1" i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lower</a:t>
                </a:r>
                <a:r>
                  <a:rPr lang="fr-FR" sz="1400" b="1" i="1" dirty="0" smtClean="0">
                    <a:solidFill>
                      <a:srgbClr val="008000"/>
                    </a:solidFill>
                    <a:latin typeface="Calibri" pitchFamily="34" charset="0"/>
                  </a:rPr>
                  <a:t> </a:t>
                </a:r>
                <a:r>
                  <a:rPr lang="fr-FR" sz="1400" b="1" i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than</a:t>
                </a:r>
                <a:r>
                  <a:rPr lang="fr-FR" sz="1400" b="1" i="1" dirty="0" smtClean="0">
                    <a:solidFill>
                      <a:srgbClr val="008000"/>
                    </a:solidFill>
                    <a:latin typeface="Calibri" pitchFamily="34" charset="0"/>
                  </a:rPr>
                  <a:t> </a:t>
                </a:r>
                <a:r>
                  <a:rPr lang="fr-FR" sz="1400" b="1" i="1" dirty="0" err="1" smtClean="0">
                    <a:solidFill>
                      <a:srgbClr val="008000"/>
                    </a:solidFill>
                    <a:latin typeface="Calibri" pitchFamily="34" charset="0"/>
                  </a:rPr>
                  <a:t>GaSb</a:t>
                </a:r>
                <a:r>
                  <a:rPr lang="fr-FR" sz="1400" b="1" i="1" dirty="0" smtClean="0">
                    <a:solidFill>
                      <a:srgbClr val="008000"/>
                    </a:solidFill>
                    <a:latin typeface="Calibri" pitchFamily="34" charset="0"/>
                  </a:rPr>
                  <a:t> VB) </a:t>
                </a:r>
                <a:endParaRPr lang="fr-FR" sz="1400" i="1" dirty="0">
                  <a:latin typeface="Calibri" pitchFamily="34" charset="0"/>
                </a:endParaRPr>
              </a:p>
            </p:txBody>
          </p:sp>
          <p:sp>
            <p:nvSpPr>
              <p:cNvPr id="59" name="ZoneTexte 13"/>
              <p:cNvSpPr txBox="1"/>
              <p:nvPr/>
            </p:nvSpPr>
            <p:spPr>
              <a:xfrm>
                <a:off x="88136" y="1816884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339933"/>
                    </a:solidFill>
                  </a:rPr>
                  <a:t>*</a:t>
                </a:r>
                <a:endParaRPr lang="en-US" sz="2000" b="1" dirty="0">
                  <a:solidFill>
                    <a:srgbClr val="339933"/>
                  </a:solidFill>
                </a:endParaRPr>
              </a:p>
            </p:txBody>
          </p:sp>
        </p:grpSp>
        <p:grpSp>
          <p:nvGrpSpPr>
            <p:cNvPr id="4" name="Groupe 22"/>
            <p:cNvGrpSpPr/>
            <p:nvPr/>
          </p:nvGrpSpPr>
          <p:grpSpPr>
            <a:xfrm>
              <a:off x="2483768" y="1268760"/>
              <a:ext cx="5851599" cy="2070566"/>
              <a:chOff x="2680841" y="1268760"/>
              <a:chExt cx="5851599" cy="2070566"/>
            </a:xfrm>
          </p:grpSpPr>
          <p:grpSp>
            <p:nvGrpSpPr>
              <p:cNvPr id="5" name="Groupe 11"/>
              <p:cNvGrpSpPr/>
              <p:nvPr/>
            </p:nvGrpSpPr>
            <p:grpSpPr>
              <a:xfrm>
                <a:off x="2680841" y="1268760"/>
                <a:ext cx="5851599" cy="2070566"/>
                <a:chOff x="1259632" y="1412776"/>
                <a:chExt cx="5851599" cy="2070566"/>
              </a:xfrm>
            </p:grpSpPr>
            <p:grpSp>
              <p:nvGrpSpPr>
                <p:cNvPr id="6" name="Groupe 66"/>
                <p:cNvGrpSpPr/>
                <p:nvPr/>
              </p:nvGrpSpPr>
              <p:grpSpPr>
                <a:xfrm>
                  <a:off x="1259632" y="1412776"/>
                  <a:ext cx="5851599" cy="2070566"/>
                  <a:chOff x="2500313" y="1084222"/>
                  <a:chExt cx="5851599" cy="2070566"/>
                </a:xfrm>
              </p:grpSpPr>
              <p:grpSp>
                <p:nvGrpSpPr>
                  <p:cNvPr id="7" name="Groupe 54"/>
                  <p:cNvGrpSpPr/>
                  <p:nvPr/>
                </p:nvGrpSpPr>
                <p:grpSpPr>
                  <a:xfrm>
                    <a:off x="2500313" y="1084222"/>
                    <a:ext cx="5851599" cy="2070566"/>
                    <a:chOff x="2500313" y="1071563"/>
                    <a:chExt cx="5851599" cy="2070566"/>
                  </a:xfrm>
                </p:grpSpPr>
                <p:pic>
                  <p:nvPicPr>
                    <p:cNvPr id="56" name="Image 55" descr="SL4.bmp"/>
                    <p:cNvPicPr>
                      <a:picLocks noChangeAspect="1"/>
                    </p:cNvPicPr>
                    <p:nvPr/>
                  </p:nvPicPr>
                  <p:blipFill>
                    <a:blip r:embed="rId2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500313" y="1071563"/>
                      <a:ext cx="5695950" cy="1676400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sp>
                  <p:nvSpPr>
                    <p:cNvPr id="57" name="Rectangle 8"/>
                    <p:cNvSpPr/>
                    <p:nvPr/>
                  </p:nvSpPr>
                  <p:spPr>
                    <a:xfrm>
                      <a:off x="3779912" y="2834352"/>
                      <a:ext cx="4572000" cy="307777"/>
                    </a:xfrm>
                    <a:prstGeom prst="rect">
                      <a:avLst/>
                    </a:prstGeom>
                  </p:spPr>
                  <p:txBody>
                    <a:bodyPr>
                      <a:spAutoFit/>
                    </a:bodyPr>
                    <a:lstStyle/>
                    <a:p>
                      <a:pPr algn="ctr"/>
                      <a:r>
                        <a:rPr lang="fr-FR" sz="1400" b="1" dirty="0" err="1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InAs</a:t>
                      </a:r>
                      <a:r>
                        <a:rPr lang="fr-FR" sz="1400" b="1" dirty="0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/</a:t>
                      </a:r>
                      <a:r>
                        <a:rPr lang="fr-FR" sz="1400" b="1" dirty="0" err="1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GaSb</a:t>
                      </a:r>
                      <a:r>
                        <a:rPr lang="fr-FR" sz="1400" b="1" dirty="0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 type-II </a:t>
                      </a:r>
                      <a:r>
                        <a:rPr lang="fr-FR" sz="1400" b="1" dirty="0" err="1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superlattice</a:t>
                      </a:r>
                      <a:r>
                        <a:rPr lang="fr-FR" sz="1400" b="1" dirty="0" smtClean="0">
                          <a:solidFill>
                            <a:srgbClr val="0000FF"/>
                          </a:solidFill>
                          <a:latin typeface="Arial" charset="0"/>
                          <a:cs typeface="Arial" charset="0"/>
                        </a:rPr>
                        <a:t> (SL)</a:t>
                      </a:r>
                    </a:p>
                  </p:txBody>
                </p:sp>
              </p:grpSp>
              <p:sp>
                <p:nvSpPr>
                  <p:cNvPr id="54" name="Rectangle 5"/>
                  <p:cNvSpPr/>
                  <p:nvPr/>
                </p:nvSpPr>
                <p:spPr>
                  <a:xfrm>
                    <a:off x="3275856" y="1700808"/>
                    <a:ext cx="648072" cy="28803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55" name="Rectangle 54"/>
                  <p:cNvSpPr/>
                  <p:nvPr/>
                </p:nvSpPr>
                <p:spPr>
                  <a:xfrm>
                    <a:off x="3779912" y="2276872"/>
                    <a:ext cx="504056" cy="21602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51" name="ZoneTexte 9"/>
                <p:cNvSpPr txBox="1"/>
                <p:nvPr/>
              </p:nvSpPr>
              <p:spPr>
                <a:xfrm>
                  <a:off x="1863636" y="2597955"/>
                  <a:ext cx="46358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err="1" smtClean="0">
                      <a:solidFill>
                        <a:srgbClr val="0000FF"/>
                      </a:solidFill>
                    </a:rPr>
                    <a:t>InAs</a:t>
                  </a:r>
                  <a:endParaRPr lang="en-US" sz="1200" b="1" dirty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52" name="ZoneTexte 51"/>
                <p:cNvSpPr txBox="1"/>
                <p:nvPr/>
              </p:nvSpPr>
              <p:spPr>
                <a:xfrm>
                  <a:off x="2588827" y="2021891"/>
                  <a:ext cx="51328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err="1" smtClean="0">
                      <a:solidFill>
                        <a:srgbClr val="0000FF"/>
                      </a:solidFill>
                    </a:rPr>
                    <a:t>GaSb</a:t>
                  </a:r>
                  <a:endParaRPr lang="en-US" sz="1200" b="1" dirty="0">
                    <a:solidFill>
                      <a:srgbClr val="0000FF"/>
                    </a:solidFill>
                  </a:endParaRPr>
                </a:p>
              </p:txBody>
            </p:sp>
          </p:grpSp>
          <p:sp>
            <p:nvSpPr>
              <p:cNvPr id="49" name="ZoneTexte 48"/>
              <p:cNvSpPr txBox="1"/>
              <p:nvPr/>
            </p:nvSpPr>
            <p:spPr>
              <a:xfrm>
                <a:off x="3779912" y="2236802"/>
                <a:ext cx="31290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339933"/>
                    </a:solidFill>
                  </a:rPr>
                  <a:t>*</a:t>
                </a:r>
                <a:endParaRPr lang="en-US" sz="2000" b="1" dirty="0">
                  <a:solidFill>
                    <a:srgbClr val="339933"/>
                  </a:solidFill>
                </a:endParaRPr>
              </a:p>
            </p:txBody>
          </p:sp>
        </p:grpSp>
        <p:grpSp>
          <p:nvGrpSpPr>
            <p:cNvPr id="8" name="Groupe 26"/>
            <p:cNvGrpSpPr/>
            <p:nvPr/>
          </p:nvGrpSpPr>
          <p:grpSpPr>
            <a:xfrm>
              <a:off x="4788024" y="1916832"/>
              <a:ext cx="4355976" cy="781055"/>
              <a:chOff x="4788024" y="1916832"/>
              <a:chExt cx="4355976" cy="781055"/>
            </a:xfrm>
          </p:grpSpPr>
          <p:grpSp>
            <p:nvGrpSpPr>
              <p:cNvPr id="9" name="Groupe 25"/>
              <p:cNvGrpSpPr/>
              <p:nvPr/>
            </p:nvGrpSpPr>
            <p:grpSpPr>
              <a:xfrm>
                <a:off x="4788024" y="2000966"/>
                <a:ext cx="2797295" cy="663337"/>
                <a:chOff x="4788024" y="2000966"/>
                <a:chExt cx="2797295" cy="663337"/>
              </a:xfrm>
            </p:grpSpPr>
            <p:sp>
              <p:nvSpPr>
                <p:cNvPr id="45" name="Rectangle 44"/>
                <p:cNvSpPr/>
                <p:nvPr/>
              </p:nvSpPr>
              <p:spPr bwMode="auto">
                <a:xfrm>
                  <a:off x="4794125" y="2000966"/>
                  <a:ext cx="2786083" cy="142907"/>
                </a:xfrm>
                <a:prstGeom prst="rect">
                  <a:avLst/>
                </a:prstGeom>
                <a:solidFill>
                  <a:srgbClr val="FFFFCC"/>
                </a:solidFill>
                <a:ln w="9525" cap="flat" cmpd="sng" algn="ctr">
                  <a:gradFill>
                    <a:gsLst>
                      <a:gs pos="0">
                        <a:srgbClr val="FBEAC7"/>
                      </a:gs>
                      <a:gs pos="17999">
                        <a:srgbClr val="FEE7F2"/>
                      </a:gs>
                      <a:gs pos="36000">
                        <a:srgbClr val="FAC77D"/>
                      </a:gs>
                      <a:gs pos="61000">
                        <a:srgbClr val="FBA97D"/>
                      </a:gs>
                      <a:gs pos="82001">
                        <a:srgbClr val="FBD49C"/>
                      </a:gs>
                      <a:gs pos="100000">
                        <a:srgbClr val="FEE7F2"/>
                      </a:gs>
                    </a:gsLst>
                    <a:lin ang="5400000" scaled="0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6" name="Rectangle 45"/>
                <p:cNvSpPr/>
                <p:nvPr/>
              </p:nvSpPr>
              <p:spPr bwMode="auto">
                <a:xfrm>
                  <a:off x="4799236" y="2564904"/>
                  <a:ext cx="2786083" cy="99399"/>
                </a:xfrm>
                <a:prstGeom prst="rect">
                  <a:avLst/>
                </a:prstGeom>
                <a:solidFill>
                  <a:srgbClr val="FFFFCC"/>
                </a:solidFill>
                <a:ln w="9525" cap="flat" cmpd="sng" algn="ctr">
                  <a:gradFill>
                    <a:gsLst>
                      <a:gs pos="0">
                        <a:srgbClr val="FBEAC7"/>
                      </a:gs>
                      <a:gs pos="17999">
                        <a:srgbClr val="FEE7F2"/>
                      </a:gs>
                      <a:gs pos="36000">
                        <a:srgbClr val="FAC77D"/>
                      </a:gs>
                      <a:gs pos="61000">
                        <a:srgbClr val="FBA97D"/>
                      </a:gs>
                      <a:gs pos="82001">
                        <a:srgbClr val="FBD49C"/>
                      </a:gs>
                      <a:gs pos="100000">
                        <a:srgbClr val="FEE7F2"/>
                      </a:gs>
                    </a:gsLst>
                    <a:lin ang="5400000" scaled="0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  <p:sp>
              <p:nvSpPr>
                <p:cNvPr id="47" name="Rectangle 46"/>
                <p:cNvSpPr/>
                <p:nvPr/>
              </p:nvSpPr>
              <p:spPr bwMode="auto">
                <a:xfrm>
                  <a:off x="4788024" y="2458184"/>
                  <a:ext cx="2786083" cy="45729"/>
                </a:xfrm>
                <a:prstGeom prst="rect">
                  <a:avLst/>
                </a:prstGeom>
                <a:solidFill>
                  <a:srgbClr val="FFFFCC"/>
                </a:solidFill>
                <a:ln w="9525" cap="flat" cmpd="sng" algn="ctr">
                  <a:gradFill>
                    <a:gsLst>
                      <a:gs pos="0">
                        <a:srgbClr val="FBEAC7"/>
                      </a:gs>
                      <a:gs pos="17999">
                        <a:srgbClr val="FEE7F2"/>
                      </a:gs>
                      <a:gs pos="36000">
                        <a:srgbClr val="FAC77D"/>
                      </a:gs>
                      <a:gs pos="61000">
                        <a:srgbClr val="FBA97D"/>
                      </a:gs>
                      <a:gs pos="82001">
                        <a:srgbClr val="FBD49C"/>
                      </a:gs>
                      <a:gs pos="100000">
                        <a:srgbClr val="FEE7F2"/>
                      </a:gs>
                    </a:gsLst>
                    <a:lin ang="5400000" scaled="0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fr-FR"/>
                </a:p>
              </p:txBody>
            </p:sp>
          </p:grpSp>
          <p:sp>
            <p:nvSpPr>
              <p:cNvPr id="43" name="ZoneTexte 42"/>
              <p:cNvSpPr txBox="1"/>
              <p:nvPr/>
            </p:nvSpPr>
            <p:spPr>
              <a:xfrm>
                <a:off x="7657696" y="1916832"/>
                <a:ext cx="14863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Electron </a:t>
                </a:r>
                <a:r>
                  <a:rPr lang="fr-FR" sz="1200" b="1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minband</a:t>
                </a:r>
                <a:endParaRPr lang="fr-FR" sz="12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44" name="ZoneTexte 43"/>
              <p:cNvSpPr txBox="1"/>
              <p:nvPr/>
            </p:nvSpPr>
            <p:spPr>
              <a:xfrm>
                <a:off x="7657696" y="2420888"/>
                <a:ext cx="128913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b="1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Hole</a:t>
                </a:r>
                <a:r>
                  <a:rPr lang="fr-FR" sz="12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fr-FR" sz="1200" b="1" dirty="0" err="1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minbands</a:t>
                </a:r>
                <a:endParaRPr lang="fr-FR" sz="1200" b="1" dirty="0" smtClean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35" name="Connecteur droit avec flèche 34"/>
            <p:cNvCxnSpPr/>
            <p:nvPr/>
          </p:nvCxnSpPr>
          <p:spPr>
            <a:xfrm>
              <a:off x="5785119" y="2861131"/>
              <a:ext cx="648072" cy="1588"/>
            </a:xfrm>
            <a:prstGeom prst="straightConnector1">
              <a:avLst/>
            </a:prstGeom>
            <a:ln>
              <a:solidFill>
                <a:srgbClr val="FF0000"/>
              </a:solidFill>
              <a:headEnd type="arrow" w="med" len="med"/>
              <a:tailEnd type="arrow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6" name="ZoneTexte 35"/>
            <p:cNvSpPr txBox="1"/>
            <p:nvPr/>
          </p:nvSpPr>
          <p:spPr>
            <a:xfrm>
              <a:off x="5785119" y="2861131"/>
              <a:ext cx="4411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00"/>
                  </a:solidFill>
                </a:rPr>
                <a:t>    d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grpSp>
          <p:nvGrpSpPr>
            <p:cNvPr id="10" name="Groupe 36"/>
            <p:cNvGrpSpPr/>
            <p:nvPr/>
          </p:nvGrpSpPr>
          <p:grpSpPr>
            <a:xfrm>
              <a:off x="4788024" y="2108519"/>
              <a:ext cx="1152128" cy="334403"/>
              <a:chOff x="4932040" y="2097502"/>
              <a:chExt cx="1152128" cy="334403"/>
            </a:xfrm>
          </p:grpSpPr>
          <p:grpSp>
            <p:nvGrpSpPr>
              <p:cNvPr id="11" name="Groupe 35"/>
              <p:cNvGrpSpPr/>
              <p:nvPr/>
            </p:nvGrpSpPr>
            <p:grpSpPr>
              <a:xfrm>
                <a:off x="4932040" y="2132856"/>
                <a:ext cx="1152128" cy="288032"/>
                <a:chOff x="1907704" y="4437112"/>
                <a:chExt cx="1152128" cy="360040"/>
              </a:xfrm>
            </p:grpSpPr>
            <p:sp>
              <p:nvSpPr>
                <p:cNvPr id="40" name="Rectangle 39"/>
                <p:cNvSpPr/>
                <p:nvPr/>
              </p:nvSpPr>
              <p:spPr>
                <a:xfrm>
                  <a:off x="1907704" y="4437112"/>
                  <a:ext cx="1152128" cy="36004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ZoneTexte 40"/>
                <p:cNvSpPr txBox="1"/>
                <p:nvPr/>
              </p:nvSpPr>
              <p:spPr>
                <a:xfrm>
                  <a:off x="1979712" y="4437112"/>
                  <a:ext cx="995785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400" b="1" dirty="0" smtClean="0">
                      <a:solidFill>
                        <a:srgbClr val="FF0000"/>
                      </a:solidFill>
                    </a:rPr>
                    <a:t>absorption</a:t>
                  </a:r>
                  <a:endParaRPr lang="en-US" sz="1400" b="1" dirty="0">
                    <a:solidFill>
                      <a:srgbClr val="FF0000"/>
                    </a:solidFill>
                  </a:endParaRPr>
                </a:p>
              </p:txBody>
            </p:sp>
          </p:grpSp>
          <p:cxnSp>
            <p:nvCxnSpPr>
              <p:cNvPr id="39" name="Connecteur droit avec flèche 38"/>
              <p:cNvCxnSpPr/>
              <p:nvPr/>
            </p:nvCxnSpPr>
            <p:spPr>
              <a:xfrm flipV="1">
                <a:off x="5004048" y="2097502"/>
                <a:ext cx="0" cy="334403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ZoneTexte 59"/>
          <p:cNvSpPr txBox="1"/>
          <p:nvPr/>
        </p:nvSpPr>
        <p:spPr>
          <a:xfrm>
            <a:off x="376940" y="3257550"/>
            <a:ext cx="8462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j-lt"/>
              </a:rPr>
              <a:t>SL = a periodic stacking of </a:t>
            </a:r>
            <a:r>
              <a:rPr lang="en-US" dirty="0" err="1" smtClean="0">
                <a:latin typeface="+mj-lt"/>
              </a:rPr>
              <a:t>InAs</a:t>
            </a:r>
            <a:r>
              <a:rPr lang="en-US" dirty="0" smtClean="0">
                <a:latin typeface="+mj-lt"/>
              </a:rPr>
              <a:t> and </a:t>
            </a:r>
            <a:r>
              <a:rPr lang="en-US" dirty="0" err="1" smtClean="0">
                <a:latin typeface="+mj-lt"/>
              </a:rPr>
              <a:t>GaSb</a:t>
            </a:r>
            <a:r>
              <a:rPr lang="en-US" dirty="0" smtClean="0">
                <a:latin typeface="+mj-lt"/>
              </a:rPr>
              <a:t> layers with a period </a:t>
            </a:r>
            <a:r>
              <a:rPr lang="en-US" dirty="0" smtClean="0">
                <a:solidFill>
                  <a:srgbClr val="FF0000"/>
                </a:solidFill>
                <a:latin typeface="+mj-lt"/>
              </a:rPr>
              <a:t>d</a:t>
            </a:r>
            <a:r>
              <a:rPr lang="en-US" dirty="0" smtClean="0">
                <a:latin typeface="+mj-lt"/>
              </a:rPr>
              <a:t> of a few nm thick</a:t>
            </a:r>
            <a:endParaRPr lang="en-US" dirty="0">
              <a:latin typeface="+mj-lt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385968" y="3592285"/>
            <a:ext cx="8605632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dirty="0" smtClean="0">
                <a:latin typeface="+mj-lt"/>
                <a:cs typeface="Arial" charset="0"/>
              </a:rPr>
              <a:t>SL = coupled MQW  </a:t>
            </a:r>
            <a:r>
              <a:rPr lang="en-US" dirty="0" smtClean="0">
                <a:latin typeface="+mj-lt"/>
                <a:cs typeface="Arial" charset="0"/>
                <a:sym typeface="Wingdings" pitchFamily="2" charset="2"/>
              </a:rPr>
              <a:t> </a:t>
            </a:r>
            <a:r>
              <a:rPr lang="en-US" dirty="0" smtClean="0">
                <a:latin typeface="+mj-lt"/>
                <a:cs typeface="Arial" charset="0"/>
              </a:rPr>
              <a:t>energy </a:t>
            </a:r>
            <a:r>
              <a:rPr lang="en-US" dirty="0" err="1" smtClean="0">
                <a:latin typeface="+mj-lt"/>
                <a:cs typeface="Arial" charset="0"/>
              </a:rPr>
              <a:t>minibands</a:t>
            </a:r>
            <a:r>
              <a:rPr lang="en-US" dirty="0" smtClean="0">
                <a:latin typeface="+mj-lt"/>
                <a:cs typeface="Arial" charset="0"/>
              </a:rPr>
              <a:t>  </a:t>
            </a:r>
            <a:r>
              <a:rPr lang="en-US" dirty="0" smtClean="0">
                <a:latin typeface="+mj-lt"/>
                <a:cs typeface="Arial" charset="0"/>
                <a:sym typeface="Wingdings" pitchFamily="2" charset="2"/>
              </a:rPr>
              <a:t> </a:t>
            </a:r>
            <a:r>
              <a:rPr lang="en-US" dirty="0" smtClean="0">
                <a:latin typeface="+mj-lt"/>
                <a:cs typeface="Arial" charset="0"/>
              </a:rPr>
              <a:t>Fundamental absorption between V1C1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+mj-lt"/>
                <a:cs typeface="Arial" charset="0"/>
              </a:rPr>
              <a:t>										suitable for Infrared detection (3-30µm)  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latin typeface="+mj-lt"/>
                <a:cs typeface="Arial" charset="0"/>
              </a:rPr>
              <a:t>  </a:t>
            </a:r>
          </a:p>
        </p:txBody>
      </p:sp>
      <p:sp>
        <p:nvSpPr>
          <p:cNvPr id="37" name="Rectangle 258"/>
          <p:cNvSpPr>
            <a:spLocks noChangeArrowheads="1"/>
          </p:cNvSpPr>
          <p:nvPr/>
        </p:nvSpPr>
        <p:spPr bwMode="auto">
          <a:xfrm>
            <a:off x="0" y="344254"/>
            <a:ext cx="9144000" cy="461665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en-GB" sz="2400" b="1" dirty="0" smtClean="0">
                <a:latin typeface="+mj-lt"/>
              </a:rPr>
              <a:t>Type-II </a:t>
            </a:r>
            <a:r>
              <a:rPr lang="en-GB" sz="2400" b="1" dirty="0" err="1" smtClean="0">
                <a:latin typeface="+mj-lt"/>
              </a:rPr>
              <a:t>Superlattice</a:t>
            </a:r>
            <a:r>
              <a:rPr lang="en-GB" sz="2400" b="1" dirty="0" smtClean="0">
                <a:latin typeface="+mj-lt"/>
              </a:rPr>
              <a:t> (T2SL) photodiode</a:t>
            </a:r>
            <a:endParaRPr lang="en-GB" sz="2400" b="1" dirty="0">
              <a:latin typeface="+mj-lt"/>
            </a:endParaRPr>
          </a:p>
        </p:txBody>
      </p:sp>
      <p:grpSp>
        <p:nvGrpSpPr>
          <p:cNvPr id="12" name="Groupe 37"/>
          <p:cNvGrpSpPr/>
          <p:nvPr/>
        </p:nvGrpSpPr>
        <p:grpSpPr>
          <a:xfrm>
            <a:off x="331486" y="3982721"/>
            <a:ext cx="11860514" cy="1890713"/>
            <a:chOff x="267532" y="4054858"/>
            <a:chExt cx="11860514" cy="1890713"/>
          </a:xfrm>
        </p:grpSpPr>
        <p:grpSp>
          <p:nvGrpSpPr>
            <p:cNvPr id="13" name="Groupe 43"/>
            <p:cNvGrpSpPr/>
            <p:nvPr/>
          </p:nvGrpSpPr>
          <p:grpSpPr>
            <a:xfrm>
              <a:off x="267532" y="4054858"/>
              <a:ext cx="3541928" cy="1890713"/>
              <a:chOff x="733132" y="4292983"/>
              <a:chExt cx="3541928" cy="1890713"/>
            </a:xfrm>
          </p:grpSpPr>
          <p:grpSp>
            <p:nvGrpSpPr>
              <p:cNvPr id="14" name="Group 4"/>
              <p:cNvGrpSpPr>
                <a:grpSpLocks/>
              </p:cNvGrpSpPr>
              <p:nvPr/>
            </p:nvGrpSpPr>
            <p:grpSpPr bwMode="auto">
              <a:xfrm>
                <a:off x="1101647" y="4292983"/>
                <a:ext cx="3173413" cy="1890713"/>
                <a:chOff x="3201" y="1726"/>
                <a:chExt cx="1999" cy="1191"/>
              </a:xfrm>
            </p:grpSpPr>
            <p:sp>
              <p:nvSpPr>
                <p:cNvPr id="62" name="Rectangle 5"/>
                <p:cNvSpPr>
                  <a:spLocks noChangeArrowheads="1"/>
                </p:cNvSpPr>
                <p:nvPr/>
              </p:nvSpPr>
              <p:spPr bwMode="auto">
                <a:xfrm>
                  <a:off x="3207" y="2723"/>
                  <a:ext cx="183" cy="53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3" name="Rectangle 6"/>
                <p:cNvSpPr>
                  <a:spLocks noChangeArrowheads="1"/>
                </p:cNvSpPr>
                <p:nvPr/>
              </p:nvSpPr>
              <p:spPr bwMode="auto">
                <a:xfrm>
                  <a:off x="3567" y="2162"/>
                  <a:ext cx="126" cy="56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5" name="Rectangle 7"/>
                <p:cNvSpPr>
                  <a:spLocks noChangeArrowheads="1"/>
                </p:cNvSpPr>
                <p:nvPr/>
              </p:nvSpPr>
              <p:spPr bwMode="auto">
                <a:xfrm>
                  <a:off x="3958" y="2160"/>
                  <a:ext cx="252" cy="56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" name="Rectangle 8"/>
                <p:cNvSpPr>
                  <a:spLocks noChangeArrowheads="1"/>
                </p:cNvSpPr>
                <p:nvPr/>
              </p:nvSpPr>
              <p:spPr bwMode="auto">
                <a:xfrm>
                  <a:off x="4381" y="2718"/>
                  <a:ext cx="183" cy="53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7" name="Rectangle 9"/>
                <p:cNvSpPr>
                  <a:spLocks noChangeArrowheads="1"/>
                </p:cNvSpPr>
                <p:nvPr/>
              </p:nvSpPr>
              <p:spPr bwMode="auto">
                <a:xfrm>
                  <a:off x="3981" y="1987"/>
                  <a:ext cx="924" cy="75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8" name="Rectangle 10"/>
                <p:cNvSpPr>
                  <a:spLocks noChangeArrowheads="1"/>
                </p:cNvSpPr>
                <p:nvPr/>
              </p:nvSpPr>
              <p:spPr bwMode="auto">
                <a:xfrm>
                  <a:off x="3201" y="2770"/>
                  <a:ext cx="1359" cy="147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>
                      <a:latin typeface="Times New Roman" pitchFamily="18" charset="0"/>
                    </a:rPr>
                    <a:t>        Buffer </a:t>
                  </a:r>
                  <a:r>
                    <a:rPr lang="fr-FR" sz="1000" dirty="0" err="1">
                      <a:latin typeface="Times New Roman" pitchFamily="18" charset="0"/>
                    </a:rPr>
                    <a:t>GaSb</a:t>
                  </a:r>
                  <a:r>
                    <a:rPr lang="fr-FR" sz="1000" dirty="0">
                      <a:latin typeface="Times New Roman" pitchFamily="18" charset="0"/>
                    </a:rPr>
                    <a:t> (p)</a:t>
                  </a:r>
                </a:p>
              </p:txBody>
            </p:sp>
            <p:sp>
              <p:nvSpPr>
                <p:cNvPr id="69" name="Rectangle 11" descr="blanc)"/>
                <p:cNvSpPr>
                  <a:spLocks noChangeArrowheads="1"/>
                </p:cNvSpPr>
                <p:nvPr/>
              </p:nvSpPr>
              <p:spPr bwMode="auto">
                <a:xfrm>
                  <a:off x="3471" y="2326"/>
                  <a:ext cx="822" cy="294"/>
                </a:xfrm>
                <a:prstGeom prst="rect">
                  <a:avLst/>
                </a:prstGeom>
                <a:pattFill prst="dkHorz">
                  <a:fgClr>
                    <a:srgbClr val="CC3300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70" name="Rectangle 12"/>
                <p:cNvSpPr>
                  <a:spLocks noChangeArrowheads="1"/>
                </p:cNvSpPr>
                <p:nvPr/>
              </p:nvSpPr>
              <p:spPr bwMode="auto">
                <a:xfrm>
                  <a:off x="3468" y="2215"/>
                  <a:ext cx="822" cy="111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 err="1">
                      <a:latin typeface="Times New Roman" pitchFamily="18" charset="0"/>
                    </a:rPr>
                    <a:t>InAs</a:t>
                  </a:r>
                  <a:r>
                    <a:rPr lang="fr-FR" sz="1000" dirty="0">
                      <a:latin typeface="Times New Roman" pitchFamily="18" charset="0"/>
                    </a:rPr>
                    <a:t> (n)</a:t>
                  </a:r>
                </a:p>
              </p:txBody>
            </p:sp>
            <p:sp>
              <p:nvSpPr>
                <p:cNvPr id="71" name="Rectangle 13"/>
                <p:cNvSpPr>
                  <a:spLocks noChangeArrowheads="1"/>
                </p:cNvSpPr>
                <p:nvPr/>
              </p:nvSpPr>
              <p:spPr bwMode="auto">
                <a:xfrm>
                  <a:off x="3471" y="2620"/>
                  <a:ext cx="819" cy="153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 err="1">
                      <a:latin typeface="Times New Roman" pitchFamily="18" charset="0"/>
                    </a:rPr>
                    <a:t>GaSb</a:t>
                  </a:r>
                  <a:r>
                    <a:rPr lang="fr-FR" sz="1000" dirty="0">
                      <a:latin typeface="Times New Roman" pitchFamily="18" charset="0"/>
                    </a:rPr>
                    <a:t> (p)</a:t>
                  </a:r>
                </a:p>
              </p:txBody>
            </p:sp>
            <p:sp>
              <p:nvSpPr>
                <p:cNvPr id="72" name="Line 14"/>
                <p:cNvSpPr>
                  <a:spLocks noChangeShapeType="1"/>
                </p:cNvSpPr>
                <p:nvPr/>
              </p:nvSpPr>
              <p:spPr bwMode="auto">
                <a:xfrm>
                  <a:off x="3981" y="2173"/>
                  <a:ext cx="0" cy="546"/>
                </a:xfrm>
                <a:prstGeom prst="line">
                  <a:avLst/>
                </a:prstGeom>
                <a:noFill/>
                <a:ln w="38100">
                  <a:solidFill>
                    <a:srgbClr val="0099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" name="Freeform 15"/>
                <p:cNvSpPr>
                  <a:spLocks/>
                </p:cNvSpPr>
                <p:nvPr/>
              </p:nvSpPr>
              <p:spPr bwMode="auto">
                <a:xfrm>
                  <a:off x="3981" y="2629"/>
                  <a:ext cx="924" cy="11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17"/>
                    </a:cxn>
                    <a:cxn ang="0">
                      <a:pos x="924" y="117"/>
                    </a:cxn>
                  </a:cxnLst>
                  <a:rect l="0" t="0" r="r" b="b"/>
                  <a:pathLst>
                    <a:path w="924" h="117">
                      <a:moveTo>
                        <a:pt x="0" y="0"/>
                      </a:moveTo>
                      <a:lnTo>
                        <a:pt x="0" y="117"/>
                      </a:lnTo>
                      <a:lnTo>
                        <a:pt x="924" y="117"/>
                      </a:lnTo>
                    </a:path>
                  </a:pathLst>
                </a:custGeom>
                <a:noFill/>
                <a:ln w="38100" cmpd="sng">
                  <a:solidFill>
                    <a:srgbClr val="009900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4" name="Freeform 16"/>
                <p:cNvSpPr>
                  <a:spLocks/>
                </p:cNvSpPr>
                <p:nvPr/>
              </p:nvSpPr>
              <p:spPr bwMode="auto">
                <a:xfrm>
                  <a:off x="3981" y="1984"/>
                  <a:ext cx="921" cy="168"/>
                </a:xfrm>
                <a:custGeom>
                  <a:avLst/>
                  <a:gdLst/>
                  <a:ahLst/>
                  <a:cxnLst>
                    <a:cxn ang="0">
                      <a:pos x="921" y="0"/>
                    </a:cxn>
                    <a:cxn ang="0">
                      <a:pos x="0" y="0"/>
                    </a:cxn>
                    <a:cxn ang="0">
                      <a:pos x="0" y="168"/>
                    </a:cxn>
                  </a:cxnLst>
                  <a:rect l="0" t="0" r="r" b="b"/>
                  <a:pathLst>
                    <a:path w="921" h="168">
                      <a:moveTo>
                        <a:pt x="921" y="0"/>
                      </a:moveTo>
                      <a:lnTo>
                        <a:pt x="0" y="0"/>
                      </a:lnTo>
                      <a:lnTo>
                        <a:pt x="0" y="168"/>
                      </a:lnTo>
                    </a:path>
                  </a:pathLst>
                </a:custGeom>
                <a:noFill/>
                <a:ln w="38100" cmpd="sng">
                  <a:solidFill>
                    <a:srgbClr val="009900"/>
                  </a:solidFill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5" name="Group 17"/>
                <p:cNvGrpSpPr>
                  <a:grpSpLocks/>
                </p:cNvGrpSpPr>
                <p:nvPr/>
              </p:nvGrpSpPr>
              <p:grpSpPr bwMode="auto">
                <a:xfrm>
                  <a:off x="4892" y="1987"/>
                  <a:ext cx="308" cy="756"/>
                  <a:chOff x="4982" y="1875"/>
                  <a:chExt cx="305" cy="1242"/>
                </a:xfrm>
              </p:grpSpPr>
              <p:sp>
                <p:nvSpPr>
                  <p:cNvPr id="81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4989" y="1875"/>
                    <a:ext cx="1" cy="1242"/>
                  </a:xfrm>
                  <a:prstGeom prst="line">
                    <a:avLst/>
                  </a:prstGeom>
                  <a:noFill/>
                  <a:ln w="38100">
                    <a:solidFill>
                      <a:srgbClr val="009900"/>
                    </a:solidFill>
                    <a:round/>
                    <a:headEnd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2" name="Text Box 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82" y="1924"/>
                    <a:ext cx="305" cy="47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2400">
                        <a:solidFill>
                          <a:srgbClr val="009900"/>
                        </a:solidFill>
                        <a:latin typeface="Times New Roman" pitchFamily="18" charset="0"/>
                      </a:rPr>
                      <a:t>I</a:t>
                    </a:r>
                    <a:r>
                      <a:rPr lang="fr-FR" sz="2400" baseline="-25000">
                        <a:solidFill>
                          <a:srgbClr val="009900"/>
                        </a:solidFill>
                        <a:latin typeface="Times New Roman" pitchFamily="18" charset="0"/>
                      </a:rPr>
                      <a:t>ph</a:t>
                    </a:r>
                  </a:p>
                </p:txBody>
              </p:sp>
            </p:grpSp>
            <p:sp>
              <p:nvSpPr>
                <p:cNvPr id="76" name="Oval 20"/>
                <p:cNvSpPr>
                  <a:spLocks noChangeArrowheads="1"/>
                </p:cNvSpPr>
                <p:nvPr/>
              </p:nvSpPr>
              <p:spPr bwMode="auto">
                <a:xfrm>
                  <a:off x="4779" y="2281"/>
                  <a:ext cx="246" cy="246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r>
                    <a:rPr lang="fr-FR" sz="2000">
                      <a:latin typeface="Times New Roman" pitchFamily="18" charset="0"/>
                    </a:rPr>
                    <a:t>A</a:t>
                  </a:r>
                </a:p>
              </p:txBody>
            </p:sp>
            <p:grpSp>
              <p:nvGrpSpPr>
                <p:cNvPr id="16" name="Group 21"/>
                <p:cNvGrpSpPr>
                  <a:grpSpLocks/>
                </p:cNvGrpSpPr>
                <p:nvPr/>
              </p:nvGrpSpPr>
              <p:grpSpPr bwMode="auto">
                <a:xfrm>
                  <a:off x="3461" y="1726"/>
                  <a:ext cx="374" cy="453"/>
                  <a:chOff x="3506" y="1614"/>
                  <a:chExt cx="374" cy="453"/>
                </a:xfrm>
              </p:grpSpPr>
              <p:sp>
                <p:nvSpPr>
                  <p:cNvPr id="78" name="Freeform 22"/>
                  <p:cNvSpPr>
                    <a:spLocks/>
                  </p:cNvSpPr>
                  <p:nvPr/>
                </p:nvSpPr>
                <p:spPr bwMode="auto">
                  <a:xfrm>
                    <a:off x="3642" y="1841"/>
                    <a:ext cx="189" cy="226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57" y="10"/>
                      </a:cxn>
                      <a:cxn ang="0">
                        <a:pos x="57" y="73"/>
                      </a:cxn>
                      <a:cxn ang="0">
                        <a:pos x="105" y="82"/>
                      </a:cxn>
                      <a:cxn ang="0">
                        <a:pos x="105" y="139"/>
                      </a:cxn>
                      <a:cxn ang="0">
                        <a:pos x="150" y="145"/>
                      </a:cxn>
                      <a:cxn ang="0">
                        <a:pos x="159" y="190"/>
                      </a:cxn>
                      <a:cxn ang="0">
                        <a:pos x="189" y="226"/>
                      </a:cxn>
                    </a:cxnLst>
                    <a:rect l="0" t="0" r="r" b="b"/>
                    <a:pathLst>
                      <a:path w="189" h="226">
                        <a:moveTo>
                          <a:pt x="0" y="10"/>
                        </a:moveTo>
                        <a:cubicBezTo>
                          <a:pt x="24" y="5"/>
                          <a:pt x="48" y="0"/>
                          <a:pt x="57" y="10"/>
                        </a:cubicBezTo>
                        <a:cubicBezTo>
                          <a:pt x="66" y="20"/>
                          <a:pt x="49" y="61"/>
                          <a:pt x="57" y="73"/>
                        </a:cubicBezTo>
                        <a:cubicBezTo>
                          <a:pt x="65" y="85"/>
                          <a:pt x="97" y="71"/>
                          <a:pt x="105" y="82"/>
                        </a:cubicBezTo>
                        <a:cubicBezTo>
                          <a:pt x="113" y="93"/>
                          <a:pt x="98" y="129"/>
                          <a:pt x="105" y="139"/>
                        </a:cubicBezTo>
                        <a:cubicBezTo>
                          <a:pt x="112" y="149"/>
                          <a:pt x="141" y="137"/>
                          <a:pt x="150" y="145"/>
                        </a:cubicBezTo>
                        <a:cubicBezTo>
                          <a:pt x="159" y="153"/>
                          <a:pt x="153" y="177"/>
                          <a:pt x="159" y="190"/>
                        </a:cubicBezTo>
                        <a:cubicBezTo>
                          <a:pt x="165" y="203"/>
                          <a:pt x="177" y="214"/>
                          <a:pt x="189" y="22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 23"/>
                  <p:cNvSpPr>
                    <a:spLocks/>
                  </p:cNvSpPr>
                  <p:nvPr/>
                </p:nvSpPr>
                <p:spPr bwMode="auto">
                  <a:xfrm>
                    <a:off x="3691" y="1815"/>
                    <a:ext cx="189" cy="226"/>
                  </a:xfrm>
                  <a:custGeom>
                    <a:avLst/>
                    <a:gdLst/>
                    <a:ahLst/>
                    <a:cxnLst>
                      <a:cxn ang="0">
                        <a:pos x="0" y="10"/>
                      </a:cxn>
                      <a:cxn ang="0">
                        <a:pos x="57" y="10"/>
                      </a:cxn>
                      <a:cxn ang="0">
                        <a:pos x="57" y="73"/>
                      </a:cxn>
                      <a:cxn ang="0">
                        <a:pos x="105" y="82"/>
                      </a:cxn>
                      <a:cxn ang="0">
                        <a:pos x="105" y="139"/>
                      </a:cxn>
                      <a:cxn ang="0">
                        <a:pos x="150" y="145"/>
                      </a:cxn>
                      <a:cxn ang="0">
                        <a:pos x="159" y="190"/>
                      </a:cxn>
                      <a:cxn ang="0">
                        <a:pos x="189" y="226"/>
                      </a:cxn>
                    </a:cxnLst>
                    <a:rect l="0" t="0" r="r" b="b"/>
                    <a:pathLst>
                      <a:path w="189" h="226">
                        <a:moveTo>
                          <a:pt x="0" y="10"/>
                        </a:moveTo>
                        <a:cubicBezTo>
                          <a:pt x="24" y="5"/>
                          <a:pt x="48" y="0"/>
                          <a:pt x="57" y="10"/>
                        </a:cubicBezTo>
                        <a:cubicBezTo>
                          <a:pt x="66" y="20"/>
                          <a:pt x="49" y="61"/>
                          <a:pt x="57" y="73"/>
                        </a:cubicBezTo>
                        <a:cubicBezTo>
                          <a:pt x="65" y="85"/>
                          <a:pt x="97" y="71"/>
                          <a:pt x="105" y="82"/>
                        </a:cubicBezTo>
                        <a:cubicBezTo>
                          <a:pt x="113" y="93"/>
                          <a:pt x="98" y="129"/>
                          <a:pt x="105" y="139"/>
                        </a:cubicBezTo>
                        <a:cubicBezTo>
                          <a:pt x="112" y="149"/>
                          <a:pt x="141" y="137"/>
                          <a:pt x="150" y="145"/>
                        </a:cubicBezTo>
                        <a:cubicBezTo>
                          <a:pt x="159" y="153"/>
                          <a:pt x="153" y="177"/>
                          <a:pt x="159" y="190"/>
                        </a:cubicBezTo>
                        <a:cubicBezTo>
                          <a:pt x="165" y="203"/>
                          <a:pt x="177" y="214"/>
                          <a:pt x="189" y="226"/>
                        </a:cubicBezTo>
                      </a:path>
                    </a:pathLst>
                  </a:custGeom>
                  <a:noFill/>
                  <a:ln w="28575" cmpd="sng">
                    <a:solidFill>
                      <a:srgbClr val="CC0000"/>
                    </a:solidFill>
                    <a:round/>
                    <a:headEnd type="none" w="med" len="med"/>
                    <a:tailEnd type="triangle" w="med" len="med"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80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06" y="1614"/>
                    <a:ext cx="263" cy="23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>
                        <a:solidFill>
                          <a:srgbClr val="CC0000"/>
                        </a:solidFill>
                        <a:latin typeface="Times New Roman" pitchFamily="18" charset="0"/>
                      </a:rPr>
                      <a:t>h</a:t>
                    </a:r>
                    <a:r>
                      <a:rPr lang="fr-FR">
                        <a:solidFill>
                          <a:srgbClr val="CC0000"/>
                        </a:solidFill>
                        <a:latin typeface="Times New Roman" pitchFamily="18" charset="0"/>
                        <a:sym typeface="Symbol" pitchFamily="18" charset="2"/>
                      </a:rPr>
                      <a:t></a:t>
                    </a:r>
                  </a:p>
                </p:txBody>
              </p:sp>
            </p:grpSp>
          </p:grpSp>
          <p:sp>
            <p:nvSpPr>
              <p:cNvPr id="53" name="ZoneTexte 52"/>
              <p:cNvSpPr txBox="1"/>
              <p:nvPr/>
            </p:nvSpPr>
            <p:spPr>
              <a:xfrm>
                <a:off x="733132" y="5292991"/>
                <a:ext cx="909240" cy="4201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b="1" dirty="0" err="1" smtClean="0">
                    <a:solidFill>
                      <a:schemeClr val="tx1"/>
                    </a:solidFill>
                  </a:rPr>
                  <a:t>InAs</a:t>
                </a:r>
                <a:r>
                  <a:rPr lang="fr-FR" sz="1000" b="1" dirty="0" smtClean="0">
                    <a:solidFill>
                      <a:schemeClr val="tx1"/>
                    </a:solidFill>
                  </a:rPr>
                  <a:t>/</a:t>
                </a:r>
                <a:r>
                  <a:rPr lang="fr-FR" sz="1000" b="1" dirty="0" err="1" smtClean="0">
                    <a:solidFill>
                      <a:schemeClr val="tx1"/>
                    </a:solidFill>
                  </a:rPr>
                  <a:t>GaSb</a:t>
                </a:r>
                <a:r>
                  <a:rPr lang="fr-FR" sz="1000" b="1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fr-FR" sz="1000" b="1" dirty="0" smtClean="0">
                    <a:solidFill>
                      <a:schemeClr val="tx1"/>
                    </a:solidFill>
                  </a:rPr>
                  <a:t>SL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48" name="Text Box 30"/>
            <p:cNvSpPr txBox="1">
              <a:spLocks noChangeArrowheads="1"/>
            </p:cNvSpPr>
            <p:nvPr/>
          </p:nvSpPr>
          <p:spPr bwMode="auto">
            <a:xfrm>
              <a:off x="3874624" y="4445343"/>
              <a:ext cx="8253422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buFont typeface="Symbol" pitchFamily="18" charset="2"/>
                <a:buNone/>
              </a:pPr>
              <a:r>
                <a:rPr lang="en-US" b="1" dirty="0" smtClean="0">
                  <a:sym typeface="Symbol" pitchFamily="18" charset="2"/>
                </a:rPr>
                <a:t>SL : </a:t>
              </a:r>
              <a:r>
                <a:rPr lang="en-US" sz="1600" b="1" dirty="0" smtClean="0">
                  <a:sym typeface="Symbol" pitchFamily="18" charset="2"/>
                </a:rPr>
                <a:t>active zone of a pin junction  </a:t>
              </a:r>
            </a:p>
            <a:p>
              <a:pPr>
                <a:lnSpc>
                  <a:spcPct val="120000"/>
                </a:lnSpc>
                <a:buFont typeface="Symbol" pitchFamily="18" charset="2"/>
                <a:buNone/>
              </a:pPr>
              <a:r>
                <a:rPr lang="en-US" sz="1600" b="1" dirty="0" smtClean="0">
                  <a:sym typeface="Symbol" pitchFamily="18" charset="2"/>
                </a:rPr>
                <a:t>	</a:t>
              </a:r>
              <a:r>
                <a:rPr lang="en-US" sz="1600" b="1" dirty="0" smtClean="0">
                  <a:sym typeface="Wingdings" pitchFamily="2" charset="2"/>
                </a:rPr>
                <a:t> T2SL </a:t>
              </a:r>
              <a:r>
                <a:rPr lang="en-US" sz="1600" b="1" dirty="0" smtClean="0"/>
                <a:t>Photodiode to compete  </a:t>
              </a:r>
            </a:p>
            <a:p>
              <a:pPr>
                <a:lnSpc>
                  <a:spcPct val="120000"/>
                </a:lnSpc>
                <a:buFont typeface="Symbol" pitchFamily="18" charset="2"/>
                <a:buNone/>
              </a:pPr>
              <a:r>
                <a:rPr lang="en-US" sz="1600" b="1" dirty="0" smtClean="0"/>
                <a:t>	 </a:t>
              </a:r>
              <a:r>
                <a:rPr lang="en-US" sz="1600" b="1" dirty="0" err="1" smtClean="0"/>
                <a:t>InSb</a:t>
              </a:r>
              <a:r>
                <a:rPr lang="en-US" sz="1600" b="1" dirty="0" smtClean="0"/>
                <a:t> and MCT high performance IR detectors</a:t>
              </a:r>
              <a:endParaRPr lang="en-US" sz="1600" b="1" dirty="0">
                <a:sym typeface="Symbol" pitchFamily="18" charset="2"/>
              </a:endParaRPr>
            </a:p>
          </p:txBody>
        </p:sp>
      </p:grpSp>
      <p:sp>
        <p:nvSpPr>
          <p:cNvPr id="83" name="ZoneTexte 82"/>
          <p:cNvSpPr txBox="1"/>
          <p:nvPr/>
        </p:nvSpPr>
        <p:spPr>
          <a:xfrm>
            <a:off x="4457700" y="5495925"/>
            <a:ext cx="441723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/>
              <a:buChar char="è"/>
            </a:pPr>
            <a:r>
              <a:rPr lang="en-US" sz="1600" b="1" dirty="0" smtClean="0">
                <a:sym typeface="Wingdings" pitchFamily="2" charset="2"/>
              </a:rPr>
              <a:t>T2SL FPA commercially available (2015) :</a:t>
            </a:r>
          </a:p>
          <a:p>
            <a:r>
              <a:rPr lang="en-US" sz="1600" b="1" dirty="0" smtClean="0">
                <a:sym typeface="Wingdings" pitchFamily="2" charset="2"/>
              </a:rPr>
              <a:t>		</a:t>
            </a:r>
            <a:r>
              <a:rPr lang="en-US" sz="1600" b="1" i="1" dirty="0" smtClean="0">
                <a:sym typeface="Wingdings" pitchFamily="2" charset="2"/>
              </a:rPr>
              <a:t>IRNOVA, SCD, </a:t>
            </a:r>
            <a:r>
              <a:rPr lang="en-US" sz="1600" b="1" i="1" dirty="0" err="1" smtClean="0">
                <a:sym typeface="Wingdings" pitchFamily="2" charset="2"/>
              </a:rPr>
              <a:t>IRcamera</a:t>
            </a:r>
            <a:r>
              <a:rPr lang="en-US" sz="1600" b="1" i="1" dirty="0" smtClean="0">
                <a:sym typeface="Wingdings" pitchFamily="2" charset="2"/>
              </a:rPr>
              <a:t> </a:t>
            </a:r>
          </a:p>
          <a:p>
            <a:endParaRPr lang="en-US" sz="1600" b="1" i="1" dirty="0" smtClean="0">
              <a:sym typeface="Wingdings" pitchFamily="2" charset="2"/>
            </a:endParaRPr>
          </a:p>
          <a:p>
            <a:r>
              <a:rPr lang="en-US" sz="1600" b="1" i="1" dirty="0" smtClean="0">
                <a:solidFill>
                  <a:srgbClr val="FF0000"/>
                </a:solidFill>
                <a:sym typeface="Wingdings" pitchFamily="2" charset="2"/>
              </a:rPr>
              <a:t>BUT</a:t>
            </a:r>
            <a:r>
              <a:rPr lang="en-US" sz="1600" b="1" i="1" dirty="0" smtClean="0">
                <a:sym typeface="Wingdings" pitchFamily="2" charset="2"/>
              </a:rPr>
              <a:t>  works have to be done </a:t>
            </a:r>
          </a:p>
          <a:p>
            <a:r>
              <a:rPr lang="en-US" sz="1600" b="1" i="1" dirty="0" smtClean="0">
                <a:sym typeface="Wingdings" pitchFamily="2" charset="2"/>
              </a:rPr>
              <a:t>			to improve performances…</a:t>
            </a:r>
            <a:endParaRPr lang="en-US" sz="1600" b="1" dirty="0"/>
          </a:p>
        </p:txBody>
      </p:sp>
      <p:pic>
        <p:nvPicPr>
          <p:cNvPr id="84" name="Image 83" descr="2015451220351_Big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792" y="5411343"/>
            <a:ext cx="888593" cy="13228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3" name="Rectangle 258"/>
          <p:cNvSpPr>
            <a:spLocks noChangeArrowheads="1"/>
          </p:cNvSpPr>
          <p:nvPr/>
        </p:nvSpPr>
        <p:spPr bwMode="auto">
          <a:xfrm>
            <a:off x="3400747" y="351670"/>
            <a:ext cx="1428108" cy="523220"/>
          </a:xfrm>
          <a:prstGeom prst="rect">
            <a:avLst/>
          </a:prstGeom>
          <a:noFill/>
          <a:ln w="38100">
            <a:noFill/>
            <a:prstDash val="sys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r"/>
            <a:r>
              <a:rPr lang="en-US" sz="2800" b="1" dirty="0" smtClean="0">
                <a:latin typeface="+mn-lt"/>
                <a:cs typeface="Arial" pitchFamily="34" charset="0"/>
              </a:rPr>
              <a:t>Outline</a:t>
            </a:r>
            <a:endParaRPr lang="en-US" sz="2800" b="1" dirty="0">
              <a:latin typeface="+mn-lt"/>
              <a:cs typeface="Arial" pitchFamily="34" charset="0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0" y="1527430"/>
            <a:ext cx="9144000" cy="4685119"/>
            <a:chOff x="0" y="3822955"/>
            <a:chExt cx="9144000" cy="4685119"/>
          </a:xfrm>
        </p:grpSpPr>
        <p:sp>
          <p:nvSpPr>
            <p:cNvPr id="21" name="ZoneTexte 20"/>
            <p:cNvSpPr txBox="1"/>
            <p:nvPr/>
          </p:nvSpPr>
          <p:spPr>
            <a:xfrm>
              <a:off x="0" y="3822955"/>
              <a:ext cx="91440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Wingdings" pitchFamily="2" charset="2"/>
                <a:buChar char="è"/>
              </a:pPr>
              <a:r>
                <a:rPr lang="en-US" sz="2200" b="1" dirty="0" smtClean="0">
                  <a:solidFill>
                    <a:srgbClr val="FF0000"/>
                  </a:solidFill>
                  <a:latin typeface="+mn-lt"/>
                </a:rPr>
                <a:t>Our motivation : study the influence of SL period composition (flexibility) 				on the performances of MWIR T2SL </a:t>
              </a:r>
              <a:r>
                <a:rPr lang="en-US" sz="2200" b="1" dirty="0" err="1" smtClean="0">
                  <a:solidFill>
                    <a:srgbClr val="FF0000"/>
                  </a:solidFill>
                  <a:latin typeface="+mn-lt"/>
                </a:rPr>
                <a:t>photodetector</a:t>
              </a:r>
              <a:r>
                <a:rPr lang="en-US" sz="2200" b="1" dirty="0" smtClean="0">
                  <a:solidFill>
                    <a:srgbClr val="FF0000"/>
                  </a:solidFill>
                  <a:latin typeface="+mn-lt"/>
                </a:rPr>
                <a:t> 		</a:t>
              </a:r>
              <a:endParaRPr lang="en-US" sz="2200" b="1" dirty="0">
                <a:solidFill>
                  <a:srgbClr val="FF0000"/>
                </a:solidFill>
                <a:latin typeface="+mn-lt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1564158" y="6474394"/>
              <a:ext cx="19527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Pixel pin Photodiode</a:t>
              </a:r>
              <a:endParaRPr lang="en-US" sz="1400" b="1" dirty="0"/>
            </a:p>
          </p:txBody>
        </p:sp>
        <p:grpSp>
          <p:nvGrpSpPr>
            <p:cNvPr id="2" name="Groupe 22"/>
            <p:cNvGrpSpPr/>
            <p:nvPr/>
          </p:nvGrpSpPr>
          <p:grpSpPr>
            <a:xfrm>
              <a:off x="997200" y="4995007"/>
              <a:ext cx="4073602" cy="1440995"/>
              <a:chOff x="3031534" y="2310715"/>
              <a:chExt cx="4073602" cy="1440995"/>
            </a:xfrm>
          </p:grpSpPr>
          <p:grpSp>
            <p:nvGrpSpPr>
              <p:cNvPr id="3" name="Groupe 14"/>
              <p:cNvGrpSpPr/>
              <p:nvPr/>
            </p:nvGrpSpPr>
            <p:grpSpPr>
              <a:xfrm>
                <a:off x="3031534" y="2489885"/>
                <a:ext cx="2646986" cy="1261825"/>
                <a:chOff x="4724411" y="3429000"/>
                <a:chExt cx="2520939" cy="1201738"/>
              </a:xfrm>
            </p:grpSpPr>
            <p:sp>
              <p:nvSpPr>
                <p:cNvPr id="30" name="Rectangle 129"/>
                <p:cNvSpPr>
                  <a:spLocks noChangeArrowheads="1"/>
                </p:cNvSpPr>
                <p:nvPr/>
              </p:nvSpPr>
              <p:spPr bwMode="auto">
                <a:xfrm>
                  <a:off x="5091113" y="4322763"/>
                  <a:ext cx="290512" cy="84137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1" name="Rectangle 130"/>
                <p:cNvSpPr>
                  <a:spLocks noChangeArrowheads="1"/>
                </p:cNvSpPr>
                <p:nvPr/>
              </p:nvSpPr>
              <p:spPr bwMode="auto">
                <a:xfrm>
                  <a:off x="5662613" y="3432175"/>
                  <a:ext cx="200025" cy="88900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2" name="Rectangle 131"/>
                <p:cNvSpPr>
                  <a:spLocks noChangeArrowheads="1"/>
                </p:cNvSpPr>
                <p:nvPr/>
              </p:nvSpPr>
              <p:spPr bwMode="auto">
                <a:xfrm>
                  <a:off x="6283325" y="3429000"/>
                  <a:ext cx="400050" cy="88900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3" name="Rectangle 132"/>
                <p:cNvSpPr>
                  <a:spLocks noChangeArrowheads="1"/>
                </p:cNvSpPr>
                <p:nvPr/>
              </p:nvSpPr>
              <p:spPr bwMode="auto">
                <a:xfrm>
                  <a:off x="6954838" y="4314825"/>
                  <a:ext cx="290512" cy="84138"/>
                </a:xfrm>
                <a:prstGeom prst="rect">
                  <a:avLst/>
                </a:prstGeom>
                <a:solidFill>
                  <a:srgbClr val="FF66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5081588" y="4397375"/>
                  <a:ext cx="2157412" cy="233363"/>
                </a:xfrm>
                <a:prstGeom prst="rect">
                  <a:avLst/>
                </a:prstGeom>
                <a:solidFill>
                  <a:srgbClr val="DDDDDD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>
                      <a:solidFill>
                        <a:schemeClr val="tx1"/>
                      </a:solidFill>
                      <a:latin typeface="Times New Roman" pitchFamily="18" charset="0"/>
                    </a:rPr>
                    <a:t>        </a:t>
                  </a:r>
                  <a:r>
                    <a:rPr lang="fr-FR" sz="1000" dirty="0" smtClean="0">
                      <a:solidFill>
                        <a:schemeClr val="tx1"/>
                      </a:solidFill>
                      <a:latin typeface="Times New Roman" pitchFamily="18" charset="0"/>
                    </a:rPr>
                    <a:t>      </a:t>
                  </a:r>
                  <a:r>
                    <a:rPr lang="fr-FR" sz="1000" dirty="0" err="1" smtClean="0">
                      <a:solidFill>
                        <a:schemeClr val="tx1"/>
                      </a:solidFill>
                      <a:latin typeface="Times New Roman" pitchFamily="18" charset="0"/>
                    </a:rPr>
                    <a:t>GaSb</a:t>
                  </a:r>
                  <a:r>
                    <a:rPr lang="fr-FR" sz="1000" dirty="0" smtClean="0">
                      <a:solidFill>
                        <a:schemeClr val="tx1"/>
                      </a:solidFill>
                      <a:latin typeface="Times New Roman" pitchFamily="18" charset="0"/>
                    </a:rPr>
                    <a:t> </a:t>
                  </a:r>
                  <a:r>
                    <a:rPr lang="fr-FR" sz="1000" dirty="0">
                      <a:solidFill>
                        <a:schemeClr val="tx1"/>
                      </a:solidFill>
                      <a:latin typeface="Times New Roman" pitchFamily="18" charset="0"/>
                    </a:rPr>
                    <a:t>(p</a:t>
                  </a:r>
                  <a:r>
                    <a:rPr lang="fr-FR" sz="1000" dirty="0" smtClean="0">
                      <a:solidFill>
                        <a:schemeClr val="tx1"/>
                      </a:solidFill>
                      <a:latin typeface="Times New Roman" pitchFamily="18" charset="0"/>
                    </a:rPr>
                    <a:t>) </a:t>
                  </a:r>
                  <a:r>
                    <a:rPr lang="fr-FR" sz="1000" dirty="0" err="1" smtClean="0">
                      <a:solidFill>
                        <a:schemeClr val="tx1"/>
                      </a:solidFill>
                      <a:latin typeface="Times New Roman" pitchFamily="18" charset="0"/>
                    </a:rPr>
                    <a:t>substrate</a:t>
                  </a:r>
                  <a:endParaRPr lang="fr-FR" sz="1000" dirty="0">
                    <a:solidFill>
                      <a:schemeClr val="tx1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35" name="Rectangle 44" descr="blanc)"/>
                <p:cNvSpPr>
                  <a:spLocks noChangeArrowheads="1"/>
                </p:cNvSpPr>
                <p:nvPr/>
              </p:nvSpPr>
              <p:spPr bwMode="auto">
                <a:xfrm>
                  <a:off x="5510213" y="3692525"/>
                  <a:ext cx="1304925" cy="466725"/>
                </a:xfrm>
                <a:prstGeom prst="rect">
                  <a:avLst/>
                </a:prstGeom>
                <a:pattFill prst="dkHorz">
                  <a:fgClr>
                    <a:srgbClr val="CC3300"/>
                  </a:fgClr>
                  <a:bgClr>
                    <a:srgbClr val="FFFFFF"/>
                  </a:bgClr>
                </a:patt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6" name="Rectangle 45"/>
                <p:cNvSpPr>
                  <a:spLocks noChangeArrowheads="1"/>
                </p:cNvSpPr>
                <p:nvPr/>
              </p:nvSpPr>
              <p:spPr bwMode="auto">
                <a:xfrm>
                  <a:off x="5505450" y="3516313"/>
                  <a:ext cx="1304925" cy="176212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 err="1">
                      <a:solidFill>
                        <a:schemeClr val="tx1"/>
                      </a:solidFill>
                      <a:latin typeface="+mn-lt"/>
                    </a:rPr>
                    <a:t>InAs</a:t>
                  </a:r>
                  <a:r>
                    <a:rPr lang="fr-FR" sz="1000" dirty="0">
                      <a:solidFill>
                        <a:schemeClr val="tx1"/>
                      </a:solidFill>
                      <a:latin typeface="+mn-lt"/>
                    </a:rPr>
                    <a:t> (n)</a:t>
                  </a:r>
                </a:p>
              </p:txBody>
            </p:sp>
            <p:sp>
              <p:nvSpPr>
                <p:cNvPr id="37" name="Rectangle 40"/>
                <p:cNvSpPr>
                  <a:spLocks noChangeArrowheads="1"/>
                </p:cNvSpPr>
                <p:nvPr/>
              </p:nvSpPr>
              <p:spPr bwMode="auto">
                <a:xfrm>
                  <a:off x="5510213" y="4159250"/>
                  <a:ext cx="1300162" cy="242888"/>
                </a:xfrm>
                <a:prstGeom prst="rect">
                  <a:avLst/>
                </a:prstGeom>
                <a:solidFill>
                  <a:srgbClr val="FFCC66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r>
                    <a:rPr lang="fr-FR" sz="1000" dirty="0" err="1">
                      <a:solidFill>
                        <a:schemeClr val="tx1"/>
                      </a:solidFill>
                      <a:latin typeface="+mn-lt"/>
                    </a:rPr>
                    <a:t>GaSb</a:t>
                  </a:r>
                  <a:r>
                    <a:rPr lang="fr-FR" sz="1000" dirty="0">
                      <a:solidFill>
                        <a:schemeClr val="tx1"/>
                      </a:solidFill>
                      <a:latin typeface="+mn-lt"/>
                    </a:rPr>
                    <a:t> (p)</a:t>
                  </a:r>
                </a:p>
              </p:txBody>
            </p:sp>
            <p:sp>
              <p:nvSpPr>
                <p:cNvPr id="38" name="ZoneTexte 37"/>
                <p:cNvSpPr txBox="1"/>
                <p:nvPr/>
              </p:nvSpPr>
              <p:spPr>
                <a:xfrm>
                  <a:off x="4724411" y="3768448"/>
                  <a:ext cx="86594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000" b="1" dirty="0" err="1" smtClean="0">
                      <a:solidFill>
                        <a:schemeClr val="tx1"/>
                      </a:solidFill>
                    </a:rPr>
                    <a:t>InAs</a:t>
                  </a:r>
                  <a:r>
                    <a:rPr lang="fr-FR" sz="1000" b="1" dirty="0" smtClean="0">
                      <a:solidFill>
                        <a:schemeClr val="tx1"/>
                      </a:solidFill>
                    </a:rPr>
                    <a:t>/</a:t>
                  </a:r>
                  <a:r>
                    <a:rPr lang="fr-FR" sz="1000" b="1" dirty="0" err="1" smtClean="0">
                      <a:solidFill>
                        <a:schemeClr val="tx1"/>
                      </a:solidFill>
                    </a:rPr>
                    <a:t>GaSb</a:t>
                  </a:r>
                  <a:r>
                    <a:rPr lang="fr-FR" sz="1000" b="1" dirty="0" smtClean="0">
                      <a:solidFill>
                        <a:schemeClr val="tx1"/>
                      </a:solidFill>
                    </a:rPr>
                    <a:t> </a:t>
                  </a:r>
                </a:p>
                <a:p>
                  <a:pPr algn="ctr"/>
                  <a:r>
                    <a:rPr lang="fr-FR" sz="1000" b="1" dirty="0" smtClean="0">
                      <a:solidFill>
                        <a:schemeClr val="tx1"/>
                      </a:solidFill>
                    </a:rPr>
                    <a:t>SL</a:t>
                  </a:r>
                  <a:endParaRPr lang="en-US" sz="10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5" name="Ellipse 24"/>
              <p:cNvSpPr/>
              <p:nvPr/>
            </p:nvSpPr>
            <p:spPr>
              <a:xfrm>
                <a:off x="4955059" y="2891480"/>
                <a:ext cx="234779" cy="247135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Connecteur droit 25"/>
              <p:cNvCxnSpPr/>
              <p:nvPr/>
            </p:nvCxnSpPr>
            <p:spPr>
              <a:xfrm flipV="1">
                <a:off x="5016843" y="2335427"/>
                <a:ext cx="914400" cy="5560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necteur droit 27"/>
              <p:cNvCxnSpPr/>
              <p:nvPr/>
            </p:nvCxnSpPr>
            <p:spPr>
              <a:xfrm>
                <a:off x="5058032" y="3130380"/>
                <a:ext cx="885568" cy="23065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9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 l="49966" t="27892" r="34324" b="49730"/>
              <a:stretch>
                <a:fillRect/>
              </a:stretch>
            </p:blipFill>
            <p:spPr bwMode="auto">
              <a:xfrm>
                <a:off x="5906531" y="2310715"/>
                <a:ext cx="1198605" cy="106714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40" name="ZoneTexte 39"/>
            <p:cNvSpPr txBox="1"/>
            <p:nvPr/>
          </p:nvSpPr>
          <p:spPr>
            <a:xfrm>
              <a:off x="4552950" y="6369027"/>
              <a:ext cx="4248150" cy="21390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b="1" dirty="0" smtClean="0"/>
                <a:t>Influence of SL period composition</a:t>
              </a:r>
            </a:p>
            <a:p>
              <a:pPr>
                <a:spcBef>
                  <a:spcPts val="600"/>
                </a:spcBef>
                <a:buFont typeface="Wingdings"/>
                <a:buChar char="è"/>
              </a:pPr>
              <a:r>
                <a:rPr lang="en-US" dirty="0" smtClean="0">
                  <a:sym typeface="Wingdings" pitchFamily="2" charset="2"/>
                </a:rPr>
                <a:t> on</a:t>
              </a:r>
              <a:r>
                <a:rPr lang="en-US" dirty="0" smtClean="0"/>
                <a:t> material-rich structure</a:t>
              </a:r>
            </a:p>
            <a:p>
              <a:pPr>
                <a:spcBef>
                  <a:spcPts val="600"/>
                </a:spcBef>
                <a:buFont typeface="Wingdings"/>
                <a:buChar char="è"/>
              </a:pPr>
              <a:r>
                <a:rPr lang="en-US" dirty="0" smtClean="0"/>
                <a:t> on dimensionality</a:t>
              </a:r>
            </a:p>
            <a:p>
              <a:pPr>
                <a:spcBef>
                  <a:spcPts val="600"/>
                </a:spcBef>
                <a:buFont typeface="Wingdings"/>
                <a:buChar char="è"/>
              </a:pPr>
              <a:r>
                <a:rPr lang="en-US" dirty="0" smtClean="0"/>
                <a:t> on residual type of doping</a:t>
              </a:r>
            </a:p>
            <a:p>
              <a:pPr>
                <a:spcBef>
                  <a:spcPts val="600"/>
                </a:spcBef>
                <a:buFont typeface="Wingdings"/>
                <a:buChar char="è"/>
              </a:pPr>
              <a:r>
                <a:rPr lang="en-US" dirty="0" smtClean="0"/>
                <a:t> on electrical &amp; electro-optical</a:t>
              </a:r>
            </a:p>
            <a:p>
              <a:pPr>
                <a:spcBef>
                  <a:spcPts val="600"/>
                </a:spcBef>
              </a:pPr>
              <a:r>
                <a:rPr lang="en-US" dirty="0" smtClean="0"/>
                <a:t>	performances</a:t>
              </a:r>
            </a:p>
          </p:txBody>
        </p:sp>
      </p:grpSp>
      <p:sp>
        <p:nvSpPr>
          <p:cNvPr id="44" name="ZoneTexte 43"/>
          <p:cNvSpPr txBox="1"/>
          <p:nvPr/>
        </p:nvSpPr>
        <p:spPr>
          <a:xfrm>
            <a:off x="5067300" y="3076575"/>
            <a:ext cx="9805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+mn-lt"/>
              </a:rPr>
              <a:t>SL period</a:t>
            </a:r>
          </a:p>
          <a:p>
            <a:r>
              <a:rPr lang="en-US" sz="1200" b="1" dirty="0" smtClean="0">
                <a:latin typeface="+mn-lt"/>
              </a:rPr>
              <a:t>composition</a:t>
            </a:r>
            <a:endParaRPr lang="en-US" sz="12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5</a:t>
            </a:fld>
            <a:endParaRPr lang="fr-FR" dirty="0"/>
          </a:p>
        </p:txBody>
      </p:sp>
      <p:grpSp>
        <p:nvGrpSpPr>
          <p:cNvPr id="2" name="Groupe 7"/>
          <p:cNvGrpSpPr/>
          <p:nvPr/>
        </p:nvGrpSpPr>
        <p:grpSpPr>
          <a:xfrm>
            <a:off x="0" y="2071835"/>
            <a:ext cx="9071221" cy="4054592"/>
            <a:chOff x="0" y="1776560"/>
            <a:chExt cx="9071221" cy="4054592"/>
          </a:xfrm>
        </p:grpSpPr>
        <p:grpSp>
          <p:nvGrpSpPr>
            <p:cNvPr id="3" name="Groupe 13"/>
            <p:cNvGrpSpPr/>
            <p:nvPr/>
          </p:nvGrpSpPr>
          <p:grpSpPr>
            <a:xfrm>
              <a:off x="7034715" y="1776560"/>
              <a:ext cx="1947181" cy="1881036"/>
              <a:chOff x="65316" y="1612449"/>
              <a:chExt cx="1947181" cy="1888292"/>
            </a:xfrm>
          </p:grpSpPr>
          <p:pic>
            <p:nvPicPr>
              <p:cNvPr id="18" name="Picture 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8322" y="2013253"/>
                <a:ext cx="1654175" cy="1487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ZoneTexte 18"/>
              <p:cNvSpPr txBox="1"/>
              <p:nvPr/>
            </p:nvSpPr>
            <p:spPr>
              <a:xfrm>
                <a:off x="65316" y="2111830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latin typeface="Arial" pitchFamily="34" charset="0"/>
                    <a:cs typeface="Arial" pitchFamily="34" charset="0"/>
                  </a:rPr>
                  <a:t>BC</a:t>
                </a:r>
                <a:endParaRPr lang="fr-FR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65316" y="2492831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BV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1" name="Connecteur droit 20"/>
              <p:cNvCxnSpPr/>
              <p:nvPr/>
            </p:nvCxnSpPr>
            <p:spPr bwMode="auto">
              <a:xfrm rot="5400000" flipH="1" flipV="1">
                <a:off x="454719" y="2032458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Connecteur droit 21"/>
              <p:cNvCxnSpPr/>
              <p:nvPr/>
            </p:nvCxnSpPr>
            <p:spPr bwMode="auto">
              <a:xfrm rot="5400000" flipH="1" flipV="1">
                <a:off x="1137524" y="2032458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" name="ZoneTexte 22"/>
              <p:cNvSpPr txBox="1"/>
              <p:nvPr/>
            </p:nvSpPr>
            <p:spPr>
              <a:xfrm>
                <a:off x="895142" y="1612449"/>
                <a:ext cx="3209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4" name="Connecteur droit avec flèche 23"/>
              <p:cNvCxnSpPr/>
              <p:nvPr/>
            </p:nvCxnSpPr>
            <p:spPr bwMode="auto">
              <a:xfrm flipV="1">
                <a:off x="700763" y="1915886"/>
                <a:ext cx="692608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>
                    <a:alpha val="68000"/>
                  </a:schemeClr>
                </a:solidFill>
                <a:prstDash val="sysDot"/>
                <a:round/>
                <a:headEnd type="arrow"/>
                <a:tailEnd type="arrow"/>
              </a:ln>
              <a:effectLst/>
            </p:spPr>
          </p:cxnSp>
        </p:grpSp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0" y="1845850"/>
            <a:ext cx="2451453" cy="1956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396" name="Graph" r:id="rId4" imgW="2016000" imgH="1296000" progId="Origin50.Graph">
                    <p:embed/>
                  </p:oleObj>
                </mc:Choice>
                <mc:Fallback>
                  <p:oleObj name="Graph" r:id="rId4" imgW="2016000" imgH="1296000" progId="Origin50.Grap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3889" r="46428" b="19444"/>
                        <a:stretch>
                          <a:fillRect/>
                        </a:stretch>
                      </p:blipFill>
                      <p:spPr bwMode="auto">
                        <a:xfrm>
                          <a:off x="0" y="1845850"/>
                          <a:ext cx="2451453" cy="1956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"/>
            <p:cNvGraphicFramePr>
              <a:graphicFrameLocks noChangeAspect="1"/>
            </p:cNvGraphicFramePr>
            <p:nvPr/>
          </p:nvGraphicFramePr>
          <p:xfrm>
            <a:off x="2064191" y="1997062"/>
            <a:ext cx="5675745" cy="38340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3397" name="Graph" r:id="rId6" imgW="4154400" imgH="2898720" progId="Origin50.Graph">
                    <p:embed/>
                  </p:oleObj>
                </mc:Choice>
                <mc:Fallback>
                  <p:oleObj name="Graph" r:id="rId6" imgW="4154400" imgH="2898720" progId="Origin50.Graph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726"/>
                        <a:stretch>
                          <a:fillRect/>
                        </a:stretch>
                      </p:blipFill>
                      <p:spPr bwMode="auto">
                        <a:xfrm>
                          <a:off x="2064191" y="1997062"/>
                          <a:ext cx="5675745" cy="38340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" name="Groupe 24"/>
            <p:cNvGrpSpPr/>
            <p:nvPr/>
          </p:nvGrpSpPr>
          <p:grpSpPr>
            <a:xfrm>
              <a:off x="5242353" y="2815622"/>
              <a:ext cx="1292708" cy="647057"/>
              <a:chOff x="3965713" y="5620229"/>
              <a:chExt cx="1292708" cy="647057"/>
            </a:xfrm>
          </p:grpSpPr>
          <p:sp>
            <p:nvSpPr>
              <p:cNvPr id="14" name="ZoneTexte 13"/>
              <p:cNvSpPr txBox="1"/>
              <p:nvPr/>
            </p:nvSpPr>
            <p:spPr>
              <a:xfrm>
                <a:off x="3965713" y="5784574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R=</a:t>
                </a:r>
                <a:endParaRPr lang="fr-FR" sz="1400" dirty="0"/>
              </a:p>
            </p:txBody>
          </p:sp>
          <p:cxnSp>
            <p:nvCxnSpPr>
              <p:cNvPr id="15" name="Connecteur droit 14"/>
              <p:cNvCxnSpPr/>
              <p:nvPr/>
            </p:nvCxnSpPr>
            <p:spPr>
              <a:xfrm>
                <a:off x="4352261" y="5936319"/>
                <a:ext cx="795131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ZoneTexte 15"/>
              <p:cNvSpPr txBox="1"/>
              <p:nvPr/>
            </p:nvSpPr>
            <p:spPr>
              <a:xfrm>
                <a:off x="4293704" y="5620229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InAs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4248208" y="5959509"/>
                <a:ext cx="10102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GaSb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</p:grpSp>
        <p:sp>
          <p:nvSpPr>
            <p:cNvPr id="13" name="ZoneTexte 12"/>
            <p:cNvSpPr txBox="1"/>
            <p:nvPr/>
          </p:nvSpPr>
          <p:spPr>
            <a:xfrm>
              <a:off x="7514385" y="3684761"/>
              <a:ext cx="15568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err="1" smtClean="0"/>
                <a:t>Symmetrical</a:t>
              </a:r>
              <a:endParaRPr lang="fr-FR" b="1" dirty="0" smtClean="0"/>
            </a:p>
            <a:p>
              <a:pPr algn="ctr"/>
              <a:r>
                <a:rPr lang="fr-FR" b="1" dirty="0" err="1" smtClean="0"/>
                <a:t>period</a:t>
              </a:r>
              <a:endParaRPr lang="fr-FR" b="1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0" y="6500860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076575" y="4724400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T=77K</a:t>
            </a:r>
            <a:endParaRPr lang="en-US" dirty="0">
              <a:latin typeface="+mn-lt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137951" y="5339846"/>
            <a:ext cx="8082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i="1" dirty="0" smtClean="0">
                <a:latin typeface="+mn-lt"/>
              </a:rPr>
              <a:t>(3Å=1ML)</a:t>
            </a:r>
            <a:endParaRPr lang="en-US" sz="1200" b="1" i="1" dirty="0">
              <a:latin typeface="+mn-lt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0" y="4171950"/>
            <a:ext cx="2138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Fundamental C1V1 energy</a:t>
            </a:r>
            <a:endParaRPr lang="en-US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6</a:t>
            </a:fld>
            <a:endParaRPr lang="fr-FR" dirty="0"/>
          </a:p>
        </p:txBody>
      </p:sp>
      <p:grpSp>
        <p:nvGrpSpPr>
          <p:cNvPr id="2" name="Groupe 7"/>
          <p:cNvGrpSpPr/>
          <p:nvPr/>
        </p:nvGrpSpPr>
        <p:grpSpPr>
          <a:xfrm>
            <a:off x="0" y="2071835"/>
            <a:ext cx="9071221" cy="4054592"/>
            <a:chOff x="0" y="1776560"/>
            <a:chExt cx="9071221" cy="4054592"/>
          </a:xfrm>
        </p:grpSpPr>
        <p:grpSp>
          <p:nvGrpSpPr>
            <p:cNvPr id="3" name="Groupe 13"/>
            <p:cNvGrpSpPr/>
            <p:nvPr/>
          </p:nvGrpSpPr>
          <p:grpSpPr>
            <a:xfrm>
              <a:off x="7034715" y="1776560"/>
              <a:ext cx="1947181" cy="1881036"/>
              <a:chOff x="65316" y="1612449"/>
              <a:chExt cx="1947181" cy="1888292"/>
            </a:xfrm>
          </p:grpSpPr>
          <p:pic>
            <p:nvPicPr>
              <p:cNvPr id="18" name="Picture 1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58322" y="2013253"/>
                <a:ext cx="1654175" cy="14874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9" name="ZoneTexte 18"/>
              <p:cNvSpPr txBox="1"/>
              <p:nvPr/>
            </p:nvSpPr>
            <p:spPr>
              <a:xfrm>
                <a:off x="65316" y="2111830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latin typeface="Arial" pitchFamily="34" charset="0"/>
                    <a:cs typeface="Arial" pitchFamily="34" charset="0"/>
                  </a:rPr>
                  <a:t>BC</a:t>
                </a:r>
                <a:endParaRPr lang="fr-FR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ZoneTexte 19"/>
              <p:cNvSpPr txBox="1"/>
              <p:nvPr/>
            </p:nvSpPr>
            <p:spPr>
              <a:xfrm>
                <a:off x="65316" y="2492831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BV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1" name="Connecteur droit 20"/>
              <p:cNvCxnSpPr/>
              <p:nvPr/>
            </p:nvCxnSpPr>
            <p:spPr bwMode="auto">
              <a:xfrm rot="5400000" flipH="1" flipV="1">
                <a:off x="454719" y="2032458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2" name="Connecteur droit 21"/>
              <p:cNvCxnSpPr/>
              <p:nvPr/>
            </p:nvCxnSpPr>
            <p:spPr bwMode="auto">
              <a:xfrm rot="5400000" flipH="1" flipV="1">
                <a:off x="1137524" y="2032458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" name="ZoneTexte 22"/>
              <p:cNvSpPr txBox="1"/>
              <p:nvPr/>
            </p:nvSpPr>
            <p:spPr>
              <a:xfrm>
                <a:off x="895142" y="1612449"/>
                <a:ext cx="3209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24" name="Connecteur droit avec flèche 23"/>
              <p:cNvCxnSpPr/>
              <p:nvPr/>
            </p:nvCxnSpPr>
            <p:spPr bwMode="auto">
              <a:xfrm flipV="1">
                <a:off x="700763" y="1915886"/>
                <a:ext cx="692608" cy="0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>
                    <a:alpha val="68000"/>
                  </a:schemeClr>
                </a:solidFill>
                <a:prstDash val="sysDot"/>
                <a:round/>
                <a:headEnd type="arrow"/>
                <a:tailEnd type="arrow"/>
              </a:ln>
              <a:effectLst/>
            </p:spPr>
          </p:cxnSp>
        </p:grpSp>
        <p:graphicFrame>
          <p:nvGraphicFramePr>
            <p:cNvPr id="10" name="Object 3"/>
            <p:cNvGraphicFramePr>
              <a:graphicFrameLocks noChangeAspect="1"/>
            </p:cNvGraphicFramePr>
            <p:nvPr/>
          </p:nvGraphicFramePr>
          <p:xfrm>
            <a:off x="0" y="1845850"/>
            <a:ext cx="2451453" cy="1956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4421" name="Graph" r:id="rId4" imgW="2016000" imgH="1296000" progId="Origin50.Graph">
                    <p:embed/>
                  </p:oleObj>
                </mc:Choice>
                <mc:Fallback>
                  <p:oleObj name="Graph" r:id="rId4" imgW="2016000" imgH="1296000" progId="Origin50.Grap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3889" r="46428" b="19444"/>
                        <a:stretch>
                          <a:fillRect/>
                        </a:stretch>
                      </p:blipFill>
                      <p:spPr bwMode="auto">
                        <a:xfrm>
                          <a:off x="0" y="1845850"/>
                          <a:ext cx="2451453" cy="1956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"/>
            <p:cNvGraphicFramePr>
              <a:graphicFrameLocks noChangeAspect="1"/>
            </p:cNvGraphicFramePr>
            <p:nvPr/>
          </p:nvGraphicFramePr>
          <p:xfrm>
            <a:off x="2064191" y="1997062"/>
            <a:ext cx="5675745" cy="38340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84422" name="Graph" r:id="rId6" imgW="4154400" imgH="2898720" progId="Origin50.Graph">
                    <p:embed/>
                  </p:oleObj>
                </mc:Choice>
                <mc:Fallback>
                  <p:oleObj name="Graph" r:id="rId6" imgW="4154400" imgH="2898720" progId="Origin50.Graph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726"/>
                        <a:stretch>
                          <a:fillRect/>
                        </a:stretch>
                      </p:blipFill>
                      <p:spPr bwMode="auto">
                        <a:xfrm>
                          <a:off x="2064191" y="1997062"/>
                          <a:ext cx="5675745" cy="38340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5" name="Groupe 24"/>
            <p:cNvGrpSpPr/>
            <p:nvPr/>
          </p:nvGrpSpPr>
          <p:grpSpPr>
            <a:xfrm>
              <a:off x="5242353" y="2815622"/>
              <a:ext cx="1292708" cy="647057"/>
              <a:chOff x="3965713" y="5620229"/>
              <a:chExt cx="1292708" cy="647057"/>
            </a:xfrm>
          </p:grpSpPr>
          <p:sp>
            <p:nvSpPr>
              <p:cNvPr id="14" name="ZoneTexte 13"/>
              <p:cNvSpPr txBox="1"/>
              <p:nvPr/>
            </p:nvSpPr>
            <p:spPr>
              <a:xfrm>
                <a:off x="3965713" y="5784574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R=</a:t>
                </a:r>
                <a:endParaRPr lang="fr-FR" sz="1400" dirty="0"/>
              </a:p>
            </p:txBody>
          </p:sp>
          <p:cxnSp>
            <p:nvCxnSpPr>
              <p:cNvPr id="15" name="Connecteur droit 14"/>
              <p:cNvCxnSpPr/>
              <p:nvPr/>
            </p:nvCxnSpPr>
            <p:spPr>
              <a:xfrm>
                <a:off x="4352261" y="5936319"/>
                <a:ext cx="795131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6" name="ZoneTexte 15"/>
              <p:cNvSpPr txBox="1"/>
              <p:nvPr/>
            </p:nvSpPr>
            <p:spPr>
              <a:xfrm>
                <a:off x="4293704" y="5620229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InAs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4248208" y="5959509"/>
                <a:ext cx="10102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GaSb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</p:grpSp>
        <p:sp>
          <p:nvSpPr>
            <p:cNvPr id="13" name="ZoneTexte 12"/>
            <p:cNvSpPr txBox="1"/>
            <p:nvPr/>
          </p:nvSpPr>
          <p:spPr>
            <a:xfrm>
              <a:off x="7514385" y="3684761"/>
              <a:ext cx="155683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b="1" dirty="0" err="1" smtClean="0"/>
                <a:t>Symmetrical</a:t>
              </a:r>
              <a:endParaRPr lang="fr-FR" b="1" dirty="0" smtClean="0"/>
            </a:p>
            <a:p>
              <a:pPr algn="ctr"/>
              <a:r>
                <a:rPr lang="fr-FR" b="1" dirty="0" err="1" smtClean="0"/>
                <a:t>period</a:t>
              </a:r>
              <a:endParaRPr lang="fr-FR" b="1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076575" y="4724400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n-lt"/>
              </a:rPr>
              <a:t>T=77K</a:t>
            </a:r>
            <a:endParaRPr lang="en-US" dirty="0">
              <a:latin typeface="+mn-lt"/>
            </a:endParaRPr>
          </a:p>
        </p:txBody>
      </p:sp>
      <p:cxnSp>
        <p:nvCxnSpPr>
          <p:cNvPr id="28" name="Connecteur droit 27"/>
          <p:cNvCxnSpPr/>
          <p:nvPr/>
        </p:nvCxnSpPr>
        <p:spPr>
          <a:xfrm flipH="1">
            <a:off x="4752975" y="4476750"/>
            <a:ext cx="2181225" cy="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>
            <a:off x="4723623" y="4508302"/>
            <a:ext cx="777" cy="43517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ZoneTexte 30"/>
          <p:cNvSpPr txBox="1"/>
          <p:nvPr/>
        </p:nvSpPr>
        <p:spPr>
          <a:xfrm>
            <a:off x="4448175" y="4972050"/>
            <a:ext cx="6270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+mj-lt"/>
              </a:rPr>
              <a:t>10/10</a:t>
            </a:r>
            <a:endParaRPr lang="en-US" sz="1400" b="1" dirty="0">
              <a:solidFill>
                <a:srgbClr val="0000FF"/>
              </a:solidFill>
              <a:latin typeface="+mj-lt"/>
            </a:endParaRPr>
          </a:p>
        </p:txBody>
      </p:sp>
      <p:cxnSp>
        <p:nvCxnSpPr>
          <p:cNvPr id="32" name="Connecteur droit 31"/>
          <p:cNvCxnSpPr/>
          <p:nvPr/>
        </p:nvCxnSpPr>
        <p:spPr>
          <a:xfrm flipH="1">
            <a:off x="3800475" y="3790950"/>
            <a:ext cx="3067051" cy="0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3771123" y="3889177"/>
            <a:ext cx="777" cy="435173"/>
          </a:xfrm>
          <a:prstGeom prst="straightConnector1">
            <a:avLst/>
          </a:prstGeom>
          <a:ln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3533775" y="4352925"/>
            <a:ext cx="4443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  <a:latin typeface="+mj-lt"/>
              </a:rPr>
              <a:t>7/7</a:t>
            </a:r>
            <a:endParaRPr lang="en-US" sz="1400" b="1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0" y="1095375"/>
            <a:ext cx="91440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200" b="1" dirty="0" smtClean="0">
              <a:latin typeface="+mj-lt"/>
              <a:sym typeface="Wingdings"/>
            </a:endParaRPr>
          </a:p>
          <a:p>
            <a:pPr>
              <a:spcBef>
                <a:spcPts val="600"/>
              </a:spcBef>
            </a:pPr>
            <a:r>
              <a:rPr lang="en-US" sz="2200" b="1" dirty="0" smtClean="0">
                <a:latin typeface="+mj-lt"/>
                <a:sym typeface="Wingdings"/>
              </a:rPr>
              <a:t>	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 MWIR spectral domain addressed by the same SL thickness ratio R</a:t>
            </a:r>
            <a:endParaRPr lang="fr-FR" sz="2200" b="1" dirty="0" smtClean="0">
              <a:solidFill>
                <a:srgbClr val="0000FF"/>
              </a:solidFill>
              <a:latin typeface="+mj-lt"/>
              <a:sym typeface="Wingdings"/>
            </a:endParaRPr>
          </a:p>
          <a:p>
            <a:endParaRPr lang="en-US" sz="2200" b="1" dirty="0" smtClean="0">
              <a:latin typeface="+mj-lt"/>
              <a:sym typeface="Wingdings"/>
            </a:endParaRPr>
          </a:p>
        </p:txBody>
      </p:sp>
      <p:graphicFrame>
        <p:nvGraphicFramePr>
          <p:cNvPr id="1034244" name="Object 4"/>
          <p:cNvGraphicFramePr>
            <a:graphicFrameLocks noChangeAspect="1"/>
          </p:cNvGraphicFramePr>
          <p:nvPr/>
        </p:nvGraphicFramePr>
        <p:xfrm>
          <a:off x="-180975" y="4724400"/>
          <a:ext cx="3057483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423" name="Graph" r:id="rId8" imgW="4155840" imgH="2900160" progId="Origin50.Graph">
                  <p:embed/>
                </p:oleObj>
              </mc:Choice>
              <mc:Fallback>
                <p:oleObj name="Graph" r:id="rId8" imgW="4155840" imgH="2900160" progId="Origin50.Grap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80975" y="4724400"/>
                        <a:ext cx="3057483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ZoneTexte 35"/>
          <p:cNvSpPr txBox="1"/>
          <p:nvPr/>
        </p:nvSpPr>
        <p:spPr>
          <a:xfrm>
            <a:off x="2486025" y="6519446"/>
            <a:ext cx="24803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latin typeface="+mj-lt"/>
              </a:rPr>
              <a:t>Photoluminescence spectra</a:t>
            </a:r>
            <a:endParaRPr lang="en-US" sz="1600" b="1" i="1" dirty="0">
              <a:latin typeface="+mj-l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137951" y="5330321"/>
            <a:ext cx="8082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b="1" i="1" dirty="0" smtClean="0">
                <a:latin typeface="+mn-lt"/>
              </a:rPr>
              <a:t>(3Å=1ML)</a:t>
            </a:r>
            <a:endParaRPr lang="en-US" sz="1200" b="1" i="1" dirty="0">
              <a:latin typeface="+mn-lt"/>
            </a:endParaRPr>
          </a:p>
        </p:txBody>
      </p:sp>
      <p:cxnSp>
        <p:nvCxnSpPr>
          <p:cNvPr id="39" name="Connecteur droit 38"/>
          <p:cNvCxnSpPr/>
          <p:nvPr/>
        </p:nvCxnSpPr>
        <p:spPr>
          <a:xfrm flipH="1" flipV="1">
            <a:off x="3752851" y="2800351"/>
            <a:ext cx="9524" cy="981074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/>
          <p:cNvCxnSpPr/>
          <p:nvPr/>
        </p:nvCxnSpPr>
        <p:spPr>
          <a:xfrm flipH="1" flipV="1">
            <a:off x="4743451" y="2847976"/>
            <a:ext cx="19049" cy="1609724"/>
          </a:xfrm>
          <a:prstGeom prst="line">
            <a:avLst/>
          </a:prstGeom>
          <a:ln>
            <a:prstDash val="dash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0" y="4171950"/>
            <a:ext cx="2138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Fundamental C1V1 energy</a:t>
            </a:r>
            <a:endParaRPr lang="en-US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27" name="Groupe 26"/>
          <p:cNvGrpSpPr/>
          <p:nvPr/>
        </p:nvGrpSpPr>
        <p:grpSpPr>
          <a:xfrm>
            <a:off x="0" y="2137879"/>
            <a:ext cx="9148911" cy="4111071"/>
            <a:chOff x="0" y="1775929"/>
            <a:chExt cx="9148911" cy="4111071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2018931" y="2107469"/>
            <a:ext cx="5624966" cy="3779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4374" name="Graph" r:id="rId3" imgW="4154400" imgH="2898720" progId="Origin50.Graph">
                    <p:embed/>
                  </p:oleObj>
                </mc:Choice>
                <mc:Fallback>
                  <p:oleObj name="Graph" r:id="rId3" imgW="4154400" imgH="2898720" progId="Origin50.Graph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726"/>
                        <a:stretch>
                          <a:fillRect/>
                        </a:stretch>
                      </p:blipFill>
                      <p:spPr bwMode="auto">
                        <a:xfrm>
                          <a:off x="2018931" y="2107469"/>
                          <a:ext cx="5624966" cy="37795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3"/>
            <p:cNvGraphicFramePr>
              <a:graphicFrameLocks noChangeAspect="1"/>
            </p:cNvGraphicFramePr>
            <p:nvPr/>
          </p:nvGraphicFramePr>
          <p:xfrm>
            <a:off x="0" y="1845850"/>
            <a:ext cx="2451453" cy="1956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4375" name="Graph" r:id="rId5" imgW="2016000" imgH="1296000" progId="Origin50.Graph">
                    <p:embed/>
                  </p:oleObj>
                </mc:Choice>
                <mc:Fallback>
                  <p:oleObj name="Graph" r:id="rId5" imgW="2016000" imgH="1296000" progId="Origin50.Graph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3889" r="46428" b="19444"/>
                        <a:stretch>
                          <a:fillRect/>
                        </a:stretch>
                      </p:blipFill>
                      <p:spPr bwMode="auto">
                        <a:xfrm>
                          <a:off x="0" y="1845850"/>
                          <a:ext cx="2451453" cy="1956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0" name="Groupe 24"/>
            <p:cNvGrpSpPr/>
            <p:nvPr/>
          </p:nvGrpSpPr>
          <p:grpSpPr>
            <a:xfrm>
              <a:off x="5287618" y="2788463"/>
              <a:ext cx="1292708" cy="647057"/>
              <a:chOff x="3965713" y="5620229"/>
              <a:chExt cx="1292708" cy="647057"/>
            </a:xfrm>
          </p:grpSpPr>
          <p:sp>
            <p:nvSpPr>
              <p:cNvPr id="47" name="ZoneTexte 46"/>
              <p:cNvSpPr txBox="1"/>
              <p:nvPr/>
            </p:nvSpPr>
            <p:spPr>
              <a:xfrm>
                <a:off x="3965713" y="5784574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R=</a:t>
                </a:r>
                <a:endParaRPr lang="fr-FR" sz="1400" dirty="0"/>
              </a:p>
            </p:txBody>
          </p:sp>
          <p:cxnSp>
            <p:nvCxnSpPr>
              <p:cNvPr id="48" name="Connecteur droit 47"/>
              <p:cNvCxnSpPr/>
              <p:nvPr/>
            </p:nvCxnSpPr>
            <p:spPr>
              <a:xfrm>
                <a:off x="4352261" y="5936319"/>
                <a:ext cx="795131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ZoneTexte 48"/>
              <p:cNvSpPr txBox="1"/>
              <p:nvPr/>
            </p:nvSpPr>
            <p:spPr>
              <a:xfrm>
                <a:off x="4293704" y="5620229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InAs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4248208" y="5959509"/>
                <a:ext cx="10102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GaSb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</p:grpSp>
        <p:grpSp>
          <p:nvGrpSpPr>
            <p:cNvPr id="31" name="Groupe 13"/>
            <p:cNvGrpSpPr/>
            <p:nvPr/>
          </p:nvGrpSpPr>
          <p:grpSpPr>
            <a:xfrm>
              <a:off x="6862528" y="1775929"/>
              <a:ext cx="2155851" cy="1630610"/>
              <a:chOff x="65316" y="1634221"/>
              <a:chExt cx="2318655" cy="1855995"/>
            </a:xfrm>
          </p:grpSpPr>
          <p:sp>
            <p:nvSpPr>
              <p:cNvPr id="35" name="ZoneTexte 34"/>
              <p:cNvSpPr txBox="1"/>
              <p:nvPr/>
            </p:nvSpPr>
            <p:spPr>
              <a:xfrm>
                <a:off x="65316" y="2111830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latin typeface="Arial" pitchFamily="34" charset="0"/>
                    <a:cs typeface="Arial" pitchFamily="34" charset="0"/>
                  </a:rPr>
                  <a:t>BC</a:t>
                </a:r>
                <a:endParaRPr lang="fr-FR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65316" y="2492831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BV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37" name="Groupe 3"/>
              <p:cNvGrpSpPr>
                <a:grpSpLocks/>
              </p:cNvGrpSpPr>
              <p:nvPr/>
            </p:nvGrpSpPr>
            <p:grpSpPr bwMode="auto">
              <a:xfrm>
                <a:off x="413884" y="1992085"/>
                <a:ext cx="1970087" cy="1498131"/>
                <a:chOff x="300038" y="543699"/>
                <a:chExt cx="3152775" cy="2892197"/>
              </a:xfrm>
            </p:grpSpPr>
            <p:pic>
              <p:nvPicPr>
                <p:cNvPr id="42" name="Picture 4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00038" y="794657"/>
                  <a:ext cx="3152775" cy="21336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3" name="ZoneTexte 5"/>
                <p:cNvSpPr txBox="1">
                  <a:spLocks noChangeArrowheads="1"/>
                </p:cNvSpPr>
                <p:nvPr/>
              </p:nvSpPr>
              <p:spPr bwMode="auto">
                <a:xfrm>
                  <a:off x="633481" y="543699"/>
                  <a:ext cx="997839" cy="608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fr-FR" sz="1200" b="1" dirty="0"/>
                    <a:t>InAs</a:t>
                  </a:r>
                </a:p>
              </p:txBody>
            </p:sp>
            <p:sp>
              <p:nvSpPr>
                <p:cNvPr id="44" name="ZoneTexte 6"/>
                <p:cNvSpPr txBox="1">
                  <a:spLocks noChangeArrowheads="1"/>
                </p:cNvSpPr>
                <p:nvPr/>
              </p:nvSpPr>
              <p:spPr bwMode="auto">
                <a:xfrm>
                  <a:off x="1014203" y="2827225"/>
                  <a:ext cx="1047607" cy="608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fr-FR" sz="1200" b="1" dirty="0" err="1"/>
                    <a:t>GaSb</a:t>
                  </a:r>
                  <a:endParaRPr lang="fr-FR" sz="1200" b="1" dirty="0"/>
                </a:p>
              </p:txBody>
            </p:sp>
            <p:cxnSp>
              <p:nvCxnSpPr>
                <p:cNvPr id="45" name="Connecteur droit avec flèche 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25717" y="1335317"/>
                  <a:ext cx="551543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  <p:cxnSp>
              <p:nvCxnSpPr>
                <p:cNvPr id="46" name="Connecteur droit avec flèche 8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1177470" y="2567215"/>
                  <a:ext cx="518888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</p:grpSp>
          <p:cxnSp>
            <p:nvCxnSpPr>
              <p:cNvPr id="38" name="Connecteur droit 37"/>
              <p:cNvCxnSpPr/>
              <p:nvPr/>
            </p:nvCxnSpPr>
            <p:spPr bwMode="auto">
              <a:xfrm rot="5400000" flipH="1" flipV="1">
                <a:off x="422061" y="1999800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Connecteur droit 38"/>
              <p:cNvCxnSpPr/>
              <p:nvPr/>
            </p:nvCxnSpPr>
            <p:spPr bwMode="auto">
              <a:xfrm rot="5400000" flipH="1" flipV="1">
                <a:off x="945242" y="2023405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0" name="ZoneTexte 39"/>
              <p:cNvSpPr txBox="1"/>
              <p:nvPr/>
            </p:nvSpPr>
            <p:spPr>
              <a:xfrm>
                <a:off x="786282" y="1634221"/>
                <a:ext cx="3209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1" name="Connecteur droit avec flèche 40"/>
              <p:cNvCxnSpPr/>
              <p:nvPr/>
            </p:nvCxnSpPr>
            <p:spPr bwMode="auto">
              <a:xfrm>
                <a:off x="642257" y="1915886"/>
                <a:ext cx="533400" cy="158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>
                    <a:alpha val="68000"/>
                  </a:schemeClr>
                </a:solidFill>
                <a:prstDash val="sysDot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32" name="ZoneTexte 31"/>
            <p:cNvSpPr txBox="1"/>
            <p:nvPr/>
          </p:nvSpPr>
          <p:spPr>
            <a:xfrm>
              <a:off x="7451010" y="3612334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/>
                <a:t>Asymmetrical</a:t>
              </a:r>
              <a:endParaRPr lang="fr-FR" b="1" dirty="0" smtClean="0"/>
            </a:p>
            <a:p>
              <a:pPr algn="ctr"/>
              <a:r>
                <a:rPr lang="fr-FR" b="1" dirty="0" err="1" smtClean="0"/>
                <a:t>period</a:t>
              </a:r>
              <a:endParaRPr lang="fr-FR" b="1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3177767" y="4934136"/>
              <a:ext cx="10743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C00000"/>
                  </a:solidFill>
                </a:rPr>
                <a:t>InAs</a:t>
              </a:r>
              <a:r>
                <a:rPr lang="en-US" sz="1600" b="1" dirty="0" smtClean="0">
                  <a:solidFill>
                    <a:srgbClr val="C00000"/>
                  </a:solidFill>
                </a:rPr>
                <a:t>-rich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5466785" y="3538394"/>
              <a:ext cx="1165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en-US" sz="1600" b="1" dirty="0" smtClean="0">
                  <a:solidFill>
                    <a:srgbClr val="0000FF"/>
                  </a:solidFill>
                </a:rPr>
                <a:t>-rich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53" name="ZoneTexte 52"/>
          <p:cNvSpPr txBox="1"/>
          <p:nvPr/>
        </p:nvSpPr>
        <p:spPr>
          <a:xfrm>
            <a:off x="6229350" y="2895600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T=77K</a:t>
            </a:r>
            <a:endParaRPr lang="en-US" sz="1600" dirty="0">
              <a:latin typeface="+mn-lt"/>
            </a:endParaRPr>
          </a:p>
        </p:txBody>
      </p:sp>
      <p:sp>
        <p:nvSpPr>
          <p:cNvPr id="54" name="ZoneTexte 53"/>
          <p:cNvSpPr txBox="1"/>
          <p:nvPr/>
        </p:nvSpPr>
        <p:spPr>
          <a:xfrm>
            <a:off x="2990850" y="4857750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T=77K</a:t>
            </a:r>
            <a:endParaRPr lang="en-US" sz="1600" dirty="0">
              <a:latin typeface="+mn-lt"/>
            </a:endParaRPr>
          </a:p>
        </p:txBody>
      </p:sp>
      <p:sp>
        <p:nvSpPr>
          <p:cNvPr id="55" name="ZoneTexte 54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sp>
        <p:nvSpPr>
          <p:cNvPr id="51" name="ZoneTexte 50"/>
          <p:cNvSpPr txBox="1"/>
          <p:nvPr/>
        </p:nvSpPr>
        <p:spPr>
          <a:xfrm>
            <a:off x="0" y="4171950"/>
            <a:ext cx="2138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Fundamental C1V1 energy</a:t>
            </a:r>
            <a:endParaRPr lang="en-US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1304925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b="1" dirty="0" smtClean="0">
                <a:latin typeface="+mj-lt"/>
                <a:sym typeface="Wingdings"/>
              </a:rPr>
              <a:t>	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 Same </a:t>
            </a:r>
            <a:r>
              <a:rPr lang="en-US" sz="2200" b="1" dirty="0" err="1" smtClean="0">
                <a:solidFill>
                  <a:srgbClr val="0000FF"/>
                </a:solidFill>
                <a:latin typeface="+mj-lt"/>
                <a:sym typeface="Wingdings"/>
              </a:rPr>
              <a:t>bandgap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 energy addressed by different SL thickness ratio R</a:t>
            </a:r>
            <a:endParaRPr lang="fr-FR" sz="2200" b="1" dirty="0" smtClean="0">
              <a:solidFill>
                <a:srgbClr val="0000FF"/>
              </a:solidFill>
              <a:latin typeface="+mj-lt"/>
              <a:sym typeface="Wingding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2" name="Groupe 26"/>
          <p:cNvGrpSpPr/>
          <p:nvPr/>
        </p:nvGrpSpPr>
        <p:grpSpPr>
          <a:xfrm>
            <a:off x="0" y="2137879"/>
            <a:ext cx="9148911" cy="4111071"/>
            <a:chOff x="0" y="1775929"/>
            <a:chExt cx="9148911" cy="4111071"/>
          </a:xfrm>
        </p:grpSpPr>
        <p:graphicFrame>
          <p:nvGraphicFramePr>
            <p:cNvPr id="28" name="Object 1"/>
            <p:cNvGraphicFramePr>
              <a:graphicFrameLocks noChangeAspect="1"/>
            </p:cNvGraphicFramePr>
            <p:nvPr/>
          </p:nvGraphicFramePr>
          <p:xfrm>
            <a:off x="2018931" y="2107469"/>
            <a:ext cx="5624966" cy="377953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5396" name="Graph" r:id="rId3" imgW="4154400" imgH="2898720" progId="Origin50.Graph">
                    <p:embed/>
                  </p:oleObj>
                </mc:Choice>
                <mc:Fallback>
                  <p:oleObj name="Graph" r:id="rId3" imgW="4154400" imgH="2898720" progId="Origin50.Grap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b="3726"/>
                        <a:stretch>
                          <a:fillRect/>
                        </a:stretch>
                      </p:blipFill>
                      <p:spPr bwMode="auto">
                        <a:xfrm>
                          <a:off x="2018931" y="2107469"/>
                          <a:ext cx="5624966" cy="377953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" name="Object 3"/>
            <p:cNvGraphicFramePr>
              <a:graphicFrameLocks noChangeAspect="1"/>
            </p:cNvGraphicFramePr>
            <p:nvPr/>
          </p:nvGraphicFramePr>
          <p:xfrm>
            <a:off x="0" y="1845850"/>
            <a:ext cx="2451453" cy="19566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55397" name="Graph" r:id="rId5" imgW="2016000" imgH="1296000" progId="Origin50.Graph">
                    <p:embed/>
                  </p:oleObj>
                </mc:Choice>
                <mc:Fallback>
                  <p:oleObj name="Graph" r:id="rId5" imgW="2016000" imgH="1296000" progId="Origin50.Graph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t="13889" r="46428" b="19444"/>
                        <a:stretch>
                          <a:fillRect/>
                        </a:stretch>
                      </p:blipFill>
                      <p:spPr bwMode="auto">
                        <a:xfrm>
                          <a:off x="0" y="1845850"/>
                          <a:ext cx="2451453" cy="195660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e 24"/>
            <p:cNvGrpSpPr/>
            <p:nvPr/>
          </p:nvGrpSpPr>
          <p:grpSpPr>
            <a:xfrm>
              <a:off x="5287618" y="2788463"/>
              <a:ext cx="1292708" cy="647057"/>
              <a:chOff x="3965713" y="5620229"/>
              <a:chExt cx="1292708" cy="647057"/>
            </a:xfrm>
          </p:grpSpPr>
          <p:sp>
            <p:nvSpPr>
              <p:cNvPr id="47" name="ZoneTexte 46"/>
              <p:cNvSpPr txBox="1"/>
              <p:nvPr/>
            </p:nvSpPr>
            <p:spPr>
              <a:xfrm>
                <a:off x="3965713" y="5784574"/>
                <a:ext cx="4187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smtClean="0"/>
                  <a:t>R=</a:t>
                </a:r>
                <a:endParaRPr lang="fr-FR" sz="1400" dirty="0"/>
              </a:p>
            </p:txBody>
          </p:sp>
          <p:cxnSp>
            <p:nvCxnSpPr>
              <p:cNvPr id="48" name="Connecteur droit 47"/>
              <p:cNvCxnSpPr/>
              <p:nvPr/>
            </p:nvCxnSpPr>
            <p:spPr>
              <a:xfrm>
                <a:off x="4352261" y="5936319"/>
                <a:ext cx="795131" cy="0"/>
              </a:xfrm>
              <a:prstGeom prst="line">
                <a:avLst/>
              </a:prstGeom>
              <a:ln w="254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9" name="ZoneTexte 48"/>
              <p:cNvSpPr txBox="1"/>
              <p:nvPr/>
            </p:nvSpPr>
            <p:spPr>
              <a:xfrm>
                <a:off x="4293704" y="5620229"/>
                <a:ext cx="91082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InAs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  <p:sp>
            <p:nvSpPr>
              <p:cNvPr id="50" name="ZoneTexte 49"/>
              <p:cNvSpPr txBox="1"/>
              <p:nvPr/>
            </p:nvSpPr>
            <p:spPr>
              <a:xfrm>
                <a:off x="4248208" y="5959509"/>
                <a:ext cx="10102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dirty="0" err="1" smtClean="0"/>
                  <a:t>GaSb</a:t>
                </a:r>
                <a:r>
                  <a:rPr lang="fr-FR" sz="1400" dirty="0" smtClean="0"/>
                  <a:t>(ML)</a:t>
                </a:r>
                <a:endParaRPr lang="fr-FR" sz="1400" dirty="0"/>
              </a:p>
            </p:txBody>
          </p:sp>
        </p:grpSp>
        <p:grpSp>
          <p:nvGrpSpPr>
            <p:cNvPr id="5" name="Groupe 13"/>
            <p:cNvGrpSpPr/>
            <p:nvPr/>
          </p:nvGrpSpPr>
          <p:grpSpPr>
            <a:xfrm>
              <a:off x="6862528" y="1775929"/>
              <a:ext cx="2155851" cy="1630610"/>
              <a:chOff x="65316" y="1634221"/>
              <a:chExt cx="2318655" cy="1855995"/>
            </a:xfrm>
          </p:grpSpPr>
          <p:sp>
            <p:nvSpPr>
              <p:cNvPr id="35" name="ZoneTexte 34"/>
              <p:cNvSpPr txBox="1"/>
              <p:nvPr/>
            </p:nvSpPr>
            <p:spPr>
              <a:xfrm>
                <a:off x="65316" y="2111830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latin typeface="Arial" pitchFamily="34" charset="0"/>
                    <a:cs typeface="Arial" pitchFamily="34" charset="0"/>
                  </a:rPr>
                  <a:t>BC</a:t>
                </a:r>
                <a:endParaRPr lang="fr-FR" sz="1200" dirty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65316" y="2492831"/>
                <a:ext cx="39786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200" dirty="0" smtClean="0">
                    <a:solidFill>
                      <a:schemeClr val="bg1">
                        <a:lumMod val="50000"/>
                      </a:schemeClr>
                    </a:solidFill>
                    <a:latin typeface="Arial" pitchFamily="34" charset="0"/>
                    <a:cs typeface="Arial" pitchFamily="34" charset="0"/>
                  </a:rPr>
                  <a:t>BV</a:t>
                </a:r>
                <a:endParaRPr lang="fr-FR" sz="1200" dirty="0">
                  <a:solidFill>
                    <a:schemeClr val="bg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grpSp>
            <p:nvGrpSpPr>
              <p:cNvPr id="8" name="Groupe 3"/>
              <p:cNvGrpSpPr>
                <a:grpSpLocks/>
              </p:cNvGrpSpPr>
              <p:nvPr/>
            </p:nvGrpSpPr>
            <p:grpSpPr bwMode="auto">
              <a:xfrm>
                <a:off x="413884" y="1992085"/>
                <a:ext cx="1970087" cy="1498131"/>
                <a:chOff x="300038" y="543699"/>
                <a:chExt cx="3152775" cy="2892197"/>
              </a:xfrm>
            </p:grpSpPr>
            <p:pic>
              <p:nvPicPr>
                <p:cNvPr id="42" name="Picture 4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300038" y="794657"/>
                  <a:ext cx="3152775" cy="213360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3" name="ZoneTexte 5"/>
                <p:cNvSpPr txBox="1">
                  <a:spLocks noChangeArrowheads="1"/>
                </p:cNvSpPr>
                <p:nvPr/>
              </p:nvSpPr>
              <p:spPr bwMode="auto">
                <a:xfrm>
                  <a:off x="633481" y="543699"/>
                  <a:ext cx="997839" cy="608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fr-FR" sz="1200" b="1" dirty="0"/>
                    <a:t>InAs</a:t>
                  </a:r>
                </a:p>
              </p:txBody>
            </p:sp>
            <p:sp>
              <p:nvSpPr>
                <p:cNvPr id="44" name="ZoneTexte 6"/>
                <p:cNvSpPr txBox="1">
                  <a:spLocks noChangeArrowheads="1"/>
                </p:cNvSpPr>
                <p:nvPr/>
              </p:nvSpPr>
              <p:spPr bwMode="auto">
                <a:xfrm>
                  <a:off x="1014203" y="2827225"/>
                  <a:ext cx="1047607" cy="60867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r>
                    <a:rPr lang="fr-FR" sz="1200" b="1" dirty="0" err="1"/>
                    <a:t>GaSb</a:t>
                  </a:r>
                  <a:endParaRPr lang="fr-FR" sz="1200" b="1" dirty="0"/>
                </a:p>
              </p:txBody>
            </p:sp>
            <p:cxnSp>
              <p:nvCxnSpPr>
                <p:cNvPr id="45" name="Connecteur droit avec flèche 7"/>
                <p:cNvCxnSpPr>
                  <a:cxnSpLocks noChangeShapeType="1"/>
                </p:cNvCxnSpPr>
                <p:nvPr/>
              </p:nvCxnSpPr>
              <p:spPr bwMode="auto">
                <a:xfrm rot="5400000">
                  <a:off x="725717" y="1335317"/>
                  <a:ext cx="551543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  <p:cxnSp>
              <p:nvCxnSpPr>
                <p:cNvPr id="46" name="Connecteur droit avec flèche 8"/>
                <p:cNvCxnSpPr>
                  <a:cxnSpLocks noChangeShapeType="1"/>
                </p:cNvCxnSpPr>
                <p:nvPr/>
              </p:nvCxnSpPr>
              <p:spPr bwMode="auto">
                <a:xfrm rot="5400000" flipH="1" flipV="1">
                  <a:off x="1177470" y="2567215"/>
                  <a:ext cx="518888" cy="1588"/>
                </a:xfrm>
                <a:prstGeom prst="straightConnector1">
                  <a:avLst/>
                </a:prstGeom>
                <a:noFill/>
                <a:ln w="9525" algn="ctr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</p:cxnSp>
          </p:grpSp>
          <p:cxnSp>
            <p:nvCxnSpPr>
              <p:cNvPr id="38" name="Connecteur droit 37"/>
              <p:cNvCxnSpPr/>
              <p:nvPr/>
            </p:nvCxnSpPr>
            <p:spPr bwMode="auto">
              <a:xfrm rot="5400000" flipH="1" flipV="1">
                <a:off x="422061" y="1999800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39" name="Connecteur droit 38"/>
              <p:cNvCxnSpPr/>
              <p:nvPr/>
            </p:nvCxnSpPr>
            <p:spPr bwMode="auto">
              <a:xfrm rot="5400000" flipH="1" flipV="1">
                <a:off x="945242" y="2023405"/>
                <a:ext cx="500066" cy="1588"/>
              </a:xfrm>
              <a:prstGeom prst="line">
                <a:avLst/>
              </a:prstGeom>
              <a:noFill/>
              <a:ln w="22225" cap="flat" cmpd="sng" algn="ctr">
                <a:solidFill>
                  <a:schemeClr val="tx1">
                    <a:alpha val="57000"/>
                  </a:schemeClr>
                </a:solidFill>
                <a:prstDash val="sysDash"/>
                <a:bevel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40" name="ZoneTexte 39"/>
              <p:cNvSpPr txBox="1"/>
              <p:nvPr/>
            </p:nvSpPr>
            <p:spPr>
              <a:xfrm>
                <a:off x="786282" y="1634221"/>
                <a:ext cx="32092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</a:t>
                </a:r>
                <a:endParaRPr lang="fr-FR" sz="1400" b="1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41" name="Connecteur droit avec flèche 40"/>
              <p:cNvCxnSpPr/>
              <p:nvPr/>
            </p:nvCxnSpPr>
            <p:spPr bwMode="auto">
              <a:xfrm>
                <a:off x="642257" y="1915886"/>
                <a:ext cx="533400" cy="1589"/>
              </a:xfrm>
              <a:prstGeom prst="straightConnector1">
                <a:avLst/>
              </a:prstGeom>
              <a:noFill/>
              <a:ln w="12700" cap="flat" cmpd="sng" algn="ctr">
                <a:solidFill>
                  <a:schemeClr val="tx1">
                    <a:alpha val="68000"/>
                  </a:schemeClr>
                </a:solidFill>
                <a:prstDash val="sysDot"/>
                <a:round/>
                <a:headEnd type="arrow"/>
                <a:tailEnd type="arrow"/>
              </a:ln>
              <a:effectLst/>
            </p:spPr>
          </p:cxnSp>
        </p:grpSp>
        <p:sp>
          <p:nvSpPr>
            <p:cNvPr id="32" name="ZoneTexte 31"/>
            <p:cNvSpPr txBox="1"/>
            <p:nvPr/>
          </p:nvSpPr>
          <p:spPr>
            <a:xfrm>
              <a:off x="7451010" y="3612334"/>
              <a:ext cx="169790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/>
                <a:t>Asymmetrical</a:t>
              </a:r>
              <a:endParaRPr lang="fr-FR" b="1" dirty="0" smtClean="0"/>
            </a:p>
            <a:p>
              <a:pPr algn="ctr"/>
              <a:r>
                <a:rPr lang="fr-FR" b="1" dirty="0" err="1" smtClean="0"/>
                <a:t>period</a:t>
              </a:r>
              <a:endParaRPr lang="fr-FR" b="1" dirty="0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3177767" y="4934136"/>
              <a:ext cx="107433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C00000"/>
                  </a:solidFill>
                </a:rPr>
                <a:t>InAs</a:t>
              </a:r>
              <a:r>
                <a:rPr lang="en-US" sz="1600" b="1" dirty="0" smtClean="0">
                  <a:solidFill>
                    <a:srgbClr val="C00000"/>
                  </a:solidFill>
                </a:rPr>
                <a:t>-rich</a:t>
              </a:r>
              <a:endParaRPr lang="fr-FR" sz="1600" b="1" dirty="0">
                <a:solidFill>
                  <a:srgbClr val="C00000"/>
                </a:solidFill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5466785" y="3538394"/>
              <a:ext cx="1165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en-US" sz="1600" b="1" dirty="0" smtClean="0">
                  <a:solidFill>
                    <a:srgbClr val="0000FF"/>
                  </a:solidFill>
                </a:rPr>
                <a:t>-rich</a:t>
              </a:r>
              <a:endParaRPr lang="fr-FR" sz="1600" b="1" dirty="0">
                <a:solidFill>
                  <a:srgbClr val="0000FF"/>
                </a:solidFill>
              </a:endParaRPr>
            </a:p>
          </p:txBody>
        </p:sp>
      </p:grpSp>
      <p:cxnSp>
        <p:nvCxnSpPr>
          <p:cNvPr id="51" name="Connecteur droit avec flèche 50"/>
          <p:cNvCxnSpPr/>
          <p:nvPr/>
        </p:nvCxnSpPr>
        <p:spPr>
          <a:xfrm>
            <a:off x="3078178" y="4626603"/>
            <a:ext cx="3621386" cy="905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2" name="Ellipse 51"/>
          <p:cNvSpPr/>
          <p:nvPr/>
        </p:nvSpPr>
        <p:spPr>
          <a:xfrm>
            <a:off x="3322538" y="4580194"/>
            <a:ext cx="108000" cy="108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3" name="Ellipse 52"/>
          <p:cNvSpPr/>
          <p:nvPr/>
        </p:nvSpPr>
        <p:spPr>
          <a:xfrm>
            <a:off x="4623763" y="4581078"/>
            <a:ext cx="108000" cy="1080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Ellipse 53"/>
          <p:cNvSpPr/>
          <p:nvPr/>
        </p:nvSpPr>
        <p:spPr>
          <a:xfrm>
            <a:off x="6121495" y="4572025"/>
            <a:ext cx="108000" cy="108000"/>
          </a:xfrm>
          <a:prstGeom prst="ellipse">
            <a:avLst/>
          </a:prstGeom>
          <a:solidFill>
            <a:srgbClr val="0070C0"/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Ellipse 54"/>
          <p:cNvSpPr/>
          <p:nvPr/>
        </p:nvSpPr>
        <p:spPr>
          <a:xfrm>
            <a:off x="4962207" y="4581078"/>
            <a:ext cx="108000" cy="108000"/>
          </a:xfrm>
          <a:prstGeom prst="ellipse">
            <a:avLst/>
          </a:prstGeom>
          <a:solidFill>
            <a:srgbClr val="0070C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llipse 55"/>
          <p:cNvSpPr/>
          <p:nvPr/>
        </p:nvSpPr>
        <p:spPr>
          <a:xfrm>
            <a:off x="4001349" y="4571139"/>
            <a:ext cx="108000" cy="1080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26"/>
          <p:cNvSpPr txBox="1">
            <a:spLocks noChangeArrowheads="1"/>
          </p:cNvSpPr>
          <p:nvPr/>
        </p:nvSpPr>
        <p:spPr bwMode="auto">
          <a:xfrm>
            <a:off x="0" y="627691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cs typeface="Arial" pitchFamily="34" charset="0"/>
              </a:rPr>
              <a:t>For a given band gap </a:t>
            </a:r>
            <a:r>
              <a:rPr lang="en-US" b="1" dirty="0" smtClean="0">
                <a:cs typeface="Arial" pitchFamily="34" charset="0"/>
                <a:sym typeface="Wingdings" pitchFamily="2" charset="2"/>
              </a:rPr>
              <a:t> </a:t>
            </a:r>
            <a:r>
              <a:rPr lang="en-US" b="1" dirty="0" smtClean="0">
                <a:cs typeface="Arial" pitchFamily="34" charset="0"/>
              </a:rPr>
              <a:t>different material-rich structures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2990850" y="4857750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T=77K</a:t>
            </a:r>
            <a:endParaRPr lang="en-US" sz="1600" dirty="0">
              <a:latin typeface="+mn-lt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6229350" y="2895600"/>
            <a:ext cx="7024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+mn-lt"/>
              </a:rPr>
              <a:t>T=77K</a:t>
            </a:r>
            <a:endParaRPr lang="en-US" sz="1600" dirty="0">
              <a:latin typeface="+mn-lt"/>
            </a:endParaRPr>
          </a:p>
        </p:txBody>
      </p:sp>
      <p:sp>
        <p:nvSpPr>
          <p:cNvPr id="60" name="ZoneTexte 59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sp>
        <p:nvSpPr>
          <p:cNvPr id="57" name="ZoneTexte 56"/>
          <p:cNvSpPr txBox="1"/>
          <p:nvPr/>
        </p:nvSpPr>
        <p:spPr>
          <a:xfrm>
            <a:off x="0" y="4171950"/>
            <a:ext cx="2138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+mn-lt"/>
              </a:rPr>
              <a:t>Fundamental C1V1 energy</a:t>
            </a:r>
            <a:endParaRPr lang="en-US" sz="14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fr-FR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Objet 3"/>
          <p:cNvGraphicFramePr>
            <a:graphicFrameLocks noChangeAspect="1"/>
          </p:cNvGraphicFramePr>
          <p:nvPr/>
        </p:nvGraphicFramePr>
        <p:xfrm>
          <a:off x="7938" y="1623876"/>
          <a:ext cx="5237162" cy="366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750" name="Graph" r:id="rId4" imgW="4155034" imgH="2899258" progId="Origin50.Graph">
                  <p:embed/>
                </p:oleObj>
              </mc:Choice>
              <mc:Fallback>
                <p:oleObj name="Graph" r:id="rId4" imgW="4155034" imgH="2899258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3726"/>
                      <a:stretch>
                        <a:fillRect/>
                      </a:stretch>
                    </p:blipFill>
                    <p:spPr bwMode="auto">
                      <a:xfrm>
                        <a:off x="7938" y="1623876"/>
                        <a:ext cx="5237162" cy="366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e 9"/>
          <p:cNvGrpSpPr>
            <a:grpSpLocks/>
          </p:cNvGrpSpPr>
          <p:nvPr/>
        </p:nvGrpSpPr>
        <p:grpSpPr bwMode="auto">
          <a:xfrm>
            <a:off x="1911542" y="5065913"/>
            <a:ext cx="1209675" cy="915764"/>
            <a:chOff x="1569017" y="4640978"/>
            <a:chExt cx="1210583" cy="915246"/>
          </a:xfrm>
        </p:grpSpPr>
        <p:cxnSp>
          <p:nvCxnSpPr>
            <p:cNvPr id="28" name="Connecteur droit avec flèche 27"/>
            <p:cNvCxnSpPr/>
            <p:nvPr/>
          </p:nvCxnSpPr>
          <p:spPr>
            <a:xfrm flipV="1">
              <a:off x="2103127" y="4640978"/>
              <a:ext cx="0" cy="431232"/>
            </a:xfrm>
            <a:prstGeom prst="straightConnector1">
              <a:avLst/>
            </a:prstGeom>
            <a:ln>
              <a:solidFill>
                <a:srgbClr val="008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1569017" y="5032644"/>
              <a:ext cx="1210583" cy="52358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1400" b="1" dirty="0" smtClean="0">
                  <a:solidFill>
                    <a:srgbClr val="008000"/>
                  </a:solidFill>
                  <a:latin typeface="+mn-lt"/>
                </a:rPr>
                <a:t>10/10</a:t>
              </a:r>
              <a:endParaRPr lang="fr-FR" sz="1400" b="1" dirty="0">
                <a:solidFill>
                  <a:srgbClr val="008000"/>
                </a:solidFill>
                <a:latin typeface="+mn-lt"/>
              </a:endParaRPr>
            </a:p>
            <a:p>
              <a:pPr algn="ctr">
                <a:defRPr/>
              </a:pPr>
              <a:r>
                <a:rPr lang="fr-FR" sz="1400" b="1" dirty="0" err="1">
                  <a:solidFill>
                    <a:srgbClr val="008000"/>
                  </a:solidFill>
                  <a:latin typeface="+mn-lt"/>
                </a:rPr>
                <a:t>InAs</a:t>
              </a:r>
              <a:r>
                <a:rPr lang="fr-FR" sz="1400" b="1" dirty="0">
                  <a:solidFill>
                    <a:srgbClr val="008000"/>
                  </a:solidFill>
                  <a:latin typeface="+mn-lt"/>
                </a:rPr>
                <a:t>/</a:t>
              </a:r>
              <a:r>
                <a:rPr lang="fr-FR" sz="1400" b="1" dirty="0" err="1">
                  <a:solidFill>
                    <a:srgbClr val="008000"/>
                  </a:solidFill>
                  <a:latin typeface="+mn-lt"/>
                </a:rPr>
                <a:t>GaSb</a:t>
              </a:r>
              <a:r>
                <a:rPr lang="fr-FR" sz="1400" b="1" dirty="0">
                  <a:solidFill>
                    <a:srgbClr val="008000"/>
                  </a:solidFill>
                  <a:latin typeface="+mn-lt"/>
                </a:rPr>
                <a:t> SL</a:t>
              </a:r>
            </a:p>
          </p:txBody>
        </p:sp>
      </p:grpSp>
      <p:grpSp>
        <p:nvGrpSpPr>
          <p:cNvPr id="3" name="Groupe 12"/>
          <p:cNvGrpSpPr>
            <a:grpSpLocks/>
          </p:cNvGrpSpPr>
          <p:nvPr/>
        </p:nvGrpSpPr>
        <p:grpSpPr bwMode="auto">
          <a:xfrm>
            <a:off x="574675" y="5142061"/>
            <a:ext cx="1169988" cy="834259"/>
            <a:chOff x="1639955" y="5039140"/>
            <a:chExt cx="1170513" cy="835082"/>
          </a:xfrm>
        </p:grpSpPr>
        <p:cxnSp>
          <p:nvCxnSpPr>
            <p:cNvPr id="25" name="Connecteur droit avec flèche 24"/>
            <p:cNvCxnSpPr/>
            <p:nvPr/>
          </p:nvCxnSpPr>
          <p:spPr>
            <a:xfrm flipV="1">
              <a:off x="2186301" y="5039140"/>
              <a:ext cx="1" cy="355681"/>
            </a:xfrm>
            <a:prstGeom prst="straightConnector1">
              <a:avLst/>
            </a:prstGeom>
            <a:ln>
              <a:solidFill>
                <a:srgbClr val="E1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1639955" y="5351419"/>
              <a:ext cx="1170513" cy="522803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1400" b="1" dirty="0">
                  <a:solidFill>
                    <a:srgbClr val="FF0000"/>
                  </a:solidFill>
                  <a:latin typeface="+mn-lt"/>
                </a:rPr>
                <a:t>7/4 </a:t>
              </a:r>
            </a:p>
            <a:p>
              <a:pPr algn="ctr">
                <a:defRPr/>
              </a:pPr>
              <a:r>
                <a:rPr lang="fr-FR" sz="1400" b="1" dirty="0" err="1">
                  <a:solidFill>
                    <a:srgbClr val="FF0000"/>
                  </a:solidFill>
                  <a:latin typeface="+mn-lt"/>
                </a:rPr>
                <a:t>InAs</a:t>
              </a:r>
              <a:r>
                <a:rPr lang="fr-FR" sz="1400" b="1" dirty="0">
                  <a:solidFill>
                    <a:srgbClr val="FF0000"/>
                  </a:solidFill>
                  <a:latin typeface="+mn-lt"/>
                </a:rPr>
                <a:t>/</a:t>
              </a:r>
              <a:r>
                <a:rPr lang="fr-FR" sz="1400" b="1" dirty="0" err="1">
                  <a:solidFill>
                    <a:srgbClr val="FF0000"/>
                  </a:solidFill>
                  <a:latin typeface="+mn-lt"/>
                </a:rPr>
                <a:t>GaSb</a:t>
              </a:r>
              <a:r>
                <a:rPr lang="fr-FR" sz="1400" b="1" dirty="0">
                  <a:solidFill>
                    <a:srgbClr val="FF0000"/>
                  </a:solidFill>
                  <a:latin typeface="+mn-lt"/>
                </a:rPr>
                <a:t> SL</a:t>
              </a:r>
            </a:p>
          </p:txBody>
        </p:sp>
      </p:grpSp>
      <p:grpSp>
        <p:nvGrpSpPr>
          <p:cNvPr id="4" name="Groupe 24"/>
          <p:cNvGrpSpPr/>
          <p:nvPr/>
        </p:nvGrpSpPr>
        <p:grpSpPr>
          <a:xfrm>
            <a:off x="3220693" y="2175853"/>
            <a:ext cx="1292708" cy="647057"/>
            <a:chOff x="3965713" y="5620229"/>
            <a:chExt cx="1292708" cy="647057"/>
          </a:xfrm>
        </p:grpSpPr>
        <p:sp>
          <p:nvSpPr>
            <p:cNvPr id="20" name="ZoneTexte 19"/>
            <p:cNvSpPr txBox="1"/>
            <p:nvPr/>
          </p:nvSpPr>
          <p:spPr>
            <a:xfrm>
              <a:off x="3965713" y="5784574"/>
              <a:ext cx="4187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R=</a:t>
              </a:r>
              <a:endParaRPr lang="fr-FR" sz="1400" dirty="0"/>
            </a:p>
          </p:txBody>
        </p:sp>
        <p:cxnSp>
          <p:nvCxnSpPr>
            <p:cNvPr id="21" name="Connecteur droit 20"/>
            <p:cNvCxnSpPr/>
            <p:nvPr/>
          </p:nvCxnSpPr>
          <p:spPr>
            <a:xfrm>
              <a:off x="4352261" y="5936319"/>
              <a:ext cx="795131" cy="0"/>
            </a:xfrm>
            <a:prstGeom prst="line">
              <a:avLst/>
            </a:prstGeom>
            <a:ln w="254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4293704" y="5620229"/>
              <a:ext cx="91082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InAs</a:t>
              </a:r>
              <a:r>
                <a:rPr lang="fr-FR" sz="1400" dirty="0" smtClean="0"/>
                <a:t>(ML)</a:t>
              </a:r>
              <a:endParaRPr lang="fr-FR" sz="1400" dirty="0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248208" y="5959509"/>
              <a:ext cx="101021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GaSb</a:t>
              </a:r>
              <a:r>
                <a:rPr lang="fr-FR" sz="1400" dirty="0" smtClean="0"/>
                <a:t>(ML)</a:t>
              </a:r>
              <a:endParaRPr lang="fr-FR" sz="1400" dirty="0"/>
            </a:p>
          </p:txBody>
        </p:sp>
      </p:grpSp>
      <p:grpSp>
        <p:nvGrpSpPr>
          <p:cNvPr id="5" name="Groupe 33"/>
          <p:cNvGrpSpPr/>
          <p:nvPr/>
        </p:nvGrpSpPr>
        <p:grpSpPr>
          <a:xfrm>
            <a:off x="3320570" y="5119818"/>
            <a:ext cx="1169987" cy="844250"/>
            <a:chOff x="3320570" y="5170453"/>
            <a:chExt cx="1169987" cy="844250"/>
          </a:xfrm>
        </p:grpSpPr>
        <p:sp>
          <p:nvSpPr>
            <p:cNvPr id="18" name="ZoneTexte 17"/>
            <p:cNvSpPr txBox="1"/>
            <p:nvPr/>
          </p:nvSpPr>
          <p:spPr bwMode="auto">
            <a:xfrm>
              <a:off x="3320570" y="5490828"/>
              <a:ext cx="1169987" cy="52387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fr-FR" sz="1400" b="1" dirty="0">
                  <a:solidFill>
                    <a:srgbClr val="0000FF"/>
                  </a:solidFill>
                  <a:latin typeface="+mn-lt"/>
                </a:rPr>
                <a:t>10/19 </a:t>
              </a:r>
            </a:p>
            <a:p>
              <a:pPr algn="ctr">
                <a:defRPr/>
              </a:pPr>
              <a:r>
                <a:rPr lang="fr-FR" sz="1400" b="1" dirty="0" err="1">
                  <a:solidFill>
                    <a:srgbClr val="0000FF"/>
                  </a:solidFill>
                  <a:latin typeface="+mn-lt"/>
                </a:rPr>
                <a:t>InAs</a:t>
              </a:r>
              <a:r>
                <a:rPr lang="fr-FR" sz="1400" b="1" dirty="0">
                  <a:solidFill>
                    <a:srgbClr val="0000FF"/>
                  </a:solidFill>
                  <a:latin typeface="+mn-lt"/>
                </a:rPr>
                <a:t>/</a:t>
              </a:r>
              <a:r>
                <a:rPr lang="fr-FR" sz="1400" b="1" dirty="0" err="1">
                  <a:solidFill>
                    <a:srgbClr val="0000FF"/>
                  </a:solidFill>
                  <a:latin typeface="+mn-lt"/>
                </a:rPr>
                <a:t>GaSb</a:t>
              </a:r>
              <a:r>
                <a:rPr lang="fr-FR" sz="1400" b="1" dirty="0">
                  <a:solidFill>
                    <a:srgbClr val="0000FF"/>
                  </a:solidFill>
                  <a:latin typeface="+mn-lt"/>
                </a:rPr>
                <a:t> SL</a:t>
              </a:r>
            </a:p>
          </p:txBody>
        </p:sp>
        <p:cxnSp>
          <p:nvCxnSpPr>
            <p:cNvPr id="19" name="Connecteur droit avec flèche 18"/>
            <p:cNvCxnSpPr/>
            <p:nvPr/>
          </p:nvCxnSpPr>
          <p:spPr bwMode="auto">
            <a:xfrm flipV="1">
              <a:off x="3893086" y="5170453"/>
              <a:ext cx="1" cy="355331"/>
            </a:xfrm>
            <a:prstGeom prst="straightConnector1">
              <a:avLst/>
            </a:prstGeom>
            <a:ln>
              <a:solidFill>
                <a:srgbClr val="0000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ZoneTexte 35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grpSp>
        <p:nvGrpSpPr>
          <p:cNvPr id="6" name="Groupe 36"/>
          <p:cNvGrpSpPr/>
          <p:nvPr/>
        </p:nvGrpSpPr>
        <p:grpSpPr>
          <a:xfrm>
            <a:off x="5783522" y="2113910"/>
            <a:ext cx="3396362" cy="3625850"/>
            <a:chOff x="5617315" y="3171397"/>
            <a:chExt cx="3396362" cy="3625850"/>
          </a:xfrm>
        </p:grpSpPr>
        <p:graphicFrame>
          <p:nvGraphicFramePr>
            <p:cNvPr id="40" name="Objet 25"/>
            <p:cNvGraphicFramePr>
              <a:graphicFrameLocks noChangeAspect="1"/>
            </p:cNvGraphicFramePr>
            <p:nvPr/>
          </p:nvGraphicFramePr>
          <p:xfrm>
            <a:off x="5617315" y="3171397"/>
            <a:ext cx="2397125" cy="1108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751" name="Image bitmap" r:id="rId6" imgW="0" imgH="0" progId="PBrush">
                    <p:embed/>
                  </p:oleObj>
                </mc:Choice>
                <mc:Fallback>
                  <p:oleObj name="Image bitmap" r:id="rId6" imgW="0" imgH="0" progId="PBrush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7315" y="3171397"/>
                          <a:ext cx="2397125" cy="1108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t 26"/>
            <p:cNvGraphicFramePr>
              <a:graphicFrameLocks noChangeAspect="1"/>
            </p:cNvGraphicFramePr>
            <p:nvPr/>
          </p:nvGraphicFramePr>
          <p:xfrm>
            <a:off x="5628427" y="4436634"/>
            <a:ext cx="2408238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752" name="Image bitmap" r:id="rId8" imgW="0" imgH="0" progId="PBrush">
                    <p:embed/>
                  </p:oleObj>
                </mc:Choice>
                <mc:Fallback>
                  <p:oleObj name="Image bitmap" r:id="rId8" imgW="0" imgH="0" progId="PBrush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8427" y="4436634"/>
                          <a:ext cx="2408238" cy="10874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2" name="Objet 27"/>
            <p:cNvGraphicFramePr>
              <a:graphicFrameLocks noChangeAspect="1"/>
            </p:cNvGraphicFramePr>
            <p:nvPr/>
          </p:nvGraphicFramePr>
          <p:xfrm>
            <a:off x="5631602" y="5712984"/>
            <a:ext cx="2414588" cy="1084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5753" name="Image bitmap" r:id="rId10" imgW="0" imgH="0" progId="PBrush">
                    <p:embed/>
                  </p:oleObj>
                </mc:Choice>
                <mc:Fallback>
                  <p:oleObj name="Image bitmap" r:id="rId10" imgW="0" imgH="0" progId="PBrush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1602" y="5712984"/>
                          <a:ext cx="2414588" cy="10842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ZoneTexte 42"/>
            <p:cNvSpPr txBox="1"/>
            <p:nvPr/>
          </p:nvSpPr>
          <p:spPr>
            <a:xfrm>
              <a:off x="7993301" y="3524042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+mn-lt"/>
                </a:rPr>
                <a:t>10/19 SL</a:t>
              </a:r>
              <a:endParaRPr 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8001862" y="474495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  <a:latin typeface="+mn-lt"/>
                </a:rPr>
                <a:t>10/10 SL</a:t>
              </a:r>
              <a:endParaRPr lang="en-US" b="1" dirty="0">
                <a:solidFill>
                  <a:srgbClr val="008000"/>
                </a:solidFill>
                <a:latin typeface="+mn-lt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8132185" y="6060046"/>
              <a:ext cx="777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E10000"/>
                  </a:solidFill>
                  <a:latin typeface="+mn-lt"/>
                </a:rPr>
                <a:t>7/4 SL</a:t>
              </a:r>
              <a:endParaRPr lang="en-US" b="1" dirty="0">
                <a:solidFill>
                  <a:srgbClr val="E10000"/>
                </a:solidFill>
                <a:latin typeface="+mn-lt"/>
              </a:endParaRP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0" y="1304925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b="1" dirty="0" smtClean="0">
                <a:latin typeface="+mj-lt"/>
                <a:sym typeface="Wingdings"/>
              </a:rPr>
              <a:t>	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 Same </a:t>
            </a:r>
            <a:r>
              <a:rPr lang="en-US" sz="2200" b="1" dirty="0" err="1" smtClean="0">
                <a:solidFill>
                  <a:srgbClr val="0000FF"/>
                </a:solidFill>
                <a:latin typeface="+mj-lt"/>
                <a:sym typeface="Wingdings"/>
              </a:rPr>
              <a:t>bandgap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 energy addressed by different SL thickness ratio R</a:t>
            </a:r>
            <a:endParaRPr lang="fr-FR" sz="2200" b="1" dirty="0" smtClean="0">
              <a:solidFill>
                <a:srgbClr val="0000FF"/>
              </a:solidFill>
              <a:latin typeface="+mj-lt"/>
              <a:sym typeface="Wingdings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723900" y="6096000"/>
            <a:ext cx="4605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sym typeface="Wingdings" pitchFamily="2" charset="2"/>
              </a:rPr>
              <a:t> </a:t>
            </a:r>
            <a:r>
              <a:rPr lang="en-US" b="1" dirty="0" smtClean="0">
                <a:latin typeface="+mj-lt"/>
              </a:rPr>
              <a:t>for cut-off wavelength around 5µm (@77K)</a:t>
            </a:r>
            <a:endParaRPr lang="en-US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fr-FR" b="1" dirty="0">
              <a:solidFill>
                <a:schemeClr val="tx1"/>
              </a:solidFill>
            </a:endParaRPr>
          </a:p>
        </p:txBody>
      </p:sp>
      <p:grpSp>
        <p:nvGrpSpPr>
          <p:cNvPr id="2" name="Groupe 36"/>
          <p:cNvGrpSpPr/>
          <p:nvPr/>
        </p:nvGrpSpPr>
        <p:grpSpPr>
          <a:xfrm>
            <a:off x="5783522" y="2113910"/>
            <a:ext cx="3396362" cy="3625850"/>
            <a:chOff x="5617315" y="3171397"/>
            <a:chExt cx="3396362" cy="3625850"/>
          </a:xfrm>
        </p:grpSpPr>
        <p:graphicFrame>
          <p:nvGraphicFramePr>
            <p:cNvPr id="787458" name="Objet 25"/>
            <p:cNvGraphicFramePr>
              <a:graphicFrameLocks noChangeAspect="1"/>
            </p:cNvGraphicFramePr>
            <p:nvPr/>
          </p:nvGraphicFramePr>
          <p:xfrm>
            <a:off x="5617315" y="3171397"/>
            <a:ext cx="2397125" cy="11080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775" name="Image bitmap" r:id="rId4" imgW="0" imgH="0" progId="PBrush">
                    <p:embed/>
                  </p:oleObj>
                </mc:Choice>
                <mc:Fallback>
                  <p:oleObj name="Image bitmap" r:id="rId4" imgW="0" imgH="0" progId="PBrus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17315" y="3171397"/>
                          <a:ext cx="2397125" cy="11080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7459" name="Objet 26"/>
            <p:cNvGraphicFramePr>
              <a:graphicFrameLocks noChangeAspect="1"/>
            </p:cNvGraphicFramePr>
            <p:nvPr/>
          </p:nvGraphicFramePr>
          <p:xfrm>
            <a:off x="5628427" y="4436634"/>
            <a:ext cx="2408238" cy="10874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776" name="Image bitmap" r:id="rId6" imgW="0" imgH="0" progId="PBrush">
                    <p:embed/>
                  </p:oleObj>
                </mc:Choice>
                <mc:Fallback>
                  <p:oleObj name="Image bitmap" r:id="rId6" imgW="0" imgH="0" progId="PBrush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28427" y="4436634"/>
                          <a:ext cx="2408238" cy="10874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87460" name="Objet 27"/>
            <p:cNvGraphicFramePr>
              <a:graphicFrameLocks noChangeAspect="1"/>
            </p:cNvGraphicFramePr>
            <p:nvPr/>
          </p:nvGraphicFramePr>
          <p:xfrm>
            <a:off x="5631602" y="5712984"/>
            <a:ext cx="2414588" cy="10842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777" name="Image bitmap" r:id="rId8" imgW="0" imgH="0" progId="PBrush">
                    <p:embed/>
                  </p:oleObj>
                </mc:Choice>
                <mc:Fallback>
                  <p:oleObj name="Image bitmap" r:id="rId8" imgW="0" imgH="0" progId="PBrush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31602" y="5712984"/>
                          <a:ext cx="2414588" cy="10842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" name="ZoneTexte 31"/>
            <p:cNvSpPr txBox="1"/>
            <p:nvPr/>
          </p:nvSpPr>
          <p:spPr>
            <a:xfrm>
              <a:off x="7993301" y="3524042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00FF"/>
                  </a:solidFill>
                  <a:latin typeface="+mn-lt"/>
                </a:rPr>
                <a:t>10/19 SL</a:t>
              </a:r>
              <a:endParaRPr lang="en-US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8001862" y="4744954"/>
              <a:ext cx="10118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008000"/>
                  </a:solidFill>
                  <a:latin typeface="+mn-lt"/>
                </a:rPr>
                <a:t>10/10 SL</a:t>
              </a:r>
              <a:endParaRPr lang="en-US" b="1" dirty="0">
                <a:solidFill>
                  <a:srgbClr val="008000"/>
                </a:solidFill>
                <a:latin typeface="+mn-lt"/>
              </a:endParaRPr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8132185" y="6060046"/>
              <a:ext cx="7777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E10000"/>
                  </a:solidFill>
                  <a:latin typeface="+mn-lt"/>
                </a:rPr>
                <a:t>7/4 SL</a:t>
              </a:r>
              <a:endParaRPr lang="en-US" b="1" dirty="0">
                <a:solidFill>
                  <a:srgbClr val="E10000"/>
                </a:solidFill>
                <a:latin typeface="+mn-lt"/>
              </a:endParaRPr>
            </a:p>
          </p:txBody>
        </p:sp>
      </p:grpSp>
      <p:sp>
        <p:nvSpPr>
          <p:cNvPr id="35" name="ZoneTexte 34"/>
          <p:cNvSpPr txBox="1"/>
          <p:nvPr/>
        </p:nvSpPr>
        <p:spPr>
          <a:xfrm>
            <a:off x="238125" y="1743075"/>
            <a:ext cx="48994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n-lt"/>
              </a:rPr>
              <a:t>SL pin photodiodes have been fabricated by MBE </a:t>
            </a:r>
          </a:p>
          <a:p>
            <a:r>
              <a:rPr lang="en-US" b="1" dirty="0" smtClean="0">
                <a:latin typeface="+mn-lt"/>
              </a:rPr>
              <a:t>with active zone thickness of 1µm</a:t>
            </a:r>
            <a:endParaRPr lang="en-US" b="1" dirty="0">
              <a:latin typeface="+mn-lt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2790825" y="390525"/>
            <a:ext cx="518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+mj-lt"/>
                <a:sym typeface="Wingdings"/>
              </a:rPr>
              <a:t>Choice of SL period for MWIR domain</a:t>
            </a:r>
            <a:endParaRPr lang="en-US" sz="2400" b="1" dirty="0" smtClean="0">
              <a:solidFill>
                <a:srgbClr val="0033CC"/>
              </a:solidFill>
              <a:latin typeface="+mj-lt"/>
              <a:sym typeface="Wingdings"/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2589258" y="2499224"/>
            <a:ext cx="3736638" cy="3892041"/>
            <a:chOff x="112694" y="2998617"/>
            <a:chExt cx="3736638" cy="3892041"/>
          </a:xfrm>
        </p:grpSpPr>
        <p:grpSp>
          <p:nvGrpSpPr>
            <p:cNvPr id="4" name="Groupe 49"/>
            <p:cNvGrpSpPr/>
            <p:nvPr/>
          </p:nvGrpSpPr>
          <p:grpSpPr>
            <a:xfrm>
              <a:off x="112694" y="2998617"/>
              <a:ext cx="3152959" cy="2101574"/>
              <a:chOff x="428388" y="4196077"/>
              <a:chExt cx="3152959" cy="2101574"/>
            </a:xfrm>
          </p:grpSpPr>
          <p:grpSp>
            <p:nvGrpSpPr>
              <p:cNvPr id="5" name="Groupe 21"/>
              <p:cNvGrpSpPr/>
              <p:nvPr/>
            </p:nvGrpSpPr>
            <p:grpSpPr>
              <a:xfrm>
                <a:off x="428388" y="4196077"/>
                <a:ext cx="3076576" cy="2047874"/>
                <a:chOff x="187326" y="1257300"/>
                <a:chExt cx="4114927" cy="2881313"/>
              </a:xfrm>
            </p:grpSpPr>
            <p:grpSp>
              <p:nvGrpSpPr>
                <p:cNvPr id="6" name="Groupe 43"/>
                <p:cNvGrpSpPr/>
                <p:nvPr/>
              </p:nvGrpSpPr>
              <p:grpSpPr>
                <a:xfrm>
                  <a:off x="2286128" y="1328738"/>
                  <a:ext cx="2016125" cy="1800225"/>
                  <a:chOff x="2133728" y="4005263"/>
                  <a:chExt cx="2016125" cy="1800225"/>
                </a:xfrm>
              </p:grpSpPr>
              <p:pic>
                <p:nvPicPr>
                  <p:cNvPr id="50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10"/>
                  <a:srcRect l="33621" t="3136" r="31766" b="46873"/>
                  <a:stretch>
                    <a:fillRect/>
                  </a:stretch>
                </p:blipFill>
                <p:spPr bwMode="auto">
                  <a:xfrm>
                    <a:off x="2133728" y="4005263"/>
                    <a:ext cx="2016125" cy="180022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/>
                </p:spPr>
              </p:pic>
              <p:grpSp>
                <p:nvGrpSpPr>
                  <p:cNvPr id="7" name="Groupe 42"/>
                  <p:cNvGrpSpPr/>
                  <p:nvPr/>
                </p:nvGrpSpPr>
                <p:grpSpPr>
                  <a:xfrm>
                    <a:off x="2268301" y="4790364"/>
                    <a:ext cx="912379" cy="769769"/>
                    <a:chOff x="2268301" y="4790364"/>
                    <a:chExt cx="912379" cy="769769"/>
                  </a:xfrm>
                </p:grpSpPr>
                <p:sp>
                  <p:nvSpPr>
                    <p:cNvPr id="52" name="Text Box 2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268301" y="5247184"/>
                      <a:ext cx="747794" cy="312949"/>
                    </a:xfrm>
                    <a:prstGeom prst="rect">
                      <a:avLst/>
                    </a:prstGeom>
                    <a:noFill/>
                    <a:ln w="38100">
                      <a:noFill/>
                      <a:prstDash val="sysDot"/>
                      <a:miter lim="800000"/>
                      <a:headEnd/>
                      <a:tailEnd/>
                    </a:ln>
                    <a:effectLst/>
                  </p:spPr>
                  <p:txBody>
                    <a:bodyPr wrap="none">
                      <a:spAutoFit/>
                    </a:bodyPr>
                    <a:lstStyle/>
                    <a:p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GaSb</a:t>
                      </a:r>
                    </a:p>
                  </p:txBody>
                </p:sp>
                <p:sp>
                  <p:nvSpPr>
                    <p:cNvPr id="53" name="Line 24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736220" y="4790364"/>
                      <a:ext cx="296307" cy="79403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bg1"/>
                      </a:solidFill>
                      <a:round/>
                      <a:headEnd type="triangle" w="med" len="med"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4" name="Line 25"/>
                    <p:cNvSpPr>
                      <a:spLocks noChangeShapeType="1"/>
                    </p:cNvSpPr>
                    <p:nvPr/>
                  </p:nvSpPr>
                  <p:spPr bwMode="auto">
                    <a:xfrm flipH="1">
                      <a:off x="2884373" y="5324997"/>
                      <a:ext cx="296307" cy="79403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bg1"/>
                      </a:solidFill>
                      <a:round/>
                      <a:headEnd type="triangle" w="med" len="med"/>
                      <a:tailEnd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graphicFrame>
              <p:nvGraphicFramePr>
                <p:cNvPr id="44" name="Object 20"/>
                <p:cNvGraphicFramePr>
                  <a:graphicFrameLocks noChangeAspect="1"/>
                </p:cNvGraphicFramePr>
                <p:nvPr/>
              </p:nvGraphicFramePr>
              <p:xfrm>
                <a:off x="187326" y="1257300"/>
                <a:ext cx="1882775" cy="2881313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056778" r:id="rId11" imgW="2790476" imgH="5076190" progId="">
                        <p:embed/>
                      </p:oleObj>
                    </mc:Choice>
                    <mc:Fallback>
                      <p:oleObj r:id="rId11" imgW="2790476" imgH="5076190" progId="">
                        <p:embed/>
                        <p:pic>
                          <p:nvPicPr>
                            <p:cNvPr id="0" name="Picture 5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2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87326" y="1257300"/>
                              <a:ext cx="1882775" cy="288131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chemeClr val="accent1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38100">
                                  <a:solidFill>
                                    <a:schemeClr val="accent1"/>
                                  </a:solidFill>
                                  <a:prstDash val="sysDot"/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chemeClr val="bg2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45" name="Line 30"/>
                <p:cNvSpPr>
                  <a:spLocks noChangeShapeType="1"/>
                </p:cNvSpPr>
                <p:nvPr/>
              </p:nvSpPr>
              <p:spPr bwMode="auto">
                <a:xfrm>
                  <a:off x="1770063" y="1616075"/>
                  <a:ext cx="360363" cy="43180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6" name="Line 31"/>
                <p:cNvSpPr>
                  <a:spLocks noChangeShapeType="1"/>
                </p:cNvSpPr>
                <p:nvPr/>
              </p:nvSpPr>
              <p:spPr bwMode="auto">
                <a:xfrm>
                  <a:off x="2130426" y="2047875"/>
                  <a:ext cx="504825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8" name="Group 26"/>
                <p:cNvGrpSpPr>
                  <a:grpSpLocks/>
                </p:cNvGrpSpPr>
                <p:nvPr/>
              </p:nvGrpSpPr>
              <p:grpSpPr bwMode="auto">
                <a:xfrm>
                  <a:off x="2962698" y="1513599"/>
                  <a:ext cx="790153" cy="312651"/>
                  <a:chOff x="2366" y="661"/>
                  <a:chExt cx="640" cy="252"/>
                </a:xfrm>
              </p:grpSpPr>
              <p:sp>
                <p:nvSpPr>
                  <p:cNvPr id="48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2517" y="663"/>
                    <a:ext cx="191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9" name="Text Box 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366" y="661"/>
                    <a:ext cx="640" cy="252"/>
                  </a:xfrm>
                  <a:prstGeom prst="rect">
                    <a:avLst/>
                  </a:prstGeom>
                  <a:noFill/>
                  <a:ln w="38100">
                    <a:noFill/>
                    <a:prstDash val="sysDot"/>
                    <a:miter lim="800000"/>
                    <a:headEnd/>
                    <a:tailEnd/>
                  </a:ln>
                  <a:effectLst/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1000" dirty="0"/>
                      <a:t>10 nm</a:t>
                    </a:r>
                  </a:p>
                </p:txBody>
              </p:sp>
            </p:grpSp>
          </p:grpSp>
          <p:sp>
            <p:nvSpPr>
              <p:cNvPr id="42" name="ZoneTexte 41"/>
              <p:cNvSpPr txBox="1"/>
              <p:nvPr/>
            </p:nvSpPr>
            <p:spPr>
              <a:xfrm>
                <a:off x="1805055" y="5605154"/>
                <a:ext cx="1776292" cy="6924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300" b="1" dirty="0" smtClean="0">
                    <a:latin typeface="+mn-lt"/>
                  </a:rPr>
                  <a:t>MBE </a:t>
                </a:r>
                <a:r>
                  <a:rPr lang="fr-FR" sz="1300" b="1" dirty="0" err="1" smtClean="0">
                    <a:latin typeface="+mn-lt"/>
                  </a:rPr>
                  <a:t>growth</a:t>
                </a:r>
                <a:r>
                  <a:rPr lang="fr-FR" sz="1300" b="1" dirty="0" smtClean="0">
                    <a:latin typeface="+mn-lt"/>
                  </a:rPr>
                  <a:t> control of  </a:t>
                </a:r>
                <a:r>
                  <a:rPr lang="fr-FR" sz="1300" b="1" dirty="0" err="1" smtClean="0">
                    <a:latin typeface="+mn-lt"/>
                  </a:rPr>
                  <a:t>InAs</a:t>
                </a:r>
                <a:r>
                  <a:rPr lang="fr-FR" sz="1300" b="1" dirty="0" smtClean="0">
                    <a:latin typeface="+mn-lt"/>
                  </a:rPr>
                  <a:t>/</a:t>
                </a:r>
                <a:r>
                  <a:rPr lang="fr-FR" sz="1300" b="1" dirty="0" err="1" smtClean="0">
                    <a:latin typeface="+mn-lt"/>
                  </a:rPr>
                  <a:t>GaSb</a:t>
                </a:r>
                <a:r>
                  <a:rPr lang="fr-FR" sz="1300" b="1" dirty="0" smtClean="0">
                    <a:latin typeface="+mn-lt"/>
                  </a:rPr>
                  <a:t> </a:t>
                </a:r>
                <a:r>
                  <a:rPr lang="fr-FR" sz="1300" b="1" dirty="0" err="1" smtClean="0">
                    <a:latin typeface="+mn-lt"/>
                  </a:rPr>
                  <a:t>superlattice</a:t>
                </a:r>
                <a:r>
                  <a:rPr lang="fr-FR" sz="1300" b="1" dirty="0" smtClean="0">
                    <a:latin typeface="+mn-lt"/>
                  </a:rPr>
                  <a:t> on </a:t>
                </a:r>
                <a:r>
                  <a:rPr lang="fr-FR" sz="1300" b="1" dirty="0" err="1" smtClean="0">
                    <a:latin typeface="+mn-lt"/>
                  </a:rPr>
                  <a:t>GaSb</a:t>
                </a:r>
                <a:r>
                  <a:rPr lang="fr-FR" sz="1300" b="1" dirty="0" smtClean="0">
                    <a:latin typeface="+mn-lt"/>
                  </a:rPr>
                  <a:t> </a:t>
                </a:r>
                <a:r>
                  <a:rPr lang="fr-FR" sz="1300" b="1" dirty="0" err="1" smtClean="0">
                    <a:latin typeface="+mn-lt"/>
                  </a:rPr>
                  <a:t>substrate</a:t>
                </a:r>
                <a:endParaRPr lang="en-US" sz="1300" b="1" dirty="0">
                  <a:latin typeface="+mn-lt"/>
                </a:endParaRPr>
              </a:p>
            </p:txBody>
          </p:sp>
        </p:grpSp>
        <p:sp>
          <p:nvSpPr>
            <p:cNvPr id="38" name="ZoneTexte 20"/>
            <p:cNvSpPr txBox="1">
              <a:spLocks noChangeArrowheads="1"/>
            </p:cNvSpPr>
            <p:nvPr/>
          </p:nvSpPr>
          <p:spPr bwMode="auto">
            <a:xfrm>
              <a:off x="721814" y="6613659"/>
              <a:ext cx="312751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fr-FR" sz="1200" b="1" dirty="0" smtClean="0"/>
                <a:t>Mesa diodes &amp; photodiodes</a:t>
              </a:r>
              <a:endParaRPr lang="fr-FR" sz="1200" b="1" dirty="0"/>
            </a:p>
          </p:txBody>
        </p:sp>
        <p:pic>
          <p:nvPicPr>
            <p:cNvPr id="40" name="Picture 23"/>
            <p:cNvPicPr>
              <a:picLocks noChangeAspect="1" noChangeArrowheads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 bwMode="auto">
            <a:xfrm>
              <a:off x="674064" y="5213682"/>
              <a:ext cx="2331832" cy="1409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55" name="Object 8"/>
          <p:cNvGraphicFramePr>
            <a:graphicFrameLocks noChangeAspect="1"/>
          </p:cNvGraphicFramePr>
          <p:nvPr/>
        </p:nvGraphicFramePr>
        <p:xfrm>
          <a:off x="-934140" y="3223822"/>
          <a:ext cx="5294313" cy="340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6779" name="Graph" r:id="rId14" imgW="2016000" imgH="1296000" progId="Origin50.Graph">
                  <p:embed/>
                </p:oleObj>
              </mc:Choice>
              <mc:Fallback>
                <p:oleObj name="Graph" r:id="rId14" imgW="2016000" imgH="1296000" progId="Origin50.Grap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934140" y="3223822"/>
                        <a:ext cx="5294313" cy="340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ZoneTexte 55"/>
          <p:cNvSpPr txBox="1"/>
          <p:nvPr/>
        </p:nvSpPr>
        <p:spPr>
          <a:xfrm>
            <a:off x="0" y="1304925"/>
            <a:ext cx="9144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200" b="1" dirty="0" smtClean="0">
                <a:latin typeface="+mj-lt"/>
                <a:sym typeface="Wingdings"/>
              </a:rPr>
              <a:t>	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 Same </a:t>
            </a:r>
            <a:r>
              <a:rPr lang="en-US" sz="2200" b="1" dirty="0" err="1" smtClean="0">
                <a:solidFill>
                  <a:srgbClr val="0000FF"/>
                </a:solidFill>
                <a:latin typeface="+mj-lt"/>
                <a:sym typeface="Wingdings"/>
              </a:rPr>
              <a:t>bandgap</a:t>
            </a:r>
            <a:r>
              <a:rPr lang="en-US" sz="2200" b="1" dirty="0" smtClean="0">
                <a:solidFill>
                  <a:srgbClr val="0000FF"/>
                </a:solidFill>
                <a:latin typeface="+mj-lt"/>
                <a:sym typeface="Wingdings"/>
              </a:rPr>
              <a:t> energy addressed by different SL thickness ratio R</a:t>
            </a:r>
            <a:endParaRPr lang="fr-FR" sz="2200" b="1" dirty="0" smtClean="0">
              <a:solidFill>
                <a:srgbClr val="0000FF"/>
              </a:solidFill>
              <a:latin typeface="+mj-lt"/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1099373" y="6014134"/>
            <a:ext cx="7080778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endParaRPr lang="en-US" sz="1600" b="1" dirty="0">
              <a:solidFill>
                <a:schemeClr val="tx1"/>
              </a:solidFill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 b="-1967"/>
          <a:stretch>
            <a:fillRect/>
          </a:stretch>
        </p:blipFill>
        <p:spPr bwMode="auto">
          <a:xfrm>
            <a:off x="1456249" y="990600"/>
            <a:ext cx="6262814" cy="408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2055720" y="390478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+mn-lt"/>
              </a:rPr>
              <a:t>GaSb</a:t>
            </a:r>
            <a:r>
              <a:rPr lang="fr-FR" sz="1400" b="1" dirty="0" smtClean="0">
                <a:solidFill>
                  <a:srgbClr val="0000FF"/>
                </a:solidFill>
                <a:latin typeface="+mn-lt"/>
              </a:rPr>
              <a:t>-</a:t>
            </a:r>
            <a:r>
              <a:rPr lang="fr-FR" sz="1400" b="1" dirty="0" err="1" smtClean="0">
                <a:solidFill>
                  <a:srgbClr val="0000FF"/>
                </a:solidFill>
                <a:latin typeface="+mn-lt"/>
              </a:rPr>
              <a:t>rich</a:t>
            </a:r>
            <a:endParaRPr lang="fr-FR" sz="1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735027" y="3858118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E10000"/>
                </a:solidFill>
                <a:latin typeface="+mn-lt"/>
              </a:rPr>
              <a:t>InAs</a:t>
            </a:r>
            <a:r>
              <a:rPr lang="fr-FR" sz="1400" b="1" dirty="0" smtClean="0">
                <a:solidFill>
                  <a:srgbClr val="E10000"/>
                </a:solidFill>
                <a:latin typeface="+mn-lt"/>
              </a:rPr>
              <a:t>-</a:t>
            </a:r>
            <a:r>
              <a:rPr lang="fr-FR" sz="1400" b="1" dirty="0" err="1" smtClean="0">
                <a:solidFill>
                  <a:srgbClr val="E10000"/>
                </a:solidFill>
                <a:latin typeface="+mn-lt"/>
              </a:rPr>
              <a:t>rich</a:t>
            </a:r>
            <a:endParaRPr lang="fr-FR" sz="1400" b="1" dirty="0">
              <a:solidFill>
                <a:srgbClr val="E10000"/>
              </a:solidFill>
              <a:latin typeface="+mn-lt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3851778" y="3895466"/>
            <a:ext cx="979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8000"/>
                </a:solidFill>
                <a:latin typeface="+mn-lt"/>
              </a:rPr>
              <a:t>Symmetric</a:t>
            </a:r>
            <a:endParaRPr lang="fr-FR" sz="1400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605045" y="371475"/>
            <a:ext cx="3109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Photoresponse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spectra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1099943" y="5995665"/>
            <a:ext cx="7111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>
                <a:latin typeface="+mn-lt"/>
              </a:rPr>
              <a:t>Same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cut</a:t>
            </a:r>
            <a:r>
              <a:rPr lang="fr-FR" b="1" dirty="0" smtClean="0">
                <a:latin typeface="+mn-lt"/>
              </a:rPr>
              <a:t>-off (5µm @ 77K) </a:t>
            </a:r>
            <a:r>
              <a:rPr lang="fr-FR" b="1" dirty="0" smtClean="0">
                <a:solidFill>
                  <a:srgbClr val="FF0000"/>
                </a:solidFill>
                <a:latin typeface="+mn-lt"/>
              </a:rPr>
              <a:t>but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photoresponse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spectra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strongly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different</a:t>
            </a:r>
            <a:r>
              <a:rPr lang="fr-FR" b="1" dirty="0" smtClean="0">
                <a:latin typeface="+mn-lt"/>
              </a:rPr>
              <a:t> !</a:t>
            </a:r>
            <a:endParaRPr lang="fr-FR" b="1" dirty="0">
              <a:latin typeface="+mn-lt"/>
            </a:endParaRPr>
          </a:p>
        </p:txBody>
      </p:sp>
      <p:sp>
        <p:nvSpPr>
          <p:cNvPr id="10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058455" y="5396984"/>
            <a:ext cx="5938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C00FF"/>
                </a:solidFill>
                <a:sym typeface="Wingdings"/>
              </a:rPr>
              <a:t> </a:t>
            </a:r>
            <a:r>
              <a:rPr lang="en-US" b="1" dirty="0" smtClean="0">
                <a:solidFill>
                  <a:srgbClr val="CC00FF"/>
                </a:solidFill>
              </a:rPr>
              <a:t>Influence of SL period composition on PR spectra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ZoneTexte 19"/>
          <p:cNvSpPr txBox="1"/>
          <p:nvPr/>
        </p:nvSpPr>
        <p:spPr>
          <a:xfrm>
            <a:off x="2607013" y="3847905"/>
            <a:ext cx="4260716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" name="Groupe 11"/>
          <p:cNvGrpSpPr/>
          <p:nvPr/>
        </p:nvGrpSpPr>
        <p:grpSpPr>
          <a:xfrm>
            <a:off x="2562073" y="873864"/>
            <a:ext cx="4563582" cy="2978285"/>
            <a:chOff x="2562073" y="951688"/>
            <a:chExt cx="4563582" cy="2978285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b="-1967"/>
            <a:stretch>
              <a:fillRect/>
            </a:stretch>
          </p:blipFill>
          <p:spPr bwMode="auto">
            <a:xfrm>
              <a:off x="2562073" y="951688"/>
              <a:ext cx="4563582" cy="29782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" name="ZoneTexte 40"/>
            <p:cNvSpPr txBox="1"/>
            <p:nvPr/>
          </p:nvSpPr>
          <p:spPr>
            <a:xfrm>
              <a:off x="2892299" y="3165485"/>
              <a:ext cx="90281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0000FF"/>
                  </a:solidFill>
                  <a:latin typeface="+mn-lt"/>
                </a:rPr>
                <a:t>GaSb</a:t>
              </a:r>
              <a:r>
                <a:rPr lang="fr-FR" sz="1400" b="1" dirty="0" smtClean="0">
                  <a:solidFill>
                    <a:srgbClr val="0000FF"/>
                  </a:solidFill>
                  <a:latin typeface="+mn-lt"/>
                </a:rPr>
                <a:t>-</a:t>
              </a:r>
              <a:r>
                <a:rPr lang="fr-FR" sz="1400" b="1" dirty="0" err="1" smtClean="0">
                  <a:solidFill>
                    <a:srgbClr val="0000FF"/>
                  </a:solidFill>
                  <a:latin typeface="+mn-lt"/>
                </a:rPr>
                <a:t>rich</a:t>
              </a:r>
              <a:endParaRPr lang="fr-FR" sz="1400" b="1" dirty="0">
                <a:solidFill>
                  <a:srgbClr val="0000FF"/>
                </a:solidFill>
                <a:latin typeface="+mn-lt"/>
              </a:endParaRPr>
            </a:p>
          </p:txBody>
        </p:sp>
        <p:sp>
          <p:nvSpPr>
            <p:cNvPr id="42" name="ZoneTexte 41"/>
            <p:cNvSpPr txBox="1"/>
            <p:nvPr/>
          </p:nvSpPr>
          <p:spPr>
            <a:xfrm>
              <a:off x="5647479" y="3147999"/>
              <a:ext cx="8451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E10000"/>
                  </a:solidFill>
                  <a:latin typeface="+mn-lt"/>
                </a:rPr>
                <a:t>InAs</a:t>
              </a:r>
              <a:r>
                <a:rPr lang="fr-FR" sz="1400" b="1" dirty="0" smtClean="0">
                  <a:solidFill>
                    <a:srgbClr val="E10000"/>
                  </a:solidFill>
                  <a:latin typeface="+mn-lt"/>
                </a:rPr>
                <a:t>-</a:t>
              </a:r>
              <a:r>
                <a:rPr lang="fr-FR" sz="1400" b="1" dirty="0" err="1" smtClean="0">
                  <a:solidFill>
                    <a:srgbClr val="E10000"/>
                  </a:solidFill>
                  <a:latin typeface="+mn-lt"/>
                </a:rPr>
                <a:t>rich</a:t>
              </a:r>
              <a:endParaRPr lang="fr-FR" sz="1400" b="1" dirty="0">
                <a:solidFill>
                  <a:srgbClr val="E10000"/>
                </a:solidFill>
                <a:latin typeface="+mn-lt"/>
              </a:endParaRPr>
            </a:p>
          </p:txBody>
        </p:sp>
        <p:sp>
          <p:nvSpPr>
            <p:cNvPr id="45" name="ZoneTexte 44"/>
            <p:cNvSpPr txBox="1"/>
            <p:nvPr/>
          </p:nvSpPr>
          <p:spPr>
            <a:xfrm>
              <a:off x="4338161" y="3146436"/>
              <a:ext cx="9791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>
                  <a:solidFill>
                    <a:srgbClr val="008000"/>
                  </a:solidFill>
                  <a:latin typeface="+mn-lt"/>
                </a:rPr>
                <a:t>Symmetric</a:t>
              </a:r>
              <a:endParaRPr lang="fr-FR" sz="1400" b="1" dirty="0">
                <a:solidFill>
                  <a:srgbClr val="008000"/>
                </a:solidFill>
                <a:latin typeface="+mn-lt"/>
              </a:endParaRPr>
            </a:p>
          </p:txBody>
        </p:sp>
      </p:grpSp>
      <p:graphicFrame>
        <p:nvGraphicFramePr>
          <p:cNvPr id="602114" name="Object 2"/>
          <p:cNvGraphicFramePr>
            <a:graphicFrameLocks noChangeAspect="1"/>
          </p:cNvGraphicFramePr>
          <p:nvPr/>
        </p:nvGraphicFramePr>
        <p:xfrm>
          <a:off x="3182938" y="4513263"/>
          <a:ext cx="2963862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2117" name="Graph" r:id="rId4" imgW="4083101" imgH="2924861" progId="Origin50.Graph">
                  <p:embed/>
                </p:oleObj>
              </mc:Choice>
              <mc:Fallback>
                <p:oleObj name="Graph" r:id="rId4" imgW="4083101" imgH="2924861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167" t="8002" r="10493" b="9848"/>
                      <a:stretch>
                        <a:fillRect/>
                      </a:stretch>
                    </p:blipFill>
                    <p:spPr bwMode="auto">
                      <a:xfrm>
                        <a:off x="3182938" y="4513263"/>
                        <a:ext cx="2963862" cy="246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CC99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2115" name="Object 3"/>
          <p:cNvGraphicFramePr>
            <a:graphicFrameLocks noChangeAspect="1"/>
          </p:cNvGraphicFramePr>
          <p:nvPr/>
        </p:nvGraphicFramePr>
        <p:xfrm>
          <a:off x="0" y="4586288"/>
          <a:ext cx="2994025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2118" name="Graph" r:id="rId6" imgW="4037990" imgH="2926080" progId="Origin50.Graph">
                  <p:embed/>
                </p:oleObj>
              </mc:Choice>
              <mc:Fallback>
                <p:oleObj name="Graph" r:id="rId6" imgW="4037990" imgH="292608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5157" t="9842" r="12482" b="7382"/>
                      <a:stretch>
                        <a:fillRect/>
                      </a:stretch>
                    </p:blipFill>
                    <p:spPr bwMode="auto">
                      <a:xfrm>
                        <a:off x="0" y="4586288"/>
                        <a:ext cx="2994025" cy="246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2116" name="Object 4"/>
          <p:cNvGraphicFramePr>
            <a:graphicFrameLocks noChangeAspect="1"/>
          </p:cNvGraphicFramePr>
          <p:nvPr/>
        </p:nvGraphicFramePr>
        <p:xfrm>
          <a:off x="6126163" y="4583113"/>
          <a:ext cx="3017837" cy="246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2119" name="Graph" r:id="rId8" imgW="4161130" imgH="2926080" progId="Origin50.Graph">
                  <p:embed/>
                </p:oleObj>
              </mc:Choice>
              <mc:Fallback>
                <p:oleObj name="Graph" r:id="rId8" imgW="4161130" imgH="2926080" progId="Origin50.Grap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706" t="9842" r="12976" b="6151"/>
                      <a:stretch>
                        <a:fillRect/>
                      </a:stretch>
                    </p:blipFill>
                    <p:spPr bwMode="auto">
                      <a:xfrm>
                        <a:off x="6126163" y="4583113"/>
                        <a:ext cx="3017837" cy="246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ZoneTexte 12"/>
          <p:cNvSpPr txBox="1"/>
          <p:nvPr/>
        </p:nvSpPr>
        <p:spPr>
          <a:xfrm>
            <a:off x="2601842" y="3841326"/>
            <a:ext cx="422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latin typeface="+mn-lt"/>
              </a:rPr>
              <a:t>Same</a:t>
            </a:r>
            <a:r>
              <a:rPr lang="fr-FR" b="1" dirty="0" smtClean="0">
                <a:latin typeface="+mn-lt"/>
              </a:rPr>
              <a:t> </a:t>
            </a:r>
            <a:r>
              <a:rPr lang="fr-FR" b="1" dirty="0" err="1" smtClean="0">
                <a:latin typeface="+mn-lt"/>
              </a:rPr>
              <a:t>cut</a:t>
            </a:r>
            <a:r>
              <a:rPr lang="fr-FR" b="1" dirty="0" smtClean="0">
                <a:latin typeface="+mn-lt"/>
              </a:rPr>
              <a:t>-off </a:t>
            </a:r>
            <a:r>
              <a:rPr lang="fr-FR" b="1" dirty="0" smtClean="0">
                <a:solidFill>
                  <a:srgbClr val="FF0000"/>
                </a:solidFill>
                <a:latin typeface="+mn-lt"/>
              </a:rPr>
              <a:t>but</a:t>
            </a:r>
            <a:r>
              <a:rPr lang="fr-FR" b="1" dirty="0" smtClean="0">
                <a:latin typeface="+mn-lt"/>
              </a:rPr>
              <a:t> MQW versus SL </a:t>
            </a:r>
            <a:r>
              <a:rPr lang="fr-FR" b="1" dirty="0" err="1" smtClean="0">
                <a:latin typeface="+mn-lt"/>
              </a:rPr>
              <a:t>behavior</a:t>
            </a:r>
            <a:endParaRPr lang="fr-FR" b="1" dirty="0">
              <a:latin typeface="+mn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87488" y="4329559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00FF"/>
                </a:solidFill>
                <a:latin typeface="+mn-lt"/>
              </a:rPr>
              <a:t>GaSb</a:t>
            </a:r>
            <a:r>
              <a:rPr lang="fr-FR" sz="1400" b="1" dirty="0" smtClean="0">
                <a:solidFill>
                  <a:srgbClr val="0000FF"/>
                </a:solidFill>
                <a:latin typeface="+mn-lt"/>
              </a:rPr>
              <a:t>-</a:t>
            </a:r>
            <a:r>
              <a:rPr lang="fr-FR" sz="1400" b="1" dirty="0" err="1" smtClean="0">
                <a:solidFill>
                  <a:srgbClr val="0000FF"/>
                </a:solidFill>
                <a:latin typeface="+mn-lt"/>
              </a:rPr>
              <a:t>rich</a:t>
            </a:r>
            <a:endParaRPr lang="fr-FR" sz="14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284331" y="4291088"/>
            <a:ext cx="979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008000"/>
                </a:solidFill>
                <a:latin typeface="+mn-lt"/>
              </a:rPr>
              <a:t>Symmetric</a:t>
            </a:r>
            <a:endParaRPr lang="fr-FR" sz="1400" b="1" dirty="0">
              <a:solidFill>
                <a:srgbClr val="008000"/>
              </a:solidFill>
              <a:latin typeface="+mn-lt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266807" y="4302345"/>
            <a:ext cx="8451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err="1" smtClean="0">
                <a:solidFill>
                  <a:srgbClr val="E10000"/>
                </a:solidFill>
                <a:latin typeface="+mn-lt"/>
              </a:rPr>
              <a:t>InAs</a:t>
            </a:r>
            <a:r>
              <a:rPr lang="fr-FR" sz="1400" b="1" dirty="0" smtClean="0">
                <a:solidFill>
                  <a:srgbClr val="E10000"/>
                </a:solidFill>
                <a:latin typeface="+mn-lt"/>
              </a:rPr>
              <a:t>-</a:t>
            </a:r>
            <a:r>
              <a:rPr lang="fr-FR" sz="1400" b="1" dirty="0" err="1" smtClean="0">
                <a:solidFill>
                  <a:srgbClr val="E10000"/>
                </a:solidFill>
                <a:latin typeface="+mn-lt"/>
              </a:rPr>
              <a:t>rich</a:t>
            </a:r>
            <a:endParaRPr lang="fr-FR" sz="1400" b="1" dirty="0">
              <a:solidFill>
                <a:srgbClr val="E10000"/>
              </a:solidFill>
              <a:latin typeface="+mn-lt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1651414" y="4359111"/>
            <a:ext cx="14382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MQW </a:t>
            </a:r>
            <a:r>
              <a:rPr lang="en-US" sz="1400" b="1" dirty="0" smtClean="0"/>
              <a:t>behavior</a:t>
            </a:r>
            <a:endParaRPr lang="en-US" sz="1400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7912791" y="4326684"/>
            <a:ext cx="12057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SL </a:t>
            </a:r>
            <a:r>
              <a:rPr lang="fr-FR" sz="1400" b="1" dirty="0" err="1" smtClean="0"/>
              <a:t>behavior</a:t>
            </a:r>
            <a:endParaRPr lang="fr-FR" sz="1400" b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2605045" y="371475"/>
            <a:ext cx="3109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Photoresponse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spectra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 flipH="1">
            <a:off x="1828800" y="3486150"/>
            <a:ext cx="857250" cy="78105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/>
          <p:nvPr/>
        </p:nvCxnSpPr>
        <p:spPr>
          <a:xfrm>
            <a:off x="7172325" y="3390900"/>
            <a:ext cx="914400" cy="914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D56A5-D1C4-464C-979B-2F80F9454640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85726" y="1689366"/>
            <a:ext cx="4762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- Spectral absorption shape is relative to the joined density of states</a:t>
            </a:r>
            <a:endParaRPr lang="en-US" dirty="0">
              <a:latin typeface="+mn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/>
          <p:cNvGrpSpPr/>
          <p:nvPr/>
        </p:nvGrpSpPr>
        <p:grpSpPr>
          <a:xfrm>
            <a:off x="5319533" y="1075262"/>
            <a:ext cx="3668419" cy="2372788"/>
            <a:chOff x="5300483" y="4485212"/>
            <a:chExt cx="3668419" cy="2372788"/>
          </a:xfrm>
        </p:grpSpPr>
        <p:grpSp>
          <p:nvGrpSpPr>
            <p:cNvPr id="3" name="Groupe 16"/>
            <p:cNvGrpSpPr/>
            <p:nvPr/>
          </p:nvGrpSpPr>
          <p:grpSpPr>
            <a:xfrm>
              <a:off x="5300483" y="4978920"/>
              <a:ext cx="3668419" cy="1879080"/>
              <a:chOff x="2657474" y="4743450"/>
              <a:chExt cx="4177153" cy="2034798"/>
            </a:xfrm>
          </p:grpSpPr>
          <p:pic>
            <p:nvPicPr>
              <p:cNvPr id="4" name="Picture 7"/>
              <p:cNvPicPr>
                <a:picLocks noChangeAspect="1" noChangeArrowheads="1"/>
              </p:cNvPicPr>
              <p:nvPr/>
            </p:nvPicPr>
            <p:blipFill>
              <a:blip r:embed="rId3"/>
              <a:srcRect l="14453" t="20139" r="12578" b="32166"/>
              <a:stretch>
                <a:fillRect/>
              </a:stretch>
            </p:blipFill>
            <p:spPr bwMode="auto">
              <a:xfrm>
                <a:off x="2657474" y="4743450"/>
                <a:ext cx="4067223" cy="14954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" name="ZoneTexte 4"/>
              <p:cNvSpPr txBox="1"/>
              <p:nvPr/>
            </p:nvSpPr>
            <p:spPr>
              <a:xfrm>
                <a:off x="2803833" y="6211669"/>
                <a:ext cx="2148751" cy="566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err="1" smtClean="0"/>
                  <a:t>Anisotropic</a:t>
                </a:r>
                <a:r>
                  <a:rPr lang="fr-FR" sz="1400" dirty="0" smtClean="0"/>
                  <a:t> situation </a:t>
                </a:r>
              </a:p>
              <a:p>
                <a:pPr algn="ctr"/>
                <a:r>
                  <a:rPr lang="fr-FR" sz="1400" dirty="0" smtClean="0"/>
                  <a:t>in 3D </a:t>
                </a:r>
                <a:r>
                  <a:rPr lang="fr-FR" sz="1400" dirty="0" err="1" smtClean="0"/>
                  <a:t>space</a:t>
                </a:r>
                <a:endParaRPr lang="fr-FR" sz="1400" dirty="0"/>
              </a:p>
            </p:txBody>
          </p:sp>
          <p:sp>
            <p:nvSpPr>
              <p:cNvPr id="6" name="ZoneTexte 5"/>
              <p:cNvSpPr txBox="1"/>
              <p:nvPr/>
            </p:nvSpPr>
            <p:spPr>
              <a:xfrm>
                <a:off x="4981575" y="6211669"/>
                <a:ext cx="1853052" cy="5665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err="1" smtClean="0"/>
                  <a:t>Isotropic</a:t>
                </a:r>
                <a:r>
                  <a:rPr lang="fr-FR" sz="1400" dirty="0" smtClean="0"/>
                  <a:t> situation </a:t>
                </a:r>
              </a:p>
              <a:p>
                <a:pPr algn="ctr"/>
                <a:r>
                  <a:rPr lang="fr-FR" sz="1400" dirty="0" smtClean="0"/>
                  <a:t>in a </a:t>
                </a:r>
                <a:r>
                  <a:rPr lang="fr-FR" sz="1400" dirty="0" smtClean="0">
                    <a:sym typeface="Symbol"/>
                  </a:rPr>
                  <a:t></a:t>
                </a:r>
                <a:r>
                  <a:rPr lang="fr-FR" sz="1400" dirty="0" smtClean="0"/>
                  <a:t>D </a:t>
                </a:r>
                <a:r>
                  <a:rPr lang="fr-FR" sz="1400" dirty="0" err="1" smtClean="0"/>
                  <a:t>space</a:t>
                </a:r>
                <a:endParaRPr lang="fr-FR" sz="1400" dirty="0"/>
              </a:p>
            </p:txBody>
          </p:sp>
        </p:grpSp>
        <p:sp>
          <p:nvSpPr>
            <p:cNvPr id="12" name="ZoneTexte 11"/>
            <p:cNvSpPr txBox="1"/>
            <p:nvPr/>
          </p:nvSpPr>
          <p:spPr>
            <a:xfrm>
              <a:off x="5979712" y="4485212"/>
              <a:ext cx="268855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smtClean="0"/>
                <a:t>In the </a:t>
              </a:r>
              <a:r>
                <a:rPr lang="fr-FR" sz="1400" b="1" dirty="0" err="1" smtClean="0"/>
                <a:t>framework</a:t>
              </a:r>
              <a:r>
                <a:rPr lang="fr-FR" sz="1400" b="1" dirty="0" smtClean="0"/>
                <a:t> of </a:t>
              </a:r>
            </a:p>
            <a:p>
              <a:pPr algn="ctr"/>
              <a:r>
                <a:rPr lang="fr-FR" sz="1400" b="1" dirty="0" err="1" smtClean="0"/>
                <a:t>fractional</a:t>
              </a:r>
              <a:r>
                <a:rPr lang="fr-FR" sz="1400" b="1" dirty="0" smtClean="0"/>
                <a:t> </a:t>
              </a:r>
              <a:r>
                <a:rPr lang="fr-FR" sz="1400" b="1" dirty="0" err="1" smtClean="0"/>
                <a:t>dimensional</a:t>
              </a:r>
              <a:r>
                <a:rPr lang="fr-FR" sz="1400" b="1" dirty="0" smtClean="0"/>
                <a:t> </a:t>
              </a:r>
              <a:r>
                <a:rPr lang="fr-FR" sz="1400" b="1" dirty="0" err="1" smtClean="0"/>
                <a:t>space</a:t>
              </a:r>
              <a:endParaRPr lang="fr-FR" sz="1400" b="1" dirty="0"/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5263475" y="3558650"/>
            <a:ext cx="3842425" cy="3316054"/>
            <a:chOff x="5301575" y="1158350"/>
            <a:chExt cx="3842425" cy="3316054"/>
          </a:xfrm>
        </p:grpSpPr>
        <p:sp>
          <p:nvSpPr>
            <p:cNvPr id="11" name="ZoneTexte 10"/>
            <p:cNvSpPr txBox="1"/>
            <p:nvPr/>
          </p:nvSpPr>
          <p:spPr>
            <a:xfrm>
              <a:off x="6341348" y="1158350"/>
              <a:ext cx="22188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err="1" smtClean="0"/>
                <a:t>Joined</a:t>
              </a:r>
              <a:r>
                <a:rPr lang="fr-FR" sz="1400" b="1" dirty="0" smtClean="0"/>
                <a:t> </a:t>
              </a:r>
              <a:r>
                <a:rPr lang="fr-FR" sz="1400" b="1" dirty="0" err="1" smtClean="0"/>
                <a:t>density</a:t>
              </a:r>
              <a:r>
                <a:rPr lang="fr-FR" sz="1400" b="1" dirty="0" smtClean="0"/>
                <a:t> of states</a:t>
              </a:r>
              <a:endParaRPr lang="fr-FR" sz="1400" b="1" dirty="0"/>
            </a:p>
          </p:txBody>
        </p:sp>
        <p:graphicFrame>
          <p:nvGraphicFramePr>
            <p:cNvPr id="586754" name="Object 2"/>
            <p:cNvGraphicFramePr>
              <a:graphicFrameLocks noChangeAspect="1"/>
            </p:cNvGraphicFramePr>
            <p:nvPr/>
          </p:nvGraphicFramePr>
          <p:xfrm>
            <a:off x="5573713" y="1469080"/>
            <a:ext cx="3570287" cy="6889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0758" name="Équation" r:id="rId4" imgW="2514600" imgH="482400" progId="Equation.3">
                    <p:embed/>
                  </p:oleObj>
                </mc:Choice>
                <mc:Fallback>
                  <p:oleObj name="Équation" r:id="rId4" imgW="2514600" imgH="4824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573713" y="1469080"/>
                          <a:ext cx="3570287" cy="6889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" name="Groupe 18"/>
            <p:cNvGrpSpPr/>
            <p:nvPr/>
          </p:nvGrpSpPr>
          <p:grpSpPr>
            <a:xfrm>
              <a:off x="5301575" y="2216932"/>
              <a:ext cx="3631289" cy="2257472"/>
              <a:chOff x="5301575" y="2216932"/>
              <a:chExt cx="3631289" cy="2257472"/>
            </a:xfrm>
          </p:grpSpPr>
          <p:graphicFrame>
            <p:nvGraphicFramePr>
              <p:cNvPr id="586755" name="Object 3"/>
              <p:cNvGraphicFramePr>
                <a:graphicFrameLocks noChangeAspect="1"/>
              </p:cNvGraphicFramePr>
              <p:nvPr/>
            </p:nvGraphicFramePr>
            <p:xfrm>
              <a:off x="5616198" y="2232025"/>
              <a:ext cx="3316666" cy="203841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70759" r:id="rId6" imgW="4776826" imgH="3076042" progId="">
                      <p:embed/>
                    </p:oleObj>
                  </mc:Choice>
                  <mc:Fallback>
                    <p:oleObj r:id="rId6" imgW="4776826" imgH="3076042" progId="">
                      <p:embed/>
                      <p:pic>
                        <p:nvPicPr>
                          <p:cNvPr id="0" name="Picture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 l="3769" b="8192"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16198" y="2232025"/>
                            <a:ext cx="3316666" cy="203841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7" name="ZoneTexte 16"/>
              <p:cNvSpPr txBox="1"/>
              <p:nvPr/>
            </p:nvSpPr>
            <p:spPr>
              <a:xfrm>
                <a:off x="5301575" y="2216932"/>
                <a:ext cx="461665" cy="1985095"/>
              </a:xfrm>
              <a:prstGeom prst="rect">
                <a:avLst/>
              </a:prstGeom>
              <a:noFill/>
            </p:spPr>
            <p:txBody>
              <a:bodyPr vert="vert270" wrap="none" rtlCol="0">
                <a:spAutoFit/>
              </a:bodyPr>
              <a:lstStyle/>
              <a:p>
                <a:r>
                  <a:rPr lang="fr-FR" dirty="0" err="1" smtClean="0">
                    <a:latin typeface="+mn-lt"/>
                  </a:rPr>
                  <a:t>Density</a:t>
                </a:r>
                <a:r>
                  <a:rPr lang="fr-FR" dirty="0" smtClean="0">
                    <a:latin typeface="+mn-lt"/>
                  </a:rPr>
                  <a:t> of states </a:t>
                </a:r>
                <a:r>
                  <a:rPr lang="fr-FR" dirty="0" smtClean="0">
                    <a:latin typeface="+mn-lt"/>
                    <a:sym typeface="Symbol"/>
                  </a:rPr>
                  <a:t></a:t>
                </a:r>
                <a:r>
                  <a:rPr lang="fr-FR" dirty="0" smtClean="0">
                    <a:latin typeface="+mn-lt"/>
                  </a:rPr>
                  <a:t>D</a:t>
                </a:r>
              </a:p>
            </p:txBody>
          </p:sp>
          <p:sp>
            <p:nvSpPr>
              <p:cNvPr id="18" name="ZoneTexte 17"/>
              <p:cNvSpPr txBox="1"/>
              <p:nvPr/>
            </p:nvSpPr>
            <p:spPr>
              <a:xfrm>
                <a:off x="6770454" y="4105072"/>
                <a:ext cx="12924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 smtClean="0">
                    <a:latin typeface="+mj-lt"/>
                  </a:rPr>
                  <a:t>Energy</a:t>
                </a:r>
                <a:r>
                  <a:rPr lang="fr-FR" dirty="0" smtClean="0">
                    <a:latin typeface="+mj-lt"/>
                  </a:rPr>
                  <a:t> (</a:t>
                </a:r>
                <a:r>
                  <a:rPr lang="fr-FR" dirty="0" smtClean="0">
                    <a:latin typeface="+mj-lt"/>
                    <a:sym typeface="MT Extra"/>
                  </a:rPr>
                  <a:t></a:t>
                </a:r>
                <a:r>
                  <a:rPr lang="fr-FR" dirty="0" smtClean="0">
                    <a:latin typeface="+mj-lt"/>
                    <a:sym typeface="Symbol"/>
                  </a:rPr>
                  <a:t>)</a:t>
                </a:r>
                <a:endParaRPr lang="fr-FR" dirty="0">
                  <a:latin typeface="+mj-lt"/>
                </a:endParaRPr>
              </a:p>
            </p:txBody>
          </p:sp>
        </p:grpSp>
      </p:grpSp>
      <p:sp>
        <p:nvSpPr>
          <p:cNvPr id="24" name="ZoneTexte 23"/>
          <p:cNvSpPr txBox="1"/>
          <p:nvPr/>
        </p:nvSpPr>
        <p:spPr>
          <a:xfrm>
            <a:off x="2605045" y="371475"/>
            <a:ext cx="31097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Photoresponse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spectra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graphicFrame>
        <p:nvGraphicFramePr>
          <p:cNvPr id="970757" name="Object 5"/>
          <p:cNvGraphicFramePr>
            <a:graphicFrameLocks noChangeAspect="1"/>
          </p:cNvGraphicFramePr>
          <p:nvPr/>
        </p:nvGraphicFramePr>
        <p:xfrm>
          <a:off x="-390526" y="1893663"/>
          <a:ext cx="6439638" cy="465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0760" name="Graph" r:id="rId8" imgW="4066560" imgH="2936160" progId="Origin50.Graph">
                  <p:embed/>
                </p:oleObj>
              </mc:Choice>
              <mc:Fallback>
                <p:oleObj name="Graph" r:id="rId8" imgW="4066560" imgH="2936160" progId="Origin50.Grap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390526" y="1893663"/>
                        <a:ext cx="6439638" cy="465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982255" y="6406634"/>
            <a:ext cx="35830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C00FF"/>
                </a:solidFill>
                <a:sym typeface="Wingdings"/>
              </a:rPr>
              <a:t> </a:t>
            </a:r>
            <a:r>
              <a:rPr lang="en-US" b="1" dirty="0" smtClean="0">
                <a:solidFill>
                  <a:srgbClr val="CC00FF"/>
                </a:solidFill>
              </a:rPr>
              <a:t>Influence on dimensionality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7625" y="1089291"/>
            <a:ext cx="53793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+mn-lt"/>
              </a:rPr>
              <a:t>- </a:t>
            </a:r>
            <a:r>
              <a:rPr lang="en-US" dirty="0" err="1" smtClean="0">
                <a:latin typeface="+mn-lt"/>
              </a:rPr>
              <a:t>Photoresponse</a:t>
            </a:r>
            <a:r>
              <a:rPr lang="en-US" dirty="0" smtClean="0">
                <a:latin typeface="+mn-lt"/>
              </a:rPr>
              <a:t> spectrum is proportional to the </a:t>
            </a:r>
            <a:r>
              <a:rPr lang="en-US" dirty="0" err="1" smtClean="0">
                <a:latin typeface="+mn-lt"/>
              </a:rPr>
              <a:t>excitonic</a:t>
            </a:r>
            <a:r>
              <a:rPr lang="en-US" dirty="0" smtClean="0">
                <a:latin typeface="+mn-lt"/>
              </a:rPr>
              <a:t> absorption </a:t>
            </a:r>
            <a:endParaRPr lang="en-US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D56A5-D1C4-464C-979B-2F80F9454640}" type="slidenum">
              <a:rPr lang="fr-FR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797972" y="1312451"/>
            <a:ext cx="5782804" cy="4662039"/>
            <a:chOff x="2888037" y="1086420"/>
            <a:chExt cx="5555482" cy="4505477"/>
          </a:xfrm>
        </p:grpSpPr>
        <p:grpSp>
          <p:nvGrpSpPr>
            <p:cNvPr id="5" name="Groupe 23"/>
            <p:cNvGrpSpPr/>
            <p:nvPr/>
          </p:nvGrpSpPr>
          <p:grpSpPr>
            <a:xfrm>
              <a:off x="2888037" y="1086420"/>
              <a:ext cx="5555482" cy="4505477"/>
              <a:chOff x="2221373" y="1342755"/>
              <a:chExt cx="5184576" cy="4050110"/>
            </a:xfrm>
          </p:grpSpPr>
          <p:grpSp>
            <p:nvGrpSpPr>
              <p:cNvPr id="8" name="Groupe 23"/>
              <p:cNvGrpSpPr/>
              <p:nvPr/>
            </p:nvGrpSpPr>
            <p:grpSpPr>
              <a:xfrm>
                <a:off x="2221373" y="1342755"/>
                <a:ext cx="5184576" cy="3150207"/>
                <a:chOff x="2195736" y="1667503"/>
                <a:chExt cx="5184576" cy="3150207"/>
              </a:xfrm>
            </p:grpSpPr>
            <p:pic>
              <p:nvPicPr>
                <p:cNvPr id="15" name="Picture 2" descr="C:\Users\JB\Google Drive\publi\Soumission\Figure 8.jpg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214"/>
                <a:stretch>
                  <a:fillRect/>
                </a:stretch>
              </p:blipFill>
              <p:spPr bwMode="auto">
                <a:xfrm>
                  <a:off x="2195736" y="1667503"/>
                  <a:ext cx="5184576" cy="315020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6" name="ZoneTexte 3"/>
                <p:cNvSpPr txBox="1"/>
                <p:nvPr/>
              </p:nvSpPr>
              <p:spPr>
                <a:xfrm>
                  <a:off x="2915816" y="1844824"/>
                  <a:ext cx="5918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mtClean="0"/>
                    <a:t>77 K</a:t>
                  </a:r>
                  <a:endParaRPr lang="fr-FR"/>
                </a:p>
              </p:txBody>
            </p:sp>
          </p:grpSp>
          <p:sp>
            <p:nvSpPr>
              <p:cNvPr id="9" name="ZoneTexte 8"/>
              <p:cNvSpPr txBox="1"/>
              <p:nvPr/>
            </p:nvSpPr>
            <p:spPr>
              <a:xfrm>
                <a:off x="3963286" y="4483010"/>
                <a:ext cx="1587329" cy="5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b="1" dirty="0" smtClean="0">
                    <a:solidFill>
                      <a:srgbClr val="008000"/>
                    </a:solidFill>
                    <a:latin typeface="+mn-lt"/>
                  </a:rPr>
                  <a:t>J(-50mV)= 0.2µA/cm</a:t>
                </a:r>
                <a:r>
                  <a:rPr lang="fr-FR" sz="1400" b="1" baseline="30000" dirty="0" smtClean="0">
                    <a:solidFill>
                      <a:srgbClr val="008000"/>
                    </a:solidFill>
                    <a:latin typeface="+mn-lt"/>
                  </a:rPr>
                  <a:t>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</a:rPr>
                  <a:t>R</a:t>
                </a:r>
                <a:r>
                  <a:rPr lang="fr-FR" sz="1400" baseline="-25000" dirty="0" smtClean="0">
                    <a:solidFill>
                      <a:srgbClr val="008000"/>
                    </a:solidFill>
                    <a:latin typeface="+mn-lt"/>
                  </a:rPr>
                  <a:t>0</a:t>
                </a: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</a:rPr>
                  <a:t>A = 3x10</a:t>
                </a:r>
                <a:r>
                  <a:rPr lang="fr-FR" sz="1400" baseline="30000" dirty="0" smtClean="0">
                    <a:solidFill>
                      <a:srgbClr val="008000"/>
                    </a:solidFill>
                    <a:latin typeface="+mn-lt"/>
                  </a:rPr>
                  <a:t>5</a:t>
                </a: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</a:rPr>
                  <a:t> </a:t>
                </a: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  <a:sym typeface="Symbol"/>
                  </a:rPr>
                  <a:t></a:t>
                </a: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</a:rPr>
                  <a:t>.cm</a:t>
                </a:r>
                <a:r>
                  <a:rPr lang="fr-FR" sz="1400" baseline="30000" dirty="0" smtClean="0">
                    <a:solidFill>
                      <a:srgbClr val="008000"/>
                    </a:solidFill>
                    <a:latin typeface="+mn-lt"/>
                  </a:rPr>
                  <a:t>2</a:t>
                </a:r>
                <a:r>
                  <a:rPr lang="fr-FR" sz="1400" dirty="0" smtClean="0">
                    <a:solidFill>
                      <a:srgbClr val="008000"/>
                    </a:solidFill>
                    <a:latin typeface="+mn-lt"/>
                  </a:rPr>
                  <a:t> </a:t>
                </a:r>
                <a:endParaRPr lang="en-US" sz="1400" baseline="-25000" dirty="0">
                  <a:solidFill>
                    <a:srgbClr val="008000"/>
                  </a:solidFill>
                  <a:latin typeface="+mn-lt"/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2627838" y="4221689"/>
                <a:ext cx="1462295" cy="5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0033CC"/>
                    </a:solidFill>
                    <a:latin typeface="+mn-lt"/>
                  </a:rPr>
                  <a:t>J(-50mV)= 3µA/cm</a:t>
                </a:r>
                <a:r>
                  <a:rPr lang="fr-FR" sz="1400" b="1" baseline="30000" dirty="0" smtClean="0">
                    <a:solidFill>
                      <a:srgbClr val="0033CC"/>
                    </a:solidFill>
                    <a:latin typeface="+mn-lt"/>
                  </a:rPr>
                  <a:t>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</a:rPr>
                  <a:t>R</a:t>
                </a:r>
                <a:r>
                  <a:rPr lang="fr-FR" sz="1400" baseline="-25000" dirty="0" smtClean="0">
                    <a:solidFill>
                      <a:srgbClr val="0033CC"/>
                    </a:solidFill>
                    <a:latin typeface="+mn-lt"/>
                  </a:rPr>
                  <a:t>0</a:t>
                </a: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</a:rPr>
                  <a:t>A = 2x10</a:t>
                </a:r>
                <a:r>
                  <a:rPr lang="fr-FR" sz="1400" baseline="30000" dirty="0" smtClean="0">
                    <a:solidFill>
                      <a:srgbClr val="0033CC"/>
                    </a:solidFill>
                    <a:latin typeface="+mn-lt"/>
                  </a:rPr>
                  <a:t>4</a:t>
                </a: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</a:rPr>
                  <a:t> </a:t>
                </a: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  <a:sym typeface="Symbol"/>
                  </a:rPr>
                  <a:t></a:t>
                </a: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</a:rPr>
                  <a:t>.cm</a:t>
                </a:r>
                <a:r>
                  <a:rPr lang="fr-FR" sz="1400" baseline="30000" dirty="0" smtClean="0">
                    <a:solidFill>
                      <a:srgbClr val="0033CC"/>
                    </a:solidFill>
                    <a:latin typeface="+mn-lt"/>
                  </a:rPr>
                  <a:t>2</a:t>
                </a:r>
                <a:r>
                  <a:rPr lang="fr-FR" sz="1400" dirty="0" smtClean="0">
                    <a:solidFill>
                      <a:srgbClr val="0033CC"/>
                    </a:solidFill>
                    <a:latin typeface="+mn-lt"/>
                  </a:rPr>
                  <a:t> </a:t>
                </a:r>
                <a:endParaRPr lang="en-US" sz="1400" baseline="-25000" dirty="0">
                  <a:solidFill>
                    <a:srgbClr val="0033CC"/>
                  </a:solidFill>
                  <a:latin typeface="+mn-lt"/>
                </a:endParaRPr>
              </a:p>
            </p:txBody>
          </p:sp>
          <p:sp>
            <p:nvSpPr>
              <p:cNvPr id="11" name="ZoneTexte 9"/>
              <p:cNvSpPr txBox="1"/>
              <p:nvPr/>
            </p:nvSpPr>
            <p:spPr>
              <a:xfrm>
                <a:off x="5334940" y="4219777"/>
                <a:ext cx="1669248" cy="5481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400" b="1" dirty="0" smtClean="0">
                    <a:solidFill>
                      <a:srgbClr val="FA0000"/>
                    </a:solidFill>
                    <a:latin typeface="+mn-lt"/>
                  </a:rPr>
                  <a:t>J(-50mV)= 0.04µA/cm</a:t>
                </a:r>
                <a:r>
                  <a:rPr lang="fr-FR" sz="1400" b="1" baseline="30000" dirty="0" smtClean="0">
                    <a:solidFill>
                      <a:srgbClr val="FA0000"/>
                    </a:solidFill>
                    <a:latin typeface="+mn-lt"/>
                  </a:rPr>
                  <a:t>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</a:rPr>
                  <a:t>R</a:t>
                </a:r>
                <a:r>
                  <a:rPr lang="fr-FR" sz="1400" baseline="-25000" dirty="0" smtClean="0">
                    <a:solidFill>
                      <a:srgbClr val="FA0000"/>
                    </a:solidFill>
                    <a:latin typeface="+mn-lt"/>
                  </a:rPr>
                  <a:t>0</a:t>
                </a: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</a:rPr>
                  <a:t>A = 2x10</a:t>
                </a:r>
                <a:r>
                  <a:rPr lang="fr-FR" sz="1400" baseline="30000" dirty="0" smtClean="0">
                    <a:solidFill>
                      <a:srgbClr val="FA0000"/>
                    </a:solidFill>
                    <a:latin typeface="+mn-lt"/>
                  </a:rPr>
                  <a:t>6</a:t>
                </a: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</a:rPr>
                  <a:t> </a:t>
                </a: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  <a:sym typeface="Symbol"/>
                  </a:rPr>
                  <a:t></a:t>
                </a: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</a:rPr>
                  <a:t>.cm</a:t>
                </a:r>
                <a:r>
                  <a:rPr lang="fr-FR" sz="1400" baseline="30000" dirty="0" smtClean="0">
                    <a:solidFill>
                      <a:srgbClr val="FA0000"/>
                    </a:solidFill>
                    <a:latin typeface="+mn-lt"/>
                  </a:rPr>
                  <a:t>2</a:t>
                </a:r>
                <a:r>
                  <a:rPr lang="fr-FR" sz="1400" dirty="0" smtClean="0">
                    <a:solidFill>
                      <a:srgbClr val="FA0000"/>
                    </a:solidFill>
                    <a:latin typeface="+mn-lt"/>
                  </a:rPr>
                  <a:t> </a:t>
                </a:r>
                <a:endParaRPr lang="en-US" sz="1400" baseline="-25000" dirty="0">
                  <a:solidFill>
                    <a:srgbClr val="FA0000"/>
                  </a:solidFill>
                  <a:latin typeface="+mn-lt"/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2762966" y="4729156"/>
                <a:ext cx="1129906" cy="454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smtClean="0">
                    <a:latin typeface="+mn-lt"/>
                  </a:rPr>
                  <a:t>10/19 SL</a:t>
                </a:r>
              </a:p>
              <a:p>
                <a:pPr algn="ctr"/>
                <a:r>
                  <a:rPr lang="fr-FR" sz="1400" b="1" dirty="0" smtClean="0">
                    <a:latin typeface="+mn-lt"/>
                  </a:rPr>
                  <a:t>(~110 </a:t>
                </a:r>
                <a:r>
                  <a:rPr lang="fr-FR" sz="1400" b="1" dirty="0" err="1" smtClean="0">
                    <a:latin typeface="+mn-lt"/>
                  </a:rPr>
                  <a:t>periods</a:t>
                </a:r>
                <a:r>
                  <a:rPr lang="fr-FR" sz="1400" b="1" dirty="0" smtClean="0">
                    <a:latin typeface="+mn-lt"/>
                  </a:rPr>
                  <a:t>)</a:t>
                </a:r>
                <a:endParaRPr lang="fr-FR" sz="1400" b="1" dirty="0">
                  <a:latin typeface="+mn-lt"/>
                </a:endParaRPr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4228261" y="4938322"/>
                <a:ext cx="1129906" cy="4545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smtClean="0">
                    <a:latin typeface="+mn-lt"/>
                  </a:rPr>
                  <a:t>10/10 SL</a:t>
                </a:r>
              </a:p>
              <a:p>
                <a:pPr algn="ctr"/>
                <a:r>
                  <a:rPr lang="fr-FR" sz="1400" b="1" dirty="0" smtClean="0">
                    <a:latin typeface="+mn-lt"/>
                  </a:rPr>
                  <a:t>(~170 </a:t>
                </a:r>
                <a:r>
                  <a:rPr lang="fr-FR" sz="1400" b="1" dirty="0" err="1" smtClean="0">
                    <a:latin typeface="+mn-lt"/>
                  </a:rPr>
                  <a:t>periods</a:t>
                </a:r>
                <a:r>
                  <a:rPr lang="fr-FR" sz="1400" b="1" dirty="0" smtClean="0">
                    <a:latin typeface="+mn-lt"/>
                  </a:rPr>
                  <a:t>)</a:t>
                </a:r>
                <a:endParaRPr lang="fr-FR" sz="1400" b="1" dirty="0">
                  <a:latin typeface="+mn-lt"/>
                </a:endParaRPr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5727026" y="4740660"/>
                <a:ext cx="1162677" cy="47033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sz="1400" dirty="0" smtClean="0">
                    <a:latin typeface="+mn-lt"/>
                  </a:rPr>
                  <a:t>7/4 SL</a:t>
                </a:r>
              </a:p>
              <a:p>
                <a:pPr algn="ctr"/>
                <a:r>
                  <a:rPr lang="fr-FR" sz="1400" b="1" dirty="0" smtClean="0">
                    <a:latin typeface="+mn-lt"/>
                  </a:rPr>
                  <a:t>(~300 </a:t>
                </a:r>
                <a:r>
                  <a:rPr lang="fr-FR" sz="1400" b="1" dirty="0" err="1" smtClean="0">
                    <a:latin typeface="+mn-lt"/>
                  </a:rPr>
                  <a:t>periods</a:t>
                </a:r>
                <a:r>
                  <a:rPr lang="fr-FR" sz="1400" b="1" dirty="0" smtClean="0">
                    <a:latin typeface="+mn-lt"/>
                  </a:rPr>
                  <a:t>)</a:t>
                </a:r>
                <a:endParaRPr lang="fr-FR" sz="1400" b="1" dirty="0">
                  <a:latin typeface="+mn-lt"/>
                </a:endParaRPr>
              </a:p>
            </p:txBody>
          </p:sp>
        </p:grpSp>
        <p:sp>
          <p:nvSpPr>
            <p:cNvPr id="6" name="ZoneTexte 5"/>
            <p:cNvSpPr txBox="1"/>
            <p:nvPr/>
          </p:nvSpPr>
          <p:spPr>
            <a:xfrm>
              <a:off x="3050984" y="3503581"/>
              <a:ext cx="189398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sz="1200" b="1" dirty="0" smtClean="0">
                  <a:solidFill>
                    <a:srgbClr val="0000FF"/>
                  </a:solidFill>
                </a:rPr>
                <a:t>-</a:t>
              </a:r>
              <a:r>
                <a:rPr lang="fr-FR" sz="1200" b="1" dirty="0" err="1" smtClean="0">
                  <a:solidFill>
                    <a:srgbClr val="0000FF"/>
                  </a:solidFill>
                </a:rPr>
                <a:t>rich</a:t>
              </a:r>
              <a:endParaRPr lang="fr-FR" sz="1200" b="1" dirty="0">
                <a:solidFill>
                  <a:srgbClr val="0000FF"/>
                </a:solidFill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6542887" y="3533905"/>
              <a:ext cx="8947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FF0000"/>
                  </a:solidFill>
                </a:rPr>
                <a:t>InAs</a:t>
              </a:r>
              <a:r>
                <a:rPr lang="fr-FR" sz="1200" b="1" dirty="0" smtClean="0">
                  <a:solidFill>
                    <a:srgbClr val="FF0000"/>
                  </a:solidFill>
                </a:rPr>
                <a:t>-</a:t>
              </a:r>
              <a:r>
                <a:rPr lang="fr-FR" sz="1200" b="1" dirty="0" err="1" smtClean="0">
                  <a:solidFill>
                    <a:srgbClr val="FF0000"/>
                  </a:solidFill>
                </a:rPr>
                <a:t>rich</a:t>
              </a:r>
              <a:r>
                <a:rPr lang="fr-FR" sz="1200" b="1" dirty="0" smtClean="0">
                  <a:solidFill>
                    <a:srgbClr val="FF0000"/>
                  </a:solidFill>
                </a:rPr>
                <a:t> </a:t>
              </a:r>
              <a:endParaRPr lang="fr-FR" sz="1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1760706" y="6027530"/>
            <a:ext cx="6032964" cy="369332"/>
            <a:chOff x="1760706" y="6313564"/>
            <a:chExt cx="6032964" cy="369332"/>
          </a:xfrm>
        </p:grpSpPr>
        <p:sp>
          <p:nvSpPr>
            <p:cNvPr id="18" name="ZoneTexte 17"/>
            <p:cNvSpPr txBox="1"/>
            <p:nvPr/>
          </p:nvSpPr>
          <p:spPr>
            <a:xfrm>
              <a:off x="1760706" y="6334614"/>
              <a:ext cx="5914417" cy="3385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>
                <a:defRPr/>
              </a:pP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763493" y="6313564"/>
              <a:ext cx="60301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err="1" smtClean="0">
                  <a:latin typeface="+mn-lt"/>
                </a:rPr>
                <a:t>Same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cut</a:t>
              </a:r>
              <a:r>
                <a:rPr lang="fr-FR" b="1" dirty="0" smtClean="0">
                  <a:latin typeface="+mn-lt"/>
                </a:rPr>
                <a:t>-off </a:t>
              </a:r>
              <a:r>
                <a:rPr lang="fr-FR" b="1" dirty="0" smtClean="0">
                  <a:solidFill>
                    <a:srgbClr val="FF0000"/>
                  </a:solidFill>
                  <a:latin typeface="+mn-lt"/>
                </a:rPr>
                <a:t>but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electrical</a:t>
              </a:r>
              <a:r>
                <a:rPr lang="fr-FR" b="1" dirty="0" smtClean="0">
                  <a:latin typeface="+mn-lt"/>
                </a:rPr>
                <a:t> performances </a:t>
              </a:r>
              <a:r>
                <a:rPr lang="fr-FR" b="1" dirty="0" err="1" smtClean="0">
                  <a:latin typeface="+mn-lt"/>
                </a:rPr>
                <a:t>strongly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different</a:t>
              </a:r>
              <a:r>
                <a:rPr lang="fr-FR" b="1" dirty="0" smtClean="0">
                  <a:latin typeface="+mn-lt"/>
                </a:rPr>
                <a:t> !</a:t>
              </a:r>
              <a:endParaRPr lang="fr-FR" b="1" dirty="0">
                <a:latin typeface="+mn-lt"/>
              </a:endParaRPr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0" y="116114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J(V)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sp>
        <p:nvSpPr>
          <p:cNvPr id="22" name="Rectangle 21"/>
          <p:cNvSpPr/>
          <p:nvPr/>
        </p:nvSpPr>
        <p:spPr>
          <a:xfrm>
            <a:off x="2239766" y="4654193"/>
            <a:ext cx="1664414" cy="24658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779156" y="4940155"/>
            <a:ext cx="1664414" cy="246580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330574" y="4631932"/>
            <a:ext cx="1696949" cy="279116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23618" name="Object 2"/>
          <p:cNvGraphicFramePr>
            <a:graphicFrameLocks noChangeAspect="1"/>
          </p:cNvGraphicFramePr>
          <p:nvPr/>
        </p:nvGraphicFramePr>
        <p:xfrm>
          <a:off x="-1" y="1558501"/>
          <a:ext cx="4498303" cy="326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6355" name="Graph" r:id="rId3" imgW="4037760" imgH="2926080" progId="Origin50.Graph">
                  <p:embed/>
                </p:oleObj>
              </mc:Choice>
              <mc:Fallback>
                <p:oleObj name="Graph" r:id="rId3" imgW="4037760" imgH="29260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558501"/>
                        <a:ext cx="4498303" cy="3260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116114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J(V)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sp>
        <p:nvSpPr>
          <p:cNvPr id="6236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792" y="5611901"/>
            <a:ext cx="1567570" cy="632297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13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82487" y="4747203"/>
            <a:ext cx="3937063" cy="680937"/>
            <a:chOff x="301562" y="4747203"/>
            <a:chExt cx="3937063" cy="680937"/>
          </a:xfrm>
        </p:grpSpPr>
        <p:sp>
          <p:nvSpPr>
            <p:cNvPr id="31" name="Rectangle 30"/>
            <p:cNvSpPr/>
            <p:nvPr/>
          </p:nvSpPr>
          <p:spPr>
            <a:xfrm>
              <a:off x="324292" y="4747203"/>
              <a:ext cx="3891064" cy="6809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1562" y="4758553"/>
              <a:ext cx="39370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b="1" dirty="0" err="1" smtClean="0">
                  <a:latin typeface="+mn-lt"/>
                </a:rPr>
                <a:t>Different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cut</a:t>
              </a:r>
              <a:r>
                <a:rPr lang="fr-FR" b="1" dirty="0" smtClean="0">
                  <a:latin typeface="+mn-lt"/>
                </a:rPr>
                <a:t>-off </a:t>
              </a:r>
              <a:r>
                <a:rPr lang="fr-FR" b="1" dirty="0" smtClean="0">
                  <a:solidFill>
                    <a:srgbClr val="FF0000"/>
                  </a:solidFill>
                  <a:latin typeface="+mn-lt"/>
                </a:rPr>
                <a:t>but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same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electrical</a:t>
              </a:r>
              <a:r>
                <a:rPr lang="fr-FR" b="1" dirty="0" smtClean="0">
                  <a:latin typeface="+mn-lt"/>
                </a:rPr>
                <a:t> 	</a:t>
              </a:r>
              <a:r>
                <a:rPr lang="fr-FR" b="1" dirty="0" err="1" smtClean="0">
                  <a:latin typeface="+mn-lt"/>
                </a:rPr>
                <a:t>behavior</a:t>
              </a:r>
              <a:r>
                <a:rPr lang="fr-FR" b="1" dirty="0" smtClean="0">
                  <a:latin typeface="+mn-lt"/>
                </a:rPr>
                <a:t> for </a:t>
              </a:r>
              <a:r>
                <a:rPr lang="fr-FR" b="1" dirty="0" err="1" smtClean="0">
                  <a:latin typeface="+mn-lt"/>
                </a:rPr>
                <a:t>each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kind</a:t>
              </a:r>
              <a:r>
                <a:rPr lang="fr-FR" b="1" dirty="0" smtClean="0">
                  <a:latin typeface="+mn-lt"/>
                </a:rPr>
                <a:t> of structure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23618" name="Object 2"/>
          <p:cNvGraphicFramePr>
            <a:graphicFrameLocks noChangeAspect="1"/>
          </p:cNvGraphicFramePr>
          <p:nvPr/>
        </p:nvGraphicFramePr>
        <p:xfrm>
          <a:off x="-1" y="1558501"/>
          <a:ext cx="4498303" cy="326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1779" name="Graph" r:id="rId3" imgW="4037760" imgH="2926080" progId="Origin50.Graph">
                  <p:embed/>
                </p:oleObj>
              </mc:Choice>
              <mc:Fallback>
                <p:oleObj name="Graph" r:id="rId3" imgW="4037760" imgH="29260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558501"/>
                        <a:ext cx="4498303" cy="3260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116114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J(V)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sp>
        <p:nvSpPr>
          <p:cNvPr id="623621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792" y="5611901"/>
            <a:ext cx="1567570" cy="632297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13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4979505" y="1157163"/>
            <a:ext cx="3277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>
                <a:solidFill>
                  <a:srgbClr val="FF0000"/>
                </a:solidFill>
              </a:rPr>
              <a:t>Intrinsic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>
                <a:solidFill>
                  <a:srgbClr val="FF0000"/>
                </a:solidFill>
              </a:rPr>
              <a:t>carrier concentration n</a:t>
            </a:r>
            <a:r>
              <a:rPr lang="fr-FR" b="1" baseline="-25000" dirty="0">
                <a:solidFill>
                  <a:srgbClr val="FF0000"/>
                </a:solidFill>
              </a:rPr>
              <a:t>i</a:t>
            </a:r>
            <a:r>
              <a:rPr lang="fr-FR" b="1" dirty="0">
                <a:solidFill>
                  <a:srgbClr val="FF0000"/>
                </a:solidFill>
              </a:rPr>
              <a:t> </a:t>
            </a:r>
            <a:endParaRPr lang="fr-FR" b="1" dirty="0" smtClean="0">
              <a:solidFill>
                <a:srgbClr val="FF0000"/>
              </a:solidFill>
            </a:endParaRPr>
          </a:p>
        </p:txBody>
      </p:sp>
      <p:grpSp>
        <p:nvGrpSpPr>
          <p:cNvPr id="20" name="Groupe 38"/>
          <p:cNvGrpSpPr/>
          <p:nvPr/>
        </p:nvGrpSpPr>
        <p:grpSpPr>
          <a:xfrm>
            <a:off x="4462473" y="1932196"/>
            <a:ext cx="4602013" cy="2828638"/>
            <a:chOff x="4462473" y="1226527"/>
            <a:chExt cx="4602013" cy="2828638"/>
          </a:xfrm>
        </p:grpSpPr>
        <p:pic>
          <p:nvPicPr>
            <p:cNvPr id="21" name="Picture 2" descr="C:\Users\JB\Google Drive\publi\Soumission\Figure 2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68"/>
            <a:stretch>
              <a:fillRect/>
            </a:stretch>
          </p:blipFill>
          <p:spPr bwMode="auto">
            <a:xfrm>
              <a:off x="4462473" y="1724169"/>
              <a:ext cx="4423109" cy="23309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ZoneTexte 21"/>
            <p:cNvSpPr txBox="1"/>
            <p:nvPr/>
          </p:nvSpPr>
          <p:spPr>
            <a:xfrm>
              <a:off x="6240820" y="1226527"/>
              <a:ext cx="11031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8000"/>
                  </a:solidFill>
                </a:rPr>
                <a:t>R=1 </a:t>
              </a:r>
            </a:p>
            <a:p>
              <a:pPr algn="ctr"/>
              <a:r>
                <a:rPr lang="fr-FR" sz="1400" b="1" dirty="0" err="1" smtClean="0">
                  <a:solidFill>
                    <a:srgbClr val="008000"/>
                  </a:solidFill>
                </a:rPr>
                <a:t>Symmetric</a:t>
              </a:r>
              <a:endParaRPr lang="fr-FR" sz="1400" b="1" dirty="0">
                <a:solidFill>
                  <a:srgbClr val="00800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7336294" y="1228987"/>
              <a:ext cx="1728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FF0000"/>
                  </a:solidFill>
                </a:rPr>
                <a:t>R=2 </a:t>
              </a:r>
            </a:p>
            <a:p>
              <a:pPr algn="ctr"/>
              <a:r>
                <a:rPr lang="fr-FR" sz="1400" b="1" dirty="0" smtClean="0">
                  <a:solidFill>
                    <a:srgbClr val="FF0000"/>
                  </a:solidFill>
                </a:rPr>
                <a:t>« </a:t>
              </a:r>
              <a:r>
                <a:rPr lang="fr-FR" sz="1400" b="1" dirty="0" err="1" smtClean="0">
                  <a:solidFill>
                    <a:srgbClr val="FF0000"/>
                  </a:solidFill>
                </a:rPr>
                <a:t>InAs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-</a:t>
              </a:r>
              <a:r>
                <a:rPr lang="fr-FR" sz="1400" b="1" dirty="0" err="1" smtClean="0">
                  <a:solidFill>
                    <a:srgbClr val="FF0000"/>
                  </a:solidFill>
                </a:rPr>
                <a:t>rich</a:t>
              </a:r>
              <a:r>
                <a:rPr lang="fr-FR" sz="1400" b="1" dirty="0" smtClean="0">
                  <a:solidFill>
                    <a:srgbClr val="FF0000"/>
                  </a:solidFill>
                </a:rPr>
                <a:t> »</a:t>
              </a:r>
              <a:endParaRPr lang="fr-FR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24" name="ZoneTexte 23"/>
            <p:cNvSpPr txBox="1"/>
            <p:nvPr/>
          </p:nvSpPr>
          <p:spPr>
            <a:xfrm>
              <a:off x="4556652" y="1242239"/>
              <a:ext cx="17281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 smtClean="0">
                  <a:solidFill>
                    <a:srgbClr val="0000FF"/>
                  </a:solidFill>
                </a:rPr>
                <a:t>R=0.5</a:t>
              </a:r>
            </a:p>
            <a:p>
              <a:pPr algn="ctr"/>
              <a:r>
                <a:rPr lang="fr-FR" sz="1400" b="1" dirty="0" smtClean="0">
                  <a:solidFill>
                    <a:srgbClr val="0000FF"/>
                  </a:solidFill>
                </a:rPr>
                <a:t>« </a:t>
              </a:r>
              <a:r>
                <a:rPr lang="fr-FR" sz="14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sz="1400" b="1" dirty="0" smtClean="0">
                  <a:solidFill>
                    <a:srgbClr val="0000FF"/>
                  </a:solidFill>
                </a:rPr>
                <a:t>-</a:t>
              </a:r>
              <a:r>
                <a:rPr lang="fr-FR" sz="1400" b="1" dirty="0" err="1" smtClean="0">
                  <a:solidFill>
                    <a:srgbClr val="0000FF"/>
                  </a:solidFill>
                </a:rPr>
                <a:t>rich</a:t>
              </a:r>
              <a:r>
                <a:rPr lang="fr-FR" sz="1400" b="1" dirty="0" smtClean="0">
                  <a:solidFill>
                    <a:srgbClr val="0000FF"/>
                  </a:solidFill>
                </a:rPr>
                <a:t> »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5" name="ZoneTexte 38"/>
          <p:cNvSpPr txBox="1">
            <a:spLocks noChangeArrowheads="1"/>
          </p:cNvSpPr>
          <p:nvPr/>
        </p:nvSpPr>
        <p:spPr bwMode="auto">
          <a:xfrm>
            <a:off x="5024782" y="1490180"/>
            <a:ext cx="397013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FR" dirty="0"/>
              <a:t>n</a:t>
            </a:r>
            <a:r>
              <a:rPr lang="fr-FR" baseline="-25000" dirty="0"/>
              <a:t>i</a:t>
            </a:r>
            <a:r>
              <a:rPr lang="en-US" dirty="0"/>
              <a:t> </a:t>
            </a:r>
            <a:r>
              <a:rPr lang="en-US" dirty="0" smtClean="0"/>
              <a:t>= f (</a:t>
            </a:r>
            <a:r>
              <a:rPr lang="en-US" dirty="0" err="1" smtClean="0"/>
              <a:t>E</a:t>
            </a:r>
            <a:r>
              <a:rPr lang="en-US" baseline="-25000" dirty="0" err="1" smtClean="0"/>
              <a:t>g</a:t>
            </a:r>
            <a:r>
              <a:rPr lang="en-US" dirty="0" smtClean="0"/>
              <a:t>, T, </a:t>
            </a:r>
            <a:r>
              <a:rPr lang="en-US" b="1" dirty="0" smtClean="0">
                <a:solidFill>
                  <a:srgbClr val="FF0000"/>
                </a:solidFill>
              </a:rPr>
              <a:t>m*</a:t>
            </a:r>
            <a:r>
              <a:rPr lang="en-US" b="1" baseline="-25000" dirty="0" err="1" smtClean="0">
                <a:solidFill>
                  <a:srgbClr val="FF0000"/>
                </a:solidFill>
              </a:rPr>
              <a:t>eff</a:t>
            </a:r>
            <a:r>
              <a:rPr lang="en-US" b="1" baseline="-25000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)</a:t>
            </a:r>
            <a:endParaRPr lang="en-US" u="sng" dirty="0">
              <a:solidFill>
                <a:srgbClr val="FA0000"/>
              </a:solidFill>
            </a:endParaRPr>
          </a:p>
        </p:txBody>
      </p:sp>
      <p:sp>
        <p:nvSpPr>
          <p:cNvPr id="26" name="ZoneTexte 49"/>
          <p:cNvSpPr txBox="1">
            <a:spLocks noChangeArrowheads="1"/>
          </p:cNvSpPr>
          <p:nvPr/>
        </p:nvSpPr>
        <p:spPr bwMode="auto">
          <a:xfrm>
            <a:off x="5520883" y="4829597"/>
            <a:ext cx="345638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 smtClean="0"/>
              <a:t>     High coupling </a:t>
            </a:r>
          </a:p>
          <a:p>
            <a:r>
              <a:rPr lang="en-US" sz="1600" b="1" dirty="0" smtClean="0">
                <a:sym typeface="Wingdings" pitchFamily="2" charset="2"/>
              </a:rPr>
              <a:t>	</a:t>
            </a:r>
            <a:r>
              <a:rPr lang="en-US" sz="1600" b="1" dirty="0" smtClean="0">
                <a:sym typeface="Symbol"/>
              </a:rPr>
              <a:t> </a:t>
            </a:r>
            <a:r>
              <a:rPr lang="en-US" sz="1600" b="1" dirty="0" smtClean="0">
                <a:sym typeface="Wingdings" pitchFamily="2" charset="2"/>
              </a:rPr>
              <a:t> </a:t>
            </a:r>
            <a:r>
              <a:rPr lang="en-US" sz="1600" b="1" dirty="0" smtClean="0"/>
              <a:t>small masses</a:t>
            </a:r>
          </a:p>
          <a:p>
            <a:r>
              <a:rPr lang="en-US" sz="1600" b="1" dirty="0" smtClean="0"/>
              <a:t>	</a:t>
            </a:r>
            <a:r>
              <a:rPr lang="en-US" sz="1600" b="1" dirty="0" smtClean="0">
                <a:sym typeface="Symbol"/>
              </a:rPr>
              <a:t>  </a:t>
            </a:r>
            <a:r>
              <a:rPr lang="en-US" sz="1600" b="1" dirty="0" err="1" smtClean="0">
                <a:sym typeface="Wingdings" pitchFamily="2" charset="2"/>
              </a:rPr>
              <a:t>n</a:t>
            </a:r>
            <a:r>
              <a:rPr lang="en-US" sz="1600" b="1" baseline="-25000" dirty="0" err="1" smtClean="0">
                <a:sym typeface="Wingdings" pitchFamily="2" charset="2"/>
              </a:rPr>
              <a:t>i</a:t>
            </a:r>
            <a:r>
              <a:rPr lang="en-US" sz="1600" b="1" baseline="-25000" dirty="0" smtClean="0">
                <a:sym typeface="Wingdings" pitchFamily="2" charset="2"/>
              </a:rPr>
              <a:t> </a:t>
            </a:r>
            <a:r>
              <a:rPr lang="en-US" sz="1600" b="1" dirty="0" smtClean="0">
                <a:sym typeface="Symbol"/>
              </a:rPr>
              <a:t>	</a:t>
            </a:r>
          </a:p>
          <a:p>
            <a:r>
              <a:rPr lang="en-US" sz="1600" b="1" dirty="0" smtClean="0">
                <a:sym typeface="Symbol"/>
              </a:rPr>
              <a:t>	  </a:t>
            </a:r>
            <a:r>
              <a:rPr lang="en-US" sz="1600" b="1" dirty="0" smtClean="0">
                <a:sym typeface="Wingdings" pitchFamily="2" charset="2"/>
              </a:rPr>
              <a:t>J</a:t>
            </a:r>
            <a:r>
              <a:rPr lang="en-US" sz="1600" b="1" baseline="-25000" dirty="0" smtClean="0">
                <a:sym typeface="Wingdings" pitchFamily="2" charset="2"/>
              </a:rPr>
              <a:t>GR</a:t>
            </a:r>
            <a:r>
              <a:rPr lang="en-US" sz="1600" b="1" dirty="0" smtClean="0">
                <a:sym typeface="Wingdings" pitchFamily="2" charset="2"/>
              </a:rPr>
              <a:t> </a:t>
            </a:r>
            <a:r>
              <a:rPr lang="en-US" sz="1600" b="1" dirty="0" smtClean="0">
                <a:sym typeface="Symbol"/>
              </a:rPr>
              <a:t></a:t>
            </a:r>
            <a:endParaRPr lang="en-US" sz="1600" b="1" baseline="-25000" dirty="0"/>
          </a:p>
        </p:txBody>
      </p:sp>
      <p:cxnSp>
        <p:nvCxnSpPr>
          <p:cNvPr id="27" name="Connecteur droit avec flèche 26"/>
          <p:cNvCxnSpPr/>
          <p:nvPr/>
        </p:nvCxnSpPr>
        <p:spPr>
          <a:xfrm flipH="1">
            <a:off x="7354957" y="4611747"/>
            <a:ext cx="685800" cy="41744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4551453" y="5990945"/>
            <a:ext cx="3513760" cy="338554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r">
              <a:defRPr/>
            </a:pP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15198" y="5989527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 smtClean="0">
                <a:sym typeface="Symbol"/>
              </a:rPr>
              <a:t> 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Low </a:t>
            </a:r>
            <a:r>
              <a:rPr lang="en-US" b="1" dirty="0" err="1" smtClean="0">
                <a:solidFill>
                  <a:srgbClr val="FF0000"/>
                </a:solidFill>
                <a:sym typeface="Wingdings" pitchFamily="2" charset="2"/>
              </a:rPr>
              <a:t>J</a:t>
            </a:r>
            <a:r>
              <a:rPr lang="en-US" b="1" baseline="-25000" dirty="0" err="1" smtClean="0">
                <a:solidFill>
                  <a:srgbClr val="FF0000"/>
                </a:solidFill>
                <a:sym typeface="Wingdings" pitchFamily="2" charset="2"/>
              </a:rPr>
              <a:t>dark</a:t>
            </a:r>
            <a:r>
              <a:rPr lang="en-US" b="1" baseline="-25000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value </a:t>
            </a:r>
            <a:r>
              <a:rPr lang="en-US" b="1" dirty="0" smtClean="0">
                <a:solidFill>
                  <a:srgbClr val="FF0000"/>
                </a:solidFill>
              </a:rPr>
              <a:t>of </a:t>
            </a:r>
            <a:r>
              <a:rPr lang="en-US" b="1" dirty="0" err="1" smtClean="0">
                <a:solidFill>
                  <a:srgbClr val="FF0000"/>
                </a:solidFill>
              </a:rPr>
              <a:t>InAs</a:t>
            </a:r>
            <a:r>
              <a:rPr lang="en-US" b="1" dirty="0" smtClean="0">
                <a:solidFill>
                  <a:srgbClr val="FF0000"/>
                </a:solidFill>
              </a:rPr>
              <a:t>-rich SL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30" name="Groupe 29"/>
          <p:cNvGrpSpPr/>
          <p:nvPr/>
        </p:nvGrpSpPr>
        <p:grpSpPr>
          <a:xfrm>
            <a:off x="82487" y="4747203"/>
            <a:ext cx="3937063" cy="680937"/>
            <a:chOff x="301562" y="4747203"/>
            <a:chExt cx="3937063" cy="680937"/>
          </a:xfrm>
        </p:grpSpPr>
        <p:sp>
          <p:nvSpPr>
            <p:cNvPr id="31" name="Rectangle 30"/>
            <p:cNvSpPr/>
            <p:nvPr/>
          </p:nvSpPr>
          <p:spPr>
            <a:xfrm>
              <a:off x="324292" y="4747203"/>
              <a:ext cx="3891064" cy="6809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1562" y="4758553"/>
              <a:ext cx="39370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b="1" dirty="0" err="1" smtClean="0">
                  <a:latin typeface="+mn-lt"/>
                </a:rPr>
                <a:t>Different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cut</a:t>
              </a:r>
              <a:r>
                <a:rPr lang="fr-FR" b="1" dirty="0" smtClean="0">
                  <a:latin typeface="+mn-lt"/>
                </a:rPr>
                <a:t>-off </a:t>
              </a:r>
              <a:r>
                <a:rPr lang="fr-FR" b="1" dirty="0" smtClean="0">
                  <a:solidFill>
                    <a:srgbClr val="FF0000"/>
                  </a:solidFill>
                  <a:latin typeface="+mn-lt"/>
                </a:rPr>
                <a:t>but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same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electrical</a:t>
              </a:r>
              <a:r>
                <a:rPr lang="fr-FR" b="1" dirty="0" smtClean="0">
                  <a:latin typeface="+mn-lt"/>
                </a:rPr>
                <a:t> 	</a:t>
              </a:r>
              <a:r>
                <a:rPr lang="fr-FR" b="1" dirty="0" err="1" smtClean="0">
                  <a:latin typeface="+mn-lt"/>
                </a:rPr>
                <a:t>behavior</a:t>
              </a:r>
              <a:r>
                <a:rPr lang="fr-FR" b="1" dirty="0" smtClean="0">
                  <a:latin typeface="+mn-lt"/>
                </a:rPr>
                <a:t> for </a:t>
              </a:r>
              <a:r>
                <a:rPr lang="fr-FR" b="1" dirty="0" err="1" smtClean="0">
                  <a:latin typeface="+mn-lt"/>
                </a:rPr>
                <a:t>each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kind</a:t>
              </a:r>
              <a:r>
                <a:rPr lang="fr-FR" b="1" dirty="0" smtClean="0">
                  <a:latin typeface="+mn-lt"/>
                </a:rPr>
                <a:t> of structure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23618" name="Object 2"/>
          <p:cNvGraphicFramePr>
            <a:graphicFrameLocks noChangeAspect="1"/>
          </p:cNvGraphicFramePr>
          <p:nvPr/>
        </p:nvGraphicFramePr>
        <p:xfrm>
          <a:off x="-1" y="1558501"/>
          <a:ext cx="4498303" cy="326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04" name="Graph" r:id="rId3" imgW="4037760" imgH="2926080" progId="Origin50.Graph">
                  <p:embed/>
                </p:oleObj>
              </mc:Choice>
              <mc:Fallback>
                <p:oleObj name="Graph" r:id="rId3" imgW="4037760" imgH="29260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558501"/>
                        <a:ext cx="4498303" cy="3260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116114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J(V)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792" y="5611901"/>
            <a:ext cx="1567570" cy="632297"/>
          </a:xfrm>
          <a:prstGeom prst="rect">
            <a:avLst/>
          </a:prstGeom>
          <a:noFill/>
        </p:spPr>
      </p:pic>
      <p:grpSp>
        <p:nvGrpSpPr>
          <p:cNvPr id="2" name="Groupe 39"/>
          <p:cNvGrpSpPr/>
          <p:nvPr/>
        </p:nvGrpSpPr>
        <p:grpSpPr>
          <a:xfrm>
            <a:off x="82487" y="4747203"/>
            <a:ext cx="3937063" cy="680937"/>
            <a:chOff x="301562" y="4747203"/>
            <a:chExt cx="3937063" cy="680937"/>
          </a:xfrm>
        </p:grpSpPr>
        <p:sp>
          <p:nvSpPr>
            <p:cNvPr id="15" name="Rectangle 14"/>
            <p:cNvSpPr/>
            <p:nvPr/>
          </p:nvSpPr>
          <p:spPr>
            <a:xfrm>
              <a:off x="324292" y="4747203"/>
              <a:ext cx="3891064" cy="6809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1562" y="4758553"/>
              <a:ext cx="39370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b="1" dirty="0" err="1" smtClean="0">
                  <a:latin typeface="+mn-lt"/>
                </a:rPr>
                <a:t>Different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cut</a:t>
              </a:r>
              <a:r>
                <a:rPr lang="fr-FR" b="1" dirty="0" smtClean="0">
                  <a:latin typeface="+mn-lt"/>
                </a:rPr>
                <a:t>-off </a:t>
              </a:r>
              <a:r>
                <a:rPr lang="fr-FR" b="1" dirty="0" smtClean="0">
                  <a:solidFill>
                    <a:srgbClr val="FF0000"/>
                  </a:solidFill>
                  <a:latin typeface="+mn-lt"/>
                </a:rPr>
                <a:t>but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same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electrical</a:t>
              </a:r>
              <a:r>
                <a:rPr lang="fr-FR" b="1" dirty="0" smtClean="0">
                  <a:latin typeface="+mn-lt"/>
                </a:rPr>
                <a:t> 	</a:t>
              </a:r>
              <a:r>
                <a:rPr lang="fr-FR" b="1" dirty="0" err="1" smtClean="0">
                  <a:latin typeface="+mn-lt"/>
                </a:rPr>
                <a:t>behavior</a:t>
              </a:r>
              <a:r>
                <a:rPr lang="fr-FR" b="1" dirty="0" smtClean="0">
                  <a:latin typeface="+mn-lt"/>
                </a:rPr>
                <a:t> for </a:t>
              </a:r>
              <a:r>
                <a:rPr lang="fr-FR" b="1" dirty="0" err="1" smtClean="0">
                  <a:latin typeface="+mn-lt"/>
                </a:rPr>
                <a:t>each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kind</a:t>
              </a:r>
              <a:r>
                <a:rPr lang="fr-FR" b="1" dirty="0" smtClean="0">
                  <a:latin typeface="+mn-lt"/>
                </a:rPr>
                <a:t> of structure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13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4356247" y="1628265"/>
            <a:ext cx="4880443" cy="4155127"/>
            <a:chOff x="4356247" y="1304415"/>
            <a:chExt cx="4880443" cy="4155127"/>
          </a:xfrm>
        </p:grpSpPr>
        <p:sp>
          <p:nvSpPr>
            <p:cNvPr id="31" name="ZoneTexte 30"/>
            <p:cNvSpPr txBox="1"/>
            <p:nvPr/>
          </p:nvSpPr>
          <p:spPr>
            <a:xfrm>
              <a:off x="5070621" y="5117692"/>
              <a:ext cx="3513762" cy="3385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>
                <a:defRPr/>
              </a:pP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4356247" y="4667381"/>
              <a:ext cx="2250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/>
              <a:r>
                <a:rPr lang="fr-FR" b="1" dirty="0" smtClean="0">
                  <a:solidFill>
                    <a:srgbClr val="0000FF"/>
                  </a:solidFill>
                </a:rPr>
                <a:t>%</a:t>
              </a:r>
              <a:r>
                <a:rPr lang="fr-FR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b="1" dirty="0" smtClean="0">
                  <a:solidFill>
                    <a:srgbClr val="0000FF"/>
                  </a:solidFill>
                </a:rPr>
                <a:t> </a:t>
              </a:r>
              <a:r>
                <a:rPr lang="fr-FR" b="1" dirty="0" smtClean="0">
                  <a:sym typeface="Wingdings"/>
                </a:rPr>
                <a:t></a:t>
              </a:r>
              <a:r>
                <a:rPr lang="fr-FR" b="1" dirty="0" smtClean="0">
                  <a:solidFill>
                    <a:srgbClr val="0000FF"/>
                  </a:solidFill>
                  <a:sym typeface="Symbol"/>
                </a:rPr>
                <a:t>  </a:t>
              </a:r>
              <a:r>
                <a:rPr lang="fr-FR" b="1" dirty="0" smtClean="0">
                  <a:solidFill>
                    <a:srgbClr val="FF0000"/>
                  </a:solidFill>
                  <a:sym typeface="Wingdings" pitchFamily="2" charset="2"/>
                </a:rPr>
                <a:t></a:t>
              </a:r>
              <a:r>
                <a:rPr lang="fr-FR" b="1" dirty="0" smtClean="0">
                  <a:solidFill>
                    <a:srgbClr val="0000FF"/>
                  </a:solidFill>
                  <a:sym typeface="Wingdings" pitchFamily="2" charset="2"/>
                </a:rPr>
                <a:t> </a:t>
              </a:r>
              <a:r>
                <a:rPr lang="fr-FR" b="1" dirty="0" smtClean="0">
                  <a:solidFill>
                    <a:srgbClr val="0000FF"/>
                  </a:solidFill>
                  <a:sym typeface="Symbol"/>
                </a:rPr>
                <a:t></a:t>
              </a:r>
              <a:r>
                <a:rPr lang="fr-FR" b="1" baseline="-25000" dirty="0" smtClean="0">
                  <a:solidFill>
                    <a:srgbClr val="0000FF"/>
                  </a:solidFill>
                  <a:sym typeface="Wingdings" pitchFamily="2" charset="2"/>
                </a:rPr>
                <a:t>GR</a:t>
              </a:r>
              <a:r>
                <a:rPr lang="fr-FR" b="1" dirty="0" smtClean="0">
                  <a:sym typeface="Wingdings"/>
                </a:rPr>
                <a:t> 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664690" y="5090210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b="1" dirty="0" smtClean="0">
                  <a:sym typeface="Symbol"/>
                </a:rPr>
                <a:t> </a:t>
              </a:r>
              <a:r>
                <a:rPr lang="en-US" b="1" dirty="0" smtClean="0">
                  <a:sym typeface="Wingdings" pitchFamily="2" charset="2"/>
                </a:rPr>
                <a:t> </a:t>
              </a:r>
              <a:r>
                <a:rPr lang="en-US" b="1" dirty="0" smtClean="0">
                  <a:solidFill>
                    <a:srgbClr val="0000FF"/>
                  </a:solidFill>
                </a:rPr>
                <a:t>high </a:t>
              </a:r>
              <a:r>
                <a:rPr lang="en-US" b="1" dirty="0" err="1" smtClean="0">
                  <a:solidFill>
                    <a:srgbClr val="0000FF"/>
                  </a:solidFill>
                </a:rPr>
                <a:t>J</a:t>
              </a:r>
              <a:r>
                <a:rPr lang="en-US" b="1" baseline="-25000" dirty="0" err="1" smtClean="0">
                  <a:solidFill>
                    <a:srgbClr val="0000FF"/>
                  </a:solidFill>
                </a:rPr>
                <a:t>dark</a:t>
              </a:r>
              <a:r>
                <a:rPr lang="en-US" b="1" dirty="0" smtClean="0">
                  <a:solidFill>
                    <a:srgbClr val="0000FF"/>
                  </a:solidFill>
                </a:rPr>
                <a:t> value of </a:t>
              </a:r>
              <a:r>
                <a:rPr lang="en-US" b="1" dirty="0" err="1" smtClean="0">
                  <a:solidFill>
                    <a:srgbClr val="0000FF"/>
                  </a:solidFill>
                </a:rPr>
                <a:t>GaSb</a:t>
              </a:r>
              <a:r>
                <a:rPr lang="en-US" b="1" dirty="0" smtClean="0">
                  <a:solidFill>
                    <a:srgbClr val="0000FF"/>
                  </a:solidFill>
                </a:rPr>
                <a:t>-rich SL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5971628" y="2932066"/>
              <a:ext cx="9685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008000"/>
                  </a:solidFill>
                </a:rPr>
                <a:t>Symmetric</a:t>
              </a:r>
              <a:endParaRPr lang="fr-FR" sz="1200" b="1" dirty="0">
                <a:solidFill>
                  <a:srgbClr val="00800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192721" y="1304415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FF0000"/>
                  </a:solidFill>
                  <a:cs typeface="Arial" pitchFamily="34" charset="0"/>
                </a:rPr>
                <a:t>InAs</a:t>
              </a:r>
              <a:r>
                <a:rPr lang="fr-FR" sz="1200" b="1" dirty="0" smtClean="0">
                  <a:solidFill>
                    <a:srgbClr val="FF0000"/>
                  </a:solidFill>
                  <a:cs typeface="Arial" pitchFamily="34" charset="0"/>
                </a:rPr>
                <a:t>-</a:t>
              </a:r>
              <a:r>
                <a:rPr lang="fr-FR" sz="1200" b="1" dirty="0" err="1" smtClean="0">
                  <a:solidFill>
                    <a:srgbClr val="FF0000"/>
                  </a:solidFill>
                  <a:cs typeface="Arial" pitchFamily="34" charset="0"/>
                </a:rPr>
                <a:t>rich</a:t>
              </a:r>
              <a:endParaRPr lang="fr-FR" sz="12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716538" y="3716271"/>
              <a:ext cx="920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sz="1200" b="1" dirty="0" smtClean="0">
                  <a:solidFill>
                    <a:srgbClr val="0000FF"/>
                  </a:solidFill>
                </a:rPr>
                <a:t>-</a:t>
              </a:r>
              <a:r>
                <a:rPr lang="fr-FR" sz="1200" b="1" dirty="0" err="1" smtClean="0">
                  <a:solidFill>
                    <a:srgbClr val="0000FF"/>
                  </a:solidFill>
                </a:rPr>
                <a:t>rich</a:t>
              </a:r>
              <a:endParaRPr lang="fr-FR" sz="1200" b="1" dirty="0">
                <a:solidFill>
                  <a:srgbClr val="0000FF"/>
                </a:solidFill>
              </a:endParaRPr>
            </a:p>
          </p:txBody>
        </p:sp>
      </p:grpSp>
      <p:graphicFrame>
        <p:nvGraphicFramePr>
          <p:cNvPr id="972804" name="Object 4"/>
          <p:cNvGraphicFramePr>
            <a:graphicFrameLocks noChangeAspect="1"/>
          </p:cNvGraphicFramePr>
          <p:nvPr/>
        </p:nvGraphicFramePr>
        <p:xfrm>
          <a:off x="3686779" y="952499"/>
          <a:ext cx="6085871" cy="4251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05" name="Graph" r:id="rId6" imgW="4187520" imgH="2926080" progId="Origin50.Graph">
                  <p:embed/>
                </p:oleObj>
              </mc:Choice>
              <mc:Fallback>
                <p:oleObj name="Graph" r:id="rId6" imgW="4187520" imgH="292608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6779" y="952499"/>
                        <a:ext cx="6085871" cy="4251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e 27"/>
          <p:cNvGrpSpPr/>
          <p:nvPr/>
        </p:nvGrpSpPr>
        <p:grpSpPr>
          <a:xfrm>
            <a:off x="6810375" y="1485901"/>
            <a:ext cx="2095500" cy="1581150"/>
            <a:chOff x="8096250" y="1257301"/>
            <a:chExt cx="2095500" cy="1581150"/>
          </a:xfrm>
        </p:grpSpPr>
        <p:pic>
          <p:nvPicPr>
            <p:cNvPr id="997381" name="Picture 5"/>
            <p:cNvPicPr>
              <a:picLocks noChangeAspect="1" noChangeArrowheads="1"/>
            </p:cNvPicPr>
            <p:nvPr/>
          </p:nvPicPr>
          <p:blipFill>
            <a:blip r:embed="rId8"/>
            <a:srcRect l="15469" t="40556" r="53125" b="22639"/>
            <a:stretch>
              <a:fillRect/>
            </a:stretch>
          </p:blipFill>
          <p:spPr bwMode="auto">
            <a:xfrm>
              <a:off x="8096250" y="1257301"/>
              <a:ext cx="2095500" cy="158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ZoneTexte 24"/>
            <p:cNvSpPr txBox="1"/>
            <p:nvPr/>
          </p:nvSpPr>
          <p:spPr>
            <a:xfrm>
              <a:off x="9144000" y="1333500"/>
              <a:ext cx="5677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+mn-lt"/>
                </a:rPr>
                <a:t>ONERA</a:t>
              </a:r>
              <a:endParaRPr lang="en-US" sz="1000" b="1" dirty="0">
                <a:latin typeface="+mn-lt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8593455" y="2266950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n-lt"/>
                </a:rPr>
                <a:t>77K</a:t>
              </a:r>
              <a:endParaRPr lang="en-US" sz="1200" b="1" dirty="0">
                <a:latin typeface="+mn-lt"/>
              </a:endParaRP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4840328" y="1038356"/>
            <a:ext cx="22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/>
            <a:r>
              <a:rPr lang="fr-FR" b="1" dirty="0" smtClean="0">
                <a:solidFill>
                  <a:srgbClr val="0000FF"/>
                </a:solidFill>
              </a:rPr>
              <a:t>Carrier </a:t>
            </a:r>
            <a:r>
              <a:rPr lang="fr-FR" b="1" dirty="0" err="1" smtClean="0">
                <a:solidFill>
                  <a:srgbClr val="0000FF"/>
                </a:solidFill>
              </a:rPr>
              <a:t>lifetime</a:t>
            </a:r>
            <a:r>
              <a:rPr lang="fr-FR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  <a:sym typeface="Symbol"/>
              </a:rPr>
              <a:t></a:t>
            </a:r>
            <a:r>
              <a:rPr lang="fr-FR" b="1" baseline="-25000" dirty="0" smtClean="0">
                <a:solidFill>
                  <a:srgbClr val="0000FF"/>
                </a:solidFill>
                <a:sym typeface="Wingdings" pitchFamily="2" charset="2"/>
              </a:rPr>
              <a:t>GR</a:t>
            </a:r>
            <a:r>
              <a:rPr lang="fr-FR" b="1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23618" name="Object 2"/>
          <p:cNvGraphicFramePr>
            <a:graphicFrameLocks noChangeAspect="1"/>
          </p:cNvGraphicFramePr>
          <p:nvPr/>
        </p:nvGraphicFramePr>
        <p:xfrm>
          <a:off x="-1" y="1558501"/>
          <a:ext cx="4498303" cy="3260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28" name="Graph" r:id="rId3" imgW="4037760" imgH="2926080" progId="Origin50.Graph">
                  <p:embed/>
                </p:oleObj>
              </mc:Choice>
              <mc:Fallback>
                <p:oleObj name="Graph" r:id="rId3" imgW="4037760" imgH="292608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" y="1558501"/>
                        <a:ext cx="4498303" cy="326007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0" y="1161143"/>
            <a:ext cx="1752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J(V) </a:t>
            </a:r>
            <a:r>
              <a:rPr lang="fr-FR" b="1" dirty="0" err="1" smtClean="0"/>
              <a:t>results</a:t>
            </a:r>
            <a:endParaRPr lang="en-US" b="1" dirty="0"/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0792" y="5611901"/>
            <a:ext cx="1567570" cy="632297"/>
          </a:xfrm>
          <a:prstGeom prst="rect">
            <a:avLst/>
          </a:prstGeom>
          <a:noFill/>
        </p:spPr>
      </p:pic>
      <p:grpSp>
        <p:nvGrpSpPr>
          <p:cNvPr id="2" name="Groupe 39"/>
          <p:cNvGrpSpPr/>
          <p:nvPr/>
        </p:nvGrpSpPr>
        <p:grpSpPr>
          <a:xfrm>
            <a:off x="82487" y="4747203"/>
            <a:ext cx="3937063" cy="680937"/>
            <a:chOff x="301562" y="4747203"/>
            <a:chExt cx="3937063" cy="680937"/>
          </a:xfrm>
        </p:grpSpPr>
        <p:sp>
          <p:nvSpPr>
            <p:cNvPr id="15" name="Rectangle 14"/>
            <p:cNvSpPr/>
            <p:nvPr/>
          </p:nvSpPr>
          <p:spPr>
            <a:xfrm>
              <a:off x="324292" y="4747203"/>
              <a:ext cx="3891064" cy="6809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75000"/>
                </a:schemeClr>
              </a:solidFill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1562" y="4758553"/>
              <a:ext cx="39370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fr-FR" b="1" dirty="0" err="1" smtClean="0">
                  <a:latin typeface="+mn-lt"/>
                </a:rPr>
                <a:t>Different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cut</a:t>
              </a:r>
              <a:r>
                <a:rPr lang="fr-FR" b="1" dirty="0" smtClean="0">
                  <a:latin typeface="+mn-lt"/>
                </a:rPr>
                <a:t>-off </a:t>
              </a:r>
              <a:r>
                <a:rPr lang="fr-FR" b="1" dirty="0" smtClean="0">
                  <a:solidFill>
                    <a:srgbClr val="FF0000"/>
                  </a:solidFill>
                  <a:latin typeface="+mn-lt"/>
                </a:rPr>
                <a:t>but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same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electrical</a:t>
              </a:r>
              <a:r>
                <a:rPr lang="fr-FR" b="1" dirty="0" smtClean="0">
                  <a:latin typeface="+mn-lt"/>
                </a:rPr>
                <a:t> 	</a:t>
              </a:r>
              <a:r>
                <a:rPr lang="fr-FR" b="1" dirty="0" err="1" smtClean="0">
                  <a:latin typeface="+mn-lt"/>
                </a:rPr>
                <a:t>behavior</a:t>
              </a:r>
              <a:r>
                <a:rPr lang="fr-FR" b="1" dirty="0" smtClean="0">
                  <a:latin typeface="+mn-lt"/>
                </a:rPr>
                <a:t> for </a:t>
              </a:r>
              <a:r>
                <a:rPr lang="fr-FR" b="1" dirty="0" err="1" smtClean="0">
                  <a:latin typeface="+mn-lt"/>
                </a:rPr>
                <a:t>each</a:t>
              </a:r>
              <a:r>
                <a:rPr lang="fr-FR" b="1" dirty="0" smtClean="0">
                  <a:latin typeface="+mn-lt"/>
                </a:rPr>
                <a:t> </a:t>
              </a:r>
              <a:r>
                <a:rPr lang="fr-FR" b="1" dirty="0" err="1" smtClean="0">
                  <a:latin typeface="+mn-lt"/>
                </a:rPr>
                <a:t>kind</a:t>
              </a:r>
              <a:r>
                <a:rPr lang="fr-FR" b="1" dirty="0" smtClean="0">
                  <a:latin typeface="+mn-lt"/>
                </a:rPr>
                <a:t> of structure</a:t>
              </a:r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13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grpSp>
        <p:nvGrpSpPr>
          <p:cNvPr id="3" name="Groupe 29"/>
          <p:cNvGrpSpPr/>
          <p:nvPr/>
        </p:nvGrpSpPr>
        <p:grpSpPr>
          <a:xfrm>
            <a:off x="4356247" y="1628265"/>
            <a:ext cx="4880443" cy="4155127"/>
            <a:chOff x="4356247" y="1304415"/>
            <a:chExt cx="4880443" cy="4155127"/>
          </a:xfrm>
        </p:grpSpPr>
        <p:sp>
          <p:nvSpPr>
            <p:cNvPr id="31" name="ZoneTexte 30"/>
            <p:cNvSpPr txBox="1"/>
            <p:nvPr/>
          </p:nvSpPr>
          <p:spPr>
            <a:xfrm>
              <a:off x="5070621" y="5117692"/>
              <a:ext cx="3513762" cy="33855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/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r">
                <a:defRPr/>
              </a:pPr>
              <a:endParaRPr 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9" name="ZoneTexte 38"/>
            <p:cNvSpPr txBox="1"/>
            <p:nvPr/>
          </p:nvSpPr>
          <p:spPr>
            <a:xfrm>
              <a:off x="4356247" y="4667381"/>
              <a:ext cx="225093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 algn="ctr"/>
              <a:r>
                <a:rPr lang="fr-FR" b="1" dirty="0" smtClean="0">
                  <a:solidFill>
                    <a:srgbClr val="0000FF"/>
                  </a:solidFill>
                </a:rPr>
                <a:t>%</a:t>
              </a:r>
              <a:r>
                <a:rPr lang="fr-FR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b="1" dirty="0" smtClean="0">
                  <a:solidFill>
                    <a:srgbClr val="0000FF"/>
                  </a:solidFill>
                </a:rPr>
                <a:t> </a:t>
              </a:r>
              <a:r>
                <a:rPr lang="fr-FR" b="1" dirty="0" smtClean="0">
                  <a:sym typeface="Wingdings"/>
                </a:rPr>
                <a:t></a:t>
              </a:r>
              <a:r>
                <a:rPr lang="fr-FR" b="1" dirty="0" smtClean="0">
                  <a:solidFill>
                    <a:srgbClr val="0000FF"/>
                  </a:solidFill>
                  <a:sym typeface="Symbol"/>
                </a:rPr>
                <a:t>  </a:t>
              </a:r>
              <a:r>
                <a:rPr lang="fr-FR" b="1" dirty="0" smtClean="0">
                  <a:solidFill>
                    <a:srgbClr val="FF0000"/>
                  </a:solidFill>
                  <a:sym typeface="Wingdings" pitchFamily="2" charset="2"/>
                </a:rPr>
                <a:t></a:t>
              </a:r>
              <a:r>
                <a:rPr lang="fr-FR" b="1" dirty="0" smtClean="0">
                  <a:solidFill>
                    <a:srgbClr val="0000FF"/>
                  </a:solidFill>
                  <a:sym typeface="Wingdings" pitchFamily="2" charset="2"/>
                </a:rPr>
                <a:t> </a:t>
              </a:r>
              <a:r>
                <a:rPr lang="fr-FR" b="1" dirty="0" smtClean="0">
                  <a:solidFill>
                    <a:srgbClr val="0000FF"/>
                  </a:solidFill>
                  <a:sym typeface="Symbol"/>
                </a:rPr>
                <a:t></a:t>
              </a:r>
              <a:r>
                <a:rPr lang="fr-FR" b="1" baseline="-25000" dirty="0" smtClean="0">
                  <a:solidFill>
                    <a:srgbClr val="0000FF"/>
                  </a:solidFill>
                  <a:sym typeface="Wingdings" pitchFamily="2" charset="2"/>
                </a:rPr>
                <a:t>GR</a:t>
              </a:r>
              <a:r>
                <a:rPr lang="fr-FR" b="1" dirty="0" smtClean="0">
                  <a:sym typeface="Wingdings"/>
                </a:rPr>
                <a:t> </a:t>
              </a: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4664690" y="5090210"/>
              <a:ext cx="4572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b="1" dirty="0" smtClean="0">
                  <a:sym typeface="Symbol"/>
                </a:rPr>
                <a:t> </a:t>
              </a:r>
              <a:r>
                <a:rPr lang="en-US" b="1" dirty="0" smtClean="0">
                  <a:sym typeface="Wingdings" pitchFamily="2" charset="2"/>
                </a:rPr>
                <a:t> </a:t>
              </a:r>
              <a:r>
                <a:rPr lang="en-US" b="1" dirty="0" smtClean="0">
                  <a:solidFill>
                    <a:srgbClr val="0000FF"/>
                  </a:solidFill>
                </a:rPr>
                <a:t>high </a:t>
              </a:r>
              <a:r>
                <a:rPr lang="en-US" b="1" dirty="0" err="1" smtClean="0">
                  <a:solidFill>
                    <a:srgbClr val="0000FF"/>
                  </a:solidFill>
                </a:rPr>
                <a:t>J</a:t>
              </a:r>
              <a:r>
                <a:rPr lang="en-US" b="1" baseline="-25000" dirty="0" err="1" smtClean="0">
                  <a:solidFill>
                    <a:srgbClr val="0000FF"/>
                  </a:solidFill>
                </a:rPr>
                <a:t>dark</a:t>
              </a:r>
              <a:r>
                <a:rPr lang="en-US" b="1" dirty="0" smtClean="0">
                  <a:solidFill>
                    <a:srgbClr val="0000FF"/>
                  </a:solidFill>
                </a:rPr>
                <a:t> value of </a:t>
              </a:r>
              <a:r>
                <a:rPr lang="en-US" b="1" dirty="0" err="1" smtClean="0">
                  <a:solidFill>
                    <a:srgbClr val="0000FF"/>
                  </a:solidFill>
                </a:rPr>
                <a:t>GaSb</a:t>
              </a:r>
              <a:r>
                <a:rPr lang="en-US" b="1" dirty="0" smtClean="0">
                  <a:solidFill>
                    <a:srgbClr val="0000FF"/>
                  </a:solidFill>
                </a:rPr>
                <a:t>-rich SL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5971628" y="2932066"/>
              <a:ext cx="9685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008000"/>
                  </a:solidFill>
                </a:rPr>
                <a:t>Symmetric</a:t>
              </a:r>
              <a:endParaRPr lang="fr-FR" sz="1200" b="1" dirty="0">
                <a:solidFill>
                  <a:srgbClr val="00800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192721" y="1304415"/>
              <a:ext cx="85151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FF0000"/>
                  </a:solidFill>
                  <a:cs typeface="Arial" pitchFamily="34" charset="0"/>
                </a:rPr>
                <a:t>InAs</a:t>
              </a:r>
              <a:r>
                <a:rPr lang="fr-FR" sz="1200" b="1" dirty="0" smtClean="0">
                  <a:solidFill>
                    <a:srgbClr val="FF0000"/>
                  </a:solidFill>
                  <a:cs typeface="Arial" pitchFamily="34" charset="0"/>
                </a:rPr>
                <a:t>-</a:t>
              </a:r>
              <a:r>
                <a:rPr lang="fr-FR" sz="1200" b="1" dirty="0" err="1" smtClean="0">
                  <a:solidFill>
                    <a:srgbClr val="FF0000"/>
                  </a:solidFill>
                  <a:cs typeface="Arial" pitchFamily="34" charset="0"/>
                </a:rPr>
                <a:t>rich</a:t>
              </a:r>
              <a:endParaRPr lang="fr-FR" sz="1200" b="1" dirty="0">
                <a:solidFill>
                  <a:srgbClr val="FF0000"/>
                </a:solidFill>
                <a:cs typeface="Arial" pitchFamily="34" charset="0"/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7716538" y="3716271"/>
              <a:ext cx="92044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b="1" dirty="0" err="1" smtClean="0">
                  <a:solidFill>
                    <a:srgbClr val="0000FF"/>
                  </a:solidFill>
                </a:rPr>
                <a:t>GaSb</a:t>
              </a:r>
              <a:r>
                <a:rPr lang="fr-FR" sz="1200" b="1" dirty="0" smtClean="0">
                  <a:solidFill>
                    <a:srgbClr val="0000FF"/>
                  </a:solidFill>
                </a:rPr>
                <a:t>-</a:t>
              </a:r>
              <a:r>
                <a:rPr lang="fr-FR" sz="1200" b="1" dirty="0" err="1" smtClean="0">
                  <a:solidFill>
                    <a:srgbClr val="0000FF"/>
                  </a:solidFill>
                </a:rPr>
                <a:t>rich</a:t>
              </a:r>
              <a:endParaRPr lang="fr-FR" sz="1200" b="1" dirty="0">
                <a:solidFill>
                  <a:srgbClr val="0000FF"/>
                </a:solidFill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4639855" y="6482834"/>
            <a:ext cx="3825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ym typeface="Wingdings" pitchFamily="2" charset="2"/>
              </a:rPr>
              <a:t></a:t>
            </a:r>
            <a:r>
              <a:rPr lang="en-US" b="1" dirty="0" smtClean="0">
                <a:sym typeface="Wingdings"/>
              </a:rPr>
              <a:t> </a:t>
            </a:r>
            <a:r>
              <a:rPr lang="en-US" b="1" dirty="0" err="1" smtClean="0">
                <a:sym typeface="Wingdings"/>
              </a:rPr>
              <a:t>Ga</a:t>
            </a:r>
            <a:r>
              <a:rPr lang="en-US" b="1" dirty="0" smtClean="0">
                <a:sym typeface="Wingdings"/>
              </a:rPr>
              <a:t>-free </a:t>
            </a:r>
            <a:r>
              <a:rPr lang="en-US" b="1" dirty="0" err="1" smtClean="0">
                <a:sym typeface="Wingdings"/>
              </a:rPr>
              <a:t>InAs</a:t>
            </a:r>
            <a:r>
              <a:rPr lang="en-US" b="1" dirty="0" smtClean="0">
                <a:sym typeface="Wingdings"/>
              </a:rPr>
              <a:t>/</a:t>
            </a:r>
            <a:r>
              <a:rPr lang="en-US" b="1" dirty="0" err="1" smtClean="0">
                <a:sym typeface="Wingdings"/>
              </a:rPr>
              <a:t>InAsSb</a:t>
            </a:r>
            <a:r>
              <a:rPr lang="en-US" b="1" dirty="0" smtClean="0">
                <a:sym typeface="Wingdings"/>
              </a:rPr>
              <a:t> SL diode </a:t>
            </a:r>
            <a:endParaRPr lang="en-US" b="1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3810000" y="5858560"/>
            <a:ext cx="54387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 smtClean="0">
                <a:sym typeface="Wingdings" pitchFamily="2" charset="2"/>
              </a:rPr>
              <a:t> </a:t>
            </a:r>
            <a:r>
              <a:rPr lang="fr-FR" b="1" dirty="0" err="1" smtClean="0">
                <a:sym typeface="Wingdings" pitchFamily="2" charset="2"/>
              </a:rPr>
              <a:t>Electrical</a:t>
            </a:r>
            <a:r>
              <a:rPr lang="fr-FR" b="1" dirty="0" smtClean="0">
                <a:sym typeface="Wingdings" pitchFamily="2" charset="2"/>
              </a:rPr>
              <a:t> performances of </a:t>
            </a:r>
            <a:r>
              <a:rPr lang="fr-FR" b="1" dirty="0" err="1" smtClean="0">
                <a:sym typeface="Wingdings" pitchFamily="2" charset="2"/>
              </a:rPr>
              <a:t>InAs</a:t>
            </a:r>
            <a:r>
              <a:rPr lang="fr-FR" b="1" dirty="0" smtClean="0">
                <a:sym typeface="Wingdings" pitchFamily="2" charset="2"/>
              </a:rPr>
              <a:t>/</a:t>
            </a:r>
            <a:r>
              <a:rPr lang="fr-FR" b="1" dirty="0" err="1" smtClean="0">
                <a:sym typeface="Wingdings" pitchFamily="2" charset="2"/>
              </a:rPr>
              <a:t>GaSb</a:t>
            </a:r>
            <a:r>
              <a:rPr lang="fr-FR" b="1" dirty="0" smtClean="0">
                <a:sym typeface="Wingdings" pitchFamily="2" charset="2"/>
              </a:rPr>
              <a:t> SL diode are </a:t>
            </a:r>
            <a:r>
              <a:rPr lang="fr-FR" b="1" dirty="0" err="1" smtClean="0">
                <a:sym typeface="Wingdings" pitchFamily="2" charset="2"/>
              </a:rPr>
              <a:t>strongly</a:t>
            </a:r>
            <a:r>
              <a:rPr lang="fr-FR" b="1" dirty="0" smtClean="0">
                <a:sym typeface="Wingdings" pitchFamily="2" charset="2"/>
              </a:rPr>
              <a:t> </a:t>
            </a:r>
            <a:r>
              <a:rPr lang="fr-FR" b="1" dirty="0" err="1" smtClean="0">
                <a:sym typeface="Wingdings" pitchFamily="2" charset="2"/>
              </a:rPr>
              <a:t>dependant</a:t>
            </a:r>
            <a:r>
              <a:rPr lang="fr-FR" b="1" dirty="0" smtClean="0">
                <a:sym typeface="Wingdings" pitchFamily="2" charset="2"/>
              </a:rPr>
              <a:t> on </a:t>
            </a:r>
            <a:r>
              <a:rPr lang="fr-FR" b="1" dirty="0" err="1" smtClean="0">
                <a:sym typeface="Wingdings" pitchFamily="2" charset="2"/>
              </a:rPr>
              <a:t>GaSb</a:t>
            </a:r>
            <a:r>
              <a:rPr lang="fr-FR" b="1" dirty="0" smtClean="0">
                <a:sym typeface="Wingdings" pitchFamily="2" charset="2"/>
              </a:rPr>
              <a:t>-content</a:t>
            </a:r>
            <a:endParaRPr lang="fr-FR" b="1" dirty="0" smtClean="0"/>
          </a:p>
        </p:txBody>
      </p:sp>
      <p:graphicFrame>
        <p:nvGraphicFramePr>
          <p:cNvPr id="972804" name="Object 4"/>
          <p:cNvGraphicFramePr>
            <a:graphicFrameLocks noChangeAspect="1"/>
          </p:cNvGraphicFramePr>
          <p:nvPr/>
        </p:nvGraphicFramePr>
        <p:xfrm>
          <a:off x="3686779" y="952499"/>
          <a:ext cx="6085871" cy="4251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229" name="Graph" r:id="rId6" imgW="4187520" imgH="2926080" progId="Origin50.Graph">
                  <p:embed/>
                </p:oleObj>
              </mc:Choice>
              <mc:Fallback>
                <p:oleObj name="Graph" r:id="rId6" imgW="4187520" imgH="292608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86779" y="952499"/>
                        <a:ext cx="6085871" cy="4251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e 27"/>
          <p:cNvGrpSpPr/>
          <p:nvPr/>
        </p:nvGrpSpPr>
        <p:grpSpPr>
          <a:xfrm>
            <a:off x="6810375" y="1485901"/>
            <a:ext cx="2095500" cy="1581150"/>
            <a:chOff x="8096250" y="1257301"/>
            <a:chExt cx="2095500" cy="1581150"/>
          </a:xfrm>
        </p:grpSpPr>
        <p:pic>
          <p:nvPicPr>
            <p:cNvPr id="997381" name="Picture 5"/>
            <p:cNvPicPr>
              <a:picLocks noChangeAspect="1" noChangeArrowheads="1"/>
            </p:cNvPicPr>
            <p:nvPr/>
          </p:nvPicPr>
          <p:blipFill>
            <a:blip r:embed="rId8"/>
            <a:srcRect l="15469" t="40556" r="53125" b="22639"/>
            <a:stretch>
              <a:fillRect/>
            </a:stretch>
          </p:blipFill>
          <p:spPr bwMode="auto">
            <a:xfrm>
              <a:off x="8096250" y="1257301"/>
              <a:ext cx="2095500" cy="1581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" name="ZoneTexte 24"/>
            <p:cNvSpPr txBox="1"/>
            <p:nvPr/>
          </p:nvSpPr>
          <p:spPr>
            <a:xfrm>
              <a:off x="9144000" y="1333500"/>
              <a:ext cx="56778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latin typeface="+mn-lt"/>
                </a:rPr>
                <a:t>ONERA</a:t>
              </a:r>
              <a:endParaRPr lang="en-US" sz="1000" b="1" dirty="0">
                <a:latin typeface="+mn-lt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8593455" y="2266950"/>
              <a:ext cx="4267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+mn-lt"/>
                </a:rPr>
                <a:t>77K</a:t>
              </a:r>
              <a:endParaRPr lang="en-US" sz="1200" b="1" dirty="0">
                <a:latin typeface="+mn-lt"/>
              </a:endParaRPr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4840328" y="1038356"/>
            <a:ext cx="2273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ctr"/>
            <a:r>
              <a:rPr lang="fr-FR" b="1" dirty="0" smtClean="0">
                <a:solidFill>
                  <a:srgbClr val="0000FF"/>
                </a:solidFill>
              </a:rPr>
              <a:t>Carrier </a:t>
            </a:r>
            <a:r>
              <a:rPr lang="fr-FR" b="1" dirty="0" err="1" smtClean="0">
                <a:solidFill>
                  <a:srgbClr val="0000FF"/>
                </a:solidFill>
              </a:rPr>
              <a:t>lifetime</a:t>
            </a:r>
            <a:r>
              <a:rPr lang="fr-FR" b="1" dirty="0" smtClean="0">
                <a:solidFill>
                  <a:srgbClr val="0000FF"/>
                </a:solidFill>
              </a:rPr>
              <a:t> </a:t>
            </a:r>
            <a:r>
              <a:rPr lang="fr-FR" b="1" dirty="0" smtClean="0">
                <a:solidFill>
                  <a:srgbClr val="0000FF"/>
                </a:solidFill>
                <a:sym typeface="Symbol"/>
              </a:rPr>
              <a:t></a:t>
            </a:r>
            <a:r>
              <a:rPr lang="fr-FR" b="1" baseline="-25000" dirty="0" smtClean="0">
                <a:solidFill>
                  <a:srgbClr val="0000FF"/>
                </a:solidFill>
                <a:sym typeface="Wingdings" pitchFamily="2" charset="2"/>
              </a:rPr>
              <a:t>GR</a:t>
            </a:r>
            <a:r>
              <a:rPr lang="fr-FR" b="1" dirty="0" smtClean="0">
                <a:sym typeface="Wingdings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483092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19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43044" y="1096264"/>
            <a:ext cx="3931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Transport </a:t>
            </a:r>
            <a:r>
              <a:rPr lang="fr-FR" b="1" dirty="0" smtClean="0">
                <a:sym typeface="Wingdings" pitchFamily="2" charset="2"/>
              </a:rPr>
              <a:t> type of SL </a:t>
            </a:r>
            <a:r>
              <a:rPr lang="fr-FR" b="1" dirty="0" err="1" smtClean="0">
                <a:sym typeface="Wingdings" pitchFamily="2" charset="2"/>
              </a:rPr>
              <a:t>material</a:t>
            </a:r>
            <a:endParaRPr lang="en-US" b="1" dirty="0"/>
          </a:p>
        </p:txBody>
      </p:sp>
      <p:sp>
        <p:nvSpPr>
          <p:cNvPr id="25" name="Rectangle 24"/>
          <p:cNvSpPr/>
          <p:nvPr/>
        </p:nvSpPr>
        <p:spPr>
          <a:xfrm>
            <a:off x="3575407" y="3955551"/>
            <a:ext cx="626723" cy="349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47175" name="Object 1"/>
          <p:cNvGraphicFramePr>
            <a:graphicFrameLocks noChangeAspect="1"/>
          </p:cNvGraphicFramePr>
          <p:nvPr/>
        </p:nvGraphicFramePr>
        <p:xfrm>
          <a:off x="241423" y="1537873"/>
          <a:ext cx="4176566" cy="3005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8949" name="Graph" r:id="rId4" imgW="4187520" imgH="2926080" progId="Origin50.Graph">
                  <p:embed/>
                </p:oleObj>
              </mc:Choice>
              <mc:Fallback>
                <p:oleObj name="Graph" r:id="rId4" imgW="4187520" imgH="2926080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579" t="5559" r="9157" b="5559"/>
                      <a:stretch>
                        <a:fillRect/>
                      </a:stretch>
                    </p:blipFill>
                    <p:spPr bwMode="auto">
                      <a:xfrm>
                        <a:off x="241423" y="1537873"/>
                        <a:ext cx="4176566" cy="3005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ZoneTexte 28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87325" y="4695825"/>
            <a:ext cx="52197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accent1"/>
              </a:buClr>
            </a:pPr>
            <a:r>
              <a:rPr lang="fr-FR" sz="1600" b="1" dirty="0" smtClean="0"/>
              <a:t>Change </a:t>
            </a:r>
            <a:r>
              <a:rPr lang="fr-FR" sz="1600" b="1" dirty="0"/>
              <a:t>in type of </a:t>
            </a:r>
            <a:r>
              <a:rPr lang="fr-FR" sz="1600" b="1" u="sng" dirty="0"/>
              <a:t>apparent</a:t>
            </a:r>
            <a:r>
              <a:rPr lang="fr-FR" sz="1600" b="1" dirty="0"/>
              <a:t> </a:t>
            </a:r>
            <a:r>
              <a:rPr lang="fr-FR" sz="1600" b="1" dirty="0" err="1"/>
              <a:t>conductivity</a:t>
            </a:r>
            <a:r>
              <a:rPr lang="fr-FR" sz="1600" b="1" dirty="0"/>
              <a:t> 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38153" y="5143500"/>
            <a:ext cx="3740151" cy="1312863"/>
            <a:chOff x="3336" y="527"/>
            <a:chExt cx="2356" cy="827"/>
          </a:xfrm>
        </p:grpSpPr>
        <p:graphicFrame>
          <p:nvGraphicFramePr>
            <p:cNvPr id="31" name="Object 21"/>
            <p:cNvGraphicFramePr>
              <a:graphicFrameLocks noChangeAspect="1"/>
            </p:cNvGraphicFramePr>
            <p:nvPr/>
          </p:nvGraphicFramePr>
          <p:xfrm>
            <a:off x="3336" y="527"/>
            <a:ext cx="1379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78950" name="Équation" r:id="rId6" imgW="1320480" imgH="457200" progId="Equation.3">
                    <p:embed/>
                  </p:oleObj>
                </mc:Choice>
                <mc:Fallback>
                  <p:oleObj name="Équation" r:id="rId6" imgW="1320480" imgH="457200" progId="Equation.3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36" y="527"/>
                          <a:ext cx="1379" cy="4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5036" y="587"/>
              <a:ext cx="656" cy="250"/>
            </a:xfrm>
            <a:prstGeom prst="rect">
              <a:avLst/>
            </a:prstGeom>
            <a:noFill/>
            <a:ln w="3810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000">
                  <a:latin typeface="Times New Roman" pitchFamily="18" charset="0"/>
                </a:rPr>
                <a:t>µ</a:t>
              </a:r>
              <a:r>
                <a:rPr lang="fr-FR" sz="2000" baseline="-25000">
                  <a:latin typeface="Times New Roman" pitchFamily="18" charset="0"/>
                </a:rPr>
                <a:t>n </a:t>
              </a:r>
              <a:r>
                <a:rPr lang="fr-FR" sz="2000">
                  <a:latin typeface="Times New Roman" pitchFamily="18" charset="0"/>
                </a:rPr>
                <a:t>&gt;&gt; µ</a:t>
              </a:r>
              <a:r>
                <a:rPr lang="fr-FR" sz="2000" baseline="-25000">
                  <a:latin typeface="Times New Roman" pitchFamily="18" charset="0"/>
                </a:rPr>
                <a:t>P</a:t>
              </a:r>
            </a:p>
          </p:txBody>
        </p:sp>
        <p:sp>
          <p:nvSpPr>
            <p:cNvPr id="34" name="Text Box 19"/>
            <p:cNvSpPr txBox="1">
              <a:spLocks noChangeArrowheads="1"/>
            </p:cNvSpPr>
            <p:nvPr/>
          </p:nvSpPr>
          <p:spPr bwMode="auto">
            <a:xfrm>
              <a:off x="3696" y="1121"/>
              <a:ext cx="1700" cy="233"/>
            </a:xfrm>
            <a:prstGeom prst="rect">
              <a:avLst/>
            </a:prstGeom>
            <a:noFill/>
            <a:ln w="38100">
              <a:noFill/>
              <a:prstDash val="sysDot"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b="1" dirty="0" err="1" smtClean="0">
                  <a:solidFill>
                    <a:srgbClr val="008000"/>
                  </a:solidFill>
                  <a:latin typeface="Times New Roman" pitchFamily="18" charset="0"/>
                </a:rPr>
                <a:t>Symmetric</a:t>
              </a:r>
              <a:r>
                <a:rPr lang="fr-FR" b="1" dirty="0" smtClean="0">
                  <a:solidFill>
                    <a:srgbClr val="008000"/>
                  </a:solidFill>
                  <a:latin typeface="Times New Roman" pitchFamily="18" charset="0"/>
                </a:rPr>
                <a:t> SL </a:t>
              </a:r>
              <a:r>
                <a:rPr lang="fr-FR" b="1" dirty="0" err="1">
                  <a:solidFill>
                    <a:srgbClr val="008000"/>
                  </a:solidFill>
                  <a:latin typeface="Times New Roman" pitchFamily="18" charset="0"/>
                </a:rPr>
                <a:t>is</a:t>
              </a:r>
              <a:r>
                <a:rPr lang="fr-FR" b="1" dirty="0">
                  <a:solidFill>
                    <a:srgbClr val="008000"/>
                  </a:solidFill>
                  <a:latin typeface="Times New Roman" pitchFamily="18" charset="0"/>
                </a:rPr>
                <a:t> p-type !!</a:t>
              </a:r>
              <a:endParaRPr lang="fr-FR" b="1" dirty="0">
                <a:solidFill>
                  <a:srgbClr val="008000"/>
                </a:solidFill>
                <a:latin typeface="Times New Roman" pitchFamily="18" charset="0"/>
                <a:sym typeface="Symbol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43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2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433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>
          <a:xfrm>
            <a:off x="6553200" y="6483092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20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-43044" y="1096264"/>
            <a:ext cx="39315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fr-FR" b="1" dirty="0" smtClean="0"/>
              <a:t> Transport </a:t>
            </a:r>
            <a:r>
              <a:rPr lang="fr-FR" b="1" dirty="0" smtClean="0">
                <a:sym typeface="Wingdings" pitchFamily="2" charset="2"/>
              </a:rPr>
              <a:t> type of SL </a:t>
            </a:r>
            <a:r>
              <a:rPr lang="fr-FR" b="1" dirty="0" err="1" smtClean="0">
                <a:sym typeface="Wingdings" pitchFamily="2" charset="2"/>
              </a:rPr>
              <a:t>material</a:t>
            </a:r>
            <a:endParaRPr lang="en-US" b="1" dirty="0"/>
          </a:p>
        </p:txBody>
      </p:sp>
      <p:sp>
        <p:nvSpPr>
          <p:cNvPr id="25" name="Rectangle 24"/>
          <p:cNvSpPr/>
          <p:nvPr/>
        </p:nvSpPr>
        <p:spPr>
          <a:xfrm>
            <a:off x="3575407" y="3955551"/>
            <a:ext cx="626723" cy="349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2" name="Tableau 31"/>
          <p:cNvGraphicFramePr>
            <a:graphicFrameLocks noGrp="1"/>
          </p:cNvGraphicFramePr>
          <p:nvPr/>
        </p:nvGraphicFramePr>
        <p:xfrm>
          <a:off x="338345" y="4680242"/>
          <a:ext cx="4240718" cy="16160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2385"/>
                <a:gridCol w="943294"/>
                <a:gridCol w="1068720"/>
                <a:gridCol w="986319"/>
              </a:tblGrid>
              <a:tr h="335656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T="45771" marB="45771" anchor="ctr">
                    <a:lnL w="12700" cmpd="sng">
                      <a:noFill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solidFill>
                            <a:srgbClr val="0D19AF"/>
                          </a:solidFill>
                        </a:rPr>
                        <a:t>GaSb-rich</a:t>
                      </a:r>
                      <a:endParaRPr lang="fr-FR" sz="1400" b="1" dirty="0" smtClean="0">
                        <a:solidFill>
                          <a:srgbClr val="0D19AF"/>
                        </a:solidFill>
                      </a:endParaRP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rgbClr val="0D19AF"/>
                          </a:solidFill>
                        </a:rPr>
                        <a:t>(R=0.5)</a:t>
                      </a:r>
                      <a:endParaRPr lang="fr-FR" sz="1400" b="1" dirty="0">
                        <a:solidFill>
                          <a:srgbClr val="0D19AF"/>
                        </a:solidFill>
                      </a:endParaRPr>
                    </a:p>
                  </a:txBody>
                  <a:tcPr marT="45771" marB="4577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solidFill>
                            <a:srgbClr val="006600"/>
                          </a:solidFill>
                        </a:rPr>
                        <a:t>Symmetric</a:t>
                      </a:r>
                      <a:endParaRPr lang="fr-FR" sz="1400" b="1" dirty="0" smtClean="0">
                        <a:solidFill>
                          <a:srgbClr val="006600"/>
                        </a:solidFill>
                      </a:endParaRP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rgbClr val="006600"/>
                          </a:solidFill>
                        </a:rPr>
                        <a:t>(R=1)</a:t>
                      </a:r>
                      <a:endParaRPr lang="fr-FR" sz="1400" b="1" dirty="0">
                        <a:solidFill>
                          <a:srgbClr val="006600"/>
                        </a:solidFill>
                      </a:endParaRPr>
                    </a:p>
                  </a:txBody>
                  <a:tcPr marT="45771" marB="45771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400" b="1" dirty="0" err="1" smtClean="0">
                          <a:solidFill>
                            <a:srgbClr val="FF0000"/>
                          </a:solidFill>
                        </a:rPr>
                        <a:t>InAs-rich</a:t>
                      </a:r>
                      <a:endParaRPr lang="fr-FR" sz="1400" b="1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r>
                        <a:rPr lang="fr-FR" sz="1400" b="1" dirty="0" smtClean="0">
                          <a:solidFill>
                            <a:srgbClr val="FF0000"/>
                          </a:solidFill>
                        </a:rPr>
                        <a:t>(R=2)</a:t>
                      </a:r>
                      <a:endParaRPr lang="fr-FR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71" marB="45771" anchor="ctr"/>
                </a:tc>
              </a:tr>
              <a:tr h="313286">
                <a:tc>
                  <a:txBody>
                    <a:bodyPr/>
                    <a:lstStyle/>
                    <a:p>
                      <a:pPr algn="ctr"/>
                      <a:endParaRPr lang="fr-FR" sz="1600" dirty="0"/>
                    </a:p>
                  </a:txBody>
                  <a:tcPr marT="45771" marB="45771" anchor="ctr">
                    <a:lnL w="12700" cmpd="sng">
                      <a:noFill/>
                    </a:lnL>
                    <a:lnT w="12700" cmpd="sng">
                      <a:noFill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60435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err="1" smtClean="0"/>
                        <a:t>Residual</a:t>
                      </a:r>
                      <a:r>
                        <a:rPr lang="fr-FR" sz="1400" baseline="0" dirty="0" smtClean="0"/>
                        <a:t> carrier concentration (cm</a:t>
                      </a:r>
                      <a:r>
                        <a:rPr lang="fr-FR" sz="1400" baseline="30000" dirty="0" smtClean="0"/>
                        <a:t>-3</a:t>
                      </a:r>
                      <a:r>
                        <a:rPr lang="fr-FR" sz="1400" baseline="0" dirty="0" smtClean="0"/>
                        <a:t>)</a:t>
                      </a:r>
                      <a:endParaRPr lang="fr-FR" sz="1400" dirty="0"/>
                    </a:p>
                  </a:txBody>
                  <a:tcPr marT="45771" marB="45771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kern="1200" dirty="0" smtClean="0">
                          <a:solidFill>
                            <a:srgbClr val="0D19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3.5x10</a:t>
                      </a:r>
                      <a:r>
                        <a:rPr lang="fr-FR" sz="1600" b="1" kern="1200" baseline="30000" dirty="0" smtClean="0">
                          <a:solidFill>
                            <a:srgbClr val="0D19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fr-FR" sz="1600" b="1" kern="1200" dirty="0" smtClean="0">
                          <a:solidFill>
                            <a:srgbClr val="0D19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600" b="1" dirty="0" smtClean="0">
                        <a:solidFill>
                          <a:srgbClr val="0D19AF"/>
                        </a:solidFill>
                      </a:endParaRPr>
                    </a:p>
                    <a:p>
                      <a:pPr algn="ctr"/>
                      <a:r>
                        <a:rPr lang="fr-FR" sz="1600" b="1" kern="1200" dirty="0" smtClean="0">
                          <a:solidFill>
                            <a:srgbClr val="0D19AF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P-type</a:t>
                      </a:r>
                    </a:p>
                  </a:txBody>
                  <a:tcPr marT="45771" marB="45771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sz="1600" b="1" kern="1200" dirty="0" smtClean="0">
                          <a:solidFill>
                            <a:srgbClr val="0066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2.5x10</a:t>
                      </a:r>
                      <a:r>
                        <a:rPr lang="fr-FR" sz="1600" b="1" kern="1200" baseline="30000" dirty="0" smtClean="0">
                          <a:solidFill>
                            <a:srgbClr val="0066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r>
                        <a:rPr lang="fr-FR" sz="1600" b="1" kern="1200" dirty="0" smtClean="0">
                          <a:solidFill>
                            <a:srgbClr val="0066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fr-FR" sz="1600" b="1" kern="1200" dirty="0" smtClean="0">
                          <a:solidFill>
                            <a:srgbClr val="008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P-type</a:t>
                      </a:r>
                      <a:endParaRPr lang="fr-FR" sz="1600" b="1" dirty="0">
                        <a:solidFill>
                          <a:srgbClr val="006600"/>
                        </a:solidFill>
                      </a:endParaRPr>
                    </a:p>
                  </a:txBody>
                  <a:tcPr marT="45771" marB="4577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8x10</a:t>
                      </a:r>
                      <a:r>
                        <a:rPr lang="fr-FR" sz="1600" b="1" kern="12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  <a:p>
                      <a:pPr algn="ctr"/>
                      <a:r>
                        <a:rPr lang="fr-FR" sz="1600" b="1" kern="1200" dirty="0" smtClean="0">
                          <a:solidFill>
                            <a:srgbClr val="E1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N-type</a:t>
                      </a:r>
                      <a:endParaRPr lang="fr-FR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T="45771" marB="45771" anchor="ctr"/>
                </a:tc>
              </a:tr>
            </a:tbl>
          </a:graphicData>
        </a:graphic>
      </p:graphicFrame>
      <p:graphicFrame>
        <p:nvGraphicFramePr>
          <p:cNvPr id="647175" name="Object 1"/>
          <p:cNvGraphicFramePr>
            <a:graphicFrameLocks noChangeAspect="1"/>
          </p:cNvGraphicFramePr>
          <p:nvPr/>
        </p:nvGraphicFramePr>
        <p:xfrm>
          <a:off x="241423" y="1537873"/>
          <a:ext cx="4176566" cy="3005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47" name="Graph" r:id="rId4" imgW="4187520" imgH="2926080" progId="Origin50.Graph">
                  <p:embed/>
                </p:oleObj>
              </mc:Choice>
              <mc:Fallback>
                <p:oleObj name="Graph" r:id="rId4" imgW="4187520" imgH="2926080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579" t="5559" r="9157" b="5559"/>
                      <a:stretch>
                        <a:fillRect/>
                      </a:stretch>
                    </p:blipFill>
                    <p:spPr bwMode="auto">
                      <a:xfrm>
                        <a:off x="241423" y="1537873"/>
                        <a:ext cx="4176566" cy="300555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468651" y="4861067"/>
            <a:ext cx="994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 = 77K</a:t>
            </a:r>
            <a:endParaRPr lang="en-US" dirty="0"/>
          </a:p>
        </p:txBody>
      </p:sp>
      <p:sp>
        <p:nvSpPr>
          <p:cNvPr id="29" name="ZoneTexte 28"/>
          <p:cNvSpPr txBox="1"/>
          <p:nvPr/>
        </p:nvSpPr>
        <p:spPr>
          <a:xfrm>
            <a:off x="2707785" y="371475"/>
            <a:ext cx="3315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Electrical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measurements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  <p:grpSp>
        <p:nvGrpSpPr>
          <p:cNvPr id="2" name="Groupe 19"/>
          <p:cNvGrpSpPr/>
          <p:nvPr/>
        </p:nvGrpSpPr>
        <p:grpSpPr>
          <a:xfrm>
            <a:off x="4457701" y="747292"/>
            <a:ext cx="5105400" cy="3615158"/>
            <a:chOff x="4229100" y="756817"/>
            <a:chExt cx="5390727" cy="3767558"/>
          </a:xfrm>
        </p:grpSpPr>
        <p:graphicFrame>
          <p:nvGraphicFramePr>
            <p:cNvPr id="749572" name="Object 4"/>
            <p:cNvGraphicFramePr>
              <a:graphicFrameLocks noChangeAspect="1"/>
            </p:cNvGraphicFramePr>
            <p:nvPr/>
          </p:nvGraphicFramePr>
          <p:xfrm>
            <a:off x="4229100" y="756817"/>
            <a:ext cx="5390727" cy="37675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3048" name="Graph" r:id="rId6" imgW="4187520" imgH="2926080" progId="Origin50.Graph">
                    <p:embed/>
                  </p:oleObj>
                </mc:Choice>
                <mc:Fallback>
                  <p:oleObj name="Graph" r:id="rId6" imgW="4187520" imgH="2926080" progId="Origin50.Graph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29100" y="756817"/>
                          <a:ext cx="5390727" cy="376755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275717" y="3525352"/>
              <a:ext cx="2401433" cy="345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5" name="Rectangle 34"/>
          <p:cNvSpPr/>
          <p:nvPr/>
        </p:nvSpPr>
        <p:spPr>
          <a:xfrm>
            <a:off x="810805" y="6393418"/>
            <a:ext cx="34804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CC00FF"/>
                </a:solidFill>
                <a:sym typeface="Wingdings"/>
              </a:rPr>
              <a:t> </a:t>
            </a:r>
            <a:r>
              <a:rPr lang="en-US" b="1" dirty="0" smtClean="0">
                <a:solidFill>
                  <a:srgbClr val="CC00FF"/>
                </a:solidFill>
              </a:rPr>
              <a:t>Influence on type of doping</a:t>
            </a:r>
          </a:p>
        </p:txBody>
      </p:sp>
      <p:graphicFrame>
        <p:nvGraphicFramePr>
          <p:cNvPr id="983045" name="Object 5"/>
          <p:cNvGraphicFramePr>
            <a:graphicFrameLocks noChangeAspect="1"/>
          </p:cNvGraphicFramePr>
          <p:nvPr/>
        </p:nvGraphicFramePr>
        <p:xfrm>
          <a:off x="5226050" y="4157663"/>
          <a:ext cx="3652838" cy="2566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49" name="Graph" r:id="rId9" imgW="4132800" imgH="2901600" progId="Origin50.Graph">
                  <p:embed/>
                </p:oleObj>
              </mc:Choice>
              <mc:Fallback>
                <p:oleObj name="Graph" r:id="rId9" imgW="4132800" imgH="2901600" progId="Origin50.Grap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6050" y="4157663"/>
                        <a:ext cx="3652838" cy="25669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46" name="Object 6"/>
          <p:cNvGraphicFramePr>
            <a:graphicFrameLocks noChangeAspect="1"/>
          </p:cNvGraphicFramePr>
          <p:nvPr/>
        </p:nvGraphicFramePr>
        <p:xfrm>
          <a:off x="5200650" y="5351463"/>
          <a:ext cx="3709988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50" name="Graph" r:id="rId11" imgW="4132800" imgH="2901600" progId="Origin50.Graph">
                  <p:embed/>
                </p:oleObj>
              </mc:Choice>
              <mc:Fallback>
                <p:oleObj name="Graph" r:id="rId11" imgW="4132800" imgH="2901600" progId="Origin50.Graph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43425"/>
                      <a:stretch>
                        <a:fillRect/>
                      </a:stretch>
                    </p:blipFill>
                    <p:spPr bwMode="auto">
                      <a:xfrm>
                        <a:off x="5200650" y="5351463"/>
                        <a:ext cx="3709988" cy="15033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21</a:t>
            </a:fld>
            <a:endParaRPr lang="fr-FR" dirty="0"/>
          </a:p>
        </p:txBody>
      </p:sp>
      <p:graphicFrame>
        <p:nvGraphicFramePr>
          <p:cNvPr id="829441" name="Object 1"/>
          <p:cNvGraphicFramePr>
            <a:graphicFrameLocks noChangeAspect="1"/>
          </p:cNvGraphicFramePr>
          <p:nvPr/>
        </p:nvGraphicFramePr>
        <p:xfrm>
          <a:off x="-102737" y="2966488"/>
          <a:ext cx="3647326" cy="26421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44" name="Graph" r:id="rId3" imgW="4037760" imgH="2926080" progId="Origin50.Graph">
                  <p:embed/>
                </p:oleObj>
              </mc:Choice>
              <mc:Fallback>
                <p:oleObj name="Graph" r:id="rId3" imgW="4037760" imgH="2926080" progId="Origin50.Graph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2737" y="2966488"/>
                        <a:ext cx="3647326" cy="26421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e 6"/>
          <p:cNvGrpSpPr/>
          <p:nvPr/>
        </p:nvGrpSpPr>
        <p:grpSpPr>
          <a:xfrm>
            <a:off x="2774052" y="2969236"/>
            <a:ext cx="3739793" cy="2558265"/>
            <a:chOff x="294408" y="-174449"/>
            <a:chExt cx="5298308" cy="3708377"/>
          </a:xfrm>
        </p:grpSpPr>
        <p:graphicFrame>
          <p:nvGraphicFramePr>
            <p:cNvPr id="8" name="Object 1"/>
            <p:cNvGraphicFramePr>
              <a:graphicFrameLocks noChangeAspect="1"/>
            </p:cNvGraphicFramePr>
            <p:nvPr/>
          </p:nvGraphicFramePr>
          <p:xfrm>
            <a:off x="294408" y="-174449"/>
            <a:ext cx="5298308" cy="370837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9445" name="Graph" r:id="rId5" imgW="4187520" imgH="2926080" progId="Origin50.Graph">
                    <p:embed/>
                  </p:oleObj>
                </mc:Choice>
                <mc:Fallback>
                  <p:oleObj name="Graph" r:id="rId5" imgW="4187520" imgH="2926080" progId="Origin50.Grap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408" y="-174449"/>
                          <a:ext cx="5298308" cy="370837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" name="ZoneTexte 9"/>
            <p:cNvSpPr txBox="1"/>
            <p:nvPr/>
          </p:nvSpPr>
          <p:spPr>
            <a:xfrm>
              <a:off x="3981377" y="1721940"/>
              <a:ext cx="685002" cy="4793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0000FF"/>
                  </a:solidFill>
                  <a:sym typeface="Symbol"/>
                </a:rPr>
                <a:t>2D</a:t>
              </a:r>
              <a:endParaRPr lang="fr-FR" sz="1400" b="1" dirty="0">
                <a:solidFill>
                  <a:srgbClr val="0000FF"/>
                </a:solidFill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371781" y="2075377"/>
              <a:ext cx="685002" cy="4793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E10000"/>
                  </a:solidFill>
                  <a:sym typeface="Symbol"/>
                </a:rPr>
                <a:t>3D</a:t>
              </a:r>
              <a:endParaRPr lang="fr-FR" sz="1400" b="1" dirty="0">
                <a:solidFill>
                  <a:srgbClr val="E10000"/>
                </a:solidFill>
              </a:endParaRP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352153" y="1184566"/>
            <a:ext cx="3099963" cy="1676994"/>
            <a:chOff x="352153" y="1194840"/>
            <a:chExt cx="3099963" cy="1676994"/>
          </a:xfrm>
        </p:grpSpPr>
        <p:sp>
          <p:nvSpPr>
            <p:cNvPr id="14" name="ZoneTexte 13"/>
            <p:cNvSpPr txBox="1"/>
            <p:nvPr/>
          </p:nvSpPr>
          <p:spPr bwMode="auto">
            <a:xfrm>
              <a:off x="352153" y="1886949"/>
              <a:ext cx="3099963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SzPct val="150000"/>
                <a:defRPr/>
              </a:pPr>
              <a:r>
                <a:rPr lang="fr-FR" sz="1600" dirty="0" smtClean="0">
                  <a:latin typeface="+mj-lt"/>
                </a:rPr>
                <a:t>	</a:t>
              </a:r>
              <a:r>
                <a:rPr lang="fr-FR" sz="1600" dirty="0" err="1" smtClean="0">
                  <a:latin typeface="+mj-lt"/>
                </a:rPr>
                <a:t>Minority</a:t>
              </a:r>
              <a:r>
                <a:rPr lang="fr-FR" sz="1600" dirty="0" smtClean="0">
                  <a:latin typeface="+mj-lt"/>
                </a:rPr>
                <a:t> carriers : </a:t>
              </a:r>
              <a:r>
                <a:rPr lang="fr-FR" sz="1600" b="1" dirty="0" err="1" smtClean="0">
                  <a:latin typeface="+mj-lt"/>
                </a:rPr>
                <a:t>holes</a:t>
              </a:r>
              <a:r>
                <a:rPr lang="fr-FR" sz="1600" b="1" dirty="0" smtClean="0">
                  <a:latin typeface="+mj-lt"/>
                </a:rPr>
                <a:t> 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j-lt"/>
                </a:rPr>
                <a:t>	</a:t>
              </a:r>
              <a:r>
                <a:rPr lang="fr-FR" sz="1600" dirty="0" err="1" smtClean="0">
                  <a:latin typeface="+mj-lt"/>
                </a:rPr>
                <a:t>Very</a:t>
              </a:r>
              <a:r>
                <a:rPr lang="fr-FR" sz="1600" dirty="0" smtClean="0">
                  <a:latin typeface="+mj-lt"/>
                </a:rPr>
                <a:t> </a:t>
              </a:r>
              <a:r>
                <a:rPr lang="fr-FR" sz="1600" dirty="0" err="1" smtClean="0">
                  <a:latin typeface="+mj-lt"/>
                </a:rPr>
                <a:t>low</a:t>
              </a:r>
              <a:r>
                <a:rPr lang="fr-FR" sz="1600" dirty="0" smtClean="0">
                  <a:latin typeface="+mj-lt"/>
                </a:rPr>
                <a:t>  </a:t>
              </a:r>
              <a:r>
                <a:rPr lang="fr-FR" sz="1600" dirty="0" err="1" smtClean="0">
                  <a:latin typeface="+mj-lt"/>
                </a:rPr>
                <a:t>dark</a:t>
              </a:r>
              <a:r>
                <a:rPr lang="fr-FR" sz="1600" dirty="0" smtClean="0">
                  <a:latin typeface="+mj-lt"/>
                </a:rPr>
                <a:t> </a:t>
              </a:r>
              <a:r>
                <a:rPr lang="fr-FR" sz="1600" dirty="0" err="1">
                  <a:latin typeface="+mj-lt"/>
                </a:rPr>
                <a:t>current</a:t>
              </a:r>
              <a:r>
                <a:rPr lang="fr-FR" sz="1600" dirty="0">
                  <a:latin typeface="+mj-lt"/>
                </a:rPr>
                <a:t> 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j-lt"/>
                </a:rPr>
                <a:t>	3D spectral </a:t>
              </a:r>
              <a:r>
                <a:rPr lang="fr-FR" sz="1600" dirty="0" err="1" smtClean="0">
                  <a:latin typeface="+mj-lt"/>
                </a:rPr>
                <a:t>shape</a:t>
              </a:r>
              <a:r>
                <a:rPr lang="fr-FR" sz="1600" dirty="0" smtClean="0">
                  <a:latin typeface="+mj-lt"/>
                </a:rPr>
                <a:t> </a:t>
              </a:r>
              <a:endParaRPr lang="fr-FR" sz="1600" dirty="0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1787" y="1194840"/>
              <a:ext cx="2404153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dirty="0" err="1" smtClean="0">
                  <a:solidFill>
                    <a:srgbClr val="FF0000"/>
                  </a:solidFill>
                </a:rPr>
                <a:t>InAs</a:t>
              </a:r>
              <a:r>
                <a:rPr lang="fr-FR" dirty="0" smtClean="0">
                  <a:solidFill>
                    <a:srgbClr val="FF0000"/>
                  </a:solidFill>
                </a:rPr>
                <a:t>-</a:t>
              </a:r>
              <a:r>
                <a:rPr lang="fr-FR" dirty="0" err="1" smtClean="0">
                  <a:solidFill>
                    <a:srgbClr val="FF0000"/>
                  </a:solidFill>
                </a:rPr>
                <a:t>rich</a:t>
              </a:r>
              <a:r>
                <a:rPr lang="fr-FR" dirty="0" smtClean="0">
                  <a:solidFill>
                    <a:srgbClr val="FF0000"/>
                  </a:solidFill>
                </a:rPr>
                <a:t> SL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N-type structure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4972693" y="1174296"/>
            <a:ext cx="3883630" cy="1719803"/>
            <a:chOff x="452063" y="3188028"/>
            <a:chExt cx="3883630" cy="1719803"/>
          </a:xfrm>
        </p:grpSpPr>
        <p:sp>
          <p:nvSpPr>
            <p:cNvPr id="18" name="ZoneTexte 17"/>
            <p:cNvSpPr txBox="1"/>
            <p:nvPr/>
          </p:nvSpPr>
          <p:spPr bwMode="auto">
            <a:xfrm>
              <a:off x="600432" y="3922946"/>
              <a:ext cx="3735261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err="1" smtClean="0">
                  <a:latin typeface="+mn-lt"/>
                </a:rPr>
                <a:t>Minority</a:t>
              </a:r>
              <a:r>
                <a:rPr lang="fr-FR" sz="1600" dirty="0" smtClean="0">
                  <a:latin typeface="+mn-lt"/>
                </a:rPr>
                <a:t> carriers : </a:t>
              </a:r>
              <a:r>
                <a:rPr lang="fr-FR" sz="1600" b="1" dirty="0" err="1" smtClean="0">
                  <a:latin typeface="+mn-lt"/>
                </a:rPr>
                <a:t>electrons</a:t>
              </a:r>
              <a:r>
                <a:rPr lang="fr-FR" sz="1600" b="1" dirty="0" smtClean="0">
                  <a:latin typeface="+mn-lt"/>
                </a:rPr>
                <a:t> (</a:t>
              </a:r>
              <a:r>
                <a:rPr lang="fr-FR" sz="1600" b="1" dirty="0" err="1" smtClean="0">
                  <a:latin typeface="+mn-lt"/>
                </a:rPr>
                <a:t>high</a:t>
              </a:r>
              <a:r>
                <a:rPr lang="fr-FR" sz="1600" b="1" dirty="0" smtClean="0">
                  <a:latin typeface="+mn-lt"/>
                </a:rPr>
                <a:t> QE)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n-lt"/>
                </a:rPr>
                <a:t>High </a:t>
              </a:r>
              <a:r>
                <a:rPr lang="fr-FR" sz="1600" dirty="0" err="1" smtClean="0">
                  <a:latin typeface="+mn-lt"/>
                </a:rPr>
                <a:t>dark</a:t>
              </a:r>
              <a:r>
                <a:rPr lang="fr-FR" sz="1600" dirty="0" smtClean="0">
                  <a:latin typeface="+mn-lt"/>
                </a:rPr>
                <a:t> </a:t>
              </a:r>
              <a:r>
                <a:rPr lang="fr-FR" sz="1600" dirty="0" err="1">
                  <a:latin typeface="+mn-lt"/>
                </a:rPr>
                <a:t>current</a:t>
              </a:r>
              <a:r>
                <a:rPr lang="fr-FR" sz="1600" dirty="0">
                  <a:latin typeface="+mn-lt"/>
                </a:rPr>
                <a:t> 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n-lt"/>
                </a:rPr>
                <a:t>2D spectral </a:t>
              </a:r>
              <a:r>
                <a:rPr lang="fr-FR" sz="1600" dirty="0" err="1" smtClean="0">
                  <a:latin typeface="+mn-lt"/>
                </a:rPr>
                <a:t>shape</a:t>
              </a:r>
              <a:endParaRPr lang="fr-FR" sz="1600" dirty="0">
                <a:latin typeface="+mn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2063" y="3188028"/>
              <a:ext cx="2547991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dirty="0" err="1" smtClean="0">
                  <a:solidFill>
                    <a:srgbClr val="101ED6"/>
                  </a:solidFill>
                </a:rPr>
                <a:t>GaSb</a:t>
              </a:r>
              <a:r>
                <a:rPr lang="fr-FR" dirty="0" smtClean="0">
                  <a:solidFill>
                    <a:srgbClr val="101ED6"/>
                  </a:solidFill>
                </a:rPr>
                <a:t>-</a:t>
              </a:r>
              <a:r>
                <a:rPr lang="fr-FR" dirty="0" err="1" smtClean="0">
                  <a:solidFill>
                    <a:srgbClr val="101ED6"/>
                  </a:solidFill>
                </a:rPr>
                <a:t>rich</a:t>
              </a:r>
              <a:r>
                <a:rPr lang="fr-FR" dirty="0" smtClean="0">
                  <a:solidFill>
                    <a:srgbClr val="101ED6"/>
                  </a:solidFill>
                </a:rPr>
                <a:t> SL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fr-FR" b="1" dirty="0" smtClean="0">
                  <a:solidFill>
                    <a:srgbClr val="101ED6"/>
                  </a:solidFill>
                </a:rPr>
                <a:t>P-type structure</a:t>
              </a:r>
              <a:endParaRPr lang="fr-FR" b="1" dirty="0">
                <a:solidFill>
                  <a:srgbClr val="101ED6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ZoneTexte 23"/>
          <p:cNvSpPr txBox="1"/>
          <p:nvPr/>
        </p:nvSpPr>
        <p:spPr>
          <a:xfrm>
            <a:off x="130362" y="5625422"/>
            <a:ext cx="83709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Font typeface="Wingdings"/>
              <a:buChar char="F"/>
            </a:pPr>
            <a:r>
              <a:rPr lang="en-US" dirty="0" smtClean="0">
                <a:solidFill>
                  <a:srgbClr val="CC00FF"/>
                </a:solidFill>
                <a:sym typeface="Wingdings"/>
              </a:rPr>
              <a:t> </a:t>
            </a:r>
            <a:r>
              <a:rPr lang="en-US" b="1" dirty="0" smtClean="0">
                <a:solidFill>
                  <a:srgbClr val="CC00FF"/>
                </a:solidFill>
                <a:sym typeface="Wingdings"/>
              </a:rPr>
              <a:t>Influence of SL period composition</a:t>
            </a:r>
          </a:p>
          <a:p>
            <a:pPr>
              <a:spcAft>
                <a:spcPts val="600"/>
              </a:spcAft>
            </a:pPr>
            <a:r>
              <a:rPr lang="en-US" dirty="0" smtClean="0">
                <a:sym typeface="Wingdings"/>
              </a:rPr>
              <a:t>	- same cut-off for different SL periods with different properties/performances</a:t>
            </a:r>
            <a:endParaRPr lang="en-US" b="1" dirty="0" smtClean="0">
              <a:sym typeface="Wingdings"/>
            </a:endParaRPr>
          </a:p>
          <a:p>
            <a:pPr>
              <a:spcAft>
                <a:spcPts val="600"/>
              </a:spcAft>
            </a:pPr>
            <a:r>
              <a:rPr lang="en-US" dirty="0" smtClean="0">
                <a:solidFill>
                  <a:srgbClr val="CC00FF"/>
                </a:solidFill>
                <a:sym typeface="Wingdings"/>
              </a:rPr>
              <a:t>	</a:t>
            </a:r>
            <a:r>
              <a:rPr lang="en-US" dirty="0" smtClean="0">
                <a:sym typeface="Wingdings"/>
              </a:rPr>
              <a:t>- same cut-off with n-type or p-type residual SL doping </a:t>
            </a:r>
            <a:endParaRPr lang="en-US" dirty="0"/>
          </a:p>
        </p:txBody>
      </p:sp>
      <p:graphicFrame>
        <p:nvGraphicFramePr>
          <p:cNvPr id="829443" name="Object 3"/>
          <p:cNvGraphicFramePr>
            <a:graphicFrameLocks noChangeAspect="1"/>
          </p:cNvGraphicFramePr>
          <p:nvPr/>
        </p:nvGraphicFramePr>
        <p:xfrm>
          <a:off x="5908515" y="2948686"/>
          <a:ext cx="3595075" cy="25120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46" name="Graph" r:id="rId7" imgW="4187520" imgH="2926080" progId="Origin50.Graph">
                  <p:embed/>
                </p:oleObj>
              </mc:Choice>
              <mc:Fallback>
                <p:oleObj name="Graph" r:id="rId7" imgW="4187520" imgH="292608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8515" y="2948686"/>
                        <a:ext cx="3595075" cy="25120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2352039" y="371475"/>
            <a:ext cx="4518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>
                <a:latin typeface="+mn-lt"/>
                <a:cs typeface="Arial" pitchFamily="34" charset="0"/>
              </a:rPr>
              <a:t>Summary</a:t>
            </a:r>
            <a:r>
              <a:rPr lang="fr-FR" sz="2400" b="1" dirty="0" smtClean="0">
                <a:latin typeface="+mn-lt"/>
                <a:cs typeface="Arial" pitchFamily="34" charset="0"/>
              </a:rPr>
              <a:t> of </a:t>
            </a:r>
            <a:r>
              <a:rPr lang="fr-FR" sz="2400" b="1" dirty="0" err="1" smtClean="0">
                <a:latin typeface="+mn-lt"/>
                <a:cs typeface="Arial" pitchFamily="34" charset="0"/>
              </a:rPr>
              <a:t>results</a:t>
            </a:r>
            <a:r>
              <a:rPr lang="fr-FR" sz="2400" b="1" dirty="0" smtClean="0">
                <a:latin typeface="+mn-lt"/>
                <a:cs typeface="Arial" pitchFamily="34" charset="0"/>
              </a:rPr>
              <a:t> </a:t>
            </a:r>
            <a:r>
              <a:rPr lang="fr-FR" sz="2400" b="1" dirty="0" smtClean="0">
                <a:latin typeface="+mn-lt"/>
                <a:cs typeface="Arial" pitchFamily="34" charset="0"/>
                <a:sym typeface="Wingdings" pitchFamily="2" charset="2"/>
              </a:rPr>
              <a:t> Conclusion</a:t>
            </a:r>
            <a:endParaRPr lang="fr-FR" sz="2400" b="1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F3271B-4D6B-4CCC-8553-4BD4B8C271F8}" type="slidenum">
              <a:rPr lang="fr-FR" smtClean="0"/>
              <a:pPr>
                <a:defRPr/>
              </a:pPr>
              <a:t>22</a:t>
            </a:fld>
            <a:endParaRPr lang="fr-FR" dirty="0"/>
          </a:p>
        </p:txBody>
      </p:sp>
      <p:grpSp>
        <p:nvGrpSpPr>
          <p:cNvPr id="3" name="Groupe 19"/>
          <p:cNvGrpSpPr/>
          <p:nvPr/>
        </p:nvGrpSpPr>
        <p:grpSpPr>
          <a:xfrm>
            <a:off x="352153" y="1184566"/>
            <a:ext cx="3099963" cy="1676994"/>
            <a:chOff x="352153" y="1194840"/>
            <a:chExt cx="3099963" cy="1676994"/>
          </a:xfrm>
        </p:grpSpPr>
        <p:sp>
          <p:nvSpPr>
            <p:cNvPr id="14" name="ZoneTexte 13"/>
            <p:cNvSpPr txBox="1"/>
            <p:nvPr/>
          </p:nvSpPr>
          <p:spPr bwMode="auto">
            <a:xfrm>
              <a:off x="352153" y="1886949"/>
              <a:ext cx="3099963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buSzPct val="150000"/>
                <a:defRPr/>
              </a:pPr>
              <a:r>
                <a:rPr lang="fr-FR" sz="1600" dirty="0" smtClean="0">
                  <a:latin typeface="+mj-lt"/>
                </a:rPr>
                <a:t>	</a:t>
              </a:r>
              <a:r>
                <a:rPr lang="fr-FR" sz="1600" dirty="0" err="1" smtClean="0">
                  <a:latin typeface="+mj-lt"/>
                </a:rPr>
                <a:t>Minority</a:t>
              </a:r>
              <a:r>
                <a:rPr lang="fr-FR" sz="1600" dirty="0" smtClean="0">
                  <a:latin typeface="+mj-lt"/>
                </a:rPr>
                <a:t> carriers : </a:t>
              </a:r>
              <a:r>
                <a:rPr lang="fr-FR" sz="1600" b="1" dirty="0" err="1" smtClean="0">
                  <a:latin typeface="+mj-lt"/>
                </a:rPr>
                <a:t>holes</a:t>
              </a:r>
              <a:endParaRPr lang="fr-FR" sz="1600" b="1" dirty="0" smtClean="0">
                <a:latin typeface="+mj-lt"/>
              </a:endParaRP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j-lt"/>
                </a:rPr>
                <a:t>	</a:t>
              </a:r>
              <a:r>
                <a:rPr lang="fr-FR" sz="1600" dirty="0" err="1" smtClean="0">
                  <a:latin typeface="+mj-lt"/>
                </a:rPr>
                <a:t>Very</a:t>
              </a:r>
              <a:r>
                <a:rPr lang="fr-FR" sz="1600" dirty="0" smtClean="0">
                  <a:latin typeface="+mj-lt"/>
                </a:rPr>
                <a:t> </a:t>
              </a:r>
              <a:r>
                <a:rPr lang="fr-FR" sz="1600" dirty="0" err="1" smtClean="0">
                  <a:latin typeface="+mj-lt"/>
                </a:rPr>
                <a:t>low</a:t>
              </a:r>
              <a:r>
                <a:rPr lang="fr-FR" sz="1600" dirty="0" smtClean="0">
                  <a:latin typeface="+mj-lt"/>
                </a:rPr>
                <a:t>  </a:t>
              </a:r>
              <a:r>
                <a:rPr lang="fr-FR" sz="1600" dirty="0" err="1" smtClean="0">
                  <a:latin typeface="+mj-lt"/>
                </a:rPr>
                <a:t>dark</a:t>
              </a:r>
              <a:r>
                <a:rPr lang="fr-FR" sz="1600" dirty="0" smtClean="0">
                  <a:latin typeface="+mj-lt"/>
                </a:rPr>
                <a:t> </a:t>
              </a:r>
              <a:r>
                <a:rPr lang="fr-FR" sz="1600" dirty="0" err="1">
                  <a:latin typeface="+mj-lt"/>
                </a:rPr>
                <a:t>current</a:t>
              </a:r>
              <a:r>
                <a:rPr lang="fr-FR" sz="1600" dirty="0">
                  <a:latin typeface="+mj-lt"/>
                </a:rPr>
                <a:t> 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j-lt"/>
                </a:rPr>
                <a:t>	3D spectral </a:t>
              </a:r>
              <a:r>
                <a:rPr lang="fr-FR" sz="1600" dirty="0" err="1" smtClean="0">
                  <a:latin typeface="+mj-lt"/>
                </a:rPr>
                <a:t>shape</a:t>
              </a:r>
              <a:r>
                <a:rPr lang="fr-FR" sz="1600" dirty="0" smtClean="0">
                  <a:latin typeface="+mj-lt"/>
                </a:rPr>
                <a:t> </a:t>
              </a:r>
              <a:endParaRPr lang="fr-FR" sz="1600" dirty="0">
                <a:latin typeface="+mj-lt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1787" y="1194840"/>
              <a:ext cx="2404153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dirty="0" err="1" smtClean="0">
                  <a:solidFill>
                    <a:srgbClr val="FF0000"/>
                  </a:solidFill>
                </a:rPr>
                <a:t>InAs</a:t>
              </a:r>
              <a:r>
                <a:rPr lang="fr-FR" dirty="0" smtClean="0">
                  <a:solidFill>
                    <a:srgbClr val="FF0000"/>
                  </a:solidFill>
                </a:rPr>
                <a:t>-</a:t>
              </a:r>
              <a:r>
                <a:rPr lang="fr-FR" dirty="0" err="1" smtClean="0">
                  <a:solidFill>
                    <a:srgbClr val="FF0000"/>
                  </a:solidFill>
                </a:rPr>
                <a:t>rich</a:t>
              </a:r>
              <a:r>
                <a:rPr lang="fr-FR" dirty="0" smtClean="0">
                  <a:solidFill>
                    <a:srgbClr val="FF0000"/>
                  </a:solidFill>
                </a:rPr>
                <a:t> SL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fr-FR" b="1" dirty="0" smtClean="0">
                  <a:solidFill>
                    <a:srgbClr val="FF0000"/>
                  </a:solidFill>
                </a:rPr>
                <a:t>N-type structure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" name="Groupe 20"/>
          <p:cNvGrpSpPr/>
          <p:nvPr/>
        </p:nvGrpSpPr>
        <p:grpSpPr>
          <a:xfrm>
            <a:off x="4972693" y="1174296"/>
            <a:ext cx="3688422" cy="1719803"/>
            <a:chOff x="452063" y="3188028"/>
            <a:chExt cx="3688422" cy="1719803"/>
          </a:xfrm>
        </p:grpSpPr>
        <p:sp>
          <p:nvSpPr>
            <p:cNvPr id="18" name="ZoneTexte 17"/>
            <p:cNvSpPr txBox="1"/>
            <p:nvPr/>
          </p:nvSpPr>
          <p:spPr bwMode="auto">
            <a:xfrm>
              <a:off x="600433" y="3922946"/>
              <a:ext cx="3540052" cy="98488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err="1" smtClean="0">
                  <a:latin typeface="+mn-lt"/>
                </a:rPr>
                <a:t>Minority</a:t>
              </a:r>
              <a:r>
                <a:rPr lang="fr-FR" sz="1600" dirty="0" smtClean="0">
                  <a:latin typeface="+mn-lt"/>
                </a:rPr>
                <a:t> carriers : </a:t>
              </a:r>
              <a:r>
                <a:rPr lang="fr-FR" sz="1600" b="1" dirty="0" err="1" smtClean="0">
                  <a:latin typeface="+mn-lt"/>
                </a:rPr>
                <a:t>electrons</a:t>
              </a:r>
              <a:r>
                <a:rPr lang="fr-FR" sz="1600" b="1" dirty="0" smtClean="0">
                  <a:latin typeface="+mn-lt"/>
                </a:rPr>
                <a:t> (</a:t>
              </a:r>
              <a:r>
                <a:rPr lang="fr-FR" sz="1600" b="1" dirty="0" err="1" smtClean="0">
                  <a:latin typeface="+mn-lt"/>
                </a:rPr>
                <a:t>high</a:t>
              </a:r>
              <a:r>
                <a:rPr lang="fr-FR" sz="1600" b="1" dirty="0" smtClean="0">
                  <a:latin typeface="+mn-lt"/>
                </a:rPr>
                <a:t> QE)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n-lt"/>
                </a:rPr>
                <a:t>High </a:t>
              </a:r>
              <a:r>
                <a:rPr lang="fr-FR" sz="1600" dirty="0" err="1" smtClean="0">
                  <a:latin typeface="+mn-lt"/>
                </a:rPr>
                <a:t>dark</a:t>
              </a:r>
              <a:r>
                <a:rPr lang="fr-FR" sz="1600" dirty="0" smtClean="0">
                  <a:latin typeface="+mn-lt"/>
                </a:rPr>
                <a:t> </a:t>
              </a:r>
              <a:r>
                <a:rPr lang="fr-FR" sz="1600" dirty="0" err="1">
                  <a:latin typeface="+mn-lt"/>
                </a:rPr>
                <a:t>current</a:t>
              </a:r>
              <a:r>
                <a:rPr lang="fr-FR" sz="1600" dirty="0">
                  <a:latin typeface="+mn-lt"/>
                </a:rPr>
                <a:t> </a:t>
              </a:r>
            </a:p>
            <a:p>
              <a:pPr marL="285750" indent="-285750">
                <a:spcBef>
                  <a:spcPts val="600"/>
                </a:spcBef>
                <a:buSzPct val="150000"/>
                <a:defRPr/>
              </a:pPr>
              <a:r>
                <a:rPr lang="fr-FR" sz="1600" dirty="0" smtClean="0">
                  <a:latin typeface="+mn-lt"/>
                </a:rPr>
                <a:t>2D spectral </a:t>
              </a:r>
              <a:r>
                <a:rPr lang="fr-FR" sz="1600" dirty="0" err="1" smtClean="0">
                  <a:latin typeface="+mn-lt"/>
                </a:rPr>
                <a:t>shape</a:t>
              </a:r>
              <a:endParaRPr lang="fr-FR" sz="1600" dirty="0">
                <a:latin typeface="+mn-lt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52063" y="3188028"/>
              <a:ext cx="2547991" cy="7232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fr-FR" dirty="0" err="1" smtClean="0">
                  <a:solidFill>
                    <a:srgbClr val="101ED6"/>
                  </a:solidFill>
                </a:rPr>
                <a:t>GaSb</a:t>
              </a:r>
              <a:r>
                <a:rPr lang="fr-FR" dirty="0" smtClean="0">
                  <a:solidFill>
                    <a:srgbClr val="101ED6"/>
                  </a:solidFill>
                </a:rPr>
                <a:t>-</a:t>
              </a:r>
              <a:r>
                <a:rPr lang="fr-FR" dirty="0" err="1" smtClean="0">
                  <a:solidFill>
                    <a:srgbClr val="101ED6"/>
                  </a:solidFill>
                </a:rPr>
                <a:t>rich</a:t>
              </a:r>
              <a:r>
                <a:rPr lang="fr-FR" dirty="0" smtClean="0">
                  <a:solidFill>
                    <a:srgbClr val="101ED6"/>
                  </a:solidFill>
                </a:rPr>
                <a:t> SL</a:t>
              </a:r>
            </a:p>
            <a:p>
              <a:pPr algn="ctr">
                <a:spcBef>
                  <a:spcPts val="600"/>
                </a:spcBef>
                <a:defRPr/>
              </a:pPr>
              <a:r>
                <a:rPr lang="fr-FR" b="1" dirty="0" smtClean="0">
                  <a:solidFill>
                    <a:srgbClr val="101ED6"/>
                  </a:solidFill>
                </a:rPr>
                <a:t>P-type structure</a:t>
              </a:r>
              <a:endParaRPr lang="fr-FR" b="1" dirty="0">
                <a:solidFill>
                  <a:srgbClr val="101ED6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6" name="Groupe 15"/>
          <p:cNvGrpSpPr/>
          <p:nvPr/>
        </p:nvGrpSpPr>
        <p:grpSpPr>
          <a:xfrm>
            <a:off x="349250" y="3420000"/>
            <a:ext cx="7109788" cy="2888725"/>
            <a:chOff x="349250" y="3420000"/>
            <a:chExt cx="7109788" cy="2888725"/>
          </a:xfrm>
        </p:grpSpPr>
        <p:sp>
          <p:nvSpPr>
            <p:cNvPr id="17" name="ZoneTexte 16"/>
            <p:cNvSpPr txBox="1"/>
            <p:nvPr/>
          </p:nvSpPr>
          <p:spPr>
            <a:xfrm>
              <a:off x="2170607" y="3420000"/>
              <a:ext cx="5288431" cy="400110"/>
            </a:xfrm>
            <a:prstGeom prst="rect">
              <a:avLst/>
            </a:prstGeom>
            <a:noFill/>
            <a:ln w="25400">
              <a:noFill/>
            </a:ln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285750" indent="-285750" algn="ctr">
                <a:buClr>
                  <a:schemeClr val="tx1">
                    <a:lumMod val="75000"/>
                    <a:lumOff val="25000"/>
                  </a:schemeClr>
                </a:buClr>
                <a:buSzPct val="120000"/>
                <a:buFont typeface="Wingdings" panose="05000000000000000000" pitchFamily="2" charset="2"/>
                <a:buChar char="Ø"/>
                <a:defRPr/>
              </a:pPr>
              <a:r>
                <a:rPr lang="fr-FR" altLang="fr-FR" sz="2000" b="1" i="1" dirty="0">
                  <a:solidFill>
                    <a:srgbClr val="CC00FF"/>
                  </a:solidFill>
                  <a:sym typeface="Wingdings" panose="05000000000000000000" pitchFamily="2" charset="2"/>
                </a:rPr>
                <a:t>Combine</a:t>
              </a:r>
              <a:r>
                <a:rPr lang="fr-FR" altLang="fr-FR" sz="2000" b="1" i="1" dirty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fr-FR" altLang="fr-FR" sz="2000" i="1" dirty="0">
                  <a:solidFill>
                    <a:schemeClr val="tx1"/>
                  </a:solidFill>
                  <a:sym typeface="Wingdings" panose="05000000000000000000" pitchFamily="2" charset="2"/>
                </a:rPr>
                <a:t>the </a:t>
              </a:r>
              <a:r>
                <a:rPr lang="fr-FR" altLang="fr-FR" sz="2000" i="1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advantages</a:t>
              </a:r>
              <a:r>
                <a:rPr lang="fr-FR" altLang="fr-FR" sz="2000" i="1" dirty="0">
                  <a:solidFill>
                    <a:schemeClr val="tx1"/>
                  </a:solidFill>
                  <a:sym typeface="Wingdings" panose="05000000000000000000" pitchFamily="2" charset="2"/>
                </a:rPr>
                <a:t> of </a:t>
              </a:r>
              <a:r>
                <a:rPr lang="fr-FR" altLang="fr-FR" sz="2000" i="1" dirty="0" err="1">
                  <a:solidFill>
                    <a:schemeClr val="tx1"/>
                  </a:solidFill>
                  <a:sym typeface="Wingdings" panose="05000000000000000000" pitchFamily="2" charset="2"/>
                </a:rPr>
                <a:t>each</a:t>
              </a:r>
              <a:r>
                <a:rPr lang="fr-FR" altLang="fr-FR" sz="2000" i="1" dirty="0">
                  <a:solidFill>
                    <a:schemeClr val="tx1"/>
                  </a:solidFill>
                  <a:sym typeface="Wingdings" panose="05000000000000000000" pitchFamily="2" charset="2"/>
                </a:rPr>
                <a:t> </a:t>
              </a:r>
              <a:r>
                <a:rPr lang="fr-FR" altLang="fr-FR" sz="2000" i="1" dirty="0" smtClean="0">
                  <a:solidFill>
                    <a:schemeClr val="tx1"/>
                  </a:solidFill>
                  <a:sym typeface="Wingdings" panose="05000000000000000000" pitchFamily="2" charset="2"/>
                </a:rPr>
                <a:t>structure</a:t>
              </a:r>
              <a:endParaRPr lang="fr-FR" altLang="fr-FR" sz="2000" i="1" dirty="0">
                <a:solidFill>
                  <a:schemeClr val="tx1"/>
                </a:solidFill>
                <a:sym typeface="Wingdings" panose="05000000000000000000" pitchFamily="2" charset="2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2565399" y="5218113"/>
              <a:ext cx="2206625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0033CC"/>
                  </a:solidFill>
                  <a:latin typeface="+mn-lt"/>
                </a:rPr>
                <a:t>Active </a:t>
              </a:r>
              <a:r>
                <a:rPr lang="fr-FR" b="1" dirty="0" smtClean="0">
                  <a:solidFill>
                    <a:srgbClr val="0033CC"/>
                  </a:solidFill>
                  <a:latin typeface="+mn-lt"/>
                </a:rPr>
                <a:t>zone</a:t>
              </a:r>
            </a:p>
            <a:p>
              <a:pPr>
                <a:defRPr/>
              </a:pPr>
              <a:r>
                <a:rPr lang="fr-FR" b="1" dirty="0" smtClean="0">
                  <a:solidFill>
                    <a:srgbClr val="0033CC"/>
                  </a:solidFill>
                  <a:latin typeface="+mn-lt"/>
                </a:rPr>
                <a:t>P-</a:t>
              </a:r>
              <a:r>
                <a:rPr lang="fr-FR" b="1" dirty="0" err="1" smtClean="0">
                  <a:solidFill>
                    <a:srgbClr val="0033CC"/>
                  </a:solidFill>
                  <a:latin typeface="+mn-lt"/>
                </a:rPr>
                <a:t>side</a:t>
              </a:r>
              <a:r>
                <a:rPr lang="fr-FR" b="1" dirty="0" smtClean="0">
                  <a:solidFill>
                    <a:srgbClr val="0033CC"/>
                  </a:solidFill>
                  <a:latin typeface="+mn-lt"/>
                </a:rPr>
                <a:t> of the </a:t>
              </a:r>
              <a:r>
                <a:rPr lang="fr-FR" b="1" dirty="0" err="1" smtClean="0">
                  <a:solidFill>
                    <a:srgbClr val="0033CC"/>
                  </a:solidFill>
                  <a:latin typeface="+mn-lt"/>
                </a:rPr>
                <a:t>junction</a:t>
              </a:r>
              <a:endParaRPr lang="fr-FR" b="1" dirty="0">
                <a:solidFill>
                  <a:srgbClr val="0033CC"/>
                </a:solidFill>
                <a:latin typeface="+mn-lt"/>
              </a:endParaRPr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2528888" y="4387850"/>
              <a:ext cx="2312987" cy="3698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fr-FR" b="1" dirty="0">
                  <a:solidFill>
                    <a:srgbClr val="FF0000"/>
                  </a:solidFill>
                  <a:latin typeface="+mn-lt"/>
                </a:rPr>
                <a:t>N-</a:t>
              </a:r>
              <a:r>
                <a:rPr lang="fr-FR" b="1" dirty="0" err="1">
                  <a:solidFill>
                    <a:srgbClr val="FF0000"/>
                  </a:solidFill>
                  <a:latin typeface="+mn-lt"/>
                </a:rPr>
                <a:t>side</a:t>
              </a:r>
              <a:r>
                <a:rPr lang="fr-FR" b="1" dirty="0">
                  <a:solidFill>
                    <a:srgbClr val="FF0000"/>
                  </a:solidFill>
                  <a:latin typeface="+mn-lt"/>
                </a:rPr>
                <a:t> of the </a:t>
              </a:r>
              <a:r>
                <a:rPr lang="fr-FR" b="1" dirty="0" err="1">
                  <a:solidFill>
                    <a:srgbClr val="FF0000"/>
                  </a:solidFill>
                  <a:latin typeface="+mn-lt"/>
                </a:rPr>
                <a:t>junction</a:t>
              </a:r>
              <a:endParaRPr lang="fr-FR" b="1" dirty="0">
                <a:solidFill>
                  <a:srgbClr val="FF0000"/>
                </a:solidFill>
                <a:latin typeface="+mn-lt"/>
              </a:endParaRPr>
            </a:p>
          </p:txBody>
        </p:sp>
        <p:grpSp>
          <p:nvGrpSpPr>
            <p:cNvPr id="22" name="Groupe 19"/>
            <p:cNvGrpSpPr>
              <a:grpSpLocks/>
            </p:cNvGrpSpPr>
            <p:nvPr/>
          </p:nvGrpSpPr>
          <p:grpSpPr bwMode="auto">
            <a:xfrm>
              <a:off x="349250" y="3900488"/>
              <a:ext cx="1820863" cy="2408237"/>
              <a:chOff x="349675" y="3901968"/>
              <a:chExt cx="1443124" cy="2407353"/>
            </a:xfrm>
          </p:grpSpPr>
          <p:sp>
            <p:nvSpPr>
              <p:cNvPr id="28" name="Rectangle 27"/>
              <p:cNvSpPr/>
              <p:nvPr/>
            </p:nvSpPr>
            <p:spPr bwMode="auto">
              <a:xfrm>
                <a:off x="349675" y="5907831"/>
                <a:ext cx="1443124" cy="401490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 P+ contact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9" name="Groupe 18"/>
              <p:cNvGrpSpPr>
                <a:grpSpLocks/>
              </p:cNvGrpSpPr>
              <p:nvPr/>
            </p:nvGrpSpPr>
            <p:grpSpPr bwMode="auto">
              <a:xfrm>
                <a:off x="349675" y="3901968"/>
                <a:ext cx="1443124" cy="2005731"/>
                <a:chOff x="349675" y="3901968"/>
                <a:chExt cx="1443124" cy="2005731"/>
              </a:xfrm>
            </p:grpSpPr>
            <p:sp>
              <p:nvSpPr>
                <p:cNvPr id="30" name="Rectangle 29"/>
                <p:cNvSpPr/>
                <p:nvPr/>
              </p:nvSpPr>
              <p:spPr bwMode="auto">
                <a:xfrm>
                  <a:off x="349675" y="3901968"/>
                  <a:ext cx="1443124" cy="374512"/>
                </a:xfrm>
                <a:prstGeom prst="rect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fr-FR" sz="1400" dirty="0">
                      <a:solidFill>
                        <a:schemeClr val="tx1"/>
                      </a:solidFill>
                    </a:rPr>
                    <a:t>N+ contact</a:t>
                  </a:r>
                  <a:endParaRPr lang="fr-FR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 bwMode="auto">
                <a:xfrm>
                  <a:off x="349675" y="4276480"/>
                  <a:ext cx="1443124" cy="593507"/>
                </a:xfrm>
                <a:prstGeom prst="rect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fr-FR" sz="1600" dirty="0" err="1">
                      <a:solidFill>
                        <a:srgbClr val="FF0000"/>
                      </a:solidFill>
                    </a:rPr>
                    <a:t>InAs-rich</a:t>
                  </a:r>
                  <a:endParaRPr lang="fr-FR" sz="1600" dirty="0">
                    <a:solidFill>
                      <a:srgbClr val="FF0000"/>
                    </a:solidFill>
                  </a:endParaRPr>
                </a:p>
                <a:p>
                  <a:pPr algn="ctr">
                    <a:defRPr/>
                  </a:pPr>
                  <a:r>
                    <a:rPr lang="fr-FR" sz="1600" b="1" dirty="0" err="1">
                      <a:solidFill>
                        <a:srgbClr val="FF0000"/>
                      </a:solidFill>
                    </a:rPr>
                    <a:t>Residual</a:t>
                  </a:r>
                  <a:r>
                    <a:rPr lang="fr-FR" sz="1600" b="1" dirty="0">
                      <a:solidFill>
                        <a:srgbClr val="FF0000"/>
                      </a:solidFill>
                    </a:rPr>
                    <a:t> N-type</a:t>
                  </a:r>
                </a:p>
              </p:txBody>
            </p:sp>
            <p:sp>
              <p:nvSpPr>
                <p:cNvPr id="32" name="Rectangle 5"/>
                <p:cNvSpPr/>
                <p:nvPr/>
              </p:nvSpPr>
              <p:spPr bwMode="auto">
                <a:xfrm>
                  <a:off x="349675" y="4900138"/>
                  <a:ext cx="1443124" cy="1007693"/>
                </a:xfrm>
                <a:prstGeom prst="rect">
                  <a:avLst/>
                </a:prstGeom>
                <a:noFill/>
                <a:ln w="38100">
                  <a:solidFill>
                    <a:srgbClr val="0033CC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r>
                    <a:rPr lang="fr-FR" sz="1600" dirty="0" err="1">
                      <a:solidFill>
                        <a:srgbClr val="0033CC"/>
                      </a:solidFill>
                    </a:rPr>
                    <a:t>GaSb-rich</a:t>
                  </a:r>
                  <a:endParaRPr lang="fr-FR" sz="1600" dirty="0">
                    <a:solidFill>
                      <a:srgbClr val="0033CC"/>
                    </a:solidFill>
                  </a:endParaRPr>
                </a:p>
                <a:p>
                  <a:pPr algn="ctr">
                    <a:defRPr/>
                  </a:pPr>
                  <a:r>
                    <a:rPr lang="fr-FR" sz="1600" b="1" dirty="0" err="1">
                      <a:solidFill>
                        <a:srgbClr val="0033CC"/>
                      </a:solidFill>
                    </a:rPr>
                    <a:t>Residual</a:t>
                  </a:r>
                  <a:r>
                    <a:rPr lang="fr-FR" sz="1600" b="1" dirty="0">
                      <a:solidFill>
                        <a:srgbClr val="0033CC"/>
                      </a:solidFill>
                    </a:rPr>
                    <a:t>  P-type</a:t>
                  </a:r>
                </a:p>
              </p:txBody>
            </p:sp>
          </p:grpSp>
        </p:grpSp>
        <p:cxnSp>
          <p:nvCxnSpPr>
            <p:cNvPr id="25" name="Connecteur droit avec flèche 24"/>
            <p:cNvCxnSpPr>
              <a:endCxn id="20" idx="1"/>
            </p:cNvCxnSpPr>
            <p:nvPr/>
          </p:nvCxnSpPr>
          <p:spPr>
            <a:xfrm>
              <a:off x="2170113" y="5403851"/>
              <a:ext cx="395286" cy="137428"/>
            </a:xfrm>
            <a:prstGeom prst="straightConnector1">
              <a:avLst/>
            </a:prstGeom>
            <a:ln>
              <a:solidFill>
                <a:srgbClr val="0033CC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>
              <a:stCxn id="31" idx="3"/>
              <a:endCxn id="21" idx="1"/>
            </p:cNvCxnSpPr>
            <p:nvPr/>
          </p:nvCxnSpPr>
          <p:spPr>
            <a:xfrm>
              <a:off x="2170113" y="4572000"/>
              <a:ext cx="358775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Ellipse 33"/>
          <p:cNvSpPr/>
          <p:nvPr/>
        </p:nvSpPr>
        <p:spPr>
          <a:xfrm>
            <a:off x="5100208" y="1880170"/>
            <a:ext cx="3375972" cy="405271"/>
          </a:xfrm>
          <a:prstGeom prst="ellipse">
            <a:avLst/>
          </a:prstGeom>
          <a:noFill/>
          <a:ln w="25400">
            <a:solidFill>
              <a:srgbClr val="CC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5" name="Ellipse 34"/>
          <p:cNvSpPr/>
          <p:nvPr/>
        </p:nvSpPr>
        <p:spPr>
          <a:xfrm>
            <a:off x="5085709" y="2525730"/>
            <a:ext cx="1859622" cy="405271"/>
          </a:xfrm>
          <a:prstGeom prst="ellipse">
            <a:avLst/>
          </a:prstGeom>
          <a:noFill/>
          <a:ln w="25400">
            <a:solidFill>
              <a:srgbClr val="CC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6" name="Ellipse 35"/>
          <p:cNvSpPr/>
          <p:nvPr/>
        </p:nvSpPr>
        <p:spPr>
          <a:xfrm>
            <a:off x="493159" y="2166134"/>
            <a:ext cx="2393879" cy="405271"/>
          </a:xfrm>
          <a:prstGeom prst="ellipse">
            <a:avLst/>
          </a:prstGeom>
          <a:noFill/>
          <a:ln w="25400">
            <a:solidFill>
              <a:srgbClr val="CC0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Espace réservé du numéro de diapositive 26"/>
          <p:cNvSpPr txBox="1">
            <a:spLocks/>
          </p:cNvSpPr>
          <p:nvPr/>
        </p:nvSpPr>
        <p:spPr>
          <a:xfrm>
            <a:off x="6553200" y="649214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F3271B-4D6B-4CCC-8553-4BD4B8C271F8}" type="slidenum">
              <a:rPr kumimoji="0" lang="fr-FR" sz="12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ＭＳ Ｐゴシック" pitchFamily="34" charset="-128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2352039" y="371475"/>
            <a:ext cx="457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  <a:cs typeface="Arial" pitchFamily="34" charset="0"/>
              </a:rPr>
              <a:t>Conclusion </a:t>
            </a:r>
            <a:r>
              <a:rPr lang="en-US" sz="2400" b="1" dirty="0" smtClean="0">
                <a:latin typeface="+mn-lt"/>
                <a:cs typeface="Arial" pitchFamily="34" charset="0"/>
                <a:sym typeface="Wingdings" pitchFamily="2" charset="2"/>
              </a:rPr>
              <a:t></a:t>
            </a:r>
            <a:r>
              <a:rPr lang="en-US" sz="2400" b="1" dirty="0" smtClean="0">
                <a:latin typeface="+mn-lt"/>
                <a:cs typeface="Arial" pitchFamily="34" charset="0"/>
              </a:rPr>
              <a:t> Combined structure</a:t>
            </a:r>
            <a:endParaRPr lang="en-US" sz="2400" b="1" dirty="0">
              <a:latin typeface="+mn-lt"/>
              <a:cs typeface="Arial" pitchFamily="34" charset="0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4257675" y="4848225"/>
            <a:ext cx="5035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ym typeface="Wingdings" pitchFamily="2" charset="2"/>
              </a:rPr>
              <a:t> </a:t>
            </a:r>
            <a:r>
              <a:rPr lang="en-US" b="1" dirty="0" err="1" smtClean="0">
                <a:sym typeface="Wingdings" pitchFamily="2" charset="2"/>
              </a:rPr>
              <a:t>pn</a:t>
            </a:r>
            <a:r>
              <a:rPr lang="en-US" b="1" dirty="0" smtClean="0">
                <a:sym typeface="Wingdings" pitchFamily="2" charset="2"/>
              </a:rPr>
              <a:t> junction without doping the junction ! 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/>
          <p:cNvCxnSpPr>
            <a:stCxn id="31" idx="3"/>
            <a:endCxn id="41" idx="1"/>
          </p:cNvCxnSpPr>
          <p:nvPr/>
        </p:nvCxnSpPr>
        <p:spPr>
          <a:xfrm flipV="1">
            <a:off x="1982788" y="2743200"/>
            <a:ext cx="3262312" cy="45402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32" idx="3"/>
            <a:endCxn id="43" idx="1"/>
          </p:cNvCxnSpPr>
          <p:nvPr/>
        </p:nvCxnSpPr>
        <p:spPr>
          <a:xfrm>
            <a:off x="1982788" y="4181475"/>
            <a:ext cx="3262312" cy="265113"/>
          </a:xfrm>
          <a:prstGeom prst="straightConnector1">
            <a:avLst/>
          </a:prstGeom>
          <a:ln>
            <a:solidFill>
              <a:srgbClr val="0033CC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ZoneTexte 20"/>
          <p:cNvSpPr txBox="1"/>
          <p:nvPr/>
        </p:nvSpPr>
        <p:spPr>
          <a:xfrm rot="252956">
            <a:off x="2917825" y="4273441"/>
            <a:ext cx="133667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0033CC"/>
                </a:solidFill>
                <a:latin typeface="+mn-lt"/>
              </a:rPr>
              <a:t>Active </a:t>
            </a:r>
            <a:r>
              <a:rPr lang="fr-FR" b="1" dirty="0" smtClean="0">
                <a:solidFill>
                  <a:srgbClr val="0033CC"/>
                </a:solidFill>
                <a:latin typeface="+mn-lt"/>
              </a:rPr>
              <a:t>zone P-</a:t>
            </a:r>
            <a:r>
              <a:rPr lang="fr-FR" b="1" dirty="0" err="1" smtClean="0">
                <a:solidFill>
                  <a:srgbClr val="0033CC"/>
                </a:solidFill>
                <a:latin typeface="+mn-lt"/>
              </a:rPr>
              <a:t>side</a:t>
            </a:r>
            <a:endParaRPr lang="fr-FR" b="1" dirty="0">
              <a:solidFill>
                <a:srgbClr val="0033CC"/>
              </a:solidFill>
              <a:latin typeface="+mn-lt"/>
            </a:endParaRPr>
          </a:p>
        </p:txBody>
      </p:sp>
      <p:sp>
        <p:nvSpPr>
          <p:cNvPr id="22" name="ZoneTexte 21"/>
          <p:cNvSpPr txBox="1"/>
          <p:nvPr/>
        </p:nvSpPr>
        <p:spPr>
          <a:xfrm rot="21058926">
            <a:off x="3063875" y="2554288"/>
            <a:ext cx="81915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fr-FR" b="1" dirty="0">
                <a:solidFill>
                  <a:srgbClr val="FF0000"/>
                </a:solidFill>
                <a:latin typeface="+mn-lt"/>
              </a:rPr>
              <a:t>N-</a:t>
            </a:r>
            <a:r>
              <a:rPr lang="fr-FR" b="1" dirty="0" err="1">
                <a:solidFill>
                  <a:srgbClr val="FF0000"/>
                </a:solidFill>
                <a:latin typeface="+mn-lt"/>
              </a:rPr>
              <a:t>side</a:t>
            </a:r>
            <a:endParaRPr lang="fr-FR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Accolade ouvrante 26"/>
          <p:cNvSpPr/>
          <p:nvPr/>
        </p:nvSpPr>
        <p:spPr>
          <a:xfrm>
            <a:off x="4868863" y="3006725"/>
            <a:ext cx="377825" cy="933450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" name="ZoneTexte 27"/>
          <p:cNvSpPr txBox="1"/>
          <p:nvPr/>
        </p:nvSpPr>
        <p:spPr>
          <a:xfrm>
            <a:off x="3295650" y="3248025"/>
            <a:ext cx="15795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fr-FR" sz="1600" b="1" dirty="0" err="1">
                <a:latin typeface="+mn-lt"/>
              </a:rPr>
              <a:t>Gradual</a:t>
            </a:r>
            <a:r>
              <a:rPr lang="fr-FR" sz="1600" b="1" dirty="0">
                <a:latin typeface="+mn-lt"/>
              </a:rPr>
              <a:t> </a:t>
            </a:r>
            <a:r>
              <a:rPr lang="fr-FR" sz="1600" b="1" dirty="0" err="1">
                <a:latin typeface="+mn-lt"/>
              </a:rPr>
              <a:t>periods</a:t>
            </a:r>
            <a:endParaRPr lang="fr-FR" sz="1600" b="1" dirty="0">
              <a:latin typeface="+mn-lt"/>
            </a:endParaRPr>
          </a:p>
          <a:p>
            <a:pPr algn="ctr">
              <a:defRPr/>
            </a:pPr>
            <a:r>
              <a:rPr lang="fr-FR" sz="1600" b="1" dirty="0">
                <a:latin typeface="+mn-lt"/>
              </a:rPr>
              <a:t>(%</a:t>
            </a:r>
            <a:r>
              <a:rPr lang="fr-FR" sz="1600" b="1" dirty="0" err="1">
                <a:latin typeface="+mn-lt"/>
              </a:rPr>
              <a:t>GaSb</a:t>
            </a:r>
            <a:r>
              <a:rPr lang="fr-FR" sz="1600" b="1" dirty="0">
                <a:latin typeface="+mn-lt"/>
              </a:rPr>
              <a:t> </a:t>
            </a:r>
            <a:r>
              <a:rPr lang="fr-FR" sz="1600" b="1" dirty="0">
                <a:latin typeface="Calibri"/>
              </a:rPr>
              <a:t>↘)</a:t>
            </a:r>
            <a:endParaRPr lang="fr-FR" sz="1600" b="1" dirty="0">
              <a:latin typeface="+mn-lt"/>
            </a:endParaRPr>
          </a:p>
        </p:txBody>
      </p:sp>
      <p:grpSp>
        <p:nvGrpSpPr>
          <p:cNvPr id="2" name="Groupe 19"/>
          <p:cNvGrpSpPr>
            <a:grpSpLocks/>
          </p:cNvGrpSpPr>
          <p:nvPr/>
        </p:nvGrpSpPr>
        <p:grpSpPr bwMode="auto">
          <a:xfrm>
            <a:off x="160338" y="2401888"/>
            <a:ext cx="1822450" cy="2852737"/>
            <a:chOff x="349675" y="3901968"/>
            <a:chExt cx="1443124" cy="2407353"/>
          </a:xfrm>
        </p:grpSpPr>
        <p:sp>
          <p:nvSpPr>
            <p:cNvPr id="26" name="Rectangle 25"/>
            <p:cNvSpPr/>
            <p:nvPr/>
          </p:nvSpPr>
          <p:spPr bwMode="auto">
            <a:xfrm>
              <a:off x="349675" y="5907426"/>
              <a:ext cx="1443124" cy="40189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fr-FR" sz="1400" dirty="0">
                  <a:solidFill>
                    <a:schemeClr val="tx1"/>
                  </a:solidFill>
                </a:rPr>
                <a:t> P+ contact</a:t>
              </a:r>
              <a:endParaRPr lang="fr-FR" sz="1400" b="1" dirty="0">
                <a:solidFill>
                  <a:schemeClr val="tx1"/>
                </a:solidFill>
              </a:endParaRPr>
            </a:p>
          </p:txBody>
        </p:sp>
        <p:grpSp>
          <p:nvGrpSpPr>
            <p:cNvPr id="3" name="Groupe 18"/>
            <p:cNvGrpSpPr>
              <a:grpSpLocks/>
            </p:cNvGrpSpPr>
            <p:nvPr/>
          </p:nvGrpSpPr>
          <p:grpSpPr bwMode="auto">
            <a:xfrm>
              <a:off x="349675" y="3901968"/>
              <a:ext cx="1443124" cy="2005731"/>
              <a:chOff x="349675" y="3901968"/>
              <a:chExt cx="1443124" cy="2005731"/>
            </a:xfrm>
          </p:grpSpPr>
          <p:sp>
            <p:nvSpPr>
              <p:cNvPr id="30" name="Rectangle 29"/>
              <p:cNvSpPr/>
              <p:nvPr/>
            </p:nvSpPr>
            <p:spPr bwMode="auto">
              <a:xfrm>
                <a:off x="349675" y="3901968"/>
                <a:ext cx="1443124" cy="375102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400" dirty="0">
                    <a:solidFill>
                      <a:schemeClr val="tx1"/>
                    </a:solidFill>
                  </a:rPr>
                  <a:t>N+ contact</a:t>
                </a:r>
                <a:endParaRPr lang="fr-FR" sz="1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 bwMode="auto">
              <a:xfrm>
                <a:off x="349675" y="4277070"/>
                <a:ext cx="1443124" cy="592126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600" dirty="0" err="1">
                    <a:solidFill>
                      <a:srgbClr val="FF0000"/>
                    </a:solidFill>
                  </a:rPr>
                  <a:t>InAs-rich</a:t>
                </a:r>
                <a:endParaRPr lang="fr-FR" sz="1600" dirty="0">
                  <a:solidFill>
                    <a:srgbClr val="FF0000"/>
                  </a:solidFill>
                </a:endParaRPr>
              </a:p>
              <a:p>
                <a:pPr algn="ctr">
                  <a:defRPr/>
                </a:pPr>
                <a:r>
                  <a:rPr lang="fr-FR" sz="1600" b="1" dirty="0" err="1">
                    <a:solidFill>
                      <a:srgbClr val="FF0000"/>
                    </a:solidFill>
                  </a:rPr>
                  <a:t>Residual</a:t>
                </a:r>
                <a:r>
                  <a:rPr lang="fr-FR" sz="1600" b="1" dirty="0">
                    <a:solidFill>
                      <a:srgbClr val="FF0000"/>
                    </a:solidFill>
                  </a:rPr>
                  <a:t> N-type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 bwMode="auto">
              <a:xfrm>
                <a:off x="349675" y="4900008"/>
                <a:ext cx="1443124" cy="1007418"/>
              </a:xfrm>
              <a:prstGeom prst="rect">
                <a:avLst/>
              </a:prstGeom>
              <a:noFill/>
              <a:ln w="38100">
                <a:solidFill>
                  <a:srgbClr val="0033CC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fr-FR" sz="1600" dirty="0" err="1">
                    <a:solidFill>
                      <a:srgbClr val="0033CC"/>
                    </a:solidFill>
                  </a:rPr>
                  <a:t>GaSb-rich</a:t>
                </a:r>
                <a:endParaRPr lang="fr-FR" sz="1600" dirty="0">
                  <a:solidFill>
                    <a:srgbClr val="0033CC"/>
                  </a:solidFill>
                </a:endParaRPr>
              </a:p>
              <a:p>
                <a:pPr algn="ctr">
                  <a:defRPr/>
                </a:pPr>
                <a:r>
                  <a:rPr lang="fr-FR" sz="1600" b="1" dirty="0" err="1">
                    <a:solidFill>
                      <a:srgbClr val="0033CC"/>
                    </a:solidFill>
                  </a:rPr>
                  <a:t>Residual</a:t>
                </a:r>
                <a:r>
                  <a:rPr lang="fr-FR" sz="1600" b="1" dirty="0">
                    <a:solidFill>
                      <a:srgbClr val="0033CC"/>
                    </a:solidFill>
                  </a:rPr>
                  <a:t>  P-type</a:t>
                </a:r>
              </a:p>
            </p:txBody>
          </p:sp>
        </p:grpSp>
      </p:grpSp>
      <p:graphicFrame>
        <p:nvGraphicFramePr>
          <p:cNvPr id="40" name="Tableau 39"/>
          <p:cNvGraphicFramePr>
            <a:graphicFrameLocks noGrp="1"/>
          </p:cNvGraphicFramePr>
          <p:nvPr/>
        </p:nvGraphicFramePr>
        <p:xfrm>
          <a:off x="5245100" y="1870075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Cap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fr-FR" sz="1400" b="1" baseline="30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                          20nm</a:t>
                      </a:r>
                      <a:endParaRPr lang="fr-FR" sz="14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21" marB="4572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1" name="Tableau 40"/>
          <p:cNvGraphicFramePr>
            <a:graphicFrameLocks noGrp="1"/>
          </p:cNvGraphicFramePr>
          <p:nvPr/>
        </p:nvGraphicFramePr>
        <p:xfrm>
          <a:off x="5245100" y="2446338"/>
          <a:ext cx="3779838" cy="5937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593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</a:t>
                      </a:r>
                      <a:r>
                        <a:rPr lang="fr-FR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7ML </a:t>
                      </a:r>
                      <a:r>
                        <a:rPr lang="fr-FR" sz="1800" b="1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/4ML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200nm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93" marB="4579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2" name="Tableau 41"/>
          <p:cNvGraphicFramePr>
            <a:graphicFrameLocks noGrp="1"/>
          </p:cNvGraphicFramePr>
          <p:nvPr/>
        </p:nvGraphicFramePr>
        <p:xfrm>
          <a:off x="5245100" y="5254625"/>
          <a:ext cx="3779838" cy="43497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43497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(P)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 smtClean="0">
                          <a:solidFill>
                            <a:schemeClr val="tx1"/>
                          </a:solidFill>
                        </a:rPr>
                        <a:t>Substrate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659" marB="45659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3" name="Tableau 42"/>
          <p:cNvGraphicFramePr>
            <a:graphicFrameLocks noGrp="1"/>
          </p:cNvGraphicFramePr>
          <p:nvPr/>
        </p:nvGraphicFramePr>
        <p:xfrm>
          <a:off x="5245100" y="3932238"/>
          <a:ext cx="3779838" cy="1028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1028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11ML </a:t>
                      </a:r>
                      <a:r>
                        <a:rPr lang="fr-FR" sz="1800" b="1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/20ML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1.5</a:t>
                      </a:r>
                      <a:r>
                        <a:rPr lang="el-GR" sz="1400" b="0" baseline="0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661" marB="4566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4" name="Tableau 43"/>
          <p:cNvGraphicFramePr>
            <a:graphicFrameLocks noGrp="1"/>
          </p:cNvGraphicFramePr>
          <p:nvPr/>
        </p:nvGraphicFramePr>
        <p:xfrm>
          <a:off x="5245100" y="3668713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11ML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/16ML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             50nm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1" marB="4572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" name="Tableau 44"/>
          <p:cNvGraphicFramePr>
            <a:graphicFrameLocks noGrp="1"/>
          </p:cNvGraphicFramePr>
          <p:nvPr/>
        </p:nvGraphicFramePr>
        <p:xfrm>
          <a:off x="5245100" y="4960938"/>
          <a:ext cx="3779838" cy="3063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6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SL 11ML </a:t>
                      </a:r>
                      <a:r>
                        <a:rPr lang="fr-FR" sz="1400" b="0" dirty="0" err="1" smtClean="0">
                          <a:solidFill>
                            <a:schemeClr val="bg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/20ML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bg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</a:t>
                      </a:r>
                      <a:r>
                        <a:rPr lang="fr-FR" sz="1400" b="1" baseline="0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fr-FR" sz="1400" b="1" baseline="30000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130nm</a:t>
                      </a:r>
                    </a:p>
                  </a:txBody>
                  <a:tcPr marL="91426" marR="91426" marT="45963" marB="45963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6" name="Tableau 45"/>
          <p:cNvGraphicFramePr>
            <a:graphicFrameLocks noGrp="1"/>
          </p:cNvGraphicFramePr>
          <p:nvPr/>
        </p:nvGraphicFramePr>
        <p:xfrm>
          <a:off x="5245100" y="2141538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SL 7ML </a:t>
                      </a:r>
                      <a:r>
                        <a:rPr lang="fr-FR" sz="1400" b="0" dirty="0" err="1" smtClean="0">
                          <a:solidFill>
                            <a:schemeClr val="bg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/4ML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bg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fr-FR" sz="1400" b="1" baseline="30000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  100nm</a:t>
                      </a:r>
                      <a:endParaRPr lang="fr-FR" sz="1400" b="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27" marR="91427" marT="45721" marB="4572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" name="Tableau 46"/>
          <p:cNvGraphicFramePr>
            <a:graphicFrameLocks noGrp="1"/>
          </p:cNvGraphicFramePr>
          <p:nvPr/>
        </p:nvGraphicFramePr>
        <p:xfrm>
          <a:off x="5245100" y="3040063"/>
          <a:ext cx="3779838" cy="3397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39725">
                <a:tc>
                  <a:txBody>
                    <a:bodyPr/>
                    <a:lstStyle/>
                    <a:p>
                      <a:pPr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fr-FR" sz="1400" b="0" dirty="0" smtClean="0"/>
                        <a:t>SL 9ML </a:t>
                      </a:r>
                      <a:r>
                        <a:rPr lang="fr-FR" sz="1400" b="0" dirty="0" err="1" smtClean="0"/>
                        <a:t>InAs</a:t>
                      </a:r>
                      <a:r>
                        <a:rPr lang="fr-FR" sz="1400" b="0" dirty="0" smtClean="0"/>
                        <a:t>/8ML </a:t>
                      </a:r>
                      <a:r>
                        <a:rPr lang="fr-FR" sz="1400" b="0" dirty="0" err="1" smtClean="0"/>
                        <a:t>GaSb</a:t>
                      </a:r>
                      <a:r>
                        <a:rPr lang="fr-FR" sz="1400" b="0" dirty="0" smtClean="0"/>
                        <a:t>        </a:t>
                      </a:r>
                      <a:r>
                        <a:rPr lang="fr-FR" sz="1400" b="1" dirty="0" err="1" smtClean="0"/>
                        <a:t>N.i.D</a:t>
                      </a:r>
                      <a:r>
                        <a:rPr lang="fr-FR" sz="1400" b="0" dirty="0" smtClean="0"/>
                        <a:t>                    50nm</a:t>
                      </a:r>
                      <a:endParaRPr lang="fr-FR" sz="1400" b="0" dirty="0"/>
                    </a:p>
                  </a:txBody>
                  <a:tcPr marL="91451" marR="91451" marT="45695" marB="45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8" name="Tableau 47"/>
          <p:cNvGraphicFramePr>
            <a:graphicFrameLocks noGrp="1"/>
          </p:cNvGraphicFramePr>
          <p:nvPr/>
        </p:nvGraphicFramePr>
        <p:xfrm>
          <a:off x="5245100" y="3363913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10ML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/12ML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                  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50nm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1" marB="4572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3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23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401480" y="1096744"/>
            <a:ext cx="674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/>
              <a:buChar char="F"/>
            </a:pPr>
            <a:r>
              <a:rPr lang="en-US" b="1" dirty="0" smtClean="0">
                <a:solidFill>
                  <a:srgbClr val="CC00FF"/>
                </a:solidFill>
                <a:sym typeface="Wingdings"/>
              </a:rPr>
              <a:t> MWIR T2SL photodiode combining SL </a:t>
            </a:r>
            <a:r>
              <a:rPr lang="en-US" b="1" dirty="0" smtClean="0">
                <a:solidFill>
                  <a:srgbClr val="CC00FF"/>
                </a:solidFill>
              </a:rPr>
              <a:t>properties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2352039" y="371475"/>
            <a:ext cx="457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  <a:cs typeface="Arial" pitchFamily="34" charset="0"/>
              </a:rPr>
              <a:t>Conclusion </a:t>
            </a:r>
            <a:r>
              <a:rPr lang="en-US" sz="2400" b="1" dirty="0" smtClean="0">
                <a:latin typeface="+mn-lt"/>
                <a:cs typeface="Arial" pitchFamily="34" charset="0"/>
                <a:sym typeface="Wingdings" pitchFamily="2" charset="2"/>
              </a:rPr>
              <a:t></a:t>
            </a:r>
            <a:r>
              <a:rPr lang="en-US" sz="2400" b="1" dirty="0" smtClean="0">
                <a:latin typeface="+mn-lt"/>
                <a:cs typeface="Arial" pitchFamily="34" charset="0"/>
              </a:rPr>
              <a:t> Combined structure</a:t>
            </a:r>
            <a:endParaRPr lang="en-US" sz="2400" b="1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Tableau 2"/>
          <p:cNvGraphicFramePr>
            <a:graphicFrameLocks noGrp="1"/>
          </p:cNvGraphicFramePr>
          <p:nvPr/>
        </p:nvGraphicFramePr>
        <p:xfrm>
          <a:off x="144090" y="5269549"/>
          <a:ext cx="3779838" cy="43497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43497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(P)</a:t>
                      </a:r>
                      <a:r>
                        <a:rPr lang="fr-FR" sz="14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 err="1" smtClean="0">
                          <a:solidFill>
                            <a:schemeClr val="tx1"/>
                          </a:solidFill>
                        </a:rPr>
                        <a:t>Substrate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659" marB="45659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Objet 1"/>
          <p:cNvGraphicFramePr>
            <a:graphicFrameLocks noChangeAspect="1"/>
          </p:cNvGraphicFramePr>
          <p:nvPr/>
        </p:nvGraphicFramePr>
        <p:xfrm>
          <a:off x="3635896" y="1439862"/>
          <a:ext cx="6265342" cy="4378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8435" name="Graph" r:id="rId3" imgW="4154400" imgH="2903040" progId="Origin50.Graph">
                  <p:embed/>
                </p:oleObj>
              </mc:Choice>
              <mc:Fallback>
                <p:oleObj name="Graph" r:id="rId3" imgW="4154400" imgH="2903040" progId="Origin50.Graph">
                  <p:embed/>
                  <p:pic>
                    <p:nvPicPr>
                      <p:cNvPr id="0" name="Obje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1439862"/>
                        <a:ext cx="6265342" cy="437891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44090" y="1836738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Cap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fr-FR" sz="1400" b="1" baseline="30000" dirty="0" smtClean="0">
                          <a:solidFill>
                            <a:schemeClr val="tx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tx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tx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                          20nm</a:t>
                      </a:r>
                      <a:endParaRPr lang="fr-FR" sz="1400" b="0" baseline="30000" dirty="0">
                        <a:solidFill>
                          <a:schemeClr val="tx1"/>
                        </a:solidFill>
                      </a:endParaRPr>
                    </a:p>
                  </a:txBody>
                  <a:tcPr marL="91425" marR="91425" marT="45721" marB="4572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leau 5"/>
          <p:cNvGraphicFramePr>
            <a:graphicFrameLocks noGrp="1"/>
          </p:cNvGraphicFramePr>
          <p:nvPr/>
        </p:nvGraphicFramePr>
        <p:xfrm>
          <a:off x="144090" y="2413000"/>
          <a:ext cx="3779838" cy="5937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593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</a:t>
                      </a:r>
                      <a:r>
                        <a:rPr lang="fr-FR" sz="2000" b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7ML </a:t>
                      </a:r>
                      <a:r>
                        <a:rPr lang="fr-FR" sz="1800" b="1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/4ML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200nm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38" marR="91438" marT="45793" marB="45793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7C8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au 6"/>
          <p:cNvGraphicFramePr>
            <a:graphicFrameLocks noGrp="1"/>
          </p:cNvGraphicFramePr>
          <p:nvPr/>
        </p:nvGraphicFramePr>
        <p:xfrm>
          <a:off x="144090" y="3898900"/>
          <a:ext cx="3779838" cy="102870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10287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11ML </a:t>
                      </a:r>
                      <a:r>
                        <a:rPr lang="fr-FR" sz="1800" b="1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800" b="1" dirty="0" smtClean="0">
                          <a:solidFill>
                            <a:schemeClr val="tx1"/>
                          </a:solidFill>
                        </a:rPr>
                        <a:t>/20ML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800" b="1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800" b="1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1.5</a:t>
                      </a:r>
                      <a:r>
                        <a:rPr lang="el-GR" sz="1400" b="0" baseline="0" dirty="0" smtClean="0">
                          <a:solidFill>
                            <a:schemeClr val="tx1"/>
                          </a:solidFill>
                        </a:rPr>
                        <a:t>μ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661" marB="4566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144090" y="3635375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11ML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/16ML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                 50nm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1" marB="4572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au 8"/>
          <p:cNvGraphicFramePr>
            <a:graphicFrameLocks noGrp="1"/>
          </p:cNvGraphicFramePr>
          <p:nvPr/>
        </p:nvGraphicFramePr>
        <p:xfrm>
          <a:off x="144090" y="2108200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SL 7ML </a:t>
                      </a:r>
                      <a:r>
                        <a:rPr lang="fr-FR" sz="1400" b="0" dirty="0" err="1" smtClean="0">
                          <a:solidFill>
                            <a:schemeClr val="bg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/4ML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bg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</a:rPr>
                        <a:t>n</a:t>
                      </a:r>
                      <a:r>
                        <a:rPr lang="fr-FR" sz="1400" b="1" baseline="30000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  100nm</a:t>
                      </a:r>
                      <a:endParaRPr lang="fr-FR" sz="1400" b="0" baseline="0" dirty="0">
                        <a:solidFill>
                          <a:schemeClr val="bg1"/>
                        </a:solidFill>
                      </a:endParaRPr>
                    </a:p>
                  </a:txBody>
                  <a:tcPr marL="91427" marR="91427" marT="45721" marB="4572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au 9"/>
          <p:cNvGraphicFramePr>
            <a:graphicFrameLocks noGrp="1"/>
          </p:cNvGraphicFramePr>
          <p:nvPr/>
        </p:nvGraphicFramePr>
        <p:xfrm>
          <a:off x="144090" y="3006725"/>
          <a:ext cx="3779838" cy="33972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39725">
                <a:tc>
                  <a:txBody>
                    <a:bodyPr/>
                    <a:lstStyle/>
                    <a:p>
                      <a:pPr defTabSz="914400" fontAlgn="auto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fr-FR" sz="1400" b="0" dirty="0" smtClean="0"/>
                        <a:t>SL 9ML </a:t>
                      </a:r>
                      <a:r>
                        <a:rPr lang="fr-FR" sz="1400" b="0" dirty="0" err="1" smtClean="0"/>
                        <a:t>InAs</a:t>
                      </a:r>
                      <a:r>
                        <a:rPr lang="fr-FR" sz="1400" b="0" dirty="0" smtClean="0"/>
                        <a:t>/8ML </a:t>
                      </a:r>
                      <a:r>
                        <a:rPr lang="fr-FR" sz="1400" b="0" dirty="0" err="1" smtClean="0"/>
                        <a:t>GaSb</a:t>
                      </a:r>
                      <a:r>
                        <a:rPr lang="fr-FR" sz="1400" b="0" dirty="0" smtClean="0"/>
                        <a:t>        </a:t>
                      </a:r>
                      <a:r>
                        <a:rPr lang="fr-FR" sz="1400" b="1" dirty="0" err="1" smtClean="0"/>
                        <a:t>N.i.D</a:t>
                      </a:r>
                      <a:r>
                        <a:rPr lang="fr-FR" sz="1400" b="0" dirty="0" smtClean="0"/>
                        <a:t>                    50nm</a:t>
                      </a:r>
                      <a:endParaRPr lang="fr-FR" sz="1400" b="0" dirty="0"/>
                    </a:p>
                  </a:txBody>
                  <a:tcPr marL="91451" marR="91451" marT="45695" marB="4569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au 10"/>
          <p:cNvGraphicFramePr>
            <a:graphicFrameLocks noGrp="1"/>
          </p:cNvGraphicFramePr>
          <p:nvPr/>
        </p:nvGraphicFramePr>
        <p:xfrm>
          <a:off x="144090" y="3330575"/>
          <a:ext cx="3779838" cy="304802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48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SL 10ML </a:t>
                      </a:r>
                      <a:r>
                        <a:rPr lang="fr-FR" sz="1400" b="0" dirty="0" err="1" smtClean="0">
                          <a:solidFill>
                            <a:schemeClr val="tx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tx1"/>
                          </a:solidFill>
                        </a:rPr>
                        <a:t>/12ML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tx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   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b="1" baseline="0" dirty="0" err="1" smtClean="0">
                          <a:solidFill>
                            <a:schemeClr val="tx1"/>
                          </a:solidFill>
                        </a:rPr>
                        <a:t>N.i.D</a:t>
                      </a:r>
                      <a:r>
                        <a:rPr lang="fr-FR" sz="1400" b="1" baseline="0" dirty="0" smtClean="0">
                          <a:solidFill>
                            <a:schemeClr val="tx1"/>
                          </a:solidFill>
                        </a:rPr>
                        <a:t>                    </a:t>
                      </a:r>
                      <a:r>
                        <a:rPr lang="fr-FR" sz="1400" b="0" baseline="0" dirty="0" smtClean="0">
                          <a:solidFill>
                            <a:schemeClr val="tx1"/>
                          </a:solidFill>
                        </a:rPr>
                        <a:t>50nm</a:t>
                      </a:r>
                      <a:endParaRPr lang="fr-FR" sz="14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L="91426" marR="91426" marT="45721" marB="45721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7377599" y="1979548"/>
            <a:ext cx="1669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HR-XRD </a:t>
            </a:r>
            <a:r>
              <a:rPr lang="fr-FR" sz="1400" dirty="0" err="1" smtClean="0"/>
              <a:t>spectrum</a:t>
            </a:r>
            <a:endParaRPr lang="fr-FR" sz="1400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/>
        </p:nvGraphicFramePr>
        <p:xfrm>
          <a:off x="149196" y="4940390"/>
          <a:ext cx="3779838" cy="30638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779838"/>
              </a:tblGrid>
              <a:tr h="306388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SL 11ML </a:t>
                      </a:r>
                      <a:r>
                        <a:rPr lang="fr-FR" sz="1400" b="0" dirty="0" err="1" smtClean="0">
                          <a:solidFill>
                            <a:schemeClr val="bg1"/>
                          </a:solidFill>
                        </a:rPr>
                        <a:t>InAs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/20ML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fr-FR" sz="1400" b="0" baseline="0" dirty="0" err="1" smtClean="0">
                          <a:solidFill>
                            <a:schemeClr val="bg1"/>
                          </a:solidFill>
                        </a:rPr>
                        <a:t>GaSb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  </a:t>
                      </a:r>
                      <a:r>
                        <a:rPr lang="fr-FR" sz="1400" b="1" baseline="0" dirty="0" smtClean="0">
                          <a:solidFill>
                            <a:schemeClr val="bg1"/>
                          </a:solidFill>
                        </a:rPr>
                        <a:t>p</a:t>
                      </a:r>
                      <a:r>
                        <a:rPr lang="fr-FR" sz="1400" b="1" baseline="30000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=5.10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17</a:t>
                      </a:r>
                      <a:r>
                        <a:rPr lang="fr-FR" sz="1400" b="0" dirty="0" smtClean="0">
                          <a:solidFill>
                            <a:schemeClr val="bg1"/>
                          </a:solidFill>
                        </a:rPr>
                        <a:t>cm</a:t>
                      </a:r>
                      <a:r>
                        <a:rPr lang="fr-FR" sz="1400" b="0" baseline="30000" dirty="0" smtClean="0">
                          <a:solidFill>
                            <a:schemeClr val="bg1"/>
                          </a:solidFill>
                        </a:rPr>
                        <a:t>-3</a:t>
                      </a:r>
                      <a:r>
                        <a:rPr lang="fr-FR" sz="1400" b="0" baseline="0" dirty="0" smtClean="0">
                          <a:solidFill>
                            <a:schemeClr val="bg1"/>
                          </a:solidFill>
                        </a:rPr>
                        <a:t>  130nm</a:t>
                      </a:r>
                    </a:p>
                  </a:txBody>
                  <a:tcPr marL="91426" marR="91426" marT="45963" marB="45963">
                    <a:solidFill>
                      <a:schemeClr val="tx2"/>
                    </a:solidFill>
                  </a:tcPr>
                </a:tc>
              </a:tr>
            </a:tbl>
          </a:graphicData>
        </a:graphic>
      </p:graphicFrame>
      <p:sp>
        <p:nvSpPr>
          <p:cNvPr id="17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24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01480" y="1096744"/>
            <a:ext cx="674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/>
              <a:buChar char="F"/>
            </a:pPr>
            <a:r>
              <a:rPr lang="en-US" b="1" dirty="0" smtClean="0">
                <a:solidFill>
                  <a:srgbClr val="CC00FF"/>
                </a:solidFill>
                <a:sym typeface="Wingdings"/>
              </a:rPr>
              <a:t> MWIR T2SL photodiode combining SL </a:t>
            </a:r>
            <a:r>
              <a:rPr lang="en-US" b="1" dirty="0" smtClean="0">
                <a:solidFill>
                  <a:srgbClr val="CC00FF"/>
                </a:solidFill>
              </a:rPr>
              <a:t>properties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352039" y="371475"/>
            <a:ext cx="457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  <a:cs typeface="Arial" pitchFamily="34" charset="0"/>
              </a:rPr>
              <a:t>Conclusion </a:t>
            </a:r>
            <a:r>
              <a:rPr lang="en-US" sz="2400" b="1" dirty="0" smtClean="0">
                <a:latin typeface="+mn-lt"/>
                <a:cs typeface="Arial" pitchFamily="34" charset="0"/>
                <a:sym typeface="Wingdings" pitchFamily="2" charset="2"/>
              </a:rPr>
              <a:t></a:t>
            </a:r>
            <a:r>
              <a:rPr lang="en-US" sz="2400" b="1" dirty="0" smtClean="0">
                <a:latin typeface="+mn-lt"/>
                <a:cs typeface="Arial" pitchFamily="34" charset="0"/>
              </a:rPr>
              <a:t> Combined structure</a:t>
            </a:r>
            <a:endParaRPr lang="en-US" sz="2400" b="1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161781" y="5130850"/>
            <a:ext cx="3491718" cy="1154162"/>
          </a:xfrm>
          <a:prstGeom prst="rect">
            <a:avLst/>
          </a:prstGeom>
          <a:solidFill>
            <a:schemeClr val="bg1">
              <a:lumMod val="7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- 2D spectral shape (as </a:t>
            </a:r>
            <a:r>
              <a:rPr lang="en-US" sz="1600" b="1" dirty="0" err="1" smtClean="0">
                <a:solidFill>
                  <a:srgbClr val="0D19AF"/>
                </a:solidFill>
              </a:rPr>
              <a:t>GaSb</a:t>
            </a:r>
            <a:r>
              <a:rPr lang="en-US" sz="1600" b="1" dirty="0" smtClean="0">
                <a:solidFill>
                  <a:srgbClr val="0D19AF"/>
                </a:solidFill>
              </a:rPr>
              <a:t>-rich </a:t>
            </a:r>
            <a:r>
              <a:rPr lang="en-US" sz="1600" b="1" dirty="0" smtClean="0">
                <a:solidFill>
                  <a:schemeClr val="tx1"/>
                </a:solidFill>
              </a:rPr>
              <a:t>SL)</a:t>
            </a:r>
            <a:r>
              <a:rPr lang="en-US" sz="1600" b="1" dirty="0" smtClean="0">
                <a:solidFill>
                  <a:srgbClr val="0D19AF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</a:p>
          <a:p>
            <a:pPr>
              <a:spcBef>
                <a:spcPts val="600"/>
              </a:spcBef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- Dark </a:t>
            </a:r>
            <a:r>
              <a:rPr lang="en-US" sz="1600" b="1" dirty="0">
                <a:solidFill>
                  <a:schemeClr val="tx1"/>
                </a:solidFill>
              </a:rPr>
              <a:t>current is lower than the </a:t>
            </a:r>
            <a:r>
              <a:rPr lang="en-US" sz="1600" b="1" dirty="0" err="1">
                <a:solidFill>
                  <a:srgbClr val="0D19AF"/>
                </a:solidFill>
              </a:rPr>
              <a:t>GaSb</a:t>
            </a:r>
            <a:r>
              <a:rPr lang="en-US" sz="1600" b="1" dirty="0">
                <a:solidFill>
                  <a:srgbClr val="0D19AF"/>
                </a:solidFill>
              </a:rPr>
              <a:t>-rich </a:t>
            </a:r>
            <a:r>
              <a:rPr lang="en-US" sz="1600" b="1" dirty="0">
                <a:solidFill>
                  <a:schemeClr val="tx1"/>
                </a:solidFill>
              </a:rPr>
              <a:t>period but slightly higher than the </a:t>
            </a:r>
            <a:r>
              <a:rPr lang="en-US" sz="1600" b="1" dirty="0" err="1">
                <a:solidFill>
                  <a:srgbClr val="FF0000"/>
                </a:solidFill>
              </a:rPr>
              <a:t>InAs</a:t>
            </a:r>
            <a:r>
              <a:rPr lang="en-US" sz="1600" b="1" dirty="0">
                <a:solidFill>
                  <a:srgbClr val="FF0000"/>
                </a:solidFill>
              </a:rPr>
              <a:t>-rich </a:t>
            </a:r>
            <a:r>
              <a:rPr lang="en-US" sz="1600" b="1" dirty="0">
                <a:solidFill>
                  <a:schemeClr val="tx1"/>
                </a:solidFill>
              </a:rPr>
              <a:t>period</a:t>
            </a:r>
          </a:p>
        </p:txBody>
      </p:sp>
      <p:sp>
        <p:nvSpPr>
          <p:cNvPr id="659463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2" name="Groupe 23"/>
          <p:cNvGrpSpPr/>
          <p:nvPr/>
        </p:nvGrpSpPr>
        <p:grpSpPr>
          <a:xfrm>
            <a:off x="4403547" y="1582058"/>
            <a:ext cx="5034337" cy="3645403"/>
            <a:chOff x="4613097" y="1477283"/>
            <a:chExt cx="5034337" cy="3645403"/>
          </a:xfrm>
        </p:grpSpPr>
        <p:graphicFrame>
          <p:nvGraphicFramePr>
            <p:cNvPr id="871429" name="Object 5"/>
            <p:cNvGraphicFramePr>
              <a:graphicFrameLocks noChangeAspect="1"/>
            </p:cNvGraphicFramePr>
            <p:nvPr/>
          </p:nvGraphicFramePr>
          <p:xfrm>
            <a:off x="4613097" y="1477283"/>
            <a:ext cx="5034337" cy="36454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87141" name="Graph" r:id="rId3" imgW="4037760" imgH="2926080" progId="Origin50.Graph">
                    <p:embed/>
                  </p:oleObj>
                </mc:Choice>
                <mc:Fallback>
                  <p:oleObj name="Graph" r:id="rId3" imgW="4037760" imgH="2926080" progId="Origin50.Graph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3097" y="1477283"/>
                          <a:ext cx="5034337" cy="36454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3" name="Groupe 22"/>
            <p:cNvGrpSpPr/>
            <p:nvPr/>
          </p:nvGrpSpPr>
          <p:grpSpPr>
            <a:xfrm>
              <a:off x="7294654" y="3057525"/>
              <a:ext cx="133564" cy="702816"/>
              <a:chOff x="7459038" y="3036977"/>
              <a:chExt cx="133564" cy="702816"/>
            </a:xfrm>
          </p:grpSpPr>
          <p:sp>
            <p:nvSpPr>
              <p:cNvPr id="20" name="Triangle isocèle 19"/>
              <p:cNvSpPr/>
              <p:nvPr/>
            </p:nvSpPr>
            <p:spPr>
              <a:xfrm>
                <a:off x="7459038" y="3606231"/>
                <a:ext cx="133564" cy="133562"/>
              </a:xfrm>
              <a:prstGeom prst="triangl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1" name="Connecteur droit avec flèche 20"/>
              <p:cNvCxnSpPr/>
              <p:nvPr/>
            </p:nvCxnSpPr>
            <p:spPr>
              <a:xfrm>
                <a:off x="7525386" y="3036977"/>
                <a:ext cx="1" cy="53705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871430" name="Object 6"/>
          <p:cNvGraphicFramePr>
            <a:graphicFrameLocks noChangeAspect="1"/>
          </p:cNvGraphicFramePr>
          <p:nvPr/>
        </p:nvGraphicFramePr>
        <p:xfrm>
          <a:off x="274638" y="3911567"/>
          <a:ext cx="4321447" cy="3060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142" name="Graph" r:id="rId5" imgW="4276800" imgH="3025440" progId="Origin50.Graph">
                  <p:embed/>
                </p:oleObj>
              </mc:Choice>
              <mc:Fallback>
                <p:oleObj name="Graph" r:id="rId5" imgW="4276800" imgH="3025440" progId="Origin50.Grap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38" y="3911567"/>
                        <a:ext cx="4321447" cy="30607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92145"/>
            <a:ext cx="2133600" cy="365125"/>
          </a:xfrm>
        </p:spPr>
        <p:txBody>
          <a:bodyPr/>
          <a:lstStyle/>
          <a:p>
            <a:pPr>
              <a:defRPr/>
            </a:pPr>
            <a:fld id="{37F3271B-4D6B-4CCC-8553-4BD4B8C271F8}" type="slidenum">
              <a:rPr lang="fr-FR" b="1" smtClean="0">
                <a:solidFill>
                  <a:schemeClr val="tx1"/>
                </a:solidFill>
              </a:rPr>
              <a:pPr>
                <a:defRPr/>
              </a:pPr>
              <a:t>25</a:t>
            </a:fld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8714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71432" name="Object 8"/>
          <p:cNvGraphicFramePr>
            <a:graphicFrameLocks noChangeAspect="1"/>
          </p:cNvGraphicFramePr>
          <p:nvPr/>
        </p:nvGraphicFramePr>
        <p:xfrm>
          <a:off x="363538" y="1282700"/>
          <a:ext cx="3591157" cy="286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7143" name="Graph" r:id="rId7" imgW="4154400" imgH="2903040" progId="Origin50.Graph">
                  <p:embed/>
                </p:oleObj>
              </mc:Choice>
              <mc:Fallback>
                <p:oleObj name="Graph" r:id="rId7" imgW="4154400" imgH="2903040" progId="Origin50.Grap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199" t="6200" r="9532" b="2480"/>
                      <a:stretch>
                        <a:fillRect/>
                      </a:stretch>
                    </p:blipFill>
                    <p:spPr bwMode="auto">
                      <a:xfrm>
                        <a:off x="363538" y="1282700"/>
                        <a:ext cx="3591157" cy="286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7"/>
          <p:cNvSpPr/>
          <p:nvPr/>
        </p:nvSpPr>
        <p:spPr>
          <a:xfrm>
            <a:off x="7046752" y="6231523"/>
            <a:ext cx="16417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6200" lvl="4" algn="just">
              <a:defRPr/>
            </a:pPr>
            <a:r>
              <a:rPr lang="fr-FR" sz="1600" b="1" dirty="0" smtClean="0"/>
              <a:t>… </a:t>
            </a:r>
            <a:r>
              <a:rPr lang="fr-FR" sz="1600" b="1" i="1" dirty="0" smtClean="0"/>
              <a:t>in </a:t>
            </a:r>
            <a:r>
              <a:rPr lang="fr-FR" sz="1600" b="1" i="1" dirty="0" err="1" smtClean="0"/>
              <a:t>progress</a:t>
            </a:r>
            <a:endParaRPr lang="fr-FR" sz="1600" b="1" i="1" dirty="0"/>
          </a:p>
        </p:txBody>
      </p:sp>
      <p:sp>
        <p:nvSpPr>
          <p:cNvPr id="16" name="Rectangle 15"/>
          <p:cNvSpPr/>
          <p:nvPr/>
        </p:nvSpPr>
        <p:spPr>
          <a:xfrm>
            <a:off x="2401480" y="1096744"/>
            <a:ext cx="6742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/>
              <a:buChar char="F"/>
            </a:pPr>
            <a:r>
              <a:rPr lang="en-US" b="1" dirty="0" smtClean="0">
                <a:solidFill>
                  <a:srgbClr val="CC00FF"/>
                </a:solidFill>
                <a:sym typeface="Wingdings"/>
              </a:rPr>
              <a:t> MWIR T2SL photodiode combining SL </a:t>
            </a:r>
            <a:r>
              <a:rPr lang="en-US" b="1" dirty="0" smtClean="0">
                <a:solidFill>
                  <a:srgbClr val="CC00FF"/>
                </a:solidFill>
              </a:rPr>
              <a:t>properties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2352039" y="371475"/>
            <a:ext cx="4579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+mn-lt"/>
                <a:cs typeface="Arial" pitchFamily="34" charset="0"/>
              </a:rPr>
              <a:t>Conclusion </a:t>
            </a:r>
            <a:r>
              <a:rPr lang="en-US" sz="2400" b="1" dirty="0" smtClean="0">
                <a:latin typeface="+mn-lt"/>
                <a:cs typeface="Arial" pitchFamily="34" charset="0"/>
                <a:sym typeface="Wingdings" pitchFamily="2" charset="2"/>
              </a:rPr>
              <a:t></a:t>
            </a:r>
            <a:r>
              <a:rPr lang="en-US" sz="2400" b="1" dirty="0" smtClean="0">
                <a:latin typeface="+mn-lt"/>
                <a:cs typeface="Arial" pitchFamily="34" charset="0"/>
              </a:rPr>
              <a:t> Combined structure</a:t>
            </a:r>
            <a:endParaRPr lang="en-US" sz="2400" b="1" dirty="0">
              <a:latin typeface="+mn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53186" y="1434584"/>
            <a:ext cx="43524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i="1" dirty="0" smtClean="0">
                <a:solidFill>
                  <a:srgbClr val="CC00FF"/>
                </a:solidFill>
              </a:rPr>
              <a:t>Thank you for your attention</a:t>
            </a:r>
            <a:endParaRPr lang="en-US" sz="2400" dirty="0">
              <a:solidFill>
                <a:srgbClr val="CC00FF"/>
              </a:solidFill>
            </a:endParaRPr>
          </a:p>
        </p:txBody>
      </p:sp>
      <p:grpSp>
        <p:nvGrpSpPr>
          <p:cNvPr id="6" name="Groupe 5"/>
          <p:cNvGrpSpPr/>
          <p:nvPr/>
        </p:nvGrpSpPr>
        <p:grpSpPr>
          <a:xfrm>
            <a:off x="0" y="2300937"/>
            <a:ext cx="9285513" cy="4250397"/>
            <a:chOff x="0" y="1519887"/>
            <a:chExt cx="9285513" cy="4250397"/>
          </a:xfrm>
        </p:grpSpPr>
        <p:sp>
          <p:nvSpPr>
            <p:cNvPr id="3" name="ZoneTexte 2"/>
            <p:cNvSpPr txBox="1"/>
            <p:nvPr/>
          </p:nvSpPr>
          <p:spPr>
            <a:xfrm>
              <a:off x="0" y="1519887"/>
              <a:ext cx="52588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i="1" u="sng" dirty="0" smtClean="0"/>
                <a:t>Our recent publications on T2SL photodiodes </a:t>
              </a:r>
              <a:endParaRPr lang="en-US" b="1" i="1" u="sng" dirty="0"/>
            </a:p>
          </p:txBody>
        </p:sp>
        <p:sp>
          <p:nvSpPr>
            <p:cNvPr id="4" name="ZoneTexte 3"/>
            <p:cNvSpPr txBox="1"/>
            <p:nvPr/>
          </p:nvSpPr>
          <p:spPr>
            <a:xfrm>
              <a:off x="8981" y="2107743"/>
              <a:ext cx="9276532" cy="36625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defTabSz="914400" eaLnBrk="0" hangingPunct="0">
                <a:buFont typeface="Wingdings" pitchFamily="2" charset="2"/>
                <a:buChar char="§"/>
              </a:pP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M. Delmas </a:t>
              </a:r>
              <a:r>
                <a:rPr lang="en-US" altLang="ja-JP" sz="1600" b="1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et al </a:t>
              </a:r>
              <a:r>
                <a:rPr lang="en-US" altLang="ja-JP" sz="1600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“</a:t>
              </a:r>
              <a:r>
                <a:rPr lang="en-US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Midwave</a:t>
              </a:r>
              <a:r>
                <a:rPr lang="en-US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infrared </a:t>
              </a:r>
              <a:r>
                <a:rPr lang="en-US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InAs</a:t>
              </a:r>
              <a:r>
                <a:rPr lang="en-US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en-US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GaSb</a:t>
              </a:r>
              <a:r>
                <a:rPr lang="en-US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superIattice</a:t>
              </a:r>
              <a:r>
                <a:rPr lang="en-US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photodiode with a </a:t>
              </a:r>
              <a:r>
                <a:rPr lang="en-US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dopant</a:t>
              </a:r>
              <a:r>
                <a:rPr lang="en-US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-free p-n junction” </a:t>
              </a:r>
            </a:p>
            <a:p>
              <a:pPr lvl="0" defTabSz="914400" eaLnBrk="0" hangingPunct="0"/>
              <a:r>
                <a:rPr lang="en-US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   I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nfrared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Physics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 &amp; 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Technology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, </a:t>
              </a:r>
              <a:r>
                <a:rPr lang="fr-FR" altLang="ja-JP" sz="1600" b="1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70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, 76 (2015)</a:t>
              </a:r>
            </a:p>
            <a:p>
              <a:pPr lvl="0" defTabSz="914400" eaLnBrk="0" hangingPunct="0"/>
              <a:endParaRPr lang="fr-FR" altLang="ja-JP" sz="1000" dirty="0" smtClean="0">
                <a:latin typeface="+mj-lt"/>
                <a:cs typeface="Arial" pitchFamily="34" charset="0"/>
              </a:endParaRPr>
            </a:p>
            <a:p>
              <a:pPr defTabSz="914400" eaLnBrk="0" hangingPunct="0">
                <a:buFont typeface="Wingdings" pitchFamily="2" charset="2"/>
                <a:buChar char="§"/>
              </a:pP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E. Giard, </a:t>
              </a:r>
              <a:r>
                <a:rPr lang="en-US" altLang="ja-JP" sz="1600" b="1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et al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“ </a:t>
              </a:r>
              <a:r>
                <a:rPr lang="en-US" altLang="ja-JP" sz="1600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Influence of the p-type doping on the radiometric performances of MWIR T2SL photodiodes”</a:t>
              </a:r>
              <a:r>
                <a:rPr lang="fr-FR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</a:p>
            <a:p>
              <a:pPr defTabSz="914400" eaLnBrk="0" hangingPunct="0"/>
              <a:r>
                <a:rPr lang="fr-FR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   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Infrared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Physics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 &amp; </a:t>
              </a:r>
              <a:r>
                <a:rPr lang="fr-FR" altLang="ja-JP" sz="1600" dirty="0" err="1" smtClean="0">
                  <a:latin typeface="+mj-lt"/>
                  <a:ea typeface="Times New Roman" pitchFamily="18" charset="0"/>
                  <a:cs typeface="Times New Roman" pitchFamily="18" charset="0"/>
                </a:rPr>
                <a:t>Technology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, </a:t>
              </a:r>
              <a:r>
                <a:rPr lang="fr-FR" altLang="ja-JP" sz="1600" b="1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70</a:t>
              </a:r>
              <a:r>
                <a:rPr lang="fr-FR" altLang="ja-JP" sz="1600" dirty="0" smtClean="0">
                  <a:latin typeface="+mj-lt"/>
                  <a:ea typeface="Times New Roman" pitchFamily="18" charset="0"/>
                  <a:cs typeface="Times New Roman" pitchFamily="18" charset="0"/>
                </a:rPr>
                <a:t>,  103 (2015)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  <a:p>
              <a:pPr lvl="0" defTabSz="914400" eaLnBrk="0" hangingPunct="0"/>
              <a:endParaRPr lang="en-US" altLang="ja-JP" sz="1000" b="1" dirty="0" smtClean="0">
                <a:latin typeface="+mj-lt"/>
                <a:ea typeface="Times New Roman" pitchFamily="18" charset="0"/>
                <a:cs typeface="Arial" pitchFamily="34" charset="0"/>
              </a:endParaRPr>
            </a:p>
            <a:p>
              <a:pPr lvl="0" defTabSz="914400" eaLnBrk="0" hangingPunct="0">
                <a:buFont typeface="Wingdings" pitchFamily="2" charset="2"/>
                <a:buChar char="§"/>
              </a:pP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M. Delmas </a:t>
              </a:r>
              <a:r>
                <a:rPr lang="en-US" altLang="ja-JP" sz="1600" b="1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et al </a:t>
              </a:r>
              <a:r>
                <a:rPr lang="en-US" altLang="ja-JP" sz="1600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“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Electrical modeling of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InAs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GaSb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superlattice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mid-wavelength infrared pin photodiode to    analyze experimental dark current characteristics” 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  <a:p>
              <a:pPr lvl="0" defTabSz="914400" eaLnBrk="0" hangingPunct="0"/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  Journal of Applied Physics </a:t>
              </a:r>
              <a:r>
                <a:rPr lang="en-US" altLang="ja-JP" sz="1600" b="1" dirty="0" smtClean="0">
                  <a:latin typeface="+mj-lt"/>
                  <a:ea typeface="Times New Roman" pitchFamily="18" charset="0"/>
                  <a:cs typeface="Arial" pitchFamily="34" charset="0"/>
                </a:rPr>
                <a:t>116, </a:t>
              </a:r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113101-7 (2014)		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  <a:p>
              <a:pPr lvl="0" defTabSz="914400" eaLnBrk="0" hangingPunct="0"/>
              <a:endParaRPr lang="en-US" altLang="ja-JP" sz="1000" dirty="0" smtClean="0">
                <a:latin typeface="+mj-lt"/>
                <a:ea typeface="MS Mincho" pitchFamily="49" charset="-128"/>
                <a:cs typeface="Times New Roman" pitchFamily="18" charset="0"/>
              </a:endParaRPr>
            </a:p>
            <a:p>
              <a:pPr lvl="0" defTabSz="914400" eaLnBrk="0" hangingPunct="0">
                <a:buFont typeface="Wingdings" pitchFamily="2" charset="2"/>
                <a:buChar char="§"/>
              </a:pP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E. Giard, </a:t>
              </a:r>
              <a:r>
                <a:rPr lang="en-US" altLang="ja-JP" sz="1600" b="1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et al </a:t>
              </a:r>
              <a:r>
                <a:rPr lang="en-US" altLang="ja-JP" sz="1600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“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Quantum efficiency investigations of type-II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InAs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GaSb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MWIR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superlattice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photodetectors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” 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  <a:p>
              <a:pPr lvl="0" defTabSz="914400" eaLnBrk="0" hangingPunct="0"/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   Journal of Applied Physics </a:t>
              </a:r>
              <a:r>
                <a:rPr lang="en-US" altLang="ja-JP" sz="1600" b="1" dirty="0" smtClean="0">
                  <a:latin typeface="+mj-lt"/>
                  <a:ea typeface="Times New Roman" pitchFamily="18" charset="0"/>
                  <a:cs typeface="Arial" pitchFamily="34" charset="0"/>
                </a:rPr>
                <a:t>116</a:t>
              </a:r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, 043101-6 (2014)		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  <a:p>
              <a:pPr lvl="0" defTabSz="914400" eaLnBrk="0" hangingPunct="0"/>
              <a:endParaRPr lang="en-US" altLang="ja-JP" sz="1000" dirty="0" smtClean="0">
                <a:latin typeface="+mj-lt"/>
                <a:ea typeface="MS Mincho" pitchFamily="49" charset="-128"/>
                <a:cs typeface="Times New Roman" pitchFamily="18" charset="0"/>
              </a:endParaRPr>
            </a:p>
            <a:p>
              <a:pPr lvl="0" defTabSz="914400" eaLnBrk="0" hangingPunct="0">
                <a:buFont typeface="Wingdings" pitchFamily="2" charset="2"/>
                <a:buChar char="§"/>
              </a:pPr>
              <a:r>
                <a:rPr lang="en-US" altLang="ja-JP" sz="1600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 </a:t>
              </a:r>
              <a:r>
                <a:rPr lang="en-US" altLang="ja-JP" sz="1600" b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R. Taalat </a:t>
              </a:r>
              <a:r>
                <a:rPr lang="en-US" altLang="ja-JP" sz="1600" b="1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et al </a:t>
              </a:r>
              <a:r>
                <a:rPr lang="en-US" altLang="ja-JP" sz="1600" i="1" dirty="0" smtClean="0">
                  <a:latin typeface="+mj-lt"/>
                  <a:ea typeface="MS Mincho" pitchFamily="49" charset="-128"/>
                  <a:cs typeface="Times New Roman" pitchFamily="18" charset="0"/>
                </a:rPr>
                <a:t>“I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nfluence of the period thickness and composition on the electro-optical properties of type-II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InAs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/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GaSb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midwave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infrared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superlattice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 </a:t>
              </a:r>
              <a:r>
                <a:rPr lang="en-US" altLang="ja-JP" sz="1600" i="1" dirty="0" err="1" smtClean="0">
                  <a:latin typeface="+mj-lt"/>
                  <a:ea typeface="Times New Roman" pitchFamily="18" charset="0"/>
                  <a:cs typeface="Arial" pitchFamily="34" charset="0"/>
                </a:rPr>
                <a:t>photodetector</a:t>
              </a:r>
              <a:r>
                <a:rPr lang="en-US" altLang="ja-JP" sz="1600" i="1" dirty="0" smtClean="0">
                  <a:latin typeface="+mj-lt"/>
                  <a:ea typeface="Times New Roman" pitchFamily="18" charset="0"/>
                  <a:cs typeface="Arial" pitchFamily="34" charset="0"/>
                </a:rPr>
                <a:t>”.</a:t>
              </a:r>
            </a:p>
            <a:p>
              <a:pPr lvl="0" defTabSz="914400" eaLnBrk="0" hangingPunct="0"/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  Journal of Physics D : Applied Physics </a:t>
              </a:r>
              <a:r>
                <a:rPr lang="en-US" altLang="ja-JP" sz="1600" b="1" dirty="0" smtClean="0">
                  <a:latin typeface="+mj-lt"/>
                  <a:ea typeface="Times New Roman" pitchFamily="18" charset="0"/>
                  <a:cs typeface="Arial" pitchFamily="34" charset="0"/>
                </a:rPr>
                <a:t>47</a:t>
              </a:r>
              <a:r>
                <a:rPr lang="en-US" altLang="ja-JP" sz="1600" dirty="0" smtClean="0">
                  <a:latin typeface="+mj-lt"/>
                  <a:ea typeface="Times New Roman" pitchFamily="18" charset="0"/>
                  <a:cs typeface="Arial" pitchFamily="34" charset="0"/>
                </a:rPr>
                <a:t>, 015101-7 (2014)</a:t>
              </a:r>
              <a:endParaRPr lang="fr-FR" altLang="ja-JP" sz="1600" dirty="0" smtClean="0">
                <a:latin typeface="+mj-lt"/>
                <a:cs typeface="Arial" pitchFamily="34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0" y="6491335"/>
            <a:ext cx="9144000" cy="3666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76949</TotalTime>
  <Words>1357</Words>
  <Application>Microsoft Office PowerPoint</Application>
  <PresentationFormat>On-screen Show (4:3)</PresentationFormat>
  <Paragraphs>421</Paragraphs>
  <Slides>26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Thème Office</vt:lpstr>
      <vt:lpstr>Graph</vt:lpstr>
      <vt:lpstr>Image bitmap</vt:lpstr>
      <vt:lpstr>Équation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UM2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IES</dc:title>
  <dc:creator>Alain Foucaran</dc:creator>
  <cp:lastModifiedBy>Anderson Silver</cp:lastModifiedBy>
  <cp:revision>1100</cp:revision>
  <cp:lastPrinted>2011-07-13T10:38:27Z</cp:lastPrinted>
  <dcterms:created xsi:type="dcterms:W3CDTF">2011-12-06T04:59:58Z</dcterms:created>
  <dcterms:modified xsi:type="dcterms:W3CDTF">2015-10-01T10:37:48Z</dcterms:modified>
</cp:coreProperties>
</file>