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doc" ContentType="application/msword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56" r:id="rId5"/>
    <p:sldMasterId id="2147483668" r:id="rId6"/>
  </p:sldMasterIdLst>
  <p:notesMasterIdLst>
    <p:notesMasterId r:id="rId32"/>
  </p:notesMasterIdLst>
  <p:handoutMasterIdLst>
    <p:handoutMasterId r:id="rId33"/>
  </p:handoutMasterIdLst>
  <p:sldIdLst>
    <p:sldId id="270" r:id="rId7"/>
    <p:sldId id="304" r:id="rId8"/>
    <p:sldId id="303" r:id="rId9"/>
    <p:sldId id="309" r:id="rId10"/>
    <p:sldId id="299" r:id="rId11"/>
    <p:sldId id="279" r:id="rId12"/>
    <p:sldId id="280" r:id="rId13"/>
    <p:sldId id="281" r:id="rId14"/>
    <p:sldId id="282" r:id="rId15"/>
    <p:sldId id="302" r:id="rId16"/>
    <p:sldId id="283" r:id="rId17"/>
    <p:sldId id="284" r:id="rId18"/>
    <p:sldId id="285" r:id="rId19"/>
    <p:sldId id="286" r:id="rId20"/>
    <p:sldId id="305" r:id="rId21"/>
    <p:sldId id="300" r:id="rId22"/>
    <p:sldId id="306" r:id="rId23"/>
    <p:sldId id="297" r:id="rId24"/>
    <p:sldId id="293" r:id="rId25"/>
    <p:sldId id="289" r:id="rId26"/>
    <p:sldId id="307" r:id="rId27"/>
    <p:sldId id="291" r:id="rId28"/>
    <p:sldId id="292" r:id="rId29"/>
    <p:sldId id="294" r:id="rId30"/>
    <p:sldId id="301" r:id="rId3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0000FF"/>
    <a:srgbClr val="0066FF"/>
    <a:srgbClr val="5F5F5F"/>
    <a:srgbClr val="808080"/>
    <a:srgbClr val="C0C0C0"/>
    <a:srgbClr val="858C93"/>
    <a:srgbClr val="6B74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13" autoAdjust="0"/>
    <p:restoredTop sz="94627" autoAdjust="0"/>
  </p:normalViewPr>
  <p:slideViewPr>
    <p:cSldViewPr snapToGrid="0" showGuides="1">
      <p:cViewPr varScale="1">
        <p:scale>
          <a:sx n="87" d="100"/>
          <a:sy n="87" d="100"/>
        </p:scale>
        <p:origin x="-720" y="-112"/>
      </p:cViewPr>
      <p:guideLst>
        <p:guide orient="horz" pos="577"/>
        <p:guide pos="3505"/>
        <p:guide pos="37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3.xml"/><Relationship Id="rId6" Type="http://schemas.openxmlformats.org/officeDocument/2006/relationships/slideMaster" Target="slideMasters/slideMaster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4693A63-5A53-48DE-9913-336BE25190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662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AEA3C78-9BB4-472D-BB46-E25E220F8B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304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Relationship Id="rId3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 userDrawn="1"/>
        </p:nvGrpSpPr>
        <p:grpSpPr bwMode="auto">
          <a:xfrm>
            <a:off x="0" y="3175"/>
            <a:ext cx="9144000" cy="6854825"/>
            <a:chOff x="0" y="3075"/>
            <a:chExt cx="9144000" cy="6854925"/>
          </a:xfrm>
        </p:grpSpPr>
        <p:pic>
          <p:nvPicPr>
            <p:cNvPr id="5" name="Picture 1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075"/>
              <a:ext cx="9144000" cy="685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2"/>
            <p:cNvGrpSpPr>
              <a:grpSpLocks/>
            </p:cNvGrpSpPr>
            <p:nvPr userDrawn="1"/>
          </p:nvGrpSpPr>
          <p:grpSpPr bwMode="auto">
            <a:xfrm>
              <a:off x="7251700" y="335404"/>
              <a:ext cx="1835150" cy="6417342"/>
              <a:chOff x="7251700" y="335404"/>
              <a:chExt cx="1835150" cy="6417342"/>
            </a:xfrm>
          </p:grpSpPr>
          <p:pic>
            <p:nvPicPr>
              <p:cNvPr id="7" name="Picture 12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5508" y="335404"/>
                <a:ext cx="1620000" cy="3924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>
                <a:spLocks noChangeArrowheads="1"/>
              </p:cNvSpPr>
              <p:nvPr userDrawn="1"/>
            </p:nvSpPr>
            <p:spPr bwMode="auto">
              <a:xfrm>
                <a:off x="7251700" y="6461120"/>
                <a:ext cx="1835150" cy="29210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GB" sz="1300" dirty="0" smtClean="0">
                    <a:solidFill>
                      <a:srgbClr val="7F7F7F"/>
                    </a:solidFill>
                    <a:latin typeface="DefusedRegular" pitchFamily="2" charset="0"/>
                  </a:rPr>
                  <a:t>www.cranfield.ac.uk</a:t>
                </a:r>
              </a:p>
            </p:txBody>
          </p:sp>
        </p:grpSp>
      </p:grp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9388" y="258763"/>
            <a:ext cx="4178300" cy="17272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76213" y="3852863"/>
            <a:ext cx="4992687" cy="1752600"/>
          </a:xfrm>
        </p:spPr>
        <p:txBody>
          <a:bodyPr/>
          <a:lstStyle>
            <a:lvl1pPr marL="0" indent="0">
              <a:buFontTx/>
              <a:buNone/>
              <a:defRPr sz="2500">
                <a:latin typeface="DefusedLight" pitchFamily="2" charset="0"/>
              </a:defRPr>
            </a:lvl1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9" name="Slide Number Placeholder 13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13E98-A746-4B09-8CCD-49C341396C8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18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FACB-5322-4DC6-AF47-285158C2460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7010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A7226-07C3-4D05-B810-8A58BD7EFA7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4242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133600"/>
            <a:ext cx="4090988" cy="3990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4888" y="2133600"/>
            <a:ext cx="4090987" cy="3990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439D-EAD8-4525-B028-468FBCD4E92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655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39633-C2D9-4303-8961-19F64D56282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177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77C52-AD66-4C30-B1F1-2AAAB47E4AB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472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1774E-03C3-4F9E-91D4-0987EB476D8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3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613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29A78-8A50-4DB0-9DDF-AD6C37A8B4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852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DAC3B-8204-40AB-B448-0C94FF62CED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321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573B5-C3AC-4E61-8012-AB06D73C96B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60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6713" y="131763"/>
            <a:ext cx="2189162" cy="599281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050" y="131763"/>
            <a:ext cx="6418263" cy="59928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EB837-4991-4F2E-9772-4DCD977E7DF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9366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0" y="0"/>
            <a:ext cx="9144000" cy="6742113"/>
            <a:chOff x="0" y="0"/>
            <a:chExt cx="9144000" cy="6742444"/>
          </a:xfrm>
        </p:grpSpPr>
        <p:pic>
          <p:nvPicPr>
            <p:cNvPr id="5" name="Picture 1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55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5508" y="250352"/>
              <a:ext cx="1620000" cy="392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>
              <a:spLocks noChangeArrowheads="1"/>
            </p:cNvSpPr>
            <p:nvPr userDrawn="1"/>
          </p:nvSpPr>
          <p:spPr bwMode="auto">
            <a:xfrm>
              <a:off x="7251700" y="6450330"/>
              <a:ext cx="1835150" cy="292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300" smtClean="0">
                  <a:solidFill>
                    <a:srgbClr val="7F7F7F"/>
                  </a:solidFill>
                  <a:latin typeface="DefusedRegular" pitchFamily="2" charset="0"/>
                </a:rPr>
                <a:t>www.cranfield.ac.uk</a:t>
              </a:r>
            </a:p>
          </p:txBody>
        </p:sp>
      </p:grpSp>
      <p:sp>
        <p:nvSpPr>
          <p:cNvPr id="737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9388" y="258763"/>
            <a:ext cx="4178300" cy="172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76213" y="3852863"/>
            <a:ext cx="4992687" cy="1752600"/>
          </a:xfrm>
        </p:spPr>
        <p:txBody>
          <a:bodyPr/>
          <a:lstStyle>
            <a:lvl1pPr marL="0" indent="0">
              <a:buFontTx/>
              <a:buNone/>
              <a:defRPr sz="2500">
                <a:latin typeface="DefusedLight" pitchFamily="2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8" name="Slide Number Placeholder 13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1A9A8-BCC8-47B4-A6B9-E11A17EAF8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699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23D8C-1407-4C20-82FE-5AC08E29308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0451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08F63-7E20-45D0-88D9-BC26B8A10CA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002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2133600"/>
            <a:ext cx="4090988" cy="3990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4888" y="2133600"/>
            <a:ext cx="4090987" cy="3990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C1CB4-EA07-4114-AD63-E7A7A362D9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6084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74122-DD99-4392-886B-91AC8881FBD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638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F9B84-6D60-4D52-B62A-99C6F65E9C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9591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1E0A-1B57-4BC1-99F5-CDB6359FBB2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3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7107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B541-6624-4669-AFD9-F573114EBD2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5699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E58FA-D79A-4986-B9CF-027DC32AD23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6716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60DB1-B89E-4F11-BE48-04166F28342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2398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6713" y="131763"/>
            <a:ext cx="2189162" cy="5992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050" y="131763"/>
            <a:ext cx="6418263" cy="5992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05A99-1F02-426D-8C34-F844C291B3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637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"/>
          <p:cNvGrpSpPr>
            <a:grpSpLocks/>
          </p:cNvGrpSpPr>
          <p:nvPr/>
        </p:nvGrpSpPr>
        <p:grpSpPr bwMode="auto">
          <a:xfrm>
            <a:off x="0" y="0"/>
            <a:ext cx="9144000" cy="6804025"/>
            <a:chOff x="0" y="0"/>
            <a:chExt cx="9144000" cy="6804543"/>
          </a:xfrm>
        </p:grpSpPr>
        <p:pic>
          <p:nvPicPr>
            <p:cNvPr id="1032" name="Picture 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55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2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6653" y="331241"/>
              <a:ext cx="1621536" cy="390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3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650" y="6457100"/>
              <a:ext cx="1846935" cy="347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6050" y="131763"/>
            <a:ext cx="4206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133600"/>
            <a:ext cx="8334375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42875" y="6423025"/>
            <a:ext cx="107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4BA3BD-E7CD-4D62-AC14-B68559579D7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>
          <a:xfrm>
            <a:off x="581025" y="6423025"/>
            <a:ext cx="1620838" cy="365125"/>
          </a:xfrm>
          <a:prstGeom prst="rect">
            <a:avLst/>
          </a:prstGeom>
        </p:spPr>
        <p:txBody>
          <a:bodyPr vert="horz" lIns="91440" tIns="45720" rIns="36000" bIns="45720" rtlCol="0"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12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1768475" y="6423025"/>
            <a:ext cx="5607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2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39" r:id="rId2"/>
    <p:sldLayoutId id="2147484340" r:id="rId3"/>
    <p:sldLayoutId id="2147484341" r:id="rId4"/>
    <p:sldLayoutId id="2147484342" r:id="rId5"/>
    <p:sldLayoutId id="2147484343" r:id="rId6"/>
    <p:sldLayoutId id="2147484344" r:id="rId7"/>
    <p:sldLayoutId id="2147484345" r:id="rId8"/>
    <p:sldLayoutId id="2147484346" r:id="rId9"/>
    <p:sldLayoutId id="2147484347" r:id="rId10"/>
    <p:sldLayoutId id="2147484348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DefusedLight" pitchFamily="2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777777"/>
          </a:solidFill>
          <a:latin typeface="+mn-lt"/>
          <a:ea typeface="+mn-ea"/>
          <a:cs typeface="+mn-cs"/>
        </a:defRPr>
      </a:lvl1pPr>
      <a:lvl2pPr marL="825500" indent="-285750" algn="l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777777"/>
          </a:solidFill>
          <a:latin typeface="+mn-lt"/>
        </a:defRPr>
      </a:lvl2pPr>
      <a:lvl3pPr marL="1233488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777777"/>
          </a:solidFill>
          <a:latin typeface="+mn-lt"/>
        </a:defRPr>
      </a:lvl3pPr>
      <a:lvl4pPr marL="1641475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77777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7777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7777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7777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7777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77777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6" name="Group 21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pic>
            <p:nvPicPr>
              <p:cNvPr id="2058" name="Picture 7" descr="bg_standard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760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 useBgFill="1">
            <p:nvSpPr>
              <p:cNvPr id="2059" name="Rectangle 13"/>
              <p:cNvSpPr>
                <a:spLocks noChangeArrowheads="1"/>
              </p:cNvSpPr>
              <p:nvPr/>
            </p:nvSpPr>
            <p:spPr bwMode="auto">
              <a:xfrm>
                <a:off x="4354" y="4109"/>
                <a:ext cx="286" cy="114"/>
              </a:xfrm>
              <a:prstGeom prst="rect">
                <a:avLst/>
              </a:prstGeom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 useBgFill="1">
          <p:nvSpPr>
            <p:cNvPr id="2057" name="Rectangle 19"/>
            <p:cNvSpPr>
              <a:spLocks noChangeArrowheads="1"/>
            </p:cNvSpPr>
            <p:nvPr/>
          </p:nvSpPr>
          <p:spPr bwMode="auto">
            <a:xfrm>
              <a:off x="0" y="0"/>
              <a:ext cx="2880" cy="1533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6050" y="131763"/>
            <a:ext cx="6581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133600"/>
            <a:ext cx="8334375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Click to edit Master text styles</a:t>
            </a:r>
          </a:p>
          <a:p>
            <a:pPr lvl="2"/>
            <a:r>
              <a:rPr lang="en-GB" smtClean="0"/>
              <a:t>Click to edit Master text styles</a:t>
            </a:r>
          </a:p>
          <a:p>
            <a:pPr lvl="3"/>
            <a:r>
              <a:rPr lang="en-GB" smtClean="0"/>
              <a:t>Click to edit Master text styles</a:t>
            </a:r>
          </a:p>
          <a:p>
            <a:pPr lvl="4"/>
            <a:r>
              <a:rPr lang="en-GB" smtClean="0"/>
              <a:t>Click to edit Master text styles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42875" y="6423025"/>
            <a:ext cx="1079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AF9B49-49CD-4DFE-B042-8ADDE40C605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6" name="Date Placeholder 7"/>
          <p:cNvSpPr>
            <a:spLocks noGrp="1"/>
          </p:cNvSpPr>
          <p:nvPr>
            <p:ph type="dt" sz="half" idx="2"/>
          </p:nvPr>
        </p:nvSpPr>
        <p:spPr>
          <a:xfrm>
            <a:off x="579438" y="6423025"/>
            <a:ext cx="1620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12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1768475" y="6423025"/>
            <a:ext cx="5607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2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1" r:id="rId1"/>
    <p:sldLayoutId id="2147484349" r:id="rId2"/>
    <p:sldLayoutId id="2147484350" r:id="rId3"/>
    <p:sldLayoutId id="2147484351" r:id="rId4"/>
    <p:sldLayoutId id="2147484352" r:id="rId5"/>
    <p:sldLayoutId id="2147484353" r:id="rId6"/>
    <p:sldLayoutId id="2147484354" r:id="rId7"/>
    <p:sldLayoutId id="2147484355" r:id="rId8"/>
    <p:sldLayoutId id="2147484356" r:id="rId9"/>
    <p:sldLayoutId id="2147484357" r:id="rId10"/>
    <p:sldLayoutId id="214748435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777777"/>
          </a:solidFill>
          <a:latin typeface="DefusedLight" pitchFamily="2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808080"/>
          </a:solidFill>
          <a:latin typeface="+mn-lt"/>
          <a:ea typeface="+mn-ea"/>
          <a:cs typeface="+mn-cs"/>
        </a:defRPr>
      </a:lvl1pPr>
      <a:lvl2pPr marL="825500" indent="-28575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808080"/>
          </a:solidFill>
          <a:latin typeface="+mn-lt"/>
        </a:defRPr>
      </a:lvl2pPr>
      <a:lvl3pPr marL="1233488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808080"/>
          </a:solidFill>
          <a:latin typeface="+mn-lt"/>
        </a:defRPr>
      </a:lvl3pPr>
      <a:lvl4pPr marL="16414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80808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80808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80808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80808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80808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80808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Word_97_-_2004_Document1.doc"/><Relationship Id="rId5" Type="http://schemas.openxmlformats.org/officeDocument/2006/relationships/image" Target="../media/image14.wmf"/><Relationship Id="rId6" Type="http://schemas.openxmlformats.org/officeDocument/2006/relationships/image" Target="../media/image15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1" Type="http://schemas.microsoft.com/office/2007/relationships/media" Target="file://localhost/Users/e101273/Documents/Presentations/Athens%20Conference/Gilbert%20UR5.wmv" TargetMode="External"/><Relationship Id="rId2" Type="http://schemas.openxmlformats.org/officeDocument/2006/relationships/video" Target="file://localhost/Users/e101273/Documents/Presentations/Athens%20Conference/Gilbert%20UR5.wmv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71580"/>
            <a:ext cx="9143245" cy="68513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9388" y="258763"/>
            <a:ext cx="41783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DefusedLight" pitchFamily="2" charset="0"/>
              </a:defRPr>
            </a:lvl9pPr>
          </a:lstStyle>
          <a:p>
            <a:pPr lvl="0" eaLnBrk="1" hangingPunct="1">
              <a:defRPr/>
            </a:pPr>
            <a:r>
              <a:rPr lang="en-GB" sz="2000" b="1" dirty="0" smtClean="0"/>
              <a:t>Understanding Human Robot Collaboration in Flexible and Reconfigurable Industrial Environments</a:t>
            </a: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efusedLigh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69556" y="790222"/>
            <a:ext cx="3880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solidFill>
                  <a:srgbClr val="C0C0C0"/>
                </a:solidFill>
                <a:latin typeface="+mj-lt"/>
                <a:ea typeface="+mj-ea"/>
                <a:cs typeface="+mj-cs"/>
              </a:rPr>
              <a:t>Professor Phil </a:t>
            </a:r>
            <a:r>
              <a:rPr lang="en-GB" sz="3000" dirty="0" smtClean="0">
                <a:solidFill>
                  <a:srgbClr val="C0C0C0"/>
                </a:solidFill>
                <a:latin typeface="+mj-lt"/>
                <a:ea typeface="+mj-ea"/>
                <a:cs typeface="+mj-cs"/>
              </a:rPr>
              <a:t>Webb</a:t>
            </a:r>
          </a:p>
          <a:p>
            <a:r>
              <a:rPr lang="en-GB" dirty="0" smtClean="0">
                <a:solidFill>
                  <a:srgbClr val="C0C0C0"/>
                </a:solidFill>
                <a:latin typeface="+mj-lt"/>
                <a:ea typeface="+mj-ea"/>
                <a:cs typeface="+mj-cs"/>
              </a:rPr>
              <a:t>Head of Centre for Structures, Assembly and Intelligent Automation</a:t>
            </a:r>
          </a:p>
        </p:txBody>
      </p:sp>
    </p:spTree>
    <p:extLst>
      <p:ext uri="{BB962C8B-B14F-4D97-AF65-F5344CB8AC3E}">
        <p14:creationId xmlns:p14="http://schemas.microsoft.com/office/powerpoint/2010/main" val="502628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Cranfield University</a:t>
            </a:r>
            <a:endParaRPr lang="en-GB" dirty="0"/>
          </a:p>
        </p:txBody>
      </p:sp>
      <p:pic>
        <p:nvPicPr>
          <p:cNvPr id="5" name="Picture 4" descr="Map_U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020" y="1513581"/>
            <a:ext cx="4375534" cy="5192300"/>
          </a:xfrm>
          <a:prstGeom prst="rect">
            <a:avLst/>
          </a:prstGeom>
        </p:spPr>
      </p:pic>
      <p:pic>
        <p:nvPicPr>
          <p:cNvPr id="7" name="Picture 6" descr="cranfield-airp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385" y="2057947"/>
            <a:ext cx="2858803" cy="1058194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7" idx="2"/>
          </p:cNvCxnSpPr>
          <p:nvPr/>
        </p:nvCxnSpPr>
        <p:spPr>
          <a:xfrm flipH="1">
            <a:off x="5891297" y="3116141"/>
            <a:ext cx="1545490" cy="2130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870480" y="5226134"/>
            <a:ext cx="104086" cy="104106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715211" y="4306780"/>
            <a:ext cx="2291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 Miles North of London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0056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Cranfield University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98" y="2296262"/>
            <a:ext cx="8334375" cy="3990975"/>
          </a:xfrm>
        </p:spPr>
        <p:txBody>
          <a:bodyPr/>
          <a:lstStyle/>
          <a:p>
            <a:r>
              <a:rPr lang="en-GB" dirty="0" smtClean="0"/>
              <a:t>Wholly Postgraduate University</a:t>
            </a:r>
          </a:p>
          <a:p>
            <a:r>
              <a:rPr lang="en-GB" dirty="0" smtClean="0"/>
              <a:t>Specialises in Technology and Management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DefusedLight" panose="00000400000000000000" pitchFamily="2" charset="0"/>
                <a:cs typeface="Arial" panose="020B0604020202020204" pitchFamily="34" charset="0"/>
              </a:rPr>
              <a:t>4500 Students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  <a:latin typeface="DefusedLight" panose="00000400000000000000" pitchFamily="2" charset="0"/>
                <a:cs typeface="Arial" panose="020B0604020202020204" pitchFamily="34" charset="0"/>
              </a:rPr>
              <a:t>&gt;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DefusedLight" panose="00000400000000000000" pitchFamily="2" charset="0"/>
                <a:cs typeface="Arial" panose="020B0604020202020204" pitchFamily="34" charset="0"/>
              </a:rPr>
              <a:t>800 Doctoral students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DefusedLight" panose="00000400000000000000" pitchFamily="2" charset="0"/>
                <a:cs typeface="Arial" panose="020B0604020202020204" pitchFamily="34" charset="0"/>
              </a:rPr>
              <a:t>&gt; 20,000 Exec &amp; Professional </a:t>
            </a:r>
            <a:endParaRPr lang="en-GB" sz="2000" dirty="0" smtClean="0">
              <a:solidFill>
                <a:schemeClr val="bg1">
                  <a:lumMod val="50000"/>
                </a:schemeClr>
              </a:solidFill>
              <a:latin typeface="DefusedLight" panose="00000400000000000000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  <a:latin typeface="DefusedLight" panose="00000400000000000000" pitchFamily="2" charset="0"/>
                <a:cs typeface="Arial" panose="020B0604020202020204" pitchFamily="34" charset="0"/>
              </a:rPr>
              <a:t>&gt;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DefusedLight" panose="00000400000000000000" pitchFamily="2" charset="0"/>
                <a:cs typeface="Arial" panose="020B0604020202020204" pitchFamily="34" charset="0"/>
              </a:rPr>
              <a:t>100 countries</a:t>
            </a:r>
          </a:p>
          <a:p>
            <a:r>
              <a:rPr lang="en-GB" dirty="0" smtClean="0"/>
              <a:t>450 Academic staff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110925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818" y="3754530"/>
            <a:ext cx="4073245" cy="266908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73" y="761999"/>
            <a:ext cx="4177003" cy="136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961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Assembly of Aerospace Components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133600"/>
            <a:ext cx="5411611" cy="3990975"/>
          </a:xfrm>
        </p:spPr>
        <p:txBody>
          <a:bodyPr/>
          <a:lstStyle/>
          <a:p>
            <a:r>
              <a:rPr lang="en-GB" dirty="0" smtClean="0"/>
              <a:t>Large variation in size and weight</a:t>
            </a:r>
          </a:p>
          <a:p>
            <a:r>
              <a:rPr lang="en-GB" dirty="0" smtClean="0"/>
              <a:t>Low volume</a:t>
            </a:r>
          </a:p>
          <a:p>
            <a:r>
              <a:rPr lang="en-GB" dirty="0" smtClean="0"/>
              <a:t>Complex shapes</a:t>
            </a:r>
          </a:p>
          <a:p>
            <a:r>
              <a:rPr lang="en-GB" dirty="0" smtClean="0"/>
              <a:t>Not always to tolerance</a:t>
            </a:r>
          </a:p>
          <a:p>
            <a:r>
              <a:rPr lang="en-GB" dirty="0" smtClean="0"/>
              <a:t>Located using using complex jigs and fixtures</a:t>
            </a:r>
          </a:p>
          <a:p>
            <a:r>
              <a:rPr lang="en-GB" dirty="0" smtClean="0"/>
              <a:t>Large structures difficult to guard using conventional physical means</a:t>
            </a:r>
            <a:endParaRPr lang="en-GB" dirty="0"/>
          </a:p>
        </p:txBody>
      </p:sp>
      <p:graphicFrame>
        <p:nvGraphicFramePr>
          <p:cNvPr id="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3867821"/>
              </p:ext>
            </p:extLst>
          </p:nvPr>
        </p:nvGraphicFramePr>
        <p:xfrm>
          <a:off x="5989814" y="1616779"/>
          <a:ext cx="2628668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4" imgW="2915280" imgH="2194560" progId="Word.Document.8">
                  <p:embed/>
                </p:oleObj>
              </mc:Choice>
              <mc:Fallback>
                <p:oleObj name="Document" r:id="rId4" imgW="2915280" imgH="219456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814" y="1616779"/>
                        <a:ext cx="2628668" cy="200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5" descr="H4 Rivet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77114" y="3853921"/>
            <a:ext cx="2666144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392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Degrees of Automation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Which tasks can we automate and by how much to realise a business case?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2" t="10651" r="974" b="1385"/>
          <a:stretch/>
        </p:blipFill>
        <p:spPr bwMode="auto">
          <a:xfrm>
            <a:off x="4600222" y="3295280"/>
            <a:ext cx="3757587" cy="2507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760" y="3292469"/>
            <a:ext cx="3746789" cy="250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404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Degrees of Automation</a:t>
            </a:r>
            <a:endParaRPr lang="en-GB" dirty="0"/>
          </a:p>
        </p:txBody>
      </p:sp>
      <p:sp>
        <p:nvSpPr>
          <p:cNvPr id="3" name="Rounded Rectangle 2"/>
          <p:cNvSpPr/>
          <p:nvPr/>
        </p:nvSpPr>
        <p:spPr>
          <a:xfrm>
            <a:off x="1384300" y="3874908"/>
            <a:ext cx="1397000" cy="6985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Full Automation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16700" y="3874908"/>
            <a:ext cx="1397000" cy="6985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‘Craft’ Work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1231900" y="3201808"/>
            <a:ext cx="6629400" cy="4953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Where does a process lie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00500" y="3874908"/>
            <a:ext cx="1397000" cy="698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Collaborative Automation ?</a:t>
            </a: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758" y="4832171"/>
            <a:ext cx="234315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443" y="4876444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920" y="4837639"/>
            <a:ext cx="2287588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24001" y="1777999"/>
            <a:ext cx="4529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777777"/>
                </a:solidFill>
                <a:latin typeface="+mn-lt"/>
              </a:rPr>
              <a:t>By acquiring tacit knowledge and applying technical measurement we can determine what we can automate and what is best left  to people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4957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the 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en-GB" sz="2000" dirty="0">
                <a:latin typeface="Arial" charset="0"/>
              </a:rPr>
              <a:t>Principal starting point: Hierarchical Task Analysis (HTA) – the decomposition of a task into discrete </a:t>
            </a:r>
            <a:r>
              <a:rPr lang="en-GB" sz="2000" dirty="0" smtClean="0">
                <a:latin typeface="Arial" charset="0"/>
              </a:rPr>
              <a:t>elements</a:t>
            </a:r>
            <a:endParaRPr lang="en-GB" sz="2000" dirty="0">
              <a:latin typeface="Arial" charset="0"/>
            </a:endParaRPr>
          </a:p>
          <a:p>
            <a:pPr marL="555625" lvl="1" indent="0">
              <a:defRPr/>
            </a:pPr>
            <a:r>
              <a:rPr lang="en-GB" sz="2000" dirty="0">
                <a:latin typeface="Arial" charset="0"/>
              </a:rPr>
              <a:t>Much deeper than process map / work standards: repeated / reiterative examination via interview and </a:t>
            </a:r>
            <a:r>
              <a:rPr lang="en-GB" sz="2000" dirty="0" smtClean="0">
                <a:latin typeface="Arial" charset="0"/>
              </a:rPr>
              <a:t>observation</a:t>
            </a:r>
            <a:endParaRPr lang="en-GB" sz="2000" dirty="0">
              <a:latin typeface="Arial" charset="0"/>
            </a:endParaRPr>
          </a:p>
          <a:p>
            <a:pPr marL="0" indent="0">
              <a:defRPr/>
            </a:pPr>
            <a:r>
              <a:rPr lang="en-GB" sz="2000" dirty="0">
                <a:latin typeface="Arial" charset="0"/>
              </a:rPr>
              <a:t>HTA will decompose tasks into discrete elements to an increasingly deeper level until sufficient for further </a:t>
            </a:r>
            <a:r>
              <a:rPr lang="en-GB" sz="2000" dirty="0" smtClean="0">
                <a:latin typeface="Arial" charset="0"/>
              </a:rPr>
              <a:t>analysis</a:t>
            </a:r>
            <a:endParaRPr lang="en-GB" sz="2000" dirty="0">
              <a:latin typeface="Arial" charset="0"/>
            </a:endParaRPr>
          </a:p>
          <a:p>
            <a:pPr marL="0" indent="0">
              <a:defRPr/>
            </a:pPr>
            <a:r>
              <a:rPr lang="en-GB" sz="2000" dirty="0">
                <a:latin typeface="Arial" charset="0"/>
              </a:rPr>
              <a:t>Further analysis depends on what we want to know about the task e.g.</a:t>
            </a:r>
          </a:p>
          <a:p>
            <a:pPr marL="457200" lvl="1" indent="0">
              <a:buFont typeface="Arial" charset="0"/>
              <a:buChar char="•"/>
              <a:defRPr/>
            </a:pPr>
            <a:r>
              <a:rPr lang="en-GB" sz="2000" dirty="0">
                <a:latin typeface="Arial" charset="0"/>
              </a:rPr>
              <a:t>Human error identification (HEI)</a:t>
            </a:r>
          </a:p>
          <a:p>
            <a:pPr marL="457200" lvl="1" indent="0">
              <a:buFont typeface="Arial" charset="0"/>
              <a:buChar char="•"/>
              <a:defRPr/>
            </a:pPr>
            <a:r>
              <a:rPr lang="en-GB" sz="2000" dirty="0">
                <a:latin typeface="Arial" charset="0"/>
              </a:rPr>
              <a:t>Distinction of ‘skill’ type: procedural (implicit ) </a:t>
            </a:r>
            <a:r>
              <a:rPr lang="en-GB" sz="2000" dirty="0" err="1">
                <a:latin typeface="Arial" charset="0"/>
              </a:rPr>
              <a:t>vs</a:t>
            </a:r>
            <a:r>
              <a:rPr lang="en-GB" sz="2000" dirty="0">
                <a:latin typeface="Arial" charset="0"/>
              </a:rPr>
              <a:t> declarative (tacit)</a:t>
            </a:r>
          </a:p>
          <a:p>
            <a:pPr marL="457200" lvl="1" indent="0">
              <a:buFont typeface="Arial" charset="0"/>
              <a:buChar char="•"/>
              <a:defRPr/>
            </a:pPr>
            <a:r>
              <a:rPr lang="en-GB" sz="2000" dirty="0">
                <a:latin typeface="Arial" charset="0"/>
              </a:rPr>
              <a:t>Function allocation</a:t>
            </a:r>
          </a:p>
          <a:p>
            <a:pPr marL="457200" lvl="1" indent="0">
              <a:buFont typeface="Arial" charset="0"/>
              <a:buChar char="•"/>
              <a:defRPr/>
            </a:pPr>
            <a:r>
              <a:rPr lang="en-GB" sz="2000" dirty="0">
                <a:latin typeface="Arial" charset="0"/>
              </a:rPr>
              <a:t>Analysis of situational variables and dependencies.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2883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the Task</a:t>
            </a:r>
            <a:endParaRPr lang="en-GB" dirty="0"/>
          </a:p>
        </p:txBody>
      </p:sp>
      <p:pic>
        <p:nvPicPr>
          <p:cNvPr id="3" name="Content Placeholder 5" descr="H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2" r="13882"/>
          <a:stretch>
            <a:fillRect/>
          </a:stretch>
        </p:blipFill>
        <p:spPr>
          <a:xfrm>
            <a:off x="1402925" y="2003778"/>
            <a:ext cx="7326207" cy="434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01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the Task</a:t>
            </a:r>
            <a:endParaRPr lang="en-GB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204" y="4058356"/>
            <a:ext cx="40449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066" y="1207911"/>
            <a:ext cx="1981200" cy="275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8" t="26680" r="60863" b="37866"/>
          <a:stretch>
            <a:fillRect/>
          </a:stretch>
        </p:blipFill>
        <p:spPr bwMode="auto">
          <a:xfrm>
            <a:off x="642261" y="2271887"/>
            <a:ext cx="3133626" cy="169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6" t="24631" r="59830" b="32318"/>
          <a:stretch>
            <a:fillRect/>
          </a:stretch>
        </p:blipFill>
        <p:spPr bwMode="auto">
          <a:xfrm>
            <a:off x="640643" y="4125813"/>
            <a:ext cx="3479800" cy="210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_DSC2221-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255" y="2311400"/>
            <a:ext cx="2484765" cy="16538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76796" y="1033777"/>
            <a:ext cx="27380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777777"/>
                </a:solidFill>
              </a:rPr>
              <a:t>Use Motion Capture and </a:t>
            </a:r>
            <a:endParaRPr lang="en-GB" dirty="0" smtClean="0">
              <a:solidFill>
                <a:srgbClr val="777777"/>
              </a:solidFill>
            </a:endParaRPr>
          </a:p>
          <a:p>
            <a:r>
              <a:rPr lang="en-GB" dirty="0" smtClean="0">
                <a:solidFill>
                  <a:srgbClr val="777777"/>
                </a:solidFill>
              </a:rPr>
              <a:t>Eye Tracking </a:t>
            </a:r>
            <a:r>
              <a:rPr lang="en-GB" dirty="0">
                <a:solidFill>
                  <a:srgbClr val="777777"/>
                </a:solidFill>
              </a:rPr>
              <a:t>to augment </a:t>
            </a:r>
            <a:endParaRPr lang="en-GB" dirty="0" smtClean="0">
              <a:solidFill>
                <a:srgbClr val="777777"/>
              </a:solidFill>
            </a:endParaRPr>
          </a:p>
          <a:p>
            <a:r>
              <a:rPr lang="en-GB" dirty="0">
                <a:solidFill>
                  <a:srgbClr val="777777"/>
                </a:solidFill>
              </a:rPr>
              <a:t>d</a:t>
            </a:r>
            <a:r>
              <a:rPr lang="en-GB" dirty="0" smtClean="0">
                <a:solidFill>
                  <a:srgbClr val="777777"/>
                </a:solidFill>
              </a:rPr>
              <a:t>ata gathering </a:t>
            </a:r>
            <a:r>
              <a:rPr lang="en-GB" dirty="0">
                <a:solidFill>
                  <a:srgbClr val="777777"/>
                </a:solidFill>
              </a:rPr>
              <a:t>providing </a:t>
            </a:r>
            <a:endParaRPr lang="en-GB" dirty="0" smtClean="0">
              <a:solidFill>
                <a:srgbClr val="777777"/>
              </a:solidFill>
            </a:endParaRPr>
          </a:p>
          <a:p>
            <a:r>
              <a:rPr lang="en-GB" dirty="0">
                <a:solidFill>
                  <a:srgbClr val="777777"/>
                </a:solidFill>
              </a:rPr>
              <a:t>r</a:t>
            </a:r>
            <a:r>
              <a:rPr lang="en-GB" dirty="0" smtClean="0">
                <a:solidFill>
                  <a:srgbClr val="777777"/>
                </a:solidFill>
              </a:rPr>
              <a:t>eal physical </a:t>
            </a:r>
            <a:r>
              <a:rPr lang="en-GB" dirty="0">
                <a:solidFill>
                  <a:srgbClr val="777777"/>
                </a:solidFill>
              </a:rPr>
              <a:t>attributes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6083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Degrees of Automation</a:t>
            </a:r>
            <a:endParaRPr lang="en-GB" dirty="0"/>
          </a:p>
        </p:txBody>
      </p:sp>
      <p:sp>
        <p:nvSpPr>
          <p:cNvPr id="3" name="Rounded Rectangle 2"/>
          <p:cNvSpPr/>
          <p:nvPr/>
        </p:nvSpPr>
        <p:spPr>
          <a:xfrm>
            <a:off x="1384300" y="3874908"/>
            <a:ext cx="1397000" cy="6985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Full Automation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16700" y="3874908"/>
            <a:ext cx="1397000" cy="6985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‘Craft’ Work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1231900" y="3201808"/>
            <a:ext cx="6629400" cy="4953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Where does a process lie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00500" y="3874908"/>
            <a:ext cx="1397000" cy="698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</a:rPr>
              <a:t>Collaborative Automation ?</a:t>
            </a:r>
          </a:p>
        </p:txBody>
      </p:sp>
      <p:sp>
        <p:nvSpPr>
          <p:cNvPr id="7" name="Down Arrow 6"/>
          <p:cNvSpPr/>
          <p:nvPr/>
        </p:nvSpPr>
        <p:spPr>
          <a:xfrm>
            <a:off x="6166551" y="2198508"/>
            <a:ext cx="228600" cy="10033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758" y="4832171"/>
            <a:ext cx="234315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443" y="4876444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920" y="4837639"/>
            <a:ext cx="2287588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92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Arial" charset="0"/>
              </a:rPr>
              <a:t>Understanding the </a:t>
            </a:r>
            <a:br>
              <a:rPr lang="en-GB" sz="3200" dirty="0">
                <a:latin typeface="Arial" charset="0"/>
              </a:rPr>
            </a:br>
            <a:r>
              <a:rPr lang="en-GB" sz="3200" dirty="0">
                <a:latin typeface="Arial" charset="0"/>
              </a:rPr>
              <a:t>Industrial Context</a:t>
            </a:r>
            <a:endParaRPr lang="en-GB" dirty="0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727200" y="1736320"/>
            <a:ext cx="5508625" cy="3744913"/>
            <a:chOff x="2019487" y="1901265"/>
            <a:chExt cx="5509506" cy="3580879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3879" y="2184193"/>
              <a:ext cx="4975114" cy="3030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Oval 4"/>
            <p:cNvSpPr/>
            <p:nvPr/>
          </p:nvSpPr>
          <p:spPr>
            <a:xfrm>
              <a:off x="2019487" y="1901265"/>
              <a:ext cx="5401538" cy="3580879"/>
            </a:xfrm>
            <a:prstGeom prst="ellipse">
              <a:avLst/>
            </a:prstGeom>
            <a:solidFill>
              <a:srgbClr val="002060">
                <a:alpha val="1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96406" y="2415464"/>
            <a:ext cx="21605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400" b="1" i="1" dirty="0">
                <a:solidFill>
                  <a:srgbClr val="000000"/>
                </a:solidFill>
              </a:rPr>
              <a:t>Organisational</a:t>
            </a:r>
          </a:p>
          <a:p>
            <a:r>
              <a:rPr lang="en-GB" sz="1400" dirty="0">
                <a:solidFill>
                  <a:srgbClr val="000000"/>
                </a:solidFill>
              </a:rPr>
              <a:t>Mechanistic structure </a:t>
            </a:r>
          </a:p>
          <a:p>
            <a:r>
              <a:rPr lang="en-GB" sz="1400" dirty="0">
                <a:solidFill>
                  <a:srgbClr val="000000"/>
                </a:solidFill>
              </a:rPr>
              <a:t>Management commitment and control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433761" y="871942"/>
            <a:ext cx="21240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 i="1" dirty="0"/>
              <a:t>External</a:t>
            </a:r>
          </a:p>
          <a:p>
            <a:r>
              <a:rPr lang="en-US" sz="1400" dirty="0"/>
              <a:t>Unions</a:t>
            </a:r>
          </a:p>
          <a:p>
            <a:r>
              <a:rPr lang="en-US" sz="1400" dirty="0"/>
              <a:t>Health &amp; Safety (H&amp;S)</a:t>
            </a:r>
          </a:p>
          <a:p>
            <a:r>
              <a:rPr lang="en-US" sz="1400" dirty="0"/>
              <a:t>Government legislation</a:t>
            </a:r>
          </a:p>
          <a:p>
            <a:r>
              <a:rPr lang="en-US" sz="1400" dirty="0"/>
              <a:t>Overall environmental uncertainty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71650" y="4883357"/>
            <a:ext cx="26479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400" b="1" i="1" dirty="0">
                <a:solidFill>
                  <a:srgbClr val="000000"/>
                </a:solidFill>
              </a:rPr>
              <a:t>Individual</a:t>
            </a:r>
          </a:p>
          <a:p>
            <a:r>
              <a:rPr lang="en-GB" sz="1400" dirty="0">
                <a:solidFill>
                  <a:srgbClr val="000000"/>
                </a:solidFill>
              </a:rPr>
              <a:t>Automation effects on work characteristics</a:t>
            </a:r>
          </a:p>
          <a:p>
            <a:r>
              <a:rPr lang="en-GB" sz="1400" dirty="0">
                <a:solidFill>
                  <a:srgbClr val="000000"/>
                </a:solidFill>
              </a:rPr>
              <a:t>Employee resistance</a:t>
            </a:r>
          </a:p>
          <a:p>
            <a:r>
              <a:rPr lang="en-GB" sz="1400" dirty="0">
                <a:solidFill>
                  <a:srgbClr val="000000"/>
                </a:solidFill>
              </a:rPr>
              <a:t>Fear and Trust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971348" y="5211240"/>
            <a:ext cx="29511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400" b="1" i="1" dirty="0">
                <a:solidFill>
                  <a:srgbClr val="000000"/>
                </a:solidFill>
              </a:rPr>
              <a:t>Group / Team</a:t>
            </a:r>
          </a:p>
          <a:p>
            <a:r>
              <a:rPr lang="en-GB" sz="1400" dirty="0">
                <a:solidFill>
                  <a:srgbClr val="000000"/>
                </a:solidFill>
              </a:rPr>
              <a:t>Technology champions</a:t>
            </a:r>
          </a:p>
          <a:p>
            <a:r>
              <a:rPr lang="en-GB" sz="1400" dirty="0">
                <a:solidFill>
                  <a:srgbClr val="000000"/>
                </a:solidFill>
              </a:rPr>
              <a:t>Lack of team approach and functional integration</a:t>
            </a:r>
          </a:p>
        </p:txBody>
      </p:sp>
    </p:spTree>
    <p:extLst>
      <p:ext uri="{BB962C8B-B14F-4D97-AF65-F5344CB8AC3E}">
        <p14:creationId xmlns:p14="http://schemas.microsoft.com/office/powerpoint/2010/main" val="1170026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Understanding Trust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000" dirty="0"/>
              <a:t>How do people react to working next to Industrial Robots?</a:t>
            </a:r>
          </a:p>
          <a:p>
            <a:pPr lvl="1">
              <a:defRPr/>
            </a:pPr>
            <a:r>
              <a:rPr lang="en-US" sz="2000" dirty="0" smtClean="0"/>
              <a:t>Development of a trust scale for industrial human robot collaboration</a:t>
            </a:r>
            <a:endParaRPr lang="en-US" sz="2000" dirty="0"/>
          </a:p>
          <a:p>
            <a:pPr>
              <a:defRPr/>
            </a:pPr>
            <a:r>
              <a:rPr lang="en-US" sz="2000" dirty="0"/>
              <a:t>Factors include:</a:t>
            </a:r>
          </a:p>
          <a:p>
            <a:pPr lvl="1">
              <a:defRPr/>
            </a:pPr>
            <a:r>
              <a:rPr lang="en-US" sz="2000" dirty="0"/>
              <a:t>Types of movement (smooth / jerky)</a:t>
            </a:r>
          </a:p>
          <a:p>
            <a:pPr lvl="1">
              <a:defRPr/>
            </a:pPr>
            <a:r>
              <a:rPr lang="en-US" sz="2000" dirty="0"/>
              <a:t>Control (Who leads the task?)</a:t>
            </a:r>
          </a:p>
          <a:p>
            <a:pPr lvl="1">
              <a:defRPr/>
            </a:pPr>
            <a:r>
              <a:rPr lang="en-US" sz="2000" dirty="0"/>
              <a:t>Speed (does the operator have control?)</a:t>
            </a:r>
          </a:p>
          <a:p>
            <a:pPr lvl="1">
              <a:defRPr/>
            </a:pPr>
            <a:r>
              <a:rPr lang="en-US" sz="2000" dirty="0"/>
              <a:t>Does the operator feel inherently safe? – initial results with over 100 experienced and naive operators suggest that they do and there is little difference based on experience.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924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Assessment and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8287" lvl="1" indent="0">
              <a:buNone/>
              <a:defRPr/>
            </a:pPr>
            <a:r>
              <a:rPr lang="en-GB" sz="2000" u="sng" dirty="0"/>
              <a:t>Hazard Identification  </a:t>
            </a:r>
          </a:p>
          <a:p>
            <a:pPr marL="268287" lvl="1" indent="0">
              <a:defRPr/>
            </a:pPr>
            <a:r>
              <a:rPr lang="en-GB" sz="2000" dirty="0"/>
              <a:t>Method was based on Risk Priority Number. </a:t>
            </a:r>
            <a:endParaRPr lang="en-GB" sz="2000" dirty="0" smtClean="0"/>
          </a:p>
          <a:p>
            <a:pPr marL="268287" lvl="1" indent="0">
              <a:buNone/>
              <a:defRPr/>
            </a:pPr>
            <a:r>
              <a:rPr lang="en-GB" sz="2000" u="sng" dirty="0" smtClean="0"/>
              <a:t>Assessment </a:t>
            </a:r>
            <a:r>
              <a:rPr lang="en-GB" sz="2000" u="sng" dirty="0"/>
              <a:t>of risk quantitatively using Fault Tree Analysis and Event Tree Analysis</a:t>
            </a:r>
            <a:endParaRPr lang="en-GB" sz="2000" dirty="0"/>
          </a:p>
          <a:p>
            <a:pPr marL="441325" lvl="2" indent="361950">
              <a:buFont typeface="Arial" panose="020B0604020202020204" pitchFamily="34" charset="0"/>
              <a:buChar char="-"/>
              <a:defRPr/>
            </a:pPr>
            <a:r>
              <a:rPr lang="en-GB" sz="2000" dirty="0"/>
              <a:t>FTA model based on top level hazard of ‘failure of safety-rated integrated robotic device’ </a:t>
            </a:r>
            <a:r>
              <a:rPr lang="en-GB" sz="2000" dirty="0" smtClean="0"/>
              <a:t>ETA </a:t>
            </a:r>
            <a:r>
              <a:rPr lang="en-GB" sz="2000" dirty="0"/>
              <a:t>model for the initiating event  </a:t>
            </a:r>
            <a:endParaRPr lang="en-GB" sz="2000" dirty="0" smtClean="0"/>
          </a:p>
          <a:p>
            <a:pPr marL="441325" lvl="2" indent="361950">
              <a:buFont typeface="Arial" panose="020B0604020202020204" pitchFamily="34" charset="0"/>
              <a:buChar char="-"/>
              <a:defRPr/>
            </a:pPr>
            <a:r>
              <a:rPr lang="en-GB" sz="2000" dirty="0" err="1" smtClean="0"/>
              <a:t>eg</a:t>
            </a:r>
            <a:r>
              <a:rPr lang="en-GB" sz="2000" dirty="0" smtClean="0"/>
              <a:t>: ‘inadvertent </a:t>
            </a:r>
            <a:r>
              <a:rPr lang="en-GB" sz="2000" dirty="0"/>
              <a:t>movement of robot arm’ </a:t>
            </a:r>
            <a:r>
              <a:rPr lang="en-GB" sz="2000" dirty="0" smtClean="0"/>
              <a:t>(</a:t>
            </a:r>
            <a:r>
              <a:rPr lang="en-GB" sz="2000" dirty="0"/>
              <a:t>leading to death) to </a:t>
            </a:r>
            <a:r>
              <a:rPr lang="en-GB" sz="2000" dirty="0" smtClean="0"/>
              <a:t>or (</a:t>
            </a:r>
            <a:r>
              <a:rPr lang="en-GB" sz="2000" dirty="0"/>
              <a:t>non-permanent injury). </a:t>
            </a:r>
            <a:endParaRPr lang="en-GB" sz="2000" dirty="0" smtClean="0"/>
          </a:p>
          <a:p>
            <a:pPr marL="441325" lvl="2" indent="361950">
              <a:buFont typeface="Arial" panose="020B0604020202020204" pitchFamily="34" charset="0"/>
              <a:buChar char="-"/>
              <a:defRPr/>
            </a:pPr>
            <a:r>
              <a:rPr lang="en-GB" sz="2000" dirty="0" smtClean="0"/>
              <a:t>Damage </a:t>
            </a:r>
            <a:r>
              <a:rPr lang="en-GB" sz="2000" dirty="0"/>
              <a:t>to asset </a:t>
            </a:r>
            <a:r>
              <a:rPr lang="en-GB" sz="2000" dirty="0" smtClean="0"/>
              <a:t>depending </a:t>
            </a:r>
            <a:r>
              <a:rPr lang="en-GB" sz="2000" dirty="0"/>
              <a:t>on accident sequence path. </a:t>
            </a:r>
            <a:endParaRPr lang="en-GB" dirty="0">
              <a:latin typeface="Arial" charset="0"/>
            </a:endParaRPr>
          </a:p>
          <a:p>
            <a:pPr>
              <a:defRPr/>
            </a:pPr>
            <a:r>
              <a:rPr lang="en-GB" sz="1800" dirty="0">
                <a:solidFill>
                  <a:srgbClr val="FF0000"/>
                </a:solidFill>
                <a:latin typeface="Arial" charset="0"/>
              </a:rPr>
              <a:t>However this does not take into account human error! Further work in progress to produce a more representative risk analysis too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192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Assessment and Acceptability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362" y="2102068"/>
            <a:ext cx="8966638" cy="3990975"/>
          </a:xfrm>
        </p:spPr>
        <p:txBody>
          <a:bodyPr/>
          <a:lstStyle/>
          <a:p>
            <a:pPr marL="268287" lvl="1" indent="0">
              <a:buNone/>
              <a:defRPr/>
            </a:pPr>
            <a:r>
              <a:rPr lang="en-GB" sz="2000" dirty="0"/>
              <a:t>An assessment of the residual risk of large scale collaborative automation in </a:t>
            </a:r>
            <a:r>
              <a:rPr lang="en-GB" sz="2000" dirty="0" smtClean="0"/>
              <a:t>context needs to carried  </a:t>
            </a:r>
            <a:r>
              <a:rPr lang="en-GB" sz="2000" dirty="0"/>
              <a:t>out. Quantitative and qualitative methodologies </a:t>
            </a:r>
            <a:r>
              <a:rPr lang="en-GB" sz="2000" dirty="0" smtClean="0"/>
              <a:t>can be </a:t>
            </a:r>
            <a:r>
              <a:rPr lang="en-GB" sz="2000" dirty="0"/>
              <a:t>used as follows: </a:t>
            </a:r>
          </a:p>
          <a:p>
            <a:pPr marL="611187" lvl="1" indent="-342900">
              <a:defRPr/>
            </a:pPr>
            <a:r>
              <a:rPr lang="en-GB" sz="2000" dirty="0" smtClean="0"/>
              <a:t>Reliability</a:t>
            </a:r>
            <a:r>
              <a:rPr lang="en-GB" sz="2000" dirty="0"/>
              <a:t>-based methodology using functional failure analysis and fault / event trees; </a:t>
            </a:r>
          </a:p>
          <a:p>
            <a:pPr marL="611187" lvl="1" indent="-342900">
              <a:defRPr/>
            </a:pPr>
            <a:r>
              <a:rPr lang="en-GB" sz="2000" dirty="0" smtClean="0"/>
              <a:t>Systems</a:t>
            </a:r>
            <a:r>
              <a:rPr lang="en-GB" sz="2000" dirty="0"/>
              <a:t>-Theoretic Accident Model and Processes (STAMP).</a:t>
            </a:r>
          </a:p>
          <a:p>
            <a:pPr marL="268287" lvl="1" indent="0">
              <a:buNone/>
              <a:defRPr/>
            </a:pPr>
            <a:endParaRPr lang="en-GB" sz="1000" dirty="0"/>
          </a:p>
          <a:p>
            <a:pPr marL="268287" lvl="1" indent="0">
              <a:buNone/>
              <a:defRPr/>
            </a:pPr>
            <a:r>
              <a:rPr lang="en-GB" sz="2000" dirty="0" smtClean="0"/>
              <a:t>The </a:t>
            </a:r>
            <a:r>
              <a:rPr lang="en-GB" sz="2000" dirty="0"/>
              <a:t>risk acceptability </a:t>
            </a:r>
            <a:r>
              <a:rPr lang="en-GB" sz="2000" dirty="0" smtClean="0"/>
              <a:t>methodology </a:t>
            </a:r>
            <a:r>
              <a:rPr lang="en-GB" sz="2000" dirty="0"/>
              <a:t>involves capturing individual’s understanding of safety and </a:t>
            </a:r>
            <a:r>
              <a:rPr lang="en-GB" sz="2000" dirty="0" smtClean="0"/>
              <a:t>risk </a:t>
            </a:r>
            <a:r>
              <a:rPr lang="en-GB" sz="2000" dirty="0"/>
              <a:t>to identify the key factors that will most likely influence decision-makers to accept the residual risk and agree deployment of </a:t>
            </a:r>
            <a:r>
              <a:rPr lang="en-GB" sz="2000" dirty="0" smtClean="0"/>
              <a:t>collaborative automation in the light </a:t>
            </a:r>
            <a:r>
              <a:rPr lang="en-GB" sz="2000" dirty="0"/>
              <a:t>of the significant business benefits that it could provide. </a:t>
            </a:r>
          </a:p>
        </p:txBody>
      </p:sp>
    </p:spTree>
    <p:extLst>
      <p:ext uri="{BB962C8B-B14F-4D97-AF65-F5344CB8AC3E}">
        <p14:creationId xmlns:p14="http://schemas.microsoft.com/office/powerpoint/2010/main" val="683846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Task understanding and division</a:t>
            </a:r>
          </a:p>
          <a:p>
            <a:r>
              <a:rPr lang="en-GB" dirty="0" smtClean="0"/>
              <a:t>Trust – operator comfort and acceptance</a:t>
            </a:r>
          </a:p>
          <a:p>
            <a:r>
              <a:rPr lang="en-GB" dirty="0" smtClean="0"/>
              <a:t>Perceived safety – not the same as actual safety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2620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Collaborative Automation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133600"/>
            <a:ext cx="4042833" cy="3990975"/>
          </a:xfrm>
        </p:spPr>
        <p:txBody>
          <a:bodyPr/>
          <a:lstStyle/>
          <a:p>
            <a:r>
              <a:rPr lang="en-GB" dirty="0" smtClean="0"/>
              <a:t>Force / Torque limited robots</a:t>
            </a:r>
          </a:p>
          <a:p>
            <a:r>
              <a:rPr lang="en-GB" dirty="0" smtClean="0"/>
              <a:t>Payload limited to about 10Kg max</a:t>
            </a:r>
          </a:p>
          <a:p>
            <a:r>
              <a:rPr lang="en-GB" dirty="0" smtClean="0"/>
              <a:t>No guarding required but hazard usually from process or end-effector.</a:t>
            </a:r>
            <a:endParaRPr lang="en-GB" dirty="0"/>
          </a:p>
        </p:txBody>
      </p:sp>
      <p:pic>
        <p:nvPicPr>
          <p:cNvPr id="5" name="Gilbert UR5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37705" y="1897902"/>
            <a:ext cx="4374909" cy="328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86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Collaborative Working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133601"/>
            <a:ext cx="8334375" cy="1089864"/>
          </a:xfrm>
        </p:spPr>
        <p:txBody>
          <a:bodyPr/>
          <a:lstStyle/>
          <a:p>
            <a:r>
              <a:rPr lang="en-GB" dirty="0" smtClean="0"/>
              <a:t>Combining all the above should facilitate true collaborative working</a:t>
            </a:r>
            <a:r>
              <a:rPr lang="en-GB" dirty="0"/>
              <a:t>.</a:t>
            </a:r>
            <a:endParaRPr lang="en-GB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79193" y="3463925"/>
            <a:ext cx="76423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>
                <a:solidFill>
                  <a:srgbClr val="858C93"/>
                </a:solidFill>
              </a:rPr>
              <a:t>Current research and developing standards suggests that contact may be permissible if it does not cause injury – is this really acceptable?</a:t>
            </a:r>
          </a:p>
        </p:txBody>
      </p:sp>
    </p:spTree>
    <p:extLst>
      <p:ext uri="{BB962C8B-B14F-4D97-AF65-F5344CB8AC3E}">
        <p14:creationId xmlns:p14="http://schemas.microsoft.com/office/powerpoint/2010/main" val="59652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2" t="10651" r="974" b="1385"/>
          <a:stretch/>
        </p:blipFill>
        <p:spPr bwMode="auto">
          <a:xfrm>
            <a:off x="3310920" y="1987887"/>
            <a:ext cx="5309809" cy="354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Large Scale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9279" y="2554112"/>
            <a:ext cx="2984499" cy="28222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Labour intensive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Significant  number of operator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Ergonomic issues</a:t>
            </a:r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754115" y="1354666"/>
            <a:ext cx="44234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>
                <a:solidFill>
                  <a:srgbClr val="777777"/>
                </a:solidFill>
                <a:latin typeface="+mn-lt"/>
              </a:rPr>
              <a:t>Airbus A320 Flap Installation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2897" y="5743222"/>
            <a:ext cx="39825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b="1" dirty="0">
                <a:solidFill>
                  <a:srgbClr val="777777"/>
                </a:solidFill>
                <a:latin typeface="+mn-lt"/>
              </a:rPr>
              <a:t>What can we automate?</a:t>
            </a:r>
          </a:p>
        </p:txBody>
      </p:sp>
    </p:spTree>
    <p:extLst>
      <p:ext uri="{BB962C8B-B14F-4D97-AF65-F5344CB8AC3E}">
        <p14:creationId xmlns:p14="http://schemas.microsoft.com/office/powerpoint/2010/main" val="3713872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444" y="2137897"/>
            <a:ext cx="4892960" cy="326433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H/R Cooperative </a:t>
            </a:r>
            <a:br>
              <a:rPr lang="en-GB" dirty="0"/>
            </a:br>
            <a:r>
              <a:rPr lang="en-GB" dirty="0"/>
              <a:t>System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2133600"/>
            <a:ext cx="3309055" cy="39909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Robot scans and positions flap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Once the flap is in correct position, operator enters working area to </a:t>
            </a:r>
            <a:r>
              <a:rPr lang="en-GB" dirty="0" smtClean="0"/>
              <a:t>perform installation of  </a:t>
            </a:r>
            <a:r>
              <a:rPr lang="en-GB" dirty="0"/>
              <a:t>the flap </a:t>
            </a:r>
            <a:r>
              <a:rPr lang="en-GB" dirty="0" smtClean="0"/>
              <a:t>on to </a:t>
            </a:r>
            <a:r>
              <a:rPr lang="en-GB" dirty="0"/>
              <a:t>the wing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0574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369" y="1509889"/>
            <a:ext cx="3000963" cy="450144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System Safety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71501" y="2133600"/>
            <a:ext cx="3856038" cy="3990975"/>
          </a:xfrm>
        </p:spPr>
        <p:txBody>
          <a:bodyPr/>
          <a:lstStyle/>
          <a:p>
            <a:r>
              <a:rPr lang="en-GB" dirty="0" smtClean="0"/>
              <a:t>Overhead 3D </a:t>
            </a:r>
            <a:r>
              <a:rPr lang="en-GB" dirty="0"/>
              <a:t>monitoring </a:t>
            </a:r>
            <a:r>
              <a:rPr lang="en-GB" dirty="0" smtClean="0"/>
              <a:t>camera</a:t>
            </a:r>
          </a:p>
          <a:p>
            <a:r>
              <a:rPr lang="en-GB" dirty="0" smtClean="0"/>
              <a:t>Safety </a:t>
            </a:r>
            <a:r>
              <a:rPr lang="en-GB" dirty="0"/>
              <a:t>laser scanner for </a:t>
            </a:r>
            <a:r>
              <a:rPr lang="en-GB" dirty="0" smtClean="0"/>
              <a:t>under wing monitoring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808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Fixed guarding ensures safety?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1800" dirty="0"/>
              <a:t>24.07.2006 	Fatality – crushed between a robotic arm and frame of one of the robot's work stations </a:t>
            </a:r>
            <a:r>
              <a:rPr lang="en-GB" sz="1800" dirty="0" smtClean="0"/>
              <a:t>- Reaching </a:t>
            </a:r>
            <a:r>
              <a:rPr lang="en-GB" sz="1800" dirty="0"/>
              <a:t>to remove scrap dropped by robot, or reaching to activate a "reset" button. No robot malfunction 	</a:t>
            </a:r>
          </a:p>
          <a:p>
            <a:r>
              <a:rPr lang="en-GB" sz="1800" dirty="0"/>
              <a:t>25.05.2007 	Fatality – struck by robot </a:t>
            </a:r>
            <a:r>
              <a:rPr lang="en-GB" sz="1800" dirty="0" smtClean="0"/>
              <a:t>- Robot </a:t>
            </a:r>
            <a:r>
              <a:rPr lang="en-GB" sz="1800" dirty="0"/>
              <a:t>cycled and struck employee during troubleshooting. 	</a:t>
            </a:r>
          </a:p>
          <a:p>
            <a:r>
              <a:rPr lang="en-GB" sz="1800" dirty="0"/>
              <a:t>21.07.2009 	Fatality – crushed torso </a:t>
            </a:r>
            <a:r>
              <a:rPr lang="en-GB" sz="1800" dirty="0" smtClean="0"/>
              <a:t>- Failed </a:t>
            </a:r>
            <a:r>
              <a:rPr lang="en-GB" sz="1800" dirty="0"/>
              <a:t>to de-energise equipment before entering cage. 	</a:t>
            </a:r>
          </a:p>
          <a:p>
            <a:r>
              <a:rPr lang="en-GB" sz="1800" dirty="0"/>
              <a:t>02.08.2011 	Fatality – pinched between robot arm and conveyer </a:t>
            </a:r>
            <a:r>
              <a:rPr lang="en-GB" sz="1800" dirty="0" smtClean="0"/>
              <a:t>belt - Cause </a:t>
            </a:r>
            <a:r>
              <a:rPr lang="en-GB" sz="1800" dirty="0"/>
              <a:t>unspecified but employee was freeing a jam. 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140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Flexible safety monitoring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t="12577" r="1868" b="2271"/>
          <a:stretch/>
        </p:blipFill>
        <p:spPr>
          <a:xfrm rot="5400000">
            <a:off x="4767263" y="2376488"/>
            <a:ext cx="4376737" cy="32162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0" t="11670" r="2008"/>
          <a:stretch/>
        </p:blipFill>
        <p:spPr>
          <a:xfrm rot="5400000">
            <a:off x="1464629" y="2321818"/>
            <a:ext cx="4410275" cy="33226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3222" y="6321777"/>
            <a:ext cx="5945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Monitoring profile changes according to robot movement</a:t>
            </a:r>
          </a:p>
        </p:txBody>
      </p:sp>
    </p:spTree>
    <p:extLst>
      <p:ext uri="{BB962C8B-B14F-4D97-AF65-F5344CB8AC3E}">
        <p14:creationId xmlns:p14="http://schemas.microsoft.com/office/powerpoint/2010/main" val="381475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33" y="1582912"/>
            <a:ext cx="5217894" cy="423291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Dynamic work area labelling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1501" y="2133600"/>
            <a:ext cx="2758722" cy="3990975"/>
          </a:xfrm>
        </p:spPr>
        <p:txBody>
          <a:bodyPr/>
          <a:lstStyle/>
          <a:p>
            <a:r>
              <a:rPr lang="en-GB" dirty="0" smtClean="0"/>
              <a:t>Projected floor </a:t>
            </a:r>
            <a:r>
              <a:rPr lang="en-GB" dirty="0"/>
              <a:t>labels to indicate system </a:t>
            </a:r>
            <a:r>
              <a:rPr lang="en-GB" dirty="0" smtClean="0"/>
              <a:t>status</a:t>
            </a:r>
          </a:p>
          <a:p>
            <a:r>
              <a:rPr lang="en-GB" dirty="0" smtClean="0"/>
              <a:t>Traffic lights and audible alerts for active warning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7183" y="5971378"/>
            <a:ext cx="444755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>
                <a:solidFill>
                  <a:srgbClr val="777777"/>
                </a:solidFill>
                <a:latin typeface="+mn-lt"/>
              </a:rPr>
              <a:t>Business case can be </a:t>
            </a:r>
            <a:r>
              <a:rPr lang="en-GB" sz="2600" dirty="0" smtClean="0">
                <a:solidFill>
                  <a:srgbClr val="777777"/>
                </a:solidFill>
                <a:latin typeface="+mn-lt"/>
              </a:rPr>
              <a:t>made!</a:t>
            </a:r>
            <a:endParaRPr lang="en-GB" sz="2600" dirty="0">
              <a:solidFill>
                <a:srgbClr val="77777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929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Flap Installation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963333" y="3541889"/>
            <a:ext cx="800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Movie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313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600" dirty="0" smtClean="0"/>
              <a:t>Thank You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60545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ranfieldPowerPointTemplate-cyan">
  <a:themeElements>
    <a:clrScheme name="CranfieldPreferr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ranfieldPreferred">
      <a:majorFont>
        <a:latin typeface="DefusedLigh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anfieldPreferr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Preferr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Preferr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Preferr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Preferr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fieldPreferr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Preferr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Preferr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Preferr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Preferr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Preferr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fieldPreferr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ranfieldPlain">
  <a:themeElements>
    <a:clrScheme name="Picture Cranfield Bran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cture Cranfield Brand">
      <a:majorFont>
        <a:latin typeface="DefusedLigh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cture Cranfield Bra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cture Cranfield Bran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cture Cranfield Bran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cture Cranfield Bran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cture Cranfield Bran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cture Cranfield Bran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cture Cranfield Bran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cture Cranfield Bran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cture Cranfield Bran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cture Cranfield Bran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cture Cranfield Bran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cture Cranfield Bran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B4E1498D49B34D80EE2733869F13FC" ma:contentTypeVersion="2" ma:contentTypeDescription="Create a new document." ma:contentTypeScope="" ma:versionID="39f998c0a43a9da84094cdbd74b1ce03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3639a0fdd858b5a5e8935651f4cc658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D85598E-77FF-41D0-B39B-E0DB14E4CF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B13064-F2B3-492B-8A0B-CBBA27A798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3AED1E6C-EE47-43D1-B354-60FAAEA0289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F9C204BF-6BD1-44A0-BA03-6C594E427A85}">
  <ds:schemaRefs>
    <ds:schemaRef ds:uri="http://schemas.microsoft.com/sharepoint/v3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CranfieldPowerPointTemplate-cyan.potx</Template>
  <TotalTime>499</TotalTime>
  <Words>819</Words>
  <Application>Microsoft Macintosh PowerPoint</Application>
  <PresentationFormat>On-screen Show (4:3)</PresentationFormat>
  <Paragraphs>124</Paragraphs>
  <Slides>25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CranfieldPowerPointTemplate-cyan</vt:lpstr>
      <vt:lpstr>CranfieldPlain</vt:lpstr>
      <vt:lpstr>Document</vt:lpstr>
      <vt:lpstr>PowerPoint Presentation</vt:lpstr>
      <vt:lpstr>Cranfield University</vt:lpstr>
      <vt:lpstr>Cranfield University</vt:lpstr>
      <vt:lpstr>Assembly of Aerospace Components</vt:lpstr>
      <vt:lpstr>Degrees of Automation</vt:lpstr>
      <vt:lpstr>Degrees of Automation</vt:lpstr>
      <vt:lpstr>Understanding the Task</vt:lpstr>
      <vt:lpstr>Understanding the Task</vt:lpstr>
      <vt:lpstr>Understanding the Task</vt:lpstr>
      <vt:lpstr>Degrees of Automation</vt:lpstr>
      <vt:lpstr>Understanding the  Industrial Context</vt:lpstr>
      <vt:lpstr>Understanding Trust</vt:lpstr>
      <vt:lpstr>Risk Assessment and Management</vt:lpstr>
      <vt:lpstr>Risk Assessment and Acceptability</vt:lpstr>
      <vt:lpstr>Key Factors</vt:lpstr>
      <vt:lpstr>Collaborative Automation</vt:lpstr>
      <vt:lpstr>Collaborative Working</vt:lpstr>
      <vt:lpstr>Large Scale</vt:lpstr>
      <vt:lpstr>H/R Cooperative  System</vt:lpstr>
      <vt:lpstr>System Safety</vt:lpstr>
      <vt:lpstr>Fixed guarding ensures safety?</vt:lpstr>
      <vt:lpstr>Flexible safety monitoring</vt:lpstr>
      <vt:lpstr>Dynamic work area labelling</vt:lpstr>
      <vt:lpstr>Flap Installation</vt:lpstr>
      <vt:lpstr>PowerPoint Presentation</vt:lpstr>
    </vt:vector>
  </TitlesOfParts>
  <Company>Cranfield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30pt  Date, defused light 20pt  Presenter’s Full Name, defused light 16pt Position, defused light 16pt</dc:title>
  <dc:creator>Alison Waters</dc:creator>
  <cp:lastModifiedBy>Phil Webb</cp:lastModifiedBy>
  <cp:revision>31</cp:revision>
  <dcterms:created xsi:type="dcterms:W3CDTF">2013-11-15T12:00:36Z</dcterms:created>
  <dcterms:modified xsi:type="dcterms:W3CDTF">2016-06-08T12:03:25Z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0x01010046B4E1498D49B34D80EE2733869F13FC</vt:lpwstr>
  </property>
</Properties>
</file>