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9"/>
  </p:notesMasterIdLst>
  <p:sldIdLst>
    <p:sldId id="256" r:id="rId2"/>
    <p:sldId id="258" r:id="rId3"/>
    <p:sldId id="259" r:id="rId4"/>
    <p:sldId id="260" r:id="rId5"/>
    <p:sldId id="292" r:id="rId6"/>
    <p:sldId id="261" r:id="rId7"/>
    <p:sldId id="293" r:id="rId8"/>
    <p:sldId id="299" r:id="rId9"/>
    <p:sldId id="296" r:id="rId10"/>
    <p:sldId id="294" r:id="rId11"/>
    <p:sldId id="302" r:id="rId12"/>
    <p:sldId id="298" r:id="rId13"/>
    <p:sldId id="295" r:id="rId14"/>
    <p:sldId id="297" r:id="rId15"/>
    <p:sldId id="303" r:id="rId16"/>
    <p:sldId id="300" r:id="rId17"/>
    <p:sldId id="304" r:id="rId18"/>
    <p:sldId id="301" r:id="rId19"/>
    <p:sldId id="305" r:id="rId20"/>
    <p:sldId id="306" r:id="rId21"/>
    <p:sldId id="307" r:id="rId22"/>
    <p:sldId id="308" r:id="rId23"/>
    <p:sldId id="309" r:id="rId24"/>
    <p:sldId id="310" r:id="rId25"/>
    <p:sldId id="311" r:id="rId26"/>
    <p:sldId id="312" r:id="rId27"/>
    <p:sldId id="313" r:id="rId28"/>
    <p:sldId id="314" r:id="rId29"/>
    <p:sldId id="315" r:id="rId30"/>
    <p:sldId id="316" r:id="rId31"/>
    <p:sldId id="317" r:id="rId32"/>
    <p:sldId id="318" r:id="rId33"/>
    <p:sldId id="319" r:id="rId34"/>
    <p:sldId id="320" r:id="rId35"/>
    <p:sldId id="321" r:id="rId36"/>
    <p:sldId id="322" r:id="rId37"/>
    <p:sldId id="323" r:id="rId38"/>
    <p:sldId id="324" r:id="rId39"/>
    <p:sldId id="325" r:id="rId40"/>
    <p:sldId id="326" r:id="rId41"/>
    <p:sldId id="336" r:id="rId42"/>
    <p:sldId id="327" r:id="rId43"/>
    <p:sldId id="329" r:id="rId44"/>
    <p:sldId id="331" r:id="rId45"/>
    <p:sldId id="330" r:id="rId46"/>
    <p:sldId id="332" r:id="rId47"/>
    <p:sldId id="333" r:id="rId48"/>
    <p:sldId id="334" r:id="rId49"/>
    <p:sldId id="335" r:id="rId50"/>
    <p:sldId id="262" r:id="rId51"/>
    <p:sldId id="287" r:id="rId52"/>
    <p:sldId id="288" r:id="rId53"/>
    <p:sldId id="289" r:id="rId54"/>
    <p:sldId id="290" r:id="rId55"/>
    <p:sldId id="291" r:id="rId56"/>
    <p:sldId id="337" r:id="rId57"/>
    <p:sldId id="257" r:id="rId5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843"/>
    <p:restoredTop sz="94648"/>
  </p:normalViewPr>
  <p:slideViewPr>
    <p:cSldViewPr snapToGrid="0" snapToObjects="1">
      <p:cViewPr>
        <p:scale>
          <a:sx n="100" d="100"/>
          <a:sy n="100" d="100"/>
        </p:scale>
        <p:origin x="144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notesMaster" Target="notesMasters/notesMaster1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presProps" Target="presProps.xml"/><Relationship Id="rId61" Type="http://schemas.openxmlformats.org/officeDocument/2006/relationships/viewProps" Target="viewProps.xml"/><Relationship Id="rId62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19FCCC-0DD3-BD47-9C5A-5611B630EA06}" type="datetimeFigureOut">
              <a:rPr lang="en-US" smtClean="0"/>
              <a:t>9/20/17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741BE1-F20B-A140-A7B7-FA96C3E97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7672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49B66-0BB8-9A4B-889D-388EE22A1F56}" type="datetimeFigureOut">
              <a:rPr lang="en-US" smtClean="0"/>
              <a:t>9/20/17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2456-5ACA-1947-884D-16A22BA3C7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590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49B66-0BB8-9A4B-889D-388EE22A1F56}" type="datetimeFigureOut">
              <a:rPr lang="en-US" smtClean="0"/>
              <a:t>9/20/17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2456-5ACA-1947-884D-16A22BA3C7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034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49B66-0BB8-9A4B-889D-388EE22A1F56}" type="datetimeFigureOut">
              <a:rPr lang="en-US" smtClean="0"/>
              <a:t>9/20/17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2456-5ACA-1947-884D-16A22BA3C7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448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49B66-0BB8-9A4B-889D-388EE22A1F56}" type="datetimeFigureOut">
              <a:rPr lang="en-US" smtClean="0"/>
              <a:t>9/20/17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2456-5ACA-1947-884D-16A22BA3C7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904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49B66-0BB8-9A4B-889D-388EE22A1F56}" type="datetimeFigureOut">
              <a:rPr lang="en-US" smtClean="0"/>
              <a:t>9/20/17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2456-5ACA-1947-884D-16A22BA3C7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344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49B66-0BB8-9A4B-889D-388EE22A1F56}" type="datetimeFigureOut">
              <a:rPr lang="en-US" smtClean="0"/>
              <a:t>9/20/17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2456-5ACA-1947-884D-16A22BA3C7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625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49B66-0BB8-9A4B-889D-388EE22A1F56}" type="datetimeFigureOut">
              <a:rPr lang="en-US" smtClean="0"/>
              <a:t>9/20/17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2456-5ACA-1947-884D-16A22BA3C7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800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49B66-0BB8-9A4B-889D-388EE22A1F56}" type="datetimeFigureOut">
              <a:rPr lang="en-US" smtClean="0"/>
              <a:t>9/20/17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2456-5ACA-1947-884D-16A22BA3C7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057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49B66-0BB8-9A4B-889D-388EE22A1F56}" type="datetimeFigureOut">
              <a:rPr lang="en-US" smtClean="0"/>
              <a:t>9/20/17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2456-5ACA-1947-884D-16A22BA3C7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411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49B66-0BB8-9A4B-889D-388EE22A1F56}" type="datetimeFigureOut">
              <a:rPr lang="en-US" smtClean="0"/>
              <a:t>9/20/17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2456-5ACA-1947-884D-16A22BA3C7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526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49B66-0BB8-9A4B-889D-388EE22A1F56}" type="datetimeFigureOut">
              <a:rPr lang="en-US" smtClean="0"/>
              <a:t>9/20/17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2456-5ACA-1947-884D-16A22BA3C7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491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249B66-0BB8-9A4B-889D-388EE22A1F56}" type="datetimeFigureOut">
              <a:rPr lang="en-US" smtClean="0"/>
              <a:t>9/20/17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642456-5ACA-1947-884D-16A22BA3C7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233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jp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jp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jp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jpg"/><Relationship Id="rId3" Type="http://schemas.openxmlformats.org/officeDocument/2006/relationships/image" Target="../media/image38.jp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jp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jp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jp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jpg"/><Relationship Id="rId3" Type="http://schemas.openxmlformats.org/officeDocument/2006/relationships/hyperlink" Target="https://nayeemasif.files.wordpress.com/2014/02/comparison.jpg" TargetMode="Externa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jpg"/><Relationship Id="rId3" Type="http://schemas.openxmlformats.org/officeDocument/2006/relationships/hyperlink" Target="http://4.bp.blogspot.com/-F7ONDCB9lA4/U2iwZpQltQI/AAAAAAAAALs/CGu1gp-p7Qo/s1600/making-interior-scene_0_832.jpg" TargetMode="Externa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5.jp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.jp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7.jp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.jp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9.jp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0.jp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columbia.edu/~sujit/PAMI.pdf" TargetMode="External"/><Relationship Id="rId4" Type="http://schemas.openxmlformats.org/officeDocument/2006/relationships/hyperlink" Target="http://ericaswansondesign.com/wordpress/wp-content/uploads/2010/05/E-Book-Final.pdf" TargetMode="External"/><Relationship Id="rId5" Type="http://schemas.openxmlformats.org/officeDocument/2006/relationships/hyperlink" Target="http://www.enggjournals.com/ijet/docs/IJET10-02-02-01.pdf" TargetMode="External"/><Relationship Id="rId6" Type="http://schemas.openxmlformats.org/officeDocument/2006/relationships/hyperlink" Target="http://www.obeo.com/wp-content/themes/obeo/assets/media/obeo-photography-ebook.pdf" TargetMode="External"/><Relationship Id="rId7" Type="http://schemas.openxmlformats.org/officeDocument/2006/relationships/hyperlink" Target="https://www.nar.realtor/sites/default/files/reports/2017/2017-real-estate-in-a-digital-age-03-10-2017.pdf" TargetMode="External"/><Relationship Id="rId8" Type="http://schemas.openxmlformats.org/officeDocument/2006/relationships/hyperlink" Target="http://www.bocphotography.com)/" TargetMode="External"/><Relationship Id="rId9" Type="http://schemas.openxmlformats.org/officeDocument/2006/relationships/hyperlink" Target="https://docs.chaosgroup.com/display/VRAY3MAX/Area+Lights+|+VRayLight" TargetMode="External"/><Relationship Id="rId1" Type="http://schemas.openxmlformats.org/officeDocument/2006/relationships/slideLayout" Target="../slideLayouts/slideLayout7.xml"/><Relationship Id="rId2" Type="http://schemas.openxmlformats.org/officeDocument/2006/relationships/hyperlink" Target="http://dougkerr.net/Pumpkin/articles/Equiv_Focal_Length.pdf" TargetMode="Externa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11971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92634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57169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58202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82308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1434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85218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506" y="233464"/>
            <a:ext cx="9584988" cy="599061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03506" y="6282447"/>
            <a:ext cx="9342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http://</a:t>
            </a:r>
            <a:r>
              <a:rPr lang="en-US" dirty="0" err="1"/>
              <a:t>cdn.homedit.com</a:t>
            </a:r>
            <a:r>
              <a:rPr lang="en-US" dirty="0"/>
              <a:t>/</a:t>
            </a:r>
            <a:r>
              <a:rPr lang="en-US" dirty="0" err="1"/>
              <a:t>wp</a:t>
            </a:r>
            <a:r>
              <a:rPr lang="en-US" dirty="0"/>
              <a:t>-content/uploads/2011/01/modern-home-interior-</a:t>
            </a:r>
            <a:r>
              <a:rPr lang="en-US" dirty="0" err="1"/>
              <a:t>design.jpg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27218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12033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311285"/>
            <a:ext cx="10058400" cy="564853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47345" y="6096008"/>
            <a:ext cx="9591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Source: https</a:t>
            </a:r>
            <a:r>
              <a:rPr lang="en-US" dirty="0"/>
              <a:t>://</a:t>
            </a:r>
            <a:r>
              <a:rPr lang="en-US" dirty="0" err="1"/>
              <a:t>i.ytimg.com</a:t>
            </a:r>
            <a:r>
              <a:rPr lang="en-US" dirty="0"/>
              <a:t>/vi/</a:t>
            </a:r>
            <a:r>
              <a:rPr lang="en-US" dirty="0" err="1"/>
              <a:t>JOMRxZUQ-nI</a:t>
            </a:r>
            <a:r>
              <a:rPr lang="en-US" dirty="0"/>
              <a:t>/</a:t>
            </a:r>
            <a:r>
              <a:rPr lang="en-US" dirty="0" err="1"/>
              <a:t>maxresdefault.jpg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66843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9678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622" y="175097"/>
            <a:ext cx="10410757" cy="585605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6800" y="6206246"/>
            <a:ext cx="88001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https://</a:t>
            </a:r>
            <a:r>
              <a:rPr lang="en-US" dirty="0" err="1"/>
              <a:t>i.pinimg.com</a:t>
            </a:r>
            <a:r>
              <a:rPr lang="en-US" dirty="0"/>
              <a:t>/originals/b3/b3/0c/b3b30c7616df1120825eaec11a5a9899.jpg</a:t>
            </a:r>
          </a:p>
        </p:txBody>
      </p:sp>
    </p:spTree>
    <p:extLst>
      <p:ext uri="{BB962C8B-B14F-4D97-AF65-F5344CB8AC3E}">
        <p14:creationId xmlns:p14="http://schemas.microsoft.com/office/powerpoint/2010/main" val="2185220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36562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8588" y="214008"/>
            <a:ext cx="9074825" cy="578105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17514" y="6167338"/>
            <a:ext cx="8828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Source: https</a:t>
            </a:r>
            <a:r>
              <a:rPr lang="en-US" dirty="0"/>
              <a:t>://</a:t>
            </a:r>
            <a:r>
              <a:rPr lang="en-US" dirty="0" err="1"/>
              <a:t>i.pinimg.com</a:t>
            </a:r>
            <a:r>
              <a:rPr lang="en-US" dirty="0"/>
              <a:t>/originals/07/83/5b/07835b77f71c057a9aa809e0db4449a4.jpg</a:t>
            </a:r>
          </a:p>
        </p:txBody>
      </p:sp>
    </p:spTree>
    <p:extLst>
      <p:ext uri="{BB962C8B-B14F-4D97-AF65-F5344CB8AC3E}">
        <p14:creationId xmlns:p14="http://schemas.microsoft.com/office/powerpoint/2010/main" val="4091402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09373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643" y="192527"/>
            <a:ext cx="9594715" cy="599669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4748" y="6286500"/>
            <a:ext cx="111735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http://</a:t>
            </a:r>
            <a:r>
              <a:rPr lang="en-US" dirty="0" err="1"/>
              <a:t>essentialhome.eu</a:t>
            </a:r>
            <a:r>
              <a:rPr lang="en-US" dirty="0"/>
              <a:t>/inspirations/</a:t>
            </a:r>
            <a:r>
              <a:rPr lang="en-US" dirty="0" err="1"/>
              <a:t>wp</a:t>
            </a:r>
            <a:r>
              <a:rPr lang="en-US" dirty="0"/>
              <a:t>-content/uploads/2017/01/The-Importance-Of-Interior-Design-4.jpg</a:t>
            </a:r>
          </a:p>
        </p:txBody>
      </p:sp>
    </p:spTree>
    <p:extLst>
      <p:ext uri="{BB962C8B-B14F-4D97-AF65-F5344CB8AC3E}">
        <p14:creationId xmlns:p14="http://schemas.microsoft.com/office/powerpoint/2010/main" val="16618200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10787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022" y="199417"/>
            <a:ext cx="9859956" cy="61624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86382" y="6371938"/>
            <a:ext cx="113498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http://</a:t>
            </a:r>
            <a:r>
              <a:rPr lang="en-US" dirty="0" err="1"/>
              <a:t>www.zastavki.com</a:t>
            </a:r>
            <a:r>
              <a:rPr lang="en-US" dirty="0"/>
              <a:t>/pictures/1920x1200/2009/Interior_Design_of_rooms_with_a_fireplace_012365_.jpg</a:t>
            </a:r>
          </a:p>
        </p:txBody>
      </p:sp>
    </p:spTree>
    <p:extLst>
      <p:ext uri="{BB962C8B-B14F-4D97-AF65-F5344CB8AC3E}">
        <p14:creationId xmlns:p14="http://schemas.microsoft.com/office/powerpoint/2010/main" val="3082677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50303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09618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65861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55596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65104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08743" y="6245157"/>
            <a:ext cx="3374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</a:t>
            </a:r>
            <a:r>
              <a:rPr lang="en-US" dirty="0" err="1"/>
              <a:t>marketsandmarkets.com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970643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0455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43590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7401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6919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07446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1760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6905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95679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92023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72089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06858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60561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98566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47032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52633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44876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094" y="539693"/>
            <a:ext cx="3022356" cy="5667144"/>
          </a:xfrm>
          <a:prstGeom prst="rect">
            <a:avLst/>
          </a:prstGeom>
        </p:spPr>
      </p:pic>
      <p:pic>
        <p:nvPicPr>
          <p:cNvPr id="3" name="Picture 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661" y="544534"/>
            <a:ext cx="3562798" cy="566230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723434" y="2632364"/>
            <a:ext cx="26600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V-ray Physical Camera menu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4587544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3736305"/>
              </p:ext>
            </p:extLst>
          </p:nvPr>
        </p:nvGraphicFramePr>
        <p:xfrm>
          <a:off x="1488245" y="1234192"/>
          <a:ext cx="9664024" cy="5029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51698"/>
                <a:gridCol w="2328771"/>
                <a:gridCol w="3083555"/>
              </a:tblGrid>
              <a:tr h="41593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Field of View</a:t>
                      </a:r>
                      <a:endParaRPr lang="en-US" sz="20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115955" marR="115955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Real-world Camera</a:t>
                      </a:r>
                      <a:endParaRPr lang="en-US" sz="20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115955" marR="115955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V-ray Physical Camera</a:t>
                      </a:r>
                      <a:endParaRPr lang="en-US" sz="20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115955" marR="115955" marT="0" marB="0">
                    <a:solidFill>
                      <a:srgbClr val="FFC000"/>
                    </a:solidFill>
                  </a:tcPr>
                </a:tc>
              </a:tr>
              <a:tr h="180740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Depth of Field</a:t>
                      </a:r>
                      <a:endParaRPr lang="en-US" sz="20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115955" marR="115955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Yes</a:t>
                      </a:r>
                      <a:endParaRPr lang="en-US" sz="20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115955" marR="115955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Yes (The users can specify the DOF depending on the which Film/Sensor Preset has been chosen).</a:t>
                      </a:r>
                      <a:endParaRPr lang="en-US" sz="20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115955" marR="115955" marT="0" marB="0">
                    <a:solidFill>
                      <a:srgbClr val="FFC000"/>
                    </a:solidFill>
                  </a:tcPr>
                </a:tc>
              </a:tr>
              <a:tr h="87975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Focal length</a:t>
                      </a:r>
                      <a:endParaRPr lang="en-US" sz="20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115955" marR="115955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Yes</a:t>
                      </a:r>
                      <a:endParaRPr lang="en-US" sz="20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115955" marR="115955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Yes (Default is 40 mm and could be customized)</a:t>
                      </a:r>
                      <a:endParaRPr lang="en-US" sz="20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115955" marR="115955" marT="0" marB="0">
                    <a:solidFill>
                      <a:srgbClr val="FFC000"/>
                    </a:solidFill>
                  </a:tcPr>
                </a:tc>
              </a:tr>
              <a:tr h="87975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The camera’s format size</a:t>
                      </a:r>
                      <a:endParaRPr lang="en-US" sz="20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115955" marR="115955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Yes</a:t>
                      </a:r>
                      <a:endParaRPr lang="en-US" sz="20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115955" marR="115955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Yes (Default is 35 mm and could be customized)</a:t>
                      </a:r>
                      <a:endParaRPr lang="en-US" sz="20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115955" marR="115955" marT="0" marB="0">
                    <a:solidFill>
                      <a:srgbClr val="FFC000"/>
                    </a:solidFill>
                  </a:tcPr>
                </a:tc>
              </a:tr>
              <a:tr h="87975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Lens breathing</a:t>
                      </a:r>
                      <a:endParaRPr lang="en-US" sz="20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115955" marR="115955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Yes</a:t>
                      </a:r>
                      <a:endParaRPr lang="en-US" sz="20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115955" marR="115955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Yes (Default is 1.0 and could be adjusted)</a:t>
                      </a:r>
                      <a:endParaRPr lang="en-US" sz="20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115955" marR="115955" marT="0" marB="0"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635758" y="330740"/>
            <a:ext cx="69204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latin typeface="Gotham Book" charset="0"/>
                <a:ea typeface="Gotham Book" charset="0"/>
                <a:cs typeface="Gotham Book" charset="0"/>
              </a:rPr>
              <a:t>V-ray </a:t>
            </a:r>
            <a:r>
              <a:rPr lang="en-US" sz="3600" b="1" dirty="0">
                <a:latin typeface="Gotham Book" charset="0"/>
                <a:ea typeface="Gotham Book" charset="0"/>
                <a:cs typeface="Gotham Book" charset="0"/>
              </a:rPr>
              <a:t>Physical Camera menu </a:t>
            </a:r>
            <a:endParaRPr lang="en-US" sz="3600" dirty="0">
              <a:latin typeface="Gotham Book" charset="0"/>
              <a:ea typeface="Gotham Book" charset="0"/>
              <a:cs typeface="Gotham Boo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36697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7228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44738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94279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9129237"/>
              </p:ext>
            </p:extLst>
          </p:nvPr>
        </p:nvGraphicFramePr>
        <p:xfrm>
          <a:off x="2540106" y="326087"/>
          <a:ext cx="7479386" cy="63093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89086"/>
                <a:gridCol w="5090300"/>
              </a:tblGrid>
              <a:tr h="358613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V-ray Exposure Control Menu</a:t>
                      </a:r>
                      <a:endParaRPr lang="en-US" sz="20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89653" marR="89653" marT="0" marB="0"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1722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Mode</a:t>
                      </a:r>
                      <a:endParaRPr lang="en-US" sz="1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89653" marR="89653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Allows to choose between different modes, e.g. photographic</a:t>
                      </a:r>
                      <a:endParaRPr lang="en-US" sz="1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89653" marR="89653" marT="0" marB="0">
                    <a:solidFill>
                      <a:srgbClr val="FFC000"/>
                    </a:solidFill>
                  </a:tcPr>
                </a:tc>
              </a:tr>
              <a:tr h="71722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Camera Node</a:t>
                      </a:r>
                      <a:endParaRPr lang="en-US" sz="1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89653" marR="89653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Specifies certain node from which the camera settings could be taken.</a:t>
                      </a:r>
                      <a:endParaRPr lang="en-US" sz="1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89653" marR="89653" marT="0" marB="0">
                    <a:solidFill>
                      <a:srgbClr val="FFC000"/>
                    </a:solidFill>
                  </a:tcPr>
                </a:tc>
              </a:tr>
              <a:tr h="71722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Exposure Value (EV)</a:t>
                      </a:r>
                      <a:endParaRPr lang="en-US" sz="1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89653" marR="89653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Controls the exposure with a single parameter – it enables to make the image brighter or darker.</a:t>
                      </a:r>
                      <a:endParaRPr lang="en-US" sz="1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89653" marR="89653" marT="0" marB="0">
                    <a:solidFill>
                      <a:srgbClr val="FFC000"/>
                    </a:solidFill>
                  </a:tcPr>
                </a:tc>
              </a:tr>
              <a:tr h="107583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Shutter speed</a:t>
                      </a:r>
                      <a:endParaRPr lang="en-US" sz="1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89653" marR="89653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The same function as the shutter has in the digital photography. The value is illustrated on numbers, e.g. 1/200 in V-ray is 200.</a:t>
                      </a:r>
                      <a:endParaRPr lang="en-US" sz="1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89653" marR="89653" marT="0" marB="0">
                    <a:solidFill>
                      <a:srgbClr val="FFC000"/>
                    </a:solidFill>
                  </a:tcPr>
                </a:tc>
              </a:tr>
              <a:tr h="104783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f-number</a:t>
                      </a:r>
                      <a:endParaRPr lang="en-US" sz="1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89653" marR="89653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Controls the aperture with the same step as they are designated in the photography (1.4, 2, 2.8, 5.6, 8, 11, 16, 22)</a:t>
                      </a:r>
                      <a:endParaRPr lang="en-US" sz="1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89653" marR="89653" marT="0" marB="0">
                    <a:solidFill>
                      <a:srgbClr val="FFC000"/>
                    </a:solidFill>
                  </a:tcPr>
                </a:tc>
              </a:tr>
              <a:tr h="143444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ISO</a:t>
                      </a:r>
                      <a:endParaRPr lang="en-US" sz="1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89653" marR="89653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It determines the film sensitivity. Smaller value makes the render image darker, and larger value – brighter. Unlike the digital photography, the large amount of ISO does not increase the noise in the picture. </a:t>
                      </a:r>
                      <a:endParaRPr lang="en-US" sz="1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89653" marR="89653" marT="0" marB="0"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82714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84" y="307954"/>
            <a:ext cx="11396364" cy="56842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8404" y="6075484"/>
            <a:ext cx="10214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Fig.3. Comparison between photo and V-ray render.</a:t>
            </a:r>
          </a:p>
          <a:p>
            <a:r>
              <a:rPr lang="en-US" dirty="0"/>
              <a:t>Source: </a:t>
            </a:r>
            <a:r>
              <a:rPr lang="en-US" u="sng" dirty="0">
                <a:hlinkClick r:id="rId3"/>
              </a:rPr>
              <a:t>https://nayeemasif.files.wordpress.com/2014/02/comparison.jpg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49137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873" y="256790"/>
            <a:ext cx="9916254" cy="536002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37873" y="5657671"/>
            <a:ext cx="97117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image bellow illustrates an interior which is rendered with V-ray Adv.3.03</a:t>
            </a:r>
          </a:p>
          <a:p>
            <a:r>
              <a:rPr lang="en-US" dirty="0"/>
              <a:t>V-ray Physical Camera, ISO: 400</a:t>
            </a:r>
          </a:p>
          <a:p>
            <a:r>
              <a:rPr lang="en-US" dirty="0"/>
              <a:t>Shutter Speed: 1/60, f 8, </a:t>
            </a:r>
            <a:r>
              <a:rPr lang="en-US" dirty="0" err="1"/>
              <a:t>Vignetting</a:t>
            </a:r>
            <a:r>
              <a:rPr lang="en-US" dirty="0"/>
              <a:t> – off. Lens: 28 mm.</a:t>
            </a:r>
          </a:p>
          <a:p>
            <a:r>
              <a:rPr lang="en-US" dirty="0"/>
              <a:t>Resolution: 1600 x 859</a:t>
            </a:r>
          </a:p>
        </p:txBody>
      </p:sp>
    </p:spTree>
    <p:extLst>
      <p:ext uri="{BB962C8B-B14F-4D97-AF65-F5344CB8AC3E}">
        <p14:creationId xmlns:p14="http://schemas.microsoft.com/office/powerpoint/2010/main" val="16410372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914" y="233464"/>
            <a:ext cx="10412172" cy="54554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89914" y="5825873"/>
            <a:ext cx="99546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Fig.5. V-ray rendered image</a:t>
            </a:r>
          </a:p>
          <a:p>
            <a:r>
              <a:rPr lang="en-US" dirty="0"/>
              <a:t>Source: </a:t>
            </a:r>
            <a:r>
              <a:rPr lang="en-US" u="sng" dirty="0">
                <a:hlinkClick r:id="rId3"/>
              </a:rPr>
              <a:t>http://4.bp.blogspot.com/-F7ONDCB9lA4/U2iwZpQltQI/AAAAAAAAALs/CGu1gp-p7Qo/s1600/making-interior-scene_0_832.jpg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60948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53966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49919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40987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77711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58059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34504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0400" y="330201"/>
            <a:ext cx="2006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Reference</a:t>
            </a:r>
            <a:endParaRPr lang="en-US" sz="3200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762000" y="889576"/>
            <a:ext cx="1689100" cy="0"/>
          </a:xfrm>
          <a:prstGeom prst="line">
            <a:avLst/>
          </a:prstGeom>
          <a:ln w="2222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660400" y="1219200"/>
            <a:ext cx="11125200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u="sng" dirty="0"/>
              <a:t>Books</a:t>
            </a:r>
            <a:endParaRPr lang="en-US" sz="1400" dirty="0"/>
          </a:p>
          <a:p>
            <a:r>
              <a:rPr lang="en-US" sz="1400" dirty="0" err="1"/>
              <a:t>Lohrman</a:t>
            </a:r>
            <a:r>
              <a:rPr lang="en-US" sz="1400" dirty="0"/>
              <a:t> L (2014), </a:t>
            </a:r>
            <a:r>
              <a:rPr lang="en-US" sz="1400" i="1" dirty="0"/>
              <a:t>What real estate agents need to know about photography,</a:t>
            </a:r>
            <a:r>
              <a:rPr lang="en-US" sz="1400" dirty="0"/>
              <a:t> Edition 4, Media LLC</a:t>
            </a:r>
          </a:p>
          <a:p>
            <a:r>
              <a:rPr lang="en-US" sz="1400" dirty="0"/>
              <a:t>Wang T. (2002), </a:t>
            </a:r>
            <a:r>
              <a:rPr lang="en-US" sz="1400" i="1" dirty="0"/>
              <a:t>Pencil Sketching,</a:t>
            </a:r>
            <a:r>
              <a:rPr lang="en-US" sz="1400" dirty="0"/>
              <a:t> Wiley; 2 edition</a:t>
            </a:r>
          </a:p>
          <a:p>
            <a:r>
              <a:rPr lang="en-US" sz="1400" u="sng" dirty="0"/>
              <a:t>E-books</a:t>
            </a:r>
            <a:endParaRPr lang="en-US" sz="1400" dirty="0"/>
          </a:p>
          <a:p>
            <a:r>
              <a:rPr lang="en-US" sz="1400" dirty="0"/>
              <a:t>Douglass K, (2009), </a:t>
            </a:r>
            <a:r>
              <a:rPr lang="en-US" sz="1400" i="1" dirty="0"/>
              <a:t>Equivalent Focal Length,</a:t>
            </a:r>
            <a:r>
              <a:rPr lang="en-US" sz="1400" dirty="0"/>
              <a:t> Issue 1:</a:t>
            </a:r>
          </a:p>
          <a:p>
            <a:r>
              <a:rPr lang="en-US" sz="1400" u="sng" dirty="0">
                <a:hlinkClick r:id="rId2"/>
              </a:rPr>
              <a:t>http://dougkerr.net/Pumpkin/articles/Equiv_Focal_Length.pdf</a:t>
            </a:r>
            <a:endParaRPr lang="en-US" sz="1400" dirty="0"/>
          </a:p>
          <a:p>
            <a:r>
              <a:rPr lang="en-US" sz="1400" dirty="0" err="1"/>
              <a:t>Nagahara</a:t>
            </a:r>
            <a:r>
              <a:rPr lang="en-US" sz="1400" dirty="0"/>
              <a:t> H, </a:t>
            </a:r>
            <a:r>
              <a:rPr lang="en-US" sz="1400" dirty="0" err="1"/>
              <a:t>Kuthirummal</a:t>
            </a:r>
            <a:r>
              <a:rPr lang="en-US" sz="1400" dirty="0"/>
              <a:t> S, Zhou C, </a:t>
            </a:r>
            <a:r>
              <a:rPr lang="en-US" sz="1400" dirty="0" err="1"/>
              <a:t>Nayar</a:t>
            </a:r>
            <a:r>
              <a:rPr lang="en-US" sz="1400" dirty="0"/>
              <a:t> S., (2008), </a:t>
            </a:r>
            <a:r>
              <a:rPr lang="en-US" sz="1400" i="1" dirty="0"/>
              <a:t>Flexible Depth of Field Photography</a:t>
            </a:r>
            <a:r>
              <a:rPr lang="en-US" sz="1400" dirty="0"/>
              <a:t>, European Conference on Computer Vision, pp. 60–73. Retrieved from: </a:t>
            </a:r>
            <a:r>
              <a:rPr lang="en-US" sz="1400" u="sng" dirty="0">
                <a:hlinkClick r:id="rId3"/>
              </a:rPr>
              <a:t>http://www.cs.columbia.edu/~sujit/PAMI.pdf</a:t>
            </a:r>
            <a:endParaRPr lang="en-US" sz="1400" dirty="0"/>
          </a:p>
          <a:p>
            <a:r>
              <a:rPr lang="en-US" sz="1400" dirty="0"/>
              <a:t>Swanson E., (2010), </a:t>
            </a:r>
            <a:r>
              <a:rPr lang="en-US" sz="1400" i="1" dirty="0"/>
              <a:t>Interior Design 101</a:t>
            </a:r>
            <a:r>
              <a:rPr lang="en-US" sz="1400" dirty="0"/>
              <a:t>, Retrieved from: </a:t>
            </a:r>
            <a:r>
              <a:rPr lang="en-US" sz="1400" u="sng" dirty="0">
                <a:hlinkClick r:id="rId4"/>
              </a:rPr>
              <a:t>http://ericaswansondesign.com/wordpress/wp-content/uploads/2010/05/E-Book-Final.pdf</a:t>
            </a:r>
            <a:endParaRPr lang="en-US" sz="1400" dirty="0"/>
          </a:p>
          <a:p>
            <a:r>
              <a:rPr lang="en-US" sz="1400" dirty="0" err="1"/>
              <a:t>Verma</a:t>
            </a:r>
            <a:r>
              <a:rPr lang="en-US" sz="1400" dirty="0"/>
              <a:t> V, </a:t>
            </a:r>
            <a:r>
              <a:rPr lang="en-US" sz="1400" dirty="0" err="1"/>
              <a:t>Walia</a:t>
            </a:r>
            <a:r>
              <a:rPr lang="en-US" sz="1400" dirty="0"/>
              <a:t> E, (2010), </a:t>
            </a:r>
            <a:r>
              <a:rPr lang="en-US" sz="1400" i="1" dirty="0"/>
              <a:t>3D Rendering - Techniques and Challenges, </a:t>
            </a:r>
            <a:r>
              <a:rPr lang="en-US" sz="1400" dirty="0"/>
              <a:t>International Journal of Engineering and Technology Vol.2(2), 2010, 29-33. Retrieved from: </a:t>
            </a:r>
            <a:r>
              <a:rPr lang="en-US" sz="1400" u="sng" dirty="0">
                <a:hlinkClick r:id="rId5"/>
              </a:rPr>
              <a:t>http://www.enggjournals.com/ijet/docs/IJET10-02-02-01.pdf</a:t>
            </a:r>
            <a:endParaRPr lang="en-US" sz="1400" dirty="0"/>
          </a:p>
          <a:p>
            <a:r>
              <a:rPr lang="en-US" sz="1400" dirty="0"/>
              <a:t> </a:t>
            </a:r>
          </a:p>
          <a:p>
            <a:r>
              <a:rPr lang="en-US" sz="1400" u="sng" dirty="0"/>
              <a:t>Reports</a:t>
            </a:r>
            <a:endParaRPr lang="en-US" sz="1400" dirty="0"/>
          </a:p>
          <a:p>
            <a:r>
              <a:rPr lang="en-US" sz="1400" dirty="0" err="1"/>
              <a:t>Obeo</a:t>
            </a:r>
            <a:r>
              <a:rPr lang="en-US" sz="1400" dirty="0"/>
              <a:t>, (2017)</a:t>
            </a:r>
            <a:r>
              <a:rPr lang="en-US" sz="1400" i="1" dirty="0"/>
              <a:t> Introduction to Real Estate Photography, </a:t>
            </a:r>
            <a:r>
              <a:rPr lang="en-US" sz="1400" dirty="0"/>
              <a:t>Retrieved from: </a:t>
            </a:r>
            <a:r>
              <a:rPr lang="en-US" sz="1400" u="sng" dirty="0">
                <a:hlinkClick r:id="rId6"/>
              </a:rPr>
              <a:t>http://www.obeo.com/wp-content/themes/obeo/assets/media/obeo-photography-ebook.pdf</a:t>
            </a:r>
            <a:endParaRPr lang="en-US" sz="1400" dirty="0"/>
          </a:p>
          <a:p>
            <a:r>
              <a:rPr lang="en-US" sz="1400" i="1" dirty="0"/>
              <a:t>Real Estate in a Digital Age</a:t>
            </a:r>
            <a:r>
              <a:rPr lang="en-US" sz="1400" dirty="0"/>
              <a:t> (2017), National Association of Realtors. Retrieved from: </a:t>
            </a:r>
            <a:r>
              <a:rPr lang="en-US" sz="1400" u="sng" dirty="0">
                <a:hlinkClick r:id="rId7"/>
              </a:rPr>
              <a:t>https://www.nar.realtor/sites/default/files/reports/2017/2017-real-estate-in-a-digital-age-03-10-2017.pdf</a:t>
            </a:r>
            <a:endParaRPr lang="en-US" sz="1400" dirty="0"/>
          </a:p>
          <a:p>
            <a:r>
              <a:rPr lang="en-US" sz="1400" u="sng" dirty="0"/>
              <a:t>Websites</a:t>
            </a:r>
            <a:endParaRPr lang="en-US" sz="1400" dirty="0"/>
          </a:p>
          <a:p>
            <a:r>
              <a:rPr lang="en-US" sz="1400" dirty="0"/>
              <a:t>Barry O Carroll (</a:t>
            </a:r>
            <a:r>
              <a:rPr lang="en-US" sz="1400" u="sng" dirty="0">
                <a:hlinkClick r:id="rId8"/>
              </a:rPr>
              <a:t>www.bocphotography.com)</a:t>
            </a:r>
            <a:endParaRPr lang="en-US" sz="1400" dirty="0"/>
          </a:p>
          <a:p>
            <a:r>
              <a:rPr lang="en-US" sz="1400" dirty="0"/>
              <a:t>CHAOSGROUP, </a:t>
            </a:r>
            <a:r>
              <a:rPr lang="en-US" sz="1400" u="sng" dirty="0">
                <a:hlinkClick r:id="rId9"/>
              </a:rPr>
              <a:t>https://docs.chaosgroup.com/display/VRAY3MAX/Area+Lights+%7C+VRayLight</a:t>
            </a:r>
            <a:endParaRPr lang="en-US" sz="1400" dirty="0"/>
          </a:p>
          <a:p>
            <a:r>
              <a:rPr lang="en-US" sz="1400" dirty="0"/>
              <a:t>Visualization and 3D Rendering Software Market by Application (High-End Video Games, Architectural and Product Visualization, Training Simulation, Marketing and Advertisement), Deployment Type, End-User, and Region- Global forecast to 2022, Published by: </a:t>
            </a:r>
            <a:r>
              <a:rPr lang="en-US" sz="1400" dirty="0" err="1"/>
              <a:t>marketsandmarkets.com</a:t>
            </a:r>
            <a:r>
              <a:rPr lang="en-US" sz="1400" dirty="0"/>
              <a:t>, publishing Date: June 2017, Report Code: TC 4168</a:t>
            </a:r>
          </a:p>
        </p:txBody>
      </p:sp>
    </p:spTree>
    <p:extLst>
      <p:ext uri="{BB962C8B-B14F-4D97-AF65-F5344CB8AC3E}">
        <p14:creationId xmlns:p14="http://schemas.microsoft.com/office/powerpoint/2010/main" val="16519914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9815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1538</TotalTime>
  <Words>459</Words>
  <Application>Microsoft Macintosh PowerPoint</Application>
  <PresentationFormat>Widescreen</PresentationFormat>
  <Paragraphs>63</Paragraphs>
  <Slides>57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3" baseType="lpstr">
      <vt:lpstr>Calibri</vt:lpstr>
      <vt:lpstr>Calibri Light</vt:lpstr>
      <vt:lpstr>Gotham Book</vt:lpstr>
      <vt:lpstr>Times New Roman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38</cp:revision>
  <dcterms:created xsi:type="dcterms:W3CDTF">2017-08-23T07:10:28Z</dcterms:created>
  <dcterms:modified xsi:type="dcterms:W3CDTF">2017-09-20T18:54:48Z</dcterms:modified>
</cp:coreProperties>
</file>