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drawings/drawing6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5.xml" ContentType="application/vnd.openxmlformats-officedocument.drawingml.chart+xml"/>
  <Override PartName="/ppt/drawings/drawing7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drawings/drawing8.xml" ContentType="application/vnd.openxmlformats-officedocument.drawingml.chartshapes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6" r:id="rId2"/>
    <p:sldId id="261" r:id="rId3"/>
    <p:sldId id="355" r:id="rId4"/>
    <p:sldId id="354" r:id="rId5"/>
    <p:sldId id="290" r:id="rId6"/>
    <p:sldId id="289" r:id="rId7"/>
    <p:sldId id="301" r:id="rId8"/>
    <p:sldId id="291" r:id="rId9"/>
    <p:sldId id="297" r:id="rId10"/>
    <p:sldId id="327" r:id="rId11"/>
    <p:sldId id="298" r:id="rId12"/>
    <p:sldId id="300" r:id="rId13"/>
    <p:sldId id="319" r:id="rId14"/>
    <p:sldId id="320" r:id="rId15"/>
    <p:sldId id="315" r:id="rId16"/>
    <p:sldId id="316" r:id="rId17"/>
    <p:sldId id="317" r:id="rId18"/>
    <p:sldId id="299" r:id="rId19"/>
    <p:sldId id="302" r:id="rId20"/>
    <p:sldId id="303" r:id="rId21"/>
    <p:sldId id="305" r:id="rId22"/>
    <p:sldId id="306" r:id="rId23"/>
    <p:sldId id="314" r:id="rId24"/>
    <p:sldId id="271" r:id="rId25"/>
    <p:sldId id="294" r:id="rId26"/>
    <p:sldId id="275" r:id="rId27"/>
    <p:sldId id="285" r:id="rId28"/>
    <p:sldId id="312" r:id="rId29"/>
    <p:sldId id="373" r:id="rId30"/>
    <p:sldId id="287" r:id="rId31"/>
    <p:sldId id="321" r:id="rId32"/>
    <p:sldId id="322" r:id="rId33"/>
    <p:sldId id="323" r:id="rId34"/>
    <p:sldId id="326" r:id="rId35"/>
    <p:sldId id="328" r:id="rId36"/>
    <p:sldId id="284" r:id="rId37"/>
    <p:sldId id="313" r:id="rId38"/>
    <p:sldId id="332" r:id="rId39"/>
    <p:sldId id="331" r:id="rId40"/>
    <p:sldId id="342" r:id="rId41"/>
    <p:sldId id="343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311" r:id="rId50"/>
    <p:sldId id="349" r:id="rId51"/>
    <p:sldId id="364" r:id="rId52"/>
    <p:sldId id="358" r:id="rId53"/>
    <p:sldId id="359" r:id="rId54"/>
    <p:sldId id="360" r:id="rId55"/>
    <p:sldId id="361" r:id="rId56"/>
    <p:sldId id="362" r:id="rId57"/>
    <p:sldId id="363" r:id="rId58"/>
    <p:sldId id="357" r:id="rId59"/>
    <p:sldId id="347" r:id="rId60"/>
    <p:sldId id="350" r:id="rId61"/>
    <p:sldId id="351" r:id="rId62"/>
    <p:sldId id="352" r:id="rId63"/>
    <p:sldId id="365" r:id="rId64"/>
    <p:sldId id="371" r:id="rId65"/>
    <p:sldId id="367" r:id="rId66"/>
    <p:sldId id="368" r:id="rId67"/>
    <p:sldId id="273" r:id="rId68"/>
    <p:sldId id="369" r:id="rId6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55"/>
      <c:rotY val="20"/>
      <c:depthPercent val="100"/>
      <c:rAngAx val="1"/>
    </c:view3D>
    <c:floor>
      <c:thickness val="0"/>
      <c:spPr>
        <a:gradFill rotWithShape="0">
          <a:gsLst>
            <a:gs pos="0">
              <a:srgbClr xmlns:mc="http://schemas.openxmlformats.org/markup-compatibility/2006" xmlns:a14="http://schemas.microsoft.com/office/drawing/2010/main" val="0000FF" mc:Ignorable="a14" a14:legacySpreadsheetColorIndex="12"/>
            </a:gs>
            <a:gs pos="100000">
              <a:srgbClr xmlns:mc="http://schemas.openxmlformats.org/markup-compatibility/2006" xmlns:a14="http://schemas.microsoft.com/office/drawing/2010/main" val="00FFFF" mc:Ignorable="a14" a14:legacySpreadsheetColorIndex="15"/>
            </a:gs>
          </a:gsLst>
          <a:path path="rect">
            <a:fillToRect l="50000" t="50000" r="50000" b="50000"/>
          </a:path>
        </a:gradFill>
        <a:ln w="9525">
          <a:noFill/>
        </a:ln>
      </c:spPr>
    </c:floor>
    <c:sideWall>
      <c:thickness val="0"/>
      <c:spPr>
        <a:gradFill rotWithShape="0">
          <a:gsLst>
            <a:gs pos="0">
              <a:srgbClr xmlns:mc="http://schemas.openxmlformats.org/markup-compatibility/2006" xmlns:a14="http://schemas.microsoft.com/office/drawing/2010/main" val="0000FF" mc:Ignorable="a14" a14:legacySpreadsheetColorIndex="12"/>
            </a:gs>
            <a:gs pos="100000">
              <a:srgbClr xmlns:mc="http://schemas.openxmlformats.org/markup-compatibility/2006" xmlns:a14="http://schemas.microsoft.com/office/drawing/2010/main" val="00FFFF" mc:Ignorable="a14" a14:legacySpreadsheetColorIndex="15"/>
            </a:gs>
          </a:gsLst>
          <a:lin ang="5400000" scaled="1"/>
        </a:gradFill>
        <a:ln w="25400">
          <a:noFill/>
        </a:ln>
      </c:spPr>
    </c:sideWall>
    <c:backWall>
      <c:thickness val="0"/>
      <c:spPr>
        <a:gradFill rotWithShape="0">
          <a:gsLst>
            <a:gs pos="0">
              <a:srgbClr xmlns:mc="http://schemas.openxmlformats.org/markup-compatibility/2006" xmlns:a14="http://schemas.microsoft.com/office/drawing/2010/main" val="0000FF" mc:Ignorable="a14" a14:legacySpreadsheetColorIndex="12"/>
            </a:gs>
            <a:gs pos="100000">
              <a:srgbClr xmlns:mc="http://schemas.openxmlformats.org/markup-compatibility/2006" xmlns:a14="http://schemas.microsoft.com/office/drawing/2010/main" val="00FFFF" mc:Ignorable="a14" a14:legacySpreadsheetColorIndex="15"/>
            </a:gs>
          </a:gsLst>
          <a:lin ang="5400000" scaled="1"/>
        </a:gradFill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939001389155551E-2"/>
          <c:y val="1.6908751009913368E-2"/>
          <c:w val="0.92111841969770758"/>
          <c:h val="0.86234630150558178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00FFFF" mc:Ignorable="a14" a14:legacySpreadsheetColorIndex="15"/>
                </a:gs>
                <a:gs pos="100000">
                  <a:srgbClr xmlns:mc="http://schemas.openxmlformats.org/markup-compatibility/2006" xmlns:a14="http://schemas.microsoft.com/office/drawing/2010/main" val="000080" mc:Ignorable="a14" a14:legacySpreadsheetColorIndex="18"/>
                </a:gs>
              </a:gsLst>
              <a:path path="rect">
                <a:fillToRect l="50000" t="50000" r="50000" b="50000"/>
              </a:path>
            </a:gradFill>
            <a:ln w="25400">
              <a:noFill/>
            </a:ln>
          </c:spPr>
          <c:invertIfNegative val="0"/>
          <c:dLbls>
            <c:dLbl>
              <c:idx val="0"/>
              <c:layout>
                <c:manualLayout>
                  <c:x val="4.218315797400396E-3"/>
                  <c:y val="8.4344252009609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1781497665017726E-3"/>
                  <c:y val="9.12756977282773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090861152621812E-2"/>
                  <c:y val="5.3092049052998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75" b="1" i="0" u="none" strike="noStrike" baseline="0">
                    <a:solidFill>
                      <a:srgbClr val="FFFFFF"/>
                    </a:solidFill>
                    <a:latin typeface="Bookman Old Style"/>
                    <a:ea typeface="Bookman Old Style"/>
                    <a:cs typeface="Bookman Old Style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Sheet1!$K$5:$K$7</c:f>
              <c:strCache>
                <c:ptCount val="3"/>
                <c:pt idx="0">
                  <c:v>50-59 </c:v>
                </c:pt>
                <c:pt idx="1">
                  <c:v>60-69 </c:v>
                </c:pt>
                <c:pt idx="2">
                  <c:v>70-79 </c:v>
                </c:pt>
              </c:strCache>
            </c:strRef>
          </c:cat>
          <c:val>
            <c:numRef>
              <c:f>Sheet1!$L$5:$L$7</c:f>
              <c:numCache>
                <c:formatCode>General</c:formatCode>
                <c:ptCount val="3"/>
                <c:pt idx="0">
                  <c:v>254</c:v>
                </c:pt>
                <c:pt idx="1">
                  <c:v>222</c:v>
                </c:pt>
                <c:pt idx="2">
                  <c:v>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8234112"/>
        <c:axId val="86531392"/>
        <c:axId val="0"/>
      </c:bar3DChart>
      <c:catAx>
        <c:axId val="3823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075" b="0" i="0" u="none" strike="noStrike" baseline="0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</a:defRPr>
            </a:pPr>
            <a:endParaRPr lang="bg-BG"/>
          </a:p>
        </c:txPr>
        <c:crossAx val="86531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6531392"/>
        <c:scaling>
          <c:orientation val="minMax"/>
        </c:scaling>
        <c:delete val="0"/>
        <c:axPos val="l"/>
        <c:majorGridlines>
          <c:spPr>
            <a:ln w="3175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875" b="0" i="0" u="none" strike="noStrike" baseline="0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</a:defRPr>
            </a:pPr>
            <a:endParaRPr lang="bg-BG"/>
          </a:p>
        </c:txPr>
        <c:crossAx val="38234112"/>
        <c:crosses val="autoZero"/>
        <c:crossBetween val="between"/>
      </c:valAx>
      <c:spPr>
        <a:gradFill rotWithShape="0">
          <a:gsLst>
            <a:gs pos="0">
              <a:srgbClr xmlns:mc="http://schemas.openxmlformats.org/markup-compatibility/2006" xmlns:a14="http://schemas.microsoft.com/office/drawing/2010/main" val="0000FF" mc:Ignorable="a14" a14:legacySpreadsheetColorIndex="12"/>
            </a:gs>
            <a:gs pos="50000">
              <a:srgbClr xmlns:mc="http://schemas.openxmlformats.org/markup-compatibility/2006" xmlns:a14="http://schemas.microsoft.com/office/drawing/2010/main" val="00CCFF" mc:Ignorable="a14" a14:legacySpreadsheetColorIndex="40"/>
            </a:gs>
            <a:gs pos="100000">
              <a:srgbClr xmlns:mc="http://schemas.openxmlformats.org/markup-compatibility/2006" xmlns:a14="http://schemas.microsoft.com/office/drawing/2010/main" val="0000FF" mc:Ignorable="a14" a14:legacySpreadsheetColorIndex="12"/>
            </a:gs>
          </a:gsLst>
          <a:lin ang="5400000" scaled="1"/>
        </a:gradFill>
        <a:ln w="25400">
          <a:noFill/>
        </a:ln>
      </c:spPr>
    </c:plotArea>
    <c:plotVisOnly val="1"/>
    <c:dispBlanksAs val="gap"/>
    <c:showDLblsOverMax val="0"/>
  </c:chart>
  <c:spPr>
    <a:gradFill rotWithShape="0">
      <a:gsLst>
        <a:gs pos="0">
          <a:srgbClr xmlns:mc="http://schemas.openxmlformats.org/markup-compatibility/2006" xmlns:a14="http://schemas.microsoft.com/office/drawing/2010/main" val="0000FF" mc:Ignorable="a14" a14:legacySpreadsheetColorIndex="12"/>
        </a:gs>
        <a:gs pos="50000">
          <a:srgbClr xmlns:mc="http://schemas.openxmlformats.org/markup-compatibility/2006" xmlns:a14="http://schemas.microsoft.com/office/drawing/2010/main" val="00CCFF" mc:Ignorable="a14" a14:legacySpreadsheetColorIndex="40"/>
        </a:gs>
        <a:gs pos="100000">
          <a:srgbClr xmlns:mc="http://schemas.openxmlformats.org/markup-compatibility/2006" xmlns:a14="http://schemas.microsoft.com/office/drawing/2010/main" val="0000FF" mc:Ignorable="a14" a14:legacySpreadsheetColorIndex="12"/>
        </a:gs>
      </a:gsLst>
      <a:lin ang="5400000" scaled="1"/>
    </a:gradFill>
    <a:ln w="9525">
      <a:noFill/>
    </a:ln>
  </c:spPr>
  <c:txPr>
    <a:bodyPr/>
    <a:lstStyle/>
    <a:p>
      <a:pPr>
        <a:defRPr sz="1075" b="0" i="0" u="none" strike="noStrike" baseline="0">
          <a:solidFill>
            <a:srgbClr val="FFFFFF"/>
          </a:solidFill>
          <a:latin typeface="Bookman Old Style"/>
          <a:ea typeface="Bookman Old Style"/>
          <a:cs typeface="Bookman Old Style"/>
        </a:defRPr>
      </a:pPr>
      <a:endParaRPr lang="bg-BG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200 (40%)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300 (60%)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'[Chart in Microsoft PowerPoint]Sheet1'!$A$101:$A$102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'[Chart in Microsoft PowerPoint]Sheet1'!$B$101:$B$102</c:f>
              <c:numCache>
                <c:formatCode>General</c:formatCode>
                <c:ptCount val="2"/>
                <c:pt idx="0">
                  <c:v>200</c:v>
                </c:pt>
                <c:pt idx="1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4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rgbClr val="00B0F0"/>
        </a:solidFill>
      </c:spPr>
    </c:floor>
    <c:sideWall>
      <c:thickness val="0"/>
      <c:spPr>
        <a:solidFill>
          <a:srgbClr val="002060"/>
        </a:solidFill>
        <a:ln>
          <a:noFill/>
        </a:ln>
      </c:spPr>
    </c:sideWall>
    <c:backWall>
      <c:thickness val="0"/>
      <c:spPr>
        <a:solidFill>
          <a:srgbClr val="002060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8.2502405949256341E-2"/>
          <c:y val="2.8252405949256341E-2"/>
          <c:w val="0.9174975940507436"/>
          <c:h val="0.79302857976086327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  <a:gs pos="50000">
                    <a:srgbClr xmlns:mc="http://schemas.openxmlformats.org/markup-compatibility/2006" xmlns:a14="http://schemas.microsoft.com/office/drawing/2010/main" val="00FFFF" mc:Ignorable="a14" a14:legacySpreadsheetColorIndex="15"/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  <a:gs pos="50000">
                    <a:srgbClr xmlns:mc="http://schemas.openxmlformats.org/markup-compatibility/2006" xmlns:a14="http://schemas.microsoft.com/office/drawing/2010/main" val="00FFFF" mc:Ignorable="a14" a14:legacySpreadsheetColorIndex="15"/>
                  </a:gs>
                  <a:gs pos="100000">
                    <a:srgbClr xmlns:mc="http://schemas.openxmlformats.org/markup-compatibility/2006" xmlns:a14="http://schemas.microsoft.com/office/drawing/2010/main" val="0000FF" mc:Ignorable="a14" a14:legacySpreadsheetColorIndex="12"/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  <a:ln>
                <a:noFill/>
              </a:ln>
            </c:spPr>
          </c:dPt>
          <c:cat>
            <c:multiLvlStrRef>
              <c:f>Sheet3!$AG$44:$AH$47</c:f>
              <c:multiLvlStrCache>
                <c:ptCount val="4"/>
                <c:lvl>
                  <c:pt idx="0">
                    <c:v>50-59</c:v>
                  </c:pt>
                  <c:pt idx="1">
                    <c:v>60-79</c:v>
                  </c:pt>
                  <c:pt idx="2">
                    <c:v>50-59</c:v>
                  </c:pt>
                  <c:pt idx="3">
                    <c:v>60-79</c:v>
                  </c:pt>
                </c:lvl>
                <c:lvl>
                  <c:pt idx="0">
                    <c:v>MEN</c:v>
                  </c:pt>
                  <c:pt idx="2">
                    <c:v>WOMEN</c:v>
                  </c:pt>
                </c:lvl>
              </c:multiLvlStrCache>
            </c:multiLvlStrRef>
          </c:cat>
          <c:val>
            <c:numRef>
              <c:f>Sheet3!$AI$44:$AI$47</c:f>
              <c:numCache>
                <c:formatCode>General</c:formatCode>
                <c:ptCount val="4"/>
                <c:pt idx="0">
                  <c:v>96</c:v>
                </c:pt>
                <c:pt idx="1">
                  <c:v>104</c:v>
                </c:pt>
                <c:pt idx="2">
                  <c:v>158</c:v>
                </c:pt>
                <c:pt idx="3">
                  <c:v>142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9172480"/>
        <c:axId val="42337984"/>
        <c:axId val="0"/>
      </c:bar3DChart>
      <c:catAx>
        <c:axId val="129172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2337984"/>
        <c:crosses val="autoZero"/>
        <c:auto val="1"/>
        <c:lblAlgn val="ctr"/>
        <c:lblOffset val="100"/>
        <c:noMultiLvlLbl val="0"/>
      </c:catAx>
      <c:valAx>
        <c:axId val="423379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29172480"/>
        <c:crosses val="autoZero"/>
        <c:crossBetween val="between"/>
      </c:valAx>
      <c:spPr>
        <a:solidFill>
          <a:srgbClr val="002060"/>
        </a:solidFill>
      </c:spPr>
    </c:plotArea>
    <c:plotVisOnly val="1"/>
    <c:dispBlanksAs val="gap"/>
    <c:showDLblsOverMax val="0"/>
  </c:chart>
  <c:spPr>
    <a:ln cap="flat">
      <a:noFill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48431575235602E-2"/>
          <c:y val="5.1400554097404488E-2"/>
          <c:w val="0.70391771083406196"/>
          <c:h val="0.6779826480023329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00FF">
                      <a:shade val="30000"/>
                      <a:satMod val="115000"/>
                    </a:srgbClr>
                  </a:gs>
                  <a:gs pos="50000">
                    <a:srgbClr val="FF00FF">
                      <a:shade val="67500"/>
                      <a:satMod val="115000"/>
                    </a:srgbClr>
                  </a:gs>
                  <a:gs pos="100000">
                    <a:srgbClr val="FF00FF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Sheet3!$L$112:$M$114</c:f>
              <c:multiLvlStrCache>
                <c:ptCount val="3"/>
                <c:lvl>
                  <c:pt idx="0">
                    <c:v>8</c:v>
                  </c:pt>
                  <c:pt idx="1">
                    <c:v>12</c:v>
                  </c:pt>
                  <c:pt idx="2">
                    <c:v>&gt;12</c:v>
                  </c:pt>
                </c:lvl>
                <c:lvl>
                  <c:pt idx="0">
                    <c:v>Education (y)</c:v>
                  </c:pt>
                </c:lvl>
              </c:multiLvlStrCache>
            </c:multiLvlStrRef>
          </c:cat>
          <c:val>
            <c:numRef>
              <c:f>Sheet3!$N$112:$N$114</c:f>
              <c:numCache>
                <c:formatCode>General</c:formatCode>
                <c:ptCount val="3"/>
                <c:pt idx="0">
                  <c:v>4</c:v>
                </c:pt>
                <c:pt idx="1">
                  <c:v>426</c:v>
                </c:pt>
                <c:pt idx="2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9192448"/>
        <c:axId val="42346752"/>
        <c:axId val="0"/>
      </c:bar3DChart>
      <c:catAx>
        <c:axId val="1291924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  <a:latin typeface="+mj-lt"/>
              </a:defRPr>
            </a:pPr>
            <a:endParaRPr lang="bg-BG"/>
          </a:p>
        </c:txPr>
        <c:crossAx val="42346752"/>
        <c:crosses val="autoZero"/>
        <c:auto val="1"/>
        <c:lblAlgn val="ctr"/>
        <c:lblOffset val="100"/>
        <c:noMultiLvlLbl val="0"/>
      </c:catAx>
      <c:valAx>
        <c:axId val="42346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919244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>
              <a:solidFill>
                <a:schemeClr val="tx1"/>
              </a:solidFill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  <a:ln>
      <a:noFill/>
    </a:ln>
    <a:effectLst>
      <a:glow rad="127000">
        <a:srgbClr val="002060"/>
      </a:glow>
    </a:effectLst>
    <a:scene3d>
      <a:camera prst="orthographicFront"/>
      <a:lightRig rig="threePt" dir="t"/>
    </a:scene3d>
    <a:sp3d>
      <a:bevelT/>
    </a:sp3d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002060"/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FF00">
                    <a:shade val="30000"/>
                    <a:satMod val="115000"/>
                  </a:srgbClr>
                </a:gs>
                <a:gs pos="50000">
                  <a:srgbClr val="00FF00">
                    <a:shade val="67500"/>
                    <a:satMod val="115000"/>
                  </a:srgbClr>
                </a:gs>
                <a:gs pos="100000">
                  <a:srgbClr val="00FF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scene3d>
              <a:camera prst="orthographicFront"/>
              <a:lightRig rig="threePt" dir="t"/>
            </a:scene3d>
            <a:sp3d>
              <a:contourClr>
                <a:srgbClr val="000000"/>
              </a:contourClr>
            </a:sp3d>
          </c:spPr>
          <c:invertIfNegative val="0"/>
          <c:dLbls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Sheet1!$A$93:$A$95</c:f>
              <c:strCache>
                <c:ptCount val="3"/>
                <c:pt idx="0">
                  <c:v>60 - 69</c:v>
                </c:pt>
                <c:pt idx="1">
                  <c:v>70 - 79</c:v>
                </c:pt>
                <c:pt idx="2">
                  <c:v>80 - 89</c:v>
                </c:pt>
              </c:strCache>
            </c:strRef>
          </c:cat>
          <c:val>
            <c:numRef>
              <c:f>Sheet1!$B$93:$B$95</c:f>
              <c:numCache>
                <c:formatCode>General</c:formatCode>
                <c:ptCount val="3"/>
                <c:pt idx="0">
                  <c:v>99</c:v>
                </c:pt>
                <c:pt idx="1">
                  <c:v>159</c:v>
                </c:pt>
                <c:pt idx="2">
                  <c:v>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173952"/>
        <c:axId val="62831936"/>
        <c:axId val="0"/>
      </c:bar3DChart>
      <c:catAx>
        <c:axId val="42173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+mj-lt"/>
              </a:defRPr>
            </a:pPr>
            <a:endParaRPr lang="bg-BG"/>
          </a:p>
        </c:txPr>
        <c:crossAx val="62831936"/>
        <c:crosses val="autoZero"/>
        <c:auto val="1"/>
        <c:lblAlgn val="ctr"/>
        <c:lblOffset val="100"/>
        <c:noMultiLvlLbl val="0"/>
      </c:catAx>
      <c:valAx>
        <c:axId val="6283193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42173952"/>
        <c:crosses val="autoZero"/>
        <c:crossBetween val="between"/>
      </c:valAx>
      <c:spPr>
        <a:solidFill>
          <a:srgbClr val="002060"/>
        </a:solidFill>
      </c:spPr>
    </c:plotArea>
    <c:plotVisOnly val="1"/>
    <c:dispBlanksAs val="gap"/>
    <c:showDLblsOverMax val="0"/>
  </c:chart>
  <c:spPr>
    <a:solidFill>
      <a:schemeClr val="bg2">
        <a:lumMod val="75000"/>
      </a:schemeClr>
    </a:solidFill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800" b="1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rPr>
                      <a:t>117 (36%)</a:t>
                    </a:r>
                    <a:endParaRPr lang="en-US" sz="1200" b="1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800" b="1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rPr>
                      <a:t>204 (64%)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1"/>
              <c:showPercent val="1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  <a:latin typeface="+mj-lt"/>
                    <a:cs typeface="Arial" panose="020B0604020202020204" pitchFamily="34" charset="0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Sheet1!$A$101:$A$102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Sheet1!$B$101:$B$102</c:f>
              <c:numCache>
                <c:formatCode>General</c:formatCode>
                <c:ptCount val="2"/>
                <c:pt idx="0">
                  <c:v>117</c:v>
                </c:pt>
                <c:pt idx="1">
                  <c:v>204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891776027996515"/>
          <c:y val="0.41628280839895015"/>
          <c:w val="0.22608223972003499"/>
          <c:h val="0.16743438320209975"/>
        </c:manualLayout>
      </c:layout>
      <c:overlay val="0"/>
      <c:txPr>
        <a:bodyPr/>
        <a:lstStyle/>
        <a:p>
          <a:pPr>
            <a:defRPr sz="16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tx2">
            <a:lumMod val="20000"/>
            <a:lumOff val="80000"/>
          </a:schemeClr>
        </a:solidFill>
      </c:spPr>
    </c:floor>
    <c:sideWall>
      <c:thickness val="0"/>
      <c:spPr>
        <a:solidFill>
          <a:srgbClr val="002060"/>
        </a:solidFill>
        <a:ln>
          <a:noFill/>
        </a:ln>
      </c:spPr>
    </c:sideWall>
    <c:backWall>
      <c:thickness val="0"/>
      <c:spPr>
        <a:solidFill>
          <a:srgbClr val="002060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6.640386840486559E-2"/>
          <c:y val="2.8085043690797642E-2"/>
          <c:w val="0.94939451172091993"/>
          <c:h val="0.8454048840908929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Sheet1!$B$54</c:f>
              <c:strCache>
                <c:ptCount val="1"/>
                <c:pt idx="0">
                  <c:v>MEN</c:v>
                </c:pt>
              </c:strCache>
            </c:strRef>
          </c:tx>
          <c:spPr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path path="shape">
                <a:fillToRect l="50000" t="50000" r="50000" b="50000"/>
              </a:path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Sheet1!$A$55:$A$57</c:f>
              <c:strCache>
                <c:ptCount val="3"/>
                <c:pt idx="0">
                  <c:v>60 - 69</c:v>
                </c:pt>
                <c:pt idx="1">
                  <c:v>70 - 79</c:v>
                </c:pt>
                <c:pt idx="2">
                  <c:v>80 - 89</c:v>
                </c:pt>
              </c:strCache>
            </c:strRef>
          </c:cat>
          <c:val>
            <c:numRef>
              <c:f>Sheet1!$B$55:$B$57</c:f>
              <c:numCache>
                <c:formatCode>General</c:formatCode>
                <c:ptCount val="3"/>
                <c:pt idx="0">
                  <c:v>34</c:v>
                </c:pt>
                <c:pt idx="1">
                  <c:v>58</c:v>
                </c:pt>
                <c:pt idx="2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Sheet1!$C$54</c:f>
              <c:strCache>
                <c:ptCount val="1"/>
                <c:pt idx="0">
                  <c:v>WOMEN</c:v>
                </c:pt>
              </c:strCache>
            </c:strRef>
          </c:tx>
          <c:spPr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circle">
                <a:fillToRect l="50000" t="50000" r="50000" b="50000"/>
              </a:path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Sheet1!$A$55:$A$57</c:f>
              <c:strCache>
                <c:ptCount val="3"/>
                <c:pt idx="0">
                  <c:v>60 - 69</c:v>
                </c:pt>
                <c:pt idx="1">
                  <c:v>70 - 79</c:v>
                </c:pt>
                <c:pt idx="2">
                  <c:v>80 - 89</c:v>
                </c:pt>
              </c:strCache>
            </c:strRef>
          </c:cat>
          <c:val>
            <c:numRef>
              <c:f>Sheet1!$C$55:$C$57</c:f>
              <c:numCache>
                <c:formatCode>General</c:formatCode>
                <c:ptCount val="3"/>
                <c:pt idx="0">
                  <c:v>65</c:v>
                </c:pt>
                <c:pt idx="1">
                  <c:v>101</c:v>
                </c:pt>
                <c:pt idx="2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439616"/>
        <c:axId val="122497856"/>
        <c:axId val="0"/>
      </c:bar3DChart>
      <c:catAx>
        <c:axId val="35439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+mj-lt"/>
              </a:defRPr>
            </a:pPr>
            <a:endParaRPr lang="bg-BG"/>
          </a:p>
        </c:txPr>
        <c:crossAx val="122497856"/>
        <c:crosses val="autoZero"/>
        <c:auto val="1"/>
        <c:lblAlgn val="ctr"/>
        <c:lblOffset val="100"/>
        <c:noMultiLvlLbl val="0"/>
      </c:catAx>
      <c:valAx>
        <c:axId val="12249785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bg-BG"/>
          </a:p>
        </c:txPr>
        <c:crossAx val="35439616"/>
        <c:crosses val="autoZero"/>
        <c:crossBetween val="between"/>
      </c:valAx>
      <c:spPr>
        <a:solidFill>
          <a:srgbClr val="002060"/>
        </a:solidFill>
      </c:spPr>
    </c:plotArea>
    <c:legend>
      <c:legendPos val="r"/>
      <c:layout>
        <c:manualLayout>
          <c:xMode val="edge"/>
          <c:yMode val="edge"/>
          <c:x val="0.18243586078511601"/>
          <c:y val="0"/>
          <c:w val="0.71082218254819229"/>
          <c:h val="0.12797248296288596"/>
        </c:manualLayout>
      </c:layout>
      <c:overlay val="0"/>
      <c:txPr>
        <a:bodyPr/>
        <a:lstStyle/>
        <a:p>
          <a:pPr>
            <a:defRPr sz="16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7"/>
      <c:hPercent val="54"/>
      <c:rotY val="18"/>
      <c:depthPercent val="5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818728770089376"/>
          <c:y val="6.7766943785497483E-2"/>
          <c:w val="0.84941758976430493"/>
          <c:h val="0.8086399517309385"/>
        </c:manualLayout>
      </c:layout>
      <c:bar3DChart>
        <c:barDir val="col"/>
        <c:grouping val="clustered"/>
        <c:varyColors val="0"/>
        <c:ser>
          <c:idx val="0"/>
          <c:order val="0"/>
          <c:spPr>
            <a:gradFill rotWithShape="0">
              <a:gsLst>
                <a:gs pos="0">
                  <a:srgbClr xmlns:mc="http://schemas.openxmlformats.org/markup-compatibility/2006" xmlns:a14="http://schemas.microsoft.com/office/drawing/2010/main" val="FFFF00" mc:Ignorable="a14" a14:legacySpreadsheetColorIndex="13"/>
                </a:gs>
                <a:gs pos="100000">
                  <a:srgbClr xmlns:mc="http://schemas.openxmlformats.org/markup-compatibility/2006" xmlns:a14="http://schemas.microsoft.com/office/drawing/2010/main" val="000000" mc:Ignorable="a14" a14:legacySpreadsheetColorIndex="13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25400">
              <a:noFill/>
            </a:ln>
          </c:spPr>
          <c:invertIfNegative val="0"/>
          <c:dPt>
            <c:idx val="0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  <a:gs pos="100000">
                    <a:srgbClr xmlns:mc="http://schemas.openxmlformats.org/markup-compatibility/2006" xmlns:a14="http://schemas.microsoft.com/office/drawing/2010/main" val="00FF00" mc:Ignorable="a14" a14:legacySpreadsheetColorIndex="11"/>
                  </a:gs>
                </a:gsLst>
                <a:path path="rect">
                  <a:fillToRect l="50000" t="50000" r="50000" b="50000"/>
                </a:path>
              </a:gradFill>
              <a:ln w="25400">
                <a:noFill/>
              </a:ln>
            </c:spPr>
          </c:dPt>
          <c:dPt>
            <c:idx val="1"/>
            <c:invertIfNegative val="0"/>
            <c:bubble3D val="0"/>
            <c:spPr>
              <a:gradFill rotWithShape="0">
                <a:gsLst>
                  <a:gs pos="0">
                    <a:srgbClr xmlns:mc="http://schemas.openxmlformats.org/markup-compatibility/2006" xmlns:a14="http://schemas.microsoft.com/office/drawing/2010/main" val="FFFF00" mc:Ignorable="a14" a14:legacySpreadsheetColorIndex="13"/>
                  </a:gs>
                  <a:gs pos="100000">
                    <a:srgbClr xmlns:mc="http://schemas.openxmlformats.org/markup-compatibility/2006" xmlns:a14="http://schemas.microsoft.com/office/drawing/2010/main" val="FF00FF" mc:Ignorable="a14" a14:legacySpreadsheetColorIndex="14"/>
                  </a:gs>
                </a:gsLst>
                <a:path path="rect">
                  <a:fillToRect l="50000" t="50000" r="50000" b="50000"/>
                </a:path>
              </a:gradFill>
              <a:ln w="25400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 w="25400">
                <a:noFill/>
              </a:ln>
            </c:spPr>
          </c:dPt>
          <c:dLbls>
            <c:dLbl>
              <c:idx val="0"/>
              <c:layout>
                <c:manualLayout>
                  <c:x val="9.1568823606082483E-2"/>
                  <c:y val="6.4297639327021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930316298576647E-2"/>
                  <c:y val="-2.628022282719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5598266859237864E-2"/>
                  <c:y val="-4.3509627912777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+mj-lt"/>
                    <a:ea typeface="Bookman Old Style"/>
                    <a:cs typeface="Bookman Old Style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Sheet3!$A$465:$A$467</c:f>
              <c:strCache>
                <c:ptCount val="3"/>
                <c:pt idx="0">
                  <c:v>ASC&lt;50%</c:v>
                </c:pt>
                <c:pt idx="1">
                  <c:v>ASC 50%-79%</c:v>
                </c:pt>
                <c:pt idx="2">
                  <c:v>ACS 80%-99%</c:v>
                </c:pt>
              </c:strCache>
            </c:strRef>
          </c:cat>
          <c:val>
            <c:numRef>
              <c:f>Sheet3!$B$465:$B$467</c:f>
              <c:numCache>
                <c:formatCode>General</c:formatCode>
                <c:ptCount val="3"/>
                <c:pt idx="0">
                  <c:v>54.6</c:v>
                </c:pt>
                <c:pt idx="1">
                  <c:v>6</c:v>
                </c:pt>
                <c:pt idx="2">
                  <c:v>0.4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36048896"/>
        <c:axId val="129650048"/>
        <c:axId val="0"/>
      </c:bar3DChart>
      <c:catAx>
        <c:axId val="36048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>
            <a:noFill/>
          </a:ln>
        </c:spPr>
        <c:txPr>
          <a:bodyPr rot="0" vert="horz"/>
          <a:lstStyle/>
          <a:p>
            <a:pPr>
              <a:defRPr sz="1600" b="1" i="0" u="none" strike="noStrike" baseline="0">
                <a:solidFill>
                  <a:srgbClr val="FFFFFF"/>
                </a:solidFill>
                <a:latin typeface="+mj-lt"/>
                <a:ea typeface="Bookman Old Style"/>
                <a:cs typeface="Bookman Old Style"/>
              </a:defRPr>
            </a:pPr>
            <a:endParaRPr lang="bg-BG"/>
          </a:p>
        </c:txPr>
        <c:crossAx val="1296500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9650048"/>
        <c:scaling>
          <c:orientation val="minMax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975" b="1" i="0" u="none" strike="noStrike" baseline="0">
                    <a:solidFill>
                      <a:srgbClr val="FFFFFF"/>
                    </a:solidFill>
                    <a:latin typeface="Bookman Old Style"/>
                    <a:ea typeface="Bookman Old Style"/>
                    <a:cs typeface="Bookman Old Style"/>
                  </a:defRPr>
                </a:pPr>
                <a:r>
                  <a:rPr lang="bg-BG"/>
                  <a:t>%</a:t>
                </a:r>
              </a:p>
            </c:rich>
          </c:tx>
          <c:layout>
            <c:manualLayout>
              <c:xMode val="edge"/>
              <c:yMode val="edge"/>
              <c:x val="8.9555209144479439E-2"/>
              <c:y val="0.5119791410367480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FFFFFF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FFFFFF"/>
                </a:solidFill>
                <a:latin typeface="+mj-lt"/>
                <a:ea typeface="Bookman Old Style"/>
                <a:cs typeface="Bookman Old Style"/>
              </a:defRPr>
            </a:pPr>
            <a:endParaRPr lang="bg-BG"/>
          </a:p>
        </c:txPr>
        <c:crossAx val="36048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gradFill rotWithShape="0">
      <a:gsLst>
        <a:gs pos="0">
          <a:srgbClr xmlns:mc="http://schemas.openxmlformats.org/markup-compatibility/2006" xmlns:a14="http://schemas.microsoft.com/office/drawing/2010/main" val="00FFFF" mc:Ignorable="a14" a14:legacySpreadsheetColorIndex="15"/>
        </a:gs>
        <a:gs pos="100000">
          <a:srgbClr xmlns:mc="http://schemas.openxmlformats.org/markup-compatibility/2006" xmlns:a14="http://schemas.microsoft.com/office/drawing/2010/main" val="000080" mc:Ignorable="a14" a14:legacySpreadsheetColorIndex="18"/>
        </a:gs>
      </a:gsLst>
      <a:path path="rect">
        <a:fillToRect l="50000" t="50000" r="50000" b="50000"/>
      </a:path>
    </a:gradFill>
    <a:ln w="9525">
      <a:noFill/>
    </a:ln>
  </c:spPr>
  <c:txPr>
    <a:bodyPr/>
    <a:lstStyle/>
    <a:p>
      <a:pPr>
        <a:defRPr sz="1000" b="0" i="0" u="none" strike="noStrike" baseline="0">
          <a:solidFill>
            <a:srgbClr val="FFFFFF"/>
          </a:solidFill>
          <a:latin typeface="Bookman Old Style"/>
          <a:ea typeface="Bookman Old Style"/>
          <a:cs typeface="Bookman Old Style"/>
        </a:defRPr>
      </a:pPr>
      <a:endParaRPr lang="bg-BG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</c:spPr>
    </c:floor>
    <c:sideWall>
      <c:thickness val="0"/>
      <c:spPr>
        <a:solidFill>
          <a:srgbClr val="002060"/>
        </a:solidFill>
      </c:spPr>
    </c:sideWall>
    <c:backWall>
      <c:thickness val="0"/>
      <c:spPr>
        <a:solidFill>
          <a:srgbClr val="002060"/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Sheet3!$AX$43</c:f>
              <c:strCache>
                <c:ptCount val="1"/>
                <c:pt idx="0">
                  <c:v>ACS≥50%</c:v>
                </c:pt>
              </c:strCache>
            </c:strRef>
          </c:tx>
          <c:spPr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path path="circle">
                <a:fillToRect l="100000" t="100000"/>
              </a:path>
              <a:tileRect r="-100000" b="-100000"/>
            </a:gradFill>
          </c:spPr>
          <c:invertIfNegative val="0"/>
          <c:dLbls>
            <c:txPr>
              <a:bodyPr/>
              <a:lstStyle/>
              <a:p>
                <a:pPr>
                  <a:defRPr sz="11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Sheet3!$AV$44:$AW$47</c:f>
              <c:multiLvlStrCache>
                <c:ptCount val="4"/>
                <c:lvl>
                  <c:pt idx="0">
                    <c:v>50-59</c:v>
                  </c:pt>
                  <c:pt idx="1">
                    <c:v>60-79</c:v>
                  </c:pt>
                  <c:pt idx="2">
                    <c:v>50-59</c:v>
                  </c:pt>
                  <c:pt idx="3">
                    <c:v>60-79</c:v>
                  </c:pt>
                </c:lvl>
                <c:lvl>
                  <c:pt idx="0">
                    <c:v>MEN</c:v>
                  </c:pt>
                  <c:pt idx="2">
                    <c:v>WOMEN</c:v>
                  </c:pt>
                </c:lvl>
              </c:multiLvlStrCache>
            </c:multiLvlStrRef>
          </c:cat>
          <c:val>
            <c:numRef>
              <c:f>Sheet3!$AX$44:$AX$47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9</c:v>
                </c:pt>
                <c:pt idx="3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Sheet3!$AY$43</c:f>
              <c:strCache>
                <c:ptCount val="1"/>
                <c:pt idx="0">
                  <c:v>ACS&lt;50%</c:v>
                </c:pt>
              </c:strCache>
            </c:strRef>
          </c:tx>
          <c:spPr>
            <a:gradFill flip="none" rotWithShape="1"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path path="circle">
                <a:fillToRect l="100000" t="100000"/>
              </a:path>
              <a:tileRect r="-100000" b="-100000"/>
            </a:gra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Sheet3!$AV$44:$AW$47</c:f>
              <c:multiLvlStrCache>
                <c:ptCount val="4"/>
                <c:lvl>
                  <c:pt idx="0">
                    <c:v>50-59</c:v>
                  </c:pt>
                  <c:pt idx="1">
                    <c:v>60-79</c:v>
                  </c:pt>
                  <c:pt idx="2">
                    <c:v>50-59</c:v>
                  </c:pt>
                  <c:pt idx="3">
                    <c:v>60-79</c:v>
                  </c:pt>
                </c:lvl>
                <c:lvl>
                  <c:pt idx="0">
                    <c:v>MEN</c:v>
                  </c:pt>
                  <c:pt idx="2">
                    <c:v>WOMEN</c:v>
                  </c:pt>
                </c:lvl>
              </c:multiLvlStrCache>
            </c:multiLvlStrRef>
          </c:cat>
          <c:val>
            <c:numRef>
              <c:f>Sheet3!$AY$44:$AY$47</c:f>
              <c:numCache>
                <c:formatCode>General</c:formatCode>
                <c:ptCount val="4"/>
                <c:pt idx="0">
                  <c:v>46</c:v>
                </c:pt>
                <c:pt idx="1">
                  <c:v>51</c:v>
                </c:pt>
                <c:pt idx="2">
                  <c:v>89</c:v>
                </c:pt>
                <c:pt idx="3">
                  <c:v>87</c:v>
                </c:pt>
              </c:numCache>
            </c:numRef>
          </c:val>
        </c:ser>
        <c:ser>
          <c:idx val="2"/>
          <c:order val="2"/>
          <c:tx>
            <c:strRef>
              <c:f>Sheet3!$AZ$43</c:f>
              <c:strCache>
                <c:ptCount val="1"/>
                <c:pt idx="0">
                  <c:v>without ACS</c:v>
                </c:pt>
              </c:strCache>
            </c:strRef>
          </c:tx>
          <c:spPr>
            <a:gradFill flip="none" rotWithShape="1">
              <a:gsLst>
                <a:gs pos="0">
                  <a:schemeClr val="accent4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4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c:spPr>
          </c:dPt>
          <c:dLbls>
            <c:txPr>
              <a:bodyPr/>
              <a:lstStyle/>
              <a:p>
                <a:pPr>
                  <a:defRPr sz="14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Sheet3!$AV$44:$AW$47</c:f>
              <c:multiLvlStrCache>
                <c:ptCount val="4"/>
                <c:lvl>
                  <c:pt idx="0">
                    <c:v>50-59</c:v>
                  </c:pt>
                  <c:pt idx="1">
                    <c:v>60-79</c:v>
                  </c:pt>
                  <c:pt idx="2">
                    <c:v>50-59</c:v>
                  </c:pt>
                  <c:pt idx="3">
                    <c:v>60-79</c:v>
                  </c:pt>
                </c:lvl>
                <c:lvl>
                  <c:pt idx="0">
                    <c:v>MEN</c:v>
                  </c:pt>
                  <c:pt idx="2">
                    <c:v>WOMEN</c:v>
                  </c:pt>
                </c:lvl>
              </c:multiLvlStrCache>
            </c:multiLvlStrRef>
          </c:cat>
          <c:val>
            <c:numRef>
              <c:f>Sheet3!$AZ$44:$AZ$47</c:f>
              <c:numCache>
                <c:formatCode>General</c:formatCode>
                <c:ptCount val="4"/>
                <c:pt idx="0">
                  <c:v>47</c:v>
                </c:pt>
                <c:pt idx="1">
                  <c:v>48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050432"/>
        <c:axId val="129652352"/>
        <c:axId val="0"/>
      </c:bar3DChart>
      <c:catAx>
        <c:axId val="36050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+mj-lt"/>
              </a:defRPr>
            </a:pPr>
            <a:endParaRPr lang="bg-BG"/>
          </a:p>
        </c:txPr>
        <c:crossAx val="129652352"/>
        <c:crosses val="autoZero"/>
        <c:auto val="1"/>
        <c:lblAlgn val="ctr"/>
        <c:lblOffset val="100"/>
        <c:noMultiLvlLbl val="0"/>
      </c:catAx>
      <c:valAx>
        <c:axId val="129652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6050432"/>
        <c:crosses val="autoZero"/>
        <c:crossBetween val="between"/>
      </c:valAx>
      <c:spPr>
        <a:solidFill>
          <a:srgbClr val="002060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78365354330708659"/>
          <c:y val="0.73090551181102359"/>
          <c:w val="0.1996797900262467"/>
          <c:h val="0.24189231554389035"/>
        </c:manualLayout>
      </c:layout>
      <c:overlay val="0"/>
      <c:txPr>
        <a:bodyPr/>
        <a:lstStyle/>
        <a:p>
          <a:pPr>
            <a:defRPr sz="14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678991475694617E-2"/>
          <c:y val="4.6958481885851069E-2"/>
          <c:w val="0.77393057968306556"/>
          <c:h val="0.8078798738124706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4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4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4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+mj-lt"/>
                  </a:defRPr>
                </a:pPr>
                <a:endParaRPr lang="bg-BG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Sheet3!$I$178:$I$179</c:f>
              <c:strCache>
                <c:ptCount val="2"/>
                <c:pt idx="0">
                  <c:v>50-59</c:v>
                </c:pt>
                <c:pt idx="1">
                  <c:v>60-79</c:v>
                </c:pt>
              </c:strCache>
            </c:strRef>
          </c:cat>
          <c:val>
            <c:numRef>
              <c:f>Sheet3!$J$178:$J$179</c:f>
              <c:numCache>
                <c:formatCode>General</c:formatCode>
                <c:ptCount val="2"/>
                <c:pt idx="0">
                  <c:v>135</c:v>
                </c:pt>
                <c:pt idx="1">
                  <c:v>138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052480"/>
        <c:axId val="129652928"/>
        <c:axId val="0"/>
      </c:bar3DChart>
      <c:catAx>
        <c:axId val="360524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</a:defRPr>
            </a:pPr>
            <a:endParaRPr lang="bg-BG"/>
          </a:p>
        </c:txPr>
        <c:crossAx val="129652928"/>
        <c:crosses val="autoZero"/>
        <c:auto val="1"/>
        <c:lblAlgn val="ctr"/>
        <c:lblOffset val="100"/>
        <c:noMultiLvlLbl val="0"/>
      </c:catAx>
      <c:valAx>
        <c:axId val="129652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+mj-lt"/>
              </a:defRPr>
            </a:pPr>
            <a:endParaRPr lang="bg-BG"/>
          </a:p>
        </c:txPr>
        <c:crossAx val="3605248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</c:sp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Lbls>
            <c:txPr>
              <a:bodyPr/>
              <a:lstStyle/>
              <a:p>
                <a:pPr>
                  <a:defRPr sz="16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Sheet3!$I$151:$I$152</c:f>
              <c:strCache>
                <c:ptCount val="2"/>
                <c:pt idx="0">
                  <c:v>CI</c:v>
                </c:pt>
                <c:pt idx="1">
                  <c:v>WITHOUT CI</c:v>
                </c:pt>
              </c:strCache>
            </c:strRef>
          </c:cat>
          <c:val>
            <c:numRef>
              <c:f>Sheet3!$J$151:$J$152</c:f>
              <c:numCache>
                <c:formatCode>General</c:formatCode>
                <c:ptCount val="2"/>
                <c:pt idx="0">
                  <c:v>101</c:v>
                </c:pt>
                <c:pt idx="1">
                  <c:v>399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789193605773763"/>
          <c:y val="0.4139981583891057"/>
          <c:w val="0.23871292781814679"/>
          <c:h val="0.17200368322178861"/>
        </c:manualLayout>
      </c:layout>
      <c:overlay val="0"/>
      <c:txPr>
        <a:bodyPr/>
        <a:lstStyle/>
        <a:p>
          <a:pPr>
            <a:defRPr sz="12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Sheet3!$I$134</c:f>
              <c:strCache>
                <c:ptCount val="1"/>
                <c:pt idx="0">
                  <c:v>CI 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1800" b="1">
                    <a:solidFill>
                      <a:schemeClr val="tx1"/>
                    </a:solidFill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Sheet3!$J$133:$K$133</c:f>
              <c:strCache>
                <c:ptCount val="2"/>
                <c:pt idx="0">
                  <c:v>50-59</c:v>
                </c:pt>
                <c:pt idx="1">
                  <c:v>60-79</c:v>
                </c:pt>
              </c:strCache>
            </c:strRef>
          </c:cat>
          <c:val>
            <c:numRef>
              <c:f>Sheet3!$J$134:$K$134</c:f>
              <c:numCache>
                <c:formatCode>General</c:formatCode>
                <c:ptCount val="2"/>
                <c:pt idx="0">
                  <c:v>37</c:v>
                </c:pt>
                <c:pt idx="1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567552"/>
        <c:axId val="44675008"/>
        <c:axId val="0"/>
      </c:bar3DChart>
      <c:catAx>
        <c:axId val="365675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+mj-lt"/>
              </a:defRPr>
            </a:pPr>
            <a:endParaRPr lang="bg-BG"/>
          </a:p>
        </c:txPr>
        <c:crossAx val="44675008"/>
        <c:crosses val="autoZero"/>
        <c:auto val="1"/>
        <c:lblAlgn val="ctr"/>
        <c:lblOffset val="100"/>
        <c:noMultiLvlLbl val="0"/>
      </c:catAx>
      <c:valAx>
        <c:axId val="44675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56755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</c:sp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3">
            <a:lumMod val="60000"/>
            <a:lumOff val="40000"/>
          </a:schemeClr>
        </a:solidFill>
        <a:ln>
          <a:solidFill>
            <a:schemeClr val="bg2">
              <a:lumMod val="75000"/>
            </a:schemeClr>
          </a:solidFill>
        </a:ln>
      </c:spPr>
    </c:floor>
    <c:sideWall>
      <c:thickness val="0"/>
      <c:spPr>
        <a:solidFill>
          <a:srgbClr val="002060"/>
        </a:solidFill>
        <a:ln>
          <a:solidFill>
            <a:schemeClr val="bg2">
              <a:lumMod val="75000"/>
            </a:schemeClr>
          </a:solidFill>
        </a:ln>
      </c:spPr>
    </c:sideWall>
    <c:backWall>
      <c:thickness val="0"/>
      <c:spPr>
        <a:solidFill>
          <a:srgbClr val="002060"/>
        </a:solidFill>
        <a:ln>
          <a:noFill/>
        </a:ln>
      </c:spPr>
    </c:backWall>
    <c:plotArea>
      <c:layout>
        <c:manualLayout>
          <c:layoutTarget val="inner"/>
          <c:xMode val="edge"/>
          <c:yMode val="edge"/>
          <c:x val="5.8099605094383451E-2"/>
          <c:y val="2.597931094589068E-2"/>
          <c:w val="0.94190038704309142"/>
          <c:h val="0.79302857976086327"/>
        </c:manualLayout>
      </c:layout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21875">
                    <a:srgbClr val="1ED6D9"/>
                  </a:gs>
                  <a:gs pos="18750">
                    <a:srgbClr val="1AD6D2"/>
                  </a:gs>
                  <a:gs pos="12500">
                    <a:srgbClr val="12D5C4"/>
                  </a:gs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27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21875">
                    <a:srgbClr val="1ED6D9"/>
                  </a:gs>
                  <a:gs pos="18750">
                    <a:srgbClr val="1AD6D2"/>
                  </a:gs>
                  <a:gs pos="12500">
                    <a:srgbClr val="12D5C4"/>
                  </a:gs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27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2700000" scaled="1"/>
                <a:tileRect/>
              </a:gradFill>
              <a:ln>
                <a:noFill/>
              </a:ln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2700000" scaled="1"/>
                <a:tileRect/>
              </a:gradFill>
              <a:ln>
                <a:noFill/>
              </a:ln>
            </c:spPr>
          </c:dPt>
          <c:dLbls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Sheet3!$AN$44:$AO$47</c:f>
              <c:multiLvlStrCache>
                <c:ptCount val="4"/>
                <c:lvl>
                  <c:pt idx="0">
                    <c:v>50-59</c:v>
                  </c:pt>
                  <c:pt idx="1">
                    <c:v>60-79</c:v>
                  </c:pt>
                  <c:pt idx="2">
                    <c:v>50-59</c:v>
                  </c:pt>
                  <c:pt idx="3">
                    <c:v>60-79</c:v>
                  </c:pt>
                </c:lvl>
                <c:lvl>
                  <c:pt idx="0">
                    <c:v>MEN</c:v>
                  </c:pt>
                  <c:pt idx="2">
                    <c:v>WOMEN</c:v>
                  </c:pt>
                </c:lvl>
              </c:multiLvlStrCache>
            </c:multiLvlStrRef>
          </c:cat>
          <c:val>
            <c:numRef>
              <c:f>Sheet3!$AP$44:$AP$47</c:f>
              <c:numCache>
                <c:formatCode>General</c:formatCode>
                <c:ptCount val="4"/>
                <c:pt idx="0">
                  <c:v>8</c:v>
                </c:pt>
                <c:pt idx="1">
                  <c:v>27</c:v>
                </c:pt>
                <c:pt idx="2">
                  <c:v>29</c:v>
                </c:pt>
                <c:pt idx="3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987520"/>
        <c:axId val="44676736"/>
        <c:axId val="0"/>
      </c:bar3DChart>
      <c:catAx>
        <c:axId val="42987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+mj-lt"/>
              </a:defRPr>
            </a:pPr>
            <a:endParaRPr lang="bg-BG"/>
          </a:p>
        </c:txPr>
        <c:crossAx val="44676736"/>
        <c:crosses val="autoZero"/>
        <c:auto val="1"/>
        <c:lblAlgn val="ctr"/>
        <c:lblOffset val="100"/>
        <c:noMultiLvlLbl val="0"/>
      </c:catAx>
      <c:valAx>
        <c:axId val="446767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2987520"/>
        <c:crosses val="autoZero"/>
        <c:crossBetween val="between"/>
      </c:valAx>
      <c:spPr>
        <a:solidFill>
          <a:srgbClr val="002060"/>
        </a:solidFill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Sheet3!$I$156</c:f>
              <c:strCache>
                <c:ptCount val="1"/>
                <c:pt idx="0">
                  <c:v>MEN</c:v>
                </c:pt>
              </c:strCache>
            </c:strRef>
          </c:tx>
          <c:spPr>
            <a:gradFill flip="none" rotWithShape="1">
              <a:gsLst>
                <a:gs pos="0">
                  <a:schemeClr val="bg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bg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bg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Sheet3!$J$155:$K$155</c:f>
              <c:strCache>
                <c:ptCount val="2"/>
                <c:pt idx="0">
                  <c:v>50-59</c:v>
                </c:pt>
                <c:pt idx="1">
                  <c:v>60-79</c:v>
                </c:pt>
              </c:strCache>
            </c:strRef>
          </c:cat>
          <c:val>
            <c:numRef>
              <c:f>Sheet3!$J$156:$K$156</c:f>
              <c:numCache>
                <c:formatCode>General</c:formatCode>
                <c:ptCount val="2"/>
                <c:pt idx="0">
                  <c:v>46</c:v>
                </c:pt>
                <c:pt idx="1">
                  <c:v>51</c:v>
                </c:pt>
              </c:numCache>
            </c:numRef>
          </c:val>
        </c:ser>
        <c:ser>
          <c:idx val="1"/>
          <c:order val="1"/>
          <c:tx>
            <c:strRef>
              <c:f>Sheet3!$I$157</c:f>
              <c:strCache>
                <c:ptCount val="1"/>
                <c:pt idx="0">
                  <c:v>WOMEN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Sheet3!$J$155:$K$155</c:f>
              <c:strCache>
                <c:ptCount val="2"/>
                <c:pt idx="0">
                  <c:v>50-59</c:v>
                </c:pt>
                <c:pt idx="1">
                  <c:v>60-79</c:v>
                </c:pt>
              </c:strCache>
            </c:strRef>
          </c:cat>
          <c:val>
            <c:numRef>
              <c:f>Sheet3!$J$157:$K$157</c:f>
              <c:numCache>
                <c:formatCode>General</c:formatCode>
                <c:ptCount val="2"/>
                <c:pt idx="0">
                  <c:v>89</c:v>
                </c:pt>
                <c:pt idx="1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988032"/>
        <c:axId val="129671744"/>
        <c:axId val="0"/>
      </c:bar3DChart>
      <c:catAx>
        <c:axId val="42988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+mj-lt"/>
              </a:defRPr>
            </a:pPr>
            <a:endParaRPr lang="bg-BG"/>
          </a:p>
        </c:txPr>
        <c:crossAx val="129671744"/>
        <c:crosses val="autoZero"/>
        <c:auto val="1"/>
        <c:lblAlgn val="ctr"/>
        <c:lblOffset val="100"/>
        <c:noMultiLvlLbl val="0"/>
      </c:catAx>
      <c:valAx>
        <c:axId val="129671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298803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</c:sp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20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Sheet3!$I$187:$I$188</c:f>
              <c:strCache>
                <c:ptCount val="2"/>
                <c:pt idx="0">
                  <c:v>50-59</c:v>
                </c:pt>
                <c:pt idx="1">
                  <c:v>60-79</c:v>
                </c:pt>
              </c:strCache>
            </c:strRef>
          </c:cat>
          <c:val>
            <c:numRef>
              <c:f>Sheet3!$J$187:$J$188</c:f>
              <c:numCache>
                <c:formatCode>General</c:formatCode>
                <c:ptCount val="2"/>
                <c:pt idx="0">
                  <c:v>12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4087296"/>
        <c:axId val="129674048"/>
        <c:axId val="0"/>
      </c:bar3DChart>
      <c:catAx>
        <c:axId val="44087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+mj-lt"/>
              </a:defRPr>
            </a:pPr>
            <a:endParaRPr lang="bg-BG"/>
          </a:p>
        </c:txPr>
        <c:crossAx val="129674048"/>
        <c:crosses val="autoZero"/>
        <c:auto val="1"/>
        <c:lblAlgn val="ctr"/>
        <c:lblOffset val="100"/>
        <c:noMultiLvlLbl val="0"/>
      </c:catAx>
      <c:valAx>
        <c:axId val="129674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bg-BG"/>
          </a:p>
        </c:txPr>
        <c:crossAx val="440872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</c:sp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  <a:latin typeface="+mj-lt"/>
              </a:defRPr>
            </a:pPr>
            <a:r>
              <a:rPr lang="en-US" dirty="0">
                <a:solidFill>
                  <a:schemeClr val="tx1"/>
                </a:solidFill>
                <a:latin typeface="+mj-lt"/>
              </a:rPr>
              <a:t>CI %</a:t>
            </a:r>
          </a:p>
        </c:rich>
      </c:tx>
      <c:layout>
        <c:manualLayout>
          <c:xMode val="edge"/>
          <c:yMode val="edge"/>
          <c:x val="1.1784776902887175E-2"/>
          <c:y val="0.11574074074074074"/>
        </c:manualLayout>
      </c:layout>
      <c:overlay val="0"/>
      <c:spPr>
        <a:solidFill>
          <a:schemeClr val="bg2">
            <a:lumMod val="50000"/>
          </a:schemeClr>
        </a:solidFill>
        <a:ln>
          <a:noFill/>
        </a:ln>
      </c:spPr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rgbClr val="002060"/>
        </a:solidFill>
      </c:spPr>
    </c:sideWall>
    <c:backWall>
      <c:thickness val="0"/>
      <c:spPr>
        <a:solidFill>
          <a:srgbClr val="002060"/>
        </a:solidFill>
      </c:spPr>
    </c:backWall>
    <c:plotArea>
      <c:layout>
        <c:manualLayout>
          <c:layoutTarget val="inner"/>
          <c:xMode val="edge"/>
          <c:yMode val="edge"/>
          <c:x val="5.9641294838145231E-2"/>
          <c:y val="2.8252405949256341E-2"/>
          <c:w val="0.92924759405074364"/>
          <c:h val="0.887729261966061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Sheet3!$BE$71</c:f>
              <c:strCache>
                <c:ptCount val="1"/>
                <c:pt idx="0">
                  <c:v>CI %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FFFF00"/>
                </a:solidFill>
              </a:ln>
              <a:effectLst>
                <a:innerShdw blurRad="114300">
                  <a:prstClr val="black"/>
                </a:innerShdw>
              </a:effectLst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angle"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FF00FF">
                      <a:shade val="30000"/>
                      <a:satMod val="115000"/>
                    </a:srgbClr>
                  </a:gs>
                  <a:gs pos="50000">
                    <a:srgbClr val="FF00FF">
                      <a:shade val="67500"/>
                      <a:satMod val="115000"/>
                    </a:srgbClr>
                  </a:gs>
                  <a:gs pos="100000">
                    <a:srgbClr val="FF00FF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3333333333333333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728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000000000000001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>
                  <a:lumMod val="50000"/>
                </a:schemeClr>
              </a:solidFill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Sheet3!$BF$70:$BH$70</c:f>
              <c:strCache>
                <c:ptCount val="3"/>
                <c:pt idx="0">
                  <c:v>ACS≥50%</c:v>
                </c:pt>
                <c:pt idx="1">
                  <c:v>ACS&lt;50%</c:v>
                </c:pt>
                <c:pt idx="2">
                  <c:v>without ACS</c:v>
                </c:pt>
              </c:strCache>
            </c:strRef>
          </c:cat>
          <c:val>
            <c:numRef>
              <c:f>Sheet3!$BF$71:$BH$71</c:f>
              <c:numCache>
                <c:formatCode>General</c:formatCode>
                <c:ptCount val="3"/>
                <c:pt idx="0">
                  <c:v>40.6</c:v>
                </c:pt>
                <c:pt idx="1">
                  <c:v>22.3</c:v>
                </c:pt>
                <c:pt idx="2">
                  <c:v>13.85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0376320"/>
        <c:axId val="129676352"/>
        <c:axId val="0"/>
      </c:bar3DChart>
      <c:catAx>
        <c:axId val="40376320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>
                <a:solidFill>
                  <a:schemeClr val="tx1"/>
                </a:solidFill>
                <a:latin typeface="+mj-lt"/>
              </a:defRPr>
            </a:pPr>
            <a:endParaRPr lang="bg-BG"/>
          </a:p>
        </c:txPr>
        <c:crossAx val="129676352"/>
        <c:crosses val="autoZero"/>
        <c:auto val="1"/>
        <c:lblAlgn val="ctr"/>
        <c:lblOffset val="100"/>
        <c:noMultiLvlLbl val="0"/>
      </c:catAx>
      <c:valAx>
        <c:axId val="12967635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  <a:latin typeface="+mj-lt"/>
              </a:defRPr>
            </a:pPr>
            <a:endParaRPr lang="bg-BG"/>
          </a:p>
        </c:txPr>
        <c:crossAx val="40376320"/>
        <c:crosses val="autoZero"/>
        <c:crossBetween val="between"/>
      </c:valAx>
      <c:spPr>
        <a:solidFill>
          <a:srgbClr val="002060"/>
        </a:solidFill>
        <a:ln>
          <a:solidFill>
            <a:srgbClr val="002060"/>
          </a:solidFill>
        </a:ln>
      </c:spPr>
    </c:plotArea>
    <c:plotVisOnly val="1"/>
    <c:dispBlanksAs val="gap"/>
    <c:showDLblsOverMax val="0"/>
  </c:chart>
  <c:spPr>
    <a:solidFill>
      <a:schemeClr val="bg1"/>
    </a:solidFill>
    <a:ln w="25400" cap="flat" cmpd="sng" algn="ctr">
      <a:solidFill>
        <a:srgbClr val="00206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bg-BG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Sheet3!$D$210</c:f>
              <c:strCache>
                <c:ptCount val="1"/>
                <c:pt idx="0">
                  <c:v>ACS≥50%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Sheet3!$E$209:$G$209</c:f>
              <c:strCache>
                <c:ptCount val="3"/>
                <c:pt idx="0">
                  <c:v>SAH</c:v>
                </c:pt>
                <c:pt idx="1">
                  <c:v>DAH</c:v>
                </c:pt>
                <c:pt idx="2">
                  <c:v>PP</c:v>
                </c:pt>
              </c:strCache>
            </c:strRef>
          </c:cat>
          <c:val>
            <c:numRef>
              <c:f>Sheet3!$E$210:$G$210</c:f>
              <c:numCache>
                <c:formatCode>General</c:formatCode>
                <c:ptCount val="3"/>
                <c:pt idx="0">
                  <c:v>25</c:v>
                </c:pt>
                <c:pt idx="1">
                  <c:v>23</c:v>
                </c:pt>
                <c:pt idx="2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Sheet3!$D$211</c:f>
              <c:strCache>
                <c:ptCount val="1"/>
                <c:pt idx="0">
                  <c:v>Control group</c:v>
                </c:pt>
              </c:strCache>
            </c:strRef>
          </c:tx>
          <c:spPr>
            <a:gradFill flip="none" rotWithShape="1">
              <a:gsLst>
                <a:gs pos="0">
                  <a:schemeClr val="accent4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4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4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Sheet3!$E$209:$G$209</c:f>
              <c:strCache>
                <c:ptCount val="3"/>
                <c:pt idx="0">
                  <c:v>SAH</c:v>
                </c:pt>
                <c:pt idx="1">
                  <c:v>DAH</c:v>
                </c:pt>
                <c:pt idx="2">
                  <c:v>PP</c:v>
                </c:pt>
              </c:strCache>
            </c:strRef>
          </c:cat>
          <c:val>
            <c:numRef>
              <c:f>Sheet3!$E$211:$G$211</c:f>
              <c:numCache>
                <c:formatCode>General</c:formatCode>
                <c:ptCount val="3"/>
                <c:pt idx="0">
                  <c:v>8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0625152"/>
        <c:axId val="36454400"/>
        <c:axId val="0"/>
      </c:bar3DChart>
      <c:catAx>
        <c:axId val="40625152"/>
        <c:scaling>
          <c:orientation val="minMax"/>
        </c:scaling>
        <c:delete val="0"/>
        <c:axPos val="b"/>
        <c:majorTickMark val="out"/>
        <c:minorTickMark val="none"/>
        <c:tickLblPos val="nextTo"/>
        <c:crossAx val="36454400"/>
        <c:crosses val="autoZero"/>
        <c:auto val="1"/>
        <c:lblAlgn val="ctr"/>
        <c:lblOffset val="100"/>
        <c:noMultiLvlLbl val="0"/>
      </c:catAx>
      <c:valAx>
        <c:axId val="364544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bg-BG"/>
          </a:p>
        </c:txPr>
        <c:crossAx val="406251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rgbClr val="002060"/>
      </a:solidFill>
    </a:ln>
  </c:spPr>
  <c:txPr>
    <a:bodyPr/>
    <a:lstStyle/>
    <a:p>
      <a:pPr>
        <a:defRPr sz="1400" b="1">
          <a:latin typeface="+mj-lt"/>
        </a:defRPr>
      </a:pPr>
      <a:endParaRPr lang="bg-BG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186 (59%)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128 (41%)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Sheet3!$I$151:$I$152</c:f>
              <c:strCache>
                <c:ptCount val="2"/>
                <c:pt idx="0">
                  <c:v>CI</c:v>
                </c:pt>
                <c:pt idx="1">
                  <c:v>WITHOUT CI</c:v>
                </c:pt>
              </c:strCache>
            </c:strRef>
          </c:cat>
          <c:val>
            <c:numRef>
              <c:f>Sheet3!$J$151:$J$152</c:f>
              <c:numCache>
                <c:formatCode>General</c:formatCode>
                <c:ptCount val="2"/>
                <c:pt idx="0">
                  <c:v>186</c:v>
                </c:pt>
                <c:pt idx="1">
                  <c:v>128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3391971918731966E-2"/>
          <c:y val="0.83344683768723249"/>
          <c:w val="0.98660802808126802"/>
          <c:h val="0.14264227567091972"/>
        </c:manualLayout>
      </c:layout>
      <c:overlay val="0"/>
      <c:txPr>
        <a:bodyPr/>
        <a:lstStyle/>
        <a:p>
          <a:pPr>
            <a:defRPr sz="1400" b="1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  <c:spPr>
        <a:solidFill>
          <a:schemeClr val="bg2">
            <a:lumMod val="60000"/>
            <a:lumOff val="40000"/>
          </a:schemeClr>
        </a:solidFill>
      </c:spPr>
    </c:floor>
    <c:sideWall>
      <c:thickness val="0"/>
      <c:spPr>
        <a:solidFill>
          <a:srgbClr val="002060"/>
        </a:solidFill>
      </c:spPr>
    </c:sideWall>
    <c:backWall>
      <c:thickness val="0"/>
      <c:spPr>
        <a:solidFill>
          <a:srgbClr val="002060"/>
        </a:solidFill>
        <a:ln>
          <a:solidFill>
            <a:schemeClr val="bg1"/>
          </a:solidFill>
        </a:ln>
      </c:spPr>
    </c:backWall>
    <c:plotArea>
      <c:layout>
        <c:manualLayout>
          <c:layoutTarget val="inner"/>
          <c:xMode val="edge"/>
          <c:yMode val="edge"/>
          <c:x val="0.14727089777840269"/>
          <c:y val="5.1646783557263848E-2"/>
          <c:w val="0.85272910222159726"/>
          <c:h val="0.536684265219726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Sheet1!$B$40</c:f>
              <c:strCache>
                <c:ptCount val="1"/>
              </c:strCache>
            </c:strRef>
          </c:tx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92D050">
                      <a:shade val="30000"/>
                      <a:satMod val="115000"/>
                    </a:srgbClr>
                  </a:gs>
                  <a:gs pos="50000">
                    <a:srgbClr val="92D050">
                      <a:shade val="67500"/>
                      <a:satMod val="115000"/>
                    </a:srgbClr>
                  </a:gs>
                  <a:gs pos="100000">
                    <a:srgbClr val="92D05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C00000"/>
                  </a:gs>
                  <a:gs pos="50000">
                    <a:srgbClr val="C00000">
                      <a:tint val="44500"/>
                      <a:satMod val="160000"/>
                    </a:srgbClr>
                  </a:gs>
                  <a:gs pos="100000">
                    <a:srgbClr val="C0000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72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txPr>
              <a:bodyPr/>
              <a:lstStyle/>
              <a:p>
                <a:pPr>
                  <a:defRPr sz="1800" b="1">
                    <a:latin typeface="+mj-lt"/>
                  </a:defRPr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Sheet1!$A$41:$A$44</c:f>
              <c:strCache>
                <c:ptCount val="4"/>
                <c:pt idx="0">
                  <c:v>28 - 30</c:v>
                </c:pt>
                <c:pt idx="1">
                  <c:v>24 - 27</c:v>
                </c:pt>
                <c:pt idx="2">
                  <c:v>19 - 23</c:v>
                </c:pt>
                <c:pt idx="3">
                  <c:v>13 - 18</c:v>
                </c:pt>
              </c:strCache>
            </c:strRef>
          </c:cat>
          <c:val>
            <c:numRef>
              <c:f>Sheet1!$B$41:$B$44</c:f>
              <c:numCache>
                <c:formatCode>General</c:formatCode>
                <c:ptCount val="4"/>
                <c:pt idx="0">
                  <c:v>128</c:v>
                </c:pt>
                <c:pt idx="1">
                  <c:v>176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9563008"/>
        <c:axId val="36461312"/>
        <c:axId val="0"/>
      </c:bar3DChart>
      <c:catAx>
        <c:axId val="139563008"/>
        <c:scaling>
          <c:orientation val="minMax"/>
        </c:scaling>
        <c:delete val="1"/>
        <c:axPos val="b"/>
        <c:majorTickMark val="out"/>
        <c:minorTickMark val="none"/>
        <c:tickLblPos val="nextTo"/>
        <c:crossAx val="36461312"/>
        <c:crosses val="autoZero"/>
        <c:auto val="1"/>
        <c:lblAlgn val="ctr"/>
        <c:lblOffset val="100"/>
        <c:noMultiLvlLbl val="0"/>
      </c:catAx>
      <c:valAx>
        <c:axId val="36461312"/>
        <c:scaling>
          <c:orientation val="minMax"/>
        </c:scaling>
        <c:delete val="0"/>
        <c:axPos val="l"/>
        <c:majorGridlines>
          <c:spPr>
            <a:ln>
              <a:noFill/>
            </a:ln>
            <a:effectLst>
              <a:outerShdw blurRad="50800" dist="50800" dir="5400000" algn="ctr" rotWithShape="0">
                <a:schemeClr val="bg1">
                  <a:lumMod val="85000"/>
                </a:schemeClr>
              </a:outerShdw>
            </a:effectLst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bg-BG"/>
          </a:p>
        </c:txPr>
        <c:crossAx val="139563008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 b="1">
                <a:latin typeface="+mj-lt"/>
              </a:defRPr>
            </a:pPr>
            <a:endParaRPr lang="bg-BG"/>
          </a:p>
        </c:txPr>
      </c:legendEntry>
      <c:legendEntry>
        <c:idx val="1"/>
        <c:txPr>
          <a:bodyPr/>
          <a:lstStyle/>
          <a:p>
            <a:pPr>
              <a:defRPr sz="1600" b="1">
                <a:latin typeface="+mj-lt"/>
              </a:defRPr>
            </a:pPr>
            <a:endParaRPr lang="bg-BG"/>
          </a:p>
        </c:txPr>
      </c:legendEntry>
      <c:legendEntry>
        <c:idx val="2"/>
        <c:txPr>
          <a:bodyPr/>
          <a:lstStyle/>
          <a:p>
            <a:pPr>
              <a:defRPr sz="1600" b="1">
                <a:latin typeface="+mj-lt"/>
              </a:defRPr>
            </a:pPr>
            <a:endParaRPr lang="bg-BG"/>
          </a:p>
        </c:txPr>
      </c:legendEntry>
      <c:legendEntry>
        <c:idx val="3"/>
        <c:txPr>
          <a:bodyPr/>
          <a:lstStyle/>
          <a:p>
            <a:pPr>
              <a:defRPr sz="1600" b="1">
                <a:latin typeface="+mj-lt"/>
              </a:defRPr>
            </a:pPr>
            <a:endParaRPr lang="bg-BG"/>
          </a:p>
        </c:txPr>
      </c:legendEntry>
      <c:layout>
        <c:manualLayout>
          <c:xMode val="edge"/>
          <c:yMode val="edge"/>
          <c:x val="0.18718466147439555"/>
          <c:y val="0.64980990484261436"/>
          <c:w val="0.80571092356277141"/>
          <c:h val="0.1396824771407828"/>
        </c:manualLayout>
      </c:layout>
      <c:overlay val="0"/>
      <c:txPr>
        <a:bodyPr/>
        <a:lstStyle/>
        <a:p>
          <a:pPr>
            <a:defRPr sz="1600">
              <a:latin typeface="+mj-lt"/>
            </a:defRPr>
          </a:pPr>
          <a:endParaRPr lang="bg-BG"/>
        </a:p>
      </c:txPr>
    </c:legend>
    <c:plotVisOnly val="1"/>
    <c:dispBlanksAs val="gap"/>
    <c:showDLblsOverMax val="0"/>
  </c:chart>
  <c:spPr>
    <a:solidFill>
      <a:srgbClr val="002060"/>
    </a:solidFill>
    <a:ln>
      <a:noFill/>
    </a:ln>
    <a:scene3d>
      <a:camera prst="orthographicFront"/>
      <a:lightRig rig="threePt" dir="t"/>
    </a:scene3d>
    <a:sp3d prstMaterial="flat">
      <a:bevelT w="165100" prst="coolSlant"/>
    </a:sp3d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3">
                      <a:lumMod val="60000"/>
                      <a:lumOff val="40000"/>
                      <a:shade val="30000"/>
                      <a:satMod val="115000"/>
                    </a:schemeClr>
                  </a:gs>
                  <a:gs pos="50000">
                    <a:schemeClr val="accent3">
                      <a:lumMod val="60000"/>
                      <a:lumOff val="40000"/>
                      <a:shade val="67500"/>
                      <a:satMod val="115000"/>
                    </a:schemeClr>
                  </a:gs>
                  <a:gs pos="100000">
                    <a:schemeClr val="accent3">
                      <a:lumMod val="60000"/>
                      <a:lumOff val="4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</c:spPr>
          </c:dPt>
          <c:dLbls>
            <c:dLbl>
              <c:idx val="0"/>
              <c:layout>
                <c:manualLayout>
                  <c:x val="-0.15168963254593165"/>
                  <c:y val="0.26291237248148897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14 (44%)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8341666666666667"/>
                  <c:y val="0.10084663795525987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18 (56%)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'[Chart in Microsoft PowerPoint]Sheet2'!$B$71:$B$72</c:f>
              <c:strCache>
                <c:ptCount val="2"/>
                <c:pt idx="0">
                  <c:v>End Point</c:v>
                </c:pt>
                <c:pt idx="1">
                  <c:v>Participants</c:v>
                </c:pt>
              </c:strCache>
            </c:strRef>
          </c:cat>
          <c:val>
            <c:numRef>
              <c:f>'[Chart in Microsoft PowerPoint]Sheet2'!$C$71:$C$72</c:f>
              <c:numCache>
                <c:formatCode>General</c:formatCode>
                <c:ptCount val="2"/>
                <c:pt idx="0">
                  <c:v>14</c:v>
                </c:pt>
                <c:pt idx="1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600" b="1">
          <a:latin typeface="+mj-lt"/>
        </a:defRPr>
      </a:pPr>
      <a:endParaRPr lang="bg-BG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FF00">
                    <a:shade val="30000"/>
                    <a:satMod val="115000"/>
                  </a:srgbClr>
                </a:gs>
                <a:gs pos="50000">
                  <a:srgbClr val="00FF00">
                    <a:shade val="67500"/>
                    <a:satMod val="115000"/>
                  </a:srgbClr>
                </a:gs>
                <a:gs pos="100000">
                  <a:srgbClr val="00FF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PowerPoint]Sheet2'!$A$89:$A$91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PowerPoint]Sheet2'!$B$89:$B$91</c:f>
              <c:numCache>
                <c:formatCode>General</c:formatCode>
                <c:ptCount val="3"/>
                <c:pt idx="0">
                  <c:v>3</c:v>
                </c:pt>
                <c:pt idx="1">
                  <c:v>11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9670016"/>
        <c:axId val="36481856"/>
        <c:axId val="0"/>
      </c:bar3DChart>
      <c:catAx>
        <c:axId val="139670016"/>
        <c:scaling>
          <c:orientation val="minMax"/>
        </c:scaling>
        <c:delete val="0"/>
        <c:axPos val="b"/>
        <c:majorTickMark val="out"/>
        <c:minorTickMark val="none"/>
        <c:tickLblPos val="nextTo"/>
        <c:crossAx val="36481856"/>
        <c:crosses val="autoZero"/>
        <c:auto val="1"/>
        <c:lblAlgn val="ctr"/>
        <c:lblOffset val="100"/>
        <c:noMultiLvlLbl val="0"/>
      </c:catAx>
      <c:valAx>
        <c:axId val="364818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96700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>
          <a:latin typeface="+mj-lt"/>
        </a:defRPr>
      </a:pPr>
      <a:endParaRPr lang="bg-BG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'[Chart in Microsoft PowerPoint]Sheet2'!$A$107</c:f>
              <c:strCache>
                <c:ptCount val="1"/>
                <c:pt idx="0">
                  <c:v>MEN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3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3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PowerPoint]Sheet2'!$B$106:$D$106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PowerPoint]Sheet2'!$B$107:$D$107</c:f>
              <c:numCache>
                <c:formatCode>General</c:formatCode>
                <c:ptCount val="3"/>
                <c:pt idx="1">
                  <c:v>2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PowerPoint]Sheet2'!$A$108</c:f>
              <c:strCache>
                <c:ptCount val="1"/>
                <c:pt idx="0">
                  <c:v>WOMEN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PowerPoint]Sheet2'!$B$106:$D$106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PowerPoint]Sheet2'!$B$108:$D$108</c:f>
              <c:numCache>
                <c:formatCode>General</c:formatCode>
                <c:ptCount val="3"/>
                <c:pt idx="0">
                  <c:v>3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9689472"/>
        <c:axId val="36484160"/>
        <c:axId val="0"/>
      </c:bar3DChart>
      <c:catAx>
        <c:axId val="139689472"/>
        <c:scaling>
          <c:orientation val="minMax"/>
        </c:scaling>
        <c:delete val="0"/>
        <c:axPos val="b"/>
        <c:majorTickMark val="out"/>
        <c:minorTickMark val="none"/>
        <c:tickLblPos val="nextTo"/>
        <c:crossAx val="36484160"/>
        <c:crosses val="autoZero"/>
        <c:auto val="1"/>
        <c:lblAlgn val="ctr"/>
        <c:lblOffset val="100"/>
        <c:noMultiLvlLbl val="0"/>
      </c:catAx>
      <c:valAx>
        <c:axId val="36484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968947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600" b="1">
          <a:latin typeface="+mj-lt"/>
        </a:defRPr>
      </a:pPr>
      <a:endParaRPr lang="bg-BG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00FF00">
                      <a:shade val="30000"/>
                      <a:satMod val="115000"/>
                    </a:srgbClr>
                  </a:gs>
                  <a:gs pos="50000">
                    <a:srgbClr val="00FF00">
                      <a:shade val="67500"/>
                      <a:satMod val="115000"/>
                    </a:srgbClr>
                  </a:gs>
                  <a:gs pos="100000">
                    <a:srgbClr val="00FF0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Sheet2!$B$41:$B$42</c:f>
              <c:strCache>
                <c:ptCount val="2"/>
                <c:pt idx="0">
                  <c:v>CI</c:v>
                </c:pt>
                <c:pt idx="1">
                  <c:v>Without CI</c:v>
                </c:pt>
              </c:strCache>
            </c:strRef>
          </c:cat>
          <c:val>
            <c:numRef>
              <c:f>Sheet2!$C$41:$C$42</c:f>
              <c:numCache>
                <c:formatCode>General</c:formatCode>
                <c:ptCount val="2"/>
                <c:pt idx="0">
                  <c:v>16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 b="1">
          <a:latin typeface="+mj-lt"/>
        </a:defRPr>
      </a:pPr>
      <a:endParaRPr lang="bg-BG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 (25%)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12 (75%)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'[Chart in Microsoft PowerPoint]Sheet2'!$A$52:$A$53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'[Chart in Microsoft PowerPoint]Sheet2'!$B$52:$B$53</c:f>
              <c:numCache>
                <c:formatCode>General</c:formatCode>
                <c:ptCount val="2"/>
                <c:pt idx="0">
                  <c:v>4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6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800" b="1">
          <a:latin typeface="+mj-lt"/>
        </a:defRPr>
      </a:pPr>
      <a:endParaRPr lang="bg-BG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'[Chart in Microsoft PowerPoint]Sheet2'!$C$128</c:f>
              <c:strCache>
                <c:ptCount val="1"/>
                <c:pt idx="0">
                  <c:v>CI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PowerPoint]Sheet2'!$D$127:$F$127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PowerPoint]Sheet2'!$D$128:$F$128</c:f>
              <c:numCache>
                <c:formatCode>General</c:formatCode>
                <c:ptCount val="3"/>
                <c:pt idx="0">
                  <c:v>2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PowerPoint]Sheet2'!$C$129</c:f>
              <c:strCache>
                <c:ptCount val="1"/>
                <c:pt idx="0">
                  <c:v>Without CI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PowerPoint]Sheet2'!$D$127:$F$127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PowerPoint]Sheet2'!$D$129:$F$129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276736"/>
        <c:axId val="119098176"/>
        <c:axId val="0"/>
      </c:bar3DChart>
      <c:catAx>
        <c:axId val="140276736"/>
        <c:scaling>
          <c:orientation val="minMax"/>
        </c:scaling>
        <c:delete val="0"/>
        <c:axPos val="b"/>
        <c:majorTickMark val="out"/>
        <c:minorTickMark val="none"/>
        <c:tickLblPos val="nextTo"/>
        <c:crossAx val="119098176"/>
        <c:crosses val="autoZero"/>
        <c:auto val="1"/>
        <c:lblAlgn val="ctr"/>
        <c:lblOffset val="100"/>
        <c:noMultiLvlLbl val="0"/>
      </c:catAx>
      <c:valAx>
        <c:axId val="119098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27673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400" b="1">
          <a:latin typeface="+mj-lt"/>
        </a:defRPr>
      </a:pPr>
      <a:endParaRPr lang="bg-BG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'[Chart in Microsoft PowerPoint]Sheet2'!$C$145</c:f>
              <c:strCache>
                <c:ptCount val="1"/>
                <c:pt idx="0">
                  <c:v>MEN</c:v>
                </c:pt>
              </c:strCache>
            </c:strRef>
          </c:tx>
          <c:spPr>
            <a:gradFill flip="none" rotWithShape="1">
              <a:gsLst>
                <a:gs pos="0">
                  <a:schemeClr val="accent2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2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2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PowerPoint]Sheet2'!$D$144:$F$144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PowerPoint]Sheet2'!$D$145:$F$145</c:f>
              <c:numCache>
                <c:formatCode>General</c:formatCode>
                <c:ptCount val="3"/>
                <c:pt idx="1">
                  <c:v>2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PowerPoint]Sheet2'!$C$146</c:f>
              <c:strCache>
                <c:ptCount val="1"/>
                <c:pt idx="0">
                  <c:v>WOMEN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'[Chart in Microsoft PowerPoint]Sheet2'!$D$144:$F$144</c:f>
              <c:strCache>
                <c:ptCount val="3"/>
                <c:pt idx="0">
                  <c:v>60-69</c:v>
                </c:pt>
                <c:pt idx="1">
                  <c:v>70-79</c:v>
                </c:pt>
                <c:pt idx="2">
                  <c:v>80-89</c:v>
                </c:pt>
              </c:strCache>
            </c:strRef>
          </c:cat>
          <c:val>
            <c:numRef>
              <c:f>'[Chart in Microsoft PowerPoint]Sheet2'!$D$146:$F$146</c:f>
              <c:numCache>
                <c:formatCode>General</c:formatCode>
                <c:ptCount val="3"/>
                <c:pt idx="0">
                  <c:v>3</c:v>
                </c:pt>
                <c:pt idx="1">
                  <c:v>9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283392"/>
        <c:axId val="119100480"/>
        <c:axId val="0"/>
      </c:bar3DChart>
      <c:catAx>
        <c:axId val="140283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19100480"/>
        <c:crosses val="autoZero"/>
        <c:auto val="1"/>
        <c:lblAlgn val="ctr"/>
        <c:lblOffset val="100"/>
        <c:noMultiLvlLbl val="0"/>
      </c:catAx>
      <c:valAx>
        <c:axId val="119100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028339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bg-BG"/>
        </a:p>
      </c:txPr>
    </c:legend>
    <c:plotVisOnly val="1"/>
    <c:dispBlanksAs val="gap"/>
    <c:showDLblsOverMax val="0"/>
  </c:chart>
  <c:txPr>
    <a:bodyPr/>
    <a:lstStyle/>
    <a:p>
      <a:pPr>
        <a:defRPr sz="1600">
          <a:latin typeface="+mj-lt"/>
        </a:defRPr>
      </a:pPr>
      <a:endParaRPr lang="bg-BG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0.19653</cdr:x>
      <cdr:y>0.25926</cdr:y>
    </cdr:from>
    <cdr:to>
      <cdr:x>0.27014</cdr:x>
      <cdr:y>0.33102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98525" y="711200"/>
          <a:ext cx="336550" cy="196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+mj-lt"/>
            </a:rPr>
            <a:t>96</a:t>
          </a:r>
        </a:p>
      </cdr:txBody>
    </cdr:sp>
  </cdr:relSizeAnchor>
  <cdr:relSizeAnchor xmlns:cdr="http://schemas.openxmlformats.org/drawingml/2006/chartDrawing">
    <cdr:from>
      <cdr:x>0.39375</cdr:x>
      <cdr:y>0.22454</cdr:y>
    </cdr:from>
    <cdr:to>
      <cdr:x>0.47986</cdr:x>
      <cdr:y>0.31481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00225" y="615950"/>
          <a:ext cx="3937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+mj-lt"/>
            </a:rPr>
            <a:t>104</a:t>
          </a:r>
        </a:p>
      </cdr:txBody>
    </cdr:sp>
  </cdr:relSizeAnchor>
  <cdr:relSizeAnchor xmlns:cdr="http://schemas.openxmlformats.org/drawingml/2006/chartDrawing">
    <cdr:from>
      <cdr:x>0.62153</cdr:x>
      <cdr:y>0.0787</cdr:y>
    </cdr:from>
    <cdr:to>
      <cdr:x>0.82153</cdr:x>
      <cdr:y>0.41204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41625" y="215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0.57431</cdr:x>
      <cdr:y>0</cdr:y>
    </cdr:from>
    <cdr:to>
      <cdr:x>0.66458</cdr:x>
      <cdr:y>0.09028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625725" y="0"/>
          <a:ext cx="41275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+mj-lt"/>
            </a:rPr>
            <a:t>158</a:t>
          </a:r>
        </a:p>
      </cdr:txBody>
    </cdr:sp>
  </cdr:relSizeAnchor>
  <cdr:relSizeAnchor xmlns:cdr="http://schemas.openxmlformats.org/drawingml/2006/chartDrawing">
    <cdr:from>
      <cdr:x>0.76597</cdr:x>
      <cdr:y>0.06944</cdr:y>
    </cdr:from>
    <cdr:to>
      <cdr:x>0.85486</cdr:x>
      <cdr:y>0.14815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02025" y="190500"/>
          <a:ext cx="406400" cy="215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chemeClr val="tx1"/>
              </a:solidFill>
              <a:latin typeface="+mj-lt"/>
            </a:rPr>
            <a:t>142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0.15217</cdr:x>
      <cdr:y>0.63125</cdr:y>
    </cdr:from>
    <cdr:to>
      <cdr:x>0.23913</cdr:x>
      <cdr:y>0.78875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8112" y="1865828"/>
          <a:ext cx="576064" cy="4655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+mj-lt"/>
            </a:rPr>
            <a:t>0.8%</a:t>
          </a:r>
          <a:endParaRPr lang="bg-BG" sz="1800" b="1" dirty="0">
            <a:solidFill>
              <a:schemeClr val="tx1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0.33696</cdr:x>
      <cdr:y>0.63125</cdr:y>
    </cdr:from>
    <cdr:to>
      <cdr:x>0.44565</cdr:x>
      <cdr:y>0.7625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32248" y="1731640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+mj-lt"/>
            </a:rPr>
            <a:t>85.2%</a:t>
          </a:r>
          <a:endParaRPr lang="bg-BG" sz="1800" b="1" dirty="0">
            <a:solidFill>
              <a:schemeClr val="tx1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0.55128</cdr:x>
      <cdr:y>0.63341</cdr:y>
    </cdr:from>
    <cdr:to>
      <cdr:x>0.6491</cdr:x>
      <cdr:y>0.73841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96344" y="1872208"/>
          <a:ext cx="549418" cy="310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tx1"/>
              </a:solidFill>
              <a:latin typeface="+mj-lt"/>
            </a:rPr>
            <a:t>14%</a:t>
          </a:r>
          <a:endParaRPr lang="bg-BG" sz="1800" b="1" dirty="0">
            <a:solidFill>
              <a:schemeClr val="tx1"/>
            </a:solidFill>
            <a:latin typeface="+mj-lt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0.30682</cdr:x>
      <cdr:y>0.04651</cdr:y>
    </cdr:from>
    <cdr:to>
      <cdr:x>0.6351</cdr:x>
      <cdr:y>0.4359</cdr:y>
    </cdr:to>
    <cdr:sp macro="" textlink="">
      <cdr:nvSpPr>
        <cdr:cNvPr id="2" name="Curved Down Arrow 1"/>
        <cdr:cNvSpPr/>
      </cdr:nvSpPr>
      <cdr:spPr>
        <a:xfrm xmlns:a="http://schemas.openxmlformats.org/drawingml/2006/main">
          <a:off x="1944228" y="130615"/>
          <a:ext cx="2080213" cy="1093521"/>
        </a:xfrm>
        <a:prstGeom xmlns:a="http://schemas.openxmlformats.org/drawingml/2006/main" prst="curvedDownArrow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bg-BG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0.55696</cdr:x>
      <cdr:y>0.16648</cdr:y>
    </cdr:from>
    <cdr:to>
      <cdr:x>0.67089</cdr:x>
      <cdr:y>0.38052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68352" y="504056"/>
          <a:ext cx="64807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  <a:latin typeface="+mj-lt"/>
            </a:rPr>
            <a:t>(20%)</a:t>
          </a:r>
          <a:endParaRPr lang="bg-BG" sz="1600" b="1" dirty="0">
            <a:solidFill>
              <a:schemeClr val="tx1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0.27848</cdr:x>
      <cdr:y>0.52321</cdr:y>
    </cdr:from>
    <cdr:to>
      <cdr:x>0.39241</cdr:x>
      <cdr:y>0.68969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1584176"/>
          <a:ext cx="64807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  <a:latin typeface="+mj-lt"/>
            </a:rPr>
            <a:t>(80%)</a:t>
          </a:r>
          <a:endParaRPr lang="bg-BG" sz="1600" b="1" dirty="0">
            <a:solidFill>
              <a:schemeClr val="tx1"/>
            </a:solidFill>
            <a:latin typeface="+mj-lt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0.26389</cdr:x>
      <cdr:y>0.6885</cdr:y>
    </cdr:from>
    <cdr:to>
      <cdr:x>0.44026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68152" y="20882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bg-BG" sz="1100" dirty="0"/>
        </a:p>
      </cdr:txBody>
    </cdr:sp>
  </cdr:relSizeAnchor>
  <cdr:relSizeAnchor xmlns:cdr="http://schemas.openxmlformats.org/drawingml/2006/chartDrawing">
    <cdr:from>
      <cdr:x>0.25</cdr:x>
      <cdr:y>0.76044</cdr:y>
    </cdr:from>
    <cdr:to>
      <cdr:x>0.38889</cdr:x>
      <cdr:y>0.88309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96144" y="2232248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  <a:latin typeface="+mj-lt"/>
            </a:rPr>
            <a:t>14.6%</a:t>
          </a:r>
          <a:endParaRPr lang="bg-BG" sz="1600" b="1" dirty="0">
            <a:solidFill>
              <a:schemeClr val="tx1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0.56944</cdr:x>
      <cdr:y>0.76044</cdr:y>
    </cdr:from>
    <cdr:to>
      <cdr:x>0.68056</cdr:x>
      <cdr:y>0.88309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52328" y="2232248"/>
          <a:ext cx="5760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tx1"/>
              </a:solidFill>
              <a:latin typeface="+mj-lt"/>
            </a:rPr>
            <a:t>26%</a:t>
          </a:r>
          <a:endParaRPr lang="bg-BG" sz="1600" b="1" dirty="0">
            <a:solidFill>
              <a:schemeClr val="tx1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0.25</cdr:x>
      <cdr:y>0</cdr:y>
    </cdr:from>
    <cdr:to>
      <cdr:x>0.72222</cdr:x>
      <cdr:y>0.42018</cdr:y>
    </cdr:to>
    <cdr:sp macro="" textlink="">
      <cdr:nvSpPr>
        <cdr:cNvPr id="5" name="Curved Down Arrow 4"/>
        <cdr:cNvSpPr/>
      </cdr:nvSpPr>
      <cdr:spPr>
        <a:xfrm xmlns:a="http://schemas.openxmlformats.org/drawingml/2006/main">
          <a:off x="1296144" y="0"/>
          <a:ext cx="2448271" cy="1233429"/>
        </a:xfrm>
        <a:prstGeom xmlns:a="http://schemas.openxmlformats.org/drawingml/2006/main" prst="curvedDownArrow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bg-BG">
            <a:solidFill>
              <a:srgbClr val="92D050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</cdr:x>
      <cdr:y>3.65456E-7</cdr:y>
    </cdr:from>
    <cdr:to>
      <cdr:x>0.75269</cdr:x>
      <cdr:y>0.33043</cdr:y>
    </cdr:to>
    <cdr:sp macro="" textlink="">
      <cdr:nvSpPr>
        <cdr:cNvPr id="2" name="Curved Down Arrow 1"/>
        <cdr:cNvSpPr/>
      </cdr:nvSpPr>
      <cdr:spPr>
        <a:xfrm xmlns:a="http://schemas.openxmlformats.org/drawingml/2006/main">
          <a:off x="3240359" y="1"/>
          <a:ext cx="1637613" cy="904166"/>
        </a:xfrm>
        <a:prstGeom xmlns:a="http://schemas.openxmlformats.org/drawingml/2006/main" prst="curvedDownArrow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bg-BG"/>
        </a:p>
      </cdr:txBody>
    </cdr:sp>
  </cdr:relSizeAnchor>
  <cdr:relSizeAnchor xmlns:cdr="http://schemas.openxmlformats.org/drawingml/2006/chartDrawing">
    <cdr:from>
      <cdr:x>0.54839</cdr:x>
      <cdr:y>0.17033</cdr:y>
    </cdr:from>
    <cdr:to>
      <cdr:x>0.71719</cdr:x>
      <cdr:y>0.365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72408" y="504057"/>
          <a:ext cx="1130424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solidFill>
                <a:schemeClr val="tx1"/>
              </a:solidFill>
              <a:latin typeface="+mj-lt"/>
            </a:rPr>
            <a:t>P&lt;0.05</a:t>
          </a:r>
          <a:endParaRPr lang="bg-BG" sz="2000" b="1" dirty="0">
            <a:solidFill>
              <a:schemeClr val="tx1"/>
            </a:solidFill>
            <a:latin typeface="+mj-lt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0.20513</cdr:x>
      <cdr:y>0</cdr:y>
    </cdr:from>
    <cdr:to>
      <cdr:x>0.76923</cdr:x>
      <cdr:y>0.35378</cdr:y>
    </cdr:to>
    <cdr:sp macro="" textlink="">
      <cdr:nvSpPr>
        <cdr:cNvPr id="2" name="Curved Down Arrow 1"/>
        <cdr:cNvSpPr/>
      </cdr:nvSpPr>
      <cdr:spPr>
        <a:xfrm xmlns:a="http://schemas.openxmlformats.org/drawingml/2006/main">
          <a:off x="1152128" y="0"/>
          <a:ext cx="3168348" cy="994273"/>
        </a:xfrm>
        <a:prstGeom xmlns:a="http://schemas.openxmlformats.org/drawingml/2006/main" prst="curvedDownArrow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bg-BG"/>
        </a:p>
      </cdr:txBody>
    </cdr:sp>
  </cdr:relSizeAnchor>
  <cdr:relSizeAnchor xmlns:cdr="http://schemas.openxmlformats.org/drawingml/2006/chartDrawing">
    <cdr:from>
      <cdr:x>0.35897</cdr:x>
      <cdr:y>0.09152</cdr:y>
    </cdr:from>
    <cdr:to>
      <cdr:x>0.56263</cdr:x>
      <cdr:y>0.35366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6224" y="290164"/>
          <a:ext cx="1143857" cy="831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b="1" dirty="0" smtClean="0">
              <a:solidFill>
                <a:schemeClr val="tx1"/>
              </a:solidFill>
              <a:latin typeface="+mj-lt"/>
            </a:rPr>
            <a:t>P&lt;0.05</a:t>
          </a:r>
          <a:endParaRPr lang="bg-BG" sz="2000" b="1" dirty="0">
            <a:solidFill>
              <a:schemeClr val="tx1"/>
            </a:solidFill>
            <a:latin typeface="+mj-lt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0.10714</cdr:x>
      <cdr:y>0.13622</cdr:y>
    </cdr:from>
    <cdr:to>
      <cdr:x>0.2638</cdr:x>
      <cdr:y>0.8854</cdr:y>
    </cdr:to>
    <cdr:sp macro="" textlink="">
      <cdr:nvSpPr>
        <cdr:cNvPr id="3" name="Circular Arrow 2"/>
        <cdr:cNvSpPr/>
      </cdr:nvSpPr>
      <cdr:spPr>
        <a:xfrm xmlns:a="http://schemas.openxmlformats.org/drawingml/2006/main">
          <a:off x="648071" y="432048"/>
          <a:ext cx="947569" cy="2376264"/>
        </a:xfrm>
        <a:prstGeom xmlns:a="http://schemas.openxmlformats.org/drawingml/2006/main" prst="circularArrow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bg-BG"/>
        </a:p>
      </cdr:txBody>
    </cdr:sp>
  </cdr:relSizeAnchor>
  <cdr:relSizeAnchor xmlns:cdr="http://schemas.openxmlformats.org/drawingml/2006/chartDrawing">
    <cdr:from>
      <cdr:x>0.32143</cdr:x>
      <cdr:y>0.61297</cdr:y>
    </cdr:from>
    <cdr:to>
      <cdr:x>0.49641</cdr:x>
      <cdr:y>0.81729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944216" y="1944216"/>
          <a:ext cx="1058416" cy="6480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rgbClr val="FFFF00"/>
              </a:solidFill>
              <a:latin typeface="+mj-lt"/>
            </a:rPr>
            <a:t>p</a:t>
          </a:r>
          <a:r>
            <a:rPr lang="en-US" sz="1400" b="1" dirty="0" smtClean="0">
              <a:solidFill>
                <a:srgbClr val="FFFF00"/>
              </a:solidFill>
              <a:latin typeface="+mj-lt"/>
            </a:rPr>
            <a:t>&lt;0.001</a:t>
          </a:r>
          <a:endParaRPr lang="bg-BG" sz="1400" b="1" dirty="0">
            <a:solidFill>
              <a:srgbClr val="FFFF00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0.55952</cdr:x>
      <cdr:y>0.71171</cdr:y>
    </cdr:from>
    <cdr:to>
      <cdr:x>0.7107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4376" y="23042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bg-BG" sz="1100" dirty="0"/>
        </a:p>
      </cdr:txBody>
    </cdr:sp>
  </cdr:relSizeAnchor>
  <cdr:relSizeAnchor xmlns:cdr="http://schemas.openxmlformats.org/drawingml/2006/chartDrawing">
    <cdr:from>
      <cdr:x>0.53571</cdr:x>
      <cdr:y>0.65837</cdr:y>
    </cdr:from>
    <cdr:to>
      <cdr:x>0.7226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40360" y="2088233"/>
          <a:ext cx="1130424" cy="1083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rgbClr val="FFFF00"/>
              </a:solidFill>
              <a:latin typeface="+mj-lt"/>
            </a:rPr>
            <a:t>p&lt;0.001</a:t>
          </a:r>
          <a:endParaRPr lang="bg-BG" sz="1400" b="1" dirty="0">
            <a:solidFill>
              <a:srgbClr val="FFFF00"/>
            </a:solidFill>
            <a:latin typeface="+mj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FD343-ADE9-41FA-ADC4-D874BBFEC0FC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16AB0-B347-4090-8FF8-A48BEC9A6D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3662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Study participants have been stratified</a:t>
            </a:r>
            <a:r>
              <a:rPr lang="en-US" baseline="0" dirty="0" smtClean="0"/>
              <a:t> in three age groups. For a purpose of a correct statistical analysis and because of the small number… 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00472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800" baseline="0" dirty="0" smtClean="0"/>
              <a:t>Our sample is relatively homogeneous in relation to an education level.</a:t>
            </a:r>
            <a:r>
              <a:rPr lang="en-US" sz="800" dirty="0" smtClean="0"/>
              <a:t> Only</a:t>
            </a:r>
            <a:r>
              <a:rPr lang="en-US" sz="800" baseline="0" dirty="0" smtClean="0"/>
              <a:t> 4 study participants have had education level less than 8 years. The majority of them - 85% have received education of 12 years and 14% of them more than 12 years. </a:t>
            </a:r>
            <a:endParaRPr lang="bg-BG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2686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defined as end points of the study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587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prevalence of CI increases after</a:t>
            </a:r>
            <a:r>
              <a:rPr lang="en-US" baseline="0" dirty="0" smtClean="0"/>
              <a:t> the age of 60 and more</a:t>
            </a:r>
            <a:r>
              <a:rPr lang="en-US" dirty="0" smtClean="0"/>
              <a:t> 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29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2023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33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45925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is no gender</a:t>
            </a:r>
            <a:r>
              <a:rPr lang="en-US" baseline="0" dirty="0" smtClean="0"/>
              <a:t> </a:t>
            </a:r>
            <a:r>
              <a:rPr lang="en-US" dirty="0" smtClean="0"/>
              <a:t>difference</a:t>
            </a:r>
            <a:r>
              <a:rPr lang="en-US" baseline="0" dirty="0" smtClean="0"/>
              <a:t> in CI distribution 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34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1466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prevalence of CI differs between the</a:t>
            </a:r>
            <a:r>
              <a:rPr lang="en-US" baseline="0" dirty="0" smtClean="0"/>
              <a:t> groups of study participant with stenosis of different degree or without of stenosis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35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0299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prevalence of CI differs between the</a:t>
            </a:r>
            <a:r>
              <a:rPr lang="en-US" baseline="0" dirty="0" smtClean="0"/>
              <a:t> groups of study participant with stenosis of different degree or without of stenosis</a:t>
            </a:r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16AB0-B347-4090-8FF8-A48BEC9A6DE9}" type="slidenum">
              <a:rPr lang="bg-BG" smtClean="0"/>
              <a:t>38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0299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3000">
              <a:schemeClr val="accent1">
                <a:lumMod val="5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9F9BEC2-988E-479F-8385-F0FD3D52DA35}" type="datetimeFigureOut">
              <a:rPr lang="bg-BG" smtClean="0"/>
              <a:t>28.6.2016 г.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2BE7CB-DADC-4AAE-9C23-20F3827A4788}" type="slidenum">
              <a:rPr lang="bg-BG" smtClean="0"/>
              <a:t>‹#›</a:t>
            </a:fld>
            <a:endParaRPr lang="bg-BG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176264"/>
            <a:ext cx="7851648" cy="18288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  <a:effectLst/>
              </a:rPr>
              <a:t>Asymptomatic Carotid Stenosis, Arterial Hypertension and Cognitive Impairment: A Longitudinal Population-Based Epidemiological Study.</a:t>
            </a:r>
            <a:r>
              <a:rPr lang="bg-BG" sz="3600" dirty="0">
                <a:solidFill>
                  <a:schemeClr val="tx1"/>
                </a:solidFill>
                <a:effectLst/>
              </a:rPr>
              <a:t/>
            </a:r>
            <a:br>
              <a:rPr lang="bg-BG" sz="3600" dirty="0">
                <a:solidFill>
                  <a:schemeClr val="tx1"/>
                </a:solidFill>
                <a:effectLst/>
              </a:rPr>
            </a:br>
            <a:endParaRPr lang="bg-BG" sz="36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5936" y="3933056"/>
            <a:ext cx="4536504" cy="2616696"/>
          </a:xfrm>
        </p:spPr>
        <p:txBody>
          <a:bodyPr>
            <a:noAutofit/>
          </a:bodyPr>
          <a:lstStyle/>
          <a:p>
            <a:r>
              <a:rPr lang="en-US" sz="2000" dirty="0" err="1" smtClean="0">
                <a:latin typeface="+mj-lt"/>
              </a:rPr>
              <a:t>Petya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 err="1" smtClean="0">
                <a:latin typeface="+mj-lt"/>
              </a:rPr>
              <a:t>Mineva</a:t>
            </a:r>
            <a:r>
              <a:rPr lang="en-US" sz="2000" dirty="0" smtClean="0">
                <a:latin typeface="+mj-lt"/>
              </a:rPr>
              <a:t>, MD, PhD</a:t>
            </a:r>
            <a:endParaRPr lang="bg-BG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 </a:t>
            </a:r>
            <a:endParaRPr lang="bg-BG" sz="2000" dirty="0">
              <a:latin typeface="+mj-lt"/>
            </a:endParaRPr>
          </a:p>
          <a:p>
            <a:r>
              <a:rPr lang="en-US" sz="2000" b="1" dirty="0">
                <a:latin typeface="+mj-lt"/>
              </a:rPr>
              <a:t>                     </a:t>
            </a:r>
            <a:r>
              <a:rPr lang="en-US" sz="2000" dirty="0" err="1">
                <a:latin typeface="+mj-lt"/>
              </a:rPr>
              <a:t>Trakia</a:t>
            </a:r>
            <a:r>
              <a:rPr lang="en-US" sz="2000" dirty="0">
                <a:latin typeface="+mj-lt"/>
              </a:rPr>
              <a:t> University, Medical Faculty, </a:t>
            </a:r>
            <a:r>
              <a:rPr lang="en-US" sz="2000" dirty="0" err="1">
                <a:latin typeface="+mj-lt"/>
              </a:rPr>
              <a:t>Stara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Zagora</a:t>
            </a:r>
            <a:endParaRPr lang="bg-BG" sz="2000" dirty="0">
              <a:latin typeface="+mj-lt"/>
            </a:endParaRPr>
          </a:p>
          <a:p>
            <a:r>
              <a:rPr lang="en-US" sz="2000" dirty="0" err="1">
                <a:latin typeface="+mj-lt"/>
              </a:rPr>
              <a:t>Asen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err="1">
                <a:latin typeface="+mj-lt"/>
              </a:rPr>
              <a:t>Zlatarov</a:t>
            </a:r>
            <a:r>
              <a:rPr lang="en-US" sz="2000" dirty="0">
                <a:latin typeface="+mj-lt"/>
              </a:rPr>
              <a:t> University</a:t>
            </a:r>
            <a:r>
              <a:rPr lang="en-US" sz="2000" dirty="0" smtClean="0">
                <a:latin typeface="+mj-lt"/>
              </a:rPr>
              <a:t>,</a:t>
            </a:r>
          </a:p>
          <a:p>
            <a:r>
              <a:rPr lang="en-US" sz="2000" dirty="0" smtClean="0">
                <a:latin typeface="+mj-lt"/>
              </a:rPr>
              <a:t>Medical </a:t>
            </a:r>
            <a:r>
              <a:rPr lang="en-US" sz="2000" dirty="0">
                <a:latin typeface="+mj-lt"/>
              </a:rPr>
              <a:t>College, </a:t>
            </a:r>
            <a:r>
              <a:rPr lang="en-US" sz="2000" dirty="0" err="1" smtClean="0">
                <a:latin typeface="+mj-lt"/>
              </a:rPr>
              <a:t>Burgas</a:t>
            </a:r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Bulgaria</a:t>
            </a:r>
            <a:endParaRPr lang="bg-BG" sz="2000" dirty="0">
              <a:latin typeface="+mj-lt"/>
            </a:endParaRPr>
          </a:p>
          <a:p>
            <a:endParaRPr lang="bg-BG" sz="2000" dirty="0">
              <a:latin typeface="+mj-lt"/>
            </a:endParaRPr>
          </a:p>
        </p:txBody>
      </p:sp>
      <p:pic>
        <p:nvPicPr>
          <p:cNvPr id="1026" name="Picture 2" descr="http://uni-sz.bg/wp-content/uploads/2014/03/logo_uni-bord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40" y="-22821"/>
            <a:ext cx="1143000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obrazovanieto.bg/wp-content/uploads/sites/4/2016/02/33604053tru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624"/>
            <a:ext cx="1500625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edu.uni-sz.bg/pluginfile.php/554/coursecat/description/embl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44624"/>
            <a:ext cx="77065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&amp;Rcy;&amp;iecy;&amp;zcy;&amp;ucy;&amp;lcy;&amp;tcy;&amp;acy;&amp;tcy; &amp;scy; &amp;icy;&amp;zcy;&amp;ocy;&amp;bcy;&amp;rcy;&amp;acy;&amp;zhcy;&amp;iecy;&amp;ncy;&amp;icy;&amp;iecy; &amp;zcy;&amp;acy; &amp;scy;&amp;tcy;&amp;acy;&amp;rcy;&amp;acy; &amp;zcy;&amp;acy;&amp;gcy;&amp;ocy;&amp;rcy;&amp;acy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4294764"/>
            <a:ext cx="1728192" cy="129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globus-tours.net/img_offers/401-500/img_473_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018" y="5571238"/>
            <a:ext cx="1743286" cy="124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starozagorci.com/common/images/2015-07/20150706-QHXONCLOYKW-14361544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071884"/>
            <a:ext cx="1728192" cy="114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static.bnr.bg/sites/radiobulgaria/economy/tourism/publishingimages/309/13-10-31-21798_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622888"/>
            <a:ext cx="1743572" cy="119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chambersz.com/image/Park-hotel_Stara_Zagora_ezer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590" y="4294764"/>
            <a:ext cx="1763713" cy="122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zoo-starazagora.com/wp-content/uploads/2011/07/IMG_781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018" y="3068960"/>
            <a:ext cx="174328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3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92696"/>
            <a:ext cx="7851648" cy="70750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endParaRPr lang="bg-BG" sz="3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8136904" cy="396044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Cognitive impairment (CI) and dementia are a growing health burden which is an </a:t>
            </a:r>
            <a:r>
              <a:rPr lang="en-US" sz="2800" dirty="0">
                <a:latin typeface="+mj-lt"/>
              </a:rPr>
              <a:t>evolving threat for older population. The pathogenesis of dementia is still unclear but there is growing evidence that Alzheimer’s disease and cerebrovascular disease share several vascular risk factors (RF) – arterial hypertension, dyslipidemia, asymptomatic carotid stenosis, ischemic heart disease, diabetes </a:t>
            </a:r>
            <a:r>
              <a:rPr lang="en-US" sz="2800" dirty="0" smtClean="0">
                <a:latin typeface="+mj-lt"/>
              </a:rPr>
              <a:t> </a:t>
            </a:r>
            <a:endParaRPr lang="bg-BG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56176" y="6023029"/>
            <a:ext cx="28083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i="1" dirty="0">
                <a:latin typeface="+mj-lt"/>
              </a:rPr>
              <a:t>Sato N &amp; </a:t>
            </a:r>
            <a:r>
              <a:rPr lang="en-US" sz="1600" i="1" dirty="0" err="1">
                <a:latin typeface="+mj-lt"/>
              </a:rPr>
              <a:t>Morishita</a:t>
            </a:r>
            <a:r>
              <a:rPr lang="en-US" sz="1600" i="1" dirty="0">
                <a:latin typeface="+mj-lt"/>
              </a:rPr>
              <a:t> </a:t>
            </a:r>
            <a:r>
              <a:rPr lang="en-US" sz="1600" i="1" dirty="0" smtClean="0">
                <a:latin typeface="+mj-lt"/>
              </a:rPr>
              <a:t>R., 2015</a:t>
            </a:r>
          </a:p>
          <a:p>
            <a:pPr algn="r"/>
            <a:r>
              <a:rPr lang="en-US" sz="1600" i="1" dirty="0" err="1" smtClean="0">
                <a:latin typeface="+mj-lt"/>
              </a:rPr>
              <a:t>Akinyemi</a:t>
            </a:r>
            <a:r>
              <a:rPr lang="en-US" sz="1600" i="1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RO, at al.,2013 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8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92696"/>
            <a:ext cx="7851648" cy="70750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endParaRPr lang="bg-BG" sz="3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136904" cy="396044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</a:t>
            </a:r>
            <a:r>
              <a:rPr lang="en-US" sz="2400" dirty="0">
                <a:latin typeface="+mj-lt"/>
              </a:rPr>
              <a:t>most potent </a:t>
            </a:r>
            <a:r>
              <a:rPr lang="en-US" sz="2400" dirty="0" smtClean="0">
                <a:latin typeface="+mj-lt"/>
              </a:rPr>
              <a:t>non-modifiable RF </a:t>
            </a:r>
            <a:r>
              <a:rPr lang="en-US" sz="2400" dirty="0">
                <a:latin typeface="+mj-lt"/>
              </a:rPr>
              <a:t>for cerebrovascular disease and CI or dementia is older </a:t>
            </a:r>
            <a:r>
              <a:rPr lang="en-US" sz="2400" dirty="0" smtClean="0">
                <a:latin typeface="+mj-lt"/>
              </a:rPr>
              <a:t>age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There </a:t>
            </a:r>
            <a:r>
              <a:rPr lang="en-US" sz="2400" dirty="0">
                <a:latin typeface="+mj-lt"/>
              </a:rPr>
              <a:t>is still uncertainty about the strength of influence of other vascular RFs on deteriorated cognitive performance in </a:t>
            </a:r>
            <a:r>
              <a:rPr lang="en-US" sz="2400" dirty="0" smtClean="0">
                <a:latin typeface="+mj-lt"/>
              </a:rPr>
              <a:t>adults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There </a:t>
            </a:r>
            <a:r>
              <a:rPr lang="en-US" sz="2400" dirty="0">
                <a:latin typeface="+mj-lt"/>
              </a:rPr>
              <a:t>is data derived from epidemiological studies about the influence of vascular RFs on cognitive decline as well as several reports have revealed a decrease in dementia prevalence as a result of multimodal intervention and well controlled vascular RFs </a:t>
            </a:r>
            <a:endParaRPr lang="bg-BG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36504" y="581803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1600" i="1" dirty="0" err="1" smtClean="0">
                <a:latin typeface="+mj-lt"/>
              </a:rPr>
              <a:t>Kivipelto</a:t>
            </a:r>
            <a:r>
              <a:rPr lang="en-US" sz="1600" i="1" dirty="0" smtClean="0">
                <a:latin typeface="+mj-lt"/>
              </a:rPr>
              <a:t> M, et al., 2006; Shaik </a:t>
            </a:r>
            <a:r>
              <a:rPr lang="en-US" sz="1600" i="1" dirty="0">
                <a:latin typeface="+mj-lt"/>
              </a:rPr>
              <a:t>BP et al., </a:t>
            </a:r>
            <a:r>
              <a:rPr lang="en-US" sz="1600" i="1" dirty="0" smtClean="0">
                <a:latin typeface="+mj-lt"/>
              </a:rPr>
              <a:t>2015</a:t>
            </a:r>
          </a:p>
          <a:p>
            <a:pPr algn="r"/>
            <a:r>
              <a:rPr lang="en-US" sz="1600" i="1" dirty="0" err="1" smtClean="0">
                <a:latin typeface="+mj-lt"/>
              </a:rPr>
              <a:t>Ngando</a:t>
            </a:r>
            <a:r>
              <a:rPr lang="en-US" sz="1600" i="1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T, et al., </a:t>
            </a:r>
            <a:r>
              <a:rPr lang="en-US" sz="1600" i="1" dirty="0" smtClean="0">
                <a:latin typeface="+mj-lt"/>
              </a:rPr>
              <a:t>2015; Larson </a:t>
            </a:r>
            <a:r>
              <a:rPr lang="en-US" sz="1600" i="1" dirty="0">
                <a:latin typeface="+mj-lt"/>
              </a:rPr>
              <a:t>EB, et al., </a:t>
            </a:r>
            <a:r>
              <a:rPr lang="en-US" sz="1600" i="1" dirty="0" smtClean="0">
                <a:latin typeface="+mj-lt"/>
              </a:rPr>
              <a:t>2013</a:t>
            </a:r>
          </a:p>
          <a:p>
            <a:pPr algn="r"/>
            <a:r>
              <a:rPr lang="en-US" sz="1600" i="1" dirty="0" smtClean="0">
                <a:latin typeface="+mj-lt"/>
              </a:rPr>
              <a:t>Qui </a:t>
            </a:r>
            <a:r>
              <a:rPr lang="en-US" sz="1600" i="1" dirty="0">
                <a:latin typeface="+mj-lt"/>
              </a:rPr>
              <a:t>C, et al., 2013; Matthews FE, et al., 2013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3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92696"/>
            <a:ext cx="7851648" cy="70750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endParaRPr lang="bg-BG" sz="3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916832"/>
            <a:ext cx="8136904" cy="396044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</a:t>
            </a:r>
            <a:r>
              <a:rPr lang="en-US" sz="2800" dirty="0" smtClean="0">
                <a:latin typeface="+mj-lt"/>
              </a:rPr>
              <a:t>symptomatic </a:t>
            </a:r>
            <a:r>
              <a:rPr lang="en-US" sz="2800" dirty="0">
                <a:latin typeface="+mj-lt"/>
              </a:rPr>
              <a:t>carotid stenosis </a:t>
            </a:r>
            <a:r>
              <a:rPr lang="en-US" sz="2800" dirty="0" smtClean="0">
                <a:latin typeface="+mj-lt"/>
              </a:rPr>
              <a:t>(ACS) ≥</a:t>
            </a:r>
            <a:r>
              <a:rPr lang="en-US" sz="2800" dirty="0">
                <a:latin typeface="+mj-lt"/>
              </a:rPr>
              <a:t>50% is a well-documented </a:t>
            </a:r>
            <a:r>
              <a:rPr lang="en-US" sz="2800" dirty="0" smtClean="0">
                <a:latin typeface="+mj-lt"/>
              </a:rPr>
              <a:t>modifiable RF </a:t>
            </a:r>
            <a:r>
              <a:rPr lang="en-US" sz="2800" dirty="0">
                <a:latin typeface="+mj-lt"/>
              </a:rPr>
              <a:t>for first ischemic </a:t>
            </a:r>
            <a:r>
              <a:rPr lang="en-US" sz="2800" dirty="0" smtClean="0">
                <a:latin typeface="+mj-lt"/>
              </a:rPr>
              <a:t>stroke and its prevalence varies between 4% and 8% in  adults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Several </a:t>
            </a:r>
            <a:r>
              <a:rPr lang="en-US" sz="2800" dirty="0">
                <a:latin typeface="+mj-lt"/>
              </a:rPr>
              <a:t>population-based and therapeutic studies suggest that </a:t>
            </a:r>
            <a:r>
              <a:rPr lang="en-US" sz="2800" dirty="0" smtClean="0">
                <a:latin typeface="+mj-lt"/>
              </a:rPr>
              <a:t>ACS≥</a:t>
            </a:r>
            <a:r>
              <a:rPr lang="en-US" sz="2800" dirty="0">
                <a:latin typeface="+mj-lt"/>
              </a:rPr>
              <a:t>50%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might </a:t>
            </a:r>
            <a:r>
              <a:rPr lang="en-US" sz="2800" dirty="0" smtClean="0">
                <a:latin typeface="+mj-lt"/>
              </a:rPr>
              <a:t>contribute </a:t>
            </a:r>
            <a:r>
              <a:rPr lang="en-US" sz="2800" dirty="0">
                <a:latin typeface="+mj-lt"/>
              </a:rPr>
              <a:t>to the impairment of cognitive </a:t>
            </a:r>
            <a:r>
              <a:rPr lang="en-US" sz="2800" dirty="0" smtClean="0">
                <a:latin typeface="+mj-lt"/>
              </a:rPr>
              <a:t>functions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However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smtClean="0">
                <a:latin typeface="+mj-lt"/>
              </a:rPr>
              <a:t>the relationship </a:t>
            </a:r>
            <a:r>
              <a:rPr lang="en-US" sz="2800" dirty="0">
                <a:latin typeface="+mj-lt"/>
              </a:rPr>
              <a:t>between </a:t>
            </a:r>
            <a:r>
              <a:rPr lang="en-US" sz="2800" dirty="0" smtClean="0">
                <a:latin typeface="+mj-lt"/>
              </a:rPr>
              <a:t>ACS</a:t>
            </a:r>
            <a:r>
              <a:rPr lang="en-US" sz="2800" dirty="0">
                <a:latin typeface="+mj-lt"/>
              </a:rPr>
              <a:t>≥50% and </a:t>
            </a:r>
            <a:r>
              <a:rPr lang="en-US" sz="2800" dirty="0" smtClean="0">
                <a:latin typeface="+mj-lt"/>
              </a:rPr>
              <a:t>CI still remains </a:t>
            </a:r>
            <a:r>
              <a:rPr lang="en-US" sz="2800" dirty="0">
                <a:latin typeface="+mj-lt"/>
              </a:rPr>
              <a:t>a matter of </a:t>
            </a:r>
            <a:r>
              <a:rPr lang="en-US" sz="2800" dirty="0" smtClean="0">
                <a:latin typeface="+mj-lt"/>
              </a:rPr>
              <a:t>debate</a:t>
            </a:r>
            <a:endParaRPr lang="bg-BG" sz="2800" dirty="0">
              <a:latin typeface="+mj-lt"/>
            </a:endParaRPr>
          </a:p>
          <a:p>
            <a:pPr algn="l"/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8366" y="5877272"/>
            <a:ext cx="2644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err="1" smtClean="0">
                <a:latin typeface="+mj-lt"/>
              </a:rPr>
              <a:t>Auperin</a:t>
            </a:r>
            <a:r>
              <a:rPr lang="en-US" sz="1600" i="1" dirty="0" smtClean="0">
                <a:latin typeface="+mj-lt"/>
              </a:rPr>
              <a:t> A, et al, 1996</a:t>
            </a:r>
          </a:p>
          <a:p>
            <a:pPr algn="r"/>
            <a:r>
              <a:rPr lang="en-US" sz="1600" i="1" dirty="0" smtClean="0">
                <a:latin typeface="+mj-lt"/>
              </a:rPr>
              <a:t>Bakker FS, et al, 2000</a:t>
            </a:r>
          </a:p>
          <a:p>
            <a:pPr algn="r"/>
            <a:r>
              <a:rPr lang="en-US" sz="1600" i="1" dirty="0" smtClean="0">
                <a:latin typeface="+mj-lt"/>
              </a:rPr>
              <a:t>Hamster V &amp; </a:t>
            </a:r>
            <a:r>
              <a:rPr lang="en-US" sz="1600" i="1" dirty="0" err="1" smtClean="0">
                <a:latin typeface="+mj-lt"/>
              </a:rPr>
              <a:t>Diener</a:t>
            </a:r>
            <a:r>
              <a:rPr lang="en-US" sz="1600" i="1" dirty="0" smtClean="0">
                <a:latin typeface="+mj-lt"/>
              </a:rPr>
              <a:t> HC, 1984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33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92696"/>
            <a:ext cx="7851648" cy="70750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BACKGROUND</a:t>
            </a:r>
            <a:endParaRPr lang="bg-BG" sz="3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916832"/>
            <a:ext cx="8214736" cy="3744416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Arterial hypertension (AH) </a:t>
            </a:r>
            <a:r>
              <a:rPr lang="en-US" sz="2800" dirty="0">
                <a:latin typeface="+mj-lt"/>
              </a:rPr>
              <a:t>is the strongest well-documented </a:t>
            </a:r>
            <a:r>
              <a:rPr lang="en-US" sz="2800" dirty="0" smtClean="0">
                <a:latin typeface="+mj-lt"/>
              </a:rPr>
              <a:t>modifiable RF </a:t>
            </a:r>
            <a:r>
              <a:rPr lang="en-US" sz="2800" dirty="0">
                <a:latin typeface="+mj-lt"/>
              </a:rPr>
              <a:t>for first </a:t>
            </a:r>
            <a:r>
              <a:rPr lang="en-US" sz="2800" dirty="0" smtClean="0">
                <a:latin typeface="+mj-lt"/>
              </a:rPr>
              <a:t>IS</a:t>
            </a:r>
          </a:p>
          <a:p>
            <a:pPr algn="l"/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Data </a:t>
            </a:r>
            <a:r>
              <a:rPr lang="en-US" sz="2800" dirty="0">
                <a:latin typeface="+mj-lt"/>
              </a:rPr>
              <a:t>derived from plenty of studies has shown that midlife AH </a:t>
            </a:r>
            <a:r>
              <a:rPr lang="bg-BG" sz="2800" dirty="0">
                <a:latin typeface="+mj-lt"/>
              </a:rPr>
              <a:t>predicts late-life </a:t>
            </a:r>
            <a:r>
              <a:rPr lang="en-US" sz="2800" dirty="0">
                <a:latin typeface="+mj-lt"/>
              </a:rPr>
              <a:t>CI &amp;</a:t>
            </a:r>
            <a:r>
              <a:rPr lang="en-US" sz="2800" dirty="0" smtClean="0">
                <a:latin typeface="+mj-lt"/>
              </a:rPr>
              <a:t> dementia</a:t>
            </a:r>
          </a:p>
          <a:p>
            <a:pPr algn="l"/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This </a:t>
            </a:r>
            <a:r>
              <a:rPr lang="en-US" sz="2800" dirty="0">
                <a:latin typeface="+mj-lt"/>
              </a:rPr>
              <a:t>association applies more strongly to systolic AH (SAH)</a:t>
            </a:r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37815" y="5589240"/>
            <a:ext cx="22911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1600" i="1" dirty="0">
                <a:latin typeface="+mj-lt"/>
              </a:rPr>
              <a:t>Neaton JD</a:t>
            </a:r>
            <a:r>
              <a:rPr lang="en-US" sz="1600" i="1" dirty="0">
                <a:latin typeface="+mj-lt"/>
              </a:rPr>
              <a:t>, et al., </a:t>
            </a:r>
            <a:r>
              <a:rPr lang="en-US" sz="1600" i="1" dirty="0" smtClean="0">
                <a:latin typeface="+mj-lt"/>
              </a:rPr>
              <a:t>1993</a:t>
            </a:r>
          </a:p>
          <a:p>
            <a:r>
              <a:rPr lang="bg-BG" sz="1600" i="1" dirty="0" smtClean="0">
                <a:latin typeface="+mj-lt"/>
              </a:rPr>
              <a:t>Meyer </a:t>
            </a:r>
            <a:r>
              <a:rPr lang="bg-BG" sz="1600" i="1" dirty="0">
                <a:latin typeface="+mj-lt"/>
              </a:rPr>
              <a:t>JS</a:t>
            </a:r>
            <a:r>
              <a:rPr lang="en-US" sz="1600" i="1" dirty="0">
                <a:latin typeface="+mj-lt"/>
              </a:rPr>
              <a:t>, et al., </a:t>
            </a:r>
            <a:r>
              <a:rPr lang="en-US" sz="1600" i="1" dirty="0" smtClean="0">
                <a:latin typeface="+mj-lt"/>
              </a:rPr>
              <a:t>2000</a:t>
            </a:r>
          </a:p>
          <a:p>
            <a:r>
              <a:rPr lang="bg-BG" sz="1600" i="1" dirty="0" smtClean="0">
                <a:latin typeface="+mj-lt"/>
              </a:rPr>
              <a:t>Elias </a:t>
            </a:r>
            <a:r>
              <a:rPr lang="bg-BG" sz="1600" i="1" dirty="0">
                <a:latin typeface="+mj-lt"/>
              </a:rPr>
              <a:t>PK</a:t>
            </a:r>
            <a:r>
              <a:rPr lang="en-US" sz="1600" i="1" dirty="0">
                <a:latin typeface="+mj-lt"/>
              </a:rPr>
              <a:t>, et al., </a:t>
            </a:r>
            <a:r>
              <a:rPr lang="en-US" sz="1600" i="1" dirty="0" smtClean="0">
                <a:latin typeface="+mj-lt"/>
              </a:rPr>
              <a:t>2004</a:t>
            </a:r>
          </a:p>
          <a:p>
            <a:r>
              <a:rPr lang="bg-BG" sz="1600" i="1" dirty="0" smtClean="0">
                <a:latin typeface="+mj-lt"/>
              </a:rPr>
              <a:t>Waldstein </a:t>
            </a:r>
            <a:r>
              <a:rPr lang="bg-BG" sz="1600" i="1" dirty="0">
                <a:latin typeface="+mj-lt"/>
              </a:rPr>
              <a:t>SR</a:t>
            </a:r>
            <a:r>
              <a:rPr lang="en-US" sz="1600" i="1" dirty="0">
                <a:latin typeface="+mj-lt"/>
              </a:rPr>
              <a:t>, et al., 2005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8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76672"/>
            <a:ext cx="7851648" cy="72008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OBJECTIVE 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2060848"/>
            <a:ext cx="6408712" cy="3456384"/>
          </a:xfrm>
        </p:spPr>
        <p:txBody>
          <a:bodyPr>
            <a:noAutofit/>
          </a:bodyPr>
          <a:lstStyle/>
          <a:p>
            <a:pPr algn="just"/>
            <a:r>
              <a:rPr lang="en-US" sz="3200" dirty="0">
                <a:latin typeface="+mj-lt"/>
              </a:rPr>
              <a:t>The aim of </a:t>
            </a:r>
            <a:r>
              <a:rPr lang="en-US" sz="3200" dirty="0" smtClean="0">
                <a:latin typeface="+mj-lt"/>
              </a:rPr>
              <a:t>our longitudinal epidemiological </a:t>
            </a:r>
            <a:r>
              <a:rPr lang="en-US" sz="3200" dirty="0">
                <a:latin typeface="+mj-lt"/>
              </a:rPr>
              <a:t>study is to estimate the significance of </a:t>
            </a:r>
            <a:r>
              <a:rPr lang="en-US" sz="3200" dirty="0" smtClean="0">
                <a:latin typeface="+mj-lt"/>
              </a:rPr>
              <a:t>ACS</a:t>
            </a:r>
            <a:r>
              <a:rPr lang="en-US" sz="3200" dirty="0">
                <a:latin typeface="+mj-lt"/>
              </a:rPr>
              <a:t>≥50</a:t>
            </a:r>
            <a:r>
              <a:rPr lang="en-US" sz="3200" dirty="0" smtClean="0">
                <a:latin typeface="+mj-lt"/>
              </a:rPr>
              <a:t>% </a:t>
            </a:r>
            <a:r>
              <a:rPr lang="en-US" sz="3200" dirty="0">
                <a:latin typeface="+mj-lt"/>
              </a:rPr>
              <a:t>and </a:t>
            </a:r>
            <a:r>
              <a:rPr lang="en-US" sz="3200" dirty="0" smtClean="0">
                <a:latin typeface="+mj-lt"/>
              </a:rPr>
              <a:t>AH </a:t>
            </a:r>
            <a:r>
              <a:rPr lang="en-US" sz="3200" dirty="0">
                <a:latin typeface="+mj-lt"/>
              </a:rPr>
              <a:t>for </a:t>
            </a:r>
            <a:r>
              <a:rPr lang="en-US" sz="3200" dirty="0" smtClean="0">
                <a:latin typeface="+mj-lt"/>
              </a:rPr>
              <a:t>CI </a:t>
            </a:r>
            <a:r>
              <a:rPr lang="bg-BG" sz="3200" dirty="0">
                <a:latin typeface="+mj-lt"/>
              </a:rPr>
              <a:t>detected by </a:t>
            </a:r>
            <a:r>
              <a:rPr lang="en-US" sz="3200" dirty="0">
                <a:latin typeface="+mj-lt"/>
              </a:rPr>
              <a:t>neuropsychological tests </a:t>
            </a:r>
            <a:r>
              <a:rPr lang="en-US" sz="3200" dirty="0" smtClean="0">
                <a:latin typeface="+mj-lt"/>
              </a:rPr>
              <a:t>in an adult </a:t>
            </a:r>
            <a:r>
              <a:rPr lang="en-US" sz="3200" dirty="0">
                <a:latin typeface="+mj-lt"/>
              </a:rPr>
              <a:t>population </a:t>
            </a:r>
            <a:r>
              <a:rPr lang="en-US" sz="3200" dirty="0" smtClean="0">
                <a:latin typeface="+mj-lt"/>
              </a:rPr>
              <a:t>without clinical signs </a:t>
            </a:r>
            <a:r>
              <a:rPr lang="en-US" sz="3200" dirty="0">
                <a:latin typeface="+mj-lt"/>
              </a:rPr>
              <a:t>and </a:t>
            </a:r>
            <a:r>
              <a:rPr lang="bg-BG" sz="3200" dirty="0">
                <a:latin typeface="+mj-lt"/>
              </a:rPr>
              <a:t>symptoms</a:t>
            </a:r>
            <a:r>
              <a:rPr lang="en-US" sz="3200" dirty="0">
                <a:latin typeface="+mj-lt"/>
              </a:rPr>
              <a:t> of stroke or </a:t>
            </a:r>
            <a:r>
              <a:rPr lang="en-US" sz="3200" dirty="0" smtClean="0">
                <a:latin typeface="+mj-lt"/>
              </a:rPr>
              <a:t>TIA</a:t>
            </a:r>
            <a:endParaRPr lang="bg-BG" sz="3200" dirty="0">
              <a:latin typeface="+mj-lt"/>
            </a:endParaRPr>
          </a:p>
          <a:p>
            <a:pPr algn="just"/>
            <a:endParaRPr lang="bg-BG" sz="32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6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76672"/>
            <a:ext cx="7851648" cy="72008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OBJECTIVE 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8136904" cy="468052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 preliminary Duplex scanning of carotid arteries has been performed to determine the study sample size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 10% prevalence rate of ACS</a:t>
            </a:r>
            <a:r>
              <a:rPr lang="en-US" sz="2800" dirty="0">
                <a:latin typeface="+mj-lt"/>
              </a:rPr>
              <a:t>≥50</a:t>
            </a:r>
            <a:r>
              <a:rPr lang="en-US" sz="2800" dirty="0" smtClean="0">
                <a:latin typeface="+mj-lt"/>
              </a:rPr>
              <a:t>% has been initially detected in 20 randomly selected persons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Assuming a maximum error of 3%, it has been calculated that </a:t>
            </a:r>
            <a:r>
              <a:rPr lang="en-US" sz="2800" dirty="0">
                <a:latin typeface="+mj-lt"/>
              </a:rPr>
              <a:t>a</a:t>
            </a:r>
            <a:r>
              <a:rPr lang="en-US" sz="2800" dirty="0" smtClean="0">
                <a:latin typeface="+mj-lt"/>
              </a:rPr>
              <a:t> sample size of 384 subjects </a:t>
            </a:r>
            <a:r>
              <a:rPr lang="en-US" sz="2800" dirty="0">
                <a:latin typeface="+mj-lt"/>
              </a:rPr>
              <a:t>i</a:t>
            </a:r>
            <a:r>
              <a:rPr lang="en-US" sz="2800" dirty="0" smtClean="0">
                <a:latin typeface="+mj-lt"/>
              </a:rPr>
              <a:t>s needed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Taking into account a probable non-compliance of participants in the consecutive examinations, a sample size of 500 volunteers has been determined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42080" y="6258798"/>
            <a:ext cx="1934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latin typeface="+mj-lt"/>
              </a:rPr>
              <a:t>Mineva</a:t>
            </a:r>
            <a:r>
              <a:rPr lang="en-US" sz="1600" i="1" dirty="0" smtClean="0">
                <a:latin typeface="+mj-lt"/>
              </a:rPr>
              <a:t> P et al., 2002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2060848"/>
            <a:ext cx="7488832" cy="3672408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 systemic sample </a:t>
            </a:r>
            <a:r>
              <a:rPr lang="en-US" sz="2800" dirty="0" smtClean="0">
                <a:latin typeface="+mj-lt"/>
              </a:rPr>
              <a:t>of a </a:t>
            </a:r>
            <a:r>
              <a:rPr lang="en-US" sz="2800" dirty="0">
                <a:latin typeface="+mj-lt"/>
              </a:rPr>
              <a:t>total of 500 volunteers, 200 men and 300 women, aged 50 to 79 years, randomly selected from the electoral lists of the university town of </a:t>
            </a:r>
            <a:r>
              <a:rPr lang="en-US" sz="2800" dirty="0" err="1">
                <a:latin typeface="+mj-lt"/>
              </a:rPr>
              <a:t>Stara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Zagora </a:t>
            </a:r>
            <a:r>
              <a:rPr lang="en-US" sz="2800" dirty="0">
                <a:latin typeface="+mj-lt"/>
              </a:rPr>
              <a:t>have been included in the </a:t>
            </a:r>
            <a:r>
              <a:rPr lang="en-US" sz="2800" dirty="0" smtClean="0">
                <a:latin typeface="+mj-lt"/>
              </a:rPr>
              <a:t>study</a:t>
            </a:r>
            <a:endParaRPr lang="en-US" sz="28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Mean </a:t>
            </a:r>
            <a:r>
              <a:rPr lang="en-US" sz="2800" dirty="0">
                <a:latin typeface="+mj-lt"/>
              </a:rPr>
              <a:t>age of volunteers at </a:t>
            </a:r>
            <a:r>
              <a:rPr lang="en-US" sz="2800" dirty="0" smtClean="0">
                <a:latin typeface="+mj-lt"/>
              </a:rPr>
              <a:t>baseline visit is </a:t>
            </a:r>
            <a:r>
              <a:rPr lang="bg-BG" sz="2800" dirty="0">
                <a:latin typeface="+mj-lt"/>
              </a:rPr>
              <a:t>59,49 </a:t>
            </a:r>
            <a:r>
              <a:rPr lang="bg-BG" sz="2800" dirty="0">
                <a:latin typeface="+mj-lt"/>
                <a:sym typeface="Symbol"/>
              </a:rPr>
              <a:t></a:t>
            </a:r>
            <a:r>
              <a:rPr lang="bg-BG" sz="2800" dirty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SD</a:t>
            </a:r>
            <a:r>
              <a:rPr lang="bg-BG" sz="2800" dirty="0">
                <a:latin typeface="+mj-lt"/>
              </a:rPr>
              <a:t> </a:t>
            </a:r>
            <a:r>
              <a:rPr lang="bg-BG" sz="2800" dirty="0" smtClean="0">
                <a:latin typeface="+mj-lt"/>
              </a:rPr>
              <a:t>6.004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31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2085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Age Distribution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of S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tudy Participants at Baseline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581382"/>
              </p:ext>
            </p:extLst>
          </p:nvPr>
        </p:nvGraphicFramePr>
        <p:xfrm>
          <a:off x="2238375" y="1844824"/>
          <a:ext cx="4667250" cy="289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576064" y="5013176"/>
            <a:ext cx="81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Because of the small number of study participants (only 24) in the latest age group (70-79), a combined age group 60-79 (246 persons) has been </a:t>
            </a:r>
            <a:r>
              <a:rPr lang="en-US" sz="2400" dirty="0" smtClean="0">
                <a:latin typeface="+mj-lt"/>
              </a:rPr>
              <a:t>formed</a:t>
            </a:r>
            <a:endParaRPr lang="bg-BG" sz="24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2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9215278"/>
              </p:ext>
            </p:extLst>
          </p:nvPr>
        </p:nvGraphicFramePr>
        <p:xfrm>
          <a:off x="1763688" y="2492896"/>
          <a:ext cx="5544616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ubtitle 2"/>
          <p:cNvSpPr txBox="1">
            <a:spLocks/>
          </p:cNvSpPr>
          <p:nvPr/>
        </p:nvSpPr>
        <p:spPr>
          <a:xfrm>
            <a:off x="467544" y="1412776"/>
            <a:ext cx="8208584" cy="648072"/>
          </a:xfrm>
          <a:prstGeom prst="rect">
            <a:avLst/>
          </a:prstGeom>
        </p:spPr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Gender Distribution of Study Participants at Baseline </a:t>
            </a:r>
            <a:endParaRPr lang="bg-BG" sz="2400" b="1" dirty="0" smtClean="0">
              <a:solidFill>
                <a:srgbClr val="FFFF00"/>
              </a:solidFill>
              <a:latin typeface="+mj-lt"/>
            </a:endParaRP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9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2085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Gender &amp; Age Distribution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of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Study Participants at Baseline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7760212"/>
              </p:ext>
            </p:extLst>
          </p:nvPr>
        </p:nvGraphicFramePr>
        <p:xfrm>
          <a:off x="2195736" y="2492896"/>
          <a:ext cx="460851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8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96752"/>
            <a:ext cx="9036496" cy="6480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Participants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D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istribution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A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ccording to Years of Education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544" y="5013176"/>
            <a:ext cx="8496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Study population is </a:t>
            </a:r>
            <a:r>
              <a:rPr lang="en-US" sz="2400" dirty="0">
                <a:latin typeface="+mj-lt"/>
              </a:rPr>
              <a:t>relatively homogeneous in relation to </a:t>
            </a:r>
            <a:r>
              <a:rPr lang="en-US" sz="2400" dirty="0" smtClean="0">
                <a:latin typeface="+mj-lt"/>
              </a:rPr>
              <a:t>an </a:t>
            </a:r>
            <a:r>
              <a:rPr lang="en-US" sz="2400" dirty="0">
                <a:latin typeface="+mj-lt"/>
              </a:rPr>
              <a:t>education </a:t>
            </a:r>
            <a:r>
              <a:rPr lang="en-US" sz="2400" dirty="0" smtClean="0">
                <a:latin typeface="+mj-lt"/>
              </a:rPr>
              <a:t>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Only </a:t>
            </a:r>
            <a:r>
              <a:rPr lang="en-US" sz="2400" dirty="0">
                <a:latin typeface="+mj-lt"/>
              </a:rPr>
              <a:t>4 </a:t>
            </a:r>
            <a:r>
              <a:rPr lang="en-US" sz="2400" dirty="0" smtClean="0">
                <a:latin typeface="+mj-lt"/>
              </a:rPr>
              <a:t>volunteers (0.8%) have </a:t>
            </a:r>
            <a:r>
              <a:rPr lang="en-US" sz="2400" dirty="0">
                <a:latin typeface="+mj-lt"/>
              </a:rPr>
              <a:t>had </a:t>
            </a:r>
            <a:r>
              <a:rPr lang="en-US" sz="2400" dirty="0" smtClean="0">
                <a:latin typeface="+mj-lt"/>
              </a:rPr>
              <a:t>education </a:t>
            </a:r>
            <a:r>
              <a:rPr lang="en-US" sz="2400" dirty="0">
                <a:latin typeface="+mj-lt"/>
              </a:rPr>
              <a:t>less than 8 </a:t>
            </a:r>
            <a:r>
              <a:rPr lang="en-US" sz="2400" dirty="0" smtClean="0">
                <a:latin typeface="+mj-lt"/>
              </a:rPr>
              <a:t>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99.2% have </a:t>
            </a:r>
            <a:r>
              <a:rPr lang="en-US" sz="2400" dirty="0">
                <a:latin typeface="+mj-lt"/>
              </a:rPr>
              <a:t>received education </a:t>
            </a:r>
            <a:r>
              <a:rPr lang="en-US" sz="2400" dirty="0" smtClean="0">
                <a:latin typeface="+mj-lt"/>
              </a:rPr>
              <a:t>for 12 years and more</a:t>
            </a:r>
            <a:endParaRPr lang="bg-BG" sz="2400" dirty="0"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737983"/>
              </p:ext>
            </p:extLst>
          </p:nvPr>
        </p:nvGraphicFramePr>
        <p:xfrm>
          <a:off x="1691680" y="1844824"/>
          <a:ext cx="5616624" cy="295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90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9832" y="1628800"/>
            <a:ext cx="6486544" cy="4536504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End Points of the Study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Death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Stroke/TIA (medical records, CT scans)</a:t>
            </a:r>
          </a:p>
          <a:p>
            <a:pPr algn="l"/>
            <a:endParaRPr lang="en-US" sz="2800" dirty="0" smtClean="0">
              <a:latin typeface="+mj-lt"/>
            </a:endParaRPr>
          </a:p>
          <a:p>
            <a:pPr algn="l"/>
            <a:r>
              <a:rPr lang="en-US" sz="2800" dirty="0" smtClean="0">
                <a:latin typeface="+mj-lt"/>
              </a:rPr>
              <a:t>The </a:t>
            </a:r>
            <a:r>
              <a:rPr lang="en-US" sz="2800" dirty="0">
                <a:latin typeface="+mj-lt"/>
              </a:rPr>
              <a:t>number of participants has decreased during the follow-up period because </a:t>
            </a:r>
            <a:r>
              <a:rPr lang="en-US" sz="2800" dirty="0" smtClean="0">
                <a:latin typeface="+mj-lt"/>
              </a:rPr>
              <a:t>of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End points</a:t>
            </a:r>
            <a:endParaRPr lang="en-US" sz="28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Non-compliance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38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988840"/>
            <a:ext cx="7560840" cy="4032448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Study participants have been followed-up </a:t>
            </a:r>
            <a:r>
              <a:rPr lang="en-US" sz="2800" dirty="0">
                <a:latin typeface="+mj-lt"/>
              </a:rPr>
              <a:t>for 15 years for </a:t>
            </a:r>
            <a:r>
              <a:rPr lang="en-US" sz="2800" dirty="0" smtClean="0">
                <a:latin typeface="+mj-lt"/>
              </a:rPr>
              <a:t>their cognitive </a:t>
            </a:r>
            <a:r>
              <a:rPr lang="en-US" sz="2800" dirty="0">
                <a:latin typeface="+mj-lt"/>
              </a:rPr>
              <a:t>performance </a:t>
            </a:r>
            <a:r>
              <a:rPr lang="en-US" sz="2800" dirty="0" smtClean="0">
                <a:latin typeface="+mj-lt"/>
              </a:rPr>
              <a:t>with a battery of </a:t>
            </a:r>
            <a:r>
              <a:rPr lang="en-US" sz="2800" dirty="0">
                <a:latin typeface="+mj-lt"/>
              </a:rPr>
              <a:t>neuropsychological </a:t>
            </a:r>
            <a:r>
              <a:rPr lang="en-US" sz="2800" dirty="0" smtClean="0">
                <a:latin typeface="+mj-lt"/>
              </a:rPr>
              <a:t>tests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Study participants with </a:t>
            </a:r>
            <a:r>
              <a:rPr lang="en-US" sz="2800" dirty="0">
                <a:latin typeface="+mj-lt"/>
              </a:rPr>
              <a:t>ACS≥50%</a:t>
            </a:r>
            <a:r>
              <a:rPr lang="en-US" sz="2800" dirty="0" smtClean="0">
                <a:latin typeface="+mj-lt"/>
              </a:rPr>
              <a:t> have undergone brain CT scanning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The </a:t>
            </a:r>
            <a:r>
              <a:rPr lang="en-US" sz="2800" dirty="0">
                <a:latin typeface="+mj-lt"/>
              </a:rPr>
              <a:t>mean age of </a:t>
            </a:r>
            <a:r>
              <a:rPr lang="en-US" sz="2800" dirty="0" smtClean="0">
                <a:latin typeface="+mj-lt"/>
              </a:rPr>
              <a:t>participants </a:t>
            </a:r>
            <a:r>
              <a:rPr lang="en-US" sz="2800" dirty="0">
                <a:latin typeface="+mj-lt"/>
              </a:rPr>
              <a:t>at the end of the study i</a:t>
            </a:r>
            <a:r>
              <a:rPr lang="en-US" sz="2800" dirty="0" smtClean="0">
                <a:latin typeface="+mj-lt"/>
              </a:rPr>
              <a:t>s 73.74 </a:t>
            </a:r>
            <a:r>
              <a:rPr lang="en-US" sz="2800" dirty="0">
                <a:latin typeface="+mj-lt"/>
              </a:rPr>
              <a:t>SD+/-0.319 </a:t>
            </a:r>
            <a:r>
              <a:rPr lang="en-US" sz="2800" dirty="0" smtClean="0">
                <a:latin typeface="+mj-lt"/>
              </a:rPr>
              <a:t>years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70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874484941"/>
              </p:ext>
            </p:extLst>
          </p:nvPr>
        </p:nvGraphicFramePr>
        <p:xfrm>
          <a:off x="1763688" y="2420888"/>
          <a:ext cx="540060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ubtitle 6"/>
          <p:cNvSpPr txBox="1">
            <a:spLocks noGrp="1"/>
          </p:cNvSpPr>
          <p:nvPr>
            <p:ph type="subTitle" idx="1"/>
          </p:nvPr>
        </p:nvSpPr>
        <p:spPr>
          <a:xfrm>
            <a:off x="395536" y="1340768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FFFF00"/>
                </a:solidFill>
                <a:latin typeface="+mj-lt"/>
              </a:rPr>
              <a:t>Age </a:t>
            </a:r>
            <a:r>
              <a:rPr lang="en-US" altLang="en-US" sz="2400" b="1" dirty="0">
                <a:solidFill>
                  <a:srgbClr val="FFFF00"/>
                </a:solidFill>
                <a:latin typeface="+mj-lt"/>
              </a:rPr>
              <a:t>D</a:t>
            </a:r>
            <a:r>
              <a:rPr lang="en-US" altLang="en-US" sz="2400" b="1" dirty="0" smtClean="0">
                <a:solidFill>
                  <a:srgbClr val="FFFF00"/>
                </a:solidFill>
                <a:latin typeface="+mj-lt"/>
              </a:rPr>
              <a:t>istribution </a:t>
            </a:r>
            <a:r>
              <a:rPr lang="en-US" altLang="en-US" sz="2400" b="1" dirty="0">
                <a:solidFill>
                  <a:srgbClr val="FFFF00"/>
                </a:solidFill>
                <a:latin typeface="+mj-lt"/>
              </a:rPr>
              <a:t>of </a:t>
            </a:r>
            <a:r>
              <a:rPr lang="en-US" altLang="en-US" sz="2400" b="1" dirty="0" smtClean="0">
                <a:solidFill>
                  <a:srgbClr val="FFFF00"/>
                </a:solidFill>
                <a:latin typeface="+mj-lt"/>
              </a:rPr>
              <a:t>Participants at the End of the Study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6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721688117"/>
              </p:ext>
            </p:extLst>
          </p:nvPr>
        </p:nvGraphicFramePr>
        <p:xfrm>
          <a:off x="2177988" y="2420888"/>
          <a:ext cx="482453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ubtitle 4"/>
          <p:cNvSpPr txBox="1">
            <a:spLocks noGrp="1"/>
          </p:cNvSpPr>
          <p:nvPr>
            <p:ph type="subTitle" idx="1"/>
          </p:nvPr>
        </p:nvSpPr>
        <p:spPr>
          <a:xfrm>
            <a:off x="107504" y="1455167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FFFF00"/>
                </a:solidFill>
                <a:latin typeface="+mj-lt"/>
              </a:rPr>
              <a:t>Gender </a:t>
            </a:r>
            <a:r>
              <a:rPr lang="en-US" altLang="en-US" sz="2400" b="1" dirty="0">
                <a:solidFill>
                  <a:srgbClr val="FFFF00"/>
                </a:solidFill>
                <a:latin typeface="+mj-lt"/>
              </a:rPr>
              <a:t>D</a:t>
            </a:r>
            <a:r>
              <a:rPr lang="en-US" altLang="en-US" sz="2400" b="1" dirty="0" smtClean="0">
                <a:solidFill>
                  <a:srgbClr val="FFFF00"/>
                </a:solidFill>
                <a:latin typeface="+mj-lt"/>
              </a:rPr>
              <a:t>istribution of Participants at the End of the Study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2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5152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Subtitle 4"/>
          <p:cNvSpPr txBox="1">
            <a:spLocks noGrp="1"/>
          </p:cNvSpPr>
          <p:nvPr>
            <p:ph type="subTitle" idx="1"/>
          </p:nvPr>
        </p:nvSpPr>
        <p:spPr>
          <a:xfrm>
            <a:off x="72008" y="1455167"/>
            <a:ext cx="8964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2400" b="1" dirty="0" smtClean="0">
                <a:solidFill>
                  <a:srgbClr val="FFFF00"/>
                </a:solidFill>
                <a:latin typeface="+mj-lt"/>
              </a:rPr>
              <a:t>Age &amp; Gender Distribution of Participants at the End of the Study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361068181"/>
              </p:ext>
            </p:extLst>
          </p:nvPr>
        </p:nvGraphicFramePr>
        <p:xfrm>
          <a:off x="1691680" y="2420888"/>
          <a:ext cx="5904656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64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1" y="1772815"/>
            <a:ext cx="7056784" cy="4355613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800" dirty="0" smtClean="0">
                <a:latin typeface="+mj-lt"/>
              </a:rPr>
              <a:t>Participants </a:t>
            </a:r>
            <a:r>
              <a:rPr lang="en-US" sz="2800" dirty="0">
                <a:latin typeface="+mj-lt"/>
              </a:rPr>
              <a:t>have had no history or clinical symptoms and signs of </a:t>
            </a:r>
            <a:r>
              <a:rPr lang="en-US" sz="2800" dirty="0" smtClean="0">
                <a:latin typeface="+mj-lt"/>
              </a:rPr>
              <a:t>stroke/TIA and have undergone at baseline study: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 </a:t>
            </a:r>
            <a:r>
              <a:rPr lang="en-US" sz="2800" dirty="0">
                <a:latin typeface="+mj-lt"/>
              </a:rPr>
              <a:t>structured </a:t>
            </a:r>
            <a:r>
              <a:rPr lang="en-US" sz="2800" dirty="0" smtClean="0">
                <a:latin typeface="+mj-lt"/>
              </a:rPr>
              <a:t>questionnaire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B</a:t>
            </a:r>
            <a:r>
              <a:rPr lang="en-US" sz="2800" dirty="0" smtClean="0">
                <a:latin typeface="+mj-lt"/>
              </a:rPr>
              <a:t>lood pressure measurement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Neurological examination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Duplex </a:t>
            </a:r>
            <a:r>
              <a:rPr lang="en-US" sz="2800" dirty="0">
                <a:latin typeface="+mj-lt"/>
              </a:rPr>
              <a:t>ultrasonography of internal carotid </a:t>
            </a:r>
            <a:r>
              <a:rPr lang="en-US" sz="2800" dirty="0" smtClean="0">
                <a:latin typeface="+mj-lt"/>
              </a:rPr>
              <a:t>arteries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Neuropsychological tests</a:t>
            </a:r>
            <a:endParaRPr lang="bg-BG" sz="2800" dirty="0">
              <a:latin typeface="+mj-lt"/>
            </a:endParaRPr>
          </a:p>
          <a:p>
            <a:pPr algn="l"/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86096" y="6084585"/>
            <a:ext cx="19343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latin typeface="+mj-lt"/>
              </a:rPr>
              <a:t>Mineva</a:t>
            </a:r>
            <a:r>
              <a:rPr lang="en-US" sz="1600" i="1" dirty="0" smtClean="0">
                <a:latin typeface="+mj-lt"/>
              </a:rPr>
              <a:t> P et al., 2002</a:t>
            </a:r>
          </a:p>
          <a:p>
            <a:r>
              <a:rPr lang="en-US" sz="1600" i="1" dirty="0" err="1" smtClean="0">
                <a:latin typeface="+mj-lt"/>
              </a:rPr>
              <a:t>Mineva</a:t>
            </a:r>
            <a:r>
              <a:rPr lang="en-US" sz="1600" i="1" dirty="0" smtClean="0">
                <a:latin typeface="+mj-lt"/>
              </a:rPr>
              <a:t> P, 2006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86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412776"/>
            <a:ext cx="7854696" cy="489654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300" b="1" dirty="0" smtClean="0">
                <a:solidFill>
                  <a:srgbClr val="FFFF00"/>
                </a:solidFill>
                <a:latin typeface="+mj-lt"/>
              </a:rPr>
              <a:t>Structured Questionnaire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Education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Professional route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Marital status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Social activities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Health behavior (current smoking status, alcohol use/abuse, level of physical activity)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Health status (history of cerebrovascular, cardiovascular or peripheral artery diseases, depression or other disorders, dietary regimens)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Medical therapy (anti-hypertensives, statins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err="1">
                <a:latin typeface="+mj-lt"/>
              </a:rPr>
              <a:t>antithrombotics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smtClean="0">
                <a:latin typeface="+mj-lt"/>
              </a:rPr>
              <a:t>antidepressants, blood glucose lowering or other medication)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algn="l"/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86221" y="6095037"/>
            <a:ext cx="17182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 smtClean="0">
                <a:latin typeface="+mj-lt"/>
              </a:rPr>
              <a:t>Mineva</a:t>
            </a:r>
            <a:r>
              <a:rPr lang="en-US" sz="1400" i="1" dirty="0" smtClean="0">
                <a:latin typeface="+mj-lt"/>
              </a:rPr>
              <a:t> P et al., 2002</a:t>
            </a:r>
          </a:p>
          <a:p>
            <a:r>
              <a:rPr lang="en-US" sz="1400" i="1" dirty="0" err="1" smtClean="0">
                <a:latin typeface="+mj-lt"/>
              </a:rPr>
              <a:t>Mineva</a:t>
            </a:r>
            <a:r>
              <a:rPr lang="en-US" sz="1400" i="1" dirty="0" smtClean="0">
                <a:latin typeface="+mj-lt"/>
              </a:rPr>
              <a:t> P, 2006</a:t>
            </a:r>
            <a:endParaRPr lang="bg-BG" sz="14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772816"/>
            <a:ext cx="7854696" cy="374441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Blood 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P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ressure Measurement</a:t>
            </a:r>
          </a:p>
          <a:p>
            <a:pPr algn="l"/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Systolic and diastolic blood pressure (SBP &amp; DBP) has been measured from both arms in a sitting position after 5 minutes rest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Systolic </a:t>
            </a:r>
            <a:r>
              <a:rPr lang="en-US" sz="2800" dirty="0">
                <a:latin typeface="+mj-lt"/>
              </a:rPr>
              <a:t>arterial hypertension</a:t>
            </a:r>
            <a:r>
              <a:rPr lang="bg-BG" sz="2800" dirty="0">
                <a:latin typeface="+mj-lt"/>
              </a:rPr>
              <a:t> (</a:t>
            </a:r>
            <a:r>
              <a:rPr lang="en-US" sz="2800" dirty="0">
                <a:latin typeface="+mj-lt"/>
              </a:rPr>
              <a:t>SAH</a:t>
            </a:r>
            <a:r>
              <a:rPr lang="bg-BG" sz="2800" dirty="0">
                <a:latin typeface="+mj-lt"/>
              </a:rPr>
              <a:t>) ≥ 140 </a:t>
            </a:r>
            <a:r>
              <a:rPr lang="en-US" sz="2800" dirty="0">
                <a:latin typeface="+mj-lt"/>
              </a:rPr>
              <a:t>mm </a:t>
            </a:r>
            <a:r>
              <a:rPr lang="en-US" sz="2800" dirty="0" smtClean="0">
                <a:latin typeface="+mj-lt"/>
              </a:rPr>
              <a:t>Hg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Diastolic </a:t>
            </a:r>
            <a:r>
              <a:rPr lang="en-US" sz="2800" dirty="0">
                <a:latin typeface="+mj-lt"/>
              </a:rPr>
              <a:t>arterial hypertension</a:t>
            </a:r>
            <a:r>
              <a:rPr lang="bg-BG" sz="2800" dirty="0">
                <a:latin typeface="+mj-lt"/>
              </a:rPr>
              <a:t> (</a:t>
            </a:r>
            <a:r>
              <a:rPr lang="en-US" sz="2800" dirty="0">
                <a:latin typeface="+mj-lt"/>
              </a:rPr>
              <a:t>D</a:t>
            </a:r>
            <a:r>
              <a:rPr lang="bg-BG" sz="2800" dirty="0">
                <a:latin typeface="+mj-lt"/>
              </a:rPr>
              <a:t>А</a:t>
            </a:r>
            <a:r>
              <a:rPr lang="en-US" sz="2800" dirty="0">
                <a:latin typeface="+mj-lt"/>
              </a:rPr>
              <a:t>H</a:t>
            </a:r>
            <a:r>
              <a:rPr lang="bg-BG" sz="2800" dirty="0">
                <a:latin typeface="+mj-lt"/>
              </a:rPr>
              <a:t>) ≥ 90 </a:t>
            </a:r>
            <a:r>
              <a:rPr lang="en-US" sz="2800" dirty="0">
                <a:latin typeface="+mj-lt"/>
              </a:rPr>
              <a:t>mm </a:t>
            </a:r>
            <a:r>
              <a:rPr lang="en-US" sz="2800" dirty="0" smtClean="0">
                <a:latin typeface="+mj-lt"/>
              </a:rPr>
              <a:t>Hg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Pulse Pressure (PP=SBP – DBP)</a:t>
            </a:r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60734" y="5877272"/>
            <a:ext cx="2003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err="1" smtClean="0">
                <a:latin typeface="+mj-lt"/>
              </a:rPr>
              <a:t>Pyorala</a:t>
            </a:r>
            <a:r>
              <a:rPr lang="en-US" sz="1600" i="1" dirty="0" smtClean="0">
                <a:latin typeface="+mj-lt"/>
              </a:rPr>
              <a:t> K at al. , 1994</a:t>
            </a:r>
          </a:p>
          <a:p>
            <a:pPr algn="r"/>
            <a:r>
              <a:rPr lang="en-US" sz="1600" i="1" dirty="0" err="1" smtClean="0">
                <a:latin typeface="+mj-lt"/>
              </a:rPr>
              <a:t>Mineva</a:t>
            </a:r>
            <a:r>
              <a:rPr lang="en-US" sz="1600" i="1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P, </a:t>
            </a:r>
            <a:r>
              <a:rPr lang="en-US" sz="1600" i="1" dirty="0" smtClean="0">
                <a:latin typeface="+mj-lt"/>
              </a:rPr>
              <a:t>2006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772816"/>
            <a:ext cx="7854696" cy="374441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Duplex Ultrasonography 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of 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Internal 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C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arotid 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A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rteries</a:t>
            </a:r>
          </a:p>
          <a:p>
            <a:pPr algn="l"/>
            <a:endParaRPr lang="en-US" sz="2800" dirty="0">
              <a:latin typeface="+mj-lt"/>
            </a:endParaRPr>
          </a:p>
          <a:p>
            <a:pPr algn="l"/>
            <a:r>
              <a:rPr lang="en-US" sz="2800" dirty="0" smtClean="0">
                <a:latin typeface="+mj-lt"/>
              </a:rPr>
              <a:t>According </a:t>
            </a:r>
            <a:r>
              <a:rPr lang="en-US" sz="2800" dirty="0">
                <a:latin typeface="+mj-lt"/>
              </a:rPr>
              <a:t>to </a:t>
            </a:r>
            <a:r>
              <a:rPr lang="en-US" sz="2800" dirty="0" smtClean="0">
                <a:latin typeface="+mj-lt"/>
              </a:rPr>
              <a:t>the arterial </a:t>
            </a:r>
            <a:r>
              <a:rPr lang="en-US" sz="2800" dirty="0">
                <a:latin typeface="+mj-lt"/>
              </a:rPr>
              <a:t>lumen </a:t>
            </a:r>
            <a:r>
              <a:rPr lang="en-US" sz="2800" dirty="0" smtClean="0">
                <a:latin typeface="+mj-lt"/>
              </a:rPr>
              <a:t>narrowing ACS </a:t>
            </a:r>
            <a:r>
              <a:rPr lang="en-US" sz="2800" dirty="0">
                <a:latin typeface="+mj-lt"/>
              </a:rPr>
              <a:t>has been defined </a:t>
            </a:r>
            <a:r>
              <a:rPr lang="en-US" sz="2800" dirty="0" smtClean="0">
                <a:latin typeface="+mj-lt"/>
              </a:rPr>
              <a:t>as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Mild (hemodynamically </a:t>
            </a:r>
            <a:r>
              <a:rPr lang="en-US" sz="2800" dirty="0">
                <a:latin typeface="+mj-lt"/>
              </a:rPr>
              <a:t>i</a:t>
            </a:r>
            <a:r>
              <a:rPr lang="en-US" sz="2800" dirty="0" smtClean="0">
                <a:latin typeface="+mj-lt"/>
              </a:rPr>
              <a:t>nsignificant) - </a:t>
            </a:r>
            <a:r>
              <a:rPr lang="en-US" sz="2800" dirty="0">
                <a:latin typeface="+mj-lt"/>
              </a:rPr>
              <a:t>l</a:t>
            </a:r>
            <a:r>
              <a:rPr lang="en-US" sz="2800" dirty="0" smtClean="0">
                <a:latin typeface="+mj-lt"/>
              </a:rPr>
              <a:t>ess </a:t>
            </a:r>
            <a:r>
              <a:rPr lang="en-US" sz="2800" dirty="0">
                <a:latin typeface="+mj-lt"/>
              </a:rPr>
              <a:t>than 50% </a:t>
            </a:r>
            <a:r>
              <a:rPr lang="en-US" sz="2800" dirty="0" smtClean="0">
                <a:latin typeface="+mj-lt"/>
              </a:rPr>
              <a:t>of lumen diameter reduction </a:t>
            </a:r>
            <a:r>
              <a:rPr lang="en-US" sz="2800" dirty="0">
                <a:latin typeface="+mj-lt"/>
              </a:rPr>
              <a:t>(ACS&lt;50%)</a:t>
            </a: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Moderate &amp; severe (hemodynamically significant - 50</a:t>
            </a:r>
            <a:r>
              <a:rPr lang="en-US" sz="2800" dirty="0">
                <a:latin typeface="+mj-lt"/>
              </a:rPr>
              <a:t>% </a:t>
            </a:r>
            <a:r>
              <a:rPr lang="en-US" sz="2800" dirty="0" smtClean="0">
                <a:latin typeface="+mj-lt"/>
              </a:rPr>
              <a:t>and more of lumen diameter reduction (ACS</a:t>
            </a:r>
            <a:r>
              <a:rPr lang="en-US" sz="2800" dirty="0">
                <a:latin typeface="+mj-lt"/>
              </a:rPr>
              <a:t>≥50%) </a:t>
            </a:r>
            <a:endParaRPr lang="en-US" sz="2800" dirty="0" smtClean="0">
              <a:latin typeface="+mj-lt"/>
            </a:endParaRPr>
          </a:p>
          <a:p>
            <a:pPr algn="l"/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70072" y="6114782"/>
            <a:ext cx="22437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err="1" smtClean="0">
                <a:latin typeface="+mj-lt"/>
              </a:rPr>
              <a:t>Rockman</a:t>
            </a:r>
            <a:r>
              <a:rPr lang="en-US" sz="1600" i="1" dirty="0" smtClean="0">
                <a:latin typeface="+mj-lt"/>
              </a:rPr>
              <a:t> CB, et al., 1997</a:t>
            </a:r>
          </a:p>
          <a:p>
            <a:pPr algn="r"/>
            <a:r>
              <a:rPr lang="en-US" sz="1600" i="1" dirty="0" err="1" smtClean="0">
                <a:latin typeface="+mj-lt"/>
              </a:rPr>
              <a:t>Mineva</a:t>
            </a:r>
            <a:r>
              <a:rPr lang="en-US" sz="1600" i="1" dirty="0" smtClean="0">
                <a:latin typeface="+mj-lt"/>
              </a:rPr>
              <a:t> P et al., 2002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700808"/>
            <a:ext cx="7992888" cy="432048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Neuropsychological Tests</a:t>
            </a:r>
          </a:p>
          <a:p>
            <a:pPr algn="l"/>
            <a:endParaRPr lang="en-US" sz="2800" b="1" dirty="0" smtClean="0">
              <a:solidFill>
                <a:srgbClr val="FFFF00"/>
              </a:solidFill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Mini Mental State Examination </a:t>
            </a:r>
            <a:r>
              <a:rPr lang="en-US" sz="2800" dirty="0">
                <a:latin typeface="+mj-lt"/>
              </a:rPr>
              <a:t>(MMSE) </a:t>
            </a:r>
            <a:r>
              <a:rPr lang="en-US" sz="2800" dirty="0" smtClean="0">
                <a:latin typeface="+mj-lt"/>
              </a:rPr>
              <a:t>– widely used as CI screening in population-based studies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CI </a:t>
            </a:r>
            <a:r>
              <a:rPr lang="en-US" sz="2800" dirty="0">
                <a:latin typeface="+mj-lt"/>
              </a:rPr>
              <a:t>has been defined as </a:t>
            </a:r>
            <a:r>
              <a:rPr lang="en-US" sz="2800" dirty="0" smtClean="0">
                <a:latin typeface="+mj-lt"/>
              </a:rPr>
              <a:t>an MMSE </a:t>
            </a:r>
            <a:r>
              <a:rPr lang="en-US" sz="2800" dirty="0">
                <a:latin typeface="+mj-lt"/>
              </a:rPr>
              <a:t>score between </a:t>
            </a:r>
            <a:r>
              <a:rPr lang="en-US" sz="2800" dirty="0" smtClean="0">
                <a:latin typeface="+mj-lt"/>
              </a:rPr>
              <a:t>27 </a:t>
            </a:r>
            <a:r>
              <a:rPr lang="en-US" sz="2800" dirty="0">
                <a:latin typeface="+mj-lt"/>
              </a:rPr>
              <a:t>and </a:t>
            </a:r>
            <a:r>
              <a:rPr lang="en-US" sz="2800" dirty="0" smtClean="0">
                <a:latin typeface="+mj-lt"/>
              </a:rPr>
              <a:t>24 or less in </a:t>
            </a:r>
            <a:r>
              <a:rPr lang="en-US" sz="2800" dirty="0">
                <a:latin typeface="+mj-lt"/>
              </a:rPr>
              <a:t>consideration of age and </a:t>
            </a:r>
            <a:r>
              <a:rPr lang="en-US" sz="2800" dirty="0" smtClean="0">
                <a:latin typeface="+mj-lt"/>
              </a:rPr>
              <a:t>education </a:t>
            </a:r>
            <a:r>
              <a:rPr lang="en-US" sz="2800" dirty="0">
                <a:latin typeface="+mj-lt"/>
              </a:rPr>
              <a:t>level at baseline </a:t>
            </a:r>
            <a:r>
              <a:rPr lang="en-US" sz="2800" dirty="0" smtClean="0">
                <a:latin typeface="+mj-lt"/>
              </a:rPr>
              <a:t>visit</a:t>
            </a:r>
            <a:endParaRPr lang="bg-BG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32240" y="5805264"/>
            <a:ext cx="2023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latin typeface="+mj-lt"/>
              </a:rPr>
              <a:t>Crum RM, et al., 1993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592" y="1628800"/>
            <a:ext cx="7776864" cy="43204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Neuropsychological Tests</a:t>
            </a:r>
          </a:p>
          <a:p>
            <a:pPr algn="l"/>
            <a:endParaRPr lang="en-US" sz="2800" b="1" dirty="0" smtClean="0">
              <a:solidFill>
                <a:srgbClr val="FFFF00"/>
              </a:solidFill>
              <a:latin typeface="+mj-lt"/>
            </a:endParaRPr>
          </a:p>
          <a:p>
            <a:pPr algn="l"/>
            <a:r>
              <a:rPr lang="en-US" sz="2800" dirty="0" smtClean="0">
                <a:latin typeface="+mj-lt"/>
              </a:rPr>
              <a:t>Additional </a:t>
            </a:r>
            <a:r>
              <a:rPr lang="en-US" sz="2800" dirty="0">
                <a:latin typeface="+mj-lt"/>
              </a:rPr>
              <a:t>neuropsychological tests have also been conducted during the follow-up </a:t>
            </a:r>
            <a:r>
              <a:rPr lang="en-US" sz="2800" dirty="0" smtClean="0">
                <a:latin typeface="+mj-lt"/>
              </a:rPr>
              <a:t>period and final visit</a:t>
            </a:r>
            <a:endParaRPr lang="bg-BG" sz="28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Digit </a:t>
            </a:r>
            <a:r>
              <a:rPr lang="en-US" sz="2800" dirty="0">
                <a:latin typeface="+mj-lt"/>
              </a:rPr>
              <a:t>Span Forward </a:t>
            </a:r>
            <a:r>
              <a:rPr lang="en-US" sz="2800" dirty="0" smtClean="0">
                <a:latin typeface="+mj-lt"/>
              </a:rPr>
              <a:t>T (DSF) - working memory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Digit Span </a:t>
            </a:r>
            <a:r>
              <a:rPr lang="en-US" sz="2800" dirty="0">
                <a:latin typeface="+mj-lt"/>
              </a:rPr>
              <a:t>Backward </a:t>
            </a:r>
            <a:r>
              <a:rPr lang="en-US" sz="2800" dirty="0" smtClean="0">
                <a:latin typeface="+mj-lt"/>
              </a:rPr>
              <a:t>T (DSB) - attention/executive functions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Verbal </a:t>
            </a:r>
            <a:r>
              <a:rPr lang="en-US" sz="2800" dirty="0">
                <a:latin typeface="+mj-lt"/>
              </a:rPr>
              <a:t>Fluency </a:t>
            </a:r>
            <a:r>
              <a:rPr lang="en-US" sz="2800" dirty="0" smtClean="0">
                <a:latin typeface="+mj-lt"/>
              </a:rPr>
              <a:t>T (VF) - attention/executive functions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Self-Report Depression Scale (CES-D) for depression</a:t>
            </a:r>
          </a:p>
          <a:p>
            <a:pPr algn="l"/>
            <a:r>
              <a:rPr lang="en-US" sz="2800" dirty="0" smtClean="0">
                <a:latin typeface="+mj-lt"/>
              </a:rPr>
              <a:t>All neuropsychological tests have been conducted and analyzed by a certified neuropsychologist</a:t>
            </a:r>
            <a:endParaRPr lang="bg-BG" sz="2800" dirty="0">
              <a:latin typeface="+mj-lt"/>
            </a:endParaRPr>
          </a:p>
          <a:p>
            <a:pPr algn="l"/>
            <a:endParaRPr lang="bg-BG" sz="2800" dirty="0">
              <a:latin typeface="+mj-lt"/>
            </a:endParaRPr>
          </a:p>
          <a:p>
            <a:pPr algn="l"/>
            <a:endParaRPr lang="bg-BG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6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772816"/>
            <a:ext cx="7854696" cy="576064"/>
          </a:xfrm>
        </p:spPr>
        <p:txBody>
          <a:bodyPr>
            <a:normAutofit fontScale="92500"/>
          </a:bodyPr>
          <a:lstStyle/>
          <a:p>
            <a:pPr algn="ctr"/>
            <a:r>
              <a:rPr lang="en-US" altLang="bg-BG" sz="2800" b="1" dirty="0" smtClean="0">
                <a:solidFill>
                  <a:srgbClr val="FFFF00"/>
                </a:solidFill>
                <a:latin typeface="Arial" pitchFamily="34" charset="0"/>
                <a:ea typeface="Batang" pitchFamily="18" charset="-127"/>
                <a:cs typeface="Times New Roman" pitchFamily="18" charset="0"/>
              </a:rPr>
              <a:t>RF for </a:t>
            </a:r>
            <a:r>
              <a:rPr lang="en-US" altLang="bg-BG" sz="2800" b="1" dirty="0">
                <a:solidFill>
                  <a:srgbClr val="FFFF00"/>
                </a:solidFill>
                <a:latin typeface="Arial" pitchFamily="34" charset="0"/>
                <a:ea typeface="Batang" pitchFamily="18" charset="-127"/>
                <a:cs typeface="Times New Roman" pitchFamily="18" charset="0"/>
              </a:rPr>
              <a:t>CI </a:t>
            </a:r>
            <a:r>
              <a:rPr lang="en-US" altLang="bg-BG" sz="2800" b="1" dirty="0" smtClean="0">
                <a:solidFill>
                  <a:srgbClr val="FFFF00"/>
                </a:solidFill>
                <a:latin typeface="Arial" pitchFamily="34" charset="0"/>
                <a:ea typeface="Batang" pitchFamily="18" charset="-127"/>
                <a:cs typeface="Times New Roman" pitchFamily="18" charset="0"/>
              </a:rPr>
              <a:t>Established &amp; Followed-up in </a:t>
            </a:r>
            <a:r>
              <a:rPr lang="en-US" altLang="bg-BG" sz="2800" b="1" dirty="0">
                <a:solidFill>
                  <a:srgbClr val="FFFF00"/>
                </a:solidFill>
                <a:latin typeface="Arial" pitchFamily="34" charset="0"/>
                <a:ea typeface="Batang" pitchFamily="18" charset="-127"/>
                <a:cs typeface="Times New Roman" pitchFamily="18" charset="0"/>
              </a:rPr>
              <a:t>the S</a:t>
            </a:r>
            <a:r>
              <a:rPr lang="en-US" altLang="bg-BG" sz="2800" b="1" dirty="0" smtClean="0">
                <a:solidFill>
                  <a:srgbClr val="FFFF00"/>
                </a:solidFill>
                <a:latin typeface="Arial" pitchFamily="34" charset="0"/>
                <a:ea typeface="Batang" pitchFamily="18" charset="-127"/>
                <a:cs typeface="Times New Roman" pitchFamily="18" charset="0"/>
              </a:rPr>
              <a:t>tudy</a:t>
            </a:r>
            <a:endParaRPr lang="en-US" altLang="bg-BG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5656" y="2780928"/>
            <a:ext cx="32403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Non-modifiable RF</a:t>
            </a:r>
          </a:p>
          <a:p>
            <a:pPr lvl="0"/>
            <a:endParaRPr lang="en-US" sz="2800" dirty="0" smtClean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Age</a:t>
            </a:r>
            <a:endParaRPr lang="en-US" sz="2800" dirty="0">
              <a:latin typeface="+mj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Gender</a:t>
            </a:r>
            <a:endParaRPr lang="bg-BG" sz="2800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32040" y="2766407"/>
            <a:ext cx="30963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Modifiable 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RF</a:t>
            </a:r>
          </a:p>
          <a:p>
            <a:pPr lvl="0"/>
            <a:endParaRPr lang="en-US" sz="2800" dirty="0" smtClean="0">
              <a:latin typeface="+mj-lt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SAH</a:t>
            </a:r>
            <a:r>
              <a:rPr lang="bg-BG" sz="2800" dirty="0" smtClean="0">
                <a:latin typeface="+mj-lt"/>
              </a:rPr>
              <a:t> </a:t>
            </a:r>
            <a:endParaRPr lang="en-US" sz="2800" dirty="0">
              <a:latin typeface="+mj-lt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DAH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PP</a:t>
            </a:r>
            <a:endParaRPr lang="en-US" sz="2800" dirty="0">
              <a:latin typeface="+mj-lt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ACS≥</a:t>
            </a:r>
            <a:r>
              <a:rPr lang="en-US" sz="2800" dirty="0">
                <a:latin typeface="+mj-lt"/>
              </a:rPr>
              <a:t>50</a:t>
            </a:r>
            <a:r>
              <a:rPr lang="en-US" sz="2800" dirty="0" smtClean="0">
                <a:latin typeface="+mj-lt"/>
              </a:rPr>
              <a:t>%</a:t>
            </a:r>
            <a:endParaRPr lang="bg-BG" sz="28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55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988840"/>
            <a:ext cx="7854696" cy="37444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Treatment of the underlying RFs with </a:t>
            </a:r>
            <a:r>
              <a:rPr lang="en-US" sz="2800" dirty="0" err="1" smtClean="0">
                <a:latin typeface="+mj-lt"/>
              </a:rPr>
              <a:t>antihypertensives</a:t>
            </a:r>
            <a:r>
              <a:rPr lang="en-US" sz="2800" dirty="0" smtClean="0">
                <a:latin typeface="+mj-lt"/>
              </a:rPr>
              <a:t>, statins, </a:t>
            </a:r>
            <a:r>
              <a:rPr lang="en-US" sz="2800" dirty="0" err="1">
                <a:latin typeface="+mj-lt"/>
              </a:rPr>
              <a:t>antithrombotics</a:t>
            </a:r>
            <a:r>
              <a:rPr lang="en-US" sz="2800" dirty="0">
                <a:latin typeface="+mj-lt"/>
              </a:rPr>
              <a:t>, </a:t>
            </a:r>
            <a:r>
              <a:rPr lang="en-US" sz="2800" dirty="0" smtClean="0">
                <a:latin typeface="+mj-lt"/>
              </a:rPr>
              <a:t>blood glucose lowering drugs, and appropriate dietary regimens have continued </a:t>
            </a:r>
            <a:r>
              <a:rPr lang="en-US" sz="2800" dirty="0">
                <a:latin typeface="+mj-lt"/>
              </a:rPr>
              <a:t>d</a:t>
            </a:r>
            <a:r>
              <a:rPr lang="en-US" sz="2800" dirty="0" smtClean="0">
                <a:latin typeface="+mj-lt"/>
              </a:rPr>
              <a:t>uring </a:t>
            </a:r>
            <a:r>
              <a:rPr lang="en-US" sz="2800" dirty="0">
                <a:latin typeface="+mj-lt"/>
              </a:rPr>
              <a:t>the follow-up </a:t>
            </a: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The study has been approved by the local Ethics Committee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I</a:t>
            </a:r>
            <a:r>
              <a:rPr lang="en-US" sz="2800" dirty="0" smtClean="0">
                <a:latin typeface="+mj-lt"/>
              </a:rPr>
              <a:t>nformed </a:t>
            </a:r>
            <a:r>
              <a:rPr lang="en-US" sz="2800" dirty="0">
                <a:latin typeface="+mj-lt"/>
              </a:rPr>
              <a:t>consent </a:t>
            </a:r>
            <a:r>
              <a:rPr lang="en-US" sz="2800" dirty="0" smtClean="0">
                <a:latin typeface="+mj-lt"/>
              </a:rPr>
              <a:t>has </a:t>
            </a:r>
            <a:r>
              <a:rPr lang="en-US" sz="2800" dirty="0">
                <a:latin typeface="+mj-lt"/>
              </a:rPr>
              <a:t>been </a:t>
            </a:r>
            <a:r>
              <a:rPr lang="en-US" sz="2800" dirty="0" smtClean="0">
                <a:latin typeface="+mj-lt"/>
              </a:rPr>
              <a:t>obtained from all participants</a:t>
            </a:r>
            <a:endParaRPr lang="en-US" sz="28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7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DESIGN &amp; METHODS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628800"/>
            <a:ext cx="7488832" cy="396044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+mj-lt"/>
              </a:rPr>
              <a:t>Statistical A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nalysis</a:t>
            </a:r>
          </a:p>
          <a:p>
            <a:pPr algn="ctr"/>
            <a:endParaRPr lang="en-US" sz="28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SPSS </a:t>
            </a:r>
            <a:r>
              <a:rPr lang="en-US" sz="2800" dirty="0">
                <a:latin typeface="+mj-lt"/>
              </a:rPr>
              <a:t>for Windows; EPIINF</a:t>
            </a:r>
            <a:r>
              <a:rPr lang="bg-BG" sz="2800" dirty="0">
                <a:latin typeface="+mj-lt"/>
              </a:rPr>
              <a:t>0</a:t>
            </a:r>
            <a:r>
              <a:rPr lang="en-US" sz="2800" dirty="0">
                <a:latin typeface="+mj-lt"/>
              </a:rPr>
              <a:t>; Frequency Distribution; Descriptive Statistics; Logistic Regression and Conditional Logistic Regression; Kolmogorov</a:t>
            </a:r>
            <a:r>
              <a:rPr lang="bg-BG" sz="2800" dirty="0">
                <a:latin typeface="+mj-lt"/>
              </a:rPr>
              <a:t>-</a:t>
            </a:r>
            <a:r>
              <a:rPr lang="en-US" sz="2800" dirty="0">
                <a:latin typeface="+mj-lt"/>
              </a:rPr>
              <a:t>Smirnov </a:t>
            </a:r>
            <a:r>
              <a:rPr lang="en-US" sz="2800" dirty="0" smtClean="0">
                <a:latin typeface="+mj-lt"/>
              </a:rPr>
              <a:t>test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+mj-lt"/>
              </a:rPr>
              <a:t>All participants who have reached the end points or refused to participate </a:t>
            </a:r>
            <a:r>
              <a:rPr lang="en-US" sz="2800" dirty="0" smtClean="0">
                <a:latin typeface="+mj-lt"/>
              </a:rPr>
              <a:t>in the </a:t>
            </a:r>
            <a:r>
              <a:rPr lang="en-US" sz="2800" dirty="0">
                <a:latin typeface="+mj-lt"/>
              </a:rPr>
              <a:t>final visit have been excluded from statistical analysis</a:t>
            </a:r>
            <a:endParaRPr lang="bg-BG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6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Rectangle 3"/>
          <p:cNvSpPr/>
          <p:nvPr/>
        </p:nvSpPr>
        <p:spPr>
          <a:xfrm>
            <a:off x="179512" y="1311151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Prevalence of Different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D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egrees of ACS at Baseline Study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9028355"/>
              </p:ext>
            </p:extLst>
          </p:nvPr>
        </p:nvGraphicFramePr>
        <p:xfrm>
          <a:off x="1619672" y="1844824"/>
          <a:ext cx="5760640" cy="3415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3" y="5373216"/>
            <a:ext cx="8424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21 of ACS</a:t>
            </a:r>
            <a:r>
              <a:rPr lang="en-US" sz="2400" dirty="0">
                <a:latin typeface="+mj-lt"/>
              </a:rPr>
              <a:t>≥50</a:t>
            </a:r>
            <a:r>
              <a:rPr lang="en-US" sz="2400" dirty="0" smtClean="0">
                <a:latin typeface="+mj-lt"/>
              </a:rPr>
              <a:t>% has been detected on the left carotid artery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13 of ACS≥50% has been detected on the right carotid artery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4254" y="6218148"/>
            <a:ext cx="17182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i="1" dirty="0" err="1" smtClean="0">
                <a:latin typeface="+mj-lt"/>
              </a:rPr>
              <a:t>Mineva</a:t>
            </a:r>
            <a:r>
              <a:rPr lang="en-US" sz="1400" i="1" dirty="0" smtClean="0">
                <a:latin typeface="+mj-lt"/>
              </a:rPr>
              <a:t> P et al., 2002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34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Rectangle 3"/>
          <p:cNvSpPr/>
          <p:nvPr/>
        </p:nvSpPr>
        <p:spPr>
          <a:xfrm>
            <a:off x="107504" y="1239143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ACS Gender &amp; Age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D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istribution in the Study Population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807427"/>
              </p:ext>
            </p:extLst>
          </p:nvPr>
        </p:nvGraphicFramePr>
        <p:xfrm>
          <a:off x="1475656" y="2060848"/>
          <a:ext cx="6264696" cy="3221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251520" y="5622339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There is no significant </a:t>
            </a:r>
            <a:r>
              <a:rPr lang="en-US" sz="2400" dirty="0" smtClean="0">
                <a:latin typeface="+mj-lt"/>
              </a:rPr>
              <a:t>difference</a:t>
            </a:r>
            <a:r>
              <a:rPr lang="en-US" sz="2400" dirty="0">
                <a:latin typeface="+mj-lt"/>
              </a:rPr>
              <a:t> between genders and age groups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in the prevalence of </a:t>
            </a:r>
            <a:r>
              <a:rPr lang="en-US" sz="2400" dirty="0" smtClean="0">
                <a:latin typeface="+mj-lt"/>
              </a:rPr>
              <a:t>both ACS</a:t>
            </a:r>
            <a:r>
              <a:rPr lang="en-US" sz="2400" dirty="0">
                <a:latin typeface="+mj-lt"/>
              </a:rPr>
              <a:t>≥50</a:t>
            </a:r>
            <a:r>
              <a:rPr lang="en-US" sz="2400" dirty="0" smtClean="0">
                <a:latin typeface="+mj-lt"/>
              </a:rPr>
              <a:t>% or ACS&lt;50%</a:t>
            </a:r>
            <a:endParaRPr lang="en-US" sz="24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02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939481"/>
              </p:ext>
            </p:extLst>
          </p:nvPr>
        </p:nvGraphicFramePr>
        <p:xfrm>
          <a:off x="2627784" y="4839424"/>
          <a:ext cx="3672408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</a:tblGrid>
              <a:tr h="31782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GENDER</a:t>
                      </a:r>
                      <a:r>
                        <a:rPr lang="en-US" sz="900" baseline="0" dirty="0" smtClean="0">
                          <a:latin typeface="+mj-lt"/>
                        </a:rPr>
                        <a:t>     AGE         N        </a:t>
                      </a:r>
                      <a:r>
                        <a:rPr kumimoji="0" lang="en-US" sz="9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ACS≥50%</a:t>
                      </a:r>
                      <a:r>
                        <a:rPr lang="en-US" sz="900" baseline="0" dirty="0" smtClean="0">
                          <a:latin typeface="+mj-lt"/>
                        </a:rPr>
                        <a:t>         ACS&lt;50%             Without ACS</a:t>
                      </a:r>
                    </a:p>
                    <a:p>
                      <a:r>
                        <a:rPr lang="en-US" sz="900" baseline="0" dirty="0" smtClean="0">
                          <a:latin typeface="+mj-lt"/>
                        </a:rPr>
                        <a:t>                                                  n       %            n      %                 n       %</a:t>
                      </a:r>
                    </a:p>
                  </a:txBody>
                  <a:tcPr/>
                </a:tc>
              </a:tr>
              <a:tr h="31782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MEN             50-59    96         3      3.1          46    47.9        </a:t>
                      </a:r>
                      <a:r>
                        <a:rPr lang="en-US" sz="900" baseline="0" dirty="0" smtClean="0">
                          <a:latin typeface="+mj-lt"/>
                        </a:rPr>
                        <a:t>     </a:t>
                      </a:r>
                      <a:r>
                        <a:rPr lang="en-US" sz="900" dirty="0" smtClean="0">
                          <a:latin typeface="+mj-lt"/>
                        </a:rPr>
                        <a:t>47     48.96</a:t>
                      </a:r>
                    </a:p>
                    <a:p>
                      <a:r>
                        <a:rPr lang="en-US" sz="900" dirty="0" smtClean="0">
                          <a:latin typeface="+mj-lt"/>
                        </a:rPr>
                        <a:t>                      60-79   104        5     4.8          51    49                 48    46.15</a:t>
                      </a:r>
                    </a:p>
                  </a:txBody>
                  <a:tcPr/>
                </a:tc>
              </a:tr>
              <a:tr h="31782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WOMEN      50-59   158        9      5.7          89    56.3             60    37.97</a:t>
                      </a:r>
                    </a:p>
                    <a:p>
                      <a:r>
                        <a:rPr lang="en-US" sz="900" dirty="0" smtClean="0">
                          <a:latin typeface="+mj-lt"/>
                        </a:rPr>
                        <a:t>                      60-79   142      15   10.6          87    61.3             40    28.17</a:t>
                      </a:r>
                      <a:endParaRPr lang="bg-BG" sz="900" dirty="0">
                        <a:latin typeface="+mj-lt"/>
                      </a:endParaRPr>
                    </a:p>
                  </a:txBody>
                  <a:tcPr/>
                </a:tc>
              </a:tr>
              <a:tr h="198643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TOTAL                        500       32    6.4         273   54.6            195   39</a:t>
                      </a:r>
                      <a:endParaRPr lang="bg-BG" sz="9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956033"/>
              </p:ext>
            </p:extLst>
          </p:nvPr>
        </p:nvGraphicFramePr>
        <p:xfrm>
          <a:off x="1331640" y="1844824"/>
          <a:ext cx="633670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ubtitle 2"/>
          <p:cNvSpPr txBox="1">
            <a:spLocks/>
          </p:cNvSpPr>
          <p:nvPr/>
        </p:nvSpPr>
        <p:spPr>
          <a:xfrm>
            <a:off x="0" y="1322196"/>
            <a:ext cx="9144000" cy="666644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Age Distribution among Participants with ACS&lt;50% at Baseline Study</a:t>
            </a: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0823" y="2420888"/>
            <a:ext cx="907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P&lt;0.05</a:t>
            </a:r>
            <a:endParaRPr lang="bg-BG" sz="20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5670" y="6165304"/>
            <a:ext cx="8400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ACS&lt;50%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prevalence </a:t>
            </a:r>
            <a:r>
              <a:rPr lang="en-US" sz="2400" dirty="0" smtClean="0">
                <a:latin typeface="+mj-lt"/>
              </a:rPr>
              <a:t>significantly increases at age </a:t>
            </a:r>
            <a:r>
              <a:rPr lang="en-US" sz="2400" dirty="0">
                <a:latin typeface="+mj-lt"/>
              </a:rPr>
              <a:t>60 and more </a:t>
            </a:r>
            <a:endParaRPr lang="bg-BG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Rectangle 3"/>
          <p:cNvSpPr/>
          <p:nvPr/>
        </p:nvSpPr>
        <p:spPr>
          <a:xfrm>
            <a:off x="179512" y="1311151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Prevalence at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B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aseline Study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19672" y="4060229"/>
            <a:ext cx="60486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dirty="0">
                <a:latin typeface="+mj-lt"/>
              </a:rPr>
              <a:t>	</a:t>
            </a:r>
            <a:r>
              <a:rPr lang="en-US" sz="1400" dirty="0">
                <a:latin typeface="+mj-lt"/>
              </a:rPr>
              <a:t>	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b="1" dirty="0">
                <a:latin typeface="+mj-lt"/>
              </a:rPr>
              <a:t>	</a:t>
            </a:r>
            <a:r>
              <a:rPr lang="en-US" sz="1400" b="1" dirty="0" smtClean="0">
                <a:latin typeface="+mj-lt"/>
              </a:rPr>
              <a:t>	   </a:t>
            </a:r>
            <a:r>
              <a:rPr lang="en-US" sz="1400" b="1" u="sng" dirty="0" smtClean="0">
                <a:latin typeface="+mj-lt"/>
              </a:rPr>
              <a:t>Age</a:t>
            </a:r>
            <a:r>
              <a:rPr lang="bg-BG" sz="1400" b="1" dirty="0">
                <a:latin typeface="+mj-lt"/>
              </a:rPr>
              <a:t>	</a:t>
            </a:r>
            <a:endParaRPr lang="bg-BG" sz="1400" dirty="0">
              <a:latin typeface="+mj-lt"/>
            </a:endParaRPr>
          </a:p>
          <a:p>
            <a:r>
              <a:rPr lang="en-US" sz="1400" b="1" u="sng" dirty="0">
                <a:latin typeface="+mj-lt"/>
              </a:rPr>
              <a:t>CI</a:t>
            </a:r>
            <a:r>
              <a:rPr lang="bg-BG" sz="1400" b="1" u="sng" dirty="0">
                <a:latin typeface="+mj-lt"/>
              </a:rPr>
              <a:t>			</a:t>
            </a:r>
            <a:r>
              <a:rPr lang="en-US" sz="1400" b="1" u="sng" dirty="0">
                <a:latin typeface="+mj-lt"/>
              </a:rPr>
              <a:t> </a:t>
            </a:r>
            <a:r>
              <a:rPr lang="en-US" sz="1400" b="1" u="sng" dirty="0" smtClean="0">
                <a:latin typeface="+mj-lt"/>
              </a:rPr>
              <a:t>    </a:t>
            </a:r>
            <a:r>
              <a:rPr lang="bg-BG" sz="1400" b="1" u="sng" dirty="0" smtClean="0">
                <a:latin typeface="+mj-lt"/>
              </a:rPr>
              <a:t>50-59</a:t>
            </a:r>
            <a:r>
              <a:rPr lang="bg-BG" sz="1400" b="1" u="sng" dirty="0">
                <a:latin typeface="+mj-lt"/>
              </a:rPr>
              <a:t>	</a:t>
            </a:r>
            <a:r>
              <a:rPr lang="en-US" sz="1400" b="1" u="sng" dirty="0" smtClean="0">
                <a:latin typeface="+mj-lt"/>
              </a:rPr>
              <a:t>	  </a:t>
            </a:r>
            <a:r>
              <a:rPr lang="bg-BG" sz="1400" b="1" u="sng" dirty="0" smtClean="0">
                <a:latin typeface="+mj-lt"/>
              </a:rPr>
              <a:t>60-79</a:t>
            </a:r>
            <a:r>
              <a:rPr lang="en-US" sz="1400" b="1" u="sng" dirty="0" smtClean="0">
                <a:latin typeface="+mj-lt"/>
              </a:rPr>
              <a:t>   </a:t>
            </a:r>
            <a:r>
              <a:rPr lang="bg-BG" sz="1400" b="1" u="sng" dirty="0">
                <a:latin typeface="+mj-lt"/>
              </a:rPr>
              <a:t>	  </a:t>
            </a:r>
            <a:endParaRPr lang="bg-BG" sz="1400" dirty="0">
              <a:latin typeface="+mj-lt"/>
            </a:endParaRPr>
          </a:p>
          <a:p>
            <a:r>
              <a:rPr lang="en-US" sz="1400" b="1" u="sng" dirty="0">
                <a:latin typeface="+mj-lt"/>
              </a:rPr>
              <a:t>Gender</a:t>
            </a:r>
            <a:r>
              <a:rPr lang="bg-BG" sz="1400" u="sng" dirty="0">
                <a:latin typeface="+mj-lt"/>
              </a:rPr>
              <a:t>	</a:t>
            </a:r>
            <a:r>
              <a:rPr lang="en-US" sz="1400" u="sng" dirty="0">
                <a:latin typeface="+mj-lt"/>
              </a:rPr>
              <a:t>n</a:t>
            </a:r>
            <a:r>
              <a:rPr lang="bg-BG" sz="1400" u="sng" dirty="0">
                <a:latin typeface="+mj-lt"/>
              </a:rPr>
              <a:t>/</a:t>
            </a:r>
            <a:r>
              <a:rPr lang="en-US" sz="1400" u="sng" dirty="0">
                <a:latin typeface="+mj-lt"/>
              </a:rPr>
              <a:t>N</a:t>
            </a:r>
            <a:r>
              <a:rPr lang="bg-BG" sz="1400" u="sng" dirty="0">
                <a:latin typeface="+mj-lt"/>
              </a:rPr>
              <a:t> 	</a:t>
            </a:r>
            <a:r>
              <a:rPr lang="bg-BG" sz="1400" u="sng" dirty="0" smtClean="0">
                <a:latin typeface="+mj-lt"/>
              </a:rPr>
              <a:t>%</a:t>
            </a:r>
            <a:r>
              <a:rPr lang="en-US" sz="1400" u="sng" dirty="0" smtClean="0">
                <a:latin typeface="+mj-lt"/>
              </a:rPr>
              <a:t>	n</a:t>
            </a:r>
            <a:r>
              <a:rPr lang="bg-BG" sz="1400" u="sng" dirty="0">
                <a:latin typeface="+mj-lt"/>
              </a:rPr>
              <a:t>/</a:t>
            </a:r>
            <a:r>
              <a:rPr lang="en-US" sz="1400" u="sng" dirty="0">
                <a:latin typeface="+mj-lt"/>
              </a:rPr>
              <a:t>N</a:t>
            </a:r>
            <a:r>
              <a:rPr lang="bg-BG" sz="1400" u="sng" dirty="0">
                <a:latin typeface="+mj-lt"/>
              </a:rPr>
              <a:t>	</a:t>
            </a:r>
            <a:r>
              <a:rPr lang="bg-BG" sz="1400" u="sng" dirty="0" smtClean="0">
                <a:latin typeface="+mj-lt"/>
              </a:rPr>
              <a:t> </a:t>
            </a:r>
            <a:r>
              <a:rPr lang="en-US" sz="1400" u="sng" dirty="0">
                <a:latin typeface="+mj-lt"/>
              </a:rPr>
              <a:t> </a:t>
            </a:r>
            <a:r>
              <a:rPr lang="bg-BG" sz="1400" u="sng" dirty="0" smtClean="0">
                <a:latin typeface="+mj-lt"/>
              </a:rPr>
              <a:t>%</a:t>
            </a:r>
            <a:r>
              <a:rPr lang="en-US" sz="1400" u="sng" dirty="0">
                <a:latin typeface="+mj-lt"/>
              </a:rPr>
              <a:t>	</a:t>
            </a:r>
            <a:r>
              <a:rPr lang="en-US" sz="1400" u="sng" dirty="0" smtClean="0">
                <a:latin typeface="+mj-lt"/>
              </a:rPr>
              <a:t>n</a:t>
            </a:r>
            <a:r>
              <a:rPr lang="bg-BG" sz="1400" u="sng" dirty="0">
                <a:latin typeface="+mj-lt"/>
              </a:rPr>
              <a:t>/</a:t>
            </a:r>
            <a:r>
              <a:rPr lang="en-US" sz="1400" u="sng" dirty="0">
                <a:latin typeface="+mj-lt"/>
              </a:rPr>
              <a:t>N</a:t>
            </a:r>
            <a:r>
              <a:rPr lang="bg-BG" sz="1400" u="sng" dirty="0">
                <a:latin typeface="+mj-lt"/>
              </a:rPr>
              <a:t>	</a:t>
            </a:r>
            <a:r>
              <a:rPr lang="bg-BG" sz="1400" u="sng" dirty="0" smtClean="0">
                <a:latin typeface="+mj-lt"/>
              </a:rPr>
              <a:t>%</a:t>
            </a:r>
            <a:endParaRPr lang="bg-BG" sz="1400" u="sng" dirty="0">
              <a:latin typeface="+mj-lt"/>
            </a:endParaRPr>
          </a:p>
          <a:p>
            <a:r>
              <a:rPr lang="en-US" sz="1400" b="1" dirty="0">
                <a:latin typeface="+mj-lt"/>
              </a:rPr>
              <a:t>Men</a:t>
            </a:r>
            <a:r>
              <a:rPr lang="bg-BG" sz="1400" dirty="0">
                <a:latin typeface="+mj-lt"/>
              </a:rPr>
              <a:t>	</a:t>
            </a:r>
            <a:r>
              <a:rPr lang="bg-BG" sz="1400" dirty="0" smtClean="0">
                <a:latin typeface="+mj-lt"/>
              </a:rPr>
              <a:t>35/200</a:t>
            </a:r>
            <a:r>
              <a:rPr lang="bg-BG" sz="1400" dirty="0">
                <a:latin typeface="+mj-lt"/>
              </a:rPr>
              <a:t>	</a:t>
            </a:r>
            <a:r>
              <a:rPr lang="bg-BG" sz="1400" dirty="0" smtClean="0">
                <a:latin typeface="+mj-lt"/>
              </a:rPr>
              <a:t>17.5     </a:t>
            </a:r>
            <a:r>
              <a:rPr lang="bg-BG" sz="1400" dirty="0">
                <a:latin typeface="+mj-lt"/>
              </a:rPr>
              <a:t>	</a:t>
            </a:r>
            <a:r>
              <a:rPr lang="bg-BG" sz="1400" dirty="0" smtClean="0">
                <a:latin typeface="+mj-lt"/>
              </a:rPr>
              <a:t>8/96</a:t>
            </a:r>
            <a:r>
              <a:rPr lang="bg-BG" sz="1400" dirty="0">
                <a:latin typeface="+mj-lt"/>
              </a:rPr>
              <a:t>	</a:t>
            </a:r>
            <a:r>
              <a:rPr lang="en-US" sz="1400" dirty="0" smtClean="0">
                <a:latin typeface="+mj-lt"/>
              </a:rPr>
              <a:t>  </a:t>
            </a:r>
            <a:r>
              <a:rPr lang="bg-BG" sz="1400" dirty="0" smtClean="0">
                <a:latin typeface="+mj-lt"/>
              </a:rPr>
              <a:t>8.3</a:t>
            </a:r>
            <a:r>
              <a:rPr lang="bg-BG" sz="1400" dirty="0">
                <a:latin typeface="+mj-lt"/>
              </a:rPr>
              <a:t>	</a:t>
            </a:r>
            <a:r>
              <a:rPr lang="bg-BG" sz="1400" dirty="0" smtClean="0">
                <a:latin typeface="+mj-lt"/>
              </a:rPr>
              <a:t>27/104</a:t>
            </a:r>
            <a:r>
              <a:rPr lang="bg-BG" sz="1400" dirty="0">
                <a:latin typeface="+mj-lt"/>
              </a:rPr>
              <a:t>	</a:t>
            </a:r>
            <a:r>
              <a:rPr lang="bg-BG" sz="1400" dirty="0" smtClean="0">
                <a:latin typeface="+mj-lt"/>
              </a:rPr>
              <a:t>26 </a:t>
            </a:r>
            <a:endParaRPr lang="bg-BG" sz="1400" dirty="0">
              <a:latin typeface="+mj-lt"/>
            </a:endParaRPr>
          </a:p>
          <a:p>
            <a:r>
              <a:rPr lang="en-US" sz="1400" b="1" u="sng" dirty="0">
                <a:latin typeface="+mj-lt"/>
              </a:rPr>
              <a:t>Women</a:t>
            </a:r>
            <a:r>
              <a:rPr lang="bg-BG" sz="1400" u="sng" dirty="0">
                <a:latin typeface="+mj-lt"/>
              </a:rPr>
              <a:t>   	66/300	</a:t>
            </a:r>
            <a:r>
              <a:rPr lang="bg-BG" sz="1400" u="sng" dirty="0" smtClean="0">
                <a:latin typeface="+mj-lt"/>
              </a:rPr>
              <a:t>22   </a:t>
            </a:r>
            <a:r>
              <a:rPr lang="bg-BG" sz="1400" u="sng" dirty="0">
                <a:latin typeface="+mj-lt"/>
              </a:rPr>
              <a:t>	</a:t>
            </a:r>
            <a:r>
              <a:rPr lang="bg-BG" sz="1400" u="sng" dirty="0" smtClean="0">
                <a:latin typeface="+mj-lt"/>
              </a:rPr>
              <a:t>29/158</a:t>
            </a:r>
            <a:r>
              <a:rPr lang="bg-BG" sz="1400" u="sng" dirty="0">
                <a:latin typeface="+mj-lt"/>
              </a:rPr>
              <a:t>	</a:t>
            </a:r>
            <a:r>
              <a:rPr lang="en-US" sz="1400" u="sng" dirty="0" smtClean="0">
                <a:latin typeface="+mj-lt"/>
              </a:rPr>
              <a:t>  </a:t>
            </a:r>
            <a:r>
              <a:rPr lang="bg-BG" sz="1400" u="sng" dirty="0" smtClean="0">
                <a:latin typeface="+mj-lt"/>
              </a:rPr>
              <a:t>18.4</a:t>
            </a:r>
            <a:r>
              <a:rPr lang="bg-BG" sz="1400" u="sng" dirty="0">
                <a:latin typeface="+mj-lt"/>
              </a:rPr>
              <a:t>	</a:t>
            </a:r>
            <a:r>
              <a:rPr lang="bg-BG" sz="1400" u="sng" dirty="0" smtClean="0">
                <a:latin typeface="+mj-lt"/>
              </a:rPr>
              <a:t>37/142</a:t>
            </a:r>
            <a:r>
              <a:rPr lang="bg-BG" sz="1400" u="sng" dirty="0">
                <a:latin typeface="+mj-lt"/>
              </a:rPr>
              <a:t>	</a:t>
            </a:r>
            <a:r>
              <a:rPr lang="bg-BG" sz="1400" u="sng" dirty="0" smtClean="0">
                <a:latin typeface="+mj-lt"/>
              </a:rPr>
              <a:t>26</a:t>
            </a:r>
            <a:r>
              <a:rPr lang="en-US" sz="1400" u="sng" dirty="0" smtClean="0">
                <a:latin typeface="+mj-lt"/>
              </a:rPr>
              <a:t>          </a:t>
            </a:r>
            <a:r>
              <a:rPr lang="bg-BG" sz="1400" u="sng" dirty="0" smtClean="0">
                <a:latin typeface="+mj-lt"/>
              </a:rPr>
              <a:t> </a:t>
            </a:r>
            <a:endParaRPr lang="bg-BG" sz="1400" dirty="0">
              <a:latin typeface="+mj-lt"/>
            </a:endParaRPr>
          </a:p>
          <a:p>
            <a:r>
              <a:rPr lang="en-US" sz="1400" b="1" dirty="0">
                <a:latin typeface="+mj-lt"/>
              </a:rPr>
              <a:t>Total </a:t>
            </a:r>
            <a:r>
              <a:rPr lang="bg-BG" sz="1400" dirty="0">
                <a:latin typeface="+mj-lt"/>
              </a:rPr>
              <a:t>   	</a:t>
            </a:r>
            <a:r>
              <a:rPr lang="bg-BG" sz="1400" b="1" dirty="0" smtClean="0">
                <a:solidFill>
                  <a:srgbClr val="FFFF00"/>
                </a:solidFill>
                <a:latin typeface="+mj-lt"/>
              </a:rPr>
              <a:t>101/500</a:t>
            </a:r>
            <a:r>
              <a:rPr lang="bg-BG" sz="1400" dirty="0">
                <a:latin typeface="+mj-lt"/>
              </a:rPr>
              <a:t>	</a:t>
            </a:r>
            <a:r>
              <a:rPr lang="bg-BG" sz="1400" b="1" dirty="0">
                <a:solidFill>
                  <a:srgbClr val="FFFF00"/>
                </a:solidFill>
                <a:latin typeface="+mj-lt"/>
              </a:rPr>
              <a:t>20.2 	</a:t>
            </a:r>
            <a:r>
              <a:rPr lang="bg-BG" sz="1400" b="1" dirty="0" smtClean="0">
                <a:solidFill>
                  <a:srgbClr val="FFFF00"/>
                </a:solidFill>
                <a:latin typeface="+mj-lt"/>
              </a:rPr>
              <a:t>37/254</a:t>
            </a:r>
            <a:r>
              <a:rPr lang="bg-BG" sz="1400" b="1" dirty="0">
                <a:solidFill>
                  <a:srgbClr val="FFFF00"/>
                </a:solidFill>
                <a:latin typeface="+mj-lt"/>
              </a:rPr>
              <a:t>	 </a:t>
            </a:r>
            <a:r>
              <a:rPr lang="en-US" sz="14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bg-BG" sz="1400" b="1" dirty="0" smtClean="0">
                <a:solidFill>
                  <a:srgbClr val="FFFF00"/>
                </a:solidFill>
                <a:latin typeface="+mj-lt"/>
              </a:rPr>
              <a:t>14.6</a:t>
            </a:r>
            <a:r>
              <a:rPr lang="bg-BG" sz="1400" b="1" dirty="0">
                <a:solidFill>
                  <a:srgbClr val="FFFF00"/>
                </a:solidFill>
                <a:latin typeface="+mj-lt"/>
              </a:rPr>
              <a:t>	</a:t>
            </a:r>
            <a:r>
              <a:rPr lang="bg-BG" sz="1400" b="1" dirty="0" smtClean="0">
                <a:solidFill>
                  <a:srgbClr val="FFFF00"/>
                </a:solidFill>
                <a:latin typeface="+mj-lt"/>
              </a:rPr>
              <a:t>64/246</a:t>
            </a:r>
            <a:r>
              <a:rPr lang="bg-BG" sz="1400" b="1" dirty="0">
                <a:solidFill>
                  <a:srgbClr val="FFFF00"/>
                </a:solidFill>
                <a:latin typeface="+mj-lt"/>
              </a:rPr>
              <a:t>	</a:t>
            </a:r>
            <a:r>
              <a:rPr lang="bg-BG" sz="1400" b="1" dirty="0" smtClean="0">
                <a:solidFill>
                  <a:srgbClr val="FFFF00"/>
                </a:solidFill>
                <a:latin typeface="+mj-lt"/>
              </a:rPr>
              <a:t>26</a:t>
            </a:r>
            <a:endParaRPr lang="bg-BG" sz="1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5775647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+mj-lt"/>
              </a:rPr>
              <a:t>CI</a:t>
            </a:r>
            <a:r>
              <a:rPr lang="en-US" sz="2400" dirty="0" smtClean="0">
                <a:latin typeface="+mj-lt"/>
              </a:rPr>
              <a:t> prevalence</a:t>
            </a:r>
            <a:r>
              <a:rPr lang="bg-BG" sz="2400" dirty="0" smtClean="0">
                <a:latin typeface="+mj-lt"/>
              </a:rPr>
              <a:t> has </a:t>
            </a:r>
            <a:r>
              <a:rPr lang="bg-BG" sz="2400" dirty="0">
                <a:latin typeface="+mj-lt"/>
              </a:rPr>
              <a:t>been estimated at </a:t>
            </a:r>
            <a:r>
              <a:rPr lang="bg-BG" sz="2400" b="1" dirty="0">
                <a:solidFill>
                  <a:srgbClr val="FFFF00"/>
                </a:solidFill>
                <a:latin typeface="+mj-lt"/>
              </a:rPr>
              <a:t>20.2%</a:t>
            </a:r>
            <a:r>
              <a:rPr lang="bg-BG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at baseline survey</a:t>
            </a:r>
            <a:endParaRPr lang="bg-BG" sz="2400" dirty="0"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1107977"/>
              </p:ext>
            </p:extLst>
          </p:nvPr>
        </p:nvGraphicFramePr>
        <p:xfrm>
          <a:off x="1619672" y="1649732"/>
          <a:ext cx="5580751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77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Rectangle 3"/>
          <p:cNvSpPr/>
          <p:nvPr/>
        </p:nvSpPr>
        <p:spPr>
          <a:xfrm>
            <a:off x="179512" y="1239143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Age Distribution at Baseline Study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19672" y="4697268"/>
            <a:ext cx="60486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100" dirty="0">
                <a:latin typeface="+mj-lt"/>
              </a:rPr>
              <a:t>	</a:t>
            </a:r>
            <a:r>
              <a:rPr lang="en-US" sz="1100" dirty="0">
                <a:latin typeface="+mj-lt"/>
              </a:rPr>
              <a:t>	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b="1" dirty="0">
                <a:latin typeface="+mj-lt"/>
              </a:rPr>
              <a:t>	</a:t>
            </a:r>
            <a:r>
              <a:rPr lang="en-US" sz="1100" b="1" dirty="0" smtClean="0">
                <a:latin typeface="+mj-lt"/>
              </a:rPr>
              <a:t>	   </a:t>
            </a:r>
            <a:r>
              <a:rPr lang="en-US" sz="1100" b="1" u="sng" dirty="0" smtClean="0">
                <a:latin typeface="+mj-lt"/>
              </a:rPr>
              <a:t>Age</a:t>
            </a:r>
            <a:r>
              <a:rPr lang="bg-BG" sz="1100" b="1" dirty="0">
                <a:latin typeface="+mj-lt"/>
              </a:rPr>
              <a:t>	</a:t>
            </a:r>
            <a:endParaRPr lang="bg-BG" sz="1100" dirty="0">
              <a:latin typeface="+mj-lt"/>
            </a:endParaRPr>
          </a:p>
          <a:p>
            <a:r>
              <a:rPr lang="en-US" sz="1100" b="1" u="sng" dirty="0">
                <a:latin typeface="+mj-lt"/>
              </a:rPr>
              <a:t>CI</a:t>
            </a:r>
            <a:r>
              <a:rPr lang="bg-BG" sz="1100" b="1" u="sng" dirty="0">
                <a:latin typeface="+mj-lt"/>
              </a:rPr>
              <a:t>			</a:t>
            </a:r>
            <a:r>
              <a:rPr lang="en-US" sz="1100" b="1" u="sng" dirty="0">
                <a:latin typeface="+mj-lt"/>
              </a:rPr>
              <a:t> </a:t>
            </a:r>
            <a:r>
              <a:rPr lang="en-US" sz="1100" b="1" u="sng" dirty="0" smtClean="0">
                <a:latin typeface="+mj-lt"/>
              </a:rPr>
              <a:t>    </a:t>
            </a:r>
            <a:r>
              <a:rPr lang="bg-BG" sz="1100" b="1" u="sng" dirty="0" smtClean="0">
                <a:latin typeface="+mj-lt"/>
              </a:rPr>
              <a:t>50-59</a:t>
            </a:r>
            <a:r>
              <a:rPr lang="bg-BG" sz="1100" b="1" u="sng" dirty="0">
                <a:latin typeface="+mj-lt"/>
              </a:rPr>
              <a:t>	</a:t>
            </a:r>
            <a:r>
              <a:rPr lang="en-US" sz="1100" b="1" u="sng" dirty="0" smtClean="0">
                <a:latin typeface="+mj-lt"/>
              </a:rPr>
              <a:t>	  </a:t>
            </a:r>
            <a:r>
              <a:rPr lang="bg-BG" sz="1100" b="1" u="sng" dirty="0" smtClean="0">
                <a:latin typeface="+mj-lt"/>
              </a:rPr>
              <a:t>60-79</a:t>
            </a:r>
            <a:r>
              <a:rPr lang="en-US" sz="1100" b="1" u="sng" dirty="0" smtClean="0">
                <a:latin typeface="+mj-lt"/>
              </a:rPr>
              <a:t>   </a:t>
            </a:r>
            <a:r>
              <a:rPr lang="bg-BG" sz="1100" b="1" u="sng" dirty="0">
                <a:latin typeface="+mj-lt"/>
              </a:rPr>
              <a:t>	  </a:t>
            </a:r>
            <a:endParaRPr lang="bg-BG" sz="1100" dirty="0">
              <a:latin typeface="+mj-lt"/>
            </a:endParaRPr>
          </a:p>
          <a:p>
            <a:r>
              <a:rPr lang="en-US" sz="1100" b="1" u="sng" dirty="0">
                <a:latin typeface="+mj-lt"/>
              </a:rPr>
              <a:t>Gender</a:t>
            </a:r>
            <a:r>
              <a:rPr lang="bg-BG" sz="1100" u="sng" dirty="0">
                <a:latin typeface="+mj-lt"/>
              </a:rPr>
              <a:t>	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/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 	</a:t>
            </a:r>
            <a:r>
              <a:rPr lang="bg-BG" sz="1100" u="sng" dirty="0" smtClean="0">
                <a:latin typeface="+mj-lt"/>
              </a:rPr>
              <a:t>%</a:t>
            </a:r>
            <a:r>
              <a:rPr lang="en-US" sz="1100" u="sng" dirty="0" smtClean="0">
                <a:latin typeface="+mj-lt"/>
              </a:rPr>
              <a:t>	n</a:t>
            </a:r>
            <a:r>
              <a:rPr lang="bg-BG" sz="1100" u="sng" dirty="0">
                <a:latin typeface="+mj-lt"/>
              </a:rPr>
              <a:t>/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 </a:t>
            </a:r>
            <a:r>
              <a:rPr lang="en-US" sz="1100" u="sng" dirty="0">
                <a:latin typeface="+mj-lt"/>
              </a:rPr>
              <a:t> </a:t>
            </a:r>
            <a:r>
              <a:rPr lang="bg-BG" sz="1100" u="sng" dirty="0" smtClean="0">
                <a:latin typeface="+mj-lt"/>
              </a:rPr>
              <a:t>%</a:t>
            </a:r>
            <a:r>
              <a:rPr lang="en-US" sz="1100" u="sng" dirty="0">
                <a:latin typeface="+mj-lt"/>
              </a:rPr>
              <a:t>	</a:t>
            </a:r>
            <a:r>
              <a:rPr lang="en-US" sz="1100" u="sng" dirty="0" smtClean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/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%</a:t>
            </a:r>
            <a:endParaRPr lang="bg-BG" sz="1100" u="sng" dirty="0">
              <a:latin typeface="+mj-lt"/>
            </a:endParaRPr>
          </a:p>
          <a:p>
            <a:r>
              <a:rPr lang="en-US" sz="1100" b="1" dirty="0">
                <a:latin typeface="+mj-lt"/>
              </a:rPr>
              <a:t>Men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35/200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17.5     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8/96</a:t>
            </a:r>
            <a:r>
              <a:rPr lang="bg-BG" sz="1100" dirty="0">
                <a:latin typeface="+mj-lt"/>
              </a:rPr>
              <a:t>	</a:t>
            </a:r>
            <a:r>
              <a:rPr lang="en-US" sz="1100" dirty="0" smtClean="0">
                <a:latin typeface="+mj-lt"/>
              </a:rPr>
              <a:t>  </a:t>
            </a:r>
            <a:r>
              <a:rPr lang="bg-BG" sz="1100" dirty="0" smtClean="0">
                <a:latin typeface="+mj-lt"/>
              </a:rPr>
              <a:t>8.3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27/104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26 </a:t>
            </a:r>
            <a:endParaRPr lang="bg-BG" sz="1100" dirty="0">
              <a:latin typeface="+mj-lt"/>
            </a:endParaRPr>
          </a:p>
          <a:p>
            <a:r>
              <a:rPr lang="en-US" sz="1100" b="1" u="sng" dirty="0">
                <a:latin typeface="+mj-lt"/>
              </a:rPr>
              <a:t>Women</a:t>
            </a:r>
            <a:r>
              <a:rPr lang="bg-BG" sz="1100" u="sng" dirty="0">
                <a:latin typeface="+mj-lt"/>
              </a:rPr>
              <a:t>   	66/300	</a:t>
            </a:r>
            <a:r>
              <a:rPr lang="bg-BG" sz="1100" u="sng" dirty="0" smtClean="0">
                <a:latin typeface="+mj-lt"/>
              </a:rPr>
              <a:t>22   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29/158</a:t>
            </a:r>
            <a:r>
              <a:rPr lang="bg-BG" sz="1100" u="sng" dirty="0">
                <a:latin typeface="+mj-lt"/>
              </a:rPr>
              <a:t>	</a:t>
            </a:r>
            <a:r>
              <a:rPr lang="en-US" sz="1100" u="sng" dirty="0" smtClean="0">
                <a:latin typeface="+mj-lt"/>
              </a:rPr>
              <a:t>  </a:t>
            </a:r>
            <a:r>
              <a:rPr lang="bg-BG" sz="1100" u="sng" dirty="0" smtClean="0">
                <a:latin typeface="+mj-lt"/>
              </a:rPr>
              <a:t>18.4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37/142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26</a:t>
            </a:r>
            <a:r>
              <a:rPr lang="en-US" sz="1100" u="sng" dirty="0" smtClean="0">
                <a:latin typeface="+mj-lt"/>
              </a:rPr>
              <a:t>          </a:t>
            </a:r>
            <a:r>
              <a:rPr lang="bg-BG" sz="1100" u="sng" dirty="0" smtClean="0">
                <a:latin typeface="+mj-lt"/>
              </a:rPr>
              <a:t> </a:t>
            </a:r>
            <a:endParaRPr lang="bg-BG" sz="1100" dirty="0">
              <a:latin typeface="+mj-lt"/>
            </a:endParaRPr>
          </a:p>
          <a:p>
            <a:r>
              <a:rPr lang="en-US" sz="1100" b="1" dirty="0">
                <a:latin typeface="+mj-lt"/>
              </a:rPr>
              <a:t>Total </a:t>
            </a:r>
            <a:r>
              <a:rPr lang="bg-BG" sz="1100" dirty="0">
                <a:latin typeface="+mj-lt"/>
              </a:rPr>
              <a:t>   	</a:t>
            </a:r>
            <a:r>
              <a:rPr lang="bg-BG" sz="1100" b="1" dirty="0" smtClean="0">
                <a:latin typeface="+mj-lt"/>
              </a:rPr>
              <a:t>101/500</a:t>
            </a:r>
            <a:r>
              <a:rPr lang="bg-BG" sz="1100" dirty="0">
                <a:latin typeface="+mj-lt"/>
              </a:rPr>
              <a:t>	</a:t>
            </a:r>
            <a:r>
              <a:rPr lang="bg-BG" sz="1100" b="1" dirty="0">
                <a:latin typeface="+mj-lt"/>
              </a:rPr>
              <a:t>20.2 </a:t>
            </a:r>
            <a:r>
              <a:rPr lang="bg-BG" sz="1100" b="1" dirty="0">
                <a:solidFill>
                  <a:srgbClr val="FFFF00"/>
                </a:solidFill>
                <a:latin typeface="+mj-lt"/>
              </a:rPr>
              <a:t>	</a:t>
            </a:r>
            <a:r>
              <a:rPr lang="bg-BG" sz="1100" b="1" dirty="0" smtClean="0">
                <a:solidFill>
                  <a:srgbClr val="FFFF00"/>
                </a:solidFill>
                <a:latin typeface="+mj-lt"/>
              </a:rPr>
              <a:t>37/254</a:t>
            </a:r>
            <a:r>
              <a:rPr lang="bg-BG" sz="1100" b="1" dirty="0">
                <a:solidFill>
                  <a:srgbClr val="FFFF00"/>
                </a:solidFill>
                <a:latin typeface="+mj-lt"/>
              </a:rPr>
              <a:t>	 </a:t>
            </a:r>
            <a:r>
              <a:rPr lang="en-US" sz="11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bg-BG" sz="1100" b="1" dirty="0" smtClean="0">
                <a:solidFill>
                  <a:srgbClr val="FFFF00"/>
                </a:solidFill>
                <a:latin typeface="+mj-lt"/>
              </a:rPr>
              <a:t>14.6</a:t>
            </a:r>
            <a:r>
              <a:rPr lang="bg-BG" sz="1100" b="1" dirty="0">
                <a:solidFill>
                  <a:srgbClr val="FFFF00"/>
                </a:solidFill>
                <a:latin typeface="+mj-lt"/>
              </a:rPr>
              <a:t>	</a:t>
            </a:r>
            <a:r>
              <a:rPr lang="bg-BG" sz="1100" b="1" dirty="0" smtClean="0">
                <a:solidFill>
                  <a:srgbClr val="FFFF00"/>
                </a:solidFill>
                <a:latin typeface="+mj-lt"/>
              </a:rPr>
              <a:t>64/246</a:t>
            </a:r>
            <a:r>
              <a:rPr lang="bg-BG" sz="1100" b="1" dirty="0">
                <a:solidFill>
                  <a:srgbClr val="FFFF00"/>
                </a:solidFill>
                <a:latin typeface="+mj-lt"/>
              </a:rPr>
              <a:t>	</a:t>
            </a:r>
            <a:r>
              <a:rPr lang="bg-BG" sz="1100" b="1" dirty="0" smtClean="0">
                <a:solidFill>
                  <a:srgbClr val="FFFF00"/>
                </a:solidFill>
                <a:latin typeface="+mj-lt"/>
              </a:rPr>
              <a:t>26</a:t>
            </a:r>
            <a:endParaRPr lang="bg-BG" sz="11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5838363"/>
            <a:ext cx="7632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latin typeface="+mj-lt"/>
              </a:rPr>
              <a:t>CI has</a:t>
            </a:r>
            <a:r>
              <a:rPr lang="en-US" sz="2400" dirty="0" smtClean="0">
                <a:latin typeface="+mj-lt"/>
              </a:rPr>
              <a:t> been</a:t>
            </a:r>
            <a:r>
              <a:rPr lang="bg-BG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more frequently found at age 60 and above, especially in men (p&lt;0.001)</a:t>
            </a:r>
            <a:endParaRPr lang="bg-BG" sz="2400" dirty="0"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10492"/>
              </p:ext>
            </p:extLst>
          </p:nvPr>
        </p:nvGraphicFramePr>
        <p:xfrm>
          <a:off x="2015716" y="1762099"/>
          <a:ext cx="5184576" cy="2935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88545" y="2276872"/>
            <a:ext cx="1115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P&lt;0.01</a:t>
            </a:r>
            <a:endParaRPr lang="bg-BG" b="1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0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Rectangle 3"/>
          <p:cNvSpPr/>
          <p:nvPr/>
        </p:nvSpPr>
        <p:spPr>
          <a:xfrm>
            <a:off x="179512" y="1239143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Gender &amp; Age Distribution at Baseline Study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778705"/>
              </p:ext>
            </p:extLst>
          </p:nvPr>
        </p:nvGraphicFramePr>
        <p:xfrm>
          <a:off x="1771209" y="1846679"/>
          <a:ext cx="5544616" cy="2983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1619672" y="4797152"/>
            <a:ext cx="604867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100" dirty="0">
                <a:latin typeface="+mj-lt"/>
              </a:rPr>
              <a:t>	</a:t>
            </a:r>
            <a:r>
              <a:rPr lang="en-US" sz="1100" dirty="0">
                <a:latin typeface="+mj-lt"/>
              </a:rPr>
              <a:t>	</a:t>
            </a:r>
            <a:r>
              <a:rPr lang="en-US" sz="1100" dirty="0" smtClean="0">
                <a:latin typeface="+mj-lt"/>
              </a:rPr>
              <a:t> </a:t>
            </a:r>
            <a:r>
              <a:rPr lang="en-US" sz="1100" b="1" dirty="0">
                <a:latin typeface="+mj-lt"/>
              </a:rPr>
              <a:t>	</a:t>
            </a:r>
            <a:r>
              <a:rPr lang="en-US" sz="1100" b="1" dirty="0" smtClean="0">
                <a:latin typeface="+mj-lt"/>
              </a:rPr>
              <a:t>	   </a:t>
            </a:r>
            <a:r>
              <a:rPr lang="en-US" sz="1100" b="1" u="sng" dirty="0" smtClean="0">
                <a:latin typeface="+mj-lt"/>
              </a:rPr>
              <a:t>Age</a:t>
            </a:r>
            <a:r>
              <a:rPr lang="bg-BG" sz="1100" b="1" dirty="0">
                <a:latin typeface="+mj-lt"/>
              </a:rPr>
              <a:t>	</a:t>
            </a:r>
            <a:endParaRPr lang="bg-BG" sz="1100" dirty="0">
              <a:latin typeface="+mj-lt"/>
            </a:endParaRPr>
          </a:p>
          <a:p>
            <a:r>
              <a:rPr lang="en-US" sz="1100" b="1" u="sng" dirty="0">
                <a:latin typeface="+mj-lt"/>
              </a:rPr>
              <a:t>CI</a:t>
            </a:r>
            <a:r>
              <a:rPr lang="bg-BG" sz="1100" b="1" u="sng" dirty="0">
                <a:latin typeface="+mj-lt"/>
              </a:rPr>
              <a:t>			</a:t>
            </a:r>
            <a:r>
              <a:rPr lang="en-US" sz="1100" b="1" u="sng" dirty="0">
                <a:latin typeface="+mj-lt"/>
              </a:rPr>
              <a:t> </a:t>
            </a:r>
            <a:r>
              <a:rPr lang="en-US" sz="1100" b="1" u="sng" dirty="0" smtClean="0">
                <a:latin typeface="+mj-lt"/>
              </a:rPr>
              <a:t>    </a:t>
            </a:r>
            <a:r>
              <a:rPr lang="bg-BG" sz="1100" b="1" u="sng" dirty="0" smtClean="0">
                <a:latin typeface="+mj-lt"/>
              </a:rPr>
              <a:t>50-59</a:t>
            </a:r>
            <a:r>
              <a:rPr lang="bg-BG" sz="1100" b="1" u="sng" dirty="0">
                <a:latin typeface="+mj-lt"/>
              </a:rPr>
              <a:t>	</a:t>
            </a:r>
            <a:r>
              <a:rPr lang="en-US" sz="1100" b="1" u="sng" dirty="0" smtClean="0">
                <a:latin typeface="+mj-lt"/>
              </a:rPr>
              <a:t>	  </a:t>
            </a:r>
            <a:r>
              <a:rPr lang="bg-BG" sz="1100" b="1" u="sng" dirty="0" smtClean="0">
                <a:latin typeface="+mj-lt"/>
              </a:rPr>
              <a:t>60-79</a:t>
            </a:r>
            <a:r>
              <a:rPr lang="en-US" sz="1100" b="1" u="sng" dirty="0" smtClean="0">
                <a:latin typeface="+mj-lt"/>
              </a:rPr>
              <a:t>   </a:t>
            </a:r>
            <a:r>
              <a:rPr lang="bg-BG" sz="1100" b="1" u="sng" dirty="0">
                <a:latin typeface="+mj-lt"/>
              </a:rPr>
              <a:t>	  </a:t>
            </a:r>
            <a:endParaRPr lang="bg-BG" sz="1100" dirty="0">
              <a:latin typeface="+mj-lt"/>
            </a:endParaRPr>
          </a:p>
          <a:p>
            <a:r>
              <a:rPr lang="en-US" sz="1100" b="1" u="sng" dirty="0">
                <a:latin typeface="+mj-lt"/>
              </a:rPr>
              <a:t>Gender</a:t>
            </a:r>
            <a:r>
              <a:rPr lang="bg-BG" sz="1100" u="sng" dirty="0">
                <a:latin typeface="+mj-lt"/>
              </a:rPr>
              <a:t>	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/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 	</a:t>
            </a:r>
            <a:r>
              <a:rPr lang="bg-BG" sz="1100" u="sng" dirty="0" smtClean="0">
                <a:latin typeface="+mj-lt"/>
              </a:rPr>
              <a:t>%</a:t>
            </a:r>
            <a:r>
              <a:rPr lang="en-US" sz="1100" u="sng" dirty="0" smtClean="0">
                <a:latin typeface="+mj-lt"/>
              </a:rPr>
              <a:t>	n</a:t>
            </a:r>
            <a:r>
              <a:rPr lang="bg-BG" sz="1100" u="sng" dirty="0">
                <a:latin typeface="+mj-lt"/>
              </a:rPr>
              <a:t>/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 </a:t>
            </a:r>
            <a:r>
              <a:rPr lang="en-US" sz="1100" u="sng" dirty="0">
                <a:latin typeface="+mj-lt"/>
              </a:rPr>
              <a:t> </a:t>
            </a:r>
            <a:r>
              <a:rPr lang="bg-BG" sz="1100" u="sng" dirty="0" smtClean="0">
                <a:latin typeface="+mj-lt"/>
              </a:rPr>
              <a:t>%</a:t>
            </a:r>
            <a:r>
              <a:rPr lang="en-US" sz="1100" u="sng" dirty="0">
                <a:latin typeface="+mj-lt"/>
              </a:rPr>
              <a:t>	</a:t>
            </a:r>
            <a:r>
              <a:rPr lang="en-US" sz="1100" u="sng" dirty="0" smtClean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/</a:t>
            </a:r>
            <a:r>
              <a:rPr lang="en-US" sz="1100" u="sng" dirty="0">
                <a:latin typeface="+mj-lt"/>
              </a:rPr>
              <a:t>N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%</a:t>
            </a:r>
            <a:endParaRPr lang="bg-BG" sz="1100" u="sng" dirty="0">
              <a:latin typeface="+mj-lt"/>
            </a:endParaRPr>
          </a:p>
          <a:p>
            <a:r>
              <a:rPr lang="en-US" sz="1100" b="1" dirty="0">
                <a:latin typeface="+mj-lt"/>
              </a:rPr>
              <a:t>Men</a:t>
            </a:r>
            <a:r>
              <a:rPr lang="bg-BG" sz="1100" dirty="0">
                <a:latin typeface="+mj-lt"/>
              </a:rPr>
              <a:t>	</a:t>
            </a:r>
            <a:r>
              <a:rPr lang="bg-BG" sz="1100" b="1" dirty="0" smtClean="0">
                <a:solidFill>
                  <a:srgbClr val="FFFF00"/>
                </a:solidFill>
                <a:latin typeface="+mj-lt"/>
              </a:rPr>
              <a:t>35/200</a:t>
            </a:r>
            <a:r>
              <a:rPr lang="bg-BG" sz="1100" b="1" dirty="0">
                <a:solidFill>
                  <a:srgbClr val="FFFF00"/>
                </a:solidFill>
                <a:latin typeface="+mj-lt"/>
              </a:rPr>
              <a:t>	</a:t>
            </a:r>
            <a:r>
              <a:rPr lang="bg-BG" sz="1100" b="1" dirty="0" smtClean="0">
                <a:solidFill>
                  <a:srgbClr val="FFFF00"/>
                </a:solidFill>
                <a:latin typeface="+mj-lt"/>
              </a:rPr>
              <a:t>17.5     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8/96</a:t>
            </a:r>
            <a:r>
              <a:rPr lang="bg-BG" sz="1100" dirty="0">
                <a:latin typeface="+mj-lt"/>
              </a:rPr>
              <a:t>	</a:t>
            </a:r>
            <a:r>
              <a:rPr lang="en-US" sz="1100" dirty="0" smtClean="0">
                <a:latin typeface="+mj-lt"/>
              </a:rPr>
              <a:t>  </a:t>
            </a:r>
            <a:r>
              <a:rPr lang="bg-BG" sz="1100" dirty="0" smtClean="0">
                <a:latin typeface="+mj-lt"/>
              </a:rPr>
              <a:t>8.3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27/104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26 </a:t>
            </a:r>
            <a:endParaRPr lang="bg-BG" sz="1100" dirty="0">
              <a:latin typeface="+mj-lt"/>
            </a:endParaRPr>
          </a:p>
          <a:p>
            <a:r>
              <a:rPr lang="en-US" sz="1100" b="1" u="sng" dirty="0">
                <a:latin typeface="+mj-lt"/>
              </a:rPr>
              <a:t>Women</a:t>
            </a:r>
            <a:r>
              <a:rPr lang="bg-BG" sz="1100" u="sng" dirty="0">
                <a:latin typeface="+mj-lt"/>
              </a:rPr>
              <a:t>   	</a:t>
            </a:r>
            <a:r>
              <a:rPr lang="bg-BG" sz="1100" b="1" u="sng" dirty="0">
                <a:solidFill>
                  <a:srgbClr val="FFFF00"/>
                </a:solidFill>
                <a:latin typeface="+mj-lt"/>
              </a:rPr>
              <a:t>66/300	</a:t>
            </a:r>
            <a:r>
              <a:rPr lang="bg-BG" sz="1100" b="1" u="sng" dirty="0" smtClean="0">
                <a:solidFill>
                  <a:srgbClr val="FFFF00"/>
                </a:solidFill>
                <a:latin typeface="+mj-lt"/>
              </a:rPr>
              <a:t>22   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29/158</a:t>
            </a:r>
            <a:r>
              <a:rPr lang="bg-BG" sz="1100" u="sng" dirty="0">
                <a:latin typeface="+mj-lt"/>
              </a:rPr>
              <a:t>	</a:t>
            </a:r>
            <a:r>
              <a:rPr lang="en-US" sz="1100" u="sng" dirty="0" smtClean="0">
                <a:latin typeface="+mj-lt"/>
              </a:rPr>
              <a:t>  </a:t>
            </a:r>
            <a:r>
              <a:rPr lang="bg-BG" sz="1100" u="sng" dirty="0" smtClean="0">
                <a:latin typeface="+mj-lt"/>
              </a:rPr>
              <a:t>18.4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37/142</a:t>
            </a:r>
            <a:r>
              <a:rPr lang="bg-BG" sz="1100" u="sng" dirty="0">
                <a:latin typeface="+mj-lt"/>
              </a:rPr>
              <a:t>	</a:t>
            </a:r>
            <a:r>
              <a:rPr lang="bg-BG" sz="1100" u="sng" dirty="0" smtClean="0">
                <a:latin typeface="+mj-lt"/>
              </a:rPr>
              <a:t>26</a:t>
            </a:r>
            <a:r>
              <a:rPr lang="en-US" sz="1100" u="sng" dirty="0" smtClean="0">
                <a:latin typeface="+mj-lt"/>
              </a:rPr>
              <a:t>          </a:t>
            </a:r>
            <a:r>
              <a:rPr lang="bg-BG" sz="1100" u="sng" dirty="0" smtClean="0">
                <a:latin typeface="+mj-lt"/>
              </a:rPr>
              <a:t> </a:t>
            </a:r>
            <a:endParaRPr lang="bg-BG" sz="1100" dirty="0">
              <a:latin typeface="+mj-lt"/>
            </a:endParaRPr>
          </a:p>
          <a:p>
            <a:r>
              <a:rPr lang="en-US" sz="1100" b="1" dirty="0">
                <a:latin typeface="+mj-lt"/>
              </a:rPr>
              <a:t>Total </a:t>
            </a:r>
            <a:r>
              <a:rPr lang="bg-BG" sz="1100" dirty="0">
                <a:latin typeface="+mj-lt"/>
              </a:rPr>
              <a:t>   	</a:t>
            </a:r>
            <a:r>
              <a:rPr lang="bg-BG" sz="1100" dirty="0" smtClean="0">
                <a:latin typeface="+mj-lt"/>
              </a:rPr>
              <a:t>101/500</a:t>
            </a:r>
            <a:r>
              <a:rPr lang="bg-BG" sz="1100" dirty="0">
                <a:latin typeface="+mj-lt"/>
              </a:rPr>
              <a:t>	20.2 	</a:t>
            </a:r>
            <a:r>
              <a:rPr lang="bg-BG" sz="1100" dirty="0" smtClean="0">
                <a:latin typeface="+mj-lt"/>
              </a:rPr>
              <a:t>37/254</a:t>
            </a:r>
            <a:r>
              <a:rPr lang="bg-BG" sz="1100" dirty="0">
                <a:latin typeface="+mj-lt"/>
              </a:rPr>
              <a:t>	 </a:t>
            </a:r>
            <a:r>
              <a:rPr lang="en-US" sz="1100" dirty="0" smtClean="0">
                <a:latin typeface="+mj-lt"/>
              </a:rPr>
              <a:t> </a:t>
            </a:r>
            <a:r>
              <a:rPr lang="bg-BG" sz="1100" dirty="0" smtClean="0">
                <a:latin typeface="+mj-lt"/>
              </a:rPr>
              <a:t>14.6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64/246</a:t>
            </a:r>
            <a:r>
              <a:rPr lang="bg-BG" sz="1100" dirty="0">
                <a:latin typeface="+mj-lt"/>
              </a:rPr>
              <a:t>	</a:t>
            </a:r>
            <a:r>
              <a:rPr lang="bg-BG" sz="1100" dirty="0" smtClean="0">
                <a:latin typeface="+mj-lt"/>
              </a:rPr>
              <a:t>26</a:t>
            </a:r>
            <a:endParaRPr lang="bg-BG" sz="11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5949280"/>
            <a:ext cx="8856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>
                <a:latin typeface="+mj-lt"/>
              </a:rPr>
              <a:t>CI </a:t>
            </a:r>
            <a:r>
              <a:rPr lang="en-US" sz="2400" dirty="0" smtClean="0">
                <a:latin typeface="+mj-lt"/>
              </a:rPr>
              <a:t>is significantly more frequent </a:t>
            </a:r>
            <a:r>
              <a:rPr lang="en-US" sz="2400" dirty="0">
                <a:latin typeface="+mj-lt"/>
              </a:rPr>
              <a:t>in </a:t>
            </a:r>
            <a:r>
              <a:rPr lang="en-US" sz="2400" dirty="0" smtClean="0">
                <a:latin typeface="+mj-lt"/>
              </a:rPr>
              <a:t>women than in men at age 50-59</a:t>
            </a:r>
            <a:endParaRPr lang="bg-BG" sz="2400" dirty="0">
              <a:latin typeface="+mj-lt"/>
            </a:endParaRPr>
          </a:p>
        </p:txBody>
      </p:sp>
      <p:sp>
        <p:nvSpPr>
          <p:cNvPr id="5" name="Curved Down Arrow 4"/>
          <p:cNvSpPr/>
          <p:nvPr/>
        </p:nvSpPr>
        <p:spPr>
          <a:xfrm>
            <a:off x="2771800" y="1916832"/>
            <a:ext cx="2808312" cy="1368152"/>
          </a:xfrm>
          <a:prstGeom prst="curved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35896" y="2236802"/>
            <a:ext cx="907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P&lt;0.05</a:t>
            </a:r>
            <a:endParaRPr lang="bg-BG" sz="2000" b="1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00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6" y="1196752"/>
            <a:ext cx="8892480" cy="86409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Age &amp; Gender Distribution</a:t>
            </a:r>
            <a:r>
              <a:rPr lang="bg-BG" sz="24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among Participants with ACS&lt;50% at Baseline Study</a:t>
            </a: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09990"/>
              </p:ext>
            </p:extLst>
          </p:nvPr>
        </p:nvGraphicFramePr>
        <p:xfrm>
          <a:off x="2411760" y="4695408"/>
          <a:ext cx="3600400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</a:tblGrid>
              <a:tr h="337693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GENDER</a:t>
                      </a:r>
                      <a:r>
                        <a:rPr lang="en-US" sz="900" baseline="0" dirty="0" smtClean="0">
                          <a:latin typeface="+mj-lt"/>
                        </a:rPr>
                        <a:t>     AGE         N        </a:t>
                      </a:r>
                      <a:r>
                        <a:rPr kumimoji="0" lang="en-US" sz="9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ACS≥50%</a:t>
                      </a:r>
                      <a:r>
                        <a:rPr lang="en-US" sz="900" baseline="0" dirty="0" smtClean="0">
                          <a:latin typeface="+mj-lt"/>
                        </a:rPr>
                        <a:t>         ACS&lt;50%             Without ACS</a:t>
                      </a:r>
                    </a:p>
                    <a:p>
                      <a:r>
                        <a:rPr lang="en-US" sz="900" baseline="0" dirty="0" smtClean="0">
                          <a:latin typeface="+mj-lt"/>
                        </a:rPr>
                        <a:t>                                                  n       %            n      %                 n       %</a:t>
                      </a:r>
                    </a:p>
                  </a:txBody>
                  <a:tcPr/>
                </a:tc>
              </a:tr>
              <a:tr h="337693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MEN             50-59    96         3      3.1          46    47.9        </a:t>
                      </a:r>
                      <a:r>
                        <a:rPr lang="en-US" sz="900" baseline="0" dirty="0" smtClean="0">
                          <a:latin typeface="+mj-lt"/>
                        </a:rPr>
                        <a:t>     </a:t>
                      </a:r>
                      <a:r>
                        <a:rPr lang="en-US" sz="900" dirty="0" smtClean="0">
                          <a:latin typeface="+mj-lt"/>
                        </a:rPr>
                        <a:t>47     48.96</a:t>
                      </a:r>
                    </a:p>
                    <a:p>
                      <a:r>
                        <a:rPr lang="en-US" sz="900" dirty="0" smtClean="0">
                          <a:latin typeface="+mj-lt"/>
                        </a:rPr>
                        <a:t>                      60-79   104        5     4.8          51    49                 48    46.15</a:t>
                      </a:r>
                    </a:p>
                  </a:txBody>
                  <a:tcPr/>
                </a:tc>
              </a:tr>
              <a:tr h="337693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WOMEN      50-59   158        9      5.7          89    56.3             60    37.97</a:t>
                      </a:r>
                    </a:p>
                    <a:p>
                      <a:r>
                        <a:rPr lang="en-US" sz="900" dirty="0" smtClean="0">
                          <a:latin typeface="+mj-lt"/>
                        </a:rPr>
                        <a:t>                      60-79   142      15   10.6          87    61.3             40    28.17</a:t>
                      </a:r>
                      <a:endParaRPr lang="bg-BG" sz="900" dirty="0">
                        <a:latin typeface="+mj-lt"/>
                      </a:endParaRPr>
                    </a:p>
                  </a:txBody>
                  <a:tcPr/>
                </a:tc>
              </a:tr>
              <a:tr h="21105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TOTAL                        500       32    6.4         273   54.6            195   39</a:t>
                      </a:r>
                      <a:endParaRPr lang="bg-BG" sz="9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5101413"/>
              </p:ext>
            </p:extLst>
          </p:nvPr>
        </p:nvGraphicFramePr>
        <p:xfrm>
          <a:off x="1187624" y="1988840"/>
          <a:ext cx="648072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rved Down Arrow 6"/>
          <p:cNvSpPr/>
          <p:nvPr/>
        </p:nvSpPr>
        <p:spPr>
          <a:xfrm>
            <a:off x="2411760" y="1988840"/>
            <a:ext cx="1584176" cy="936104"/>
          </a:xfrm>
          <a:prstGeom prst="curvedDown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56267" y="2348880"/>
            <a:ext cx="907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P&lt;0.05</a:t>
            </a:r>
            <a:endParaRPr lang="bg-BG" sz="20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6063679"/>
            <a:ext cx="9036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CI frequency in both genders significantly </a:t>
            </a:r>
            <a:r>
              <a:rPr lang="en-US" sz="2400" dirty="0">
                <a:latin typeface="+mj-lt"/>
              </a:rPr>
              <a:t>increases </a:t>
            </a:r>
            <a:r>
              <a:rPr lang="en-US" sz="2400" dirty="0" smtClean="0">
                <a:latin typeface="+mj-lt"/>
              </a:rPr>
              <a:t>at age 60 </a:t>
            </a:r>
            <a:r>
              <a:rPr lang="en-US" sz="2400" dirty="0">
                <a:latin typeface="+mj-lt"/>
              </a:rPr>
              <a:t>and </a:t>
            </a:r>
            <a:r>
              <a:rPr lang="en-US" sz="2400" dirty="0" smtClean="0">
                <a:latin typeface="+mj-lt"/>
              </a:rPr>
              <a:t>more</a:t>
            </a:r>
            <a:endParaRPr lang="bg-BG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50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566483"/>
              </p:ext>
            </p:extLst>
          </p:nvPr>
        </p:nvGraphicFramePr>
        <p:xfrm>
          <a:off x="2627784" y="4293096"/>
          <a:ext cx="3600400" cy="132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</a:tblGrid>
              <a:tr h="31782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GENDER</a:t>
                      </a:r>
                      <a:r>
                        <a:rPr lang="en-US" sz="900" baseline="0" dirty="0" smtClean="0">
                          <a:latin typeface="+mj-lt"/>
                        </a:rPr>
                        <a:t>     AGE         N        </a:t>
                      </a:r>
                      <a:r>
                        <a:rPr kumimoji="0" lang="en-US" sz="900" b="1" kern="1200" dirty="0" smtClean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ACS≥50%</a:t>
                      </a:r>
                      <a:r>
                        <a:rPr lang="en-US" sz="900" baseline="0" dirty="0" smtClean="0">
                          <a:latin typeface="+mj-lt"/>
                        </a:rPr>
                        <a:t>         ACS&lt;50%             Without ACS</a:t>
                      </a:r>
                    </a:p>
                    <a:p>
                      <a:r>
                        <a:rPr lang="en-US" sz="900" baseline="0" dirty="0" smtClean="0">
                          <a:latin typeface="+mj-lt"/>
                        </a:rPr>
                        <a:t>                                                  n       %            n      %                 n       %</a:t>
                      </a:r>
                    </a:p>
                  </a:txBody>
                  <a:tcPr/>
                </a:tc>
              </a:tr>
              <a:tr h="31782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MEN             50-59    96         3      3.1          46    47.9        </a:t>
                      </a:r>
                      <a:r>
                        <a:rPr lang="en-US" sz="900" baseline="0" dirty="0" smtClean="0">
                          <a:latin typeface="+mj-lt"/>
                        </a:rPr>
                        <a:t>     </a:t>
                      </a:r>
                      <a:r>
                        <a:rPr lang="en-US" sz="900" dirty="0" smtClean="0">
                          <a:latin typeface="+mj-lt"/>
                        </a:rPr>
                        <a:t>47     48.96</a:t>
                      </a:r>
                    </a:p>
                    <a:p>
                      <a:r>
                        <a:rPr lang="en-US" sz="900" dirty="0" smtClean="0">
                          <a:latin typeface="+mj-lt"/>
                        </a:rPr>
                        <a:t>                      60-79   104        5     4.8          51    49                 48    46.15</a:t>
                      </a:r>
                    </a:p>
                  </a:txBody>
                  <a:tcPr/>
                </a:tc>
              </a:tr>
              <a:tr h="317828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WOMEN      50-59   158        9      5.7          89    56.3             60    37.97</a:t>
                      </a:r>
                    </a:p>
                    <a:p>
                      <a:r>
                        <a:rPr lang="en-US" sz="900" dirty="0" smtClean="0">
                          <a:latin typeface="+mj-lt"/>
                        </a:rPr>
                        <a:t>                      60-79   142      15   10.6          87    61.3             40    28.17</a:t>
                      </a:r>
                      <a:endParaRPr lang="bg-BG" sz="900" dirty="0">
                        <a:latin typeface="+mj-lt"/>
                      </a:endParaRPr>
                    </a:p>
                  </a:txBody>
                  <a:tcPr/>
                </a:tc>
              </a:tr>
              <a:tr h="198643"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+mj-lt"/>
                        </a:rPr>
                        <a:t>TOTAL                        500       32    6.4         273   54.6            195   39</a:t>
                      </a:r>
                      <a:endParaRPr lang="bg-BG" sz="9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Subtitle 2"/>
          <p:cNvSpPr txBox="1">
            <a:spLocks/>
          </p:cNvSpPr>
          <p:nvPr/>
        </p:nvSpPr>
        <p:spPr>
          <a:xfrm>
            <a:off x="117768" y="1180311"/>
            <a:ext cx="8892480" cy="520497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Age Distribution among Participants with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ACS≥50%</a:t>
            </a:r>
            <a:r>
              <a:rPr lang="en-US" sz="240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 at Baseline</a:t>
            </a: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0823" y="2420888"/>
            <a:ext cx="9076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P&lt;0.05</a:t>
            </a:r>
            <a:endParaRPr lang="bg-BG" sz="2000" b="1" dirty="0">
              <a:latin typeface="+mj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439317"/>
              </p:ext>
            </p:extLst>
          </p:nvPr>
        </p:nvGraphicFramePr>
        <p:xfrm>
          <a:off x="1755696" y="1628800"/>
          <a:ext cx="561662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4544" y="5589240"/>
            <a:ext cx="8685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CI </a:t>
            </a:r>
            <a:r>
              <a:rPr lang="en-US" sz="2400" dirty="0">
                <a:latin typeface="+mj-lt"/>
              </a:rPr>
              <a:t>prevalence </a:t>
            </a:r>
            <a:r>
              <a:rPr lang="en-US" sz="2400" dirty="0" smtClean="0">
                <a:latin typeface="+mj-lt"/>
              </a:rPr>
              <a:t>significantly increases at age 60 </a:t>
            </a:r>
            <a:r>
              <a:rPr lang="en-US" sz="2400" dirty="0">
                <a:latin typeface="+mj-lt"/>
              </a:rPr>
              <a:t>and </a:t>
            </a:r>
            <a:r>
              <a:rPr lang="en-US" sz="2400" dirty="0" smtClean="0">
                <a:latin typeface="+mj-lt"/>
              </a:rPr>
              <a:t>more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There is no CI frequency difference between left- or right-sided ACS≥50% </a:t>
            </a:r>
            <a:endParaRPr lang="bg-BG" sz="24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6" y="1124744"/>
            <a:ext cx="8892480" cy="1152128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>
                <a:solidFill>
                  <a:srgbClr val="FFFF00"/>
                </a:solidFill>
                <a:latin typeface="+mj-lt"/>
              </a:rPr>
              <a:t>CI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P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revalence in Study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P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articipants with ACS of Different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D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egrees or without ACS at Baseline</a:t>
            </a:r>
          </a:p>
          <a:p>
            <a:pPr algn="ctr"/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3874947"/>
              </p:ext>
            </p:extLst>
          </p:nvPr>
        </p:nvGraphicFramePr>
        <p:xfrm>
          <a:off x="2051720" y="1916832"/>
          <a:ext cx="489654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641501"/>
              </p:ext>
            </p:extLst>
          </p:nvPr>
        </p:nvGraphicFramePr>
        <p:xfrm>
          <a:off x="2411759" y="4581128"/>
          <a:ext cx="424847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694"/>
                <a:gridCol w="849694"/>
                <a:gridCol w="849694"/>
                <a:gridCol w="849694"/>
                <a:gridCol w="849694"/>
              </a:tblGrid>
              <a:tr h="216024">
                <a:tc>
                  <a:txBody>
                    <a:bodyPr/>
                    <a:lstStyle/>
                    <a:p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900" b="1" kern="1200" dirty="0" smtClean="0">
                          <a:solidFill>
                            <a:srgbClr val="FFFF00"/>
                          </a:solidFill>
                          <a:latin typeface="+mj-lt"/>
                          <a:ea typeface="+mn-ea"/>
                          <a:cs typeface="+mn-cs"/>
                        </a:rPr>
                        <a:t>ACS≥50% </a:t>
                      </a:r>
                      <a:endParaRPr lang="bg-BG" sz="900" b="1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solidFill>
                            <a:srgbClr val="FFFF00"/>
                          </a:solidFill>
                          <a:latin typeface="+mj-lt"/>
                        </a:rPr>
                        <a:t>ACS&lt;50%</a:t>
                      </a:r>
                      <a:endParaRPr lang="bg-BG" sz="900" b="1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solidFill>
                            <a:srgbClr val="FFFF00"/>
                          </a:solidFill>
                          <a:latin typeface="+mj-lt"/>
                        </a:rPr>
                        <a:t>Without ACS</a:t>
                      </a:r>
                      <a:endParaRPr lang="bg-BG" sz="900" b="1" dirty="0">
                        <a:solidFill>
                          <a:srgbClr val="FFFF00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TOTAL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CI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13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61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27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101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Without CI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19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212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168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399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TOTAL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32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273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195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 smtClean="0">
                          <a:latin typeface="+mj-lt"/>
                        </a:rPr>
                        <a:t>500</a:t>
                      </a:r>
                      <a:endParaRPr lang="bg-BG" sz="900" b="1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5517232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CI </a:t>
            </a:r>
            <a:r>
              <a:rPr lang="en-US" sz="2400" dirty="0">
                <a:latin typeface="+mj-lt"/>
              </a:rPr>
              <a:t>frequency </a:t>
            </a:r>
            <a:r>
              <a:rPr lang="en-US" sz="2400" dirty="0" smtClean="0">
                <a:latin typeface="+mj-lt"/>
              </a:rPr>
              <a:t>gradually </a:t>
            </a:r>
            <a:r>
              <a:rPr lang="en-US" sz="2400" dirty="0">
                <a:latin typeface="+mj-lt"/>
              </a:rPr>
              <a:t>increases with </a:t>
            </a:r>
            <a:r>
              <a:rPr lang="en-US" sz="2400" dirty="0" smtClean="0">
                <a:latin typeface="+mj-lt"/>
              </a:rPr>
              <a:t>carotid stenosis severity: </a:t>
            </a:r>
            <a:r>
              <a:rPr lang="en-US" sz="2400" dirty="0">
                <a:latin typeface="+mj-lt"/>
              </a:rPr>
              <a:t>in the subgroup of ACS≥50</a:t>
            </a:r>
            <a:r>
              <a:rPr lang="en-US" sz="2400" dirty="0" smtClean="0">
                <a:latin typeface="+mj-lt"/>
              </a:rPr>
              <a:t>%, it </a:t>
            </a:r>
            <a:r>
              <a:rPr lang="en-US" sz="2400" dirty="0">
                <a:latin typeface="+mj-lt"/>
              </a:rPr>
              <a:t>is three times more </a:t>
            </a:r>
            <a:r>
              <a:rPr lang="en-US" sz="2400" dirty="0" smtClean="0">
                <a:latin typeface="+mj-lt"/>
              </a:rPr>
              <a:t>frequent compared </a:t>
            </a:r>
            <a:r>
              <a:rPr lang="en-US" sz="2400" dirty="0">
                <a:latin typeface="+mj-lt"/>
              </a:rPr>
              <a:t>to the other without ACS of any degree</a:t>
            </a:r>
            <a:endParaRPr lang="bg-BG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18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pic>
        <p:nvPicPr>
          <p:cNvPr id="4" name="Picture 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5840" y="9754099"/>
            <a:ext cx="2467773" cy="135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3592" y="9906499"/>
            <a:ext cx="2467773" cy="1350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056784" cy="338437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51520" y="4797152"/>
            <a:ext cx="8784976" cy="1080120"/>
          </a:xfrm>
          <a:prstGeom prst="rect">
            <a:avLst/>
          </a:prstGeom>
        </p:spPr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g-BG" sz="2000" b="1" dirty="0" smtClean="0">
                <a:latin typeface="+mj-lt"/>
              </a:rPr>
              <a:t>In comparison to the whole </a:t>
            </a:r>
            <a:r>
              <a:rPr lang="en-US" sz="2000" b="1" dirty="0" smtClean="0">
                <a:latin typeface="+mj-lt"/>
              </a:rPr>
              <a:t>study</a:t>
            </a:r>
            <a:r>
              <a:rPr lang="bg-BG" sz="2000" b="1" dirty="0" smtClean="0">
                <a:latin typeface="+mj-lt"/>
              </a:rPr>
              <a:t> </a:t>
            </a:r>
            <a:r>
              <a:rPr lang="en-US" sz="2000" b="1" dirty="0" smtClean="0">
                <a:latin typeface="+mj-lt"/>
              </a:rPr>
              <a:t>group</a:t>
            </a:r>
            <a:r>
              <a:rPr lang="bg-BG" sz="2000" b="1" dirty="0" smtClean="0">
                <a:latin typeface="+mj-lt"/>
              </a:rPr>
              <a:t> (p&lt;0.012), as well as to the subgroup without ACS, CI has significantly increased in participants with ACS&lt;50% (22.3% - 61/273, p&lt;0.01) and especially with ACS≥50% (40.6% - 13/32, p&lt;0.001). </a:t>
            </a:r>
            <a:r>
              <a:rPr lang="bg-BG" sz="2000" b="1" dirty="0">
                <a:latin typeface="+mj-lt"/>
              </a:rPr>
              <a:t>Significant differences of </a:t>
            </a:r>
            <a:r>
              <a:rPr lang="en-US" sz="2000" b="1" dirty="0" smtClean="0">
                <a:latin typeface="+mj-lt"/>
              </a:rPr>
              <a:t>CI</a:t>
            </a:r>
            <a:r>
              <a:rPr lang="bg-BG" sz="2000" b="1" dirty="0" smtClean="0">
                <a:latin typeface="+mj-lt"/>
              </a:rPr>
              <a:t> prevalence </a:t>
            </a:r>
            <a:r>
              <a:rPr lang="bg-BG" sz="2000" b="1" dirty="0">
                <a:latin typeface="+mj-lt"/>
              </a:rPr>
              <a:t>have also been found between</a:t>
            </a:r>
            <a:r>
              <a:rPr lang="en-US" sz="2000" b="1" dirty="0">
                <a:latin typeface="+mj-lt"/>
              </a:rPr>
              <a:t> the</a:t>
            </a:r>
            <a:r>
              <a:rPr lang="bg-BG" sz="2000" b="1" dirty="0">
                <a:latin typeface="+mj-lt"/>
              </a:rPr>
              <a:t> two </a:t>
            </a:r>
            <a:r>
              <a:rPr lang="en-US" sz="2000" b="1" dirty="0">
                <a:latin typeface="+mj-lt"/>
              </a:rPr>
              <a:t>sub</a:t>
            </a:r>
            <a:r>
              <a:rPr lang="bg-BG" sz="2000" b="1" dirty="0">
                <a:latin typeface="+mj-lt"/>
              </a:rPr>
              <a:t>groups with ASC&lt;50% or ACS≥50% (p&lt;0.05)</a:t>
            </a:r>
            <a:endParaRPr lang="en-US" sz="2000" b="1" dirty="0">
              <a:latin typeface="+mj-lt"/>
            </a:endParaRPr>
          </a:p>
          <a:p>
            <a:pPr algn="l"/>
            <a:endParaRPr lang="bg-BG" sz="2000" b="1" dirty="0" smtClean="0">
              <a:latin typeface="+mj-lt"/>
            </a:endParaRPr>
          </a:p>
          <a:p>
            <a:pPr algn="l"/>
            <a:endParaRPr lang="bg-BG" sz="2000" b="1" dirty="0">
              <a:latin typeface="+mj-lt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179512" y="1196752"/>
            <a:ext cx="8928992" cy="576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 fontAlgn="base">
              <a:spcAft>
                <a:spcPts val="0"/>
              </a:spcAft>
            </a:pPr>
            <a:r>
              <a:rPr lang="en-US" sz="2800" b="1" kern="1200" dirty="0" smtClean="0">
                <a:solidFill>
                  <a:srgbClr val="FFFF00"/>
                </a:solidFill>
                <a:effectLst/>
                <a:latin typeface="+mj-lt"/>
                <a:ea typeface="MS PGothic"/>
                <a:cs typeface="Times New Roman"/>
              </a:rPr>
              <a:t>CI 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  <a:ea typeface="MS PGothic"/>
                <a:cs typeface="Times New Roman"/>
              </a:rPr>
              <a:t>Distribution </a:t>
            </a:r>
            <a:r>
              <a:rPr lang="en-US" sz="2800" b="1" kern="1200" dirty="0" smtClean="0">
                <a:solidFill>
                  <a:srgbClr val="FFFF00"/>
                </a:solidFill>
                <a:effectLst/>
                <a:latin typeface="+mj-lt"/>
                <a:ea typeface="MS PGothic"/>
                <a:cs typeface="Times New Roman"/>
              </a:rPr>
              <a:t>among </a:t>
            </a:r>
            <a:r>
              <a:rPr lang="en-US" sz="2800" b="1" dirty="0">
                <a:solidFill>
                  <a:srgbClr val="FFFF00"/>
                </a:solidFill>
                <a:latin typeface="+mj-lt"/>
                <a:ea typeface="MS PGothic"/>
                <a:cs typeface="Times New Roman"/>
              </a:rPr>
              <a:t>P</a:t>
            </a:r>
            <a:r>
              <a:rPr lang="en-US" sz="2800" b="1" kern="1200" dirty="0" smtClean="0">
                <a:solidFill>
                  <a:srgbClr val="FFFF00"/>
                </a:solidFill>
                <a:effectLst/>
                <a:latin typeface="+mj-lt"/>
                <a:ea typeface="MS PGothic"/>
                <a:cs typeface="Times New Roman"/>
              </a:rPr>
              <a:t>articipants with ACS of Different Degrees or without ACS </a:t>
            </a:r>
            <a:endParaRPr lang="bg-BG" sz="2800" b="1" dirty="0">
              <a:solidFill>
                <a:srgbClr val="FFFF00"/>
              </a:solidFill>
              <a:effectLst/>
              <a:latin typeface="+mj-lt"/>
              <a:ea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2420888"/>
            <a:ext cx="7854696" cy="2448272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bg-BG" sz="2800" dirty="0" smtClean="0">
                <a:latin typeface="+mj-lt"/>
              </a:rPr>
              <a:t>Logistic </a:t>
            </a:r>
            <a:r>
              <a:rPr lang="bg-BG" sz="2800" dirty="0">
                <a:latin typeface="+mj-lt"/>
              </a:rPr>
              <a:t>regression analysis has been conducted </a:t>
            </a:r>
            <a:r>
              <a:rPr lang="en-US" sz="2800" dirty="0" smtClean="0">
                <a:latin typeface="+mj-lt"/>
              </a:rPr>
              <a:t>among </a:t>
            </a:r>
            <a:r>
              <a:rPr lang="bg-BG" sz="2800" dirty="0" smtClean="0">
                <a:latin typeface="+mj-lt"/>
              </a:rPr>
              <a:t>the </a:t>
            </a:r>
            <a:r>
              <a:rPr lang="bg-BG" sz="2800" dirty="0">
                <a:latin typeface="+mj-lt"/>
              </a:rPr>
              <a:t>group with ASC≥50% and an </a:t>
            </a:r>
            <a:r>
              <a:rPr lang="bg-BG" sz="2800" dirty="0" smtClean="0">
                <a:latin typeface="+mj-lt"/>
              </a:rPr>
              <a:t>age</a:t>
            </a:r>
            <a:r>
              <a:rPr lang="en-US" sz="2800" dirty="0" smtClean="0">
                <a:latin typeface="+mj-lt"/>
              </a:rPr>
              <a:t>-</a:t>
            </a:r>
            <a:r>
              <a:rPr lang="bg-BG" sz="2800" dirty="0" smtClean="0">
                <a:latin typeface="+mj-lt"/>
              </a:rPr>
              <a:t> </a:t>
            </a:r>
            <a:r>
              <a:rPr lang="bg-BG" sz="2800" dirty="0">
                <a:latin typeface="+mj-lt"/>
              </a:rPr>
              <a:t>and </a:t>
            </a:r>
            <a:r>
              <a:rPr lang="bg-BG" sz="2800" dirty="0" smtClean="0">
                <a:latin typeface="+mj-lt"/>
              </a:rPr>
              <a:t>sex</a:t>
            </a:r>
            <a:r>
              <a:rPr lang="en-US" sz="2800" dirty="0" smtClean="0">
                <a:latin typeface="+mj-lt"/>
              </a:rPr>
              <a:t>-</a:t>
            </a:r>
            <a:r>
              <a:rPr lang="bg-BG" sz="2800" dirty="0" smtClean="0">
                <a:latin typeface="+mj-lt"/>
              </a:rPr>
              <a:t>adjusted </a:t>
            </a:r>
            <a:r>
              <a:rPr lang="bg-BG" sz="2800" dirty="0">
                <a:latin typeface="+mj-lt"/>
              </a:rPr>
              <a:t>control group. It has revealed </a:t>
            </a:r>
            <a:r>
              <a:rPr lang="bg-BG" sz="2800" dirty="0">
                <a:solidFill>
                  <a:srgbClr val="FFFF00"/>
                </a:solidFill>
                <a:latin typeface="+mj-lt"/>
              </a:rPr>
              <a:t>no </a:t>
            </a:r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significant </a:t>
            </a:r>
            <a:r>
              <a:rPr lang="bg-BG" sz="2800" dirty="0" smtClean="0">
                <a:solidFill>
                  <a:srgbClr val="FFFF00"/>
                </a:solidFill>
                <a:latin typeface="+mj-lt"/>
              </a:rPr>
              <a:t>relation </a:t>
            </a:r>
            <a:r>
              <a:rPr lang="bg-BG" sz="2800" dirty="0">
                <a:solidFill>
                  <a:srgbClr val="FFFF00"/>
                </a:solidFill>
                <a:latin typeface="+mj-lt"/>
              </a:rPr>
              <a:t>between CI and ACS≥50</a:t>
            </a:r>
            <a:r>
              <a:rPr lang="bg-BG" sz="2800" dirty="0" smtClean="0">
                <a:solidFill>
                  <a:srgbClr val="FFFF00"/>
                </a:solidFill>
                <a:latin typeface="+mj-lt"/>
              </a:rPr>
              <a:t>%</a:t>
            </a: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bg-BG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94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6" y="1124744"/>
            <a:ext cx="8892480" cy="115212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Prevalence of SAH, DAH &amp; PP in Study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P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articipants with ACS≥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50% 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922378"/>
              </p:ext>
            </p:extLst>
          </p:nvPr>
        </p:nvGraphicFramePr>
        <p:xfrm>
          <a:off x="2123728" y="4818856"/>
          <a:ext cx="4392488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8122"/>
                <a:gridCol w="1098122"/>
                <a:gridCol w="1098122"/>
                <a:gridCol w="1098122"/>
              </a:tblGrid>
              <a:tr h="216024">
                <a:tc>
                  <a:txBody>
                    <a:bodyPr/>
                    <a:lstStyle/>
                    <a:p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0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SAH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DAH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PP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kumimoji="0" lang="en-US" sz="1000" b="1" kern="1200" dirty="0" smtClean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ACS ≥50% 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25/32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23/32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18/32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Control</a:t>
                      </a:r>
                      <a:r>
                        <a:rPr lang="en-US" sz="1000" b="1" baseline="0" dirty="0" smtClean="0">
                          <a:solidFill>
                            <a:schemeClr val="bg1"/>
                          </a:solidFill>
                          <a:latin typeface="+mj-lt"/>
                        </a:rPr>
                        <a:t> group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8/32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7/32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 smtClean="0">
                          <a:solidFill>
                            <a:schemeClr val="bg1"/>
                          </a:solidFill>
                          <a:latin typeface="+mj-lt"/>
                        </a:rPr>
                        <a:t>5/32</a:t>
                      </a:r>
                      <a:endParaRPr lang="bg-BG" sz="1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5906824"/>
              </p:ext>
            </p:extLst>
          </p:nvPr>
        </p:nvGraphicFramePr>
        <p:xfrm>
          <a:off x="1619672" y="1700808"/>
          <a:ext cx="6048672" cy="309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ircular Arrow 4"/>
          <p:cNvSpPr/>
          <p:nvPr/>
        </p:nvSpPr>
        <p:spPr>
          <a:xfrm>
            <a:off x="3491880" y="2204864"/>
            <a:ext cx="936104" cy="2304256"/>
          </a:xfrm>
          <a:prstGeom prst="circular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9" name="Circular Arrow 8"/>
          <p:cNvSpPr/>
          <p:nvPr/>
        </p:nvSpPr>
        <p:spPr>
          <a:xfrm>
            <a:off x="4788024" y="2636912"/>
            <a:ext cx="936104" cy="1872208"/>
          </a:xfrm>
          <a:prstGeom prst="circular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9752" y="3501008"/>
            <a:ext cx="875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FF00"/>
                </a:solidFill>
                <a:latin typeface="+mj-lt"/>
              </a:rPr>
              <a:t>p&lt;0.0001</a:t>
            </a:r>
            <a:endParaRPr lang="bg-BG" sz="1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5517232"/>
            <a:ext cx="8568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SAH, DAH &amp; elevated PP are significantly more prevalent in the study participants with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ACS≥</a:t>
            </a:r>
            <a:r>
              <a:rPr lang="en-US" sz="2400" dirty="0">
                <a:latin typeface="+mj-lt"/>
              </a:rPr>
              <a:t>50</a:t>
            </a:r>
            <a:r>
              <a:rPr lang="en-US" sz="2400" dirty="0" smtClean="0">
                <a:latin typeface="+mj-lt"/>
              </a:rPr>
              <a:t>% than in the control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SAH has shown the strongest difference between the groups</a:t>
            </a:r>
            <a:endParaRPr lang="bg-BG" sz="24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85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2276872"/>
            <a:ext cx="7854696" cy="2160240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M</a:t>
            </a:r>
            <a:r>
              <a:rPr lang="bg-BG" sz="2800" dirty="0">
                <a:latin typeface="+mj-lt"/>
              </a:rPr>
              <a:t>ultiple logistic regression analysis has shown that </a:t>
            </a:r>
            <a:r>
              <a:rPr lang="bg-BG" sz="2800" dirty="0">
                <a:solidFill>
                  <a:srgbClr val="FFFF00"/>
                </a:solidFill>
                <a:latin typeface="+mj-lt"/>
              </a:rPr>
              <a:t>the combination of ACS≥50% and </a:t>
            </a:r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S</a:t>
            </a:r>
            <a:r>
              <a:rPr lang="bg-BG" sz="2800" dirty="0" smtClean="0">
                <a:solidFill>
                  <a:srgbClr val="FFFF00"/>
                </a:solidFill>
                <a:latin typeface="+mj-lt"/>
              </a:rPr>
              <a:t>AH </a:t>
            </a:r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con</a:t>
            </a:r>
            <a:r>
              <a:rPr lang="bg-BG" sz="2800" dirty="0" smtClean="0">
                <a:solidFill>
                  <a:srgbClr val="FFFF00"/>
                </a:solidFill>
                <a:latin typeface="+mj-lt"/>
              </a:rPr>
              <a:t>tributes </a:t>
            </a:r>
            <a:r>
              <a:rPr lang="bg-BG" sz="2800" dirty="0">
                <a:solidFill>
                  <a:srgbClr val="FFFF00"/>
                </a:solidFill>
                <a:latin typeface="+mj-lt"/>
              </a:rPr>
              <a:t>to CI (OR=10.7; 95%CI: 3.36-34.14; p=0.0001)</a:t>
            </a:r>
            <a:endParaRPr lang="en-US" sz="2800" dirty="0">
              <a:solidFill>
                <a:srgbClr val="FFFF00"/>
              </a:solidFill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bg-BG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0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Rectangle 3"/>
          <p:cNvSpPr/>
          <p:nvPr/>
        </p:nvSpPr>
        <p:spPr>
          <a:xfrm>
            <a:off x="179512" y="1383159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Prevalence among Study Participants at Final Visit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4725144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t </a:t>
            </a:r>
            <a:r>
              <a:rPr lang="en-US" sz="2400" dirty="0">
                <a:latin typeface="+mj-lt"/>
              </a:rPr>
              <a:t>the end of the </a:t>
            </a:r>
            <a:r>
              <a:rPr lang="en-US" sz="2400" dirty="0" smtClean="0">
                <a:latin typeface="+mj-lt"/>
              </a:rPr>
              <a:t>study, CI</a:t>
            </a:r>
            <a:r>
              <a:rPr lang="bg-BG" sz="2400" dirty="0" smtClean="0">
                <a:latin typeface="+mj-lt"/>
              </a:rPr>
              <a:t> </a:t>
            </a:r>
            <a:r>
              <a:rPr lang="bg-BG" sz="2400" dirty="0">
                <a:latin typeface="+mj-lt"/>
              </a:rPr>
              <a:t>prevalence </a:t>
            </a:r>
            <a:r>
              <a:rPr lang="bg-BG" sz="2400" dirty="0" smtClean="0">
                <a:latin typeface="+mj-lt"/>
              </a:rPr>
              <a:t>has </a:t>
            </a:r>
            <a:r>
              <a:rPr lang="bg-BG" sz="2400" dirty="0">
                <a:latin typeface="+mj-lt"/>
              </a:rPr>
              <a:t>been estimated at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59</a:t>
            </a:r>
            <a:r>
              <a:rPr lang="bg-BG" sz="2400" b="1" dirty="0" smtClean="0">
                <a:solidFill>
                  <a:srgbClr val="FFFF00"/>
                </a:solidFill>
                <a:latin typeface="+mj-lt"/>
              </a:rPr>
              <a:t>.2%</a:t>
            </a:r>
            <a:endParaRPr lang="en-US" sz="2400" b="1" dirty="0" smtClean="0">
              <a:solidFill>
                <a:srgbClr val="FFFF00"/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In comparison to  CI prevalence at baseline study, it has increased three times  </a:t>
            </a:r>
            <a:endParaRPr lang="bg-BG" sz="2400" dirty="0"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1710352"/>
              </p:ext>
            </p:extLst>
          </p:nvPr>
        </p:nvGraphicFramePr>
        <p:xfrm>
          <a:off x="1835696" y="1772816"/>
          <a:ext cx="5688632" cy="302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3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712968" cy="864096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+mj-lt"/>
              </a:rPr>
              <a:t>CI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among Study Participants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at the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Final Visit</a:t>
            </a:r>
            <a:endParaRPr lang="bg-BG" sz="2400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188995241"/>
              </p:ext>
            </p:extLst>
          </p:nvPr>
        </p:nvGraphicFramePr>
        <p:xfrm>
          <a:off x="1475656" y="1628800"/>
          <a:ext cx="626469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539552" y="4653136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CI (MMSE score between </a:t>
            </a:r>
            <a:r>
              <a:rPr lang="en-US" sz="24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27 and 24</a:t>
            </a:r>
            <a:r>
              <a:rPr lang="en-US" sz="2400" dirty="0" smtClean="0">
                <a:latin typeface="Calibri" panose="020F0502020204030204" pitchFamily="34" charset="0"/>
              </a:rPr>
              <a:t>) at the end of the study has </a:t>
            </a:r>
            <a:r>
              <a:rPr lang="en-US" sz="2400" dirty="0">
                <a:latin typeface="Calibri" panose="020F0502020204030204" pitchFamily="34" charset="0"/>
              </a:rPr>
              <a:t>been detected at </a:t>
            </a:r>
            <a:r>
              <a:rPr lang="en-US" sz="2400" dirty="0" smtClean="0">
                <a:solidFill>
                  <a:srgbClr val="FFFF00"/>
                </a:solidFill>
                <a:latin typeface="Calibri" panose="020F0502020204030204" pitchFamily="34" charset="0"/>
              </a:rPr>
              <a:t>56.1%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libri" panose="020F0502020204030204" pitchFamily="34" charset="0"/>
              </a:rPr>
              <a:t>MMSE </a:t>
            </a:r>
            <a:r>
              <a:rPr lang="en-US" sz="2400" dirty="0">
                <a:latin typeface="Calibri" panose="020F0502020204030204" pitchFamily="34" charset="0"/>
              </a:rPr>
              <a:t>score between 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19 and 23 </a:t>
            </a:r>
            <a:r>
              <a:rPr lang="en-US" sz="2400" dirty="0">
                <a:latin typeface="Calibri" panose="020F0502020204030204" pitchFamily="34" charset="0"/>
              </a:rPr>
              <a:t>or 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13 and 18 </a:t>
            </a:r>
            <a:r>
              <a:rPr lang="en-US" sz="2400" dirty="0">
                <a:latin typeface="Calibri" panose="020F0502020204030204" pitchFamily="34" charset="0"/>
              </a:rPr>
              <a:t>has respectively been estimated at 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2.87%</a:t>
            </a:r>
            <a:r>
              <a:rPr lang="en-US" sz="2400" dirty="0">
                <a:latin typeface="Calibri" panose="020F0502020204030204" pitchFamily="34" charset="0"/>
              </a:rPr>
              <a:t> and at </a:t>
            </a:r>
            <a:r>
              <a:rPr lang="en-US" sz="2400" dirty="0">
                <a:solidFill>
                  <a:srgbClr val="FFFF00"/>
                </a:solidFill>
                <a:latin typeface="Calibri" panose="020F0502020204030204" pitchFamily="34" charset="0"/>
              </a:rPr>
              <a:t>0.32%</a:t>
            </a:r>
            <a:r>
              <a:rPr lang="en-US" sz="2400" dirty="0">
                <a:latin typeface="Calibri" panose="020F0502020204030204" pitchFamily="34" charset="0"/>
              </a:rPr>
              <a:t> of the study </a:t>
            </a:r>
            <a:r>
              <a:rPr lang="en-US" sz="2400" dirty="0" smtClean="0">
                <a:latin typeface="Calibri" panose="020F0502020204030204" pitchFamily="34" charset="0"/>
              </a:rPr>
              <a:t>participants</a:t>
            </a:r>
            <a:endParaRPr lang="bg-BG" sz="2400" dirty="0"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30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484784"/>
            <a:ext cx="7854696" cy="19442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End points in Study Participants with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ACS≥</a:t>
            </a:r>
            <a:r>
              <a:rPr lang="en-US" sz="2800" b="1" dirty="0">
                <a:solidFill>
                  <a:srgbClr val="FFFF00"/>
                </a:solidFill>
                <a:latin typeface="+mj-lt"/>
              </a:rPr>
              <a:t>50%</a:t>
            </a:r>
            <a:r>
              <a:rPr lang="en-US" sz="2800" b="1" dirty="0" smtClean="0">
                <a:solidFill>
                  <a:srgbClr val="FFFF00"/>
                </a:solidFill>
                <a:latin typeface="+mj-lt"/>
              </a:rPr>
              <a:t> </a:t>
            </a:r>
          </a:p>
          <a:p>
            <a:pPr algn="l"/>
            <a:endParaRPr lang="en-US" sz="24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Stroke – </a:t>
            </a:r>
            <a:r>
              <a:rPr lang="en-US" dirty="0">
                <a:latin typeface="+mj-lt"/>
              </a:rPr>
              <a:t>2</a:t>
            </a:r>
            <a:r>
              <a:rPr lang="en-US" dirty="0" smtClean="0">
                <a:latin typeface="+mj-lt"/>
              </a:rPr>
              <a:t> (2 women) – </a:t>
            </a:r>
            <a:r>
              <a:rPr lang="en-US" dirty="0">
                <a:latin typeface="+mj-lt"/>
              </a:rPr>
              <a:t>6</a:t>
            </a:r>
            <a:r>
              <a:rPr lang="en-US" dirty="0" smtClean="0">
                <a:latin typeface="+mj-lt"/>
              </a:rPr>
              <a:t>.25% (2/32)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Death – 9 (2 men and 7 women) – 28.1% (9/32)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 smtClean="0">
                <a:latin typeface="+mj-lt"/>
              </a:rPr>
              <a:t>Non-compliance - 3 (2 men and 1 woman) – 9.4% (3/32)</a:t>
            </a:r>
            <a:endParaRPr lang="en-US" dirty="0">
              <a:latin typeface="+mj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4262986"/>
              </p:ext>
            </p:extLst>
          </p:nvPr>
        </p:nvGraphicFramePr>
        <p:xfrm>
          <a:off x="2304256" y="3140968"/>
          <a:ext cx="457200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467544" y="5703639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j-lt"/>
              </a:rPr>
              <a:t>A total of 18 </a:t>
            </a:r>
            <a:r>
              <a:rPr lang="en-US" sz="2400" dirty="0">
                <a:latin typeface="+mj-lt"/>
              </a:rPr>
              <a:t>participants </a:t>
            </a:r>
            <a:r>
              <a:rPr lang="en-US" sz="2400" dirty="0" smtClean="0">
                <a:latin typeface="+mj-lt"/>
              </a:rPr>
              <a:t>with ACS</a:t>
            </a:r>
            <a:r>
              <a:rPr lang="en-US" sz="2400" dirty="0">
                <a:latin typeface="+mj-lt"/>
              </a:rPr>
              <a:t>≥</a:t>
            </a:r>
            <a:r>
              <a:rPr lang="en-US" sz="2400" dirty="0" smtClean="0">
                <a:latin typeface="+mj-lt"/>
              </a:rPr>
              <a:t>50% have presented </a:t>
            </a:r>
            <a:r>
              <a:rPr lang="en-US" sz="2400" dirty="0">
                <a:latin typeface="+mj-lt"/>
              </a:rPr>
              <a:t>a</a:t>
            </a:r>
            <a:r>
              <a:rPr lang="en-US" sz="2400" dirty="0" smtClean="0">
                <a:latin typeface="+mj-lt"/>
              </a:rPr>
              <a:t>t final </a:t>
            </a:r>
            <a:r>
              <a:rPr lang="en-US" sz="2400" dirty="0">
                <a:latin typeface="+mj-lt"/>
              </a:rPr>
              <a:t>visit </a:t>
            </a: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7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268760"/>
            <a:ext cx="88569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Age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Distribution of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Participants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with ACS≥50%</a:t>
            </a:r>
            <a:r>
              <a:rPr lang="en-US" sz="240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at Final Visit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5434046"/>
              </p:ext>
            </p:extLst>
          </p:nvPr>
        </p:nvGraphicFramePr>
        <p:xfrm>
          <a:off x="1907704" y="2204864"/>
          <a:ext cx="511256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1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8569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Age &amp; Gender Distribution of Participants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with ACS≥50%</a:t>
            </a:r>
            <a:r>
              <a:rPr lang="en-US" sz="240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at Final Visit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6024049"/>
              </p:ext>
            </p:extLst>
          </p:nvPr>
        </p:nvGraphicFramePr>
        <p:xfrm>
          <a:off x="1547664" y="2060848"/>
          <a:ext cx="583264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712968" cy="64807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Prevalence among Participants with ACS≥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50%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at the Final Visit</a:t>
            </a:r>
            <a:endParaRPr lang="bg-BG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452966"/>
              </p:ext>
            </p:extLst>
          </p:nvPr>
        </p:nvGraphicFramePr>
        <p:xfrm>
          <a:off x="2051720" y="1772816"/>
          <a:ext cx="4806280" cy="302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4365104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At the end of the study, 88.9% of the study participants with moderate &amp; severe ACS are presented with 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CI prevalence at the final visit doubles </a:t>
            </a:r>
            <a:r>
              <a:rPr lang="en-US" sz="2400" dirty="0">
                <a:latin typeface="+mj-lt"/>
              </a:rPr>
              <a:t>i</a:t>
            </a:r>
            <a:r>
              <a:rPr lang="en-US" sz="2400" dirty="0" smtClean="0">
                <a:latin typeface="+mj-lt"/>
              </a:rPr>
              <a:t>n comparison to the CI prevalence at baseline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Only 11% (2/18) of them are free of CI</a:t>
            </a:r>
            <a:endParaRPr lang="bg-BG" sz="24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5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340768"/>
            <a:ext cx="88569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Gender Distribution among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Participants with ACS≥50%</a:t>
            </a:r>
            <a:r>
              <a:rPr lang="en-US" sz="240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 at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Final Visit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0105803"/>
              </p:ext>
            </p:extLst>
          </p:nvPr>
        </p:nvGraphicFramePr>
        <p:xfrm>
          <a:off x="2223120" y="2492896"/>
          <a:ext cx="4734272" cy="302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3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484784"/>
            <a:ext cx="88569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Age Distribution</a:t>
            </a:r>
            <a:r>
              <a:rPr lang="bg-BG" sz="2400" b="1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among Participants with ACS≥50%</a:t>
            </a:r>
            <a:r>
              <a:rPr lang="en-US" sz="240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 at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Final Visit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7261343"/>
              </p:ext>
            </p:extLst>
          </p:nvPr>
        </p:nvGraphicFramePr>
        <p:xfrm>
          <a:off x="1673932" y="2348880"/>
          <a:ext cx="5832648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92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1412776"/>
            <a:ext cx="8856984" cy="648072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CI Age &amp; Gender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Distribution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among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Participants with ACS≥50%</a:t>
            </a:r>
            <a:r>
              <a:rPr lang="en-US" sz="2400" dirty="0">
                <a:solidFill>
                  <a:srgbClr val="FFFF00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+mj-lt"/>
              </a:rPr>
              <a:t> at </a:t>
            </a:r>
            <a:r>
              <a:rPr lang="en-US" sz="2400" b="1" dirty="0" smtClean="0">
                <a:solidFill>
                  <a:srgbClr val="FFFF00"/>
                </a:solidFill>
                <a:latin typeface="+mj-lt"/>
              </a:rPr>
              <a:t>Final Visit</a:t>
            </a:r>
            <a:endParaRPr lang="en-US" sz="2400" b="1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0190911"/>
              </p:ext>
            </p:extLst>
          </p:nvPr>
        </p:nvGraphicFramePr>
        <p:xfrm>
          <a:off x="1979712" y="2564904"/>
          <a:ext cx="5472608" cy="2955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72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RESULTS</a:t>
            </a:r>
            <a:endParaRPr lang="bg-BG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1916832"/>
            <a:ext cx="82809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On the basis of results from MMSE and additional neuropsychological tests (DFS</a:t>
            </a:r>
            <a:r>
              <a:rPr lang="en-US" sz="2400" dirty="0">
                <a:latin typeface="+mj-lt"/>
              </a:rPr>
              <a:t>,</a:t>
            </a:r>
            <a:r>
              <a:rPr lang="en-US" sz="2400" dirty="0" smtClean="0">
                <a:latin typeface="+mj-lt"/>
              </a:rPr>
              <a:t> DBS &amp; VF), logistic regression analysis has revealed that the abnormal scores of these tests are significantly associated with </a:t>
            </a:r>
            <a:r>
              <a:rPr lang="en-US" sz="2400" b="1" dirty="0" smtClean="0">
                <a:latin typeface="+mj-lt"/>
              </a:rPr>
              <a:t>ACS</a:t>
            </a:r>
            <a:r>
              <a:rPr lang="en-US" sz="2400" b="1" dirty="0">
                <a:latin typeface="+mj-lt"/>
              </a:rPr>
              <a:t>≥50%</a:t>
            </a:r>
            <a:r>
              <a:rPr lang="en-US" sz="2400" dirty="0">
                <a:latin typeface="+mj-lt"/>
              </a:rPr>
              <a:t> (OR </a:t>
            </a:r>
            <a:r>
              <a:rPr lang="en-US" sz="2400" dirty="0" smtClean="0">
                <a:latin typeface="+mj-lt"/>
              </a:rPr>
              <a:t>2.121; 95%CI 1.048-4.292; p=0.036)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</a:t>
            </a:r>
            <a:r>
              <a:rPr lang="en-US" sz="2400" dirty="0">
                <a:latin typeface="+mj-lt"/>
              </a:rPr>
              <a:t>strongest </a:t>
            </a:r>
            <a:r>
              <a:rPr lang="en-US" sz="2400" dirty="0" smtClean="0">
                <a:latin typeface="+mj-lt"/>
              </a:rPr>
              <a:t>relation has been established </a:t>
            </a:r>
            <a:r>
              <a:rPr lang="en-US" sz="2400" dirty="0">
                <a:latin typeface="+mj-lt"/>
              </a:rPr>
              <a:t>between </a:t>
            </a:r>
            <a:r>
              <a:rPr lang="en-US" sz="2400" b="1" dirty="0">
                <a:latin typeface="+mj-lt"/>
              </a:rPr>
              <a:t>ACS≥50%</a:t>
            </a:r>
            <a:r>
              <a:rPr lang="en-US" sz="2400" dirty="0">
                <a:latin typeface="+mj-lt"/>
              </a:rPr>
              <a:t> &amp; </a:t>
            </a:r>
            <a:r>
              <a:rPr lang="en-US" sz="2400" dirty="0" smtClean="0">
                <a:latin typeface="+mj-lt"/>
              </a:rPr>
              <a:t>DBS (</a:t>
            </a:r>
            <a:r>
              <a:rPr lang="en-US" sz="2400" dirty="0">
                <a:latin typeface="+mj-lt"/>
              </a:rPr>
              <a:t>OR 10.818; </a:t>
            </a:r>
            <a:r>
              <a:rPr lang="en-US" sz="2400" dirty="0" smtClean="0">
                <a:latin typeface="+mj-lt"/>
              </a:rPr>
              <a:t>95%CI 1.165-100.439; p=0.037)</a:t>
            </a:r>
            <a:endParaRPr lang="en-US" sz="24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CI </a:t>
            </a:r>
            <a:r>
              <a:rPr lang="en-US" sz="2400" dirty="0">
                <a:latin typeface="+mj-lt"/>
              </a:rPr>
              <a:t>has </a:t>
            </a:r>
            <a:r>
              <a:rPr lang="en-US" sz="2400" dirty="0" smtClean="0">
                <a:latin typeface="+mj-lt"/>
              </a:rPr>
              <a:t>presented as an </a:t>
            </a:r>
            <a:r>
              <a:rPr lang="en-US" sz="2400" dirty="0">
                <a:latin typeface="+mj-lt"/>
              </a:rPr>
              <a:t>executive dysfunction </a:t>
            </a:r>
            <a:r>
              <a:rPr lang="en-US" sz="2400" dirty="0" smtClean="0">
                <a:latin typeface="+mj-lt"/>
              </a:rPr>
              <a:t> and decline of </a:t>
            </a:r>
            <a:r>
              <a:rPr lang="en-US" sz="2400" dirty="0">
                <a:latin typeface="+mj-lt"/>
              </a:rPr>
              <a:t>attention, verbal </a:t>
            </a:r>
            <a:r>
              <a:rPr lang="en-US" sz="2400" dirty="0" smtClean="0">
                <a:latin typeface="+mj-lt"/>
              </a:rPr>
              <a:t>fluency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&amp; </a:t>
            </a:r>
            <a:r>
              <a:rPr lang="bg-BG" sz="2400" dirty="0" smtClean="0">
                <a:latin typeface="+mj-lt"/>
              </a:rPr>
              <a:t>working </a:t>
            </a:r>
            <a:r>
              <a:rPr lang="bg-BG" sz="2400" dirty="0">
                <a:latin typeface="+mj-lt"/>
              </a:rPr>
              <a:t>memory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in participants </a:t>
            </a:r>
            <a:r>
              <a:rPr lang="en-US" sz="2400" dirty="0">
                <a:latin typeface="+mj-lt"/>
              </a:rPr>
              <a:t>with </a:t>
            </a:r>
            <a:r>
              <a:rPr lang="en-US" sz="2400" b="1" dirty="0">
                <a:latin typeface="+mj-lt"/>
              </a:rPr>
              <a:t>ACS≥50%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at </a:t>
            </a:r>
            <a:r>
              <a:rPr lang="en-US" sz="2400" dirty="0">
                <a:latin typeface="+mj-lt"/>
              </a:rPr>
              <a:t>the end of the </a:t>
            </a:r>
            <a:r>
              <a:rPr lang="en-US" sz="2400" dirty="0" smtClean="0">
                <a:latin typeface="+mj-lt"/>
              </a:rPr>
              <a:t>study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06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628800"/>
            <a:ext cx="7854696" cy="432048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+mj-lt"/>
              </a:rPr>
              <a:t>Our fifteen-year-long population-based epidemiological study has revealed about 60% of CI at the age of 6</a:t>
            </a:r>
            <a:r>
              <a:rPr lang="en-US" sz="2400" dirty="0" smtClean="0">
                <a:latin typeface="+mj-lt"/>
              </a:rPr>
              <a:t>0</a:t>
            </a:r>
            <a:r>
              <a:rPr lang="bg-BG" sz="2400" dirty="0" smtClean="0">
                <a:latin typeface="+mj-lt"/>
              </a:rPr>
              <a:t> and </a:t>
            </a:r>
            <a:r>
              <a:rPr lang="en-US" sz="2400" dirty="0" smtClean="0">
                <a:latin typeface="+mj-lt"/>
              </a:rPr>
              <a:t>more</a:t>
            </a:r>
            <a:r>
              <a:rPr lang="bg-BG" sz="2400" dirty="0" smtClean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in the whole population and 89% in those with </a:t>
            </a:r>
            <a:r>
              <a:rPr lang="en-US" sz="2400" dirty="0">
                <a:latin typeface="+mj-lt"/>
              </a:rPr>
              <a:t>ACS≥50% </a:t>
            </a:r>
            <a:endParaRPr lang="en-US" sz="2400" dirty="0" smtClean="0"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+mj-lt"/>
              </a:rPr>
              <a:t>CI represents with a pattern of executive dysfunction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>
                <a:latin typeface="+mj-lt"/>
              </a:rPr>
              <a:t>decline of attention, </a:t>
            </a:r>
            <a:r>
              <a:rPr lang="bg-BG" sz="2400" dirty="0">
                <a:latin typeface="+mj-lt"/>
              </a:rPr>
              <a:t>working memory </a:t>
            </a:r>
            <a:r>
              <a:rPr lang="en-US" sz="2400" dirty="0" smtClean="0">
                <a:latin typeface="+mj-lt"/>
              </a:rPr>
              <a:t>and verbal fluency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+mj-lt"/>
              </a:rPr>
              <a:t>These results correlate well with a very high distribution of multiple </a:t>
            </a:r>
            <a:r>
              <a:rPr lang="en-US" sz="2400" dirty="0" smtClean="0">
                <a:latin typeface="+mj-lt"/>
              </a:rPr>
              <a:t>vascular RF</a:t>
            </a:r>
            <a:r>
              <a:rPr lang="bg-BG" sz="2400" dirty="0" smtClean="0">
                <a:latin typeface="+mj-lt"/>
              </a:rPr>
              <a:t>s in the </a:t>
            </a:r>
            <a:r>
              <a:rPr lang="en-US" sz="2400" dirty="0" smtClean="0">
                <a:latin typeface="+mj-lt"/>
              </a:rPr>
              <a:t>study </a:t>
            </a:r>
            <a:r>
              <a:rPr lang="bg-BG" sz="2400" dirty="0" smtClean="0">
                <a:latin typeface="+mj-lt"/>
              </a:rPr>
              <a:t>population</a:t>
            </a:r>
            <a:endParaRPr lang="en-US" sz="2400" baseline="30000" dirty="0"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g-BG" sz="2400" dirty="0" smtClean="0">
                <a:latin typeface="+mj-lt"/>
              </a:rPr>
              <a:t>Similar results showing a high prevalence of CI among а population with </a:t>
            </a:r>
            <a:r>
              <a:rPr lang="en-US" sz="2400" dirty="0" smtClean="0">
                <a:latin typeface="+mj-lt"/>
              </a:rPr>
              <a:t>vascular </a:t>
            </a:r>
            <a:r>
              <a:rPr lang="bg-BG" sz="2400" dirty="0" smtClean="0">
                <a:latin typeface="+mj-lt"/>
              </a:rPr>
              <a:t>RFs have been published by Shaik</a:t>
            </a:r>
            <a:endParaRPr lang="bg-BG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03475" y="6156012"/>
            <a:ext cx="20610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600" i="1" dirty="0">
                <a:latin typeface="+mj-lt"/>
              </a:rPr>
              <a:t>Hadjiev </a:t>
            </a:r>
            <a:r>
              <a:rPr lang="bg-BG" sz="1600" i="1" dirty="0" smtClean="0">
                <a:latin typeface="+mj-lt"/>
              </a:rPr>
              <a:t>D</a:t>
            </a:r>
            <a:r>
              <a:rPr lang="en-US" sz="1600" i="1" dirty="0" smtClean="0">
                <a:latin typeface="+mj-lt"/>
              </a:rPr>
              <a:t>I, et al., 2003</a:t>
            </a:r>
          </a:p>
          <a:p>
            <a:r>
              <a:rPr lang="en-US" sz="1600" i="1" dirty="0" smtClean="0">
                <a:latin typeface="+mj-lt"/>
              </a:rPr>
              <a:t>Shaik MA, et al., 2015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43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2132856"/>
            <a:ext cx="7854696" cy="37444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CI prevalence in the whole population and subgroups of ASC&lt;50%, </a:t>
            </a:r>
            <a:r>
              <a:rPr lang="bg-BG" sz="2800" dirty="0">
                <a:latin typeface="+mj-lt"/>
              </a:rPr>
              <a:t>ACS≥</a:t>
            </a:r>
            <a:r>
              <a:rPr lang="bg-BG" sz="2800" dirty="0" smtClean="0">
                <a:latin typeface="+mj-lt"/>
              </a:rPr>
              <a:t>50%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or without any stenosis detected in our study differs from the other ones probably because of variations in CI definition or ACS grading</a:t>
            </a:r>
            <a:endParaRPr lang="bg-BG" sz="28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7932" y="5795972"/>
            <a:ext cx="2722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smtClean="0">
                <a:latin typeface="+mj-lt"/>
              </a:rPr>
              <a:t>Johnston SC, at al., 2004</a:t>
            </a:r>
          </a:p>
          <a:p>
            <a:pPr algn="r"/>
            <a:r>
              <a:rPr lang="en-US" sz="1600" i="1" dirty="0" err="1">
                <a:latin typeface="+mj-lt"/>
              </a:rPr>
              <a:t>Martinić-Popović</a:t>
            </a:r>
            <a:r>
              <a:rPr lang="en-US" sz="1600" i="1" dirty="0">
                <a:latin typeface="+mj-lt"/>
              </a:rPr>
              <a:t> </a:t>
            </a:r>
            <a:r>
              <a:rPr lang="en-US" sz="1600" i="1" dirty="0" smtClean="0">
                <a:latin typeface="+mj-lt"/>
              </a:rPr>
              <a:t>I, et al., 2009</a:t>
            </a:r>
          </a:p>
          <a:p>
            <a:pPr algn="r"/>
            <a:r>
              <a:rPr lang="en-US" sz="1600" i="1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Yan Z, et al., </a:t>
            </a:r>
            <a:r>
              <a:rPr lang="en-US" sz="1600" i="1" dirty="0" smtClean="0">
                <a:latin typeface="+mj-lt"/>
              </a:rPr>
              <a:t>2016</a:t>
            </a:r>
            <a:endParaRPr lang="en-US" sz="1600" i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1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844824"/>
            <a:ext cx="7854696" cy="288032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Our study has clearly shown that CI and ACS of different degrees </a:t>
            </a:r>
            <a:r>
              <a:rPr lang="en-US" sz="2400" dirty="0">
                <a:latin typeface="+mj-lt"/>
              </a:rPr>
              <a:t>gradually </a:t>
            </a:r>
            <a:r>
              <a:rPr lang="en-US" sz="2400" dirty="0" smtClean="0">
                <a:latin typeface="+mj-lt"/>
              </a:rPr>
              <a:t>increase with an older age in both genders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Other previous studies have also revealed similar dynamics in CI prevalence in elderly people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However, there is data about</a:t>
            </a:r>
            <a:r>
              <a:rPr lang="bg-BG" sz="2400" dirty="0" smtClean="0">
                <a:latin typeface="+mj-lt"/>
              </a:rPr>
              <a:t> a moderate association between atherosclerosis of the carotid arteries </a:t>
            </a:r>
            <a:r>
              <a:rPr lang="en-US" sz="2400" dirty="0" smtClean="0">
                <a:latin typeface="+mj-lt"/>
              </a:rPr>
              <a:t>detected by Duplex scanning </a:t>
            </a:r>
            <a:r>
              <a:rPr lang="bg-BG" sz="2400" dirty="0" smtClean="0">
                <a:latin typeface="+mj-lt"/>
              </a:rPr>
              <a:t>and poor cognitive functioning evaluated</a:t>
            </a:r>
            <a:r>
              <a:rPr lang="en-US" sz="2400" dirty="0" smtClean="0">
                <a:latin typeface="+mj-lt"/>
              </a:rPr>
              <a:t> by MMSE only </a:t>
            </a:r>
            <a:r>
              <a:rPr lang="bg-BG" sz="2400" dirty="0" smtClean="0">
                <a:latin typeface="+mj-lt"/>
              </a:rPr>
              <a:t>in men</a:t>
            </a:r>
            <a:r>
              <a:rPr lang="en-US" sz="2400" dirty="0" smtClean="0">
                <a:latin typeface="+mj-lt"/>
              </a:rPr>
              <a:t> but not in women</a:t>
            </a:r>
            <a:r>
              <a:rPr lang="bg-BG" sz="2400" dirty="0" smtClean="0">
                <a:latin typeface="+mj-lt"/>
              </a:rPr>
              <a:t> aged 59 to 71 years</a:t>
            </a:r>
            <a:endParaRPr lang="bg-BG" sz="2400" dirty="0"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22241" y="5795972"/>
            <a:ext cx="2126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smtClean="0">
                <a:latin typeface="+mj-lt"/>
              </a:rPr>
              <a:t>Graham JE, et al., 1997</a:t>
            </a:r>
          </a:p>
          <a:p>
            <a:pPr algn="r"/>
            <a:r>
              <a:rPr lang="en-US" sz="1600" i="1" dirty="0" smtClean="0">
                <a:latin typeface="+mj-lt"/>
              </a:rPr>
              <a:t>Melzer D, et al., 1997</a:t>
            </a:r>
          </a:p>
          <a:p>
            <a:pPr algn="r"/>
            <a:r>
              <a:rPr lang="en-US" sz="1600" i="1" dirty="0" err="1">
                <a:latin typeface="+mj-lt"/>
              </a:rPr>
              <a:t>Auperin</a:t>
            </a:r>
            <a:r>
              <a:rPr lang="en-US" sz="1600" i="1" dirty="0">
                <a:latin typeface="+mj-lt"/>
              </a:rPr>
              <a:t> A, at al., </a:t>
            </a:r>
            <a:r>
              <a:rPr lang="en-US" sz="1600" i="1" dirty="0" smtClean="0">
                <a:latin typeface="+mj-lt"/>
              </a:rPr>
              <a:t>1996</a:t>
            </a:r>
            <a:endParaRPr lang="bg-BG" sz="1600" i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51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916832"/>
            <a:ext cx="7854696" cy="37444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Our study has not revealed significant difference of CI prevalence between left- or right-sided </a:t>
            </a:r>
            <a:r>
              <a:rPr lang="bg-BG" sz="2800" dirty="0">
                <a:latin typeface="+mj-lt"/>
              </a:rPr>
              <a:t>ACS≥50</a:t>
            </a:r>
            <a:r>
              <a:rPr lang="bg-BG" sz="2800" dirty="0" smtClean="0">
                <a:latin typeface="+mj-lt"/>
              </a:rPr>
              <a:t>%</a:t>
            </a: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Another study has convincingly shown the role in CI of a left-sided severe </a:t>
            </a:r>
            <a:r>
              <a:rPr lang="bg-BG" sz="2800" dirty="0" smtClean="0">
                <a:latin typeface="+mj-lt"/>
              </a:rPr>
              <a:t>ACS≥</a:t>
            </a:r>
            <a:r>
              <a:rPr lang="en-US" sz="2800" dirty="0" smtClean="0">
                <a:latin typeface="+mj-lt"/>
              </a:rPr>
              <a:t>7</a:t>
            </a:r>
            <a:r>
              <a:rPr lang="bg-BG" sz="2800" dirty="0" smtClean="0">
                <a:latin typeface="+mj-lt"/>
              </a:rPr>
              <a:t>5%</a:t>
            </a:r>
            <a:r>
              <a:rPr lang="en-US" sz="2800" dirty="0" smtClean="0">
                <a:latin typeface="+mj-lt"/>
              </a:rPr>
              <a:t> in 34% of study participants but it does not explain why cognitive performance in the other 66% with </a:t>
            </a:r>
            <a:r>
              <a:rPr lang="en-US" sz="2800" dirty="0">
                <a:latin typeface="+mj-lt"/>
              </a:rPr>
              <a:t>a left-sided severe </a:t>
            </a:r>
            <a:r>
              <a:rPr lang="bg-BG" sz="2800" dirty="0">
                <a:latin typeface="+mj-lt"/>
              </a:rPr>
              <a:t>ACS≥</a:t>
            </a:r>
            <a:r>
              <a:rPr lang="en-US" sz="2800" dirty="0">
                <a:latin typeface="+mj-lt"/>
              </a:rPr>
              <a:t>7</a:t>
            </a:r>
            <a:r>
              <a:rPr lang="bg-BG" sz="2800" dirty="0">
                <a:latin typeface="+mj-lt"/>
              </a:rPr>
              <a:t>5%</a:t>
            </a:r>
            <a:r>
              <a:rPr lang="en-US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remains unaffected</a:t>
            </a:r>
          </a:p>
          <a:p>
            <a:pPr algn="l"/>
            <a:endParaRPr lang="bg-BG" sz="2800" dirty="0">
              <a:latin typeface="+mj-lt"/>
            </a:endParaRPr>
          </a:p>
        </p:txBody>
      </p:sp>
      <p:pic>
        <p:nvPicPr>
          <p:cNvPr id="5" name="Picture 6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2304" y="26950151"/>
            <a:ext cx="577308" cy="28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79194" y="5970766"/>
            <a:ext cx="22532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smtClean="0">
                <a:latin typeface="+mj-lt"/>
              </a:rPr>
              <a:t>Johnston SC, at al., 2004 </a:t>
            </a:r>
            <a:endParaRPr lang="bg-BG" sz="1600" i="1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73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484784"/>
            <a:ext cx="7854696" cy="4392488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results published by </a:t>
            </a:r>
            <a:r>
              <a:rPr lang="en-US" sz="2400" dirty="0">
                <a:latin typeface="+mj-lt"/>
              </a:rPr>
              <a:t>Johnston </a:t>
            </a:r>
            <a:r>
              <a:rPr lang="en-US" sz="2400" dirty="0" smtClean="0">
                <a:latin typeface="+mj-lt"/>
              </a:rPr>
              <a:t>also suggest that cognitive functions have been influenced by other vascular RFs as well as cerebral </a:t>
            </a:r>
            <a:r>
              <a:rPr lang="en-US" sz="2400" dirty="0" err="1" smtClean="0">
                <a:latin typeface="+mj-lt"/>
              </a:rPr>
              <a:t>hypoperfusion</a:t>
            </a:r>
            <a:r>
              <a:rPr lang="en-US" sz="2400" dirty="0" smtClean="0">
                <a:latin typeface="+mj-lt"/>
              </a:rPr>
              <a:t> and its consequences, or collateral vessel formation in addition to the existence of moderate &amp; severe ACS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This thesis has been supported by the results of a lack of </a:t>
            </a:r>
            <a:r>
              <a:rPr lang="en-US" sz="2400" dirty="0">
                <a:latin typeface="+mj-lt"/>
              </a:rPr>
              <a:t>specific restorative </a:t>
            </a:r>
            <a:r>
              <a:rPr lang="en-US" sz="2400" dirty="0" smtClean="0">
                <a:latin typeface="+mj-lt"/>
              </a:rPr>
              <a:t>effect</a:t>
            </a:r>
            <a:r>
              <a:rPr lang="en-US" sz="2400" dirty="0">
                <a:latin typeface="+mj-lt"/>
              </a:rPr>
              <a:t> on </a:t>
            </a:r>
            <a:r>
              <a:rPr lang="en-US" sz="2400" dirty="0" smtClean="0">
                <a:latin typeface="+mj-lt"/>
              </a:rPr>
              <a:t>impaired cognitive </a:t>
            </a:r>
            <a:r>
              <a:rPr lang="en-US" sz="2400" dirty="0">
                <a:latin typeface="+mj-lt"/>
              </a:rPr>
              <a:t>functioning</a:t>
            </a:r>
            <a:r>
              <a:rPr lang="en-US" sz="2400" dirty="0" smtClean="0">
                <a:latin typeface="+mj-lt"/>
              </a:rPr>
              <a:t> after </a:t>
            </a:r>
            <a:r>
              <a:rPr lang="en-US" sz="2400" dirty="0">
                <a:latin typeface="+mj-lt"/>
              </a:rPr>
              <a:t>carotid endarterectomy</a:t>
            </a:r>
            <a:r>
              <a:rPr lang="en-US" sz="2400" dirty="0" smtClean="0">
                <a:latin typeface="+mj-lt"/>
              </a:rPr>
              <a:t> published by </a:t>
            </a:r>
            <a:r>
              <a:rPr lang="en-US" sz="2400" dirty="0" err="1" smtClean="0">
                <a:latin typeface="+mj-lt"/>
              </a:rPr>
              <a:t>Bosema</a:t>
            </a:r>
            <a:endParaRPr lang="en-US" sz="24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In contrast to this, </a:t>
            </a:r>
            <a:r>
              <a:rPr lang="en-US" sz="2400" dirty="0" err="1" smtClean="0">
                <a:latin typeface="+mj-lt"/>
              </a:rPr>
              <a:t>Kougias</a:t>
            </a:r>
            <a:r>
              <a:rPr lang="en-US" sz="2400" dirty="0" smtClean="0">
                <a:latin typeface="+mj-lt"/>
              </a:rPr>
              <a:t> has found that carotid </a:t>
            </a:r>
            <a:r>
              <a:rPr lang="en-US" sz="2400" dirty="0">
                <a:latin typeface="+mj-lt"/>
              </a:rPr>
              <a:t>revascularization improves executive </a:t>
            </a:r>
            <a:r>
              <a:rPr lang="en-US" sz="2400" dirty="0" smtClean="0">
                <a:latin typeface="+mj-lt"/>
              </a:rPr>
              <a:t>functioning, memory </a:t>
            </a:r>
            <a:r>
              <a:rPr lang="en-US" sz="2400" dirty="0">
                <a:latin typeface="+mj-lt"/>
              </a:rPr>
              <a:t>and attention within the first 6 postoperative </a:t>
            </a:r>
            <a:r>
              <a:rPr lang="en-US" sz="2400" dirty="0" smtClean="0">
                <a:latin typeface="+mj-lt"/>
              </a:rPr>
              <a:t>months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6727592" y="5733256"/>
            <a:ext cx="216488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 err="1">
                <a:latin typeface="+mj-lt"/>
              </a:rPr>
              <a:t>Bossema</a:t>
            </a:r>
            <a:r>
              <a:rPr lang="en-US" sz="1600" i="1" dirty="0">
                <a:latin typeface="+mj-lt"/>
              </a:rPr>
              <a:t> </a:t>
            </a:r>
            <a:r>
              <a:rPr lang="en-US" sz="1600" i="1" dirty="0" smtClean="0">
                <a:latin typeface="+mj-lt"/>
              </a:rPr>
              <a:t>ER, et al, 2005</a:t>
            </a:r>
          </a:p>
          <a:p>
            <a:pPr algn="r"/>
            <a:r>
              <a:rPr lang="en-US" sz="1600" i="1" dirty="0" err="1">
                <a:latin typeface="+mj-lt"/>
              </a:rPr>
              <a:t>Bossema</a:t>
            </a:r>
            <a:r>
              <a:rPr lang="en-US" sz="1600" i="1" dirty="0">
                <a:latin typeface="+mj-lt"/>
              </a:rPr>
              <a:t> ER, et al, </a:t>
            </a:r>
            <a:r>
              <a:rPr lang="en-US" sz="1600" i="1" dirty="0" smtClean="0">
                <a:latin typeface="+mj-lt"/>
              </a:rPr>
              <a:t>2006</a:t>
            </a:r>
          </a:p>
          <a:p>
            <a:pPr algn="r"/>
            <a:r>
              <a:rPr lang="en-US" sz="1600" i="1" dirty="0" err="1">
                <a:latin typeface="+mj-lt"/>
              </a:rPr>
              <a:t>Kougias</a:t>
            </a:r>
            <a:r>
              <a:rPr lang="en-US" sz="1600" i="1" dirty="0">
                <a:latin typeface="+mj-lt"/>
              </a:rPr>
              <a:t> </a:t>
            </a:r>
            <a:r>
              <a:rPr lang="en-US" sz="1600" i="1" dirty="0" smtClean="0">
                <a:latin typeface="+mj-lt"/>
              </a:rPr>
              <a:t>P, et al., 2015</a:t>
            </a:r>
            <a:endParaRPr lang="en-US" sz="1600" i="1" dirty="0">
              <a:latin typeface="+mj-lt"/>
            </a:endParaRPr>
          </a:p>
          <a:p>
            <a:pPr algn="r"/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08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844824"/>
            <a:ext cx="7854696" cy="37444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Kirkpatrick </a:t>
            </a:r>
            <a:r>
              <a:rPr lang="en-US" sz="2400" dirty="0" smtClean="0">
                <a:latin typeface="+mj-lt"/>
              </a:rPr>
              <a:t>has demonstrated that cognitive impairment  in subjects with ACS</a:t>
            </a:r>
            <a:r>
              <a:rPr lang="en-US" sz="2400" dirty="0">
                <a:latin typeface="+mj-lt"/>
              </a:rPr>
              <a:t>≥50%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is associated with </a:t>
            </a:r>
            <a:r>
              <a:rPr lang="en-US" sz="2400" dirty="0" smtClean="0">
                <a:latin typeface="+mj-lt"/>
              </a:rPr>
              <a:t>nonadherence to </a:t>
            </a:r>
            <a:r>
              <a:rPr lang="en-US" sz="2400" dirty="0">
                <a:latin typeface="+mj-lt"/>
              </a:rPr>
              <a:t>antiplatelet agents, statins, </a:t>
            </a:r>
            <a:r>
              <a:rPr lang="en-US" sz="2400" dirty="0" err="1">
                <a:latin typeface="+mj-lt"/>
              </a:rPr>
              <a:t>antihypertensives</a:t>
            </a:r>
            <a:r>
              <a:rPr lang="en-US" sz="2400" dirty="0">
                <a:latin typeface="+mj-lt"/>
              </a:rPr>
              <a:t>, and diabetes </a:t>
            </a:r>
            <a:r>
              <a:rPr lang="en-US" sz="2400" dirty="0" smtClean="0">
                <a:latin typeface="+mj-lt"/>
              </a:rPr>
              <a:t>medications for the treatment of the accompanying vascular RFs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Buratti has shown that </a:t>
            </a:r>
            <a:r>
              <a:rPr lang="en-US" sz="2400" dirty="0">
                <a:latin typeface="+mj-lt"/>
              </a:rPr>
              <a:t>ipsilateral </a:t>
            </a:r>
            <a:r>
              <a:rPr lang="en-US" sz="2400" dirty="0" smtClean="0">
                <a:latin typeface="+mj-lt"/>
              </a:rPr>
              <a:t>to the stenosis cerebral </a:t>
            </a:r>
            <a:r>
              <a:rPr lang="en-US" sz="2400" dirty="0" err="1" smtClean="0">
                <a:latin typeface="+mj-lt"/>
              </a:rPr>
              <a:t>hypoperfusion</a:t>
            </a:r>
            <a:r>
              <a:rPr lang="en-US" sz="2400" dirty="0" smtClean="0">
                <a:latin typeface="+mj-lt"/>
              </a:rPr>
              <a:t>,  detected </a:t>
            </a:r>
            <a:r>
              <a:rPr lang="en-US" sz="2400" dirty="0">
                <a:latin typeface="+mj-lt"/>
              </a:rPr>
              <a:t>by transcranial Doppler-based </a:t>
            </a:r>
            <a:r>
              <a:rPr lang="en-US" sz="2400" dirty="0" smtClean="0">
                <a:latin typeface="+mj-lt"/>
              </a:rPr>
              <a:t>method, is </a:t>
            </a:r>
            <a:r>
              <a:rPr lang="en-US" sz="2400" dirty="0">
                <a:latin typeface="+mj-lt"/>
              </a:rPr>
              <a:t>the strongest predictor </a:t>
            </a:r>
            <a:r>
              <a:rPr lang="en-US" sz="2400" dirty="0" smtClean="0">
                <a:latin typeface="+mj-lt"/>
              </a:rPr>
              <a:t>for </a:t>
            </a:r>
            <a:r>
              <a:rPr lang="en-US" sz="2400" dirty="0">
                <a:latin typeface="+mj-lt"/>
              </a:rPr>
              <a:t>cognitive deterioration </a:t>
            </a:r>
            <a:endParaRPr lang="en-US" sz="2400" dirty="0" smtClean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56361" y="5877272"/>
            <a:ext cx="2321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>
                <a:latin typeface="+mj-lt"/>
              </a:rPr>
              <a:t>Kirkpatrick AC et al</a:t>
            </a:r>
            <a:r>
              <a:rPr lang="en-US" sz="1600" i="1" dirty="0" smtClean="0">
                <a:latin typeface="+mj-lt"/>
              </a:rPr>
              <a:t>., 2014</a:t>
            </a:r>
          </a:p>
          <a:p>
            <a:pPr algn="r"/>
            <a:r>
              <a:rPr lang="en-US" sz="1600" i="1" dirty="0">
                <a:latin typeface="+mj-lt"/>
              </a:rPr>
              <a:t>Buratti L</a:t>
            </a:r>
            <a:r>
              <a:rPr lang="en-US" sz="1600" i="1" dirty="0" smtClean="0">
                <a:latin typeface="+mj-lt"/>
              </a:rPr>
              <a:t>, et al., 2016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73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556792"/>
            <a:ext cx="7854696" cy="374441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 smtClean="0">
                <a:latin typeface="+mj-lt"/>
              </a:rPr>
              <a:t>Balestrini</a:t>
            </a:r>
            <a:r>
              <a:rPr lang="en-US" sz="2400" dirty="0" smtClean="0">
                <a:latin typeface="+mj-lt"/>
              </a:rPr>
              <a:t> has </a:t>
            </a:r>
            <a:r>
              <a:rPr lang="en-US" sz="2400" dirty="0">
                <a:latin typeface="+mj-lt"/>
              </a:rPr>
              <a:t>prospectively evaluated </a:t>
            </a:r>
            <a:r>
              <a:rPr lang="en-US" sz="2400" dirty="0" smtClean="0">
                <a:latin typeface="+mj-lt"/>
              </a:rPr>
              <a:t>subjects </a:t>
            </a:r>
            <a:r>
              <a:rPr lang="en-US" sz="2400" dirty="0">
                <a:latin typeface="+mj-lt"/>
              </a:rPr>
              <a:t>with unilateral </a:t>
            </a:r>
            <a:r>
              <a:rPr lang="en-US" sz="2400" dirty="0" smtClean="0">
                <a:latin typeface="+mj-lt"/>
              </a:rPr>
              <a:t>severe ACS and healthy </a:t>
            </a:r>
            <a:r>
              <a:rPr lang="en-US" sz="2400" dirty="0">
                <a:latin typeface="+mj-lt"/>
              </a:rPr>
              <a:t>controls </a:t>
            </a:r>
            <a:r>
              <a:rPr lang="en-US" sz="2400" dirty="0" smtClean="0">
                <a:latin typeface="+mj-lt"/>
              </a:rPr>
              <a:t>by MMSE for </a:t>
            </a:r>
            <a:r>
              <a:rPr lang="en-US" sz="2400" dirty="0">
                <a:latin typeface="+mj-lt"/>
              </a:rPr>
              <a:t>a 36-month </a:t>
            </a:r>
            <a:r>
              <a:rPr lang="en-US" sz="2400" dirty="0" smtClean="0">
                <a:latin typeface="+mj-lt"/>
              </a:rPr>
              <a:t>period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This study has shown </a:t>
            </a:r>
            <a:r>
              <a:rPr lang="en-US" sz="2400" dirty="0">
                <a:latin typeface="+mj-lt"/>
              </a:rPr>
              <a:t>an increased probability of developing cognitive deterioration defined as a decrease in the MMSE score of 3 points or more </a:t>
            </a:r>
            <a:r>
              <a:rPr lang="en-US" sz="2400" dirty="0" smtClean="0">
                <a:latin typeface="+mj-lt"/>
              </a:rPr>
              <a:t>compared to the control group </a:t>
            </a:r>
            <a:r>
              <a:rPr lang="en-US" sz="2400" dirty="0">
                <a:latin typeface="+mj-lt"/>
              </a:rPr>
              <a:t>without </a:t>
            </a:r>
            <a:r>
              <a:rPr lang="en-US" sz="2400" dirty="0" smtClean="0">
                <a:latin typeface="+mj-lt"/>
              </a:rPr>
              <a:t>stenosis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Yan has also found that ACS is associated </a:t>
            </a:r>
            <a:r>
              <a:rPr lang="en-US" sz="2400" dirty="0">
                <a:latin typeface="+mj-lt"/>
              </a:rPr>
              <a:t>with cognitive impairment independent of atherosclerotic </a:t>
            </a:r>
            <a:r>
              <a:rPr lang="en-US" sz="2400" dirty="0" smtClean="0">
                <a:latin typeface="+mj-lt"/>
              </a:rPr>
              <a:t>RFs and </a:t>
            </a:r>
            <a:r>
              <a:rPr lang="en-US" sz="2400" dirty="0">
                <a:latin typeface="+mj-lt"/>
              </a:rPr>
              <a:t>disorders amongst older Chinese </a:t>
            </a:r>
            <a:r>
              <a:rPr lang="en-US" sz="2400" dirty="0" smtClean="0">
                <a:latin typeface="+mj-lt"/>
              </a:rPr>
              <a:t>population in a cross-sectional study</a:t>
            </a:r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97233" y="5949280"/>
            <a:ext cx="20792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bg-BG" sz="1600" i="1" dirty="0">
                <a:latin typeface="+mj-lt"/>
              </a:rPr>
              <a:t>Balestrini S</a:t>
            </a:r>
            <a:r>
              <a:rPr lang="en-US" sz="1600" i="1" dirty="0" smtClean="0">
                <a:latin typeface="+mj-lt"/>
              </a:rPr>
              <a:t>, </a:t>
            </a:r>
            <a:r>
              <a:rPr lang="en-US" sz="1600" i="1" dirty="0">
                <a:latin typeface="+mj-lt"/>
              </a:rPr>
              <a:t>et al, </a:t>
            </a:r>
            <a:r>
              <a:rPr lang="en-US" sz="1600" i="1" dirty="0" smtClean="0">
                <a:latin typeface="+mj-lt"/>
              </a:rPr>
              <a:t>2013</a:t>
            </a:r>
          </a:p>
          <a:p>
            <a:pPr algn="r"/>
            <a:r>
              <a:rPr lang="en-US" sz="1600" i="1" dirty="0">
                <a:latin typeface="+mj-lt"/>
              </a:rPr>
              <a:t>Yan </a:t>
            </a:r>
            <a:r>
              <a:rPr lang="en-US" sz="1600" i="1" dirty="0" smtClean="0">
                <a:latin typeface="+mj-lt"/>
              </a:rPr>
              <a:t>Z, et al., 2016</a:t>
            </a:r>
            <a:endParaRPr lang="en-US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916832"/>
            <a:ext cx="7854696" cy="3744416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Polidori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has found that cognitive </a:t>
            </a:r>
            <a:r>
              <a:rPr lang="en-US" sz="2400" dirty="0">
                <a:latin typeface="+mj-lt"/>
              </a:rPr>
              <a:t>domains regulating attention and working memory appear to be activated with a pattern influenced by the presence of carotid stenosis above 70</a:t>
            </a:r>
            <a:r>
              <a:rPr lang="en-US" sz="2400" dirty="0" smtClean="0">
                <a:latin typeface="+mj-lt"/>
              </a:rPr>
              <a:t>% as </a:t>
            </a:r>
            <a:r>
              <a:rPr lang="en-US" sz="2400" dirty="0">
                <a:latin typeface="+mj-lt"/>
              </a:rPr>
              <a:t>well as by white matter </a:t>
            </a:r>
            <a:r>
              <a:rPr lang="en-US" sz="2400" dirty="0" err="1" smtClean="0">
                <a:latin typeface="+mj-lt"/>
              </a:rPr>
              <a:t>hyperintensities</a:t>
            </a:r>
            <a:r>
              <a:rPr lang="en-US" sz="2400" dirty="0" smtClean="0">
                <a:latin typeface="+mj-lt"/>
              </a:rPr>
              <a:t> detected by fMRI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author concludes that an fMRI </a:t>
            </a:r>
            <a:r>
              <a:rPr lang="en-US" sz="2400" dirty="0">
                <a:latin typeface="+mj-lt"/>
              </a:rPr>
              <a:t>pattern </a:t>
            </a:r>
            <a:r>
              <a:rPr lang="en-US" sz="2400" dirty="0" smtClean="0">
                <a:latin typeface="+mj-lt"/>
              </a:rPr>
              <a:t>observed </a:t>
            </a:r>
            <a:r>
              <a:rPr lang="en-US" sz="2400" dirty="0">
                <a:latin typeface="+mj-lt"/>
              </a:rPr>
              <a:t>in patients with asymptomatic but significant carotid stenosis might be related to chronic cerebrovascular </a:t>
            </a:r>
            <a:r>
              <a:rPr lang="en-US" sz="2400" dirty="0" err="1">
                <a:latin typeface="+mj-lt"/>
              </a:rPr>
              <a:t>hypoperfusion</a:t>
            </a:r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46129" y="5949280"/>
            <a:ext cx="21303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 err="1">
                <a:latin typeface="+mj-lt"/>
              </a:rPr>
              <a:t>Polidori</a:t>
            </a:r>
            <a:r>
              <a:rPr lang="en-US" sz="1600" i="1" dirty="0">
                <a:latin typeface="+mj-lt"/>
              </a:rPr>
              <a:t> MC</a:t>
            </a:r>
            <a:r>
              <a:rPr lang="en-US" sz="1600" i="1" dirty="0" smtClean="0">
                <a:latin typeface="+mj-lt"/>
              </a:rPr>
              <a:t> et al., 2015</a:t>
            </a:r>
            <a:endParaRPr lang="en-US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57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2204864"/>
            <a:ext cx="7854696" cy="2592288"/>
          </a:xfrm>
        </p:spPr>
        <p:txBody>
          <a:bodyPr>
            <a:normAutofit fontScale="9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The CI pattern of participants with a moderate &amp; severe ACS at </a:t>
            </a:r>
            <a:r>
              <a:rPr lang="en-US" sz="2800" dirty="0">
                <a:latin typeface="+mj-lt"/>
              </a:rPr>
              <a:t>the end of </a:t>
            </a:r>
            <a:r>
              <a:rPr lang="en-US" sz="2800" dirty="0" smtClean="0">
                <a:latin typeface="+mj-lt"/>
              </a:rPr>
              <a:t>our </a:t>
            </a:r>
            <a:r>
              <a:rPr lang="en-US" sz="2800" dirty="0">
                <a:latin typeface="+mj-lt"/>
              </a:rPr>
              <a:t>study </a:t>
            </a:r>
            <a:r>
              <a:rPr lang="en-US" sz="2800" dirty="0" smtClean="0">
                <a:latin typeface="+mj-lt"/>
              </a:rPr>
              <a:t>correlates well with the results </a:t>
            </a:r>
            <a:r>
              <a:rPr lang="en-US" sz="2800" dirty="0">
                <a:latin typeface="+mj-lt"/>
              </a:rPr>
              <a:t>from </a:t>
            </a:r>
            <a:r>
              <a:rPr lang="en-US" sz="2800" dirty="0" smtClean="0">
                <a:latin typeface="+mj-lt"/>
              </a:rPr>
              <a:t>the baseline </a:t>
            </a:r>
            <a:r>
              <a:rPr lang="en-US" sz="2800" dirty="0">
                <a:latin typeface="+mj-lt"/>
              </a:rPr>
              <a:t>study </a:t>
            </a:r>
            <a:r>
              <a:rPr lang="en-US" sz="2800" dirty="0" smtClean="0">
                <a:latin typeface="+mj-lt"/>
              </a:rPr>
              <a:t>which</a:t>
            </a:r>
            <a:r>
              <a:rPr lang="bg-BG" sz="2800" dirty="0" smtClean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have </a:t>
            </a:r>
            <a:r>
              <a:rPr lang="en-US" sz="2800" dirty="0" smtClean="0">
                <a:latin typeface="+mj-lt"/>
              </a:rPr>
              <a:t>revealed that </a:t>
            </a:r>
            <a:r>
              <a:rPr lang="bg-BG" sz="2800" dirty="0">
                <a:latin typeface="+mj-lt"/>
              </a:rPr>
              <a:t>the combination of ACS≥50% </a:t>
            </a:r>
            <a:r>
              <a:rPr lang="en-US" sz="2800" dirty="0" smtClean="0">
                <a:latin typeface="+mj-lt"/>
              </a:rPr>
              <a:t>&amp;</a:t>
            </a:r>
            <a:r>
              <a:rPr lang="bg-BG" sz="2800" dirty="0" smtClean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S</a:t>
            </a:r>
            <a:r>
              <a:rPr lang="bg-BG" sz="2800" dirty="0">
                <a:latin typeface="+mj-lt"/>
              </a:rPr>
              <a:t>AH</a:t>
            </a:r>
            <a:r>
              <a:rPr lang="en-US" sz="2800" dirty="0">
                <a:latin typeface="+mj-lt"/>
              </a:rPr>
              <a:t>, not only </a:t>
            </a:r>
            <a:r>
              <a:rPr lang="bg-BG" sz="2800" dirty="0">
                <a:latin typeface="+mj-lt"/>
              </a:rPr>
              <a:t>ACS≥50%</a:t>
            </a:r>
            <a:r>
              <a:rPr lang="en-US" sz="2800" dirty="0">
                <a:latin typeface="+mj-lt"/>
              </a:rPr>
              <a:t>,</a:t>
            </a:r>
            <a:r>
              <a:rPr lang="bg-BG" sz="2800" dirty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con</a:t>
            </a:r>
            <a:r>
              <a:rPr lang="bg-BG" sz="2800" dirty="0" smtClean="0">
                <a:latin typeface="+mj-lt"/>
              </a:rPr>
              <a:t>tributes </a:t>
            </a:r>
            <a:r>
              <a:rPr lang="bg-BG" sz="2800" dirty="0">
                <a:latin typeface="+mj-lt"/>
              </a:rPr>
              <a:t>to CI </a:t>
            </a:r>
            <a:endParaRPr lang="en-US" sz="2800" dirty="0" smtClean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+mj-lt"/>
              </a:rPr>
              <a:t>A similar CI pattern in subjects with moderate </a:t>
            </a:r>
            <a:r>
              <a:rPr lang="en-US" sz="2800" dirty="0">
                <a:latin typeface="+mj-lt"/>
              </a:rPr>
              <a:t>&amp;</a:t>
            </a:r>
            <a:r>
              <a:rPr lang="en-US" sz="2800" dirty="0" smtClean="0">
                <a:latin typeface="+mj-lt"/>
              </a:rPr>
              <a:t> severe ACS has also been found by other authors </a:t>
            </a:r>
            <a:endParaRPr lang="en-US" sz="28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bg-BG" sz="28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7918" y="5890046"/>
            <a:ext cx="27685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err="1">
                <a:latin typeface="+mj-lt"/>
              </a:rPr>
              <a:t>Polidori</a:t>
            </a:r>
            <a:r>
              <a:rPr lang="en-US" sz="1600" i="1" dirty="0">
                <a:latin typeface="+mj-lt"/>
              </a:rPr>
              <a:t> MC et al., </a:t>
            </a:r>
            <a:r>
              <a:rPr lang="en-US" sz="1600" i="1" dirty="0" smtClean="0">
                <a:latin typeface="+mj-lt"/>
              </a:rPr>
              <a:t>2015</a:t>
            </a:r>
          </a:p>
          <a:p>
            <a:pPr algn="r"/>
            <a:r>
              <a:rPr lang="en-US" sz="1600" i="1" dirty="0" err="1" smtClean="0">
                <a:latin typeface="+mj-lt"/>
              </a:rPr>
              <a:t>Martinić-Popović</a:t>
            </a:r>
            <a:r>
              <a:rPr lang="en-US" sz="1600" i="1" dirty="0" smtClean="0">
                <a:latin typeface="+mj-lt"/>
              </a:rPr>
              <a:t> </a:t>
            </a:r>
            <a:r>
              <a:rPr lang="en-US" sz="1600" i="1" dirty="0">
                <a:latin typeface="+mj-lt"/>
              </a:rPr>
              <a:t>I, et al., </a:t>
            </a:r>
            <a:r>
              <a:rPr lang="en-US" sz="1600" i="1" dirty="0" smtClean="0">
                <a:latin typeface="+mj-lt"/>
              </a:rPr>
              <a:t>2011</a:t>
            </a:r>
          </a:p>
          <a:p>
            <a:pPr algn="r"/>
            <a:endParaRPr lang="en-US" sz="1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145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2038196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A cognitive pattern of </a:t>
            </a:r>
            <a:r>
              <a:rPr lang="en-US" sz="2400" dirty="0">
                <a:latin typeface="+mj-lt"/>
              </a:rPr>
              <a:t>decline </a:t>
            </a:r>
            <a:r>
              <a:rPr lang="en-US" sz="2400" dirty="0" smtClean="0">
                <a:latin typeface="+mj-lt"/>
              </a:rPr>
              <a:t>of </a:t>
            </a:r>
            <a:r>
              <a:rPr lang="en-US" sz="2400" dirty="0">
                <a:latin typeface="+mj-lt"/>
              </a:rPr>
              <a:t>attention, verbal </a:t>
            </a:r>
            <a:r>
              <a:rPr lang="en-US" sz="2400" dirty="0" smtClean="0">
                <a:latin typeface="+mj-lt"/>
              </a:rPr>
              <a:t>fluency,  </a:t>
            </a:r>
            <a:r>
              <a:rPr lang="bg-BG" sz="2400" dirty="0" smtClean="0">
                <a:latin typeface="+mj-lt"/>
              </a:rPr>
              <a:t>working </a:t>
            </a:r>
            <a:r>
              <a:rPr lang="bg-BG" sz="2400" dirty="0">
                <a:latin typeface="+mj-lt"/>
              </a:rPr>
              <a:t>memory</a:t>
            </a:r>
            <a:r>
              <a:rPr lang="en-US" sz="2400" dirty="0">
                <a:latin typeface="+mj-lt"/>
              </a:rPr>
              <a:t> and executive </a:t>
            </a:r>
            <a:r>
              <a:rPr lang="en-US" sz="2400" dirty="0" smtClean="0">
                <a:latin typeface="+mj-lt"/>
              </a:rPr>
              <a:t>dysfunction has been presented mostly in a small vessel disease (SVD), which is related to AH and diabetes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SVD is associated with thickening and </a:t>
            </a:r>
            <a:r>
              <a:rPr lang="en-US" sz="2400" dirty="0">
                <a:latin typeface="+mj-lt"/>
              </a:rPr>
              <a:t>hardening </a:t>
            </a:r>
            <a:r>
              <a:rPr lang="en-US" sz="2400" dirty="0" smtClean="0">
                <a:latin typeface="+mj-lt"/>
              </a:rPr>
              <a:t>of vessel </a:t>
            </a:r>
            <a:r>
              <a:rPr lang="en-US" sz="2400" dirty="0">
                <a:latin typeface="+mj-lt"/>
              </a:rPr>
              <a:t>walls, </a:t>
            </a:r>
            <a:r>
              <a:rPr lang="en-US" sz="2400" dirty="0" smtClean="0">
                <a:latin typeface="+mj-lt"/>
              </a:rPr>
              <a:t>narrowing </a:t>
            </a:r>
            <a:r>
              <a:rPr lang="en-US" sz="2400" dirty="0">
                <a:latin typeface="+mj-lt"/>
              </a:rPr>
              <a:t>of </a:t>
            </a:r>
            <a:r>
              <a:rPr lang="en-US" sz="2400" dirty="0" smtClean="0">
                <a:latin typeface="+mj-lt"/>
              </a:rPr>
              <a:t>vessel lumen and consequent </a:t>
            </a:r>
            <a:r>
              <a:rPr lang="en-US" sz="2400" dirty="0" err="1" smtClean="0">
                <a:latin typeface="+mj-lt"/>
              </a:rPr>
              <a:t>hypoperfusion</a:t>
            </a:r>
            <a:r>
              <a:rPr lang="en-US" sz="2400" dirty="0" smtClean="0">
                <a:latin typeface="+mj-lt"/>
              </a:rPr>
              <a:t> of deep structures in </a:t>
            </a:r>
            <a:r>
              <a:rPr lang="en-US" sz="2400" dirty="0">
                <a:latin typeface="+mj-lt"/>
              </a:rPr>
              <a:t>the subcortical region of the brain, close to the frontal </a:t>
            </a:r>
            <a:r>
              <a:rPr lang="en-US" sz="2400" dirty="0" smtClean="0">
                <a:latin typeface="+mj-lt"/>
              </a:rPr>
              <a:t>lobe</a:t>
            </a:r>
          </a:p>
        </p:txBody>
      </p:sp>
      <p:sp>
        <p:nvSpPr>
          <p:cNvPr id="3" name="Rectangle 2"/>
          <p:cNvSpPr/>
          <p:nvPr/>
        </p:nvSpPr>
        <p:spPr>
          <a:xfrm>
            <a:off x="7120579" y="5867980"/>
            <a:ext cx="19262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latin typeface="+mj-lt"/>
              </a:rPr>
              <a:t>Chui </a:t>
            </a:r>
            <a:r>
              <a:rPr lang="en-US" sz="1600" i="1" dirty="0" smtClean="0">
                <a:latin typeface="+mj-lt"/>
              </a:rPr>
              <a:t>H., 2001</a:t>
            </a:r>
          </a:p>
          <a:p>
            <a:r>
              <a:rPr lang="en-US" sz="1600" i="1" dirty="0">
                <a:latin typeface="+mj-lt"/>
              </a:rPr>
              <a:t>Cummings </a:t>
            </a:r>
            <a:r>
              <a:rPr lang="en-US" sz="1600" i="1" dirty="0" smtClean="0">
                <a:latin typeface="+mj-lt"/>
              </a:rPr>
              <a:t>JL </a:t>
            </a:r>
            <a:r>
              <a:rPr lang="en-US" sz="1600" i="1" dirty="0">
                <a:latin typeface="+mj-lt"/>
              </a:rPr>
              <a:t>, </a:t>
            </a:r>
            <a:r>
              <a:rPr lang="en-US" sz="1600" i="1" dirty="0" smtClean="0">
                <a:latin typeface="+mj-lt"/>
              </a:rPr>
              <a:t>1994</a:t>
            </a:r>
          </a:p>
          <a:p>
            <a:r>
              <a:rPr lang="en-US" sz="1600" i="1" dirty="0" err="1" smtClean="0">
                <a:latin typeface="+mj-lt"/>
              </a:rPr>
              <a:t>Prins</a:t>
            </a:r>
            <a:r>
              <a:rPr lang="en-US" sz="1600" i="1" dirty="0" smtClean="0">
                <a:latin typeface="+mj-lt"/>
              </a:rPr>
              <a:t> ND, et al., 2005</a:t>
            </a:r>
            <a:endParaRPr lang="bg-BG" sz="1600" i="1" dirty="0"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1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924024" y="2038196"/>
            <a:ext cx="796845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Recently published data has revealed that: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Cerebral </a:t>
            </a:r>
            <a:r>
              <a:rPr lang="en-US" sz="2400" dirty="0" err="1" smtClean="0">
                <a:latin typeface="+mj-lt"/>
              </a:rPr>
              <a:t>hypoperfusion</a:t>
            </a:r>
            <a:r>
              <a:rPr lang="en-US" sz="2400" dirty="0" smtClean="0">
                <a:latin typeface="+mj-lt"/>
              </a:rPr>
              <a:t> potentiates oxidative stress, mitochondrial dysfunction and </a:t>
            </a:r>
            <a:r>
              <a:rPr lang="en-US" sz="2400" dirty="0" err="1" smtClean="0">
                <a:latin typeface="+mj-lt"/>
              </a:rPr>
              <a:t>neuroinflamation</a:t>
            </a:r>
            <a:endParaRPr lang="en-US" sz="2400" dirty="0" smtClean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Decreased cerebral blood flow also modulates amyloid precursor protein cleavage enzymes such as </a:t>
            </a:r>
            <a:r>
              <a:rPr lang="en-US" sz="2400" dirty="0">
                <a:latin typeface="+mj-lt"/>
              </a:rPr>
              <a:t>β and </a:t>
            </a:r>
            <a:r>
              <a:rPr lang="en-US" sz="2400" dirty="0" smtClean="0">
                <a:latin typeface="+mj-lt"/>
              </a:rPr>
              <a:t>ϒ-secretase, leading to increased Aβ production</a:t>
            </a:r>
          </a:p>
          <a:p>
            <a:r>
              <a:rPr lang="en-US" sz="2400" dirty="0" smtClean="0">
                <a:latin typeface="+mj-lt"/>
              </a:rPr>
              <a:t>Thus, cerebral vascular pathology is directly involved in CI pathogenesis </a:t>
            </a:r>
            <a:endParaRPr lang="bg-BG" sz="2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28184" y="5867980"/>
            <a:ext cx="25115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 smtClean="0">
                <a:latin typeface="+mj-lt"/>
              </a:rPr>
              <a:t>Di Marco LY, 2015</a:t>
            </a:r>
          </a:p>
          <a:p>
            <a:r>
              <a:rPr lang="en-US" sz="1600" i="1" dirty="0" smtClean="0">
                <a:latin typeface="+mj-lt"/>
              </a:rPr>
              <a:t>Gupta A &amp; </a:t>
            </a:r>
            <a:r>
              <a:rPr lang="en-US" sz="1600" i="1" dirty="0" err="1" smtClean="0">
                <a:latin typeface="+mj-lt"/>
              </a:rPr>
              <a:t>Iadecola</a:t>
            </a:r>
            <a:r>
              <a:rPr lang="en-US" sz="1600" i="1" dirty="0" smtClean="0">
                <a:latin typeface="+mj-lt"/>
              </a:rPr>
              <a:t> C </a:t>
            </a:r>
            <a:r>
              <a:rPr lang="en-US" sz="1600" i="1" dirty="0">
                <a:latin typeface="+mj-lt"/>
              </a:rPr>
              <a:t>, </a:t>
            </a:r>
            <a:r>
              <a:rPr lang="en-US" sz="1600" i="1" dirty="0" smtClean="0">
                <a:latin typeface="+mj-lt"/>
              </a:rPr>
              <a:t>2015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1794296"/>
            <a:ext cx="8280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Vascular pathology affects both large and small arteries in different regions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Coexistence of a </a:t>
            </a:r>
            <a:r>
              <a:rPr lang="en-US" sz="2400" dirty="0">
                <a:latin typeface="+mj-lt"/>
              </a:rPr>
              <a:t>cerebral </a:t>
            </a:r>
            <a:r>
              <a:rPr lang="en-US" sz="2400" dirty="0" smtClean="0">
                <a:latin typeface="+mj-lt"/>
              </a:rPr>
              <a:t>large or small vessel disease is very common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There is evidence that SVD is presented by two types which could also coexist:</a:t>
            </a:r>
          </a:p>
          <a:p>
            <a:r>
              <a:rPr lang="en-US" sz="2400" dirty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Type 1 is closely related to AH and characterized by </a:t>
            </a:r>
            <a:r>
              <a:rPr lang="en-US" sz="2400" dirty="0" err="1" smtClean="0">
                <a:latin typeface="+mj-lt"/>
              </a:rPr>
              <a:t>fibrinoid</a:t>
            </a:r>
            <a:r>
              <a:rPr lang="en-US" sz="2400" dirty="0" smtClean="0">
                <a:latin typeface="+mj-lt"/>
              </a:rPr>
              <a:t> necrosis, </a:t>
            </a:r>
            <a:r>
              <a:rPr lang="en-US" sz="2400" dirty="0" err="1" smtClean="0">
                <a:latin typeface="+mj-lt"/>
              </a:rPr>
              <a:t>lipohyalinosis</a:t>
            </a:r>
            <a:r>
              <a:rPr lang="en-US" sz="2400" dirty="0" smtClean="0">
                <a:latin typeface="+mj-lt"/>
              </a:rPr>
              <a:t> &amp; arteriosclerosis</a:t>
            </a:r>
          </a:p>
          <a:p>
            <a:r>
              <a:rPr lang="en-US" sz="2400" dirty="0">
                <a:latin typeface="+mj-lt"/>
              </a:rPr>
              <a:t>	</a:t>
            </a:r>
            <a:r>
              <a:rPr lang="en-US" sz="2400" dirty="0" smtClean="0">
                <a:latin typeface="+mj-lt"/>
              </a:rPr>
              <a:t>Type 2 is presented as cerebral amyloid </a:t>
            </a:r>
            <a:r>
              <a:rPr lang="en-US" sz="2400" dirty="0" err="1" smtClean="0">
                <a:latin typeface="+mj-lt"/>
              </a:rPr>
              <a:t>angiopathy</a:t>
            </a:r>
            <a:r>
              <a:rPr lang="en-US" sz="2400" dirty="0" smtClean="0">
                <a:latin typeface="+mj-lt"/>
              </a:rPr>
              <a:t> which has been detected in more than 90% of AD brains </a:t>
            </a:r>
          </a:p>
          <a:p>
            <a:endParaRPr lang="bg-BG" sz="2400" dirty="0">
              <a:latin typeface="+mj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53876" y="6012577"/>
            <a:ext cx="17785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 err="1" smtClean="0">
                <a:latin typeface="+mj-lt"/>
              </a:rPr>
              <a:t>Pantoni</a:t>
            </a:r>
            <a:r>
              <a:rPr lang="en-US" sz="1600" i="1" dirty="0" smtClean="0">
                <a:latin typeface="+mj-lt"/>
              </a:rPr>
              <a:t> L, 2010</a:t>
            </a:r>
          </a:p>
          <a:p>
            <a:pPr algn="r"/>
            <a:r>
              <a:rPr lang="en-US" sz="1600" i="1" dirty="0" err="1" smtClean="0">
                <a:latin typeface="+mj-lt"/>
              </a:rPr>
              <a:t>Esiri</a:t>
            </a:r>
            <a:r>
              <a:rPr lang="en-US" sz="1600" i="1" dirty="0" smtClean="0">
                <a:latin typeface="+mj-lt"/>
              </a:rPr>
              <a:t> M, et al., 2015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66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2132856"/>
            <a:ext cx="7854696" cy="374441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Our study has revealed a strong relationship between CI detected in participants with </a:t>
            </a:r>
            <a:r>
              <a:rPr lang="bg-BG" sz="2400" dirty="0">
                <a:latin typeface="+mj-lt"/>
              </a:rPr>
              <a:t>ACS≥50%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and elevated PP, which is a marker </a:t>
            </a:r>
            <a:r>
              <a:rPr lang="en-US" sz="2400" dirty="0">
                <a:latin typeface="+mj-lt"/>
              </a:rPr>
              <a:t>of arterial </a:t>
            </a:r>
            <a:r>
              <a:rPr lang="en-US" sz="2400" dirty="0" smtClean="0">
                <a:latin typeface="+mj-lt"/>
              </a:rPr>
              <a:t>stiffness</a:t>
            </a:r>
            <a:endParaRPr lang="en-US" sz="24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Other studies have also found that elevated PP is associated </a:t>
            </a:r>
            <a:r>
              <a:rPr lang="en-US" sz="2400" dirty="0">
                <a:latin typeface="+mj-lt"/>
              </a:rPr>
              <a:t>prospectively with cognitive decline in verbal learning, nonverbal </a:t>
            </a:r>
            <a:r>
              <a:rPr lang="en-US" sz="2400" dirty="0" smtClean="0">
                <a:latin typeface="+mj-lt"/>
              </a:rPr>
              <a:t>memory and </a:t>
            </a:r>
            <a:r>
              <a:rPr lang="en-US" sz="2400" dirty="0">
                <a:latin typeface="+mj-lt"/>
              </a:rPr>
              <a:t>working memory </a:t>
            </a:r>
            <a:r>
              <a:rPr lang="en-US" sz="2400" dirty="0" smtClean="0">
                <a:latin typeface="+mj-lt"/>
              </a:rPr>
              <a:t>before dementia</a:t>
            </a:r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28184" y="6093296"/>
            <a:ext cx="26864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i="1" dirty="0" err="1" smtClean="0">
                <a:latin typeface="+mj-lt"/>
              </a:rPr>
              <a:t>Waldstein</a:t>
            </a:r>
            <a:r>
              <a:rPr lang="en-US" sz="1600" i="1" dirty="0" smtClean="0">
                <a:latin typeface="+mj-lt"/>
              </a:rPr>
              <a:t> SR, et al, 2008</a:t>
            </a:r>
          </a:p>
          <a:p>
            <a:pPr algn="r"/>
            <a:r>
              <a:rPr lang="en-US" sz="1600" i="1" dirty="0" err="1" smtClean="0">
                <a:latin typeface="+mj-lt"/>
              </a:rPr>
              <a:t>Yaneva-Syrakova</a:t>
            </a:r>
            <a:r>
              <a:rPr lang="en-US" sz="1600" i="1" dirty="0" smtClean="0">
                <a:latin typeface="+mj-lt"/>
              </a:rPr>
              <a:t> T, et al, 2012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0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916832"/>
            <a:ext cx="7854696" cy="3744416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g-BG" sz="2400" dirty="0">
                <a:latin typeface="+mj-lt"/>
              </a:rPr>
              <a:t>ACS≥50</a:t>
            </a:r>
            <a:r>
              <a:rPr lang="bg-BG" sz="2400" dirty="0" smtClean="0">
                <a:latin typeface="+mj-lt"/>
              </a:rPr>
              <a:t>%</a:t>
            </a:r>
            <a:r>
              <a:rPr lang="en-US" sz="2400" dirty="0" smtClean="0">
                <a:latin typeface="+mj-lt"/>
              </a:rPr>
              <a:t> is a marker for atherosclerosis in cerebral extra- &amp; intracranial arteries as well as in coronary arteries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bg-BG" sz="2400" dirty="0">
                <a:latin typeface="+mj-lt"/>
              </a:rPr>
              <a:t>As a local manifestation of more generalized systemic processes, which also affect other arteries, including coronary ones, the formation and the progression of </a:t>
            </a:r>
            <a:r>
              <a:rPr lang="en-US" sz="2400" dirty="0">
                <a:latin typeface="+mj-lt"/>
              </a:rPr>
              <a:t>ACS≥50% </a:t>
            </a:r>
            <a:r>
              <a:rPr lang="bg-BG" sz="2400" dirty="0">
                <a:latin typeface="+mj-lt"/>
              </a:rPr>
              <a:t>has been influenced by the other vascular RFs. </a:t>
            </a:r>
            <a:r>
              <a:rPr lang="en-US" sz="2400" dirty="0" smtClean="0">
                <a:latin typeface="+mj-lt"/>
              </a:rPr>
              <a:t>ACS</a:t>
            </a:r>
            <a:r>
              <a:rPr lang="en-US" sz="2400" dirty="0">
                <a:latin typeface="+mj-lt"/>
              </a:rPr>
              <a:t>≥50% </a:t>
            </a:r>
            <a:r>
              <a:rPr lang="en-US" sz="2400" dirty="0" smtClean="0">
                <a:latin typeface="+mj-lt"/>
              </a:rPr>
              <a:t>could rarely be </a:t>
            </a:r>
            <a:r>
              <a:rPr lang="en-US" sz="2400" dirty="0">
                <a:latin typeface="+mj-lt"/>
              </a:rPr>
              <a:t>detected in isolation in midlife or later and coexists with other </a:t>
            </a:r>
            <a:r>
              <a:rPr lang="bg-BG" sz="2400" dirty="0">
                <a:latin typeface="+mj-lt"/>
              </a:rPr>
              <a:t>vascular RFs</a:t>
            </a:r>
            <a:r>
              <a:rPr lang="bg-BG" sz="2400" dirty="0" smtClean="0">
                <a:latin typeface="+mj-lt"/>
              </a:rPr>
              <a:t>, </a:t>
            </a:r>
            <a:r>
              <a:rPr lang="en-US" sz="2400" dirty="0" smtClean="0">
                <a:latin typeface="+mj-lt"/>
              </a:rPr>
              <a:t>most </a:t>
            </a:r>
            <a:r>
              <a:rPr lang="en-US" sz="2400" dirty="0">
                <a:latin typeface="+mj-lt"/>
              </a:rPr>
              <a:t>important </a:t>
            </a:r>
            <a:r>
              <a:rPr lang="bg-BG" sz="2400" dirty="0">
                <a:latin typeface="+mj-lt"/>
              </a:rPr>
              <a:t>from which </a:t>
            </a:r>
            <a:r>
              <a:rPr lang="en-US" sz="2400" dirty="0" smtClean="0">
                <a:latin typeface="+mj-lt"/>
              </a:rPr>
              <a:t>for </a:t>
            </a:r>
            <a:r>
              <a:rPr lang="en-US" sz="2400" dirty="0">
                <a:latin typeface="+mj-lt"/>
              </a:rPr>
              <a:t>CI are SAH, DAH &amp; </a:t>
            </a:r>
            <a:r>
              <a:rPr lang="en-US" sz="2400" dirty="0" smtClean="0">
                <a:latin typeface="+mj-lt"/>
              </a:rPr>
              <a:t>elevated PP</a:t>
            </a:r>
            <a:endParaRPr lang="en-US" sz="24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97375" y="5661248"/>
            <a:ext cx="25671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i="1" dirty="0" smtClean="0">
                <a:latin typeface="+mj-lt"/>
              </a:rPr>
              <a:t>Fine-Edelstein JS, et al., 1994</a:t>
            </a:r>
          </a:p>
          <a:p>
            <a:pPr algn="r"/>
            <a:r>
              <a:rPr lang="en-US" sz="1600" i="1" dirty="0" err="1" smtClean="0">
                <a:latin typeface="+mj-lt"/>
              </a:rPr>
              <a:t>RaccoF</a:t>
            </a:r>
            <a:r>
              <a:rPr lang="en-US" sz="1600" i="1" dirty="0" smtClean="0">
                <a:latin typeface="+mj-lt"/>
              </a:rPr>
              <a:t>, et al., 1999</a:t>
            </a:r>
          </a:p>
          <a:p>
            <a:pPr algn="r"/>
            <a:r>
              <a:rPr lang="en-US" sz="1600" i="1" dirty="0" err="1" smtClean="0">
                <a:latin typeface="+mj-lt"/>
              </a:rPr>
              <a:t>Mineva</a:t>
            </a:r>
            <a:r>
              <a:rPr lang="en-US" sz="1600" i="1" dirty="0" smtClean="0">
                <a:latin typeface="+mj-lt"/>
              </a:rPr>
              <a:t> P, et al., 2002</a:t>
            </a:r>
          </a:p>
          <a:p>
            <a:pPr algn="r"/>
            <a:r>
              <a:rPr lang="en-US" sz="1600" i="1" dirty="0" err="1" smtClean="0">
                <a:latin typeface="+mj-lt"/>
              </a:rPr>
              <a:t>Hadjiev</a:t>
            </a:r>
            <a:r>
              <a:rPr lang="en-US" sz="1600" i="1" dirty="0" smtClean="0">
                <a:latin typeface="+mj-lt"/>
              </a:rPr>
              <a:t> DI, et, al., 2003</a:t>
            </a:r>
            <a:endParaRPr lang="bg-BG" sz="16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93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916832"/>
            <a:ext cx="7854696" cy="3744416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The thesis that CI caused by </a:t>
            </a:r>
            <a:r>
              <a:rPr lang="bg-BG" sz="2400" dirty="0">
                <a:latin typeface="+mj-lt"/>
              </a:rPr>
              <a:t>ACS≥50%</a:t>
            </a:r>
            <a:r>
              <a:rPr lang="en-US" sz="2400" dirty="0">
                <a:latin typeface="+mj-lt"/>
              </a:rPr>
              <a:t> or other accompanying RFs such </a:t>
            </a:r>
            <a:r>
              <a:rPr lang="en-US" sz="2400" dirty="0" smtClean="0">
                <a:latin typeface="+mj-lt"/>
              </a:rPr>
              <a:t>as AH </a:t>
            </a:r>
            <a:r>
              <a:rPr lang="en-US" sz="2400" dirty="0">
                <a:latin typeface="+mj-lt"/>
              </a:rPr>
              <a:t>shares common pathological mechanisms is supported by the CI pattern which has been found in study participants with </a:t>
            </a:r>
            <a:r>
              <a:rPr lang="bg-BG" sz="2400" dirty="0">
                <a:latin typeface="+mj-lt"/>
              </a:rPr>
              <a:t>ACS≥50%</a:t>
            </a:r>
            <a:r>
              <a:rPr lang="en-US" sz="2400" dirty="0">
                <a:latin typeface="+mj-lt"/>
              </a:rPr>
              <a:t>. </a:t>
            </a:r>
            <a:endParaRPr lang="en-US" sz="2400" dirty="0" smtClean="0">
              <a:latin typeface="+mj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Our </a:t>
            </a:r>
            <a:r>
              <a:rPr lang="en-US" sz="2400" dirty="0">
                <a:latin typeface="+mj-lt"/>
              </a:rPr>
              <a:t>finding that SA</a:t>
            </a:r>
            <a:r>
              <a:rPr lang="bg-BG" sz="2400" dirty="0">
                <a:latin typeface="+mj-lt"/>
              </a:rPr>
              <a:t>H </a:t>
            </a:r>
            <a:r>
              <a:rPr lang="en-US" sz="2400" dirty="0">
                <a:latin typeface="+mj-lt"/>
              </a:rPr>
              <a:t>&amp;</a:t>
            </a:r>
            <a:r>
              <a:rPr lang="bg-BG" sz="2400" dirty="0">
                <a:latin typeface="+mj-lt"/>
              </a:rPr>
              <a:t> ACS≥50%</a:t>
            </a:r>
            <a:r>
              <a:rPr lang="en-US" sz="2400" dirty="0">
                <a:latin typeface="+mj-lt"/>
              </a:rPr>
              <a:t>, not only </a:t>
            </a:r>
            <a:r>
              <a:rPr lang="bg-BG" sz="2400" dirty="0">
                <a:latin typeface="+mj-lt"/>
              </a:rPr>
              <a:t>ACS≥50%</a:t>
            </a:r>
            <a:r>
              <a:rPr lang="en-US" sz="2400" dirty="0">
                <a:latin typeface="+mj-lt"/>
              </a:rPr>
              <a:t>, are more likely </a:t>
            </a:r>
            <a:r>
              <a:rPr lang="en-US" sz="2400" dirty="0" smtClean="0">
                <a:latin typeface="+mj-lt"/>
              </a:rPr>
              <a:t>contributing </a:t>
            </a:r>
            <a:r>
              <a:rPr lang="en-US" sz="2400" dirty="0">
                <a:latin typeface="+mj-lt"/>
              </a:rPr>
              <a:t>to cognitive decline in subjects with </a:t>
            </a:r>
            <a:r>
              <a:rPr lang="bg-BG" sz="2400" dirty="0">
                <a:latin typeface="+mj-lt"/>
              </a:rPr>
              <a:t>ACS≥50% </a:t>
            </a:r>
            <a:r>
              <a:rPr lang="en-US" sz="2400" dirty="0">
                <a:latin typeface="+mj-lt"/>
              </a:rPr>
              <a:t>at age 50 and above has also supported the thesis of common pathological mechanisms in CI development</a:t>
            </a:r>
            <a:endParaRPr lang="bg-BG" sz="2400" dirty="0">
              <a:latin typeface="+mj-lt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52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DISCUSSION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1760" y="1988840"/>
            <a:ext cx="7854696" cy="3816424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Our </a:t>
            </a:r>
            <a:r>
              <a:rPr lang="bg-BG" sz="2400" dirty="0">
                <a:latin typeface="+mj-lt"/>
              </a:rPr>
              <a:t>fifteen-year-long population-based epidemiological study </a:t>
            </a:r>
            <a:r>
              <a:rPr lang="en-US" sz="2400" dirty="0" smtClean="0">
                <a:latin typeface="+mj-lt"/>
              </a:rPr>
              <a:t>is the only one in Bulgaria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In </a:t>
            </a:r>
            <a:r>
              <a:rPr lang="en-US" sz="2400" dirty="0">
                <a:latin typeface="+mj-lt"/>
              </a:rPr>
              <a:t>an attempt of seeking the role of ACS≥50% for </a:t>
            </a:r>
            <a:r>
              <a:rPr lang="en-US" sz="2400" dirty="0" smtClean="0">
                <a:latin typeface="+mj-lt"/>
              </a:rPr>
              <a:t>CI, </a:t>
            </a:r>
            <a:r>
              <a:rPr lang="en-US" sz="2400" dirty="0">
                <a:latin typeface="+mj-lt"/>
              </a:rPr>
              <a:t>we could not </a:t>
            </a:r>
            <a:r>
              <a:rPr lang="en-US" sz="2400" dirty="0" smtClean="0">
                <a:latin typeface="+mj-lt"/>
              </a:rPr>
              <a:t>consider </a:t>
            </a:r>
            <a:r>
              <a:rPr lang="en-US" sz="2400" dirty="0">
                <a:latin typeface="+mj-lt"/>
              </a:rPr>
              <a:t>it as a single </a:t>
            </a:r>
            <a:r>
              <a:rPr lang="en-US" sz="2400" dirty="0" smtClean="0">
                <a:latin typeface="+mj-lt"/>
              </a:rPr>
              <a:t>RF for CI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Our results are </a:t>
            </a:r>
            <a:r>
              <a:rPr lang="en-US" sz="2400" dirty="0">
                <a:latin typeface="+mj-lt"/>
              </a:rPr>
              <a:t>in </a:t>
            </a:r>
            <a:r>
              <a:rPr lang="en-US" sz="2400" dirty="0" smtClean="0">
                <a:latin typeface="+mj-lt"/>
              </a:rPr>
              <a:t>congruence with </a:t>
            </a:r>
            <a:r>
              <a:rPr lang="en-US" sz="2400" dirty="0">
                <a:latin typeface="+mj-lt"/>
              </a:rPr>
              <a:t>growing evidence for </a:t>
            </a:r>
            <a:r>
              <a:rPr lang="en-US" sz="2400" dirty="0" smtClean="0">
                <a:latin typeface="+mj-lt"/>
              </a:rPr>
              <a:t>the complexity </a:t>
            </a:r>
            <a:r>
              <a:rPr lang="en-US" sz="2400" dirty="0">
                <a:latin typeface="+mj-lt"/>
              </a:rPr>
              <a:t>of pathological mechanisms in aging brain and cerebral vasculature </a:t>
            </a:r>
            <a:endParaRPr lang="en-US" sz="2400" dirty="0" smtClean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12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820688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CONCLUSION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1844824"/>
            <a:ext cx="7422648" cy="4680520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Our </a:t>
            </a:r>
            <a:r>
              <a:rPr lang="en-US" sz="2400" dirty="0">
                <a:latin typeface="+mj-lt"/>
              </a:rPr>
              <a:t>study results suggest that ACS≥50% strongly relates to CI and this </a:t>
            </a:r>
            <a:r>
              <a:rPr lang="en-US" sz="2400" dirty="0" smtClean="0">
                <a:latin typeface="+mj-lt"/>
              </a:rPr>
              <a:t>association significantly </a:t>
            </a:r>
            <a:r>
              <a:rPr lang="en-US" sz="2400" dirty="0">
                <a:latin typeface="+mj-lt"/>
              </a:rPr>
              <a:t>increases with </a:t>
            </a:r>
            <a:r>
              <a:rPr lang="en-US" sz="2400" dirty="0" smtClean="0">
                <a:latin typeface="+mj-lt"/>
              </a:rPr>
              <a:t>an older age and the duration of its existence  although it remains asymptomatic in terms of stroke or TIA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The significance </a:t>
            </a:r>
            <a:r>
              <a:rPr lang="en-US" sz="2400" dirty="0">
                <a:latin typeface="+mj-lt"/>
              </a:rPr>
              <a:t>of ACS≥50% &amp; SAH </a:t>
            </a:r>
            <a:r>
              <a:rPr lang="en-US" sz="2400" dirty="0" smtClean="0">
                <a:latin typeface="+mj-lt"/>
              </a:rPr>
              <a:t>combination for </a:t>
            </a:r>
            <a:r>
              <a:rPr lang="en-US" sz="2400" dirty="0">
                <a:latin typeface="+mj-lt"/>
              </a:rPr>
              <a:t>CI development is markedly presented </a:t>
            </a:r>
            <a:r>
              <a:rPr lang="en-US" sz="2400" dirty="0" smtClean="0">
                <a:latin typeface="+mj-lt"/>
              </a:rPr>
              <a:t>before age 60-65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This data has suggested that early multimodal medical and nonmedical treatment of all vascular RFs, especially ACS</a:t>
            </a:r>
            <a:r>
              <a:rPr lang="en-US" sz="2400" dirty="0">
                <a:latin typeface="+mj-lt"/>
              </a:rPr>
              <a:t>≥50% &amp; </a:t>
            </a:r>
            <a:r>
              <a:rPr lang="en-US" sz="2400" dirty="0" smtClean="0">
                <a:latin typeface="+mj-lt"/>
              </a:rPr>
              <a:t>SAH, is the most important intervention for CI prevention</a:t>
            </a:r>
            <a:endParaRPr lang="bg-BG" sz="2400" dirty="0">
              <a:latin typeface="+mj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21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76672"/>
            <a:ext cx="7851648" cy="61724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DISCLOSURE</a:t>
            </a:r>
            <a:endParaRPr lang="bg-BG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1844824"/>
            <a:ext cx="7848872" cy="295232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+mj-lt"/>
              </a:rPr>
              <a:t>This study has been </a:t>
            </a:r>
            <a:r>
              <a:rPr lang="en-US" sz="2000" dirty="0">
                <a:latin typeface="+mj-lt"/>
              </a:rPr>
              <a:t>granted  and </a:t>
            </a:r>
            <a:r>
              <a:rPr lang="en-US" sz="2000" dirty="0" smtClean="0">
                <a:latin typeface="+mj-lt"/>
              </a:rPr>
              <a:t>supported by the </a:t>
            </a:r>
            <a:r>
              <a:rPr lang="en-US" sz="2000" dirty="0" err="1" smtClean="0">
                <a:latin typeface="+mj-lt"/>
              </a:rPr>
              <a:t>Trakia</a:t>
            </a:r>
            <a:r>
              <a:rPr lang="en-US" sz="2000" dirty="0" smtClean="0">
                <a:latin typeface="+mj-lt"/>
              </a:rPr>
              <a:t> University, </a:t>
            </a:r>
            <a:r>
              <a:rPr lang="en-US" sz="2000" dirty="0" err="1" smtClean="0">
                <a:latin typeface="+mj-lt"/>
              </a:rPr>
              <a:t>Stara</a:t>
            </a:r>
            <a:r>
              <a:rPr lang="en-US" sz="2000" dirty="0" smtClean="0">
                <a:latin typeface="+mj-lt"/>
              </a:rPr>
              <a:t> Zagora and the Bulgarian Ministry of Education</a:t>
            </a:r>
          </a:p>
          <a:p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The author discloses </a:t>
            </a:r>
            <a:r>
              <a:rPr lang="en-US" sz="2000" dirty="0">
                <a:latin typeface="+mj-lt"/>
              </a:rPr>
              <a:t>any financial, personal or professional relationships with other people or organizations that could reasonably be perceived as conflicts of interest or as potentially influencing or biasing our </a:t>
            </a:r>
            <a:r>
              <a:rPr lang="en-US" sz="2000" dirty="0" smtClean="0">
                <a:latin typeface="+mj-lt"/>
              </a:rPr>
              <a:t>work</a:t>
            </a:r>
            <a:endParaRPr lang="en-US" sz="2000" dirty="0">
              <a:latin typeface="+mj-lt"/>
            </a:endParaRPr>
          </a:p>
          <a:p>
            <a:endParaRPr lang="bg-BG" sz="20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99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6512" y="66110"/>
            <a:ext cx="910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101600" dist="76200" dir="5400000" sx="0" sy="0">
                    <a:schemeClr val="accent1">
                      <a:satMod val="190000"/>
                      <a:tint val="100000"/>
                      <a:alpha val="74000"/>
                    </a:schemeClr>
                  </a:outerShdw>
                </a:effectLst>
              </a:rPr>
              <a:t>4th International Conference on Vascular Dementia June 30 - July 02, 2016 Valencia, Spain</a:t>
            </a:r>
            <a:endParaRPr lang="bg-BG" sz="1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27584" y="2708920"/>
            <a:ext cx="799565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</a:rPr>
              <a:t>THANK </a:t>
            </a:r>
            <a:r>
              <a:rPr lang="en-US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</a:rPr>
              <a:t>YOU FOR </a:t>
            </a:r>
            <a:r>
              <a:rPr lang="en-US" sz="4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</a:rPr>
              <a:t>YOR ATTENTION</a:t>
            </a:r>
            <a:endParaRPr lang="bg-BG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600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14822</TotalTime>
  <Words>5117</Words>
  <Application>Microsoft Office PowerPoint</Application>
  <PresentationFormat>On-screen Show (4:3)</PresentationFormat>
  <Paragraphs>521</Paragraphs>
  <Slides>68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Flow</vt:lpstr>
      <vt:lpstr>Asymptomatic Carotid Stenosis, Arterial Hypertension and Cognitive Impairment: A Longitudinal Population-Based Epidemiological Study. </vt:lpstr>
      <vt:lpstr>BACKGROUND</vt:lpstr>
      <vt:lpstr>BACKGROUND</vt:lpstr>
      <vt:lpstr>BACKGROUND</vt:lpstr>
      <vt:lpstr>BACKGROUND</vt:lpstr>
      <vt:lpstr>OBJECTIVE </vt:lpstr>
      <vt:lpstr>OBJECTIVE 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DESIGN &amp; METHODS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DISCUSSION</vt:lpstr>
      <vt:lpstr>CONCLUSION</vt:lpstr>
      <vt:lpstr>DISCLOSURE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Asymptomatic Carotid Stenosis, Arterial Hypertension and Cognitive Impairment: A Longitudinal Population-Based Epidemiological Study.</dc:title>
  <dc:creator>USER</dc:creator>
  <cp:lastModifiedBy>USER</cp:lastModifiedBy>
  <cp:revision>351</cp:revision>
  <dcterms:created xsi:type="dcterms:W3CDTF">2016-06-09T04:52:05Z</dcterms:created>
  <dcterms:modified xsi:type="dcterms:W3CDTF">2016-06-28T14:16:30Z</dcterms:modified>
</cp:coreProperties>
</file>