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0" r:id="rId6"/>
    <p:sldId id="261" r:id="rId7"/>
    <p:sldId id="262" r:id="rId8"/>
    <p:sldId id="264" r:id="rId9"/>
    <p:sldId id="263" r:id="rId10"/>
    <p:sldId id="265" r:id="rId11"/>
    <p:sldId id="274" r:id="rId12"/>
    <p:sldId id="275" r:id="rId13"/>
    <p:sldId id="276" r:id="rId14"/>
    <p:sldId id="266" r:id="rId15"/>
    <p:sldId id="267" r:id="rId16"/>
    <p:sldId id="268" r:id="rId17"/>
    <p:sldId id="269" r:id="rId18"/>
    <p:sldId id="270" r:id="rId19"/>
    <p:sldId id="271"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50"/>
    <p:restoredTop sz="94541"/>
  </p:normalViewPr>
  <p:slideViewPr>
    <p:cSldViewPr snapToGrid="0" snapToObjects="1">
      <p:cViewPr varScale="1">
        <p:scale>
          <a:sx n="124" d="100"/>
          <a:sy n="124" d="100"/>
        </p:scale>
        <p:origin x="1792" y="168"/>
      </p:cViewPr>
      <p:guideLst>
        <p:guide orient="horz" pos="2160"/>
        <p:guide pos="2880"/>
      </p:guideLst>
    </p:cSldViewPr>
  </p:slideViewPr>
  <p:notesTextViewPr>
    <p:cViewPr>
      <p:scale>
        <a:sx n="100" d="100"/>
        <a:sy n="100" d="100"/>
      </p:scale>
      <p:origin x="0" y="-696"/>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4BFB4B-A3D2-1948-B95C-122316D092F1}" type="datetimeFigureOut">
              <a:rPr lang="en-US" smtClean="0"/>
              <a:t>10/28/17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BEFE01-585C-4149-91F7-365A77E5005E}" type="slidenum">
              <a:rPr lang="en-US" smtClean="0"/>
              <a:t>‹#›</a:t>
            </a:fld>
            <a:endParaRPr lang="en-US"/>
          </a:p>
        </p:txBody>
      </p:sp>
    </p:spTree>
    <p:extLst>
      <p:ext uri="{BB962C8B-B14F-4D97-AF65-F5344CB8AC3E}">
        <p14:creationId xmlns:p14="http://schemas.microsoft.com/office/powerpoint/2010/main" val="68994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My thanks to the </a:t>
            </a:r>
            <a:r>
              <a:rPr lang="en-US" sz="1200" kern="1200" dirty="0" err="1" smtClean="0">
                <a:solidFill>
                  <a:schemeClr val="tx1"/>
                </a:solidFill>
                <a:effectLst/>
                <a:latin typeface="+mn-lt"/>
                <a:ea typeface="+mn-ea"/>
                <a:cs typeface="+mn-cs"/>
              </a:rPr>
              <a:t>Organising</a:t>
            </a:r>
            <a:r>
              <a:rPr lang="en-US" sz="1200" kern="1200" dirty="0" smtClean="0">
                <a:solidFill>
                  <a:schemeClr val="tx1"/>
                </a:solidFill>
                <a:effectLst/>
                <a:latin typeface="+mn-lt"/>
                <a:ea typeface="+mn-ea"/>
                <a:cs typeface="+mn-cs"/>
              </a:rPr>
              <a:t> Committee</a:t>
            </a:r>
            <a:r>
              <a:rPr lang="en-US" sz="1200" kern="1200" baseline="0" dirty="0" smtClean="0">
                <a:solidFill>
                  <a:schemeClr val="tx1"/>
                </a:solidFill>
                <a:effectLst/>
                <a:latin typeface="+mn-lt"/>
                <a:ea typeface="+mn-ea"/>
                <a:cs typeface="+mn-cs"/>
              </a:rPr>
              <a:t> for the opportunity to give this paper.</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am not an </a:t>
            </a:r>
            <a:r>
              <a:rPr lang="en-US" sz="1200" kern="1200" dirty="0" err="1" smtClean="0">
                <a:solidFill>
                  <a:schemeClr val="tx1"/>
                </a:solidFill>
                <a:effectLst/>
                <a:latin typeface="+mn-lt"/>
                <a:ea typeface="+mn-ea"/>
                <a:cs typeface="+mn-cs"/>
              </a:rPr>
              <a:t>Ayurvedic</a:t>
            </a:r>
            <a:r>
              <a:rPr lang="en-US" sz="1200" kern="1200" dirty="0" smtClean="0">
                <a:solidFill>
                  <a:schemeClr val="tx1"/>
                </a:solidFill>
                <a:effectLst/>
                <a:latin typeface="+mn-lt"/>
                <a:ea typeface="+mn-ea"/>
                <a:cs typeface="+mn-cs"/>
              </a:rPr>
              <a:t> practitioner, and my experience of herbal medicines is not expert.</a:t>
            </a:r>
            <a:r>
              <a:rPr lang="en-US" sz="1200" kern="1200" baseline="0" dirty="0" smtClean="0">
                <a:solidFill>
                  <a:schemeClr val="tx1"/>
                </a:solidFill>
                <a:effectLst/>
                <a:latin typeface="+mn-lt"/>
                <a:ea typeface="+mn-ea"/>
                <a:cs typeface="+mn-cs"/>
              </a:rPr>
              <a:t> However, any system of medicine needs to understand what it is dealing with, to be able to set about management appropriately. This is </a:t>
            </a:r>
            <a:r>
              <a:rPr lang="en-US" sz="1200" kern="1200" baseline="0" dirty="0" err="1" smtClean="0">
                <a:solidFill>
                  <a:schemeClr val="tx1"/>
                </a:solidFill>
                <a:effectLst/>
                <a:latin typeface="+mn-lt"/>
                <a:ea typeface="+mn-ea"/>
                <a:cs typeface="+mn-cs"/>
              </a:rPr>
              <a:t>perticularly</a:t>
            </a:r>
            <a:r>
              <a:rPr lang="en-US" sz="1200" kern="1200" baseline="0" dirty="0" smtClean="0">
                <a:solidFill>
                  <a:schemeClr val="tx1"/>
                </a:solidFill>
                <a:effectLst/>
                <a:latin typeface="+mn-lt"/>
                <a:ea typeface="+mn-ea"/>
                <a:cs typeface="+mn-cs"/>
              </a:rPr>
              <a:t> rewarding in the case of Diabetes Type Two.</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a:t>
            </a:r>
            <a:r>
              <a:rPr lang="en-US" sz="1200" kern="1200" baseline="0" dirty="0" smtClean="0">
                <a:solidFill>
                  <a:schemeClr val="tx1"/>
                </a:solidFill>
                <a:effectLst/>
                <a:latin typeface="+mn-lt"/>
                <a:ea typeface="+mn-ea"/>
                <a:cs typeface="+mn-cs"/>
              </a:rPr>
              <a:t> will</a:t>
            </a:r>
            <a:r>
              <a:rPr lang="en-US" sz="1200" kern="1200" dirty="0" smtClean="0">
                <a:solidFill>
                  <a:schemeClr val="tx1"/>
                </a:solidFill>
                <a:effectLst/>
                <a:latin typeface="+mn-lt"/>
                <a:ea typeface="+mn-ea"/>
                <a:cs typeface="+mn-cs"/>
              </a:rPr>
              <a:t> relate the history of diabetes Type Two, from the beginning of settled farming, and explains why there has from the 1950s until recently been so little emphasis on the prevention and reversal of the disease. </a:t>
            </a:r>
            <a:endParaRPr lang="en-GB"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1</a:t>
            </a:fld>
            <a:endParaRPr lang="en-US"/>
          </a:p>
        </p:txBody>
      </p:sp>
    </p:spTree>
    <p:extLst>
      <p:ext uri="{BB962C8B-B14F-4D97-AF65-F5344CB8AC3E}">
        <p14:creationId xmlns:p14="http://schemas.microsoft.com/office/powerpoint/2010/main" val="134783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last year’s figures, which will only have got worse since.</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2</a:t>
            </a:fld>
            <a:endParaRPr lang="en-US"/>
          </a:p>
        </p:txBody>
      </p:sp>
    </p:spTree>
    <p:extLst>
      <p:ext uri="{BB962C8B-B14F-4D97-AF65-F5344CB8AC3E}">
        <p14:creationId xmlns:p14="http://schemas.microsoft.com/office/powerpoint/2010/main" val="434807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did we get this</a:t>
            </a:r>
            <a:r>
              <a:rPr lang="en-US" baseline="0" dirty="0" smtClean="0"/>
              <a:t> bad? To understand that we need to delve back 20000 years into the past.</a:t>
            </a:r>
          </a:p>
          <a:p>
            <a:endParaRPr lang="en-US" baseline="0" dirty="0" smtClean="0"/>
          </a:p>
          <a:p>
            <a:r>
              <a:rPr lang="en-US" baseline="0" dirty="0" smtClean="0"/>
              <a:t>The advent of cereal farming was a major step. It meant far greater food security, releasing effort that could be devoted to other things. </a:t>
            </a:r>
          </a:p>
          <a:p>
            <a:endParaRPr lang="en-US" baseline="0" dirty="0" smtClean="0"/>
          </a:p>
          <a:p>
            <a:r>
              <a:rPr lang="en-US" baseline="0" dirty="0" smtClean="0"/>
              <a:t>It is no accident that written culture and monumental construction began about this time.</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3</a:t>
            </a:fld>
            <a:endParaRPr lang="en-US"/>
          </a:p>
        </p:txBody>
      </p:sp>
    </p:spTree>
    <p:extLst>
      <p:ext uri="{BB962C8B-B14F-4D97-AF65-F5344CB8AC3E}">
        <p14:creationId xmlns:p14="http://schemas.microsoft.com/office/powerpoint/2010/main" val="1509944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made</a:t>
            </a:r>
            <a:r>
              <a:rPr lang="en-US" baseline="0" dirty="0" smtClean="0"/>
              <a:t> greater energy available to the slaves who actually built those monuments</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4</a:t>
            </a:fld>
            <a:endParaRPr lang="en-US"/>
          </a:p>
        </p:txBody>
      </p:sp>
    </p:spTree>
    <p:extLst>
      <p:ext uri="{BB962C8B-B14F-4D97-AF65-F5344CB8AC3E}">
        <p14:creationId xmlns:p14="http://schemas.microsoft.com/office/powerpoint/2010/main" val="1594733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fast forward 7000 years, and we had found</a:t>
            </a:r>
            <a:r>
              <a:rPr lang="en-US" baseline="0" dirty="0" smtClean="0"/>
              <a:t> ways to work less hard</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5</a:t>
            </a:fld>
            <a:endParaRPr lang="en-US"/>
          </a:p>
        </p:txBody>
      </p:sp>
    </p:spTree>
    <p:extLst>
      <p:ext uri="{BB962C8B-B14F-4D97-AF65-F5344CB8AC3E}">
        <p14:creationId xmlns:p14="http://schemas.microsoft.com/office/powerpoint/2010/main" val="1579331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 . Until the present century,</a:t>
            </a:r>
            <a:r>
              <a:rPr lang="en-US" baseline="0" dirty="0" smtClean="0"/>
              <a:t> when few of us work at all. At least the gardener has to push his mower </a:t>
            </a:r>
            <a:r>
              <a:rPr lang="mr-IN" baseline="0" dirty="0" smtClean="0"/>
              <a:t>–</a:t>
            </a:r>
            <a:r>
              <a:rPr lang="en-US" baseline="0" dirty="0" smtClean="0"/>
              <a:t> most don’t even do that.</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6</a:t>
            </a:fld>
            <a:endParaRPr lang="en-US"/>
          </a:p>
        </p:txBody>
      </p:sp>
    </p:spTree>
    <p:extLst>
      <p:ext uri="{BB962C8B-B14F-4D97-AF65-F5344CB8AC3E}">
        <p14:creationId xmlns:p14="http://schemas.microsoft.com/office/powerpoint/2010/main" val="1238687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Yet we go on producing</a:t>
            </a:r>
            <a:r>
              <a:rPr lang="en-US" baseline="0" dirty="0" smtClean="0"/>
              <a:t> carbohydrates in unprecedented quantities.</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7</a:t>
            </a:fld>
            <a:endParaRPr lang="en-US"/>
          </a:p>
        </p:txBody>
      </p:sp>
    </p:spTree>
    <p:extLst>
      <p:ext uri="{BB962C8B-B14F-4D97-AF65-F5344CB8AC3E}">
        <p14:creationId xmlns:p14="http://schemas.microsoft.com/office/powerpoint/2010/main" val="418369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taking the best part out, leaving almost empty calories.</a:t>
            </a:r>
          </a:p>
          <a:p>
            <a:endParaRPr lang="en-US" dirty="0" smtClean="0"/>
          </a:p>
          <a:p>
            <a:r>
              <a:rPr lang="en-US" dirty="0" smtClean="0"/>
              <a:t>Note the name on the packet, by the way.</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8</a:t>
            </a:fld>
            <a:endParaRPr lang="en-US"/>
          </a:p>
        </p:txBody>
      </p:sp>
    </p:spTree>
    <p:extLst>
      <p:ext uri="{BB962C8B-B14F-4D97-AF65-F5344CB8AC3E}">
        <p14:creationId xmlns:p14="http://schemas.microsoft.com/office/powerpoint/2010/main" val="260037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this point meet an</a:t>
            </a:r>
            <a:r>
              <a:rPr lang="en-US" baseline="0" dirty="0" smtClean="0"/>
              <a:t> illustrious</a:t>
            </a:r>
            <a:r>
              <a:rPr lang="en-US" dirty="0" smtClean="0"/>
              <a:t> man, whose</a:t>
            </a:r>
            <a:r>
              <a:rPr lang="en-US" baseline="0" dirty="0" smtClean="0"/>
              <a:t> brilliant career began in Cambridge in the 1950s.</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9</a:t>
            </a:fld>
            <a:endParaRPr lang="en-US"/>
          </a:p>
        </p:txBody>
      </p:sp>
    </p:spTree>
    <p:extLst>
      <p:ext uri="{BB962C8B-B14F-4D97-AF65-F5344CB8AC3E}">
        <p14:creationId xmlns:p14="http://schemas.microsoft.com/office/powerpoint/2010/main" val="2081006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was the first to identify and name Diabetes Type Two, in the population of Bedford.</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10</a:t>
            </a:fld>
            <a:endParaRPr lang="en-US"/>
          </a:p>
        </p:txBody>
      </p:sp>
    </p:spTree>
    <p:extLst>
      <p:ext uri="{BB962C8B-B14F-4D97-AF65-F5344CB8AC3E}">
        <p14:creationId xmlns:p14="http://schemas.microsoft.com/office/powerpoint/2010/main" val="795849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Frustrated by</a:t>
            </a:r>
            <a:r>
              <a:rPr lang="en-US" baseline="0" dirty="0" smtClean="0"/>
              <a:t> a political unwillingness to extend his research, he approached industry for the funding he needed.</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11</a:t>
            </a:fld>
            <a:endParaRPr lang="en-US"/>
          </a:p>
        </p:txBody>
      </p:sp>
    </p:spTree>
    <p:extLst>
      <p:ext uri="{BB962C8B-B14F-4D97-AF65-F5344CB8AC3E}">
        <p14:creationId xmlns:p14="http://schemas.microsoft.com/office/powerpoint/2010/main" val="197674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made a Faustian</a:t>
            </a:r>
            <a:r>
              <a:rPr lang="en-US" baseline="0" dirty="0" smtClean="0"/>
              <a:t> pact, well aware of the implications. It set him off in the directions for which he became famous. But we had no research in prevention or the cause of diabetes for the next 60 years.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12</a:t>
            </a:fld>
            <a:endParaRPr lang="en-US"/>
          </a:p>
        </p:txBody>
      </p:sp>
    </p:spTree>
    <p:extLst>
      <p:ext uri="{BB962C8B-B14F-4D97-AF65-F5344CB8AC3E}">
        <p14:creationId xmlns:p14="http://schemas.microsoft.com/office/powerpoint/2010/main" val="991848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Meanwhile in 1985 I had</a:t>
            </a:r>
            <a:r>
              <a:rPr lang="en-US" baseline="0" dirty="0" smtClean="0"/>
              <a:t> an opportunity to question him about this. He was candid, and I respected his confidence until 2015. </a:t>
            </a:r>
          </a:p>
          <a:p>
            <a:endParaRPr lang="en-US" baseline="0" dirty="0" smtClean="0"/>
          </a:p>
          <a:p>
            <a:r>
              <a:rPr lang="en-US" baseline="0" dirty="0" smtClean="0"/>
              <a:t>By which time Butterfield had been dead 15 years.</a:t>
            </a:r>
          </a:p>
          <a:p>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13</a:t>
            </a:fld>
            <a:endParaRPr lang="en-US"/>
          </a:p>
        </p:txBody>
      </p:sp>
    </p:spTree>
    <p:extLst>
      <p:ext uri="{BB962C8B-B14F-4D97-AF65-F5344CB8AC3E}">
        <p14:creationId xmlns:p14="http://schemas.microsoft.com/office/powerpoint/2010/main" val="714344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examples of the prevailing</a:t>
            </a:r>
            <a:r>
              <a:rPr lang="en-US" baseline="0" dirty="0" smtClean="0"/>
              <a:t> philosophical stance in medicine for the past century, that Harris Coulter described as Rational.</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14</a:t>
            </a:fld>
            <a:endParaRPr lang="en-US"/>
          </a:p>
        </p:txBody>
      </p:sp>
    </p:spTree>
    <p:extLst>
      <p:ext uri="{BB962C8B-B14F-4D97-AF65-F5344CB8AC3E}">
        <p14:creationId xmlns:p14="http://schemas.microsoft.com/office/powerpoint/2010/main" val="1627688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academic establishment</a:t>
            </a:r>
            <a:r>
              <a:rPr lang="en-US" baseline="0" dirty="0" smtClean="0"/>
              <a:t> is not used to thinking empirically,  and that has infected all the practitioners they train. </a:t>
            </a:r>
          </a:p>
          <a:p>
            <a:endParaRPr lang="en-US" baseline="0" dirty="0" smtClean="0"/>
          </a:p>
          <a:p>
            <a:r>
              <a:rPr lang="en-US" baseline="0" dirty="0" smtClean="0"/>
              <a:t>However general medical practice in the British NHS, and public health practice using that model, work much better when rooted in empirical thinking. </a:t>
            </a:r>
          </a:p>
          <a:p>
            <a:endParaRPr lang="en-US" baseline="0" dirty="0" smtClean="0"/>
          </a:p>
          <a:p>
            <a:r>
              <a:rPr lang="en-US" baseline="0" dirty="0" smtClean="0"/>
              <a:t>Here’s an example.</a:t>
            </a:r>
            <a:endParaRPr lang="en-US" dirty="0"/>
          </a:p>
        </p:txBody>
      </p:sp>
      <p:sp>
        <p:nvSpPr>
          <p:cNvPr id="4" name="Slide Number Placeholder 3"/>
          <p:cNvSpPr>
            <a:spLocks noGrp="1"/>
          </p:cNvSpPr>
          <p:nvPr>
            <p:ph type="sldNum" sz="quarter" idx="10"/>
          </p:nvPr>
        </p:nvSpPr>
        <p:spPr/>
        <p:txBody>
          <a:bodyPr/>
          <a:lstStyle/>
          <a:p>
            <a:fld id="{13BEFE01-585C-4149-91F7-365A77E5005E}" type="slidenum">
              <a:rPr lang="en-US" smtClean="0"/>
              <a:t>15</a:t>
            </a:fld>
            <a:endParaRPr lang="en-US"/>
          </a:p>
        </p:txBody>
      </p:sp>
    </p:spTree>
    <p:extLst>
      <p:ext uri="{BB962C8B-B14F-4D97-AF65-F5344CB8AC3E}">
        <p14:creationId xmlns:p14="http://schemas.microsoft.com/office/powerpoint/2010/main" val="2593154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GB"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10/28/17</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10/28/17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GB"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D140825E-4A15-4D39-8176-1F07E904CB30}" type="datetimeFigureOut">
              <a:rPr lang="en-US" smtClean="0"/>
              <a:t>10/28/17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10/28/17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6"/>
          <p:cNvSpPr>
            <a:spLocks noGrp="1"/>
          </p:cNvSpPr>
          <p:nvPr>
            <p:ph type="dt" sz="half" idx="10"/>
          </p:nvPr>
        </p:nvSpPr>
        <p:spPr/>
        <p:txBody>
          <a:bodyPr/>
          <a:lstStyle/>
          <a:p>
            <a:fld id="{D140825E-4A15-4D39-8176-1F07E904CB30}" type="datetimeFigureOut">
              <a:rPr lang="en-US" smtClean="0"/>
              <a:t>10/28/17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E4AAA4-6363-4581-962D-1ACCC2D600C5}" type="slidenum">
              <a:rPr lang="en-US" smtClean="0"/>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10/28/17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10/28/17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smtClean="0"/>
              <a:t>Click to edit Master title style</a:t>
            </a:r>
            <a:endParaRPr/>
          </a:p>
        </p:txBody>
      </p:sp>
      <p:sp>
        <p:nvSpPr>
          <p:cNvPr id="5" name="Date Placeholder 4"/>
          <p:cNvSpPr>
            <a:spLocks noGrp="1"/>
          </p:cNvSpPr>
          <p:nvPr>
            <p:ph type="dt" sz="half" idx="10"/>
          </p:nvPr>
        </p:nvSpPr>
        <p:spPr/>
        <p:txBody>
          <a:bodyPr/>
          <a:lstStyle/>
          <a:p>
            <a:fld id="{D140825E-4A15-4D39-8176-1F07E904CB30}" type="datetimeFigureOut">
              <a:rPr lang="en-US" smtClean="0"/>
              <a:t>10/28/17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smtClean="0"/>
              <a:t>Click to edit Master title style</a:t>
            </a:r>
            <a:endParaRPr/>
          </a:p>
        </p:txBody>
      </p:sp>
      <p:sp>
        <p:nvSpPr>
          <p:cNvPr id="3" name="Date Placeholder 2"/>
          <p:cNvSpPr>
            <a:spLocks noGrp="1"/>
          </p:cNvSpPr>
          <p:nvPr>
            <p:ph type="dt" sz="half" idx="10"/>
          </p:nvPr>
        </p:nvSpPr>
        <p:spPr/>
        <p:txBody>
          <a:bodyPr/>
          <a:lstStyle/>
          <a:p>
            <a:fld id="{D140825E-4A15-4D39-8176-1F07E904CB30}" type="datetimeFigureOut">
              <a:rPr lang="en-US" smtClean="0"/>
              <a:t>10/28/17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D140825E-4A15-4D39-8176-1F07E904CB30}" type="datetimeFigureOut">
              <a:rPr lang="en-US" smtClean="0"/>
              <a:t>10/28/17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t>10/28/17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GB"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D140825E-4A15-4D39-8176-1F07E904CB30}" type="datetimeFigureOut">
              <a:rPr lang="en-US" smtClean="0"/>
              <a:t>10/28/17</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GB"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10/28/17</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GB"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smtClean="0"/>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10/28/17</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10/28/17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10/28/17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GB"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D140825E-4A15-4D39-8176-1F07E904CB30}" type="datetimeFigureOut">
              <a:rPr lang="en-US" smtClean="0"/>
              <a:t>10/28/17</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93E4AAA4-6363-4581-962D-1ACCC2D600C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4"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hyperlink" Target="https://www.google.co.uk/url?sa=t&amp;rct=j&amp;q=&amp;esrc=s&amp;source=web&amp;cd=9&amp;ved=0ahUKEwjns5-3oajQAhWMAxoKHe1HDB8Q7ZgBCCMoADAI&amp;url=/maps/uv?hl=en&amp;pb=!1s0x880f0884fa26bf4f:0x79de3003aaa9456d!2m13!2m2!1i80!2i80!3m1!2i20!16m7!1b1!2m2!1m1!1e1!2m2!1m1!1e3!3m1!7e115!4shttps://picasaweb.google.com/lh/sredir?uname=112765117305729018924&amp;id=6303215862598685314&amp;target=PHOTO!5s+-+Google+Search&amp;imagekey=!1e3!2s-qAOAirOb2_4/V3mFbmDNUoI/AAAAAAABxws/G4rdCiC6YqMHn0-EGz64aCdHYP0DzOzOgCJkC&amp;usg=AFQjCNFq1iVfpFab2QE0mEhAPqsoddTS3A&amp;sig2=0m95JFCRtcA_iSlYv7waMg" TargetMode="External"/><Relationship Id="rId4" Type="http://schemas.openxmlformats.org/officeDocument/2006/relationships/image" Target="../media/image16.png"/><Relationship Id="rId5" Type="http://schemas.openxmlformats.org/officeDocument/2006/relationships/image" Target="../media/image17.jp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hyperlink" Target="NULL" TargetMode="External"/><Relationship Id="rId4" Type="http://schemas.openxmlformats.org/officeDocument/2006/relationships/image" Target="../media/image18.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Knight_Bachelor" TargetMode="External"/><Relationship Id="rId4" Type="http://schemas.openxmlformats.org/officeDocument/2006/relationships/hyperlink" Target="https://en.wikipedia.org/wiki/Officer_of_the_Order_of_the_British_Empire" TargetMode="External"/><Relationship Id="rId5" Type="http://schemas.openxmlformats.org/officeDocument/2006/relationships/hyperlink" Target="https://en.wikipedia.org/wiki/Fellow_of_the_Royal_College_of_Physicians" TargetMode="External"/><Relationship Id="rId6" Type="http://schemas.openxmlformats.org/officeDocument/2006/relationships/hyperlink" Target="http://www.actiononsugar.org/" TargetMode="Externa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atkins.com/" TargetMode="External"/><Relationship Id="rId4" Type="http://schemas.openxmlformats.org/officeDocument/2006/relationships/hyperlink" Target="http://www.montignac.com/en/" TargetMode="External"/><Relationship Id="rId1" Type="http://schemas.openxmlformats.org/officeDocument/2006/relationships/slideLayout" Target="../slideLayouts/slideLayout2.xml"/><Relationship Id="rId2" Type="http://schemas.openxmlformats.org/officeDocument/2006/relationships/hyperlink" Target="http://thepaleodiet.co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805651"/>
            <a:ext cx="6762749" cy="2077979"/>
          </a:xfrm>
        </p:spPr>
        <p:txBody>
          <a:bodyPr/>
          <a:lstStyle/>
          <a:p>
            <a:pPr algn="ctr"/>
            <a:r>
              <a:rPr lang="en-US" sz="2800" b="1" dirty="0">
                <a:solidFill>
                  <a:srgbClr val="FFC000"/>
                </a:solidFill>
              </a:rPr>
              <a:t>How Did Things Get So Bad?</a:t>
            </a:r>
            <a:r>
              <a:rPr lang="en-GB" sz="2800" b="1" dirty="0">
                <a:solidFill>
                  <a:srgbClr val="FFC000"/>
                </a:solidFill>
              </a:rPr>
              <a:t/>
            </a:r>
            <a:br>
              <a:rPr lang="en-GB" sz="2800" b="1" dirty="0">
                <a:solidFill>
                  <a:srgbClr val="FFC000"/>
                </a:solidFill>
              </a:rPr>
            </a:br>
            <a:r>
              <a:rPr lang="en-GB" sz="1400" b="1" dirty="0" smtClean="0"/>
              <a:t> </a:t>
            </a:r>
            <a:r>
              <a:rPr lang="en-GB" sz="2800" b="1" dirty="0" smtClean="0"/>
              <a:t/>
            </a:r>
            <a:br>
              <a:rPr lang="en-GB" sz="2800" b="1" dirty="0" smtClean="0"/>
            </a:br>
            <a:r>
              <a:rPr lang="en-US" sz="2400" dirty="0" smtClean="0"/>
              <a:t>The </a:t>
            </a:r>
            <a:r>
              <a:rPr lang="en-US" sz="2400" dirty="0"/>
              <a:t>Past, Present and Future </a:t>
            </a:r>
            <a:r>
              <a:rPr lang="en-US" sz="2400" dirty="0" smtClean="0"/>
              <a:t/>
            </a:r>
            <a:br>
              <a:rPr lang="en-US" sz="2400" dirty="0" smtClean="0"/>
            </a:br>
            <a:r>
              <a:rPr lang="en-US" sz="2400" dirty="0" smtClean="0"/>
              <a:t>of </a:t>
            </a:r>
            <a:r>
              <a:rPr lang="en-US" sz="2400" dirty="0"/>
              <a:t>Diabetes Type Two</a:t>
            </a:r>
            <a:r>
              <a:rPr lang="en-GB" sz="2400" dirty="0"/>
              <a:t> </a:t>
            </a:r>
            <a:r>
              <a:rPr lang="en-GB" dirty="0" smtClean="0">
                <a:latin typeface="Bookman Old Style"/>
                <a:cs typeface="Bookman Old Style"/>
              </a:rPr>
              <a:t/>
            </a:r>
            <a:br>
              <a:rPr lang="en-GB" dirty="0" smtClean="0">
                <a:latin typeface="Bookman Old Style"/>
                <a:cs typeface="Bookman Old Style"/>
              </a:rPr>
            </a:br>
            <a:endParaRPr lang="en-US" dirty="0">
              <a:latin typeface="Bookman Old Style"/>
              <a:cs typeface="Bookman Old Style"/>
            </a:endParaRPr>
          </a:p>
        </p:txBody>
      </p:sp>
      <p:sp>
        <p:nvSpPr>
          <p:cNvPr id="3" name="Subtitle 2"/>
          <p:cNvSpPr>
            <a:spLocks noGrp="1"/>
          </p:cNvSpPr>
          <p:nvPr>
            <p:ph type="subTitle" idx="1"/>
          </p:nvPr>
        </p:nvSpPr>
        <p:spPr/>
        <p:txBody>
          <a:bodyPr/>
          <a:lstStyle/>
          <a:p>
            <a:pPr algn="ctr"/>
            <a:r>
              <a:rPr lang="it-IT" dirty="0">
                <a:latin typeface="Apple Casual"/>
                <a:cs typeface="Apple Casual"/>
              </a:rPr>
              <a:t>Dr Peter </a:t>
            </a:r>
            <a:r>
              <a:rPr lang="it-IT" dirty="0" smtClean="0">
                <a:latin typeface="Apple Casual"/>
                <a:cs typeface="Apple Casual"/>
              </a:rPr>
              <a:t>Mansfield</a:t>
            </a:r>
          </a:p>
          <a:p>
            <a:pPr algn="ctr"/>
            <a:r>
              <a:rPr lang="it-IT" u="sng" dirty="0" err="1">
                <a:solidFill>
                  <a:schemeClr val="bg2">
                    <a:lumMod val="20000"/>
                    <a:lumOff val="80000"/>
                  </a:schemeClr>
                </a:solidFill>
                <a:latin typeface="Apple Casual"/>
                <a:cs typeface="Apple Casual"/>
              </a:rPr>
              <a:t>m</a:t>
            </a:r>
            <a:r>
              <a:rPr lang="it-IT" u="sng" dirty="0" err="1" smtClean="0">
                <a:solidFill>
                  <a:schemeClr val="bg2">
                    <a:lumMod val="20000"/>
                    <a:lumOff val="80000"/>
                  </a:schemeClr>
                </a:solidFill>
                <a:latin typeface="Apple Casual"/>
                <a:cs typeface="Apple Casual"/>
              </a:rPr>
              <a:t>ansfield.pj@gmail.com</a:t>
            </a:r>
            <a:endParaRPr lang="it-IT" u="sng" dirty="0">
              <a:solidFill>
                <a:schemeClr val="bg2">
                  <a:lumMod val="20000"/>
                  <a:lumOff val="80000"/>
                </a:schemeClr>
              </a:solidFill>
              <a:latin typeface="Apple Casual"/>
              <a:cs typeface="Apple Casual"/>
            </a:endParaRPr>
          </a:p>
          <a:p>
            <a:pPr algn="ctr"/>
            <a:r>
              <a:rPr lang="it-IT" b="1" dirty="0" err="1" smtClean="0">
                <a:latin typeface="Apple Casual"/>
                <a:cs typeface="Apple Casual"/>
              </a:rPr>
              <a:t>Retired</a:t>
            </a:r>
            <a:r>
              <a:rPr lang="it-IT" b="1" dirty="0" smtClean="0">
                <a:latin typeface="Apple Casual"/>
                <a:cs typeface="Apple Casual"/>
              </a:rPr>
              <a:t> </a:t>
            </a:r>
            <a:r>
              <a:rPr lang="it-IT" b="1" dirty="0" err="1" smtClean="0">
                <a:latin typeface="Apple Casual"/>
                <a:cs typeface="Apple Casual"/>
              </a:rPr>
              <a:t>Aeromedical</a:t>
            </a:r>
            <a:r>
              <a:rPr lang="it-IT" b="1" dirty="0" smtClean="0">
                <a:latin typeface="Apple Casual"/>
                <a:cs typeface="Apple Casual"/>
              </a:rPr>
              <a:t> </a:t>
            </a:r>
            <a:r>
              <a:rPr lang="it-IT" b="1" dirty="0" err="1" smtClean="0">
                <a:latin typeface="Apple Casual"/>
                <a:cs typeface="Apple Casual"/>
              </a:rPr>
              <a:t>Examiner</a:t>
            </a:r>
            <a:r>
              <a:rPr lang="it-IT" b="1" dirty="0" smtClean="0">
                <a:latin typeface="Apple Casual"/>
                <a:cs typeface="Apple Casual"/>
              </a:rPr>
              <a:t>, UK </a:t>
            </a:r>
          </a:p>
          <a:p>
            <a:pPr algn="ctr"/>
            <a:r>
              <a:rPr lang="it-IT" b="1" dirty="0" err="1" smtClean="0">
                <a:latin typeface="Apple Casual"/>
                <a:cs typeface="Apple Casual"/>
              </a:rPr>
              <a:t>Independent</a:t>
            </a:r>
            <a:r>
              <a:rPr lang="it-IT" b="1" dirty="0" smtClean="0">
                <a:latin typeface="Apple Casual"/>
                <a:cs typeface="Apple Casual"/>
              </a:rPr>
              <a:t> </a:t>
            </a:r>
            <a:r>
              <a:rPr lang="it-IT" b="1" dirty="0" err="1">
                <a:latin typeface="Apple Casual"/>
                <a:cs typeface="Apple Casual"/>
              </a:rPr>
              <a:t>Health</a:t>
            </a:r>
            <a:r>
              <a:rPr lang="it-IT" b="1" dirty="0">
                <a:latin typeface="Apple Casual"/>
                <a:cs typeface="Apple Casual"/>
              </a:rPr>
              <a:t> Investigator</a:t>
            </a:r>
            <a:r>
              <a:rPr lang="en-GB" dirty="0">
                <a:latin typeface="Apple Casual"/>
                <a:cs typeface="Apple Casual"/>
              </a:rPr>
              <a:t> </a:t>
            </a:r>
            <a:r>
              <a:rPr lang="en-GB" dirty="0"/>
              <a:t/>
            </a:r>
            <a:br>
              <a:rPr lang="en-GB" dirty="0"/>
            </a:br>
            <a:endParaRPr lang="en-US" dirty="0"/>
          </a:p>
        </p:txBody>
      </p:sp>
    </p:spTree>
    <p:extLst>
      <p:ext uri="{BB962C8B-B14F-4D97-AF65-F5344CB8AC3E}">
        <p14:creationId xmlns:p14="http://schemas.microsoft.com/office/powerpoint/2010/main" val="4469454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Pandemic</a:t>
            </a:r>
            <a:endParaRPr lang="en-US" dirty="0">
              <a:latin typeface="Apple Casual"/>
              <a:cs typeface="Apple Casual"/>
            </a:endParaRPr>
          </a:p>
        </p:txBody>
      </p:sp>
      <p:sp>
        <p:nvSpPr>
          <p:cNvPr id="5" name="Content Placeholder 4"/>
          <p:cNvSpPr>
            <a:spLocks noGrp="1"/>
          </p:cNvSpPr>
          <p:nvPr>
            <p:ph idx="1"/>
          </p:nvPr>
        </p:nvSpPr>
        <p:spPr>
          <a:xfrm>
            <a:off x="779463" y="1772580"/>
            <a:ext cx="7583487" cy="4208930"/>
          </a:xfrm>
        </p:spPr>
        <p:txBody>
          <a:bodyPr>
            <a:prstTxWarp prst="textInflate">
              <a:avLst/>
            </a:prstTxWarp>
            <a:noAutofit/>
          </a:bodyPr>
          <a:lstStyle/>
          <a:p>
            <a:pPr marL="0" indent="0" algn="ctr">
              <a:buNone/>
            </a:pPr>
            <a:r>
              <a:rPr lang="de-DE" sz="1800" dirty="0" smtClean="0"/>
              <a:t>WHO GLOBAL </a:t>
            </a:r>
            <a:r>
              <a:rPr lang="de-DE" sz="1800" dirty="0"/>
              <a:t>REPORT </a:t>
            </a:r>
            <a:r>
              <a:rPr lang="de-DE" sz="1800" dirty="0" smtClean="0"/>
              <a:t>ON DIABETES 2016</a:t>
            </a:r>
            <a:endParaRPr lang="de-DE" sz="1800" dirty="0"/>
          </a:p>
          <a:p>
            <a:pPr>
              <a:buFont typeface="Wingdings" charset="2"/>
              <a:buChar char="u"/>
            </a:pPr>
            <a:r>
              <a:rPr lang="en-US" sz="1800" dirty="0" smtClean="0"/>
              <a:t>Globally</a:t>
            </a:r>
            <a:r>
              <a:rPr lang="en-US" sz="1800" dirty="0"/>
              <a:t>, an estimated </a:t>
            </a:r>
            <a:r>
              <a:rPr lang="en-US" sz="1800" b="1" dirty="0" smtClean="0">
                <a:ln w="9000" cmpd="sng">
                  <a:solidFill>
                    <a:schemeClr val="accent4">
                      <a:shade val="50000"/>
                      <a:satMod val="120000"/>
                    </a:schemeClr>
                  </a:solidFill>
                  <a:prstDash val="solid"/>
                </a:ln>
                <a:solidFill>
                  <a:schemeClr val="accent5">
                    <a:lumMod val="60000"/>
                    <a:lumOff val="40000"/>
                  </a:schemeClr>
                </a:solidFill>
                <a:effectLst>
                  <a:reflection blurRad="12700" stA="28000" endPos="45000" dist="1000" dir="5400000" sy="-100000" algn="bl" rotWithShape="0"/>
                </a:effectLst>
              </a:rPr>
              <a:t>422 million adults</a:t>
            </a:r>
            <a:r>
              <a:rPr lang="en-US" sz="1800" b="1" spc="300" dirty="0" smtClean="0">
                <a:ln w="11430" cmpd="sng">
                  <a:solidFill>
                    <a:schemeClr val="accent1">
                      <a:tint val="10000"/>
                    </a:schemeClr>
                  </a:solidFill>
                  <a:prstDash val="solid"/>
                  <a:miter lim="800000"/>
                </a:ln>
                <a:solidFill>
                  <a:schemeClr val="accent5">
                    <a:lumMod val="60000"/>
                    <a:lumOff val="40000"/>
                  </a:schemeClr>
                </a:solidFill>
                <a:effectLst>
                  <a:glow rad="45500">
                    <a:schemeClr val="accent1">
                      <a:satMod val="220000"/>
                      <a:alpha val="35000"/>
                    </a:schemeClr>
                  </a:glow>
                </a:effectLst>
              </a:rPr>
              <a:t> </a:t>
            </a:r>
            <a:r>
              <a:rPr lang="en-US" sz="1800" dirty="0"/>
              <a:t>were living with diabetes </a:t>
            </a:r>
            <a:r>
              <a:rPr lang="en-US" sz="1800" dirty="0" smtClean="0"/>
              <a:t>in </a:t>
            </a:r>
            <a:r>
              <a:rPr lang="en-US" sz="1800" dirty="0"/>
              <a:t>2014, compared to 108 </a:t>
            </a:r>
            <a:r>
              <a:rPr lang="en-US" sz="1800" dirty="0" smtClean="0"/>
              <a:t>million in </a:t>
            </a:r>
            <a:r>
              <a:rPr lang="en-US" sz="1800" dirty="0"/>
              <a:t>1980</a:t>
            </a:r>
            <a:r>
              <a:rPr lang="en-US" sz="1800" dirty="0" smtClean="0"/>
              <a:t>.</a:t>
            </a:r>
          </a:p>
          <a:p>
            <a:pPr>
              <a:buFont typeface="Wingdings" charset="2"/>
              <a:buChar char="u"/>
            </a:pPr>
            <a:r>
              <a:rPr lang="en-US" sz="1800" dirty="0" smtClean="0"/>
              <a:t>The </a:t>
            </a:r>
            <a:r>
              <a:rPr lang="en-US" sz="1800" dirty="0"/>
              <a:t>global prevalence </a:t>
            </a:r>
            <a:r>
              <a:rPr lang="en-US" sz="1800" dirty="0" smtClean="0"/>
              <a:t>(</a:t>
            </a:r>
            <a:r>
              <a:rPr lang="en-US" sz="1800" dirty="0"/>
              <a:t>age-standardized) of diabetes </a:t>
            </a:r>
            <a:r>
              <a:rPr lang="en-US" sz="1800" dirty="0" smtClean="0"/>
              <a:t>has </a:t>
            </a:r>
            <a:r>
              <a:rPr lang="en-US" sz="1800" dirty="0"/>
              <a:t>nearly doubled since 1980, </a:t>
            </a:r>
            <a:r>
              <a:rPr lang="en-US" sz="1800" dirty="0" smtClean="0"/>
              <a:t>rising </a:t>
            </a:r>
            <a:r>
              <a:rPr lang="en-US" sz="1800" dirty="0"/>
              <a:t>from 4.7% to </a:t>
            </a:r>
            <a:r>
              <a:rPr lang="en-US" sz="1800" dirty="0">
                <a:solidFill>
                  <a:schemeClr val="accent5">
                    <a:lumMod val="60000"/>
                    <a:lumOff val="40000"/>
                  </a:schemeClr>
                </a:solidFill>
              </a:rPr>
              <a:t>8.5% in the </a:t>
            </a:r>
            <a:r>
              <a:rPr lang="en-US" sz="1800" dirty="0" smtClean="0">
                <a:solidFill>
                  <a:schemeClr val="accent5">
                    <a:lumMod val="60000"/>
                    <a:lumOff val="40000"/>
                  </a:schemeClr>
                </a:solidFill>
              </a:rPr>
              <a:t>adult population</a:t>
            </a:r>
            <a:r>
              <a:rPr lang="en-US" sz="1800" dirty="0" smtClean="0"/>
              <a:t>. </a:t>
            </a:r>
          </a:p>
          <a:p>
            <a:pPr>
              <a:buFont typeface="Wingdings" charset="2"/>
              <a:buChar char="u"/>
            </a:pPr>
            <a:r>
              <a:rPr lang="en-US" sz="1800" dirty="0" smtClean="0"/>
              <a:t>This </a:t>
            </a:r>
            <a:r>
              <a:rPr lang="en-US" sz="1800" dirty="0"/>
              <a:t>reflects an </a:t>
            </a:r>
            <a:r>
              <a:rPr lang="en-US" sz="1800" dirty="0" smtClean="0"/>
              <a:t>increase </a:t>
            </a:r>
            <a:r>
              <a:rPr lang="en-US" sz="1800" dirty="0"/>
              <a:t>in associated risk factors </a:t>
            </a:r>
            <a:r>
              <a:rPr lang="en-US" sz="1800" dirty="0" smtClean="0"/>
              <a:t>such </a:t>
            </a:r>
            <a:r>
              <a:rPr lang="en-US" sz="1800" dirty="0"/>
              <a:t>as being </a:t>
            </a:r>
            <a:r>
              <a:rPr lang="en-US" sz="1800" dirty="0">
                <a:solidFill>
                  <a:schemeClr val="accent5">
                    <a:lumMod val="60000"/>
                    <a:lumOff val="40000"/>
                  </a:schemeClr>
                </a:solidFill>
              </a:rPr>
              <a:t>overweight or obese</a:t>
            </a:r>
            <a:r>
              <a:rPr lang="en-US" sz="1800" dirty="0"/>
              <a:t>. </a:t>
            </a:r>
            <a:endParaRPr lang="en-US" sz="1800" dirty="0" smtClean="0"/>
          </a:p>
          <a:p>
            <a:pPr>
              <a:buFont typeface="Wingdings" charset="2"/>
              <a:buChar char="u"/>
            </a:pPr>
            <a:r>
              <a:rPr lang="en-US" sz="1800" dirty="0" smtClean="0"/>
              <a:t>Over </a:t>
            </a:r>
            <a:r>
              <a:rPr lang="en-US" sz="1800" dirty="0"/>
              <a:t>the past decade, diabetes </a:t>
            </a:r>
            <a:r>
              <a:rPr lang="en-US" sz="1800" dirty="0" smtClean="0"/>
              <a:t>prevalence has </a:t>
            </a:r>
            <a:r>
              <a:rPr lang="en-US" sz="1800" dirty="0"/>
              <a:t>risen faster in low- </a:t>
            </a:r>
            <a:r>
              <a:rPr lang="en-US" sz="1800" dirty="0" smtClean="0"/>
              <a:t>and </a:t>
            </a:r>
            <a:r>
              <a:rPr lang="en-US" sz="1800" dirty="0"/>
              <a:t>middle-income countries than </a:t>
            </a:r>
            <a:r>
              <a:rPr lang="en-US" sz="1800" dirty="0" smtClean="0"/>
              <a:t>in </a:t>
            </a:r>
            <a:r>
              <a:rPr lang="en-US" sz="1800" dirty="0"/>
              <a:t>high-income countries.</a:t>
            </a:r>
          </a:p>
          <a:p>
            <a:pPr marL="0" indent="0" fontAlgn="t">
              <a:spcBef>
                <a:spcPts val="0"/>
              </a:spcBef>
              <a:buNone/>
            </a:pPr>
            <a:endParaRPr lang="en-US" sz="1800" dirty="0">
              <a:latin typeface="Arial"/>
            </a:endParaRPr>
          </a:p>
        </p:txBody>
      </p:sp>
    </p:spTree>
    <p:extLst>
      <p:ext uri="{BB962C8B-B14F-4D97-AF65-F5344CB8AC3E}">
        <p14:creationId xmlns:p14="http://schemas.microsoft.com/office/powerpoint/2010/main" val="352588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Pre-History</a:t>
            </a:r>
            <a:endParaRPr lang="en-US" dirty="0">
              <a:latin typeface="Apple Casual"/>
              <a:cs typeface="Apple Casual"/>
            </a:endParaRPr>
          </a:p>
        </p:txBody>
      </p:sp>
      <p:pic>
        <p:nvPicPr>
          <p:cNvPr id="5" name="Picture 4" descr="Paleolithic_Food-600x28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8826" y="1867427"/>
            <a:ext cx="4187021" cy="1953943"/>
          </a:xfrm>
          <a:prstGeom prst="rect">
            <a:avLst/>
          </a:prstGeom>
        </p:spPr>
      </p:pic>
      <p:sp>
        <p:nvSpPr>
          <p:cNvPr id="6" name="TextBox 5"/>
          <p:cNvSpPr txBox="1"/>
          <p:nvPr/>
        </p:nvSpPr>
        <p:spPr>
          <a:xfrm>
            <a:off x="972317" y="2222339"/>
            <a:ext cx="1785889" cy="923330"/>
          </a:xfrm>
          <a:prstGeom prst="rect">
            <a:avLst/>
          </a:prstGeom>
          <a:noFill/>
        </p:spPr>
        <p:txBody>
          <a:bodyPr wrap="square" rtlCol="0">
            <a:spAutoFit/>
          </a:bodyPr>
          <a:lstStyle/>
          <a:p>
            <a:r>
              <a:rPr lang="en-US" dirty="0" smtClean="0"/>
              <a:t>Hunter-gatherers</a:t>
            </a:r>
          </a:p>
          <a:p>
            <a:r>
              <a:rPr lang="en-US" dirty="0" smtClean="0"/>
              <a:t> until 12000 BC </a:t>
            </a:r>
            <a:endParaRPr lang="en-US" dirty="0"/>
          </a:p>
        </p:txBody>
      </p:sp>
      <p:sp>
        <p:nvSpPr>
          <p:cNvPr id="7" name="TextBox 6"/>
          <p:cNvSpPr txBox="1"/>
          <p:nvPr/>
        </p:nvSpPr>
        <p:spPr>
          <a:xfrm>
            <a:off x="1091378" y="4474442"/>
            <a:ext cx="2022060" cy="923330"/>
          </a:xfrm>
          <a:prstGeom prst="rect">
            <a:avLst/>
          </a:prstGeom>
          <a:noFill/>
        </p:spPr>
        <p:txBody>
          <a:bodyPr wrap="square" rtlCol="0">
            <a:spAutoFit/>
          </a:bodyPr>
          <a:lstStyle/>
          <a:p>
            <a:r>
              <a:rPr lang="en-US" dirty="0" smtClean="0"/>
              <a:t>Settled Farming </a:t>
            </a:r>
          </a:p>
          <a:p>
            <a:r>
              <a:rPr lang="en-US" dirty="0" smtClean="0"/>
              <a:t>in Middle East </a:t>
            </a:r>
          </a:p>
          <a:p>
            <a:r>
              <a:rPr lang="en-US" dirty="0" smtClean="0"/>
              <a:t>from 8000 BC </a:t>
            </a:r>
            <a:endParaRPr lang="en-US" dirty="0"/>
          </a:p>
        </p:txBody>
      </p:sp>
      <p:pic>
        <p:nvPicPr>
          <p:cNvPr id="8" name="Picture 7" descr="rice.jpg"/>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4613547" y="4137329"/>
            <a:ext cx="3512300" cy="1966888"/>
          </a:xfrm>
          <a:prstGeom prst="rect">
            <a:avLst/>
          </a:prstGeom>
        </p:spPr>
      </p:pic>
    </p:spTree>
    <p:extLst>
      <p:ext uri="{BB962C8B-B14F-4D97-AF65-F5344CB8AC3E}">
        <p14:creationId xmlns:p14="http://schemas.microsoft.com/office/powerpoint/2010/main" val="1840683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Hard </a:t>
            </a:r>
            <a:r>
              <a:rPr lang="en-US" dirty="0" err="1" smtClean="0">
                <a:latin typeface="Apple Casual"/>
                <a:cs typeface="Apple Casual"/>
              </a:rPr>
              <a:t>Labour</a:t>
            </a:r>
            <a:endParaRPr lang="en-US" dirty="0">
              <a:latin typeface="Apple Casual"/>
              <a:cs typeface="Apple Casual"/>
            </a:endParaRPr>
          </a:p>
        </p:txBody>
      </p:sp>
      <p:pic>
        <p:nvPicPr>
          <p:cNvPr id="4" name="Content Placeholder 3" descr="Pyramid.jpg"/>
          <p:cNvPicPr>
            <a:picLocks noGrp="1" noChangeAspect="1"/>
          </p:cNvPicPr>
          <p:nvPr>
            <p:ph idx="1"/>
          </p:nvPr>
        </p:nvPicPr>
        <p:blipFill>
          <a:blip r:embed="rId3">
            <a:extLst>
              <a:ext uri="{28A0092B-C50C-407E-A947-70E740481C1C}">
                <a14:useLocalDpi xmlns:a14="http://schemas.microsoft.com/office/drawing/2010/main" val="0"/>
              </a:ext>
            </a:extLst>
          </a:blip>
          <a:srcRect t="9249" b="9249"/>
          <a:stretch>
            <a:fillRect/>
          </a:stretch>
        </p:blipFill>
        <p:spPr/>
      </p:pic>
    </p:spTree>
    <p:extLst>
      <p:ext uri="{BB962C8B-B14F-4D97-AF65-F5344CB8AC3E}">
        <p14:creationId xmlns:p14="http://schemas.microsoft.com/office/powerpoint/2010/main" val="38435112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Going Soft</a:t>
            </a:r>
            <a:endParaRPr lang="en-US" dirty="0">
              <a:latin typeface="Apple Casual"/>
              <a:cs typeface="Apple Casual"/>
            </a:endParaRPr>
          </a:p>
        </p:txBody>
      </p:sp>
      <p:pic>
        <p:nvPicPr>
          <p:cNvPr id="4" name="Content Placeholder 3" descr="advanced-horse-riding2.jpg"/>
          <p:cNvPicPr>
            <a:picLocks noGrp="1" noChangeAspect="1"/>
          </p:cNvPicPr>
          <p:nvPr>
            <p:ph idx="1"/>
          </p:nvPr>
        </p:nvPicPr>
        <p:blipFill>
          <a:blip r:embed="rId3">
            <a:extLst>
              <a:ext uri="{28A0092B-C50C-407E-A947-70E740481C1C}">
                <a14:useLocalDpi xmlns:a14="http://schemas.microsoft.com/office/drawing/2010/main" val="0"/>
              </a:ext>
            </a:extLst>
          </a:blip>
          <a:srcRect t="18242" b="18242"/>
          <a:stretch>
            <a:fillRect/>
          </a:stretch>
        </p:blipFill>
        <p:spPr/>
      </p:pic>
    </p:spTree>
    <p:extLst>
      <p:ext uri="{BB962C8B-B14F-4D97-AF65-F5344CB8AC3E}">
        <p14:creationId xmlns:p14="http://schemas.microsoft.com/office/powerpoint/2010/main" val="189504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 . . And Softer Still</a:t>
            </a:r>
            <a:endParaRPr lang="en-US" dirty="0">
              <a:latin typeface="Apple Casual"/>
              <a:cs typeface="Apple Casual"/>
            </a:endParaRPr>
          </a:p>
        </p:txBody>
      </p:sp>
      <p:pic>
        <p:nvPicPr>
          <p:cNvPr id="5" name="Picture 4"/>
          <p:cNvPicPr>
            <a:picLocks noChangeAspect="1"/>
          </p:cNvPicPr>
          <p:nvPr/>
        </p:nvPicPr>
        <p:blipFill>
          <a:blip r:embed="rId3">
            <a:alphaModFix/>
          </a:blip>
          <a:stretch>
            <a:fillRect/>
          </a:stretch>
        </p:blipFill>
        <p:spPr>
          <a:xfrm>
            <a:off x="5431570" y="2128777"/>
            <a:ext cx="2844800" cy="4254500"/>
          </a:xfrm>
          <a:prstGeom prst="rect">
            <a:avLst/>
          </a:prstGeom>
        </p:spPr>
      </p:pic>
      <p:pic>
        <p:nvPicPr>
          <p:cNvPr id="4" name="Content Placeholder 3" descr="passing-out-flyers.jpg"/>
          <p:cNvPicPr>
            <a:picLocks noGrp="1" noChangeAspect="1"/>
          </p:cNvPicPr>
          <p:nvPr>
            <p:ph idx="1"/>
          </p:nvPr>
        </p:nvPicPr>
        <p:blipFill>
          <a:blip r:embed="rId4">
            <a:alphaModFix/>
            <a:extLst>
              <a:ext uri="{28A0092B-C50C-407E-A947-70E740481C1C}">
                <a14:useLocalDpi xmlns:a14="http://schemas.microsoft.com/office/drawing/2010/main" val="0"/>
              </a:ext>
            </a:extLst>
          </a:blip>
          <a:srcRect t="12838" b="12838"/>
          <a:stretch>
            <a:fillRect/>
          </a:stretch>
        </p:blipFill>
        <p:spPr>
          <a:xfrm>
            <a:off x="779463" y="1828800"/>
            <a:ext cx="5195829" cy="2883750"/>
          </a:xfrm>
        </p:spPr>
      </p:pic>
    </p:spTree>
    <p:extLst>
      <p:ext uri="{BB962C8B-B14F-4D97-AF65-F5344CB8AC3E}">
        <p14:creationId xmlns:p14="http://schemas.microsoft.com/office/powerpoint/2010/main" val="184248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pple Casual"/>
                <a:cs typeface="Apple Casual"/>
              </a:rPr>
              <a:t>. . . But Just as Hungry</a:t>
            </a:r>
            <a:endParaRPr lang="en-US" dirty="0">
              <a:latin typeface="Apple Casual"/>
              <a:cs typeface="Apple Casual"/>
            </a:endParaRPr>
          </a:p>
        </p:txBody>
      </p:sp>
      <p:pic>
        <p:nvPicPr>
          <p:cNvPr id="4" name="Content Placeholder 3"/>
          <p:cNvPicPr>
            <a:picLocks noGrp="1"/>
          </p:cNvPicPr>
          <p:nvPr>
            <p:ph idx="1"/>
          </p:nvPr>
        </p:nvPicPr>
        <p:blipFill>
          <a:blip r:embed="rId3">
            <a:extLst>
              <a:ext uri="{28A0092B-C50C-407E-A947-70E740481C1C}">
                <a14:useLocalDpi xmlns:a14="http://schemas.microsoft.com/office/drawing/2010/main" val="0"/>
              </a:ext>
            </a:extLst>
          </a:blip>
          <a:srcRect t="8379" b="8379"/>
          <a:stretch>
            <a:fillRect/>
          </a:stretch>
        </p:blipFill>
        <p:spPr>
          <a:prstGeom prst="rect">
            <a:avLst/>
          </a:prstGeom>
        </p:spPr>
      </p:pic>
    </p:spTree>
    <p:extLst>
      <p:ext uri="{BB962C8B-B14F-4D97-AF65-F5344CB8AC3E}">
        <p14:creationId xmlns:p14="http://schemas.microsoft.com/office/powerpoint/2010/main" val="221015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Pure, White and . . .?</a:t>
            </a:r>
            <a:endParaRPr lang="en-US" dirty="0">
              <a:latin typeface="Apple Casual"/>
              <a:cs typeface="Apple Casual"/>
            </a:endParaRPr>
          </a:p>
        </p:txBody>
      </p:sp>
      <p:sp>
        <p:nvSpPr>
          <p:cNvPr id="3" name="Content Placeholder 2"/>
          <p:cNvSpPr>
            <a:spLocks noGrp="1"/>
          </p:cNvSpPr>
          <p:nvPr>
            <p:ph idx="1"/>
          </p:nvPr>
        </p:nvSpPr>
        <p:spPr/>
        <p:txBody>
          <a:bodyPr/>
          <a:lstStyle/>
          <a:p>
            <a:pPr marL="0" indent="0">
              <a:buNone/>
            </a:pPr>
            <a:endParaRPr lang="en-US" dirty="0">
              <a:hlinkClick r:id="rId3"/>
            </a:endParaRPr>
          </a:p>
          <a:p>
            <a:endParaRPr lang="en-US" dirty="0"/>
          </a:p>
        </p:txBody>
      </p:sp>
      <p:pic>
        <p:nvPicPr>
          <p:cNvPr id="4" name="Picture 3" descr="T&amp;L.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66247" y="1531211"/>
            <a:ext cx="2816201" cy="4804108"/>
          </a:xfrm>
          <a:prstGeom prst="rect">
            <a:avLst/>
          </a:prstGeom>
        </p:spPr>
      </p:pic>
      <p:pic>
        <p:nvPicPr>
          <p:cNvPr id="5" name="Picture 4" descr="refined-flou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503" y="2855216"/>
            <a:ext cx="3226206" cy="2204574"/>
          </a:xfrm>
          <a:prstGeom prst="rect">
            <a:avLst/>
          </a:prstGeom>
        </p:spPr>
      </p:pic>
      <p:sp>
        <p:nvSpPr>
          <p:cNvPr id="7" name="Left Arrow 6"/>
          <p:cNvSpPr/>
          <p:nvPr/>
        </p:nvSpPr>
        <p:spPr>
          <a:xfrm>
            <a:off x="6637106" y="2486346"/>
            <a:ext cx="1603387" cy="575353"/>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971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Enter John Butterfield</a:t>
            </a:r>
            <a:endParaRPr lang="en-US" dirty="0">
              <a:latin typeface="Apple Casual"/>
              <a:cs typeface="Apple Casual"/>
            </a:endParaRPr>
          </a:p>
        </p:txBody>
      </p:sp>
      <p:sp>
        <p:nvSpPr>
          <p:cNvPr id="3" name="Content Placeholder 2"/>
          <p:cNvSpPr>
            <a:spLocks noGrp="1"/>
          </p:cNvSpPr>
          <p:nvPr>
            <p:ph idx="1"/>
          </p:nvPr>
        </p:nvSpPr>
        <p:spPr/>
        <p:txBody>
          <a:bodyPr/>
          <a:lstStyle/>
          <a:p>
            <a:r>
              <a:rPr lang="en-US" dirty="0" err="1"/>
              <a:t>Proc</a:t>
            </a:r>
            <a:r>
              <a:rPr lang="en-US" dirty="0"/>
              <a:t> R </a:t>
            </a:r>
            <a:r>
              <a:rPr lang="en-US" dirty="0" err="1"/>
              <a:t>Soc</a:t>
            </a:r>
            <a:r>
              <a:rPr lang="en-US" dirty="0"/>
              <a:t> Med. 1964 Mar; 57(3): 196–200. Diabetes</a:t>
            </a:r>
            <a:r>
              <a:rPr lang="en-US" b="1" dirty="0"/>
              <a:t> </a:t>
            </a:r>
            <a:r>
              <a:rPr lang="en-US" dirty="0"/>
              <a:t>Survey in Bedford 1962</a:t>
            </a:r>
            <a:endParaRPr lang="en-GB" dirty="0"/>
          </a:p>
          <a:p>
            <a:r>
              <a:rPr lang="en-US" u="sng" dirty="0">
                <a:hlinkClick r:id="rId3" invalidUrl="http://www.ncbi.nlm.nih.gov/pubmed/?term=Butterfield WJ[auth]"/>
              </a:rPr>
              <a:t> Butterfield</a:t>
            </a:r>
            <a:r>
              <a:rPr lang="en-US" dirty="0"/>
              <a:t>, W J H</a:t>
            </a:r>
            <a:endParaRPr lang="en-GB" dirty="0"/>
          </a:p>
          <a:p>
            <a:pPr marL="0" indent="0">
              <a:buNone/>
            </a:pPr>
            <a:endParaRPr lang="en-US" dirty="0"/>
          </a:p>
        </p:txBody>
      </p:sp>
      <p:pic>
        <p:nvPicPr>
          <p:cNvPr id="4" name="Picture 3"/>
          <p:cNvPicPr>
            <a:picLocks noChangeAspect="1"/>
          </p:cNvPicPr>
          <p:nvPr/>
        </p:nvPicPr>
        <p:blipFill>
          <a:blip r:embed="rId4"/>
          <a:stretch>
            <a:fillRect/>
          </a:stretch>
        </p:blipFill>
        <p:spPr>
          <a:xfrm>
            <a:off x="4790276" y="2587646"/>
            <a:ext cx="2760067" cy="3450084"/>
          </a:xfrm>
          <a:prstGeom prst="rect">
            <a:avLst/>
          </a:prstGeom>
        </p:spPr>
      </p:pic>
    </p:spTree>
    <p:extLst>
      <p:ext uri="{BB962C8B-B14F-4D97-AF65-F5344CB8AC3E}">
        <p14:creationId xmlns:p14="http://schemas.microsoft.com/office/powerpoint/2010/main" val="130394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79463" y="357162"/>
            <a:ext cx="7583487" cy="5680568"/>
          </a:xfrm>
        </p:spPr>
        <p:txBody>
          <a:bodyPr>
            <a:normAutofit fontScale="55000" lnSpcReduction="20000"/>
          </a:bodyPr>
          <a:lstStyle/>
          <a:p>
            <a:pPr marL="0" indent="0">
              <a:buNone/>
            </a:pPr>
            <a:endParaRPr lang="en-GB" dirty="0"/>
          </a:p>
          <a:p>
            <a:r>
              <a:rPr lang="en-US" sz="7200" i="1" dirty="0">
                <a:solidFill>
                  <a:srgbClr val="FFFF00"/>
                </a:solidFill>
                <a:latin typeface="Apple Casual"/>
                <a:cs typeface="Apple Casual"/>
              </a:rPr>
              <a:t>Personal Communication by Lord Butterfield to the Author, 1985</a:t>
            </a:r>
            <a:endParaRPr lang="en-GB" sz="7200" dirty="0">
              <a:solidFill>
                <a:srgbClr val="FFFF00"/>
              </a:solidFill>
              <a:latin typeface="Apple Casual"/>
              <a:cs typeface="Apple Casual"/>
            </a:endParaRPr>
          </a:p>
          <a:p>
            <a:pPr marL="0" indent="0">
              <a:buNone/>
            </a:pPr>
            <a:r>
              <a:rPr lang="en-US" sz="4900" dirty="0"/>
              <a:t>An important paper funded by the MRC and published by Professor John Butterfield in 1964, identified for the first time the hidden prevalence of early non-insulin-dependent diabetes, coined by him Type 2. </a:t>
            </a:r>
            <a:r>
              <a:rPr lang="en-US" sz="4900" dirty="0" smtClean="0"/>
              <a:t>A </a:t>
            </a:r>
            <a:r>
              <a:rPr lang="en-US" sz="4900" dirty="0"/>
              <a:t>ten-year follow-up study in Bedford ensued, but the MRC declined on political grounds to fund further diabetes research proposals put forward by Butterfield – still early in a brilliant and distinguished </a:t>
            </a:r>
            <a:r>
              <a:rPr lang="en-US" sz="4900" dirty="0" smtClean="0"/>
              <a:t>career.</a:t>
            </a:r>
          </a:p>
          <a:p>
            <a:pPr marL="0" indent="0">
              <a:buNone/>
            </a:pPr>
            <a:endParaRPr lang="en-US" dirty="0"/>
          </a:p>
        </p:txBody>
      </p:sp>
    </p:spTree>
    <p:extLst>
      <p:ext uri="{BB962C8B-B14F-4D97-AF65-F5344CB8AC3E}">
        <p14:creationId xmlns:p14="http://schemas.microsoft.com/office/powerpoint/2010/main" val="1836112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i="1" dirty="0">
                <a:solidFill>
                  <a:srgbClr val="FFFF00"/>
                </a:solidFill>
                <a:latin typeface="Apple Casual"/>
                <a:cs typeface="Apple Casual"/>
              </a:rPr>
              <a:t>Personal Communication by Lord Butterfield to the Author, </a:t>
            </a:r>
            <a:r>
              <a:rPr lang="en-US" sz="2800" i="1" dirty="0" smtClean="0">
                <a:solidFill>
                  <a:srgbClr val="FFFF00"/>
                </a:solidFill>
                <a:latin typeface="Apple Casual"/>
                <a:cs typeface="Apple Casual"/>
              </a:rPr>
              <a:t>1985 . . . continued</a:t>
            </a:r>
            <a:endParaRPr lang="en-GB" sz="2800" dirty="0">
              <a:solidFill>
                <a:srgbClr val="FFFF00"/>
              </a:solidFill>
              <a:latin typeface="Apple Casual"/>
              <a:cs typeface="Apple Casual"/>
            </a:endParaRPr>
          </a:p>
        </p:txBody>
      </p:sp>
      <p:sp>
        <p:nvSpPr>
          <p:cNvPr id="3" name="Content Placeholder 2"/>
          <p:cNvSpPr>
            <a:spLocks noGrp="1"/>
          </p:cNvSpPr>
          <p:nvPr>
            <p:ph idx="1"/>
          </p:nvPr>
        </p:nvSpPr>
        <p:spPr/>
        <p:txBody>
          <a:bodyPr>
            <a:normAutofit/>
          </a:bodyPr>
          <a:lstStyle/>
          <a:p>
            <a:pPr marL="0" indent="0">
              <a:buNone/>
            </a:pPr>
            <a:r>
              <a:rPr lang="en-US" sz="2400" dirty="0"/>
              <a:t>Rather than abandon his ideas, Butterfield broke another piece of new ground. He went to industry in search of funding. And the most </a:t>
            </a:r>
            <a:r>
              <a:rPr lang="en-US" sz="2400" dirty="0" err="1"/>
              <a:t>favourable</a:t>
            </a:r>
            <a:r>
              <a:rPr lang="en-US" sz="2400" dirty="0"/>
              <a:t> response he received was from Tate and </a:t>
            </a:r>
            <a:r>
              <a:rPr lang="en-US" sz="2400" dirty="0" smtClean="0"/>
              <a:t>Lyle, the largest sugar company in Britain. </a:t>
            </a:r>
            <a:r>
              <a:rPr lang="en-US" sz="2400" dirty="0"/>
              <a:t>They offered generous funding for research into diabetes, provided only that no link with sugar consumption were ever mentioned or pursued.</a:t>
            </a:r>
          </a:p>
          <a:p>
            <a:endParaRPr lang="en-US" dirty="0"/>
          </a:p>
        </p:txBody>
      </p:sp>
    </p:spTree>
    <p:extLst>
      <p:ext uri="{BB962C8B-B14F-4D97-AF65-F5344CB8AC3E}">
        <p14:creationId xmlns:p14="http://schemas.microsoft.com/office/powerpoint/2010/main" val="7643791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i="1" dirty="0">
                <a:solidFill>
                  <a:srgbClr val="FFFF00"/>
                </a:solidFill>
                <a:latin typeface="Apple Casual"/>
                <a:cs typeface="Apple Casual"/>
              </a:rPr>
              <a:t>Personal Communication by Lord Butterfield to the Author, </a:t>
            </a:r>
            <a:r>
              <a:rPr lang="en-US" sz="2800" i="1" dirty="0" smtClean="0">
                <a:solidFill>
                  <a:srgbClr val="FFFF00"/>
                </a:solidFill>
                <a:latin typeface="Apple Casual"/>
                <a:cs typeface="Apple Casual"/>
              </a:rPr>
              <a:t>1985 . . . continued</a:t>
            </a:r>
            <a:endParaRPr lang="en-US" sz="2800" dirty="0"/>
          </a:p>
        </p:txBody>
      </p:sp>
      <p:sp>
        <p:nvSpPr>
          <p:cNvPr id="3" name="Content Placeholder 2"/>
          <p:cNvSpPr>
            <a:spLocks noGrp="1"/>
          </p:cNvSpPr>
          <p:nvPr>
            <p:ph idx="1"/>
          </p:nvPr>
        </p:nvSpPr>
        <p:spPr/>
        <p:txBody>
          <a:bodyPr>
            <a:normAutofit fontScale="92500" lnSpcReduction="20000"/>
          </a:bodyPr>
          <a:lstStyle/>
          <a:p>
            <a:r>
              <a:rPr lang="en-US" sz="2400" dirty="0"/>
              <a:t>Butterfield accepted these terms, keenly aware of the commercial and political constraints imposed by the world he was entering, and determined to make the best of them. He turned his attention to the genetic and immunological aspects of diabetes, and the development of human-identical insulin.</a:t>
            </a:r>
            <a:r>
              <a:rPr lang="en-GB" sz="2400" dirty="0"/>
              <a:t> </a:t>
            </a:r>
            <a:endParaRPr lang="en-GB" sz="2400" dirty="0" smtClean="0"/>
          </a:p>
          <a:p>
            <a:r>
              <a:rPr lang="en-US" sz="2400" dirty="0" smtClean="0"/>
              <a:t>He </a:t>
            </a:r>
            <a:r>
              <a:rPr lang="en-US" sz="2400" dirty="0"/>
              <a:t>was faithful to the terms of his original funders throughout his years directing research at Guy’s Hospital, and as WHO Principal Adviser in Diabetes. But he disclosed them to me without hesitation in 1985 when, during a private conversation at his rooms in Downing College, Cambridge, I asked him why diabetes prevention had received so little research attention.</a:t>
            </a:r>
            <a:endParaRPr lang="en-GB" sz="2400" dirty="0"/>
          </a:p>
          <a:p>
            <a:endParaRPr lang="en-US" dirty="0"/>
          </a:p>
        </p:txBody>
      </p:sp>
    </p:spTree>
    <p:extLst>
      <p:ext uri="{BB962C8B-B14F-4D97-AF65-F5344CB8AC3E}">
        <p14:creationId xmlns:p14="http://schemas.microsoft.com/office/powerpoint/2010/main" val="57041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i="1" dirty="0">
                <a:solidFill>
                  <a:srgbClr val="FFFF00"/>
                </a:solidFill>
                <a:latin typeface="Apple Casual"/>
                <a:cs typeface="Apple Casual"/>
              </a:rPr>
              <a:t>Personal Communication by Lord Butterfield to the Author, 1985 . . . continued</a:t>
            </a:r>
            <a:endParaRPr lang="en-US" sz="2800" dirty="0"/>
          </a:p>
        </p:txBody>
      </p:sp>
      <p:sp>
        <p:nvSpPr>
          <p:cNvPr id="3" name="Content Placeholder 2"/>
          <p:cNvSpPr>
            <a:spLocks noGrp="1"/>
          </p:cNvSpPr>
          <p:nvPr>
            <p:ph idx="1"/>
          </p:nvPr>
        </p:nvSpPr>
        <p:spPr/>
        <p:txBody>
          <a:bodyPr>
            <a:normAutofit fontScale="92500" lnSpcReduction="20000"/>
          </a:bodyPr>
          <a:lstStyle/>
          <a:p>
            <a:pPr marL="0" indent="0">
              <a:buNone/>
            </a:pPr>
            <a:r>
              <a:rPr lang="en-US" sz="2400" dirty="0"/>
              <a:t>I in turn respected his confidence until the advent in 2015 of “Action On Sugar”, a consensus campaign by leading academics to highlight the dangers of sugar consumption – including diabetes. </a:t>
            </a:r>
            <a:endParaRPr lang="en-GB" sz="2400" dirty="0"/>
          </a:p>
          <a:p>
            <a:pPr marL="0" indent="0">
              <a:buNone/>
            </a:pPr>
            <a:r>
              <a:rPr lang="en-US" sz="2400" dirty="0"/>
              <a:t>Baron Butterfield of </a:t>
            </a:r>
            <a:r>
              <a:rPr lang="en-US" sz="2400" dirty="0" err="1"/>
              <a:t>Stechford</a:t>
            </a:r>
            <a:r>
              <a:rPr lang="en-US" sz="2400" dirty="0"/>
              <a:t> – otherwise Professor Sir William John Hughes Butterfield</a:t>
            </a:r>
            <a:r>
              <a:rPr lang="en-US" sz="2400" b="1" dirty="0"/>
              <a:t> </a:t>
            </a:r>
            <a:r>
              <a:rPr lang="en-US" sz="2400" dirty="0"/>
              <a:t> </a:t>
            </a:r>
            <a:r>
              <a:rPr lang="en-US" sz="2400" dirty="0">
                <a:hlinkClick r:id="rId3" tooltip="Knight Bachelor"/>
              </a:rPr>
              <a:t>Kt</a:t>
            </a:r>
            <a:r>
              <a:rPr lang="en-US" sz="2400" dirty="0"/>
              <a:t> </a:t>
            </a:r>
            <a:r>
              <a:rPr lang="en-US" sz="2400" dirty="0">
                <a:hlinkClick r:id="rId4" tooltip="Officer of the Order of the British Empire"/>
              </a:rPr>
              <a:t>OBE</a:t>
            </a:r>
            <a:r>
              <a:rPr lang="en-US" sz="2400" dirty="0"/>
              <a:t> </a:t>
            </a:r>
            <a:r>
              <a:rPr lang="en-US" sz="2400" dirty="0">
                <a:hlinkClick r:id="rId5" tooltip="Fellow of the Royal College of Physicians"/>
              </a:rPr>
              <a:t>FRCP</a:t>
            </a:r>
            <a:r>
              <a:rPr lang="en-US" sz="2400" u="sng" dirty="0"/>
              <a:t> </a:t>
            </a:r>
            <a:r>
              <a:rPr lang="en-US" sz="2400" dirty="0"/>
              <a:t>- died in 2000 aged 80, deservedly </a:t>
            </a:r>
            <a:r>
              <a:rPr lang="en-US" sz="2400" dirty="0" err="1"/>
              <a:t>honoured</a:t>
            </a:r>
            <a:r>
              <a:rPr lang="en-US" sz="2400" dirty="0"/>
              <a:t> for his wisdom, integrity and scientific distinction.</a:t>
            </a:r>
            <a:endParaRPr lang="en-GB" sz="2400" dirty="0"/>
          </a:p>
          <a:p>
            <a:pPr marL="0" indent="0">
              <a:buNone/>
            </a:pPr>
            <a:r>
              <a:rPr lang="en-US" sz="2400" dirty="0"/>
              <a:t> </a:t>
            </a:r>
            <a:endParaRPr lang="en-GB" sz="2400" dirty="0"/>
          </a:p>
          <a:p>
            <a:pPr marL="0" indent="0" algn="ctr">
              <a:buNone/>
            </a:pPr>
            <a:r>
              <a:rPr lang="en-US" sz="1700" dirty="0"/>
              <a:t>Peter Mansfield </a:t>
            </a:r>
            <a:r>
              <a:rPr lang="en-US" sz="1700" dirty="0" smtClean="0"/>
              <a:t>11</a:t>
            </a:r>
            <a:r>
              <a:rPr lang="en-US" sz="1700" baseline="30000" dirty="0" smtClean="0"/>
              <a:t>th</a:t>
            </a:r>
            <a:r>
              <a:rPr lang="en-US" sz="1700" dirty="0" smtClean="0"/>
              <a:t> </a:t>
            </a:r>
            <a:r>
              <a:rPr lang="en-US" sz="1700" dirty="0"/>
              <a:t>September </a:t>
            </a:r>
            <a:r>
              <a:rPr lang="en-US" sz="1700" dirty="0" smtClean="0"/>
              <a:t>2017</a:t>
            </a:r>
            <a:r>
              <a:rPr lang="en-GB" sz="1700" dirty="0"/>
              <a:t>	</a:t>
            </a:r>
            <a:endParaRPr lang="en-GB" sz="1700" dirty="0" smtClean="0"/>
          </a:p>
          <a:p>
            <a:pPr marL="0" indent="0" algn="ctr">
              <a:buNone/>
            </a:pPr>
            <a:r>
              <a:rPr lang="en-US" sz="1700" u="sng" dirty="0" smtClean="0">
                <a:hlinkClick r:id="rId6"/>
              </a:rPr>
              <a:t>http</a:t>
            </a:r>
            <a:r>
              <a:rPr lang="en-US" sz="1700" u="sng" dirty="0">
                <a:hlinkClick r:id="rId6"/>
              </a:rPr>
              <a:t>://www.actiononsugar.org</a:t>
            </a:r>
            <a:r>
              <a:rPr lang="en-US" sz="1700" u="sng" dirty="0" smtClean="0">
                <a:hlinkClick r:id="rId6"/>
              </a:rPr>
              <a:t>/</a:t>
            </a:r>
            <a:r>
              <a:rPr lang="en-US" sz="1700" dirty="0" smtClean="0"/>
              <a:t> </a:t>
            </a:r>
            <a:r>
              <a:rPr lang="en-US" sz="1700" dirty="0"/>
              <a:t>accessed on </a:t>
            </a:r>
            <a:r>
              <a:rPr lang="en-US" sz="1700" dirty="0" smtClean="0"/>
              <a:t>11</a:t>
            </a:r>
            <a:r>
              <a:rPr lang="en-US" sz="1700" baseline="30000" dirty="0" smtClean="0"/>
              <a:t>th</a:t>
            </a:r>
            <a:r>
              <a:rPr lang="en-US" sz="1700" dirty="0" smtClean="0"/>
              <a:t> September 2017.</a:t>
            </a:r>
            <a:endParaRPr lang="en-GB" sz="1700" dirty="0"/>
          </a:p>
          <a:p>
            <a:endParaRPr lang="en-US" dirty="0"/>
          </a:p>
        </p:txBody>
      </p:sp>
    </p:spTree>
    <p:extLst>
      <p:ext uri="{BB962C8B-B14F-4D97-AF65-F5344CB8AC3E}">
        <p14:creationId xmlns:p14="http://schemas.microsoft.com/office/powerpoint/2010/main" val="537144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Diabetes Doctrine to 2015</a:t>
            </a:r>
            <a:endParaRPr lang="en-US" dirty="0">
              <a:latin typeface="Apple Casual"/>
              <a:cs typeface="Apple Casual"/>
            </a:endParaRPr>
          </a:p>
        </p:txBody>
      </p:sp>
      <p:sp>
        <p:nvSpPr>
          <p:cNvPr id="3" name="Content Placeholder 2"/>
          <p:cNvSpPr>
            <a:spLocks noGrp="1"/>
          </p:cNvSpPr>
          <p:nvPr>
            <p:ph idx="1"/>
          </p:nvPr>
        </p:nvSpPr>
        <p:spPr/>
        <p:txBody>
          <a:bodyPr/>
          <a:lstStyle/>
          <a:p>
            <a:r>
              <a:rPr lang="en-US" dirty="0" smtClean="0"/>
              <a:t>(Type One) Diabetics are normal people except they have to inject themselves every day</a:t>
            </a:r>
          </a:p>
          <a:p>
            <a:r>
              <a:rPr lang="en-US" dirty="0" smtClean="0"/>
              <a:t>We don’t know why there are so many diabetics, but it doesn’t matter </a:t>
            </a:r>
            <a:r>
              <a:rPr lang="mr-IN" dirty="0" smtClean="0"/>
              <a:t>–</a:t>
            </a:r>
            <a:r>
              <a:rPr lang="en-US" dirty="0" smtClean="0"/>
              <a:t> we know how to treat them</a:t>
            </a:r>
          </a:p>
          <a:p>
            <a:r>
              <a:rPr lang="en-US" dirty="0" smtClean="0"/>
              <a:t>Eat as much good food as you like, and we will give you enough treatment to cover it.</a:t>
            </a:r>
            <a:endParaRPr lang="en-US" dirty="0"/>
          </a:p>
        </p:txBody>
      </p:sp>
    </p:spTree>
    <p:extLst>
      <p:ext uri="{BB962C8B-B14F-4D97-AF65-F5344CB8AC3E}">
        <p14:creationId xmlns:p14="http://schemas.microsoft.com/office/powerpoint/2010/main" val="293965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Rational versus Empirical</a:t>
            </a:r>
            <a:endParaRPr lang="en-US" dirty="0">
              <a:latin typeface="Apple Casual"/>
              <a:cs typeface="Apple Casual"/>
            </a:endParaRPr>
          </a:p>
        </p:txBody>
      </p:sp>
      <p:sp>
        <p:nvSpPr>
          <p:cNvPr id="3" name="Content Placeholder 2"/>
          <p:cNvSpPr>
            <a:spLocks noGrp="1"/>
          </p:cNvSpPr>
          <p:nvPr>
            <p:ph idx="1"/>
          </p:nvPr>
        </p:nvSpPr>
        <p:spPr/>
        <p:txBody>
          <a:bodyPr/>
          <a:lstStyle/>
          <a:p>
            <a:r>
              <a:rPr lang="en-US" dirty="0" smtClean="0">
                <a:solidFill>
                  <a:srgbClr val="FF0000"/>
                </a:solidFill>
              </a:rPr>
              <a:t>Rational:</a:t>
            </a:r>
            <a:r>
              <a:rPr lang="en-US" dirty="0"/>
              <a:t/>
            </a:r>
            <a:br>
              <a:rPr lang="en-US" dirty="0"/>
            </a:br>
            <a:r>
              <a:rPr lang="en-US" dirty="0"/>
              <a:t>T</a:t>
            </a:r>
            <a:r>
              <a:rPr lang="en-US" dirty="0" smtClean="0"/>
              <a:t>he diabetic is sick because the patient’s pancreas produces too little insulin  </a:t>
            </a:r>
            <a:br>
              <a:rPr lang="en-US" dirty="0" smtClean="0"/>
            </a:br>
            <a:r>
              <a:rPr lang="en-US" dirty="0" smtClean="0">
                <a:solidFill>
                  <a:srgbClr val="FFFF00"/>
                </a:solidFill>
              </a:rPr>
              <a:t>- </a:t>
            </a:r>
            <a:r>
              <a:rPr lang="en-US" i="1" dirty="0" smtClean="0">
                <a:solidFill>
                  <a:srgbClr val="FFFF00"/>
                </a:solidFill>
              </a:rPr>
              <a:t>so give </a:t>
            </a:r>
            <a:r>
              <a:rPr lang="en-US" i="1" dirty="0" err="1" smtClean="0">
                <a:solidFill>
                  <a:srgbClr val="FFFF00"/>
                </a:solidFill>
              </a:rPr>
              <a:t>hypoglycaemic</a:t>
            </a:r>
            <a:r>
              <a:rPr lang="en-US" i="1" dirty="0" smtClean="0">
                <a:solidFill>
                  <a:srgbClr val="FFFF00"/>
                </a:solidFill>
              </a:rPr>
              <a:t> medication</a:t>
            </a:r>
          </a:p>
          <a:p>
            <a:r>
              <a:rPr lang="en-US" dirty="0" smtClean="0">
                <a:solidFill>
                  <a:srgbClr val="FF0000"/>
                </a:solidFill>
              </a:rPr>
              <a:t>Empirical:</a:t>
            </a:r>
            <a:r>
              <a:rPr lang="en-US" dirty="0" smtClean="0"/>
              <a:t> </a:t>
            </a:r>
            <a:br>
              <a:rPr lang="en-US" dirty="0" smtClean="0"/>
            </a:br>
            <a:r>
              <a:rPr lang="en-US" dirty="0" smtClean="0"/>
              <a:t>The pancreas under-secretes insulin because the patient is diabetic </a:t>
            </a:r>
            <a:br>
              <a:rPr lang="en-US" dirty="0" smtClean="0"/>
            </a:br>
            <a:r>
              <a:rPr lang="en-US" dirty="0" smtClean="0">
                <a:solidFill>
                  <a:srgbClr val="FFFF00"/>
                </a:solidFill>
              </a:rPr>
              <a:t>- </a:t>
            </a:r>
            <a:r>
              <a:rPr lang="en-US" i="1" dirty="0" smtClean="0">
                <a:solidFill>
                  <a:srgbClr val="FFFF00"/>
                </a:solidFill>
              </a:rPr>
              <a:t>so adjust the diet </a:t>
            </a:r>
          </a:p>
          <a:p>
            <a:endParaRPr lang="en-US" i="1" dirty="0">
              <a:solidFill>
                <a:srgbClr val="FFFF00"/>
              </a:solidFill>
            </a:endParaRPr>
          </a:p>
          <a:p>
            <a:r>
              <a:rPr lang="en-US" dirty="0" smtClean="0">
                <a:solidFill>
                  <a:srgbClr val="FF0000"/>
                </a:solidFill>
              </a:rPr>
              <a:t>After Harris Coulter, “Divided Legacy” IV p 225</a:t>
            </a:r>
            <a:endParaRPr lang="en-US" dirty="0">
              <a:solidFill>
                <a:srgbClr val="FF0000"/>
              </a:solidFill>
            </a:endParaRPr>
          </a:p>
        </p:txBody>
      </p:sp>
    </p:spTree>
    <p:extLst>
      <p:ext uri="{BB962C8B-B14F-4D97-AF65-F5344CB8AC3E}">
        <p14:creationId xmlns:p14="http://schemas.microsoft.com/office/powerpoint/2010/main" val="624015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Air Pilots </a:t>
            </a:r>
            <a:r>
              <a:rPr lang="mr-IN" dirty="0" smtClean="0">
                <a:latin typeface="Apple Casual"/>
                <a:cs typeface="Apple Casual"/>
              </a:rPr>
              <a:t>–</a:t>
            </a:r>
            <a:r>
              <a:rPr lang="en-US" dirty="0" smtClean="0">
                <a:latin typeface="Apple Casual"/>
                <a:cs typeface="Apple Casual"/>
              </a:rPr>
              <a:t> a Special Case</a:t>
            </a:r>
            <a:endParaRPr lang="en-US" dirty="0">
              <a:latin typeface="Apple Casual"/>
              <a:cs typeface="Apple Casual"/>
            </a:endParaRPr>
          </a:p>
        </p:txBody>
      </p:sp>
      <p:sp>
        <p:nvSpPr>
          <p:cNvPr id="3" name="Content Placeholder 2"/>
          <p:cNvSpPr>
            <a:spLocks noGrp="1"/>
          </p:cNvSpPr>
          <p:nvPr>
            <p:ph idx="1"/>
          </p:nvPr>
        </p:nvSpPr>
        <p:spPr>
          <a:xfrm>
            <a:off x="779463" y="2410841"/>
            <a:ext cx="7583487" cy="3626888"/>
          </a:xfrm>
        </p:spPr>
        <p:txBody>
          <a:bodyPr/>
          <a:lstStyle/>
          <a:p>
            <a:r>
              <a:rPr lang="en-US" dirty="0" smtClean="0"/>
              <a:t>They love to fly</a:t>
            </a:r>
          </a:p>
          <a:p>
            <a:r>
              <a:rPr lang="en-US" dirty="0" smtClean="0"/>
              <a:t>The professionals are well paid</a:t>
            </a:r>
          </a:p>
          <a:p>
            <a:r>
              <a:rPr lang="en-US" dirty="0" smtClean="0"/>
              <a:t>Diabetes was until recently a bar to flying</a:t>
            </a:r>
          </a:p>
          <a:p>
            <a:r>
              <a:rPr lang="en-US" dirty="0" smtClean="0"/>
              <a:t>It still imposes severe limitations on the pilot</a:t>
            </a:r>
          </a:p>
          <a:p>
            <a:r>
              <a:rPr lang="en-US" dirty="0" smtClean="0"/>
              <a:t>Pilots will work hard to get rid of the hassle</a:t>
            </a:r>
            <a:endParaRPr lang="en-US" dirty="0"/>
          </a:p>
        </p:txBody>
      </p:sp>
    </p:spTree>
    <p:extLst>
      <p:ext uri="{BB962C8B-B14F-4D97-AF65-F5344CB8AC3E}">
        <p14:creationId xmlns:p14="http://schemas.microsoft.com/office/powerpoint/2010/main" val="1722631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dissolve">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Suitable Diets</a:t>
            </a:r>
            <a:endParaRPr lang="en-US" dirty="0">
              <a:latin typeface="Apple Casual"/>
              <a:cs typeface="Apple Casual"/>
            </a:endParaRPr>
          </a:p>
        </p:txBody>
      </p:sp>
      <p:sp>
        <p:nvSpPr>
          <p:cNvPr id="3" name="Content Placeholder 2"/>
          <p:cNvSpPr>
            <a:spLocks noGrp="1"/>
          </p:cNvSpPr>
          <p:nvPr>
            <p:ph idx="1"/>
          </p:nvPr>
        </p:nvSpPr>
        <p:spPr/>
        <p:txBody>
          <a:bodyPr/>
          <a:lstStyle/>
          <a:p>
            <a:r>
              <a:rPr lang="en-US" sz="2000" dirty="0" err="1" smtClean="0"/>
              <a:t>Palaeolithic</a:t>
            </a:r>
            <a:r>
              <a:rPr lang="en-US" sz="2000" dirty="0" smtClean="0"/>
              <a:t> -</a:t>
            </a:r>
            <a:r>
              <a:rPr lang="en-US" dirty="0" smtClean="0"/>
              <a:t> </a:t>
            </a:r>
            <a:r>
              <a:rPr lang="en-US" sz="1600" dirty="0"/>
              <a:t>Based on diet presumed to prevail before the advent of settlement and agriculture. Excludes cereal crops and dairy produce. </a:t>
            </a:r>
            <a:endParaRPr lang="en-GB" sz="1600" dirty="0"/>
          </a:p>
          <a:p>
            <a:pPr marL="0" indent="0" algn="r">
              <a:buNone/>
            </a:pPr>
            <a:r>
              <a:rPr lang="en-US" sz="1600" dirty="0"/>
              <a:t>See </a:t>
            </a:r>
            <a:r>
              <a:rPr lang="en-US" sz="1600" u="sng" dirty="0">
                <a:hlinkClick r:id="rId2"/>
              </a:rPr>
              <a:t>http://thepaleodiet.com/</a:t>
            </a:r>
            <a:r>
              <a:rPr lang="en-US" sz="1600" dirty="0"/>
              <a:t>, accessed on </a:t>
            </a:r>
            <a:r>
              <a:rPr lang="en-GB" sz="1600" dirty="0" smtClean="0"/>
              <a:t>11</a:t>
            </a:r>
            <a:r>
              <a:rPr lang="en-GB" sz="1600" baseline="30000" dirty="0" smtClean="0"/>
              <a:t>th</a:t>
            </a:r>
            <a:r>
              <a:rPr lang="en-GB" sz="1600" dirty="0" smtClean="0"/>
              <a:t> Sept 2017</a:t>
            </a:r>
          </a:p>
          <a:p>
            <a:r>
              <a:rPr lang="en-GB" sz="2000" dirty="0" smtClean="0"/>
              <a:t>Atkins </a:t>
            </a:r>
            <a:r>
              <a:rPr lang="mr-IN" sz="2000" dirty="0" smtClean="0"/>
              <a:t>–</a:t>
            </a:r>
            <a:r>
              <a:rPr lang="en-GB" sz="2000" dirty="0" smtClean="0"/>
              <a:t> </a:t>
            </a:r>
            <a:r>
              <a:rPr lang="en-GB" sz="1600" dirty="0" smtClean="0"/>
              <a:t>severely restricted carbohydrate  intake, devised by Dr Robert Atkins chiefly for weight reduction. Less severe than the </a:t>
            </a:r>
            <a:r>
              <a:rPr lang="en-GB" sz="1600" dirty="0" err="1" smtClean="0"/>
              <a:t>Palaelithic</a:t>
            </a:r>
            <a:r>
              <a:rPr lang="en-GB" sz="1600" dirty="0" smtClean="0"/>
              <a:t> diet</a:t>
            </a:r>
            <a:br>
              <a:rPr lang="en-GB" sz="1600" dirty="0" smtClean="0"/>
            </a:br>
            <a:endParaRPr lang="en-GB" sz="1600" dirty="0" smtClean="0"/>
          </a:p>
          <a:p>
            <a:pPr marL="0" indent="0" algn="r">
              <a:buNone/>
            </a:pPr>
            <a:r>
              <a:rPr lang="en-US" sz="1600" u="sng" dirty="0" smtClean="0">
                <a:hlinkClick r:id="rId3"/>
              </a:rPr>
              <a:t> </a:t>
            </a:r>
            <a:r>
              <a:rPr lang="en-US" sz="1600" u="sng" dirty="0">
                <a:hlinkClick r:id="rId3"/>
              </a:rPr>
              <a:t>http://www.atkins.com/</a:t>
            </a:r>
            <a:r>
              <a:rPr lang="en-US" sz="1600" dirty="0"/>
              <a:t>, accessed on </a:t>
            </a:r>
            <a:r>
              <a:rPr lang="en-US" sz="1600" dirty="0" smtClean="0"/>
              <a:t>11</a:t>
            </a:r>
            <a:r>
              <a:rPr lang="en-US" sz="1600" baseline="30000" dirty="0" smtClean="0"/>
              <a:t>th</a:t>
            </a:r>
            <a:r>
              <a:rPr lang="en-US" sz="1600" dirty="0" smtClean="0"/>
              <a:t> Sept 2017</a:t>
            </a:r>
          </a:p>
          <a:p>
            <a:r>
              <a:rPr lang="en-US" sz="2000" dirty="0" err="1" smtClean="0"/>
              <a:t>Montignac</a:t>
            </a:r>
            <a:r>
              <a:rPr lang="en-US" sz="2000" dirty="0" smtClean="0"/>
              <a:t> </a:t>
            </a:r>
            <a:r>
              <a:rPr lang="mr-IN" sz="2000" dirty="0" smtClean="0"/>
              <a:t>–</a:t>
            </a:r>
            <a:r>
              <a:rPr lang="en-US" sz="2000" dirty="0" smtClean="0"/>
              <a:t> </a:t>
            </a:r>
            <a:r>
              <a:rPr lang="en-US" sz="1600" dirty="0" smtClean="0"/>
              <a:t>devised by Michel </a:t>
            </a:r>
            <a:r>
              <a:rPr lang="en-US" sz="1600" dirty="0" err="1" smtClean="0"/>
              <a:t>Montignac</a:t>
            </a:r>
            <a:r>
              <a:rPr lang="en-US" sz="1600" dirty="0" smtClean="0"/>
              <a:t> </a:t>
            </a:r>
            <a:r>
              <a:rPr lang="en-GB" sz="1600" dirty="0" smtClean="0"/>
              <a:t> to control his own weight. Does not exclude carbs but separates them from fats.</a:t>
            </a:r>
          </a:p>
          <a:p>
            <a:pPr marL="0" indent="0" algn="r">
              <a:buNone/>
            </a:pPr>
            <a:r>
              <a:rPr lang="en-US" sz="1600" dirty="0" smtClean="0">
                <a:hlinkClick r:id="rId4"/>
              </a:rPr>
              <a:t>www.montignac.com/</a:t>
            </a:r>
            <a:r>
              <a:rPr lang="en-US" sz="1600" dirty="0" smtClean="0"/>
              <a:t>  accessed on 11</a:t>
            </a:r>
            <a:r>
              <a:rPr lang="en-US" sz="1600" baseline="30000" dirty="0" smtClean="0"/>
              <a:t>th</a:t>
            </a:r>
            <a:r>
              <a:rPr lang="en-US" sz="1600" dirty="0" smtClean="0"/>
              <a:t> Sept 2017</a:t>
            </a:r>
            <a:endParaRPr lang="en-GB" sz="1600" dirty="0" smtClean="0"/>
          </a:p>
        </p:txBody>
      </p:sp>
    </p:spTree>
    <p:extLst>
      <p:ext uri="{BB962C8B-B14F-4D97-AF65-F5344CB8AC3E}">
        <p14:creationId xmlns:p14="http://schemas.microsoft.com/office/powerpoint/2010/main" val="124175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Results in Pilots</a:t>
            </a:r>
            <a:endParaRPr lang="en-US" dirty="0">
              <a:latin typeface="Apple Casual"/>
              <a:cs typeface="Apple Casual"/>
            </a:endParaRPr>
          </a:p>
        </p:txBody>
      </p:sp>
      <p:sp>
        <p:nvSpPr>
          <p:cNvPr id="3" name="Content Placeholder 2"/>
          <p:cNvSpPr>
            <a:spLocks noGrp="1"/>
          </p:cNvSpPr>
          <p:nvPr>
            <p:ph idx="1"/>
          </p:nvPr>
        </p:nvSpPr>
        <p:spPr>
          <a:xfrm>
            <a:off x="974672" y="1425388"/>
            <a:ext cx="7583487" cy="4208930"/>
          </a:xfrm>
        </p:spPr>
        <p:txBody>
          <a:bodyPr/>
          <a:lstStyle/>
          <a:p>
            <a:r>
              <a:rPr lang="en-US" dirty="0" smtClean="0">
                <a:solidFill>
                  <a:srgbClr val="FF0000"/>
                </a:solidFill>
              </a:rPr>
              <a:t>These are approximations</a:t>
            </a:r>
          </a:p>
          <a:p>
            <a:r>
              <a:rPr lang="en-US" dirty="0" smtClean="0"/>
              <a:t>1100 pilots registered</a:t>
            </a:r>
          </a:p>
          <a:p>
            <a:r>
              <a:rPr lang="en-US" dirty="0" smtClean="0"/>
              <a:t>Officially obese (BMI &gt;35) ±5</a:t>
            </a:r>
          </a:p>
          <a:p>
            <a:r>
              <a:rPr lang="en-US" dirty="0" smtClean="0"/>
              <a:t>Overweight ±200</a:t>
            </a:r>
          </a:p>
          <a:p>
            <a:r>
              <a:rPr lang="en-US" dirty="0" smtClean="0"/>
              <a:t>Successful weight reduction ±100</a:t>
            </a:r>
          </a:p>
          <a:p>
            <a:r>
              <a:rPr lang="en-US" dirty="0" smtClean="0"/>
              <a:t>Reversal of Type Two Diabetes ±10</a:t>
            </a:r>
          </a:p>
          <a:p>
            <a:r>
              <a:rPr lang="en-US" dirty="0" smtClean="0"/>
              <a:t>Reduction of medication and/or weight loss ±20 more</a:t>
            </a:r>
          </a:p>
          <a:p>
            <a:endParaRPr lang="en-US" dirty="0" smtClean="0"/>
          </a:p>
        </p:txBody>
      </p:sp>
    </p:spTree>
    <p:extLst>
      <p:ext uri="{BB962C8B-B14F-4D97-AF65-F5344CB8AC3E}">
        <p14:creationId xmlns:p14="http://schemas.microsoft.com/office/powerpoint/2010/main" val="125087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8" presetClass="emph" presetSubtype="0" fill="hold" nodeType="clickEffect">
                                  <p:stCondLst>
                                    <p:cond delay="0"/>
                                  </p:stCondLst>
                                  <p:childTnLst>
                                    <p:animRot by="21600000">
                                      <p:cBhvr>
                                        <p:cTn id="38" dur="2000" fill="hold"/>
                                        <p:tgtEl>
                                          <p:spTgt spid="3">
                                            <p:txEl>
                                              <p:pRg st="5" end="5"/>
                                            </p:txEl>
                                          </p:spTgt>
                                        </p:tgtEl>
                                        <p:attrNameLst>
                                          <p:attrName>r</p:attrName>
                                        </p:attrNameLst>
                                      </p:cBhvr>
                                    </p:animRot>
                                  </p:childTnLst>
                                </p:cTn>
                              </p:par>
                              <p:par>
                                <p:cTn id="39" presetID="8" presetClass="emph" presetSubtype="0" fill="hold" nodeType="withEffect">
                                  <p:stCondLst>
                                    <p:cond delay="0"/>
                                  </p:stCondLst>
                                  <p:childTnLst>
                                    <p:animRot by="21600000">
                                      <p:cBhvr>
                                        <p:cTn id="40" dur="2000" fill="hold"/>
                                        <p:tgtEl>
                                          <p:spTgt spid="3">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Implications?</a:t>
            </a:r>
            <a:endParaRPr lang="en-US" dirty="0">
              <a:latin typeface="Apple Casual"/>
              <a:cs typeface="Apple Casual"/>
            </a:endParaRPr>
          </a:p>
        </p:txBody>
      </p:sp>
      <p:sp>
        <p:nvSpPr>
          <p:cNvPr id="3" name="Content Placeholder 2"/>
          <p:cNvSpPr>
            <a:spLocks noGrp="1"/>
          </p:cNvSpPr>
          <p:nvPr>
            <p:ph idx="1"/>
          </p:nvPr>
        </p:nvSpPr>
        <p:spPr/>
        <p:txBody>
          <a:bodyPr/>
          <a:lstStyle/>
          <a:p>
            <a:r>
              <a:rPr lang="en-US" dirty="0" smtClean="0"/>
              <a:t>Obesity and Type Two Diabetes Preventable</a:t>
            </a:r>
          </a:p>
          <a:p>
            <a:r>
              <a:rPr lang="en-US" dirty="0" smtClean="0"/>
              <a:t>Type Two Diabetes </a:t>
            </a:r>
            <a:r>
              <a:rPr lang="en-US" dirty="0" smtClean="0">
                <a:solidFill>
                  <a:schemeClr val="accent5">
                    <a:lumMod val="40000"/>
                    <a:lumOff val="60000"/>
                  </a:schemeClr>
                </a:solidFill>
              </a:rPr>
              <a:t>Curable</a:t>
            </a:r>
            <a:r>
              <a:rPr lang="en-US" dirty="0" smtClean="0"/>
              <a:t> if detected early</a:t>
            </a:r>
          </a:p>
          <a:p>
            <a:r>
              <a:rPr lang="en-US" dirty="0" smtClean="0"/>
              <a:t>Major Effort required</a:t>
            </a:r>
          </a:p>
          <a:p>
            <a:r>
              <a:rPr lang="en-US" dirty="0" smtClean="0"/>
              <a:t>Incentives?</a:t>
            </a:r>
          </a:p>
          <a:p>
            <a:pPr lvl="1"/>
            <a:r>
              <a:rPr lang="en-US" dirty="0" smtClean="0"/>
              <a:t>Medical Insurance Premiums</a:t>
            </a:r>
          </a:p>
          <a:p>
            <a:pPr lvl="1"/>
            <a:r>
              <a:rPr lang="en-US" dirty="0" smtClean="0"/>
              <a:t>No Claims Discounts</a:t>
            </a:r>
          </a:p>
          <a:p>
            <a:pPr lvl="1"/>
            <a:r>
              <a:rPr lang="en-US" dirty="0" smtClean="0"/>
              <a:t>“</a:t>
            </a:r>
            <a:r>
              <a:rPr lang="en-US" dirty="0" err="1" smtClean="0"/>
              <a:t>Honours</a:t>
            </a:r>
            <a:r>
              <a:rPr lang="en-US" dirty="0" smtClean="0"/>
              <a:t>”?</a:t>
            </a:r>
            <a:endParaRPr lang="en-US" dirty="0"/>
          </a:p>
        </p:txBody>
      </p:sp>
    </p:spTree>
    <p:extLst>
      <p:ext uri="{BB962C8B-B14F-4D97-AF65-F5344CB8AC3E}">
        <p14:creationId xmlns:p14="http://schemas.microsoft.com/office/powerpoint/2010/main" val="3934605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additive="base">
                                        <p:cTn id="2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 calcmode="lin" valueType="num">
                                      <p:cBhvr additive="base">
                                        <p:cTn id="28"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 calcmode="lin" valueType="num">
                                      <p:cBhvr additive="base">
                                        <p:cTn id="34"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 calcmode="lin" valueType="num">
                                      <p:cBhvr additive="base">
                                        <p:cTn id="40"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8" presetClass="emph" presetSubtype="0" fill="hold" nodeType="clickEffect">
                                  <p:stCondLst>
                                    <p:cond delay="0"/>
                                  </p:stCondLst>
                                  <p:childTnLst>
                                    <p:animRot by="21600000">
                                      <p:cBhvr>
                                        <p:cTn id="45" dur="2000" fill="hold"/>
                                        <p:tgtEl>
                                          <p:spTgt spid="3">
                                            <p:txEl>
                                              <p:pRg st="3" end="3"/>
                                            </p:txEl>
                                          </p:spTgt>
                                        </p:tgtEl>
                                        <p:attrNameLst>
                                          <p:attrName>r</p:attrName>
                                        </p:attrNameLst>
                                      </p:cBhvr>
                                    </p:animRot>
                                  </p:childTnLst>
                                </p:cTn>
                              </p:par>
                              <p:par>
                                <p:cTn id="46" presetID="8" presetClass="emph" presetSubtype="0" fill="hold" nodeType="withEffect">
                                  <p:stCondLst>
                                    <p:cond delay="0"/>
                                  </p:stCondLst>
                                  <p:childTnLst>
                                    <p:animRot by="21600000">
                                      <p:cBhvr>
                                        <p:cTn id="47" dur="2000" fill="hold"/>
                                        <p:tgtEl>
                                          <p:spTgt spid="3">
                                            <p:txEl>
                                              <p:pRg st="4" end="4"/>
                                            </p:txEl>
                                          </p:spTgt>
                                        </p:tgtEl>
                                        <p:attrNameLst>
                                          <p:attrName>r</p:attrName>
                                        </p:attrNameLst>
                                      </p:cBhvr>
                                    </p:animRot>
                                  </p:childTnLst>
                                </p:cTn>
                              </p:par>
                              <p:par>
                                <p:cTn id="48" presetID="8" presetClass="emph" presetSubtype="0" fill="hold" nodeType="withEffect">
                                  <p:stCondLst>
                                    <p:cond delay="0"/>
                                  </p:stCondLst>
                                  <p:childTnLst>
                                    <p:animRot by="21600000">
                                      <p:cBhvr>
                                        <p:cTn id="49" dur="2000" fill="hold"/>
                                        <p:tgtEl>
                                          <p:spTgt spid="3">
                                            <p:txEl>
                                              <p:pRg st="5" end="5"/>
                                            </p:txEl>
                                          </p:spTgt>
                                        </p:tgtEl>
                                        <p:attrNameLst>
                                          <p:attrName>r</p:attrName>
                                        </p:attrNameLst>
                                      </p:cBhvr>
                                    </p:animRot>
                                  </p:childTnLst>
                                </p:cTn>
                              </p:par>
                              <p:par>
                                <p:cTn id="50" presetID="8" presetClass="emph" presetSubtype="0" fill="hold" nodeType="withEffect">
                                  <p:stCondLst>
                                    <p:cond delay="0"/>
                                  </p:stCondLst>
                                  <p:childTnLst>
                                    <p:animRot by="21600000">
                                      <p:cBhvr>
                                        <p:cTn id="51" dur="2000" fill="hold"/>
                                        <p:tgtEl>
                                          <p:spTgt spid="3">
                                            <p:txEl>
                                              <p:pRg st="6" end="6"/>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Apple Casual"/>
                <a:cs typeface="Apple Casual"/>
              </a:rPr>
              <a:t>Towards Zero Tolerance</a:t>
            </a:r>
            <a:endParaRPr lang="en-US" dirty="0">
              <a:latin typeface="Apple Casual"/>
              <a:cs typeface="Apple Casual"/>
            </a:endParaRPr>
          </a:p>
        </p:txBody>
      </p:sp>
      <p:sp>
        <p:nvSpPr>
          <p:cNvPr id="3" name="Content Placeholder 2"/>
          <p:cNvSpPr>
            <a:spLocks noGrp="1"/>
          </p:cNvSpPr>
          <p:nvPr>
            <p:ph idx="1"/>
          </p:nvPr>
        </p:nvSpPr>
        <p:spPr>
          <a:xfrm>
            <a:off x="779463" y="5100346"/>
            <a:ext cx="7583487" cy="937384"/>
          </a:xfrm>
        </p:spPr>
        <p:txBody>
          <a:bodyPr>
            <a:normAutofit/>
          </a:bodyPr>
          <a:lstStyle/>
          <a:p>
            <a:pPr marL="0" indent="0" algn="ctr">
              <a:buNone/>
            </a:pPr>
            <a:r>
              <a:rPr lang="en-US" sz="2800" b="1" i="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latin typeface="Apple Casual"/>
                <a:cs typeface="Apple Casual"/>
              </a:rPr>
              <a:t>Thank you for your attention</a:t>
            </a:r>
          </a:p>
        </p:txBody>
      </p:sp>
      <p:pic>
        <p:nvPicPr>
          <p:cNvPr id="4" name="Picture 3" descr="Macintosh HD:Users:petermansfield:Pictures:iPhoto Library.photolibrary:Previews:2015:09:14:20150914-171745:3WAKvPopRIeYHUsd5wPrBw:IMG_1004.jpg"/>
          <p:cNvPicPr/>
          <p:nvPr/>
        </p:nvPicPr>
        <p:blipFill>
          <a:blip r:embed="rId2">
            <a:extLst>
              <a:ext uri="{28A0092B-C50C-407E-A947-70E740481C1C}">
                <a14:useLocalDpi xmlns:a14="http://schemas.microsoft.com/office/drawing/2010/main" val="0"/>
              </a:ext>
            </a:extLst>
          </a:blip>
          <a:srcRect/>
          <a:stretch>
            <a:fillRect/>
          </a:stretch>
        </p:blipFill>
        <p:spPr bwMode="auto">
          <a:xfrm>
            <a:off x="2258091" y="2730880"/>
            <a:ext cx="4889500" cy="1602105"/>
          </a:xfrm>
          <a:prstGeom prst="rect">
            <a:avLst/>
          </a:prstGeom>
          <a:noFill/>
          <a:ln>
            <a:noFill/>
          </a:ln>
        </p:spPr>
      </p:pic>
      <p:sp>
        <p:nvSpPr>
          <p:cNvPr id="5" name="Donut 4"/>
          <p:cNvSpPr/>
          <p:nvPr/>
        </p:nvSpPr>
        <p:spPr>
          <a:xfrm>
            <a:off x="2847501" y="3293824"/>
            <a:ext cx="1260044" cy="1279829"/>
          </a:xfrm>
          <a:prstGeom prst="donu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accent3">
                  <a:lumMod val="60000"/>
                  <a:lumOff val="40000"/>
                </a:schemeClr>
              </a:solidFill>
            </a:endParaRPr>
          </a:p>
        </p:txBody>
      </p:sp>
    </p:spTree>
    <p:extLst>
      <p:ext uri="{BB962C8B-B14F-4D97-AF65-F5344CB8AC3E}">
        <p14:creationId xmlns:p14="http://schemas.microsoft.com/office/powerpoint/2010/main" val="3096329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majorFont>
      <a:minorFont>
        <a:latin typeface="Trebuchet MS"/>
        <a:ea typeface=""/>
        <a:cs typeface=""/>
        <a:font script="Jpan" typeface="ＭＳ ゴシック"/>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Revolution.thmx</Template>
  <TotalTime>329</TotalTime>
  <Words>1284</Words>
  <Application>Microsoft Macintosh PowerPoint</Application>
  <PresentationFormat>On-screen Show (4:3)</PresentationFormat>
  <Paragraphs>126</Paragraphs>
  <Slides>20</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Apple Casual</vt:lpstr>
      <vt:lpstr>Arial</vt:lpstr>
      <vt:lpstr>Bookman Old Style</vt:lpstr>
      <vt:lpstr>Calibri</vt:lpstr>
      <vt:lpstr>Mangal</vt:lpstr>
      <vt:lpstr>Trebuchet MS</vt:lpstr>
      <vt:lpstr>Wingdings</vt:lpstr>
      <vt:lpstr>Wingdings 2</vt:lpstr>
      <vt:lpstr>Revolution</vt:lpstr>
      <vt:lpstr>How Did Things Get So Bad?   The Past, Present and Future  of Diabetes Type Two  </vt:lpstr>
      <vt:lpstr>Pandemic</vt:lpstr>
      <vt:lpstr>Pre-History</vt:lpstr>
      <vt:lpstr>Hard Labour</vt:lpstr>
      <vt:lpstr>Going Soft</vt:lpstr>
      <vt:lpstr>. . . And Softer Still</vt:lpstr>
      <vt:lpstr>. . . But Just as Hungry</vt:lpstr>
      <vt:lpstr>Pure, White and . . .?</vt:lpstr>
      <vt:lpstr>Enter John Butterfield</vt:lpstr>
      <vt:lpstr>PowerPoint Presentation</vt:lpstr>
      <vt:lpstr>Personal Communication by Lord Butterfield to the Author, 1985 . . . continued</vt:lpstr>
      <vt:lpstr>Personal Communication by Lord Butterfield to the Author, 1985 . . . continued</vt:lpstr>
      <vt:lpstr>Personal Communication by Lord Butterfield to the Author, 1985 . . . continued</vt:lpstr>
      <vt:lpstr>Diabetes Doctrine to 2015</vt:lpstr>
      <vt:lpstr>Rational versus Empirical</vt:lpstr>
      <vt:lpstr>Air Pilots – a Special Case</vt:lpstr>
      <vt:lpstr>Suitable Diets</vt:lpstr>
      <vt:lpstr>Results in Pilots</vt:lpstr>
      <vt:lpstr>Implications?</vt:lpstr>
      <vt:lpstr>Towards Zero Tolerance</vt:lpstr>
    </vt:vector>
  </TitlesOfParts>
  <Company>Good Healthkeeping</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Diabetes,  Cholesterolaemia, and Obesity: Past, Present and Future </dc:title>
  <dc:creator>Peter Mansfield</dc:creator>
  <cp:lastModifiedBy>Peter Mansfield</cp:lastModifiedBy>
  <cp:revision>40</cp:revision>
  <dcterms:created xsi:type="dcterms:W3CDTF">2016-11-14T10:41:00Z</dcterms:created>
  <dcterms:modified xsi:type="dcterms:W3CDTF">2017-10-28T11:14:57Z</dcterms:modified>
</cp:coreProperties>
</file>