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9" r:id="rId2"/>
    <p:sldId id="270" r:id="rId3"/>
    <p:sldId id="256" r:id="rId4"/>
    <p:sldId id="257" r:id="rId5"/>
    <p:sldId id="258" r:id="rId6"/>
    <p:sldId id="260" r:id="rId7"/>
    <p:sldId id="259" r:id="rId8"/>
    <p:sldId id="263" r:id="rId9"/>
    <p:sldId id="261" r:id="rId10"/>
    <p:sldId id="267" r:id="rId11"/>
    <p:sldId id="262" r:id="rId12"/>
    <p:sldId id="268" r:id="rId13"/>
    <p:sldId id="264" r:id="rId14"/>
    <p:sldId id="265" r:id="rId15"/>
    <p:sldId id="266" r:id="rId16"/>
    <p:sldId id="271" r:id="rId1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C75F111-0BB1-46F7-9BED-4B70AFF53814}" type="datetimeFigureOut">
              <a:rPr lang="en-GB" smtClean="0"/>
              <a:pPr/>
              <a:t>17/08/2015</a:t>
            </a:fld>
            <a:endParaRPr lang="en-GB"/>
          </a:p>
        </p:txBody>
      </p:sp>
      <p:sp>
        <p:nvSpPr>
          <p:cNvPr id="19" name="Footer Placeholder 18"/>
          <p:cNvSpPr>
            <a:spLocks noGrp="1"/>
          </p:cNvSpPr>
          <p:nvPr>
            <p:ph type="ftr" sz="quarter" idx="11"/>
          </p:nvPr>
        </p:nvSpPr>
        <p:spPr/>
        <p:txBody>
          <a:bodyPr/>
          <a:lstStyle/>
          <a:p>
            <a:endParaRPr lang="en-GB"/>
          </a:p>
        </p:txBody>
      </p:sp>
      <p:sp>
        <p:nvSpPr>
          <p:cNvPr id="27" name="Slide Number Placeholder 26"/>
          <p:cNvSpPr>
            <a:spLocks noGrp="1"/>
          </p:cNvSpPr>
          <p:nvPr>
            <p:ph type="sldNum" sz="quarter" idx="12"/>
          </p:nvPr>
        </p:nvSpPr>
        <p:spPr/>
        <p:txBody>
          <a:bodyPr/>
          <a:lstStyle/>
          <a:p>
            <a:fld id="{43F0CC3F-ECCF-4214-9C48-9958CC5747D3}"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75F111-0BB1-46F7-9BED-4B70AFF53814}" type="datetimeFigureOut">
              <a:rPr lang="en-GB" smtClean="0"/>
              <a:pPr/>
              <a:t>17/08/2015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F0CC3F-ECCF-4214-9C48-9958CC5747D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C75F111-0BB1-46F7-9BED-4B70AFF53814}" type="datetimeFigureOut">
              <a:rPr lang="en-GB" smtClean="0"/>
              <a:pPr/>
              <a:t>17/08/2015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F0CC3F-ECCF-4214-9C48-9958CC5747D3}" type="slidenum">
              <a:rPr lang="en-GB" smtClean="0"/>
              <a:pPr/>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C75F111-0BB1-46F7-9BED-4B70AFF53814}" type="datetimeFigureOut">
              <a:rPr lang="en-GB" smtClean="0"/>
              <a:pPr/>
              <a:t>17/08/2015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F0CC3F-ECCF-4214-9C48-9958CC5747D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C75F111-0BB1-46F7-9BED-4B70AFF53814}" type="datetimeFigureOut">
              <a:rPr lang="en-GB" smtClean="0"/>
              <a:pPr/>
              <a:t>17/08/2015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43F0CC3F-ECCF-4214-9C48-9958CC5747D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CC75F111-0BB1-46F7-9BED-4B70AFF53814}" type="datetimeFigureOut">
              <a:rPr lang="en-GB" smtClean="0"/>
              <a:pPr/>
              <a:t>17/08/2015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43F0CC3F-ECCF-4214-9C48-9958CC5747D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C75F111-0BB1-46F7-9BED-4B70AFF53814}" type="datetimeFigureOut">
              <a:rPr lang="en-GB" smtClean="0"/>
              <a:pPr/>
              <a:t>17/08/2015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43F0CC3F-ECCF-4214-9C48-9958CC5747D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C75F111-0BB1-46F7-9BED-4B70AFF53814}" type="datetimeFigureOut">
              <a:rPr lang="en-GB" smtClean="0"/>
              <a:pPr/>
              <a:t>17/08/2015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3F0CC3F-ECCF-4214-9C48-9958CC5747D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CC75F111-0BB1-46F7-9BED-4B70AFF53814}" type="datetimeFigureOut">
              <a:rPr lang="en-GB" smtClean="0"/>
              <a:pPr/>
              <a:t>17/08/2015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a:xfrm>
            <a:off x="8077200" y="6356350"/>
            <a:ext cx="609600" cy="365125"/>
          </a:xfrm>
        </p:spPr>
        <p:txBody>
          <a:bodyPr/>
          <a:lstStyle/>
          <a:p>
            <a:fld id="{43F0CC3F-ECCF-4214-9C48-9958CC5747D3}" type="slidenum">
              <a:rPr lang="en-GB" smtClean="0"/>
              <a:pPr/>
              <a:t>‹#›</a:t>
            </a:fld>
            <a:endParaRPr lang="en-GB"/>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75F111-0BB1-46F7-9BED-4B70AFF53814}" type="datetimeFigureOut">
              <a:rPr lang="en-GB" smtClean="0"/>
              <a:pPr/>
              <a:t>17/08/2015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F0CC3F-ECCF-4214-9C48-9958CC5747D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C75F111-0BB1-46F7-9BED-4B70AFF53814}" type="datetimeFigureOut">
              <a:rPr lang="en-GB" smtClean="0"/>
              <a:pPr/>
              <a:t>17/08/2015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3F0CC3F-ECCF-4214-9C48-9958CC5747D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CC75F111-0BB1-46F7-9BED-4B70AFF53814}" type="datetimeFigureOut">
              <a:rPr lang="en-GB" smtClean="0"/>
              <a:pPr/>
              <a:t>17/08/2015</a:t>
            </a:fld>
            <a:endParaRPr lang="en-GB"/>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GB"/>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43F0CC3F-ECCF-4214-9C48-9958CC5747D3}" type="slidenum">
              <a:rPr lang="en-GB" smtClean="0"/>
              <a:pPr/>
              <a:t>‹#›</a:t>
            </a:fld>
            <a:endParaRPr lang="en-GB"/>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www.lanpharmconsulting.co.uk/" TargetMode="External"/><Relationship Id="rId2" Type="http://schemas.openxmlformats.org/officeDocument/2006/relationships/hyperlink" Target="mailto:plannon@lanpharmconsulting.co.uk"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pharmacovigilance.pharmaceuticalconferences.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20688"/>
            <a:ext cx="8219256" cy="936104"/>
          </a:xfrm>
        </p:spPr>
        <p:txBody>
          <a:bodyPr>
            <a:normAutofit/>
          </a:bodyPr>
          <a:lstStyle/>
          <a:p>
            <a:pPr algn="ctr"/>
            <a:r>
              <a:rPr lang="en-US" dirty="0"/>
              <a:t>About OMICS Group</a:t>
            </a:r>
          </a:p>
        </p:txBody>
      </p:sp>
      <p:sp>
        <p:nvSpPr>
          <p:cNvPr id="3" name="Content Placeholder 2"/>
          <p:cNvSpPr>
            <a:spLocks noGrp="1"/>
          </p:cNvSpPr>
          <p:nvPr>
            <p:ph idx="1"/>
          </p:nvPr>
        </p:nvSpPr>
        <p:spPr>
          <a:xfrm>
            <a:off x="395536" y="1772816"/>
            <a:ext cx="8291264" cy="4320480"/>
          </a:xfrm>
        </p:spPr>
        <p:txBody>
          <a:bodyPr>
            <a:normAutofit fontScale="85000" lnSpcReduction="20000"/>
          </a:bodyPr>
          <a:lstStyle/>
          <a:p>
            <a:pPr marL="0" indent="0" algn="just">
              <a:buNone/>
            </a:pPr>
            <a:r>
              <a:rPr lang="en-US" dirty="0"/>
              <a:t>OMICS Group is an amalgamation of </a:t>
            </a:r>
            <a:r>
              <a:rPr lang="en-US" dirty="0">
                <a:hlinkClick r:id="rId2"/>
              </a:rPr>
              <a:t>Open Access Publications</a:t>
            </a:r>
            <a:r>
              <a:rPr lang="en-US" dirty="0"/>
              <a:t> and worldwide international science conferences and events. Established in the year 2007 with the sole aim of making the information on Sciences and technology ‘Open Access’, OMICS Group publishes 500 online open access </a:t>
            </a:r>
            <a:r>
              <a:rPr lang="en-US" dirty="0">
                <a:hlinkClick r:id="rId3"/>
              </a:rPr>
              <a:t>scholarly journals </a:t>
            </a:r>
            <a:r>
              <a:rPr lang="en-US" dirty="0"/>
              <a:t>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dirty="0">
                <a:hlinkClick r:id="rId4"/>
              </a:rPr>
              <a:t>International conferences</a:t>
            </a:r>
            <a:r>
              <a:rPr lang="en-US" dirty="0"/>
              <a:t> annually across the globe, where knowledge transfer takes place through debates, round table discussions, poster presentations, workshops, symposia and exhibitions.</a:t>
            </a:r>
          </a:p>
          <a:p>
            <a:endParaRPr lang="en-US" dirty="0" smtClean="0"/>
          </a:p>
          <a:p>
            <a:endParaRPr lang="en-US" dirty="0"/>
          </a:p>
        </p:txBody>
      </p:sp>
    </p:spTree>
    <p:extLst>
      <p:ext uri="{BB962C8B-B14F-4D97-AF65-F5344CB8AC3E}">
        <p14:creationId xmlns:p14="http://schemas.microsoft.com/office/powerpoint/2010/main" val="2265237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04088"/>
            <a:ext cx="8219256" cy="780696"/>
          </a:xfrm>
        </p:spPr>
        <p:txBody>
          <a:bodyPr>
            <a:normAutofit fontScale="90000"/>
          </a:bodyPr>
          <a:lstStyle/>
          <a:p>
            <a:pPr algn="ctr"/>
            <a:r>
              <a:rPr lang="en-US" dirty="0"/>
              <a:t>OMICS International Conferences</a:t>
            </a:r>
          </a:p>
        </p:txBody>
      </p:sp>
      <p:sp>
        <p:nvSpPr>
          <p:cNvPr id="3" name="Content Placeholder 2"/>
          <p:cNvSpPr>
            <a:spLocks noGrp="1"/>
          </p:cNvSpPr>
          <p:nvPr>
            <p:ph idx="1"/>
          </p:nvPr>
        </p:nvSpPr>
        <p:spPr>
          <a:xfrm>
            <a:off x="539552" y="1628800"/>
            <a:ext cx="8147248" cy="4497363"/>
          </a:xfrm>
        </p:spPr>
        <p:txBody>
          <a:bodyPr>
            <a:normAutofit fontScale="92500" lnSpcReduction="20000"/>
          </a:bodyPr>
          <a:lstStyle/>
          <a:p>
            <a:pPr marL="0" indent="0" algn="just">
              <a:buNone/>
            </a:pPr>
            <a:r>
              <a:rPr lang="en-US" dirty="0"/>
              <a:t>OMICS International is a pioneer and leading science event organizer, which publishes around 500 open access journals and conducts over 500 Medical, Clinical, Engineering, Life Sciences, </a:t>
            </a:r>
            <a:r>
              <a:rPr lang="en-US" dirty="0" err="1"/>
              <a:t>Pharma</a:t>
            </a:r>
            <a:r>
              <a:rPr lang="en-US" dirty="0"/>
              <a:t> scientific conferences all over the globe annually with the support of more than 1000 scientific associations and 30,000 editorial board members and 3.5 million followers to its credit.</a:t>
            </a:r>
          </a:p>
          <a:p>
            <a:pPr marL="0" indent="0" algn="just">
              <a:buNone/>
            </a:pPr>
            <a:endParaRPr lang="en-US" dirty="0" smtClean="0"/>
          </a:p>
          <a:p>
            <a:pPr marL="0" indent="0" algn="just">
              <a:buNone/>
            </a:pPr>
            <a:r>
              <a:rPr lang="en-US" dirty="0" smtClean="0"/>
              <a:t>OMICS </a:t>
            </a:r>
            <a:r>
              <a:rPr lang="en-US" dirty="0"/>
              <a:t>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endParaRPr lang="en-US" dirty="0" smtClean="0"/>
          </a:p>
          <a:p>
            <a:endParaRPr lang="en-US" dirty="0"/>
          </a:p>
        </p:txBody>
      </p:sp>
    </p:spTree>
    <p:extLst>
      <p:ext uri="{BB962C8B-B14F-4D97-AF65-F5344CB8AC3E}">
        <p14:creationId xmlns:p14="http://schemas.microsoft.com/office/powerpoint/2010/main" val="31274215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it-IT" dirty="0" smtClean="0"/>
              <a:t>The Risk Management Plan and the first Marketing Authorisation Application - a practical approach</a:t>
            </a:r>
            <a:endParaRPr lang="en-GB" dirty="0"/>
          </a:p>
        </p:txBody>
      </p:sp>
      <p:sp>
        <p:nvSpPr>
          <p:cNvPr id="3" name="Subtitle 2"/>
          <p:cNvSpPr>
            <a:spLocks noGrp="1"/>
          </p:cNvSpPr>
          <p:nvPr>
            <p:ph type="subTitle" idx="1"/>
          </p:nvPr>
        </p:nvSpPr>
        <p:spPr/>
        <p:txBody>
          <a:bodyPr>
            <a:normAutofit fontScale="92500" lnSpcReduction="10000"/>
          </a:bodyPr>
          <a:lstStyle/>
          <a:p>
            <a:r>
              <a:rPr lang="en-GB" dirty="0" smtClean="0"/>
              <a:t>Peter Lannon, </a:t>
            </a:r>
            <a:r>
              <a:rPr lang="en-GB" dirty="0" err="1" smtClean="0"/>
              <a:t>B.Pharm</a:t>
            </a:r>
            <a:endParaRPr lang="en-GB" dirty="0" smtClean="0"/>
          </a:p>
          <a:p>
            <a:r>
              <a:rPr lang="en-GB" dirty="0" smtClean="0"/>
              <a:t>Managing Director</a:t>
            </a:r>
          </a:p>
          <a:p>
            <a:r>
              <a:rPr lang="en-GB" dirty="0" err="1" smtClean="0"/>
              <a:t>Lanpharm</a:t>
            </a:r>
            <a:r>
              <a:rPr lang="en-GB" dirty="0" smtClean="0"/>
              <a:t> Consulting</a:t>
            </a:r>
          </a:p>
          <a:p>
            <a:r>
              <a:rPr lang="en-GB" dirty="0" smtClean="0"/>
              <a:t>Surrey, United Kingdom</a:t>
            </a:r>
            <a:endParaRPr lang="en-GB" dirty="0"/>
          </a:p>
        </p:txBody>
      </p:sp>
      <p:sp>
        <p:nvSpPr>
          <p:cNvPr id="7" name="TextBox 6"/>
          <p:cNvSpPr txBox="1"/>
          <p:nvPr/>
        </p:nvSpPr>
        <p:spPr>
          <a:xfrm>
            <a:off x="611560" y="6237312"/>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720080"/>
          </a:xfrm>
        </p:spPr>
        <p:txBody>
          <a:bodyPr>
            <a:normAutofit fontScale="90000"/>
          </a:bodyPr>
          <a:lstStyle/>
          <a:p>
            <a:r>
              <a:rPr lang="en-GB" dirty="0" smtClean="0"/>
              <a:t>Background</a:t>
            </a:r>
            <a:endParaRPr lang="en-GB" dirty="0"/>
          </a:p>
        </p:txBody>
      </p:sp>
      <p:sp>
        <p:nvSpPr>
          <p:cNvPr id="3" name="Content Placeholder 2"/>
          <p:cNvSpPr>
            <a:spLocks noGrp="1"/>
          </p:cNvSpPr>
          <p:nvPr>
            <p:ph idx="1"/>
          </p:nvPr>
        </p:nvSpPr>
        <p:spPr>
          <a:xfrm>
            <a:off x="467544" y="1484784"/>
            <a:ext cx="8229600" cy="4752528"/>
          </a:xfrm>
        </p:spPr>
        <p:txBody>
          <a:bodyPr>
            <a:normAutofit fontScale="92500" lnSpcReduction="20000"/>
          </a:bodyPr>
          <a:lstStyle/>
          <a:p>
            <a:r>
              <a:rPr lang="en-GB" dirty="0" smtClean="0"/>
              <a:t>New MAA for late stage oncology indication (Orphan drug designation [ODD])</a:t>
            </a:r>
          </a:p>
          <a:p>
            <a:pPr lvl="1"/>
            <a:r>
              <a:rPr lang="en-GB" dirty="0" smtClean="0"/>
              <a:t>In combination with chemotherapy followed by maintenance monotherapy</a:t>
            </a:r>
          </a:p>
          <a:p>
            <a:r>
              <a:rPr lang="en-GB" dirty="0" smtClean="0"/>
              <a:t>Company clinical programme had been stopped</a:t>
            </a:r>
          </a:p>
          <a:p>
            <a:pPr lvl="1"/>
            <a:r>
              <a:rPr lang="en-GB" dirty="0" smtClean="0"/>
              <a:t>primary endpoints not met </a:t>
            </a:r>
          </a:p>
          <a:p>
            <a:r>
              <a:rPr lang="en-GB" dirty="0" smtClean="0"/>
              <a:t>Investigator Sponsored Study (ISS) showed efficacy in an indication that was not originally part of clinical development programme</a:t>
            </a:r>
          </a:p>
          <a:p>
            <a:r>
              <a:rPr lang="en-GB" dirty="0" smtClean="0"/>
              <a:t>Decision made to submit MAA</a:t>
            </a:r>
          </a:p>
          <a:p>
            <a:pPr lvl="1"/>
            <a:r>
              <a:rPr lang="en-GB" dirty="0" smtClean="0"/>
              <a:t>Using ISS as the single pivotal study </a:t>
            </a:r>
          </a:p>
          <a:p>
            <a:pPr lvl="1"/>
            <a:r>
              <a:rPr lang="en-GB" dirty="0" smtClean="0"/>
              <a:t>plus other studies in the company development programme</a:t>
            </a:r>
          </a:p>
          <a:p>
            <a:pPr lvl="1"/>
            <a:r>
              <a:rPr lang="en-GB" dirty="0" smtClean="0"/>
              <a:t>pre-submission scientific discussion with EMA</a:t>
            </a:r>
            <a:endParaRPr lang="en-GB" dirty="0"/>
          </a:p>
        </p:txBody>
      </p:sp>
      <p:sp>
        <p:nvSpPr>
          <p:cNvPr id="4" name="TextBox 3"/>
          <p:cNvSpPr txBox="1"/>
          <p:nvPr/>
        </p:nvSpPr>
        <p:spPr>
          <a:xfrm>
            <a:off x="611560" y="6237312"/>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720080"/>
          </a:xfrm>
        </p:spPr>
        <p:txBody>
          <a:bodyPr>
            <a:normAutofit fontScale="90000"/>
          </a:bodyPr>
          <a:lstStyle/>
          <a:p>
            <a:r>
              <a:rPr lang="en-GB" dirty="0" smtClean="0"/>
              <a:t>Project related challenges</a:t>
            </a:r>
            <a:endParaRPr lang="en-GB" dirty="0"/>
          </a:p>
        </p:txBody>
      </p:sp>
      <p:sp>
        <p:nvSpPr>
          <p:cNvPr id="3" name="Content Placeholder 2"/>
          <p:cNvSpPr>
            <a:spLocks noGrp="1"/>
          </p:cNvSpPr>
          <p:nvPr>
            <p:ph idx="1"/>
          </p:nvPr>
        </p:nvSpPr>
        <p:spPr>
          <a:xfrm>
            <a:off x="467544" y="1484784"/>
            <a:ext cx="8229600" cy="4752528"/>
          </a:xfrm>
        </p:spPr>
        <p:txBody>
          <a:bodyPr>
            <a:normAutofit/>
          </a:bodyPr>
          <a:lstStyle/>
          <a:p>
            <a:r>
              <a:rPr lang="en-GB" dirty="0" smtClean="0"/>
              <a:t>Non-company sponsored study, therefore</a:t>
            </a:r>
          </a:p>
          <a:p>
            <a:pPr lvl="1"/>
            <a:r>
              <a:rPr lang="en-GB" dirty="0" smtClean="0"/>
              <a:t>No control over study design</a:t>
            </a:r>
          </a:p>
          <a:p>
            <a:pPr lvl="1"/>
            <a:r>
              <a:rPr lang="en-GB" dirty="0" smtClean="0"/>
              <a:t>No control over time and composition of data collected</a:t>
            </a:r>
          </a:p>
          <a:p>
            <a:pPr lvl="2"/>
            <a:r>
              <a:rPr lang="en-GB" dirty="0" smtClean="0"/>
              <a:t>Time to onset was recorded as being at the next clinic visit</a:t>
            </a:r>
          </a:p>
          <a:p>
            <a:pPr lvl="2"/>
            <a:r>
              <a:rPr lang="en-GB" dirty="0" smtClean="0"/>
              <a:t>Outcome was not collected for non-serious AEs</a:t>
            </a:r>
          </a:p>
          <a:p>
            <a:r>
              <a:rPr lang="en-GB" dirty="0" smtClean="0"/>
              <a:t>Resource limited</a:t>
            </a:r>
          </a:p>
          <a:p>
            <a:pPr lvl="1"/>
            <a:r>
              <a:rPr lang="en-GB" dirty="0" smtClean="0"/>
              <a:t>Competition with other company MAAs (higher priority) for resource/senior stakeholder review</a:t>
            </a:r>
          </a:p>
          <a:p>
            <a:pPr lvl="1"/>
            <a:r>
              <a:rPr lang="en-GB" dirty="0" smtClean="0"/>
              <a:t>Conflicting priorities – only 1 full FTE in safety department dedicated to the submission, others had other priorities to manage</a:t>
            </a:r>
          </a:p>
        </p:txBody>
      </p:sp>
      <p:sp>
        <p:nvSpPr>
          <p:cNvPr id="4" name="TextBox 3"/>
          <p:cNvSpPr txBox="1"/>
          <p:nvPr/>
        </p:nvSpPr>
        <p:spPr>
          <a:xfrm>
            <a:off x="611560" y="6237312"/>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720080"/>
          </a:xfrm>
        </p:spPr>
        <p:txBody>
          <a:bodyPr>
            <a:normAutofit fontScale="90000"/>
          </a:bodyPr>
          <a:lstStyle/>
          <a:p>
            <a:r>
              <a:rPr lang="en-GB" dirty="0" smtClean="0"/>
              <a:t>Project related challenges</a:t>
            </a:r>
            <a:endParaRPr lang="en-GB" dirty="0"/>
          </a:p>
        </p:txBody>
      </p:sp>
      <p:sp>
        <p:nvSpPr>
          <p:cNvPr id="3" name="Content Placeholder 2"/>
          <p:cNvSpPr>
            <a:spLocks noGrp="1"/>
          </p:cNvSpPr>
          <p:nvPr>
            <p:ph idx="1"/>
          </p:nvPr>
        </p:nvSpPr>
        <p:spPr>
          <a:xfrm>
            <a:off x="467544" y="1484784"/>
            <a:ext cx="8229600" cy="4752528"/>
          </a:xfrm>
        </p:spPr>
        <p:txBody>
          <a:bodyPr>
            <a:normAutofit/>
          </a:bodyPr>
          <a:lstStyle/>
          <a:p>
            <a:r>
              <a:rPr lang="en-GB" dirty="0" smtClean="0"/>
              <a:t>Final decision to submit MAA not confirmed </a:t>
            </a:r>
          </a:p>
          <a:p>
            <a:r>
              <a:rPr lang="en-GB" dirty="0" smtClean="0"/>
              <a:t>But - tight project timelines which kept changing</a:t>
            </a:r>
          </a:p>
          <a:p>
            <a:r>
              <a:rPr lang="en-GB" dirty="0" smtClean="0"/>
              <a:t>Staff motivation</a:t>
            </a:r>
          </a:p>
          <a:p>
            <a:pPr lvl="1"/>
            <a:r>
              <a:rPr lang="en-GB" dirty="0" smtClean="0"/>
              <a:t>Working on a submission with no confirmed decision to submit</a:t>
            </a:r>
          </a:p>
          <a:p>
            <a:r>
              <a:rPr lang="en-GB" dirty="0" smtClean="0"/>
              <a:t>Lack of company foresight and planning</a:t>
            </a:r>
          </a:p>
          <a:p>
            <a:pPr lvl="1"/>
            <a:r>
              <a:rPr lang="en-GB" dirty="0" smtClean="0"/>
              <a:t>Due to inexperience</a:t>
            </a:r>
          </a:p>
          <a:p>
            <a:pPr lvl="1"/>
            <a:r>
              <a:rPr lang="en-GB" dirty="0" smtClean="0"/>
              <a:t>Timing and sequence of higher level document draft/review/approval</a:t>
            </a:r>
          </a:p>
          <a:p>
            <a:pPr lvl="1"/>
            <a:r>
              <a:rPr lang="en-GB" dirty="0" smtClean="0"/>
              <a:t>Review would be considerable based on volume of data </a:t>
            </a:r>
          </a:p>
          <a:p>
            <a:pPr>
              <a:buNone/>
            </a:pPr>
            <a:endParaRPr lang="en-GB" dirty="0" smtClean="0"/>
          </a:p>
          <a:p>
            <a:endParaRPr lang="en-GB" dirty="0"/>
          </a:p>
        </p:txBody>
      </p:sp>
      <p:sp>
        <p:nvSpPr>
          <p:cNvPr id="4" name="TextBox 3"/>
          <p:cNvSpPr txBox="1"/>
          <p:nvPr/>
        </p:nvSpPr>
        <p:spPr>
          <a:xfrm>
            <a:off x="611560" y="6237312"/>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720080"/>
          </a:xfrm>
        </p:spPr>
        <p:txBody>
          <a:bodyPr>
            <a:normAutofit fontScale="90000"/>
          </a:bodyPr>
          <a:lstStyle/>
          <a:p>
            <a:r>
              <a:rPr lang="en-GB" dirty="0" smtClean="0"/>
              <a:t>Safety related challenges</a:t>
            </a:r>
            <a:endParaRPr lang="en-GB" dirty="0"/>
          </a:p>
        </p:txBody>
      </p:sp>
      <p:sp>
        <p:nvSpPr>
          <p:cNvPr id="3" name="Content Placeholder 2"/>
          <p:cNvSpPr>
            <a:spLocks noGrp="1"/>
          </p:cNvSpPr>
          <p:nvPr>
            <p:ph idx="1"/>
          </p:nvPr>
        </p:nvSpPr>
        <p:spPr>
          <a:xfrm>
            <a:off x="467544" y="1484784"/>
            <a:ext cx="8229600" cy="4752528"/>
          </a:xfrm>
        </p:spPr>
        <p:txBody>
          <a:bodyPr>
            <a:normAutofit/>
          </a:bodyPr>
          <a:lstStyle/>
          <a:p>
            <a:r>
              <a:rPr lang="en-GB" dirty="0" smtClean="0"/>
              <a:t>Establishing the safety profile and presentation of safety data was complex</a:t>
            </a:r>
          </a:p>
          <a:p>
            <a:pPr lvl="1"/>
            <a:r>
              <a:rPr lang="en-GB" dirty="0" smtClean="0"/>
              <a:t>Large amount of clinical data &gt;5,000 patients</a:t>
            </a:r>
          </a:p>
          <a:p>
            <a:pPr lvl="1"/>
            <a:r>
              <a:rPr lang="en-GB" dirty="0" smtClean="0"/>
              <a:t>Data not in the indication sought but from studies in other solid tumours</a:t>
            </a:r>
          </a:p>
          <a:p>
            <a:pPr lvl="1"/>
            <a:r>
              <a:rPr lang="en-GB" dirty="0" smtClean="0"/>
              <a:t>Varying study designs</a:t>
            </a:r>
          </a:p>
          <a:p>
            <a:r>
              <a:rPr lang="en-GB" dirty="0" smtClean="0"/>
              <a:t>Lack of planning and foresight</a:t>
            </a:r>
          </a:p>
          <a:p>
            <a:r>
              <a:rPr lang="en-GB" dirty="0" smtClean="0"/>
              <a:t>Constantly changing priorities/timelines</a:t>
            </a:r>
          </a:p>
          <a:p>
            <a:r>
              <a:rPr lang="en-GB" dirty="0" smtClean="0"/>
              <a:t>Shifting of goal posts</a:t>
            </a:r>
          </a:p>
          <a:p>
            <a:endParaRPr lang="en-GB" dirty="0"/>
          </a:p>
        </p:txBody>
      </p:sp>
      <p:sp>
        <p:nvSpPr>
          <p:cNvPr id="4" name="TextBox 3"/>
          <p:cNvSpPr txBox="1"/>
          <p:nvPr/>
        </p:nvSpPr>
        <p:spPr>
          <a:xfrm>
            <a:off x="611560" y="6237312"/>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720080"/>
          </a:xfrm>
        </p:spPr>
        <p:txBody>
          <a:bodyPr>
            <a:normAutofit fontScale="90000"/>
          </a:bodyPr>
          <a:lstStyle/>
          <a:p>
            <a:r>
              <a:rPr lang="en-GB" dirty="0" smtClean="0"/>
              <a:t>Safety related challenges</a:t>
            </a:r>
            <a:endParaRPr lang="en-GB" dirty="0"/>
          </a:p>
        </p:txBody>
      </p:sp>
      <p:sp>
        <p:nvSpPr>
          <p:cNvPr id="3" name="Content Placeholder 2"/>
          <p:cNvSpPr>
            <a:spLocks noGrp="1"/>
          </p:cNvSpPr>
          <p:nvPr>
            <p:ph idx="1"/>
          </p:nvPr>
        </p:nvSpPr>
        <p:spPr>
          <a:xfrm>
            <a:off x="467544" y="1484784"/>
            <a:ext cx="8229600" cy="4752528"/>
          </a:xfrm>
        </p:spPr>
        <p:txBody>
          <a:bodyPr>
            <a:normAutofit/>
          </a:bodyPr>
          <a:lstStyle/>
          <a:p>
            <a:r>
              <a:rPr lang="en-GB" dirty="0" smtClean="0"/>
              <a:t>Establishing identified and potential risks</a:t>
            </a:r>
          </a:p>
          <a:p>
            <a:pPr lvl="1"/>
            <a:r>
              <a:rPr lang="en-GB" dirty="0" smtClean="0"/>
              <a:t>Based on ISS or on company clinical programme?</a:t>
            </a:r>
          </a:p>
          <a:p>
            <a:pPr lvl="1"/>
            <a:r>
              <a:rPr lang="en-GB" dirty="0" smtClean="0"/>
              <a:t>Different patient populations</a:t>
            </a:r>
          </a:p>
          <a:p>
            <a:r>
              <a:rPr lang="en-GB" dirty="0" smtClean="0"/>
              <a:t>Risk profile very similar to those of other drugs in class</a:t>
            </a:r>
          </a:p>
          <a:p>
            <a:pPr lvl="1"/>
            <a:r>
              <a:rPr lang="en-GB" dirty="0" smtClean="0"/>
              <a:t>But large % of patients required dose modifications (dose reductions and dose pauses) and ultimately discontinued treatment due to toxicity</a:t>
            </a:r>
          </a:p>
          <a:p>
            <a:r>
              <a:rPr lang="en-GB" dirty="0" smtClean="0"/>
              <a:t>Two particular toxicities (non life-threatening) resulted in the most dose modifications</a:t>
            </a:r>
          </a:p>
          <a:p>
            <a:r>
              <a:rPr lang="en-GB" dirty="0" smtClean="0"/>
              <a:t>Reduction of  discontinuations to increase benefit/risk </a:t>
            </a:r>
          </a:p>
          <a:p>
            <a:endParaRPr lang="en-GB" dirty="0"/>
          </a:p>
        </p:txBody>
      </p:sp>
      <p:sp>
        <p:nvSpPr>
          <p:cNvPr id="4" name="TextBox 3"/>
          <p:cNvSpPr txBox="1"/>
          <p:nvPr/>
        </p:nvSpPr>
        <p:spPr>
          <a:xfrm>
            <a:off x="611560" y="6237312"/>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720080"/>
          </a:xfrm>
        </p:spPr>
        <p:txBody>
          <a:bodyPr>
            <a:normAutofit fontScale="90000"/>
          </a:bodyPr>
          <a:lstStyle/>
          <a:p>
            <a:r>
              <a:rPr lang="en-GB" dirty="0" smtClean="0"/>
              <a:t>Overcoming project challenges</a:t>
            </a:r>
            <a:endParaRPr lang="en-GB" dirty="0"/>
          </a:p>
        </p:txBody>
      </p:sp>
      <p:sp>
        <p:nvSpPr>
          <p:cNvPr id="3" name="Content Placeholder 2"/>
          <p:cNvSpPr>
            <a:spLocks noGrp="1"/>
          </p:cNvSpPr>
          <p:nvPr>
            <p:ph idx="1"/>
          </p:nvPr>
        </p:nvSpPr>
        <p:spPr>
          <a:xfrm>
            <a:off x="467544" y="1484784"/>
            <a:ext cx="8229600" cy="4752528"/>
          </a:xfrm>
        </p:spPr>
        <p:txBody>
          <a:bodyPr>
            <a:normAutofit lnSpcReduction="10000"/>
          </a:bodyPr>
          <a:lstStyle/>
          <a:p>
            <a:r>
              <a:rPr lang="en-GB" dirty="0" smtClean="0"/>
              <a:t>Non-company sponsored study</a:t>
            </a:r>
          </a:p>
          <a:p>
            <a:pPr lvl="1"/>
            <a:r>
              <a:rPr lang="en-GB" dirty="0" smtClean="0"/>
              <a:t>Need to validate ISS data</a:t>
            </a:r>
          </a:p>
          <a:p>
            <a:pPr lvl="1"/>
            <a:r>
              <a:rPr lang="en-GB" dirty="0" smtClean="0"/>
              <a:t>Understand data and what is possible and realistic / scientifically credible</a:t>
            </a:r>
          </a:p>
          <a:p>
            <a:pPr lvl="1"/>
            <a:r>
              <a:rPr lang="en-GB" dirty="0" smtClean="0"/>
              <a:t>Explain data capture and missing data early at pre-submission meeting and in HLDs as appropriate</a:t>
            </a:r>
          </a:p>
          <a:p>
            <a:r>
              <a:rPr lang="en-GB" dirty="0" smtClean="0"/>
              <a:t>Resources</a:t>
            </a:r>
          </a:p>
          <a:p>
            <a:pPr lvl="1"/>
            <a:r>
              <a:rPr lang="en-GB" dirty="0" smtClean="0"/>
              <a:t>Almost always a problem so need to work smartly</a:t>
            </a:r>
          </a:p>
          <a:p>
            <a:pPr lvl="1"/>
            <a:r>
              <a:rPr lang="en-GB" dirty="0" smtClean="0"/>
              <a:t>Being specific in requirements and precise in execution</a:t>
            </a:r>
          </a:p>
          <a:p>
            <a:pPr lvl="1"/>
            <a:r>
              <a:rPr lang="en-GB" dirty="0" smtClean="0"/>
              <a:t>Utilise staff/consultants with previous MAA submission experience  (where available)</a:t>
            </a:r>
          </a:p>
          <a:p>
            <a:pPr lvl="1"/>
            <a:r>
              <a:rPr lang="en-GB" dirty="0" smtClean="0"/>
              <a:t>Careful planning and reactive to changes </a:t>
            </a:r>
          </a:p>
          <a:p>
            <a:endParaRPr lang="en-GB" dirty="0"/>
          </a:p>
        </p:txBody>
      </p:sp>
      <p:sp>
        <p:nvSpPr>
          <p:cNvPr id="4" name="TextBox 3"/>
          <p:cNvSpPr txBox="1"/>
          <p:nvPr/>
        </p:nvSpPr>
        <p:spPr>
          <a:xfrm>
            <a:off x="611560" y="6237312"/>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720080"/>
          </a:xfrm>
        </p:spPr>
        <p:txBody>
          <a:bodyPr>
            <a:normAutofit fontScale="90000"/>
          </a:bodyPr>
          <a:lstStyle/>
          <a:p>
            <a:r>
              <a:rPr lang="en-GB" dirty="0" smtClean="0"/>
              <a:t>Overcoming project challenges</a:t>
            </a:r>
            <a:endParaRPr lang="en-GB" dirty="0"/>
          </a:p>
        </p:txBody>
      </p:sp>
      <p:sp>
        <p:nvSpPr>
          <p:cNvPr id="3" name="Content Placeholder 2"/>
          <p:cNvSpPr>
            <a:spLocks noGrp="1"/>
          </p:cNvSpPr>
          <p:nvPr>
            <p:ph idx="1"/>
          </p:nvPr>
        </p:nvSpPr>
        <p:spPr>
          <a:xfrm>
            <a:off x="467544" y="1484784"/>
            <a:ext cx="8229600" cy="4752528"/>
          </a:xfrm>
        </p:spPr>
        <p:txBody>
          <a:bodyPr>
            <a:normAutofit/>
          </a:bodyPr>
          <a:lstStyle/>
          <a:p>
            <a:r>
              <a:rPr lang="en-GB" dirty="0" smtClean="0"/>
              <a:t>Project timelines</a:t>
            </a:r>
          </a:p>
          <a:p>
            <a:pPr lvl="1"/>
            <a:r>
              <a:rPr lang="en-GB" dirty="0" smtClean="0"/>
              <a:t>Being adaptive and responsive</a:t>
            </a:r>
          </a:p>
          <a:p>
            <a:pPr lvl="1"/>
            <a:r>
              <a:rPr lang="en-GB" dirty="0" smtClean="0"/>
              <a:t>Communication and education – sequence of documents –some dependent on prior approval of others</a:t>
            </a:r>
          </a:p>
          <a:p>
            <a:pPr lvl="1"/>
            <a:r>
              <a:rPr lang="en-GB" dirty="0" smtClean="0"/>
              <a:t>Negotiation – some final text in the RMP dependant on other modules in the submission – agreement from senior stakeholders that final text in RMP would be added at the approval stage</a:t>
            </a:r>
          </a:p>
          <a:p>
            <a:pPr lvl="1"/>
            <a:r>
              <a:rPr lang="en-GB" dirty="0" smtClean="0"/>
              <a:t>Manage expectations of team and stakeholders</a:t>
            </a:r>
          </a:p>
          <a:p>
            <a:endParaRPr lang="en-GB" dirty="0"/>
          </a:p>
        </p:txBody>
      </p:sp>
      <p:sp>
        <p:nvSpPr>
          <p:cNvPr id="4" name="TextBox 3"/>
          <p:cNvSpPr txBox="1"/>
          <p:nvPr/>
        </p:nvSpPr>
        <p:spPr>
          <a:xfrm>
            <a:off x="611560" y="6237312"/>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692696"/>
            <a:ext cx="8712968" cy="720080"/>
          </a:xfrm>
        </p:spPr>
        <p:txBody>
          <a:bodyPr>
            <a:normAutofit fontScale="90000"/>
          </a:bodyPr>
          <a:lstStyle/>
          <a:p>
            <a:r>
              <a:rPr lang="en-GB" dirty="0" smtClean="0"/>
              <a:t>Overcoming safety related challenges</a:t>
            </a:r>
            <a:endParaRPr lang="en-GB" dirty="0"/>
          </a:p>
        </p:txBody>
      </p:sp>
      <p:sp>
        <p:nvSpPr>
          <p:cNvPr id="3" name="Content Placeholder 2"/>
          <p:cNvSpPr>
            <a:spLocks noGrp="1"/>
          </p:cNvSpPr>
          <p:nvPr>
            <p:ph idx="1"/>
          </p:nvPr>
        </p:nvSpPr>
        <p:spPr>
          <a:xfrm>
            <a:off x="467544" y="1484784"/>
            <a:ext cx="8229600" cy="4968552"/>
          </a:xfrm>
        </p:spPr>
        <p:txBody>
          <a:bodyPr>
            <a:normAutofit fontScale="70000" lnSpcReduction="20000"/>
          </a:bodyPr>
          <a:lstStyle/>
          <a:p>
            <a:r>
              <a:rPr lang="en-GB" sz="3100" dirty="0" smtClean="0"/>
              <a:t>Complex and high volume of data</a:t>
            </a:r>
          </a:p>
          <a:p>
            <a:pPr lvl="1"/>
            <a:r>
              <a:rPr lang="en-GB" sz="2600" dirty="0" smtClean="0"/>
              <a:t>Working smartly</a:t>
            </a:r>
          </a:p>
          <a:p>
            <a:pPr lvl="1"/>
            <a:r>
              <a:rPr lang="en-GB" sz="2600" dirty="0" smtClean="0"/>
              <a:t>Creative application of scientific principles</a:t>
            </a:r>
          </a:p>
          <a:p>
            <a:pPr lvl="1"/>
            <a:r>
              <a:rPr lang="en-GB" sz="2600" dirty="0" smtClean="0"/>
              <a:t>Presentation of  ISS data</a:t>
            </a:r>
          </a:p>
          <a:p>
            <a:pPr lvl="1"/>
            <a:r>
              <a:rPr lang="en-GB" sz="2600" dirty="0" smtClean="0"/>
              <a:t>Pool comprising of ISS study and other MAH sponsored combination studies</a:t>
            </a:r>
          </a:p>
          <a:p>
            <a:pPr lvl="1"/>
            <a:r>
              <a:rPr lang="en-GB" sz="2600" dirty="0" smtClean="0"/>
              <a:t>Pool comprising MAH sponsored monotherapy studies  </a:t>
            </a:r>
          </a:p>
          <a:p>
            <a:pPr lvl="1"/>
            <a:r>
              <a:rPr lang="en-GB" sz="2600" dirty="0" smtClean="0"/>
              <a:t>Applying observations across the programme bearing in mind what was applicable to the indication being submitted</a:t>
            </a:r>
          </a:p>
          <a:p>
            <a:pPr lvl="1"/>
            <a:r>
              <a:rPr lang="en-GB" sz="2600" dirty="0" smtClean="0"/>
              <a:t>Extensive literature review to try and characterise identified and potential risks due to limitations of ISS study</a:t>
            </a:r>
          </a:p>
          <a:p>
            <a:r>
              <a:rPr lang="en-GB" sz="3100" dirty="0" smtClean="0"/>
              <a:t>Identification of Identified and potential risks</a:t>
            </a:r>
          </a:p>
          <a:p>
            <a:pPr lvl="1"/>
            <a:r>
              <a:rPr lang="en-GB" sz="2600" dirty="0" smtClean="0"/>
              <a:t>Initially based on data from pre-clinical programme</a:t>
            </a:r>
          </a:p>
          <a:p>
            <a:pPr lvl="1"/>
            <a:r>
              <a:rPr lang="en-GB" sz="2600" dirty="0" smtClean="0"/>
              <a:t>Added to by what was observed in ISS study and across the MAH development programme.</a:t>
            </a:r>
          </a:p>
          <a:p>
            <a:pPr lvl="1"/>
            <a:r>
              <a:rPr lang="en-GB" sz="2600" dirty="0" smtClean="0"/>
              <a:t>Finally looking at other class effects - identified as IIRs and IPRs</a:t>
            </a:r>
          </a:p>
          <a:p>
            <a:pPr lvl="1"/>
            <a:r>
              <a:rPr lang="en-GB" sz="2600" dirty="0" smtClean="0"/>
              <a:t>Decision to include in RMP</a:t>
            </a:r>
            <a:endParaRPr lang="en-GB" sz="2600" dirty="0"/>
          </a:p>
        </p:txBody>
      </p:sp>
      <p:sp>
        <p:nvSpPr>
          <p:cNvPr id="4" name="TextBox 3"/>
          <p:cNvSpPr txBox="1"/>
          <p:nvPr/>
        </p:nvSpPr>
        <p:spPr>
          <a:xfrm>
            <a:off x="539552" y="6453336"/>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692696"/>
            <a:ext cx="8712968" cy="720080"/>
          </a:xfrm>
        </p:spPr>
        <p:txBody>
          <a:bodyPr>
            <a:normAutofit fontScale="90000"/>
          </a:bodyPr>
          <a:lstStyle/>
          <a:p>
            <a:r>
              <a:rPr lang="en-GB" dirty="0" smtClean="0"/>
              <a:t>Overcoming safety related challenges</a:t>
            </a:r>
            <a:endParaRPr lang="en-GB" dirty="0"/>
          </a:p>
        </p:txBody>
      </p:sp>
      <p:sp>
        <p:nvSpPr>
          <p:cNvPr id="3" name="Content Placeholder 2"/>
          <p:cNvSpPr>
            <a:spLocks noGrp="1"/>
          </p:cNvSpPr>
          <p:nvPr>
            <p:ph idx="1"/>
          </p:nvPr>
        </p:nvSpPr>
        <p:spPr>
          <a:xfrm>
            <a:off x="467544" y="1484784"/>
            <a:ext cx="8229600" cy="4752528"/>
          </a:xfrm>
        </p:spPr>
        <p:txBody>
          <a:bodyPr>
            <a:normAutofit/>
          </a:bodyPr>
          <a:lstStyle/>
          <a:p>
            <a:r>
              <a:rPr lang="en-GB" dirty="0" smtClean="0"/>
              <a:t>Decision whether to include additional risk minimisation measures (</a:t>
            </a:r>
            <a:r>
              <a:rPr lang="en-GB" dirty="0" err="1" smtClean="0"/>
              <a:t>aRMMs</a:t>
            </a:r>
            <a:r>
              <a:rPr lang="en-GB" dirty="0" smtClean="0"/>
              <a:t>) or not</a:t>
            </a:r>
          </a:p>
          <a:p>
            <a:r>
              <a:rPr lang="en-GB" dirty="0" smtClean="0"/>
              <a:t>Risk management to date</a:t>
            </a:r>
          </a:p>
          <a:p>
            <a:pPr lvl="1"/>
            <a:r>
              <a:rPr lang="en-GB" dirty="0" smtClean="0"/>
              <a:t>Mostly well managed by investigator education and communication in protocols and in proposed </a:t>
            </a:r>
            <a:r>
              <a:rPr lang="en-GB" dirty="0" err="1" smtClean="0"/>
              <a:t>SmPC</a:t>
            </a:r>
            <a:endParaRPr lang="en-GB" dirty="0" smtClean="0"/>
          </a:p>
          <a:p>
            <a:pPr lvl="1"/>
            <a:r>
              <a:rPr lang="en-GB" dirty="0" smtClean="0"/>
              <a:t>Similar approach for post-marketing</a:t>
            </a:r>
          </a:p>
          <a:p>
            <a:r>
              <a:rPr lang="en-GB" dirty="0" smtClean="0"/>
              <a:t>Preparing possible </a:t>
            </a:r>
            <a:r>
              <a:rPr lang="en-GB" dirty="0" err="1" smtClean="0"/>
              <a:t>aRMMs</a:t>
            </a:r>
            <a:r>
              <a:rPr lang="en-GB" dirty="0" smtClean="0"/>
              <a:t>/scenarios/possibilities</a:t>
            </a:r>
          </a:p>
          <a:p>
            <a:pPr lvl="1"/>
            <a:r>
              <a:rPr lang="en-GB" dirty="0" smtClean="0"/>
              <a:t>Benefit to patient</a:t>
            </a:r>
          </a:p>
          <a:p>
            <a:pPr lvl="1"/>
            <a:r>
              <a:rPr lang="en-GB" dirty="0" smtClean="0"/>
              <a:t>Acceptable to EMA</a:t>
            </a:r>
          </a:p>
          <a:p>
            <a:pPr lvl="1"/>
            <a:r>
              <a:rPr lang="en-GB" dirty="0" smtClean="0"/>
              <a:t>Achievable/cost effective and measurable </a:t>
            </a:r>
          </a:p>
          <a:p>
            <a:endParaRPr lang="en-GB" dirty="0" smtClean="0"/>
          </a:p>
        </p:txBody>
      </p:sp>
      <p:sp>
        <p:nvSpPr>
          <p:cNvPr id="4" name="TextBox 3"/>
          <p:cNvSpPr txBox="1"/>
          <p:nvPr/>
        </p:nvSpPr>
        <p:spPr>
          <a:xfrm>
            <a:off x="611560" y="6237312"/>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692696"/>
            <a:ext cx="8229600" cy="720080"/>
          </a:xfrm>
        </p:spPr>
        <p:txBody>
          <a:bodyPr>
            <a:normAutofit fontScale="90000"/>
          </a:bodyPr>
          <a:lstStyle/>
          <a:p>
            <a:r>
              <a:rPr lang="en-GB" dirty="0" smtClean="0"/>
              <a:t>Lessons learned - Suggestions</a:t>
            </a:r>
            <a:endParaRPr lang="en-GB" dirty="0"/>
          </a:p>
        </p:txBody>
      </p:sp>
      <p:sp>
        <p:nvSpPr>
          <p:cNvPr id="3" name="Content Placeholder 2"/>
          <p:cNvSpPr>
            <a:spLocks noGrp="1"/>
          </p:cNvSpPr>
          <p:nvPr>
            <p:ph idx="1"/>
          </p:nvPr>
        </p:nvSpPr>
        <p:spPr>
          <a:xfrm>
            <a:off x="467544" y="1484784"/>
            <a:ext cx="8229600" cy="4752528"/>
          </a:xfrm>
        </p:spPr>
        <p:txBody>
          <a:bodyPr>
            <a:normAutofit/>
          </a:bodyPr>
          <a:lstStyle/>
          <a:p>
            <a:r>
              <a:rPr lang="en-GB" dirty="0" smtClean="0"/>
              <a:t>Always follow the science</a:t>
            </a:r>
          </a:p>
          <a:p>
            <a:r>
              <a:rPr lang="en-GB" dirty="0" smtClean="0"/>
              <a:t>Early planning</a:t>
            </a:r>
          </a:p>
          <a:p>
            <a:r>
              <a:rPr lang="en-GB" dirty="0" smtClean="0"/>
              <a:t>Stay focused</a:t>
            </a:r>
          </a:p>
          <a:p>
            <a:r>
              <a:rPr lang="en-GB" dirty="0" smtClean="0"/>
              <a:t>Communication</a:t>
            </a:r>
          </a:p>
          <a:p>
            <a:r>
              <a:rPr lang="en-GB" dirty="0" smtClean="0"/>
              <a:t>Transparency</a:t>
            </a:r>
          </a:p>
          <a:p>
            <a:r>
              <a:rPr lang="en-GB" dirty="0" smtClean="0"/>
              <a:t>Pragmatism</a:t>
            </a:r>
          </a:p>
          <a:p>
            <a:r>
              <a:rPr lang="en-GB" dirty="0" smtClean="0"/>
              <a:t>Creativeness</a:t>
            </a:r>
          </a:p>
          <a:p>
            <a:r>
              <a:rPr lang="en-GB" dirty="0" smtClean="0"/>
              <a:t>Reactivity/Flexibility</a:t>
            </a:r>
          </a:p>
          <a:p>
            <a:r>
              <a:rPr lang="en-GB" dirty="0" smtClean="0"/>
              <a:t>Resourceful</a:t>
            </a:r>
          </a:p>
        </p:txBody>
      </p:sp>
      <p:sp>
        <p:nvSpPr>
          <p:cNvPr id="4" name="TextBox 3"/>
          <p:cNvSpPr txBox="1"/>
          <p:nvPr/>
        </p:nvSpPr>
        <p:spPr>
          <a:xfrm>
            <a:off x="611560" y="6237312"/>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Questions</a:t>
            </a:r>
            <a:endParaRPr lang="en-GB" dirty="0"/>
          </a:p>
        </p:txBody>
      </p:sp>
      <p:pic>
        <p:nvPicPr>
          <p:cNvPr id="2050" name="Picture 2" descr="C:\Users\kczq471\AppData\Local\Microsoft\Windows\Temporary Internet Files\Content.IE5\ZDFPDE80\question 1[1].jpg"/>
          <p:cNvPicPr>
            <a:picLocks noGrp="1" noChangeAspect="1" noChangeArrowheads="1"/>
          </p:cNvPicPr>
          <p:nvPr>
            <p:ph idx="1"/>
          </p:nvPr>
        </p:nvPicPr>
        <p:blipFill>
          <a:blip r:embed="rId2" cstate="print"/>
          <a:srcRect/>
          <a:stretch>
            <a:fillRect/>
          </a:stretch>
        </p:blipFill>
        <p:spPr bwMode="auto">
          <a:xfrm>
            <a:off x="3059832" y="2617714"/>
            <a:ext cx="3706886" cy="3706886"/>
          </a:xfrm>
          <a:prstGeom prst="rect">
            <a:avLst/>
          </a:prstGeom>
          <a:noFill/>
        </p:spPr>
      </p:pic>
      <p:sp>
        <p:nvSpPr>
          <p:cNvPr id="5" name="TextBox 4"/>
          <p:cNvSpPr txBox="1"/>
          <p:nvPr/>
        </p:nvSpPr>
        <p:spPr>
          <a:xfrm>
            <a:off x="611560" y="6237312"/>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Contact Details</a:t>
            </a:r>
            <a:endParaRPr lang="en-GB" dirty="0"/>
          </a:p>
        </p:txBody>
      </p:sp>
      <p:sp>
        <p:nvSpPr>
          <p:cNvPr id="3" name="Content Placeholder 2"/>
          <p:cNvSpPr>
            <a:spLocks noGrp="1"/>
          </p:cNvSpPr>
          <p:nvPr>
            <p:ph idx="1"/>
          </p:nvPr>
        </p:nvSpPr>
        <p:spPr/>
        <p:txBody>
          <a:bodyPr/>
          <a:lstStyle/>
          <a:p>
            <a:pPr lvl="1">
              <a:buNone/>
            </a:pPr>
            <a:r>
              <a:rPr lang="en-GB" dirty="0" smtClean="0"/>
              <a:t>Peter Lannon</a:t>
            </a:r>
          </a:p>
          <a:p>
            <a:pPr lvl="1">
              <a:buNone/>
            </a:pPr>
            <a:r>
              <a:rPr lang="en-GB" dirty="0" smtClean="0"/>
              <a:t>Director</a:t>
            </a:r>
          </a:p>
          <a:p>
            <a:pPr lvl="1">
              <a:buNone/>
            </a:pPr>
            <a:r>
              <a:rPr lang="en-GB" dirty="0" err="1" smtClean="0"/>
              <a:t>Lanpharm</a:t>
            </a:r>
            <a:r>
              <a:rPr lang="en-GB" dirty="0" smtClean="0"/>
              <a:t> Consulting</a:t>
            </a:r>
          </a:p>
          <a:p>
            <a:pPr lvl="1">
              <a:buNone/>
            </a:pPr>
            <a:r>
              <a:rPr lang="en-GB" dirty="0" smtClean="0"/>
              <a:t>Tel: +44 (0) 7714202765</a:t>
            </a:r>
          </a:p>
          <a:p>
            <a:pPr lvl="1">
              <a:buNone/>
            </a:pPr>
            <a:r>
              <a:rPr lang="en-GB" dirty="0" smtClean="0"/>
              <a:t>Email: </a:t>
            </a:r>
            <a:r>
              <a:rPr lang="en-GB" dirty="0" smtClean="0">
                <a:hlinkClick r:id="rId2"/>
              </a:rPr>
              <a:t>plannon@lanpharmconsulting.co.uk</a:t>
            </a:r>
            <a:endParaRPr lang="en-GB" dirty="0" smtClean="0"/>
          </a:p>
          <a:p>
            <a:pPr lvl="1">
              <a:buNone/>
            </a:pPr>
            <a:r>
              <a:rPr lang="en-GB" dirty="0" smtClean="0"/>
              <a:t>Website: </a:t>
            </a:r>
            <a:r>
              <a:rPr lang="en-GB" dirty="0" smtClean="0">
                <a:hlinkClick r:id="rId3"/>
              </a:rPr>
              <a:t>http://www.lanpharmconsulting.co.uk</a:t>
            </a:r>
            <a:endParaRPr lang="en-GB" dirty="0" smtClean="0"/>
          </a:p>
          <a:p>
            <a:pPr lvl="1">
              <a:buNone/>
            </a:pPr>
            <a:endParaRPr lang="en-GB" dirty="0" smtClean="0"/>
          </a:p>
        </p:txBody>
      </p:sp>
      <p:sp>
        <p:nvSpPr>
          <p:cNvPr id="4" name="TextBox 3"/>
          <p:cNvSpPr txBox="1"/>
          <p:nvPr/>
        </p:nvSpPr>
        <p:spPr>
          <a:xfrm>
            <a:off x="611560" y="6237312"/>
            <a:ext cx="7920880" cy="276999"/>
          </a:xfrm>
          <a:prstGeom prst="rect">
            <a:avLst/>
          </a:prstGeom>
          <a:noFill/>
        </p:spPr>
        <p:txBody>
          <a:bodyPr wrap="square" rtlCol="0">
            <a:spAutoFit/>
          </a:bodyPr>
          <a:lstStyle/>
          <a:p>
            <a:r>
              <a:rPr lang="en-GB" sz="1200" dirty="0" smtClean="0"/>
              <a:t>© 2015 </a:t>
            </a:r>
            <a:r>
              <a:rPr lang="en-GB" sz="1200" dirty="0" err="1" smtClean="0"/>
              <a:t>Lanpharm</a:t>
            </a:r>
            <a:r>
              <a:rPr lang="en-GB" sz="1200" dirty="0" smtClean="0"/>
              <a:t> Consulting</a:t>
            </a:r>
            <a:endParaRPr lang="en-GB" sz="1200"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704088"/>
            <a:ext cx="8219256" cy="852704"/>
          </a:xfrm>
        </p:spPr>
        <p:txBody>
          <a:bodyPr/>
          <a:lstStyle/>
          <a:p>
            <a:pPr algn="ctr"/>
            <a:r>
              <a:rPr lang="en-US" dirty="0"/>
              <a:t>Let us meet again..</a:t>
            </a:r>
          </a:p>
        </p:txBody>
      </p:sp>
      <p:sp>
        <p:nvSpPr>
          <p:cNvPr id="3" name="Content Placeholder 2"/>
          <p:cNvSpPr>
            <a:spLocks noGrp="1"/>
          </p:cNvSpPr>
          <p:nvPr>
            <p:ph idx="1"/>
          </p:nvPr>
        </p:nvSpPr>
        <p:spPr>
          <a:xfrm>
            <a:off x="611560" y="1700808"/>
            <a:ext cx="8075240" cy="4608512"/>
          </a:xfrm>
        </p:spPr>
        <p:txBody>
          <a:bodyPr>
            <a:normAutofit/>
          </a:bodyPr>
          <a:lstStyle/>
          <a:p>
            <a:pPr marL="0" indent="0" algn="ctr">
              <a:buNone/>
            </a:pPr>
            <a:r>
              <a:rPr lang="en-US" dirty="0"/>
              <a:t>We welcome you all to our future conferences of OMICS International</a:t>
            </a:r>
          </a:p>
          <a:p>
            <a:pPr marL="0" indent="0" algn="ctr">
              <a:buNone/>
            </a:pPr>
            <a:r>
              <a:rPr lang="en-IN" b="1" dirty="0"/>
              <a:t>5</a:t>
            </a:r>
            <a:r>
              <a:rPr lang="en-IN" b="1" baseline="30000" dirty="0"/>
              <a:t>th </a:t>
            </a:r>
            <a:r>
              <a:rPr lang="en-IN" b="1" dirty="0"/>
              <a:t>International Conference &amp; Exhibition on Pharmacovigilance &amp; Clinical Trials</a:t>
            </a:r>
          </a:p>
          <a:p>
            <a:pPr marL="0" indent="0" algn="ctr">
              <a:buNone/>
            </a:pPr>
            <a:r>
              <a:rPr lang="en-US" dirty="0"/>
              <a:t>On</a:t>
            </a:r>
          </a:p>
          <a:p>
            <a:pPr marL="0" indent="0" algn="ctr">
              <a:buNone/>
            </a:pPr>
            <a:r>
              <a:rPr lang="en-US" dirty="0"/>
              <a:t> </a:t>
            </a:r>
            <a:r>
              <a:rPr lang="en-US" b="1" dirty="0"/>
              <a:t>September 19 - 21, 2016 </a:t>
            </a:r>
            <a:r>
              <a:rPr lang="en-US" dirty="0"/>
              <a:t>at Vienna, </a:t>
            </a:r>
            <a:r>
              <a:rPr lang="en-US" b="1" dirty="0"/>
              <a:t>Austria</a:t>
            </a:r>
            <a:r>
              <a:rPr lang="en-US" dirty="0"/>
              <a:t> </a:t>
            </a:r>
            <a:r>
              <a:rPr lang="en-US" dirty="0">
                <a:hlinkClick r:id="rId2"/>
              </a:rPr>
              <a:t>http://pharmacovigilance.pharmaceuticalconferences.com/</a:t>
            </a:r>
            <a:endParaRPr lang="en-US" dirty="0"/>
          </a:p>
          <a:p>
            <a:pPr marL="0" indent="0">
              <a:buNone/>
            </a:pPr>
            <a:endParaRPr lang="en-US" dirty="0" smtClean="0"/>
          </a:p>
          <a:p>
            <a:endParaRPr lang="en-US" dirty="0"/>
          </a:p>
        </p:txBody>
      </p:sp>
    </p:spTree>
    <p:extLst>
      <p:ext uri="{BB962C8B-B14F-4D97-AF65-F5344CB8AC3E}">
        <p14:creationId xmlns:p14="http://schemas.microsoft.com/office/powerpoint/2010/main" val="425100917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1693</TotalTime>
  <Words>1061</Words>
  <Application>Microsoft Office PowerPoint</Application>
  <PresentationFormat>On-screen Show (4:3)</PresentationFormat>
  <Paragraphs>130</Paragraphs>
  <Slides>16</Slides>
  <Notes>0</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Flow</vt:lpstr>
      <vt:lpstr>About OMICS Group</vt:lpstr>
      <vt:lpstr>OMICS International Conferences</vt:lpstr>
      <vt:lpstr>The Risk Management Plan and the first Marketing Authorisation Application - a practical approach</vt:lpstr>
      <vt:lpstr>Background</vt:lpstr>
      <vt:lpstr>Project related challenges</vt:lpstr>
      <vt:lpstr>Project related challenges</vt:lpstr>
      <vt:lpstr>Safety related challenges</vt:lpstr>
      <vt:lpstr>Safety related challenges</vt:lpstr>
      <vt:lpstr>Overcoming project challenges</vt:lpstr>
      <vt:lpstr>Overcoming project challenges</vt:lpstr>
      <vt:lpstr>Overcoming safety related challenges</vt:lpstr>
      <vt:lpstr>Overcoming safety related challenges</vt:lpstr>
      <vt:lpstr>Lessons learned - Suggestions</vt:lpstr>
      <vt:lpstr>Questions</vt:lpstr>
      <vt:lpstr>Contact Details</vt:lpstr>
      <vt:lpstr>Let us meet again..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Peter</dc:creator>
  <cp:lastModifiedBy>pharmacovigilance</cp:lastModifiedBy>
  <cp:revision>24</cp:revision>
  <dcterms:created xsi:type="dcterms:W3CDTF">2015-07-26T12:43:54Z</dcterms:created>
  <dcterms:modified xsi:type="dcterms:W3CDTF">2015-08-17T10:14:21Z</dcterms:modified>
</cp:coreProperties>
</file>