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47"/>
  </p:notesMasterIdLst>
  <p:handoutMasterIdLst>
    <p:handoutMasterId r:id="rId48"/>
  </p:handoutMasterIdLst>
  <p:sldIdLst>
    <p:sldId id="266" r:id="rId2"/>
    <p:sldId id="445" r:id="rId3"/>
    <p:sldId id="467" r:id="rId4"/>
    <p:sldId id="483" r:id="rId5"/>
    <p:sldId id="585" r:id="rId6"/>
    <p:sldId id="512" r:id="rId7"/>
    <p:sldId id="594" r:id="rId8"/>
    <p:sldId id="597" r:id="rId9"/>
    <p:sldId id="621" r:id="rId10"/>
    <p:sldId id="611" r:id="rId11"/>
    <p:sldId id="612" r:id="rId12"/>
    <p:sldId id="614" r:id="rId13"/>
    <p:sldId id="616" r:id="rId14"/>
    <p:sldId id="598" r:id="rId15"/>
    <p:sldId id="599" r:id="rId16"/>
    <p:sldId id="600" r:id="rId17"/>
    <p:sldId id="534" r:id="rId18"/>
    <p:sldId id="601" r:id="rId19"/>
    <p:sldId id="626" r:id="rId20"/>
    <p:sldId id="533" r:id="rId21"/>
    <p:sldId id="538" r:id="rId22"/>
    <p:sldId id="541" r:id="rId23"/>
    <p:sldId id="499" r:id="rId24"/>
    <p:sldId id="501" r:id="rId25"/>
    <p:sldId id="543" r:id="rId26"/>
    <p:sldId id="441" r:id="rId27"/>
    <p:sldId id="560" r:id="rId28"/>
    <p:sldId id="561" r:id="rId29"/>
    <p:sldId id="562" r:id="rId30"/>
    <p:sldId id="563" r:id="rId31"/>
    <p:sldId id="564" r:id="rId32"/>
    <p:sldId id="565" r:id="rId33"/>
    <p:sldId id="566" r:id="rId34"/>
    <p:sldId id="567" r:id="rId35"/>
    <p:sldId id="568" r:id="rId36"/>
    <p:sldId id="569" r:id="rId37"/>
    <p:sldId id="570" r:id="rId38"/>
    <p:sldId id="571" r:id="rId39"/>
    <p:sldId id="572" r:id="rId40"/>
    <p:sldId id="573" r:id="rId41"/>
    <p:sldId id="574" r:id="rId42"/>
    <p:sldId id="575" r:id="rId43"/>
    <p:sldId id="576" r:id="rId44"/>
    <p:sldId id="582" r:id="rId45"/>
    <p:sldId id="627" r:id="rId46"/>
  </p:sldIdLst>
  <p:sldSz cx="9144000" cy="6858000" type="screen4x3"/>
  <p:notesSz cx="9928225" cy="6797675"/>
  <p:custDataLst>
    <p:tags r:id="rId49"/>
  </p:custDataLst>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guide id="3" userDrawn="1">
          <p15:clr>
            <a:srgbClr val="A4A3A4"/>
          </p15:clr>
        </p15:guide>
        <p15:guide id="4" pos="5738" userDrawn="1">
          <p15:clr>
            <a:srgbClr val="A4A3A4"/>
          </p15:clr>
        </p15:guide>
        <p15:guide id="5" orient="horz" userDrawn="1">
          <p15:clr>
            <a:srgbClr val="A4A3A4"/>
          </p15:clr>
        </p15:guide>
        <p15:guide id="6" orient="horz" pos="432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34E"/>
    <a:srgbClr val="555555"/>
    <a:srgbClr val="C21222"/>
    <a:srgbClr val="EC55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7" autoAdjust="0"/>
    <p:restoredTop sz="98833" autoAdjust="0"/>
  </p:normalViewPr>
  <p:slideViewPr>
    <p:cSldViewPr>
      <p:cViewPr>
        <p:scale>
          <a:sx n="100" d="100"/>
          <a:sy n="100" d="100"/>
        </p:scale>
        <p:origin x="-1620" y="-660"/>
      </p:cViewPr>
      <p:guideLst>
        <p:guide orient="horz" pos="2160"/>
        <p:guide orient="horz"/>
        <p:guide orient="horz" pos="4320"/>
        <p:guide pos="2880"/>
        <p:guide/>
        <p:guide pos="5738"/>
      </p:guideLst>
    </p:cSldViewPr>
  </p:slideViewPr>
  <p:outlineViewPr>
    <p:cViewPr>
      <p:scale>
        <a:sx n="33" d="100"/>
        <a:sy n="33" d="100"/>
      </p:scale>
      <p:origin x="0" y="31728"/>
    </p:cViewPr>
  </p:outlineViewPr>
  <p:notesTextViewPr>
    <p:cViewPr>
      <p:scale>
        <a:sx n="100" d="100"/>
        <a:sy n="100" d="100"/>
      </p:scale>
      <p:origin x="0" y="0"/>
    </p:cViewPr>
  </p:notesTextViewPr>
  <p:sorterViewPr>
    <p:cViewPr>
      <p:scale>
        <a:sx n="150" d="100"/>
        <a:sy n="150" d="100"/>
      </p:scale>
      <p:origin x="0" y="4277"/>
    </p:cViewPr>
  </p:sorterViewPr>
  <p:notesViewPr>
    <p:cSldViewPr showGuides="1">
      <p:cViewPr varScale="1">
        <p:scale>
          <a:sx n="130" d="100"/>
          <a:sy n="130" d="100"/>
        </p:scale>
        <p:origin x="-1320" y="-84"/>
      </p:cViewPr>
      <p:guideLst>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2"/>
    </mc:Choice>
    <mc:Fallback>
      <c:style val="1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6774491589287938"/>
          <c:y val="4.7446651226786769E-2"/>
          <c:w val="0.81368736807021447"/>
          <c:h val="0.75487515983578979"/>
        </c:manualLayout>
      </c:layout>
      <c:barChart>
        <c:barDir val="col"/>
        <c:grouping val="stacked"/>
        <c:varyColors val="0"/>
        <c:ser>
          <c:idx val="0"/>
          <c:order val="0"/>
          <c:invertIfNegative val="0"/>
          <c:cat>
            <c:strRef>
              <c:f>'[Diagramm in Microsoft PowerPoint]Tabelle1'!$A$3:$A$8</c:f>
              <c:strCache>
                <c:ptCount val="6"/>
                <c:pt idx="0">
                  <c:v>2011</c:v>
                </c:pt>
                <c:pt idx="1">
                  <c:v>2012</c:v>
                </c:pt>
                <c:pt idx="2">
                  <c:v>2013</c:v>
                </c:pt>
                <c:pt idx="3">
                  <c:v>2014</c:v>
                </c:pt>
                <c:pt idx="4">
                  <c:v>2015</c:v>
                </c:pt>
                <c:pt idx="5">
                  <c:v> 31.03.2016</c:v>
                </c:pt>
              </c:strCache>
            </c:strRef>
          </c:cat>
          <c:val>
            <c:numRef>
              <c:f>'[Diagramm in Microsoft PowerPoint]Tabelle1'!$A$3:$A$8</c:f>
              <c:numCache>
                <c:formatCode>General</c:formatCode>
                <c:ptCount val="6"/>
                <c:pt idx="0">
                  <c:v>2011</c:v>
                </c:pt>
                <c:pt idx="1">
                  <c:v>2012</c:v>
                </c:pt>
                <c:pt idx="2">
                  <c:v>2013</c:v>
                </c:pt>
                <c:pt idx="3">
                  <c:v>2014</c:v>
                </c:pt>
                <c:pt idx="4">
                  <c:v>2015</c:v>
                </c:pt>
                <c:pt idx="5">
                  <c:v>0</c:v>
                </c:pt>
              </c:numCache>
            </c:numRef>
          </c:val>
        </c:ser>
        <c:ser>
          <c:idx val="1"/>
          <c:order val="1"/>
          <c:tx>
            <c:v>DOI base</c:v>
          </c:tx>
          <c:invertIfNegative val="0"/>
          <c:cat>
            <c:strRef>
              <c:f>'[Diagramm in Microsoft PowerPoint]Tabelle1'!$A$3:$A$8</c:f>
              <c:strCache>
                <c:ptCount val="6"/>
                <c:pt idx="0">
                  <c:v>2011</c:v>
                </c:pt>
                <c:pt idx="1">
                  <c:v>2012</c:v>
                </c:pt>
                <c:pt idx="2">
                  <c:v>2013</c:v>
                </c:pt>
                <c:pt idx="3">
                  <c:v>2014</c:v>
                </c:pt>
                <c:pt idx="4">
                  <c:v>2015</c:v>
                </c:pt>
                <c:pt idx="5">
                  <c:v> 31.03.2016</c:v>
                </c:pt>
              </c:strCache>
            </c:strRef>
          </c:cat>
          <c:val>
            <c:numRef>
              <c:f>'[Diagramm in Microsoft PowerPoint]Tabelle1'!$B$3:$B$8</c:f>
              <c:numCache>
                <c:formatCode>General</c:formatCode>
                <c:ptCount val="6"/>
                <c:pt idx="0">
                  <c:v>667864</c:v>
                </c:pt>
                <c:pt idx="1">
                  <c:v>692893</c:v>
                </c:pt>
                <c:pt idx="2">
                  <c:v>753918</c:v>
                </c:pt>
                <c:pt idx="3">
                  <c:v>788340</c:v>
                </c:pt>
                <c:pt idx="4">
                  <c:v>935194</c:v>
                </c:pt>
                <c:pt idx="5">
                  <c:v>1370798</c:v>
                </c:pt>
              </c:numCache>
            </c:numRef>
          </c:val>
        </c:ser>
        <c:ser>
          <c:idx val="2"/>
          <c:order val="2"/>
          <c:tx>
            <c:v>New registrations</c:v>
          </c:tx>
          <c:invertIfNegative val="0"/>
          <c:cat>
            <c:strRef>
              <c:f>'[Diagramm in Microsoft PowerPoint]Tabelle1'!$A$3:$A$8</c:f>
              <c:strCache>
                <c:ptCount val="6"/>
                <c:pt idx="0">
                  <c:v>2011</c:v>
                </c:pt>
                <c:pt idx="1">
                  <c:v>2012</c:v>
                </c:pt>
                <c:pt idx="2">
                  <c:v>2013</c:v>
                </c:pt>
                <c:pt idx="3">
                  <c:v>2014</c:v>
                </c:pt>
                <c:pt idx="4">
                  <c:v>2015</c:v>
                </c:pt>
                <c:pt idx="5">
                  <c:v> 31.03.2016</c:v>
                </c:pt>
              </c:strCache>
            </c:strRef>
          </c:cat>
          <c:val>
            <c:numRef>
              <c:f>'[Diagramm in Microsoft PowerPoint]Tabelle1'!$C$3:$C$8</c:f>
              <c:numCache>
                <c:formatCode>General</c:formatCode>
                <c:ptCount val="6"/>
                <c:pt idx="0">
                  <c:v>25029</c:v>
                </c:pt>
                <c:pt idx="1">
                  <c:v>61025</c:v>
                </c:pt>
                <c:pt idx="2">
                  <c:v>34422</c:v>
                </c:pt>
                <c:pt idx="3">
                  <c:v>146854</c:v>
                </c:pt>
                <c:pt idx="4">
                  <c:v>288115</c:v>
                </c:pt>
                <c:pt idx="5">
                  <c:v>147489</c:v>
                </c:pt>
              </c:numCache>
            </c:numRef>
          </c:val>
        </c:ser>
        <c:dLbls>
          <c:showLegendKey val="0"/>
          <c:showVal val="0"/>
          <c:showCatName val="0"/>
          <c:showSerName val="0"/>
          <c:showPercent val="0"/>
          <c:showBubbleSize val="0"/>
        </c:dLbls>
        <c:gapWidth val="150"/>
        <c:overlap val="100"/>
        <c:axId val="43337600"/>
        <c:axId val="62509056"/>
      </c:barChart>
      <c:dateAx>
        <c:axId val="43337600"/>
        <c:scaling>
          <c:orientation val="minMax"/>
        </c:scaling>
        <c:delete val="0"/>
        <c:axPos val="b"/>
        <c:title>
          <c:tx>
            <c:rich>
              <a:bodyPr/>
              <a:lstStyle/>
              <a:p>
                <a:pPr>
                  <a:defRPr sz="1200"/>
                </a:pPr>
                <a:r>
                  <a:rPr lang="en-US" sz="1200"/>
                  <a:t>Year</a:t>
                </a:r>
              </a:p>
            </c:rich>
          </c:tx>
          <c:layout/>
          <c:overlay val="0"/>
        </c:title>
        <c:numFmt formatCode="General" sourceLinked="1"/>
        <c:majorTickMark val="out"/>
        <c:minorTickMark val="none"/>
        <c:tickLblPos val="nextTo"/>
        <c:txPr>
          <a:bodyPr/>
          <a:lstStyle/>
          <a:p>
            <a:pPr>
              <a:defRPr b="1"/>
            </a:pPr>
            <a:endParaRPr lang="de-DE"/>
          </a:p>
        </c:txPr>
        <c:crossAx val="62509056"/>
        <c:crosses val="autoZero"/>
        <c:auto val="0"/>
        <c:lblOffset val="100"/>
        <c:baseTimeUnit val="days"/>
      </c:dateAx>
      <c:valAx>
        <c:axId val="62509056"/>
        <c:scaling>
          <c:orientation val="minMax"/>
        </c:scaling>
        <c:delete val="0"/>
        <c:axPos val="l"/>
        <c:title>
          <c:tx>
            <c:rich>
              <a:bodyPr rot="-5400000" vert="horz"/>
              <a:lstStyle/>
              <a:p>
                <a:pPr>
                  <a:defRPr sz="1200"/>
                </a:pPr>
                <a:r>
                  <a:rPr lang="en-US" sz="1200" dirty="0" smtClean="0"/>
                  <a:t>No. TIB-DOIs</a:t>
                </a:r>
                <a:endParaRPr lang="en-US" sz="1200" dirty="0"/>
              </a:p>
            </c:rich>
          </c:tx>
          <c:layout>
            <c:manualLayout>
              <c:xMode val="edge"/>
              <c:yMode val="edge"/>
              <c:x val="2.3895956004888346E-2"/>
              <c:y val="0.25512520213803402"/>
            </c:manualLayout>
          </c:layout>
          <c:overlay val="0"/>
        </c:title>
        <c:numFmt formatCode="0" sourceLinked="0"/>
        <c:majorTickMark val="out"/>
        <c:minorTickMark val="none"/>
        <c:tickLblPos val="nextTo"/>
        <c:crossAx val="43337600"/>
        <c:crosses val="autoZero"/>
        <c:crossBetween val="between"/>
      </c:valAx>
    </c:plotArea>
    <c:legend>
      <c:legendPos val="r"/>
      <c:legendEntry>
        <c:idx val="2"/>
        <c:delete val="1"/>
      </c:legendEntry>
      <c:layout>
        <c:manualLayout>
          <c:xMode val="edge"/>
          <c:yMode val="edge"/>
          <c:x val="0.17648490506549397"/>
          <c:y val="6.374823339390269E-2"/>
          <c:w val="0.22029096596934744"/>
          <c:h val="0.18019584090450233"/>
        </c:manualLayout>
      </c:layout>
      <c:overlay val="0"/>
      <c:txPr>
        <a:bodyPr/>
        <a:lstStyle/>
        <a:p>
          <a:pPr>
            <a:defRPr sz="1100" b="1"/>
          </a:pPr>
          <a:endParaRPr lang="de-DE"/>
        </a:p>
      </c:txPr>
    </c:legend>
    <c:plotVisOnly val="1"/>
    <c:dispBlanksAs val="gap"/>
    <c:showDLblsOverMax val="0"/>
  </c:chart>
  <c:spPr>
    <a:ln w="3175">
      <a:solidFill>
        <a:srgbClr val="555555">
          <a:lumMod val="75000"/>
          <a:lumOff val="25000"/>
        </a:srgbClr>
      </a:solidFill>
    </a:ln>
    <a:effectLst>
      <a:outerShdw blurRad="50800" dist="38100" dir="2700000" algn="tl" rotWithShape="0">
        <a:prstClr val="black">
          <a:alpha val="40000"/>
        </a:prstClr>
      </a:outerShdw>
    </a:effectLst>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12"/>
    </mc:Choice>
    <mc:Fallback>
      <c:style val="1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791420303231326"/>
          <c:y val="5.3249494892275158E-2"/>
          <c:w val="0.85749728520115887"/>
          <c:h val="0.7580241814035541"/>
        </c:manualLayout>
      </c:layout>
      <c:barChart>
        <c:barDir val="col"/>
        <c:grouping val="stacked"/>
        <c:varyColors val="0"/>
        <c:ser>
          <c:idx val="1"/>
          <c:order val="0"/>
          <c:tx>
            <c:v>Customer Base</c:v>
          </c:tx>
          <c:invertIfNegative val="0"/>
          <c:cat>
            <c:numRef>
              <c:f>'[Diagramm in Microsoft PowerPoint]Tabelle1'!$A$14:$A$19</c:f>
              <c:numCache>
                <c:formatCode>General</c:formatCode>
                <c:ptCount val="6"/>
                <c:pt idx="0">
                  <c:v>2011</c:v>
                </c:pt>
                <c:pt idx="1">
                  <c:v>2012</c:v>
                </c:pt>
                <c:pt idx="2">
                  <c:v>2013</c:v>
                </c:pt>
                <c:pt idx="3">
                  <c:v>2014</c:v>
                </c:pt>
                <c:pt idx="4">
                  <c:v>2015</c:v>
                </c:pt>
                <c:pt idx="5" formatCode="m/d/yyyy">
                  <c:v>42460</c:v>
                </c:pt>
              </c:numCache>
            </c:numRef>
          </c:cat>
          <c:val>
            <c:numRef>
              <c:f>'[Diagramm in Microsoft PowerPoint]Tabelle1'!$B$14:$B$19</c:f>
              <c:numCache>
                <c:formatCode>General</c:formatCode>
                <c:ptCount val="6"/>
                <c:pt idx="0">
                  <c:v>27</c:v>
                </c:pt>
                <c:pt idx="1">
                  <c:v>40</c:v>
                </c:pt>
                <c:pt idx="2">
                  <c:v>49</c:v>
                </c:pt>
                <c:pt idx="3">
                  <c:v>64</c:v>
                </c:pt>
                <c:pt idx="4">
                  <c:v>79</c:v>
                </c:pt>
                <c:pt idx="5">
                  <c:v>103</c:v>
                </c:pt>
              </c:numCache>
            </c:numRef>
          </c:val>
        </c:ser>
        <c:ser>
          <c:idx val="2"/>
          <c:order val="1"/>
          <c:tx>
            <c:v>New Customers</c:v>
          </c:tx>
          <c:invertIfNegative val="0"/>
          <c:cat>
            <c:numRef>
              <c:f>'[Diagramm in Microsoft PowerPoint]Tabelle1'!$A$14:$A$19</c:f>
              <c:numCache>
                <c:formatCode>General</c:formatCode>
                <c:ptCount val="6"/>
                <c:pt idx="0">
                  <c:v>2011</c:v>
                </c:pt>
                <c:pt idx="1">
                  <c:v>2012</c:v>
                </c:pt>
                <c:pt idx="2">
                  <c:v>2013</c:v>
                </c:pt>
                <c:pt idx="3">
                  <c:v>2014</c:v>
                </c:pt>
                <c:pt idx="4">
                  <c:v>2015</c:v>
                </c:pt>
                <c:pt idx="5" formatCode="m/d/yyyy">
                  <c:v>42460</c:v>
                </c:pt>
              </c:numCache>
            </c:numRef>
          </c:cat>
          <c:val>
            <c:numRef>
              <c:f>'[Diagramm in Microsoft PowerPoint]Tabelle1'!$C$14:$C$19</c:f>
              <c:numCache>
                <c:formatCode>General</c:formatCode>
                <c:ptCount val="6"/>
                <c:pt idx="0">
                  <c:v>13</c:v>
                </c:pt>
                <c:pt idx="1">
                  <c:v>9</c:v>
                </c:pt>
                <c:pt idx="2">
                  <c:v>15</c:v>
                </c:pt>
                <c:pt idx="3">
                  <c:v>15</c:v>
                </c:pt>
                <c:pt idx="4">
                  <c:v>24</c:v>
                </c:pt>
                <c:pt idx="5">
                  <c:v>9</c:v>
                </c:pt>
              </c:numCache>
            </c:numRef>
          </c:val>
        </c:ser>
        <c:dLbls>
          <c:showLegendKey val="0"/>
          <c:showVal val="0"/>
          <c:showCatName val="0"/>
          <c:showSerName val="0"/>
          <c:showPercent val="0"/>
          <c:showBubbleSize val="0"/>
        </c:dLbls>
        <c:gapWidth val="150"/>
        <c:overlap val="100"/>
        <c:axId val="81278080"/>
        <c:axId val="81280000"/>
      </c:barChart>
      <c:catAx>
        <c:axId val="81278080"/>
        <c:scaling>
          <c:orientation val="minMax"/>
        </c:scaling>
        <c:delete val="0"/>
        <c:axPos val="b"/>
        <c:title>
          <c:tx>
            <c:rich>
              <a:bodyPr/>
              <a:lstStyle/>
              <a:p>
                <a:pPr>
                  <a:defRPr sz="1200"/>
                </a:pPr>
                <a:r>
                  <a:rPr lang="de-DE" sz="1200"/>
                  <a:t>Year</a:t>
                </a:r>
              </a:p>
            </c:rich>
          </c:tx>
          <c:layout>
            <c:manualLayout>
              <c:xMode val="edge"/>
              <c:yMode val="edge"/>
              <c:x val="0.50605019355713721"/>
              <c:y val="0.89529539287326554"/>
            </c:manualLayout>
          </c:layout>
          <c:overlay val="0"/>
        </c:title>
        <c:numFmt formatCode="General" sourceLinked="1"/>
        <c:majorTickMark val="out"/>
        <c:minorTickMark val="none"/>
        <c:tickLblPos val="nextTo"/>
        <c:txPr>
          <a:bodyPr/>
          <a:lstStyle/>
          <a:p>
            <a:pPr>
              <a:defRPr b="1"/>
            </a:pPr>
            <a:endParaRPr lang="de-DE"/>
          </a:p>
        </c:txPr>
        <c:crossAx val="81280000"/>
        <c:crosses val="autoZero"/>
        <c:auto val="1"/>
        <c:lblAlgn val="ctr"/>
        <c:lblOffset val="100"/>
        <c:noMultiLvlLbl val="0"/>
      </c:catAx>
      <c:valAx>
        <c:axId val="81280000"/>
        <c:scaling>
          <c:orientation val="minMax"/>
        </c:scaling>
        <c:delete val="0"/>
        <c:axPos val="l"/>
        <c:title>
          <c:tx>
            <c:rich>
              <a:bodyPr rot="-5400000" vert="horz"/>
              <a:lstStyle/>
              <a:p>
                <a:pPr>
                  <a:defRPr sz="1200"/>
                </a:pPr>
                <a:r>
                  <a:rPr lang="en-US" sz="1200"/>
                  <a:t>No. Datacenters</a:t>
                </a:r>
              </a:p>
            </c:rich>
          </c:tx>
          <c:layout/>
          <c:overlay val="0"/>
        </c:title>
        <c:numFmt formatCode="General" sourceLinked="1"/>
        <c:majorTickMark val="out"/>
        <c:minorTickMark val="none"/>
        <c:tickLblPos val="nextTo"/>
        <c:crossAx val="81278080"/>
        <c:crosses val="autoZero"/>
        <c:crossBetween val="between"/>
      </c:valAx>
    </c:plotArea>
    <c:legend>
      <c:legendPos val="r"/>
      <c:layout>
        <c:manualLayout>
          <c:xMode val="edge"/>
          <c:yMode val="edge"/>
          <c:x val="0.1282976562603042"/>
          <c:y val="6.6850479755604333E-2"/>
          <c:w val="0.25975371169056127"/>
          <c:h val="0.17121672905640895"/>
        </c:manualLayout>
      </c:layout>
      <c:overlay val="0"/>
      <c:txPr>
        <a:bodyPr/>
        <a:lstStyle/>
        <a:p>
          <a:pPr>
            <a:defRPr sz="1100" b="1"/>
          </a:pPr>
          <a:endParaRPr lang="de-DE"/>
        </a:p>
      </c:txPr>
    </c:legend>
    <c:plotVisOnly val="1"/>
    <c:dispBlanksAs val="gap"/>
    <c:showDLblsOverMax val="0"/>
  </c:chart>
  <c:spPr>
    <a:ln w="3175">
      <a:solidFill>
        <a:srgbClr val="555555">
          <a:lumMod val="75000"/>
          <a:lumOff val="25000"/>
        </a:srgbClr>
      </a:solidFill>
    </a:ln>
    <a:effectLst>
      <a:outerShdw blurRad="50800" dist="38100" dir="2700000" algn="tl" rotWithShape="0">
        <a:prstClr val="black">
          <a:alpha val="40000"/>
        </a:prstClr>
      </a:outerShdw>
    </a:effectLst>
  </c:spPr>
  <c:externalData r:id="rId2">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62.emf"/><Relationship Id="rId7" Type="http://schemas.openxmlformats.org/officeDocument/2006/relationships/image" Target="../media/image66.emf"/><Relationship Id="rId2" Type="http://schemas.openxmlformats.org/officeDocument/2006/relationships/image" Target="../media/image61.emf"/><Relationship Id="rId1" Type="http://schemas.openxmlformats.org/officeDocument/2006/relationships/image" Target="../media/image60.emf"/><Relationship Id="rId6" Type="http://schemas.openxmlformats.org/officeDocument/2006/relationships/image" Target="../media/image65.emf"/><Relationship Id="rId5" Type="http://schemas.openxmlformats.org/officeDocument/2006/relationships/image" Target="../media/image64.emf"/><Relationship Id="rId4" Type="http://schemas.openxmlformats.org/officeDocument/2006/relationships/image" Target="../media/image6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4303313" cy="34021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5622594" y="0"/>
            <a:ext cx="4303313" cy="340210"/>
          </a:xfrm>
          <a:prstGeom prst="rect">
            <a:avLst/>
          </a:prstGeom>
        </p:spPr>
        <p:txBody>
          <a:bodyPr vert="horz" lIns="91440" tIns="45720" rIns="91440" bIns="45720" rtlCol="0"/>
          <a:lstStyle>
            <a:lvl1pPr algn="r">
              <a:defRPr sz="1200"/>
            </a:lvl1pPr>
          </a:lstStyle>
          <a:p>
            <a:fld id="{B31B3DF2-9796-4900-9866-F1AD59B6ED2E}" type="datetimeFigureOut">
              <a:rPr lang="de-DE" smtClean="0"/>
              <a:t>20.09.2016</a:t>
            </a:fld>
            <a:endParaRPr lang="de-DE"/>
          </a:p>
        </p:txBody>
      </p:sp>
      <p:sp>
        <p:nvSpPr>
          <p:cNvPr id="4" name="Fußzeilenplatzhalter 3"/>
          <p:cNvSpPr>
            <a:spLocks noGrp="1"/>
          </p:cNvSpPr>
          <p:nvPr>
            <p:ph type="ftr" sz="quarter" idx="2"/>
          </p:nvPr>
        </p:nvSpPr>
        <p:spPr>
          <a:xfrm>
            <a:off x="0" y="6456378"/>
            <a:ext cx="4303313" cy="34021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5622594" y="6456378"/>
            <a:ext cx="4303313" cy="340210"/>
          </a:xfrm>
          <a:prstGeom prst="rect">
            <a:avLst/>
          </a:prstGeom>
        </p:spPr>
        <p:txBody>
          <a:bodyPr vert="horz" lIns="91440" tIns="45720" rIns="91440" bIns="45720" rtlCol="0" anchor="b"/>
          <a:lstStyle>
            <a:lvl1pPr algn="r">
              <a:defRPr sz="1200"/>
            </a:lvl1pPr>
          </a:lstStyle>
          <a:p>
            <a:fld id="{00CEEC12-D110-457C-AA41-DA8E1793199C}" type="slidenum">
              <a:rPr lang="de-DE" smtClean="0"/>
              <a:t>‹Nr.›</a:t>
            </a:fld>
            <a:endParaRPr lang="de-DE"/>
          </a:p>
        </p:txBody>
      </p:sp>
    </p:spTree>
    <p:extLst>
      <p:ext uri="{BB962C8B-B14F-4D97-AF65-F5344CB8AC3E}">
        <p14:creationId xmlns:p14="http://schemas.microsoft.com/office/powerpoint/2010/main" val="28110270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4302231" cy="33988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5623698" y="0"/>
            <a:ext cx="4302231" cy="339884"/>
          </a:xfrm>
          <a:prstGeom prst="rect">
            <a:avLst/>
          </a:prstGeom>
        </p:spPr>
        <p:txBody>
          <a:bodyPr vert="horz" lIns="91440" tIns="45720" rIns="91440" bIns="45720" rtlCol="0"/>
          <a:lstStyle>
            <a:lvl1pPr algn="r">
              <a:defRPr sz="1200"/>
            </a:lvl1pPr>
          </a:lstStyle>
          <a:p>
            <a:fld id="{0F30DD38-4042-4601-9492-39508B2BF3DB}" type="datetimeFigureOut">
              <a:rPr lang="de-DE" smtClean="0"/>
              <a:t>20.09.2016</a:t>
            </a:fld>
            <a:endParaRPr lang="de-DE"/>
          </a:p>
        </p:txBody>
      </p:sp>
      <p:sp>
        <p:nvSpPr>
          <p:cNvPr id="4" name="Folienbildplatzhalter 3"/>
          <p:cNvSpPr>
            <a:spLocks noGrp="1" noRot="1" noChangeAspect="1"/>
          </p:cNvSpPr>
          <p:nvPr>
            <p:ph type="sldImg" idx="2"/>
          </p:nvPr>
        </p:nvSpPr>
        <p:spPr>
          <a:xfrm>
            <a:off x="3263900" y="509588"/>
            <a:ext cx="3400425" cy="25495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92823" y="3228896"/>
            <a:ext cx="7942580" cy="3058954"/>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1" y="6456612"/>
            <a:ext cx="4302231" cy="339884"/>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5623698" y="6456612"/>
            <a:ext cx="4302231" cy="339884"/>
          </a:xfrm>
          <a:prstGeom prst="rect">
            <a:avLst/>
          </a:prstGeom>
        </p:spPr>
        <p:txBody>
          <a:bodyPr vert="horz" lIns="91440" tIns="45720" rIns="91440" bIns="45720" rtlCol="0" anchor="b"/>
          <a:lstStyle>
            <a:lvl1pPr algn="r">
              <a:defRPr sz="1200"/>
            </a:lvl1pPr>
          </a:lstStyle>
          <a:p>
            <a:fld id="{BD578374-63C8-4333-870E-BFDCB7CA309A}" type="slidenum">
              <a:rPr lang="de-DE" smtClean="0"/>
              <a:t>‹Nr.›</a:t>
            </a:fld>
            <a:endParaRPr lang="de-DE"/>
          </a:p>
        </p:txBody>
      </p:sp>
    </p:spTree>
    <p:extLst>
      <p:ext uri="{BB962C8B-B14F-4D97-AF65-F5344CB8AC3E}">
        <p14:creationId xmlns:p14="http://schemas.microsoft.com/office/powerpoint/2010/main" val="62132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en.wikipedia.org/wiki/George_I_of_the_United_Kingdom" TargetMode="External"/><Relationship Id="rId13" Type="http://schemas.openxmlformats.org/officeDocument/2006/relationships/hyperlink" Target="https://en.wikipedia.org/wiki/Kingdom_of_Hanover" TargetMode="External"/><Relationship Id="rId18" Type="http://schemas.openxmlformats.org/officeDocument/2006/relationships/hyperlink" Target="https://en.wikipedia.org/wiki/William_IV_of_Great_Britain" TargetMode="External"/><Relationship Id="rId26" Type="http://schemas.openxmlformats.org/officeDocument/2006/relationships/hyperlink" Target="https://en.wikipedia.org/wiki/Austro-Prussian_War" TargetMode="External"/><Relationship Id="rId39" Type="http://schemas.openxmlformats.org/officeDocument/2006/relationships/hyperlink" Target="https://en.wikipedia.org/wiki/Abdication" TargetMode="External"/><Relationship Id="rId3" Type="http://schemas.openxmlformats.org/officeDocument/2006/relationships/hyperlink" Target="https://en.wikipedia.org/w/index.php?title=House_of_Welf&amp;action=edit&amp;section=6" TargetMode="External"/><Relationship Id="rId21" Type="http://schemas.openxmlformats.org/officeDocument/2006/relationships/hyperlink" Target="https://en.wikipedia.org/wiki/Prince_Edward,_Duke_of_Kent_and_Strathearn" TargetMode="External"/><Relationship Id="rId34" Type="http://schemas.openxmlformats.org/officeDocument/2006/relationships/hyperlink" Target="https://en.wikipedia.org/wiki/British_Empire" TargetMode="External"/><Relationship Id="rId42" Type="http://schemas.openxmlformats.org/officeDocument/2006/relationships/hyperlink" Target="https://en.wikipedia.org/wiki/Windsor,_Berkshire" TargetMode="External"/><Relationship Id="rId47" Type="http://schemas.openxmlformats.org/officeDocument/2006/relationships/hyperlink" Target="https://en.wikipedia.org/wiki/Wilhelm_II,_German_Emperor" TargetMode="External"/><Relationship Id="rId7" Type="http://schemas.openxmlformats.org/officeDocument/2006/relationships/hyperlink" Target="https://en.wikipedia.org/wiki/House_of_Stuart" TargetMode="External"/><Relationship Id="rId12" Type="http://schemas.openxmlformats.org/officeDocument/2006/relationships/hyperlink" Target="https://en.wikipedia.org/w/index.php?title=House_of_Welf&amp;action=edit&amp;section=7" TargetMode="External"/><Relationship Id="rId17" Type="http://schemas.openxmlformats.org/officeDocument/2006/relationships/hyperlink" Target="https://en.wikipedia.org/wiki/Prince-elector" TargetMode="External"/><Relationship Id="rId25" Type="http://schemas.openxmlformats.org/officeDocument/2006/relationships/hyperlink" Target="https://en.wikipedia.org/wiki/George_V_of_Hanover" TargetMode="External"/><Relationship Id="rId33" Type="http://schemas.openxmlformats.org/officeDocument/2006/relationships/hyperlink" Target="https://en.wikipedia.org/wiki/Anti-German_sentiment" TargetMode="External"/><Relationship Id="rId38" Type="http://schemas.openxmlformats.org/officeDocument/2006/relationships/hyperlink" Target="https://en.wikipedia.org/wiki/Emperor_of_Russia" TargetMode="External"/><Relationship Id="rId46" Type="http://schemas.openxmlformats.org/officeDocument/2006/relationships/hyperlink" Target="https://en.wikipedia.org/wiki/List_of_German_monarchs" TargetMode="External"/><Relationship Id="rId2" Type="http://schemas.openxmlformats.org/officeDocument/2006/relationships/slide" Target="../slides/slide3.xml"/><Relationship Id="rId16" Type="http://schemas.openxmlformats.org/officeDocument/2006/relationships/hyperlink" Target="https://en.wikipedia.org/wiki/George_III_of_the_United_Kingdom" TargetMode="External"/><Relationship Id="rId20" Type="http://schemas.openxmlformats.org/officeDocument/2006/relationships/hyperlink" Target="https://en.wikipedia.org/wiki/Salic_law" TargetMode="External"/><Relationship Id="rId29" Type="http://schemas.openxmlformats.org/officeDocument/2006/relationships/hyperlink" Target="https://en.wikipedia.org/wiki/Edward_VII" TargetMode="External"/><Relationship Id="rId41" Type="http://schemas.openxmlformats.org/officeDocument/2006/relationships/hyperlink" Target="https://en.wikipedia.org/wiki/House_of_Windsor#cite_note-2" TargetMode="External"/><Relationship Id="rId1" Type="http://schemas.openxmlformats.org/officeDocument/2006/relationships/notesMaster" Target="../notesMasters/notesMaster1.xml"/><Relationship Id="rId6" Type="http://schemas.openxmlformats.org/officeDocument/2006/relationships/hyperlink" Target="https://en.wikipedia.org/wiki/Anne,_Queen_of_Great_Britain" TargetMode="External"/><Relationship Id="rId11" Type="http://schemas.openxmlformats.org/officeDocument/2006/relationships/hyperlink" Target="https://en.wikipedia.org/wiki/House_of_Hanover" TargetMode="External"/><Relationship Id="rId24" Type="http://schemas.openxmlformats.org/officeDocument/2006/relationships/hyperlink" Target="https://en.wikipedia.org/wiki/House_of_Windsor" TargetMode="External"/><Relationship Id="rId32" Type="http://schemas.openxmlformats.org/officeDocument/2006/relationships/hyperlink" Target="https://en.wikipedia.org/wiki/Queen_Victoria" TargetMode="External"/><Relationship Id="rId37" Type="http://schemas.openxmlformats.org/officeDocument/2006/relationships/hyperlink" Target="https://en.wikipedia.org/wiki/Nicholas_II_of_Russia" TargetMode="External"/><Relationship Id="rId40" Type="http://schemas.openxmlformats.org/officeDocument/2006/relationships/hyperlink" Target="https://en.wikipedia.org/wiki/Royal_proclamation" TargetMode="External"/><Relationship Id="rId45" Type="http://schemas.openxmlformats.org/officeDocument/2006/relationships/hyperlink" Target="https://en.wikipedia.org/wiki/The_Merry_Wives_of_Windsor" TargetMode="External"/><Relationship Id="rId5" Type="http://schemas.openxmlformats.org/officeDocument/2006/relationships/hyperlink" Target="https://en.wikipedia.org/wiki/Settlement_Act_of_1701" TargetMode="External"/><Relationship Id="rId15" Type="http://schemas.openxmlformats.org/officeDocument/2006/relationships/hyperlink" Target="https://en.wikipedia.org/wiki/United_Kingdom_of_Great_Britain_and_Ireland" TargetMode="External"/><Relationship Id="rId23" Type="http://schemas.openxmlformats.org/officeDocument/2006/relationships/hyperlink" Target="https://en.wikipedia.org/wiki/House_of_Saxe-Coburg_and_Gotha" TargetMode="External"/><Relationship Id="rId28" Type="http://schemas.openxmlformats.org/officeDocument/2006/relationships/hyperlink" Target="https://en.wikipedia.org/wiki/Gmunden" TargetMode="External"/><Relationship Id="rId36" Type="http://schemas.openxmlformats.org/officeDocument/2006/relationships/hyperlink" Target="https://en.wikipedia.org/wiki/English_Channel" TargetMode="External"/><Relationship Id="rId10" Type="http://schemas.openxmlformats.org/officeDocument/2006/relationships/hyperlink" Target="https://en.wikipedia.org/wiki/Napoleonic_Wars" TargetMode="External"/><Relationship Id="rId19" Type="http://schemas.openxmlformats.org/officeDocument/2006/relationships/hyperlink" Target="https://en.wikipedia.org/wiki/Ernest_Augustus_I_of_Hanover" TargetMode="External"/><Relationship Id="rId31" Type="http://schemas.openxmlformats.org/officeDocument/2006/relationships/hyperlink" Target="https://en.wikipedia.org/wiki/Albert,_Prince_Consort" TargetMode="External"/><Relationship Id="rId44" Type="http://schemas.openxmlformats.org/officeDocument/2006/relationships/hyperlink" Target="https://en.wikipedia.org/wiki/William_Shakespeare" TargetMode="External"/><Relationship Id="rId4" Type="http://schemas.openxmlformats.org/officeDocument/2006/relationships/hyperlink" Target="https://en.wikipedia.org/wiki/Sophia_of_Hanover" TargetMode="External"/><Relationship Id="rId9" Type="http://schemas.openxmlformats.org/officeDocument/2006/relationships/hyperlink" Target="https://en.wikipedia.org/wiki/Personal_union" TargetMode="External"/><Relationship Id="rId14" Type="http://schemas.openxmlformats.org/officeDocument/2006/relationships/hyperlink" Target="https://en.wikipedia.org/wiki/Congress_of_Vienna" TargetMode="External"/><Relationship Id="rId22" Type="http://schemas.openxmlformats.org/officeDocument/2006/relationships/hyperlink" Target="https://en.wikipedia.org/wiki/Victoria_of_the_United_Kingdom" TargetMode="External"/><Relationship Id="rId27" Type="http://schemas.openxmlformats.org/officeDocument/2006/relationships/hyperlink" Target="https://en.wikipedia.org/wiki/Prussia" TargetMode="External"/><Relationship Id="rId30" Type="http://schemas.openxmlformats.org/officeDocument/2006/relationships/hyperlink" Target="https://en.wikipedia.org/wiki/George_V" TargetMode="External"/><Relationship Id="rId35" Type="http://schemas.openxmlformats.org/officeDocument/2006/relationships/hyperlink" Target="https://en.wikipedia.org/wiki/Gotha_G.IV" TargetMode="External"/><Relationship Id="rId43" Type="http://schemas.openxmlformats.org/officeDocument/2006/relationships/hyperlink" Target="https://en.wikipedia.org/wiki/Windsor_Castle" TargetMode="External"/><Relationship Id="rId48" Type="http://schemas.openxmlformats.org/officeDocument/2006/relationships/hyperlink" Target="https://en.wikipedia.org/wiki/House_of_Windsor#cite_note-3"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altLang="de-DE" sz="1200" dirty="0" smtClean="0"/>
              <a:t>Engineering, </a:t>
            </a:r>
            <a:r>
              <a:rPr lang="de-DE" altLang="de-DE" sz="1200" dirty="0" err="1" smtClean="0"/>
              <a:t>architecture</a:t>
            </a:r>
            <a:r>
              <a:rPr lang="de-DE" altLang="de-DE" sz="1200" dirty="0" smtClean="0"/>
              <a:t>, </a:t>
            </a:r>
            <a:r>
              <a:rPr lang="de-DE" altLang="de-DE" sz="1200" dirty="0" err="1" smtClean="0"/>
              <a:t>chemistry</a:t>
            </a:r>
            <a:r>
              <a:rPr lang="de-DE" altLang="de-DE" sz="1200" dirty="0" smtClean="0"/>
              <a:t>, </a:t>
            </a:r>
            <a:r>
              <a:rPr lang="de-DE" altLang="de-DE" sz="1200" dirty="0" err="1" smtClean="0"/>
              <a:t>information</a:t>
            </a:r>
            <a:r>
              <a:rPr lang="de-DE" altLang="de-DE" sz="1200" dirty="0" smtClean="0"/>
              <a:t> </a:t>
            </a:r>
            <a:r>
              <a:rPr lang="de-DE" altLang="de-DE" sz="1200" dirty="0" err="1" smtClean="0"/>
              <a:t>technology</a:t>
            </a:r>
            <a:r>
              <a:rPr lang="de-DE" altLang="de-DE" sz="1200" dirty="0" smtClean="0"/>
              <a:t>, </a:t>
            </a:r>
            <a:r>
              <a:rPr lang="de-DE" altLang="de-DE" sz="1200" dirty="0" err="1" smtClean="0"/>
              <a:t>mathematics</a:t>
            </a:r>
            <a:r>
              <a:rPr lang="de-DE" altLang="de-DE" sz="1200" dirty="0" smtClean="0"/>
              <a:t> </a:t>
            </a:r>
            <a:r>
              <a:rPr lang="de-DE" altLang="de-DE" sz="1200" dirty="0" err="1" smtClean="0"/>
              <a:t>and</a:t>
            </a:r>
            <a:r>
              <a:rPr lang="de-DE" altLang="de-DE" sz="1200" dirty="0" smtClean="0"/>
              <a:t> </a:t>
            </a:r>
            <a:r>
              <a:rPr lang="de-DE" altLang="de-DE" sz="1200" dirty="0" err="1" smtClean="0"/>
              <a:t>physics</a:t>
            </a:r>
            <a:r>
              <a:rPr lang="de-DE" altLang="de-DE" sz="120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de-DE" altLang="de-DE" sz="1200" dirty="0" smtClean="0"/>
          </a:p>
          <a:p>
            <a:r>
              <a:rPr lang="en-US" sz="1200" b="0" dirty="0" smtClean="0"/>
              <a:t>The </a:t>
            </a:r>
            <a:r>
              <a:rPr lang="en-US" sz="1200" dirty="0" smtClean="0"/>
              <a:t>German National Library of Science and Technology (TIB) </a:t>
            </a:r>
            <a:r>
              <a:rPr lang="en-US" sz="1200" b="0" dirty="0" smtClean="0"/>
              <a:t>ranks as one of the largest specialized libraries worldwide:</a:t>
            </a:r>
          </a:p>
          <a:p>
            <a:r>
              <a:rPr lang="en-US" sz="1200" b="0" dirty="0" smtClean="0"/>
              <a:t>Its mission is to comprehensively acquire and archive literature from around the world pertaining to all areas of engineering, architecture, chemistry, information technology, mathematics and physics. </a:t>
            </a:r>
          </a:p>
          <a:p>
            <a:endParaRPr lang="en-US" sz="1200" b="0" dirty="0" smtClean="0"/>
          </a:p>
          <a:p>
            <a:r>
              <a:rPr lang="en-US" sz="1200" dirty="0" smtClean="0"/>
              <a:t>Tools and infrastructure are developed to support users in scientific work processes, enabling the easy publication, discoverability and long-term availability of scientific-technical information. </a:t>
            </a:r>
          </a:p>
          <a:p>
            <a:endParaRPr lang="en-US" sz="1200" dirty="0" smtClean="0"/>
          </a:p>
          <a:p>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altLang="de-DE" sz="1200" dirty="0" smtClean="0"/>
          </a:p>
          <a:p>
            <a:endParaRPr lang="de-DE" dirty="0"/>
          </a:p>
        </p:txBody>
      </p:sp>
      <p:sp>
        <p:nvSpPr>
          <p:cNvPr id="4" name="Foliennummernplatzhalter 3"/>
          <p:cNvSpPr>
            <a:spLocks noGrp="1"/>
          </p:cNvSpPr>
          <p:nvPr>
            <p:ph type="sldNum" sz="quarter" idx="10"/>
          </p:nvPr>
        </p:nvSpPr>
        <p:spPr/>
        <p:txBody>
          <a:bodyPr/>
          <a:lstStyle/>
          <a:p>
            <a:fld id="{BD578374-63C8-4333-870E-BFDCB7CA309A}" type="slidenum">
              <a:rPr lang="de-DE" smtClean="0"/>
              <a:t>2</a:t>
            </a:fld>
            <a:endParaRPr lang="de-DE"/>
          </a:p>
        </p:txBody>
      </p:sp>
    </p:spTree>
    <p:extLst>
      <p:ext uri="{BB962C8B-B14F-4D97-AF65-F5344CB8AC3E}">
        <p14:creationId xmlns:p14="http://schemas.microsoft.com/office/powerpoint/2010/main" val="653100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i="0" kern="1200" dirty="0" smtClean="0">
                <a:solidFill>
                  <a:schemeClr val="tx1"/>
                </a:solidFill>
                <a:effectLst/>
                <a:latin typeface="+mn-lt"/>
                <a:ea typeface="+mn-ea"/>
                <a:cs typeface="+mn-cs"/>
              </a:rPr>
              <a:t>SUSCIPERE ET FINIRE</a:t>
            </a:r>
            <a:r>
              <a:rPr lang="de-DE" sz="1200" b="0" i="0" kern="1200" dirty="0" smtClean="0">
                <a:solidFill>
                  <a:schemeClr val="tx1"/>
                </a:solidFill>
                <a:effectLst/>
                <a:latin typeface="+mn-lt"/>
                <a:ea typeface="+mn-ea"/>
                <a:cs typeface="+mn-cs"/>
              </a:rPr>
              <a:t> (unternehmen und zu Ende führen) </a:t>
            </a:r>
          </a:p>
          <a:p>
            <a:endParaRPr lang="de-DE" sz="1200" b="0" i="0" kern="1200" dirty="0" smtClean="0">
              <a:solidFill>
                <a:schemeClr val="tx1"/>
              </a:solidFill>
              <a:effectLst/>
              <a:latin typeface="+mn-lt"/>
              <a:ea typeface="+mn-ea"/>
              <a:cs typeface="+mn-cs"/>
            </a:endParaRPr>
          </a:p>
          <a:p>
            <a:r>
              <a:rPr lang="de-DE" sz="1200" b="0" i="0" kern="1200" dirty="0" smtClean="0">
                <a:solidFill>
                  <a:schemeClr val="tx1"/>
                </a:solidFill>
                <a:effectLst/>
                <a:latin typeface="+mn-lt"/>
                <a:ea typeface="+mn-ea"/>
                <a:cs typeface="+mn-cs"/>
              </a:rPr>
              <a:t>Ulanen: </a:t>
            </a:r>
            <a:r>
              <a:rPr lang="de-DE" sz="1200" b="0" i="0" kern="1200" dirty="0" err="1" smtClean="0">
                <a:solidFill>
                  <a:schemeClr val="tx1"/>
                </a:solidFill>
                <a:effectLst/>
                <a:latin typeface="+mn-lt"/>
                <a:ea typeface="+mn-ea"/>
                <a:cs typeface="+mn-cs"/>
              </a:rPr>
              <a:t>Cavalry</a:t>
            </a:r>
            <a:r>
              <a:rPr lang="de-DE" sz="1200" b="0" i="0" kern="1200" dirty="0" smtClean="0">
                <a:solidFill>
                  <a:schemeClr val="tx1"/>
                </a:solidFill>
                <a:effectLst/>
                <a:latin typeface="+mn-lt"/>
                <a:ea typeface="+mn-ea"/>
                <a:cs typeface="+mn-cs"/>
              </a:rPr>
              <a:t>/</a:t>
            </a:r>
            <a:r>
              <a:rPr lang="de-DE" sz="1200" b="0" i="0" kern="1200" dirty="0" err="1" smtClean="0">
                <a:solidFill>
                  <a:schemeClr val="tx1"/>
                </a:solidFill>
                <a:effectLst/>
                <a:latin typeface="+mn-lt"/>
                <a:ea typeface="+mn-ea"/>
                <a:cs typeface="+mn-cs"/>
              </a:rPr>
              <a:t>Lancers</a:t>
            </a:r>
            <a:endParaRPr lang="en-US" sz="1200" b="1" i="0" kern="120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British succession</a:t>
            </a:r>
            <a:r>
              <a:rPr lang="en-US" sz="1200" b="0" i="0" kern="1200" dirty="0" smtClean="0">
                <a:solidFill>
                  <a:schemeClr val="tx1"/>
                </a:solidFill>
                <a:effectLst/>
                <a:latin typeface="+mn-lt"/>
                <a:ea typeface="+mn-ea"/>
                <a:cs typeface="+mn-cs"/>
              </a:rPr>
              <a:t>[</a:t>
            </a:r>
            <a:r>
              <a:rPr lang="en-US" sz="1200" b="0" i="0" u="none" strike="noStrike" kern="1200" dirty="0" smtClean="0">
                <a:solidFill>
                  <a:schemeClr val="tx1"/>
                </a:solidFill>
                <a:effectLst/>
                <a:latin typeface="+mn-lt"/>
                <a:ea typeface="+mn-ea"/>
                <a:cs typeface="+mn-cs"/>
                <a:hlinkClick r:id="rId3" tooltip="Edit section: British succession"/>
              </a:rPr>
              <a:t>edit</a:t>
            </a:r>
            <a:r>
              <a:rPr lang="en-US" sz="1200" b="0" i="0" kern="1200" dirty="0" smtClean="0">
                <a:solidFill>
                  <a:schemeClr val="tx1"/>
                </a:solidFill>
                <a:effectLst/>
                <a:latin typeface="+mn-lt"/>
                <a:ea typeface="+mn-ea"/>
                <a:cs typeface="+mn-cs"/>
              </a:rPr>
              <a:t>]</a:t>
            </a:r>
            <a:endParaRPr lang="en-US" sz="1200" b="1"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Religion-driven politics brought about Ernest Augustus' wife </a:t>
            </a:r>
            <a:r>
              <a:rPr lang="en-US" sz="1200" b="0" i="0" u="none" strike="noStrike" kern="1200" dirty="0" smtClean="0">
                <a:solidFill>
                  <a:schemeClr val="tx1"/>
                </a:solidFill>
                <a:effectLst/>
                <a:latin typeface="+mn-lt"/>
                <a:ea typeface="+mn-ea"/>
                <a:cs typeface="+mn-cs"/>
                <a:hlinkClick r:id="rId4" tooltip="Sophia of Hanover"/>
              </a:rPr>
              <a:t>Sophia of Hanover</a:t>
            </a:r>
            <a:r>
              <a:rPr lang="en-US" sz="1200" b="0" i="0" kern="1200" dirty="0" smtClean="0">
                <a:solidFill>
                  <a:schemeClr val="tx1"/>
                </a:solidFill>
                <a:effectLst/>
                <a:latin typeface="+mn-lt"/>
                <a:ea typeface="+mn-ea"/>
                <a:cs typeface="+mn-cs"/>
              </a:rPr>
              <a:t> being in the line of succession to the British crown by </a:t>
            </a:r>
            <a:r>
              <a:rPr lang="en-US" sz="1200" b="0" i="0" kern="1200" dirty="0" err="1" smtClean="0">
                <a:solidFill>
                  <a:schemeClr val="tx1"/>
                </a:solidFill>
                <a:effectLst/>
                <a:latin typeface="+mn-lt"/>
                <a:ea typeface="+mn-ea"/>
                <a:cs typeface="+mn-cs"/>
              </a:rPr>
              <a:t>the</a:t>
            </a:r>
            <a:r>
              <a:rPr lang="en-US" sz="1200" b="0" i="0" u="none" strike="noStrike" kern="1200" dirty="0" err="1" smtClean="0">
                <a:solidFill>
                  <a:schemeClr val="tx1"/>
                </a:solidFill>
                <a:effectLst/>
                <a:latin typeface="+mn-lt"/>
                <a:ea typeface="+mn-ea"/>
                <a:cs typeface="+mn-cs"/>
                <a:hlinkClick r:id="rId5" tooltip="Settlement Act of 1701"/>
              </a:rPr>
              <a:t>Settlement</a:t>
            </a:r>
            <a:r>
              <a:rPr lang="en-US" sz="1200" b="0" i="0" u="none" strike="noStrike" kern="1200" dirty="0" smtClean="0">
                <a:solidFill>
                  <a:schemeClr val="tx1"/>
                </a:solidFill>
                <a:effectLst/>
                <a:latin typeface="+mn-lt"/>
                <a:ea typeface="+mn-ea"/>
                <a:cs typeface="+mn-cs"/>
                <a:hlinkClick r:id="rId5" tooltip="Settlement Act of 1701"/>
              </a:rPr>
              <a:t> Act of 1701</a:t>
            </a:r>
            <a:r>
              <a:rPr lang="en-US" sz="1200" b="0" i="0" kern="1200" dirty="0" smtClean="0">
                <a:solidFill>
                  <a:schemeClr val="tx1"/>
                </a:solidFill>
                <a:effectLst/>
                <a:latin typeface="+mn-lt"/>
                <a:ea typeface="+mn-ea"/>
                <a:cs typeface="+mn-cs"/>
              </a:rPr>
              <a:t>, written to ensure a Protestant succession to the thrones of Scotland and England at a time when anti-Catholic sentiment ran high in much of Northern Europe and Great Britain. But Sophia died shortly before her first cousin once removed, </a:t>
            </a:r>
            <a:r>
              <a:rPr lang="en-US" sz="1200" b="0" i="0" u="none" strike="noStrike" kern="1200" dirty="0" smtClean="0">
                <a:solidFill>
                  <a:schemeClr val="tx1"/>
                </a:solidFill>
                <a:effectLst/>
                <a:latin typeface="+mn-lt"/>
                <a:ea typeface="+mn-ea"/>
                <a:cs typeface="+mn-cs"/>
                <a:hlinkClick r:id="rId6" tooltip="Anne, Queen of Great Britain"/>
              </a:rPr>
              <a:t>Anne, Queen of Great Britain</a:t>
            </a:r>
            <a:r>
              <a:rPr lang="en-US" sz="1200" b="0" i="0" kern="1200" dirty="0" smtClean="0">
                <a:solidFill>
                  <a:schemeClr val="tx1"/>
                </a:solidFill>
                <a:effectLst/>
                <a:latin typeface="+mn-lt"/>
                <a:ea typeface="+mn-ea"/>
                <a:cs typeface="+mn-cs"/>
              </a:rPr>
              <a:t>, the last sovereign of the </a:t>
            </a:r>
            <a:r>
              <a:rPr lang="en-US" sz="1200" b="0" i="0" u="none" strike="noStrike" kern="1200" dirty="0" smtClean="0">
                <a:solidFill>
                  <a:schemeClr val="tx1"/>
                </a:solidFill>
                <a:effectLst/>
                <a:latin typeface="+mn-lt"/>
                <a:ea typeface="+mn-ea"/>
                <a:cs typeface="+mn-cs"/>
                <a:hlinkClick r:id="rId7" tooltip="House of Stuart"/>
              </a:rPr>
              <a:t>House of Stuart</a:t>
            </a:r>
            <a:r>
              <a:rPr lang="en-US" sz="1200" b="0" i="0" kern="1200" dirty="0" smtClean="0">
                <a:solidFill>
                  <a:schemeClr val="tx1"/>
                </a:solidFill>
                <a:effectLst/>
                <a:latin typeface="+mn-lt"/>
                <a:ea typeface="+mn-ea"/>
                <a:cs typeface="+mn-cs"/>
              </a:rPr>
              <a:t>. Sophia's son </a:t>
            </a:r>
            <a:r>
              <a:rPr lang="en-US" sz="1200" b="0" i="0" u="none" strike="noStrike" kern="1200" dirty="0" smtClean="0">
                <a:solidFill>
                  <a:schemeClr val="tx1"/>
                </a:solidFill>
                <a:effectLst/>
                <a:latin typeface="+mn-lt"/>
                <a:ea typeface="+mn-ea"/>
                <a:cs typeface="+mn-cs"/>
                <a:hlinkClick r:id="rId8" tooltip="George I of the United Kingdom"/>
              </a:rPr>
              <a:t>George I</a:t>
            </a:r>
            <a:r>
              <a:rPr lang="en-US" sz="1200" b="0" i="0" kern="1200" dirty="0" smtClean="0">
                <a:solidFill>
                  <a:schemeClr val="tx1"/>
                </a:solidFill>
                <a:effectLst/>
                <a:latin typeface="+mn-lt"/>
                <a:ea typeface="+mn-ea"/>
                <a:cs typeface="+mn-cs"/>
              </a:rPr>
              <a:t> succeeded queen Anne and formed a </a:t>
            </a:r>
            <a:r>
              <a:rPr lang="en-US" sz="1200" b="0" i="0" u="none" strike="noStrike" kern="1200" dirty="0" smtClean="0">
                <a:solidFill>
                  <a:schemeClr val="tx1"/>
                </a:solidFill>
                <a:effectLst/>
                <a:latin typeface="+mn-lt"/>
                <a:ea typeface="+mn-ea"/>
                <a:cs typeface="+mn-cs"/>
                <a:hlinkClick r:id="rId9" tooltip="Personal union"/>
              </a:rPr>
              <a:t>personal union</a:t>
            </a:r>
            <a:r>
              <a:rPr lang="en-US" sz="1200" b="0" i="0" kern="1200" dirty="0" smtClean="0">
                <a:solidFill>
                  <a:schemeClr val="tx1"/>
                </a:solidFill>
                <a:effectLst/>
                <a:latin typeface="+mn-lt"/>
                <a:ea typeface="+mn-ea"/>
                <a:cs typeface="+mn-cs"/>
              </a:rPr>
              <a:t> from 1714 between the British crown and the Electorate of Hanover, which lasted until well after the end of the </a:t>
            </a:r>
            <a:r>
              <a:rPr lang="en-US" sz="1200" b="0" i="0" u="none" strike="noStrike" kern="1200" dirty="0" smtClean="0">
                <a:solidFill>
                  <a:schemeClr val="tx1"/>
                </a:solidFill>
                <a:effectLst/>
                <a:latin typeface="+mn-lt"/>
                <a:ea typeface="+mn-ea"/>
                <a:cs typeface="+mn-cs"/>
                <a:hlinkClick r:id="rId10" tooltip="Napoleonic Wars"/>
              </a:rPr>
              <a:t>Napoleonic </a:t>
            </a:r>
            <a:r>
              <a:rPr lang="en-US" sz="1200" b="0" i="0" u="none" strike="noStrike" kern="1200" dirty="0" err="1" smtClean="0">
                <a:solidFill>
                  <a:schemeClr val="tx1"/>
                </a:solidFill>
                <a:effectLst/>
                <a:latin typeface="+mn-lt"/>
                <a:ea typeface="+mn-ea"/>
                <a:cs typeface="+mn-cs"/>
                <a:hlinkClick r:id="rId10" tooltip="Napoleonic Wars"/>
              </a:rPr>
              <a:t>Wars</a:t>
            </a:r>
            <a:r>
              <a:rPr lang="en-US" sz="1200" b="0" i="0" kern="1200" dirty="0" err="1" smtClean="0">
                <a:solidFill>
                  <a:schemeClr val="tx1"/>
                </a:solidFill>
                <a:effectLst/>
                <a:latin typeface="+mn-lt"/>
                <a:ea typeface="+mn-ea"/>
                <a:cs typeface="+mn-cs"/>
              </a:rPr>
              <a:t>more</a:t>
            </a:r>
            <a:r>
              <a:rPr lang="en-US" sz="1200" b="0" i="0" kern="1200" dirty="0" smtClean="0">
                <a:solidFill>
                  <a:schemeClr val="tx1"/>
                </a:solidFill>
                <a:effectLst/>
                <a:latin typeface="+mn-lt"/>
                <a:ea typeface="+mn-ea"/>
                <a:cs typeface="+mn-cs"/>
              </a:rPr>
              <a:t> than a century later, through the dissolution of the Holy Roman Empire and the rise of a new successor kingdom. The British royal family became known as the </a:t>
            </a:r>
            <a:r>
              <a:rPr lang="en-US" sz="1200" b="0" i="0" u="none" strike="noStrike" kern="1200" dirty="0" smtClean="0">
                <a:solidFill>
                  <a:schemeClr val="tx1"/>
                </a:solidFill>
                <a:effectLst/>
                <a:latin typeface="+mn-lt"/>
                <a:ea typeface="+mn-ea"/>
                <a:cs typeface="+mn-cs"/>
                <a:hlinkClick r:id="rId11" tooltip="House of Hanover"/>
              </a:rPr>
              <a:t>House of Hanover</a:t>
            </a:r>
            <a:r>
              <a:rPr lang="en-US" sz="1200" b="0" i="0" kern="1200" dirty="0" smtClean="0">
                <a:solidFill>
                  <a:schemeClr val="tx1"/>
                </a:solidFill>
                <a:effectLst/>
                <a:latin typeface="+mn-lt"/>
                <a:ea typeface="+mn-ea"/>
                <a:cs typeface="+mn-cs"/>
              </a:rPr>
              <a:t>.</a:t>
            </a:r>
          </a:p>
          <a:p>
            <a:endParaRPr lang="de-DE" dirty="0" smtClean="0"/>
          </a:p>
          <a:p>
            <a:r>
              <a:rPr lang="en-US" sz="1200" b="1" i="0" kern="1200" dirty="0" smtClean="0">
                <a:solidFill>
                  <a:schemeClr val="tx1"/>
                </a:solidFill>
                <a:effectLst/>
                <a:latin typeface="+mn-lt"/>
                <a:ea typeface="+mn-ea"/>
                <a:cs typeface="+mn-cs"/>
              </a:rPr>
              <a:t>Kingdom of Hanover</a:t>
            </a:r>
            <a:r>
              <a:rPr lang="en-US" sz="1200" b="0" i="0" kern="1200" dirty="0" smtClean="0">
                <a:solidFill>
                  <a:schemeClr val="tx1"/>
                </a:solidFill>
                <a:effectLst/>
                <a:latin typeface="+mn-lt"/>
                <a:ea typeface="+mn-ea"/>
                <a:cs typeface="+mn-cs"/>
              </a:rPr>
              <a:t>[</a:t>
            </a:r>
            <a:r>
              <a:rPr lang="en-US" sz="1200" b="0" i="0" u="none" strike="noStrike" kern="1200" dirty="0" smtClean="0">
                <a:solidFill>
                  <a:schemeClr val="tx1"/>
                </a:solidFill>
                <a:effectLst/>
                <a:latin typeface="+mn-lt"/>
                <a:ea typeface="+mn-ea"/>
                <a:cs typeface="+mn-cs"/>
                <a:hlinkClick r:id="rId12" tooltip="Edit section: Kingdom of Hanover"/>
              </a:rPr>
              <a:t>edit</a:t>
            </a:r>
            <a:r>
              <a:rPr lang="en-US" sz="1200" b="0" i="0" kern="1200" dirty="0" smtClean="0">
                <a:solidFill>
                  <a:schemeClr val="tx1"/>
                </a:solidFill>
                <a:effectLst/>
                <a:latin typeface="+mn-lt"/>
                <a:ea typeface="+mn-ea"/>
                <a:cs typeface="+mn-cs"/>
              </a:rPr>
              <a:t>]</a:t>
            </a:r>
            <a:endParaRPr lang="en-US" sz="1200" b="1"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"Electorate of Hanover" (the core duchy) was enlarged with the addition of other lands and became the </a:t>
            </a:r>
            <a:r>
              <a:rPr lang="en-US" sz="1200" b="0" i="0" u="none" strike="noStrike" kern="1200" dirty="0" smtClean="0">
                <a:solidFill>
                  <a:schemeClr val="tx1"/>
                </a:solidFill>
                <a:effectLst/>
                <a:latin typeface="+mn-lt"/>
                <a:ea typeface="+mn-ea"/>
                <a:cs typeface="+mn-cs"/>
                <a:hlinkClick r:id="rId13" tooltip="Kingdom of Hanover"/>
              </a:rPr>
              <a:t>Kingdom of Hanover</a:t>
            </a:r>
            <a:r>
              <a:rPr lang="en-US" sz="1200" b="0" i="0" kern="1200" dirty="0" smtClean="0">
                <a:solidFill>
                  <a:schemeClr val="tx1"/>
                </a:solidFill>
                <a:effectLst/>
                <a:latin typeface="+mn-lt"/>
                <a:ea typeface="+mn-ea"/>
                <a:cs typeface="+mn-cs"/>
              </a:rPr>
              <a:t> in 1814 at the </a:t>
            </a:r>
            <a:r>
              <a:rPr lang="en-US" sz="1200" b="0" i="0" u="none" strike="noStrike" kern="1200" dirty="0" smtClean="0">
                <a:solidFill>
                  <a:schemeClr val="tx1"/>
                </a:solidFill>
                <a:effectLst/>
                <a:latin typeface="+mn-lt"/>
                <a:ea typeface="+mn-ea"/>
                <a:cs typeface="+mn-cs"/>
                <a:hlinkClick r:id="rId14" tooltip="Congress of Vienna"/>
              </a:rPr>
              <a:t>Congress of Vienna</a:t>
            </a:r>
            <a:r>
              <a:rPr lang="en-US" sz="1200" b="0" i="0" kern="1200" dirty="0" smtClean="0">
                <a:solidFill>
                  <a:schemeClr val="tx1"/>
                </a:solidFill>
                <a:effectLst/>
                <a:latin typeface="+mn-lt"/>
                <a:ea typeface="+mn-ea"/>
                <a:cs typeface="+mn-cs"/>
              </a:rPr>
              <a:t>. During the first half of the nineteenth century, the Kingdom was ruled as </a:t>
            </a:r>
            <a:r>
              <a:rPr lang="en-US" sz="1200" b="0" i="0" u="none" strike="noStrike" kern="1200" dirty="0" smtClean="0">
                <a:solidFill>
                  <a:schemeClr val="tx1"/>
                </a:solidFill>
                <a:effectLst/>
                <a:latin typeface="+mn-lt"/>
                <a:ea typeface="+mn-ea"/>
                <a:cs typeface="+mn-cs"/>
                <a:hlinkClick r:id="rId9" tooltip="Personal union"/>
              </a:rPr>
              <a:t>personal union</a:t>
            </a:r>
            <a:r>
              <a:rPr lang="en-US" sz="1200" b="0" i="0" kern="1200" dirty="0" smtClean="0">
                <a:solidFill>
                  <a:schemeClr val="tx1"/>
                </a:solidFill>
                <a:effectLst/>
                <a:latin typeface="+mn-lt"/>
                <a:ea typeface="+mn-ea"/>
                <a:cs typeface="+mn-cs"/>
              </a:rPr>
              <a:t> by the </a:t>
            </a:r>
            <a:r>
              <a:rPr lang="en-US" sz="1200" b="0" i="0" u="none" strike="noStrike" kern="1200" dirty="0" smtClean="0">
                <a:solidFill>
                  <a:schemeClr val="tx1"/>
                </a:solidFill>
                <a:effectLst/>
                <a:latin typeface="+mn-lt"/>
                <a:ea typeface="+mn-ea"/>
                <a:cs typeface="+mn-cs"/>
                <a:hlinkClick r:id="rId15" tooltip="United Kingdom of Great Britain and Ireland"/>
              </a:rPr>
              <a:t>British</a:t>
            </a:r>
            <a:r>
              <a:rPr lang="en-US" sz="1200" b="0" i="0" kern="1200" dirty="0" smtClean="0">
                <a:solidFill>
                  <a:schemeClr val="tx1"/>
                </a:solidFill>
                <a:effectLst/>
                <a:latin typeface="+mn-lt"/>
                <a:ea typeface="+mn-ea"/>
                <a:cs typeface="+mn-cs"/>
              </a:rPr>
              <a:t> crown from its creation under </a:t>
            </a:r>
            <a:r>
              <a:rPr lang="en-US" sz="1200" b="0" i="0" u="none" strike="noStrike" kern="1200" dirty="0" smtClean="0">
                <a:solidFill>
                  <a:schemeClr val="tx1"/>
                </a:solidFill>
                <a:effectLst/>
                <a:latin typeface="+mn-lt"/>
                <a:ea typeface="+mn-ea"/>
                <a:cs typeface="+mn-cs"/>
                <a:hlinkClick r:id="rId16" tooltip="George III of the United Kingdom"/>
              </a:rPr>
              <a:t>George III of the United Kingdom</a:t>
            </a:r>
            <a:r>
              <a:rPr lang="en-US" sz="1200" b="0" i="0" kern="1200" dirty="0" smtClean="0">
                <a:solidFill>
                  <a:schemeClr val="tx1"/>
                </a:solidFill>
                <a:effectLst/>
                <a:latin typeface="+mn-lt"/>
                <a:ea typeface="+mn-ea"/>
                <a:cs typeface="+mn-cs"/>
              </a:rPr>
              <a:t>, the last </a:t>
            </a:r>
            <a:r>
              <a:rPr lang="en-US" sz="1200" b="0" i="0" u="none" strike="noStrike" kern="1200" dirty="0" smtClean="0">
                <a:solidFill>
                  <a:schemeClr val="tx1"/>
                </a:solidFill>
                <a:effectLst/>
                <a:latin typeface="+mn-lt"/>
                <a:ea typeface="+mn-ea"/>
                <a:cs typeface="+mn-cs"/>
                <a:hlinkClick r:id="rId17" tooltip="Prince-elector"/>
              </a:rPr>
              <a:t>elector of Hanover</a:t>
            </a:r>
            <a:r>
              <a:rPr lang="en-US" sz="1200" b="0" i="0" kern="1200" dirty="0" smtClean="0">
                <a:solidFill>
                  <a:schemeClr val="tx1"/>
                </a:solidFill>
                <a:effectLst/>
                <a:latin typeface="+mn-lt"/>
                <a:ea typeface="+mn-ea"/>
                <a:cs typeface="+mn-cs"/>
              </a:rPr>
              <a:t> until the death of </a:t>
            </a:r>
            <a:r>
              <a:rPr lang="en-US" sz="1200" b="0" i="0" u="none" strike="noStrike" kern="1200" dirty="0" smtClean="0">
                <a:solidFill>
                  <a:schemeClr val="tx1"/>
                </a:solidFill>
                <a:effectLst/>
                <a:latin typeface="+mn-lt"/>
                <a:ea typeface="+mn-ea"/>
                <a:cs typeface="+mn-cs"/>
                <a:hlinkClick r:id="rId18" tooltip="William IV of Great Britain"/>
              </a:rPr>
              <a:t>William IV</a:t>
            </a:r>
            <a:r>
              <a:rPr lang="en-US" sz="1200" b="0" i="0" kern="1200" dirty="0" smtClean="0">
                <a:solidFill>
                  <a:schemeClr val="tx1"/>
                </a:solidFill>
                <a:effectLst/>
                <a:latin typeface="+mn-lt"/>
                <a:ea typeface="+mn-ea"/>
                <a:cs typeface="+mn-cs"/>
              </a:rPr>
              <a:t> in 1837. At that point, the crown of Hanover went to William's younger brother, </a:t>
            </a:r>
            <a:r>
              <a:rPr lang="en-US" sz="1200" b="0" i="0" u="none" strike="noStrike" kern="1200" dirty="0" smtClean="0">
                <a:solidFill>
                  <a:schemeClr val="tx1"/>
                </a:solidFill>
                <a:effectLst/>
                <a:latin typeface="+mn-lt"/>
                <a:ea typeface="+mn-ea"/>
                <a:cs typeface="+mn-cs"/>
                <a:hlinkClick r:id="rId19" tooltip="Ernest Augustus I of Hanover"/>
              </a:rPr>
              <a:t>Ernest Augustus, Duke of Cumberland and </a:t>
            </a:r>
            <a:r>
              <a:rPr lang="en-US" sz="1200" b="0" i="0" u="none" strike="noStrike" kern="1200" dirty="0" err="1" smtClean="0">
                <a:solidFill>
                  <a:schemeClr val="tx1"/>
                </a:solidFill>
                <a:effectLst/>
                <a:latin typeface="+mn-lt"/>
                <a:ea typeface="+mn-ea"/>
                <a:cs typeface="+mn-cs"/>
                <a:hlinkClick r:id="rId19" tooltip="Ernest Augustus I of Hanover"/>
              </a:rPr>
              <a:t>Teviotdale</a:t>
            </a:r>
            <a:r>
              <a:rPr lang="en-US" sz="1200" b="0" i="0" kern="1200" dirty="0" smtClean="0">
                <a:solidFill>
                  <a:schemeClr val="tx1"/>
                </a:solidFill>
                <a:effectLst/>
                <a:latin typeface="+mn-lt"/>
                <a:ea typeface="+mn-ea"/>
                <a:cs typeface="+mn-cs"/>
              </a:rPr>
              <a:t> under the </a:t>
            </a:r>
            <a:r>
              <a:rPr lang="en-US" sz="1200" b="0" i="0" u="none" strike="noStrike" kern="1200" dirty="0" smtClean="0">
                <a:solidFill>
                  <a:schemeClr val="tx1"/>
                </a:solidFill>
                <a:effectLst/>
                <a:latin typeface="+mn-lt"/>
                <a:ea typeface="+mn-ea"/>
                <a:cs typeface="+mn-cs"/>
                <a:hlinkClick r:id="rId20" tooltip="Salic law"/>
              </a:rPr>
              <a:t>Salic law</a:t>
            </a:r>
            <a:r>
              <a:rPr lang="en-US" sz="1200" b="0" i="0" kern="1200" dirty="0" smtClean="0">
                <a:solidFill>
                  <a:schemeClr val="tx1"/>
                </a:solidFill>
                <a:effectLst/>
                <a:latin typeface="+mn-lt"/>
                <a:ea typeface="+mn-ea"/>
                <a:cs typeface="+mn-cs"/>
              </a:rPr>
              <a:t> requiring the next male heir to inherit, whereas the British throne was inherited by an </a:t>
            </a:r>
            <a:r>
              <a:rPr lang="en-US" sz="1200" b="0" i="0" u="none" strike="noStrike" kern="1200" dirty="0" smtClean="0">
                <a:solidFill>
                  <a:schemeClr val="tx1"/>
                </a:solidFill>
                <a:effectLst/>
                <a:latin typeface="+mn-lt"/>
                <a:ea typeface="+mn-ea"/>
                <a:cs typeface="+mn-cs"/>
                <a:hlinkClick r:id="rId21" tooltip="Prince Edward, Duke of Kent and Strathearn"/>
              </a:rPr>
              <a:t>elder brother's</a:t>
            </a:r>
            <a:r>
              <a:rPr lang="en-US" sz="1200" b="0" i="0" kern="1200" dirty="0" smtClean="0">
                <a:solidFill>
                  <a:schemeClr val="tx1"/>
                </a:solidFill>
                <a:effectLst/>
                <a:latin typeface="+mn-lt"/>
                <a:ea typeface="+mn-ea"/>
                <a:cs typeface="+mn-cs"/>
              </a:rPr>
              <a:t> only daughter, </a:t>
            </a:r>
            <a:r>
              <a:rPr lang="en-US" sz="1200" b="0" i="0" u="none" strike="noStrike" kern="1200" dirty="0" smtClean="0">
                <a:solidFill>
                  <a:schemeClr val="tx1"/>
                </a:solidFill>
                <a:effectLst/>
                <a:latin typeface="+mn-lt"/>
                <a:ea typeface="+mn-ea"/>
                <a:cs typeface="+mn-cs"/>
                <a:hlinkClick r:id="rId22" tooltip="Victoria of the United Kingdom"/>
              </a:rPr>
              <a:t>Queen Victoria</a:t>
            </a:r>
            <a:r>
              <a:rPr lang="en-US" sz="1200" b="0" i="0" kern="1200" dirty="0" smtClean="0">
                <a:solidFill>
                  <a:schemeClr val="tx1"/>
                </a:solidFill>
                <a:effectLst/>
                <a:latin typeface="+mn-lt"/>
                <a:ea typeface="+mn-ea"/>
                <a:cs typeface="+mn-cs"/>
              </a:rPr>
              <a:t>. Her offspring belong to the </a:t>
            </a:r>
            <a:r>
              <a:rPr lang="en-US" sz="1200" b="0" i="0" u="none" strike="noStrike" kern="1200" dirty="0" smtClean="0">
                <a:solidFill>
                  <a:schemeClr val="tx1"/>
                </a:solidFill>
                <a:effectLst/>
                <a:latin typeface="+mn-lt"/>
                <a:ea typeface="+mn-ea"/>
                <a:cs typeface="+mn-cs"/>
                <a:hlinkClick r:id="rId23" tooltip="House of Saxe-Coburg and Gotha"/>
              </a:rPr>
              <a:t>House of Saxe-Coburg and Gotha</a:t>
            </a:r>
            <a:r>
              <a:rPr lang="en-US" sz="1200" b="0" i="0" kern="1200" dirty="0" smtClean="0">
                <a:solidFill>
                  <a:schemeClr val="tx1"/>
                </a:solidFill>
                <a:effectLst/>
                <a:latin typeface="+mn-lt"/>
                <a:ea typeface="+mn-ea"/>
                <a:cs typeface="+mn-cs"/>
              </a:rPr>
              <a:t>: in 1917 the name was changed to the </a:t>
            </a:r>
            <a:r>
              <a:rPr lang="en-US" sz="1200" b="0" i="0" u="none" strike="noStrike" kern="1200" dirty="0" smtClean="0">
                <a:solidFill>
                  <a:schemeClr val="tx1"/>
                </a:solidFill>
                <a:effectLst/>
                <a:latin typeface="+mn-lt"/>
                <a:ea typeface="+mn-ea"/>
                <a:cs typeface="+mn-cs"/>
                <a:hlinkClick r:id="rId24" tooltip="House of Windsor"/>
              </a:rPr>
              <a:t>House of Windsor</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The Kingdom of Hanover was lost in 1866 by Ernest Augustus' son </a:t>
            </a:r>
            <a:r>
              <a:rPr lang="en-US" sz="1200" b="0" i="0" u="none" strike="noStrike" kern="1200" dirty="0" smtClean="0">
                <a:solidFill>
                  <a:schemeClr val="tx1"/>
                </a:solidFill>
                <a:effectLst/>
                <a:latin typeface="+mn-lt"/>
                <a:ea typeface="+mn-ea"/>
                <a:cs typeface="+mn-cs"/>
                <a:hlinkClick r:id="rId25" tooltip="George V of Hanover"/>
              </a:rPr>
              <a:t>George V of Hanover</a:t>
            </a:r>
            <a:r>
              <a:rPr lang="en-US" sz="1200" b="0" i="0" kern="1200" dirty="0" smtClean="0">
                <a:solidFill>
                  <a:schemeClr val="tx1"/>
                </a:solidFill>
                <a:effectLst/>
                <a:latin typeface="+mn-lt"/>
                <a:ea typeface="+mn-ea"/>
                <a:cs typeface="+mn-cs"/>
              </a:rPr>
              <a:t>, Austria's ally during the </a:t>
            </a:r>
            <a:r>
              <a:rPr lang="en-US" sz="1200" b="0" i="0" u="none" strike="noStrike" kern="1200" dirty="0" smtClean="0">
                <a:solidFill>
                  <a:schemeClr val="tx1"/>
                </a:solidFill>
                <a:effectLst/>
                <a:latin typeface="+mn-lt"/>
                <a:ea typeface="+mn-ea"/>
                <a:cs typeface="+mn-cs"/>
                <a:hlinkClick r:id="rId26" tooltip="Austro-Prussian War"/>
              </a:rPr>
              <a:t>Austro-Prussian War</a:t>
            </a:r>
            <a:r>
              <a:rPr lang="en-US" sz="1200" b="0" i="0" kern="1200" dirty="0" smtClean="0">
                <a:solidFill>
                  <a:schemeClr val="tx1"/>
                </a:solidFill>
                <a:effectLst/>
                <a:latin typeface="+mn-lt"/>
                <a:ea typeface="+mn-ea"/>
                <a:cs typeface="+mn-cs"/>
              </a:rPr>
              <a:t>, when it was annexed </a:t>
            </a:r>
            <a:r>
              <a:rPr lang="en-US" sz="1200" b="0" i="0" kern="1200" dirty="0" err="1" smtClean="0">
                <a:solidFill>
                  <a:schemeClr val="tx1"/>
                </a:solidFill>
                <a:effectLst/>
                <a:latin typeface="+mn-lt"/>
                <a:ea typeface="+mn-ea"/>
                <a:cs typeface="+mn-cs"/>
              </a:rPr>
              <a:t>by</a:t>
            </a:r>
            <a:r>
              <a:rPr lang="en-US" sz="1200" b="0" i="0" u="none" strike="noStrike" kern="1200" dirty="0" err="1" smtClean="0">
                <a:solidFill>
                  <a:schemeClr val="tx1"/>
                </a:solidFill>
                <a:effectLst/>
                <a:latin typeface="+mn-lt"/>
                <a:ea typeface="+mn-ea"/>
                <a:cs typeface="+mn-cs"/>
                <a:hlinkClick r:id="rId27" tooltip="Prussia"/>
              </a:rPr>
              <a:t>Prussia</a:t>
            </a:r>
            <a:r>
              <a:rPr lang="en-US" sz="1200" b="0" i="0" kern="1200" dirty="0" smtClean="0">
                <a:solidFill>
                  <a:schemeClr val="tx1"/>
                </a:solidFill>
                <a:effectLst/>
                <a:latin typeface="+mn-lt"/>
                <a:ea typeface="+mn-ea"/>
                <a:cs typeface="+mn-cs"/>
              </a:rPr>
              <a:t> after Austria's defeat, and became the Prussian province of Hanover. The </a:t>
            </a:r>
            <a:r>
              <a:rPr lang="en-US" sz="1200" b="0" i="0" kern="1200" dirty="0" err="1" smtClean="0">
                <a:solidFill>
                  <a:schemeClr val="tx1"/>
                </a:solidFill>
                <a:effectLst/>
                <a:latin typeface="+mn-lt"/>
                <a:ea typeface="+mn-ea"/>
                <a:cs typeface="+mn-cs"/>
              </a:rPr>
              <a:t>Welfs</a:t>
            </a:r>
            <a:r>
              <a:rPr lang="en-US" sz="1200" b="0" i="0" kern="1200" dirty="0" smtClean="0">
                <a:solidFill>
                  <a:schemeClr val="tx1"/>
                </a:solidFill>
                <a:effectLst/>
                <a:latin typeface="+mn-lt"/>
                <a:ea typeface="+mn-ea"/>
                <a:cs typeface="+mn-cs"/>
              </a:rPr>
              <a:t> went into exile at </a:t>
            </a:r>
            <a:r>
              <a:rPr lang="en-US" sz="1200" b="0" i="0" u="none" strike="noStrike" kern="1200" dirty="0" err="1" smtClean="0">
                <a:solidFill>
                  <a:schemeClr val="tx1"/>
                </a:solidFill>
                <a:effectLst/>
                <a:latin typeface="+mn-lt"/>
                <a:ea typeface="+mn-ea"/>
                <a:cs typeface="+mn-cs"/>
                <a:hlinkClick r:id="rId28" tooltip="Gmunden"/>
              </a:rPr>
              <a:t>Gmunden</a:t>
            </a:r>
            <a:r>
              <a:rPr lang="en-US" sz="1200" b="0" i="0" kern="1200" dirty="0" smtClean="0">
                <a:solidFill>
                  <a:schemeClr val="tx1"/>
                </a:solidFill>
                <a:effectLst/>
                <a:latin typeface="+mn-lt"/>
                <a:ea typeface="+mn-ea"/>
                <a:cs typeface="+mn-cs"/>
              </a:rPr>
              <a:t>, Austria, where they built </a:t>
            </a:r>
            <a:r>
              <a:rPr lang="en-US" sz="1200" b="0" i="1" kern="1200" dirty="0" smtClean="0">
                <a:solidFill>
                  <a:schemeClr val="tx1"/>
                </a:solidFill>
                <a:effectLst/>
                <a:latin typeface="+mn-lt"/>
                <a:ea typeface="+mn-ea"/>
                <a:cs typeface="+mn-cs"/>
              </a:rPr>
              <a:t>Cumberland Castle</a:t>
            </a:r>
            <a:r>
              <a:rPr lang="en-US" sz="1200" b="0" i="0" kern="1200" dirty="0" smtClean="0">
                <a:solidFill>
                  <a:schemeClr val="tx1"/>
                </a:solidFill>
                <a:effectLst/>
                <a:latin typeface="+mn-lt"/>
                <a:ea typeface="+mn-ea"/>
                <a:cs typeface="+mn-cs"/>
              </a:rPr>
              <a:t>.</a:t>
            </a:r>
          </a:p>
          <a:p>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29" tooltip="Edward VII"/>
              </a:rPr>
              <a:t>Edward VII</a:t>
            </a:r>
            <a:r>
              <a:rPr lang="en-US" sz="1200" b="0" i="0" kern="1200" dirty="0" smtClean="0">
                <a:solidFill>
                  <a:schemeClr val="tx1"/>
                </a:solidFill>
                <a:effectLst/>
                <a:latin typeface="+mn-lt"/>
                <a:ea typeface="+mn-ea"/>
                <a:cs typeface="+mn-cs"/>
              </a:rPr>
              <a:t> and, in turn, his son, </a:t>
            </a:r>
            <a:r>
              <a:rPr lang="en-US" sz="1200" b="0" i="0" u="none" strike="noStrike" kern="1200" dirty="0" smtClean="0">
                <a:solidFill>
                  <a:schemeClr val="tx1"/>
                </a:solidFill>
                <a:effectLst/>
                <a:latin typeface="+mn-lt"/>
                <a:ea typeface="+mn-ea"/>
                <a:cs typeface="+mn-cs"/>
                <a:hlinkClick r:id="rId30" tooltip="George V"/>
              </a:rPr>
              <a:t>George V</a:t>
            </a:r>
            <a:r>
              <a:rPr lang="en-US" sz="1200" b="0" i="0" kern="1200" dirty="0" smtClean="0">
                <a:solidFill>
                  <a:schemeClr val="tx1"/>
                </a:solidFill>
                <a:effectLst/>
                <a:latin typeface="+mn-lt"/>
                <a:ea typeface="+mn-ea"/>
                <a:cs typeface="+mn-cs"/>
              </a:rPr>
              <a:t>, were members of the German ducal </a:t>
            </a:r>
            <a:r>
              <a:rPr lang="en-US" sz="1200" b="0" i="0" u="none" strike="noStrike" kern="1200" dirty="0" smtClean="0">
                <a:solidFill>
                  <a:schemeClr val="tx1"/>
                </a:solidFill>
                <a:effectLst/>
                <a:latin typeface="+mn-lt"/>
                <a:ea typeface="+mn-ea"/>
                <a:cs typeface="+mn-cs"/>
                <a:hlinkClick r:id="rId23" tooltip="House of Saxe-Coburg and Gotha"/>
              </a:rPr>
              <a:t>House of Saxe-Coburg and Gotha</a:t>
            </a:r>
            <a:r>
              <a:rPr lang="en-US" sz="1200" b="0" i="0" kern="1200" dirty="0" smtClean="0">
                <a:solidFill>
                  <a:schemeClr val="tx1"/>
                </a:solidFill>
                <a:effectLst/>
                <a:latin typeface="+mn-lt"/>
                <a:ea typeface="+mn-ea"/>
                <a:cs typeface="+mn-cs"/>
              </a:rPr>
              <a:t> by virtue of their descent </a:t>
            </a:r>
            <a:r>
              <a:rPr lang="en-US" sz="1200" b="0" i="0" kern="1200" dirty="0" err="1" smtClean="0">
                <a:solidFill>
                  <a:schemeClr val="tx1"/>
                </a:solidFill>
                <a:effectLst/>
                <a:latin typeface="+mn-lt"/>
                <a:ea typeface="+mn-ea"/>
                <a:cs typeface="+mn-cs"/>
              </a:rPr>
              <a:t>from</a:t>
            </a:r>
            <a:r>
              <a:rPr lang="en-US" sz="1200" b="0" i="0" u="none" strike="noStrike" kern="1200" dirty="0" err="1" smtClean="0">
                <a:solidFill>
                  <a:schemeClr val="tx1"/>
                </a:solidFill>
                <a:effectLst/>
                <a:latin typeface="+mn-lt"/>
                <a:ea typeface="+mn-ea"/>
                <a:cs typeface="+mn-cs"/>
                <a:hlinkClick r:id="rId31" tooltip="Albert, Prince Consort"/>
              </a:rPr>
              <a:t>Albert</a:t>
            </a:r>
            <a:r>
              <a:rPr lang="en-US" sz="1200" b="0" i="0" u="none" strike="noStrike" kern="1200" dirty="0" smtClean="0">
                <a:solidFill>
                  <a:schemeClr val="tx1"/>
                </a:solidFill>
                <a:effectLst/>
                <a:latin typeface="+mn-lt"/>
                <a:ea typeface="+mn-ea"/>
                <a:cs typeface="+mn-cs"/>
                <a:hlinkClick r:id="rId31" tooltip="Albert, Prince Consort"/>
              </a:rPr>
              <a:t>, Prince Consort</a:t>
            </a:r>
            <a:r>
              <a:rPr lang="en-US" sz="1200" b="0" i="0" kern="1200" dirty="0" smtClean="0">
                <a:solidFill>
                  <a:schemeClr val="tx1"/>
                </a:solidFill>
                <a:effectLst/>
                <a:latin typeface="+mn-lt"/>
                <a:ea typeface="+mn-ea"/>
                <a:cs typeface="+mn-cs"/>
              </a:rPr>
              <a:t>, husband of </a:t>
            </a:r>
            <a:r>
              <a:rPr lang="en-US" sz="1200" b="0" i="0" u="none" strike="noStrike" kern="1200" dirty="0" smtClean="0">
                <a:solidFill>
                  <a:schemeClr val="tx1"/>
                </a:solidFill>
                <a:effectLst/>
                <a:latin typeface="+mn-lt"/>
                <a:ea typeface="+mn-ea"/>
                <a:cs typeface="+mn-cs"/>
                <a:hlinkClick r:id="rId32" tooltip="Queen Victoria"/>
              </a:rPr>
              <a:t>Queen Victoria</a:t>
            </a:r>
            <a:r>
              <a:rPr lang="en-US" sz="1200" b="0" i="0" kern="1200" dirty="0" smtClean="0">
                <a:solidFill>
                  <a:schemeClr val="tx1"/>
                </a:solidFill>
                <a:effectLst/>
                <a:latin typeface="+mn-lt"/>
                <a:ea typeface="+mn-ea"/>
                <a:cs typeface="+mn-cs"/>
              </a:rPr>
              <a:t>. High </a:t>
            </a:r>
            <a:r>
              <a:rPr lang="en-US" sz="1200" b="0" i="0" u="none" strike="noStrike" kern="1200" dirty="0" smtClean="0">
                <a:solidFill>
                  <a:schemeClr val="tx1"/>
                </a:solidFill>
                <a:effectLst/>
                <a:latin typeface="+mn-lt"/>
                <a:ea typeface="+mn-ea"/>
                <a:cs typeface="+mn-cs"/>
                <a:hlinkClick r:id="rId33" tooltip="Anti-German sentiment"/>
              </a:rPr>
              <a:t>anti-German sentiment</a:t>
            </a:r>
            <a:r>
              <a:rPr lang="en-US" sz="1200" b="0" i="0" kern="1200" dirty="0" smtClean="0">
                <a:solidFill>
                  <a:schemeClr val="tx1"/>
                </a:solidFill>
                <a:effectLst/>
                <a:latin typeface="+mn-lt"/>
                <a:ea typeface="+mn-ea"/>
                <a:cs typeface="+mn-cs"/>
              </a:rPr>
              <a:t> amongst the people of the </a:t>
            </a:r>
            <a:r>
              <a:rPr lang="en-US" sz="1200" b="0" i="0" u="none" strike="noStrike" kern="1200" dirty="0" smtClean="0">
                <a:solidFill>
                  <a:schemeClr val="tx1"/>
                </a:solidFill>
                <a:effectLst/>
                <a:latin typeface="+mn-lt"/>
                <a:ea typeface="+mn-ea"/>
                <a:cs typeface="+mn-cs"/>
                <a:hlinkClick r:id="rId34" tooltip="British Empire"/>
              </a:rPr>
              <a:t>British Empire</a:t>
            </a:r>
            <a:r>
              <a:rPr lang="en-US" sz="1200" b="0" i="0" kern="1200" dirty="0" smtClean="0">
                <a:solidFill>
                  <a:schemeClr val="tx1"/>
                </a:solidFill>
                <a:effectLst/>
                <a:latin typeface="+mn-lt"/>
                <a:ea typeface="+mn-ea"/>
                <a:cs typeface="+mn-cs"/>
              </a:rPr>
              <a:t> during World War I reached a peak in March 1917, when the </a:t>
            </a:r>
            <a:r>
              <a:rPr lang="en-US" sz="1200" b="0" i="0" u="none" strike="noStrike" kern="1200" dirty="0" smtClean="0">
                <a:solidFill>
                  <a:schemeClr val="tx1"/>
                </a:solidFill>
                <a:effectLst/>
                <a:latin typeface="+mn-lt"/>
                <a:ea typeface="+mn-ea"/>
                <a:cs typeface="+mn-cs"/>
                <a:hlinkClick r:id="rId35" tooltip="Gotha G.IV"/>
              </a:rPr>
              <a:t>Gotha G.IV</a:t>
            </a:r>
            <a:r>
              <a:rPr lang="en-US" sz="1200" b="0" i="0" kern="1200" dirty="0" smtClean="0">
                <a:solidFill>
                  <a:schemeClr val="tx1"/>
                </a:solidFill>
                <a:effectLst/>
                <a:latin typeface="+mn-lt"/>
                <a:ea typeface="+mn-ea"/>
                <a:cs typeface="+mn-cs"/>
              </a:rPr>
              <a:t>, a heavy aircraft capable of crossing the </a:t>
            </a:r>
            <a:r>
              <a:rPr lang="en-US" sz="1200" b="0" i="0" u="none" strike="noStrike" kern="1200" dirty="0" smtClean="0">
                <a:solidFill>
                  <a:schemeClr val="tx1"/>
                </a:solidFill>
                <a:effectLst/>
                <a:latin typeface="+mn-lt"/>
                <a:ea typeface="+mn-ea"/>
                <a:cs typeface="+mn-cs"/>
                <a:hlinkClick r:id="rId36" tooltip="English Channel"/>
              </a:rPr>
              <a:t>English Channel</a:t>
            </a:r>
            <a:r>
              <a:rPr lang="en-US" sz="1200" b="0" i="0" kern="1200" dirty="0" smtClean="0">
                <a:solidFill>
                  <a:schemeClr val="tx1"/>
                </a:solidFill>
                <a:effectLst/>
                <a:latin typeface="+mn-lt"/>
                <a:ea typeface="+mn-ea"/>
                <a:cs typeface="+mn-cs"/>
              </a:rPr>
              <a:t>, began bombing London directly and became a household name. In the same year, on 15 March, King George's first cousin, </a:t>
            </a:r>
            <a:r>
              <a:rPr lang="en-US" sz="1200" b="0" i="0" u="none" strike="noStrike" kern="1200" dirty="0" smtClean="0">
                <a:solidFill>
                  <a:schemeClr val="tx1"/>
                </a:solidFill>
                <a:effectLst/>
                <a:latin typeface="+mn-lt"/>
                <a:ea typeface="+mn-ea"/>
                <a:cs typeface="+mn-cs"/>
                <a:hlinkClick r:id="rId37" tooltip="Nicholas II of Russia"/>
              </a:rPr>
              <a:t>Nicholas II</a:t>
            </a:r>
            <a:r>
              <a:rPr lang="en-US" sz="1200" b="0" i="0" kern="1200" dirty="0" smtClean="0">
                <a:solidFill>
                  <a:schemeClr val="tx1"/>
                </a:solidFill>
                <a:effectLst/>
                <a:latin typeface="+mn-lt"/>
                <a:ea typeface="+mn-ea"/>
                <a:cs typeface="+mn-cs"/>
              </a:rPr>
              <a:t>, the </a:t>
            </a:r>
            <a:r>
              <a:rPr lang="en-US" sz="1200" b="0" i="0" u="none" strike="noStrike" kern="1200" dirty="0" smtClean="0">
                <a:solidFill>
                  <a:schemeClr val="tx1"/>
                </a:solidFill>
                <a:effectLst/>
                <a:latin typeface="+mn-lt"/>
                <a:ea typeface="+mn-ea"/>
                <a:cs typeface="+mn-cs"/>
                <a:hlinkClick r:id="rId38" tooltip="Emperor of Russia"/>
              </a:rPr>
              <a:t>Emperor of Russia</a:t>
            </a:r>
            <a:r>
              <a:rPr lang="en-US" sz="1200" b="0" i="0" kern="1200" dirty="0" smtClean="0">
                <a:solidFill>
                  <a:schemeClr val="tx1"/>
                </a:solidFill>
                <a:effectLst/>
                <a:latin typeface="+mn-lt"/>
                <a:ea typeface="+mn-ea"/>
                <a:cs typeface="+mn-cs"/>
              </a:rPr>
              <a:t>, was forced </a:t>
            </a:r>
            <a:r>
              <a:rPr lang="en-US" sz="1200" b="0" i="0" kern="1200" dirty="0" err="1" smtClean="0">
                <a:solidFill>
                  <a:schemeClr val="tx1"/>
                </a:solidFill>
                <a:effectLst/>
                <a:latin typeface="+mn-lt"/>
                <a:ea typeface="+mn-ea"/>
                <a:cs typeface="+mn-cs"/>
              </a:rPr>
              <a:t>to</a:t>
            </a:r>
            <a:r>
              <a:rPr lang="en-US" sz="1200" b="0" i="0" u="none" strike="noStrike" kern="1200" dirty="0" err="1" smtClean="0">
                <a:solidFill>
                  <a:schemeClr val="tx1"/>
                </a:solidFill>
                <a:effectLst/>
                <a:latin typeface="+mn-lt"/>
                <a:ea typeface="+mn-ea"/>
                <a:cs typeface="+mn-cs"/>
                <a:hlinkClick r:id="rId39" tooltip="Abdication"/>
              </a:rPr>
              <a:t>abdicate</a:t>
            </a:r>
            <a:r>
              <a:rPr lang="en-US" sz="1200" b="0" i="0" kern="1200" dirty="0" smtClean="0">
                <a:solidFill>
                  <a:schemeClr val="tx1"/>
                </a:solidFill>
                <a:effectLst/>
                <a:latin typeface="+mn-lt"/>
                <a:ea typeface="+mn-ea"/>
                <a:cs typeface="+mn-cs"/>
              </a:rPr>
              <a:t>, which raised the </a:t>
            </a:r>
            <a:r>
              <a:rPr lang="en-US" sz="1200" b="0" i="0" kern="1200" dirty="0" err="1" smtClean="0">
                <a:solidFill>
                  <a:schemeClr val="tx1"/>
                </a:solidFill>
                <a:effectLst/>
                <a:latin typeface="+mn-lt"/>
                <a:ea typeface="+mn-ea"/>
                <a:cs typeface="+mn-cs"/>
              </a:rPr>
              <a:t>spectre</a:t>
            </a:r>
            <a:r>
              <a:rPr lang="en-US" sz="1200" b="0" i="0" kern="1200" dirty="0" smtClean="0">
                <a:solidFill>
                  <a:schemeClr val="tx1"/>
                </a:solidFill>
                <a:effectLst/>
                <a:latin typeface="+mn-lt"/>
                <a:ea typeface="+mn-ea"/>
                <a:cs typeface="+mn-cs"/>
              </a:rPr>
              <a:t> of the eventual abolition of all the monarchies in Europe. The King and his family were finally convinced to abandon all titles held under the German Crown and to change German titles and house names to </a:t>
            </a:r>
            <a:r>
              <a:rPr lang="en-US" sz="1200" b="0" i="0" kern="1200" dirty="0" err="1" smtClean="0">
                <a:solidFill>
                  <a:schemeClr val="tx1"/>
                </a:solidFill>
                <a:effectLst/>
                <a:latin typeface="+mn-lt"/>
                <a:ea typeface="+mn-ea"/>
                <a:cs typeface="+mn-cs"/>
              </a:rPr>
              <a:t>anglicised</a:t>
            </a:r>
            <a:r>
              <a:rPr lang="en-US" sz="1200" b="0" i="0" kern="1200" dirty="0" smtClean="0">
                <a:solidFill>
                  <a:schemeClr val="tx1"/>
                </a:solidFill>
                <a:effectLst/>
                <a:latin typeface="+mn-lt"/>
                <a:ea typeface="+mn-ea"/>
                <a:cs typeface="+mn-cs"/>
              </a:rPr>
              <a:t> versions. Hence, on 17 July 1917, a </a:t>
            </a:r>
            <a:r>
              <a:rPr lang="en-US" sz="1200" b="0" i="0" u="none" strike="noStrike" kern="1200" dirty="0" smtClean="0">
                <a:solidFill>
                  <a:schemeClr val="tx1"/>
                </a:solidFill>
                <a:effectLst/>
                <a:latin typeface="+mn-lt"/>
                <a:ea typeface="+mn-ea"/>
                <a:cs typeface="+mn-cs"/>
                <a:hlinkClick r:id="rId40" tooltip="Royal proclamation"/>
              </a:rPr>
              <a:t>royal proclamation</a:t>
            </a:r>
            <a:r>
              <a:rPr lang="en-US" sz="1200" b="0" i="0" kern="1200" dirty="0" smtClean="0">
                <a:solidFill>
                  <a:schemeClr val="tx1"/>
                </a:solidFill>
                <a:effectLst/>
                <a:latin typeface="+mn-lt"/>
                <a:ea typeface="+mn-ea"/>
                <a:cs typeface="+mn-cs"/>
              </a:rPr>
              <a:t> issued by George V declared:</a:t>
            </a:r>
          </a:p>
          <a:p>
            <a:r>
              <a:rPr lang="en-US" dirty="0" smtClean="0">
                <a:effectLst/>
              </a:rPr>
              <a:t>Now, therefore, We, out of Our Royal Will and Authority, do hereby declare and announce that as from the date of this Our Royal Proclamation Our House and Family shall be styled and known as the House and Family of Windsor, and that all the descendants in the male line of Our said Grandmother Queen Victoria who are subjects of these Realms, other than female descendants who may marry or may have married, shall bear the said Name of Windsor....</a:t>
            </a:r>
            <a:r>
              <a:rPr lang="en-US" sz="1200" b="0" i="0" u="none" strike="noStrike" kern="1200" baseline="30000" dirty="0" smtClean="0">
                <a:solidFill>
                  <a:schemeClr val="tx1"/>
                </a:solidFill>
                <a:effectLst/>
                <a:latin typeface="+mn-lt"/>
                <a:ea typeface="+mn-ea"/>
                <a:cs typeface="+mn-cs"/>
                <a:hlinkClick r:id="rId41"/>
              </a:rPr>
              <a:t>[2]</a:t>
            </a:r>
            <a:endParaRPr lang="en-US" dirty="0" smtClean="0">
              <a:effectLst/>
            </a:endParaRPr>
          </a:p>
          <a:p>
            <a:r>
              <a:rPr lang="en-US" sz="1200" b="0" i="0" kern="1200" dirty="0" smtClean="0">
                <a:solidFill>
                  <a:schemeClr val="tx1"/>
                </a:solidFill>
                <a:effectLst/>
                <a:latin typeface="+mn-lt"/>
                <a:ea typeface="+mn-ea"/>
                <a:cs typeface="+mn-cs"/>
              </a:rPr>
              <a:t>The name had a long association with monarchy in Britain, through the town of </a:t>
            </a:r>
            <a:r>
              <a:rPr lang="en-US" sz="1200" b="0" i="0" u="none" strike="noStrike" kern="1200" dirty="0" smtClean="0">
                <a:solidFill>
                  <a:schemeClr val="tx1"/>
                </a:solidFill>
                <a:effectLst/>
                <a:latin typeface="+mn-lt"/>
                <a:ea typeface="+mn-ea"/>
                <a:cs typeface="+mn-cs"/>
                <a:hlinkClick r:id="rId42" tooltip="Windsor, Berkshire"/>
              </a:rPr>
              <a:t>Windsor, Berkshire</a:t>
            </a:r>
            <a:r>
              <a:rPr lang="en-US" sz="1200" b="0" i="0" kern="1200" dirty="0" smtClean="0">
                <a:solidFill>
                  <a:schemeClr val="tx1"/>
                </a:solidFill>
                <a:effectLst/>
                <a:latin typeface="+mn-lt"/>
                <a:ea typeface="+mn-ea"/>
                <a:cs typeface="+mn-cs"/>
              </a:rPr>
              <a:t>, and </a:t>
            </a:r>
            <a:r>
              <a:rPr lang="en-US" sz="1200" b="0" i="0" u="none" strike="noStrike" kern="1200" dirty="0" smtClean="0">
                <a:solidFill>
                  <a:schemeClr val="tx1"/>
                </a:solidFill>
                <a:effectLst/>
                <a:latin typeface="+mn-lt"/>
                <a:ea typeface="+mn-ea"/>
                <a:cs typeface="+mn-cs"/>
                <a:hlinkClick r:id="rId43" tooltip="Windsor Castle"/>
              </a:rPr>
              <a:t>Windsor Castle</a:t>
            </a:r>
            <a:r>
              <a:rPr lang="en-US" sz="1200" b="0" i="0" kern="1200" dirty="0" smtClean="0">
                <a:solidFill>
                  <a:schemeClr val="tx1"/>
                </a:solidFill>
                <a:effectLst/>
                <a:latin typeface="+mn-lt"/>
                <a:ea typeface="+mn-ea"/>
                <a:cs typeface="+mn-cs"/>
              </a:rPr>
              <a:t>; the link is alluded to in the Round Tower of Windsor Castle being the basis of the badge of the House of Windsor. From 1917 to 1919, George V also stripped 15 of his German relations—most of whom belonged to the </a:t>
            </a:r>
            <a:r>
              <a:rPr lang="en-US" sz="1200" b="0" i="0" u="none" strike="noStrike" kern="1200" dirty="0" smtClean="0">
                <a:solidFill>
                  <a:schemeClr val="tx1"/>
                </a:solidFill>
                <a:effectLst/>
                <a:latin typeface="+mn-lt"/>
                <a:ea typeface="+mn-ea"/>
                <a:cs typeface="+mn-cs"/>
                <a:hlinkClick r:id="rId11" tooltip="House of Hanover"/>
              </a:rPr>
              <a:t>House of Hanover</a:t>
            </a:r>
            <a:r>
              <a:rPr lang="en-US" sz="1200" b="0" i="0" kern="1200" dirty="0" smtClean="0">
                <a:solidFill>
                  <a:schemeClr val="tx1"/>
                </a:solidFill>
                <a:effectLst/>
                <a:latin typeface="+mn-lt"/>
                <a:ea typeface="+mn-ea"/>
                <a:cs typeface="+mn-cs"/>
              </a:rPr>
              <a:t>—of their British titles and styles of prince and princess.</a:t>
            </a:r>
          </a:p>
          <a:p>
            <a:r>
              <a:rPr lang="en-US" sz="1200" b="0" i="0" kern="1200" dirty="0" smtClean="0">
                <a:solidFill>
                  <a:schemeClr val="tx1"/>
                </a:solidFill>
                <a:effectLst/>
                <a:latin typeface="+mn-lt"/>
                <a:ea typeface="+mn-ea"/>
                <a:cs typeface="+mn-cs"/>
              </a:rPr>
              <a:t>Upon hearing that his cousin had changed the name of the British royal house to Windsor and in reference to </a:t>
            </a:r>
            <a:r>
              <a:rPr lang="en-US" sz="1200" b="0" i="0" u="none" strike="noStrike" kern="1200" dirty="0" smtClean="0">
                <a:solidFill>
                  <a:schemeClr val="tx1"/>
                </a:solidFill>
                <a:effectLst/>
                <a:latin typeface="+mn-lt"/>
                <a:ea typeface="+mn-ea"/>
                <a:cs typeface="+mn-cs"/>
                <a:hlinkClick r:id="rId44" tooltip="William Shakespeare"/>
              </a:rPr>
              <a:t>Shakespeare</a:t>
            </a:r>
            <a:r>
              <a:rPr lang="en-US" sz="1200" b="0" i="0" kern="1200" dirty="0" smtClean="0">
                <a:solidFill>
                  <a:schemeClr val="tx1"/>
                </a:solidFill>
                <a:effectLst/>
                <a:latin typeface="+mn-lt"/>
                <a:ea typeface="+mn-ea"/>
                <a:cs typeface="+mn-cs"/>
              </a:rPr>
              <a:t>'s </a:t>
            </a:r>
            <a:r>
              <a:rPr lang="en-US" sz="1200" b="0" i="1" u="none" strike="noStrike" kern="1200" dirty="0" smtClean="0">
                <a:solidFill>
                  <a:schemeClr val="tx1"/>
                </a:solidFill>
                <a:effectLst/>
                <a:latin typeface="+mn-lt"/>
                <a:ea typeface="+mn-ea"/>
                <a:cs typeface="+mn-cs"/>
                <a:hlinkClick r:id="rId45" tooltip="The Merry Wives of Windsor"/>
              </a:rPr>
              <a:t>The Merry Wives of </a:t>
            </a:r>
            <a:r>
              <a:rPr lang="en-US" sz="1200" b="0" i="1" u="none" strike="noStrike" kern="1200" dirty="0" err="1" smtClean="0">
                <a:solidFill>
                  <a:schemeClr val="tx1"/>
                </a:solidFill>
                <a:effectLst/>
                <a:latin typeface="+mn-lt"/>
                <a:ea typeface="+mn-ea"/>
                <a:cs typeface="+mn-cs"/>
                <a:hlinkClick r:id="rId45" tooltip="The Merry Wives of Windsor"/>
              </a:rPr>
              <a:t>Windsor</a:t>
            </a:r>
            <a:r>
              <a:rPr lang="en-US" sz="1200" b="0" i="0" kern="1200" dirty="0" err="1" smtClean="0">
                <a:solidFill>
                  <a:schemeClr val="tx1"/>
                </a:solidFill>
                <a:effectLst/>
                <a:latin typeface="+mn-lt"/>
                <a:ea typeface="+mn-ea"/>
                <a:cs typeface="+mn-cs"/>
              </a:rPr>
              <a:t>,</a:t>
            </a:r>
            <a:r>
              <a:rPr lang="en-US" sz="1200" b="0" i="0" u="none" strike="noStrike" kern="1200" dirty="0" err="1" smtClean="0">
                <a:solidFill>
                  <a:schemeClr val="tx1"/>
                </a:solidFill>
                <a:effectLst/>
                <a:latin typeface="+mn-lt"/>
                <a:ea typeface="+mn-ea"/>
                <a:cs typeface="+mn-cs"/>
                <a:hlinkClick r:id="rId46" tooltip="List of German monarchs"/>
              </a:rPr>
              <a:t>German</a:t>
            </a:r>
            <a:r>
              <a:rPr lang="en-US" sz="1200" b="0" i="0" u="none" strike="noStrike" kern="1200" dirty="0" smtClean="0">
                <a:solidFill>
                  <a:schemeClr val="tx1"/>
                </a:solidFill>
                <a:effectLst/>
                <a:latin typeface="+mn-lt"/>
                <a:ea typeface="+mn-ea"/>
                <a:cs typeface="+mn-cs"/>
                <a:hlinkClick r:id="rId46" tooltip="List of German monarchs"/>
              </a:rPr>
              <a:t> Emperor</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47" tooltip="Wilhelm II, German Emperor"/>
              </a:rPr>
              <a:t>Wilhelm II</a:t>
            </a:r>
            <a:r>
              <a:rPr lang="en-US" sz="1200" b="0" i="0" kern="1200" dirty="0" smtClean="0">
                <a:solidFill>
                  <a:schemeClr val="tx1"/>
                </a:solidFill>
                <a:effectLst/>
                <a:latin typeface="+mn-lt"/>
                <a:ea typeface="+mn-ea"/>
                <a:cs typeface="+mn-cs"/>
              </a:rPr>
              <a:t> remarked jokingly that he planned to see "The Merry Wives of Saxe-Coburg-Gotha".</a:t>
            </a:r>
            <a:r>
              <a:rPr lang="en-US" sz="1200" b="0" i="0" u="none" strike="noStrike" kern="1200" baseline="30000" dirty="0" smtClean="0">
                <a:solidFill>
                  <a:schemeClr val="tx1"/>
                </a:solidFill>
                <a:effectLst/>
                <a:latin typeface="+mn-lt"/>
                <a:ea typeface="+mn-ea"/>
                <a:cs typeface="+mn-cs"/>
                <a:hlinkClick r:id="rId48"/>
              </a:rPr>
              <a:t>[3]</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BD578374-63C8-4333-870E-BFDCB7CA309A}" type="slidenum">
              <a:rPr lang="de-DE" smtClean="0"/>
              <a:t>3</a:t>
            </a:fld>
            <a:endParaRPr lang="de-DE"/>
          </a:p>
        </p:txBody>
      </p:sp>
    </p:spTree>
    <p:extLst>
      <p:ext uri="{BB962C8B-B14F-4D97-AF65-F5344CB8AC3E}">
        <p14:creationId xmlns:p14="http://schemas.microsoft.com/office/powerpoint/2010/main" val="3568812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ETD:</a:t>
            </a:r>
            <a:r>
              <a:rPr lang="de-DE" baseline="0" dirty="0" smtClean="0"/>
              <a:t> Electronic </a:t>
            </a:r>
            <a:r>
              <a:rPr lang="de-DE" baseline="0" dirty="0" err="1" smtClean="0"/>
              <a:t>theses</a:t>
            </a:r>
            <a:r>
              <a:rPr lang="de-DE" baseline="0" dirty="0" smtClean="0"/>
              <a:t> </a:t>
            </a:r>
            <a:r>
              <a:rPr lang="de-DE" baseline="0" dirty="0" err="1" smtClean="0"/>
              <a:t>and</a:t>
            </a:r>
            <a:r>
              <a:rPr lang="de-DE" baseline="0" dirty="0" smtClean="0"/>
              <a:t> </a:t>
            </a:r>
            <a:r>
              <a:rPr lang="de-DE" baseline="0" dirty="0" err="1" smtClean="0"/>
              <a:t>dissertations</a:t>
            </a:r>
            <a:endParaRPr lang="de-DE" dirty="0"/>
          </a:p>
        </p:txBody>
      </p:sp>
      <p:sp>
        <p:nvSpPr>
          <p:cNvPr id="4" name="Foliennummernplatzhalter 3"/>
          <p:cNvSpPr>
            <a:spLocks noGrp="1"/>
          </p:cNvSpPr>
          <p:nvPr>
            <p:ph type="sldNum" sz="quarter" idx="10"/>
          </p:nvPr>
        </p:nvSpPr>
        <p:spPr/>
        <p:txBody>
          <a:bodyPr/>
          <a:lstStyle/>
          <a:p>
            <a:fld id="{BD578374-63C8-4333-870E-BFDCB7CA309A}" type="slidenum">
              <a:rPr lang="de-DE" smtClean="0"/>
              <a:t>7</a:t>
            </a:fld>
            <a:endParaRPr lang="de-DE"/>
          </a:p>
        </p:txBody>
      </p:sp>
    </p:spTree>
    <p:extLst>
      <p:ext uri="{BB962C8B-B14F-4D97-AF65-F5344CB8AC3E}">
        <p14:creationId xmlns:p14="http://schemas.microsoft.com/office/powerpoint/2010/main" val="2070697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noTextEdit="1"/>
          </p:cNvSpPr>
          <p:nvPr>
            <p:ph type="sldImg"/>
          </p:nvPr>
        </p:nvSpPr>
        <p:spPr>
          <a:xfrm>
            <a:off x="3265488" y="509588"/>
            <a:ext cx="3400425" cy="2549525"/>
          </a:xfrm>
          <a:ln/>
        </p:spPr>
      </p:sp>
      <p:sp>
        <p:nvSpPr>
          <p:cNvPr id="6349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sym typeface="Wingdings" pitchFamily="2" charset="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Folienbildplatzhalter 1"/>
          <p:cNvSpPr>
            <a:spLocks noGrp="1" noRot="1" noChangeAspect="1"/>
          </p:cNvSpPr>
          <p:nvPr>
            <p:ph type="sldImg"/>
          </p:nvPr>
        </p:nvSpPr>
        <p:spPr bwMode="auto">
          <a:noFill/>
          <a:ln>
            <a:solidFill>
              <a:srgbClr val="000000"/>
            </a:solidFill>
            <a:miter lim="800000"/>
            <a:headEnd/>
            <a:tailEnd/>
          </a:ln>
        </p:spPr>
      </p:sp>
      <p:sp>
        <p:nvSpPr>
          <p:cNvPr id="22530"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2531" name="Foliennummernplatzhalt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68FD8E-D61B-444A-B6A9-1A3370F207ED}" type="slidenum">
              <a:rPr lang="de-DE" altLang="de-DE" smtClean="0"/>
              <a:pPr/>
              <a:t>20</a:t>
            </a:fld>
            <a:endParaRPr lang="de-DE" altLang="de-DE"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Graph </a:t>
            </a:r>
            <a:r>
              <a:rPr lang="de-DE" dirty="0" err="1" smtClean="0"/>
              <a:t>databases</a:t>
            </a:r>
            <a:endParaRPr lang="de-DE" dirty="0" smtClean="0"/>
          </a:p>
          <a:p>
            <a:r>
              <a:rPr lang="de-DE" dirty="0" smtClean="0"/>
              <a:t>„</a:t>
            </a:r>
            <a:r>
              <a:rPr lang="de-DE" dirty="0" err="1" smtClean="0"/>
              <a:t>How</a:t>
            </a:r>
            <a:r>
              <a:rPr lang="de-DE" dirty="0" smtClean="0"/>
              <a:t> GIS-</a:t>
            </a:r>
            <a:r>
              <a:rPr lang="de-DE" dirty="0" err="1" smtClean="0"/>
              <a:t>friendly</a:t>
            </a:r>
            <a:r>
              <a:rPr lang="de-DE" dirty="0" smtClean="0"/>
              <a:t>  </a:t>
            </a:r>
            <a:r>
              <a:rPr lang="de-DE" dirty="0" err="1" smtClean="0"/>
              <a:t>are</a:t>
            </a:r>
            <a:r>
              <a:rPr lang="de-DE" dirty="0" smtClean="0"/>
              <a:t> Graph Databases </a:t>
            </a:r>
            <a:r>
              <a:rPr lang="de-DE" dirty="0" err="1" smtClean="0"/>
              <a:t>today</a:t>
            </a:r>
            <a:r>
              <a:rPr lang="de-DE" dirty="0" smtClean="0"/>
              <a:t>“ – Felix Kunde, </a:t>
            </a:r>
            <a:r>
              <a:rPr lang="de-DE" dirty="0" err="1" smtClean="0"/>
              <a:t>Wednesday</a:t>
            </a:r>
            <a:r>
              <a:rPr lang="de-DE" dirty="0" smtClean="0"/>
              <a:t> </a:t>
            </a:r>
            <a:r>
              <a:rPr lang="de-DE" dirty="0" err="1" smtClean="0"/>
              <a:t>afternoon</a:t>
            </a:r>
            <a:endParaRPr lang="de-DE" dirty="0" smtClean="0"/>
          </a:p>
          <a:p>
            <a:endParaRPr lang="de-DE" dirty="0" smtClean="0"/>
          </a:p>
          <a:p>
            <a:r>
              <a:rPr lang="de-DE" dirty="0" smtClean="0"/>
              <a:t>In GIS</a:t>
            </a:r>
          </a:p>
          <a:p>
            <a:endParaRPr lang="de-DE" dirty="0" smtClean="0"/>
          </a:p>
          <a:p>
            <a:r>
              <a:rPr lang="de-DE" dirty="0" err="1" smtClean="0"/>
              <a:t>Here</a:t>
            </a:r>
            <a:r>
              <a:rPr lang="de-DE" dirty="0" smtClean="0"/>
              <a:t> </a:t>
            </a:r>
            <a:r>
              <a:rPr lang="de-DE" dirty="0" err="1" smtClean="0"/>
              <a:t>we</a:t>
            </a:r>
            <a:r>
              <a:rPr lang="de-DE" dirty="0" smtClean="0"/>
              <a:t> </a:t>
            </a:r>
            <a:r>
              <a:rPr lang="de-DE" dirty="0" err="1" smtClean="0"/>
              <a:t>talk</a:t>
            </a:r>
            <a:r>
              <a:rPr lang="de-DE" dirty="0" smtClean="0"/>
              <a:t> ABOUT GIS</a:t>
            </a:r>
          </a:p>
          <a:p>
            <a:endParaRPr lang="de-DE" dirty="0" smtClean="0"/>
          </a:p>
          <a:p>
            <a:r>
              <a:rPr lang="de-DE" dirty="0" smtClean="0"/>
              <a:t>-&gt; </a:t>
            </a:r>
            <a:r>
              <a:rPr lang="de-DE" dirty="0" err="1" smtClean="0"/>
              <a:t>missed</a:t>
            </a:r>
            <a:r>
              <a:rPr lang="de-DE" dirty="0" smtClean="0"/>
              <a:t> </a:t>
            </a:r>
            <a:r>
              <a:rPr lang="de-DE" dirty="0" err="1" smtClean="0"/>
              <a:t>it</a:t>
            </a:r>
            <a:r>
              <a:rPr lang="de-DE" dirty="0" smtClean="0"/>
              <a:t> ? </a:t>
            </a:r>
            <a:r>
              <a:rPr lang="de-DE" dirty="0" err="1" smtClean="0"/>
              <a:t>You</a:t>
            </a:r>
            <a:r>
              <a:rPr lang="de-DE" dirty="0" smtClean="0"/>
              <a:t> </a:t>
            </a:r>
            <a:r>
              <a:rPr lang="de-DE" dirty="0" err="1" smtClean="0"/>
              <a:t>can</a:t>
            </a:r>
            <a:r>
              <a:rPr lang="de-DE" dirty="0" smtClean="0"/>
              <a:t> </a:t>
            </a:r>
            <a:r>
              <a:rPr lang="de-DE" dirty="0" err="1" smtClean="0"/>
              <a:t>watch</a:t>
            </a:r>
            <a:r>
              <a:rPr lang="de-DE" dirty="0" smtClean="0"/>
              <a:t> </a:t>
            </a:r>
            <a:r>
              <a:rPr lang="de-DE" dirty="0" err="1" smtClean="0"/>
              <a:t>the</a:t>
            </a:r>
            <a:r>
              <a:rPr lang="de-DE" dirty="0" smtClean="0"/>
              <a:t> </a:t>
            </a:r>
            <a:r>
              <a:rPr lang="de-DE" dirty="0" err="1" smtClean="0"/>
              <a:t>video</a:t>
            </a:r>
            <a:r>
              <a:rPr lang="de-DE" dirty="0" smtClean="0"/>
              <a:t> </a:t>
            </a:r>
            <a:r>
              <a:rPr lang="de-DE" dirty="0" err="1" smtClean="0"/>
              <a:t>soon</a:t>
            </a:r>
            <a:r>
              <a:rPr lang="de-DE" dirty="0" smtClean="0"/>
              <a:t> on </a:t>
            </a:r>
            <a:r>
              <a:rPr lang="de-DE" dirty="0" err="1" smtClean="0"/>
              <a:t>the</a:t>
            </a:r>
            <a:r>
              <a:rPr lang="de-DE" dirty="0" smtClean="0"/>
              <a:t> TIB AV-Portal. </a:t>
            </a:r>
            <a:r>
              <a:rPr lang="de-DE" dirty="0" err="1" smtClean="0"/>
              <a:t>And</a:t>
            </a:r>
            <a:r>
              <a:rPr lang="de-DE" dirty="0" smtClean="0"/>
              <a:t> </a:t>
            </a:r>
            <a:r>
              <a:rPr lang="de-DE" dirty="0" err="1" smtClean="0"/>
              <a:t>you</a:t>
            </a:r>
            <a:r>
              <a:rPr lang="de-DE" dirty="0" smtClean="0"/>
              <a:t> </a:t>
            </a:r>
            <a:r>
              <a:rPr lang="de-DE" dirty="0" err="1" smtClean="0"/>
              <a:t>can</a:t>
            </a:r>
            <a:r>
              <a:rPr lang="de-DE" dirty="0" smtClean="0"/>
              <a:t> </a:t>
            </a:r>
            <a:r>
              <a:rPr lang="de-DE" dirty="0" err="1" smtClean="0"/>
              <a:t>use</a:t>
            </a:r>
            <a:r>
              <a:rPr lang="de-DE" dirty="0" smtClean="0"/>
              <a:t> </a:t>
            </a:r>
            <a:r>
              <a:rPr lang="de-DE" dirty="0" err="1" smtClean="0"/>
              <a:t>and</a:t>
            </a:r>
            <a:r>
              <a:rPr lang="de-DE" dirty="0" smtClean="0"/>
              <a:t> </a:t>
            </a:r>
            <a:r>
              <a:rPr lang="de-DE" dirty="0" err="1" smtClean="0"/>
              <a:t>cite</a:t>
            </a:r>
            <a:r>
              <a:rPr lang="de-DE" dirty="0" smtClean="0"/>
              <a:t> </a:t>
            </a:r>
            <a:r>
              <a:rPr lang="de-DE" dirty="0" err="1" smtClean="0"/>
              <a:t>it</a:t>
            </a:r>
            <a:r>
              <a:rPr lang="de-DE" dirty="0" smtClean="0"/>
              <a:t> in </a:t>
            </a:r>
            <a:r>
              <a:rPr lang="de-DE" dirty="0" err="1" smtClean="0"/>
              <a:t>your</a:t>
            </a:r>
            <a:r>
              <a:rPr lang="de-DE" dirty="0" smtClean="0"/>
              <a:t> </a:t>
            </a:r>
            <a:r>
              <a:rPr lang="de-DE" dirty="0" err="1" smtClean="0"/>
              <a:t>work</a:t>
            </a:r>
            <a:r>
              <a:rPr lang="de-DE" dirty="0" smtClean="0"/>
              <a:t> so Felix </a:t>
            </a:r>
            <a:r>
              <a:rPr lang="de-DE" dirty="0" err="1" smtClean="0"/>
              <a:t>gets</a:t>
            </a:r>
            <a:r>
              <a:rPr lang="de-DE" dirty="0" smtClean="0"/>
              <a:t> </a:t>
            </a:r>
            <a:r>
              <a:rPr lang="de-DE" dirty="0" err="1" smtClean="0"/>
              <a:t>some</a:t>
            </a:r>
            <a:r>
              <a:rPr lang="de-DE" dirty="0" smtClean="0"/>
              <a:t> </a:t>
            </a:r>
            <a:r>
              <a:rPr lang="de-DE" dirty="0" err="1" smtClean="0"/>
              <a:t>credit</a:t>
            </a:r>
            <a:r>
              <a:rPr lang="de-DE" dirty="0" smtClean="0"/>
              <a:t> </a:t>
            </a:r>
            <a:r>
              <a:rPr lang="de-DE" dirty="0" err="1" smtClean="0"/>
              <a:t>for</a:t>
            </a:r>
            <a:r>
              <a:rPr lang="de-DE" dirty="0" smtClean="0"/>
              <a:t> </a:t>
            </a:r>
            <a:r>
              <a:rPr lang="de-DE" dirty="0" err="1" smtClean="0"/>
              <a:t>his</a:t>
            </a:r>
            <a:r>
              <a:rPr lang="de-DE" dirty="0" smtClean="0"/>
              <a:t> </a:t>
            </a:r>
            <a:r>
              <a:rPr lang="de-DE" dirty="0" err="1" smtClean="0"/>
              <a:t>effort</a:t>
            </a:r>
            <a:r>
              <a:rPr lang="de-DE" dirty="0" smtClean="0"/>
              <a:t>!</a:t>
            </a:r>
          </a:p>
          <a:p>
            <a:endParaRPr lang="de-DE" dirty="0"/>
          </a:p>
        </p:txBody>
      </p:sp>
      <p:sp>
        <p:nvSpPr>
          <p:cNvPr id="4" name="Foliennummernplatzhalter 3"/>
          <p:cNvSpPr>
            <a:spLocks noGrp="1"/>
          </p:cNvSpPr>
          <p:nvPr>
            <p:ph type="sldNum" sz="quarter" idx="10"/>
          </p:nvPr>
        </p:nvSpPr>
        <p:spPr/>
        <p:txBody>
          <a:bodyPr/>
          <a:lstStyle/>
          <a:p>
            <a:fld id="{BD578374-63C8-4333-870E-BFDCB7CA309A}" type="slidenum">
              <a:rPr lang="de-DE" smtClean="0"/>
              <a:t>26</a:t>
            </a:fld>
            <a:endParaRPr lang="de-DE"/>
          </a:p>
        </p:txBody>
      </p:sp>
    </p:spTree>
    <p:extLst>
      <p:ext uri="{BB962C8B-B14F-4D97-AF65-F5344CB8AC3E}">
        <p14:creationId xmlns:p14="http://schemas.microsoft.com/office/powerpoint/2010/main" val="1301547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D578374-63C8-4333-870E-BFDCB7CA309A}" type="slidenum">
              <a:rPr lang="de-DE" smtClean="0"/>
              <a:t>45</a:t>
            </a:fld>
            <a:endParaRPr lang="de-DE"/>
          </a:p>
        </p:txBody>
      </p:sp>
    </p:spTree>
    <p:extLst>
      <p:ext uri="{BB962C8B-B14F-4D97-AF65-F5344CB8AC3E}">
        <p14:creationId xmlns:p14="http://schemas.microsoft.com/office/powerpoint/2010/main" val="26953350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7.emf"/><Relationship Id="rId5" Type="http://schemas.openxmlformats.org/officeDocument/2006/relationships/image" Target="../media/image6.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elfolie mit Bild">
    <p:spTree>
      <p:nvGrpSpPr>
        <p:cNvPr id="1" name=""/>
        <p:cNvGrpSpPr/>
        <p:nvPr/>
      </p:nvGrpSpPr>
      <p:grpSpPr>
        <a:xfrm>
          <a:off x="0" y="0"/>
          <a:ext cx="0" cy="0"/>
          <a:chOff x="0" y="0"/>
          <a:chExt cx="0" cy="0"/>
        </a:xfrm>
      </p:grpSpPr>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 name="Gruppieren 3"/>
          <p:cNvGrpSpPr/>
          <p:nvPr/>
        </p:nvGrpSpPr>
        <p:grpSpPr>
          <a:xfrm>
            <a:off x="683569" y="692702"/>
            <a:ext cx="5472000" cy="5442319"/>
            <a:chOff x="107504" y="433201"/>
            <a:chExt cx="6912768" cy="5986816"/>
          </a:xfrm>
        </p:grpSpPr>
        <p:sp>
          <p:nvSpPr>
            <p:cNvPr id="3" name="Rechteck 2"/>
            <p:cNvSpPr/>
            <p:nvPr/>
          </p:nvSpPr>
          <p:spPr>
            <a:xfrm>
              <a:off x="107504" y="515361"/>
              <a:ext cx="6912768" cy="590465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
          <p:nvSpPr>
            <p:cNvPr id="10" name="Rechteck 9"/>
            <p:cNvSpPr/>
            <p:nvPr/>
          </p:nvSpPr>
          <p:spPr>
            <a:xfrm>
              <a:off x="107504" y="433201"/>
              <a:ext cx="6912768" cy="115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grpSp>
      <p:sp>
        <p:nvSpPr>
          <p:cNvPr id="3075" name="Rectangle 3"/>
          <p:cNvSpPr>
            <a:spLocks noGrp="1" noChangeArrowheads="1"/>
          </p:cNvSpPr>
          <p:nvPr>
            <p:ph type="subTitle" idx="1"/>
          </p:nvPr>
        </p:nvSpPr>
        <p:spPr bwMode="gray">
          <a:xfrm>
            <a:off x="971601" y="5157192"/>
            <a:ext cx="4895938" cy="749052"/>
          </a:xfrm>
        </p:spPr>
        <p:txBody>
          <a:bodyPr anchor="t" anchorCtr="0"/>
          <a:lstStyle>
            <a:lvl1pPr>
              <a:defRPr sz="1600" baseline="0">
                <a:solidFill>
                  <a:schemeClr val="tx1"/>
                </a:solidFill>
              </a:defRPr>
            </a:lvl1pPr>
          </a:lstStyle>
          <a:p>
            <a:pPr lvl="0"/>
            <a:r>
              <a:rPr lang="de-DE" altLang="de-DE" noProof="0" smtClean="0"/>
              <a:t>Formatvorlage des Untertitelmasters durch Klicken bearbeiten</a:t>
            </a:r>
            <a:endParaRPr lang="de-DE" altLang="de-DE" noProof="0" dirty="0" smtClean="0"/>
          </a:p>
        </p:txBody>
      </p:sp>
      <p:sp>
        <p:nvSpPr>
          <p:cNvPr id="3074" name="Rectangle 2"/>
          <p:cNvSpPr>
            <a:spLocks noGrp="1" noChangeArrowheads="1"/>
          </p:cNvSpPr>
          <p:nvPr>
            <p:ph type="ctrTitle" hasCustomPrompt="1"/>
          </p:nvPr>
        </p:nvSpPr>
        <p:spPr bwMode="gray">
          <a:xfrm>
            <a:off x="971601" y="3356992"/>
            <a:ext cx="4895938" cy="1551580"/>
          </a:xfrm>
        </p:spPr>
        <p:txBody>
          <a:bodyPr anchor="b" anchorCtr="0"/>
          <a:lstStyle>
            <a:lvl1pPr>
              <a:defRPr sz="2800" baseline="0">
                <a:solidFill>
                  <a:schemeClr val="tx2"/>
                </a:solidFill>
              </a:defRPr>
            </a:lvl1pPr>
          </a:lstStyle>
          <a:p>
            <a:pPr lvl="0"/>
            <a:r>
              <a:rPr lang="de-DE" altLang="de-DE" noProof="0" dirty="0" smtClean="0"/>
              <a:t>Click </a:t>
            </a:r>
            <a:r>
              <a:rPr lang="de-DE" altLang="de-DE" noProof="0" dirty="0" err="1" smtClean="0"/>
              <a:t>to</a:t>
            </a:r>
            <a:r>
              <a:rPr lang="de-DE" altLang="de-DE" noProof="0" dirty="0" smtClean="0"/>
              <a:t> </a:t>
            </a:r>
            <a:r>
              <a:rPr lang="de-DE" altLang="de-DE" noProof="0" dirty="0" err="1" smtClean="0"/>
              <a:t>edit</a:t>
            </a:r>
            <a:r>
              <a:rPr lang="de-DE" altLang="de-DE" noProof="0" dirty="0" smtClean="0"/>
              <a:t> Master title </a:t>
            </a:r>
            <a:br>
              <a:rPr lang="de-DE" altLang="de-DE" noProof="0" dirty="0" smtClean="0"/>
            </a:br>
            <a:r>
              <a:rPr lang="de-DE" altLang="de-DE" noProof="0" dirty="0" smtClean="0"/>
              <a:t>style in zwei Zeilen</a:t>
            </a:r>
            <a:br>
              <a:rPr lang="de-DE" altLang="de-DE" noProof="0" dirty="0" smtClean="0"/>
            </a:br>
            <a:r>
              <a:rPr lang="de-DE" altLang="de-DE" noProof="0" dirty="0" smtClean="0"/>
              <a:t>oder in drei Zeilen</a:t>
            </a:r>
          </a:p>
        </p:txBody>
      </p:sp>
      <p:pic>
        <p:nvPicPr>
          <p:cNvPr id="14" name="Grafik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7682" y="1108107"/>
            <a:ext cx="1799856" cy="1191600"/>
          </a:xfrm>
          <a:prstGeom prst="rect">
            <a:avLst/>
          </a:prstGeom>
        </p:spPr>
      </p:pic>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1520990"/>
            <a:ext cx="2168616" cy="482400"/>
          </a:xfrm>
          <a:prstGeom prst="rect">
            <a:avLst/>
          </a:prstGeom>
        </p:spPr>
      </p:pic>
      <p:pic>
        <p:nvPicPr>
          <p:cNvPr id="12" name="Grafik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5" name="Gruppieren 3"/>
          <p:cNvGrpSpPr/>
          <p:nvPr userDrawn="1"/>
        </p:nvGrpSpPr>
        <p:grpSpPr>
          <a:xfrm>
            <a:off x="683569" y="692702"/>
            <a:ext cx="5472000" cy="5442319"/>
            <a:chOff x="107504" y="433201"/>
            <a:chExt cx="6912768" cy="5986816"/>
          </a:xfrm>
        </p:grpSpPr>
        <p:sp>
          <p:nvSpPr>
            <p:cNvPr id="16" name="Rechteck 15"/>
            <p:cNvSpPr/>
            <p:nvPr userDrawn="1"/>
          </p:nvSpPr>
          <p:spPr>
            <a:xfrm>
              <a:off x="107504" y="515361"/>
              <a:ext cx="6912768" cy="590465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
          <p:nvSpPr>
            <p:cNvPr id="17" name="Rechteck 16"/>
            <p:cNvSpPr/>
            <p:nvPr userDrawn="1"/>
          </p:nvSpPr>
          <p:spPr>
            <a:xfrm>
              <a:off x="107504" y="433201"/>
              <a:ext cx="6912768" cy="115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grpSp>
      <p:sp>
        <p:nvSpPr>
          <p:cNvPr id="18" name="Rectangle 3"/>
          <p:cNvSpPr>
            <a:spLocks noGrp="1" noChangeArrowheads="1"/>
          </p:cNvSpPr>
          <p:nvPr>
            <p:ph type="subTitle" idx="1"/>
          </p:nvPr>
        </p:nvSpPr>
        <p:spPr bwMode="gray">
          <a:xfrm>
            <a:off x="971601" y="5157192"/>
            <a:ext cx="4895938" cy="749052"/>
          </a:xfrm>
        </p:spPr>
        <p:txBody>
          <a:bodyPr anchor="t" anchorCtr="0"/>
          <a:lstStyle>
            <a:lvl1pPr>
              <a:defRPr sz="1600" baseline="0">
                <a:solidFill>
                  <a:schemeClr val="tx1"/>
                </a:solidFill>
              </a:defRPr>
            </a:lvl1pPr>
          </a:lstStyle>
          <a:p>
            <a:pPr lvl="0"/>
            <a:r>
              <a:rPr lang="de-DE" altLang="de-DE" noProof="0" smtClean="0"/>
              <a:t>Formatvorlage des Untertitelmasters durch Klicken bearbeiten</a:t>
            </a:r>
            <a:endParaRPr lang="de-DE" altLang="de-DE" noProof="0" dirty="0" smtClean="0"/>
          </a:p>
        </p:txBody>
      </p:sp>
      <p:sp>
        <p:nvSpPr>
          <p:cNvPr id="19" name="Rectangle 2"/>
          <p:cNvSpPr>
            <a:spLocks noGrp="1" noChangeArrowheads="1"/>
          </p:cNvSpPr>
          <p:nvPr>
            <p:ph type="ctrTitle" hasCustomPrompt="1"/>
          </p:nvPr>
        </p:nvSpPr>
        <p:spPr bwMode="gray">
          <a:xfrm>
            <a:off x="971601" y="3356992"/>
            <a:ext cx="4895938" cy="1551580"/>
          </a:xfrm>
        </p:spPr>
        <p:txBody>
          <a:bodyPr anchor="b" anchorCtr="0"/>
          <a:lstStyle>
            <a:lvl1pPr>
              <a:defRPr sz="2800" baseline="0">
                <a:solidFill>
                  <a:schemeClr val="tx2"/>
                </a:solidFill>
              </a:defRPr>
            </a:lvl1pPr>
          </a:lstStyle>
          <a:p>
            <a:pPr lvl="0"/>
            <a:r>
              <a:rPr lang="de-DE" altLang="de-DE" noProof="0" dirty="0" smtClean="0"/>
              <a:t>Click </a:t>
            </a:r>
            <a:r>
              <a:rPr lang="de-DE" altLang="de-DE" noProof="0" dirty="0" err="1" smtClean="0"/>
              <a:t>to</a:t>
            </a:r>
            <a:r>
              <a:rPr lang="de-DE" altLang="de-DE" noProof="0" dirty="0" smtClean="0"/>
              <a:t> </a:t>
            </a:r>
            <a:r>
              <a:rPr lang="de-DE" altLang="de-DE" noProof="0" dirty="0" err="1" smtClean="0"/>
              <a:t>edit</a:t>
            </a:r>
            <a:r>
              <a:rPr lang="de-DE" altLang="de-DE" noProof="0" dirty="0" smtClean="0"/>
              <a:t> Master title </a:t>
            </a:r>
            <a:br>
              <a:rPr lang="de-DE" altLang="de-DE" noProof="0" dirty="0" smtClean="0"/>
            </a:br>
            <a:r>
              <a:rPr lang="de-DE" altLang="de-DE" noProof="0" dirty="0" smtClean="0"/>
              <a:t>style in zwei Zeilen</a:t>
            </a:r>
            <a:br>
              <a:rPr lang="de-DE" altLang="de-DE" noProof="0" dirty="0" smtClean="0"/>
            </a:br>
            <a:r>
              <a:rPr lang="de-DE" altLang="de-DE" noProof="0" dirty="0" smtClean="0"/>
              <a:t>oder in drei Zeilen</a:t>
            </a:r>
          </a:p>
        </p:txBody>
      </p:sp>
      <p:pic>
        <p:nvPicPr>
          <p:cNvPr id="20" name="Grafik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67682" y="1108107"/>
            <a:ext cx="1799856" cy="1191600"/>
          </a:xfrm>
          <a:prstGeom prst="rect">
            <a:avLst/>
          </a:prstGeom>
        </p:spPr>
      </p:pic>
      <p:pic>
        <p:nvPicPr>
          <p:cNvPr id="21" name="Grafik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01827" y="1520990"/>
            <a:ext cx="1734748" cy="482400"/>
          </a:xfrm>
          <a:prstGeom prst="rect">
            <a:avLst/>
          </a:prstGeom>
        </p:spPr>
      </p:pic>
    </p:spTree>
    <p:extLst>
      <p:ext uri="{BB962C8B-B14F-4D97-AF65-F5344CB8AC3E}">
        <p14:creationId xmlns:p14="http://schemas.microsoft.com/office/powerpoint/2010/main" val="133939047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Agenda mit Bild">
    <p:spTree>
      <p:nvGrpSpPr>
        <p:cNvPr id="1" name=""/>
        <p:cNvGrpSpPr/>
        <p:nvPr/>
      </p:nvGrpSpPr>
      <p:grpSpPr>
        <a:xfrm>
          <a:off x="0" y="0"/>
          <a:ext cx="0" cy="0"/>
          <a:chOff x="0" y="0"/>
          <a:chExt cx="0" cy="0"/>
        </a:xfrm>
      </p:grpSpPr>
      <p:pic>
        <p:nvPicPr>
          <p:cNvPr id="8" name="Grafi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Rechteck 11"/>
          <p:cNvSpPr/>
          <p:nvPr/>
        </p:nvSpPr>
        <p:spPr>
          <a:xfrm>
            <a:off x="683569" y="767385"/>
            <a:ext cx="5472000" cy="536763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
        <p:nvSpPr>
          <p:cNvPr id="22" name="Rechteck 21"/>
          <p:cNvSpPr/>
          <p:nvPr/>
        </p:nvSpPr>
        <p:spPr>
          <a:xfrm>
            <a:off x="683569" y="692695"/>
            <a:ext cx="5472000" cy="1049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
        <p:nvSpPr>
          <p:cNvPr id="11" name="Titel 1"/>
          <p:cNvSpPr>
            <a:spLocks noGrp="1"/>
          </p:cNvSpPr>
          <p:nvPr>
            <p:ph type="title"/>
          </p:nvPr>
        </p:nvSpPr>
        <p:spPr bwMode="gray">
          <a:xfrm>
            <a:off x="971603" y="980734"/>
            <a:ext cx="4821203" cy="433387"/>
          </a:xfrm>
          <a:noFill/>
        </p:spPr>
        <p:txBody>
          <a:bodyPr/>
          <a:lstStyle>
            <a:lvl1pPr>
              <a:defRPr>
                <a:solidFill>
                  <a:schemeClr val="tx2"/>
                </a:solidFill>
              </a:defRPr>
            </a:lvl1pPr>
          </a:lstStyle>
          <a:p>
            <a:r>
              <a:rPr lang="de-DE" smtClean="0"/>
              <a:t>Titelmasterformat durch Klicken bearbeiten</a:t>
            </a:r>
            <a:endParaRPr lang="de-DE" dirty="0"/>
          </a:p>
        </p:txBody>
      </p:sp>
      <p:sp>
        <p:nvSpPr>
          <p:cNvPr id="13" name="Inhaltsplatzhalter 2"/>
          <p:cNvSpPr>
            <a:spLocks noGrp="1"/>
          </p:cNvSpPr>
          <p:nvPr>
            <p:ph idx="1" hasCustomPrompt="1"/>
          </p:nvPr>
        </p:nvSpPr>
        <p:spPr bwMode="gray">
          <a:xfrm>
            <a:off x="971603" y="1700815"/>
            <a:ext cx="4812091" cy="4176463"/>
          </a:xfrm>
        </p:spPr>
        <p:txBody>
          <a:bodyPr/>
          <a:lstStyle>
            <a:lvl1pPr>
              <a:defRPr b="1">
                <a:solidFill>
                  <a:schemeClr val="tx1"/>
                </a:solidFill>
              </a:defRPr>
            </a:lvl1pPr>
            <a:lvl2pPr marL="344479" indent="-342891">
              <a:buFont typeface="+mj-lt"/>
              <a:buAutoNum type="arabicPeriod"/>
              <a:defRPr b="1">
                <a:solidFill>
                  <a:schemeClr val="tx1"/>
                </a:solidFill>
              </a:defRPr>
            </a:lvl2pPr>
            <a:lvl3pPr>
              <a:defRPr b="1">
                <a:solidFill>
                  <a:schemeClr val="tx1"/>
                </a:solidFill>
              </a:defRPr>
            </a:lvl3pPr>
            <a:lvl4pPr>
              <a:defRPr b="1">
                <a:solidFill>
                  <a:schemeClr val="tx1"/>
                </a:solidFill>
              </a:defRPr>
            </a:lvl4pPr>
            <a:lvl5pPr>
              <a:defRPr b="1">
                <a:solidFill>
                  <a:schemeClr val="tx1"/>
                </a:solidFill>
              </a:defRPr>
            </a:lvl5pPr>
          </a:lstStyle>
          <a:p>
            <a:pPr lvl="1"/>
            <a:r>
              <a:rPr lang="de-DE" dirty="0" smtClean="0"/>
              <a:t>Zweite Ebene</a:t>
            </a:r>
          </a:p>
          <a:p>
            <a:pPr lvl="3"/>
            <a:r>
              <a:rPr lang="de-DE" dirty="0" smtClean="0"/>
              <a:t>Dritte Ebene</a:t>
            </a:r>
          </a:p>
          <a:p>
            <a:pPr lvl="4"/>
            <a:r>
              <a:rPr lang="de-DE" dirty="0" smtClean="0"/>
              <a:t>Vierte Ebene</a:t>
            </a:r>
            <a:endParaRPr lang="de-DE" dirty="0"/>
          </a:p>
        </p:txBody>
      </p:sp>
      <p:pic>
        <p:nvPicPr>
          <p:cNvPr id="7" name="Grafik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hteck 8"/>
          <p:cNvSpPr/>
          <p:nvPr userDrawn="1"/>
        </p:nvSpPr>
        <p:spPr>
          <a:xfrm>
            <a:off x="683569" y="767385"/>
            <a:ext cx="5472000" cy="536763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
        <p:nvSpPr>
          <p:cNvPr id="10" name="Rechteck 9"/>
          <p:cNvSpPr/>
          <p:nvPr userDrawn="1"/>
        </p:nvSpPr>
        <p:spPr>
          <a:xfrm>
            <a:off x="683569" y="692695"/>
            <a:ext cx="5472000" cy="1049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Tree>
    <p:extLst>
      <p:ext uri="{BB962C8B-B14F-4D97-AF65-F5344CB8AC3E}">
        <p14:creationId xmlns:p14="http://schemas.microsoft.com/office/powerpoint/2010/main" val="12121086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extseite">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683568" y="620694"/>
            <a:ext cx="6048672" cy="4333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altLang="de-DE" smtClean="0"/>
              <a:t>Titelmasterformat durch Klicken bearbeiten</a:t>
            </a:r>
            <a:endParaRPr lang="de-DE" altLang="de-DE" dirty="0" smtClean="0"/>
          </a:p>
        </p:txBody>
      </p:sp>
      <p:sp>
        <p:nvSpPr>
          <p:cNvPr id="5" name="Inhaltsplatzhalter 2"/>
          <p:cNvSpPr>
            <a:spLocks noGrp="1"/>
          </p:cNvSpPr>
          <p:nvPr>
            <p:ph idx="1" hasCustomPrompt="1"/>
          </p:nvPr>
        </p:nvSpPr>
        <p:spPr bwMode="gray">
          <a:xfrm>
            <a:off x="683568" y="1484790"/>
            <a:ext cx="6048672" cy="4176463"/>
          </a:xfrm>
        </p:spPr>
        <p:txBody>
          <a:bodyPr/>
          <a:lstStyle>
            <a:lvl1pPr>
              <a:defRPr b="1">
                <a:solidFill>
                  <a:schemeClr val="tx1"/>
                </a:solidFill>
              </a:defRPr>
            </a:lvl1pPr>
            <a:lvl2pPr marL="344479" indent="-342891">
              <a:buFont typeface="+mj-lt"/>
              <a:buAutoNum type="arabicPeriod"/>
              <a:defRPr b="1">
                <a:solidFill>
                  <a:schemeClr val="tx1"/>
                </a:solidFill>
              </a:defRPr>
            </a:lvl2pPr>
            <a:lvl3pPr>
              <a:defRPr b="1">
                <a:solidFill>
                  <a:schemeClr val="tx1"/>
                </a:solidFill>
              </a:defRPr>
            </a:lvl3pPr>
            <a:lvl4pPr>
              <a:defRPr b="1">
                <a:solidFill>
                  <a:schemeClr val="tx1"/>
                </a:solidFill>
              </a:defRPr>
            </a:lvl4pPr>
            <a:lvl5pPr>
              <a:defRPr b="1">
                <a:solidFill>
                  <a:schemeClr val="tx1"/>
                </a:solidFill>
              </a:defRPr>
            </a:lvl5pPr>
          </a:lstStyle>
          <a:p>
            <a:pPr lvl="1"/>
            <a:r>
              <a:rPr lang="de-DE" dirty="0" smtClean="0"/>
              <a:t>Zweite Ebene</a:t>
            </a:r>
          </a:p>
          <a:p>
            <a:pPr lvl="3"/>
            <a:r>
              <a:rPr lang="de-DE" dirty="0" smtClean="0"/>
              <a:t>Dritte Ebene</a:t>
            </a:r>
          </a:p>
          <a:p>
            <a:pPr lvl="4"/>
            <a:r>
              <a:rPr lang="de-DE" dirty="0" smtClean="0"/>
              <a:t>Vierte Ebene</a:t>
            </a:r>
            <a:endParaRPr lang="de-DE" dirty="0"/>
          </a:p>
        </p:txBody>
      </p:sp>
    </p:spTree>
    <p:extLst>
      <p:ext uri="{BB962C8B-B14F-4D97-AF65-F5344CB8AC3E}">
        <p14:creationId xmlns:p14="http://schemas.microsoft.com/office/powerpoint/2010/main" val="88044040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seite">
    <p:spTree>
      <p:nvGrpSpPr>
        <p:cNvPr id="1" name=""/>
        <p:cNvGrpSpPr/>
        <p:nvPr/>
      </p:nvGrpSpPr>
      <p:grpSpPr>
        <a:xfrm>
          <a:off x="0" y="0"/>
          <a:ext cx="0" cy="0"/>
          <a:chOff x="0" y="0"/>
          <a:chExt cx="0" cy="0"/>
        </a:xfrm>
      </p:grpSpPr>
      <p:sp>
        <p:nvSpPr>
          <p:cNvPr id="6" name="Inhaltsplatzhalter 2"/>
          <p:cNvSpPr>
            <a:spLocks noGrp="1"/>
          </p:cNvSpPr>
          <p:nvPr>
            <p:ph idx="14"/>
          </p:nvPr>
        </p:nvSpPr>
        <p:spPr bwMode="gray">
          <a:xfrm>
            <a:off x="684215" y="1484784"/>
            <a:ext cx="7776219" cy="446516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8" name="Rectangle 2"/>
          <p:cNvSpPr>
            <a:spLocks noGrp="1" noChangeArrowheads="1"/>
          </p:cNvSpPr>
          <p:nvPr>
            <p:ph type="title"/>
          </p:nvPr>
        </p:nvSpPr>
        <p:spPr bwMode="auto">
          <a:xfrm>
            <a:off x="683568" y="620694"/>
            <a:ext cx="6048672" cy="4333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altLang="de-DE" smtClean="0"/>
              <a:t>Titelmasterformat durch Klicken bearbeiten</a:t>
            </a:r>
            <a:endParaRPr lang="de-DE" altLang="de-DE" dirty="0" smtClean="0"/>
          </a:p>
        </p:txBody>
      </p:sp>
    </p:spTree>
    <p:extLst>
      <p:ext uri="{BB962C8B-B14F-4D97-AF65-F5344CB8AC3E}">
        <p14:creationId xmlns:p14="http://schemas.microsoft.com/office/powerpoint/2010/main" val="13995758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 mit Bildern">
    <p:spTree>
      <p:nvGrpSpPr>
        <p:cNvPr id="1" name=""/>
        <p:cNvGrpSpPr/>
        <p:nvPr/>
      </p:nvGrpSpPr>
      <p:grpSpPr>
        <a:xfrm>
          <a:off x="0" y="0"/>
          <a:ext cx="0" cy="0"/>
          <a:chOff x="0" y="0"/>
          <a:chExt cx="0" cy="0"/>
        </a:xfrm>
      </p:grpSpPr>
      <p:sp>
        <p:nvSpPr>
          <p:cNvPr id="3" name="Inhaltsplatzhalter 2"/>
          <p:cNvSpPr>
            <a:spLocks noGrp="1"/>
          </p:cNvSpPr>
          <p:nvPr>
            <p:ph idx="1"/>
          </p:nvPr>
        </p:nvSpPr>
        <p:spPr>
          <a:xfrm>
            <a:off x="4644009" y="1484784"/>
            <a:ext cx="3816424" cy="4465166"/>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Bildplatzhalter 5"/>
          <p:cNvSpPr>
            <a:spLocks noGrp="1"/>
          </p:cNvSpPr>
          <p:nvPr>
            <p:ph type="pic" sz="quarter" idx="11"/>
          </p:nvPr>
        </p:nvSpPr>
        <p:spPr>
          <a:xfrm>
            <a:off x="683569" y="1484784"/>
            <a:ext cx="3744416" cy="2160240"/>
          </a:xfrm>
        </p:spPr>
        <p:txBody>
          <a:bodyPr/>
          <a:lstStyle/>
          <a:p>
            <a:r>
              <a:rPr lang="de-DE" smtClean="0"/>
              <a:t>Bild durch Klicken auf Symbol hinzufügen</a:t>
            </a:r>
            <a:endParaRPr lang="de-DE" dirty="0"/>
          </a:p>
        </p:txBody>
      </p:sp>
      <p:sp>
        <p:nvSpPr>
          <p:cNvPr id="11" name="Rectangle 2"/>
          <p:cNvSpPr>
            <a:spLocks noGrp="1" noChangeArrowheads="1"/>
          </p:cNvSpPr>
          <p:nvPr>
            <p:ph type="title"/>
          </p:nvPr>
        </p:nvSpPr>
        <p:spPr bwMode="auto">
          <a:xfrm>
            <a:off x="683568" y="620694"/>
            <a:ext cx="6048672" cy="4333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altLang="de-DE" smtClean="0"/>
              <a:t>Titelmasterformat durch Klicken bearbeiten</a:t>
            </a:r>
            <a:endParaRPr lang="de-DE" altLang="de-DE" dirty="0" smtClean="0"/>
          </a:p>
        </p:txBody>
      </p:sp>
      <p:sp>
        <p:nvSpPr>
          <p:cNvPr id="6" name="Bildplatzhalter 5"/>
          <p:cNvSpPr>
            <a:spLocks noGrp="1"/>
          </p:cNvSpPr>
          <p:nvPr>
            <p:ph type="pic" sz="quarter" idx="12"/>
          </p:nvPr>
        </p:nvSpPr>
        <p:spPr>
          <a:xfrm>
            <a:off x="683569" y="3789040"/>
            <a:ext cx="3744416" cy="2160910"/>
          </a:xfrm>
        </p:spPr>
        <p:txBody>
          <a:bodyPr/>
          <a:lstStyle/>
          <a:p>
            <a:r>
              <a:rPr lang="de-DE" smtClean="0"/>
              <a:t>Bild durch Klicken auf Symbol hinzufügen</a:t>
            </a:r>
            <a:endParaRPr lang="de-DE" dirty="0"/>
          </a:p>
        </p:txBody>
      </p:sp>
    </p:spTree>
    <p:extLst>
      <p:ext uri="{BB962C8B-B14F-4D97-AF65-F5344CB8AC3E}">
        <p14:creationId xmlns:p14="http://schemas.microsoft.com/office/powerpoint/2010/main" val="128228669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2_Abschlussfolie mit Grafik">
    <p:spTree>
      <p:nvGrpSpPr>
        <p:cNvPr id="1" name=""/>
        <p:cNvGrpSpPr/>
        <p:nvPr/>
      </p:nvGrpSpPr>
      <p:grpSpPr>
        <a:xfrm>
          <a:off x="0" y="0"/>
          <a:ext cx="0" cy="0"/>
          <a:chOff x="0" y="0"/>
          <a:chExt cx="0" cy="0"/>
        </a:xfrm>
      </p:grpSpPr>
      <p:pic>
        <p:nvPicPr>
          <p:cNvPr id="12" name="Grafik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26" name="Gruppieren 25"/>
          <p:cNvGrpSpPr/>
          <p:nvPr/>
        </p:nvGrpSpPr>
        <p:grpSpPr>
          <a:xfrm>
            <a:off x="683569" y="692696"/>
            <a:ext cx="5472000" cy="5472608"/>
            <a:chOff x="107504" y="433201"/>
            <a:chExt cx="6912768" cy="6020135"/>
          </a:xfrm>
        </p:grpSpPr>
        <p:sp>
          <p:nvSpPr>
            <p:cNvPr id="27" name="Rechteck 26"/>
            <p:cNvSpPr/>
            <p:nvPr/>
          </p:nvSpPr>
          <p:spPr>
            <a:xfrm>
              <a:off x="107504" y="548680"/>
              <a:ext cx="6912768" cy="590465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
          <p:nvSpPr>
            <p:cNvPr id="28" name="Rechteck 27"/>
            <p:cNvSpPr/>
            <p:nvPr/>
          </p:nvSpPr>
          <p:spPr>
            <a:xfrm>
              <a:off x="107504" y="433201"/>
              <a:ext cx="6912768" cy="115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grpSp>
      <p:sp>
        <p:nvSpPr>
          <p:cNvPr id="3075" name="Rectangle 3"/>
          <p:cNvSpPr>
            <a:spLocks noGrp="1" noChangeArrowheads="1"/>
          </p:cNvSpPr>
          <p:nvPr>
            <p:ph type="subTitle" idx="1"/>
          </p:nvPr>
        </p:nvSpPr>
        <p:spPr bwMode="gray">
          <a:xfrm>
            <a:off x="971602" y="5157198"/>
            <a:ext cx="3486242" cy="740863"/>
          </a:xfrm>
        </p:spPr>
        <p:txBody>
          <a:bodyPr/>
          <a:lstStyle>
            <a:lvl1pPr>
              <a:lnSpc>
                <a:spcPct val="114000"/>
              </a:lnSpc>
              <a:defRPr sz="1300">
                <a:solidFill>
                  <a:schemeClr val="tx1"/>
                </a:solidFill>
              </a:defRPr>
            </a:lvl1pPr>
          </a:lstStyle>
          <a:p>
            <a:pPr lvl="0"/>
            <a:r>
              <a:rPr lang="de-DE" altLang="de-DE" noProof="0" smtClean="0"/>
              <a:t>Formatvorlage des Untertitelmasters durch Klicken bearbeiten</a:t>
            </a:r>
            <a:endParaRPr lang="de-DE" altLang="de-DE" noProof="0" dirty="0" smtClean="0"/>
          </a:p>
        </p:txBody>
      </p:sp>
      <p:sp>
        <p:nvSpPr>
          <p:cNvPr id="3074" name="Rectangle 2"/>
          <p:cNvSpPr>
            <a:spLocks noGrp="1" noChangeArrowheads="1"/>
          </p:cNvSpPr>
          <p:nvPr>
            <p:ph type="ctrTitle"/>
          </p:nvPr>
        </p:nvSpPr>
        <p:spPr bwMode="gray">
          <a:xfrm>
            <a:off x="971603" y="4437465"/>
            <a:ext cx="3842125" cy="503709"/>
          </a:xfrm>
        </p:spPr>
        <p:txBody>
          <a:bodyPr anchor="b" anchorCtr="0"/>
          <a:lstStyle>
            <a:lvl1pPr>
              <a:lnSpc>
                <a:spcPct val="114000"/>
              </a:lnSpc>
              <a:defRPr sz="1300">
                <a:solidFill>
                  <a:schemeClr val="tx2"/>
                </a:solidFill>
              </a:defRPr>
            </a:lvl1pPr>
          </a:lstStyle>
          <a:p>
            <a:pPr lvl="0"/>
            <a:r>
              <a:rPr lang="de-DE" altLang="de-DE" noProof="0" smtClean="0"/>
              <a:t>Titelmasterformat durch Klicken bearbeiten</a:t>
            </a:r>
            <a:endParaRPr lang="de-DE" altLang="de-DE" noProof="0" dirty="0" smtClean="0"/>
          </a:p>
        </p:txBody>
      </p:sp>
      <p:pic>
        <p:nvPicPr>
          <p:cNvPr id="21" name="Grafik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7682" y="1108107"/>
            <a:ext cx="1799856" cy="1191600"/>
          </a:xfrm>
          <a:prstGeom prst="rect">
            <a:avLst/>
          </a:prstGeom>
        </p:spPr>
      </p:pic>
      <p:pic>
        <p:nvPicPr>
          <p:cNvPr id="22" name="Grafik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1520990"/>
            <a:ext cx="2168616" cy="482400"/>
          </a:xfrm>
          <a:prstGeom prst="rect">
            <a:avLst/>
          </a:prstGeom>
        </p:spPr>
      </p:pic>
      <p:pic>
        <p:nvPicPr>
          <p:cNvPr id="11" name="Picture 1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903201" y="5301408"/>
            <a:ext cx="1002350" cy="678114"/>
          </a:xfrm>
          <a:prstGeom prst="rect">
            <a:avLst/>
          </a:prstGeom>
          <a:noFill/>
          <a:ln w="9525">
            <a:noFill/>
            <a:miter lim="800000"/>
            <a:headEnd/>
            <a:tailEnd/>
          </a:ln>
        </p:spPr>
      </p:pic>
      <p:pic>
        <p:nvPicPr>
          <p:cNvPr id="13" name="Grafik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4" name="Gruppieren 25"/>
          <p:cNvGrpSpPr/>
          <p:nvPr userDrawn="1"/>
        </p:nvGrpSpPr>
        <p:grpSpPr>
          <a:xfrm>
            <a:off x="683569" y="692696"/>
            <a:ext cx="5472000" cy="5472608"/>
            <a:chOff x="107504" y="433201"/>
            <a:chExt cx="6912768" cy="6020135"/>
          </a:xfrm>
        </p:grpSpPr>
        <p:sp>
          <p:nvSpPr>
            <p:cNvPr id="15" name="Rechteck 14"/>
            <p:cNvSpPr/>
            <p:nvPr userDrawn="1"/>
          </p:nvSpPr>
          <p:spPr>
            <a:xfrm>
              <a:off x="107504" y="548680"/>
              <a:ext cx="6912768" cy="590465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
          <p:nvSpPr>
            <p:cNvPr id="16" name="Rechteck 15"/>
            <p:cNvSpPr/>
            <p:nvPr userDrawn="1"/>
          </p:nvSpPr>
          <p:spPr>
            <a:xfrm>
              <a:off x="107504" y="433201"/>
              <a:ext cx="6912768" cy="115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grpSp>
      <p:sp>
        <p:nvSpPr>
          <p:cNvPr id="17" name="Rectangle 2"/>
          <p:cNvSpPr>
            <a:spLocks noGrp="1" noChangeArrowheads="1"/>
          </p:cNvSpPr>
          <p:nvPr>
            <p:ph type="ctrTitle"/>
          </p:nvPr>
        </p:nvSpPr>
        <p:spPr bwMode="gray">
          <a:xfrm>
            <a:off x="971603" y="4437465"/>
            <a:ext cx="3842125" cy="503709"/>
          </a:xfrm>
        </p:spPr>
        <p:txBody>
          <a:bodyPr anchor="b" anchorCtr="0"/>
          <a:lstStyle>
            <a:lvl1pPr>
              <a:lnSpc>
                <a:spcPct val="114000"/>
              </a:lnSpc>
              <a:defRPr sz="1300">
                <a:solidFill>
                  <a:schemeClr val="tx2"/>
                </a:solidFill>
              </a:defRPr>
            </a:lvl1pPr>
          </a:lstStyle>
          <a:p>
            <a:pPr lvl="0"/>
            <a:r>
              <a:rPr lang="de-DE" altLang="de-DE" noProof="0" smtClean="0"/>
              <a:t>Titelmasterformat durch Klicken bearbeiten</a:t>
            </a:r>
            <a:endParaRPr lang="de-DE" altLang="de-DE" noProof="0" dirty="0" smtClean="0"/>
          </a:p>
        </p:txBody>
      </p:sp>
      <p:pic>
        <p:nvPicPr>
          <p:cNvPr id="18" name="Grafik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67682" y="1108107"/>
            <a:ext cx="1799856" cy="1191600"/>
          </a:xfrm>
          <a:prstGeom prst="rect">
            <a:avLst/>
          </a:prstGeom>
        </p:spPr>
      </p:pic>
      <p:pic>
        <p:nvPicPr>
          <p:cNvPr id="20" name="Picture 14"/>
          <p:cNvPicPr>
            <a:picLocks noChangeAspect="1" noChangeArrowheads="1"/>
          </p:cNvPicPr>
          <p:nvPr userDrawn="1"/>
        </p:nvPicPr>
        <p:blipFill>
          <a:blip r:embed="rId6" cstate="print">
            <a:extLst>
              <a:ext uri="{28A0092B-C50C-407E-A947-70E740481C1C}">
                <a14:useLocalDpi xmlns:a14="http://schemas.microsoft.com/office/drawing/2010/main" val="0"/>
              </a:ext>
            </a:extLst>
          </a:blip>
          <a:stretch>
            <a:fillRect/>
          </a:stretch>
        </p:blipFill>
        <p:spPr bwMode="auto">
          <a:xfrm>
            <a:off x="4903201" y="5301718"/>
            <a:ext cx="1002350" cy="677494"/>
          </a:xfrm>
          <a:prstGeom prst="rect">
            <a:avLst/>
          </a:prstGeom>
          <a:noFill/>
          <a:ln w="9525">
            <a:noFill/>
            <a:miter lim="800000"/>
            <a:headEnd/>
            <a:tailEnd/>
          </a:ln>
        </p:spPr>
      </p:pic>
      <p:pic>
        <p:nvPicPr>
          <p:cNvPr id="23" name="Grafik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01827" y="1520990"/>
            <a:ext cx="1734748" cy="482400"/>
          </a:xfrm>
          <a:prstGeom prst="rect">
            <a:avLst/>
          </a:prstGeom>
        </p:spPr>
      </p:pic>
    </p:spTree>
    <p:extLst>
      <p:ext uri="{BB962C8B-B14F-4D97-AF65-F5344CB8AC3E}">
        <p14:creationId xmlns:p14="http://schemas.microsoft.com/office/powerpoint/2010/main" val="139405160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4_Abschlussfolie mit Grafik">
    <p:spTree>
      <p:nvGrpSpPr>
        <p:cNvPr id="1" name=""/>
        <p:cNvGrpSpPr/>
        <p:nvPr/>
      </p:nvGrpSpPr>
      <p:grpSpPr>
        <a:xfrm>
          <a:off x="0" y="0"/>
          <a:ext cx="0" cy="0"/>
          <a:chOff x="0" y="0"/>
          <a:chExt cx="0" cy="0"/>
        </a:xfrm>
      </p:grpSpPr>
    </p:spTree>
    <p:extLst>
      <p:ext uri="{BB962C8B-B14F-4D97-AF65-F5344CB8AC3E}">
        <p14:creationId xmlns:p14="http://schemas.microsoft.com/office/powerpoint/2010/main" val="7787532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3_Abschlussfolie mit 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089768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cSld name="2_Titelfolie mit Bild">
    <p:spTree>
      <p:nvGrpSpPr>
        <p:cNvPr id="1" name=""/>
        <p:cNvGrpSpPr/>
        <p:nvPr/>
      </p:nvGrpSpPr>
      <p:grpSpPr>
        <a:xfrm>
          <a:off x="0" y="0"/>
          <a:ext cx="0" cy="0"/>
          <a:chOff x="0" y="0"/>
          <a:chExt cx="0" cy="0"/>
        </a:xfrm>
      </p:grpSpPr>
      <p:pic>
        <p:nvPicPr>
          <p:cNvPr id="11" name="Grafik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 name="Gruppieren 3"/>
          <p:cNvGrpSpPr/>
          <p:nvPr userDrawn="1"/>
        </p:nvGrpSpPr>
        <p:grpSpPr>
          <a:xfrm>
            <a:off x="683569" y="692702"/>
            <a:ext cx="5472000" cy="5442319"/>
            <a:chOff x="107504" y="433201"/>
            <a:chExt cx="6912768" cy="5986816"/>
          </a:xfrm>
        </p:grpSpPr>
        <p:sp>
          <p:nvSpPr>
            <p:cNvPr id="3" name="Rechteck 2"/>
            <p:cNvSpPr/>
            <p:nvPr userDrawn="1"/>
          </p:nvSpPr>
          <p:spPr>
            <a:xfrm>
              <a:off x="107504" y="515361"/>
              <a:ext cx="6912768" cy="590465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
          <p:nvSpPr>
            <p:cNvPr id="10" name="Rechteck 9"/>
            <p:cNvSpPr/>
            <p:nvPr userDrawn="1"/>
          </p:nvSpPr>
          <p:spPr>
            <a:xfrm>
              <a:off x="107504" y="433201"/>
              <a:ext cx="6912768" cy="115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grpSp>
      <p:sp>
        <p:nvSpPr>
          <p:cNvPr id="3075" name="Rectangle 3"/>
          <p:cNvSpPr>
            <a:spLocks noGrp="1" noChangeArrowheads="1"/>
          </p:cNvSpPr>
          <p:nvPr userDrawn="1">
            <p:ph type="subTitle" idx="1"/>
          </p:nvPr>
        </p:nvSpPr>
        <p:spPr bwMode="gray">
          <a:xfrm>
            <a:off x="971601" y="5157192"/>
            <a:ext cx="4895938" cy="749052"/>
          </a:xfrm>
        </p:spPr>
        <p:txBody>
          <a:bodyPr anchor="t" anchorCtr="0"/>
          <a:lstStyle>
            <a:lvl1pPr>
              <a:defRPr sz="1600" baseline="0">
                <a:solidFill>
                  <a:schemeClr val="tx1"/>
                </a:solidFill>
              </a:defRPr>
            </a:lvl1pPr>
          </a:lstStyle>
          <a:p>
            <a:pPr lvl="0"/>
            <a:r>
              <a:rPr lang="de-DE" altLang="de-DE" noProof="0" smtClean="0"/>
              <a:t>Formatvorlage des Untertitelmasters durch Klicken bearbeiten</a:t>
            </a:r>
            <a:endParaRPr lang="de-DE" altLang="de-DE" noProof="0" dirty="0" smtClean="0"/>
          </a:p>
        </p:txBody>
      </p:sp>
      <p:sp>
        <p:nvSpPr>
          <p:cNvPr id="3074" name="Rectangle 2"/>
          <p:cNvSpPr>
            <a:spLocks noGrp="1" noChangeArrowheads="1"/>
          </p:cNvSpPr>
          <p:nvPr userDrawn="1">
            <p:ph type="ctrTitle" hasCustomPrompt="1"/>
          </p:nvPr>
        </p:nvSpPr>
        <p:spPr bwMode="gray">
          <a:xfrm>
            <a:off x="971601" y="3356992"/>
            <a:ext cx="4895938" cy="1551580"/>
          </a:xfrm>
        </p:spPr>
        <p:txBody>
          <a:bodyPr anchor="b" anchorCtr="0"/>
          <a:lstStyle>
            <a:lvl1pPr>
              <a:defRPr sz="2800" baseline="0">
                <a:solidFill>
                  <a:schemeClr val="tx2"/>
                </a:solidFill>
              </a:defRPr>
            </a:lvl1pPr>
          </a:lstStyle>
          <a:p>
            <a:pPr lvl="0"/>
            <a:r>
              <a:rPr lang="de-DE" altLang="de-DE" noProof="0" dirty="0" smtClean="0"/>
              <a:t>Click </a:t>
            </a:r>
            <a:r>
              <a:rPr lang="de-DE" altLang="de-DE" noProof="0" dirty="0" err="1" smtClean="0"/>
              <a:t>to</a:t>
            </a:r>
            <a:r>
              <a:rPr lang="de-DE" altLang="de-DE" noProof="0" dirty="0" smtClean="0"/>
              <a:t> </a:t>
            </a:r>
            <a:r>
              <a:rPr lang="de-DE" altLang="de-DE" noProof="0" dirty="0" err="1" smtClean="0"/>
              <a:t>edit</a:t>
            </a:r>
            <a:r>
              <a:rPr lang="de-DE" altLang="de-DE" noProof="0" dirty="0" smtClean="0"/>
              <a:t> Master title </a:t>
            </a:r>
            <a:br>
              <a:rPr lang="de-DE" altLang="de-DE" noProof="0" dirty="0" smtClean="0"/>
            </a:br>
            <a:r>
              <a:rPr lang="de-DE" altLang="de-DE" noProof="0" dirty="0" smtClean="0"/>
              <a:t>style in zwei Zeilen</a:t>
            </a:r>
            <a:br>
              <a:rPr lang="de-DE" altLang="de-DE" noProof="0" dirty="0" smtClean="0"/>
            </a:br>
            <a:r>
              <a:rPr lang="de-DE" altLang="de-DE" noProof="0" dirty="0" smtClean="0"/>
              <a:t>oder in drei Zeilen</a:t>
            </a:r>
          </a:p>
        </p:txBody>
      </p:sp>
      <p:pic>
        <p:nvPicPr>
          <p:cNvPr id="14" name="Grafik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67682" y="1108107"/>
            <a:ext cx="1799856" cy="1191600"/>
          </a:xfrm>
          <a:prstGeom prst="rect">
            <a:avLst/>
          </a:prstGeom>
        </p:spPr>
      </p:pic>
      <p:pic>
        <p:nvPicPr>
          <p:cNvPr id="12" name="Grafik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1827" y="1520990"/>
            <a:ext cx="1734748" cy="482400"/>
          </a:xfrm>
          <a:prstGeom prst="rect">
            <a:avLst/>
          </a:prstGeom>
        </p:spPr>
      </p:pic>
    </p:spTree>
    <p:extLst>
      <p:ext uri="{BB962C8B-B14F-4D97-AF65-F5344CB8AC3E}">
        <p14:creationId xmlns:p14="http://schemas.microsoft.com/office/powerpoint/2010/main" val="195020187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Agenda mit Bild">
    <p:spTree>
      <p:nvGrpSpPr>
        <p:cNvPr id="1" name=""/>
        <p:cNvGrpSpPr/>
        <p:nvPr/>
      </p:nvGrpSpPr>
      <p:grpSpPr>
        <a:xfrm>
          <a:off x="0" y="0"/>
          <a:ext cx="0" cy="0"/>
          <a:chOff x="0" y="0"/>
          <a:chExt cx="0" cy="0"/>
        </a:xfrm>
      </p:grpSpPr>
      <p:pic>
        <p:nvPicPr>
          <p:cNvPr id="8" name="Grafik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Rechteck 11"/>
          <p:cNvSpPr/>
          <p:nvPr userDrawn="1"/>
        </p:nvSpPr>
        <p:spPr>
          <a:xfrm>
            <a:off x="683569" y="767385"/>
            <a:ext cx="5472000" cy="536763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
        <p:nvSpPr>
          <p:cNvPr id="22" name="Rechteck 21"/>
          <p:cNvSpPr/>
          <p:nvPr userDrawn="1"/>
        </p:nvSpPr>
        <p:spPr>
          <a:xfrm>
            <a:off x="683569" y="692695"/>
            <a:ext cx="5472000" cy="1049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
        <p:nvSpPr>
          <p:cNvPr id="11" name="Titel 1"/>
          <p:cNvSpPr>
            <a:spLocks noGrp="1"/>
          </p:cNvSpPr>
          <p:nvPr>
            <p:ph type="title"/>
          </p:nvPr>
        </p:nvSpPr>
        <p:spPr bwMode="gray">
          <a:xfrm>
            <a:off x="971603" y="980734"/>
            <a:ext cx="4821203" cy="433387"/>
          </a:xfrm>
          <a:noFill/>
        </p:spPr>
        <p:txBody>
          <a:bodyPr/>
          <a:lstStyle>
            <a:lvl1pPr>
              <a:defRPr>
                <a:solidFill>
                  <a:schemeClr val="tx2"/>
                </a:solidFill>
              </a:defRPr>
            </a:lvl1pPr>
          </a:lstStyle>
          <a:p>
            <a:r>
              <a:rPr lang="de-DE" smtClean="0"/>
              <a:t>Titelmasterformat durch Klicken bearbeiten</a:t>
            </a:r>
            <a:endParaRPr lang="de-DE" dirty="0"/>
          </a:p>
        </p:txBody>
      </p:sp>
      <p:sp>
        <p:nvSpPr>
          <p:cNvPr id="13" name="Inhaltsplatzhalter 2"/>
          <p:cNvSpPr>
            <a:spLocks noGrp="1"/>
          </p:cNvSpPr>
          <p:nvPr>
            <p:ph idx="1" hasCustomPrompt="1"/>
          </p:nvPr>
        </p:nvSpPr>
        <p:spPr bwMode="gray">
          <a:xfrm>
            <a:off x="971603" y="1700815"/>
            <a:ext cx="4812091" cy="4176463"/>
          </a:xfrm>
        </p:spPr>
        <p:txBody>
          <a:bodyPr/>
          <a:lstStyle>
            <a:lvl1pPr>
              <a:defRPr b="1">
                <a:solidFill>
                  <a:schemeClr val="tx1"/>
                </a:solidFill>
              </a:defRPr>
            </a:lvl1pPr>
            <a:lvl2pPr marL="344479" indent="-342891">
              <a:buFont typeface="+mj-lt"/>
              <a:buAutoNum type="arabicPeriod"/>
              <a:defRPr b="1">
                <a:solidFill>
                  <a:schemeClr val="tx1"/>
                </a:solidFill>
              </a:defRPr>
            </a:lvl2pPr>
            <a:lvl3pPr>
              <a:defRPr b="1">
                <a:solidFill>
                  <a:schemeClr val="tx1"/>
                </a:solidFill>
              </a:defRPr>
            </a:lvl3pPr>
            <a:lvl4pPr>
              <a:defRPr b="1">
                <a:solidFill>
                  <a:schemeClr val="tx1"/>
                </a:solidFill>
              </a:defRPr>
            </a:lvl4pPr>
            <a:lvl5pPr>
              <a:defRPr b="1">
                <a:solidFill>
                  <a:schemeClr val="tx1"/>
                </a:solidFill>
              </a:defRPr>
            </a:lvl5pPr>
          </a:lstStyle>
          <a:p>
            <a:pPr lvl="1"/>
            <a:r>
              <a:rPr lang="de-DE" dirty="0" smtClean="0"/>
              <a:t>Zweite Ebene</a:t>
            </a:r>
          </a:p>
          <a:p>
            <a:pPr lvl="3"/>
            <a:r>
              <a:rPr lang="de-DE" dirty="0" smtClean="0"/>
              <a:t>Dritte Ebene</a:t>
            </a:r>
          </a:p>
          <a:p>
            <a:pPr lvl="4"/>
            <a:r>
              <a:rPr lang="de-DE" dirty="0" smtClean="0"/>
              <a:t>Vierte Ebene</a:t>
            </a:r>
            <a:endParaRPr lang="de-DE" dirty="0"/>
          </a:p>
        </p:txBody>
      </p:sp>
    </p:spTree>
    <p:extLst>
      <p:ext uri="{BB962C8B-B14F-4D97-AF65-F5344CB8AC3E}">
        <p14:creationId xmlns:p14="http://schemas.microsoft.com/office/powerpoint/2010/main" val="400634578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seite">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683568" y="620694"/>
            <a:ext cx="6048672" cy="4333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altLang="de-DE" smtClean="0"/>
              <a:t>Titelmasterformat durch Klicken bearbeiten</a:t>
            </a:r>
            <a:endParaRPr lang="de-DE" altLang="de-DE" dirty="0" smtClean="0"/>
          </a:p>
        </p:txBody>
      </p:sp>
      <p:sp>
        <p:nvSpPr>
          <p:cNvPr id="5" name="Inhaltsplatzhalter 2"/>
          <p:cNvSpPr>
            <a:spLocks noGrp="1"/>
          </p:cNvSpPr>
          <p:nvPr>
            <p:ph idx="1" hasCustomPrompt="1"/>
          </p:nvPr>
        </p:nvSpPr>
        <p:spPr bwMode="gray">
          <a:xfrm>
            <a:off x="683568" y="1484790"/>
            <a:ext cx="6048672" cy="4176463"/>
          </a:xfrm>
        </p:spPr>
        <p:txBody>
          <a:bodyPr/>
          <a:lstStyle>
            <a:lvl1pPr>
              <a:defRPr b="1">
                <a:solidFill>
                  <a:schemeClr val="tx1"/>
                </a:solidFill>
              </a:defRPr>
            </a:lvl1pPr>
            <a:lvl2pPr marL="344479" indent="-342891">
              <a:buFont typeface="+mj-lt"/>
              <a:buAutoNum type="arabicPeriod"/>
              <a:defRPr b="1">
                <a:solidFill>
                  <a:schemeClr val="tx1"/>
                </a:solidFill>
              </a:defRPr>
            </a:lvl2pPr>
            <a:lvl3pPr>
              <a:defRPr b="1">
                <a:solidFill>
                  <a:schemeClr val="tx1"/>
                </a:solidFill>
              </a:defRPr>
            </a:lvl3pPr>
            <a:lvl4pPr>
              <a:defRPr b="1">
                <a:solidFill>
                  <a:schemeClr val="tx1"/>
                </a:solidFill>
              </a:defRPr>
            </a:lvl4pPr>
            <a:lvl5pPr>
              <a:defRPr b="1">
                <a:solidFill>
                  <a:schemeClr val="tx1"/>
                </a:solidFill>
              </a:defRPr>
            </a:lvl5pPr>
          </a:lstStyle>
          <a:p>
            <a:pPr lvl="1"/>
            <a:r>
              <a:rPr lang="de-DE" dirty="0" smtClean="0"/>
              <a:t>Zweite Ebene</a:t>
            </a:r>
          </a:p>
          <a:p>
            <a:pPr lvl="3"/>
            <a:r>
              <a:rPr lang="de-DE" dirty="0" smtClean="0"/>
              <a:t>Dritte Ebene</a:t>
            </a:r>
          </a:p>
          <a:p>
            <a:pPr lvl="4"/>
            <a:r>
              <a:rPr lang="de-DE" dirty="0" smtClean="0"/>
              <a:t>Vierte Ebene</a:t>
            </a:r>
            <a:endParaRPr lang="de-DE" dirty="0"/>
          </a:p>
        </p:txBody>
      </p:sp>
    </p:spTree>
    <p:extLst>
      <p:ext uri="{BB962C8B-B14F-4D97-AF65-F5344CB8AC3E}">
        <p14:creationId xmlns:p14="http://schemas.microsoft.com/office/powerpoint/2010/main" val="157506626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seite">
    <p:spTree>
      <p:nvGrpSpPr>
        <p:cNvPr id="1" name=""/>
        <p:cNvGrpSpPr/>
        <p:nvPr/>
      </p:nvGrpSpPr>
      <p:grpSpPr>
        <a:xfrm>
          <a:off x="0" y="0"/>
          <a:ext cx="0" cy="0"/>
          <a:chOff x="0" y="0"/>
          <a:chExt cx="0" cy="0"/>
        </a:xfrm>
      </p:grpSpPr>
      <p:sp>
        <p:nvSpPr>
          <p:cNvPr id="6" name="Inhaltsplatzhalter 2"/>
          <p:cNvSpPr>
            <a:spLocks noGrp="1"/>
          </p:cNvSpPr>
          <p:nvPr>
            <p:ph idx="14"/>
          </p:nvPr>
        </p:nvSpPr>
        <p:spPr bwMode="gray">
          <a:xfrm>
            <a:off x="684215" y="1484784"/>
            <a:ext cx="7776219" cy="446516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8" name="Rectangle 2"/>
          <p:cNvSpPr>
            <a:spLocks noGrp="1" noChangeArrowheads="1"/>
          </p:cNvSpPr>
          <p:nvPr>
            <p:ph type="title"/>
          </p:nvPr>
        </p:nvSpPr>
        <p:spPr bwMode="auto">
          <a:xfrm>
            <a:off x="683568" y="620694"/>
            <a:ext cx="6048672" cy="4333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altLang="de-DE" smtClean="0"/>
              <a:t>Titelmasterformat durch Klicken bearbeiten</a:t>
            </a:r>
            <a:endParaRPr lang="de-DE" altLang="de-DE" dirty="0" smtClean="0"/>
          </a:p>
        </p:txBody>
      </p:sp>
    </p:spTree>
    <p:extLst>
      <p:ext uri="{BB962C8B-B14F-4D97-AF65-F5344CB8AC3E}">
        <p14:creationId xmlns:p14="http://schemas.microsoft.com/office/powerpoint/2010/main" val="46880768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ext mit Bildern">
    <p:spTree>
      <p:nvGrpSpPr>
        <p:cNvPr id="1" name=""/>
        <p:cNvGrpSpPr/>
        <p:nvPr/>
      </p:nvGrpSpPr>
      <p:grpSpPr>
        <a:xfrm>
          <a:off x="0" y="0"/>
          <a:ext cx="0" cy="0"/>
          <a:chOff x="0" y="0"/>
          <a:chExt cx="0" cy="0"/>
        </a:xfrm>
      </p:grpSpPr>
      <p:sp>
        <p:nvSpPr>
          <p:cNvPr id="3" name="Inhaltsplatzhalter 2"/>
          <p:cNvSpPr>
            <a:spLocks noGrp="1"/>
          </p:cNvSpPr>
          <p:nvPr>
            <p:ph idx="1"/>
          </p:nvPr>
        </p:nvSpPr>
        <p:spPr>
          <a:xfrm>
            <a:off x="4644009" y="1484784"/>
            <a:ext cx="3816424" cy="4465166"/>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7" name="Bildplatzhalter 5"/>
          <p:cNvSpPr>
            <a:spLocks noGrp="1"/>
          </p:cNvSpPr>
          <p:nvPr>
            <p:ph type="pic" sz="quarter" idx="11"/>
          </p:nvPr>
        </p:nvSpPr>
        <p:spPr>
          <a:xfrm>
            <a:off x="683569" y="1484784"/>
            <a:ext cx="3744416" cy="2160240"/>
          </a:xfrm>
        </p:spPr>
        <p:txBody>
          <a:bodyPr/>
          <a:lstStyle/>
          <a:p>
            <a:r>
              <a:rPr lang="de-DE" smtClean="0"/>
              <a:t>Bild durch Klicken auf Symbol hinzufügen</a:t>
            </a:r>
            <a:endParaRPr lang="de-DE" dirty="0"/>
          </a:p>
        </p:txBody>
      </p:sp>
      <p:sp>
        <p:nvSpPr>
          <p:cNvPr id="11" name="Rectangle 2"/>
          <p:cNvSpPr>
            <a:spLocks noGrp="1" noChangeArrowheads="1"/>
          </p:cNvSpPr>
          <p:nvPr>
            <p:ph type="title"/>
          </p:nvPr>
        </p:nvSpPr>
        <p:spPr bwMode="auto">
          <a:xfrm>
            <a:off x="683568" y="620694"/>
            <a:ext cx="6048672" cy="4333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altLang="de-DE" smtClean="0"/>
              <a:t>Titelmasterformat durch Klicken bearbeiten</a:t>
            </a:r>
            <a:endParaRPr lang="de-DE" altLang="de-DE" dirty="0" smtClean="0"/>
          </a:p>
        </p:txBody>
      </p:sp>
      <p:sp>
        <p:nvSpPr>
          <p:cNvPr id="6" name="Bildplatzhalter 5"/>
          <p:cNvSpPr>
            <a:spLocks noGrp="1"/>
          </p:cNvSpPr>
          <p:nvPr>
            <p:ph type="pic" sz="quarter" idx="12"/>
          </p:nvPr>
        </p:nvSpPr>
        <p:spPr>
          <a:xfrm>
            <a:off x="683569" y="3789040"/>
            <a:ext cx="3744416" cy="2160910"/>
          </a:xfrm>
        </p:spPr>
        <p:txBody>
          <a:bodyPr/>
          <a:lstStyle/>
          <a:p>
            <a:r>
              <a:rPr lang="de-DE" smtClean="0"/>
              <a:t>Bild durch Klicken auf Symbol hinzufügen</a:t>
            </a:r>
            <a:endParaRPr lang="de-DE" dirty="0"/>
          </a:p>
        </p:txBody>
      </p:sp>
    </p:spTree>
    <p:extLst>
      <p:ext uri="{BB962C8B-B14F-4D97-AF65-F5344CB8AC3E}">
        <p14:creationId xmlns:p14="http://schemas.microsoft.com/office/powerpoint/2010/main" val="205479529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5_Abschlussfolie mit Grafi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652344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_Abschlussfolie mit 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91442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84213" y="620713"/>
            <a:ext cx="6048375" cy="433387"/>
          </a:xfrm>
        </p:spPr>
        <p:txBody>
          <a:bodyPr/>
          <a:lstStyle/>
          <a:p>
            <a:r>
              <a:rPr lang="en-US"/>
              <a:t>Titelmasterformat durch Klicken bearbeiten</a:t>
            </a:r>
            <a:endParaRPr lang="de-DE"/>
          </a:p>
        </p:txBody>
      </p:sp>
      <p:sp>
        <p:nvSpPr>
          <p:cNvPr id="3" name="Inhaltsplatzhalter 2"/>
          <p:cNvSpPr>
            <a:spLocks noGrp="1"/>
          </p:cNvSpPr>
          <p:nvPr>
            <p:ph idx="1"/>
          </p:nvPr>
        </p:nvSpPr>
        <p:spPr>
          <a:xfrm>
            <a:off x="684213" y="1484313"/>
            <a:ext cx="7775575" cy="4465637"/>
          </a:xfrm>
        </p:spPr>
        <p:txBody>
          <a:body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3412625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a:xfrm>
            <a:off x="856778" y="683450"/>
            <a:ext cx="7235570" cy="495374"/>
          </a:xfrm>
          <a:prstGeom prst="rect">
            <a:avLst/>
          </a:prstGeom>
        </p:spPr>
        <p:txBody>
          <a:bodyPr lIns="96744" tIns="48372" rIns="96744" bIns="48372"/>
          <a:lstStyle>
            <a:lvl1pPr>
              <a:defRPr/>
            </a:lvl1pPr>
          </a:lstStyle>
          <a:p>
            <a:r>
              <a:rPr lang="de-DE" altLang="de-DE"/>
              <a:t>Titelzeile 2</a:t>
            </a:r>
          </a:p>
        </p:txBody>
      </p:sp>
      <p:sp>
        <p:nvSpPr>
          <p:cNvPr id="3" name="Foliennummernplatzhalter 2"/>
          <p:cNvSpPr>
            <a:spLocks noGrp="1"/>
          </p:cNvSpPr>
          <p:nvPr>
            <p:ph type="sldNum" sz="quarter" idx="11"/>
          </p:nvPr>
        </p:nvSpPr>
        <p:spPr>
          <a:xfrm>
            <a:off x="6855901" y="6245079"/>
            <a:ext cx="2133544" cy="476903"/>
          </a:xfrm>
          <a:prstGeom prst="rect">
            <a:avLst/>
          </a:prstGeom>
        </p:spPr>
        <p:txBody>
          <a:bodyPr lIns="96744" tIns="48372" rIns="96744" bIns="48372"/>
          <a:lstStyle>
            <a:lvl1pPr>
              <a:defRPr/>
            </a:lvl1pPr>
          </a:lstStyle>
          <a:p>
            <a:fld id="{750AF426-DF30-450E-9364-1BBF45ED3FDC}" type="slidenum">
              <a:rPr lang="de-DE" altLang="de-DE"/>
              <a:pPr/>
              <a:t>‹Nr.›</a:t>
            </a:fld>
            <a:endParaRPr lang="de-DE" altLang="de-DE"/>
          </a:p>
        </p:txBody>
      </p:sp>
    </p:spTree>
    <p:extLst>
      <p:ext uri="{BB962C8B-B14F-4D97-AF65-F5344CB8AC3E}">
        <p14:creationId xmlns:p14="http://schemas.microsoft.com/office/powerpoint/2010/main" val="1174538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Grafik 7"/>
          <p:cNvPicPr>
            <a:picLocks/>
          </p:cNvPicPr>
          <p:nvPr/>
        </p:nvPicPr>
        <p:blipFill>
          <a:blip r:embed="rId19" cstate="print">
            <a:extLst>
              <a:ext uri="{28A0092B-C50C-407E-A947-70E740481C1C}">
                <a14:useLocalDpi xmlns:a14="http://schemas.microsoft.com/office/drawing/2010/main" val="0"/>
              </a:ext>
            </a:extLst>
          </a:blip>
          <a:stretch>
            <a:fillRect/>
          </a:stretch>
        </p:blipFill>
        <p:spPr>
          <a:xfrm>
            <a:off x="7542054" y="390125"/>
            <a:ext cx="1224000" cy="812443"/>
          </a:xfrm>
          <a:prstGeom prst="rect">
            <a:avLst/>
          </a:prstGeom>
        </p:spPr>
      </p:pic>
      <p:sp>
        <p:nvSpPr>
          <p:cNvPr id="1026" name="Rectangle 2"/>
          <p:cNvSpPr>
            <a:spLocks noGrp="1" noChangeArrowheads="1"/>
          </p:cNvSpPr>
          <p:nvPr>
            <p:ph type="title"/>
          </p:nvPr>
        </p:nvSpPr>
        <p:spPr bwMode="auto">
          <a:xfrm>
            <a:off x="683568" y="620694"/>
            <a:ext cx="6048672" cy="433387"/>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altLang="de-DE" smtClean="0"/>
              <a:t>Mastertitelformat bearbeiten</a:t>
            </a:r>
            <a:endParaRPr lang="de-DE" altLang="de-DE" dirty="0" smtClean="0"/>
          </a:p>
        </p:txBody>
      </p:sp>
      <p:sp>
        <p:nvSpPr>
          <p:cNvPr id="1027" name="Rectangle 3"/>
          <p:cNvSpPr>
            <a:spLocks noGrp="1" noChangeArrowheads="1"/>
          </p:cNvSpPr>
          <p:nvPr>
            <p:ph type="body" idx="1"/>
          </p:nvPr>
        </p:nvSpPr>
        <p:spPr bwMode="auto">
          <a:xfrm>
            <a:off x="684215" y="1483544"/>
            <a:ext cx="7776219" cy="4465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de-DE" altLang="de-DE" dirty="0" smtClean="0"/>
          </a:p>
          <a:p>
            <a:pPr lvl="0"/>
            <a:r>
              <a:rPr lang="de-DE" altLang="de-DE" dirty="0" smtClean="0"/>
              <a:t>Click </a:t>
            </a:r>
            <a:r>
              <a:rPr lang="de-DE" altLang="de-DE" dirty="0" err="1" smtClean="0"/>
              <a:t>to</a:t>
            </a:r>
            <a:r>
              <a:rPr lang="de-DE" altLang="de-DE" dirty="0" smtClean="0"/>
              <a:t> </a:t>
            </a:r>
            <a:r>
              <a:rPr lang="de-DE" altLang="de-DE" dirty="0" err="1" smtClean="0"/>
              <a:t>edit</a:t>
            </a:r>
            <a:r>
              <a:rPr lang="de-DE" altLang="de-DE" dirty="0" smtClean="0"/>
              <a:t> Master </a:t>
            </a:r>
            <a:r>
              <a:rPr lang="de-DE" altLang="de-DE" dirty="0" err="1" smtClean="0"/>
              <a:t>text</a:t>
            </a:r>
            <a:r>
              <a:rPr lang="de-DE" altLang="de-DE" dirty="0" smtClean="0"/>
              <a:t> </a:t>
            </a:r>
            <a:r>
              <a:rPr lang="de-DE" altLang="de-DE" dirty="0" err="1" smtClean="0"/>
              <a:t>styles</a:t>
            </a:r>
            <a:endParaRPr lang="de-DE" altLang="de-DE" dirty="0" smtClean="0"/>
          </a:p>
          <a:p>
            <a:pPr lvl="1"/>
            <a:r>
              <a:rPr lang="de-DE" altLang="de-DE" dirty="0" smtClean="0"/>
              <a:t>Second </a:t>
            </a:r>
            <a:r>
              <a:rPr lang="de-DE" altLang="de-DE" dirty="0" err="1" smtClean="0"/>
              <a:t>level</a:t>
            </a:r>
            <a:endParaRPr lang="de-DE" altLang="de-DE" dirty="0" smtClean="0"/>
          </a:p>
          <a:p>
            <a:pPr lvl="2"/>
            <a:r>
              <a:rPr lang="de-DE" altLang="de-DE" dirty="0" smtClean="0"/>
              <a:t>Third </a:t>
            </a:r>
            <a:r>
              <a:rPr lang="de-DE" altLang="de-DE" dirty="0" err="1" smtClean="0"/>
              <a:t>level</a:t>
            </a:r>
            <a:endParaRPr lang="de-DE" altLang="de-DE" dirty="0" smtClean="0"/>
          </a:p>
          <a:p>
            <a:pPr lvl="3"/>
            <a:r>
              <a:rPr lang="de-DE" altLang="de-DE" dirty="0" err="1" smtClean="0"/>
              <a:t>Fourth</a:t>
            </a:r>
            <a:r>
              <a:rPr lang="de-DE" altLang="de-DE" dirty="0" smtClean="0"/>
              <a:t> </a:t>
            </a:r>
            <a:r>
              <a:rPr lang="de-DE" altLang="de-DE" dirty="0" err="1" smtClean="0"/>
              <a:t>level</a:t>
            </a:r>
            <a:endParaRPr lang="de-DE" altLang="de-DE" dirty="0" smtClean="0"/>
          </a:p>
          <a:p>
            <a:pPr lvl="4"/>
            <a:r>
              <a:rPr lang="de-DE" altLang="de-DE" dirty="0" err="1" smtClean="0"/>
              <a:t>Fifth</a:t>
            </a:r>
            <a:r>
              <a:rPr lang="de-DE" altLang="de-DE" dirty="0" smtClean="0"/>
              <a:t> </a:t>
            </a:r>
            <a:r>
              <a:rPr lang="de-DE" altLang="de-DE" dirty="0" err="1" smtClean="0"/>
              <a:t>level</a:t>
            </a:r>
            <a:endParaRPr lang="de-DE" altLang="de-DE" dirty="0" smtClean="0"/>
          </a:p>
        </p:txBody>
      </p:sp>
      <p:sp>
        <p:nvSpPr>
          <p:cNvPr id="1040" name="Text Box 16"/>
          <p:cNvSpPr txBox="1">
            <a:spLocks noChangeArrowheads="1"/>
          </p:cNvSpPr>
          <p:nvPr/>
        </p:nvSpPr>
        <p:spPr bwMode="auto">
          <a:xfrm>
            <a:off x="7579078" y="6538919"/>
            <a:ext cx="1186979"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a:r>
              <a:rPr lang="de-DE" altLang="de-DE" sz="900" dirty="0" smtClean="0"/>
              <a:t>Page </a:t>
            </a:r>
            <a:fld id="{C4818D02-A92A-48CC-BA3A-9797143E1A3F}" type="slidenum">
              <a:rPr lang="de-DE" altLang="de-DE" sz="900" smtClean="0"/>
              <a:pPr algn="r"/>
              <a:t>‹Nr.›</a:t>
            </a:fld>
            <a:endParaRPr lang="de-DE" altLang="de-DE" sz="900" dirty="0"/>
          </a:p>
        </p:txBody>
      </p:sp>
    </p:spTree>
    <p:extLst>
      <p:ext uri="{BB962C8B-B14F-4D97-AF65-F5344CB8AC3E}">
        <p14:creationId xmlns:p14="http://schemas.microsoft.com/office/powerpoint/2010/main" val="36474431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70" r:id="rId10"/>
    <p:sldLayoutId id="2147483675" r:id="rId11"/>
    <p:sldLayoutId id="2147483654" r:id="rId12"/>
    <p:sldLayoutId id="2147483661" r:id="rId13"/>
    <p:sldLayoutId id="2147483679" r:id="rId14"/>
    <p:sldLayoutId id="2147483672" r:id="rId15"/>
    <p:sldLayoutId id="2147483690" r:id="rId16"/>
    <p:sldLayoutId id="2147483691" r:id="rId17"/>
  </p:sldLayoutIdLst>
  <p:timing>
    <p:tnLst>
      <p:par>
        <p:cTn id="1" dur="indefinite" restart="never" nodeType="tmRoot"/>
      </p:par>
    </p:tnLst>
  </p:timing>
  <p:hf sldNum="0" hdr="0" ftr="0" dt="0"/>
  <p:txStyles>
    <p:titleStyle>
      <a:lvl1pPr algn="l" rtl="0" eaLnBrk="1" fontAlgn="base" hangingPunct="1">
        <a:lnSpc>
          <a:spcPct val="113000"/>
        </a:lnSpc>
        <a:spcBef>
          <a:spcPct val="0"/>
        </a:spcBef>
        <a:spcAft>
          <a:spcPct val="0"/>
        </a:spcAft>
        <a:defRPr sz="2200" b="1">
          <a:solidFill>
            <a:schemeClr val="tx2"/>
          </a:solidFill>
          <a:latin typeface="+mj-lt"/>
          <a:ea typeface="+mj-ea"/>
          <a:cs typeface="+mj-cs"/>
        </a:defRPr>
      </a:lvl1pPr>
      <a:lvl2pPr algn="l" rtl="0" eaLnBrk="1" fontAlgn="base" hangingPunct="1">
        <a:lnSpc>
          <a:spcPts val="3000"/>
        </a:lnSpc>
        <a:spcBef>
          <a:spcPct val="0"/>
        </a:spcBef>
        <a:spcAft>
          <a:spcPct val="0"/>
        </a:spcAft>
        <a:defRPr sz="2200" b="1">
          <a:solidFill>
            <a:schemeClr val="tx1"/>
          </a:solidFill>
          <a:latin typeface="Arial" charset="0"/>
          <a:cs typeface="Arial" charset="0"/>
        </a:defRPr>
      </a:lvl2pPr>
      <a:lvl3pPr algn="l" rtl="0" eaLnBrk="1" fontAlgn="base" hangingPunct="1">
        <a:lnSpc>
          <a:spcPts val="3000"/>
        </a:lnSpc>
        <a:spcBef>
          <a:spcPct val="0"/>
        </a:spcBef>
        <a:spcAft>
          <a:spcPct val="0"/>
        </a:spcAft>
        <a:defRPr sz="2200" b="1">
          <a:solidFill>
            <a:schemeClr val="tx1"/>
          </a:solidFill>
          <a:latin typeface="Arial" charset="0"/>
          <a:cs typeface="Arial" charset="0"/>
        </a:defRPr>
      </a:lvl3pPr>
      <a:lvl4pPr algn="l" rtl="0" eaLnBrk="1" fontAlgn="base" hangingPunct="1">
        <a:lnSpc>
          <a:spcPts val="3000"/>
        </a:lnSpc>
        <a:spcBef>
          <a:spcPct val="0"/>
        </a:spcBef>
        <a:spcAft>
          <a:spcPct val="0"/>
        </a:spcAft>
        <a:defRPr sz="2200" b="1">
          <a:solidFill>
            <a:schemeClr val="tx1"/>
          </a:solidFill>
          <a:latin typeface="Arial" charset="0"/>
          <a:cs typeface="Arial" charset="0"/>
        </a:defRPr>
      </a:lvl4pPr>
      <a:lvl5pPr algn="l" rtl="0" eaLnBrk="1" fontAlgn="base" hangingPunct="1">
        <a:lnSpc>
          <a:spcPts val="3000"/>
        </a:lnSpc>
        <a:spcBef>
          <a:spcPct val="0"/>
        </a:spcBef>
        <a:spcAft>
          <a:spcPct val="0"/>
        </a:spcAft>
        <a:defRPr sz="2200" b="1">
          <a:solidFill>
            <a:schemeClr val="tx1"/>
          </a:solidFill>
          <a:latin typeface="Arial" charset="0"/>
          <a:cs typeface="Arial" charset="0"/>
        </a:defRPr>
      </a:lvl5pPr>
      <a:lvl6pPr marL="457189" algn="l" rtl="0" eaLnBrk="1" fontAlgn="base" hangingPunct="1">
        <a:lnSpc>
          <a:spcPts val="3000"/>
        </a:lnSpc>
        <a:spcBef>
          <a:spcPct val="0"/>
        </a:spcBef>
        <a:spcAft>
          <a:spcPct val="0"/>
        </a:spcAft>
        <a:defRPr sz="2200" b="1">
          <a:solidFill>
            <a:schemeClr val="tx1"/>
          </a:solidFill>
          <a:latin typeface="Arial" charset="0"/>
          <a:cs typeface="Arial" charset="0"/>
        </a:defRPr>
      </a:lvl6pPr>
      <a:lvl7pPr marL="914377" algn="l" rtl="0" eaLnBrk="1" fontAlgn="base" hangingPunct="1">
        <a:lnSpc>
          <a:spcPts val="3000"/>
        </a:lnSpc>
        <a:spcBef>
          <a:spcPct val="0"/>
        </a:spcBef>
        <a:spcAft>
          <a:spcPct val="0"/>
        </a:spcAft>
        <a:defRPr sz="2200" b="1">
          <a:solidFill>
            <a:schemeClr val="tx1"/>
          </a:solidFill>
          <a:latin typeface="Arial" charset="0"/>
          <a:cs typeface="Arial" charset="0"/>
        </a:defRPr>
      </a:lvl7pPr>
      <a:lvl8pPr marL="1371566" algn="l" rtl="0" eaLnBrk="1" fontAlgn="base" hangingPunct="1">
        <a:lnSpc>
          <a:spcPts val="3000"/>
        </a:lnSpc>
        <a:spcBef>
          <a:spcPct val="0"/>
        </a:spcBef>
        <a:spcAft>
          <a:spcPct val="0"/>
        </a:spcAft>
        <a:defRPr sz="2200" b="1">
          <a:solidFill>
            <a:schemeClr val="tx1"/>
          </a:solidFill>
          <a:latin typeface="Arial" charset="0"/>
          <a:cs typeface="Arial" charset="0"/>
        </a:defRPr>
      </a:lvl8pPr>
      <a:lvl9pPr marL="1828754" algn="l" rtl="0" eaLnBrk="1" fontAlgn="base" hangingPunct="1">
        <a:lnSpc>
          <a:spcPts val="3000"/>
        </a:lnSpc>
        <a:spcBef>
          <a:spcPct val="0"/>
        </a:spcBef>
        <a:spcAft>
          <a:spcPct val="0"/>
        </a:spcAft>
        <a:defRPr sz="2200" b="1">
          <a:solidFill>
            <a:schemeClr val="tx1"/>
          </a:solidFill>
          <a:latin typeface="Arial" charset="0"/>
          <a:cs typeface="Arial" charset="0"/>
        </a:defRPr>
      </a:lvl9pPr>
    </p:titleStyle>
    <p:bodyStyle>
      <a:lvl1pPr algn="l" rtl="0" eaLnBrk="1" fontAlgn="base" hangingPunct="1">
        <a:lnSpc>
          <a:spcPct val="102000"/>
        </a:lnSpc>
        <a:spcBef>
          <a:spcPct val="0"/>
        </a:spcBef>
        <a:spcAft>
          <a:spcPts val="0"/>
        </a:spcAft>
        <a:defRPr>
          <a:solidFill>
            <a:schemeClr val="tx1"/>
          </a:solidFill>
          <a:latin typeface="+mn-lt"/>
          <a:ea typeface="+mn-ea"/>
          <a:cs typeface="+mn-cs"/>
        </a:defRPr>
      </a:lvl1pPr>
      <a:lvl2pPr marL="179384" indent="-177796" algn="l" rtl="0" eaLnBrk="1" fontAlgn="base" hangingPunct="1">
        <a:lnSpc>
          <a:spcPct val="102000"/>
        </a:lnSpc>
        <a:spcBef>
          <a:spcPct val="0"/>
        </a:spcBef>
        <a:spcAft>
          <a:spcPts val="0"/>
        </a:spcAft>
        <a:buFont typeface="Wingdings" pitchFamily="2" charset="2"/>
        <a:buChar char="§"/>
        <a:defRPr>
          <a:solidFill>
            <a:schemeClr val="tx1"/>
          </a:solidFill>
          <a:latin typeface="+mn-lt"/>
          <a:cs typeface="+mn-cs"/>
        </a:defRPr>
      </a:lvl2pPr>
      <a:lvl3pPr marL="361942" indent="-180970" algn="l" rtl="0" eaLnBrk="1" fontAlgn="base" hangingPunct="1">
        <a:lnSpc>
          <a:spcPct val="102000"/>
        </a:lnSpc>
        <a:spcBef>
          <a:spcPct val="0"/>
        </a:spcBef>
        <a:spcAft>
          <a:spcPts val="0"/>
        </a:spcAft>
        <a:buFont typeface="Wingdings" panose="05000000000000000000" pitchFamily="2" charset="2"/>
        <a:buChar char="§"/>
        <a:defRPr>
          <a:solidFill>
            <a:schemeClr val="tx1"/>
          </a:solidFill>
          <a:latin typeface="+mn-lt"/>
          <a:cs typeface="+mn-cs"/>
        </a:defRPr>
      </a:lvl3pPr>
      <a:lvl4pPr marL="542912" indent="-180970" algn="l" rtl="0" eaLnBrk="1" fontAlgn="base" hangingPunct="1">
        <a:lnSpc>
          <a:spcPct val="102000"/>
        </a:lnSpc>
        <a:spcBef>
          <a:spcPct val="0"/>
        </a:spcBef>
        <a:spcAft>
          <a:spcPts val="0"/>
        </a:spcAft>
        <a:buFont typeface="Wingdings" panose="05000000000000000000" pitchFamily="2" charset="2"/>
        <a:buChar char="§"/>
        <a:defRPr>
          <a:solidFill>
            <a:schemeClr val="tx1"/>
          </a:solidFill>
          <a:latin typeface="+mn-lt"/>
          <a:cs typeface="+mn-cs"/>
        </a:defRPr>
      </a:lvl4pPr>
      <a:lvl5pPr marL="714357" indent="-177796" algn="l" rtl="0" eaLnBrk="1" fontAlgn="base" hangingPunct="1">
        <a:lnSpc>
          <a:spcPct val="102000"/>
        </a:lnSpc>
        <a:spcBef>
          <a:spcPct val="0"/>
        </a:spcBef>
        <a:spcAft>
          <a:spcPts val="0"/>
        </a:spcAft>
        <a:buFont typeface="Wingdings" panose="05000000000000000000" pitchFamily="2" charset="2"/>
        <a:buChar char="§"/>
        <a:defRPr>
          <a:solidFill>
            <a:schemeClr val="tx1"/>
          </a:solidFill>
          <a:latin typeface="+mn-lt"/>
          <a:cs typeface="+mn-cs"/>
        </a:defRPr>
      </a:lvl5pPr>
      <a:lvl6pPr marL="641335" algn="l" rtl="0" eaLnBrk="1" fontAlgn="base" hangingPunct="1">
        <a:lnSpc>
          <a:spcPts val="2200"/>
        </a:lnSpc>
        <a:spcBef>
          <a:spcPct val="0"/>
        </a:spcBef>
        <a:spcAft>
          <a:spcPct val="0"/>
        </a:spcAft>
        <a:defRPr>
          <a:solidFill>
            <a:schemeClr val="tx1"/>
          </a:solidFill>
          <a:latin typeface="+mn-lt"/>
          <a:cs typeface="+mn-cs"/>
        </a:defRPr>
      </a:lvl6pPr>
      <a:lvl7pPr marL="1098523" algn="l" rtl="0" eaLnBrk="1" fontAlgn="base" hangingPunct="1">
        <a:lnSpc>
          <a:spcPts val="2200"/>
        </a:lnSpc>
        <a:spcBef>
          <a:spcPct val="0"/>
        </a:spcBef>
        <a:spcAft>
          <a:spcPct val="0"/>
        </a:spcAft>
        <a:defRPr>
          <a:solidFill>
            <a:schemeClr val="tx1"/>
          </a:solidFill>
          <a:latin typeface="+mn-lt"/>
          <a:cs typeface="+mn-cs"/>
        </a:defRPr>
      </a:lvl7pPr>
      <a:lvl8pPr marL="1555712" algn="l" rtl="0" eaLnBrk="1" fontAlgn="base" hangingPunct="1">
        <a:lnSpc>
          <a:spcPts val="2200"/>
        </a:lnSpc>
        <a:spcBef>
          <a:spcPct val="0"/>
        </a:spcBef>
        <a:spcAft>
          <a:spcPct val="0"/>
        </a:spcAft>
        <a:defRPr>
          <a:solidFill>
            <a:schemeClr val="tx1"/>
          </a:solidFill>
          <a:latin typeface="+mn-lt"/>
          <a:cs typeface="+mn-cs"/>
        </a:defRPr>
      </a:lvl8pPr>
      <a:lvl9pPr marL="2012900" algn="l" rtl="0" eaLnBrk="1" fontAlgn="base" hangingPunct="1">
        <a:lnSpc>
          <a:spcPts val="2200"/>
        </a:lnSpc>
        <a:spcBef>
          <a:spcPct val="0"/>
        </a:spcBef>
        <a:spcAft>
          <a:spcPct val="0"/>
        </a:spcAft>
        <a:defRPr>
          <a:solidFill>
            <a:schemeClr val="tx1"/>
          </a:solidFill>
          <a:latin typeface="+mn-lt"/>
          <a:cs typeface="+mn-cs"/>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6" orient="horz" pos="2160" userDrawn="1">
          <p15:clr>
            <a:srgbClr val="F26B43"/>
          </p15:clr>
        </p15:guide>
        <p15:guide id="7" pos="2880" userDrawn="1">
          <p15:clr>
            <a:srgbClr val="F26B43"/>
          </p15:clr>
        </p15:guide>
        <p15:guide id="8" pos="431" userDrawn="1">
          <p15:clr>
            <a:srgbClr val="F26B43"/>
          </p15:clr>
        </p15:guide>
        <p15:guide id="9" orient="horz" pos="3748" userDrawn="1">
          <p15:clr>
            <a:srgbClr val="F26B43"/>
          </p15:clr>
        </p15:guide>
        <p15:guide id="10" pos="532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wmf"/><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7.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48.png"/><Relationship Id="rId5" Type="http://schemas.openxmlformats.org/officeDocument/2006/relationships/image" Target="../media/image47.gif"/><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1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png"/></Relationships>
</file>

<file path=ppt/slides/_rels/slide2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62.emf"/><Relationship Id="rId13" Type="http://schemas.openxmlformats.org/officeDocument/2006/relationships/oleObject" Target="../embeddings/oleObject8.bin"/><Relationship Id="rId3" Type="http://schemas.openxmlformats.org/officeDocument/2006/relationships/oleObject" Target="../embeddings/oleObject3.bin"/><Relationship Id="rId7" Type="http://schemas.openxmlformats.org/officeDocument/2006/relationships/oleObject" Target="../embeddings/oleObject5.bin"/><Relationship Id="rId12" Type="http://schemas.openxmlformats.org/officeDocument/2006/relationships/image" Target="../media/image64.emf"/><Relationship Id="rId2" Type="http://schemas.openxmlformats.org/officeDocument/2006/relationships/slideLayout" Target="../slideLayouts/slideLayout4.xml"/><Relationship Id="rId16" Type="http://schemas.openxmlformats.org/officeDocument/2006/relationships/image" Target="../media/image66.emf"/><Relationship Id="rId1" Type="http://schemas.openxmlformats.org/officeDocument/2006/relationships/vmlDrawing" Target="../drawings/vmlDrawing1.vml"/><Relationship Id="rId6" Type="http://schemas.openxmlformats.org/officeDocument/2006/relationships/image" Target="../media/image61.emf"/><Relationship Id="rId11" Type="http://schemas.openxmlformats.org/officeDocument/2006/relationships/oleObject" Target="../embeddings/oleObject7.bin"/><Relationship Id="rId5" Type="http://schemas.openxmlformats.org/officeDocument/2006/relationships/oleObject" Target="../embeddings/oleObject4.bin"/><Relationship Id="rId15" Type="http://schemas.openxmlformats.org/officeDocument/2006/relationships/oleObject" Target="../embeddings/oleObject9.bin"/><Relationship Id="rId10" Type="http://schemas.openxmlformats.org/officeDocument/2006/relationships/image" Target="../media/image63.emf"/><Relationship Id="rId4" Type="http://schemas.openxmlformats.org/officeDocument/2006/relationships/image" Target="../media/image60.emf"/><Relationship Id="rId9" Type="http://schemas.openxmlformats.org/officeDocument/2006/relationships/oleObject" Target="../embeddings/oleObject6.bin"/><Relationship Id="rId14" Type="http://schemas.openxmlformats.org/officeDocument/2006/relationships/image" Target="../media/image65.emf"/></Relationships>
</file>

<file path=ppt/slides/_rels/slide2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16.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jpeg"/></Relationships>
</file>

<file path=ppt/slides/_rels/slide26.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gi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7.x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image" Target="../media/image77.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6.xml"/><Relationship Id="rId4" Type="http://schemas.openxmlformats.org/officeDocument/2006/relationships/image" Target="../media/image82.png"/></Relationships>
</file>

<file path=ppt/slides/_rels/slide3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image" Target="../media/image78.wmf"/><Relationship Id="rId1" Type="http://schemas.openxmlformats.org/officeDocument/2006/relationships/slideLayout" Target="../slideLayouts/slideLayout16.xml"/><Relationship Id="rId4" Type="http://schemas.openxmlformats.org/officeDocument/2006/relationships/image" Target="../media/image84.png"/></Relationships>
</file>

<file path=ppt/slides/_rels/slide35.x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960424" y="5157193"/>
            <a:ext cx="4835712" cy="749052"/>
          </a:xfrm>
        </p:spPr>
        <p:txBody>
          <a:bodyPr/>
          <a:lstStyle/>
          <a:p>
            <a:r>
              <a:rPr lang="de-DE" altLang="de-DE" dirty="0" smtClean="0"/>
              <a:t>Peter </a:t>
            </a:r>
            <a:r>
              <a:rPr lang="de-DE" altLang="de-DE" dirty="0" smtClean="0"/>
              <a:t>Löwe </a:t>
            </a:r>
            <a:r>
              <a:rPr lang="de-DE" altLang="de-DE" dirty="0" smtClean="0"/>
              <a:t/>
            </a:r>
            <a:br>
              <a:rPr lang="de-DE" altLang="de-DE" dirty="0" smtClean="0"/>
            </a:br>
            <a:r>
              <a:rPr lang="de-DE" altLang="de-DE" dirty="0" smtClean="0"/>
              <a:t>September 27 </a:t>
            </a:r>
            <a:r>
              <a:rPr lang="de-DE" altLang="de-DE" dirty="0" smtClean="0"/>
              <a:t>2016</a:t>
            </a:r>
          </a:p>
          <a:p>
            <a:r>
              <a:rPr lang="de-DE" altLang="de-DE" dirty="0" err="1" smtClean="0"/>
              <a:t>BigData</a:t>
            </a:r>
            <a:r>
              <a:rPr lang="de-DE" altLang="de-DE" dirty="0" smtClean="0"/>
              <a:t> 2016</a:t>
            </a:r>
            <a:endParaRPr lang="de-DE" altLang="de-DE" dirty="0"/>
          </a:p>
        </p:txBody>
      </p:sp>
      <p:sp>
        <p:nvSpPr>
          <p:cNvPr id="2050" name="Rectangle 2"/>
          <p:cNvSpPr>
            <a:spLocks noGrp="1" noChangeArrowheads="1"/>
          </p:cNvSpPr>
          <p:nvPr>
            <p:ph type="ctrTitle"/>
          </p:nvPr>
        </p:nvSpPr>
        <p:spPr>
          <a:xfrm>
            <a:off x="971600" y="2996952"/>
            <a:ext cx="4812091" cy="1551580"/>
          </a:xfrm>
        </p:spPr>
        <p:txBody>
          <a:bodyPr/>
          <a:lstStyle/>
          <a:p>
            <a:r>
              <a:rPr lang="en-US" dirty="0"/>
              <a:t>Libraries in the Big Data </a:t>
            </a:r>
            <a:r>
              <a:rPr lang="en-US" dirty="0" smtClean="0"/>
              <a:t>Era </a:t>
            </a:r>
            <a:r>
              <a:rPr lang="en-US" sz="2400" dirty="0">
                <a:solidFill>
                  <a:schemeClr val="tx1">
                    <a:lumMod val="75000"/>
                  </a:schemeClr>
                </a:solidFill>
              </a:rPr>
              <a:t>Strategies and Challenges in Archiving and Sharing Research Data</a:t>
            </a:r>
            <a:endParaRPr lang="de-DE" altLang="de-DE" dirty="0">
              <a:solidFill>
                <a:schemeClr val="tx1">
                  <a:lumMod val="75000"/>
                </a:schemeClr>
              </a:solidFill>
            </a:endParaRPr>
          </a:p>
        </p:txBody>
      </p:sp>
    </p:spTree>
    <p:extLst>
      <p:ext uri="{BB962C8B-B14F-4D97-AF65-F5344CB8AC3E}">
        <p14:creationId xmlns:p14="http://schemas.microsoft.com/office/powerpoint/2010/main" val="1217087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620694"/>
            <a:ext cx="7056784" cy="433387"/>
          </a:xfrm>
        </p:spPr>
        <p:txBody>
          <a:bodyPr/>
          <a:lstStyle/>
          <a:p>
            <a:r>
              <a:rPr lang="de-DE" altLang="de-DE" i="1" dirty="0" smtClean="0"/>
              <a:t>German National Library </a:t>
            </a:r>
            <a:r>
              <a:rPr lang="de-DE" altLang="de-DE" i="1" dirty="0" err="1" smtClean="0"/>
              <a:t>of</a:t>
            </a:r>
            <a:r>
              <a:rPr lang="de-DE" altLang="de-DE" i="1" dirty="0" smtClean="0"/>
              <a:t> Science </a:t>
            </a:r>
            <a:r>
              <a:rPr lang="de-DE" altLang="de-DE" i="1" dirty="0" err="1" smtClean="0"/>
              <a:t>and</a:t>
            </a:r>
            <a:r>
              <a:rPr lang="de-DE" altLang="de-DE" i="1" dirty="0" smtClean="0"/>
              <a:t> Technology </a:t>
            </a:r>
            <a:r>
              <a:rPr lang="de-DE" altLang="de-DE" dirty="0">
                <a:solidFill>
                  <a:schemeClr val="hlink"/>
                </a:solidFill>
              </a:rPr>
              <a:t>Technische Informationsbibliothek (</a:t>
            </a:r>
            <a:r>
              <a:rPr lang="de-DE" altLang="de-DE" dirty="0" smtClean="0">
                <a:solidFill>
                  <a:schemeClr val="hlink"/>
                </a:solidFill>
              </a:rPr>
              <a:t>TIB)</a:t>
            </a:r>
            <a:r>
              <a:rPr lang="de-DE" altLang="de-DE" dirty="0"/>
              <a:t/>
            </a:r>
            <a:br>
              <a:rPr lang="de-DE" altLang="de-DE" dirty="0"/>
            </a:br>
            <a:endParaRPr lang="de-DE" dirty="0"/>
          </a:p>
        </p:txBody>
      </p:sp>
      <p:sp>
        <p:nvSpPr>
          <p:cNvPr id="3" name="Inhaltsplatzhalter 2"/>
          <p:cNvSpPr>
            <a:spLocks noGrp="1"/>
          </p:cNvSpPr>
          <p:nvPr>
            <p:ph idx="1"/>
          </p:nvPr>
        </p:nvSpPr>
        <p:spPr>
          <a:xfrm>
            <a:off x="683567" y="1414711"/>
            <a:ext cx="6451055" cy="4176463"/>
          </a:xfrm>
        </p:spPr>
        <p:txBody>
          <a:bodyPr/>
          <a:lstStyle/>
          <a:p>
            <a:pPr lvl="1">
              <a:lnSpc>
                <a:spcPct val="90000"/>
              </a:lnSpc>
            </a:pPr>
            <a:endParaRPr lang="de-DE" altLang="de-DE" dirty="0"/>
          </a:p>
          <a:p>
            <a:pPr marL="409572" lvl="2" indent="-228600">
              <a:lnSpc>
                <a:spcPct val="90000"/>
              </a:lnSpc>
              <a:buFont typeface="+mj-lt"/>
              <a:buAutoNum type="arabicPeriod"/>
            </a:pPr>
            <a:endParaRPr lang="de-DE" altLang="de-DE" sz="400" dirty="0"/>
          </a:p>
          <a:p>
            <a:pPr lvl="1">
              <a:lnSpc>
                <a:spcPct val="90000"/>
              </a:lnSpc>
              <a:buFont typeface="Arial" panose="020B0604020202020204" pitchFamily="34" charset="0"/>
              <a:buChar char="•"/>
            </a:pPr>
            <a:endParaRPr lang="de-DE" altLang="de-DE" dirty="0" smtClean="0">
              <a:solidFill>
                <a:schemeClr val="tx2"/>
              </a:solidFill>
            </a:endParaRPr>
          </a:p>
          <a:p>
            <a:pPr lvl="1">
              <a:lnSpc>
                <a:spcPct val="90000"/>
              </a:lnSpc>
              <a:buFont typeface="Arial" panose="020B0604020202020204" pitchFamily="34" charset="0"/>
              <a:buChar char="•"/>
            </a:pPr>
            <a:r>
              <a:rPr lang="de-DE" altLang="de-DE" dirty="0" smtClean="0">
                <a:solidFill>
                  <a:schemeClr val="tx2"/>
                </a:solidFill>
              </a:rPr>
              <a:t>National </a:t>
            </a:r>
            <a:r>
              <a:rPr lang="de-DE" altLang="de-DE" dirty="0" err="1">
                <a:solidFill>
                  <a:schemeClr val="tx2"/>
                </a:solidFill>
              </a:rPr>
              <a:t>library</a:t>
            </a:r>
            <a:r>
              <a:rPr lang="de-DE" altLang="de-DE" dirty="0">
                <a:solidFill>
                  <a:schemeClr val="tx2"/>
                </a:solidFill>
              </a:rPr>
              <a:t> </a:t>
            </a:r>
            <a:r>
              <a:rPr lang="de-DE" altLang="de-DE" dirty="0" err="1">
                <a:solidFill>
                  <a:schemeClr val="tx2"/>
                </a:solidFill>
              </a:rPr>
              <a:t>of</a:t>
            </a:r>
            <a:r>
              <a:rPr lang="de-DE" altLang="de-DE" dirty="0">
                <a:solidFill>
                  <a:schemeClr val="tx2"/>
                </a:solidFill>
              </a:rPr>
              <a:t> Germany </a:t>
            </a:r>
            <a:r>
              <a:rPr lang="de-DE" altLang="de-DE" dirty="0" err="1">
                <a:solidFill>
                  <a:schemeClr val="tx2"/>
                </a:solidFill>
              </a:rPr>
              <a:t>for</a:t>
            </a:r>
            <a:r>
              <a:rPr lang="de-DE" altLang="de-DE" dirty="0">
                <a:solidFill>
                  <a:schemeClr val="tx2"/>
                </a:solidFill>
              </a:rPr>
              <a:t> </a:t>
            </a:r>
          </a:p>
          <a:p>
            <a:pPr lvl="2">
              <a:lnSpc>
                <a:spcPct val="90000"/>
              </a:lnSpc>
              <a:buFont typeface="Symbol" panose="05050102010706020507" pitchFamily="18" charset="2"/>
              <a:buChar char="-"/>
            </a:pPr>
            <a:r>
              <a:rPr lang="de-DE" altLang="de-DE" dirty="0" err="1">
                <a:solidFill>
                  <a:schemeClr val="tx2"/>
                </a:solidFill>
              </a:rPr>
              <a:t>engineering</a:t>
            </a:r>
            <a:r>
              <a:rPr lang="de-DE" altLang="de-DE" dirty="0">
                <a:solidFill>
                  <a:schemeClr val="tx2"/>
                </a:solidFill>
              </a:rPr>
              <a:t>, </a:t>
            </a:r>
            <a:r>
              <a:rPr lang="de-DE" altLang="de-DE" dirty="0" err="1">
                <a:solidFill>
                  <a:schemeClr val="tx2"/>
                </a:solidFill>
              </a:rPr>
              <a:t>technology</a:t>
            </a:r>
            <a:r>
              <a:rPr lang="de-DE" altLang="de-DE" dirty="0">
                <a:solidFill>
                  <a:schemeClr val="tx2"/>
                </a:solidFill>
              </a:rPr>
              <a:t>, </a:t>
            </a:r>
            <a:r>
              <a:rPr lang="de-DE" altLang="de-DE" dirty="0" err="1">
                <a:solidFill>
                  <a:schemeClr val="tx2"/>
                </a:solidFill>
              </a:rPr>
              <a:t>and</a:t>
            </a:r>
            <a:r>
              <a:rPr lang="de-DE" altLang="de-DE" dirty="0">
                <a:solidFill>
                  <a:schemeClr val="tx2"/>
                </a:solidFill>
              </a:rPr>
              <a:t> </a:t>
            </a:r>
            <a:r>
              <a:rPr lang="de-DE" altLang="de-DE" dirty="0" err="1">
                <a:solidFill>
                  <a:schemeClr val="tx2"/>
                </a:solidFill>
              </a:rPr>
              <a:t>the</a:t>
            </a:r>
            <a:r>
              <a:rPr lang="de-DE" altLang="de-DE" dirty="0">
                <a:solidFill>
                  <a:schemeClr val="tx2"/>
                </a:solidFill>
              </a:rPr>
              <a:t> </a:t>
            </a:r>
            <a:r>
              <a:rPr lang="de-DE" altLang="de-DE" dirty="0" err="1">
                <a:solidFill>
                  <a:schemeClr val="tx2"/>
                </a:solidFill>
              </a:rPr>
              <a:t>physical</a:t>
            </a:r>
            <a:r>
              <a:rPr lang="de-DE" altLang="de-DE" dirty="0">
                <a:solidFill>
                  <a:schemeClr val="tx2"/>
                </a:solidFill>
              </a:rPr>
              <a:t> </a:t>
            </a:r>
            <a:r>
              <a:rPr lang="de-DE" altLang="de-DE" dirty="0" err="1" smtClean="0">
                <a:solidFill>
                  <a:schemeClr val="tx2"/>
                </a:solidFill>
              </a:rPr>
              <a:t>sciences</a:t>
            </a:r>
            <a:endParaRPr lang="de-DE" altLang="de-DE" dirty="0">
              <a:solidFill>
                <a:schemeClr val="tx2"/>
              </a:solidFill>
            </a:endParaRPr>
          </a:p>
          <a:p>
            <a:pPr marL="180972" lvl="2" indent="0">
              <a:lnSpc>
                <a:spcPct val="90000"/>
              </a:lnSpc>
              <a:buNone/>
            </a:pPr>
            <a:endParaRPr lang="de-DE" altLang="de-DE" dirty="0"/>
          </a:p>
          <a:p>
            <a:pPr lvl="1">
              <a:lnSpc>
                <a:spcPct val="90000"/>
              </a:lnSpc>
              <a:buFont typeface="Arial" panose="020B0604020202020204" pitchFamily="34" charset="0"/>
              <a:buChar char="•"/>
            </a:pPr>
            <a:endParaRPr lang="de-DE" altLang="de-DE" dirty="0" smtClean="0">
              <a:solidFill>
                <a:schemeClr val="tx2"/>
              </a:solidFill>
            </a:endParaRPr>
          </a:p>
          <a:p>
            <a:pPr marL="287338" lvl="1" indent="-285750">
              <a:lnSpc>
                <a:spcPct val="90000"/>
              </a:lnSpc>
              <a:buFont typeface="Arial" panose="020B0604020202020204" pitchFamily="34" charset="0"/>
              <a:buChar char="•"/>
            </a:pPr>
            <a:r>
              <a:rPr lang="de-DE" altLang="de-DE" dirty="0" err="1">
                <a:solidFill>
                  <a:schemeClr val="tx2"/>
                </a:solidFill>
              </a:rPr>
              <a:t>Largest</a:t>
            </a:r>
            <a:r>
              <a:rPr lang="de-DE" altLang="de-DE" dirty="0">
                <a:solidFill>
                  <a:schemeClr val="tx2"/>
                </a:solidFill>
              </a:rPr>
              <a:t> </a:t>
            </a:r>
            <a:r>
              <a:rPr lang="de-DE" altLang="de-DE" dirty="0" err="1">
                <a:solidFill>
                  <a:schemeClr val="tx2"/>
                </a:solidFill>
              </a:rPr>
              <a:t>science</a:t>
            </a:r>
            <a:r>
              <a:rPr lang="de-DE" altLang="de-DE" dirty="0">
                <a:solidFill>
                  <a:schemeClr val="tx2"/>
                </a:solidFill>
              </a:rPr>
              <a:t> </a:t>
            </a:r>
            <a:r>
              <a:rPr lang="de-DE" altLang="de-DE" dirty="0" err="1">
                <a:solidFill>
                  <a:schemeClr val="tx2"/>
                </a:solidFill>
              </a:rPr>
              <a:t>and</a:t>
            </a:r>
            <a:r>
              <a:rPr lang="de-DE" altLang="de-DE" dirty="0">
                <a:solidFill>
                  <a:schemeClr val="tx2"/>
                </a:solidFill>
              </a:rPr>
              <a:t> </a:t>
            </a:r>
            <a:r>
              <a:rPr lang="de-DE" altLang="de-DE" dirty="0" err="1">
                <a:solidFill>
                  <a:schemeClr val="tx2"/>
                </a:solidFill>
              </a:rPr>
              <a:t>technology</a:t>
            </a:r>
            <a:r>
              <a:rPr lang="de-DE" altLang="de-DE" dirty="0">
                <a:solidFill>
                  <a:schemeClr val="tx2"/>
                </a:solidFill>
              </a:rPr>
              <a:t> </a:t>
            </a:r>
            <a:r>
              <a:rPr lang="de-DE" altLang="de-DE" dirty="0" err="1">
                <a:solidFill>
                  <a:schemeClr val="tx2"/>
                </a:solidFill>
              </a:rPr>
              <a:t>library</a:t>
            </a:r>
            <a:r>
              <a:rPr lang="de-DE" altLang="de-DE" dirty="0">
                <a:solidFill>
                  <a:schemeClr val="tx2"/>
                </a:solidFill>
              </a:rPr>
              <a:t> </a:t>
            </a:r>
            <a:r>
              <a:rPr lang="de-DE" altLang="de-DE" dirty="0" err="1">
                <a:solidFill>
                  <a:schemeClr val="tx2"/>
                </a:solidFill>
              </a:rPr>
              <a:t>globally</a:t>
            </a:r>
            <a:endParaRPr lang="de-DE" altLang="de-DE" dirty="0">
              <a:solidFill>
                <a:schemeClr val="tx2"/>
              </a:solidFill>
            </a:endParaRPr>
          </a:p>
          <a:p>
            <a:pPr lvl="2">
              <a:lnSpc>
                <a:spcPct val="90000"/>
              </a:lnSpc>
              <a:buFont typeface="Symbol" panose="05050102010706020507" pitchFamily="18" charset="2"/>
              <a:buChar char="-"/>
            </a:pPr>
            <a:r>
              <a:rPr lang="de-DE" altLang="de-DE" dirty="0" err="1"/>
              <a:t>over</a:t>
            </a:r>
            <a:r>
              <a:rPr lang="de-DE" altLang="de-DE" dirty="0"/>
              <a:t> 9 Mio. </a:t>
            </a:r>
            <a:r>
              <a:rPr lang="de-DE" altLang="de-DE" dirty="0" err="1"/>
              <a:t>items</a:t>
            </a:r>
            <a:r>
              <a:rPr lang="de-DE" altLang="de-DE" dirty="0"/>
              <a:t> </a:t>
            </a:r>
          </a:p>
          <a:p>
            <a:pPr lvl="2">
              <a:lnSpc>
                <a:spcPct val="90000"/>
              </a:lnSpc>
              <a:buFont typeface="Symbol" panose="05050102010706020507" pitchFamily="18" charset="2"/>
              <a:buChar char="-"/>
            </a:pPr>
            <a:r>
              <a:rPr lang="en-US" altLang="de-DE" dirty="0"/>
              <a:t>180 Mio. Documents (TIB Portal)</a:t>
            </a:r>
          </a:p>
          <a:p>
            <a:pPr lvl="2">
              <a:lnSpc>
                <a:spcPct val="90000"/>
              </a:lnSpc>
              <a:buFont typeface="Symbol" panose="05050102010706020507" pitchFamily="18" charset="2"/>
              <a:buChar char="-"/>
            </a:pPr>
            <a:r>
              <a:rPr lang="de-DE" altLang="de-DE" dirty="0"/>
              <a:t>125 km </a:t>
            </a:r>
            <a:r>
              <a:rPr lang="de-DE" altLang="de-DE" dirty="0" err="1"/>
              <a:t>of</a:t>
            </a:r>
            <a:r>
              <a:rPr lang="de-DE" altLang="de-DE" dirty="0"/>
              <a:t> </a:t>
            </a:r>
            <a:r>
              <a:rPr lang="de-DE" altLang="de-DE" dirty="0" err="1" smtClean="0"/>
              <a:t>shelving</a:t>
            </a:r>
            <a:endParaRPr lang="de-DE" altLang="de-DE" dirty="0" smtClean="0"/>
          </a:p>
          <a:p>
            <a:pPr lvl="2">
              <a:lnSpc>
                <a:spcPct val="90000"/>
              </a:lnSpc>
              <a:buFont typeface="Symbol" panose="05050102010706020507" pitchFamily="18" charset="2"/>
              <a:buChar char="-"/>
            </a:pPr>
            <a:endParaRPr lang="de-DE" altLang="de-DE" dirty="0"/>
          </a:p>
          <a:p>
            <a:pPr lvl="1">
              <a:lnSpc>
                <a:spcPct val="90000"/>
              </a:lnSpc>
              <a:buFont typeface="Symbol" panose="05050102010706020507" pitchFamily="18" charset="2"/>
              <a:buChar char="-"/>
            </a:pPr>
            <a:r>
              <a:rPr lang="de-DE" altLang="de-DE" u="sng" dirty="0" smtClean="0">
                <a:solidFill>
                  <a:schemeClr val="tx2"/>
                </a:solidFill>
              </a:rPr>
              <a:t>Infrastructure </a:t>
            </a:r>
            <a:r>
              <a:rPr lang="de-DE" altLang="de-DE" u="sng" dirty="0" err="1" smtClean="0">
                <a:solidFill>
                  <a:schemeClr val="tx2"/>
                </a:solidFill>
              </a:rPr>
              <a:t>provider</a:t>
            </a:r>
            <a:r>
              <a:rPr lang="de-DE" altLang="de-DE" u="sng" dirty="0" smtClean="0">
                <a:solidFill>
                  <a:schemeClr val="tx2"/>
                </a:solidFill>
              </a:rPr>
              <a:t> </a:t>
            </a:r>
            <a:r>
              <a:rPr lang="de-DE" altLang="de-DE" u="sng" dirty="0" err="1" smtClean="0">
                <a:solidFill>
                  <a:schemeClr val="tx2"/>
                </a:solidFill>
              </a:rPr>
              <a:t>for</a:t>
            </a:r>
            <a:r>
              <a:rPr lang="de-DE" altLang="de-DE" u="sng" dirty="0" smtClean="0">
                <a:solidFill>
                  <a:schemeClr val="tx2"/>
                </a:solidFill>
              </a:rPr>
              <a:t> </a:t>
            </a:r>
            <a:r>
              <a:rPr lang="de-DE" altLang="de-DE" u="sng" dirty="0" err="1" smtClean="0">
                <a:solidFill>
                  <a:schemeClr val="tx2"/>
                </a:solidFill>
              </a:rPr>
              <a:t>the</a:t>
            </a:r>
            <a:r>
              <a:rPr lang="de-DE" altLang="de-DE" u="sng" dirty="0" smtClean="0">
                <a:solidFill>
                  <a:schemeClr val="tx2"/>
                </a:solidFill>
              </a:rPr>
              <a:t> </a:t>
            </a:r>
            <a:r>
              <a:rPr lang="de-DE" altLang="de-DE" u="sng" dirty="0" err="1" smtClean="0">
                <a:solidFill>
                  <a:schemeClr val="tx2"/>
                </a:solidFill>
              </a:rPr>
              <a:t>scientific</a:t>
            </a:r>
            <a:r>
              <a:rPr lang="de-DE" altLang="de-DE" u="sng" dirty="0" smtClean="0">
                <a:solidFill>
                  <a:schemeClr val="tx2"/>
                </a:solidFill>
              </a:rPr>
              <a:t> </a:t>
            </a:r>
            <a:r>
              <a:rPr lang="de-DE" altLang="de-DE" u="sng" dirty="0" err="1" smtClean="0">
                <a:solidFill>
                  <a:schemeClr val="tx2"/>
                </a:solidFill>
              </a:rPr>
              <a:t>work</a:t>
            </a:r>
            <a:r>
              <a:rPr lang="de-DE" altLang="de-DE" u="sng" dirty="0" smtClean="0">
                <a:solidFill>
                  <a:schemeClr val="tx2"/>
                </a:solidFill>
              </a:rPr>
              <a:t> </a:t>
            </a:r>
            <a:r>
              <a:rPr lang="de-DE" altLang="de-DE" u="sng" dirty="0" err="1" smtClean="0">
                <a:solidFill>
                  <a:schemeClr val="tx2"/>
                </a:solidFill>
              </a:rPr>
              <a:t>process</a:t>
            </a:r>
            <a:endParaRPr lang="de-DE" altLang="de-DE" u="sng" dirty="0">
              <a:solidFill>
                <a:schemeClr val="tx2"/>
              </a:solidFill>
            </a:endParaRPr>
          </a:p>
          <a:p>
            <a:pPr lvl="2">
              <a:lnSpc>
                <a:spcPct val="90000"/>
              </a:lnSpc>
              <a:buFont typeface="Symbol" panose="05050102010706020507" pitchFamily="18" charset="2"/>
              <a:buChar char="-"/>
            </a:pPr>
            <a:endParaRPr lang="de-DE" altLang="de-DE" dirty="0"/>
          </a:p>
          <a:p>
            <a:pPr lvl="1">
              <a:lnSpc>
                <a:spcPct val="90000"/>
              </a:lnSpc>
              <a:buFont typeface="Arial" panose="020B0604020202020204" pitchFamily="34" charset="0"/>
              <a:buChar char="•"/>
            </a:pPr>
            <a:endParaRPr lang="de-DE" altLang="de-DE" dirty="0" smtClean="0"/>
          </a:p>
          <a:p>
            <a:pPr lvl="1">
              <a:lnSpc>
                <a:spcPct val="90000"/>
              </a:lnSpc>
              <a:buFont typeface="Arial" panose="020B0604020202020204" pitchFamily="34" charset="0"/>
              <a:buChar char="•"/>
            </a:pPr>
            <a:r>
              <a:rPr lang="de-DE" altLang="de-DE" dirty="0" smtClean="0">
                <a:solidFill>
                  <a:schemeClr val="tx2"/>
                </a:solidFill>
              </a:rPr>
              <a:t>Global </a:t>
            </a:r>
            <a:r>
              <a:rPr lang="de-DE" altLang="de-DE" dirty="0" err="1" smtClean="0">
                <a:solidFill>
                  <a:schemeClr val="tx2"/>
                </a:solidFill>
              </a:rPr>
              <a:t>customer</a:t>
            </a:r>
            <a:r>
              <a:rPr lang="de-DE" altLang="de-DE" dirty="0" smtClean="0">
                <a:solidFill>
                  <a:schemeClr val="tx2"/>
                </a:solidFill>
              </a:rPr>
              <a:t> </a:t>
            </a:r>
            <a:r>
              <a:rPr lang="de-DE" altLang="de-DE" dirty="0" err="1" smtClean="0">
                <a:solidFill>
                  <a:schemeClr val="tx2"/>
                </a:solidFill>
              </a:rPr>
              <a:t>base</a:t>
            </a:r>
            <a:endParaRPr lang="de-DE" altLang="de-DE" dirty="0" smtClean="0">
              <a:solidFill>
                <a:schemeClr val="tx2"/>
              </a:solidFill>
            </a:endParaRPr>
          </a:p>
          <a:p>
            <a:pPr lvl="1">
              <a:lnSpc>
                <a:spcPct val="90000"/>
              </a:lnSpc>
              <a:buFont typeface="Arial" panose="020B0604020202020204" pitchFamily="34" charset="0"/>
              <a:buChar char="•"/>
            </a:pPr>
            <a:endParaRPr lang="de-DE" altLang="de-DE" dirty="0"/>
          </a:p>
          <a:p>
            <a:pPr marL="1588" lvl="1" indent="0">
              <a:buNone/>
            </a:pPr>
            <a:endParaRPr lang="de-DE" b="1" dirty="0" smtClean="0"/>
          </a:p>
          <a:p>
            <a:pPr marL="1588" lvl="1" indent="0">
              <a:buNone/>
            </a:pPr>
            <a:endParaRPr lang="de-DE" dirty="0"/>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0380" y="2874741"/>
            <a:ext cx="1779885" cy="2109042"/>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0959" y="5775845"/>
            <a:ext cx="3767328" cy="981456"/>
          </a:xfrm>
          <a:prstGeom prst="rect">
            <a:avLst/>
          </a:prstGeom>
        </p:spPr>
      </p:pic>
      <p:pic>
        <p:nvPicPr>
          <p:cNvPr id="8" name="Picture 2" descr="https://upload.wikimedia.org/wikipedia/commons/thumb/1/1e/German_National_Library_of_Science_and_Technology_TIB_university_library_Hannover_UB_Am_Welfengarten_1b_Nordstadt_Hannover_Germany_04.jpg/1280px-German_National_Library_of_Science_and_Technology_TIB_university_library_Hannover_UB_Am_Welfengarten_1b_Nordstadt_Hannover_Germany_0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91880" y="5762713"/>
            <a:ext cx="1512168" cy="10077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www.leibniz-gemeinschaft.de/fileadmin/user_upload/bilder/Presse/Logos/LogoLeibniz_RGB_E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08104" y="4725144"/>
            <a:ext cx="1203575" cy="81389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09359" y="5762713"/>
            <a:ext cx="2038505" cy="994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41580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6028" y="1305803"/>
            <a:ext cx="3164060" cy="1864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3476" y="3981656"/>
            <a:ext cx="3643424" cy="214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el 1"/>
          <p:cNvSpPr>
            <a:spLocks noGrp="1"/>
          </p:cNvSpPr>
          <p:nvPr>
            <p:ph type="title"/>
          </p:nvPr>
        </p:nvSpPr>
        <p:spPr>
          <a:xfrm>
            <a:off x="332191" y="404664"/>
            <a:ext cx="6480720" cy="720074"/>
          </a:xfrm>
        </p:spPr>
        <p:txBody>
          <a:bodyPr/>
          <a:lstStyle/>
          <a:p>
            <a:r>
              <a:rPr lang="de-DE" altLang="de-DE" dirty="0" smtClean="0"/>
              <a:t>TIB – Hannover – Great </a:t>
            </a:r>
            <a:r>
              <a:rPr lang="de-DE" altLang="de-DE" dirty="0" err="1" smtClean="0"/>
              <a:t>Britain</a:t>
            </a:r>
            <a:endParaRPr lang="de-DE" dirty="0"/>
          </a:p>
        </p:txBody>
      </p:sp>
      <p:pic>
        <p:nvPicPr>
          <p:cNvPr id="10"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886" y="1311523"/>
            <a:ext cx="3277716" cy="1930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el 1"/>
          <p:cNvSpPr txBox="1">
            <a:spLocks/>
          </p:cNvSpPr>
          <p:nvPr/>
        </p:nvSpPr>
        <p:spPr bwMode="auto">
          <a:xfrm>
            <a:off x="628886" y="3242220"/>
            <a:ext cx="3277716" cy="720074"/>
          </a:xfrm>
          <a:prstGeom prst="rect">
            <a:avLst/>
          </a:prstGeom>
          <a:noFill/>
          <a:ln>
            <a:noFill/>
          </a:ln>
          <a:effectLst/>
          <a:extLst/>
        </p:spPr>
        <p:txBody>
          <a:bodyPr vert="horz" wrap="square" lIns="0" tIns="0" rIns="0" bIns="0" numCol="1" anchor="t" anchorCtr="0" compatLnSpc="1">
            <a:prstTxWarp prst="textNoShape">
              <a:avLst/>
            </a:prstTxWarp>
          </a:bodyPr>
          <a:lstStyle>
            <a:lvl1pPr algn="l" rtl="0" eaLnBrk="1" fontAlgn="base" hangingPunct="1">
              <a:lnSpc>
                <a:spcPct val="113000"/>
              </a:lnSpc>
              <a:spcBef>
                <a:spcPct val="0"/>
              </a:spcBef>
              <a:spcAft>
                <a:spcPct val="0"/>
              </a:spcAft>
              <a:defRPr sz="2200" b="1">
                <a:solidFill>
                  <a:schemeClr val="tx2"/>
                </a:solidFill>
                <a:latin typeface="+mj-lt"/>
                <a:ea typeface="+mj-ea"/>
                <a:cs typeface="+mj-cs"/>
              </a:defRPr>
            </a:lvl1pPr>
            <a:lvl2pPr algn="l" rtl="0" eaLnBrk="1" fontAlgn="base" hangingPunct="1">
              <a:lnSpc>
                <a:spcPts val="3000"/>
              </a:lnSpc>
              <a:spcBef>
                <a:spcPct val="0"/>
              </a:spcBef>
              <a:spcAft>
                <a:spcPct val="0"/>
              </a:spcAft>
              <a:defRPr sz="2200" b="1">
                <a:solidFill>
                  <a:schemeClr val="tx1"/>
                </a:solidFill>
                <a:latin typeface="Arial" charset="0"/>
                <a:cs typeface="Arial" charset="0"/>
              </a:defRPr>
            </a:lvl2pPr>
            <a:lvl3pPr algn="l" rtl="0" eaLnBrk="1" fontAlgn="base" hangingPunct="1">
              <a:lnSpc>
                <a:spcPts val="3000"/>
              </a:lnSpc>
              <a:spcBef>
                <a:spcPct val="0"/>
              </a:spcBef>
              <a:spcAft>
                <a:spcPct val="0"/>
              </a:spcAft>
              <a:defRPr sz="2200" b="1">
                <a:solidFill>
                  <a:schemeClr val="tx1"/>
                </a:solidFill>
                <a:latin typeface="Arial" charset="0"/>
                <a:cs typeface="Arial" charset="0"/>
              </a:defRPr>
            </a:lvl3pPr>
            <a:lvl4pPr algn="l" rtl="0" eaLnBrk="1" fontAlgn="base" hangingPunct="1">
              <a:lnSpc>
                <a:spcPts val="3000"/>
              </a:lnSpc>
              <a:spcBef>
                <a:spcPct val="0"/>
              </a:spcBef>
              <a:spcAft>
                <a:spcPct val="0"/>
              </a:spcAft>
              <a:defRPr sz="2200" b="1">
                <a:solidFill>
                  <a:schemeClr val="tx1"/>
                </a:solidFill>
                <a:latin typeface="Arial" charset="0"/>
                <a:cs typeface="Arial" charset="0"/>
              </a:defRPr>
            </a:lvl4pPr>
            <a:lvl5pPr algn="l" rtl="0" eaLnBrk="1" fontAlgn="base" hangingPunct="1">
              <a:lnSpc>
                <a:spcPts val="3000"/>
              </a:lnSpc>
              <a:spcBef>
                <a:spcPct val="0"/>
              </a:spcBef>
              <a:spcAft>
                <a:spcPct val="0"/>
              </a:spcAft>
              <a:defRPr sz="2200" b="1">
                <a:solidFill>
                  <a:schemeClr val="tx1"/>
                </a:solidFill>
                <a:latin typeface="Arial" charset="0"/>
                <a:cs typeface="Arial" charset="0"/>
              </a:defRPr>
            </a:lvl5pPr>
            <a:lvl6pPr marL="457189" algn="l" rtl="0" eaLnBrk="1" fontAlgn="base" hangingPunct="1">
              <a:lnSpc>
                <a:spcPts val="3000"/>
              </a:lnSpc>
              <a:spcBef>
                <a:spcPct val="0"/>
              </a:spcBef>
              <a:spcAft>
                <a:spcPct val="0"/>
              </a:spcAft>
              <a:defRPr sz="2200" b="1">
                <a:solidFill>
                  <a:schemeClr val="tx1"/>
                </a:solidFill>
                <a:latin typeface="Arial" charset="0"/>
                <a:cs typeface="Arial" charset="0"/>
              </a:defRPr>
            </a:lvl6pPr>
            <a:lvl7pPr marL="914377" algn="l" rtl="0" eaLnBrk="1" fontAlgn="base" hangingPunct="1">
              <a:lnSpc>
                <a:spcPts val="3000"/>
              </a:lnSpc>
              <a:spcBef>
                <a:spcPct val="0"/>
              </a:spcBef>
              <a:spcAft>
                <a:spcPct val="0"/>
              </a:spcAft>
              <a:defRPr sz="2200" b="1">
                <a:solidFill>
                  <a:schemeClr val="tx1"/>
                </a:solidFill>
                <a:latin typeface="Arial" charset="0"/>
                <a:cs typeface="Arial" charset="0"/>
              </a:defRPr>
            </a:lvl7pPr>
            <a:lvl8pPr marL="1371566" algn="l" rtl="0" eaLnBrk="1" fontAlgn="base" hangingPunct="1">
              <a:lnSpc>
                <a:spcPts val="3000"/>
              </a:lnSpc>
              <a:spcBef>
                <a:spcPct val="0"/>
              </a:spcBef>
              <a:spcAft>
                <a:spcPct val="0"/>
              </a:spcAft>
              <a:defRPr sz="2200" b="1">
                <a:solidFill>
                  <a:schemeClr val="tx1"/>
                </a:solidFill>
                <a:latin typeface="Arial" charset="0"/>
                <a:cs typeface="Arial" charset="0"/>
              </a:defRPr>
            </a:lvl8pPr>
            <a:lvl9pPr marL="1828754" algn="l" rtl="0" eaLnBrk="1" fontAlgn="base" hangingPunct="1">
              <a:lnSpc>
                <a:spcPts val="3000"/>
              </a:lnSpc>
              <a:spcBef>
                <a:spcPct val="0"/>
              </a:spcBef>
              <a:spcAft>
                <a:spcPct val="0"/>
              </a:spcAft>
              <a:defRPr sz="2200" b="1">
                <a:solidFill>
                  <a:schemeClr val="tx1"/>
                </a:solidFill>
                <a:latin typeface="Arial" charset="0"/>
                <a:cs typeface="Arial" charset="0"/>
              </a:defRPr>
            </a:lvl9pPr>
          </a:lstStyle>
          <a:p>
            <a:r>
              <a:rPr lang="de-DE" altLang="de-DE" sz="1200" b="0" kern="0" dirty="0" err="1" smtClean="0">
                <a:solidFill>
                  <a:schemeClr val="tx1"/>
                </a:solidFill>
              </a:rPr>
              <a:t>Guelph</a:t>
            </a:r>
            <a:r>
              <a:rPr lang="de-DE" altLang="de-DE" sz="1200" b="0" kern="0" dirty="0" smtClean="0">
                <a:solidFill>
                  <a:schemeClr val="tx1"/>
                </a:solidFill>
              </a:rPr>
              <a:t> Castle  (</a:t>
            </a:r>
            <a:r>
              <a:rPr lang="de-DE" altLang="de-DE" sz="1200" b="0" kern="0" dirty="0" err="1" smtClean="0">
                <a:solidFill>
                  <a:schemeClr val="tx1"/>
                </a:solidFill>
              </a:rPr>
              <a:t>main</a:t>
            </a:r>
            <a:r>
              <a:rPr lang="de-DE" altLang="de-DE" sz="1200" b="0" kern="0" dirty="0" smtClean="0">
                <a:solidFill>
                  <a:schemeClr val="tx1"/>
                </a:solidFill>
              </a:rPr>
              <a:t> </a:t>
            </a:r>
            <a:r>
              <a:rPr lang="de-DE" altLang="de-DE" sz="1200" b="0" kern="0" dirty="0" err="1" smtClean="0">
                <a:solidFill>
                  <a:schemeClr val="tx1"/>
                </a:solidFill>
              </a:rPr>
              <a:t>campus</a:t>
            </a:r>
            <a:r>
              <a:rPr lang="de-DE" altLang="de-DE" sz="1200" b="0" kern="0" dirty="0" smtClean="0">
                <a:solidFill>
                  <a:schemeClr val="tx1"/>
                </a:solidFill>
              </a:rPr>
              <a:t>)</a:t>
            </a:r>
            <a:endParaRPr lang="de-DE" sz="1200" b="0" kern="0" dirty="0">
              <a:solidFill>
                <a:schemeClr val="tx1"/>
              </a:solidFill>
            </a:endParaRPr>
          </a:p>
        </p:txBody>
      </p:sp>
      <p:pic>
        <p:nvPicPr>
          <p:cNvPr id="614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49" y="3496374"/>
            <a:ext cx="2552627" cy="2511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hteck 4"/>
          <p:cNvSpPr/>
          <p:nvPr/>
        </p:nvSpPr>
        <p:spPr>
          <a:xfrm>
            <a:off x="179512" y="6043900"/>
            <a:ext cx="2489780" cy="523220"/>
          </a:xfrm>
          <a:prstGeom prst="rect">
            <a:avLst/>
          </a:prstGeom>
        </p:spPr>
        <p:txBody>
          <a:bodyPr wrap="square">
            <a:spAutoFit/>
          </a:bodyPr>
          <a:lstStyle/>
          <a:p>
            <a:r>
              <a:rPr lang="de-DE" sz="1400" dirty="0" smtClean="0"/>
              <a:t>Britisch-</a:t>
            </a:r>
            <a:r>
              <a:rPr lang="de-DE" sz="1400" dirty="0" err="1" smtClean="0"/>
              <a:t>Hannoverian</a:t>
            </a:r>
            <a:r>
              <a:rPr lang="de-DE" sz="1400" dirty="0" smtClean="0"/>
              <a:t> </a:t>
            </a:r>
            <a:endParaRPr lang="de-DE" sz="1400" dirty="0" smtClean="0"/>
          </a:p>
          <a:p>
            <a:r>
              <a:rPr lang="de-DE" sz="1400" dirty="0" err="1" smtClean="0"/>
              <a:t>coat</a:t>
            </a:r>
            <a:r>
              <a:rPr lang="de-DE" sz="1400" dirty="0" smtClean="0"/>
              <a:t> </a:t>
            </a:r>
            <a:r>
              <a:rPr lang="de-DE" sz="1400" dirty="0" err="1" smtClean="0"/>
              <a:t>of</a:t>
            </a:r>
            <a:r>
              <a:rPr lang="de-DE" sz="1400" dirty="0" smtClean="0"/>
              <a:t> </a:t>
            </a:r>
            <a:r>
              <a:rPr lang="de-DE" sz="1400" dirty="0" err="1" smtClean="0"/>
              <a:t>arms</a:t>
            </a:r>
            <a:r>
              <a:rPr lang="de-DE" sz="1400" dirty="0" smtClean="0"/>
              <a:t> </a:t>
            </a:r>
            <a:r>
              <a:rPr lang="de-DE" sz="1400" dirty="0"/>
              <a:t>(1714–1801)</a:t>
            </a:r>
            <a:endParaRPr lang="de-DE" dirty="0"/>
          </a:p>
        </p:txBody>
      </p:sp>
      <p:cxnSp>
        <p:nvCxnSpPr>
          <p:cNvPr id="12" name="Gerade Verbindung 11"/>
          <p:cNvCxnSpPr/>
          <p:nvPr/>
        </p:nvCxnSpPr>
        <p:spPr>
          <a:xfrm>
            <a:off x="5078001" y="3861048"/>
            <a:ext cx="1654239" cy="100811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p:nvCxnSpPr>
        <p:spPr>
          <a:xfrm flipV="1">
            <a:off x="5091321" y="5013176"/>
            <a:ext cx="1640919" cy="61117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p:nvCxnSpPr>
        <p:spPr>
          <a:xfrm>
            <a:off x="2555776" y="3861048"/>
            <a:ext cx="4030503" cy="107927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p:nvCxnSpPr>
        <p:spPr>
          <a:xfrm flipV="1">
            <a:off x="2607953" y="5013176"/>
            <a:ext cx="3926148" cy="56189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6146" name="Picture 2" descr="http://media05.myheimat.de/2008/11/16/305942_web.jpg?122686897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5776" y="3861048"/>
            <a:ext cx="2522225" cy="1782373"/>
          </a:xfrm>
          <a:prstGeom prst="rect">
            <a:avLst/>
          </a:prstGeom>
          <a:noFill/>
          <a:extLst>
            <a:ext uri="{909E8E84-426E-40DD-AFC4-6F175D3DCCD1}">
              <a14:hiddenFill xmlns:a14="http://schemas.microsoft.com/office/drawing/2010/main">
                <a:solidFill>
                  <a:srgbClr val="FFFFFF"/>
                </a:solidFill>
              </a14:hiddenFill>
            </a:ext>
          </a:extLst>
        </p:spPr>
      </p:pic>
      <p:sp>
        <p:nvSpPr>
          <p:cNvPr id="22" name="Textfeld 21"/>
          <p:cNvSpPr txBox="1"/>
          <p:nvPr/>
        </p:nvSpPr>
        <p:spPr>
          <a:xfrm>
            <a:off x="4926028" y="3169908"/>
            <a:ext cx="2664296" cy="276999"/>
          </a:xfrm>
          <a:prstGeom prst="rect">
            <a:avLst/>
          </a:prstGeom>
          <a:noFill/>
        </p:spPr>
        <p:txBody>
          <a:bodyPr wrap="square" rtlCol="0">
            <a:spAutoFit/>
          </a:bodyPr>
          <a:lstStyle/>
          <a:p>
            <a:r>
              <a:rPr lang="de-DE" sz="1200" dirty="0" err="1" smtClean="0"/>
              <a:t>Stables</a:t>
            </a:r>
            <a:r>
              <a:rPr lang="de-DE" sz="1200" dirty="0" smtClean="0"/>
              <a:t> </a:t>
            </a:r>
            <a:r>
              <a:rPr lang="de-DE" sz="1200" dirty="0" err="1" smtClean="0"/>
              <a:t>of</a:t>
            </a:r>
            <a:r>
              <a:rPr lang="de-DE" sz="1200" dirty="0" smtClean="0"/>
              <a:t> </a:t>
            </a:r>
            <a:r>
              <a:rPr lang="de-DE" sz="1200" dirty="0" err="1" smtClean="0"/>
              <a:t>the</a:t>
            </a:r>
            <a:r>
              <a:rPr lang="de-DE" sz="1200" dirty="0" smtClean="0"/>
              <a:t> Royal </a:t>
            </a:r>
            <a:r>
              <a:rPr lang="de-DE" sz="1200" dirty="0" err="1" smtClean="0"/>
              <a:t>Guelph</a:t>
            </a:r>
            <a:r>
              <a:rPr lang="de-DE" sz="1200" dirty="0" smtClean="0"/>
              <a:t> </a:t>
            </a:r>
            <a:r>
              <a:rPr lang="de-DE" sz="1200" dirty="0" err="1" smtClean="0"/>
              <a:t>Lancers</a:t>
            </a:r>
            <a:r>
              <a:rPr lang="de-DE" sz="1200" dirty="0" smtClean="0"/>
              <a:t> </a:t>
            </a:r>
            <a:endParaRPr lang="de-DE" sz="1200" dirty="0"/>
          </a:p>
        </p:txBody>
      </p:sp>
      <p:sp>
        <p:nvSpPr>
          <p:cNvPr id="23" name="Rechteck 22"/>
          <p:cNvSpPr/>
          <p:nvPr/>
        </p:nvSpPr>
        <p:spPr>
          <a:xfrm>
            <a:off x="2555776" y="3894634"/>
            <a:ext cx="2460930" cy="523220"/>
          </a:xfrm>
          <a:prstGeom prst="rect">
            <a:avLst/>
          </a:prstGeom>
        </p:spPr>
        <p:txBody>
          <a:bodyPr wrap="none">
            <a:spAutoFit/>
          </a:bodyPr>
          <a:lstStyle/>
          <a:p>
            <a:r>
              <a:rPr lang="de-DE" sz="1400" b="1" dirty="0">
                <a:solidFill>
                  <a:srgbClr val="FFFF00"/>
                </a:solidFill>
              </a:rPr>
              <a:t>SUSCIPERE ET </a:t>
            </a:r>
            <a:r>
              <a:rPr lang="de-DE" sz="1400" b="1" dirty="0" smtClean="0">
                <a:solidFill>
                  <a:srgbClr val="FFFF00"/>
                </a:solidFill>
              </a:rPr>
              <a:t>FINIRE</a:t>
            </a:r>
          </a:p>
          <a:p>
            <a:r>
              <a:rPr lang="de-DE" sz="1400" b="1" dirty="0" err="1" smtClean="0">
                <a:solidFill>
                  <a:srgbClr val="FFFF00"/>
                </a:solidFill>
              </a:rPr>
              <a:t>Undertake</a:t>
            </a:r>
            <a:r>
              <a:rPr lang="de-DE" sz="1400" b="1" dirty="0" smtClean="0">
                <a:solidFill>
                  <a:srgbClr val="FFFF00"/>
                </a:solidFill>
              </a:rPr>
              <a:t> </a:t>
            </a:r>
            <a:r>
              <a:rPr lang="de-DE" sz="1400" b="1" dirty="0" err="1" smtClean="0">
                <a:solidFill>
                  <a:srgbClr val="FFFF00"/>
                </a:solidFill>
              </a:rPr>
              <a:t>and</a:t>
            </a:r>
            <a:r>
              <a:rPr lang="de-DE" sz="1400" b="1" dirty="0" smtClean="0">
                <a:solidFill>
                  <a:srgbClr val="FFFF00"/>
                </a:solidFill>
              </a:rPr>
              <a:t> </a:t>
            </a:r>
            <a:r>
              <a:rPr lang="de-DE" sz="1400" b="1" dirty="0" err="1" smtClean="0">
                <a:solidFill>
                  <a:srgbClr val="FFFF00"/>
                </a:solidFill>
              </a:rPr>
              <a:t>accomplish</a:t>
            </a:r>
            <a:endParaRPr lang="de-DE" sz="1400" dirty="0">
              <a:solidFill>
                <a:srgbClr val="FFFF00"/>
              </a:solidFill>
            </a:endParaRPr>
          </a:p>
        </p:txBody>
      </p:sp>
      <p:sp>
        <p:nvSpPr>
          <p:cNvPr id="16" name="Textfeld 15"/>
          <p:cNvSpPr txBox="1"/>
          <p:nvPr/>
        </p:nvSpPr>
        <p:spPr>
          <a:xfrm>
            <a:off x="4593476" y="6167011"/>
            <a:ext cx="2664296" cy="276999"/>
          </a:xfrm>
          <a:prstGeom prst="rect">
            <a:avLst/>
          </a:prstGeom>
          <a:noFill/>
        </p:spPr>
        <p:txBody>
          <a:bodyPr wrap="square" rtlCol="0">
            <a:spAutoFit/>
          </a:bodyPr>
          <a:lstStyle/>
          <a:p>
            <a:r>
              <a:rPr lang="de-DE" sz="1200" dirty="0" err="1" smtClean="0"/>
              <a:t>Stables</a:t>
            </a:r>
            <a:r>
              <a:rPr lang="de-DE" sz="1200" dirty="0" smtClean="0"/>
              <a:t> </a:t>
            </a:r>
            <a:r>
              <a:rPr lang="de-DE" sz="1200" dirty="0" err="1" smtClean="0"/>
              <a:t>of</a:t>
            </a:r>
            <a:r>
              <a:rPr lang="de-DE" sz="1200" dirty="0" smtClean="0"/>
              <a:t> </a:t>
            </a:r>
            <a:r>
              <a:rPr lang="de-DE" sz="1200" dirty="0" err="1" smtClean="0"/>
              <a:t>the</a:t>
            </a:r>
            <a:r>
              <a:rPr lang="de-DE" sz="1200" dirty="0" smtClean="0"/>
              <a:t> Royal </a:t>
            </a:r>
            <a:r>
              <a:rPr lang="de-DE" sz="1200" dirty="0" err="1" smtClean="0"/>
              <a:t>Guelph</a:t>
            </a:r>
            <a:r>
              <a:rPr lang="de-DE" sz="1200" dirty="0" smtClean="0"/>
              <a:t> </a:t>
            </a:r>
            <a:r>
              <a:rPr lang="de-DE" sz="1200" dirty="0" err="1" smtClean="0"/>
              <a:t>Lancers</a:t>
            </a:r>
            <a:r>
              <a:rPr lang="de-DE" sz="1200" dirty="0" smtClean="0"/>
              <a:t> </a:t>
            </a:r>
            <a:endParaRPr lang="de-DE" sz="1200" dirty="0"/>
          </a:p>
        </p:txBody>
      </p:sp>
      <p:sp>
        <p:nvSpPr>
          <p:cNvPr id="2" name="Textfeld 1"/>
          <p:cNvSpPr txBox="1"/>
          <p:nvPr/>
        </p:nvSpPr>
        <p:spPr>
          <a:xfrm>
            <a:off x="2555776" y="5624352"/>
            <a:ext cx="1728192" cy="246221"/>
          </a:xfrm>
          <a:prstGeom prst="rect">
            <a:avLst/>
          </a:prstGeom>
          <a:noFill/>
        </p:spPr>
        <p:txBody>
          <a:bodyPr wrap="square" rtlCol="0">
            <a:spAutoFit/>
          </a:bodyPr>
          <a:lstStyle/>
          <a:p>
            <a:r>
              <a:rPr lang="de-DE" sz="1000" dirty="0" smtClean="0"/>
              <a:t>Source: TIB</a:t>
            </a:r>
            <a:endParaRPr lang="de-DE" sz="1000" dirty="0"/>
          </a:p>
        </p:txBody>
      </p:sp>
      <p:sp>
        <p:nvSpPr>
          <p:cNvPr id="19" name="Textfeld 18"/>
          <p:cNvSpPr txBox="1"/>
          <p:nvPr/>
        </p:nvSpPr>
        <p:spPr>
          <a:xfrm>
            <a:off x="415366" y="6552684"/>
            <a:ext cx="1728192" cy="246221"/>
          </a:xfrm>
          <a:prstGeom prst="rect">
            <a:avLst/>
          </a:prstGeom>
          <a:noFill/>
        </p:spPr>
        <p:txBody>
          <a:bodyPr wrap="square" rtlCol="0">
            <a:spAutoFit/>
          </a:bodyPr>
          <a:lstStyle/>
          <a:p>
            <a:r>
              <a:rPr lang="de-DE" sz="1000" dirty="0" smtClean="0"/>
              <a:t>Source: Wikipedia</a:t>
            </a:r>
            <a:endParaRPr lang="de-DE" sz="1000" dirty="0"/>
          </a:p>
        </p:txBody>
      </p:sp>
      <p:sp>
        <p:nvSpPr>
          <p:cNvPr id="21" name="Textfeld 20"/>
          <p:cNvSpPr txBox="1"/>
          <p:nvPr/>
        </p:nvSpPr>
        <p:spPr>
          <a:xfrm>
            <a:off x="4672907" y="6429573"/>
            <a:ext cx="1728192" cy="246221"/>
          </a:xfrm>
          <a:prstGeom prst="rect">
            <a:avLst/>
          </a:prstGeom>
          <a:noFill/>
        </p:spPr>
        <p:txBody>
          <a:bodyPr wrap="square" rtlCol="0">
            <a:spAutoFit/>
          </a:bodyPr>
          <a:lstStyle/>
          <a:p>
            <a:r>
              <a:rPr lang="de-DE" sz="1000" dirty="0" smtClean="0"/>
              <a:t>Source: TIB</a:t>
            </a:r>
            <a:endParaRPr lang="de-DE" sz="1000" dirty="0"/>
          </a:p>
        </p:txBody>
      </p:sp>
      <p:sp>
        <p:nvSpPr>
          <p:cNvPr id="24" name="Textfeld 23"/>
          <p:cNvSpPr txBox="1"/>
          <p:nvPr/>
        </p:nvSpPr>
        <p:spPr>
          <a:xfrm>
            <a:off x="4995597" y="3373263"/>
            <a:ext cx="1728192" cy="246221"/>
          </a:xfrm>
          <a:prstGeom prst="rect">
            <a:avLst/>
          </a:prstGeom>
          <a:noFill/>
        </p:spPr>
        <p:txBody>
          <a:bodyPr wrap="square" rtlCol="0">
            <a:spAutoFit/>
          </a:bodyPr>
          <a:lstStyle/>
          <a:p>
            <a:r>
              <a:rPr lang="de-DE" sz="1000" dirty="0" smtClean="0"/>
              <a:t>Source: TIB</a:t>
            </a:r>
            <a:endParaRPr lang="de-DE" sz="1000" dirty="0"/>
          </a:p>
        </p:txBody>
      </p:sp>
      <p:sp>
        <p:nvSpPr>
          <p:cNvPr id="25" name="Textfeld 24"/>
          <p:cNvSpPr txBox="1"/>
          <p:nvPr/>
        </p:nvSpPr>
        <p:spPr>
          <a:xfrm>
            <a:off x="3097115" y="3236415"/>
            <a:ext cx="1728192" cy="246221"/>
          </a:xfrm>
          <a:prstGeom prst="rect">
            <a:avLst/>
          </a:prstGeom>
          <a:noFill/>
        </p:spPr>
        <p:txBody>
          <a:bodyPr wrap="square" rtlCol="0">
            <a:spAutoFit/>
          </a:bodyPr>
          <a:lstStyle/>
          <a:p>
            <a:r>
              <a:rPr lang="de-DE" sz="1000" dirty="0" smtClean="0"/>
              <a:t>Source: TIB</a:t>
            </a:r>
            <a:endParaRPr lang="de-DE" sz="1000" dirty="0"/>
          </a:p>
        </p:txBody>
      </p:sp>
    </p:spTree>
    <p:extLst>
      <p:ext uri="{BB962C8B-B14F-4D97-AF65-F5344CB8AC3E}">
        <p14:creationId xmlns:p14="http://schemas.microsoft.com/office/powerpoint/2010/main" val="603341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981450" y="3246438"/>
            <a:ext cx="1057275" cy="67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744" tIns="48372" rIns="96744" bIns="48372">
            <a:spAutoFit/>
          </a:bodyPr>
          <a:lstStyle>
            <a:lvl1pPr defTabSz="966788" eaLnBrk="0" hangingPunct="0">
              <a:spcBef>
                <a:spcPct val="0"/>
              </a:spcBef>
              <a:defRPr sz="2400">
                <a:solidFill>
                  <a:schemeClr val="tx1"/>
                </a:solidFill>
                <a:latin typeface="Times" pitchFamily="18" charset="0"/>
              </a:defRPr>
            </a:lvl1pPr>
            <a:lvl2pPr indent="26988" defTabSz="966788" eaLnBrk="0" hangingPunct="0">
              <a:spcBef>
                <a:spcPct val="0"/>
              </a:spcBef>
              <a:defRPr sz="2400">
                <a:solidFill>
                  <a:schemeClr val="tx1"/>
                </a:solidFill>
                <a:latin typeface="Times" pitchFamily="18" charset="0"/>
              </a:defRPr>
            </a:lvl2pPr>
            <a:lvl3pPr indent="52388" defTabSz="966788" eaLnBrk="0" hangingPunct="0">
              <a:spcBef>
                <a:spcPct val="0"/>
              </a:spcBef>
              <a:defRPr sz="2400">
                <a:solidFill>
                  <a:schemeClr val="tx1"/>
                </a:solidFill>
                <a:latin typeface="Times" pitchFamily="18" charset="0"/>
              </a:defRPr>
            </a:lvl3pPr>
            <a:lvl4pPr marL="1370013" indent="80963" defTabSz="966788" eaLnBrk="0" hangingPunct="0">
              <a:spcBef>
                <a:spcPct val="0"/>
              </a:spcBef>
              <a:defRPr sz="2400">
                <a:solidFill>
                  <a:schemeClr val="tx1"/>
                </a:solidFill>
                <a:latin typeface="Times" pitchFamily="18" charset="0"/>
              </a:defRPr>
            </a:lvl4pPr>
            <a:lvl5pPr marL="1827213" indent="107950" defTabSz="966788" eaLnBrk="0" hangingPunct="0">
              <a:spcBef>
                <a:spcPct val="0"/>
              </a:spcBef>
              <a:defRPr sz="2400">
                <a:solidFill>
                  <a:schemeClr val="tx1"/>
                </a:solidFill>
                <a:latin typeface="Times" pitchFamily="18" charset="0"/>
              </a:defRPr>
            </a:lvl5pPr>
            <a:lvl6pPr marL="2284413" indent="107950" defTabSz="966788" eaLnBrk="0" fontAlgn="base" hangingPunct="0">
              <a:spcBef>
                <a:spcPct val="0"/>
              </a:spcBef>
              <a:spcAft>
                <a:spcPct val="0"/>
              </a:spcAft>
              <a:defRPr sz="2400">
                <a:solidFill>
                  <a:schemeClr val="tx1"/>
                </a:solidFill>
                <a:latin typeface="Times" pitchFamily="18" charset="0"/>
              </a:defRPr>
            </a:lvl6pPr>
            <a:lvl7pPr marL="2741613" indent="107950" defTabSz="966788" eaLnBrk="0" fontAlgn="base" hangingPunct="0">
              <a:spcBef>
                <a:spcPct val="0"/>
              </a:spcBef>
              <a:spcAft>
                <a:spcPct val="0"/>
              </a:spcAft>
              <a:defRPr sz="2400">
                <a:solidFill>
                  <a:schemeClr val="tx1"/>
                </a:solidFill>
                <a:latin typeface="Times" pitchFamily="18" charset="0"/>
              </a:defRPr>
            </a:lvl7pPr>
            <a:lvl8pPr marL="3198813" indent="107950" defTabSz="966788" eaLnBrk="0" fontAlgn="base" hangingPunct="0">
              <a:spcBef>
                <a:spcPct val="0"/>
              </a:spcBef>
              <a:spcAft>
                <a:spcPct val="0"/>
              </a:spcAft>
              <a:defRPr sz="2400">
                <a:solidFill>
                  <a:schemeClr val="tx1"/>
                </a:solidFill>
                <a:latin typeface="Times" pitchFamily="18" charset="0"/>
              </a:defRPr>
            </a:lvl8pPr>
            <a:lvl9pPr marL="3656013" indent="107950" defTabSz="966788" eaLnBrk="0" fontAlgn="base" hangingPunct="0">
              <a:spcBef>
                <a:spcPct val="0"/>
              </a:spcBef>
              <a:spcAft>
                <a:spcPct val="0"/>
              </a:spcAft>
              <a:defRPr sz="2400">
                <a:solidFill>
                  <a:schemeClr val="tx1"/>
                </a:solidFill>
                <a:latin typeface="Times" pitchFamily="18" charset="0"/>
              </a:defRPr>
            </a:lvl9pPr>
          </a:lstStyle>
          <a:p>
            <a:pPr eaLnBrk="1" hangingPunct="1">
              <a:buFontTx/>
              <a:buNone/>
            </a:pPr>
            <a:r>
              <a:rPr lang="de-DE" altLang="de-DE" sz="3800" b="1" dirty="0">
                <a:latin typeface="Arial" pitchFamily="34" charset="0"/>
                <a:ea typeface="Geneva"/>
                <a:cs typeface="Geneva"/>
              </a:rPr>
              <a:t>TIB</a:t>
            </a:r>
          </a:p>
        </p:txBody>
      </p:sp>
      <p:pic>
        <p:nvPicPr>
          <p:cNvPr id="5"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3613" y="1449388"/>
            <a:ext cx="1978025" cy="1249362"/>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18"/>
          <p:cNvGrpSpPr>
            <a:grpSpLocks/>
          </p:cNvGrpSpPr>
          <p:nvPr/>
        </p:nvGrpSpPr>
        <p:grpSpPr bwMode="auto">
          <a:xfrm>
            <a:off x="635000" y="1509713"/>
            <a:ext cx="1465263" cy="2063750"/>
            <a:chOff x="921" y="2291"/>
            <a:chExt cx="1022" cy="1482"/>
          </a:xfrm>
        </p:grpSpPr>
        <p:pic>
          <p:nvPicPr>
            <p:cNvPr id="7" name="Picture 4" descr="getinfoneu2"/>
            <p:cNvPicPr>
              <a:picLocks noChangeAspect="1" noChangeArrowheads="1"/>
            </p:cNvPicPr>
            <p:nvPr/>
          </p:nvPicPr>
          <p:blipFill>
            <a:blip r:embed="rId3">
              <a:extLst>
                <a:ext uri="{28A0092B-C50C-407E-A947-70E740481C1C}">
                  <a14:useLocalDpi xmlns:a14="http://schemas.microsoft.com/office/drawing/2010/main" val="0"/>
                </a:ext>
              </a:extLst>
            </a:blip>
            <a:srcRect t="43739" r="72997" b="11186"/>
            <a:stretch>
              <a:fillRect/>
            </a:stretch>
          </p:blipFill>
          <p:spPr bwMode="auto">
            <a:xfrm>
              <a:off x="921" y="2291"/>
              <a:ext cx="1022" cy="1339"/>
            </a:xfrm>
            <a:prstGeom prst="rect">
              <a:avLst/>
            </a:prstGeom>
            <a:noFill/>
            <a:ln w="9525">
              <a:solidFill>
                <a:schemeClr val="tx1"/>
              </a:solidFill>
              <a:miter lim="800000"/>
              <a:headEnd/>
              <a:tailEnd/>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sp>
          <p:nvSpPr>
            <p:cNvPr id="8" name="Text Box 20"/>
            <p:cNvSpPr txBox="1">
              <a:spLocks noChangeArrowheads="1"/>
            </p:cNvSpPr>
            <p:nvPr/>
          </p:nvSpPr>
          <p:spPr bwMode="auto">
            <a:xfrm>
              <a:off x="989" y="3540"/>
              <a:ext cx="718" cy="233"/>
            </a:xfrm>
            <a:prstGeom prst="rect">
              <a:avLst/>
            </a:prstGeom>
            <a:solidFill>
              <a:schemeClr val="bg2"/>
            </a:solidFill>
            <a:ln>
              <a:noFill/>
            </a:ln>
            <a:effectLst>
              <a:outerShdw dist="107763" dir="2700000" algn="ctr" rotWithShape="0">
                <a:srgbClr val="808080">
                  <a:alpha val="5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lIns="96744" tIns="48372" rIns="96744" bIns="48372">
              <a:spAutoFit/>
            </a:bodyPr>
            <a:lstStyle>
              <a:lvl1pPr defTabSz="966788" eaLnBrk="0" hangingPunct="0">
                <a:spcBef>
                  <a:spcPct val="0"/>
                </a:spcBef>
                <a:defRPr sz="2400">
                  <a:solidFill>
                    <a:schemeClr val="tx1"/>
                  </a:solidFill>
                  <a:latin typeface="Times" pitchFamily="18" charset="0"/>
                </a:defRPr>
              </a:lvl1pPr>
              <a:lvl2pPr indent="26988" defTabSz="966788" eaLnBrk="0" hangingPunct="0">
                <a:spcBef>
                  <a:spcPct val="0"/>
                </a:spcBef>
                <a:defRPr sz="2400">
                  <a:solidFill>
                    <a:schemeClr val="tx1"/>
                  </a:solidFill>
                  <a:latin typeface="Times" pitchFamily="18" charset="0"/>
                </a:defRPr>
              </a:lvl2pPr>
              <a:lvl3pPr indent="52388" defTabSz="966788" eaLnBrk="0" hangingPunct="0">
                <a:spcBef>
                  <a:spcPct val="0"/>
                </a:spcBef>
                <a:defRPr sz="2400">
                  <a:solidFill>
                    <a:schemeClr val="tx1"/>
                  </a:solidFill>
                  <a:latin typeface="Times" pitchFamily="18" charset="0"/>
                </a:defRPr>
              </a:lvl3pPr>
              <a:lvl4pPr marL="1370013" indent="80963" defTabSz="966788" eaLnBrk="0" hangingPunct="0">
                <a:spcBef>
                  <a:spcPct val="0"/>
                </a:spcBef>
                <a:defRPr sz="2400">
                  <a:solidFill>
                    <a:schemeClr val="tx1"/>
                  </a:solidFill>
                  <a:latin typeface="Times" pitchFamily="18" charset="0"/>
                </a:defRPr>
              </a:lvl4pPr>
              <a:lvl5pPr marL="1827213" indent="107950" defTabSz="966788" eaLnBrk="0" hangingPunct="0">
                <a:spcBef>
                  <a:spcPct val="0"/>
                </a:spcBef>
                <a:defRPr sz="2400">
                  <a:solidFill>
                    <a:schemeClr val="tx1"/>
                  </a:solidFill>
                  <a:latin typeface="Times" pitchFamily="18" charset="0"/>
                </a:defRPr>
              </a:lvl5pPr>
              <a:lvl6pPr marL="2284413" indent="107950" defTabSz="966788" eaLnBrk="0" fontAlgn="base" hangingPunct="0">
                <a:spcBef>
                  <a:spcPct val="0"/>
                </a:spcBef>
                <a:spcAft>
                  <a:spcPct val="0"/>
                </a:spcAft>
                <a:defRPr sz="2400">
                  <a:solidFill>
                    <a:schemeClr val="tx1"/>
                  </a:solidFill>
                  <a:latin typeface="Times" pitchFamily="18" charset="0"/>
                </a:defRPr>
              </a:lvl6pPr>
              <a:lvl7pPr marL="2741613" indent="107950" defTabSz="966788" eaLnBrk="0" fontAlgn="base" hangingPunct="0">
                <a:spcBef>
                  <a:spcPct val="0"/>
                </a:spcBef>
                <a:spcAft>
                  <a:spcPct val="0"/>
                </a:spcAft>
                <a:defRPr sz="2400">
                  <a:solidFill>
                    <a:schemeClr val="tx1"/>
                  </a:solidFill>
                  <a:latin typeface="Times" pitchFamily="18" charset="0"/>
                </a:defRPr>
              </a:lvl7pPr>
              <a:lvl8pPr marL="3198813" indent="107950" defTabSz="966788" eaLnBrk="0" fontAlgn="base" hangingPunct="0">
                <a:spcBef>
                  <a:spcPct val="0"/>
                </a:spcBef>
                <a:spcAft>
                  <a:spcPct val="0"/>
                </a:spcAft>
                <a:defRPr sz="2400">
                  <a:solidFill>
                    <a:schemeClr val="tx1"/>
                  </a:solidFill>
                  <a:latin typeface="Times" pitchFamily="18" charset="0"/>
                </a:defRPr>
              </a:lvl8pPr>
              <a:lvl9pPr marL="3656013" indent="107950" defTabSz="966788" eaLnBrk="0" fontAlgn="base" hangingPunct="0">
                <a:spcBef>
                  <a:spcPct val="0"/>
                </a:spcBef>
                <a:spcAft>
                  <a:spcPct val="0"/>
                </a:spcAft>
                <a:defRPr sz="2400">
                  <a:solidFill>
                    <a:schemeClr val="tx1"/>
                  </a:solidFill>
                  <a:latin typeface="Times" pitchFamily="18" charset="0"/>
                </a:defRPr>
              </a:lvl9pPr>
            </a:lstStyle>
            <a:p>
              <a:pPr algn="ctr" eaLnBrk="1" hangingPunct="1">
                <a:buFontTx/>
                <a:buNone/>
              </a:pPr>
              <a:r>
                <a:rPr lang="de-DE" altLang="de-DE" sz="1500" b="1" dirty="0" err="1">
                  <a:solidFill>
                    <a:srgbClr val="003399"/>
                  </a:solidFill>
                  <a:latin typeface="Arial" pitchFamily="34" charset="0"/>
                  <a:ea typeface="Geneva"/>
                  <a:cs typeface="Geneva"/>
                </a:rPr>
                <a:t>software</a:t>
              </a:r>
              <a:r>
                <a:rPr lang="de-DE" altLang="de-DE" sz="1500" b="1" dirty="0">
                  <a:solidFill>
                    <a:srgbClr val="003399"/>
                  </a:solidFill>
                  <a:latin typeface="Arial" pitchFamily="34" charset="0"/>
                  <a:ea typeface="Geneva"/>
                  <a:cs typeface="Geneva"/>
                </a:rPr>
                <a:t> </a:t>
              </a:r>
            </a:p>
          </p:txBody>
        </p:sp>
      </p:grpSp>
      <p:grpSp>
        <p:nvGrpSpPr>
          <p:cNvPr id="9" name="Group 8"/>
          <p:cNvGrpSpPr>
            <a:grpSpLocks/>
          </p:cNvGrpSpPr>
          <p:nvPr/>
        </p:nvGrpSpPr>
        <p:grpSpPr bwMode="auto">
          <a:xfrm>
            <a:off x="557213" y="4497388"/>
            <a:ext cx="4157662" cy="1362075"/>
            <a:chOff x="2608" y="722"/>
            <a:chExt cx="2835" cy="937"/>
          </a:xfrm>
        </p:grpSpPr>
        <p:pic>
          <p:nvPicPr>
            <p:cNvPr id="10" name="Picture 4" descr="getinfoneu2"/>
            <p:cNvPicPr>
              <a:picLocks noChangeAspect="1" noChangeArrowheads="1"/>
            </p:cNvPicPr>
            <p:nvPr/>
          </p:nvPicPr>
          <p:blipFill>
            <a:blip r:embed="rId3">
              <a:extLst>
                <a:ext uri="{28A0092B-C50C-407E-A947-70E740481C1C}">
                  <a14:useLocalDpi xmlns:a14="http://schemas.microsoft.com/office/drawing/2010/main" val="0"/>
                </a:ext>
              </a:extLst>
            </a:blip>
            <a:srcRect l="35338" r="35815" b="79553"/>
            <a:stretch>
              <a:fillRect/>
            </a:stretch>
          </p:blipFill>
          <p:spPr bwMode="auto">
            <a:xfrm>
              <a:off x="2608" y="752"/>
              <a:ext cx="1362" cy="759"/>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getinfoneu2"/>
            <p:cNvPicPr>
              <a:picLocks noChangeAspect="1" noChangeArrowheads="1"/>
            </p:cNvPicPr>
            <p:nvPr/>
          </p:nvPicPr>
          <p:blipFill>
            <a:blip r:embed="rId3">
              <a:extLst>
                <a:ext uri="{28A0092B-C50C-407E-A947-70E740481C1C}">
                  <a14:useLocalDpi xmlns:a14="http://schemas.microsoft.com/office/drawing/2010/main" val="0"/>
                </a:ext>
              </a:extLst>
            </a:blip>
            <a:srcRect l="71919" r="2777" b="74829"/>
            <a:stretch>
              <a:fillRect/>
            </a:stretch>
          </p:blipFill>
          <p:spPr bwMode="auto">
            <a:xfrm>
              <a:off x="4244" y="722"/>
              <a:ext cx="1199" cy="937"/>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1"/>
            <p:cNvSpPr txBox="1">
              <a:spLocks noChangeArrowheads="1"/>
            </p:cNvSpPr>
            <p:nvPr/>
          </p:nvSpPr>
          <p:spPr bwMode="auto">
            <a:xfrm>
              <a:off x="3408" y="943"/>
              <a:ext cx="1014" cy="222"/>
            </a:xfrm>
            <a:prstGeom prst="rect">
              <a:avLst/>
            </a:prstGeom>
            <a:solidFill>
              <a:schemeClr val="bg2"/>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lIns="96744" tIns="48372" rIns="96744" bIns="48372">
              <a:spAutoFit/>
            </a:bodyPr>
            <a:lstStyle>
              <a:lvl1pPr defTabSz="966788" eaLnBrk="0" hangingPunct="0">
                <a:spcBef>
                  <a:spcPct val="0"/>
                </a:spcBef>
                <a:defRPr sz="2400">
                  <a:solidFill>
                    <a:schemeClr val="tx1"/>
                  </a:solidFill>
                  <a:latin typeface="Times" pitchFamily="18" charset="0"/>
                </a:defRPr>
              </a:lvl1pPr>
              <a:lvl2pPr indent="26988" defTabSz="966788" eaLnBrk="0" hangingPunct="0">
                <a:spcBef>
                  <a:spcPct val="0"/>
                </a:spcBef>
                <a:defRPr sz="2400">
                  <a:solidFill>
                    <a:schemeClr val="tx1"/>
                  </a:solidFill>
                  <a:latin typeface="Times" pitchFamily="18" charset="0"/>
                </a:defRPr>
              </a:lvl2pPr>
              <a:lvl3pPr indent="52388" defTabSz="966788" eaLnBrk="0" hangingPunct="0">
                <a:spcBef>
                  <a:spcPct val="0"/>
                </a:spcBef>
                <a:defRPr sz="2400">
                  <a:solidFill>
                    <a:schemeClr val="tx1"/>
                  </a:solidFill>
                  <a:latin typeface="Times" pitchFamily="18" charset="0"/>
                </a:defRPr>
              </a:lvl3pPr>
              <a:lvl4pPr marL="1370013" indent="80963" defTabSz="966788" eaLnBrk="0" hangingPunct="0">
                <a:spcBef>
                  <a:spcPct val="0"/>
                </a:spcBef>
                <a:defRPr sz="2400">
                  <a:solidFill>
                    <a:schemeClr val="tx1"/>
                  </a:solidFill>
                  <a:latin typeface="Times" pitchFamily="18" charset="0"/>
                </a:defRPr>
              </a:lvl4pPr>
              <a:lvl5pPr marL="1827213" indent="107950" defTabSz="966788" eaLnBrk="0" hangingPunct="0">
                <a:spcBef>
                  <a:spcPct val="0"/>
                </a:spcBef>
                <a:defRPr sz="2400">
                  <a:solidFill>
                    <a:schemeClr val="tx1"/>
                  </a:solidFill>
                  <a:latin typeface="Times" pitchFamily="18" charset="0"/>
                </a:defRPr>
              </a:lvl5pPr>
              <a:lvl6pPr marL="2284413" indent="107950" defTabSz="966788" eaLnBrk="0" fontAlgn="base" hangingPunct="0">
                <a:spcBef>
                  <a:spcPct val="0"/>
                </a:spcBef>
                <a:spcAft>
                  <a:spcPct val="0"/>
                </a:spcAft>
                <a:defRPr sz="2400">
                  <a:solidFill>
                    <a:schemeClr val="tx1"/>
                  </a:solidFill>
                  <a:latin typeface="Times" pitchFamily="18" charset="0"/>
                </a:defRPr>
              </a:lvl6pPr>
              <a:lvl7pPr marL="2741613" indent="107950" defTabSz="966788" eaLnBrk="0" fontAlgn="base" hangingPunct="0">
                <a:spcBef>
                  <a:spcPct val="0"/>
                </a:spcBef>
                <a:spcAft>
                  <a:spcPct val="0"/>
                </a:spcAft>
                <a:defRPr sz="2400">
                  <a:solidFill>
                    <a:schemeClr val="tx1"/>
                  </a:solidFill>
                  <a:latin typeface="Times" pitchFamily="18" charset="0"/>
                </a:defRPr>
              </a:lvl7pPr>
              <a:lvl8pPr marL="3198813" indent="107950" defTabSz="966788" eaLnBrk="0" fontAlgn="base" hangingPunct="0">
                <a:spcBef>
                  <a:spcPct val="0"/>
                </a:spcBef>
                <a:spcAft>
                  <a:spcPct val="0"/>
                </a:spcAft>
                <a:defRPr sz="2400">
                  <a:solidFill>
                    <a:schemeClr val="tx1"/>
                  </a:solidFill>
                  <a:latin typeface="Times" pitchFamily="18" charset="0"/>
                </a:defRPr>
              </a:lvl8pPr>
              <a:lvl9pPr marL="3656013" indent="107950" defTabSz="966788" eaLnBrk="0" fontAlgn="base" hangingPunct="0">
                <a:spcBef>
                  <a:spcPct val="0"/>
                </a:spcBef>
                <a:spcAft>
                  <a:spcPct val="0"/>
                </a:spcAft>
                <a:defRPr sz="2400">
                  <a:solidFill>
                    <a:schemeClr val="tx1"/>
                  </a:solidFill>
                  <a:latin typeface="Times" pitchFamily="18" charset="0"/>
                </a:defRPr>
              </a:lvl9pPr>
            </a:lstStyle>
            <a:p>
              <a:pPr algn="ctr" eaLnBrk="1" hangingPunct="1">
                <a:buFontTx/>
                <a:buNone/>
              </a:pPr>
              <a:r>
                <a:rPr lang="de-DE" altLang="de-DE" sz="1500" b="1">
                  <a:solidFill>
                    <a:srgbClr val="003399"/>
                  </a:solidFill>
                  <a:latin typeface="Arial" pitchFamily="34" charset="0"/>
                  <a:ea typeface="Geneva"/>
                  <a:cs typeface="Geneva"/>
                </a:rPr>
                <a:t> research data</a:t>
              </a:r>
            </a:p>
          </p:txBody>
        </p:sp>
      </p:grpSp>
      <p:grpSp>
        <p:nvGrpSpPr>
          <p:cNvPr id="13" name="Group 5"/>
          <p:cNvGrpSpPr>
            <a:grpSpLocks/>
          </p:cNvGrpSpPr>
          <p:nvPr/>
        </p:nvGrpSpPr>
        <p:grpSpPr bwMode="auto">
          <a:xfrm>
            <a:off x="5487988" y="4586288"/>
            <a:ext cx="1190625" cy="1927225"/>
            <a:chOff x="4238" y="2810"/>
            <a:chExt cx="877" cy="1301"/>
          </a:xfrm>
        </p:grpSpPr>
        <p:pic>
          <p:nvPicPr>
            <p:cNvPr id="14" name="Picture 4" descr="getinfoneu2"/>
            <p:cNvPicPr>
              <a:picLocks noChangeAspect="1" noChangeArrowheads="1"/>
            </p:cNvPicPr>
            <p:nvPr/>
          </p:nvPicPr>
          <p:blipFill>
            <a:blip r:embed="rId3">
              <a:extLst>
                <a:ext uri="{28A0092B-C50C-407E-A947-70E740481C1C}">
                  <a14:useLocalDpi xmlns:a14="http://schemas.microsoft.com/office/drawing/2010/main" val="0"/>
                </a:ext>
              </a:extLst>
            </a:blip>
            <a:srcRect l="72112" t="58003" r="4716" b="822"/>
            <a:stretch>
              <a:fillRect/>
            </a:stretch>
          </p:blipFill>
          <p:spPr bwMode="auto">
            <a:xfrm>
              <a:off x="4238" y="2810"/>
              <a:ext cx="877" cy="1224"/>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7"/>
            <p:cNvSpPr txBox="1">
              <a:spLocks noChangeArrowheads="1"/>
            </p:cNvSpPr>
            <p:nvPr/>
          </p:nvSpPr>
          <p:spPr bwMode="auto">
            <a:xfrm>
              <a:off x="4308" y="3892"/>
              <a:ext cx="702" cy="219"/>
            </a:xfrm>
            <a:prstGeom prst="rect">
              <a:avLst/>
            </a:prstGeom>
            <a:solidFill>
              <a:schemeClr val="bg2"/>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lIns="96744" tIns="48372" rIns="96744" bIns="48372">
              <a:spAutoFit/>
            </a:bodyPr>
            <a:lstStyle>
              <a:lvl1pPr defTabSz="966788" eaLnBrk="0" hangingPunct="0">
                <a:spcBef>
                  <a:spcPct val="0"/>
                </a:spcBef>
                <a:defRPr sz="2400">
                  <a:solidFill>
                    <a:schemeClr val="tx1"/>
                  </a:solidFill>
                  <a:latin typeface="Times" pitchFamily="18" charset="0"/>
                </a:defRPr>
              </a:lvl1pPr>
              <a:lvl2pPr indent="26988" defTabSz="966788" eaLnBrk="0" hangingPunct="0">
                <a:spcBef>
                  <a:spcPct val="0"/>
                </a:spcBef>
                <a:defRPr sz="2400">
                  <a:solidFill>
                    <a:schemeClr val="tx1"/>
                  </a:solidFill>
                  <a:latin typeface="Times" pitchFamily="18" charset="0"/>
                </a:defRPr>
              </a:lvl2pPr>
              <a:lvl3pPr indent="52388" defTabSz="966788" eaLnBrk="0" hangingPunct="0">
                <a:spcBef>
                  <a:spcPct val="0"/>
                </a:spcBef>
                <a:defRPr sz="2400">
                  <a:solidFill>
                    <a:schemeClr val="tx1"/>
                  </a:solidFill>
                  <a:latin typeface="Times" pitchFamily="18" charset="0"/>
                </a:defRPr>
              </a:lvl3pPr>
              <a:lvl4pPr marL="1370013" indent="80963" defTabSz="966788" eaLnBrk="0" hangingPunct="0">
                <a:spcBef>
                  <a:spcPct val="0"/>
                </a:spcBef>
                <a:defRPr sz="2400">
                  <a:solidFill>
                    <a:schemeClr val="tx1"/>
                  </a:solidFill>
                  <a:latin typeface="Times" pitchFamily="18" charset="0"/>
                </a:defRPr>
              </a:lvl4pPr>
              <a:lvl5pPr marL="1827213" indent="107950" defTabSz="966788" eaLnBrk="0" hangingPunct="0">
                <a:spcBef>
                  <a:spcPct val="0"/>
                </a:spcBef>
                <a:defRPr sz="2400">
                  <a:solidFill>
                    <a:schemeClr val="tx1"/>
                  </a:solidFill>
                  <a:latin typeface="Times" pitchFamily="18" charset="0"/>
                </a:defRPr>
              </a:lvl5pPr>
              <a:lvl6pPr marL="2284413" indent="107950" defTabSz="966788" eaLnBrk="0" fontAlgn="base" hangingPunct="0">
                <a:spcBef>
                  <a:spcPct val="0"/>
                </a:spcBef>
                <a:spcAft>
                  <a:spcPct val="0"/>
                </a:spcAft>
                <a:defRPr sz="2400">
                  <a:solidFill>
                    <a:schemeClr val="tx1"/>
                  </a:solidFill>
                  <a:latin typeface="Times" pitchFamily="18" charset="0"/>
                </a:defRPr>
              </a:lvl6pPr>
              <a:lvl7pPr marL="2741613" indent="107950" defTabSz="966788" eaLnBrk="0" fontAlgn="base" hangingPunct="0">
                <a:spcBef>
                  <a:spcPct val="0"/>
                </a:spcBef>
                <a:spcAft>
                  <a:spcPct val="0"/>
                </a:spcAft>
                <a:defRPr sz="2400">
                  <a:solidFill>
                    <a:schemeClr val="tx1"/>
                  </a:solidFill>
                  <a:latin typeface="Times" pitchFamily="18" charset="0"/>
                </a:defRPr>
              </a:lvl7pPr>
              <a:lvl8pPr marL="3198813" indent="107950" defTabSz="966788" eaLnBrk="0" fontAlgn="base" hangingPunct="0">
                <a:spcBef>
                  <a:spcPct val="0"/>
                </a:spcBef>
                <a:spcAft>
                  <a:spcPct val="0"/>
                </a:spcAft>
                <a:defRPr sz="2400">
                  <a:solidFill>
                    <a:schemeClr val="tx1"/>
                  </a:solidFill>
                  <a:latin typeface="Times" pitchFamily="18" charset="0"/>
                </a:defRPr>
              </a:lvl8pPr>
              <a:lvl9pPr marL="3656013" indent="107950" defTabSz="966788" eaLnBrk="0" fontAlgn="base" hangingPunct="0">
                <a:spcBef>
                  <a:spcPct val="0"/>
                </a:spcBef>
                <a:spcAft>
                  <a:spcPct val="0"/>
                </a:spcAft>
                <a:defRPr sz="2400">
                  <a:solidFill>
                    <a:schemeClr val="tx1"/>
                  </a:solidFill>
                  <a:latin typeface="Times" pitchFamily="18" charset="0"/>
                </a:defRPr>
              </a:lvl9pPr>
            </a:lstStyle>
            <a:p>
              <a:pPr algn="ctr" eaLnBrk="1" hangingPunct="1">
                <a:buFontTx/>
                <a:buNone/>
              </a:pPr>
              <a:r>
                <a:rPr lang="de-DE" altLang="de-DE" sz="1500" b="1">
                  <a:solidFill>
                    <a:srgbClr val="003399"/>
                  </a:solidFill>
                  <a:latin typeface="Arial" pitchFamily="34" charset="0"/>
                  <a:ea typeface="Geneva"/>
                  <a:cs typeface="Geneva"/>
                </a:rPr>
                <a:t>   text     </a:t>
              </a:r>
            </a:p>
          </p:txBody>
        </p:sp>
      </p:grpSp>
      <p:grpSp>
        <p:nvGrpSpPr>
          <p:cNvPr id="16" name="Group 12"/>
          <p:cNvGrpSpPr>
            <a:grpSpLocks/>
          </p:cNvGrpSpPr>
          <p:nvPr/>
        </p:nvGrpSpPr>
        <p:grpSpPr bwMode="auto">
          <a:xfrm>
            <a:off x="6630988" y="1449388"/>
            <a:ext cx="1555750" cy="1555750"/>
            <a:chOff x="921" y="755"/>
            <a:chExt cx="1124" cy="1053"/>
          </a:xfrm>
        </p:grpSpPr>
        <p:pic>
          <p:nvPicPr>
            <p:cNvPr id="17" name="Picture 4" descr="getinfoneu2"/>
            <p:cNvPicPr>
              <a:picLocks noChangeAspect="1" noChangeArrowheads="1"/>
            </p:cNvPicPr>
            <p:nvPr/>
          </p:nvPicPr>
          <p:blipFill>
            <a:blip r:embed="rId3">
              <a:extLst>
                <a:ext uri="{28A0092B-C50C-407E-A947-70E740481C1C}">
                  <a14:useLocalDpi xmlns:a14="http://schemas.microsoft.com/office/drawing/2010/main" val="0"/>
                </a:ext>
              </a:extLst>
            </a:blip>
            <a:srcRect t="1860" r="70316" b="63185"/>
            <a:stretch>
              <a:fillRect/>
            </a:stretch>
          </p:blipFill>
          <p:spPr bwMode="auto">
            <a:xfrm>
              <a:off x="921" y="769"/>
              <a:ext cx="1124" cy="1039"/>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14"/>
            <p:cNvSpPr txBox="1">
              <a:spLocks noChangeArrowheads="1"/>
            </p:cNvSpPr>
            <p:nvPr/>
          </p:nvSpPr>
          <p:spPr bwMode="auto">
            <a:xfrm>
              <a:off x="1063" y="755"/>
              <a:ext cx="882" cy="219"/>
            </a:xfrm>
            <a:prstGeom prst="rect">
              <a:avLst/>
            </a:prstGeom>
            <a:solidFill>
              <a:schemeClr val="bg2"/>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lIns="96744" tIns="48372" rIns="96744" bIns="48372">
              <a:spAutoFit/>
            </a:bodyPr>
            <a:lstStyle>
              <a:lvl1pPr defTabSz="966788" eaLnBrk="0" hangingPunct="0">
                <a:spcBef>
                  <a:spcPct val="0"/>
                </a:spcBef>
                <a:defRPr sz="2400">
                  <a:solidFill>
                    <a:schemeClr val="tx1"/>
                  </a:solidFill>
                  <a:latin typeface="Times" pitchFamily="18" charset="0"/>
                </a:defRPr>
              </a:lvl1pPr>
              <a:lvl2pPr indent="26988" defTabSz="966788" eaLnBrk="0" hangingPunct="0">
                <a:spcBef>
                  <a:spcPct val="0"/>
                </a:spcBef>
                <a:defRPr sz="2400">
                  <a:solidFill>
                    <a:schemeClr val="tx1"/>
                  </a:solidFill>
                  <a:latin typeface="Times" pitchFamily="18" charset="0"/>
                </a:defRPr>
              </a:lvl2pPr>
              <a:lvl3pPr indent="52388" defTabSz="966788" eaLnBrk="0" hangingPunct="0">
                <a:spcBef>
                  <a:spcPct val="0"/>
                </a:spcBef>
                <a:defRPr sz="2400">
                  <a:solidFill>
                    <a:schemeClr val="tx1"/>
                  </a:solidFill>
                  <a:latin typeface="Times" pitchFamily="18" charset="0"/>
                </a:defRPr>
              </a:lvl3pPr>
              <a:lvl4pPr marL="1370013" indent="80963" defTabSz="966788" eaLnBrk="0" hangingPunct="0">
                <a:spcBef>
                  <a:spcPct val="0"/>
                </a:spcBef>
                <a:defRPr sz="2400">
                  <a:solidFill>
                    <a:schemeClr val="tx1"/>
                  </a:solidFill>
                  <a:latin typeface="Times" pitchFamily="18" charset="0"/>
                </a:defRPr>
              </a:lvl4pPr>
              <a:lvl5pPr marL="1827213" indent="107950" defTabSz="966788" eaLnBrk="0" hangingPunct="0">
                <a:spcBef>
                  <a:spcPct val="0"/>
                </a:spcBef>
                <a:defRPr sz="2400">
                  <a:solidFill>
                    <a:schemeClr val="tx1"/>
                  </a:solidFill>
                  <a:latin typeface="Times" pitchFamily="18" charset="0"/>
                </a:defRPr>
              </a:lvl5pPr>
              <a:lvl6pPr marL="2284413" indent="107950" defTabSz="966788" eaLnBrk="0" fontAlgn="base" hangingPunct="0">
                <a:spcBef>
                  <a:spcPct val="0"/>
                </a:spcBef>
                <a:spcAft>
                  <a:spcPct val="0"/>
                </a:spcAft>
                <a:defRPr sz="2400">
                  <a:solidFill>
                    <a:schemeClr val="tx1"/>
                  </a:solidFill>
                  <a:latin typeface="Times" pitchFamily="18" charset="0"/>
                </a:defRPr>
              </a:lvl6pPr>
              <a:lvl7pPr marL="2741613" indent="107950" defTabSz="966788" eaLnBrk="0" fontAlgn="base" hangingPunct="0">
                <a:spcBef>
                  <a:spcPct val="0"/>
                </a:spcBef>
                <a:spcAft>
                  <a:spcPct val="0"/>
                </a:spcAft>
                <a:defRPr sz="2400">
                  <a:solidFill>
                    <a:schemeClr val="tx1"/>
                  </a:solidFill>
                  <a:latin typeface="Times" pitchFamily="18" charset="0"/>
                </a:defRPr>
              </a:lvl7pPr>
              <a:lvl8pPr marL="3198813" indent="107950" defTabSz="966788" eaLnBrk="0" fontAlgn="base" hangingPunct="0">
                <a:spcBef>
                  <a:spcPct val="0"/>
                </a:spcBef>
                <a:spcAft>
                  <a:spcPct val="0"/>
                </a:spcAft>
                <a:defRPr sz="2400">
                  <a:solidFill>
                    <a:schemeClr val="tx1"/>
                  </a:solidFill>
                  <a:latin typeface="Times" pitchFamily="18" charset="0"/>
                </a:defRPr>
              </a:lvl8pPr>
              <a:lvl9pPr marL="3656013" indent="107950" defTabSz="966788" eaLnBrk="0" fontAlgn="base" hangingPunct="0">
                <a:spcBef>
                  <a:spcPct val="0"/>
                </a:spcBef>
                <a:spcAft>
                  <a:spcPct val="0"/>
                </a:spcAft>
                <a:defRPr sz="2400">
                  <a:solidFill>
                    <a:schemeClr val="tx1"/>
                  </a:solidFill>
                  <a:latin typeface="Times" pitchFamily="18" charset="0"/>
                </a:defRPr>
              </a:lvl9pPr>
            </a:lstStyle>
            <a:p>
              <a:pPr algn="ctr" eaLnBrk="1" hangingPunct="1">
                <a:buFontTx/>
                <a:buNone/>
              </a:pPr>
              <a:r>
                <a:rPr lang="de-DE" altLang="de-DE" sz="1500" b="1">
                  <a:solidFill>
                    <a:srgbClr val="003399"/>
                  </a:solidFill>
                  <a:latin typeface="Arial" pitchFamily="34" charset="0"/>
                  <a:ea typeface="Geneva"/>
                  <a:cs typeface="Geneva"/>
                </a:rPr>
                <a:t> 3D-objects</a:t>
              </a:r>
            </a:p>
          </p:txBody>
        </p:sp>
      </p:grpSp>
      <p:grpSp>
        <p:nvGrpSpPr>
          <p:cNvPr id="19" name="Group 15"/>
          <p:cNvGrpSpPr>
            <a:grpSpLocks/>
          </p:cNvGrpSpPr>
          <p:nvPr/>
        </p:nvGrpSpPr>
        <p:grpSpPr bwMode="auto">
          <a:xfrm>
            <a:off x="7292975" y="3760788"/>
            <a:ext cx="1600200" cy="1604962"/>
            <a:chOff x="2698" y="2940"/>
            <a:chExt cx="1027" cy="1047"/>
          </a:xfrm>
        </p:grpSpPr>
        <p:pic>
          <p:nvPicPr>
            <p:cNvPr id="20" name="Picture 4" descr="getinfoneu2"/>
            <p:cNvPicPr>
              <a:picLocks noChangeAspect="1" noChangeArrowheads="1"/>
            </p:cNvPicPr>
            <p:nvPr/>
          </p:nvPicPr>
          <p:blipFill>
            <a:blip r:embed="rId3">
              <a:extLst>
                <a:ext uri="{28A0092B-C50C-407E-A947-70E740481C1C}">
                  <a14:useLocalDpi xmlns:a14="http://schemas.microsoft.com/office/drawing/2010/main" val="0"/>
                </a:ext>
              </a:extLst>
            </a:blip>
            <a:srcRect l="37779" t="74188" r="41035"/>
            <a:stretch>
              <a:fillRect/>
            </a:stretch>
          </p:blipFill>
          <p:spPr bwMode="auto">
            <a:xfrm>
              <a:off x="2698" y="2940"/>
              <a:ext cx="1004" cy="960"/>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17"/>
            <p:cNvSpPr txBox="1">
              <a:spLocks noChangeArrowheads="1"/>
            </p:cNvSpPr>
            <p:nvPr/>
          </p:nvSpPr>
          <p:spPr bwMode="auto">
            <a:xfrm>
              <a:off x="2721" y="3776"/>
              <a:ext cx="1004" cy="211"/>
            </a:xfrm>
            <a:prstGeom prst="rect">
              <a:avLst/>
            </a:prstGeom>
            <a:solidFill>
              <a:schemeClr val="bg2"/>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lIns="96744" tIns="48372" rIns="96744" bIns="48372">
              <a:spAutoFit/>
            </a:bodyPr>
            <a:lstStyle>
              <a:lvl1pPr defTabSz="966788" eaLnBrk="0" hangingPunct="0">
                <a:spcBef>
                  <a:spcPct val="0"/>
                </a:spcBef>
                <a:defRPr sz="2400">
                  <a:solidFill>
                    <a:schemeClr val="tx1"/>
                  </a:solidFill>
                  <a:latin typeface="Times" pitchFamily="18" charset="0"/>
                </a:defRPr>
              </a:lvl1pPr>
              <a:lvl2pPr indent="26988" defTabSz="966788" eaLnBrk="0" hangingPunct="0">
                <a:spcBef>
                  <a:spcPct val="0"/>
                </a:spcBef>
                <a:defRPr sz="2400">
                  <a:solidFill>
                    <a:schemeClr val="tx1"/>
                  </a:solidFill>
                  <a:latin typeface="Times" pitchFamily="18" charset="0"/>
                </a:defRPr>
              </a:lvl2pPr>
              <a:lvl3pPr indent="52388" defTabSz="966788" eaLnBrk="0" hangingPunct="0">
                <a:spcBef>
                  <a:spcPct val="0"/>
                </a:spcBef>
                <a:defRPr sz="2400">
                  <a:solidFill>
                    <a:schemeClr val="tx1"/>
                  </a:solidFill>
                  <a:latin typeface="Times" pitchFamily="18" charset="0"/>
                </a:defRPr>
              </a:lvl3pPr>
              <a:lvl4pPr marL="1370013" indent="80963" defTabSz="966788" eaLnBrk="0" hangingPunct="0">
                <a:spcBef>
                  <a:spcPct val="0"/>
                </a:spcBef>
                <a:defRPr sz="2400">
                  <a:solidFill>
                    <a:schemeClr val="tx1"/>
                  </a:solidFill>
                  <a:latin typeface="Times" pitchFamily="18" charset="0"/>
                </a:defRPr>
              </a:lvl4pPr>
              <a:lvl5pPr marL="1827213" indent="107950" defTabSz="966788" eaLnBrk="0" hangingPunct="0">
                <a:spcBef>
                  <a:spcPct val="0"/>
                </a:spcBef>
                <a:defRPr sz="2400">
                  <a:solidFill>
                    <a:schemeClr val="tx1"/>
                  </a:solidFill>
                  <a:latin typeface="Times" pitchFamily="18" charset="0"/>
                </a:defRPr>
              </a:lvl5pPr>
              <a:lvl6pPr marL="2284413" indent="107950" defTabSz="966788" eaLnBrk="0" fontAlgn="base" hangingPunct="0">
                <a:spcBef>
                  <a:spcPct val="0"/>
                </a:spcBef>
                <a:spcAft>
                  <a:spcPct val="0"/>
                </a:spcAft>
                <a:defRPr sz="2400">
                  <a:solidFill>
                    <a:schemeClr val="tx1"/>
                  </a:solidFill>
                  <a:latin typeface="Times" pitchFamily="18" charset="0"/>
                </a:defRPr>
              </a:lvl6pPr>
              <a:lvl7pPr marL="2741613" indent="107950" defTabSz="966788" eaLnBrk="0" fontAlgn="base" hangingPunct="0">
                <a:spcBef>
                  <a:spcPct val="0"/>
                </a:spcBef>
                <a:spcAft>
                  <a:spcPct val="0"/>
                </a:spcAft>
                <a:defRPr sz="2400">
                  <a:solidFill>
                    <a:schemeClr val="tx1"/>
                  </a:solidFill>
                  <a:latin typeface="Times" pitchFamily="18" charset="0"/>
                </a:defRPr>
              </a:lvl7pPr>
              <a:lvl8pPr marL="3198813" indent="107950" defTabSz="966788" eaLnBrk="0" fontAlgn="base" hangingPunct="0">
                <a:spcBef>
                  <a:spcPct val="0"/>
                </a:spcBef>
                <a:spcAft>
                  <a:spcPct val="0"/>
                </a:spcAft>
                <a:defRPr sz="2400">
                  <a:solidFill>
                    <a:schemeClr val="tx1"/>
                  </a:solidFill>
                  <a:latin typeface="Times" pitchFamily="18" charset="0"/>
                </a:defRPr>
              </a:lvl8pPr>
              <a:lvl9pPr marL="3656013" indent="107950" defTabSz="966788" eaLnBrk="0" fontAlgn="base" hangingPunct="0">
                <a:spcBef>
                  <a:spcPct val="0"/>
                </a:spcBef>
                <a:spcAft>
                  <a:spcPct val="0"/>
                </a:spcAft>
                <a:defRPr sz="2400">
                  <a:solidFill>
                    <a:schemeClr val="tx1"/>
                  </a:solidFill>
                  <a:latin typeface="Times" pitchFamily="18" charset="0"/>
                </a:defRPr>
              </a:lvl9pPr>
            </a:lstStyle>
            <a:p>
              <a:pPr algn="ctr" eaLnBrk="1" hangingPunct="1">
                <a:buFontTx/>
                <a:buNone/>
              </a:pPr>
              <a:r>
                <a:rPr lang="de-DE" altLang="de-DE" sz="1500" b="1">
                  <a:solidFill>
                    <a:srgbClr val="003399"/>
                  </a:solidFill>
                  <a:latin typeface="Arial" pitchFamily="34" charset="0"/>
                  <a:ea typeface="Geneva"/>
                  <a:cs typeface="Geneva"/>
                </a:rPr>
                <a:t>   simulation     </a:t>
              </a:r>
            </a:p>
          </p:txBody>
        </p:sp>
      </p:grpSp>
      <p:sp>
        <p:nvSpPr>
          <p:cNvPr id="22" name="Line 24"/>
          <p:cNvSpPr>
            <a:spLocks noChangeShapeType="1"/>
          </p:cNvSpPr>
          <p:nvPr/>
        </p:nvSpPr>
        <p:spPr bwMode="auto">
          <a:xfrm flipH="1" flipV="1">
            <a:off x="2386013" y="3116263"/>
            <a:ext cx="1538287" cy="2889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3" name="Line 25"/>
          <p:cNvSpPr>
            <a:spLocks noChangeShapeType="1"/>
          </p:cNvSpPr>
          <p:nvPr/>
        </p:nvSpPr>
        <p:spPr bwMode="auto">
          <a:xfrm flipH="1" flipV="1">
            <a:off x="5083175" y="3567113"/>
            <a:ext cx="2082800" cy="4191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4" name="Line 26"/>
          <p:cNvSpPr>
            <a:spLocks noChangeShapeType="1"/>
          </p:cNvSpPr>
          <p:nvPr/>
        </p:nvSpPr>
        <p:spPr bwMode="auto">
          <a:xfrm flipH="1">
            <a:off x="4979988" y="2754313"/>
            <a:ext cx="1517650" cy="5969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5" name="Line 27"/>
          <p:cNvSpPr>
            <a:spLocks noChangeShapeType="1"/>
          </p:cNvSpPr>
          <p:nvPr/>
        </p:nvSpPr>
        <p:spPr bwMode="auto">
          <a:xfrm flipV="1">
            <a:off x="4489450" y="2874963"/>
            <a:ext cx="22225" cy="4191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6" name="Line 28"/>
          <p:cNvSpPr>
            <a:spLocks noChangeShapeType="1"/>
          </p:cNvSpPr>
          <p:nvPr/>
        </p:nvSpPr>
        <p:spPr bwMode="auto">
          <a:xfrm flipH="1">
            <a:off x="3309938" y="3844925"/>
            <a:ext cx="752475" cy="558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7" name="Line 29"/>
          <p:cNvSpPr>
            <a:spLocks noChangeShapeType="1"/>
          </p:cNvSpPr>
          <p:nvPr/>
        </p:nvSpPr>
        <p:spPr bwMode="auto">
          <a:xfrm flipH="1" flipV="1">
            <a:off x="4884738" y="3781425"/>
            <a:ext cx="863600" cy="7318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8" name="Text Box 23"/>
          <p:cNvSpPr txBox="1">
            <a:spLocks noChangeArrowheads="1"/>
          </p:cNvSpPr>
          <p:nvPr/>
        </p:nvSpPr>
        <p:spPr bwMode="auto">
          <a:xfrm>
            <a:off x="3198813" y="2516188"/>
            <a:ext cx="1625256" cy="343910"/>
          </a:xfrm>
          <a:prstGeom prst="rect">
            <a:avLst/>
          </a:prstGeom>
          <a:solidFill>
            <a:schemeClr val="bg2"/>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lIns="96744" tIns="48372" rIns="96744" bIns="48372">
            <a:spAutoFit/>
          </a:bodyPr>
          <a:lstStyle>
            <a:lvl1pPr defTabSz="966788" eaLnBrk="0" hangingPunct="0">
              <a:spcBef>
                <a:spcPct val="0"/>
              </a:spcBef>
              <a:defRPr sz="2400">
                <a:solidFill>
                  <a:schemeClr val="tx1"/>
                </a:solidFill>
                <a:latin typeface="Times" pitchFamily="18" charset="0"/>
              </a:defRPr>
            </a:lvl1pPr>
            <a:lvl2pPr indent="26988" defTabSz="966788" eaLnBrk="0" hangingPunct="0">
              <a:spcBef>
                <a:spcPct val="0"/>
              </a:spcBef>
              <a:defRPr sz="2400">
                <a:solidFill>
                  <a:schemeClr val="tx1"/>
                </a:solidFill>
                <a:latin typeface="Times" pitchFamily="18" charset="0"/>
              </a:defRPr>
            </a:lvl2pPr>
            <a:lvl3pPr indent="52388" defTabSz="966788" eaLnBrk="0" hangingPunct="0">
              <a:spcBef>
                <a:spcPct val="0"/>
              </a:spcBef>
              <a:defRPr sz="2400">
                <a:solidFill>
                  <a:schemeClr val="tx1"/>
                </a:solidFill>
                <a:latin typeface="Times" pitchFamily="18" charset="0"/>
              </a:defRPr>
            </a:lvl3pPr>
            <a:lvl4pPr marL="1370013" indent="80963" defTabSz="966788" eaLnBrk="0" hangingPunct="0">
              <a:spcBef>
                <a:spcPct val="0"/>
              </a:spcBef>
              <a:defRPr sz="2400">
                <a:solidFill>
                  <a:schemeClr val="tx1"/>
                </a:solidFill>
                <a:latin typeface="Times" pitchFamily="18" charset="0"/>
              </a:defRPr>
            </a:lvl4pPr>
            <a:lvl5pPr marL="1827213" indent="107950" defTabSz="966788" eaLnBrk="0" hangingPunct="0">
              <a:spcBef>
                <a:spcPct val="0"/>
              </a:spcBef>
              <a:defRPr sz="2400">
                <a:solidFill>
                  <a:schemeClr val="tx1"/>
                </a:solidFill>
                <a:latin typeface="Times" pitchFamily="18" charset="0"/>
              </a:defRPr>
            </a:lvl5pPr>
            <a:lvl6pPr marL="2284413" indent="107950" defTabSz="966788" eaLnBrk="0" fontAlgn="base" hangingPunct="0">
              <a:spcBef>
                <a:spcPct val="0"/>
              </a:spcBef>
              <a:spcAft>
                <a:spcPct val="0"/>
              </a:spcAft>
              <a:defRPr sz="2400">
                <a:solidFill>
                  <a:schemeClr val="tx1"/>
                </a:solidFill>
                <a:latin typeface="Times" pitchFamily="18" charset="0"/>
              </a:defRPr>
            </a:lvl6pPr>
            <a:lvl7pPr marL="2741613" indent="107950" defTabSz="966788" eaLnBrk="0" fontAlgn="base" hangingPunct="0">
              <a:spcBef>
                <a:spcPct val="0"/>
              </a:spcBef>
              <a:spcAft>
                <a:spcPct val="0"/>
              </a:spcAft>
              <a:defRPr sz="2400">
                <a:solidFill>
                  <a:schemeClr val="tx1"/>
                </a:solidFill>
                <a:latin typeface="Times" pitchFamily="18" charset="0"/>
              </a:defRPr>
            </a:lvl7pPr>
            <a:lvl8pPr marL="3198813" indent="107950" defTabSz="966788" eaLnBrk="0" fontAlgn="base" hangingPunct="0">
              <a:spcBef>
                <a:spcPct val="0"/>
              </a:spcBef>
              <a:spcAft>
                <a:spcPct val="0"/>
              </a:spcAft>
              <a:defRPr sz="2400">
                <a:solidFill>
                  <a:schemeClr val="tx1"/>
                </a:solidFill>
                <a:latin typeface="Times" pitchFamily="18" charset="0"/>
              </a:defRPr>
            </a:lvl8pPr>
            <a:lvl9pPr marL="3656013" indent="107950" defTabSz="966788" eaLnBrk="0" fontAlgn="base" hangingPunct="0">
              <a:spcBef>
                <a:spcPct val="0"/>
              </a:spcBef>
              <a:spcAft>
                <a:spcPct val="0"/>
              </a:spcAft>
              <a:defRPr sz="2400">
                <a:solidFill>
                  <a:schemeClr val="tx1"/>
                </a:solidFill>
                <a:latin typeface="Times" pitchFamily="18" charset="0"/>
              </a:defRPr>
            </a:lvl9pPr>
          </a:lstStyle>
          <a:p>
            <a:pPr eaLnBrk="1" hangingPunct="1">
              <a:buFontTx/>
              <a:buNone/>
            </a:pPr>
            <a:r>
              <a:rPr lang="de-DE" altLang="de-DE" sz="1600" b="1" dirty="0" err="1">
                <a:solidFill>
                  <a:srgbClr val="003399"/>
                </a:solidFill>
                <a:latin typeface="Arial" pitchFamily="34" charset="0"/>
                <a:ea typeface="Geneva"/>
                <a:cs typeface="Geneva"/>
              </a:rPr>
              <a:t>scientific</a:t>
            </a:r>
            <a:r>
              <a:rPr lang="de-DE" altLang="de-DE" sz="1600" b="1" dirty="0">
                <a:solidFill>
                  <a:srgbClr val="003399"/>
                </a:solidFill>
                <a:latin typeface="Arial" pitchFamily="34" charset="0"/>
                <a:ea typeface="Geneva"/>
                <a:cs typeface="Geneva"/>
              </a:rPr>
              <a:t> </a:t>
            </a:r>
            <a:r>
              <a:rPr lang="de-DE" altLang="de-DE" sz="1600" b="1" dirty="0" err="1">
                <a:solidFill>
                  <a:srgbClr val="003399"/>
                </a:solidFill>
                <a:latin typeface="Arial" pitchFamily="34" charset="0"/>
                <a:ea typeface="Geneva"/>
                <a:cs typeface="Geneva"/>
              </a:rPr>
              <a:t>films</a:t>
            </a:r>
            <a:endParaRPr lang="de-DE" altLang="de-DE" sz="1600" b="1" dirty="0">
              <a:solidFill>
                <a:srgbClr val="003399"/>
              </a:solidFill>
              <a:latin typeface="Arial" pitchFamily="34" charset="0"/>
              <a:ea typeface="Geneva"/>
              <a:cs typeface="Geneva"/>
            </a:endParaRPr>
          </a:p>
        </p:txBody>
      </p:sp>
      <p:sp>
        <p:nvSpPr>
          <p:cNvPr id="29" name="Titel 2"/>
          <p:cNvSpPr>
            <a:spLocks noGrp="1"/>
          </p:cNvSpPr>
          <p:nvPr>
            <p:ph type="title"/>
          </p:nvPr>
        </p:nvSpPr>
        <p:spPr>
          <a:xfrm>
            <a:off x="683568" y="620694"/>
            <a:ext cx="6048672" cy="433387"/>
          </a:xfrm>
        </p:spPr>
        <p:txBody>
          <a:bodyPr/>
          <a:lstStyle/>
          <a:p>
            <a:r>
              <a:rPr lang="de-DE" altLang="de-DE" dirty="0"/>
              <a:t>TIB-</a:t>
            </a:r>
            <a:r>
              <a:rPr lang="de-DE" altLang="de-DE" dirty="0" err="1"/>
              <a:t>Strategy</a:t>
            </a:r>
            <a:r>
              <a:rPr lang="de-DE" altLang="de-DE" dirty="0"/>
              <a:t>:</a:t>
            </a:r>
            <a:br>
              <a:rPr lang="de-DE" altLang="de-DE" dirty="0"/>
            </a:br>
            <a:r>
              <a:rPr lang="de-DE" altLang="de-DE" dirty="0" smtClean="0"/>
              <a:t>Move </a:t>
            </a:r>
            <a:r>
              <a:rPr lang="de-DE" altLang="de-DE" dirty="0" err="1"/>
              <a:t>beyond</a:t>
            </a:r>
            <a:r>
              <a:rPr lang="de-DE" altLang="de-DE" dirty="0"/>
              <a:t> </a:t>
            </a:r>
            <a:r>
              <a:rPr lang="de-DE" altLang="de-DE" dirty="0" err="1"/>
              <a:t>text</a:t>
            </a:r>
            <a:r>
              <a:rPr lang="de-DE" altLang="de-DE" dirty="0"/>
              <a:t> </a:t>
            </a:r>
            <a:endParaRPr lang="de-DE" dirty="0"/>
          </a:p>
        </p:txBody>
      </p:sp>
    </p:spTree>
    <p:extLst>
      <p:ext uri="{BB962C8B-B14F-4D97-AF65-F5344CB8AC3E}">
        <p14:creationId xmlns:p14="http://schemas.microsoft.com/office/powerpoint/2010/main" val="34524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par>
                          <p:cTn id="8" fill="hold">
                            <p:stCondLst>
                              <p:cond delay="2000"/>
                            </p:stCondLst>
                            <p:childTnLst>
                              <p:par>
                                <p:cTn id="9" presetID="4"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ox(in)">
                                      <p:cBhvr>
                                        <p:cTn id="11" dur="2000"/>
                                        <p:tgtEl>
                                          <p:spTgt spid="6"/>
                                        </p:tgtEl>
                                      </p:cBhvr>
                                    </p:animEffect>
                                  </p:childTnLst>
                                </p:cTn>
                              </p:par>
                            </p:childTnLst>
                          </p:cTn>
                        </p:par>
                        <p:par>
                          <p:cTn id="12" fill="hold">
                            <p:stCondLst>
                              <p:cond delay="4000"/>
                            </p:stCondLst>
                            <p:childTnLst>
                              <p:par>
                                <p:cTn id="13" presetID="4" presetClass="entr" presetSubtype="16"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ox(in)">
                                      <p:cBhvr>
                                        <p:cTn id="15" dur="2000"/>
                                        <p:tgtEl>
                                          <p:spTgt spid="9"/>
                                        </p:tgtEl>
                                      </p:cBhvr>
                                    </p:animEffect>
                                  </p:childTnLst>
                                </p:cTn>
                              </p:par>
                            </p:childTnLst>
                          </p:cTn>
                        </p:par>
                        <p:par>
                          <p:cTn id="16" fill="hold">
                            <p:stCondLst>
                              <p:cond delay="6000"/>
                            </p:stCondLst>
                            <p:childTnLst>
                              <p:par>
                                <p:cTn id="17" presetID="4" presetClass="entr" presetSubtype="16"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2000"/>
                                        <p:tgtEl>
                                          <p:spTgt spid="13"/>
                                        </p:tgtEl>
                                      </p:cBhvr>
                                    </p:animEffect>
                                  </p:childTnLst>
                                </p:cTn>
                              </p:par>
                            </p:childTnLst>
                          </p:cTn>
                        </p:par>
                        <p:par>
                          <p:cTn id="20" fill="hold">
                            <p:stCondLst>
                              <p:cond delay="8000"/>
                            </p:stCondLst>
                            <p:childTnLst>
                              <p:par>
                                <p:cTn id="21" presetID="4"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ox(in)">
                                      <p:cBhvr>
                                        <p:cTn id="23" dur="2000"/>
                                        <p:tgtEl>
                                          <p:spTgt spid="16"/>
                                        </p:tgtEl>
                                      </p:cBhvr>
                                    </p:animEffect>
                                  </p:childTnLst>
                                </p:cTn>
                              </p:par>
                            </p:childTnLst>
                          </p:cTn>
                        </p:par>
                        <p:par>
                          <p:cTn id="24" fill="hold">
                            <p:stCondLst>
                              <p:cond delay="10000"/>
                            </p:stCondLst>
                            <p:childTnLst>
                              <p:par>
                                <p:cTn id="25" presetID="4" presetClass="entr" presetSubtype="16"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ox(in)">
                                      <p:cBhvr>
                                        <p:cTn id="27" dur="2000"/>
                                        <p:tgtEl>
                                          <p:spTgt spid="19"/>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box(in)">
                                      <p:cBhvr>
                                        <p:cTn id="30" dur="500"/>
                                        <p:tgtEl>
                                          <p:spTgt spid="22"/>
                                        </p:tgtEl>
                                      </p:cBhvr>
                                    </p:animEffect>
                                  </p:childTnLst>
                                </p:cTn>
                              </p:par>
                            </p:childTnLst>
                          </p:cTn>
                        </p:par>
                        <p:par>
                          <p:cTn id="31" fill="hold">
                            <p:stCondLst>
                              <p:cond delay="12000"/>
                            </p:stCondLst>
                            <p:childTnLst>
                              <p:par>
                                <p:cTn id="32" presetID="4" presetClass="entr" presetSubtype="16"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box(in)">
                                      <p:cBhvr>
                                        <p:cTn id="34" dur="500"/>
                                        <p:tgtEl>
                                          <p:spTgt spid="27"/>
                                        </p:tgtEl>
                                      </p:cBhvr>
                                    </p:animEffect>
                                  </p:childTnLst>
                                </p:cTn>
                              </p:par>
                              <p:par>
                                <p:cTn id="35" presetID="4" presetClass="entr" presetSubtype="16"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ox(in)">
                                      <p:cBhvr>
                                        <p:cTn id="37" dur="500"/>
                                        <p:tgtEl>
                                          <p:spTgt spid="25"/>
                                        </p:tgtEl>
                                      </p:cBhvr>
                                    </p:animEffect>
                                  </p:childTnLst>
                                </p:cTn>
                              </p:par>
                              <p:par>
                                <p:cTn id="38" presetID="4" presetClass="entr" presetSubtype="16"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ox(in)">
                                      <p:cBhvr>
                                        <p:cTn id="40" dur="500"/>
                                        <p:tgtEl>
                                          <p:spTgt spid="26"/>
                                        </p:tgtEl>
                                      </p:cBhvr>
                                    </p:animEffect>
                                  </p:childTnLst>
                                </p:cTn>
                              </p:par>
                              <p:par>
                                <p:cTn id="41" presetID="4"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box(in)">
                                      <p:cBhvr>
                                        <p:cTn id="43" dur="500"/>
                                        <p:tgtEl>
                                          <p:spTgt spid="24"/>
                                        </p:tgtEl>
                                      </p:cBhvr>
                                    </p:animEffect>
                                  </p:childTnLst>
                                </p:cTn>
                              </p:par>
                            </p:childTnLst>
                          </p:cTn>
                        </p:par>
                        <p:par>
                          <p:cTn id="44" fill="hold">
                            <p:stCondLst>
                              <p:cond delay="12500"/>
                            </p:stCondLst>
                            <p:childTnLst>
                              <p:par>
                                <p:cTn id="45" presetID="4" presetClass="entr" presetSubtype="16"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box(in)">
                                      <p:cBhvr>
                                        <p:cTn id="47" dur="500"/>
                                        <p:tgtEl>
                                          <p:spTgt spid="23"/>
                                        </p:tgtEl>
                                      </p:cBhvr>
                                    </p:animEffect>
                                  </p:childTnLst>
                                </p:cTn>
                              </p:par>
                              <p:par>
                                <p:cTn id="48" presetID="4" presetClass="entr" presetSubtype="16"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box(in)">
                                      <p:cBhvr>
                                        <p:cTn id="50"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4"/>
          </p:nvPr>
        </p:nvSpPr>
        <p:spPr>
          <a:xfrm>
            <a:off x="684215" y="1484784"/>
            <a:ext cx="8352281" cy="4680520"/>
          </a:xfrm>
        </p:spPr>
        <p:txBody>
          <a:bodyPr/>
          <a:lstStyle/>
          <a:p>
            <a:pPr marL="285750" indent="-285750">
              <a:buFont typeface="Arial" panose="020B0604020202020204" pitchFamily="34" charset="0"/>
              <a:buChar char="•"/>
            </a:pPr>
            <a:r>
              <a:rPr lang="en-US" altLang="de-DE" dirty="0"/>
              <a:t>Provision &amp; retrieval of scientific content</a:t>
            </a:r>
          </a:p>
          <a:p>
            <a:pPr marL="171450" indent="-171450">
              <a:buFont typeface="Arial" panose="020B0604020202020204" pitchFamily="34" charset="0"/>
              <a:buChar char="•"/>
            </a:pPr>
            <a:endParaRPr lang="en-US" altLang="de-DE" dirty="0"/>
          </a:p>
          <a:p>
            <a:pPr marL="285750" indent="-285750">
              <a:buFont typeface="Arial" panose="020B0604020202020204" pitchFamily="34" charset="0"/>
              <a:buChar char="•"/>
            </a:pPr>
            <a:r>
              <a:rPr lang="en-US" altLang="de-DE" dirty="0"/>
              <a:t>Full texts, document delivery, interlibrary loan </a:t>
            </a:r>
          </a:p>
          <a:p>
            <a:pPr marL="171450" indent="-171450">
              <a:buFont typeface="Arial" panose="020B0604020202020204" pitchFamily="34" charset="0"/>
              <a:buChar char="•"/>
            </a:pPr>
            <a:endParaRPr lang="en-US" altLang="de-DE" dirty="0"/>
          </a:p>
          <a:p>
            <a:pPr marL="285750" indent="-285750">
              <a:buFont typeface="Arial" panose="020B0604020202020204" pitchFamily="34" charset="0"/>
              <a:buChar char="•"/>
            </a:pPr>
            <a:r>
              <a:rPr lang="en-US" altLang="de-DE" dirty="0"/>
              <a:t>Long-term preservation </a:t>
            </a:r>
            <a:r>
              <a:rPr lang="en-GB" altLang="de-DE" dirty="0"/>
              <a:t>of scientific media </a:t>
            </a:r>
            <a:endParaRPr lang="en-US" altLang="de-DE" dirty="0"/>
          </a:p>
          <a:p>
            <a:pPr marL="171450" indent="-171450">
              <a:buFont typeface="Arial" panose="020B0604020202020204" pitchFamily="34" charset="0"/>
              <a:buChar char="•"/>
            </a:pPr>
            <a:endParaRPr lang="en-US" altLang="de-DE" dirty="0"/>
          </a:p>
          <a:p>
            <a:pPr marL="285750" indent="-285750">
              <a:buFont typeface="Arial" panose="020B0604020202020204" pitchFamily="34" charset="0"/>
              <a:buChar char="•"/>
            </a:pPr>
            <a:r>
              <a:rPr lang="en-US" altLang="de-DE" dirty="0"/>
              <a:t>DOI service for referencing digital objects</a:t>
            </a:r>
          </a:p>
          <a:p>
            <a:pPr marL="171450" indent="-171450">
              <a:buFont typeface="Arial" panose="020B0604020202020204" pitchFamily="34" charset="0"/>
              <a:buChar char="•"/>
            </a:pPr>
            <a:endParaRPr lang="en-US" altLang="de-DE" dirty="0"/>
          </a:p>
          <a:p>
            <a:pPr marL="285750" indent="-285750">
              <a:buFont typeface="Arial" panose="020B0604020202020204" pitchFamily="34" charset="0"/>
              <a:buChar char="•"/>
            </a:pPr>
            <a:r>
              <a:rPr lang="en-US" altLang="de-DE" dirty="0"/>
              <a:t>Research and development, </a:t>
            </a:r>
            <a:r>
              <a:rPr lang="en-US" altLang="de-DE" dirty="0" err="1"/>
              <a:t>bibliometrics</a:t>
            </a:r>
            <a:endParaRPr lang="en-US" altLang="de-DE" dirty="0"/>
          </a:p>
          <a:p>
            <a:endParaRPr lang="en-US" altLang="de-DE" sz="2000" dirty="0"/>
          </a:p>
          <a:p>
            <a:pPr>
              <a:buFont typeface="Arial" pitchFamily="34" charset="0"/>
              <a:buNone/>
            </a:pPr>
            <a:r>
              <a:rPr lang="en-US" altLang="de-DE" sz="2000" b="1" dirty="0" smtClean="0"/>
              <a:t>Libraries </a:t>
            </a:r>
            <a:r>
              <a:rPr lang="en-US" altLang="de-DE" sz="2000" b="1" dirty="0"/>
              <a:t>as preservers of knowledge &amp; </a:t>
            </a:r>
          </a:p>
          <a:p>
            <a:pPr>
              <a:buFont typeface="Arial" pitchFamily="34" charset="0"/>
              <a:buNone/>
            </a:pPr>
            <a:r>
              <a:rPr lang="de-DE" altLang="de-DE" sz="2000" b="1" dirty="0" err="1"/>
              <a:t>multipliers</a:t>
            </a:r>
            <a:r>
              <a:rPr lang="en-US" altLang="de-DE" sz="2000" b="1" dirty="0"/>
              <a:t> for reproducible science:</a:t>
            </a:r>
          </a:p>
          <a:p>
            <a:pPr>
              <a:buFont typeface="Arial" pitchFamily="34" charset="0"/>
              <a:buNone/>
            </a:pPr>
            <a:endParaRPr lang="en-US" altLang="de-DE" sz="2000" b="1" dirty="0"/>
          </a:p>
          <a:p>
            <a:pPr>
              <a:buFont typeface="Arial" pitchFamily="34" charset="0"/>
              <a:buNone/>
            </a:pPr>
            <a:r>
              <a:rPr lang="en-US" altLang="de-DE" sz="2000" b="1" dirty="0" smtClean="0">
                <a:solidFill>
                  <a:srgbClr val="C00000"/>
                </a:solidFill>
                <a:sym typeface="Wingdings" pitchFamily="2" charset="2"/>
              </a:rPr>
              <a:t>		 </a:t>
            </a:r>
            <a:r>
              <a:rPr lang="en-US" altLang="de-DE" sz="2000" b="1" dirty="0">
                <a:solidFill>
                  <a:srgbClr val="C00000"/>
                </a:solidFill>
              </a:rPr>
              <a:t>New </a:t>
            </a:r>
            <a:r>
              <a:rPr lang="de-DE" altLang="de-DE" sz="2000" b="1" dirty="0" err="1">
                <a:solidFill>
                  <a:srgbClr val="C00000"/>
                </a:solidFill>
                <a:sym typeface="Wingdings" pitchFamily="2" charset="2"/>
              </a:rPr>
              <a:t>policies</a:t>
            </a:r>
            <a:r>
              <a:rPr lang="de-DE" altLang="de-DE" sz="2000" b="1" dirty="0">
                <a:solidFill>
                  <a:srgbClr val="C00000"/>
                </a:solidFill>
                <a:sym typeface="Wingdings" pitchFamily="2" charset="2"/>
              </a:rPr>
              <a:t> </a:t>
            </a:r>
            <a:r>
              <a:rPr lang="de-DE" altLang="de-DE" sz="2000" b="1" dirty="0" err="1">
                <a:solidFill>
                  <a:srgbClr val="C00000"/>
                </a:solidFill>
                <a:sym typeface="Wingdings" pitchFamily="2" charset="2"/>
              </a:rPr>
              <a:t>to</a:t>
            </a:r>
            <a:r>
              <a:rPr lang="de-DE" altLang="de-DE" sz="2000" b="1" dirty="0">
                <a:solidFill>
                  <a:srgbClr val="C00000"/>
                </a:solidFill>
                <a:sym typeface="Wingdings" pitchFamily="2" charset="2"/>
              </a:rPr>
              <a:t> </a:t>
            </a:r>
            <a:r>
              <a:rPr lang="de-DE" altLang="de-DE" sz="2000" b="1" dirty="0" err="1">
                <a:solidFill>
                  <a:srgbClr val="C00000"/>
                </a:solidFill>
                <a:sym typeface="Wingdings" pitchFamily="2" charset="2"/>
              </a:rPr>
              <a:t>publish</a:t>
            </a:r>
            <a:r>
              <a:rPr lang="de-DE" altLang="de-DE" sz="2000" b="1" dirty="0">
                <a:solidFill>
                  <a:srgbClr val="C00000"/>
                </a:solidFill>
                <a:sym typeface="Wingdings" pitchFamily="2" charset="2"/>
              </a:rPr>
              <a:t> </a:t>
            </a:r>
            <a:r>
              <a:rPr lang="de-DE" altLang="de-DE" sz="2000" b="1" dirty="0" err="1">
                <a:solidFill>
                  <a:srgbClr val="C00000"/>
                </a:solidFill>
                <a:sym typeface="Wingdings" pitchFamily="2" charset="2"/>
              </a:rPr>
              <a:t>results</a:t>
            </a:r>
            <a:r>
              <a:rPr lang="de-DE" altLang="de-DE" sz="2000" b="1" dirty="0">
                <a:solidFill>
                  <a:srgbClr val="C00000"/>
                </a:solidFill>
                <a:sym typeface="Wingdings" pitchFamily="2" charset="2"/>
              </a:rPr>
              <a:t> &amp; </a:t>
            </a:r>
            <a:r>
              <a:rPr lang="de-DE" altLang="de-DE" sz="2000" b="1" dirty="0" err="1">
                <a:solidFill>
                  <a:srgbClr val="C00000"/>
                </a:solidFill>
                <a:sym typeface="Wingdings" pitchFamily="2" charset="2"/>
              </a:rPr>
              <a:t>underlying</a:t>
            </a:r>
            <a:r>
              <a:rPr lang="de-DE" altLang="de-DE" sz="2000" b="1" dirty="0">
                <a:solidFill>
                  <a:srgbClr val="C00000"/>
                </a:solidFill>
                <a:sym typeface="Wingdings" pitchFamily="2" charset="2"/>
              </a:rPr>
              <a:t> </a:t>
            </a:r>
            <a:r>
              <a:rPr lang="de-DE" altLang="de-DE" sz="2000" b="1" dirty="0" err="1" smtClean="0">
                <a:solidFill>
                  <a:srgbClr val="C00000"/>
                </a:solidFill>
                <a:sym typeface="Wingdings" pitchFamily="2" charset="2"/>
              </a:rPr>
              <a:t>data</a:t>
            </a:r>
            <a:endParaRPr lang="de-DE" altLang="de-DE" sz="2000" b="1" dirty="0" smtClean="0">
              <a:solidFill>
                <a:srgbClr val="C00000"/>
              </a:solidFill>
              <a:sym typeface="Wingdings" pitchFamily="2" charset="2"/>
            </a:endParaRPr>
          </a:p>
          <a:p>
            <a:pPr>
              <a:buFont typeface="Arial" pitchFamily="34" charset="0"/>
              <a:buNone/>
            </a:pPr>
            <a:endParaRPr lang="de-DE" altLang="de-DE" sz="2000" b="1" dirty="0">
              <a:solidFill>
                <a:srgbClr val="C00000"/>
              </a:solidFill>
              <a:sym typeface="Wingdings" pitchFamily="2" charset="2"/>
            </a:endParaRPr>
          </a:p>
          <a:p>
            <a:pPr>
              <a:buFont typeface="Arial" pitchFamily="34" charset="0"/>
              <a:buNone/>
            </a:pPr>
            <a:r>
              <a:rPr lang="de-DE" altLang="de-DE" sz="2000" b="1" dirty="0" smtClean="0">
                <a:solidFill>
                  <a:srgbClr val="C00000"/>
                </a:solidFill>
                <a:sym typeface="Wingdings" pitchFamily="2" charset="2"/>
              </a:rPr>
              <a:t>		 </a:t>
            </a:r>
            <a:r>
              <a:rPr lang="de-DE" altLang="de-DE" sz="2000" b="1" dirty="0">
                <a:solidFill>
                  <a:srgbClr val="C00000"/>
                </a:solidFill>
                <a:sym typeface="Wingdings" pitchFamily="2" charset="2"/>
              </a:rPr>
              <a:t>Re-</a:t>
            </a:r>
            <a:r>
              <a:rPr lang="de-DE" altLang="de-DE" sz="2000" b="1" dirty="0" err="1">
                <a:solidFill>
                  <a:srgbClr val="C00000"/>
                </a:solidFill>
                <a:sym typeface="Wingdings" pitchFamily="2" charset="2"/>
              </a:rPr>
              <a:t>usability</a:t>
            </a:r>
            <a:r>
              <a:rPr lang="de-DE" altLang="de-DE" sz="2000" b="1" dirty="0">
                <a:solidFill>
                  <a:srgbClr val="C00000"/>
                </a:solidFill>
                <a:sym typeface="Wingdings" pitchFamily="2" charset="2"/>
              </a:rPr>
              <a:t> </a:t>
            </a:r>
            <a:r>
              <a:rPr lang="de-DE" altLang="de-DE" sz="2000" b="1" dirty="0" err="1">
                <a:solidFill>
                  <a:srgbClr val="C00000"/>
                </a:solidFill>
                <a:sym typeface="Wingdings" pitchFamily="2" charset="2"/>
              </a:rPr>
              <a:t>of</a:t>
            </a:r>
            <a:r>
              <a:rPr lang="de-DE" altLang="de-DE" sz="2000" b="1" dirty="0">
                <a:solidFill>
                  <a:srgbClr val="C00000"/>
                </a:solidFill>
                <a:sym typeface="Wingdings" pitchFamily="2" charset="2"/>
              </a:rPr>
              <a:t> </a:t>
            </a:r>
            <a:r>
              <a:rPr lang="de-DE" altLang="de-DE" sz="2000" b="1" dirty="0" err="1">
                <a:solidFill>
                  <a:srgbClr val="C00000"/>
                </a:solidFill>
                <a:sym typeface="Wingdings" pitchFamily="2" charset="2"/>
              </a:rPr>
              <a:t>publicly</a:t>
            </a:r>
            <a:r>
              <a:rPr lang="de-DE" altLang="de-DE" sz="2000" b="1" dirty="0">
                <a:solidFill>
                  <a:srgbClr val="C00000"/>
                </a:solidFill>
                <a:sym typeface="Wingdings" pitchFamily="2" charset="2"/>
              </a:rPr>
              <a:t> </a:t>
            </a:r>
            <a:r>
              <a:rPr lang="de-DE" altLang="de-DE" sz="2000" b="1" dirty="0" err="1">
                <a:solidFill>
                  <a:srgbClr val="C00000"/>
                </a:solidFill>
                <a:sym typeface="Wingdings" pitchFamily="2" charset="2"/>
              </a:rPr>
              <a:t>funded</a:t>
            </a:r>
            <a:r>
              <a:rPr lang="de-DE" altLang="de-DE" sz="2000" b="1" dirty="0">
                <a:solidFill>
                  <a:srgbClr val="C00000"/>
                </a:solidFill>
                <a:sym typeface="Wingdings" pitchFamily="2" charset="2"/>
              </a:rPr>
              <a:t> </a:t>
            </a:r>
            <a:r>
              <a:rPr lang="de-DE" altLang="de-DE" sz="2000" b="1" dirty="0" err="1">
                <a:solidFill>
                  <a:srgbClr val="C00000"/>
                </a:solidFill>
                <a:sym typeface="Wingdings" pitchFamily="2" charset="2"/>
              </a:rPr>
              <a:t>research</a:t>
            </a:r>
            <a:endParaRPr lang="en-US" altLang="de-DE" sz="2000" b="1" dirty="0">
              <a:solidFill>
                <a:srgbClr val="C00000"/>
              </a:solidFill>
              <a:sym typeface="Wingdings" pitchFamily="2" charset="2"/>
            </a:endParaRPr>
          </a:p>
          <a:p>
            <a:endParaRPr lang="de-DE" dirty="0"/>
          </a:p>
        </p:txBody>
      </p:sp>
      <p:sp>
        <p:nvSpPr>
          <p:cNvPr id="3" name="Titel 2"/>
          <p:cNvSpPr>
            <a:spLocks noGrp="1"/>
          </p:cNvSpPr>
          <p:nvPr>
            <p:ph type="title"/>
          </p:nvPr>
        </p:nvSpPr>
        <p:spPr/>
        <p:txBody>
          <a:bodyPr/>
          <a:lstStyle/>
          <a:p>
            <a:r>
              <a:rPr lang="de-DE" altLang="de-DE" dirty="0"/>
              <a:t>Main </a:t>
            </a:r>
            <a:r>
              <a:rPr lang="de-DE" altLang="de-DE" dirty="0" err="1"/>
              <a:t>services</a:t>
            </a:r>
            <a:endParaRPr lang="de-DE" dirty="0"/>
          </a:p>
        </p:txBody>
      </p:sp>
      <p:grpSp>
        <p:nvGrpSpPr>
          <p:cNvPr id="4" name="Group 11"/>
          <p:cNvGrpSpPr>
            <a:grpSpLocks/>
          </p:cNvGrpSpPr>
          <p:nvPr/>
        </p:nvGrpSpPr>
        <p:grpSpPr bwMode="auto">
          <a:xfrm>
            <a:off x="6063628" y="1779988"/>
            <a:ext cx="2820646" cy="2512137"/>
            <a:chOff x="3710" y="1758"/>
            <a:chExt cx="1679" cy="1496"/>
          </a:xfrm>
        </p:grpSpPr>
        <p:pic>
          <p:nvPicPr>
            <p:cNvPr id="5"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8" y="1762"/>
              <a:ext cx="887"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https://rd-alliance.org/sites/all/themes/rda/logo.png"/>
            <p:cNvPicPr>
              <a:picLocks noChangeAspect="1" noChangeArrowheads="1"/>
            </p:cNvPicPr>
            <p:nvPr/>
          </p:nvPicPr>
          <p:blipFill>
            <a:blip r:embed="rId3">
              <a:clrChange>
                <a:clrFrom>
                  <a:srgbClr val="F1F1F3"/>
                </a:clrFrom>
                <a:clrTo>
                  <a:srgbClr val="F1F1F3">
                    <a:alpha val="0"/>
                  </a:srgbClr>
                </a:clrTo>
              </a:clrChange>
              <a:extLst>
                <a:ext uri="{28A0092B-C50C-407E-A947-70E740481C1C}">
                  <a14:useLocalDpi xmlns:a14="http://schemas.microsoft.com/office/drawing/2010/main" val="0"/>
                </a:ext>
              </a:extLst>
            </a:blip>
            <a:srcRect/>
            <a:stretch>
              <a:fillRect/>
            </a:stretch>
          </p:blipFill>
          <p:spPr bwMode="auto">
            <a:xfrm>
              <a:off x="3710" y="2847"/>
              <a:ext cx="166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O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4" y="2476"/>
              <a:ext cx="829"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4" descr="science-as-an-open-enterpri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6" y="1758"/>
              <a:ext cx="763" cy="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033081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p:cNvGrpSpPr/>
          <p:nvPr/>
        </p:nvGrpSpPr>
        <p:grpSpPr>
          <a:xfrm>
            <a:off x="251520" y="1432148"/>
            <a:ext cx="8784976" cy="5237212"/>
            <a:chOff x="755576" y="1432148"/>
            <a:chExt cx="6339948" cy="3279847"/>
          </a:xfrm>
        </p:grpSpPr>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9759" t="45772" r="21759" b="4307"/>
            <a:stretch/>
          </p:blipFill>
          <p:spPr bwMode="auto">
            <a:xfrm>
              <a:off x="755576" y="1432148"/>
              <a:ext cx="6339948" cy="32798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12"/>
            <p:cNvSpPr>
              <a:spLocks noChangeArrowheads="1"/>
            </p:cNvSpPr>
            <p:nvPr/>
          </p:nvSpPr>
          <p:spPr bwMode="auto">
            <a:xfrm>
              <a:off x="890334" y="3771806"/>
              <a:ext cx="1185422" cy="214821"/>
            </a:xfrm>
            <a:prstGeom prst="ellipse">
              <a:avLst/>
            </a:prstGeom>
            <a:noFill/>
            <a:ln w="12700">
              <a:solidFill>
                <a:srgbClr val="C00000"/>
              </a:solidFill>
              <a:round/>
              <a:headEnd/>
              <a:tailEnd/>
            </a:ln>
          </p:spPr>
          <p:txBody>
            <a:bodyPr wrap="none" anchor="ctr"/>
            <a:lstStyle/>
            <a:p>
              <a:endParaRPr lang="de-DE"/>
            </a:p>
          </p:txBody>
        </p:sp>
      </p:grpSp>
      <p:sp>
        <p:nvSpPr>
          <p:cNvPr id="15" name="Titel 1"/>
          <p:cNvSpPr>
            <a:spLocks noGrp="1"/>
          </p:cNvSpPr>
          <p:nvPr>
            <p:ph type="title"/>
          </p:nvPr>
        </p:nvSpPr>
        <p:spPr>
          <a:xfrm>
            <a:off x="683568" y="620694"/>
            <a:ext cx="6696744" cy="433387"/>
          </a:xfrm>
        </p:spPr>
        <p:txBody>
          <a:bodyPr/>
          <a:lstStyle/>
          <a:p>
            <a:r>
              <a:rPr lang="en-US" altLang="de-DE" dirty="0" smtClean="0"/>
              <a:t>Accessing digital resources</a:t>
            </a:r>
            <a:br>
              <a:rPr lang="en-US" altLang="de-DE" dirty="0" smtClean="0"/>
            </a:br>
            <a:r>
              <a:rPr lang="en-US" altLang="de-DE" dirty="0" smtClean="0"/>
              <a:t>Example: Research Data at tib.eu</a:t>
            </a:r>
            <a:endParaRPr lang="en-US" dirty="0"/>
          </a:p>
        </p:txBody>
      </p:sp>
    </p:spTree>
    <p:extLst>
      <p:ext uri="{BB962C8B-B14F-4D97-AF65-F5344CB8AC3E}">
        <p14:creationId xmlns:p14="http://schemas.microsoft.com/office/powerpoint/2010/main" val="334389967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a:t>TIB </a:t>
            </a:r>
            <a:r>
              <a:rPr lang="de-DE" dirty="0" err="1"/>
              <a:t>as</a:t>
            </a:r>
            <a:r>
              <a:rPr lang="de-DE" dirty="0"/>
              <a:t> a Service Provider: </a:t>
            </a:r>
            <a:r>
              <a:rPr lang="de-DE" dirty="0" smtClean="0"/>
              <a:t/>
            </a:r>
            <a:br>
              <a:rPr lang="de-DE" dirty="0" smtClean="0"/>
            </a:br>
            <a:r>
              <a:rPr lang="de-DE" dirty="0" smtClean="0"/>
              <a:t>Digital </a:t>
            </a:r>
            <a:r>
              <a:rPr lang="de-DE" dirty="0" err="1" smtClean="0"/>
              <a:t>Preservation</a:t>
            </a:r>
            <a:endParaRPr lang="de-DE" dirty="0"/>
          </a:p>
        </p:txBody>
      </p:sp>
      <p:sp>
        <p:nvSpPr>
          <p:cNvPr id="13" name="Ellipse 12"/>
          <p:cNvSpPr/>
          <p:nvPr/>
        </p:nvSpPr>
        <p:spPr>
          <a:xfrm>
            <a:off x="1547244" y="4898801"/>
            <a:ext cx="1260000" cy="1260000"/>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de-DE" sz="1200" b="1" dirty="0" smtClean="0"/>
              <a:t>TIB </a:t>
            </a:r>
          </a:p>
          <a:p>
            <a:pPr algn="ctr"/>
            <a:r>
              <a:rPr lang="de-DE" sz="1200" b="1" dirty="0" smtClean="0"/>
              <a:t>AV-Portal</a:t>
            </a:r>
          </a:p>
          <a:p>
            <a:pPr algn="ctr"/>
            <a:endParaRPr lang="de-DE" sz="1200" b="1" dirty="0" smtClean="0"/>
          </a:p>
        </p:txBody>
      </p:sp>
      <p:sp>
        <p:nvSpPr>
          <p:cNvPr id="15" name="Ellipse 14"/>
          <p:cNvSpPr/>
          <p:nvPr/>
        </p:nvSpPr>
        <p:spPr>
          <a:xfrm>
            <a:off x="683148" y="3342953"/>
            <a:ext cx="1260000" cy="1260000"/>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de-DE" sz="1200" b="1" dirty="0"/>
              <a:t>ETDs</a:t>
            </a:r>
          </a:p>
        </p:txBody>
      </p:sp>
      <p:sp>
        <p:nvSpPr>
          <p:cNvPr id="16" name="Ellipse 15"/>
          <p:cNvSpPr/>
          <p:nvPr/>
        </p:nvSpPr>
        <p:spPr>
          <a:xfrm>
            <a:off x="1871420" y="1794921"/>
            <a:ext cx="1260000" cy="1260000"/>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de-DE" sz="1200" b="1" dirty="0" err="1"/>
              <a:t>r</a:t>
            </a:r>
            <a:r>
              <a:rPr lang="de-DE" sz="1200" b="1" dirty="0" err="1" smtClean="0"/>
              <a:t>esearch</a:t>
            </a:r>
            <a:r>
              <a:rPr lang="de-DE" sz="1200" b="1" dirty="0" smtClean="0"/>
              <a:t> </a:t>
            </a:r>
          </a:p>
          <a:p>
            <a:pPr algn="ctr"/>
            <a:r>
              <a:rPr lang="de-DE" sz="1200" b="1" dirty="0" err="1"/>
              <a:t>r</a:t>
            </a:r>
            <a:r>
              <a:rPr lang="de-DE" sz="1200" b="1" dirty="0" err="1" smtClean="0"/>
              <a:t>eports</a:t>
            </a:r>
            <a:endParaRPr lang="de-DE" sz="1200" b="1" dirty="0" smtClean="0"/>
          </a:p>
        </p:txBody>
      </p:sp>
      <p:sp>
        <p:nvSpPr>
          <p:cNvPr id="17" name="Ellipse 16"/>
          <p:cNvSpPr/>
          <p:nvPr/>
        </p:nvSpPr>
        <p:spPr>
          <a:xfrm>
            <a:off x="3786252" y="1398737"/>
            <a:ext cx="1260000" cy="1260000"/>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de-DE" sz="1200" b="1" dirty="0" err="1"/>
              <a:t>e</a:t>
            </a:r>
            <a:r>
              <a:rPr lang="de-DE" sz="1200" b="1" dirty="0" err="1" smtClean="0"/>
              <a:t>-books</a:t>
            </a:r>
            <a:r>
              <a:rPr lang="de-DE" sz="1200" b="1" dirty="0" smtClean="0"/>
              <a:t> </a:t>
            </a:r>
            <a:r>
              <a:rPr lang="de-DE" sz="1200" b="1" dirty="0" err="1" smtClean="0"/>
              <a:t>and</a:t>
            </a:r>
            <a:endParaRPr lang="de-DE" sz="1200" b="1" dirty="0" smtClean="0"/>
          </a:p>
          <a:p>
            <a:pPr algn="ctr"/>
            <a:r>
              <a:rPr lang="de-DE" sz="1200" b="1" dirty="0"/>
              <a:t>e</a:t>
            </a:r>
            <a:r>
              <a:rPr lang="de-DE" sz="1200" b="1" dirty="0" smtClean="0"/>
              <a:t>-journals</a:t>
            </a:r>
          </a:p>
        </p:txBody>
      </p:sp>
      <p:sp>
        <p:nvSpPr>
          <p:cNvPr id="18" name="Ellipse 17"/>
          <p:cNvSpPr/>
          <p:nvPr/>
        </p:nvSpPr>
        <p:spPr>
          <a:xfrm>
            <a:off x="5784473" y="2021824"/>
            <a:ext cx="1260000" cy="1260000"/>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de-DE" sz="1200" b="1" dirty="0" err="1" smtClean="0"/>
              <a:t>digitized</a:t>
            </a:r>
            <a:endParaRPr lang="de-DE" sz="1200" b="1" dirty="0" smtClean="0"/>
          </a:p>
          <a:p>
            <a:pPr algn="ctr"/>
            <a:r>
              <a:rPr lang="de-DE" sz="1200" b="1" dirty="0" err="1" smtClean="0"/>
              <a:t>books</a:t>
            </a:r>
            <a:endParaRPr lang="de-DE" sz="1200" b="1" dirty="0" smtClean="0"/>
          </a:p>
        </p:txBody>
      </p:sp>
      <p:sp>
        <p:nvSpPr>
          <p:cNvPr id="19" name="Ellipse 18"/>
          <p:cNvSpPr/>
          <p:nvPr/>
        </p:nvSpPr>
        <p:spPr>
          <a:xfrm>
            <a:off x="5975876" y="5107289"/>
            <a:ext cx="1260000" cy="1260000"/>
          </a:xfrm>
          <a:prstGeom prst="ellipse">
            <a:avLst/>
          </a:prstGeom>
          <a:ln/>
        </p:spPr>
        <p:style>
          <a:lnRef idx="0">
            <a:schemeClr val="accent5"/>
          </a:lnRef>
          <a:fillRef idx="3">
            <a:schemeClr val="accent5"/>
          </a:fillRef>
          <a:effectRef idx="3">
            <a:schemeClr val="accent5"/>
          </a:effectRef>
          <a:fontRef idx="minor">
            <a:schemeClr val="lt1"/>
          </a:fontRef>
        </p:style>
        <p:txBody>
          <a:bodyPr lIns="0" tIns="0" rIns="0" bIns="0" rtlCol="0" anchor="ctr"/>
          <a:lstStyle/>
          <a:p>
            <a:pPr algn="ctr"/>
            <a:endParaRPr lang="de-DE" sz="900" b="1" dirty="0"/>
          </a:p>
          <a:p>
            <a:pPr algn="ctr"/>
            <a:r>
              <a:rPr lang="de-DE" sz="1100" b="1" dirty="0" err="1" smtClean="0"/>
              <a:t>proceedings</a:t>
            </a:r>
            <a:endParaRPr lang="de-DE" sz="900" b="1" dirty="0" smtClean="0"/>
          </a:p>
          <a:p>
            <a:pPr algn="ctr"/>
            <a:endParaRPr lang="de-DE" sz="900" b="1" dirty="0" smtClean="0"/>
          </a:p>
        </p:txBody>
      </p:sp>
      <p:sp>
        <p:nvSpPr>
          <p:cNvPr id="20" name="Ellipse 19"/>
          <p:cNvSpPr/>
          <p:nvPr/>
        </p:nvSpPr>
        <p:spPr>
          <a:xfrm>
            <a:off x="3761350" y="5605976"/>
            <a:ext cx="1188412" cy="1130023"/>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de-DE" sz="1200" b="1" dirty="0"/>
          </a:p>
          <a:p>
            <a:pPr algn="ctr"/>
            <a:r>
              <a:rPr lang="de-DE" sz="1200" b="1" dirty="0" smtClean="0"/>
              <a:t>3D</a:t>
            </a:r>
          </a:p>
          <a:p>
            <a:pPr algn="ctr"/>
            <a:endParaRPr lang="de-DE" sz="1200" b="1" dirty="0" smtClean="0"/>
          </a:p>
        </p:txBody>
      </p:sp>
      <p:sp>
        <p:nvSpPr>
          <p:cNvPr id="21" name="Ellipse 20"/>
          <p:cNvSpPr/>
          <p:nvPr/>
        </p:nvSpPr>
        <p:spPr>
          <a:xfrm>
            <a:off x="6889215" y="3451105"/>
            <a:ext cx="1260000" cy="1260000"/>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de-DE" sz="1100" b="1" dirty="0"/>
          </a:p>
          <a:p>
            <a:pPr algn="ctr"/>
            <a:r>
              <a:rPr lang="de-DE" sz="1200" b="1" dirty="0" smtClean="0"/>
              <a:t>LUH </a:t>
            </a:r>
          </a:p>
          <a:p>
            <a:pPr algn="ctr"/>
            <a:r>
              <a:rPr lang="de-DE" sz="1200" b="1" dirty="0" smtClean="0"/>
              <a:t>Open Access</a:t>
            </a:r>
          </a:p>
          <a:p>
            <a:pPr algn="ctr"/>
            <a:r>
              <a:rPr lang="de-DE" sz="1050" b="1" dirty="0" smtClean="0"/>
              <a:t>Repository</a:t>
            </a:r>
          </a:p>
          <a:p>
            <a:pPr algn="ctr"/>
            <a:endParaRPr lang="de-DE" sz="1100" b="1" dirty="0" smtClean="0"/>
          </a:p>
        </p:txBody>
      </p:sp>
      <p:sp>
        <p:nvSpPr>
          <p:cNvPr id="22" name="Ellipse 21"/>
          <p:cNvSpPr/>
          <p:nvPr/>
        </p:nvSpPr>
        <p:spPr>
          <a:xfrm>
            <a:off x="2915396" y="3054921"/>
            <a:ext cx="3024336" cy="2160240"/>
          </a:xfrm>
          <a:prstGeom prst="ellipse">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de-DE" dirty="0" smtClean="0"/>
              <a:t>TIB Digital</a:t>
            </a:r>
          </a:p>
          <a:p>
            <a:pPr algn="ctr"/>
            <a:r>
              <a:rPr lang="de-DE" dirty="0" err="1" smtClean="0"/>
              <a:t>Preservation</a:t>
            </a:r>
            <a:r>
              <a:rPr lang="de-DE" dirty="0" smtClean="0"/>
              <a:t> System</a:t>
            </a:r>
          </a:p>
        </p:txBody>
      </p:sp>
      <p:cxnSp>
        <p:nvCxnSpPr>
          <p:cNvPr id="24" name="Gerade Verbindung 23"/>
          <p:cNvCxnSpPr>
            <a:endCxn id="22" idx="1"/>
          </p:cNvCxnSpPr>
          <p:nvPr/>
        </p:nvCxnSpPr>
        <p:spPr>
          <a:xfrm>
            <a:off x="2699372" y="3018777"/>
            <a:ext cx="658928" cy="35250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Gerade Verbindung 25"/>
          <p:cNvCxnSpPr>
            <a:endCxn id="22" idx="0"/>
          </p:cNvCxnSpPr>
          <p:nvPr/>
        </p:nvCxnSpPr>
        <p:spPr>
          <a:xfrm>
            <a:off x="4416252" y="2658737"/>
            <a:ext cx="11312" cy="39618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Gerade Verbindung 29"/>
          <p:cNvCxnSpPr/>
          <p:nvPr/>
        </p:nvCxnSpPr>
        <p:spPr>
          <a:xfrm flipV="1">
            <a:off x="5496828" y="3054921"/>
            <a:ext cx="504056" cy="31636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Gerade Verbindung 31"/>
          <p:cNvCxnSpPr/>
          <p:nvPr/>
        </p:nvCxnSpPr>
        <p:spPr>
          <a:xfrm>
            <a:off x="5939732" y="4135041"/>
            <a:ext cx="94948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a:stCxn id="22" idx="5"/>
            <a:endCxn id="19" idx="1"/>
          </p:cNvCxnSpPr>
          <p:nvPr/>
        </p:nvCxnSpPr>
        <p:spPr>
          <a:xfrm>
            <a:off x="5496828" y="4898801"/>
            <a:ext cx="663571" cy="39301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Gerade Verbindung 36"/>
          <p:cNvCxnSpPr/>
          <p:nvPr/>
        </p:nvCxnSpPr>
        <p:spPr>
          <a:xfrm>
            <a:off x="4349900" y="5215161"/>
            <a:ext cx="5656" cy="39618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Gerade Verbindung 38"/>
          <p:cNvCxnSpPr/>
          <p:nvPr/>
        </p:nvCxnSpPr>
        <p:spPr>
          <a:xfrm flipH="1">
            <a:off x="2699372" y="4898801"/>
            <a:ext cx="658928" cy="31636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Gerade Verbindung 40"/>
          <p:cNvCxnSpPr/>
          <p:nvPr/>
        </p:nvCxnSpPr>
        <p:spPr>
          <a:xfrm>
            <a:off x="1943148" y="4135041"/>
            <a:ext cx="97224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Pfeil nach rechts 3"/>
          <p:cNvSpPr/>
          <p:nvPr/>
        </p:nvSpPr>
        <p:spPr>
          <a:xfrm>
            <a:off x="539552" y="5291812"/>
            <a:ext cx="936104" cy="590103"/>
          </a:xfrm>
          <a:prstGeom prst="rightArrow">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
        <p:nvSpPr>
          <p:cNvPr id="23" name="Pfeil nach rechts 22"/>
          <p:cNvSpPr/>
          <p:nvPr/>
        </p:nvSpPr>
        <p:spPr>
          <a:xfrm>
            <a:off x="2807244" y="5928136"/>
            <a:ext cx="936104" cy="590103"/>
          </a:xfrm>
          <a:prstGeom prst="rightArrow">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err="1" smtClean="0"/>
          </a:p>
        </p:txBody>
      </p:sp>
    </p:spTree>
    <p:extLst>
      <p:ext uri="{BB962C8B-B14F-4D97-AF65-F5344CB8AC3E}">
        <p14:creationId xmlns:p14="http://schemas.microsoft.com/office/powerpoint/2010/main" val="4249855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p:cNvPicPr>
            <a:picLocks noGrp="1" noChangeAspect="1"/>
          </p:cNvPicPr>
          <p:nvPr>
            <p:ph idx="14"/>
          </p:nvPr>
        </p:nvPicPr>
        <p:blipFill>
          <a:blip r:embed="rId2">
            <a:extLst>
              <a:ext uri="{28A0092B-C50C-407E-A947-70E740481C1C}">
                <a14:useLocalDpi xmlns:a14="http://schemas.microsoft.com/office/drawing/2010/main" val="0"/>
              </a:ext>
            </a:extLst>
          </a:blip>
          <a:stretch>
            <a:fillRect/>
          </a:stretch>
        </p:blipFill>
        <p:spPr>
          <a:xfrm>
            <a:off x="755576" y="3933056"/>
            <a:ext cx="2674588" cy="2564904"/>
          </a:xfrm>
        </p:spPr>
      </p:pic>
      <p:sp>
        <p:nvSpPr>
          <p:cNvPr id="3" name="Titel 2"/>
          <p:cNvSpPr>
            <a:spLocks noGrp="1"/>
          </p:cNvSpPr>
          <p:nvPr>
            <p:ph type="title"/>
          </p:nvPr>
        </p:nvSpPr>
        <p:spPr/>
        <p:txBody>
          <a:bodyPr/>
          <a:lstStyle/>
          <a:p>
            <a:r>
              <a:rPr lang="de-DE" dirty="0" smtClean="0"/>
              <a:t>The </a:t>
            </a:r>
            <a:r>
              <a:rPr lang="de-DE" dirty="0"/>
              <a:t>TIB </a:t>
            </a:r>
            <a:r>
              <a:rPr lang="de-DE" dirty="0" err="1"/>
              <a:t>as</a:t>
            </a:r>
            <a:r>
              <a:rPr lang="de-DE" dirty="0"/>
              <a:t> a Service Provider: </a:t>
            </a:r>
            <a:r>
              <a:rPr lang="de-DE" dirty="0" smtClean="0"/>
              <a:t/>
            </a:r>
            <a:br>
              <a:rPr lang="de-DE" dirty="0" smtClean="0"/>
            </a:br>
            <a:r>
              <a:rPr lang="de-DE" dirty="0" smtClean="0"/>
              <a:t>Digital </a:t>
            </a:r>
            <a:r>
              <a:rPr lang="de-DE" dirty="0" err="1" smtClean="0"/>
              <a:t>Preservation</a:t>
            </a:r>
            <a:endParaRPr lang="de-DE"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1268760"/>
            <a:ext cx="2672630" cy="24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5"/>
          <p:cNvSpPr txBox="1"/>
          <p:nvPr/>
        </p:nvSpPr>
        <p:spPr>
          <a:xfrm>
            <a:off x="649685" y="1484782"/>
            <a:ext cx="4819176" cy="2585323"/>
          </a:xfrm>
          <a:prstGeom prst="rect">
            <a:avLst/>
          </a:prstGeom>
          <a:noFill/>
        </p:spPr>
        <p:txBody>
          <a:bodyPr wrap="square" rtlCol="0">
            <a:spAutoFit/>
          </a:bodyPr>
          <a:lstStyle/>
          <a:p>
            <a:r>
              <a:rPr lang="de-DE" sz="1600" b="1" dirty="0"/>
              <a:t>Digital </a:t>
            </a:r>
            <a:r>
              <a:rPr lang="de-DE" sz="1600" b="1" dirty="0" err="1"/>
              <a:t>Preservation</a:t>
            </a:r>
            <a:r>
              <a:rPr lang="de-DE" sz="1600" b="1" dirty="0"/>
              <a:t> </a:t>
            </a:r>
            <a:r>
              <a:rPr lang="de-DE" sz="1600" b="1" dirty="0" err="1"/>
              <a:t>of</a:t>
            </a:r>
            <a:r>
              <a:rPr lang="de-DE" sz="1600" b="1" dirty="0"/>
              <a:t> 3D </a:t>
            </a:r>
            <a:r>
              <a:rPr lang="de-DE" sz="1600" b="1" dirty="0" err="1"/>
              <a:t>and</a:t>
            </a:r>
            <a:r>
              <a:rPr lang="de-DE" sz="1600" b="1" dirty="0"/>
              <a:t> AV</a:t>
            </a:r>
            <a:endParaRPr lang="en-US" sz="1600" b="1" dirty="0" smtClean="0">
              <a:latin typeface="Arial" pitchFamily="34" charset="0"/>
              <a:cs typeface="Arial" pitchFamily="34" charset="0"/>
            </a:endParaRPr>
          </a:p>
          <a:p>
            <a:endParaRPr lang="en-US" sz="1600" dirty="0" smtClean="0">
              <a:latin typeface="Arial" pitchFamily="34" charset="0"/>
              <a:cs typeface="Arial" pitchFamily="34" charset="0"/>
            </a:endParaRPr>
          </a:p>
          <a:p>
            <a:r>
              <a:rPr lang="en-US" sz="1600" dirty="0" smtClean="0">
                <a:latin typeface="Arial" pitchFamily="34" charset="0"/>
                <a:cs typeface="Arial" pitchFamily="34" charset="0"/>
              </a:rPr>
              <a:t>TIB is tailoring workflows to meet the needs</a:t>
            </a:r>
          </a:p>
          <a:p>
            <a:r>
              <a:rPr lang="en-US" sz="1600" dirty="0" smtClean="0">
                <a:latin typeface="Arial" pitchFamily="34" charset="0"/>
                <a:cs typeface="Arial" pitchFamily="34" charset="0"/>
              </a:rPr>
              <a:t>of 3D and AV material:</a:t>
            </a:r>
            <a:endParaRPr lang="en-US" sz="1600" dirty="0">
              <a:latin typeface="Arial" pitchFamily="34" charset="0"/>
              <a:cs typeface="Arial" pitchFamily="34" charset="0"/>
            </a:endParaRPr>
          </a:p>
          <a:p>
            <a:endParaRPr lang="de-DE" sz="1600" dirty="0" smtClean="0"/>
          </a:p>
          <a:p>
            <a:pPr marL="285750" indent="-285750">
              <a:buFont typeface="Wingdings" panose="05000000000000000000" pitchFamily="2" charset="2"/>
              <a:buChar char="§"/>
            </a:pPr>
            <a:r>
              <a:rPr lang="de-DE" sz="1600" dirty="0" smtClean="0"/>
              <a:t>Integration </a:t>
            </a:r>
            <a:r>
              <a:rPr lang="de-DE" sz="1600" dirty="0" err="1" smtClean="0"/>
              <a:t>of</a:t>
            </a:r>
            <a:r>
              <a:rPr lang="de-DE" sz="1600" dirty="0" smtClean="0"/>
              <a:t> </a:t>
            </a:r>
            <a:r>
              <a:rPr lang="de-DE" sz="1600" dirty="0" err="1" smtClean="0"/>
              <a:t>tools</a:t>
            </a:r>
            <a:r>
              <a:rPr lang="de-DE" sz="1600" dirty="0" smtClean="0"/>
              <a:t> </a:t>
            </a:r>
            <a:r>
              <a:rPr lang="de-DE" sz="1600" dirty="0" err="1" smtClean="0"/>
              <a:t>for</a:t>
            </a:r>
            <a:r>
              <a:rPr lang="de-DE" sz="1600" dirty="0" smtClean="0"/>
              <a:t> </a:t>
            </a:r>
            <a:r>
              <a:rPr lang="de-DE" sz="1600" dirty="0" err="1" smtClean="0"/>
              <a:t>format</a:t>
            </a:r>
            <a:r>
              <a:rPr lang="de-DE" sz="1600" dirty="0" smtClean="0"/>
              <a:t> </a:t>
            </a:r>
            <a:r>
              <a:rPr lang="de-DE" sz="1600" dirty="0" err="1" smtClean="0"/>
              <a:t>analysis</a:t>
            </a:r>
            <a:endParaRPr lang="de-DE" sz="1600" dirty="0" smtClean="0"/>
          </a:p>
          <a:p>
            <a:pPr marL="285750" indent="-285750">
              <a:buFont typeface="Wingdings" panose="05000000000000000000" pitchFamily="2" charset="2"/>
              <a:buChar char="§"/>
            </a:pPr>
            <a:r>
              <a:rPr lang="de-DE" sz="1600" dirty="0" err="1"/>
              <a:t>d</a:t>
            </a:r>
            <a:r>
              <a:rPr lang="de-DE" sz="1600" dirty="0" err="1" smtClean="0"/>
              <a:t>evelopment</a:t>
            </a:r>
            <a:r>
              <a:rPr lang="de-DE" sz="1600" dirty="0" smtClean="0"/>
              <a:t> </a:t>
            </a:r>
            <a:r>
              <a:rPr lang="de-DE" sz="1600" dirty="0" err="1" smtClean="0"/>
              <a:t>of</a:t>
            </a:r>
            <a:r>
              <a:rPr lang="de-DE" sz="1600" dirty="0" smtClean="0"/>
              <a:t> </a:t>
            </a:r>
            <a:r>
              <a:rPr lang="de-DE" sz="1600" dirty="0" err="1" smtClean="0"/>
              <a:t>metadata</a:t>
            </a:r>
            <a:r>
              <a:rPr lang="de-DE" sz="1600" dirty="0" smtClean="0"/>
              <a:t> </a:t>
            </a:r>
            <a:r>
              <a:rPr lang="de-DE" sz="1600" dirty="0" err="1" smtClean="0"/>
              <a:t>schemas</a:t>
            </a:r>
            <a:r>
              <a:rPr lang="de-DE" sz="1600" dirty="0" smtClean="0"/>
              <a:t> </a:t>
            </a:r>
            <a:r>
              <a:rPr lang="de-DE" sz="1600" dirty="0" err="1" smtClean="0"/>
              <a:t>and</a:t>
            </a:r>
            <a:r>
              <a:rPr lang="de-DE" sz="1600" dirty="0" smtClean="0"/>
              <a:t> </a:t>
            </a:r>
            <a:r>
              <a:rPr lang="de-DE" sz="1600" dirty="0" err="1" smtClean="0"/>
              <a:t>mappings</a:t>
            </a:r>
            <a:endParaRPr lang="de-DE" sz="1600" dirty="0" smtClean="0"/>
          </a:p>
          <a:p>
            <a:pPr marL="285750" indent="-285750">
              <a:buFont typeface="Wingdings" panose="05000000000000000000" pitchFamily="2" charset="2"/>
              <a:buChar char="§"/>
            </a:pPr>
            <a:r>
              <a:rPr lang="de-DE" sz="1600" dirty="0" err="1"/>
              <a:t>s</a:t>
            </a:r>
            <a:r>
              <a:rPr lang="de-DE" sz="1600" dirty="0" err="1" smtClean="0"/>
              <a:t>tructuring</a:t>
            </a:r>
            <a:r>
              <a:rPr lang="de-DE" sz="1600" dirty="0" smtClean="0"/>
              <a:t> </a:t>
            </a:r>
            <a:r>
              <a:rPr lang="de-DE" sz="1600" dirty="0" err="1" smtClean="0"/>
              <a:t>representations</a:t>
            </a:r>
            <a:r>
              <a:rPr lang="de-DE" sz="1600" dirty="0" smtClean="0"/>
              <a:t> </a:t>
            </a:r>
            <a:r>
              <a:rPr lang="de-DE" sz="1600" dirty="0" err="1" smtClean="0"/>
              <a:t>for</a:t>
            </a:r>
            <a:r>
              <a:rPr lang="de-DE" sz="1600" dirty="0" smtClean="0"/>
              <a:t> </a:t>
            </a:r>
            <a:r>
              <a:rPr lang="de-DE" sz="1600" dirty="0" err="1" smtClean="0"/>
              <a:t>collections</a:t>
            </a:r>
            <a:endParaRPr lang="de-DE" sz="1600" dirty="0" smtClean="0"/>
          </a:p>
          <a:p>
            <a:pPr marL="285750" indent="-285750">
              <a:buFont typeface="Arial" panose="020B0604020202020204" pitchFamily="34" charset="0"/>
              <a:buChar char="•"/>
            </a:pPr>
            <a:endParaRPr lang="de-DE" sz="1600" dirty="0"/>
          </a:p>
        </p:txBody>
      </p:sp>
      <p:sp>
        <p:nvSpPr>
          <p:cNvPr id="7" name="Textfeld 6"/>
          <p:cNvSpPr txBox="1"/>
          <p:nvPr/>
        </p:nvSpPr>
        <p:spPr>
          <a:xfrm>
            <a:off x="3707904" y="4142115"/>
            <a:ext cx="4320480" cy="1815882"/>
          </a:xfrm>
          <a:prstGeom prst="rect">
            <a:avLst/>
          </a:prstGeom>
          <a:noFill/>
        </p:spPr>
        <p:txBody>
          <a:bodyPr wrap="square" rtlCol="0">
            <a:spAutoFit/>
          </a:bodyPr>
          <a:lstStyle/>
          <a:p>
            <a:r>
              <a:rPr lang="en-US" sz="1600" dirty="0" smtClean="0">
                <a:latin typeface="Arial" pitchFamily="34" charset="0"/>
                <a:cs typeface="Arial" pitchFamily="34" charset="0"/>
              </a:rPr>
              <a:t>TIB is involved in applied research and  integrates the results into the digital preservation process:</a:t>
            </a:r>
            <a:br>
              <a:rPr lang="en-US" sz="1600" dirty="0" smtClean="0">
                <a:latin typeface="Arial" pitchFamily="34" charset="0"/>
                <a:cs typeface="Arial" pitchFamily="34" charset="0"/>
              </a:rPr>
            </a:br>
            <a:endParaRPr lang="en-US" sz="1600" dirty="0">
              <a:latin typeface="Arial" pitchFamily="34" charset="0"/>
              <a:cs typeface="Arial" pitchFamily="34" charset="0"/>
            </a:endParaRPr>
          </a:p>
          <a:p>
            <a:pPr marL="285750" indent="-285750">
              <a:buFont typeface="Wingdings" panose="05000000000000000000" pitchFamily="2" charset="2"/>
              <a:buChar char="§"/>
            </a:pPr>
            <a:r>
              <a:rPr lang="en-US" sz="1600" dirty="0" smtClean="0">
                <a:latin typeface="Arial" pitchFamily="34" charset="0"/>
                <a:cs typeface="Arial" pitchFamily="34" charset="0"/>
              </a:rPr>
              <a:t>EU FP-7 DURAARK (3D)</a:t>
            </a:r>
          </a:p>
          <a:p>
            <a:pPr marL="285750" indent="-285750">
              <a:buFont typeface="Wingdings" panose="05000000000000000000" pitchFamily="2" charset="2"/>
              <a:buChar char="§"/>
            </a:pPr>
            <a:r>
              <a:rPr lang="en-US" sz="1600" dirty="0" smtClean="0">
                <a:latin typeface="Arial" pitchFamily="34" charset="0"/>
                <a:cs typeface="Arial" pitchFamily="34" charset="0"/>
              </a:rPr>
              <a:t>DFG </a:t>
            </a:r>
            <a:r>
              <a:rPr lang="en-US" sz="1600" dirty="0" err="1" smtClean="0">
                <a:latin typeface="Arial" pitchFamily="34" charset="0"/>
                <a:cs typeface="Arial" pitchFamily="34" charset="0"/>
              </a:rPr>
              <a:t>LaZAR</a:t>
            </a:r>
            <a:r>
              <a:rPr lang="en-US" sz="1600" dirty="0" smtClean="0">
                <a:latin typeface="Arial" pitchFamily="34" charset="0"/>
                <a:cs typeface="Arial" pitchFamily="34" charset="0"/>
              </a:rPr>
              <a:t> (multimedia, AV)</a:t>
            </a:r>
            <a:endParaRPr lang="en-US" sz="1600" dirty="0">
              <a:latin typeface="Arial" pitchFamily="34" charset="0"/>
              <a:cs typeface="Arial" pitchFamily="34" charset="0"/>
            </a:endParaRPr>
          </a:p>
          <a:p>
            <a:pPr marL="285750" indent="-285750">
              <a:buFont typeface="Wingdings" panose="05000000000000000000" pitchFamily="2" charset="2"/>
              <a:buChar char="§"/>
            </a:pPr>
            <a:endParaRPr lang="de-DE" sz="1600" dirty="0"/>
          </a:p>
        </p:txBody>
      </p:sp>
      <p:pic>
        <p:nvPicPr>
          <p:cNvPr id="8" name="Picture 3" descr="Z:\_FUNDING\2012\2012_DuraArk\Dissemination\GraphicCIdevelopment\logo web\logo web-alternative\Logo_web3.jpg"/>
          <p:cNvPicPr>
            <a:picLocks noChangeAspect="1" noChangeArrowheads="1"/>
          </p:cNvPicPr>
          <p:nvPr/>
        </p:nvPicPr>
        <p:blipFill>
          <a:blip r:embed="rId4" cstate="print">
            <a:extLst>
              <a:ext uri="{28A0092B-C50C-407E-A947-70E740481C1C}">
                <a14:useLocalDpi xmlns:a14="http://schemas.microsoft.com/office/drawing/2010/main" val="0"/>
              </a:ext>
            </a:extLst>
          </a:blip>
          <a:srcRect l="1682" r="17360"/>
          <a:stretch>
            <a:fillRect/>
          </a:stretch>
        </p:blipFill>
        <p:spPr bwMode="auto">
          <a:xfrm>
            <a:off x="6836024" y="5753975"/>
            <a:ext cx="1416718" cy="69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8923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39552" y="1484784"/>
            <a:ext cx="7920881" cy="4465166"/>
          </a:xfrm>
        </p:spPr>
        <p:txBody>
          <a:bodyPr/>
          <a:lstStyle/>
          <a:p>
            <a:pPr marL="285750" indent="-285750">
              <a:buFont typeface="Arial" panose="020B0604020202020204" pitchFamily="34" charset="0"/>
              <a:buChar char="•"/>
            </a:pPr>
            <a:r>
              <a:rPr lang="de-DE" b="1" dirty="0"/>
              <a:t>D</a:t>
            </a:r>
            <a:r>
              <a:rPr lang="de-DE" b="1" dirty="0" smtClean="0"/>
              <a:t>igital </a:t>
            </a:r>
            <a:r>
              <a:rPr lang="de-DE" b="1" dirty="0" err="1" smtClean="0"/>
              <a:t>Object</a:t>
            </a:r>
            <a:r>
              <a:rPr lang="de-DE" b="1" dirty="0" smtClean="0"/>
              <a:t> </a:t>
            </a:r>
            <a:r>
              <a:rPr lang="de-DE" b="1" dirty="0" err="1" smtClean="0"/>
              <a:t>Identifiers</a:t>
            </a:r>
            <a:r>
              <a:rPr lang="de-DE" b="1" dirty="0" smtClean="0"/>
              <a:t> (DOI): </a:t>
            </a:r>
            <a:r>
              <a:rPr lang="de-DE" dirty="0" err="1" smtClean="0"/>
              <a:t>Identifiers</a:t>
            </a:r>
            <a:r>
              <a:rPr lang="de-DE" dirty="0" smtClean="0"/>
              <a:t> </a:t>
            </a:r>
            <a:r>
              <a:rPr lang="de-DE" dirty="0" err="1" smtClean="0"/>
              <a:t>for</a:t>
            </a:r>
            <a:r>
              <a:rPr lang="de-DE" dirty="0" smtClean="0"/>
              <a:t> </a:t>
            </a:r>
            <a:r>
              <a:rPr lang="de-DE" dirty="0" err="1" smtClean="0"/>
              <a:t>publications</a:t>
            </a:r>
            <a:r>
              <a:rPr lang="de-DE" dirty="0" smtClean="0"/>
              <a:t> </a:t>
            </a:r>
            <a:r>
              <a:rPr lang="de-DE" dirty="0" err="1" smtClean="0"/>
              <a:t>and</a:t>
            </a:r>
            <a:r>
              <a:rPr lang="de-DE" dirty="0" smtClean="0"/>
              <a:t> </a:t>
            </a:r>
            <a:r>
              <a:rPr lang="de-DE" dirty="0" err="1" smtClean="0"/>
              <a:t>data</a:t>
            </a:r>
            <a:endParaRPr lang="de-DE" dirty="0" smtClean="0"/>
          </a:p>
          <a:p>
            <a:pPr marL="285750" indent="-285750">
              <a:buFont typeface="Arial" panose="020B0604020202020204" pitchFamily="34" charset="0"/>
              <a:buChar char="•"/>
            </a:pPr>
            <a:endParaRPr lang="de-DE" dirty="0" smtClean="0"/>
          </a:p>
          <a:p>
            <a:pPr marL="285750" indent="-285750">
              <a:buFont typeface="Arial" panose="020B0604020202020204" pitchFamily="34" charset="0"/>
              <a:buChar char="•"/>
            </a:pPr>
            <a:r>
              <a:rPr lang="de-DE" b="1" dirty="0" smtClean="0"/>
              <a:t>ORCID</a:t>
            </a:r>
            <a:r>
              <a:rPr lang="de-DE" dirty="0" smtClean="0"/>
              <a:t>: </a:t>
            </a:r>
            <a:r>
              <a:rPr lang="de-DE" dirty="0" err="1" smtClean="0"/>
              <a:t>Identifiers</a:t>
            </a:r>
            <a:r>
              <a:rPr lang="de-DE" dirty="0" smtClean="0"/>
              <a:t> </a:t>
            </a:r>
            <a:r>
              <a:rPr lang="de-DE" dirty="0" err="1" smtClean="0"/>
              <a:t>for</a:t>
            </a:r>
            <a:r>
              <a:rPr lang="de-DE" dirty="0" smtClean="0"/>
              <a:t> </a:t>
            </a:r>
            <a:r>
              <a:rPr lang="de-DE" dirty="0" err="1" smtClean="0"/>
              <a:t>researchers</a:t>
            </a:r>
            <a:endParaRPr lang="de-DE" dirty="0" smtClean="0"/>
          </a:p>
          <a:p>
            <a:pPr marL="285750" indent="-285750">
              <a:buFont typeface="Arial" panose="020B0604020202020204" pitchFamily="34" charset="0"/>
              <a:buChar char="•"/>
            </a:pPr>
            <a:endParaRPr lang="de-DE" dirty="0" smtClean="0"/>
          </a:p>
          <a:p>
            <a:pPr marL="285750" indent="-285750">
              <a:buFont typeface="Arial" panose="020B0604020202020204" pitchFamily="34" charset="0"/>
              <a:buChar char="•"/>
            </a:pPr>
            <a:r>
              <a:rPr lang="de-DE" dirty="0" smtClean="0"/>
              <a:t>TIB </a:t>
            </a:r>
            <a:r>
              <a:rPr lang="de-DE" dirty="0" err="1" smtClean="0"/>
              <a:t>uses</a:t>
            </a:r>
            <a:r>
              <a:rPr lang="de-DE" dirty="0" smtClean="0"/>
              <a:t> DOI </a:t>
            </a:r>
            <a:r>
              <a:rPr lang="de-DE" dirty="0" err="1" smtClean="0"/>
              <a:t>and</a:t>
            </a:r>
            <a:r>
              <a:rPr lang="de-DE" dirty="0" smtClean="0"/>
              <a:t> ORCID </a:t>
            </a:r>
            <a:r>
              <a:rPr lang="de-DE" dirty="0" err="1" smtClean="0"/>
              <a:t>to</a:t>
            </a:r>
            <a:r>
              <a:rPr lang="de-DE" dirty="0" smtClean="0"/>
              <a:t> </a:t>
            </a:r>
            <a:r>
              <a:rPr lang="de-DE" dirty="0" err="1" smtClean="0"/>
              <a:t>provide</a:t>
            </a:r>
            <a:r>
              <a:rPr lang="de-DE" dirty="0" smtClean="0"/>
              <a:t> </a:t>
            </a:r>
          </a:p>
          <a:p>
            <a:pPr marL="465134" lvl="1" indent="-285750">
              <a:buFont typeface="Arial" panose="020B0604020202020204" pitchFamily="34" charset="0"/>
              <a:buChar char="•"/>
            </a:pPr>
            <a:r>
              <a:rPr lang="de-DE" dirty="0" smtClean="0"/>
              <a:t>a </a:t>
            </a:r>
            <a:r>
              <a:rPr lang="de-DE" dirty="0" err="1" smtClean="0"/>
              <a:t>baseline</a:t>
            </a:r>
            <a:r>
              <a:rPr lang="de-DE" dirty="0" smtClean="0"/>
              <a:t> </a:t>
            </a:r>
            <a:r>
              <a:rPr lang="de-DE" dirty="0" err="1" smtClean="0"/>
              <a:t>infrastructure</a:t>
            </a:r>
            <a:r>
              <a:rPr lang="de-DE" dirty="0" smtClean="0"/>
              <a:t> </a:t>
            </a:r>
            <a:r>
              <a:rPr lang="de-DE" dirty="0" err="1" smtClean="0"/>
              <a:t>for</a:t>
            </a:r>
            <a:r>
              <a:rPr lang="de-DE" dirty="0" smtClean="0"/>
              <a:t> Open Science,</a:t>
            </a:r>
          </a:p>
          <a:p>
            <a:pPr marL="465134" lvl="1" indent="-285750">
              <a:buFont typeface="Arial" panose="020B0604020202020204" pitchFamily="34" charset="0"/>
              <a:buChar char="•"/>
            </a:pPr>
            <a:r>
              <a:rPr lang="de-DE" dirty="0" err="1" smtClean="0"/>
              <a:t>making</a:t>
            </a:r>
            <a:r>
              <a:rPr lang="de-DE" dirty="0" smtClean="0"/>
              <a:t> </a:t>
            </a:r>
            <a:r>
              <a:rPr lang="de-DE" b="1" dirty="0" err="1" smtClean="0"/>
              <a:t>scientific</a:t>
            </a:r>
            <a:r>
              <a:rPr lang="de-DE" b="1" dirty="0" smtClean="0"/>
              <a:t> </a:t>
            </a:r>
            <a:r>
              <a:rPr lang="de-DE" b="1" dirty="0" err="1" smtClean="0"/>
              <a:t>technical</a:t>
            </a:r>
            <a:r>
              <a:rPr lang="de-DE" b="1" dirty="0" smtClean="0"/>
              <a:t> </a:t>
            </a:r>
            <a:r>
              <a:rPr lang="de-DE" b="1" dirty="0" err="1" smtClean="0"/>
              <a:t>information</a:t>
            </a:r>
            <a:r>
              <a:rPr lang="de-DE" b="1" dirty="0" smtClean="0"/>
              <a:t>  </a:t>
            </a:r>
            <a:r>
              <a:rPr lang="en-US" b="1" dirty="0" smtClean="0"/>
              <a:t>public</a:t>
            </a:r>
            <a:r>
              <a:rPr lang="en-US" b="1" dirty="0"/>
              <a:t>, </a:t>
            </a:r>
            <a:r>
              <a:rPr lang="en-US" b="1" dirty="0" smtClean="0"/>
              <a:t>citable </a:t>
            </a:r>
            <a:r>
              <a:rPr lang="en-US" dirty="0" smtClean="0"/>
              <a:t>and</a:t>
            </a:r>
            <a:r>
              <a:rPr lang="en-US" b="1" dirty="0" smtClean="0"/>
              <a:t> </a:t>
            </a:r>
            <a:r>
              <a:rPr lang="en-US" b="1" dirty="0"/>
              <a:t>traceable</a:t>
            </a:r>
            <a:endParaRPr lang="de-DE" dirty="0"/>
          </a:p>
        </p:txBody>
      </p:sp>
      <p:sp>
        <p:nvSpPr>
          <p:cNvPr id="4" name="Titel 3"/>
          <p:cNvSpPr>
            <a:spLocks noGrp="1"/>
          </p:cNvSpPr>
          <p:nvPr>
            <p:ph type="title"/>
          </p:nvPr>
        </p:nvSpPr>
        <p:spPr/>
        <p:txBody>
          <a:bodyPr/>
          <a:lstStyle/>
          <a:p>
            <a:r>
              <a:rPr lang="de-DE" dirty="0" err="1" smtClean="0"/>
              <a:t>Introducing</a:t>
            </a:r>
            <a:r>
              <a:rPr lang="de-DE" dirty="0" smtClean="0"/>
              <a:t> DOI </a:t>
            </a:r>
            <a:r>
              <a:rPr lang="de-DE" dirty="0" err="1" smtClean="0"/>
              <a:t>and</a:t>
            </a:r>
            <a:r>
              <a:rPr lang="de-DE" dirty="0" smtClean="0"/>
              <a:t> ORCID:</a:t>
            </a:r>
            <a:endParaRPr lang="de-DE" dirty="0"/>
          </a:p>
        </p:txBody>
      </p:sp>
      <p:pic>
        <p:nvPicPr>
          <p:cNvPr id="6146" name="Picture 2" descr="usb-stick-dog-tag-form.jpg (650×6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4293815"/>
            <a:ext cx="1871489" cy="187148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www.mydogtag.com/images/photo/dt-classic-matte_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4509120"/>
            <a:ext cx="2760307" cy="165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864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smtClean="0">
                <a:latin typeface="Arial" pitchFamily="34" charset="0"/>
                <a:ea typeface="Geneva"/>
              </a:rPr>
              <a:t>Digital </a:t>
            </a:r>
            <a:r>
              <a:rPr lang="de-DE" altLang="de-DE" dirty="0" err="1" smtClean="0">
                <a:latin typeface="Arial" pitchFamily="34" charset="0"/>
                <a:ea typeface="Geneva"/>
              </a:rPr>
              <a:t>Object</a:t>
            </a:r>
            <a:r>
              <a:rPr lang="de-DE" altLang="de-DE" dirty="0" smtClean="0">
                <a:latin typeface="Arial" pitchFamily="34" charset="0"/>
                <a:ea typeface="Geneva"/>
              </a:rPr>
              <a:t> </a:t>
            </a:r>
            <a:r>
              <a:rPr lang="de-DE" altLang="de-DE" dirty="0" err="1" smtClean="0">
                <a:latin typeface="Arial" pitchFamily="34" charset="0"/>
                <a:ea typeface="Geneva"/>
              </a:rPr>
              <a:t>Identifiers</a:t>
            </a:r>
            <a:r>
              <a:rPr lang="de-DE" altLang="de-DE" dirty="0" smtClean="0">
                <a:latin typeface="Arial" pitchFamily="34" charset="0"/>
                <a:ea typeface="Geneva"/>
              </a:rPr>
              <a:t> at TIB: </a:t>
            </a:r>
            <a:br>
              <a:rPr lang="de-DE" altLang="de-DE" dirty="0" smtClean="0">
                <a:latin typeface="Arial" pitchFamily="34" charset="0"/>
                <a:ea typeface="Geneva"/>
              </a:rPr>
            </a:br>
            <a:r>
              <a:rPr lang="de-DE" altLang="de-DE" dirty="0">
                <a:latin typeface="Arial" pitchFamily="34" charset="0"/>
                <a:ea typeface="Geneva"/>
              </a:rPr>
              <a:t>	</a:t>
            </a:r>
            <a:r>
              <a:rPr lang="de-DE" altLang="de-DE" dirty="0" smtClean="0">
                <a:latin typeface="Arial" pitchFamily="34" charset="0"/>
                <a:ea typeface="Geneva"/>
              </a:rPr>
              <a:t>				The Facts</a:t>
            </a:r>
            <a:endParaRPr lang="de-DE" dirty="0"/>
          </a:p>
        </p:txBody>
      </p:sp>
      <p:sp>
        <p:nvSpPr>
          <p:cNvPr id="3" name="Inhaltsplatzhalter 2"/>
          <p:cNvSpPr>
            <a:spLocks noGrp="1"/>
          </p:cNvSpPr>
          <p:nvPr>
            <p:ph idx="1"/>
          </p:nvPr>
        </p:nvSpPr>
        <p:spPr>
          <a:xfrm>
            <a:off x="683568" y="1484784"/>
            <a:ext cx="4824536" cy="4248471"/>
          </a:xfrm>
        </p:spPr>
        <p:txBody>
          <a:bodyPr/>
          <a:lstStyle/>
          <a:p>
            <a:pPr marL="1588" lvl="1" indent="0">
              <a:lnSpc>
                <a:spcPct val="150000"/>
              </a:lnSpc>
              <a:buNone/>
            </a:pPr>
            <a:r>
              <a:rPr lang="en-US" altLang="de-DE" dirty="0" smtClean="0">
                <a:latin typeface="Arial" pitchFamily="34" charset="0"/>
                <a:ea typeface="Geneva"/>
              </a:rPr>
              <a:t>DOIs registered via TIB</a:t>
            </a:r>
          </a:p>
          <a:p>
            <a:pPr marL="287338" lvl="1" indent="-285750">
              <a:lnSpc>
                <a:spcPct val="150000"/>
              </a:lnSpc>
              <a:buFont typeface="Arial" panose="020B0604020202020204" pitchFamily="34" charset="0"/>
              <a:buChar char="•"/>
            </a:pPr>
            <a:r>
              <a:rPr lang="en-US" altLang="de-DE" dirty="0" smtClean="0">
                <a:latin typeface="Arial" pitchFamily="34" charset="0"/>
                <a:ea typeface="Geneva"/>
              </a:rPr>
              <a:t>Total 1,370,798 DOIs </a:t>
            </a:r>
            <a:r>
              <a:rPr lang="en-US" altLang="de-DE" b="0" dirty="0" smtClean="0">
                <a:latin typeface="Arial" pitchFamily="34" charset="0"/>
                <a:ea typeface="Geneva"/>
              </a:rPr>
              <a:t>(31</a:t>
            </a:r>
            <a:r>
              <a:rPr lang="en-US" altLang="de-DE" b="0" baseline="30000" dirty="0" smtClean="0">
                <a:latin typeface="Arial" pitchFamily="34" charset="0"/>
                <a:ea typeface="Geneva"/>
              </a:rPr>
              <a:t>st</a:t>
            </a:r>
            <a:r>
              <a:rPr lang="en-US" altLang="de-DE" b="0" dirty="0" smtClean="0">
                <a:latin typeface="Arial" pitchFamily="34" charset="0"/>
                <a:ea typeface="Geneva"/>
              </a:rPr>
              <a:t> March, 2016)</a:t>
            </a:r>
          </a:p>
          <a:p>
            <a:pPr lvl="3">
              <a:lnSpc>
                <a:spcPct val="100000"/>
              </a:lnSpc>
              <a:buFont typeface="Symbol" panose="05050102010706020507" pitchFamily="18" charset="2"/>
              <a:buChar char="-"/>
            </a:pPr>
            <a:r>
              <a:rPr lang="en-US" altLang="de-DE" b="0" dirty="0" smtClean="0">
                <a:latin typeface="Arial" pitchFamily="34" charset="0"/>
                <a:ea typeface="Geneva"/>
              </a:rPr>
              <a:t>62 % Research data</a:t>
            </a:r>
          </a:p>
          <a:p>
            <a:pPr lvl="3">
              <a:lnSpc>
                <a:spcPct val="100000"/>
              </a:lnSpc>
              <a:buFont typeface="Symbol" panose="05050102010706020507" pitchFamily="18" charset="2"/>
              <a:buChar char="-"/>
            </a:pPr>
            <a:r>
              <a:rPr lang="en-US" altLang="de-DE" b="0" dirty="0" smtClean="0">
                <a:latin typeface="Arial" pitchFamily="34" charset="0"/>
                <a:ea typeface="Geneva"/>
              </a:rPr>
              <a:t>37 % Grey literature</a:t>
            </a:r>
          </a:p>
          <a:p>
            <a:pPr lvl="3">
              <a:lnSpc>
                <a:spcPct val="100000"/>
              </a:lnSpc>
              <a:buFont typeface="Symbol" panose="05050102010706020507" pitchFamily="18" charset="2"/>
              <a:buChar char="-"/>
            </a:pPr>
            <a:r>
              <a:rPr lang="en-US" altLang="de-DE" b="0" dirty="0" smtClean="0">
                <a:latin typeface="Arial" pitchFamily="34" charset="0"/>
                <a:ea typeface="Geneva"/>
              </a:rPr>
              <a:t>1 % AV media</a:t>
            </a:r>
          </a:p>
          <a:p>
            <a:pPr lvl="1">
              <a:lnSpc>
                <a:spcPct val="150000"/>
              </a:lnSpc>
            </a:pPr>
            <a:endParaRPr lang="en-US" dirty="0" smtClean="0"/>
          </a:p>
          <a:p>
            <a:pPr marL="1588" lvl="1" indent="0">
              <a:lnSpc>
                <a:spcPct val="150000"/>
              </a:lnSpc>
              <a:buNone/>
            </a:pPr>
            <a:r>
              <a:rPr lang="en-US" dirty="0" smtClean="0"/>
              <a:t>Registering d</a:t>
            </a:r>
            <a:r>
              <a:rPr lang="en-US" b="1" dirty="0" smtClean="0"/>
              <a:t>ata centers</a:t>
            </a:r>
          </a:p>
          <a:p>
            <a:pPr marL="287338" lvl="1" indent="-285750">
              <a:lnSpc>
                <a:spcPct val="150000"/>
              </a:lnSpc>
              <a:buFont typeface="Arial" panose="020B0604020202020204" pitchFamily="34" charset="0"/>
              <a:buChar char="•"/>
            </a:pPr>
            <a:r>
              <a:rPr lang="en-US" dirty="0" smtClean="0"/>
              <a:t>Total 112 data centers</a:t>
            </a:r>
          </a:p>
          <a:p>
            <a:pPr marL="657216" lvl="4" indent="-285750">
              <a:lnSpc>
                <a:spcPct val="100000"/>
              </a:lnSpc>
              <a:buFont typeface="Symbol" panose="05050102010706020507" pitchFamily="18" charset="2"/>
              <a:buChar char="-"/>
            </a:pPr>
            <a:r>
              <a:rPr lang="en-US" b="0" dirty="0" smtClean="0"/>
              <a:t>Major research centers i.e. Pangaea, WDCC and ESO </a:t>
            </a:r>
          </a:p>
          <a:p>
            <a:pPr marL="657216" lvl="4" indent="-285750">
              <a:lnSpc>
                <a:spcPct val="100000"/>
              </a:lnSpc>
              <a:buFont typeface="Symbol" panose="05050102010706020507" pitchFamily="18" charset="2"/>
              <a:buChar char="-"/>
            </a:pPr>
            <a:r>
              <a:rPr lang="en-US" b="0" dirty="0" smtClean="0"/>
              <a:t>43 universities/university libraries</a:t>
            </a:r>
          </a:p>
          <a:p>
            <a:pPr marL="657216" lvl="4" indent="-285750">
              <a:lnSpc>
                <a:spcPct val="100000"/>
              </a:lnSpc>
              <a:buFont typeface="Symbol" panose="05050102010706020507" pitchFamily="18" charset="2"/>
              <a:buChar char="-"/>
            </a:pPr>
            <a:endParaRPr lang="en-US" dirty="0" smtClean="0"/>
          </a:p>
          <a:p>
            <a:pPr marL="1588" lvl="1" indent="0">
              <a:buNone/>
            </a:pPr>
            <a:endParaRPr lang="en-US" dirty="0" smtClean="0"/>
          </a:p>
          <a:p>
            <a:pPr marL="1588" lvl="1" indent="0">
              <a:buNone/>
            </a:pPr>
            <a:endParaRPr lang="en-US" dirty="0"/>
          </a:p>
        </p:txBody>
      </p:sp>
      <p:pic>
        <p:nvPicPr>
          <p:cNvPr id="1026" name="Picture 2" descr="download PANGAEA logo in high-resol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3262" y="3760440"/>
            <a:ext cx="1428750" cy="10191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6273" y="2464296"/>
            <a:ext cx="782727" cy="1019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4288" y="3334110"/>
            <a:ext cx="1396752" cy="1396752"/>
          </a:xfrm>
          <a:prstGeom prst="rect">
            <a:avLst/>
          </a:prstGeom>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9261" y="2599172"/>
            <a:ext cx="2141211" cy="749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1148147"/>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DOI at TIB: Figures</a:t>
            </a:r>
            <a:endParaRPr lang="en-US" dirty="0"/>
          </a:p>
        </p:txBody>
      </p:sp>
      <p:graphicFrame>
        <p:nvGraphicFramePr>
          <p:cNvPr id="5" name="Diagramm 4"/>
          <p:cNvGraphicFramePr>
            <a:graphicFrameLocks/>
          </p:cNvGraphicFramePr>
          <p:nvPr>
            <p:extLst>
              <p:ext uri="{D42A27DB-BD31-4B8C-83A1-F6EECF244321}">
                <p14:modId xmlns:p14="http://schemas.microsoft.com/office/powerpoint/2010/main" val="3868418567"/>
              </p:ext>
            </p:extLst>
          </p:nvPr>
        </p:nvGraphicFramePr>
        <p:xfrm>
          <a:off x="2987824" y="1268760"/>
          <a:ext cx="5544616" cy="241894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hteck 6"/>
          <p:cNvSpPr/>
          <p:nvPr/>
        </p:nvSpPr>
        <p:spPr>
          <a:xfrm>
            <a:off x="179512" y="1979255"/>
            <a:ext cx="2736304" cy="2169825"/>
          </a:xfrm>
          <a:prstGeom prst="rect">
            <a:avLst/>
          </a:prstGeom>
        </p:spPr>
        <p:txBody>
          <a:bodyPr wrap="square">
            <a:spAutoFit/>
          </a:bodyPr>
          <a:lstStyle/>
          <a:p>
            <a:pPr marL="287338" lvl="1" indent="-285750">
              <a:lnSpc>
                <a:spcPct val="150000"/>
              </a:lnSpc>
              <a:spcAft>
                <a:spcPts val="0"/>
              </a:spcAft>
              <a:buFont typeface="Arial" panose="020B0604020202020204" pitchFamily="34" charset="0"/>
              <a:buChar char="•"/>
            </a:pPr>
            <a:r>
              <a:rPr lang="en-US" altLang="de-DE" kern="0" dirty="0" smtClean="0">
                <a:solidFill>
                  <a:srgbClr val="555555"/>
                </a:solidFill>
                <a:latin typeface="Arial" pitchFamily="34" charset="0"/>
                <a:ea typeface="Geneva"/>
                <a:cs typeface="Arial"/>
              </a:rPr>
              <a:t>Since 2014: Accelerated increase of both, </a:t>
            </a:r>
            <a:br>
              <a:rPr lang="en-US" altLang="de-DE" kern="0" dirty="0" smtClean="0">
                <a:solidFill>
                  <a:srgbClr val="555555"/>
                </a:solidFill>
                <a:latin typeface="Arial" pitchFamily="34" charset="0"/>
                <a:ea typeface="Geneva"/>
                <a:cs typeface="Arial"/>
              </a:rPr>
            </a:br>
            <a:r>
              <a:rPr lang="en-US" altLang="de-DE" b="1" kern="0" dirty="0" smtClean="0">
                <a:solidFill>
                  <a:srgbClr val="555555"/>
                </a:solidFill>
                <a:latin typeface="Arial" pitchFamily="34" charset="0"/>
                <a:ea typeface="Geneva"/>
                <a:cs typeface="Arial"/>
              </a:rPr>
              <a:t>DOIs </a:t>
            </a:r>
            <a:r>
              <a:rPr lang="en-US" altLang="de-DE" kern="0" dirty="0" smtClean="0">
                <a:solidFill>
                  <a:srgbClr val="555555"/>
                </a:solidFill>
                <a:latin typeface="Arial" pitchFamily="34" charset="0"/>
                <a:ea typeface="Geneva"/>
                <a:cs typeface="Arial"/>
              </a:rPr>
              <a:t>&amp;</a:t>
            </a:r>
            <a:br>
              <a:rPr lang="en-US" altLang="de-DE" kern="0" dirty="0" smtClean="0">
                <a:solidFill>
                  <a:srgbClr val="555555"/>
                </a:solidFill>
                <a:latin typeface="Arial" pitchFamily="34" charset="0"/>
                <a:ea typeface="Geneva"/>
                <a:cs typeface="Arial"/>
              </a:rPr>
            </a:br>
            <a:r>
              <a:rPr lang="en-US" altLang="de-DE" b="1" kern="0" dirty="0" smtClean="0">
                <a:solidFill>
                  <a:srgbClr val="555555"/>
                </a:solidFill>
                <a:latin typeface="Arial" pitchFamily="34" charset="0"/>
                <a:ea typeface="Geneva"/>
                <a:cs typeface="Arial"/>
              </a:rPr>
              <a:t>datacenters</a:t>
            </a:r>
            <a:endParaRPr lang="en-US" altLang="de-DE" kern="0" dirty="0">
              <a:solidFill>
                <a:srgbClr val="555555"/>
              </a:solidFill>
              <a:latin typeface="Arial" pitchFamily="34" charset="0"/>
              <a:ea typeface="Geneva"/>
              <a:cs typeface="Arial"/>
            </a:endParaRPr>
          </a:p>
        </p:txBody>
      </p:sp>
      <p:graphicFrame>
        <p:nvGraphicFramePr>
          <p:cNvPr id="9" name="Diagramm 8"/>
          <p:cNvGraphicFramePr>
            <a:graphicFrameLocks/>
          </p:cNvGraphicFramePr>
          <p:nvPr>
            <p:extLst>
              <p:ext uri="{D42A27DB-BD31-4B8C-83A1-F6EECF244321}">
                <p14:modId xmlns:p14="http://schemas.microsoft.com/office/powerpoint/2010/main" val="3274642003"/>
              </p:ext>
            </p:extLst>
          </p:nvPr>
        </p:nvGraphicFramePr>
        <p:xfrm>
          <a:off x="2987824" y="3933056"/>
          <a:ext cx="5544616" cy="24189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82439573"/>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4"/>
          </p:nvPr>
        </p:nvSpPr>
        <p:spPr>
          <a:xfrm>
            <a:off x="684215" y="1772816"/>
            <a:ext cx="7776219" cy="4609182"/>
          </a:xfrm>
        </p:spPr>
        <p:txBody>
          <a:bodyPr/>
          <a:lstStyle/>
          <a:p>
            <a:pPr marL="1588" lvl="1" indent="0">
              <a:lnSpc>
                <a:spcPct val="100000"/>
              </a:lnSpc>
              <a:buNone/>
            </a:pPr>
            <a:r>
              <a:rPr lang="en-US" dirty="0" err="1"/>
              <a:t>DataCite</a:t>
            </a:r>
            <a:r>
              <a:rPr lang="en-US" dirty="0"/>
              <a:t> </a:t>
            </a:r>
            <a:r>
              <a:rPr lang="en-US" b="1" dirty="0"/>
              <a:t>DOIs</a:t>
            </a:r>
            <a:r>
              <a:rPr lang="en-US" dirty="0"/>
              <a:t> have been assigned </a:t>
            </a:r>
            <a:r>
              <a:rPr lang="en-US" dirty="0" smtClean="0"/>
              <a:t>to millions </a:t>
            </a:r>
            <a:r>
              <a:rPr lang="en-US" dirty="0"/>
              <a:t>of research datasets</a:t>
            </a:r>
          </a:p>
          <a:p>
            <a:pPr marL="1588" lvl="1" indent="0">
              <a:lnSpc>
                <a:spcPct val="100000"/>
              </a:lnSpc>
              <a:buNone/>
            </a:pPr>
            <a:r>
              <a:rPr lang="en-US" dirty="0"/>
              <a:t>- making them </a:t>
            </a:r>
            <a:r>
              <a:rPr lang="en-US" b="1" dirty="0"/>
              <a:t>public, citable, traceable</a:t>
            </a:r>
            <a:r>
              <a:rPr lang="en-US" dirty="0"/>
              <a:t>.</a:t>
            </a:r>
          </a:p>
          <a:p>
            <a:pPr>
              <a:lnSpc>
                <a:spcPct val="150000"/>
              </a:lnSpc>
            </a:pPr>
            <a:endParaRPr lang="de-DE" sz="1200" dirty="0" smtClean="0"/>
          </a:p>
          <a:p>
            <a:pPr>
              <a:lnSpc>
                <a:spcPct val="150000"/>
              </a:lnSpc>
            </a:pPr>
            <a:r>
              <a:rPr lang="de-DE" dirty="0" smtClean="0"/>
              <a:t>Total </a:t>
            </a:r>
            <a:r>
              <a:rPr lang="de-DE" dirty="0" err="1" smtClean="0"/>
              <a:t>DataCite</a:t>
            </a:r>
            <a:r>
              <a:rPr lang="de-DE" dirty="0" smtClean="0"/>
              <a:t> DOI </a:t>
            </a:r>
            <a:r>
              <a:rPr lang="en-US" dirty="0" smtClean="0"/>
              <a:t>count</a:t>
            </a:r>
            <a:r>
              <a:rPr lang="de-DE" dirty="0" smtClean="0"/>
              <a:t>: </a:t>
            </a:r>
            <a:r>
              <a:rPr lang="de-DE" b="1" dirty="0" smtClean="0"/>
              <a:t>7,369,025 DOIs</a:t>
            </a:r>
            <a:r>
              <a:rPr lang="de-DE" dirty="0" smtClean="0"/>
              <a:t> (31</a:t>
            </a:r>
            <a:r>
              <a:rPr lang="de-DE" baseline="30000" dirty="0" smtClean="0"/>
              <a:t>st</a:t>
            </a:r>
            <a:r>
              <a:rPr lang="de-DE" dirty="0" smtClean="0"/>
              <a:t> March, 2016)</a:t>
            </a:r>
            <a:endParaRPr lang="en-US" b="1" dirty="0" smtClean="0"/>
          </a:p>
          <a:p>
            <a:pPr>
              <a:lnSpc>
                <a:spcPct val="100000"/>
              </a:lnSpc>
            </a:pPr>
            <a:r>
              <a:rPr lang="en-US" dirty="0" smtClean="0"/>
              <a:t>Steps </a:t>
            </a:r>
            <a:r>
              <a:rPr lang="en-US" dirty="0"/>
              <a:t>towards </a:t>
            </a:r>
            <a:r>
              <a:rPr lang="en-US" dirty="0" smtClean="0"/>
              <a:t>open science – some small, some bigger;</a:t>
            </a:r>
          </a:p>
          <a:p>
            <a:pPr>
              <a:lnSpc>
                <a:spcPct val="100000"/>
              </a:lnSpc>
            </a:pPr>
            <a:r>
              <a:rPr lang="en-US" dirty="0" smtClean="0"/>
              <a:t>and </a:t>
            </a:r>
            <a:r>
              <a:rPr lang="en-US" b="1" dirty="0" smtClean="0"/>
              <a:t>some deserve a little bit more attention</a:t>
            </a:r>
            <a:r>
              <a:rPr lang="en-US" dirty="0" smtClean="0"/>
              <a:t>:</a:t>
            </a:r>
          </a:p>
          <a:p>
            <a:pPr>
              <a:lnSpc>
                <a:spcPct val="150000"/>
              </a:lnSpc>
            </a:pPr>
            <a:endParaRPr lang="de-DE" dirty="0" smtClean="0"/>
          </a:p>
          <a:p>
            <a:pPr>
              <a:lnSpc>
                <a:spcPct val="150000"/>
              </a:lnSpc>
            </a:pPr>
            <a:r>
              <a:rPr lang="en-US" b="1" dirty="0" smtClean="0"/>
              <a:t>	Like this! </a:t>
            </a:r>
            <a:r>
              <a:rPr lang="en-US" b="1" dirty="0" smtClean="0">
                <a:sym typeface="Wingdings" panose="05000000000000000000" pitchFamily="2" charset="2"/>
              </a:rPr>
              <a:t> </a:t>
            </a:r>
          </a:p>
          <a:p>
            <a:pPr>
              <a:lnSpc>
                <a:spcPct val="150000"/>
              </a:lnSpc>
            </a:pPr>
            <a:r>
              <a:rPr lang="de-DE" b="1" dirty="0">
                <a:sym typeface="Wingdings" panose="05000000000000000000" pitchFamily="2" charset="2"/>
              </a:rPr>
              <a:t>	</a:t>
            </a:r>
            <a:r>
              <a:rPr lang="en-US" b="1" i="1" dirty="0" smtClean="0">
                <a:sym typeface="Wingdings" panose="05000000000000000000" pitchFamily="2" charset="2"/>
              </a:rPr>
              <a:t>What‘s</a:t>
            </a:r>
            <a:r>
              <a:rPr lang="de-DE" b="1" i="1" dirty="0" smtClean="0">
                <a:sym typeface="Wingdings" panose="05000000000000000000" pitchFamily="2" charset="2"/>
              </a:rPr>
              <a:t> </a:t>
            </a:r>
            <a:r>
              <a:rPr lang="en-US" b="1" i="1" dirty="0" smtClean="0">
                <a:sym typeface="Wingdings" panose="05000000000000000000" pitchFamily="2" charset="2"/>
              </a:rPr>
              <a:t>that</a:t>
            </a:r>
            <a:r>
              <a:rPr lang="de-DE" b="1" i="1" dirty="0" smtClean="0">
                <a:sym typeface="Wingdings" panose="05000000000000000000" pitchFamily="2" charset="2"/>
              </a:rPr>
              <a:t>? </a:t>
            </a:r>
            <a:endParaRPr lang="en-US" b="1" i="1" dirty="0" smtClean="0"/>
          </a:p>
          <a:p>
            <a:pPr>
              <a:lnSpc>
                <a:spcPct val="150000"/>
              </a:lnSpc>
            </a:pPr>
            <a:endParaRPr lang="de-DE" dirty="0" smtClean="0"/>
          </a:p>
          <a:p>
            <a:pPr>
              <a:lnSpc>
                <a:spcPct val="150000"/>
              </a:lnSpc>
            </a:pPr>
            <a:endParaRPr lang="de-DE" dirty="0"/>
          </a:p>
          <a:p>
            <a:pPr>
              <a:lnSpc>
                <a:spcPct val="150000"/>
              </a:lnSpc>
            </a:pPr>
            <a:endParaRPr lang="en-US" dirty="0" smtClean="0"/>
          </a:p>
        </p:txBody>
      </p:sp>
      <p:sp>
        <p:nvSpPr>
          <p:cNvPr id="6" name="Titel 1"/>
          <p:cNvSpPr>
            <a:spLocks noGrp="1"/>
          </p:cNvSpPr>
          <p:nvPr>
            <p:ph type="title"/>
          </p:nvPr>
        </p:nvSpPr>
        <p:spPr>
          <a:xfrm>
            <a:off x="683568" y="620694"/>
            <a:ext cx="6048672" cy="720074"/>
          </a:xfrm>
        </p:spPr>
        <p:txBody>
          <a:bodyPr/>
          <a:lstStyle/>
          <a:p>
            <a:r>
              <a:rPr lang="en-US" dirty="0" smtClean="0"/>
              <a:t>More on </a:t>
            </a:r>
            <a:r>
              <a:rPr lang="en-US" dirty="0" err="1" smtClean="0"/>
              <a:t>DataCite</a:t>
            </a:r>
            <a:r>
              <a:rPr lang="en-US" dirty="0" smtClean="0"/>
              <a:t>, Gravitational waves, DOI and Open Science …</a:t>
            </a:r>
            <a:br>
              <a:rPr lang="en-US" dirty="0" smtClean="0"/>
            </a:br>
            <a:endParaRPr lang="de-DE" dirty="0"/>
          </a:p>
        </p:txBody>
      </p:sp>
      <p:pic>
        <p:nvPicPr>
          <p:cNvPr id="2050" name="Picture 2" descr="File:When Black Holes Colli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3717032"/>
            <a:ext cx="5095056" cy="27067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Rechteck 7"/>
          <p:cNvSpPr/>
          <p:nvPr/>
        </p:nvSpPr>
        <p:spPr>
          <a:xfrm>
            <a:off x="518617" y="5121570"/>
            <a:ext cx="2664296" cy="1338828"/>
          </a:xfrm>
          <a:prstGeom prst="rect">
            <a:avLst/>
          </a:prstGeom>
        </p:spPr>
        <p:txBody>
          <a:bodyPr wrap="square">
            <a:spAutoFit/>
          </a:bodyPr>
          <a:lstStyle/>
          <a:p>
            <a:pPr>
              <a:lnSpc>
                <a:spcPct val="150000"/>
              </a:lnSpc>
            </a:pPr>
            <a:endParaRPr lang="de-DE" sz="900" dirty="0"/>
          </a:p>
          <a:p>
            <a:pPr>
              <a:lnSpc>
                <a:spcPct val="150000"/>
              </a:lnSpc>
            </a:pPr>
            <a:r>
              <a:rPr lang="de-DE" sz="900" dirty="0" smtClean="0"/>
              <a:t>Source:</a:t>
            </a:r>
          </a:p>
          <a:p>
            <a:pPr>
              <a:lnSpc>
                <a:spcPct val="150000"/>
              </a:lnSpc>
            </a:pPr>
            <a:r>
              <a:rPr lang="de-DE" sz="900" dirty="0" err="1" smtClean="0"/>
              <a:t>Benger</a:t>
            </a:r>
            <a:r>
              <a:rPr lang="de-DE" sz="900" dirty="0"/>
              <a:t>, W: </a:t>
            </a:r>
            <a:r>
              <a:rPr lang="de-DE" sz="900" dirty="0" err="1"/>
              <a:t>When</a:t>
            </a:r>
            <a:r>
              <a:rPr lang="de-DE" sz="900" dirty="0"/>
              <a:t> </a:t>
            </a:r>
            <a:r>
              <a:rPr lang="de-DE" sz="900" dirty="0" err="1"/>
              <a:t>black</a:t>
            </a:r>
            <a:r>
              <a:rPr lang="de-DE" sz="900" dirty="0"/>
              <a:t> </a:t>
            </a:r>
            <a:r>
              <a:rPr lang="de-DE" sz="900" dirty="0" err="1"/>
              <a:t>holes</a:t>
            </a:r>
            <a:r>
              <a:rPr lang="de-DE" sz="900" dirty="0"/>
              <a:t> </a:t>
            </a:r>
            <a:r>
              <a:rPr lang="de-DE" sz="900" dirty="0" err="1"/>
              <a:t>collide</a:t>
            </a:r>
            <a:r>
              <a:rPr lang="de-DE" sz="900" dirty="0"/>
              <a:t/>
            </a:r>
            <a:br>
              <a:rPr lang="de-DE" sz="900" dirty="0"/>
            </a:br>
            <a:r>
              <a:rPr lang="de-DE" sz="900" dirty="0"/>
              <a:t>https://commons.wikimedia.org/wiki/File</a:t>
            </a:r>
            <a:r>
              <a:rPr lang="de-DE" sz="900" dirty="0" smtClean="0"/>
              <a:t>:</a:t>
            </a:r>
            <a:br>
              <a:rPr lang="de-DE" sz="900" dirty="0" smtClean="0"/>
            </a:br>
            <a:r>
              <a:rPr lang="de-DE" sz="900" dirty="0" smtClean="0"/>
              <a:t>When_Black_Holes_Collide.jpg</a:t>
            </a:r>
            <a:endParaRPr lang="de-DE" sz="900" dirty="0"/>
          </a:p>
          <a:p>
            <a:pPr>
              <a:lnSpc>
                <a:spcPct val="150000"/>
              </a:lnSpc>
            </a:pPr>
            <a:r>
              <a:rPr lang="de-DE" sz="900" dirty="0"/>
              <a:t>CC-BY 2.0</a:t>
            </a:r>
          </a:p>
        </p:txBody>
      </p:sp>
      <p:pic>
        <p:nvPicPr>
          <p:cNvPr id="11" name="Grafik 1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80312" y="1988840"/>
            <a:ext cx="1379549" cy="1379549"/>
          </a:xfrm>
          <a:prstGeom prst="rect">
            <a:avLst/>
          </a:prstGeom>
        </p:spPr>
      </p:pic>
    </p:spTree>
    <p:extLst>
      <p:ext uri="{BB962C8B-B14F-4D97-AF65-F5344CB8AC3E}">
        <p14:creationId xmlns:p14="http://schemas.microsoft.com/office/powerpoint/2010/main" val="8135282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Effect transition="in" filter="fade">
                                      <p:cBhvr>
                                        <p:cTn id="7" dur="500"/>
                                        <p:tgtEl>
                                          <p:spTgt spid="2">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8" end="8"/>
                                            </p:txEl>
                                          </p:spTgt>
                                        </p:tgtEl>
                                        <p:attrNameLst>
                                          <p:attrName>style.visibility</p:attrName>
                                        </p:attrNameLst>
                                      </p:cBhvr>
                                      <p:to>
                                        <p:strVal val="visible"/>
                                      </p:to>
                                    </p:set>
                                    <p:animEffect transition="in" filter="fade">
                                      <p:cBhvr>
                                        <p:cTn id="10" dur="500"/>
                                        <p:tgtEl>
                                          <p:spTgt spid="2">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It’s about Open Data!</a:t>
            </a:r>
            <a:endParaRPr lang="de-DE" dirty="0"/>
          </a:p>
        </p:txBody>
      </p:sp>
      <p:sp>
        <p:nvSpPr>
          <p:cNvPr id="3" name="Inhaltsplatzhalter 2"/>
          <p:cNvSpPr>
            <a:spLocks noGrp="1"/>
          </p:cNvSpPr>
          <p:nvPr>
            <p:ph idx="1"/>
          </p:nvPr>
        </p:nvSpPr>
        <p:spPr>
          <a:xfrm>
            <a:off x="683568" y="1484784"/>
            <a:ext cx="4680520" cy="5112568"/>
          </a:xfrm>
        </p:spPr>
        <p:txBody>
          <a:bodyPr/>
          <a:lstStyle/>
          <a:p>
            <a:pPr marL="1588" lvl="1" indent="0">
              <a:lnSpc>
                <a:spcPct val="150000"/>
              </a:lnSpc>
              <a:buNone/>
            </a:pPr>
            <a:r>
              <a:rPr lang="en-US" b="0" dirty="0" smtClean="0"/>
              <a:t>	Explore: </a:t>
            </a:r>
            <a:r>
              <a:rPr lang="en-US" dirty="0" smtClean="0"/>
              <a:t>GW150914</a:t>
            </a:r>
          </a:p>
          <a:p>
            <a:pPr marL="1588" lvl="1" indent="0">
              <a:buNone/>
            </a:pPr>
            <a:r>
              <a:rPr lang="de-DE" b="0" dirty="0" smtClean="0"/>
              <a:t>View: </a:t>
            </a:r>
            <a:r>
              <a:rPr lang="en-US" b="0" dirty="0" smtClean="0"/>
              <a:t>http</a:t>
            </a:r>
            <a:r>
              <a:rPr lang="en-US" b="0" dirty="0"/>
              <a:t>://</a:t>
            </a:r>
            <a:r>
              <a:rPr lang="en-US" dirty="0"/>
              <a:t>doi.org/10.7935/K5MW2F23</a:t>
            </a:r>
            <a:r>
              <a:rPr lang="en-US" b="0" dirty="0"/>
              <a:t> </a:t>
            </a:r>
          </a:p>
          <a:p>
            <a:pPr marL="1588" lvl="1" indent="0">
              <a:buNone/>
            </a:pPr>
            <a:endParaRPr lang="en-US" b="0" dirty="0" smtClean="0"/>
          </a:p>
          <a:p>
            <a:pPr marL="1588" lvl="1" indent="0">
              <a:buNone/>
            </a:pPr>
            <a:r>
              <a:rPr lang="en-US" u="sng" dirty="0" smtClean="0">
                <a:solidFill>
                  <a:srgbClr val="C00000"/>
                </a:solidFill>
              </a:rPr>
              <a:t>The data </a:t>
            </a:r>
            <a:r>
              <a:rPr lang="en-US" dirty="0" smtClean="0"/>
              <a:t>behind the </a:t>
            </a:r>
            <a:r>
              <a:rPr lang="en-US" dirty="0"/>
              <a:t>collision of two </a:t>
            </a:r>
            <a:endParaRPr lang="en-US" dirty="0" smtClean="0"/>
          </a:p>
          <a:p>
            <a:pPr marL="1588" lvl="1" indent="0">
              <a:buNone/>
            </a:pPr>
            <a:r>
              <a:rPr lang="en-US" dirty="0" smtClean="0"/>
              <a:t>black </a:t>
            </a:r>
            <a:r>
              <a:rPr lang="en-US" dirty="0"/>
              <a:t>holes </a:t>
            </a:r>
            <a:endParaRPr lang="en-US" dirty="0" smtClean="0"/>
          </a:p>
          <a:p>
            <a:pPr marL="287338" lvl="1" indent="-285750">
              <a:buFontTx/>
              <a:buChar char="-"/>
            </a:pPr>
            <a:r>
              <a:rPr lang="en-US" b="0" dirty="0" smtClean="0"/>
              <a:t>collected </a:t>
            </a:r>
            <a:r>
              <a:rPr lang="en-US" b="0" dirty="0"/>
              <a:t>by LIGO's twin </a:t>
            </a:r>
            <a:r>
              <a:rPr lang="en-US" b="0" dirty="0" smtClean="0"/>
              <a:t>detectors,</a:t>
            </a:r>
          </a:p>
          <a:p>
            <a:pPr marL="287338" lvl="1" indent="-285750">
              <a:buFontTx/>
              <a:buChar char="-"/>
            </a:pPr>
            <a:r>
              <a:rPr lang="en-US" b="0" dirty="0" smtClean="0"/>
              <a:t>c</a:t>
            </a:r>
            <a:r>
              <a:rPr lang="de-DE" b="0" dirty="0" err="1" smtClean="0"/>
              <a:t>itable</a:t>
            </a:r>
            <a:r>
              <a:rPr lang="de-DE" b="0" dirty="0" smtClean="0"/>
              <a:t> via a </a:t>
            </a:r>
            <a:r>
              <a:rPr lang="en-US" b="0" dirty="0" err="1" smtClean="0"/>
              <a:t>DataCite</a:t>
            </a:r>
            <a:r>
              <a:rPr lang="en-US" b="0" dirty="0" smtClean="0"/>
              <a:t> DOI, and</a:t>
            </a:r>
          </a:p>
          <a:p>
            <a:pPr marL="287338" lvl="1" indent="-285750">
              <a:buFontTx/>
              <a:buChar char="-"/>
            </a:pPr>
            <a:r>
              <a:rPr lang="en-US" dirty="0" smtClean="0"/>
              <a:t>open for everyone!</a:t>
            </a:r>
          </a:p>
          <a:p>
            <a:pPr marL="1588" lvl="1" indent="0">
              <a:buNone/>
            </a:pPr>
            <a:endParaRPr lang="de-DE" b="0" dirty="0" smtClean="0"/>
          </a:p>
          <a:p>
            <a:pPr marL="1588" lvl="1" indent="0">
              <a:buNone/>
            </a:pPr>
            <a:r>
              <a:rPr lang="de-DE" b="0" dirty="0" smtClean="0"/>
              <a:t>Made </a:t>
            </a:r>
            <a:r>
              <a:rPr lang="en-US" b="0" dirty="0" smtClean="0"/>
              <a:t>available</a:t>
            </a:r>
            <a:r>
              <a:rPr lang="de-DE" b="0" dirty="0" smtClean="0"/>
              <a:t> </a:t>
            </a:r>
            <a:r>
              <a:rPr lang="de-DE" b="0" dirty="0" err="1" smtClean="0"/>
              <a:t>by</a:t>
            </a:r>
            <a:r>
              <a:rPr lang="de-DE" b="0" dirty="0" smtClean="0"/>
              <a:t> </a:t>
            </a:r>
            <a:r>
              <a:rPr lang="en-US" b="0" dirty="0" smtClean="0"/>
              <a:t>LIGO </a:t>
            </a:r>
            <a:r>
              <a:rPr lang="en-US" b="0" dirty="0"/>
              <a:t>Open </a:t>
            </a:r>
            <a:r>
              <a:rPr lang="en-US" b="0" dirty="0" smtClean="0"/>
              <a:t>Science Center </a:t>
            </a:r>
            <a:r>
              <a:rPr lang="en-US" b="0" dirty="0"/>
              <a:t>at the California Institute of Technology and Massachusetts Institute of </a:t>
            </a:r>
            <a:r>
              <a:rPr lang="en-US" b="0" dirty="0" smtClean="0"/>
              <a:t>Technology –</a:t>
            </a:r>
          </a:p>
          <a:p>
            <a:pPr marL="1588" lvl="1" indent="0">
              <a:buNone/>
            </a:pPr>
            <a:r>
              <a:rPr lang="en-US" dirty="0" smtClean="0"/>
              <a:t>including technical reports, graphs, calibration data &amp; even audio files!</a:t>
            </a:r>
          </a:p>
          <a:p>
            <a:pPr marL="1588" lvl="1" indent="0">
              <a:buNone/>
            </a:pPr>
            <a:endParaRPr lang="en-US" b="0" dirty="0" smtClean="0"/>
          </a:p>
        </p:txBody>
      </p:sp>
      <p:pic>
        <p:nvPicPr>
          <p:cNvPr id="5" name="Picture 2" descr="C:\Users\krafta\Desktop\ligo_l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340768"/>
            <a:ext cx="3256781" cy="44986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Rechteck 9"/>
          <p:cNvSpPr/>
          <p:nvPr/>
        </p:nvSpPr>
        <p:spPr>
          <a:xfrm>
            <a:off x="6020370" y="5668506"/>
            <a:ext cx="2960539" cy="689869"/>
          </a:xfrm>
          <a:prstGeom prst="rect">
            <a:avLst/>
          </a:prstGeom>
        </p:spPr>
        <p:txBody>
          <a:bodyPr wrap="square">
            <a:spAutoFit/>
          </a:bodyPr>
          <a:lstStyle/>
          <a:p>
            <a:pPr>
              <a:lnSpc>
                <a:spcPct val="150000"/>
              </a:lnSpc>
            </a:pPr>
            <a:endParaRPr lang="de-DE" sz="900" dirty="0"/>
          </a:p>
          <a:p>
            <a:pPr>
              <a:lnSpc>
                <a:spcPct val="150000"/>
              </a:lnSpc>
            </a:pPr>
            <a:r>
              <a:rPr lang="de-DE" sz="900" dirty="0" smtClean="0"/>
              <a:t>Source: Screenshot </a:t>
            </a:r>
            <a:r>
              <a:rPr lang="de-DE" sz="900" dirty="0"/>
              <a:t>GW150914 </a:t>
            </a:r>
            <a:r>
              <a:rPr lang="de-DE" sz="900" dirty="0" err="1"/>
              <a:t>Landing</a:t>
            </a:r>
            <a:r>
              <a:rPr lang="de-DE" sz="900" dirty="0"/>
              <a:t> Page: http://</a:t>
            </a:r>
            <a:r>
              <a:rPr lang="de-DE" sz="900" dirty="0" smtClean="0"/>
              <a:t>doi.org/10.7935/K5MW2F23  </a:t>
            </a:r>
            <a:endParaRPr lang="de-DE" sz="900" dirty="0"/>
          </a:p>
        </p:txBody>
      </p:sp>
      <p:pic>
        <p:nvPicPr>
          <p:cNvPr id="6" name="Picture 2" descr="File:When Black Holes Collid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338510"/>
            <a:ext cx="864096" cy="4590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770913"/>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4"/>
          </p:nvPr>
        </p:nvSpPr>
        <p:spPr/>
        <p:txBody>
          <a:bodyPr/>
          <a:lstStyle/>
          <a:p>
            <a:endParaRPr lang="de-DE" altLang="de-DE" dirty="0" smtClean="0">
              <a:solidFill>
                <a:srgbClr val="000000"/>
              </a:solidFill>
              <a:sym typeface="Calibri" pitchFamily="34" charset="0"/>
            </a:endParaRPr>
          </a:p>
          <a:p>
            <a:endParaRPr lang="de-DE" altLang="de-DE" dirty="0">
              <a:solidFill>
                <a:srgbClr val="000000"/>
              </a:solidFill>
              <a:sym typeface="Calibri" pitchFamily="34" charset="0"/>
            </a:endParaRPr>
          </a:p>
          <a:p>
            <a:endParaRPr lang="de-DE" altLang="de-DE" dirty="0" smtClean="0">
              <a:solidFill>
                <a:srgbClr val="000000"/>
              </a:solidFill>
              <a:sym typeface="Calibri" pitchFamily="34" charset="0"/>
            </a:endParaRPr>
          </a:p>
          <a:p>
            <a:r>
              <a:rPr lang="de-DE" altLang="de-DE" sz="2400" b="1" dirty="0" err="1" smtClean="0">
                <a:solidFill>
                  <a:srgbClr val="000000"/>
                </a:solidFill>
                <a:sym typeface="Calibri" pitchFamily="34" charset="0"/>
              </a:rPr>
              <a:t>What</a:t>
            </a:r>
            <a:r>
              <a:rPr lang="de-DE" altLang="de-DE" sz="2400" b="1" dirty="0" smtClean="0">
                <a:solidFill>
                  <a:srgbClr val="000000"/>
                </a:solidFill>
                <a:sym typeface="Calibri" pitchFamily="34" charset="0"/>
              </a:rPr>
              <a:t> </a:t>
            </a:r>
            <a:r>
              <a:rPr lang="de-DE" altLang="de-DE" sz="2400" b="1" dirty="0" err="1">
                <a:solidFill>
                  <a:srgbClr val="000000"/>
                </a:solidFill>
                <a:sym typeface="Calibri" pitchFamily="34" charset="0"/>
              </a:rPr>
              <a:t>is</a:t>
            </a:r>
            <a:r>
              <a:rPr lang="de-DE" altLang="de-DE" sz="2400" b="1" dirty="0">
                <a:solidFill>
                  <a:srgbClr val="000000"/>
                </a:solidFill>
                <a:sym typeface="Calibri" pitchFamily="34" charset="0"/>
              </a:rPr>
              <a:t> </a:t>
            </a:r>
            <a:r>
              <a:rPr lang="de-DE" altLang="de-DE" sz="2400" b="1" dirty="0" err="1">
                <a:solidFill>
                  <a:srgbClr val="000000"/>
                </a:solidFill>
                <a:sym typeface="Calibri" pitchFamily="34" charset="0"/>
              </a:rPr>
              <a:t>the</a:t>
            </a:r>
            <a:r>
              <a:rPr lang="de-DE" altLang="de-DE" sz="2400" b="1" dirty="0">
                <a:solidFill>
                  <a:srgbClr val="000000"/>
                </a:solidFill>
                <a:sym typeface="Calibri" pitchFamily="34" charset="0"/>
              </a:rPr>
              <a:t> </a:t>
            </a:r>
            <a:r>
              <a:rPr lang="de-DE" altLang="de-DE" sz="2400" b="1" dirty="0" err="1">
                <a:solidFill>
                  <a:srgbClr val="000000"/>
                </a:solidFill>
                <a:sym typeface="Calibri" pitchFamily="34" charset="0"/>
              </a:rPr>
              <a:t>general</a:t>
            </a:r>
            <a:r>
              <a:rPr lang="de-DE" altLang="de-DE" sz="2400" b="1" dirty="0">
                <a:solidFill>
                  <a:srgbClr val="000000"/>
                </a:solidFill>
                <a:sym typeface="Calibri" pitchFamily="34" charset="0"/>
              </a:rPr>
              <a:t> </a:t>
            </a:r>
            <a:r>
              <a:rPr lang="de-DE" altLang="de-DE" sz="2400" b="1" dirty="0" err="1">
                <a:solidFill>
                  <a:srgbClr val="000000"/>
                </a:solidFill>
                <a:sym typeface="Calibri" pitchFamily="34" charset="0"/>
              </a:rPr>
              <a:t>problem</a:t>
            </a:r>
            <a:r>
              <a:rPr lang="de-DE" altLang="de-DE" sz="2400" b="1" dirty="0">
                <a:solidFill>
                  <a:srgbClr val="000000"/>
                </a:solidFill>
                <a:sym typeface="Calibri" pitchFamily="34" charset="0"/>
              </a:rPr>
              <a:t> </a:t>
            </a:r>
            <a:r>
              <a:rPr lang="de-DE" altLang="de-DE" sz="2400" b="1" dirty="0" err="1">
                <a:solidFill>
                  <a:srgbClr val="000000"/>
                </a:solidFill>
                <a:sym typeface="Calibri" pitchFamily="34" charset="0"/>
              </a:rPr>
              <a:t>with</a:t>
            </a:r>
            <a:r>
              <a:rPr lang="de-DE" altLang="de-DE" sz="2400" b="1" dirty="0">
                <a:solidFill>
                  <a:srgbClr val="000000"/>
                </a:solidFill>
                <a:sym typeface="Calibri" pitchFamily="34" charset="0"/>
              </a:rPr>
              <a:t> </a:t>
            </a:r>
            <a:r>
              <a:rPr lang="de-DE" altLang="de-DE" sz="2400" b="1" dirty="0" err="1">
                <a:solidFill>
                  <a:srgbClr val="000000"/>
                </a:solidFill>
                <a:sym typeface="Calibri" pitchFamily="34" charset="0"/>
              </a:rPr>
              <a:t>research</a:t>
            </a:r>
            <a:r>
              <a:rPr lang="de-DE" altLang="de-DE" sz="2400" b="1" dirty="0">
                <a:solidFill>
                  <a:srgbClr val="000000"/>
                </a:solidFill>
                <a:sym typeface="Calibri" pitchFamily="34" charset="0"/>
              </a:rPr>
              <a:t> </a:t>
            </a:r>
            <a:r>
              <a:rPr lang="de-DE" altLang="de-DE" sz="2400" b="1" dirty="0" err="1">
                <a:solidFill>
                  <a:srgbClr val="000000"/>
                </a:solidFill>
                <a:sym typeface="Calibri" pitchFamily="34" charset="0"/>
              </a:rPr>
              <a:t>data</a:t>
            </a:r>
            <a:r>
              <a:rPr lang="de-DE" altLang="de-DE" sz="2400" b="1" dirty="0">
                <a:solidFill>
                  <a:srgbClr val="000000"/>
                </a:solidFill>
                <a:sym typeface="Calibri" pitchFamily="34" charset="0"/>
              </a:rPr>
              <a:t>?</a:t>
            </a:r>
          </a:p>
          <a:p>
            <a:endParaRPr lang="de-DE" dirty="0"/>
          </a:p>
        </p:txBody>
      </p:sp>
      <p:sp>
        <p:nvSpPr>
          <p:cNvPr id="3" name="Titel 2"/>
          <p:cNvSpPr>
            <a:spLocks noGrp="1"/>
          </p:cNvSpPr>
          <p:nvPr>
            <p:ph type="title"/>
          </p:nvPr>
        </p:nvSpPr>
        <p:spPr>
          <a:xfrm>
            <a:off x="683568" y="620694"/>
            <a:ext cx="6696744" cy="433387"/>
          </a:xfrm>
        </p:spPr>
        <p:txBody>
          <a:bodyPr/>
          <a:lstStyle/>
          <a:p>
            <a:r>
              <a:rPr lang="de-DE" altLang="de-DE" dirty="0" smtClean="0">
                <a:sym typeface="Calibri" pitchFamily="34" charset="0"/>
              </a:rPr>
              <a:t>The Research </a:t>
            </a:r>
            <a:r>
              <a:rPr lang="de-DE" altLang="de-DE" dirty="0">
                <a:sym typeface="Calibri" pitchFamily="34" charset="0"/>
              </a:rPr>
              <a:t>D</a:t>
            </a:r>
            <a:r>
              <a:rPr lang="de-DE" altLang="de-DE" dirty="0" smtClean="0">
                <a:sym typeface="Calibri" pitchFamily="34" charset="0"/>
              </a:rPr>
              <a:t>ata Management Challenge</a:t>
            </a:r>
            <a:endParaRPr lang="de-DE" dirty="0"/>
          </a:p>
        </p:txBody>
      </p:sp>
    </p:spTree>
    <p:extLst>
      <p:ext uri="{BB962C8B-B14F-4D97-AF65-F5344CB8AC3E}">
        <p14:creationId xmlns:p14="http://schemas.microsoft.com/office/powerpoint/2010/main" val="23541655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4"/>
          </p:nvPr>
        </p:nvSpPr>
        <p:spPr>
          <a:xfrm>
            <a:off x="684215" y="1484784"/>
            <a:ext cx="4175817" cy="4465166"/>
          </a:xfrm>
        </p:spPr>
        <p:txBody>
          <a:bodyPr/>
          <a:lstStyle/>
          <a:p>
            <a:pPr marL="342900" indent="-342900">
              <a:lnSpc>
                <a:spcPct val="80000"/>
              </a:lnSpc>
              <a:buFont typeface="Arial" panose="020B0604020202020204" pitchFamily="34" charset="0"/>
              <a:buChar char="•"/>
            </a:pPr>
            <a:endParaRPr lang="en-GB" altLang="de-DE" sz="2000" b="1" dirty="0" smtClean="0"/>
          </a:p>
          <a:p>
            <a:pPr marL="342900" indent="-342900">
              <a:lnSpc>
                <a:spcPct val="80000"/>
              </a:lnSpc>
              <a:buFont typeface="Arial" panose="020B0604020202020204" pitchFamily="34" charset="0"/>
              <a:buChar char="•"/>
            </a:pPr>
            <a:r>
              <a:rPr lang="en-GB" altLang="de-DE" sz="2000" b="1" dirty="0" smtClean="0"/>
              <a:t>A </a:t>
            </a:r>
            <a:r>
              <a:rPr lang="en-GB" altLang="de-DE" sz="2000" b="1" dirty="0"/>
              <a:t>widening gap in the scientific record </a:t>
            </a:r>
            <a:r>
              <a:rPr lang="en-GB" altLang="de-DE" sz="2000" dirty="0"/>
              <a:t>between published research in a </a:t>
            </a:r>
            <a:r>
              <a:rPr lang="en-GB" altLang="de-DE" sz="2000" b="1" dirty="0"/>
              <a:t>text</a:t>
            </a:r>
            <a:r>
              <a:rPr lang="en-GB" altLang="de-DE" sz="2000" dirty="0"/>
              <a:t> document and the </a:t>
            </a:r>
            <a:r>
              <a:rPr lang="en-GB" altLang="de-DE" sz="2000" b="1" dirty="0"/>
              <a:t>data</a:t>
            </a:r>
            <a:r>
              <a:rPr lang="en-GB" altLang="de-DE" sz="2000" dirty="0"/>
              <a:t> that underlies it</a:t>
            </a:r>
          </a:p>
          <a:p>
            <a:pPr>
              <a:lnSpc>
                <a:spcPct val="80000"/>
              </a:lnSpc>
              <a:buFont typeface="Wingdings" pitchFamily="2" charset="2"/>
              <a:buNone/>
            </a:pPr>
            <a:endParaRPr lang="en-GB" altLang="de-DE" sz="2000" dirty="0"/>
          </a:p>
          <a:p>
            <a:pPr marL="342900" indent="-342900">
              <a:lnSpc>
                <a:spcPct val="80000"/>
              </a:lnSpc>
              <a:buFont typeface="Arial" panose="020B0604020202020204" pitchFamily="34" charset="0"/>
              <a:buChar char="•"/>
            </a:pPr>
            <a:r>
              <a:rPr lang="en-GB" altLang="de-DE" sz="2000" b="1" dirty="0"/>
              <a:t>As a result, datasets are</a:t>
            </a:r>
          </a:p>
          <a:p>
            <a:pPr lvl="3">
              <a:lnSpc>
                <a:spcPct val="80000"/>
              </a:lnSpc>
              <a:buFont typeface="Arial" panose="020B0604020202020204" pitchFamily="34" charset="0"/>
              <a:buChar char="•"/>
            </a:pPr>
            <a:r>
              <a:rPr lang="en-GB" altLang="de-DE" sz="2000" dirty="0"/>
              <a:t>Difficult to discover</a:t>
            </a:r>
          </a:p>
          <a:p>
            <a:pPr lvl="3">
              <a:lnSpc>
                <a:spcPct val="80000"/>
              </a:lnSpc>
              <a:buFont typeface="Arial" panose="020B0604020202020204" pitchFamily="34" charset="0"/>
              <a:buChar char="•"/>
            </a:pPr>
            <a:r>
              <a:rPr lang="en-GB" altLang="de-DE" sz="2000" dirty="0"/>
              <a:t>Difficult to access</a:t>
            </a:r>
          </a:p>
          <a:p>
            <a:pPr lvl="1">
              <a:lnSpc>
                <a:spcPct val="80000"/>
              </a:lnSpc>
            </a:pPr>
            <a:endParaRPr lang="en-GB" altLang="de-DE" sz="2000" dirty="0"/>
          </a:p>
          <a:p>
            <a:pPr marL="342900" indent="-342900">
              <a:lnSpc>
                <a:spcPct val="80000"/>
              </a:lnSpc>
              <a:buFont typeface="Arial" panose="020B0604020202020204" pitchFamily="34" charset="0"/>
              <a:buChar char="•"/>
            </a:pPr>
            <a:r>
              <a:rPr lang="en-GB" altLang="de-DE" sz="2000" b="1" dirty="0"/>
              <a:t>Scientific information gets lost</a:t>
            </a:r>
          </a:p>
          <a:p>
            <a:endParaRPr lang="de-DE" dirty="0"/>
          </a:p>
        </p:txBody>
      </p:sp>
      <p:sp>
        <p:nvSpPr>
          <p:cNvPr id="3" name="Titel 2"/>
          <p:cNvSpPr>
            <a:spLocks noGrp="1"/>
          </p:cNvSpPr>
          <p:nvPr>
            <p:ph type="title"/>
          </p:nvPr>
        </p:nvSpPr>
        <p:spPr/>
        <p:txBody>
          <a:bodyPr/>
          <a:lstStyle/>
          <a:p>
            <a:r>
              <a:rPr lang="de-DE" altLang="de-DE" dirty="0"/>
              <a:t>A Gap</a:t>
            </a:r>
            <a:endParaRPr lang="de-DE"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0" y="1628775"/>
            <a:ext cx="3416300" cy="388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29757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altLang="de-DE" dirty="0">
                <a:sym typeface="Calibri" pitchFamily="34" charset="0"/>
              </a:rPr>
              <a:t>The Research </a:t>
            </a:r>
            <a:r>
              <a:rPr lang="de-DE" altLang="de-DE" dirty="0" err="1">
                <a:sym typeface="Calibri" pitchFamily="34" charset="0"/>
              </a:rPr>
              <a:t>Trajectory</a:t>
            </a:r>
            <a:endParaRPr lang="de-DE" dirty="0"/>
          </a:p>
        </p:txBody>
      </p:sp>
      <p:sp>
        <p:nvSpPr>
          <p:cNvPr id="4" name="Line 3"/>
          <p:cNvSpPr>
            <a:spLocks noChangeShapeType="1"/>
          </p:cNvSpPr>
          <p:nvPr/>
        </p:nvSpPr>
        <p:spPr bwMode="auto">
          <a:xfrm>
            <a:off x="1691680" y="1897063"/>
            <a:ext cx="0" cy="1008062"/>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 name="Text Box 4"/>
          <p:cNvSpPr txBox="1">
            <a:spLocks noChangeArrowheads="1"/>
          </p:cNvSpPr>
          <p:nvPr/>
        </p:nvSpPr>
        <p:spPr bwMode="auto">
          <a:xfrm>
            <a:off x="3547596" y="2074863"/>
            <a:ext cx="2944105" cy="904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2" tIns="45716" rIns="91432" bIns="45716">
            <a:spAutoFit/>
          </a:bodyPr>
          <a:lstStyle>
            <a:lvl1pPr defTabSz="431800" eaLnBrk="0" hangingPunct="0">
              <a:spcBef>
                <a:spcPct val="0"/>
              </a:spcBef>
              <a:defRPr sz="2400">
                <a:solidFill>
                  <a:schemeClr val="tx1"/>
                </a:solidFill>
                <a:latin typeface="Times" pitchFamily="18" charset="0"/>
              </a:defRPr>
            </a:lvl1pPr>
            <a:lvl2pPr marL="431800" indent="25400" defTabSz="431800" eaLnBrk="0" hangingPunct="0">
              <a:spcBef>
                <a:spcPct val="0"/>
              </a:spcBef>
              <a:defRPr sz="2400">
                <a:solidFill>
                  <a:schemeClr val="tx1"/>
                </a:solidFill>
                <a:latin typeface="Times" pitchFamily="18" charset="0"/>
              </a:defRPr>
            </a:lvl2pPr>
            <a:lvl3pPr marL="863600" indent="50800" defTabSz="431800" eaLnBrk="0" hangingPunct="0">
              <a:spcBef>
                <a:spcPct val="0"/>
              </a:spcBef>
              <a:defRPr sz="2400">
                <a:solidFill>
                  <a:schemeClr val="tx1"/>
                </a:solidFill>
                <a:latin typeface="Times" pitchFamily="18" charset="0"/>
              </a:defRPr>
            </a:lvl3pPr>
            <a:lvl4pPr marL="1295400" indent="76200" defTabSz="431800" eaLnBrk="0" hangingPunct="0">
              <a:spcBef>
                <a:spcPct val="0"/>
              </a:spcBef>
              <a:defRPr sz="2400">
                <a:solidFill>
                  <a:schemeClr val="tx1"/>
                </a:solidFill>
                <a:latin typeface="Times" pitchFamily="18" charset="0"/>
              </a:defRPr>
            </a:lvl4pPr>
            <a:lvl5pPr marL="1727200" indent="101600" defTabSz="431800" eaLnBrk="0" hangingPunct="0">
              <a:spcBef>
                <a:spcPct val="0"/>
              </a:spcBef>
              <a:defRPr sz="2400">
                <a:solidFill>
                  <a:schemeClr val="tx1"/>
                </a:solidFill>
                <a:latin typeface="Times" pitchFamily="18" charset="0"/>
              </a:defRPr>
            </a:lvl5pPr>
            <a:lvl6pPr marL="2184400" indent="101600" defTabSz="431800" eaLnBrk="0" fontAlgn="base" hangingPunct="0">
              <a:spcBef>
                <a:spcPct val="0"/>
              </a:spcBef>
              <a:spcAft>
                <a:spcPct val="0"/>
              </a:spcAft>
              <a:defRPr sz="2400">
                <a:solidFill>
                  <a:schemeClr val="tx1"/>
                </a:solidFill>
                <a:latin typeface="Times" pitchFamily="18" charset="0"/>
              </a:defRPr>
            </a:lvl6pPr>
            <a:lvl7pPr marL="2641600" indent="101600" defTabSz="431800" eaLnBrk="0" fontAlgn="base" hangingPunct="0">
              <a:spcBef>
                <a:spcPct val="0"/>
              </a:spcBef>
              <a:spcAft>
                <a:spcPct val="0"/>
              </a:spcAft>
              <a:defRPr sz="2400">
                <a:solidFill>
                  <a:schemeClr val="tx1"/>
                </a:solidFill>
                <a:latin typeface="Times" pitchFamily="18" charset="0"/>
              </a:defRPr>
            </a:lvl7pPr>
            <a:lvl8pPr marL="3098800" indent="101600" defTabSz="431800" eaLnBrk="0" fontAlgn="base" hangingPunct="0">
              <a:spcBef>
                <a:spcPct val="0"/>
              </a:spcBef>
              <a:spcAft>
                <a:spcPct val="0"/>
              </a:spcAft>
              <a:defRPr sz="2400">
                <a:solidFill>
                  <a:schemeClr val="tx1"/>
                </a:solidFill>
                <a:latin typeface="Times" pitchFamily="18" charset="0"/>
              </a:defRPr>
            </a:lvl8pPr>
            <a:lvl9pPr marL="3556000" indent="101600" defTabSz="431800" eaLnBrk="0" fontAlgn="base" hangingPunct="0">
              <a:spcBef>
                <a:spcPct val="0"/>
              </a:spcBef>
              <a:spcAft>
                <a:spcPct val="0"/>
              </a:spcAft>
              <a:defRPr sz="2400">
                <a:solidFill>
                  <a:schemeClr val="tx1"/>
                </a:solidFill>
                <a:latin typeface="Times" pitchFamily="18" charset="0"/>
              </a:defRPr>
            </a:lvl9pPr>
          </a:lstStyle>
          <a:p>
            <a:pPr eaLnBrk="1" hangingPunct="1">
              <a:spcBef>
                <a:spcPct val="20000"/>
              </a:spcBef>
              <a:buSzPct val="100000"/>
              <a:buFontTx/>
              <a:buNone/>
            </a:pPr>
            <a:r>
              <a:rPr lang="de-DE" altLang="de-DE" dirty="0" err="1">
                <a:solidFill>
                  <a:srgbClr val="000000"/>
                </a:solidFill>
                <a:latin typeface="Arial" pitchFamily="34" charset="0"/>
                <a:ea typeface="ヒラギノ角ゴ Pro W3" pitchFamily="1" charset="-128"/>
                <a:cs typeface="Geneva"/>
                <a:sym typeface="Calibri" pitchFamily="34" charset="0"/>
              </a:rPr>
              <a:t>analysed</a:t>
            </a:r>
            <a:endParaRPr lang="de-DE" altLang="de-DE" dirty="0">
              <a:solidFill>
                <a:srgbClr val="000000"/>
              </a:solidFill>
              <a:latin typeface="Arial" pitchFamily="34" charset="0"/>
              <a:ea typeface="ヒラギノ角ゴ Pro W3" pitchFamily="1" charset="-128"/>
              <a:cs typeface="Geneva"/>
              <a:sym typeface="Calibri" pitchFamily="34" charset="0"/>
            </a:endParaRPr>
          </a:p>
          <a:p>
            <a:pPr eaLnBrk="1" hangingPunct="1">
              <a:spcBef>
                <a:spcPct val="20000"/>
              </a:spcBef>
              <a:buSzPct val="100000"/>
              <a:buFontTx/>
              <a:buNone/>
            </a:pPr>
            <a:r>
              <a:rPr lang="de-DE" altLang="de-DE" dirty="0" err="1">
                <a:solidFill>
                  <a:srgbClr val="000000"/>
                </a:solidFill>
                <a:latin typeface="Arial" pitchFamily="34" charset="0"/>
                <a:ea typeface="ヒラギノ角ゴ Pro W3" pitchFamily="1" charset="-128"/>
                <a:cs typeface="Geneva"/>
                <a:sym typeface="Calibri" pitchFamily="34" charset="0"/>
              </a:rPr>
              <a:t>interpreted</a:t>
            </a:r>
            <a:r>
              <a:rPr lang="de-DE" altLang="de-DE" dirty="0">
                <a:solidFill>
                  <a:srgbClr val="000000"/>
                </a:solidFill>
                <a:latin typeface="Arial" pitchFamily="34" charset="0"/>
                <a:ea typeface="ヒラギノ角ゴ Pro W3" pitchFamily="1" charset="-128"/>
                <a:cs typeface="Geneva"/>
                <a:sym typeface="Calibri" pitchFamily="34" charset="0"/>
              </a:rPr>
              <a:t> </a:t>
            </a:r>
          </a:p>
        </p:txBody>
      </p:sp>
      <p:sp>
        <p:nvSpPr>
          <p:cNvPr id="6" name="Text Box 7"/>
          <p:cNvSpPr txBox="1">
            <a:spLocks noChangeArrowheads="1"/>
          </p:cNvSpPr>
          <p:nvPr/>
        </p:nvSpPr>
        <p:spPr bwMode="auto">
          <a:xfrm>
            <a:off x="832892" y="3141663"/>
            <a:ext cx="1648105" cy="400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2" tIns="45716" rIns="91432" bIns="45716">
            <a:spAutoFit/>
          </a:bodyPr>
          <a:lstStyle>
            <a:lvl1pPr defTabSz="431800" eaLnBrk="0" hangingPunct="0">
              <a:spcBef>
                <a:spcPct val="0"/>
              </a:spcBef>
              <a:defRPr sz="2400">
                <a:solidFill>
                  <a:schemeClr val="tx1"/>
                </a:solidFill>
                <a:latin typeface="Times" pitchFamily="18" charset="0"/>
              </a:defRPr>
            </a:lvl1pPr>
            <a:lvl2pPr marL="431800" indent="25400" defTabSz="431800" eaLnBrk="0" hangingPunct="0">
              <a:spcBef>
                <a:spcPct val="0"/>
              </a:spcBef>
              <a:defRPr sz="2400">
                <a:solidFill>
                  <a:schemeClr val="tx1"/>
                </a:solidFill>
                <a:latin typeface="Times" pitchFamily="18" charset="0"/>
              </a:defRPr>
            </a:lvl2pPr>
            <a:lvl3pPr marL="863600" indent="50800" defTabSz="431800" eaLnBrk="0" hangingPunct="0">
              <a:spcBef>
                <a:spcPct val="0"/>
              </a:spcBef>
              <a:defRPr sz="2400">
                <a:solidFill>
                  <a:schemeClr val="tx1"/>
                </a:solidFill>
                <a:latin typeface="Times" pitchFamily="18" charset="0"/>
              </a:defRPr>
            </a:lvl3pPr>
            <a:lvl4pPr marL="1295400" indent="76200" defTabSz="431800" eaLnBrk="0" hangingPunct="0">
              <a:spcBef>
                <a:spcPct val="0"/>
              </a:spcBef>
              <a:defRPr sz="2400">
                <a:solidFill>
                  <a:schemeClr val="tx1"/>
                </a:solidFill>
                <a:latin typeface="Times" pitchFamily="18" charset="0"/>
              </a:defRPr>
            </a:lvl4pPr>
            <a:lvl5pPr marL="1727200" indent="101600" defTabSz="431800" eaLnBrk="0" hangingPunct="0">
              <a:spcBef>
                <a:spcPct val="0"/>
              </a:spcBef>
              <a:defRPr sz="2400">
                <a:solidFill>
                  <a:schemeClr val="tx1"/>
                </a:solidFill>
                <a:latin typeface="Times" pitchFamily="18" charset="0"/>
              </a:defRPr>
            </a:lvl5pPr>
            <a:lvl6pPr marL="2184400" indent="101600" defTabSz="431800" eaLnBrk="0" fontAlgn="base" hangingPunct="0">
              <a:spcBef>
                <a:spcPct val="0"/>
              </a:spcBef>
              <a:spcAft>
                <a:spcPct val="0"/>
              </a:spcAft>
              <a:defRPr sz="2400">
                <a:solidFill>
                  <a:schemeClr val="tx1"/>
                </a:solidFill>
                <a:latin typeface="Times" pitchFamily="18" charset="0"/>
              </a:defRPr>
            </a:lvl6pPr>
            <a:lvl7pPr marL="2641600" indent="101600" defTabSz="431800" eaLnBrk="0" fontAlgn="base" hangingPunct="0">
              <a:spcBef>
                <a:spcPct val="0"/>
              </a:spcBef>
              <a:spcAft>
                <a:spcPct val="0"/>
              </a:spcAft>
              <a:defRPr sz="2400">
                <a:solidFill>
                  <a:schemeClr val="tx1"/>
                </a:solidFill>
                <a:latin typeface="Times" pitchFamily="18" charset="0"/>
              </a:defRPr>
            </a:lvl7pPr>
            <a:lvl8pPr marL="3098800" indent="101600" defTabSz="431800" eaLnBrk="0" fontAlgn="base" hangingPunct="0">
              <a:spcBef>
                <a:spcPct val="0"/>
              </a:spcBef>
              <a:spcAft>
                <a:spcPct val="0"/>
              </a:spcAft>
              <a:defRPr sz="2400">
                <a:solidFill>
                  <a:schemeClr val="tx1"/>
                </a:solidFill>
                <a:latin typeface="Times" pitchFamily="18" charset="0"/>
              </a:defRPr>
            </a:lvl8pPr>
            <a:lvl9pPr marL="3556000" indent="101600" defTabSz="431800" eaLnBrk="0" fontAlgn="base" hangingPunct="0">
              <a:spcBef>
                <a:spcPct val="0"/>
              </a:spcBef>
              <a:spcAft>
                <a:spcPct val="0"/>
              </a:spcAft>
              <a:defRPr sz="2400">
                <a:solidFill>
                  <a:schemeClr val="tx1"/>
                </a:solidFill>
                <a:latin typeface="Times" pitchFamily="18" charset="0"/>
              </a:defRPr>
            </a:lvl9pPr>
          </a:lstStyle>
          <a:p>
            <a:pPr eaLnBrk="1" hangingPunct="1">
              <a:spcBef>
                <a:spcPct val="20000"/>
              </a:spcBef>
              <a:buSzPct val="100000"/>
              <a:buFontTx/>
              <a:buNone/>
            </a:pPr>
            <a:r>
              <a:rPr lang="de-DE" altLang="de-DE" sz="2000" b="1" dirty="0">
                <a:solidFill>
                  <a:srgbClr val="000000"/>
                </a:solidFill>
                <a:latin typeface="Arial" pitchFamily="34" charset="0"/>
                <a:ea typeface="ヒラギノ角ゴ Pro W3" pitchFamily="1" charset="-128"/>
                <a:cs typeface="Geneva"/>
                <a:sym typeface="Calibri" pitchFamily="34" charset="0"/>
              </a:rPr>
              <a:t>Information</a:t>
            </a:r>
          </a:p>
        </p:txBody>
      </p:sp>
      <p:sp>
        <p:nvSpPr>
          <p:cNvPr id="7" name="Line 9"/>
          <p:cNvSpPr>
            <a:spLocks noChangeShapeType="1"/>
          </p:cNvSpPr>
          <p:nvPr/>
        </p:nvSpPr>
        <p:spPr bwMode="auto">
          <a:xfrm>
            <a:off x="1656945" y="3841348"/>
            <a:ext cx="0" cy="1008062"/>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8" name="Text Box 10"/>
          <p:cNvSpPr txBox="1">
            <a:spLocks noChangeArrowheads="1"/>
          </p:cNvSpPr>
          <p:nvPr/>
        </p:nvSpPr>
        <p:spPr bwMode="auto">
          <a:xfrm>
            <a:off x="3694577" y="4149725"/>
            <a:ext cx="25250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2" tIns="45716" rIns="91432" bIns="45716">
            <a:spAutoFit/>
          </a:bodyPr>
          <a:lstStyle>
            <a:lvl1pPr defTabSz="431800" eaLnBrk="0" hangingPunct="0">
              <a:spcBef>
                <a:spcPct val="0"/>
              </a:spcBef>
              <a:defRPr sz="2400">
                <a:solidFill>
                  <a:schemeClr val="tx1"/>
                </a:solidFill>
                <a:latin typeface="Times" pitchFamily="18" charset="0"/>
              </a:defRPr>
            </a:lvl1pPr>
            <a:lvl2pPr marL="431800" indent="25400" defTabSz="431800" eaLnBrk="0" hangingPunct="0">
              <a:spcBef>
                <a:spcPct val="0"/>
              </a:spcBef>
              <a:defRPr sz="2400">
                <a:solidFill>
                  <a:schemeClr val="tx1"/>
                </a:solidFill>
                <a:latin typeface="Times" pitchFamily="18" charset="0"/>
              </a:defRPr>
            </a:lvl2pPr>
            <a:lvl3pPr marL="863600" indent="50800" defTabSz="431800" eaLnBrk="0" hangingPunct="0">
              <a:spcBef>
                <a:spcPct val="0"/>
              </a:spcBef>
              <a:defRPr sz="2400">
                <a:solidFill>
                  <a:schemeClr val="tx1"/>
                </a:solidFill>
                <a:latin typeface="Times" pitchFamily="18" charset="0"/>
              </a:defRPr>
            </a:lvl3pPr>
            <a:lvl4pPr marL="1295400" indent="76200" defTabSz="431800" eaLnBrk="0" hangingPunct="0">
              <a:spcBef>
                <a:spcPct val="0"/>
              </a:spcBef>
              <a:defRPr sz="2400">
                <a:solidFill>
                  <a:schemeClr val="tx1"/>
                </a:solidFill>
                <a:latin typeface="Times" pitchFamily="18" charset="0"/>
              </a:defRPr>
            </a:lvl4pPr>
            <a:lvl5pPr marL="1727200" indent="101600" defTabSz="431800" eaLnBrk="0" hangingPunct="0">
              <a:spcBef>
                <a:spcPct val="0"/>
              </a:spcBef>
              <a:defRPr sz="2400">
                <a:solidFill>
                  <a:schemeClr val="tx1"/>
                </a:solidFill>
                <a:latin typeface="Times" pitchFamily="18" charset="0"/>
              </a:defRPr>
            </a:lvl5pPr>
            <a:lvl6pPr marL="2184400" indent="101600" defTabSz="431800" eaLnBrk="0" fontAlgn="base" hangingPunct="0">
              <a:spcBef>
                <a:spcPct val="0"/>
              </a:spcBef>
              <a:spcAft>
                <a:spcPct val="0"/>
              </a:spcAft>
              <a:defRPr sz="2400">
                <a:solidFill>
                  <a:schemeClr val="tx1"/>
                </a:solidFill>
                <a:latin typeface="Times" pitchFamily="18" charset="0"/>
              </a:defRPr>
            </a:lvl6pPr>
            <a:lvl7pPr marL="2641600" indent="101600" defTabSz="431800" eaLnBrk="0" fontAlgn="base" hangingPunct="0">
              <a:spcBef>
                <a:spcPct val="0"/>
              </a:spcBef>
              <a:spcAft>
                <a:spcPct val="0"/>
              </a:spcAft>
              <a:defRPr sz="2400">
                <a:solidFill>
                  <a:schemeClr val="tx1"/>
                </a:solidFill>
                <a:latin typeface="Times" pitchFamily="18" charset="0"/>
              </a:defRPr>
            </a:lvl7pPr>
            <a:lvl8pPr marL="3098800" indent="101600" defTabSz="431800" eaLnBrk="0" fontAlgn="base" hangingPunct="0">
              <a:spcBef>
                <a:spcPct val="0"/>
              </a:spcBef>
              <a:spcAft>
                <a:spcPct val="0"/>
              </a:spcAft>
              <a:defRPr sz="2400">
                <a:solidFill>
                  <a:schemeClr val="tx1"/>
                </a:solidFill>
                <a:latin typeface="Times" pitchFamily="18" charset="0"/>
              </a:defRPr>
            </a:lvl8pPr>
            <a:lvl9pPr marL="3556000" indent="101600" defTabSz="431800" eaLnBrk="0" fontAlgn="base" hangingPunct="0">
              <a:spcBef>
                <a:spcPct val="0"/>
              </a:spcBef>
              <a:spcAft>
                <a:spcPct val="0"/>
              </a:spcAft>
              <a:defRPr sz="2400">
                <a:solidFill>
                  <a:schemeClr val="tx1"/>
                </a:solidFill>
                <a:latin typeface="Times" pitchFamily="18" charset="0"/>
              </a:defRPr>
            </a:lvl9pPr>
          </a:lstStyle>
          <a:p>
            <a:pPr eaLnBrk="1" hangingPunct="1">
              <a:spcBef>
                <a:spcPct val="20000"/>
              </a:spcBef>
              <a:buSzPct val="100000"/>
              <a:buFontTx/>
              <a:buNone/>
            </a:pPr>
            <a:r>
              <a:rPr lang="de-DE" altLang="de-DE">
                <a:solidFill>
                  <a:srgbClr val="000000"/>
                </a:solidFill>
                <a:latin typeface="Arial" pitchFamily="34" charset="0"/>
                <a:ea typeface="ヒラギノ角ゴ Pro W3" pitchFamily="1" charset="-128"/>
                <a:cs typeface="Geneva"/>
                <a:sym typeface="Calibri" pitchFamily="34" charset="0"/>
              </a:rPr>
              <a:t>published</a:t>
            </a:r>
          </a:p>
        </p:txBody>
      </p:sp>
      <p:sp>
        <p:nvSpPr>
          <p:cNvPr id="9" name="Text Box 12"/>
          <p:cNvSpPr txBox="1">
            <a:spLocks noChangeArrowheads="1"/>
          </p:cNvSpPr>
          <p:nvPr/>
        </p:nvSpPr>
        <p:spPr bwMode="auto">
          <a:xfrm>
            <a:off x="899592" y="4941888"/>
            <a:ext cx="1737860" cy="400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2" tIns="45716" rIns="91432" bIns="45716">
            <a:spAutoFit/>
          </a:bodyPr>
          <a:lstStyle>
            <a:lvl1pPr defTabSz="431800" eaLnBrk="0" hangingPunct="0">
              <a:spcBef>
                <a:spcPct val="0"/>
              </a:spcBef>
              <a:defRPr sz="2400">
                <a:solidFill>
                  <a:schemeClr val="tx1"/>
                </a:solidFill>
                <a:latin typeface="Times" pitchFamily="18" charset="0"/>
              </a:defRPr>
            </a:lvl1pPr>
            <a:lvl2pPr marL="431800" indent="25400" defTabSz="431800" eaLnBrk="0" hangingPunct="0">
              <a:spcBef>
                <a:spcPct val="0"/>
              </a:spcBef>
              <a:defRPr sz="2400">
                <a:solidFill>
                  <a:schemeClr val="tx1"/>
                </a:solidFill>
                <a:latin typeface="Times" pitchFamily="18" charset="0"/>
              </a:defRPr>
            </a:lvl2pPr>
            <a:lvl3pPr marL="863600" indent="50800" defTabSz="431800" eaLnBrk="0" hangingPunct="0">
              <a:spcBef>
                <a:spcPct val="0"/>
              </a:spcBef>
              <a:defRPr sz="2400">
                <a:solidFill>
                  <a:schemeClr val="tx1"/>
                </a:solidFill>
                <a:latin typeface="Times" pitchFamily="18" charset="0"/>
              </a:defRPr>
            </a:lvl3pPr>
            <a:lvl4pPr marL="1295400" indent="76200" defTabSz="431800" eaLnBrk="0" hangingPunct="0">
              <a:spcBef>
                <a:spcPct val="0"/>
              </a:spcBef>
              <a:defRPr sz="2400">
                <a:solidFill>
                  <a:schemeClr val="tx1"/>
                </a:solidFill>
                <a:latin typeface="Times" pitchFamily="18" charset="0"/>
              </a:defRPr>
            </a:lvl4pPr>
            <a:lvl5pPr marL="1727200" indent="101600" defTabSz="431800" eaLnBrk="0" hangingPunct="0">
              <a:spcBef>
                <a:spcPct val="0"/>
              </a:spcBef>
              <a:defRPr sz="2400">
                <a:solidFill>
                  <a:schemeClr val="tx1"/>
                </a:solidFill>
                <a:latin typeface="Times" pitchFamily="18" charset="0"/>
              </a:defRPr>
            </a:lvl5pPr>
            <a:lvl6pPr marL="2184400" indent="101600" defTabSz="431800" eaLnBrk="0" fontAlgn="base" hangingPunct="0">
              <a:spcBef>
                <a:spcPct val="0"/>
              </a:spcBef>
              <a:spcAft>
                <a:spcPct val="0"/>
              </a:spcAft>
              <a:defRPr sz="2400">
                <a:solidFill>
                  <a:schemeClr val="tx1"/>
                </a:solidFill>
                <a:latin typeface="Times" pitchFamily="18" charset="0"/>
              </a:defRPr>
            </a:lvl6pPr>
            <a:lvl7pPr marL="2641600" indent="101600" defTabSz="431800" eaLnBrk="0" fontAlgn="base" hangingPunct="0">
              <a:spcBef>
                <a:spcPct val="0"/>
              </a:spcBef>
              <a:spcAft>
                <a:spcPct val="0"/>
              </a:spcAft>
              <a:defRPr sz="2400">
                <a:solidFill>
                  <a:schemeClr val="tx1"/>
                </a:solidFill>
                <a:latin typeface="Times" pitchFamily="18" charset="0"/>
              </a:defRPr>
            </a:lvl7pPr>
            <a:lvl8pPr marL="3098800" indent="101600" defTabSz="431800" eaLnBrk="0" fontAlgn="base" hangingPunct="0">
              <a:spcBef>
                <a:spcPct val="0"/>
              </a:spcBef>
              <a:spcAft>
                <a:spcPct val="0"/>
              </a:spcAft>
              <a:defRPr sz="2400">
                <a:solidFill>
                  <a:schemeClr val="tx1"/>
                </a:solidFill>
                <a:latin typeface="Times" pitchFamily="18" charset="0"/>
              </a:defRPr>
            </a:lvl8pPr>
            <a:lvl9pPr marL="3556000" indent="101600" defTabSz="431800" eaLnBrk="0" fontAlgn="base" hangingPunct="0">
              <a:spcBef>
                <a:spcPct val="0"/>
              </a:spcBef>
              <a:spcAft>
                <a:spcPct val="0"/>
              </a:spcAft>
              <a:defRPr sz="2400">
                <a:solidFill>
                  <a:schemeClr val="tx1"/>
                </a:solidFill>
                <a:latin typeface="Times" pitchFamily="18" charset="0"/>
              </a:defRPr>
            </a:lvl9pPr>
          </a:lstStyle>
          <a:p>
            <a:pPr eaLnBrk="1" hangingPunct="1">
              <a:spcBef>
                <a:spcPct val="20000"/>
              </a:spcBef>
              <a:buSzPct val="100000"/>
              <a:buFontTx/>
              <a:buNone/>
            </a:pPr>
            <a:r>
              <a:rPr lang="de-DE" altLang="de-DE" sz="2000" b="1" dirty="0">
                <a:solidFill>
                  <a:srgbClr val="000000"/>
                </a:solidFill>
                <a:latin typeface="Arial" pitchFamily="34" charset="0"/>
                <a:ea typeface="ヒラギノ角ゴ Pro W3" pitchFamily="1" charset="-128"/>
                <a:cs typeface="Geneva"/>
                <a:sym typeface="Calibri" pitchFamily="34" charset="0"/>
              </a:rPr>
              <a:t>Knowledge</a:t>
            </a:r>
          </a:p>
        </p:txBody>
      </p:sp>
      <p:sp>
        <p:nvSpPr>
          <p:cNvPr id="10" name="Text Box 13"/>
          <p:cNvSpPr txBox="1">
            <a:spLocks noChangeArrowheads="1"/>
          </p:cNvSpPr>
          <p:nvPr/>
        </p:nvSpPr>
        <p:spPr bwMode="auto">
          <a:xfrm>
            <a:off x="3766428" y="5941492"/>
            <a:ext cx="177828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2" tIns="45716" rIns="91432" bIns="45716">
            <a:spAutoFit/>
          </a:bodyPr>
          <a:lstStyle>
            <a:lvl1pPr defTabSz="431800" eaLnBrk="0" hangingPunct="0">
              <a:spcBef>
                <a:spcPct val="0"/>
              </a:spcBef>
              <a:defRPr sz="2400">
                <a:solidFill>
                  <a:schemeClr val="tx1"/>
                </a:solidFill>
                <a:latin typeface="Times" pitchFamily="18" charset="0"/>
              </a:defRPr>
            </a:lvl1pPr>
            <a:lvl2pPr marL="431800" indent="25400" defTabSz="431800" eaLnBrk="0" hangingPunct="0">
              <a:spcBef>
                <a:spcPct val="0"/>
              </a:spcBef>
              <a:defRPr sz="2400">
                <a:solidFill>
                  <a:schemeClr val="tx1"/>
                </a:solidFill>
                <a:latin typeface="Times" pitchFamily="18" charset="0"/>
              </a:defRPr>
            </a:lvl2pPr>
            <a:lvl3pPr marL="863600" indent="50800" defTabSz="431800" eaLnBrk="0" hangingPunct="0">
              <a:spcBef>
                <a:spcPct val="0"/>
              </a:spcBef>
              <a:defRPr sz="2400">
                <a:solidFill>
                  <a:schemeClr val="tx1"/>
                </a:solidFill>
                <a:latin typeface="Times" pitchFamily="18" charset="0"/>
              </a:defRPr>
            </a:lvl3pPr>
            <a:lvl4pPr marL="1295400" indent="76200" defTabSz="431800" eaLnBrk="0" hangingPunct="0">
              <a:spcBef>
                <a:spcPct val="0"/>
              </a:spcBef>
              <a:defRPr sz="2400">
                <a:solidFill>
                  <a:schemeClr val="tx1"/>
                </a:solidFill>
                <a:latin typeface="Times" pitchFamily="18" charset="0"/>
              </a:defRPr>
            </a:lvl4pPr>
            <a:lvl5pPr marL="1727200" indent="101600" defTabSz="431800" eaLnBrk="0" hangingPunct="0">
              <a:spcBef>
                <a:spcPct val="0"/>
              </a:spcBef>
              <a:defRPr sz="2400">
                <a:solidFill>
                  <a:schemeClr val="tx1"/>
                </a:solidFill>
                <a:latin typeface="Times" pitchFamily="18" charset="0"/>
              </a:defRPr>
            </a:lvl5pPr>
            <a:lvl6pPr marL="2184400" indent="101600" defTabSz="431800" eaLnBrk="0" fontAlgn="base" hangingPunct="0">
              <a:spcBef>
                <a:spcPct val="0"/>
              </a:spcBef>
              <a:spcAft>
                <a:spcPct val="0"/>
              </a:spcAft>
              <a:defRPr sz="2400">
                <a:solidFill>
                  <a:schemeClr val="tx1"/>
                </a:solidFill>
                <a:latin typeface="Times" pitchFamily="18" charset="0"/>
              </a:defRPr>
            </a:lvl6pPr>
            <a:lvl7pPr marL="2641600" indent="101600" defTabSz="431800" eaLnBrk="0" fontAlgn="base" hangingPunct="0">
              <a:spcBef>
                <a:spcPct val="0"/>
              </a:spcBef>
              <a:spcAft>
                <a:spcPct val="0"/>
              </a:spcAft>
              <a:defRPr sz="2400">
                <a:solidFill>
                  <a:schemeClr val="tx1"/>
                </a:solidFill>
                <a:latin typeface="Times" pitchFamily="18" charset="0"/>
              </a:defRPr>
            </a:lvl7pPr>
            <a:lvl8pPr marL="3098800" indent="101600" defTabSz="431800" eaLnBrk="0" fontAlgn="base" hangingPunct="0">
              <a:spcBef>
                <a:spcPct val="0"/>
              </a:spcBef>
              <a:spcAft>
                <a:spcPct val="0"/>
              </a:spcAft>
              <a:defRPr sz="2400">
                <a:solidFill>
                  <a:schemeClr val="tx1"/>
                </a:solidFill>
                <a:latin typeface="Times" pitchFamily="18" charset="0"/>
              </a:defRPr>
            </a:lvl8pPr>
            <a:lvl9pPr marL="3556000" indent="101600" defTabSz="431800" eaLnBrk="0" fontAlgn="base" hangingPunct="0">
              <a:spcBef>
                <a:spcPct val="0"/>
              </a:spcBef>
              <a:spcAft>
                <a:spcPct val="0"/>
              </a:spcAft>
              <a:defRPr sz="2400">
                <a:solidFill>
                  <a:schemeClr val="tx1"/>
                </a:solidFill>
                <a:latin typeface="Times" pitchFamily="18" charset="0"/>
              </a:defRPr>
            </a:lvl9pPr>
          </a:lstStyle>
          <a:p>
            <a:pPr eaLnBrk="1" hangingPunct="1">
              <a:spcBef>
                <a:spcPct val="20000"/>
              </a:spcBef>
              <a:buSzPct val="100000"/>
              <a:buFontTx/>
              <a:buNone/>
            </a:pPr>
            <a:r>
              <a:rPr lang="de-DE" altLang="de-DE" sz="1400" dirty="0" err="1">
                <a:solidFill>
                  <a:srgbClr val="000000"/>
                </a:solidFill>
                <a:latin typeface="Arial" pitchFamily="34" charset="0"/>
                <a:ea typeface="ヒラギノ角ゴ Pro W3" pitchFamily="1" charset="-128"/>
                <a:cs typeface="Geneva"/>
                <a:sym typeface="Calibri" pitchFamily="34" charset="0"/>
              </a:rPr>
              <a:t>Publication</a:t>
            </a:r>
            <a:endParaRPr lang="de-DE" altLang="de-DE" sz="1400" dirty="0">
              <a:solidFill>
                <a:srgbClr val="000000"/>
              </a:solidFill>
              <a:latin typeface="Arial" pitchFamily="34" charset="0"/>
              <a:ea typeface="ヒラギノ角ゴ Pro W3" pitchFamily="1" charset="-128"/>
              <a:cs typeface="Geneva"/>
              <a:sym typeface="Calibri" pitchFamily="34" charset="0"/>
            </a:endParaRPr>
          </a:p>
        </p:txBody>
      </p:sp>
      <p:sp>
        <p:nvSpPr>
          <p:cNvPr id="11" name="Text Box 14"/>
          <p:cNvSpPr txBox="1">
            <a:spLocks noChangeArrowheads="1"/>
          </p:cNvSpPr>
          <p:nvPr/>
        </p:nvSpPr>
        <p:spPr bwMode="auto">
          <a:xfrm>
            <a:off x="5634752" y="5084763"/>
            <a:ext cx="2609655" cy="400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2" tIns="45716" rIns="91432" bIns="45716">
            <a:spAutoFit/>
          </a:bodyPr>
          <a:lstStyle>
            <a:lvl1pPr defTabSz="431800" eaLnBrk="0" hangingPunct="0">
              <a:spcBef>
                <a:spcPct val="0"/>
              </a:spcBef>
              <a:defRPr sz="2400">
                <a:solidFill>
                  <a:schemeClr val="tx1"/>
                </a:solidFill>
                <a:latin typeface="Times" pitchFamily="18" charset="0"/>
              </a:defRPr>
            </a:lvl1pPr>
            <a:lvl2pPr marL="431800" indent="25400" defTabSz="431800" eaLnBrk="0" hangingPunct="0">
              <a:spcBef>
                <a:spcPct val="0"/>
              </a:spcBef>
              <a:defRPr sz="2400">
                <a:solidFill>
                  <a:schemeClr val="tx1"/>
                </a:solidFill>
                <a:latin typeface="Times" pitchFamily="18" charset="0"/>
              </a:defRPr>
            </a:lvl2pPr>
            <a:lvl3pPr marL="863600" indent="50800" defTabSz="431800" eaLnBrk="0" hangingPunct="0">
              <a:spcBef>
                <a:spcPct val="0"/>
              </a:spcBef>
              <a:defRPr sz="2400">
                <a:solidFill>
                  <a:schemeClr val="tx1"/>
                </a:solidFill>
                <a:latin typeface="Times" pitchFamily="18" charset="0"/>
              </a:defRPr>
            </a:lvl3pPr>
            <a:lvl4pPr marL="1295400" indent="76200" defTabSz="431800" eaLnBrk="0" hangingPunct="0">
              <a:spcBef>
                <a:spcPct val="0"/>
              </a:spcBef>
              <a:defRPr sz="2400">
                <a:solidFill>
                  <a:schemeClr val="tx1"/>
                </a:solidFill>
                <a:latin typeface="Times" pitchFamily="18" charset="0"/>
              </a:defRPr>
            </a:lvl4pPr>
            <a:lvl5pPr marL="1727200" indent="101600" defTabSz="431800" eaLnBrk="0" hangingPunct="0">
              <a:spcBef>
                <a:spcPct val="0"/>
              </a:spcBef>
              <a:defRPr sz="2400">
                <a:solidFill>
                  <a:schemeClr val="tx1"/>
                </a:solidFill>
                <a:latin typeface="Times" pitchFamily="18" charset="0"/>
              </a:defRPr>
            </a:lvl5pPr>
            <a:lvl6pPr marL="2184400" indent="101600" defTabSz="431800" eaLnBrk="0" fontAlgn="base" hangingPunct="0">
              <a:spcBef>
                <a:spcPct val="0"/>
              </a:spcBef>
              <a:spcAft>
                <a:spcPct val="0"/>
              </a:spcAft>
              <a:defRPr sz="2400">
                <a:solidFill>
                  <a:schemeClr val="tx1"/>
                </a:solidFill>
                <a:latin typeface="Times" pitchFamily="18" charset="0"/>
              </a:defRPr>
            </a:lvl6pPr>
            <a:lvl7pPr marL="2641600" indent="101600" defTabSz="431800" eaLnBrk="0" fontAlgn="base" hangingPunct="0">
              <a:spcBef>
                <a:spcPct val="0"/>
              </a:spcBef>
              <a:spcAft>
                <a:spcPct val="0"/>
              </a:spcAft>
              <a:defRPr sz="2400">
                <a:solidFill>
                  <a:schemeClr val="tx1"/>
                </a:solidFill>
                <a:latin typeface="Times" pitchFamily="18" charset="0"/>
              </a:defRPr>
            </a:lvl7pPr>
            <a:lvl8pPr marL="3098800" indent="101600" defTabSz="431800" eaLnBrk="0" fontAlgn="base" hangingPunct="0">
              <a:spcBef>
                <a:spcPct val="0"/>
              </a:spcBef>
              <a:spcAft>
                <a:spcPct val="0"/>
              </a:spcAft>
              <a:defRPr sz="2400">
                <a:solidFill>
                  <a:schemeClr val="tx1"/>
                </a:solidFill>
                <a:latin typeface="Times" pitchFamily="18" charset="0"/>
              </a:defRPr>
            </a:lvl8pPr>
            <a:lvl9pPr marL="3556000" indent="101600" defTabSz="431800" eaLnBrk="0" fontAlgn="base" hangingPunct="0">
              <a:spcBef>
                <a:spcPct val="0"/>
              </a:spcBef>
              <a:spcAft>
                <a:spcPct val="0"/>
              </a:spcAft>
              <a:defRPr sz="2400">
                <a:solidFill>
                  <a:schemeClr val="tx1"/>
                </a:solidFill>
                <a:latin typeface="Times" pitchFamily="18" charset="0"/>
              </a:defRPr>
            </a:lvl9pPr>
          </a:lstStyle>
          <a:p>
            <a:pPr eaLnBrk="1" hangingPunct="1">
              <a:spcBef>
                <a:spcPct val="20000"/>
              </a:spcBef>
              <a:buSzPct val="100000"/>
              <a:buFontTx/>
              <a:buNone/>
            </a:pPr>
            <a:r>
              <a:rPr lang="de-DE" altLang="de-DE" sz="2000" dirty="0">
                <a:solidFill>
                  <a:srgbClr val="C0504D"/>
                </a:solidFill>
                <a:latin typeface="Calibri"/>
                <a:ea typeface="ヒラギノ角ゴ Pro W3" pitchFamily="1" charset="-128"/>
                <a:cs typeface="Geneva"/>
                <a:sym typeface="Calibri" pitchFamily="34" charset="0"/>
              </a:rPr>
              <a:t>…</a:t>
            </a:r>
            <a:r>
              <a:rPr lang="de-DE" altLang="de-DE" sz="2000" dirty="0">
                <a:solidFill>
                  <a:srgbClr val="C0504D"/>
                </a:solidFill>
                <a:latin typeface="Arial" pitchFamily="34" charset="0"/>
                <a:ea typeface="ヒラギノ角ゴ Pro W3" pitchFamily="1" charset="-128"/>
                <a:cs typeface="Geneva"/>
                <a:sym typeface="Calibri" pitchFamily="34" charset="0"/>
              </a:rPr>
              <a:t> </a:t>
            </a:r>
            <a:r>
              <a:rPr lang="de-DE" altLang="de-DE" sz="2000" dirty="0" err="1">
                <a:solidFill>
                  <a:srgbClr val="C0504D"/>
                </a:solidFill>
                <a:latin typeface="Arial" pitchFamily="34" charset="0"/>
                <a:ea typeface="ヒラギノ角ゴ Pro W3" pitchFamily="1" charset="-128"/>
                <a:cs typeface="Geneva"/>
                <a:sym typeface="Calibri" pitchFamily="34" charset="0"/>
              </a:rPr>
              <a:t>is</a:t>
            </a:r>
            <a:r>
              <a:rPr lang="de-DE" altLang="de-DE" sz="2000" dirty="0">
                <a:solidFill>
                  <a:srgbClr val="C0504D"/>
                </a:solidFill>
                <a:latin typeface="Arial" pitchFamily="34" charset="0"/>
                <a:ea typeface="ヒラギノ角ゴ Pro W3" pitchFamily="1" charset="-128"/>
                <a:cs typeface="Geneva"/>
                <a:sym typeface="Calibri" pitchFamily="34" charset="0"/>
              </a:rPr>
              <a:t> </a:t>
            </a:r>
            <a:r>
              <a:rPr lang="de-DE" altLang="de-DE" sz="2000" dirty="0" err="1">
                <a:solidFill>
                  <a:srgbClr val="C0504D"/>
                </a:solidFill>
                <a:latin typeface="Arial" pitchFamily="34" charset="0"/>
                <a:ea typeface="ヒラギノ角ゴ Pro W3" pitchFamily="1" charset="-128"/>
                <a:cs typeface="Geneva"/>
                <a:sym typeface="Calibri" pitchFamily="34" charset="0"/>
              </a:rPr>
              <a:t>accessible</a:t>
            </a:r>
            <a:endParaRPr lang="de-DE" altLang="de-DE" sz="2000" dirty="0">
              <a:solidFill>
                <a:srgbClr val="C0504D"/>
              </a:solidFill>
              <a:latin typeface="Arial" pitchFamily="34" charset="0"/>
              <a:ea typeface="ヒラギノ角ゴ Pro W3" pitchFamily="1" charset="-128"/>
              <a:cs typeface="Geneva"/>
              <a:sym typeface="Calibri" pitchFamily="34" charset="0"/>
            </a:endParaRPr>
          </a:p>
        </p:txBody>
      </p:sp>
      <p:sp>
        <p:nvSpPr>
          <p:cNvPr id="12" name="Text Box 15"/>
          <p:cNvSpPr txBox="1">
            <a:spLocks noChangeArrowheads="1"/>
          </p:cNvSpPr>
          <p:nvPr/>
        </p:nvSpPr>
        <p:spPr bwMode="auto">
          <a:xfrm>
            <a:off x="5634751" y="3141663"/>
            <a:ext cx="2825681" cy="400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2" tIns="45716" rIns="91432" bIns="45716">
            <a:spAutoFit/>
          </a:bodyPr>
          <a:lstStyle>
            <a:lvl1pPr defTabSz="431800" eaLnBrk="0" hangingPunct="0">
              <a:spcBef>
                <a:spcPct val="0"/>
              </a:spcBef>
              <a:defRPr sz="2400">
                <a:solidFill>
                  <a:schemeClr val="tx1"/>
                </a:solidFill>
                <a:latin typeface="Times" pitchFamily="18" charset="0"/>
              </a:defRPr>
            </a:lvl1pPr>
            <a:lvl2pPr marL="431800" indent="25400" defTabSz="431800" eaLnBrk="0" hangingPunct="0">
              <a:spcBef>
                <a:spcPct val="0"/>
              </a:spcBef>
              <a:defRPr sz="2400">
                <a:solidFill>
                  <a:schemeClr val="tx1"/>
                </a:solidFill>
                <a:latin typeface="Times" pitchFamily="18" charset="0"/>
              </a:defRPr>
            </a:lvl2pPr>
            <a:lvl3pPr marL="863600" indent="50800" defTabSz="431800" eaLnBrk="0" hangingPunct="0">
              <a:spcBef>
                <a:spcPct val="0"/>
              </a:spcBef>
              <a:defRPr sz="2400">
                <a:solidFill>
                  <a:schemeClr val="tx1"/>
                </a:solidFill>
                <a:latin typeface="Times" pitchFamily="18" charset="0"/>
              </a:defRPr>
            </a:lvl3pPr>
            <a:lvl4pPr marL="1295400" indent="76200" defTabSz="431800" eaLnBrk="0" hangingPunct="0">
              <a:spcBef>
                <a:spcPct val="0"/>
              </a:spcBef>
              <a:defRPr sz="2400">
                <a:solidFill>
                  <a:schemeClr val="tx1"/>
                </a:solidFill>
                <a:latin typeface="Times" pitchFamily="18" charset="0"/>
              </a:defRPr>
            </a:lvl4pPr>
            <a:lvl5pPr marL="1727200" indent="101600" defTabSz="431800" eaLnBrk="0" hangingPunct="0">
              <a:spcBef>
                <a:spcPct val="0"/>
              </a:spcBef>
              <a:defRPr sz="2400">
                <a:solidFill>
                  <a:schemeClr val="tx1"/>
                </a:solidFill>
                <a:latin typeface="Times" pitchFamily="18" charset="0"/>
              </a:defRPr>
            </a:lvl5pPr>
            <a:lvl6pPr marL="2184400" indent="101600" defTabSz="431800" eaLnBrk="0" fontAlgn="base" hangingPunct="0">
              <a:spcBef>
                <a:spcPct val="0"/>
              </a:spcBef>
              <a:spcAft>
                <a:spcPct val="0"/>
              </a:spcAft>
              <a:defRPr sz="2400">
                <a:solidFill>
                  <a:schemeClr val="tx1"/>
                </a:solidFill>
                <a:latin typeface="Times" pitchFamily="18" charset="0"/>
              </a:defRPr>
            </a:lvl6pPr>
            <a:lvl7pPr marL="2641600" indent="101600" defTabSz="431800" eaLnBrk="0" fontAlgn="base" hangingPunct="0">
              <a:spcBef>
                <a:spcPct val="0"/>
              </a:spcBef>
              <a:spcAft>
                <a:spcPct val="0"/>
              </a:spcAft>
              <a:defRPr sz="2400">
                <a:solidFill>
                  <a:schemeClr val="tx1"/>
                </a:solidFill>
                <a:latin typeface="Times" pitchFamily="18" charset="0"/>
              </a:defRPr>
            </a:lvl7pPr>
            <a:lvl8pPr marL="3098800" indent="101600" defTabSz="431800" eaLnBrk="0" fontAlgn="base" hangingPunct="0">
              <a:spcBef>
                <a:spcPct val="0"/>
              </a:spcBef>
              <a:spcAft>
                <a:spcPct val="0"/>
              </a:spcAft>
              <a:defRPr sz="2400">
                <a:solidFill>
                  <a:schemeClr val="tx1"/>
                </a:solidFill>
                <a:latin typeface="Times" pitchFamily="18" charset="0"/>
              </a:defRPr>
            </a:lvl8pPr>
            <a:lvl9pPr marL="3556000" indent="101600" defTabSz="431800" eaLnBrk="0" fontAlgn="base" hangingPunct="0">
              <a:spcBef>
                <a:spcPct val="0"/>
              </a:spcBef>
              <a:spcAft>
                <a:spcPct val="0"/>
              </a:spcAft>
              <a:defRPr sz="2400">
                <a:solidFill>
                  <a:schemeClr val="tx1"/>
                </a:solidFill>
                <a:latin typeface="Times" pitchFamily="18" charset="0"/>
              </a:defRPr>
            </a:lvl9pPr>
          </a:lstStyle>
          <a:p>
            <a:pPr eaLnBrk="1" hangingPunct="1">
              <a:spcBef>
                <a:spcPct val="20000"/>
              </a:spcBef>
              <a:buSzPct val="100000"/>
              <a:buFontTx/>
              <a:buNone/>
            </a:pPr>
            <a:r>
              <a:rPr lang="de-DE" altLang="de-DE" sz="2000" dirty="0" smtClean="0">
                <a:solidFill>
                  <a:srgbClr val="C0504D"/>
                </a:solidFill>
                <a:latin typeface="Calibri"/>
                <a:ea typeface="ヒラギノ角ゴ Pro W3" pitchFamily="1" charset="-128"/>
                <a:cs typeface="Geneva"/>
                <a:sym typeface="Calibri" pitchFamily="34" charset="0"/>
              </a:rPr>
              <a:t>…</a:t>
            </a:r>
            <a:r>
              <a:rPr lang="de-DE" altLang="de-DE" sz="2000" dirty="0" smtClean="0">
                <a:solidFill>
                  <a:srgbClr val="C0504D"/>
                </a:solidFill>
                <a:latin typeface="Arial" pitchFamily="34" charset="0"/>
                <a:ea typeface="ヒラギノ角ゴ Pro W3" pitchFamily="1" charset="-128"/>
                <a:cs typeface="Geneva"/>
                <a:sym typeface="Calibri" pitchFamily="34" charset="0"/>
              </a:rPr>
              <a:t> </a:t>
            </a:r>
            <a:r>
              <a:rPr lang="de-DE" altLang="de-DE" sz="2000" dirty="0" err="1" smtClean="0">
                <a:solidFill>
                  <a:srgbClr val="C0504D"/>
                </a:solidFill>
                <a:latin typeface="Arial" pitchFamily="34" charset="0"/>
                <a:ea typeface="ヒラギノ角ゴ Pro W3" pitchFamily="1" charset="-128"/>
                <a:cs typeface="Geneva"/>
                <a:sym typeface="Calibri" pitchFamily="34" charset="0"/>
              </a:rPr>
              <a:t>is</a:t>
            </a:r>
            <a:r>
              <a:rPr lang="de-DE" altLang="de-DE" sz="2000" dirty="0" smtClean="0">
                <a:solidFill>
                  <a:srgbClr val="C0504D"/>
                </a:solidFill>
                <a:latin typeface="Arial" pitchFamily="34" charset="0"/>
                <a:ea typeface="ヒラギノ角ゴ Pro W3" pitchFamily="1" charset="-128"/>
                <a:cs typeface="Geneva"/>
                <a:sym typeface="Calibri" pitchFamily="34" charset="0"/>
              </a:rPr>
              <a:t> </a:t>
            </a:r>
            <a:r>
              <a:rPr lang="de-DE" altLang="de-DE" sz="2000" dirty="0" err="1" smtClean="0">
                <a:solidFill>
                  <a:srgbClr val="C0504D"/>
                </a:solidFill>
                <a:latin typeface="Arial" pitchFamily="34" charset="0"/>
                <a:ea typeface="ヒラギノ角ゴ Pro W3" pitchFamily="1" charset="-128"/>
                <a:cs typeface="Geneva"/>
                <a:sym typeface="Calibri" pitchFamily="34" charset="0"/>
              </a:rPr>
              <a:t>traceable</a:t>
            </a:r>
            <a:r>
              <a:rPr lang="de-DE" altLang="de-DE" sz="2000" dirty="0" smtClean="0">
                <a:solidFill>
                  <a:srgbClr val="C0504D"/>
                </a:solidFill>
                <a:latin typeface="Arial" pitchFamily="34" charset="0"/>
                <a:ea typeface="ヒラギノ角ゴ Pro W3" pitchFamily="1" charset="-128"/>
                <a:cs typeface="Geneva"/>
                <a:sym typeface="Calibri" pitchFamily="34" charset="0"/>
              </a:rPr>
              <a:t> </a:t>
            </a:r>
            <a:endParaRPr lang="de-DE" altLang="de-DE" sz="2000" dirty="0">
              <a:solidFill>
                <a:srgbClr val="C0504D"/>
              </a:solidFill>
              <a:latin typeface="Arial" pitchFamily="34" charset="0"/>
              <a:ea typeface="ヒラギノ角ゴ Pro W3" pitchFamily="1" charset="-128"/>
              <a:cs typeface="Geneva"/>
              <a:sym typeface="Calibri" pitchFamily="34" charset="0"/>
            </a:endParaRPr>
          </a:p>
        </p:txBody>
      </p:sp>
      <p:sp>
        <p:nvSpPr>
          <p:cNvPr id="13" name="Text Box 16"/>
          <p:cNvSpPr txBox="1">
            <a:spLocks noChangeArrowheads="1"/>
          </p:cNvSpPr>
          <p:nvPr/>
        </p:nvSpPr>
        <p:spPr bwMode="auto">
          <a:xfrm>
            <a:off x="5683828" y="1268413"/>
            <a:ext cx="2272548" cy="400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2" tIns="45716" rIns="91432" bIns="45716">
            <a:spAutoFit/>
          </a:bodyPr>
          <a:lstStyle>
            <a:lvl1pPr defTabSz="431800" eaLnBrk="0" hangingPunct="0">
              <a:spcBef>
                <a:spcPct val="0"/>
              </a:spcBef>
              <a:defRPr sz="2400">
                <a:solidFill>
                  <a:schemeClr val="tx1"/>
                </a:solidFill>
                <a:latin typeface="Times" pitchFamily="18" charset="0"/>
              </a:defRPr>
            </a:lvl1pPr>
            <a:lvl2pPr marL="431800" indent="25400" defTabSz="431800" eaLnBrk="0" hangingPunct="0">
              <a:spcBef>
                <a:spcPct val="0"/>
              </a:spcBef>
              <a:defRPr sz="2400">
                <a:solidFill>
                  <a:schemeClr val="tx1"/>
                </a:solidFill>
                <a:latin typeface="Times" pitchFamily="18" charset="0"/>
              </a:defRPr>
            </a:lvl2pPr>
            <a:lvl3pPr marL="863600" indent="50800" defTabSz="431800" eaLnBrk="0" hangingPunct="0">
              <a:spcBef>
                <a:spcPct val="0"/>
              </a:spcBef>
              <a:defRPr sz="2400">
                <a:solidFill>
                  <a:schemeClr val="tx1"/>
                </a:solidFill>
                <a:latin typeface="Times" pitchFamily="18" charset="0"/>
              </a:defRPr>
            </a:lvl3pPr>
            <a:lvl4pPr marL="1295400" indent="76200" defTabSz="431800" eaLnBrk="0" hangingPunct="0">
              <a:spcBef>
                <a:spcPct val="0"/>
              </a:spcBef>
              <a:defRPr sz="2400">
                <a:solidFill>
                  <a:schemeClr val="tx1"/>
                </a:solidFill>
                <a:latin typeface="Times" pitchFamily="18" charset="0"/>
              </a:defRPr>
            </a:lvl4pPr>
            <a:lvl5pPr marL="1727200" indent="101600" defTabSz="431800" eaLnBrk="0" hangingPunct="0">
              <a:spcBef>
                <a:spcPct val="0"/>
              </a:spcBef>
              <a:defRPr sz="2400">
                <a:solidFill>
                  <a:schemeClr val="tx1"/>
                </a:solidFill>
                <a:latin typeface="Times" pitchFamily="18" charset="0"/>
              </a:defRPr>
            </a:lvl5pPr>
            <a:lvl6pPr marL="2184400" indent="101600" defTabSz="431800" eaLnBrk="0" fontAlgn="base" hangingPunct="0">
              <a:spcBef>
                <a:spcPct val="0"/>
              </a:spcBef>
              <a:spcAft>
                <a:spcPct val="0"/>
              </a:spcAft>
              <a:defRPr sz="2400">
                <a:solidFill>
                  <a:schemeClr val="tx1"/>
                </a:solidFill>
                <a:latin typeface="Times" pitchFamily="18" charset="0"/>
              </a:defRPr>
            </a:lvl6pPr>
            <a:lvl7pPr marL="2641600" indent="101600" defTabSz="431800" eaLnBrk="0" fontAlgn="base" hangingPunct="0">
              <a:spcBef>
                <a:spcPct val="0"/>
              </a:spcBef>
              <a:spcAft>
                <a:spcPct val="0"/>
              </a:spcAft>
              <a:defRPr sz="2400">
                <a:solidFill>
                  <a:schemeClr val="tx1"/>
                </a:solidFill>
                <a:latin typeface="Times" pitchFamily="18" charset="0"/>
              </a:defRPr>
            </a:lvl7pPr>
            <a:lvl8pPr marL="3098800" indent="101600" defTabSz="431800" eaLnBrk="0" fontAlgn="base" hangingPunct="0">
              <a:spcBef>
                <a:spcPct val="0"/>
              </a:spcBef>
              <a:spcAft>
                <a:spcPct val="0"/>
              </a:spcAft>
              <a:defRPr sz="2400">
                <a:solidFill>
                  <a:schemeClr val="tx1"/>
                </a:solidFill>
                <a:latin typeface="Times" pitchFamily="18" charset="0"/>
              </a:defRPr>
            </a:lvl8pPr>
            <a:lvl9pPr marL="3556000" indent="101600" defTabSz="431800" eaLnBrk="0" fontAlgn="base" hangingPunct="0">
              <a:spcBef>
                <a:spcPct val="0"/>
              </a:spcBef>
              <a:spcAft>
                <a:spcPct val="0"/>
              </a:spcAft>
              <a:defRPr sz="2400">
                <a:solidFill>
                  <a:schemeClr val="tx1"/>
                </a:solidFill>
                <a:latin typeface="Times" pitchFamily="18" charset="0"/>
              </a:defRPr>
            </a:lvl9pPr>
          </a:lstStyle>
          <a:p>
            <a:pPr eaLnBrk="1" hangingPunct="1">
              <a:spcBef>
                <a:spcPct val="20000"/>
              </a:spcBef>
              <a:buSzPct val="100000"/>
              <a:buFontTx/>
              <a:buNone/>
            </a:pPr>
            <a:r>
              <a:rPr lang="de-DE" altLang="de-DE" sz="2000" dirty="0">
                <a:solidFill>
                  <a:srgbClr val="C0504D"/>
                </a:solidFill>
                <a:latin typeface="Calibri"/>
                <a:ea typeface="ヒラギノ角ゴ Pro W3" pitchFamily="1" charset="-128"/>
                <a:cs typeface="Geneva"/>
                <a:sym typeface="Calibri" pitchFamily="34" charset="0"/>
              </a:rPr>
              <a:t>…</a:t>
            </a:r>
            <a:r>
              <a:rPr lang="de-DE" altLang="de-DE" sz="2000" dirty="0">
                <a:solidFill>
                  <a:srgbClr val="C0504D"/>
                </a:solidFill>
                <a:latin typeface="Arial" pitchFamily="34" charset="0"/>
                <a:ea typeface="ヒラギノ角ゴ Pro W3" pitchFamily="1" charset="-128"/>
                <a:cs typeface="Geneva"/>
                <a:sym typeface="Calibri" pitchFamily="34" charset="0"/>
              </a:rPr>
              <a:t> </a:t>
            </a:r>
            <a:r>
              <a:rPr lang="de-DE" altLang="de-DE" sz="2000" dirty="0" err="1">
                <a:solidFill>
                  <a:srgbClr val="C0504D"/>
                </a:solidFill>
                <a:latin typeface="Arial" pitchFamily="34" charset="0"/>
                <a:ea typeface="ヒラギノ角ゴ Pro W3" pitchFamily="1" charset="-128"/>
                <a:cs typeface="Geneva"/>
                <a:sym typeface="Calibri" pitchFamily="34" charset="0"/>
              </a:rPr>
              <a:t>is</a:t>
            </a:r>
            <a:r>
              <a:rPr lang="de-DE" altLang="de-DE" sz="2000" dirty="0">
                <a:solidFill>
                  <a:srgbClr val="C0504D"/>
                </a:solidFill>
                <a:latin typeface="Arial" pitchFamily="34" charset="0"/>
                <a:ea typeface="ヒラギノ角ゴ Pro W3" pitchFamily="1" charset="-128"/>
                <a:cs typeface="Geneva"/>
                <a:sym typeface="Calibri" pitchFamily="34" charset="0"/>
              </a:rPr>
              <a:t> lost!</a:t>
            </a:r>
          </a:p>
        </p:txBody>
      </p:sp>
      <p:sp>
        <p:nvSpPr>
          <p:cNvPr id="14" name="Text Box 17"/>
          <p:cNvSpPr txBox="1">
            <a:spLocks noChangeArrowheads="1"/>
          </p:cNvSpPr>
          <p:nvPr/>
        </p:nvSpPr>
        <p:spPr bwMode="auto">
          <a:xfrm>
            <a:off x="1259632" y="1268413"/>
            <a:ext cx="3261080" cy="400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2" tIns="45716" rIns="91432" bIns="45716">
            <a:spAutoFit/>
          </a:bodyPr>
          <a:lstStyle>
            <a:lvl1pPr defTabSz="431800" eaLnBrk="0" hangingPunct="0">
              <a:spcBef>
                <a:spcPct val="0"/>
              </a:spcBef>
              <a:defRPr sz="2400">
                <a:solidFill>
                  <a:schemeClr val="tx1"/>
                </a:solidFill>
                <a:latin typeface="Times" pitchFamily="18" charset="0"/>
              </a:defRPr>
            </a:lvl1pPr>
            <a:lvl2pPr marL="431800" indent="25400" defTabSz="431800" eaLnBrk="0" hangingPunct="0">
              <a:spcBef>
                <a:spcPct val="0"/>
              </a:spcBef>
              <a:defRPr sz="2400">
                <a:solidFill>
                  <a:schemeClr val="tx1"/>
                </a:solidFill>
                <a:latin typeface="Times" pitchFamily="18" charset="0"/>
              </a:defRPr>
            </a:lvl2pPr>
            <a:lvl3pPr marL="863600" indent="50800" defTabSz="431800" eaLnBrk="0" hangingPunct="0">
              <a:spcBef>
                <a:spcPct val="0"/>
              </a:spcBef>
              <a:defRPr sz="2400">
                <a:solidFill>
                  <a:schemeClr val="tx1"/>
                </a:solidFill>
                <a:latin typeface="Times" pitchFamily="18" charset="0"/>
              </a:defRPr>
            </a:lvl3pPr>
            <a:lvl4pPr marL="1295400" indent="76200" defTabSz="431800" eaLnBrk="0" hangingPunct="0">
              <a:spcBef>
                <a:spcPct val="0"/>
              </a:spcBef>
              <a:defRPr sz="2400">
                <a:solidFill>
                  <a:schemeClr val="tx1"/>
                </a:solidFill>
                <a:latin typeface="Times" pitchFamily="18" charset="0"/>
              </a:defRPr>
            </a:lvl4pPr>
            <a:lvl5pPr marL="1727200" indent="101600" defTabSz="431800" eaLnBrk="0" hangingPunct="0">
              <a:spcBef>
                <a:spcPct val="0"/>
              </a:spcBef>
              <a:defRPr sz="2400">
                <a:solidFill>
                  <a:schemeClr val="tx1"/>
                </a:solidFill>
                <a:latin typeface="Times" pitchFamily="18" charset="0"/>
              </a:defRPr>
            </a:lvl5pPr>
            <a:lvl6pPr marL="2184400" indent="101600" defTabSz="431800" eaLnBrk="0" fontAlgn="base" hangingPunct="0">
              <a:spcBef>
                <a:spcPct val="0"/>
              </a:spcBef>
              <a:spcAft>
                <a:spcPct val="0"/>
              </a:spcAft>
              <a:defRPr sz="2400">
                <a:solidFill>
                  <a:schemeClr val="tx1"/>
                </a:solidFill>
                <a:latin typeface="Times" pitchFamily="18" charset="0"/>
              </a:defRPr>
            </a:lvl6pPr>
            <a:lvl7pPr marL="2641600" indent="101600" defTabSz="431800" eaLnBrk="0" fontAlgn="base" hangingPunct="0">
              <a:spcBef>
                <a:spcPct val="0"/>
              </a:spcBef>
              <a:spcAft>
                <a:spcPct val="0"/>
              </a:spcAft>
              <a:defRPr sz="2400">
                <a:solidFill>
                  <a:schemeClr val="tx1"/>
                </a:solidFill>
                <a:latin typeface="Times" pitchFamily="18" charset="0"/>
              </a:defRPr>
            </a:lvl7pPr>
            <a:lvl8pPr marL="3098800" indent="101600" defTabSz="431800" eaLnBrk="0" fontAlgn="base" hangingPunct="0">
              <a:spcBef>
                <a:spcPct val="0"/>
              </a:spcBef>
              <a:spcAft>
                <a:spcPct val="0"/>
              </a:spcAft>
              <a:defRPr sz="2400">
                <a:solidFill>
                  <a:schemeClr val="tx1"/>
                </a:solidFill>
                <a:latin typeface="Times" pitchFamily="18" charset="0"/>
              </a:defRPr>
            </a:lvl8pPr>
            <a:lvl9pPr marL="3556000" indent="101600" defTabSz="431800" eaLnBrk="0" fontAlgn="base" hangingPunct="0">
              <a:spcBef>
                <a:spcPct val="0"/>
              </a:spcBef>
              <a:spcAft>
                <a:spcPct val="0"/>
              </a:spcAft>
              <a:defRPr sz="2400">
                <a:solidFill>
                  <a:schemeClr val="tx1"/>
                </a:solidFill>
                <a:latin typeface="Times" pitchFamily="18" charset="0"/>
              </a:defRPr>
            </a:lvl9pPr>
          </a:lstStyle>
          <a:p>
            <a:pPr eaLnBrk="1" hangingPunct="1">
              <a:spcBef>
                <a:spcPct val="20000"/>
              </a:spcBef>
              <a:buSzPct val="100000"/>
              <a:buFontTx/>
              <a:buNone/>
            </a:pPr>
            <a:r>
              <a:rPr lang="de-DE" altLang="de-DE" sz="2000" b="1" dirty="0" smtClean="0">
                <a:solidFill>
                  <a:srgbClr val="000000"/>
                </a:solidFill>
                <a:latin typeface="Arial" pitchFamily="34" charset="0"/>
                <a:ea typeface="ヒラギノ角ゴ Pro W3" pitchFamily="1" charset="-128"/>
                <a:cs typeface="Geneva"/>
                <a:sym typeface="Calibri" pitchFamily="34" charset="0"/>
              </a:rPr>
              <a:t>Data</a:t>
            </a:r>
            <a:endParaRPr lang="de-DE" altLang="de-DE" sz="2000" b="1" dirty="0">
              <a:solidFill>
                <a:srgbClr val="000000"/>
              </a:solidFill>
              <a:latin typeface="Arial" pitchFamily="34" charset="0"/>
              <a:ea typeface="ヒラギノ角ゴ Pro W3" pitchFamily="1" charset="-128"/>
              <a:cs typeface="Geneva"/>
              <a:sym typeface="Calibri" pitchFamily="34" charset="0"/>
            </a:endParaRPr>
          </a:p>
        </p:txBody>
      </p:sp>
      <p:pic>
        <p:nvPicPr>
          <p:cNvPr id="15" name="Picture 18" descr="Dat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7597" y="1162050"/>
            <a:ext cx="1744484" cy="73501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9" descr="SekundaerDat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830" y="3284538"/>
            <a:ext cx="1573066" cy="8826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0" descr="publik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6428" y="4724400"/>
            <a:ext cx="1158383" cy="115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3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ChangeArrowheads="1"/>
          </p:cNvSpPr>
          <p:nvPr/>
        </p:nvSpPr>
        <p:spPr bwMode="auto">
          <a:xfrm>
            <a:off x="511795" y="1885206"/>
            <a:ext cx="5140325" cy="4856162"/>
          </a:xfrm>
          <a:prstGeom prst="rect">
            <a:avLst/>
          </a:prstGeom>
          <a:noFill/>
          <a:ln>
            <a:noFill/>
          </a:ln>
          <a:effectLst/>
          <a:extLst/>
        </p:spPr>
        <p:txBody>
          <a:bodyPr lIns="96744" tIns="48372" rIns="96744" bIns="48372"/>
          <a:lstStyle/>
          <a:p>
            <a:pPr marL="342900" indent="-342900" eaLnBrk="0" hangingPunct="0">
              <a:lnSpc>
                <a:spcPct val="80000"/>
              </a:lnSpc>
              <a:spcBef>
                <a:spcPct val="20000"/>
              </a:spcBef>
              <a:buClr>
                <a:srgbClr val="005C8B"/>
              </a:buClr>
              <a:buFont typeface="Arial" charset="0"/>
              <a:buNone/>
              <a:defRPr/>
            </a:pPr>
            <a:r>
              <a:rPr b="1" dirty="0"/>
              <a:t>Challenge of ‘long-tailed’ data</a:t>
            </a:r>
            <a:r>
              <a:rPr dirty="0"/>
              <a:t>:</a:t>
            </a:r>
            <a:endParaRPr lang="en-US" altLang="de-DE" b="1" dirty="0">
              <a:effectLst>
                <a:outerShdw blurRad="38100" dist="38100" dir="2700000" algn="tl">
                  <a:srgbClr val="C0C0C0"/>
                </a:outerShdw>
              </a:effectLst>
            </a:endParaRPr>
          </a:p>
          <a:p>
            <a:pPr marL="742950" lvl="1" indent="-285750" eaLnBrk="0" hangingPunct="0">
              <a:lnSpc>
                <a:spcPct val="80000"/>
              </a:lnSpc>
              <a:spcBef>
                <a:spcPct val="20000"/>
              </a:spcBef>
              <a:buClr>
                <a:srgbClr val="005C8B"/>
              </a:buClr>
              <a:buSzPct val="90000"/>
              <a:buFont typeface="Arial" charset="0"/>
              <a:buChar char="•"/>
              <a:defRPr/>
            </a:pPr>
            <a:r>
              <a:rPr dirty="0">
                <a:sym typeface="Wingdings"/>
              </a:rPr>
              <a:t>Heterogeneous</a:t>
            </a:r>
          </a:p>
          <a:p>
            <a:pPr marL="742950" lvl="1" indent="-285750" eaLnBrk="0" hangingPunct="0">
              <a:lnSpc>
                <a:spcPct val="80000"/>
              </a:lnSpc>
              <a:spcBef>
                <a:spcPct val="20000"/>
              </a:spcBef>
              <a:buClr>
                <a:srgbClr val="005C8B"/>
              </a:buClr>
              <a:buSzPct val="90000"/>
              <a:buFont typeface="Arial" charset="0"/>
              <a:buChar char="•"/>
              <a:defRPr/>
            </a:pPr>
            <a:r>
              <a:rPr dirty="0"/>
              <a:t>Lack of recognition concept for the scientific service of data generation &amp; publication</a:t>
            </a:r>
            <a:endParaRPr lang="en-US" altLang="de-DE" dirty="0"/>
          </a:p>
          <a:p>
            <a:pPr marL="742950" lvl="1" indent="-285750" eaLnBrk="0" hangingPunct="0">
              <a:lnSpc>
                <a:spcPct val="80000"/>
              </a:lnSpc>
              <a:spcBef>
                <a:spcPct val="20000"/>
              </a:spcBef>
              <a:buClr>
                <a:srgbClr val="005C8B"/>
              </a:buClr>
              <a:buSzPct val="90000"/>
              <a:buFont typeface="Arial" charset="0"/>
              <a:buChar char="•"/>
              <a:defRPr/>
            </a:pPr>
            <a:r>
              <a:rPr dirty="0" smtClean="0">
                <a:sym typeface="Wingdings"/>
              </a:rPr>
              <a:t>Cost</a:t>
            </a:r>
            <a:r>
              <a:rPr lang="de-DE" dirty="0" smtClean="0">
                <a:sym typeface="Wingdings"/>
              </a:rPr>
              <a:t>s</a:t>
            </a:r>
            <a:r>
              <a:rPr dirty="0" smtClean="0">
                <a:sym typeface="Wingdings"/>
              </a:rPr>
              <a:t> </a:t>
            </a:r>
            <a:r>
              <a:rPr dirty="0">
                <a:sym typeface="Wingdings"/>
              </a:rPr>
              <a:t>of setting up infrastructure and </a:t>
            </a:r>
            <a:r>
              <a:rPr lang="de-DE" dirty="0">
                <a:sym typeface="Wingdings"/>
              </a:rPr>
              <a:t>s</a:t>
            </a:r>
            <a:r>
              <a:rPr dirty="0" err="1">
                <a:sym typeface="Wingdings"/>
              </a:rPr>
              <a:t>ustainable</a:t>
            </a:r>
            <a:r>
              <a:rPr dirty="0">
                <a:sym typeface="Wingdings"/>
              </a:rPr>
              <a:t>! operation</a:t>
            </a:r>
          </a:p>
          <a:p>
            <a:pPr marL="742950" lvl="1" indent="-285750" eaLnBrk="0" hangingPunct="0">
              <a:lnSpc>
                <a:spcPct val="80000"/>
              </a:lnSpc>
              <a:spcBef>
                <a:spcPct val="20000"/>
              </a:spcBef>
              <a:buClr>
                <a:srgbClr val="005C8B"/>
              </a:buClr>
              <a:buSzPct val="90000"/>
              <a:buFont typeface="Arial" charset="0"/>
              <a:buChar char="•"/>
              <a:defRPr/>
            </a:pPr>
            <a:r>
              <a:rPr dirty="0">
                <a:sym typeface="Wingdings"/>
              </a:rPr>
              <a:t>Ensure the ability to find and reuse research data</a:t>
            </a:r>
          </a:p>
          <a:p>
            <a:pPr lvl="1" eaLnBrk="0" hangingPunct="0">
              <a:lnSpc>
                <a:spcPct val="80000"/>
              </a:lnSpc>
              <a:spcBef>
                <a:spcPct val="20000"/>
              </a:spcBef>
              <a:buClr>
                <a:srgbClr val="005C8B"/>
              </a:buClr>
              <a:buSzPct val="90000"/>
              <a:defRPr/>
            </a:pPr>
            <a:endParaRPr lang="de-DE" altLang="de-DE" dirty="0">
              <a:sym typeface="Wingdings" pitchFamily="2" charset="2"/>
            </a:endParaRPr>
          </a:p>
          <a:p>
            <a:pPr marL="742950" lvl="1" indent="-285750" eaLnBrk="0" hangingPunct="0">
              <a:lnSpc>
                <a:spcPct val="80000"/>
              </a:lnSpc>
              <a:spcBef>
                <a:spcPct val="20000"/>
              </a:spcBef>
              <a:buClr>
                <a:srgbClr val="005C8B"/>
              </a:buClr>
              <a:buSzPct val="90000"/>
              <a:buFont typeface="Arial" charset="0"/>
              <a:buNone/>
              <a:defRPr/>
            </a:pPr>
            <a:r>
              <a:rPr lang="en-GB" b="1" dirty="0">
                <a:solidFill>
                  <a:srgbClr val="C21222"/>
                </a:solidFill>
                <a:sym typeface="Wingdings"/>
              </a:rPr>
              <a:t> </a:t>
            </a:r>
            <a:r>
              <a:rPr b="1" dirty="0">
                <a:solidFill>
                  <a:srgbClr val="C21222"/>
                </a:solidFill>
                <a:sym typeface="Wingdings"/>
              </a:rPr>
              <a:t>Subject-specific data repository</a:t>
            </a:r>
          </a:p>
          <a:p>
            <a:pPr marL="742950" lvl="1" indent="-285750" eaLnBrk="0" hangingPunct="0">
              <a:lnSpc>
                <a:spcPct val="80000"/>
              </a:lnSpc>
              <a:spcBef>
                <a:spcPct val="20000"/>
              </a:spcBef>
              <a:buClr>
                <a:srgbClr val="005C8B"/>
              </a:buClr>
              <a:buSzPct val="90000"/>
              <a:buFont typeface="Arial" charset="0"/>
              <a:buNone/>
              <a:defRPr/>
            </a:pPr>
            <a:r>
              <a:rPr dirty="0">
                <a:sym typeface="Wingdings"/>
              </a:rPr>
              <a:t> </a:t>
            </a:r>
            <a:r>
              <a:rPr lang="de-DE" dirty="0">
                <a:sym typeface="Wingdings"/>
              </a:rPr>
              <a:t>O</a:t>
            </a:r>
            <a:r>
              <a:rPr dirty="0" err="1">
                <a:sym typeface="Wingdings"/>
              </a:rPr>
              <a:t>verview</a:t>
            </a:r>
            <a:r>
              <a:rPr dirty="0">
                <a:sym typeface="Wingdings"/>
              </a:rPr>
              <a:t>: </a:t>
            </a:r>
            <a:r>
              <a:rPr dirty="0"/>
              <a:t>www.re3data.org</a:t>
            </a:r>
            <a:endParaRPr lang="de-DE" altLang="de-DE" dirty="0">
              <a:sym typeface="Wingdings" pitchFamily="2" charset="2"/>
            </a:endParaRPr>
          </a:p>
          <a:p>
            <a:pPr marL="742950" lvl="1" indent="-285750" eaLnBrk="0" hangingPunct="0">
              <a:lnSpc>
                <a:spcPct val="80000"/>
              </a:lnSpc>
              <a:spcBef>
                <a:spcPct val="20000"/>
              </a:spcBef>
              <a:buClr>
                <a:srgbClr val="005C8B"/>
              </a:buClr>
              <a:buSzPct val="90000"/>
              <a:buFont typeface="Arial" charset="0"/>
              <a:buNone/>
              <a:defRPr/>
            </a:pPr>
            <a:r>
              <a:rPr b="1" dirty="0">
                <a:solidFill>
                  <a:srgbClr val="C21222"/>
                </a:solidFill>
                <a:sym typeface="Wingdings"/>
              </a:rPr>
              <a:t>or</a:t>
            </a:r>
          </a:p>
          <a:p>
            <a:pPr marL="742950" lvl="1" indent="-285750" eaLnBrk="0" hangingPunct="0">
              <a:lnSpc>
                <a:spcPct val="80000"/>
              </a:lnSpc>
              <a:spcBef>
                <a:spcPct val="20000"/>
              </a:spcBef>
              <a:buClr>
                <a:srgbClr val="005C8B"/>
              </a:buClr>
              <a:buSzPct val="90000"/>
              <a:buFont typeface="Arial" charset="0"/>
              <a:buNone/>
              <a:defRPr/>
            </a:pPr>
            <a:endParaRPr lang="de-DE" altLang="de-DE" sz="1000" b="1" dirty="0">
              <a:solidFill>
                <a:srgbClr val="C21222"/>
              </a:solidFill>
              <a:sym typeface="Wingdings" pitchFamily="2" charset="2"/>
            </a:endParaRPr>
          </a:p>
          <a:p>
            <a:pPr marL="742950" lvl="1" indent="-285750" eaLnBrk="0" hangingPunct="0">
              <a:lnSpc>
                <a:spcPct val="80000"/>
              </a:lnSpc>
              <a:spcBef>
                <a:spcPct val="20000"/>
              </a:spcBef>
              <a:buClr>
                <a:srgbClr val="005C8B"/>
              </a:buClr>
              <a:buSzPct val="90000"/>
              <a:buFont typeface="Arial" charset="0"/>
              <a:buNone/>
              <a:defRPr/>
            </a:pPr>
            <a:r>
              <a:rPr b="1" dirty="0">
                <a:solidFill>
                  <a:srgbClr val="C21222"/>
                </a:solidFill>
                <a:sym typeface="Wingdings"/>
              </a:rPr>
              <a:t></a:t>
            </a:r>
            <a:r>
              <a:rPr lang="de-DE" b="1" dirty="0">
                <a:solidFill>
                  <a:srgbClr val="C21222"/>
                </a:solidFill>
                <a:sym typeface="Wingdings"/>
              </a:rPr>
              <a:t>C</a:t>
            </a:r>
            <a:r>
              <a:rPr b="1" dirty="0">
                <a:solidFill>
                  <a:srgbClr val="C21222"/>
                </a:solidFill>
                <a:sym typeface="Wingdings"/>
              </a:rPr>
              <a:t>ross-disciplinary </a:t>
            </a:r>
            <a:r>
              <a:rPr b="1" dirty="0" smtClean="0">
                <a:solidFill>
                  <a:srgbClr val="C21222"/>
                </a:solidFill>
                <a:sym typeface="Wingdings"/>
              </a:rPr>
              <a:t>repository</a:t>
            </a:r>
            <a:endParaRPr lang="de-DE" b="1" dirty="0" smtClean="0">
              <a:solidFill>
                <a:srgbClr val="C21222"/>
              </a:solidFill>
              <a:sym typeface="Wingdings"/>
            </a:endParaRPr>
          </a:p>
          <a:p>
            <a:pPr marL="742950" lvl="1" indent="-285750" eaLnBrk="0" hangingPunct="0">
              <a:lnSpc>
                <a:spcPct val="80000"/>
              </a:lnSpc>
              <a:spcBef>
                <a:spcPct val="20000"/>
              </a:spcBef>
              <a:buClr>
                <a:srgbClr val="005C8B"/>
              </a:buClr>
              <a:buSzPct val="90000"/>
              <a:buFont typeface="Arial" charset="0"/>
              <a:buNone/>
              <a:defRPr/>
            </a:pPr>
            <a:r>
              <a:rPr lang="de-DE" b="1" dirty="0" err="1" smtClean="0">
                <a:solidFill>
                  <a:srgbClr val="C21222"/>
                </a:solidFill>
                <a:sym typeface="Wingdings"/>
              </a:rPr>
              <a:t>Here</a:t>
            </a:r>
            <a:r>
              <a:rPr lang="de-DE" b="1" dirty="0" smtClean="0">
                <a:solidFill>
                  <a:srgbClr val="C21222"/>
                </a:solidFill>
                <a:sym typeface="Wingdings"/>
              </a:rPr>
              <a:t>:</a:t>
            </a:r>
            <a:endParaRPr b="1" dirty="0">
              <a:solidFill>
                <a:srgbClr val="C21222"/>
              </a:solidFill>
              <a:sym typeface="Wingdings"/>
            </a:endParaRPr>
          </a:p>
          <a:p>
            <a:pPr marL="742950" lvl="1" indent="-285750" eaLnBrk="0" hangingPunct="0">
              <a:lnSpc>
                <a:spcPct val="80000"/>
              </a:lnSpc>
              <a:spcBef>
                <a:spcPct val="20000"/>
              </a:spcBef>
              <a:buClr>
                <a:srgbClr val="005C8B"/>
              </a:buClr>
              <a:buSzPct val="90000"/>
              <a:buFont typeface="Arial" charset="0"/>
              <a:buNone/>
              <a:defRPr/>
            </a:pPr>
            <a:r>
              <a:rPr dirty="0">
                <a:sym typeface="Wingdings"/>
              </a:rPr>
              <a:t></a:t>
            </a:r>
            <a:r>
              <a:rPr lang="de-DE" dirty="0">
                <a:sym typeface="Wingdings"/>
              </a:rPr>
              <a:t>G</a:t>
            </a:r>
            <a:r>
              <a:rPr dirty="0" err="1">
                <a:sym typeface="Wingdings"/>
              </a:rPr>
              <a:t>eneric</a:t>
            </a:r>
            <a:r>
              <a:rPr dirty="0">
                <a:sym typeface="Wingdings"/>
              </a:rPr>
              <a:t> repository RADAR </a:t>
            </a:r>
            <a:r>
              <a:rPr lang="de-DE" dirty="0">
                <a:sym typeface="Wingdings"/>
              </a:rPr>
              <a:t>(</a:t>
            </a:r>
            <a:r>
              <a:rPr dirty="0">
                <a:sym typeface="Wingdings"/>
              </a:rPr>
              <a:t>De)</a:t>
            </a:r>
          </a:p>
          <a:p>
            <a:pPr marL="742950" lvl="1" indent="-285750" eaLnBrk="0" hangingPunct="0">
              <a:lnSpc>
                <a:spcPct val="80000"/>
              </a:lnSpc>
              <a:spcBef>
                <a:spcPct val="20000"/>
              </a:spcBef>
              <a:buClr>
                <a:srgbClr val="005C8B"/>
              </a:buClr>
              <a:buSzPct val="90000"/>
              <a:buFont typeface="Arial" charset="0"/>
              <a:buNone/>
              <a:defRPr/>
            </a:pPr>
            <a:r>
              <a:rPr dirty="0">
                <a:sym typeface="Wingdings"/>
              </a:rPr>
              <a:t> </a:t>
            </a:r>
            <a:r>
              <a:rPr dirty="0"/>
              <a:t>www.radar-projekt.org</a:t>
            </a:r>
            <a:endParaRPr lang="en-US" altLang="de-DE" dirty="0">
              <a:sym typeface="Wingdings" pitchFamily="2" charset="2"/>
            </a:endParaRPr>
          </a:p>
        </p:txBody>
      </p:sp>
      <p:pic>
        <p:nvPicPr>
          <p:cNvPr id="62467" name="Picture 4" descr="Long_Tail_Ferguson et al 20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894" y="1636886"/>
            <a:ext cx="3582987" cy="1423987"/>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Shape 52"/>
          <p:cNvSpPr txBox="1">
            <a:spLocks noChangeArrowheads="1"/>
          </p:cNvSpPr>
          <p:nvPr/>
        </p:nvSpPr>
        <p:spPr bwMode="auto">
          <a:xfrm>
            <a:off x="5776838" y="4312240"/>
            <a:ext cx="307498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91418" rIns="91418" bIns="91418" anchor="b"/>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defTabSz="457200" fontAlgn="base">
              <a:spcBef>
                <a:spcPct val="0"/>
              </a:spcBef>
              <a:spcAft>
                <a:spcPct val="0"/>
              </a:spcAft>
              <a:defRPr>
                <a:solidFill>
                  <a:schemeClr val="tx1"/>
                </a:solidFill>
                <a:latin typeface="Calibri" pitchFamily="34" charset="0"/>
                <a:ea typeface="ＭＳ Ｐゴシック" pitchFamily="34" charset="-128"/>
              </a:defRPr>
            </a:lvl6pPr>
            <a:lvl7pPr marL="2971800" indent="-228600" defTabSz="457200" fontAlgn="base">
              <a:spcBef>
                <a:spcPct val="0"/>
              </a:spcBef>
              <a:spcAft>
                <a:spcPct val="0"/>
              </a:spcAft>
              <a:defRPr>
                <a:solidFill>
                  <a:schemeClr val="tx1"/>
                </a:solidFill>
                <a:latin typeface="Calibri" pitchFamily="34" charset="0"/>
                <a:ea typeface="ＭＳ Ｐゴシック" pitchFamily="34" charset="-128"/>
              </a:defRPr>
            </a:lvl7pPr>
            <a:lvl8pPr marL="3429000" indent="-228600" defTabSz="457200" fontAlgn="base">
              <a:spcBef>
                <a:spcPct val="0"/>
              </a:spcBef>
              <a:spcAft>
                <a:spcPct val="0"/>
              </a:spcAft>
              <a:defRPr>
                <a:solidFill>
                  <a:schemeClr val="tx1"/>
                </a:solidFill>
                <a:latin typeface="Calibri" pitchFamily="34" charset="0"/>
                <a:ea typeface="ＭＳ Ｐゴシック" pitchFamily="34" charset="-128"/>
              </a:defRPr>
            </a:lvl8pPr>
            <a:lvl9pPr marL="3886200" indent="-228600" defTabSz="457200" fontAlgn="base">
              <a:spcBef>
                <a:spcPct val="0"/>
              </a:spcBef>
              <a:spcAft>
                <a:spcPct val="0"/>
              </a:spcAft>
              <a:defRPr>
                <a:solidFill>
                  <a:schemeClr val="tx1"/>
                </a:solidFill>
                <a:latin typeface="Calibri" pitchFamily="34" charset="0"/>
                <a:ea typeface="ＭＳ Ｐゴシック" pitchFamily="34" charset="-128"/>
              </a:defRPr>
            </a:lvl9pPr>
          </a:lstStyle>
          <a:p>
            <a:pPr algn="ctr"/>
            <a:r>
              <a:rPr lang="de-DE" altLang="en-US" sz="1500" b="1" i="1" dirty="0">
                <a:solidFill>
                  <a:srgbClr val="C21222"/>
                </a:solidFill>
                <a:latin typeface="Arial" pitchFamily="34" charset="0"/>
                <a:ea typeface="Geneva"/>
                <a:cs typeface="Geneva"/>
                <a:sym typeface="Georgia" pitchFamily="18" charset="0"/>
              </a:rPr>
              <a:t>“The </a:t>
            </a:r>
            <a:r>
              <a:rPr lang="de-DE" altLang="en-US" sz="1500" b="1" i="1" dirty="0" err="1">
                <a:solidFill>
                  <a:srgbClr val="C21222"/>
                </a:solidFill>
                <a:latin typeface="Arial" pitchFamily="34" charset="0"/>
                <a:ea typeface="Geneva"/>
                <a:cs typeface="Geneva"/>
                <a:sym typeface="Georgia" pitchFamily="18" charset="0"/>
              </a:rPr>
              <a:t>majority</a:t>
            </a:r>
            <a:r>
              <a:rPr lang="de-DE" altLang="en-US" sz="1500" b="1" i="1" dirty="0">
                <a:solidFill>
                  <a:srgbClr val="C21222"/>
                </a:solidFill>
                <a:latin typeface="Arial" pitchFamily="34" charset="0"/>
                <a:ea typeface="Geneva"/>
                <a:cs typeface="Geneva"/>
                <a:sym typeface="Georgia" pitchFamily="18" charset="0"/>
              </a:rPr>
              <a:t> </a:t>
            </a:r>
            <a:r>
              <a:rPr lang="de-DE" altLang="en-US" sz="1500" b="1" i="1" dirty="0" err="1">
                <a:solidFill>
                  <a:srgbClr val="C21222"/>
                </a:solidFill>
                <a:latin typeface="Arial" pitchFamily="34" charset="0"/>
                <a:ea typeface="Geneva"/>
                <a:cs typeface="Geneva"/>
                <a:sym typeface="Georgia" pitchFamily="18" charset="0"/>
              </a:rPr>
              <a:t>of</a:t>
            </a:r>
            <a:r>
              <a:rPr lang="de-DE" altLang="en-US" sz="1500" b="1" i="1" dirty="0">
                <a:solidFill>
                  <a:srgbClr val="C21222"/>
                </a:solidFill>
                <a:latin typeface="Arial" pitchFamily="34" charset="0"/>
                <a:ea typeface="Geneva"/>
                <a:cs typeface="Geneva"/>
                <a:sym typeface="Georgia" pitchFamily="18" charset="0"/>
              </a:rPr>
              <a:t> </a:t>
            </a:r>
            <a:r>
              <a:rPr lang="de-DE" altLang="en-US" sz="1500" b="1" i="1" dirty="0" err="1">
                <a:solidFill>
                  <a:srgbClr val="C21222"/>
                </a:solidFill>
                <a:latin typeface="Arial" pitchFamily="34" charset="0"/>
                <a:ea typeface="Geneva"/>
                <a:cs typeface="Geneva"/>
                <a:sym typeface="Georgia" pitchFamily="18" charset="0"/>
              </a:rPr>
              <a:t>datasets</a:t>
            </a:r>
            <a:r>
              <a:rPr lang="de-DE" altLang="en-US" sz="1500" b="1" i="1" dirty="0">
                <a:solidFill>
                  <a:srgbClr val="C21222"/>
                </a:solidFill>
                <a:latin typeface="Arial" pitchFamily="34" charset="0"/>
                <a:ea typeface="Geneva"/>
                <a:cs typeface="Geneva"/>
                <a:sym typeface="Georgia" pitchFamily="18" charset="0"/>
              </a:rPr>
              <a:t> </a:t>
            </a:r>
            <a:r>
              <a:rPr lang="de-DE" altLang="en-US" sz="1500" b="1" i="1" dirty="0" err="1">
                <a:solidFill>
                  <a:srgbClr val="C21222"/>
                </a:solidFill>
                <a:latin typeface="Arial" pitchFamily="34" charset="0"/>
                <a:ea typeface="Geneva"/>
                <a:cs typeface="Geneva"/>
                <a:sym typeface="Georgia" pitchFamily="18" charset="0"/>
              </a:rPr>
              <a:t>produced</a:t>
            </a:r>
            <a:r>
              <a:rPr lang="de-DE" altLang="en-US" sz="1500" b="1" i="1" dirty="0">
                <a:solidFill>
                  <a:srgbClr val="C21222"/>
                </a:solidFill>
                <a:latin typeface="Arial" pitchFamily="34" charset="0"/>
                <a:ea typeface="Geneva"/>
                <a:cs typeface="Geneva"/>
                <a:sym typeface="Georgia" pitchFamily="18" charset="0"/>
              </a:rPr>
              <a:t> </a:t>
            </a:r>
            <a:r>
              <a:rPr lang="de-DE" altLang="en-US" sz="1500" b="1" i="1" dirty="0" err="1">
                <a:solidFill>
                  <a:srgbClr val="C21222"/>
                </a:solidFill>
                <a:latin typeface="Arial" pitchFamily="34" charset="0"/>
                <a:ea typeface="Geneva"/>
                <a:cs typeface="Geneva"/>
                <a:sym typeface="Georgia" pitchFamily="18" charset="0"/>
              </a:rPr>
              <a:t>through</a:t>
            </a:r>
            <a:r>
              <a:rPr lang="de-DE" altLang="en-US" sz="1500" b="1" i="1" dirty="0">
                <a:solidFill>
                  <a:srgbClr val="C21222"/>
                </a:solidFill>
                <a:latin typeface="Arial" pitchFamily="34" charset="0"/>
                <a:ea typeface="Geneva"/>
                <a:cs typeface="Geneva"/>
                <a:sym typeface="Georgia" pitchFamily="18" charset="0"/>
              </a:rPr>
              <a:t> </a:t>
            </a:r>
            <a:r>
              <a:rPr lang="de-DE" altLang="en-US" sz="1500" b="1" i="1" dirty="0" err="1">
                <a:solidFill>
                  <a:srgbClr val="C21222"/>
                </a:solidFill>
                <a:latin typeface="Arial" pitchFamily="34" charset="0"/>
                <a:ea typeface="Geneva"/>
                <a:cs typeface="Geneva"/>
                <a:sym typeface="Georgia" pitchFamily="18" charset="0"/>
              </a:rPr>
              <a:t>research</a:t>
            </a:r>
            <a:r>
              <a:rPr lang="de-DE" altLang="en-US" sz="1500" b="1" i="1" dirty="0">
                <a:solidFill>
                  <a:srgbClr val="C21222"/>
                </a:solidFill>
                <a:latin typeface="Arial" pitchFamily="34" charset="0"/>
                <a:ea typeface="Geneva"/>
                <a:cs typeface="Geneva"/>
                <a:sym typeface="Georgia" pitchFamily="18" charset="0"/>
              </a:rPr>
              <a:t> </a:t>
            </a:r>
            <a:r>
              <a:rPr lang="de-DE" altLang="en-US" sz="1500" b="1" i="1" dirty="0" err="1">
                <a:solidFill>
                  <a:srgbClr val="C21222"/>
                </a:solidFill>
                <a:latin typeface="Arial" pitchFamily="34" charset="0"/>
                <a:ea typeface="Geneva"/>
                <a:cs typeface="Geneva"/>
                <a:sym typeface="Georgia" pitchFamily="18" charset="0"/>
              </a:rPr>
              <a:t>are</a:t>
            </a:r>
            <a:r>
              <a:rPr lang="de-DE" altLang="en-US" sz="1500" b="1" i="1" dirty="0">
                <a:solidFill>
                  <a:srgbClr val="C21222"/>
                </a:solidFill>
                <a:latin typeface="Arial" pitchFamily="34" charset="0"/>
                <a:ea typeface="Geneva"/>
                <a:cs typeface="Geneva"/>
                <a:sym typeface="Georgia" pitchFamily="18" charset="0"/>
              </a:rPr>
              <a:t> </a:t>
            </a:r>
            <a:r>
              <a:rPr lang="de-DE" altLang="en-US" sz="1500" b="1" i="1" dirty="0" err="1">
                <a:solidFill>
                  <a:srgbClr val="C21222"/>
                </a:solidFill>
                <a:latin typeface="Arial" pitchFamily="34" charset="0"/>
                <a:ea typeface="Geneva"/>
                <a:cs typeface="Geneva"/>
                <a:sym typeface="Georgia" pitchFamily="18" charset="0"/>
              </a:rPr>
              <a:t>part</a:t>
            </a:r>
            <a:r>
              <a:rPr lang="de-DE" altLang="en-US" sz="1500" b="1" i="1" dirty="0">
                <a:solidFill>
                  <a:srgbClr val="C21222"/>
                </a:solidFill>
                <a:latin typeface="Arial" pitchFamily="34" charset="0"/>
                <a:ea typeface="Geneva"/>
                <a:cs typeface="Geneva"/>
                <a:sym typeface="Georgia" pitchFamily="18" charset="0"/>
              </a:rPr>
              <a:t> </a:t>
            </a:r>
            <a:r>
              <a:rPr lang="de-DE" altLang="en-US" sz="1500" b="1" i="1" dirty="0" err="1">
                <a:solidFill>
                  <a:srgbClr val="C21222"/>
                </a:solidFill>
                <a:latin typeface="Arial" pitchFamily="34" charset="0"/>
                <a:ea typeface="Geneva"/>
                <a:cs typeface="Geneva"/>
                <a:sym typeface="Georgia" pitchFamily="18" charset="0"/>
              </a:rPr>
              <a:t>of</a:t>
            </a:r>
            <a:r>
              <a:rPr lang="de-DE" altLang="en-US" sz="1500" b="1" i="1" dirty="0">
                <a:solidFill>
                  <a:srgbClr val="C21222"/>
                </a:solidFill>
                <a:latin typeface="Arial" pitchFamily="34" charset="0"/>
                <a:ea typeface="Geneva"/>
                <a:cs typeface="Geneva"/>
                <a:sym typeface="Georgia" pitchFamily="18" charset="0"/>
              </a:rPr>
              <a:t> </a:t>
            </a:r>
            <a:r>
              <a:rPr lang="de-DE" altLang="en-US" sz="1500" b="1" i="1" dirty="0" err="1">
                <a:solidFill>
                  <a:srgbClr val="C21222"/>
                </a:solidFill>
                <a:latin typeface="Arial" pitchFamily="34" charset="0"/>
                <a:ea typeface="Geneva"/>
                <a:cs typeface="Geneva"/>
                <a:sym typeface="Georgia" pitchFamily="18" charset="0"/>
              </a:rPr>
              <a:t>the</a:t>
            </a:r>
            <a:r>
              <a:rPr lang="de-DE" altLang="en-US" sz="1500" b="1" i="1" dirty="0">
                <a:solidFill>
                  <a:srgbClr val="C21222"/>
                </a:solidFill>
                <a:latin typeface="Arial" pitchFamily="34" charset="0"/>
                <a:ea typeface="Geneva"/>
                <a:cs typeface="Geneva"/>
                <a:sym typeface="Georgia" pitchFamily="18" charset="0"/>
              </a:rPr>
              <a:t/>
            </a:r>
            <a:br>
              <a:rPr lang="de-DE" altLang="en-US" sz="1500" b="1" i="1" dirty="0">
                <a:solidFill>
                  <a:srgbClr val="C21222"/>
                </a:solidFill>
                <a:latin typeface="Arial" pitchFamily="34" charset="0"/>
                <a:ea typeface="Geneva"/>
                <a:cs typeface="Geneva"/>
                <a:sym typeface="Georgia" pitchFamily="18" charset="0"/>
              </a:rPr>
            </a:br>
            <a:r>
              <a:rPr lang="de-DE" altLang="en-US" sz="1500" b="1" i="1" dirty="0">
                <a:solidFill>
                  <a:srgbClr val="C21222"/>
                </a:solidFill>
                <a:latin typeface="Arial" pitchFamily="34" charset="0"/>
                <a:ea typeface="Geneva"/>
                <a:cs typeface="Geneva"/>
                <a:sym typeface="Georgia" pitchFamily="18" charset="0"/>
              </a:rPr>
              <a:t>‘Long </a:t>
            </a:r>
            <a:r>
              <a:rPr lang="de-DE" altLang="en-US" sz="1500" b="1" i="1" dirty="0" err="1">
                <a:solidFill>
                  <a:srgbClr val="C21222"/>
                </a:solidFill>
                <a:latin typeface="Arial" pitchFamily="34" charset="0"/>
                <a:ea typeface="Geneva"/>
                <a:cs typeface="Geneva"/>
                <a:sym typeface="Georgia" pitchFamily="18" charset="0"/>
              </a:rPr>
              <a:t>Tail</a:t>
            </a:r>
            <a:r>
              <a:rPr lang="de-DE" altLang="en-US" sz="1500" b="1" i="1" dirty="0">
                <a:solidFill>
                  <a:srgbClr val="C21222"/>
                </a:solidFill>
                <a:latin typeface="Arial" pitchFamily="34" charset="0"/>
                <a:ea typeface="Geneva"/>
                <a:cs typeface="Geneva"/>
                <a:sym typeface="Georgia" pitchFamily="18" charset="0"/>
              </a:rPr>
              <a:t> </a:t>
            </a:r>
            <a:r>
              <a:rPr lang="de-DE" altLang="en-US" sz="1500" b="1" i="1" dirty="0" err="1">
                <a:solidFill>
                  <a:srgbClr val="C21222"/>
                </a:solidFill>
                <a:latin typeface="Arial" pitchFamily="34" charset="0"/>
                <a:ea typeface="Geneva"/>
                <a:cs typeface="Geneva"/>
                <a:sym typeface="Georgia" pitchFamily="18" charset="0"/>
              </a:rPr>
              <a:t>of</a:t>
            </a:r>
            <a:r>
              <a:rPr lang="de-DE" altLang="en-US" sz="1500" b="1" i="1" dirty="0">
                <a:solidFill>
                  <a:srgbClr val="C21222"/>
                </a:solidFill>
                <a:latin typeface="Arial" pitchFamily="34" charset="0"/>
                <a:ea typeface="Geneva"/>
                <a:cs typeface="Geneva"/>
                <a:sym typeface="Georgia" pitchFamily="18" charset="0"/>
              </a:rPr>
              <a:t> Research Data’”</a:t>
            </a:r>
          </a:p>
        </p:txBody>
      </p:sp>
      <p:sp>
        <p:nvSpPr>
          <p:cNvPr id="62469" name="TextBox 1"/>
          <p:cNvSpPr txBox="1">
            <a:spLocks noChangeArrowheads="1"/>
          </p:cNvSpPr>
          <p:nvPr/>
        </p:nvSpPr>
        <p:spPr bwMode="auto">
          <a:xfrm>
            <a:off x="6019725" y="5528265"/>
            <a:ext cx="25511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235" tIns="0" rIns="15235" bIns="0">
            <a:spAutoFit/>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defTabSz="457200" fontAlgn="base">
              <a:spcBef>
                <a:spcPct val="0"/>
              </a:spcBef>
              <a:spcAft>
                <a:spcPct val="0"/>
              </a:spcAft>
              <a:defRPr>
                <a:solidFill>
                  <a:schemeClr val="tx1"/>
                </a:solidFill>
                <a:latin typeface="Calibri" pitchFamily="34" charset="0"/>
                <a:ea typeface="ＭＳ Ｐゴシック" pitchFamily="34" charset="-128"/>
              </a:defRPr>
            </a:lvl6pPr>
            <a:lvl7pPr marL="2971800" indent="-228600" defTabSz="457200" fontAlgn="base">
              <a:spcBef>
                <a:spcPct val="0"/>
              </a:spcBef>
              <a:spcAft>
                <a:spcPct val="0"/>
              </a:spcAft>
              <a:defRPr>
                <a:solidFill>
                  <a:schemeClr val="tx1"/>
                </a:solidFill>
                <a:latin typeface="Calibri" pitchFamily="34" charset="0"/>
                <a:ea typeface="ＭＳ Ｐゴシック" pitchFamily="34" charset="-128"/>
              </a:defRPr>
            </a:lvl7pPr>
            <a:lvl8pPr marL="3429000" indent="-228600" defTabSz="457200" fontAlgn="base">
              <a:spcBef>
                <a:spcPct val="0"/>
              </a:spcBef>
              <a:spcAft>
                <a:spcPct val="0"/>
              </a:spcAft>
              <a:defRPr>
                <a:solidFill>
                  <a:schemeClr val="tx1"/>
                </a:solidFill>
                <a:latin typeface="Calibri" pitchFamily="34" charset="0"/>
                <a:ea typeface="ＭＳ Ｐゴシック" pitchFamily="34" charset="-128"/>
              </a:defRPr>
            </a:lvl8pPr>
            <a:lvl9pPr marL="3886200" indent="-228600" defTabSz="457200" fontAlgn="base">
              <a:spcBef>
                <a:spcPct val="0"/>
              </a:spcBef>
              <a:spcAft>
                <a:spcPct val="0"/>
              </a:spcAft>
              <a:defRPr>
                <a:solidFill>
                  <a:schemeClr val="tx1"/>
                </a:solidFill>
                <a:latin typeface="Calibri" pitchFamily="34" charset="0"/>
                <a:ea typeface="ＭＳ Ｐゴシック" pitchFamily="34" charset="-128"/>
              </a:defRPr>
            </a:lvl9pPr>
          </a:lstStyle>
          <a:p>
            <a:r>
              <a:rPr lang="de-DE" altLang="en-US" sz="900">
                <a:solidFill>
                  <a:srgbClr val="5F5F5F"/>
                </a:solidFill>
                <a:latin typeface="Arial" pitchFamily="34" charset="0"/>
                <a:ea typeface="Geneva"/>
                <a:cs typeface="Geneva"/>
                <a:sym typeface="Georgia" pitchFamily="18" charset="0"/>
              </a:rPr>
              <a:t>Source: Humphrey C (2014): OpenAIRE-COAR Conference, Athens</a:t>
            </a:r>
          </a:p>
        </p:txBody>
      </p:sp>
      <p:sp>
        <p:nvSpPr>
          <p:cNvPr id="62470" name="TextBox 1"/>
          <p:cNvSpPr txBox="1">
            <a:spLocks noChangeArrowheads="1"/>
          </p:cNvSpPr>
          <p:nvPr/>
        </p:nvSpPr>
        <p:spPr bwMode="auto">
          <a:xfrm>
            <a:off x="5703813" y="3399383"/>
            <a:ext cx="3105150" cy="50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235" tIns="45716" rIns="15235" bIns="45716">
            <a:spAutoFit/>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defTabSz="457200" fontAlgn="base">
              <a:spcBef>
                <a:spcPct val="0"/>
              </a:spcBef>
              <a:spcAft>
                <a:spcPct val="0"/>
              </a:spcAft>
              <a:defRPr>
                <a:solidFill>
                  <a:schemeClr val="tx1"/>
                </a:solidFill>
                <a:latin typeface="Calibri" pitchFamily="34" charset="0"/>
                <a:ea typeface="ＭＳ Ｐゴシック" pitchFamily="34" charset="-128"/>
              </a:defRPr>
            </a:lvl6pPr>
            <a:lvl7pPr marL="2971800" indent="-228600" defTabSz="457200" fontAlgn="base">
              <a:spcBef>
                <a:spcPct val="0"/>
              </a:spcBef>
              <a:spcAft>
                <a:spcPct val="0"/>
              </a:spcAft>
              <a:defRPr>
                <a:solidFill>
                  <a:schemeClr val="tx1"/>
                </a:solidFill>
                <a:latin typeface="Calibri" pitchFamily="34" charset="0"/>
                <a:ea typeface="ＭＳ Ｐゴシック" pitchFamily="34" charset="-128"/>
              </a:defRPr>
            </a:lvl7pPr>
            <a:lvl8pPr marL="3429000" indent="-228600" defTabSz="457200" fontAlgn="base">
              <a:spcBef>
                <a:spcPct val="0"/>
              </a:spcBef>
              <a:spcAft>
                <a:spcPct val="0"/>
              </a:spcAft>
              <a:defRPr>
                <a:solidFill>
                  <a:schemeClr val="tx1"/>
                </a:solidFill>
                <a:latin typeface="Calibri" pitchFamily="34" charset="0"/>
                <a:ea typeface="ＭＳ Ｐゴシック" pitchFamily="34" charset="-128"/>
              </a:defRPr>
            </a:lvl8pPr>
            <a:lvl9pPr marL="3886200" indent="-228600" defTabSz="457200" fontAlgn="base">
              <a:spcBef>
                <a:spcPct val="0"/>
              </a:spcBef>
              <a:spcAft>
                <a:spcPct val="0"/>
              </a:spcAft>
              <a:defRPr>
                <a:solidFill>
                  <a:schemeClr val="tx1"/>
                </a:solidFill>
                <a:latin typeface="Calibri" pitchFamily="34" charset="0"/>
                <a:ea typeface="ＭＳ Ｐゴシック" pitchFamily="34" charset="-128"/>
              </a:defRPr>
            </a:lvl9pPr>
          </a:lstStyle>
          <a:p>
            <a:r>
              <a:rPr lang="de-DE" altLang="en-US" sz="900" dirty="0">
                <a:solidFill>
                  <a:srgbClr val="5F5F5F"/>
                </a:solidFill>
                <a:latin typeface="Arial" pitchFamily="34" charset="0"/>
                <a:ea typeface="Geneva"/>
                <a:cs typeface="Geneva"/>
                <a:sym typeface="Georgia" pitchFamily="18" charset="0"/>
              </a:rPr>
              <a:t>Source: Ferguson et al. (2014): Big </a:t>
            </a:r>
            <a:r>
              <a:rPr lang="de-DE" altLang="en-US" sz="900" dirty="0" err="1">
                <a:solidFill>
                  <a:srgbClr val="5F5F5F"/>
                </a:solidFill>
                <a:latin typeface="Arial" pitchFamily="34" charset="0"/>
                <a:ea typeface="Geneva"/>
                <a:cs typeface="Geneva"/>
                <a:sym typeface="Georgia" pitchFamily="18" charset="0"/>
              </a:rPr>
              <a:t>data</a:t>
            </a:r>
            <a:r>
              <a:rPr lang="de-DE" altLang="en-US" sz="900" dirty="0">
                <a:solidFill>
                  <a:srgbClr val="5F5F5F"/>
                </a:solidFill>
                <a:latin typeface="Arial" pitchFamily="34" charset="0"/>
                <a:ea typeface="Geneva"/>
                <a:cs typeface="Geneva"/>
                <a:sym typeface="Georgia" pitchFamily="18" charset="0"/>
              </a:rPr>
              <a:t> </a:t>
            </a:r>
            <a:r>
              <a:rPr lang="de-DE" altLang="en-US" sz="900" dirty="0" err="1">
                <a:solidFill>
                  <a:srgbClr val="5F5F5F"/>
                </a:solidFill>
                <a:latin typeface="Arial" pitchFamily="34" charset="0"/>
                <a:ea typeface="Geneva"/>
                <a:cs typeface="Geneva"/>
                <a:sym typeface="Georgia" pitchFamily="18" charset="0"/>
              </a:rPr>
              <a:t>from</a:t>
            </a:r>
            <a:r>
              <a:rPr lang="de-DE" altLang="en-US" sz="900" dirty="0">
                <a:solidFill>
                  <a:srgbClr val="5F5F5F"/>
                </a:solidFill>
                <a:latin typeface="Arial" pitchFamily="34" charset="0"/>
                <a:ea typeface="Geneva"/>
                <a:cs typeface="Geneva"/>
                <a:sym typeface="Georgia" pitchFamily="18" charset="0"/>
              </a:rPr>
              <a:t> </a:t>
            </a:r>
            <a:r>
              <a:rPr lang="de-DE" altLang="en-US" sz="900" dirty="0" err="1">
                <a:solidFill>
                  <a:srgbClr val="5F5F5F"/>
                </a:solidFill>
                <a:latin typeface="Arial" pitchFamily="34" charset="0"/>
                <a:ea typeface="Geneva"/>
                <a:cs typeface="Geneva"/>
                <a:sym typeface="Georgia" pitchFamily="18" charset="0"/>
              </a:rPr>
              <a:t>small</a:t>
            </a:r>
            <a:r>
              <a:rPr lang="de-DE" altLang="en-US" sz="900" dirty="0">
                <a:solidFill>
                  <a:srgbClr val="5F5F5F"/>
                </a:solidFill>
                <a:latin typeface="Arial" pitchFamily="34" charset="0"/>
                <a:ea typeface="Geneva"/>
                <a:cs typeface="Geneva"/>
                <a:sym typeface="Georgia" pitchFamily="18" charset="0"/>
              </a:rPr>
              <a:t> </a:t>
            </a:r>
            <a:r>
              <a:rPr lang="de-DE" altLang="en-US" sz="900" dirty="0" err="1">
                <a:solidFill>
                  <a:srgbClr val="5F5F5F"/>
                </a:solidFill>
                <a:latin typeface="Arial" pitchFamily="34" charset="0"/>
                <a:ea typeface="Geneva"/>
                <a:cs typeface="Geneva"/>
                <a:sym typeface="Georgia" pitchFamily="18" charset="0"/>
              </a:rPr>
              <a:t>data</a:t>
            </a:r>
            <a:r>
              <a:rPr lang="de-DE" altLang="en-US" sz="900" dirty="0">
                <a:solidFill>
                  <a:srgbClr val="5F5F5F"/>
                </a:solidFill>
                <a:latin typeface="Arial" pitchFamily="34" charset="0"/>
                <a:ea typeface="Geneva"/>
                <a:cs typeface="Geneva"/>
                <a:sym typeface="Georgia" pitchFamily="18" charset="0"/>
              </a:rPr>
              <a:t>: </a:t>
            </a:r>
            <a:r>
              <a:rPr lang="de-DE" altLang="en-US" sz="900" dirty="0" err="1">
                <a:solidFill>
                  <a:srgbClr val="5F5F5F"/>
                </a:solidFill>
                <a:latin typeface="Arial" pitchFamily="34" charset="0"/>
                <a:ea typeface="Geneva"/>
                <a:cs typeface="Geneva"/>
                <a:sym typeface="Georgia" pitchFamily="18" charset="0"/>
              </a:rPr>
              <a:t>data-sharing</a:t>
            </a:r>
            <a:r>
              <a:rPr lang="de-DE" altLang="en-US" sz="900" dirty="0">
                <a:solidFill>
                  <a:srgbClr val="5F5F5F"/>
                </a:solidFill>
                <a:latin typeface="Arial" pitchFamily="34" charset="0"/>
                <a:ea typeface="Geneva"/>
                <a:cs typeface="Geneva"/>
                <a:sym typeface="Georgia" pitchFamily="18" charset="0"/>
              </a:rPr>
              <a:t> in </a:t>
            </a:r>
            <a:r>
              <a:rPr lang="de-DE" altLang="en-US" sz="900" dirty="0" err="1">
                <a:solidFill>
                  <a:srgbClr val="5F5F5F"/>
                </a:solidFill>
                <a:latin typeface="Arial" pitchFamily="34" charset="0"/>
                <a:ea typeface="Geneva"/>
                <a:cs typeface="Geneva"/>
                <a:sym typeface="Georgia" pitchFamily="18" charset="0"/>
              </a:rPr>
              <a:t>the</a:t>
            </a:r>
            <a:r>
              <a:rPr lang="de-DE" altLang="en-US" sz="900" dirty="0">
                <a:solidFill>
                  <a:srgbClr val="5F5F5F"/>
                </a:solidFill>
                <a:latin typeface="Arial" pitchFamily="34" charset="0"/>
                <a:ea typeface="Geneva"/>
                <a:cs typeface="Geneva"/>
                <a:sym typeface="Georgia" pitchFamily="18" charset="0"/>
              </a:rPr>
              <a:t> '</a:t>
            </a:r>
            <a:r>
              <a:rPr lang="de-DE" altLang="en-US" sz="900" dirty="0" err="1">
                <a:solidFill>
                  <a:srgbClr val="5F5F5F"/>
                </a:solidFill>
                <a:latin typeface="Arial" pitchFamily="34" charset="0"/>
                <a:ea typeface="Geneva"/>
                <a:cs typeface="Geneva"/>
                <a:sym typeface="Georgia" pitchFamily="18" charset="0"/>
              </a:rPr>
              <a:t>long</a:t>
            </a:r>
            <a:r>
              <a:rPr lang="de-DE" altLang="en-US" sz="900" dirty="0">
                <a:solidFill>
                  <a:srgbClr val="5F5F5F"/>
                </a:solidFill>
                <a:latin typeface="Arial" pitchFamily="34" charset="0"/>
                <a:ea typeface="Geneva"/>
                <a:cs typeface="Geneva"/>
                <a:sym typeface="Georgia" pitchFamily="18" charset="0"/>
              </a:rPr>
              <a:t> </a:t>
            </a:r>
            <a:r>
              <a:rPr lang="de-DE" altLang="en-US" sz="900" dirty="0" err="1">
                <a:solidFill>
                  <a:srgbClr val="5F5F5F"/>
                </a:solidFill>
                <a:latin typeface="Arial" pitchFamily="34" charset="0"/>
                <a:ea typeface="Geneva"/>
                <a:cs typeface="Geneva"/>
                <a:sym typeface="Georgia" pitchFamily="18" charset="0"/>
              </a:rPr>
              <a:t>tail</a:t>
            </a:r>
            <a:r>
              <a:rPr lang="de-DE" altLang="en-US" sz="900" dirty="0">
                <a:solidFill>
                  <a:srgbClr val="5F5F5F"/>
                </a:solidFill>
                <a:latin typeface="Arial" pitchFamily="34" charset="0"/>
                <a:ea typeface="Geneva"/>
                <a:cs typeface="Geneva"/>
                <a:sym typeface="Georgia" pitchFamily="18" charset="0"/>
              </a:rPr>
              <a:t>' </a:t>
            </a:r>
            <a:r>
              <a:rPr lang="de-DE" altLang="en-US" sz="900" dirty="0" err="1">
                <a:solidFill>
                  <a:srgbClr val="5F5F5F"/>
                </a:solidFill>
                <a:latin typeface="Arial" pitchFamily="34" charset="0"/>
                <a:ea typeface="Geneva"/>
                <a:cs typeface="Geneva"/>
                <a:sym typeface="Georgia" pitchFamily="18" charset="0"/>
              </a:rPr>
              <a:t>of</a:t>
            </a:r>
            <a:r>
              <a:rPr lang="de-DE" altLang="en-US" sz="900" dirty="0">
                <a:solidFill>
                  <a:srgbClr val="5F5F5F"/>
                </a:solidFill>
                <a:latin typeface="Arial" pitchFamily="34" charset="0"/>
                <a:ea typeface="Geneva"/>
                <a:cs typeface="Geneva"/>
                <a:sym typeface="Georgia" pitchFamily="18" charset="0"/>
              </a:rPr>
              <a:t> </a:t>
            </a:r>
            <a:r>
              <a:rPr lang="de-DE" altLang="en-US" sz="900" dirty="0" err="1">
                <a:solidFill>
                  <a:srgbClr val="5F5F5F"/>
                </a:solidFill>
                <a:latin typeface="Arial" pitchFamily="34" charset="0"/>
                <a:ea typeface="Geneva"/>
                <a:cs typeface="Geneva"/>
                <a:sym typeface="Georgia" pitchFamily="18" charset="0"/>
              </a:rPr>
              <a:t>neuroscience</a:t>
            </a:r>
            <a:r>
              <a:rPr lang="de-DE" altLang="en-US" sz="900" dirty="0">
                <a:solidFill>
                  <a:srgbClr val="5F5F5F"/>
                </a:solidFill>
                <a:latin typeface="Arial" pitchFamily="34" charset="0"/>
                <a:ea typeface="Geneva"/>
                <a:cs typeface="Geneva"/>
                <a:sym typeface="Georgia" pitchFamily="18" charset="0"/>
              </a:rPr>
              <a:t>. DOI: 10.1038/nn.3838</a:t>
            </a:r>
          </a:p>
        </p:txBody>
      </p:sp>
      <p:sp>
        <p:nvSpPr>
          <p:cNvPr id="10" name="Titel 1"/>
          <p:cNvSpPr txBox="1">
            <a:spLocks/>
          </p:cNvSpPr>
          <p:nvPr/>
        </p:nvSpPr>
        <p:spPr>
          <a:xfrm>
            <a:off x="683568" y="620694"/>
            <a:ext cx="6048672" cy="433387"/>
          </a:xfrm>
          <a:prstGeom prst="rect">
            <a:avLst/>
          </a:prstGeom>
        </p:spPr>
        <p:txBody>
          <a:bodyPr/>
          <a:lstStyle>
            <a:lvl1pPr algn="l" rtl="0" eaLnBrk="1" fontAlgn="base" hangingPunct="1">
              <a:lnSpc>
                <a:spcPct val="113000"/>
              </a:lnSpc>
              <a:spcBef>
                <a:spcPct val="0"/>
              </a:spcBef>
              <a:spcAft>
                <a:spcPct val="0"/>
              </a:spcAft>
              <a:defRPr sz="2200" b="1">
                <a:solidFill>
                  <a:schemeClr val="tx2"/>
                </a:solidFill>
                <a:latin typeface="+mj-lt"/>
                <a:ea typeface="+mj-ea"/>
                <a:cs typeface="+mj-cs"/>
              </a:defRPr>
            </a:lvl1pPr>
            <a:lvl2pPr algn="l" rtl="0" eaLnBrk="1" fontAlgn="base" hangingPunct="1">
              <a:lnSpc>
                <a:spcPts val="3000"/>
              </a:lnSpc>
              <a:spcBef>
                <a:spcPct val="0"/>
              </a:spcBef>
              <a:spcAft>
                <a:spcPct val="0"/>
              </a:spcAft>
              <a:defRPr sz="2200" b="1">
                <a:solidFill>
                  <a:schemeClr val="tx1"/>
                </a:solidFill>
                <a:latin typeface="Arial" charset="0"/>
                <a:cs typeface="Arial" charset="0"/>
              </a:defRPr>
            </a:lvl2pPr>
            <a:lvl3pPr algn="l" rtl="0" eaLnBrk="1" fontAlgn="base" hangingPunct="1">
              <a:lnSpc>
                <a:spcPts val="3000"/>
              </a:lnSpc>
              <a:spcBef>
                <a:spcPct val="0"/>
              </a:spcBef>
              <a:spcAft>
                <a:spcPct val="0"/>
              </a:spcAft>
              <a:defRPr sz="2200" b="1">
                <a:solidFill>
                  <a:schemeClr val="tx1"/>
                </a:solidFill>
                <a:latin typeface="Arial" charset="0"/>
                <a:cs typeface="Arial" charset="0"/>
              </a:defRPr>
            </a:lvl3pPr>
            <a:lvl4pPr algn="l" rtl="0" eaLnBrk="1" fontAlgn="base" hangingPunct="1">
              <a:lnSpc>
                <a:spcPts val="3000"/>
              </a:lnSpc>
              <a:spcBef>
                <a:spcPct val="0"/>
              </a:spcBef>
              <a:spcAft>
                <a:spcPct val="0"/>
              </a:spcAft>
              <a:defRPr sz="2200" b="1">
                <a:solidFill>
                  <a:schemeClr val="tx1"/>
                </a:solidFill>
                <a:latin typeface="Arial" charset="0"/>
                <a:cs typeface="Arial" charset="0"/>
              </a:defRPr>
            </a:lvl4pPr>
            <a:lvl5pPr algn="l" rtl="0" eaLnBrk="1" fontAlgn="base" hangingPunct="1">
              <a:lnSpc>
                <a:spcPts val="3000"/>
              </a:lnSpc>
              <a:spcBef>
                <a:spcPct val="0"/>
              </a:spcBef>
              <a:spcAft>
                <a:spcPct val="0"/>
              </a:spcAft>
              <a:defRPr sz="2200" b="1">
                <a:solidFill>
                  <a:schemeClr val="tx1"/>
                </a:solidFill>
                <a:latin typeface="Arial" charset="0"/>
                <a:cs typeface="Arial" charset="0"/>
              </a:defRPr>
            </a:lvl5pPr>
            <a:lvl6pPr marL="457189" algn="l" rtl="0" eaLnBrk="1" fontAlgn="base" hangingPunct="1">
              <a:lnSpc>
                <a:spcPts val="3000"/>
              </a:lnSpc>
              <a:spcBef>
                <a:spcPct val="0"/>
              </a:spcBef>
              <a:spcAft>
                <a:spcPct val="0"/>
              </a:spcAft>
              <a:defRPr sz="2200" b="1">
                <a:solidFill>
                  <a:schemeClr val="tx1"/>
                </a:solidFill>
                <a:latin typeface="Arial" charset="0"/>
                <a:cs typeface="Arial" charset="0"/>
              </a:defRPr>
            </a:lvl6pPr>
            <a:lvl7pPr marL="914377" algn="l" rtl="0" eaLnBrk="1" fontAlgn="base" hangingPunct="1">
              <a:lnSpc>
                <a:spcPts val="3000"/>
              </a:lnSpc>
              <a:spcBef>
                <a:spcPct val="0"/>
              </a:spcBef>
              <a:spcAft>
                <a:spcPct val="0"/>
              </a:spcAft>
              <a:defRPr sz="2200" b="1">
                <a:solidFill>
                  <a:schemeClr val="tx1"/>
                </a:solidFill>
                <a:latin typeface="Arial" charset="0"/>
                <a:cs typeface="Arial" charset="0"/>
              </a:defRPr>
            </a:lvl7pPr>
            <a:lvl8pPr marL="1371566" algn="l" rtl="0" eaLnBrk="1" fontAlgn="base" hangingPunct="1">
              <a:lnSpc>
                <a:spcPts val="3000"/>
              </a:lnSpc>
              <a:spcBef>
                <a:spcPct val="0"/>
              </a:spcBef>
              <a:spcAft>
                <a:spcPct val="0"/>
              </a:spcAft>
              <a:defRPr sz="2200" b="1">
                <a:solidFill>
                  <a:schemeClr val="tx1"/>
                </a:solidFill>
                <a:latin typeface="Arial" charset="0"/>
                <a:cs typeface="Arial" charset="0"/>
              </a:defRPr>
            </a:lvl8pPr>
            <a:lvl9pPr marL="1828754" algn="l" rtl="0" eaLnBrk="1" fontAlgn="base" hangingPunct="1">
              <a:lnSpc>
                <a:spcPts val="3000"/>
              </a:lnSpc>
              <a:spcBef>
                <a:spcPct val="0"/>
              </a:spcBef>
              <a:spcAft>
                <a:spcPct val="0"/>
              </a:spcAft>
              <a:defRPr sz="2200" b="1">
                <a:solidFill>
                  <a:schemeClr val="tx1"/>
                </a:solidFill>
                <a:latin typeface="Arial" charset="0"/>
                <a:cs typeface="Arial" charset="0"/>
              </a:defRPr>
            </a:lvl9pPr>
          </a:lstStyle>
          <a:p>
            <a:r>
              <a:rPr lang="de-DE" kern="0" dirty="0" smtClean="0">
                <a:latin typeface="Arial" pitchFamily="34" charset="0"/>
              </a:rPr>
              <a:t>Research Data Management:</a:t>
            </a:r>
            <a:br>
              <a:rPr lang="de-DE" kern="0" dirty="0" smtClean="0">
                <a:latin typeface="Arial" pitchFamily="34" charset="0"/>
              </a:rPr>
            </a:br>
            <a:r>
              <a:rPr lang="de-DE" kern="0" dirty="0" err="1" smtClean="0">
                <a:latin typeface="Arial" pitchFamily="34" charset="0"/>
              </a:rPr>
              <a:t>Where</a:t>
            </a:r>
            <a:r>
              <a:rPr lang="de-DE" kern="0" dirty="0" smtClean="0">
                <a:latin typeface="Arial" pitchFamily="34" charset="0"/>
              </a:rPr>
              <a:t> </a:t>
            </a:r>
            <a:r>
              <a:rPr lang="de-DE" kern="0" dirty="0" err="1" smtClean="0">
                <a:latin typeface="Arial" pitchFamily="34" charset="0"/>
              </a:rPr>
              <a:t>does</a:t>
            </a:r>
            <a:r>
              <a:rPr lang="de-DE" kern="0" dirty="0" smtClean="0">
                <a:latin typeface="Arial" pitchFamily="34" charset="0"/>
              </a:rPr>
              <a:t> </a:t>
            </a:r>
            <a:r>
              <a:rPr lang="de-DE" kern="0" dirty="0" err="1" smtClean="0">
                <a:latin typeface="Arial" pitchFamily="34" charset="0"/>
              </a:rPr>
              <a:t>my</a:t>
            </a:r>
            <a:r>
              <a:rPr lang="de-DE" kern="0" dirty="0" smtClean="0">
                <a:latin typeface="Arial" pitchFamily="34" charset="0"/>
              </a:rPr>
              <a:t> </a:t>
            </a:r>
            <a:r>
              <a:rPr lang="de-DE" kern="0" dirty="0" err="1" smtClean="0">
                <a:latin typeface="Arial" pitchFamily="34" charset="0"/>
              </a:rPr>
              <a:t>data</a:t>
            </a:r>
            <a:r>
              <a:rPr lang="de-DE" kern="0" dirty="0" smtClean="0">
                <a:latin typeface="Arial" pitchFamily="34" charset="0"/>
              </a:rPr>
              <a:t> </a:t>
            </a:r>
            <a:r>
              <a:rPr lang="de-DE" kern="0" dirty="0" err="1" smtClean="0">
                <a:latin typeface="Arial" pitchFamily="34" charset="0"/>
              </a:rPr>
              <a:t>go</a:t>
            </a:r>
            <a:r>
              <a:rPr lang="de-DE" kern="0" dirty="0" smtClean="0">
                <a:latin typeface="Arial" pitchFamily="34" charset="0"/>
              </a:rPr>
              <a:t>?</a:t>
            </a:r>
            <a:endParaRPr lang="de-DE" kern="0" dirty="0"/>
          </a:p>
        </p:txBody>
      </p:sp>
      <p:sp>
        <p:nvSpPr>
          <p:cNvPr id="2" name="Geschweifte Klammer links 1"/>
          <p:cNvSpPr/>
          <p:nvPr/>
        </p:nvSpPr>
        <p:spPr>
          <a:xfrm rot="5400000">
            <a:off x="7427808" y="812200"/>
            <a:ext cx="576064" cy="2497296"/>
          </a:xfrm>
          <a:prstGeom prst="leftBrace">
            <a:avLst/>
          </a:prstGeom>
          <a:ln w="444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3" name="Textfeld 2"/>
          <p:cNvSpPr txBox="1"/>
          <p:nvPr/>
        </p:nvSpPr>
        <p:spPr>
          <a:xfrm>
            <a:off x="6529516" y="1394242"/>
            <a:ext cx="2160240" cy="368126"/>
          </a:xfrm>
          <a:prstGeom prst="rect">
            <a:avLst/>
          </a:prstGeom>
          <a:noFill/>
        </p:spPr>
        <p:txBody>
          <a:bodyPr wrap="square" rtlCol="0">
            <a:spAutoFit/>
          </a:bodyPr>
          <a:lstStyle/>
          <a:p>
            <a:pPr algn="ctr"/>
            <a:r>
              <a:rPr lang="de-DE" dirty="0" smtClean="0"/>
              <a:t>Long-</a:t>
            </a:r>
            <a:r>
              <a:rPr lang="de-DE" dirty="0" err="1" smtClean="0"/>
              <a:t>tail</a:t>
            </a:r>
            <a:r>
              <a:rPr lang="de-DE" dirty="0" smtClean="0"/>
              <a:t> </a:t>
            </a:r>
            <a:r>
              <a:rPr lang="de-DE" dirty="0" err="1" smtClean="0"/>
              <a:t>data</a:t>
            </a:r>
            <a:endParaRPr lang="de-DE" dirty="0"/>
          </a:p>
        </p:txBody>
      </p:sp>
    </p:spTree>
    <p:extLst>
      <p:ext uri="{BB962C8B-B14F-4D97-AF65-F5344CB8AC3E}">
        <p14:creationId xmlns:p14="http://schemas.microsoft.com/office/powerpoint/2010/main" val="250808831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6" end="6"/>
                                            </p:txEl>
                                          </p:spTgt>
                                        </p:tgtEl>
                                        <p:attrNameLst>
                                          <p:attrName>style.visibility</p:attrName>
                                        </p:attrNameLst>
                                      </p:cBhvr>
                                      <p:to>
                                        <p:strVal val="visible"/>
                                      </p:to>
                                    </p:set>
                                    <p:animEffect transition="in" filter="blinds(horizontal)">
                                      <p:cBhvr>
                                        <p:cTn id="7" dur="500"/>
                                        <p:tgtEl>
                                          <p:spTgt spid="8">
                                            <p:txEl>
                                              <p:pRg st="6" end="6"/>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8">
                                            <p:txEl>
                                              <p:pRg st="7" end="7"/>
                                            </p:txEl>
                                          </p:spTgt>
                                        </p:tgtEl>
                                        <p:attrNameLst>
                                          <p:attrName>style.visibility</p:attrName>
                                        </p:attrNameLst>
                                      </p:cBhvr>
                                      <p:to>
                                        <p:strVal val="visible"/>
                                      </p:to>
                                    </p:set>
                                    <p:animEffect transition="in" filter="blinds(horizontal)">
                                      <p:cBhvr>
                                        <p:cTn id="10" dur="500"/>
                                        <p:tgtEl>
                                          <p:spTgt spid="8">
                                            <p:txEl>
                                              <p:pRg st="7" end="7"/>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8">
                                            <p:txEl>
                                              <p:pRg st="8" end="8"/>
                                            </p:txEl>
                                          </p:spTgt>
                                        </p:tgtEl>
                                        <p:attrNameLst>
                                          <p:attrName>style.visibility</p:attrName>
                                        </p:attrNameLst>
                                      </p:cBhvr>
                                      <p:to>
                                        <p:strVal val="visible"/>
                                      </p:to>
                                    </p:set>
                                    <p:animEffect transition="in" filter="blinds(horizontal)">
                                      <p:cBhvr>
                                        <p:cTn id="13" dur="500"/>
                                        <p:tgtEl>
                                          <p:spTgt spid="8">
                                            <p:txEl>
                                              <p:pRg st="8" end="8"/>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8">
                                            <p:txEl>
                                              <p:pRg st="10" end="10"/>
                                            </p:txEl>
                                          </p:spTgt>
                                        </p:tgtEl>
                                        <p:attrNameLst>
                                          <p:attrName>style.visibility</p:attrName>
                                        </p:attrNameLst>
                                      </p:cBhvr>
                                      <p:to>
                                        <p:strVal val="visible"/>
                                      </p:to>
                                    </p:set>
                                    <p:animEffect transition="in" filter="blinds(horizontal)">
                                      <p:cBhvr>
                                        <p:cTn id="16" dur="500"/>
                                        <p:tgtEl>
                                          <p:spTgt spid="8">
                                            <p:txEl>
                                              <p:pRg st="10" end="10"/>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8">
                                            <p:txEl>
                                              <p:pRg st="11" end="11"/>
                                            </p:txEl>
                                          </p:spTgt>
                                        </p:tgtEl>
                                        <p:attrNameLst>
                                          <p:attrName>style.visibility</p:attrName>
                                        </p:attrNameLst>
                                      </p:cBhvr>
                                      <p:to>
                                        <p:strVal val="visible"/>
                                      </p:to>
                                    </p:set>
                                    <p:animEffect transition="in" filter="blinds(horizontal)">
                                      <p:cBhvr>
                                        <p:cTn id="19" dur="500"/>
                                        <p:tgtEl>
                                          <p:spTgt spid="8">
                                            <p:txEl>
                                              <p:pRg st="11" end="11"/>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8">
                                            <p:txEl>
                                              <p:pRg st="12" end="12"/>
                                            </p:txEl>
                                          </p:spTgt>
                                        </p:tgtEl>
                                        <p:attrNameLst>
                                          <p:attrName>style.visibility</p:attrName>
                                        </p:attrNameLst>
                                      </p:cBhvr>
                                      <p:to>
                                        <p:strVal val="visible"/>
                                      </p:to>
                                    </p:set>
                                    <p:animEffect transition="in" filter="blinds(horizontal)">
                                      <p:cBhvr>
                                        <p:cTn id="22" dur="500"/>
                                        <p:tgtEl>
                                          <p:spTgt spid="8">
                                            <p:txEl>
                                              <p:pRg st="12" end="12"/>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8">
                                            <p:txEl>
                                              <p:pRg st="13" end="13"/>
                                            </p:txEl>
                                          </p:spTgt>
                                        </p:tgtEl>
                                        <p:attrNameLst>
                                          <p:attrName>style.visibility</p:attrName>
                                        </p:attrNameLst>
                                      </p:cBhvr>
                                      <p:to>
                                        <p:strVal val="visible"/>
                                      </p:to>
                                    </p:set>
                                    <p:animEffect transition="in" filter="blinds(horizontal)">
                                      <p:cBhvr>
                                        <p:cTn id="25" dur="500"/>
                                        <p:tgtEl>
                                          <p:spTgt spid="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4"/>
          </p:nvPr>
        </p:nvSpPr>
        <p:spPr/>
        <p:txBody>
          <a:bodyPr/>
          <a:lstStyle/>
          <a:p>
            <a:pPr marL="342900" indent="-342900">
              <a:buFont typeface="Arial" panose="020B0604020202020204" pitchFamily="34" charset="0"/>
              <a:buChar char="•"/>
            </a:pPr>
            <a:endParaRPr lang="de-DE" altLang="de-DE" sz="2000" dirty="0" smtClean="0">
              <a:solidFill>
                <a:srgbClr val="000000"/>
              </a:solidFill>
              <a:sym typeface="Calibri" pitchFamily="34" charset="0"/>
            </a:endParaRPr>
          </a:p>
          <a:p>
            <a:pPr marL="342900" indent="-342900">
              <a:buFont typeface="Arial" panose="020B0604020202020204" pitchFamily="34" charset="0"/>
              <a:buChar char="•"/>
            </a:pPr>
            <a:r>
              <a:rPr lang="de-DE" altLang="de-DE" sz="2000" dirty="0" err="1" smtClean="0">
                <a:solidFill>
                  <a:srgbClr val="000000"/>
                </a:solidFill>
                <a:sym typeface="Calibri" pitchFamily="34" charset="0"/>
              </a:rPr>
              <a:t>Creation</a:t>
            </a:r>
            <a:r>
              <a:rPr lang="de-DE" altLang="de-DE" sz="2000" dirty="0" smtClean="0">
                <a:solidFill>
                  <a:srgbClr val="000000"/>
                </a:solidFill>
                <a:sym typeface="Calibri" pitchFamily="34" charset="0"/>
              </a:rPr>
              <a:t> </a:t>
            </a:r>
            <a:r>
              <a:rPr lang="de-DE" altLang="de-DE" sz="2000" dirty="0" err="1">
                <a:solidFill>
                  <a:srgbClr val="000000"/>
                </a:solidFill>
                <a:sym typeface="Calibri" pitchFamily="34" charset="0"/>
              </a:rPr>
              <a:t>of</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new</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and</a:t>
            </a:r>
            <a:r>
              <a:rPr lang="de-DE" altLang="de-DE" sz="2000" dirty="0">
                <a:solidFill>
                  <a:srgbClr val="000000"/>
                </a:solidFill>
                <a:sym typeface="Calibri" pitchFamily="34" charset="0"/>
              </a:rPr>
              <a:t> </a:t>
            </a:r>
            <a:r>
              <a:rPr lang="de-DE" altLang="de-DE" sz="2000" dirty="0" err="1" smtClean="0">
                <a:solidFill>
                  <a:srgbClr val="000000"/>
                </a:solidFill>
                <a:sym typeface="Calibri" pitchFamily="34" charset="0"/>
              </a:rPr>
              <a:t>strengthening</a:t>
            </a:r>
            <a:r>
              <a:rPr lang="de-DE" altLang="de-DE" sz="2000" dirty="0" smtClean="0">
                <a:solidFill>
                  <a:srgbClr val="000000"/>
                </a:solidFill>
                <a:sym typeface="Calibri" pitchFamily="34" charset="0"/>
              </a:rPr>
              <a:t> </a:t>
            </a:r>
            <a:r>
              <a:rPr lang="de-DE" altLang="de-DE" sz="2000" dirty="0" err="1">
                <a:solidFill>
                  <a:srgbClr val="000000"/>
                </a:solidFill>
                <a:sym typeface="Calibri" pitchFamily="34" charset="0"/>
              </a:rPr>
              <a:t>of</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existing</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data</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centres</a:t>
            </a:r>
            <a:endParaRPr lang="de-DE" altLang="de-DE" sz="2000" dirty="0">
              <a:solidFill>
                <a:srgbClr val="000000"/>
              </a:solidFill>
              <a:sym typeface="Calibri" pitchFamily="34" charset="0"/>
            </a:endParaRPr>
          </a:p>
          <a:p>
            <a:pPr marL="342900" indent="-342900">
              <a:buFont typeface="Arial" panose="020B0604020202020204" pitchFamily="34" charset="0"/>
              <a:buChar char="•"/>
            </a:pPr>
            <a:endParaRPr lang="de-DE" altLang="de-DE" sz="2000" dirty="0">
              <a:solidFill>
                <a:srgbClr val="000000"/>
              </a:solidFill>
              <a:sym typeface="Calibri" pitchFamily="34" charset="0"/>
            </a:endParaRPr>
          </a:p>
          <a:p>
            <a:pPr marL="342900" indent="-342900">
              <a:buFont typeface="Arial" panose="020B0604020202020204" pitchFamily="34" charset="0"/>
              <a:buChar char="•"/>
            </a:pPr>
            <a:r>
              <a:rPr lang="de-DE" altLang="de-DE" sz="2000" dirty="0">
                <a:solidFill>
                  <a:srgbClr val="000000"/>
                </a:solidFill>
                <a:sym typeface="Calibri" pitchFamily="34" charset="0"/>
              </a:rPr>
              <a:t>Global </a:t>
            </a:r>
            <a:r>
              <a:rPr lang="de-DE" altLang="de-DE" sz="2000" dirty="0" err="1">
                <a:solidFill>
                  <a:srgbClr val="000000"/>
                </a:solidFill>
                <a:sym typeface="Calibri" pitchFamily="34" charset="0"/>
              </a:rPr>
              <a:t>access</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to</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data</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sets</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and</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their</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metadata</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through</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existing</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catalogues</a:t>
            </a:r>
            <a:endParaRPr lang="de-DE" altLang="de-DE" sz="2000" dirty="0">
              <a:solidFill>
                <a:srgbClr val="000000"/>
              </a:solidFill>
              <a:sym typeface="Calibri" pitchFamily="34" charset="0"/>
            </a:endParaRPr>
          </a:p>
          <a:p>
            <a:pPr marL="342900" indent="-342900">
              <a:buFont typeface="Arial" panose="020B0604020202020204" pitchFamily="34" charset="0"/>
              <a:buChar char="•"/>
            </a:pPr>
            <a:endParaRPr lang="de-DE" altLang="de-DE" sz="2000" dirty="0">
              <a:solidFill>
                <a:srgbClr val="000000"/>
              </a:solidFill>
              <a:sym typeface="Calibri" pitchFamily="34" charset="0"/>
            </a:endParaRPr>
          </a:p>
          <a:p>
            <a:pPr marL="342900" indent="-342900">
              <a:buFont typeface="Arial" panose="020B0604020202020204" pitchFamily="34" charset="0"/>
              <a:buChar char="•"/>
            </a:pPr>
            <a:r>
              <a:rPr lang="de-DE" altLang="de-DE" sz="2000" dirty="0" err="1">
                <a:solidFill>
                  <a:srgbClr val="000000"/>
                </a:solidFill>
                <a:sym typeface="Calibri" pitchFamily="34" charset="0"/>
              </a:rPr>
              <a:t>By</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the</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use</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of</a:t>
            </a:r>
            <a:r>
              <a:rPr lang="de-DE" altLang="de-DE" sz="2000" dirty="0">
                <a:solidFill>
                  <a:srgbClr val="000000"/>
                </a:solidFill>
                <a:sym typeface="Calibri" pitchFamily="34" charset="0"/>
              </a:rPr>
              <a:t> persistent </a:t>
            </a:r>
            <a:r>
              <a:rPr lang="de-DE" altLang="de-DE" sz="2000" dirty="0" err="1">
                <a:solidFill>
                  <a:srgbClr val="000000"/>
                </a:solidFill>
                <a:sym typeface="Calibri" pitchFamily="34" charset="0"/>
              </a:rPr>
              <a:t>identifiers</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for</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data</a:t>
            </a:r>
            <a:endParaRPr lang="de-DE" altLang="de-DE" sz="2000" dirty="0">
              <a:solidFill>
                <a:srgbClr val="000000"/>
              </a:solidFill>
              <a:sym typeface="Calibri" pitchFamily="34" charset="0"/>
            </a:endParaRPr>
          </a:p>
          <a:p>
            <a:pPr marL="342900" indent="-342900">
              <a:buFont typeface="Arial" panose="020B0604020202020204" pitchFamily="34" charset="0"/>
              <a:buChar char="•"/>
            </a:pPr>
            <a:endParaRPr lang="de-DE" altLang="de-DE" sz="2000" dirty="0">
              <a:solidFill>
                <a:srgbClr val="000000"/>
              </a:solidFill>
              <a:sym typeface="Calibri" pitchFamily="34" charset="0"/>
            </a:endParaRPr>
          </a:p>
          <a:p>
            <a:pPr marL="342900" indent="-342900">
              <a:buFont typeface="Arial" panose="020B0604020202020204" pitchFamily="34" charset="0"/>
              <a:buChar char="•"/>
            </a:pPr>
            <a:r>
              <a:rPr lang="de-DE" altLang="de-DE" sz="2000" dirty="0">
                <a:solidFill>
                  <a:srgbClr val="000000"/>
                </a:solidFill>
                <a:sym typeface="Calibri" pitchFamily="34" charset="0"/>
              </a:rPr>
              <a:t>Monitoring </a:t>
            </a:r>
            <a:r>
              <a:rPr lang="de-DE" altLang="de-DE" sz="2000" dirty="0" err="1">
                <a:solidFill>
                  <a:srgbClr val="000000"/>
                </a:solidFill>
                <a:sym typeface="Calibri" pitchFamily="34" charset="0"/>
              </a:rPr>
              <a:t>of</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new</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technology</a:t>
            </a:r>
            <a:r>
              <a:rPr lang="de-DE" altLang="de-DE" sz="2000" dirty="0">
                <a:solidFill>
                  <a:srgbClr val="000000"/>
                </a:solidFill>
                <a:sym typeface="Calibri" pitchFamily="34" charset="0"/>
              </a:rPr>
              <a:t> </a:t>
            </a:r>
            <a:r>
              <a:rPr lang="de-DE" altLang="de-DE" sz="2000" dirty="0" err="1">
                <a:solidFill>
                  <a:srgbClr val="000000"/>
                </a:solidFill>
                <a:sym typeface="Calibri" pitchFamily="34" charset="0"/>
              </a:rPr>
              <a:t>trends</a:t>
            </a:r>
            <a:r>
              <a:rPr lang="de-DE" altLang="de-DE" sz="2000" dirty="0">
                <a:solidFill>
                  <a:srgbClr val="000000"/>
                </a:solidFill>
                <a:sym typeface="Calibri" pitchFamily="34" charset="0"/>
              </a:rPr>
              <a:t> in </a:t>
            </a:r>
            <a:r>
              <a:rPr lang="de-DE" altLang="de-DE" sz="2000" dirty="0" err="1" smtClean="0">
                <a:solidFill>
                  <a:srgbClr val="000000"/>
                </a:solidFill>
                <a:sym typeface="Calibri" pitchFamily="34" charset="0"/>
              </a:rPr>
              <a:t>science</a:t>
            </a:r>
            <a:endParaRPr lang="de-DE" altLang="de-DE" sz="2000" dirty="0">
              <a:solidFill>
                <a:srgbClr val="000000"/>
              </a:solidFill>
              <a:sym typeface="Calibri" pitchFamily="34" charset="0"/>
            </a:endParaRPr>
          </a:p>
          <a:p>
            <a:endParaRPr lang="de-DE" dirty="0"/>
          </a:p>
        </p:txBody>
      </p:sp>
      <p:sp>
        <p:nvSpPr>
          <p:cNvPr id="3" name="Titel 2"/>
          <p:cNvSpPr>
            <a:spLocks noGrp="1"/>
          </p:cNvSpPr>
          <p:nvPr>
            <p:ph type="title"/>
          </p:nvPr>
        </p:nvSpPr>
        <p:spPr/>
        <p:txBody>
          <a:bodyPr/>
          <a:lstStyle/>
          <a:p>
            <a:r>
              <a:rPr lang="de-DE" dirty="0" smtClean="0"/>
              <a:t>Solution</a:t>
            </a:r>
            <a:endParaRPr lang="de-DE" dirty="0"/>
          </a:p>
        </p:txBody>
      </p:sp>
    </p:spTree>
    <p:extLst>
      <p:ext uri="{BB962C8B-B14F-4D97-AF65-F5344CB8AC3E}">
        <p14:creationId xmlns:p14="http://schemas.microsoft.com/office/powerpoint/2010/main" val="32322346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4" name="Rectangle 23"/>
          <p:cNvSpPr>
            <a:spLocks noChangeArrowheads="1"/>
          </p:cNvSpPr>
          <p:nvPr/>
        </p:nvSpPr>
        <p:spPr bwMode="auto">
          <a:xfrm>
            <a:off x="798267" y="1196752"/>
            <a:ext cx="4997869" cy="509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36" tIns="48368" rIns="96736" bIns="48368"/>
          <a:lstStyle>
            <a:lvl1pPr marL="341313" indent="-341313" defTabSz="815975" eaLnBrk="0" hangingPunct="0">
              <a:tabLst>
                <a:tab pos="1017588" algn="l"/>
              </a:tabLst>
              <a:defRPr sz="1700">
                <a:solidFill>
                  <a:schemeClr val="tx1"/>
                </a:solidFill>
                <a:latin typeface="Arial" pitchFamily="34" charset="0"/>
                <a:ea typeface="MS PGothic" pitchFamily="34" charset="-128"/>
              </a:defRPr>
            </a:lvl1pPr>
            <a:lvl2pPr marL="341313" indent="-341313" defTabSz="815975" eaLnBrk="0" hangingPunct="0">
              <a:tabLst>
                <a:tab pos="1017588" algn="l"/>
              </a:tabLst>
              <a:defRPr sz="1700">
                <a:solidFill>
                  <a:schemeClr val="tx1"/>
                </a:solidFill>
                <a:latin typeface="Arial" pitchFamily="34" charset="0"/>
                <a:ea typeface="MS PGothic" pitchFamily="34" charset="-128"/>
              </a:defRPr>
            </a:lvl2pPr>
            <a:lvl3pPr marL="1079500" indent="-215900" defTabSz="815975" eaLnBrk="0" hangingPunct="0">
              <a:tabLst>
                <a:tab pos="1017588" algn="l"/>
              </a:tabLst>
              <a:defRPr sz="1700">
                <a:solidFill>
                  <a:schemeClr val="tx1"/>
                </a:solidFill>
                <a:latin typeface="Arial" pitchFamily="34" charset="0"/>
                <a:ea typeface="MS PGothic" pitchFamily="34" charset="-128"/>
              </a:defRPr>
            </a:lvl3pPr>
            <a:lvl4pPr marL="1512888" indent="-215900" defTabSz="815975" eaLnBrk="0" hangingPunct="0">
              <a:tabLst>
                <a:tab pos="1017588" algn="l"/>
              </a:tabLst>
              <a:defRPr sz="1700">
                <a:solidFill>
                  <a:schemeClr val="tx1"/>
                </a:solidFill>
                <a:latin typeface="Arial" pitchFamily="34" charset="0"/>
                <a:ea typeface="MS PGothic" pitchFamily="34" charset="-128"/>
              </a:defRPr>
            </a:lvl4pPr>
            <a:lvl5pPr marL="1944688" indent="-215900" defTabSz="815975" eaLnBrk="0" hangingPunct="0">
              <a:tabLst>
                <a:tab pos="1017588" algn="l"/>
              </a:tabLst>
              <a:defRPr sz="1700">
                <a:solidFill>
                  <a:schemeClr val="tx1"/>
                </a:solidFill>
                <a:latin typeface="Arial" pitchFamily="34" charset="0"/>
                <a:ea typeface="MS PGothic" pitchFamily="34" charset="-128"/>
              </a:defRPr>
            </a:lvl5pPr>
            <a:lvl6pPr marL="2401888" indent="-215900" defTabSz="815975" eaLnBrk="0" fontAlgn="base" hangingPunct="0">
              <a:spcBef>
                <a:spcPct val="0"/>
              </a:spcBef>
              <a:spcAft>
                <a:spcPct val="0"/>
              </a:spcAft>
              <a:tabLst>
                <a:tab pos="1017588" algn="l"/>
              </a:tabLst>
              <a:defRPr sz="1700">
                <a:solidFill>
                  <a:schemeClr val="tx1"/>
                </a:solidFill>
                <a:latin typeface="Arial" pitchFamily="34" charset="0"/>
                <a:ea typeface="MS PGothic" pitchFamily="34" charset="-128"/>
              </a:defRPr>
            </a:lvl6pPr>
            <a:lvl7pPr marL="2859088" indent="-215900" defTabSz="815975" eaLnBrk="0" fontAlgn="base" hangingPunct="0">
              <a:spcBef>
                <a:spcPct val="0"/>
              </a:spcBef>
              <a:spcAft>
                <a:spcPct val="0"/>
              </a:spcAft>
              <a:tabLst>
                <a:tab pos="1017588" algn="l"/>
              </a:tabLst>
              <a:defRPr sz="1700">
                <a:solidFill>
                  <a:schemeClr val="tx1"/>
                </a:solidFill>
                <a:latin typeface="Arial" pitchFamily="34" charset="0"/>
                <a:ea typeface="MS PGothic" pitchFamily="34" charset="-128"/>
              </a:defRPr>
            </a:lvl7pPr>
            <a:lvl8pPr marL="3316288" indent="-215900" defTabSz="815975" eaLnBrk="0" fontAlgn="base" hangingPunct="0">
              <a:spcBef>
                <a:spcPct val="0"/>
              </a:spcBef>
              <a:spcAft>
                <a:spcPct val="0"/>
              </a:spcAft>
              <a:tabLst>
                <a:tab pos="1017588" algn="l"/>
              </a:tabLst>
              <a:defRPr sz="1700">
                <a:solidFill>
                  <a:schemeClr val="tx1"/>
                </a:solidFill>
                <a:latin typeface="Arial" pitchFamily="34" charset="0"/>
                <a:ea typeface="MS PGothic" pitchFamily="34" charset="-128"/>
              </a:defRPr>
            </a:lvl8pPr>
            <a:lvl9pPr marL="3773488" indent="-215900" defTabSz="815975" eaLnBrk="0" fontAlgn="base" hangingPunct="0">
              <a:spcBef>
                <a:spcPct val="0"/>
              </a:spcBef>
              <a:spcAft>
                <a:spcPct val="0"/>
              </a:spcAft>
              <a:tabLst>
                <a:tab pos="1017588" algn="l"/>
              </a:tabLst>
              <a:defRPr sz="1700">
                <a:solidFill>
                  <a:schemeClr val="tx1"/>
                </a:solidFill>
                <a:latin typeface="Arial" pitchFamily="34" charset="0"/>
                <a:ea typeface="MS PGothic" pitchFamily="34" charset="-128"/>
              </a:defRPr>
            </a:lvl9pPr>
          </a:lstStyle>
          <a:p>
            <a:pPr>
              <a:spcBef>
                <a:spcPct val="20000"/>
              </a:spcBef>
            </a:pPr>
            <a:r>
              <a:rPr lang="en-US" altLang="en-US" sz="1800" b="1" dirty="0">
                <a:cs typeface="Arial" pitchFamily="34" charset="0"/>
              </a:rPr>
              <a:t>Objective</a:t>
            </a:r>
            <a:r>
              <a:rPr lang="en-US" altLang="en-US" sz="1800" dirty="0">
                <a:cs typeface="Arial" pitchFamily="34" charset="0"/>
              </a:rPr>
              <a:t>:</a:t>
            </a:r>
            <a:br>
              <a:rPr lang="en-US" altLang="en-US" sz="1800" dirty="0">
                <a:cs typeface="Arial" pitchFamily="34" charset="0"/>
              </a:rPr>
            </a:br>
            <a:r>
              <a:rPr lang="en-US" altLang="de-DE" sz="1800" dirty="0"/>
              <a:t>Establish a </a:t>
            </a:r>
            <a:r>
              <a:rPr lang="en-US" altLang="de-DE" sz="1800" b="1" dirty="0"/>
              <a:t>digital data repository </a:t>
            </a:r>
            <a:r>
              <a:rPr lang="en-US" altLang="de-DE" sz="1800" dirty="0"/>
              <a:t>(RADAR) as a basic service for scientific institutions for archiving &amp; publishing research data</a:t>
            </a:r>
            <a:endParaRPr lang="en-US" altLang="de-DE" sz="1800" dirty="0">
              <a:sym typeface="Wingdings" pitchFamily="2" charset="2"/>
            </a:endParaRPr>
          </a:p>
          <a:p>
            <a:pPr>
              <a:spcBef>
                <a:spcPct val="20000"/>
              </a:spcBef>
            </a:pPr>
            <a:endParaRPr lang="en-US" altLang="de-DE" sz="700" b="1" dirty="0">
              <a:cs typeface="Arial" pitchFamily="34" charset="0"/>
              <a:sym typeface="Wingdings" pitchFamily="2" charset="2"/>
            </a:endParaRPr>
          </a:p>
          <a:p>
            <a:pPr>
              <a:spcBef>
                <a:spcPct val="20000"/>
              </a:spcBef>
            </a:pPr>
            <a:r>
              <a:rPr lang="en-US" altLang="de-DE" sz="1800" b="1" dirty="0">
                <a:cs typeface="Arial" pitchFamily="34" charset="0"/>
                <a:sym typeface="Wingdings" pitchFamily="2" charset="2"/>
              </a:rPr>
              <a:t>Goal:</a:t>
            </a:r>
            <a:br>
              <a:rPr lang="en-US" altLang="de-DE" sz="1800" b="1" dirty="0">
                <a:cs typeface="Arial" pitchFamily="34" charset="0"/>
                <a:sym typeface="Wingdings" pitchFamily="2" charset="2"/>
              </a:rPr>
            </a:br>
            <a:r>
              <a:rPr lang="en-US" altLang="de-DE" sz="1800" b="1" dirty="0" smtClean="0">
                <a:solidFill>
                  <a:srgbClr val="C21222"/>
                </a:solidFill>
                <a:cs typeface="Arial" pitchFamily="34" charset="0"/>
                <a:sym typeface="Wingdings" pitchFamily="2" charset="2"/>
              </a:rPr>
              <a:t>Preservation &amp; reuse of research data</a:t>
            </a:r>
            <a:endParaRPr lang="en-US" altLang="de-DE" sz="1800" b="1" dirty="0">
              <a:solidFill>
                <a:srgbClr val="C21222"/>
              </a:solidFill>
              <a:cs typeface="Arial" pitchFamily="34" charset="0"/>
              <a:sym typeface="Wingdings" pitchFamily="2" charset="2"/>
            </a:endParaRPr>
          </a:p>
          <a:p>
            <a:pPr>
              <a:spcBef>
                <a:spcPct val="20000"/>
              </a:spcBef>
            </a:pPr>
            <a:endParaRPr lang="en-US" altLang="de-DE" sz="700" b="1" dirty="0">
              <a:cs typeface="Arial" pitchFamily="34" charset="0"/>
              <a:sym typeface="Wingdings" pitchFamily="2" charset="2"/>
            </a:endParaRPr>
          </a:p>
          <a:p>
            <a:pPr lvl="1">
              <a:spcBef>
                <a:spcPct val="20000"/>
              </a:spcBef>
            </a:pPr>
            <a:r>
              <a:rPr lang="en-US" altLang="en-US" sz="1800" b="1" dirty="0" smtClean="0">
                <a:cs typeface="Arial" pitchFamily="34" charset="0"/>
              </a:rPr>
              <a:t>Focus</a:t>
            </a:r>
            <a:r>
              <a:rPr lang="en-US" altLang="en-US" sz="1800" dirty="0">
                <a:cs typeface="Arial" pitchFamily="34" charset="0"/>
              </a:rPr>
              <a:t>:</a:t>
            </a:r>
            <a:br>
              <a:rPr lang="en-US" altLang="en-US" sz="1800" dirty="0">
                <a:cs typeface="Arial" pitchFamily="34" charset="0"/>
              </a:rPr>
            </a:br>
            <a:r>
              <a:rPr lang="en-US" altLang="en-US" sz="1800" dirty="0">
                <a:cs typeface="Arial" pitchFamily="34" charset="0"/>
              </a:rPr>
              <a:t>Repository for specialized research </a:t>
            </a:r>
            <a:r>
              <a:rPr lang="en-US" altLang="en-US" sz="1800" dirty="0" smtClean="0">
                <a:cs typeface="Arial" pitchFamily="34" charset="0"/>
              </a:rPr>
              <a:t>disciplines (</a:t>
            </a:r>
            <a:r>
              <a:rPr lang="en-US" altLang="en-US" sz="1800" dirty="0">
                <a:cs typeface="Arial" pitchFamily="34" charset="0"/>
              </a:rPr>
              <a:t>‚</a:t>
            </a:r>
            <a:r>
              <a:rPr lang="en-US" altLang="en-US" sz="1800" b="1" dirty="0">
                <a:cs typeface="Arial" pitchFamily="34" charset="0"/>
              </a:rPr>
              <a:t>Long </a:t>
            </a:r>
            <a:r>
              <a:rPr lang="en-US" altLang="en-US" sz="1800" b="1" dirty="0" smtClean="0">
                <a:cs typeface="Arial" pitchFamily="34" charset="0"/>
              </a:rPr>
              <a:t>Tail‘</a:t>
            </a:r>
            <a:r>
              <a:rPr lang="en-US" altLang="en-US" sz="1800" dirty="0" smtClean="0">
                <a:cs typeface="Arial" pitchFamily="34" charset="0"/>
              </a:rPr>
              <a:t>), addition </a:t>
            </a:r>
            <a:r>
              <a:rPr lang="en-US" altLang="en-US" sz="1800" dirty="0">
                <a:cs typeface="Arial" pitchFamily="34" charset="0"/>
              </a:rPr>
              <a:t>to big data </a:t>
            </a:r>
            <a:r>
              <a:rPr lang="en-US" altLang="en-US" sz="1800" dirty="0" smtClean="0">
                <a:cs typeface="Arial" pitchFamily="34" charset="0"/>
              </a:rPr>
              <a:t>archives </a:t>
            </a:r>
            <a:r>
              <a:rPr lang="en-US" altLang="en-US" sz="1800" dirty="0" smtClean="0">
                <a:cs typeface="Arial" pitchFamily="34" charset="0"/>
                <a:sym typeface="Wingdings" pitchFamily="2" charset="2"/>
              </a:rPr>
              <a:t> for customers without own computing centers/capacities, dedicated to open research data standards</a:t>
            </a:r>
          </a:p>
          <a:p>
            <a:pPr lvl="1">
              <a:spcBef>
                <a:spcPct val="20000"/>
              </a:spcBef>
            </a:pPr>
            <a:endParaRPr lang="en-US" altLang="en-US" sz="900" dirty="0" smtClean="0">
              <a:cs typeface="Arial" pitchFamily="34" charset="0"/>
            </a:endParaRPr>
          </a:p>
          <a:p>
            <a:pPr>
              <a:spcBef>
                <a:spcPct val="20000"/>
              </a:spcBef>
            </a:pPr>
            <a:r>
              <a:rPr lang="en-US" altLang="en-US" sz="1800" b="1" dirty="0" smtClean="0">
                <a:cs typeface="Arial" pitchFamily="34" charset="0"/>
              </a:rPr>
              <a:t>Duration</a:t>
            </a:r>
            <a:r>
              <a:rPr lang="en-US" altLang="en-US" sz="1800" dirty="0">
                <a:cs typeface="Arial" pitchFamily="34" charset="0"/>
              </a:rPr>
              <a:t>: September 2013 – August 2016</a:t>
            </a:r>
          </a:p>
          <a:p>
            <a:pPr>
              <a:spcBef>
                <a:spcPct val="20000"/>
              </a:spcBef>
            </a:pPr>
            <a:r>
              <a:rPr lang="en-US" altLang="en-US" sz="1800" b="1" dirty="0" smtClean="0">
                <a:cs typeface="Arial" pitchFamily="34" charset="0"/>
              </a:rPr>
              <a:t>Further information: </a:t>
            </a:r>
            <a:r>
              <a:rPr lang="en-US" altLang="en-US" sz="1800" dirty="0" smtClean="0">
                <a:cs typeface="Arial" pitchFamily="34" charset="0"/>
              </a:rPr>
              <a:t>www.radar-projekt.org</a:t>
            </a:r>
          </a:p>
          <a:p>
            <a:pPr>
              <a:spcBef>
                <a:spcPct val="20000"/>
              </a:spcBef>
            </a:pPr>
            <a:r>
              <a:rPr lang="en-US" altLang="en-US" sz="1800" b="1" dirty="0" smtClean="0">
                <a:cs typeface="Arial" pitchFamily="34" charset="0"/>
              </a:rPr>
              <a:t>Service (June 2016): </a:t>
            </a:r>
            <a:r>
              <a:rPr lang="en-US" altLang="en-US" sz="1800" dirty="0" smtClean="0">
                <a:cs typeface="Arial" pitchFamily="34" charset="0"/>
              </a:rPr>
              <a:t>www.radar-service.eu</a:t>
            </a:r>
            <a:endParaRPr lang="en-US" altLang="en-US" sz="1800" dirty="0">
              <a:cs typeface="Arial" pitchFamily="34" charset="0"/>
            </a:endParaRPr>
          </a:p>
        </p:txBody>
      </p:sp>
      <p:pic>
        <p:nvPicPr>
          <p:cNvPr id="266247" name="Picture 17" descr="RADAR_Logo_RGB_300"/>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71360" y="1196752"/>
            <a:ext cx="2734968" cy="619639"/>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48" name="Rectangle 8"/>
          <p:cNvSpPr>
            <a:spLocks noChangeArrowheads="1"/>
          </p:cNvSpPr>
          <p:nvPr/>
        </p:nvSpPr>
        <p:spPr bwMode="auto">
          <a:xfrm>
            <a:off x="860138" y="225018"/>
            <a:ext cx="7235570" cy="4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744" tIns="48372" rIns="96744" bIns="48372" anchor="ctr"/>
          <a:lstStyle>
            <a:lvl1pPr>
              <a:defRPr sz="2400">
                <a:solidFill>
                  <a:schemeClr val="bg1"/>
                </a:solidFill>
                <a:latin typeface="Arial" pitchFamily="34" charset="0"/>
                <a:ea typeface="Geneva"/>
                <a:cs typeface="Arial" pitchFamily="34" charset="0"/>
              </a:defRPr>
            </a:lvl1pPr>
            <a:lvl2pPr>
              <a:defRPr sz="2400">
                <a:solidFill>
                  <a:schemeClr val="bg1"/>
                </a:solidFill>
                <a:latin typeface="Arial" pitchFamily="34" charset="0"/>
                <a:ea typeface="Geneva"/>
                <a:cs typeface="Arial" pitchFamily="34" charset="0"/>
              </a:defRPr>
            </a:lvl2pPr>
            <a:lvl3pPr>
              <a:defRPr sz="2400">
                <a:solidFill>
                  <a:schemeClr val="bg1"/>
                </a:solidFill>
                <a:latin typeface="Arial" pitchFamily="34" charset="0"/>
                <a:ea typeface="Geneva"/>
                <a:cs typeface="Arial" pitchFamily="34" charset="0"/>
              </a:defRPr>
            </a:lvl3pPr>
            <a:lvl4pPr>
              <a:defRPr sz="2400">
                <a:solidFill>
                  <a:schemeClr val="bg1"/>
                </a:solidFill>
                <a:latin typeface="Arial" pitchFamily="34" charset="0"/>
                <a:ea typeface="Geneva"/>
                <a:cs typeface="Arial" pitchFamily="34" charset="0"/>
              </a:defRPr>
            </a:lvl4pPr>
            <a:lvl5pPr>
              <a:defRPr sz="2400">
                <a:solidFill>
                  <a:schemeClr val="bg1"/>
                </a:solidFill>
                <a:latin typeface="Arial" pitchFamily="34" charset="0"/>
                <a:ea typeface="Geneva"/>
                <a:cs typeface="Arial" pitchFamily="34" charset="0"/>
              </a:defRPr>
            </a:lvl5pPr>
            <a:lvl6pPr marL="457200" defTabSz="431800" fontAlgn="base">
              <a:spcBef>
                <a:spcPct val="0"/>
              </a:spcBef>
              <a:spcAft>
                <a:spcPct val="0"/>
              </a:spcAft>
              <a:defRPr sz="2400">
                <a:solidFill>
                  <a:schemeClr val="bg1"/>
                </a:solidFill>
                <a:latin typeface="Arial" pitchFamily="34" charset="0"/>
                <a:ea typeface="Geneva"/>
                <a:cs typeface="Arial" pitchFamily="34" charset="0"/>
              </a:defRPr>
            </a:lvl6pPr>
            <a:lvl7pPr marL="914400" defTabSz="431800" fontAlgn="base">
              <a:spcBef>
                <a:spcPct val="0"/>
              </a:spcBef>
              <a:spcAft>
                <a:spcPct val="0"/>
              </a:spcAft>
              <a:defRPr sz="2400">
                <a:solidFill>
                  <a:schemeClr val="bg1"/>
                </a:solidFill>
                <a:latin typeface="Arial" pitchFamily="34" charset="0"/>
                <a:ea typeface="Geneva"/>
                <a:cs typeface="Arial" pitchFamily="34" charset="0"/>
              </a:defRPr>
            </a:lvl7pPr>
            <a:lvl8pPr marL="1371600" defTabSz="431800" fontAlgn="base">
              <a:spcBef>
                <a:spcPct val="0"/>
              </a:spcBef>
              <a:spcAft>
                <a:spcPct val="0"/>
              </a:spcAft>
              <a:defRPr sz="2400">
                <a:solidFill>
                  <a:schemeClr val="bg1"/>
                </a:solidFill>
                <a:latin typeface="Arial" pitchFamily="34" charset="0"/>
                <a:ea typeface="Geneva"/>
                <a:cs typeface="Arial" pitchFamily="34" charset="0"/>
              </a:defRPr>
            </a:lvl8pPr>
            <a:lvl9pPr marL="1828800" defTabSz="431800" fontAlgn="base">
              <a:spcBef>
                <a:spcPct val="0"/>
              </a:spcBef>
              <a:spcAft>
                <a:spcPct val="0"/>
              </a:spcAft>
              <a:defRPr sz="2400">
                <a:solidFill>
                  <a:schemeClr val="bg1"/>
                </a:solidFill>
                <a:latin typeface="Arial" pitchFamily="34" charset="0"/>
                <a:ea typeface="Geneva"/>
                <a:cs typeface="Arial" pitchFamily="34" charset="0"/>
              </a:defRPr>
            </a:lvl9pPr>
          </a:lstStyle>
          <a:p>
            <a:r>
              <a:rPr lang="en-US" altLang="de-DE" b="1"/>
              <a:t>R</a:t>
            </a:r>
            <a:r>
              <a:rPr lang="en-US" altLang="de-DE"/>
              <a:t>esearch </a:t>
            </a:r>
            <a:r>
              <a:rPr lang="en-US" altLang="de-DE" b="1"/>
              <a:t>Da</a:t>
            </a:r>
            <a:r>
              <a:rPr lang="en-US" altLang="de-DE"/>
              <a:t>ta </a:t>
            </a:r>
            <a:r>
              <a:rPr lang="en-US" altLang="de-DE" b="1"/>
              <a:t>R</a:t>
            </a:r>
            <a:r>
              <a:rPr lang="en-US" altLang="de-DE"/>
              <a:t>epository - </a:t>
            </a:r>
            <a:r>
              <a:rPr lang="en-US" altLang="de-DE" b="1"/>
              <a:t>RADAR</a:t>
            </a:r>
          </a:p>
        </p:txBody>
      </p:sp>
      <p:sp>
        <p:nvSpPr>
          <p:cNvPr id="8" name="Rectangle 25"/>
          <p:cNvSpPr txBox="1">
            <a:spLocks noChangeArrowheads="1"/>
          </p:cNvSpPr>
          <p:nvPr/>
        </p:nvSpPr>
        <p:spPr>
          <a:xfrm>
            <a:off x="683567" y="620694"/>
            <a:ext cx="6624737" cy="433387"/>
          </a:xfrm>
          <a:prstGeom prst="rect">
            <a:avLst/>
          </a:prstGeom>
        </p:spPr>
        <p:txBody>
          <a:bodyPr/>
          <a:lstStyle>
            <a:lvl1pPr algn="l" rtl="0" eaLnBrk="1" fontAlgn="base" hangingPunct="1">
              <a:lnSpc>
                <a:spcPct val="113000"/>
              </a:lnSpc>
              <a:spcBef>
                <a:spcPct val="0"/>
              </a:spcBef>
              <a:spcAft>
                <a:spcPct val="0"/>
              </a:spcAft>
              <a:defRPr sz="2200" b="1">
                <a:solidFill>
                  <a:schemeClr val="tx2"/>
                </a:solidFill>
                <a:latin typeface="+mj-lt"/>
                <a:ea typeface="+mj-ea"/>
                <a:cs typeface="+mj-cs"/>
              </a:defRPr>
            </a:lvl1pPr>
            <a:lvl2pPr algn="l" rtl="0" eaLnBrk="1" fontAlgn="base" hangingPunct="1">
              <a:lnSpc>
                <a:spcPts val="3000"/>
              </a:lnSpc>
              <a:spcBef>
                <a:spcPct val="0"/>
              </a:spcBef>
              <a:spcAft>
                <a:spcPct val="0"/>
              </a:spcAft>
              <a:defRPr sz="2200" b="1">
                <a:solidFill>
                  <a:schemeClr val="tx1"/>
                </a:solidFill>
                <a:latin typeface="Arial" charset="0"/>
                <a:cs typeface="Arial" charset="0"/>
              </a:defRPr>
            </a:lvl2pPr>
            <a:lvl3pPr algn="l" rtl="0" eaLnBrk="1" fontAlgn="base" hangingPunct="1">
              <a:lnSpc>
                <a:spcPts val="3000"/>
              </a:lnSpc>
              <a:spcBef>
                <a:spcPct val="0"/>
              </a:spcBef>
              <a:spcAft>
                <a:spcPct val="0"/>
              </a:spcAft>
              <a:defRPr sz="2200" b="1">
                <a:solidFill>
                  <a:schemeClr val="tx1"/>
                </a:solidFill>
                <a:latin typeface="Arial" charset="0"/>
                <a:cs typeface="Arial" charset="0"/>
              </a:defRPr>
            </a:lvl3pPr>
            <a:lvl4pPr algn="l" rtl="0" eaLnBrk="1" fontAlgn="base" hangingPunct="1">
              <a:lnSpc>
                <a:spcPts val="3000"/>
              </a:lnSpc>
              <a:spcBef>
                <a:spcPct val="0"/>
              </a:spcBef>
              <a:spcAft>
                <a:spcPct val="0"/>
              </a:spcAft>
              <a:defRPr sz="2200" b="1">
                <a:solidFill>
                  <a:schemeClr val="tx1"/>
                </a:solidFill>
                <a:latin typeface="Arial" charset="0"/>
                <a:cs typeface="Arial" charset="0"/>
              </a:defRPr>
            </a:lvl4pPr>
            <a:lvl5pPr algn="l" rtl="0" eaLnBrk="1" fontAlgn="base" hangingPunct="1">
              <a:lnSpc>
                <a:spcPts val="3000"/>
              </a:lnSpc>
              <a:spcBef>
                <a:spcPct val="0"/>
              </a:spcBef>
              <a:spcAft>
                <a:spcPct val="0"/>
              </a:spcAft>
              <a:defRPr sz="2200" b="1">
                <a:solidFill>
                  <a:schemeClr val="tx1"/>
                </a:solidFill>
                <a:latin typeface="Arial" charset="0"/>
                <a:cs typeface="Arial" charset="0"/>
              </a:defRPr>
            </a:lvl5pPr>
            <a:lvl6pPr marL="457189" algn="l" rtl="0" eaLnBrk="1" fontAlgn="base" hangingPunct="1">
              <a:lnSpc>
                <a:spcPts val="3000"/>
              </a:lnSpc>
              <a:spcBef>
                <a:spcPct val="0"/>
              </a:spcBef>
              <a:spcAft>
                <a:spcPct val="0"/>
              </a:spcAft>
              <a:defRPr sz="2200" b="1">
                <a:solidFill>
                  <a:schemeClr val="tx1"/>
                </a:solidFill>
                <a:latin typeface="Arial" charset="0"/>
                <a:cs typeface="Arial" charset="0"/>
              </a:defRPr>
            </a:lvl6pPr>
            <a:lvl7pPr marL="914377" algn="l" rtl="0" eaLnBrk="1" fontAlgn="base" hangingPunct="1">
              <a:lnSpc>
                <a:spcPts val="3000"/>
              </a:lnSpc>
              <a:spcBef>
                <a:spcPct val="0"/>
              </a:spcBef>
              <a:spcAft>
                <a:spcPct val="0"/>
              </a:spcAft>
              <a:defRPr sz="2200" b="1">
                <a:solidFill>
                  <a:schemeClr val="tx1"/>
                </a:solidFill>
                <a:latin typeface="Arial" charset="0"/>
                <a:cs typeface="Arial" charset="0"/>
              </a:defRPr>
            </a:lvl7pPr>
            <a:lvl8pPr marL="1371566" algn="l" rtl="0" eaLnBrk="1" fontAlgn="base" hangingPunct="1">
              <a:lnSpc>
                <a:spcPts val="3000"/>
              </a:lnSpc>
              <a:spcBef>
                <a:spcPct val="0"/>
              </a:spcBef>
              <a:spcAft>
                <a:spcPct val="0"/>
              </a:spcAft>
              <a:defRPr sz="2200" b="1">
                <a:solidFill>
                  <a:schemeClr val="tx1"/>
                </a:solidFill>
                <a:latin typeface="Arial" charset="0"/>
                <a:cs typeface="Arial" charset="0"/>
              </a:defRPr>
            </a:lvl8pPr>
            <a:lvl9pPr marL="1828754" algn="l" rtl="0" eaLnBrk="1" fontAlgn="base" hangingPunct="1">
              <a:lnSpc>
                <a:spcPts val="3000"/>
              </a:lnSpc>
              <a:spcBef>
                <a:spcPct val="0"/>
              </a:spcBef>
              <a:spcAft>
                <a:spcPct val="0"/>
              </a:spcAft>
              <a:defRPr sz="2200" b="1">
                <a:solidFill>
                  <a:schemeClr val="tx1"/>
                </a:solidFill>
                <a:latin typeface="Arial" charset="0"/>
                <a:cs typeface="Arial" charset="0"/>
              </a:defRPr>
            </a:lvl9pPr>
          </a:lstStyle>
          <a:p>
            <a:r>
              <a:rPr lang="de-DE" altLang="de-DE" kern="0" dirty="0" smtClean="0">
                <a:latin typeface="Arial" pitchFamily="34" charset="0"/>
                <a:ea typeface="Geneva"/>
              </a:rPr>
              <a:t>RADAR: </a:t>
            </a:r>
            <a:r>
              <a:rPr lang="de-DE" altLang="de-DE" kern="0" dirty="0">
                <a:latin typeface="Arial" pitchFamily="34" charset="0"/>
                <a:ea typeface="Geneva"/>
              </a:rPr>
              <a:t>R</a:t>
            </a:r>
            <a:r>
              <a:rPr lang="de-DE" altLang="de-DE" kern="0" dirty="0" smtClean="0">
                <a:latin typeface="Arial" pitchFamily="34" charset="0"/>
                <a:ea typeface="Geneva"/>
              </a:rPr>
              <a:t>esearch Data Repository – </a:t>
            </a:r>
            <a:r>
              <a:rPr lang="de-DE" altLang="de-DE" kern="0" dirty="0" err="1" smtClean="0">
                <a:latin typeface="Arial" pitchFamily="34" charset="0"/>
                <a:ea typeface="Geneva"/>
              </a:rPr>
              <a:t>the</a:t>
            </a:r>
            <a:r>
              <a:rPr lang="de-DE" altLang="de-DE" kern="0" dirty="0" smtClean="0">
                <a:latin typeface="Arial" pitchFamily="34" charset="0"/>
                <a:ea typeface="Geneva"/>
              </a:rPr>
              <a:t> </a:t>
            </a:r>
            <a:r>
              <a:rPr lang="de-DE" altLang="de-DE" kern="0" dirty="0" err="1" smtClean="0">
                <a:latin typeface="Arial" pitchFamily="34" charset="0"/>
                <a:ea typeface="Geneva"/>
              </a:rPr>
              <a:t>project</a:t>
            </a:r>
            <a:endParaRPr lang="de-DE" altLang="de-DE" kern="0" dirty="0" smtClean="0">
              <a:latin typeface="Arial" pitchFamily="34" charset="0"/>
              <a:ea typeface="Geneva"/>
            </a:endParaRPr>
          </a:p>
        </p:txBody>
      </p:sp>
      <p:grpSp>
        <p:nvGrpSpPr>
          <p:cNvPr id="7" name="Gruppieren 6"/>
          <p:cNvGrpSpPr/>
          <p:nvPr/>
        </p:nvGrpSpPr>
        <p:grpSpPr>
          <a:xfrm>
            <a:off x="6012160" y="2654444"/>
            <a:ext cx="2516421" cy="3638393"/>
            <a:chOff x="323528" y="4235290"/>
            <a:chExt cx="1655986" cy="2599507"/>
          </a:xfrm>
          <a:solidFill>
            <a:schemeClr val="bg1"/>
          </a:solidFill>
          <a:effectLst>
            <a:glow rad="139700">
              <a:schemeClr val="accent4">
                <a:satMod val="175000"/>
                <a:alpha val="40000"/>
              </a:schemeClr>
            </a:glow>
          </a:effectLst>
        </p:grpSpPr>
        <p:pic>
          <p:nvPicPr>
            <p:cNvPr id="9" name="Picture 2" descr="Home"/>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03449" y="4235290"/>
              <a:ext cx="1296144" cy="303264"/>
            </a:xfrm>
            <a:prstGeom prst="rect">
              <a:avLst/>
            </a:prstGeom>
            <a:grpFill/>
            <a:extLst/>
          </p:spPr>
        </p:pic>
        <p:sp>
          <p:nvSpPr>
            <p:cNvPr id="10" name="Textfeld 9"/>
            <p:cNvSpPr txBox="1"/>
            <p:nvPr/>
          </p:nvSpPr>
          <p:spPr>
            <a:xfrm>
              <a:off x="323528" y="4509121"/>
              <a:ext cx="1655986" cy="2325676"/>
            </a:xfrm>
            <a:prstGeom prst="rect">
              <a:avLst/>
            </a:prstGeom>
            <a:solidFill>
              <a:schemeClr val="bg1">
                <a:alpha val="32000"/>
              </a:schemeClr>
            </a:solidFill>
          </p:spPr>
          <p:txBody>
            <a:bodyPr wrap="square" rtlCol="0">
              <a:spAutoFit/>
            </a:bodyPr>
            <a:lstStyle/>
            <a:p>
              <a:r>
                <a:rPr lang="de-DE" dirty="0" err="1" smtClean="0"/>
                <a:t>F</a:t>
              </a:r>
              <a:r>
                <a:rPr lang="de-DE" dirty="0" err="1" smtClean="0">
                  <a:solidFill>
                    <a:srgbClr val="00B0F0"/>
                  </a:solidFill>
                </a:rPr>
                <a:t>indable</a:t>
              </a:r>
              <a:r>
                <a:rPr lang="de-DE" dirty="0" smtClean="0">
                  <a:solidFill>
                    <a:srgbClr val="00B0F0"/>
                  </a:solidFill>
                </a:rPr>
                <a:t> </a:t>
              </a:r>
            </a:p>
            <a:p>
              <a:r>
                <a:rPr lang="de-DE" dirty="0" err="1" smtClean="0"/>
                <a:t>A</a:t>
              </a:r>
              <a:r>
                <a:rPr lang="de-DE" dirty="0" err="1" smtClean="0">
                  <a:solidFill>
                    <a:srgbClr val="00B0F0"/>
                  </a:solidFill>
                </a:rPr>
                <a:t>ccessible</a:t>
              </a:r>
              <a:endParaRPr lang="de-DE" dirty="0" smtClean="0">
                <a:solidFill>
                  <a:srgbClr val="00B0F0"/>
                </a:solidFill>
              </a:endParaRPr>
            </a:p>
            <a:p>
              <a:r>
                <a:rPr lang="de-DE" dirty="0" smtClean="0"/>
                <a:t>I</a:t>
              </a:r>
              <a:r>
                <a:rPr lang="de-DE" dirty="0" smtClean="0">
                  <a:solidFill>
                    <a:srgbClr val="00B0F0"/>
                  </a:solidFill>
                </a:rPr>
                <a:t>nteroperable</a:t>
              </a:r>
            </a:p>
            <a:p>
              <a:r>
                <a:rPr lang="de-DE" dirty="0" err="1" smtClean="0"/>
                <a:t>R</a:t>
              </a:r>
              <a:r>
                <a:rPr lang="de-DE" dirty="0" err="1" smtClean="0">
                  <a:solidFill>
                    <a:srgbClr val="00B0F0"/>
                  </a:solidFill>
                </a:rPr>
                <a:t>euseable</a:t>
              </a:r>
              <a:endParaRPr lang="de-DE" dirty="0" smtClean="0">
                <a:solidFill>
                  <a:srgbClr val="00B0F0"/>
                </a:solidFill>
              </a:endParaRPr>
            </a:p>
            <a:p>
              <a:endParaRPr lang="de-DE" dirty="0">
                <a:solidFill>
                  <a:srgbClr val="00B0F0"/>
                </a:solidFill>
              </a:endParaRPr>
            </a:p>
            <a:p>
              <a:r>
                <a:rPr lang="de-DE" b="1" dirty="0" smtClean="0">
                  <a:solidFill>
                    <a:schemeClr val="accent4">
                      <a:lumMod val="75000"/>
                    </a:schemeClr>
                  </a:solidFill>
                </a:rPr>
                <a:t>= </a:t>
              </a:r>
              <a:r>
                <a:rPr lang="en-US" b="1" dirty="0" smtClean="0">
                  <a:solidFill>
                    <a:schemeClr val="accent4">
                      <a:lumMod val="75000"/>
                    </a:schemeClr>
                  </a:solidFill>
                </a:rPr>
                <a:t>promoting</a:t>
              </a:r>
              <a:r>
                <a:rPr lang="de-DE" b="1" dirty="0" smtClean="0">
                  <a:solidFill>
                    <a:schemeClr val="accent4">
                      <a:lumMod val="75000"/>
                    </a:schemeClr>
                  </a:solidFill>
                </a:rPr>
                <a:t> FAIR Research </a:t>
              </a:r>
              <a:r>
                <a:rPr lang="de-DE" b="1" dirty="0">
                  <a:solidFill>
                    <a:schemeClr val="accent4">
                      <a:lumMod val="75000"/>
                    </a:schemeClr>
                  </a:solidFill>
                </a:rPr>
                <a:t>Data </a:t>
              </a:r>
              <a:r>
                <a:rPr lang="de-DE" sz="1000" dirty="0" smtClean="0">
                  <a:solidFill>
                    <a:schemeClr val="accent4">
                      <a:lumMod val="75000"/>
                    </a:schemeClr>
                  </a:solidFill>
                </a:rPr>
                <a:t>https</a:t>
              </a:r>
              <a:r>
                <a:rPr lang="de-DE" sz="1000" dirty="0">
                  <a:solidFill>
                    <a:schemeClr val="accent4">
                      <a:lumMod val="75000"/>
                    </a:schemeClr>
                  </a:solidFill>
                </a:rPr>
                <a:t>://</a:t>
              </a:r>
              <a:r>
                <a:rPr lang="de-DE" sz="1000" dirty="0" smtClean="0">
                  <a:solidFill>
                    <a:schemeClr val="accent4">
                      <a:lumMod val="75000"/>
                    </a:schemeClr>
                  </a:solidFill>
                </a:rPr>
                <a:t>www.force11.org</a:t>
              </a:r>
            </a:p>
          </p:txBody>
        </p:sp>
      </p:grpSp>
    </p:spTree>
    <p:extLst>
      <p:ext uri="{BB962C8B-B14F-4D97-AF65-F5344CB8AC3E}">
        <p14:creationId xmlns:p14="http://schemas.microsoft.com/office/powerpoint/2010/main" val="2527511971"/>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48" descr="C:\Users\krafta\Desktop\Bild1.jpg"/>
          <p:cNvPicPr>
            <a:picLocks noChangeAspect="1" noChangeArrowheads="1"/>
          </p:cNvPicPr>
          <p:nvPr/>
        </p:nvPicPr>
        <p:blipFill>
          <a:blip r:embed="rId3"/>
          <a:srcRect/>
          <a:stretch>
            <a:fillRect/>
          </a:stretch>
        </p:blipFill>
        <p:spPr bwMode="auto">
          <a:xfrm>
            <a:off x="5858368" y="2222501"/>
            <a:ext cx="2961781" cy="2934692"/>
          </a:xfrm>
          <a:prstGeom prst="rect">
            <a:avLst/>
          </a:prstGeom>
          <a:noFill/>
          <a:ln w="9525">
            <a:noFill/>
            <a:miter lim="800000"/>
            <a:headEnd/>
            <a:tailEnd/>
          </a:ln>
        </p:spPr>
      </p:pic>
      <p:sp>
        <p:nvSpPr>
          <p:cNvPr id="12" name="Rectangle 25"/>
          <p:cNvSpPr txBox="1">
            <a:spLocks noChangeArrowheads="1"/>
          </p:cNvSpPr>
          <p:nvPr/>
        </p:nvSpPr>
        <p:spPr>
          <a:xfrm>
            <a:off x="684213" y="620713"/>
            <a:ext cx="6048375" cy="433387"/>
          </a:xfrm>
          <a:prstGeom prst="rect">
            <a:avLst/>
          </a:prstGeom>
        </p:spPr>
        <p:txBody>
          <a:bodyPr/>
          <a:lstStyle>
            <a:lvl1pPr algn="l" rtl="0" eaLnBrk="1" fontAlgn="base" hangingPunct="1">
              <a:lnSpc>
                <a:spcPct val="113000"/>
              </a:lnSpc>
              <a:spcBef>
                <a:spcPct val="0"/>
              </a:spcBef>
              <a:spcAft>
                <a:spcPct val="0"/>
              </a:spcAft>
              <a:defRPr sz="2200" b="1">
                <a:solidFill>
                  <a:schemeClr val="tx2"/>
                </a:solidFill>
                <a:latin typeface="+mj-lt"/>
                <a:ea typeface="+mj-ea"/>
                <a:cs typeface="+mj-cs"/>
              </a:defRPr>
            </a:lvl1pPr>
            <a:lvl2pPr algn="l" rtl="0" eaLnBrk="1" fontAlgn="base" hangingPunct="1">
              <a:lnSpc>
                <a:spcPts val="3000"/>
              </a:lnSpc>
              <a:spcBef>
                <a:spcPct val="0"/>
              </a:spcBef>
              <a:spcAft>
                <a:spcPct val="0"/>
              </a:spcAft>
              <a:defRPr sz="2200" b="1">
                <a:solidFill>
                  <a:schemeClr val="tx1"/>
                </a:solidFill>
                <a:latin typeface="Arial" charset="0"/>
                <a:cs typeface="Arial" charset="0"/>
              </a:defRPr>
            </a:lvl2pPr>
            <a:lvl3pPr algn="l" rtl="0" eaLnBrk="1" fontAlgn="base" hangingPunct="1">
              <a:lnSpc>
                <a:spcPts val="3000"/>
              </a:lnSpc>
              <a:spcBef>
                <a:spcPct val="0"/>
              </a:spcBef>
              <a:spcAft>
                <a:spcPct val="0"/>
              </a:spcAft>
              <a:defRPr sz="2200" b="1">
                <a:solidFill>
                  <a:schemeClr val="tx1"/>
                </a:solidFill>
                <a:latin typeface="Arial" charset="0"/>
                <a:cs typeface="Arial" charset="0"/>
              </a:defRPr>
            </a:lvl3pPr>
            <a:lvl4pPr algn="l" rtl="0" eaLnBrk="1" fontAlgn="base" hangingPunct="1">
              <a:lnSpc>
                <a:spcPts val="3000"/>
              </a:lnSpc>
              <a:spcBef>
                <a:spcPct val="0"/>
              </a:spcBef>
              <a:spcAft>
                <a:spcPct val="0"/>
              </a:spcAft>
              <a:defRPr sz="2200" b="1">
                <a:solidFill>
                  <a:schemeClr val="tx1"/>
                </a:solidFill>
                <a:latin typeface="Arial" charset="0"/>
                <a:cs typeface="Arial" charset="0"/>
              </a:defRPr>
            </a:lvl4pPr>
            <a:lvl5pPr algn="l" rtl="0" eaLnBrk="1" fontAlgn="base" hangingPunct="1">
              <a:lnSpc>
                <a:spcPts val="3000"/>
              </a:lnSpc>
              <a:spcBef>
                <a:spcPct val="0"/>
              </a:spcBef>
              <a:spcAft>
                <a:spcPct val="0"/>
              </a:spcAft>
              <a:defRPr sz="2200" b="1">
                <a:solidFill>
                  <a:schemeClr val="tx1"/>
                </a:solidFill>
                <a:latin typeface="Arial" charset="0"/>
                <a:cs typeface="Arial" charset="0"/>
              </a:defRPr>
            </a:lvl5pPr>
            <a:lvl6pPr marL="457189" algn="l" rtl="0" eaLnBrk="1" fontAlgn="base" hangingPunct="1">
              <a:lnSpc>
                <a:spcPts val="3000"/>
              </a:lnSpc>
              <a:spcBef>
                <a:spcPct val="0"/>
              </a:spcBef>
              <a:spcAft>
                <a:spcPct val="0"/>
              </a:spcAft>
              <a:defRPr sz="2200" b="1">
                <a:solidFill>
                  <a:schemeClr val="tx1"/>
                </a:solidFill>
                <a:latin typeface="Arial" charset="0"/>
                <a:cs typeface="Arial" charset="0"/>
              </a:defRPr>
            </a:lvl6pPr>
            <a:lvl7pPr marL="914377" algn="l" rtl="0" eaLnBrk="1" fontAlgn="base" hangingPunct="1">
              <a:lnSpc>
                <a:spcPts val="3000"/>
              </a:lnSpc>
              <a:spcBef>
                <a:spcPct val="0"/>
              </a:spcBef>
              <a:spcAft>
                <a:spcPct val="0"/>
              </a:spcAft>
              <a:defRPr sz="2200" b="1">
                <a:solidFill>
                  <a:schemeClr val="tx1"/>
                </a:solidFill>
                <a:latin typeface="Arial" charset="0"/>
                <a:cs typeface="Arial" charset="0"/>
              </a:defRPr>
            </a:lvl7pPr>
            <a:lvl8pPr marL="1371566" algn="l" rtl="0" eaLnBrk="1" fontAlgn="base" hangingPunct="1">
              <a:lnSpc>
                <a:spcPts val="3000"/>
              </a:lnSpc>
              <a:spcBef>
                <a:spcPct val="0"/>
              </a:spcBef>
              <a:spcAft>
                <a:spcPct val="0"/>
              </a:spcAft>
              <a:defRPr sz="2200" b="1">
                <a:solidFill>
                  <a:schemeClr val="tx1"/>
                </a:solidFill>
                <a:latin typeface="Arial" charset="0"/>
                <a:cs typeface="Arial" charset="0"/>
              </a:defRPr>
            </a:lvl8pPr>
            <a:lvl9pPr marL="1828754" algn="l" rtl="0" eaLnBrk="1" fontAlgn="base" hangingPunct="1">
              <a:lnSpc>
                <a:spcPts val="3000"/>
              </a:lnSpc>
              <a:spcBef>
                <a:spcPct val="0"/>
              </a:spcBef>
              <a:spcAft>
                <a:spcPct val="0"/>
              </a:spcAft>
              <a:defRPr sz="2200" b="1">
                <a:solidFill>
                  <a:schemeClr val="tx1"/>
                </a:solidFill>
                <a:latin typeface="Arial" charset="0"/>
                <a:cs typeface="Arial" charset="0"/>
              </a:defRPr>
            </a:lvl9pPr>
          </a:lstStyle>
          <a:p>
            <a:pPr>
              <a:defRPr/>
            </a:pPr>
            <a:r>
              <a:rPr lang="de-DE" altLang="de-DE" dirty="0" smtClean="0"/>
              <a:t>RADAR: Service &amp; Business Model</a:t>
            </a:r>
            <a:endParaRPr lang="de-DE" altLang="de-DE" kern="0" dirty="0" smtClean="0">
              <a:ea typeface="Geneva"/>
            </a:endParaRPr>
          </a:p>
        </p:txBody>
      </p:sp>
      <p:sp>
        <p:nvSpPr>
          <p:cNvPr id="13" name="Rectangle 23"/>
          <p:cNvSpPr>
            <a:spLocks noChangeArrowheads="1"/>
          </p:cNvSpPr>
          <p:nvPr/>
        </p:nvSpPr>
        <p:spPr bwMode="auto">
          <a:xfrm>
            <a:off x="721370" y="1556792"/>
            <a:ext cx="4997450" cy="4951412"/>
          </a:xfrm>
          <a:prstGeom prst="rect">
            <a:avLst/>
          </a:prstGeom>
          <a:noFill/>
          <a:ln>
            <a:noFill/>
          </a:ln>
          <a:extLst/>
        </p:spPr>
        <p:txBody>
          <a:bodyPr lIns="96736" tIns="48368" rIns="96736" bIns="48368"/>
          <a:lstStyle>
            <a:lvl1pPr marL="341313" indent="-341313" defTabSz="815975" eaLnBrk="0" hangingPunct="0">
              <a:tabLst>
                <a:tab pos="1017588" algn="l"/>
              </a:tabLst>
              <a:defRPr sz="1700">
                <a:solidFill>
                  <a:schemeClr val="tx1"/>
                </a:solidFill>
                <a:latin typeface="Arial" pitchFamily="34" charset="0"/>
                <a:ea typeface="MS PGothic" pitchFamily="34" charset="-128"/>
              </a:defRPr>
            </a:lvl1pPr>
            <a:lvl2pPr marL="341313" indent="-341313" defTabSz="815975" eaLnBrk="0" hangingPunct="0">
              <a:tabLst>
                <a:tab pos="1017588" algn="l"/>
              </a:tabLst>
              <a:defRPr sz="1700">
                <a:solidFill>
                  <a:schemeClr val="tx1"/>
                </a:solidFill>
                <a:latin typeface="Arial" pitchFamily="34" charset="0"/>
                <a:ea typeface="MS PGothic" pitchFamily="34" charset="-128"/>
              </a:defRPr>
            </a:lvl2pPr>
            <a:lvl3pPr marL="1079500" indent="-215900" defTabSz="815975" eaLnBrk="0" hangingPunct="0">
              <a:tabLst>
                <a:tab pos="1017588" algn="l"/>
              </a:tabLst>
              <a:defRPr sz="1700">
                <a:solidFill>
                  <a:schemeClr val="tx1"/>
                </a:solidFill>
                <a:latin typeface="Arial" pitchFamily="34" charset="0"/>
                <a:ea typeface="MS PGothic" pitchFamily="34" charset="-128"/>
              </a:defRPr>
            </a:lvl3pPr>
            <a:lvl4pPr marL="1512888" indent="-215900" defTabSz="815975" eaLnBrk="0" hangingPunct="0">
              <a:tabLst>
                <a:tab pos="1017588" algn="l"/>
              </a:tabLst>
              <a:defRPr sz="1700">
                <a:solidFill>
                  <a:schemeClr val="tx1"/>
                </a:solidFill>
                <a:latin typeface="Arial" pitchFamily="34" charset="0"/>
                <a:ea typeface="MS PGothic" pitchFamily="34" charset="-128"/>
              </a:defRPr>
            </a:lvl4pPr>
            <a:lvl5pPr marL="1944688" indent="-215900" defTabSz="815975" eaLnBrk="0" hangingPunct="0">
              <a:tabLst>
                <a:tab pos="1017588" algn="l"/>
              </a:tabLst>
              <a:defRPr sz="1700">
                <a:solidFill>
                  <a:schemeClr val="tx1"/>
                </a:solidFill>
                <a:latin typeface="Arial" pitchFamily="34" charset="0"/>
                <a:ea typeface="MS PGothic" pitchFamily="34" charset="-128"/>
              </a:defRPr>
            </a:lvl5pPr>
            <a:lvl6pPr marL="2401888" indent="-215900" defTabSz="815975" eaLnBrk="0" fontAlgn="base" hangingPunct="0">
              <a:spcBef>
                <a:spcPct val="0"/>
              </a:spcBef>
              <a:spcAft>
                <a:spcPct val="0"/>
              </a:spcAft>
              <a:tabLst>
                <a:tab pos="1017588" algn="l"/>
              </a:tabLst>
              <a:defRPr sz="1700">
                <a:solidFill>
                  <a:schemeClr val="tx1"/>
                </a:solidFill>
                <a:latin typeface="Arial" pitchFamily="34" charset="0"/>
                <a:ea typeface="MS PGothic" pitchFamily="34" charset="-128"/>
              </a:defRPr>
            </a:lvl6pPr>
            <a:lvl7pPr marL="2859088" indent="-215900" defTabSz="815975" eaLnBrk="0" fontAlgn="base" hangingPunct="0">
              <a:spcBef>
                <a:spcPct val="0"/>
              </a:spcBef>
              <a:spcAft>
                <a:spcPct val="0"/>
              </a:spcAft>
              <a:tabLst>
                <a:tab pos="1017588" algn="l"/>
              </a:tabLst>
              <a:defRPr sz="1700">
                <a:solidFill>
                  <a:schemeClr val="tx1"/>
                </a:solidFill>
                <a:latin typeface="Arial" pitchFamily="34" charset="0"/>
                <a:ea typeface="MS PGothic" pitchFamily="34" charset="-128"/>
              </a:defRPr>
            </a:lvl7pPr>
            <a:lvl8pPr marL="3316288" indent="-215900" defTabSz="815975" eaLnBrk="0" fontAlgn="base" hangingPunct="0">
              <a:spcBef>
                <a:spcPct val="0"/>
              </a:spcBef>
              <a:spcAft>
                <a:spcPct val="0"/>
              </a:spcAft>
              <a:tabLst>
                <a:tab pos="1017588" algn="l"/>
              </a:tabLst>
              <a:defRPr sz="1700">
                <a:solidFill>
                  <a:schemeClr val="tx1"/>
                </a:solidFill>
                <a:latin typeface="Arial" pitchFamily="34" charset="0"/>
                <a:ea typeface="MS PGothic" pitchFamily="34" charset="-128"/>
              </a:defRPr>
            </a:lvl8pPr>
            <a:lvl9pPr marL="3773488" indent="-215900" defTabSz="815975" eaLnBrk="0" fontAlgn="base" hangingPunct="0">
              <a:spcBef>
                <a:spcPct val="0"/>
              </a:spcBef>
              <a:spcAft>
                <a:spcPct val="0"/>
              </a:spcAft>
              <a:tabLst>
                <a:tab pos="1017588" algn="l"/>
              </a:tabLst>
              <a:defRPr sz="1700">
                <a:solidFill>
                  <a:schemeClr val="tx1"/>
                </a:solidFill>
                <a:latin typeface="Arial" pitchFamily="34" charset="0"/>
                <a:ea typeface="MS PGothic" pitchFamily="34" charset="-128"/>
              </a:defRPr>
            </a:lvl9pPr>
          </a:lstStyle>
          <a:p>
            <a:pPr>
              <a:spcBef>
                <a:spcPct val="20000"/>
              </a:spcBef>
              <a:defRPr/>
            </a:pPr>
            <a:r>
              <a:rPr lang="en-US" altLang="en-US" sz="1600" b="1" dirty="0" smtClean="0">
                <a:cs typeface="Arial" pitchFamily="34" charset="0"/>
              </a:rPr>
              <a:t>Services:</a:t>
            </a:r>
            <a:r>
              <a:rPr lang="en-US" altLang="en-US" sz="1600" dirty="0">
                <a:cs typeface="Arial" pitchFamily="34" charset="0"/>
              </a:rPr>
              <a:t/>
            </a:r>
            <a:br>
              <a:rPr lang="en-US" altLang="en-US" sz="1600" dirty="0">
                <a:cs typeface="Arial" pitchFamily="34" charset="0"/>
              </a:rPr>
            </a:br>
            <a:r>
              <a:rPr lang="en-US" altLang="en-US" sz="1600" dirty="0" smtClean="0">
                <a:cs typeface="Arial" pitchFamily="34" charset="0"/>
              </a:rPr>
              <a:t>Basic service: </a:t>
            </a:r>
            <a:r>
              <a:rPr lang="en-US" altLang="en-US" sz="1600" b="1" dirty="0" smtClean="0">
                <a:cs typeface="Arial" pitchFamily="34" charset="0"/>
              </a:rPr>
              <a:t>Archival Storage</a:t>
            </a:r>
            <a:r>
              <a:rPr lang="en-US" altLang="en-US" sz="1600" dirty="0" smtClean="0">
                <a:cs typeface="Arial" pitchFamily="34" charset="0"/>
              </a:rPr>
              <a:t/>
            </a:r>
            <a:br>
              <a:rPr lang="en-US" altLang="en-US" sz="1600" dirty="0" smtClean="0">
                <a:cs typeface="Arial" pitchFamily="34" charset="0"/>
              </a:rPr>
            </a:br>
            <a:r>
              <a:rPr lang="en-US" altLang="en-US" sz="1600" dirty="0" smtClean="0">
                <a:cs typeface="Arial" pitchFamily="34" charset="0"/>
              </a:rPr>
              <a:t>Extended service: </a:t>
            </a:r>
            <a:r>
              <a:rPr lang="en-US" altLang="en-US" sz="1600" b="1" dirty="0" smtClean="0">
                <a:cs typeface="Arial" pitchFamily="34" charset="0"/>
              </a:rPr>
              <a:t>Data Publication</a:t>
            </a:r>
          </a:p>
          <a:p>
            <a:pPr>
              <a:spcBef>
                <a:spcPct val="20000"/>
              </a:spcBef>
              <a:defRPr/>
            </a:pPr>
            <a:endParaRPr lang="en-US" altLang="de-DE" sz="1600" b="1" dirty="0">
              <a:cs typeface="Arial" pitchFamily="34" charset="0"/>
              <a:sym typeface="Wingdings" pitchFamily="2" charset="2"/>
            </a:endParaRPr>
          </a:p>
          <a:p>
            <a:pPr>
              <a:spcBef>
                <a:spcPct val="20000"/>
              </a:spcBef>
              <a:defRPr/>
            </a:pPr>
            <a:r>
              <a:rPr lang="en-US" altLang="de-DE" sz="1600" b="1" dirty="0" smtClean="0">
                <a:cs typeface="Arial" pitchFamily="34" charset="0"/>
                <a:sym typeface="Wingdings" pitchFamily="2" charset="2"/>
              </a:rPr>
              <a:t>Features:</a:t>
            </a:r>
          </a:p>
          <a:p>
            <a:pPr marL="666750" indent="-285750">
              <a:spcBef>
                <a:spcPct val="20000"/>
              </a:spcBef>
              <a:buFont typeface="Wingdings" panose="05000000000000000000" pitchFamily="2" charset="2"/>
              <a:buChar char="§"/>
              <a:defRPr/>
            </a:pPr>
            <a:r>
              <a:rPr lang="en-US" altLang="de-DE" sz="1600" dirty="0" smtClean="0">
                <a:cs typeface="Arial" pitchFamily="34" charset="0"/>
                <a:sym typeface="Wingdings" pitchFamily="2" charset="2"/>
              </a:rPr>
              <a:t>Data </a:t>
            </a:r>
            <a:r>
              <a:rPr lang="en-US" altLang="de-DE" sz="1600" dirty="0">
                <a:cs typeface="Arial" pitchFamily="34" charset="0"/>
                <a:sym typeface="Wingdings" pitchFamily="2" charset="2"/>
              </a:rPr>
              <a:t>Life Cycle </a:t>
            </a:r>
            <a:r>
              <a:rPr lang="en-US" altLang="de-DE" sz="1600" dirty="0" smtClean="0">
                <a:cs typeface="Arial" pitchFamily="34" charset="0"/>
                <a:sym typeface="Wingdings" pitchFamily="2" charset="2"/>
              </a:rPr>
              <a:t>support</a:t>
            </a:r>
          </a:p>
          <a:p>
            <a:pPr marL="666750" indent="-285750">
              <a:spcBef>
                <a:spcPct val="20000"/>
              </a:spcBef>
              <a:buFont typeface="Wingdings" panose="05000000000000000000" pitchFamily="2" charset="2"/>
              <a:buChar char="§"/>
              <a:defRPr/>
            </a:pPr>
            <a:r>
              <a:rPr lang="en-US" altLang="de-DE" sz="1600" dirty="0" smtClean="0">
                <a:cs typeface="Arial" pitchFamily="34" charset="0"/>
                <a:sym typeface="Wingdings" pitchFamily="2" charset="2"/>
              </a:rPr>
              <a:t>REST </a:t>
            </a:r>
            <a:r>
              <a:rPr lang="en-US" altLang="de-DE" sz="1600" b="1" dirty="0">
                <a:cs typeface="Arial" pitchFamily="34" charset="0"/>
                <a:sym typeface="Wingdings" pitchFamily="2" charset="2"/>
              </a:rPr>
              <a:t>API</a:t>
            </a:r>
            <a:r>
              <a:rPr lang="en-US" altLang="de-DE" sz="1600" dirty="0">
                <a:cs typeface="Arial" pitchFamily="34" charset="0"/>
                <a:sym typeface="Wingdings" pitchFamily="2" charset="2"/>
              </a:rPr>
              <a:t> for clients (</a:t>
            </a:r>
            <a:r>
              <a:rPr lang="en-US" altLang="de-DE" sz="1600" b="1" dirty="0" smtClean="0">
                <a:cs typeface="Arial" pitchFamily="34" charset="0"/>
                <a:sym typeface="Wingdings" pitchFamily="2" charset="2"/>
              </a:rPr>
              <a:t>customizable</a:t>
            </a:r>
            <a:r>
              <a:rPr lang="en-US" altLang="de-DE" sz="1600" dirty="0" smtClean="0">
                <a:cs typeface="Arial" pitchFamily="34" charset="0"/>
                <a:sym typeface="Wingdings" pitchFamily="2" charset="2"/>
              </a:rPr>
              <a:t>)</a:t>
            </a:r>
          </a:p>
          <a:p>
            <a:pPr marL="666750" indent="-285750">
              <a:spcBef>
                <a:spcPct val="20000"/>
              </a:spcBef>
              <a:buFont typeface="Wingdings" panose="05000000000000000000" pitchFamily="2" charset="2"/>
              <a:buChar char="§"/>
              <a:defRPr/>
            </a:pPr>
            <a:r>
              <a:rPr lang="en-US" altLang="de-DE" sz="1600" dirty="0" smtClean="0">
                <a:cs typeface="Arial" pitchFamily="34" charset="0"/>
                <a:sym typeface="Wingdings" pitchFamily="2" charset="2"/>
              </a:rPr>
              <a:t>Interoperability </a:t>
            </a:r>
            <a:r>
              <a:rPr lang="en-US" altLang="de-DE" sz="1600" dirty="0">
                <a:cs typeface="Arial" pitchFamily="34" charset="0"/>
                <a:sym typeface="Wingdings" pitchFamily="2" charset="2"/>
              </a:rPr>
              <a:t>&amp; </a:t>
            </a:r>
            <a:r>
              <a:rPr lang="en-US" altLang="de-DE" sz="1600" b="1" dirty="0">
                <a:cs typeface="Arial" pitchFamily="34" charset="0"/>
                <a:sym typeface="Wingdings" pitchFamily="2" charset="2"/>
              </a:rPr>
              <a:t>cross-linking</a:t>
            </a:r>
            <a:r>
              <a:rPr lang="en-US" altLang="de-DE" sz="1600" dirty="0">
                <a:cs typeface="Arial" pitchFamily="34" charset="0"/>
                <a:sym typeface="Wingdings" pitchFamily="2" charset="2"/>
              </a:rPr>
              <a:t> of</a:t>
            </a:r>
            <a:br>
              <a:rPr lang="en-US" altLang="de-DE" sz="1600" dirty="0">
                <a:cs typeface="Arial" pitchFamily="34" charset="0"/>
                <a:sym typeface="Wingdings" pitchFamily="2" charset="2"/>
              </a:rPr>
            </a:br>
            <a:r>
              <a:rPr lang="en-US" altLang="de-DE" sz="1600" dirty="0">
                <a:cs typeface="Arial" pitchFamily="34" charset="0"/>
                <a:sym typeface="Wingdings" pitchFamily="2" charset="2"/>
              </a:rPr>
              <a:t>published datasets via </a:t>
            </a:r>
            <a:r>
              <a:rPr lang="en-US" altLang="de-DE" sz="1600" dirty="0" smtClean="0">
                <a:cs typeface="Arial" pitchFamily="34" charset="0"/>
                <a:sym typeface="Wingdings" pitchFamily="2" charset="2"/>
              </a:rPr>
              <a:t>API: </a:t>
            </a:r>
            <a:r>
              <a:rPr lang="en-US" altLang="de-DE" sz="1600" dirty="0" err="1" smtClean="0">
                <a:cs typeface="Arial" pitchFamily="34" charset="0"/>
                <a:sym typeface="Wingdings" pitchFamily="2" charset="2"/>
              </a:rPr>
              <a:t>DataCite</a:t>
            </a:r>
            <a:r>
              <a:rPr lang="en-US" altLang="de-DE" sz="1600" dirty="0">
                <a:cs typeface="Arial" pitchFamily="34" charset="0"/>
                <a:sym typeface="Wingdings" pitchFamily="2" charset="2"/>
              </a:rPr>
              <a:t>, </a:t>
            </a:r>
            <a:r>
              <a:rPr lang="en-US" altLang="de-DE" sz="1600" dirty="0" smtClean="0">
                <a:cs typeface="Arial" pitchFamily="34" charset="0"/>
                <a:sym typeface="Wingdings" pitchFamily="2" charset="2"/>
              </a:rPr>
              <a:t/>
            </a:r>
            <a:br>
              <a:rPr lang="en-US" altLang="de-DE" sz="1600" dirty="0" smtClean="0">
                <a:cs typeface="Arial" pitchFamily="34" charset="0"/>
                <a:sym typeface="Wingdings" pitchFamily="2" charset="2"/>
              </a:rPr>
            </a:br>
            <a:r>
              <a:rPr lang="en-US" altLang="de-DE" sz="1600" dirty="0" smtClean="0">
                <a:cs typeface="Arial" pitchFamily="34" charset="0"/>
                <a:sym typeface="Wingdings" pitchFamily="2" charset="2"/>
              </a:rPr>
              <a:t>ORCID </a:t>
            </a:r>
            <a:r>
              <a:rPr lang="en-US" altLang="de-DE" sz="1600" dirty="0">
                <a:cs typeface="Arial" pitchFamily="34" charset="0"/>
                <a:sym typeface="Wingdings" pitchFamily="2" charset="2"/>
              </a:rPr>
              <a:t>&amp; others</a:t>
            </a:r>
          </a:p>
          <a:p>
            <a:pPr marL="666750" indent="-285750">
              <a:spcBef>
                <a:spcPct val="20000"/>
              </a:spcBef>
              <a:buFont typeface="Wingdings" panose="05000000000000000000" pitchFamily="2" charset="2"/>
              <a:buChar char="§"/>
              <a:defRPr/>
            </a:pPr>
            <a:r>
              <a:rPr lang="en-US" altLang="de-DE" sz="1600" b="1" dirty="0" smtClean="0">
                <a:cs typeface="Arial" pitchFamily="34" charset="0"/>
                <a:sym typeface="Wingdings" pitchFamily="2" charset="2"/>
              </a:rPr>
              <a:t>Optional </a:t>
            </a:r>
            <a:r>
              <a:rPr lang="en-US" altLang="de-DE" sz="1600" b="1" dirty="0">
                <a:cs typeface="Arial" pitchFamily="34" charset="0"/>
                <a:sym typeface="Wingdings" pitchFamily="2" charset="2"/>
              </a:rPr>
              <a:t>Peer-Review </a:t>
            </a:r>
            <a:r>
              <a:rPr lang="en-US" altLang="de-DE" sz="1600" dirty="0">
                <a:cs typeface="Arial" pitchFamily="34" charset="0"/>
                <a:sym typeface="Wingdings" pitchFamily="2" charset="2"/>
              </a:rPr>
              <a:t>Support</a:t>
            </a:r>
          </a:p>
          <a:p>
            <a:pPr marL="666750" indent="-285750">
              <a:spcBef>
                <a:spcPct val="20000"/>
              </a:spcBef>
              <a:buFont typeface="Wingdings" panose="05000000000000000000" pitchFamily="2" charset="2"/>
              <a:buChar char="§"/>
              <a:defRPr/>
            </a:pPr>
            <a:r>
              <a:rPr lang="en-US" altLang="de-DE" sz="1600" dirty="0" smtClean="0">
                <a:cs typeface="Arial" pitchFamily="34" charset="0"/>
                <a:sym typeface="Wingdings" pitchFamily="2" charset="2"/>
              </a:rPr>
              <a:t>Statistics </a:t>
            </a:r>
            <a:r>
              <a:rPr lang="en-US" altLang="de-DE" sz="1600" dirty="0">
                <a:cs typeface="Arial" pitchFamily="34" charset="0"/>
                <a:sym typeface="Wingdings" pitchFamily="2" charset="2"/>
              </a:rPr>
              <a:t>on </a:t>
            </a:r>
            <a:r>
              <a:rPr lang="en-US" altLang="de-DE" sz="1600" b="1" dirty="0">
                <a:cs typeface="Arial" pitchFamily="34" charset="0"/>
                <a:sym typeface="Wingdings" pitchFamily="2" charset="2"/>
              </a:rPr>
              <a:t>downstream data use</a:t>
            </a:r>
          </a:p>
          <a:p>
            <a:pPr>
              <a:spcBef>
                <a:spcPct val="20000"/>
              </a:spcBef>
              <a:defRPr/>
            </a:pPr>
            <a:endParaRPr lang="en-US" altLang="de-DE" sz="1600" b="1" dirty="0">
              <a:cs typeface="Arial" pitchFamily="34" charset="0"/>
              <a:sym typeface="Wingdings" pitchFamily="2" charset="2"/>
            </a:endParaRPr>
          </a:p>
          <a:p>
            <a:pPr lvl="1">
              <a:spcBef>
                <a:spcPct val="20000"/>
              </a:spcBef>
              <a:defRPr/>
            </a:pPr>
            <a:r>
              <a:rPr lang="en-US" altLang="en-US" sz="1600" b="1" dirty="0" smtClean="0">
                <a:cs typeface="Arial" pitchFamily="34" charset="0"/>
              </a:rPr>
              <a:t>Prices:</a:t>
            </a:r>
            <a:r>
              <a:rPr lang="en-US" altLang="en-US" sz="1600" dirty="0" smtClean="0">
                <a:cs typeface="Arial" pitchFamily="34" charset="0"/>
              </a:rPr>
              <a:t/>
            </a:r>
            <a:br>
              <a:rPr lang="en-US" altLang="en-US" sz="1600" dirty="0" smtClean="0">
                <a:cs typeface="Arial" pitchFamily="34" charset="0"/>
              </a:rPr>
            </a:br>
            <a:r>
              <a:rPr lang="en-US" altLang="en-US" sz="1600" dirty="0">
                <a:cs typeface="Arial" pitchFamily="34" charset="0"/>
              </a:rPr>
              <a:t>500 € annual fee + 0,39 € </a:t>
            </a:r>
            <a:r>
              <a:rPr lang="en-US" altLang="en-US" sz="1600" dirty="0" smtClean="0">
                <a:cs typeface="Arial" pitchFamily="34" charset="0"/>
              </a:rPr>
              <a:t>per GB </a:t>
            </a:r>
            <a:r>
              <a:rPr lang="en-US" altLang="en-US" sz="1600" dirty="0">
                <a:cs typeface="Arial" pitchFamily="34" charset="0"/>
              </a:rPr>
              <a:t>data volume per year (net price)</a:t>
            </a:r>
          </a:p>
          <a:p>
            <a:pPr lvl="1">
              <a:spcBef>
                <a:spcPct val="20000"/>
              </a:spcBef>
              <a:defRPr/>
            </a:pPr>
            <a:endParaRPr lang="en-US" altLang="en-US" sz="1600" dirty="0" smtClean="0">
              <a:cs typeface="Arial" pitchFamily="34" charset="0"/>
            </a:endParaRPr>
          </a:p>
        </p:txBody>
      </p:sp>
      <p:pic>
        <p:nvPicPr>
          <p:cNvPr id="21508" name="Picture 2" descr="ORCID logo"/>
          <p:cNvPicPr>
            <a:picLocks noChangeAspect="1" noChangeArrowheads="1"/>
          </p:cNvPicPr>
          <p:nvPr/>
        </p:nvPicPr>
        <p:blipFill>
          <a:blip r:embed="rId4"/>
          <a:srcRect/>
          <a:stretch>
            <a:fillRect/>
          </a:stretch>
        </p:blipFill>
        <p:spPr bwMode="auto">
          <a:xfrm>
            <a:off x="5453063" y="4642643"/>
            <a:ext cx="820737" cy="252412"/>
          </a:xfrm>
          <a:prstGeom prst="rect">
            <a:avLst/>
          </a:prstGeom>
          <a:noFill/>
          <a:ln w="9525">
            <a:noFill/>
            <a:miter lim="800000"/>
            <a:headEnd/>
            <a:tailEnd/>
          </a:ln>
        </p:spPr>
      </p:pic>
      <p:pic>
        <p:nvPicPr>
          <p:cNvPr id="21509" name="Picture 4" descr="https://mds.datacite.org/resources/images/dc-logo.gif"/>
          <p:cNvPicPr>
            <a:picLocks noChangeAspect="1" noChangeArrowheads="1"/>
          </p:cNvPicPr>
          <p:nvPr/>
        </p:nvPicPr>
        <p:blipFill>
          <a:blip r:embed="rId5"/>
          <a:srcRect/>
          <a:stretch>
            <a:fillRect/>
          </a:stretch>
        </p:blipFill>
        <p:spPr bwMode="auto">
          <a:xfrm>
            <a:off x="8278813" y="1862138"/>
            <a:ext cx="612775" cy="473075"/>
          </a:xfrm>
          <a:prstGeom prst="rect">
            <a:avLst/>
          </a:prstGeom>
          <a:noFill/>
          <a:ln w="9525">
            <a:noFill/>
            <a:miter lim="800000"/>
            <a:headEnd/>
            <a:tailEnd/>
          </a:ln>
        </p:spPr>
      </p:pic>
      <p:pic>
        <p:nvPicPr>
          <p:cNvPr id="21510" name="Picture 8" descr="OpenAIRE logo image"/>
          <p:cNvPicPr>
            <a:picLocks noChangeAspect="1" noChangeArrowheads="1"/>
          </p:cNvPicPr>
          <p:nvPr/>
        </p:nvPicPr>
        <p:blipFill>
          <a:blip r:embed="rId6"/>
          <a:srcRect/>
          <a:stretch>
            <a:fillRect/>
          </a:stretch>
        </p:blipFill>
        <p:spPr bwMode="auto">
          <a:xfrm>
            <a:off x="7624763" y="1862138"/>
            <a:ext cx="573087" cy="490537"/>
          </a:xfrm>
          <a:prstGeom prst="rect">
            <a:avLst/>
          </a:prstGeom>
          <a:noFill/>
          <a:ln w="9525">
            <a:noFill/>
            <a:miter lim="800000"/>
            <a:headEnd/>
            <a:tailEnd/>
          </a:ln>
        </p:spPr>
      </p:pic>
      <p:sp>
        <p:nvSpPr>
          <p:cNvPr id="21511" name="Text Box 17"/>
          <p:cNvSpPr txBox="1">
            <a:spLocks noChangeArrowheads="1"/>
          </p:cNvSpPr>
          <p:nvPr/>
        </p:nvSpPr>
        <p:spPr bwMode="auto">
          <a:xfrm>
            <a:off x="5724525" y="5313363"/>
            <a:ext cx="3425825" cy="923925"/>
          </a:xfrm>
          <a:prstGeom prst="rect">
            <a:avLst/>
          </a:prstGeom>
          <a:noFill/>
          <a:ln w="9525">
            <a:noFill/>
            <a:miter lim="800000"/>
            <a:headEnd/>
            <a:tailEnd/>
          </a:ln>
        </p:spPr>
        <p:txBody>
          <a:bodyPr lIns="91432" tIns="45716" rIns="91432" bIns="45716">
            <a:spAutoFit/>
          </a:bodyPr>
          <a:lstStyle/>
          <a:p>
            <a:pPr algn="ctr" eaLnBrk="0" hangingPunct="0">
              <a:buClr>
                <a:srgbClr val="005C8B"/>
              </a:buClr>
              <a:buFont typeface="Arial" charset="0"/>
              <a:buNone/>
            </a:pPr>
            <a:r>
              <a:rPr lang="de-DE" altLang="de-DE" b="1">
                <a:solidFill>
                  <a:srgbClr val="C21222"/>
                </a:solidFill>
                <a:latin typeface="Calibri" pitchFamily="34" charset="0"/>
                <a:ea typeface="MS PGothic" pitchFamily="34" charset="-128"/>
              </a:rPr>
              <a:t>Generic end-point </a:t>
            </a:r>
          </a:p>
          <a:p>
            <a:pPr algn="ctr" eaLnBrk="0" hangingPunct="0">
              <a:buClr>
                <a:srgbClr val="005C8B"/>
              </a:buClr>
              <a:buFont typeface="Arial" charset="0"/>
              <a:buNone/>
            </a:pPr>
            <a:r>
              <a:rPr lang="de-DE" altLang="de-DE" b="1">
                <a:solidFill>
                  <a:srgbClr val="C21222"/>
                </a:solidFill>
                <a:latin typeface="Calibri" pitchFamily="34" charset="0"/>
                <a:ea typeface="MS PGothic" pitchFamily="34" charset="-128"/>
              </a:rPr>
              <a:t>repository with services for</a:t>
            </a:r>
            <a:br>
              <a:rPr lang="de-DE" altLang="de-DE" b="1">
                <a:solidFill>
                  <a:srgbClr val="C21222"/>
                </a:solidFill>
                <a:latin typeface="Calibri" pitchFamily="34" charset="0"/>
                <a:ea typeface="MS PGothic" pitchFamily="34" charset="-128"/>
              </a:rPr>
            </a:br>
            <a:r>
              <a:rPr lang="de-DE" altLang="de-DE" b="1">
                <a:solidFill>
                  <a:srgbClr val="C21222"/>
                </a:solidFill>
                <a:latin typeface="Calibri" pitchFamily="34" charset="0"/>
                <a:ea typeface="MS PGothic" pitchFamily="34" charset="-128"/>
              </a:rPr>
              <a:t>scientists/institutions</a:t>
            </a:r>
            <a:endParaRPr lang="de-DE" altLang="de-DE" sz="1700">
              <a:solidFill>
                <a:srgbClr val="C21222"/>
              </a:solidFill>
              <a:latin typeface="Calibri" pitchFamily="34" charset="0"/>
              <a:ea typeface="MS PGothic" pitchFamily="34" charset="-128"/>
            </a:endParaRPr>
          </a:p>
        </p:txBody>
      </p:sp>
      <p:sp>
        <p:nvSpPr>
          <p:cNvPr id="21512" name="Pfeil nach unten 20"/>
          <p:cNvSpPr>
            <a:spLocks noChangeArrowheads="1"/>
          </p:cNvSpPr>
          <p:nvPr/>
        </p:nvSpPr>
        <p:spPr bwMode="auto">
          <a:xfrm rot="-5400000">
            <a:off x="6180138" y="5365750"/>
            <a:ext cx="342900" cy="247650"/>
          </a:xfrm>
          <a:prstGeom prst="downArrow">
            <a:avLst>
              <a:gd name="adj1" fmla="val 50000"/>
              <a:gd name="adj2" fmla="val 42769"/>
            </a:avLst>
          </a:prstGeom>
          <a:solidFill>
            <a:srgbClr val="C21222"/>
          </a:solidFill>
          <a:ln w="9525">
            <a:noFill/>
            <a:miter lim="800000"/>
            <a:headEnd/>
            <a:tailEnd/>
          </a:ln>
        </p:spPr>
        <p:txBody>
          <a:bodyPr rot="10800000" lIns="91432" tIns="45716" rIns="91432" bIns="45716"/>
          <a:lstStyle/>
          <a:p>
            <a:pPr eaLnBrk="0" hangingPunct="0">
              <a:buClr>
                <a:srgbClr val="005C8B"/>
              </a:buClr>
              <a:buFont typeface="Arial" charset="0"/>
              <a:buNone/>
            </a:pPr>
            <a:endParaRPr lang="de-DE" altLang="de-DE" sz="1300">
              <a:solidFill>
                <a:srgbClr val="C00000"/>
              </a:solidFill>
              <a:latin typeface="Calibri" pitchFamily="34" charset="0"/>
              <a:ea typeface="MS PGothic" pitchFamily="34" charset="-128"/>
            </a:endParaRPr>
          </a:p>
        </p:txBody>
      </p:sp>
    </p:spTree>
    <p:extLst>
      <p:ext uri="{BB962C8B-B14F-4D97-AF65-F5344CB8AC3E}">
        <p14:creationId xmlns:p14="http://schemas.microsoft.com/office/powerpoint/2010/main" val="409620787"/>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451" r="71794" b="79916"/>
          <a:stretch/>
        </p:blipFill>
        <p:spPr bwMode="auto">
          <a:xfrm>
            <a:off x="6228184" y="5733256"/>
            <a:ext cx="1539638" cy="294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uppieren 2"/>
          <p:cNvGrpSpPr/>
          <p:nvPr/>
        </p:nvGrpSpPr>
        <p:grpSpPr>
          <a:xfrm>
            <a:off x="179512" y="151235"/>
            <a:ext cx="5446815" cy="6590133"/>
            <a:chOff x="395537" y="173983"/>
            <a:chExt cx="5446815" cy="6590133"/>
          </a:xfrm>
        </p:grpSpPr>
        <p:grpSp>
          <p:nvGrpSpPr>
            <p:cNvPr id="2" name="Gruppieren 1"/>
            <p:cNvGrpSpPr/>
            <p:nvPr/>
          </p:nvGrpSpPr>
          <p:grpSpPr>
            <a:xfrm>
              <a:off x="395537" y="173983"/>
              <a:ext cx="5446815" cy="5260659"/>
              <a:chOff x="395537" y="173983"/>
              <a:chExt cx="5446815" cy="5260659"/>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668" t="12070" r="16112" b="4175"/>
              <a:stretch/>
            </p:blipFill>
            <p:spPr bwMode="auto">
              <a:xfrm>
                <a:off x="395537" y="173983"/>
                <a:ext cx="5446815" cy="41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5601" t="22945" r="16696" b="52275"/>
              <a:stretch/>
            </p:blipFill>
            <p:spPr bwMode="auto">
              <a:xfrm>
                <a:off x="466433" y="4221088"/>
                <a:ext cx="5305022" cy="1213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5"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5601" t="57352" r="16696" b="30846"/>
            <a:stretch/>
          </p:blipFill>
          <p:spPr bwMode="auto">
            <a:xfrm>
              <a:off x="466433" y="5515326"/>
              <a:ext cx="5305022" cy="577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5601" t="73714" r="16696" b="12588"/>
            <a:stretch/>
          </p:blipFill>
          <p:spPr bwMode="auto">
            <a:xfrm>
              <a:off x="466433" y="6093296"/>
              <a:ext cx="5305022" cy="670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 name="Rectangle 10"/>
          <p:cNvSpPr>
            <a:spLocks noChangeArrowheads="1"/>
          </p:cNvSpPr>
          <p:nvPr/>
        </p:nvSpPr>
        <p:spPr bwMode="auto">
          <a:xfrm>
            <a:off x="251520" y="836713"/>
            <a:ext cx="3384376" cy="4575182"/>
          </a:xfrm>
          <a:prstGeom prst="rect">
            <a:avLst/>
          </a:prstGeom>
          <a:noFill/>
          <a:ln w="9525">
            <a:solidFill>
              <a:srgbClr val="EC7403"/>
            </a:solidFill>
            <a:miter lim="800000"/>
            <a:headEnd/>
            <a:tailEnd/>
          </a:ln>
        </p:spPr>
        <p:txBody>
          <a:bodyPr wrap="square" lIns="96744" tIns="48372" rIns="96744" bIns="48372">
            <a:noAutofit/>
          </a:bodyPr>
          <a:lstStyle/>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000099"/>
              </a:solidFill>
              <a:latin typeface="Arial" charset="0"/>
              <a:ea typeface="MS PGothic" pitchFamily="34" charset="-128"/>
            </a:endParaRPr>
          </a:p>
        </p:txBody>
      </p:sp>
      <p:sp>
        <p:nvSpPr>
          <p:cNvPr id="10" name="Rectangle 10"/>
          <p:cNvSpPr>
            <a:spLocks noChangeArrowheads="1"/>
          </p:cNvSpPr>
          <p:nvPr/>
        </p:nvSpPr>
        <p:spPr bwMode="auto">
          <a:xfrm>
            <a:off x="3707904" y="836712"/>
            <a:ext cx="1840442" cy="3585870"/>
          </a:xfrm>
          <a:prstGeom prst="rect">
            <a:avLst/>
          </a:prstGeom>
          <a:noFill/>
          <a:ln w="9525">
            <a:solidFill>
              <a:srgbClr val="EC7403"/>
            </a:solidFill>
            <a:miter lim="800000"/>
            <a:headEnd/>
            <a:tailEnd/>
          </a:ln>
        </p:spPr>
        <p:txBody>
          <a:bodyPr wrap="square" lIns="96744" tIns="48372" rIns="96744" bIns="48372">
            <a:noAutofit/>
          </a:bodyPr>
          <a:lstStyle/>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000099"/>
              </a:solidFill>
              <a:latin typeface="Arial" charset="0"/>
              <a:ea typeface="MS PGothic" pitchFamily="34" charset="-128"/>
            </a:endParaRPr>
          </a:p>
        </p:txBody>
      </p:sp>
      <p:sp>
        <p:nvSpPr>
          <p:cNvPr id="11" name="Rechteck 10"/>
          <p:cNvSpPr/>
          <p:nvPr/>
        </p:nvSpPr>
        <p:spPr>
          <a:xfrm>
            <a:off x="2496630" y="436602"/>
            <a:ext cx="2507418" cy="307777"/>
          </a:xfrm>
          <a:prstGeom prst="rect">
            <a:avLst/>
          </a:prstGeom>
        </p:spPr>
        <p:txBody>
          <a:bodyPr wrap="none">
            <a:spAutoFit/>
          </a:bodyPr>
          <a:lstStyle/>
          <a:p>
            <a:pPr>
              <a:buFontTx/>
              <a:buNone/>
            </a:pPr>
            <a:r>
              <a:rPr lang="de-DE" sz="1400" b="1" dirty="0" err="1" smtClean="0">
                <a:solidFill>
                  <a:srgbClr val="EC7403"/>
                </a:solidFill>
              </a:rPr>
              <a:t>Example</a:t>
            </a:r>
            <a:r>
              <a:rPr lang="de-DE" sz="1400" b="1" dirty="0" smtClean="0">
                <a:solidFill>
                  <a:srgbClr val="EC7403"/>
                </a:solidFill>
              </a:rPr>
              <a:t>: PUBLISHED Data</a:t>
            </a:r>
            <a:endParaRPr lang="de-DE" sz="1400" dirty="0">
              <a:solidFill>
                <a:srgbClr val="EC7403"/>
              </a:solidFill>
            </a:endParaRPr>
          </a:p>
        </p:txBody>
      </p:sp>
      <p:sp>
        <p:nvSpPr>
          <p:cNvPr id="12" name="Rectangle 11"/>
          <p:cNvSpPr>
            <a:spLocks noChangeArrowheads="1"/>
          </p:cNvSpPr>
          <p:nvPr/>
        </p:nvSpPr>
        <p:spPr bwMode="auto">
          <a:xfrm>
            <a:off x="251520" y="5517232"/>
            <a:ext cx="4680520" cy="528710"/>
          </a:xfrm>
          <a:prstGeom prst="rect">
            <a:avLst/>
          </a:prstGeom>
          <a:noFill/>
          <a:ln w="9525">
            <a:solidFill>
              <a:srgbClr val="EC7403"/>
            </a:solidFill>
            <a:miter lim="800000"/>
            <a:headEnd/>
            <a:tailEnd/>
          </a:ln>
        </p:spPr>
        <p:txBody>
          <a:bodyPr wrap="square" lIns="96744" tIns="48372" rIns="96744" bIns="48372">
            <a:noAutofit/>
          </a:bodyPr>
          <a:lstStyle/>
          <a:p>
            <a:pPr defTabSz="966788" eaLnBrk="0" hangingPunct="0">
              <a:spcBef>
                <a:spcPct val="20000"/>
              </a:spcBef>
            </a:pPr>
            <a:endParaRPr lang="de-DE" altLang="en-US" sz="1200" dirty="0">
              <a:solidFill>
                <a:srgbClr val="EC7403"/>
              </a:solidFill>
              <a:latin typeface="Tahoma" pitchFamily="34" charset="0"/>
              <a:ea typeface="MS PGothic" pitchFamily="34" charset="-128"/>
            </a:endParaRPr>
          </a:p>
        </p:txBody>
      </p:sp>
      <p:sp>
        <p:nvSpPr>
          <p:cNvPr id="13" name="Rectangle 11"/>
          <p:cNvSpPr>
            <a:spLocks noChangeArrowheads="1"/>
          </p:cNvSpPr>
          <p:nvPr/>
        </p:nvSpPr>
        <p:spPr bwMode="auto">
          <a:xfrm>
            <a:off x="251520" y="6093296"/>
            <a:ext cx="4680520" cy="648072"/>
          </a:xfrm>
          <a:prstGeom prst="rect">
            <a:avLst/>
          </a:prstGeom>
          <a:noFill/>
          <a:ln w="9525">
            <a:solidFill>
              <a:srgbClr val="EC7403"/>
            </a:solidFill>
            <a:miter lim="800000"/>
            <a:headEnd/>
            <a:tailEnd/>
          </a:ln>
        </p:spPr>
        <p:txBody>
          <a:bodyPr wrap="square" lIns="96744" tIns="48372" rIns="96744" bIns="48372">
            <a:noAutofit/>
          </a:bodyPr>
          <a:lstStyle/>
          <a:p>
            <a:pPr defTabSz="966788" eaLnBrk="0" hangingPunct="0">
              <a:spcBef>
                <a:spcPct val="20000"/>
              </a:spcBef>
            </a:pPr>
            <a:endParaRPr lang="de-DE" altLang="en-US" sz="1200" dirty="0">
              <a:solidFill>
                <a:srgbClr val="EC7403"/>
              </a:solidFill>
              <a:latin typeface="Tahoma" pitchFamily="34" charset="0"/>
              <a:ea typeface="MS PGothic" pitchFamily="34" charset="-128"/>
            </a:endParaRPr>
          </a:p>
        </p:txBody>
      </p:sp>
      <p:sp>
        <p:nvSpPr>
          <p:cNvPr id="14" name="Oval 12"/>
          <p:cNvSpPr>
            <a:spLocks noChangeArrowheads="1"/>
          </p:cNvSpPr>
          <p:nvPr/>
        </p:nvSpPr>
        <p:spPr bwMode="auto">
          <a:xfrm>
            <a:off x="1403648" y="5092612"/>
            <a:ext cx="989012" cy="214821"/>
          </a:xfrm>
          <a:prstGeom prst="ellipse">
            <a:avLst/>
          </a:prstGeom>
          <a:noFill/>
          <a:ln w="12700">
            <a:solidFill>
              <a:srgbClr val="EC7403"/>
            </a:solidFill>
            <a:round/>
            <a:headEnd/>
            <a:tailEnd/>
          </a:ln>
        </p:spPr>
        <p:txBody>
          <a:bodyPr wrap="none" anchor="ctr"/>
          <a:lstStyle/>
          <a:p>
            <a:endParaRPr lang="de-DE"/>
          </a:p>
        </p:txBody>
      </p:sp>
      <p:pic>
        <p:nvPicPr>
          <p:cNvPr id="15" name="Picture 17" descr="File:CC-logo.svg"/>
          <p:cNvPicPr>
            <a:picLocks noChangeAspect="1" noChangeArrowheads="1"/>
          </p:cNvPicPr>
          <p:nvPr/>
        </p:nvPicPr>
        <p:blipFill>
          <a:blip r:embed="rId5"/>
          <a:srcRect/>
          <a:stretch>
            <a:fillRect/>
          </a:stretch>
        </p:blipFill>
        <p:spPr bwMode="auto">
          <a:xfrm>
            <a:off x="2461431" y="5085184"/>
            <a:ext cx="894018" cy="214820"/>
          </a:xfrm>
          <a:prstGeom prst="rect">
            <a:avLst/>
          </a:prstGeom>
          <a:noFill/>
          <a:ln w="9525">
            <a:noFill/>
            <a:miter lim="800000"/>
            <a:headEnd/>
            <a:tailEnd/>
          </a:ln>
        </p:spPr>
      </p:pic>
      <p:sp>
        <p:nvSpPr>
          <p:cNvPr id="16" name="Oval 13"/>
          <p:cNvSpPr>
            <a:spLocks noChangeArrowheads="1"/>
          </p:cNvSpPr>
          <p:nvPr/>
        </p:nvSpPr>
        <p:spPr bwMode="auto">
          <a:xfrm>
            <a:off x="4515314" y="5851138"/>
            <a:ext cx="416726" cy="194804"/>
          </a:xfrm>
          <a:prstGeom prst="ellipse">
            <a:avLst/>
          </a:prstGeom>
          <a:noFill/>
          <a:ln w="6350">
            <a:solidFill>
              <a:srgbClr val="EC7403"/>
            </a:solidFill>
            <a:round/>
            <a:headEnd/>
            <a:tailEnd/>
          </a:ln>
        </p:spPr>
        <p:txBody>
          <a:bodyPr wrap="none" anchor="ctr"/>
          <a:lstStyle/>
          <a:p>
            <a:endParaRPr lang="de-DE"/>
          </a:p>
        </p:txBody>
      </p:sp>
      <p:grpSp>
        <p:nvGrpSpPr>
          <p:cNvPr id="17" name="Group 14"/>
          <p:cNvGrpSpPr>
            <a:grpSpLocks/>
          </p:cNvGrpSpPr>
          <p:nvPr/>
        </p:nvGrpSpPr>
        <p:grpSpPr bwMode="auto">
          <a:xfrm>
            <a:off x="5002388" y="5781563"/>
            <a:ext cx="864096" cy="460710"/>
            <a:chOff x="3442" y="1026"/>
            <a:chExt cx="1041" cy="467"/>
          </a:xfrm>
        </p:grpSpPr>
        <p:pic>
          <p:nvPicPr>
            <p:cNvPr id="18" name="Picture 15"/>
            <p:cNvPicPr>
              <a:picLocks noChangeAspect="1" noChangeArrowheads="1"/>
            </p:cNvPicPr>
            <p:nvPr/>
          </p:nvPicPr>
          <p:blipFill>
            <a:blip r:embed="rId6"/>
            <a:srcRect/>
            <a:stretch>
              <a:fillRect/>
            </a:stretch>
          </p:blipFill>
          <p:spPr bwMode="auto">
            <a:xfrm>
              <a:off x="3442" y="1026"/>
              <a:ext cx="1041" cy="467"/>
            </a:xfrm>
            <a:prstGeom prst="rect">
              <a:avLst/>
            </a:prstGeom>
            <a:noFill/>
            <a:ln w="9525">
              <a:noFill/>
              <a:miter lim="800000"/>
              <a:headEnd/>
              <a:tailEnd/>
            </a:ln>
          </p:spPr>
        </p:pic>
        <p:pic>
          <p:nvPicPr>
            <p:cNvPr id="19" name="Picture 16"/>
            <p:cNvPicPr>
              <a:picLocks noChangeAspect="1" noChangeArrowheads="1"/>
            </p:cNvPicPr>
            <p:nvPr/>
          </p:nvPicPr>
          <p:blipFill>
            <a:blip r:embed="rId7"/>
            <a:srcRect t="2255" r="65536"/>
            <a:stretch>
              <a:fillRect/>
            </a:stretch>
          </p:blipFill>
          <p:spPr bwMode="auto">
            <a:xfrm>
              <a:off x="3455" y="1147"/>
              <a:ext cx="332" cy="236"/>
            </a:xfrm>
            <a:prstGeom prst="rect">
              <a:avLst/>
            </a:prstGeom>
            <a:noFill/>
            <a:ln w="9525">
              <a:noFill/>
              <a:miter lim="800000"/>
              <a:headEnd/>
              <a:tailEnd/>
            </a:ln>
          </p:spPr>
        </p:pic>
      </p:grpSp>
      <p:sp>
        <p:nvSpPr>
          <p:cNvPr id="20" name="Rectangle 10"/>
          <p:cNvSpPr>
            <a:spLocks noChangeArrowheads="1"/>
          </p:cNvSpPr>
          <p:nvPr/>
        </p:nvSpPr>
        <p:spPr bwMode="auto">
          <a:xfrm>
            <a:off x="5178424" y="395452"/>
            <a:ext cx="329680" cy="348928"/>
          </a:xfrm>
          <a:prstGeom prst="rect">
            <a:avLst/>
          </a:prstGeom>
          <a:noFill/>
          <a:ln w="9525">
            <a:solidFill>
              <a:srgbClr val="EC7403"/>
            </a:solidFill>
            <a:miter lim="800000"/>
            <a:headEnd/>
            <a:tailEnd/>
          </a:ln>
        </p:spPr>
        <p:txBody>
          <a:bodyPr wrap="square" lIns="96744" tIns="48372" rIns="96744" bIns="48372">
            <a:spAutoFit/>
          </a:bodyPr>
          <a:lstStyle/>
          <a:p>
            <a:pPr defTabSz="966788" eaLnBrk="0" hangingPunct="0">
              <a:spcBef>
                <a:spcPct val="20000"/>
              </a:spcBef>
            </a:pPr>
            <a:endParaRPr lang="en-US" altLang="en-US" sz="1900" dirty="0">
              <a:solidFill>
                <a:srgbClr val="EC7403"/>
              </a:solidFill>
              <a:latin typeface="Tahoma" pitchFamily="34" charset="0"/>
              <a:ea typeface="MS PGothic" pitchFamily="34" charset="-128"/>
            </a:endParaRPr>
          </a:p>
        </p:txBody>
      </p:sp>
      <p:grpSp>
        <p:nvGrpSpPr>
          <p:cNvPr id="6" name="Gruppieren 5"/>
          <p:cNvGrpSpPr/>
          <p:nvPr/>
        </p:nvGrpSpPr>
        <p:grpSpPr>
          <a:xfrm>
            <a:off x="5866484" y="1916832"/>
            <a:ext cx="3003670" cy="3384376"/>
            <a:chOff x="5672786" y="764704"/>
            <a:chExt cx="2759686" cy="3229493"/>
          </a:xfrm>
        </p:grpSpPr>
        <p:grpSp>
          <p:nvGrpSpPr>
            <p:cNvPr id="4" name="Gruppieren 3"/>
            <p:cNvGrpSpPr/>
            <p:nvPr/>
          </p:nvGrpSpPr>
          <p:grpSpPr>
            <a:xfrm>
              <a:off x="5724128" y="826886"/>
              <a:ext cx="2664296" cy="3167311"/>
              <a:chOff x="5796136" y="1255271"/>
              <a:chExt cx="2435410" cy="2846717"/>
            </a:xfrm>
          </p:grpSpPr>
          <p:pic>
            <p:nvPicPr>
              <p:cNvPr id="2053" name="Picture 5"/>
              <p:cNvPicPr>
                <a:picLocks noChangeAspect="1" noChangeArrowheads="1"/>
              </p:cNvPicPr>
              <p:nvPr/>
            </p:nvPicPr>
            <p:blipFill rotWithShape="1">
              <a:blip r:embed="rId8">
                <a:extLst>
                  <a:ext uri="{28A0092B-C50C-407E-A947-70E740481C1C}">
                    <a14:useLocalDpi xmlns:a14="http://schemas.microsoft.com/office/drawing/2010/main" val="0"/>
                  </a:ext>
                </a:extLst>
              </a:blip>
              <a:srcRect l="14883" t="16363" r="52984" b="23544"/>
              <a:stretch/>
            </p:blipFill>
            <p:spPr bwMode="auto">
              <a:xfrm>
                <a:off x="5796136" y="1255271"/>
                <a:ext cx="2435410" cy="2846717"/>
              </a:xfrm>
              <a:prstGeom prst="rect">
                <a:avLst/>
              </a:prstGeom>
              <a:noFill/>
              <a:ln w="3175">
                <a:noFill/>
                <a:miter lim="800000"/>
                <a:headEnd/>
                <a:tailEnd/>
              </a:ln>
              <a:extLst>
                <a:ext uri="{909E8E84-426E-40DD-AFC4-6F175D3DCCD1}">
                  <a14:hiddenFill xmlns:a14="http://schemas.microsoft.com/office/drawing/2010/main">
                    <a:solidFill>
                      <a:schemeClr val="accent1"/>
                    </a:solidFill>
                  </a14:hiddenFill>
                </a:ext>
              </a:extLst>
            </p:spPr>
          </p:pic>
          <p:pic>
            <p:nvPicPr>
              <p:cNvPr id="22" name="Picture 5"/>
              <p:cNvPicPr>
                <a:picLocks noChangeAspect="1" noChangeArrowheads="1"/>
              </p:cNvPicPr>
              <p:nvPr/>
            </p:nvPicPr>
            <p:blipFill rotWithShape="1">
              <a:blip r:embed="rId8">
                <a:extLst>
                  <a:ext uri="{28A0092B-C50C-407E-A947-70E740481C1C}">
                    <a14:useLocalDpi xmlns:a14="http://schemas.microsoft.com/office/drawing/2010/main" val="0"/>
                  </a:ext>
                </a:extLst>
              </a:blip>
              <a:srcRect l="63955" t="32128" r="23173" b="49056"/>
              <a:stretch/>
            </p:blipFill>
            <p:spPr bwMode="auto">
              <a:xfrm>
                <a:off x="7164288" y="2183973"/>
                <a:ext cx="975519" cy="891347"/>
              </a:xfrm>
              <a:prstGeom prst="rect">
                <a:avLst/>
              </a:prstGeom>
              <a:noFill/>
              <a:ln w="3175">
                <a:noFill/>
                <a:miter lim="800000"/>
                <a:headEnd/>
                <a:tailEnd/>
              </a:ln>
              <a:extLst>
                <a:ext uri="{909E8E84-426E-40DD-AFC4-6F175D3DCCD1}">
                  <a14:hiddenFill xmlns:a14="http://schemas.microsoft.com/office/drawing/2010/main">
                    <a:solidFill>
                      <a:schemeClr val="accent1"/>
                    </a:solidFill>
                  </a14:hiddenFill>
                </a:ext>
              </a:extLst>
            </p:spPr>
          </p:pic>
        </p:grpSp>
        <p:sp>
          <p:nvSpPr>
            <p:cNvPr id="24" name="Rectangle 10"/>
            <p:cNvSpPr>
              <a:spLocks noChangeArrowheads="1"/>
            </p:cNvSpPr>
            <p:nvPr/>
          </p:nvSpPr>
          <p:spPr bwMode="auto">
            <a:xfrm>
              <a:off x="5672786" y="764704"/>
              <a:ext cx="2759686" cy="3024336"/>
            </a:xfrm>
            <a:prstGeom prst="rect">
              <a:avLst/>
            </a:prstGeom>
            <a:noFill/>
            <a:ln w="9525">
              <a:solidFill>
                <a:srgbClr val="EC7403"/>
              </a:solidFill>
              <a:miter lim="800000"/>
              <a:headEnd/>
              <a:tailEnd/>
            </a:ln>
          </p:spPr>
          <p:txBody>
            <a:bodyPr wrap="square" lIns="96744" tIns="48372" rIns="96744" bIns="48372">
              <a:noAutofit/>
            </a:bodyPr>
            <a:lstStyle/>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smtClean="0">
                <a:solidFill>
                  <a:srgbClr val="EC7403"/>
                </a:solidFill>
                <a:latin typeface="Tahoma" pitchFamily="34" charset="0"/>
                <a:ea typeface="MS PGothic" pitchFamily="34" charset="-128"/>
              </a:endParaRPr>
            </a:p>
            <a:p>
              <a:pPr defTabSz="966788" eaLnBrk="0" hangingPunct="0">
                <a:spcBef>
                  <a:spcPct val="20000"/>
                </a:spcBef>
              </a:pPr>
              <a:endParaRPr lang="de-DE" altLang="en-US" sz="1900" dirty="0">
                <a:solidFill>
                  <a:srgbClr val="000099"/>
                </a:solidFill>
                <a:latin typeface="Arial" charset="0"/>
                <a:ea typeface="MS PGothic" pitchFamily="34" charset="-128"/>
              </a:endParaRPr>
            </a:p>
          </p:txBody>
        </p:sp>
      </p:grpSp>
      <p:sp>
        <p:nvSpPr>
          <p:cNvPr id="34" name="Rechteck 33"/>
          <p:cNvSpPr/>
          <p:nvPr/>
        </p:nvSpPr>
        <p:spPr>
          <a:xfrm>
            <a:off x="5993853" y="1628800"/>
            <a:ext cx="2093843" cy="307777"/>
          </a:xfrm>
          <a:prstGeom prst="rect">
            <a:avLst/>
          </a:prstGeom>
        </p:spPr>
        <p:txBody>
          <a:bodyPr wrap="none">
            <a:spAutoFit/>
          </a:bodyPr>
          <a:lstStyle/>
          <a:p>
            <a:pPr>
              <a:buFontTx/>
              <a:buNone/>
            </a:pPr>
            <a:r>
              <a:rPr lang="de-DE" sz="1400" b="1" dirty="0" smtClean="0">
                <a:solidFill>
                  <a:srgbClr val="EC7403"/>
                </a:solidFill>
              </a:rPr>
              <a:t>Downstream </a:t>
            </a:r>
            <a:r>
              <a:rPr lang="de-DE" sz="1400" b="1" dirty="0" err="1" smtClean="0">
                <a:solidFill>
                  <a:srgbClr val="EC7403"/>
                </a:solidFill>
              </a:rPr>
              <a:t>data</a:t>
            </a:r>
            <a:r>
              <a:rPr lang="de-DE" sz="1400" b="1" dirty="0" smtClean="0">
                <a:solidFill>
                  <a:srgbClr val="EC7403"/>
                </a:solidFill>
              </a:rPr>
              <a:t> </a:t>
            </a:r>
            <a:r>
              <a:rPr lang="de-DE" sz="1400" b="1" dirty="0" err="1" smtClean="0">
                <a:solidFill>
                  <a:srgbClr val="EC7403"/>
                </a:solidFill>
              </a:rPr>
              <a:t>use</a:t>
            </a:r>
            <a:endParaRPr lang="de-DE" sz="1400" dirty="0">
              <a:solidFill>
                <a:srgbClr val="EC7403"/>
              </a:solidFill>
            </a:endParaRPr>
          </a:p>
        </p:txBody>
      </p:sp>
      <p:cxnSp>
        <p:nvCxnSpPr>
          <p:cNvPr id="31" name="Gerade Verbindung mit Pfeil 30"/>
          <p:cNvCxnSpPr/>
          <p:nvPr/>
        </p:nvCxnSpPr>
        <p:spPr>
          <a:xfrm>
            <a:off x="5548346" y="620688"/>
            <a:ext cx="535822" cy="1008112"/>
          </a:xfrm>
          <a:prstGeom prst="straightConnector1">
            <a:avLst/>
          </a:prstGeom>
          <a:ln w="22225">
            <a:solidFill>
              <a:srgbClr val="EC7403"/>
            </a:solidFill>
            <a:headEnd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27" name="Gerade Verbindung mit Pfeil 26"/>
          <p:cNvCxnSpPr/>
          <p:nvPr/>
        </p:nvCxnSpPr>
        <p:spPr>
          <a:xfrm>
            <a:off x="5922365" y="6021288"/>
            <a:ext cx="377827" cy="5425"/>
          </a:xfrm>
          <a:prstGeom prst="straightConnector1">
            <a:avLst/>
          </a:prstGeom>
          <a:ln w="22225">
            <a:solidFill>
              <a:srgbClr val="EC7403"/>
            </a:solidFill>
            <a:headEnd w="lg" len="med"/>
            <a:tailEnd type="triangle" w="lg" len="lg"/>
          </a:ln>
        </p:spPr>
        <p:style>
          <a:lnRef idx="1">
            <a:schemeClr val="accent1"/>
          </a:lnRef>
          <a:fillRef idx="0">
            <a:schemeClr val="accent1"/>
          </a:fillRef>
          <a:effectRef idx="0">
            <a:schemeClr val="accent1"/>
          </a:effectRef>
          <a:fontRef idx="minor">
            <a:schemeClr val="tx1"/>
          </a:fontRef>
        </p:style>
      </p:cxnSp>
      <p:pic>
        <p:nvPicPr>
          <p:cNvPr id="33" name="Picture 8" descr="OpenAIRE logo imag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75161" y="5999792"/>
            <a:ext cx="445111" cy="381536"/>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Gerade Verbindung mit Pfeil 34"/>
          <p:cNvCxnSpPr/>
          <p:nvPr/>
        </p:nvCxnSpPr>
        <p:spPr>
          <a:xfrm flipV="1">
            <a:off x="7164288" y="6045942"/>
            <a:ext cx="603534" cy="1"/>
          </a:xfrm>
          <a:prstGeom prst="straightConnector1">
            <a:avLst/>
          </a:prstGeom>
          <a:ln w="22225">
            <a:solidFill>
              <a:srgbClr val="EC7403"/>
            </a:solidFill>
            <a:headEnd w="lg" len="med"/>
            <a:tailEnd type="triangle" w="lg" len="lg"/>
          </a:ln>
        </p:spPr>
        <p:style>
          <a:lnRef idx="1">
            <a:schemeClr val="accent1"/>
          </a:lnRef>
          <a:fillRef idx="0">
            <a:schemeClr val="accent1"/>
          </a:fillRef>
          <a:effectRef idx="0">
            <a:schemeClr val="accent1"/>
          </a:effectRef>
          <a:fontRef idx="minor">
            <a:schemeClr val="tx1"/>
          </a:fontRef>
        </p:style>
      </p:cxnSp>
      <p:sp>
        <p:nvSpPr>
          <p:cNvPr id="36" name="Rechteck 35"/>
          <p:cNvSpPr/>
          <p:nvPr/>
        </p:nvSpPr>
        <p:spPr>
          <a:xfrm>
            <a:off x="7780550" y="5858108"/>
            <a:ext cx="1183938" cy="523220"/>
          </a:xfrm>
          <a:prstGeom prst="rect">
            <a:avLst/>
          </a:prstGeom>
        </p:spPr>
        <p:txBody>
          <a:bodyPr wrap="square">
            <a:spAutoFit/>
          </a:bodyPr>
          <a:lstStyle/>
          <a:p>
            <a:pPr>
              <a:buFontTx/>
              <a:buNone/>
            </a:pPr>
            <a:r>
              <a:rPr lang="de-DE" sz="1400" b="1" dirty="0" smtClean="0">
                <a:solidFill>
                  <a:srgbClr val="EC7403"/>
                </a:solidFill>
              </a:rPr>
              <a:t>DOI-</a:t>
            </a:r>
            <a:r>
              <a:rPr lang="de-DE" sz="1400" b="1" dirty="0" err="1">
                <a:solidFill>
                  <a:srgbClr val="EC7403"/>
                </a:solidFill>
              </a:rPr>
              <a:t>b</a:t>
            </a:r>
            <a:r>
              <a:rPr lang="de-DE" sz="1400" b="1" dirty="0" err="1" smtClean="0">
                <a:solidFill>
                  <a:srgbClr val="EC7403"/>
                </a:solidFill>
              </a:rPr>
              <a:t>ased</a:t>
            </a:r>
            <a:r>
              <a:rPr lang="de-DE" sz="1400" b="1" dirty="0" smtClean="0">
                <a:solidFill>
                  <a:srgbClr val="EC7403"/>
                </a:solidFill>
              </a:rPr>
              <a:t> </a:t>
            </a:r>
            <a:r>
              <a:rPr lang="de-DE" sz="1400" b="1" dirty="0" err="1" smtClean="0">
                <a:solidFill>
                  <a:srgbClr val="EC7403"/>
                </a:solidFill>
              </a:rPr>
              <a:t>services</a:t>
            </a:r>
            <a:r>
              <a:rPr lang="de-DE" sz="1400" b="1" dirty="0" smtClean="0">
                <a:solidFill>
                  <a:srgbClr val="EC7403"/>
                </a:solidFill>
              </a:rPr>
              <a:t> …</a:t>
            </a:r>
            <a:endParaRPr lang="de-DE" sz="1400" dirty="0">
              <a:solidFill>
                <a:srgbClr val="EC7403"/>
              </a:solidFill>
            </a:endParaRPr>
          </a:p>
        </p:txBody>
      </p:sp>
    </p:spTree>
    <p:extLst>
      <p:ext uri="{BB962C8B-B14F-4D97-AF65-F5344CB8AC3E}">
        <p14:creationId xmlns:p14="http://schemas.microsoft.com/office/powerpoint/2010/main" val="3395494495"/>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5"/>
          <p:cNvSpPr>
            <a:spLocks noGrp="1" noChangeArrowheads="1"/>
          </p:cNvSpPr>
          <p:nvPr>
            <p:ph type="sldNum" sz="quarter" idx="4294967295"/>
          </p:nvPr>
        </p:nvSpPr>
        <p:spPr>
          <a:xfrm>
            <a:off x="6876256" y="6453336"/>
            <a:ext cx="2133544" cy="476903"/>
          </a:xfrm>
          <a:prstGeom prst="rect">
            <a:avLst/>
          </a:prstGeom>
          <a:noFill/>
        </p:spPr>
        <p:txBody>
          <a:bodyPr/>
          <a:lstStyle/>
          <a:p>
            <a:r>
              <a:rPr lang="de-DE" altLang="de-DE" dirty="0" smtClean="0"/>
              <a:t> </a:t>
            </a:r>
          </a:p>
        </p:txBody>
      </p:sp>
      <p:pic>
        <p:nvPicPr>
          <p:cNvPr id="27651" name="Picture 3" descr="http://assets3.beimfuchs.de/hannover/photos/big/7b3b8083-7966-4949-9a15-9f2e25fd58e3-978307f4992f261edf3cf40ad28b6f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814" y="1266144"/>
            <a:ext cx="7196931" cy="3556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Rectangle 4"/>
          <p:cNvSpPr>
            <a:spLocks noGrp="1" noChangeArrowheads="1"/>
          </p:cNvSpPr>
          <p:nvPr>
            <p:ph type="body" idx="1"/>
          </p:nvPr>
        </p:nvSpPr>
        <p:spPr>
          <a:xfrm>
            <a:off x="935736" y="4967181"/>
            <a:ext cx="7709317" cy="1696028"/>
          </a:xfrm>
          <a:noFill/>
        </p:spPr>
        <p:txBody>
          <a:bodyPr/>
          <a:lstStyle/>
          <a:p>
            <a:pPr eaLnBrk="1" hangingPunct="1">
              <a:lnSpc>
                <a:spcPct val="90000"/>
              </a:lnSpc>
              <a:buFont typeface="Arial" pitchFamily="34" charset="0"/>
              <a:buNone/>
            </a:pPr>
            <a:r>
              <a:rPr lang="de-DE" altLang="de-DE" sz="1700" dirty="0" err="1" smtClean="0"/>
              <a:t>Provides</a:t>
            </a:r>
            <a:r>
              <a:rPr lang="de-DE" altLang="de-DE" sz="1700" dirty="0" smtClean="0"/>
              <a:t> </a:t>
            </a:r>
            <a:r>
              <a:rPr lang="de-DE" altLang="de-DE" sz="1700" dirty="0" err="1"/>
              <a:t>access</a:t>
            </a:r>
            <a:r>
              <a:rPr lang="de-DE" altLang="de-DE" sz="1700" dirty="0"/>
              <a:t> </a:t>
            </a:r>
            <a:r>
              <a:rPr lang="de-DE" altLang="de-DE" sz="1700" dirty="0" err="1"/>
              <a:t>to</a:t>
            </a:r>
            <a:r>
              <a:rPr lang="de-DE" altLang="de-DE" sz="1700" dirty="0"/>
              <a:t> high grade </a:t>
            </a:r>
            <a:r>
              <a:rPr lang="de-DE" altLang="de-DE" sz="1700" dirty="0" err="1"/>
              <a:t>scientific</a:t>
            </a:r>
            <a:r>
              <a:rPr lang="de-DE" altLang="de-DE" sz="1700" dirty="0"/>
              <a:t> </a:t>
            </a:r>
            <a:r>
              <a:rPr lang="de-DE" altLang="de-DE" sz="1700" dirty="0" err="1"/>
              <a:t>films</a:t>
            </a:r>
            <a:r>
              <a:rPr lang="de-DE" altLang="de-DE" sz="1700" dirty="0"/>
              <a:t> </a:t>
            </a:r>
            <a:r>
              <a:rPr lang="de-DE" altLang="de-DE" sz="1700" dirty="0" err="1"/>
              <a:t>from</a:t>
            </a:r>
            <a:r>
              <a:rPr lang="de-DE" altLang="de-DE" sz="1700" dirty="0"/>
              <a:t> </a:t>
            </a:r>
            <a:r>
              <a:rPr lang="de-DE" altLang="de-DE" sz="1700" dirty="0" err="1"/>
              <a:t>the</a:t>
            </a:r>
            <a:r>
              <a:rPr lang="de-DE" altLang="de-DE" sz="1700" dirty="0"/>
              <a:t> </a:t>
            </a:r>
            <a:r>
              <a:rPr lang="de-DE" altLang="de-DE" sz="1700" u="sng" dirty="0" err="1"/>
              <a:t>fields</a:t>
            </a:r>
            <a:r>
              <a:rPr lang="de-DE" altLang="de-DE" sz="1700" u="sng" dirty="0"/>
              <a:t> </a:t>
            </a:r>
            <a:r>
              <a:rPr lang="de-DE" altLang="de-DE" sz="1700" u="sng" dirty="0" err="1"/>
              <a:t>of</a:t>
            </a:r>
            <a:r>
              <a:rPr lang="de-DE" altLang="de-DE" sz="1700" u="sng" dirty="0"/>
              <a:t> </a:t>
            </a:r>
            <a:r>
              <a:rPr lang="de-DE" altLang="de-DE" sz="1700" u="sng" dirty="0" err="1"/>
              <a:t>engineering</a:t>
            </a:r>
            <a:r>
              <a:rPr lang="de-DE" altLang="de-DE" sz="1700" u="sng" dirty="0"/>
              <a:t>, </a:t>
            </a:r>
            <a:r>
              <a:rPr lang="de-DE" altLang="de-DE" sz="1700" u="sng" dirty="0" err="1"/>
              <a:t>architecture</a:t>
            </a:r>
            <a:r>
              <a:rPr lang="de-DE" altLang="de-DE" sz="1700" u="sng" dirty="0"/>
              <a:t>, </a:t>
            </a:r>
            <a:r>
              <a:rPr lang="de-DE" altLang="de-DE" sz="1700" u="sng" dirty="0" err="1"/>
              <a:t>chemistry</a:t>
            </a:r>
            <a:r>
              <a:rPr lang="de-DE" altLang="de-DE" sz="1700" u="sng" dirty="0"/>
              <a:t>, </a:t>
            </a:r>
            <a:r>
              <a:rPr lang="de-DE" altLang="de-DE" sz="1700" u="sng" dirty="0" err="1"/>
              <a:t>computer</a:t>
            </a:r>
            <a:r>
              <a:rPr lang="de-DE" altLang="de-DE" sz="1700" u="sng" dirty="0"/>
              <a:t> </a:t>
            </a:r>
            <a:r>
              <a:rPr lang="de-DE" altLang="de-DE" sz="1700" u="sng" dirty="0" err="1"/>
              <a:t>science</a:t>
            </a:r>
            <a:r>
              <a:rPr lang="de-DE" altLang="de-DE" sz="1700" u="sng" dirty="0"/>
              <a:t>, </a:t>
            </a:r>
            <a:r>
              <a:rPr lang="de-DE" altLang="de-DE" sz="1700" u="sng" dirty="0" err="1"/>
              <a:t>mathematics</a:t>
            </a:r>
            <a:r>
              <a:rPr lang="de-DE" altLang="de-DE" sz="1700" u="sng" dirty="0"/>
              <a:t> </a:t>
            </a:r>
            <a:r>
              <a:rPr lang="de-DE" altLang="de-DE" sz="1700" u="sng" dirty="0" err="1"/>
              <a:t>and</a:t>
            </a:r>
            <a:r>
              <a:rPr lang="de-DE" altLang="de-DE" sz="1700" u="sng" dirty="0"/>
              <a:t> </a:t>
            </a:r>
            <a:r>
              <a:rPr lang="de-DE" altLang="de-DE" sz="1700" u="sng" dirty="0" err="1"/>
              <a:t>physics</a:t>
            </a:r>
            <a:r>
              <a:rPr lang="de-DE" altLang="de-DE" sz="1700" u="sng" dirty="0"/>
              <a:t> in German </a:t>
            </a:r>
            <a:r>
              <a:rPr lang="de-DE" altLang="de-DE" sz="1700" u="sng" dirty="0" err="1"/>
              <a:t>and</a:t>
            </a:r>
            <a:r>
              <a:rPr lang="de-DE" altLang="de-DE" sz="1700" u="sng" dirty="0"/>
              <a:t> English</a:t>
            </a:r>
            <a:r>
              <a:rPr lang="de-DE" altLang="de-DE" sz="1700" dirty="0"/>
              <a:t>. </a:t>
            </a:r>
            <a:r>
              <a:rPr lang="de-DE" altLang="de-DE" sz="1700" b="1" dirty="0"/>
              <a:t>		</a:t>
            </a:r>
            <a:endParaRPr lang="de-DE" altLang="de-DE" sz="1500" b="1" dirty="0"/>
          </a:p>
          <a:p>
            <a:pPr eaLnBrk="1" hangingPunct="1">
              <a:lnSpc>
                <a:spcPct val="90000"/>
              </a:lnSpc>
            </a:pPr>
            <a:endParaRPr lang="de-DE" altLang="de-DE" sz="1500" dirty="0"/>
          </a:p>
          <a:p>
            <a:pPr algn="ctr" eaLnBrk="1" hangingPunct="1">
              <a:lnSpc>
                <a:spcPct val="90000"/>
              </a:lnSpc>
              <a:buFont typeface="Arial" pitchFamily="34" charset="0"/>
              <a:buNone/>
            </a:pPr>
            <a:r>
              <a:rPr lang="de-DE" altLang="de-DE" sz="2100" b="1" dirty="0">
                <a:solidFill>
                  <a:srgbClr val="C00000"/>
                </a:solidFill>
              </a:rPr>
              <a:t>http://</a:t>
            </a:r>
            <a:r>
              <a:rPr lang="de-DE" altLang="de-DE" sz="2100" b="1" dirty="0" smtClean="0">
                <a:solidFill>
                  <a:srgbClr val="C00000"/>
                </a:solidFill>
              </a:rPr>
              <a:t>av.tib.eu/</a:t>
            </a:r>
            <a:endParaRPr lang="de-DE" altLang="de-DE" sz="2100" b="1" dirty="0">
              <a:solidFill>
                <a:srgbClr val="C00000"/>
              </a:solidFill>
            </a:endParaRPr>
          </a:p>
          <a:p>
            <a:pPr eaLnBrk="1" hangingPunct="1">
              <a:lnSpc>
                <a:spcPct val="90000"/>
              </a:lnSpc>
            </a:pPr>
            <a:endParaRPr lang="de-DE" altLang="de-DE" sz="2100" b="1" dirty="0"/>
          </a:p>
        </p:txBody>
      </p:sp>
      <p:sp>
        <p:nvSpPr>
          <p:cNvPr id="27653" name="Rectangle 5"/>
          <p:cNvSpPr>
            <a:spLocks noChangeArrowheads="1"/>
          </p:cNvSpPr>
          <p:nvPr/>
        </p:nvSpPr>
        <p:spPr bwMode="auto">
          <a:xfrm>
            <a:off x="860138" y="225018"/>
            <a:ext cx="8283863" cy="4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744" tIns="48372" rIns="96744" bIns="48372" anchor="ctr"/>
          <a:lstStyle/>
          <a:p>
            <a:r>
              <a:rPr lang="de-DE" altLang="de-DE" sz="2500" dirty="0" smtClean="0">
                <a:solidFill>
                  <a:schemeClr val="tx2"/>
                </a:solidFill>
              </a:rPr>
              <a:t> </a:t>
            </a:r>
            <a:r>
              <a:rPr lang="de-DE" altLang="de-DE" sz="2500" dirty="0">
                <a:solidFill>
                  <a:schemeClr val="tx2"/>
                </a:solidFill>
              </a:rPr>
              <a:t/>
            </a:r>
            <a:br>
              <a:rPr lang="de-DE" altLang="de-DE" sz="2500" dirty="0">
                <a:solidFill>
                  <a:schemeClr val="tx2"/>
                </a:solidFill>
              </a:rPr>
            </a:br>
            <a:r>
              <a:rPr lang="de-DE" altLang="de-DE" sz="2500" b="1" dirty="0" smtClean="0">
                <a:solidFill>
                  <a:schemeClr val="tx2"/>
                </a:solidFill>
              </a:rPr>
              <a:t>TIB AV-Portal </a:t>
            </a:r>
          </a:p>
          <a:p>
            <a:r>
              <a:rPr lang="de-DE" altLang="de-DE" sz="2500" b="1" dirty="0">
                <a:solidFill>
                  <a:schemeClr val="tx2"/>
                </a:solidFill>
              </a:rPr>
              <a:t>S</a:t>
            </a:r>
            <a:r>
              <a:rPr lang="de-DE" altLang="de-DE" sz="2500" b="1" dirty="0" smtClean="0">
                <a:solidFill>
                  <a:schemeClr val="tx2"/>
                </a:solidFill>
              </a:rPr>
              <a:t>cientific Audio-</a:t>
            </a:r>
            <a:r>
              <a:rPr lang="de-DE" altLang="de-DE" sz="2500" b="1" dirty="0">
                <a:solidFill>
                  <a:schemeClr val="tx2"/>
                </a:solidFill>
              </a:rPr>
              <a:t>V</a:t>
            </a:r>
            <a:r>
              <a:rPr lang="de-DE" altLang="de-DE" sz="2500" b="1" dirty="0" smtClean="0">
                <a:solidFill>
                  <a:schemeClr val="tx2"/>
                </a:solidFill>
              </a:rPr>
              <a:t>isual </a:t>
            </a:r>
            <a:r>
              <a:rPr lang="de-DE" altLang="de-DE" sz="2500" b="1" dirty="0">
                <a:solidFill>
                  <a:schemeClr val="tx2"/>
                </a:solidFill>
              </a:rPr>
              <a:t>Information</a:t>
            </a:r>
          </a:p>
        </p:txBody>
      </p:sp>
    </p:spTree>
    <p:extLst>
      <p:ext uri="{BB962C8B-B14F-4D97-AF65-F5344CB8AC3E}">
        <p14:creationId xmlns:p14="http://schemas.microsoft.com/office/powerpoint/2010/main" val="41532557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684213" y="620713"/>
            <a:ext cx="6675437" cy="504825"/>
          </a:xfrm>
        </p:spPr>
        <p:txBody>
          <a:bodyPr/>
          <a:lstStyle/>
          <a:p>
            <a:r>
              <a:rPr lang="de-DE" dirty="0" smtClean="0"/>
              <a:t>TIB AV-Portal: Content</a:t>
            </a:r>
          </a:p>
        </p:txBody>
      </p:sp>
      <p:sp>
        <p:nvSpPr>
          <p:cNvPr id="23555" name="Inhaltsplatzhalter 2"/>
          <p:cNvSpPr>
            <a:spLocks noGrp="1"/>
          </p:cNvSpPr>
          <p:nvPr>
            <p:ph idx="4294967295"/>
          </p:nvPr>
        </p:nvSpPr>
        <p:spPr>
          <a:xfrm>
            <a:off x="323528" y="2022476"/>
            <a:ext cx="4536504" cy="1881188"/>
          </a:xfrm>
        </p:spPr>
        <p:txBody>
          <a:bodyPr/>
          <a:lstStyle/>
          <a:p>
            <a:pPr marL="542925" indent="-179388" eaLnBrk="1" hangingPunct="1">
              <a:buFont typeface="Wingdings" pitchFamily="2" charset="2"/>
              <a:buChar char="§"/>
            </a:pPr>
            <a:r>
              <a:rPr lang="de-DE" altLang="de-DE" sz="1700" dirty="0" smtClean="0"/>
              <a:t>Videos </a:t>
            </a:r>
            <a:r>
              <a:rPr lang="de-DE" altLang="de-DE" sz="1700" dirty="0" err="1" smtClean="0"/>
              <a:t>from</a:t>
            </a:r>
            <a:r>
              <a:rPr lang="de-DE" altLang="de-DE" sz="1700" dirty="0" smtClean="0"/>
              <a:t> </a:t>
            </a:r>
            <a:r>
              <a:rPr lang="de-DE" altLang="de-DE" sz="1700" dirty="0" err="1" smtClean="0"/>
              <a:t>the</a:t>
            </a:r>
            <a:r>
              <a:rPr lang="de-DE" altLang="de-DE" sz="1700" dirty="0" smtClean="0"/>
              <a:t> </a:t>
            </a:r>
            <a:r>
              <a:rPr lang="de-DE" altLang="de-DE" sz="1700" dirty="0" err="1" smtClean="0"/>
              <a:t>realms</a:t>
            </a:r>
            <a:r>
              <a:rPr lang="de-DE" altLang="de-DE" sz="1700" dirty="0" smtClean="0"/>
              <a:t> </a:t>
            </a:r>
            <a:r>
              <a:rPr lang="de-DE" altLang="de-DE" sz="1700" dirty="0" err="1" smtClean="0"/>
              <a:t>of</a:t>
            </a:r>
            <a:r>
              <a:rPr lang="de-DE" altLang="de-DE" sz="1700" dirty="0" smtClean="0"/>
              <a:t> </a:t>
            </a:r>
          </a:p>
          <a:p>
            <a:pPr marL="722309" lvl="1" indent="-179388"/>
            <a:r>
              <a:rPr lang="de-DE" altLang="de-DE" sz="1700" dirty="0" smtClean="0"/>
              <a:t>Technology</a:t>
            </a:r>
            <a:endParaRPr lang="de-DE" altLang="de-DE" sz="1700" dirty="0"/>
          </a:p>
          <a:p>
            <a:pPr marL="722309" lvl="1" indent="-179388"/>
            <a:r>
              <a:rPr lang="de-DE" altLang="de-DE" sz="1700" dirty="0" err="1" smtClean="0"/>
              <a:t>Architecture</a:t>
            </a:r>
            <a:endParaRPr lang="de-DE" altLang="de-DE" sz="1700" dirty="0" smtClean="0"/>
          </a:p>
          <a:p>
            <a:pPr marL="722309" lvl="1" indent="-179388"/>
            <a:r>
              <a:rPr lang="de-DE" altLang="de-DE" sz="1700" dirty="0" smtClean="0"/>
              <a:t>Chemistry</a:t>
            </a:r>
          </a:p>
          <a:p>
            <a:pPr marL="722309" lvl="1" indent="-179388"/>
            <a:r>
              <a:rPr lang="de-DE" altLang="de-DE" sz="1700" dirty="0" err="1" smtClean="0"/>
              <a:t>Informatics</a:t>
            </a:r>
            <a:endParaRPr lang="de-DE" altLang="de-DE" sz="1700" dirty="0" smtClean="0"/>
          </a:p>
          <a:p>
            <a:pPr marL="722309" lvl="1" indent="-179388"/>
            <a:r>
              <a:rPr lang="de-DE" altLang="de-DE" sz="1700" dirty="0" err="1"/>
              <a:t>M</a:t>
            </a:r>
            <a:r>
              <a:rPr lang="de-DE" altLang="de-DE" sz="1700" dirty="0" err="1" smtClean="0"/>
              <a:t>athematics</a:t>
            </a:r>
            <a:r>
              <a:rPr lang="de-DE" altLang="de-DE" sz="1700" dirty="0" smtClean="0"/>
              <a:t>, </a:t>
            </a:r>
            <a:r>
              <a:rPr lang="de-DE" altLang="de-DE" sz="1700" dirty="0" err="1" smtClean="0"/>
              <a:t>and</a:t>
            </a:r>
            <a:r>
              <a:rPr lang="de-DE" altLang="de-DE" sz="1700" dirty="0" smtClean="0"/>
              <a:t> </a:t>
            </a:r>
          </a:p>
          <a:p>
            <a:pPr marL="722309" lvl="1" indent="-179388"/>
            <a:r>
              <a:rPr lang="de-DE" altLang="de-DE" sz="1700" dirty="0" err="1"/>
              <a:t>P</a:t>
            </a:r>
            <a:r>
              <a:rPr lang="de-DE" altLang="de-DE" sz="1700" dirty="0" err="1" smtClean="0"/>
              <a:t>hysics</a:t>
            </a:r>
            <a:r>
              <a:rPr lang="de-DE" altLang="de-DE" sz="1700" dirty="0" smtClean="0"/>
              <a:t> </a:t>
            </a:r>
          </a:p>
          <a:p>
            <a:pPr marL="542925" indent="-179388" eaLnBrk="1" hangingPunct="1">
              <a:buFont typeface="Wingdings" pitchFamily="2" charset="2"/>
              <a:buChar char="§"/>
            </a:pPr>
            <a:r>
              <a:rPr lang="de-DE" altLang="de-DE" sz="1700" dirty="0" err="1" smtClean="0"/>
              <a:t>Historic</a:t>
            </a:r>
            <a:r>
              <a:rPr lang="de-DE" altLang="de-DE" sz="1700" dirty="0" smtClean="0"/>
              <a:t> </a:t>
            </a:r>
            <a:r>
              <a:rPr lang="de-DE" altLang="de-DE" sz="1700" dirty="0" err="1" smtClean="0"/>
              <a:t>scientific</a:t>
            </a:r>
            <a:r>
              <a:rPr lang="de-DE" altLang="de-DE" sz="1700" dirty="0" smtClean="0"/>
              <a:t> </a:t>
            </a:r>
            <a:r>
              <a:rPr lang="de-DE" altLang="de-DE" sz="1700" dirty="0" err="1" smtClean="0"/>
              <a:t>technical</a:t>
            </a:r>
            <a:r>
              <a:rPr lang="de-DE" altLang="de-DE" sz="1700" dirty="0" smtClean="0"/>
              <a:t> film (1911 - ..)</a:t>
            </a:r>
          </a:p>
          <a:p>
            <a:pPr marL="542925" indent="-179388" eaLnBrk="1" hangingPunct="1">
              <a:buFont typeface="Wingdings" pitchFamily="2" charset="2"/>
              <a:buChar char="§"/>
            </a:pPr>
            <a:endParaRPr lang="de-DE" altLang="de-DE" sz="1700" dirty="0" smtClean="0"/>
          </a:p>
        </p:txBody>
      </p:sp>
      <p:sp>
        <p:nvSpPr>
          <p:cNvPr id="23556" name="Textfeld 16"/>
          <p:cNvSpPr txBox="1">
            <a:spLocks noChangeArrowheads="1"/>
          </p:cNvSpPr>
          <p:nvPr/>
        </p:nvSpPr>
        <p:spPr bwMode="auto">
          <a:xfrm>
            <a:off x="622281" y="1654176"/>
            <a:ext cx="3460750" cy="368300"/>
          </a:xfrm>
          <a:prstGeom prst="rect">
            <a:avLst/>
          </a:prstGeom>
          <a:noFill/>
          <a:ln w="9525">
            <a:noFill/>
            <a:miter lim="800000"/>
            <a:headEnd/>
            <a:tailEnd/>
          </a:ln>
        </p:spPr>
        <p:txBody>
          <a:bodyPr>
            <a:spAutoFit/>
          </a:bodyPr>
          <a:lstStyle/>
          <a:p>
            <a:r>
              <a:rPr lang="de-DE" altLang="de-DE" b="1" dirty="0" smtClean="0">
                <a:ea typeface="Geneva"/>
                <a:cs typeface="Geneva"/>
              </a:rPr>
              <a:t>Focus</a:t>
            </a:r>
            <a:endParaRPr lang="de-DE" altLang="de-DE" b="1" dirty="0">
              <a:ea typeface="Geneva"/>
              <a:cs typeface="Geneva"/>
            </a:endParaRPr>
          </a:p>
        </p:txBody>
      </p:sp>
      <p:sp>
        <p:nvSpPr>
          <p:cNvPr id="26" name="Inhaltsplatzhalter 2"/>
          <p:cNvSpPr txBox="1">
            <a:spLocks/>
          </p:cNvSpPr>
          <p:nvPr/>
        </p:nvSpPr>
        <p:spPr bwMode="auto">
          <a:xfrm>
            <a:off x="239752" y="4797152"/>
            <a:ext cx="4416425" cy="1787525"/>
          </a:xfrm>
          <a:prstGeom prst="rect">
            <a:avLst/>
          </a:prstGeom>
          <a:noFill/>
          <a:ln w="9525">
            <a:noFill/>
            <a:miter lim="800000"/>
            <a:headEnd/>
            <a:tailEnd/>
          </a:ln>
        </p:spPr>
        <p:txBody>
          <a:bodyPr/>
          <a:lstStyle/>
          <a:p>
            <a:pPr marL="542925" indent="-180975">
              <a:lnSpc>
                <a:spcPct val="102000"/>
              </a:lnSpc>
              <a:buFont typeface="Wingdings" pitchFamily="2" charset="2"/>
              <a:buChar char="§"/>
            </a:pPr>
            <a:r>
              <a:rPr lang="de-DE" altLang="de-DE" sz="1700" dirty="0" smtClean="0">
                <a:ea typeface="Geneva"/>
                <a:cs typeface="Geneva"/>
              </a:rPr>
              <a:t>4,500 </a:t>
            </a:r>
            <a:r>
              <a:rPr lang="de-DE" altLang="de-DE" sz="1700" dirty="0" err="1">
                <a:ea typeface="Geneva"/>
                <a:cs typeface="Geneva"/>
              </a:rPr>
              <a:t>v</a:t>
            </a:r>
            <a:r>
              <a:rPr lang="de-DE" altLang="de-DE" sz="1700" dirty="0" err="1" smtClean="0">
                <a:ea typeface="Geneva"/>
                <a:cs typeface="Geneva"/>
              </a:rPr>
              <a:t>ideos</a:t>
            </a:r>
            <a:r>
              <a:rPr lang="de-DE" altLang="de-DE" sz="1700" dirty="0" smtClean="0">
                <a:ea typeface="Geneva"/>
                <a:cs typeface="Geneva"/>
              </a:rPr>
              <a:t> </a:t>
            </a:r>
            <a:r>
              <a:rPr lang="de-DE" altLang="de-DE" sz="1700" dirty="0">
                <a:ea typeface="Geneva"/>
                <a:cs typeface="Geneva"/>
              </a:rPr>
              <a:t>/ </a:t>
            </a:r>
            <a:r>
              <a:rPr lang="de-DE" altLang="de-DE" sz="1700" dirty="0" smtClean="0">
                <a:ea typeface="Geneva"/>
                <a:cs typeface="Geneva"/>
              </a:rPr>
              <a:t>2,300 </a:t>
            </a:r>
            <a:r>
              <a:rPr lang="de-DE" altLang="de-DE" sz="1700" dirty="0" err="1" smtClean="0">
                <a:ea typeface="Geneva"/>
                <a:cs typeface="Geneva"/>
              </a:rPr>
              <a:t>external</a:t>
            </a:r>
            <a:r>
              <a:rPr lang="de-DE" altLang="de-DE" sz="1700" dirty="0" smtClean="0">
                <a:ea typeface="Geneva"/>
                <a:cs typeface="Geneva"/>
              </a:rPr>
              <a:t> links (June </a:t>
            </a:r>
            <a:r>
              <a:rPr lang="de-DE" altLang="de-DE" sz="1700" dirty="0">
                <a:ea typeface="Geneva"/>
                <a:cs typeface="Geneva"/>
              </a:rPr>
              <a:t>2016)</a:t>
            </a:r>
          </a:p>
          <a:p>
            <a:pPr marL="542925" indent="-180975">
              <a:lnSpc>
                <a:spcPct val="102000"/>
              </a:lnSpc>
              <a:buFont typeface="Wingdings" pitchFamily="2" charset="2"/>
              <a:buChar char="§"/>
            </a:pPr>
            <a:r>
              <a:rPr lang="de-DE" altLang="de-DE" sz="1700" dirty="0" err="1" smtClean="0">
                <a:ea typeface="Geneva"/>
                <a:cs typeface="Geneva"/>
              </a:rPr>
              <a:t>Mostly</a:t>
            </a:r>
            <a:r>
              <a:rPr lang="de-DE" altLang="de-DE" sz="1700" dirty="0" smtClean="0">
                <a:ea typeface="Geneva"/>
                <a:cs typeface="Geneva"/>
              </a:rPr>
              <a:t> </a:t>
            </a:r>
            <a:r>
              <a:rPr lang="de-DE" altLang="de-DE" sz="1700" dirty="0" err="1" smtClean="0">
                <a:ea typeface="Geneva"/>
                <a:cs typeface="Geneva"/>
              </a:rPr>
              <a:t>licensed</a:t>
            </a:r>
            <a:r>
              <a:rPr lang="de-DE" altLang="de-DE" sz="1700" dirty="0" smtClean="0">
                <a:ea typeface="Geneva"/>
                <a:cs typeface="Geneva"/>
              </a:rPr>
              <a:t> </a:t>
            </a:r>
            <a:r>
              <a:rPr lang="de-DE" altLang="de-DE" sz="1700" dirty="0" err="1" smtClean="0">
                <a:ea typeface="Geneva"/>
                <a:cs typeface="Geneva"/>
              </a:rPr>
              <a:t>under</a:t>
            </a:r>
            <a:r>
              <a:rPr lang="de-DE" altLang="de-DE" sz="1700" dirty="0" smtClean="0">
                <a:ea typeface="Geneva"/>
                <a:cs typeface="Geneva"/>
              </a:rPr>
              <a:t> </a:t>
            </a:r>
            <a:r>
              <a:rPr lang="de-DE" altLang="de-DE" sz="1700" dirty="0">
                <a:ea typeface="Geneva"/>
                <a:cs typeface="Geneva"/>
              </a:rPr>
              <a:t>Open Access</a:t>
            </a:r>
          </a:p>
        </p:txBody>
      </p:sp>
      <p:sp>
        <p:nvSpPr>
          <p:cNvPr id="27" name="Textfeld 20"/>
          <p:cNvSpPr txBox="1">
            <a:spLocks noChangeArrowheads="1"/>
          </p:cNvSpPr>
          <p:nvPr/>
        </p:nvSpPr>
        <p:spPr bwMode="auto">
          <a:xfrm>
            <a:off x="622281" y="4386034"/>
            <a:ext cx="2743200" cy="368300"/>
          </a:xfrm>
          <a:prstGeom prst="rect">
            <a:avLst/>
          </a:prstGeom>
          <a:noFill/>
          <a:ln w="9525">
            <a:noFill/>
            <a:miter lim="800000"/>
            <a:headEnd/>
            <a:tailEnd/>
          </a:ln>
        </p:spPr>
        <p:txBody>
          <a:bodyPr>
            <a:spAutoFit/>
          </a:bodyPr>
          <a:lstStyle/>
          <a:p>
            <a:r>
              <a:rPr lang="de-DE" altLang="de-DE" b="1" dirty="0" smtClean="0">
                <a:ea typeface="Geneva"/>
                <a:cs typeface="Geneva"/>
              </a:rPr>
              <a:t>Content Status</a:t>
            </a:r>
            <a:endParaRPr lang="de-DE" altLang="de-DE" b="1" dirty="0">
              <a:ea typeface="Geneva"/>
              <a:cs typeface="Geneva"/>
            </a:endParaRPr>
          </a:p>
        </p:txBody>
      </p:sp>
      <p:sp>
        <p:nvSpPr>
          <p:cNvPr id="9" name="Text Box 7"/>
          <p:cNvSpPr txBox="1">
            <a:spLocks noChangeArrowheads="1"/>
          </p:cNvSpPr>
          <p:nvPr/>
        </p:nvSpPr>
        <p:spPr bwMode="auto">
          <a:xfrm>
            <a:off x="6459036" y="6309320"/>
            <a:ext cx="1103700" cy="369332"/>
          </a:xfrm>
          <a:prstGeom prst="rect">
            <a:avLst/>
          </a:prstGeom>
          <a:noFill/>
          <a:ln w="9525">
            <a:noFill/>
            <a:miter lim="800000"/>
            <a:headEnd/>
            <a:tailEnd/>
          </a:ln>
        </p:spPr>
        <p:txBody>
          <a:bodyPr wrap="none">
            <a:spAutoFit/>
          </a:bodyPr>
          <a:lstStyle/>
          <a:p>
            <a:r>
              <a:rPr lang="de-DE" altLang="de-DE" b="1" u="sng" dirty="0">
                <a:solidFill>
                  <a:schemeClr val="tx2"/>
                </a:solidFill>
                <a:ea typeface="Geneva"/>
                <a:cs typeface="Geneva"/>
              </a:rPr>
              <a:t>av.tib.eu</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8280" y="1412776"/>
            <a:ext cx="3338513"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2273" y="3678842"/>
            <a:ext cx="3284520" cy="2654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173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linds(horizontal)">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2" name="Titel 1"/>
          <p:cNvSpPr>
            <a:spLocks noGrp="1"/>
          </p:cNvSpPr>
          <p:nvPr>
            <p:ph type="title"/>
          </p:nvPr>
        </p:nvSpPr>
        <p:spPr>
          <a:xfrm>
            <a:off x="683568" y="620688"/>
            <a:ext cx="6675437" cy="504825"/>
          </a:xfrm>
        </p:spPr>
        <p:txBody>
          <a:bodyPr/>
          <a:lstStyle/>
          <a:p>
            <a:r>
              <a:rPr lang="de-DE" dirty="0" smtClean="0"/>
              <a:t>TIB AV-Portal: Workflow</a:t>
            </a:r>
          </a:p>
        </p:txBody>
      </p:sp>
      <p:sp>
        <p:nvSpPr>
          <p:cNvPr id="7" name="Text Box 28"/>
          <p:cNvSpPr txBox="1">
            <a:spLocks noChangeArrowheads="1"/>
          </p:cNvSpPr>
          <p:nvPr/>
        </p:nvSpPr>
        <p:spPr bwMode="auto">
          <a:xfrm>
            <a:off x="954088" y="2896915"/>
            <a:ext cx="4616450" cy="368300"/>
          </a:xfrm>
          <a:prstGeom prst="rect">
            <a:avLst/>
          </a:prstGeom>
          <a:noFill/>
          <a:ln w="9525">
            <a:noFill/>
            <a:miter lim="800000"/>
            <a:headEnd/>
            <a:tailEnd/>
          </a:ln>
        </p:spPr>
        <p:txBody>
          <a:bodyPr>
            <a:spAutoFit/>
          </a:bodyPr>
          <a:lstStyle/>
          <a:p>
            <a:pPr>
              <a:spcBef>
                <a:spcPct val="50000"/>
              </a:spcBef>
              <a:buFont typeface="Wingdings" pitchFamily="2" charset="2"/>
              <a:buChar char="§"/>
            </a:pPr>
            <a:r>
              <a:rPr lang="de-DE" altLang="de-DE" dirty="0">
                <a:ea typeface="Geneva"/>
                <a:cs typeface="Geneva"/>
              </a:rPr>
              <a:t> </a:t>
            </a:r>
            <a:r>
              <a:rPr lang="de-DE" altLang="de-DE" dirty="0" smtClean="0">
                <a:ea typeface="Geneva"/>
                <a:cs typeface="Geneva"/>
              </a:rPr>
              <a:t>Permanent </a:t>
            </a:r>
            <a:r>
              <a:rPr lang="de-DE" altLang="de-DE" dirty="0" err="1" smtClean="0">
                <a:ea typeface="Geneva"/>
                <a:cs typeface="Geneva"/>
              </a:rPr>
              <a:t>linking</a:t>
            </a:r>
            <a:r>
              <a:rPr lang="de-DE" altLang="de-DE" dirty="0" smtClean="0">
                <a:ea typeface="Geneva"/>
                <a:cs typeface="Geneva"/>
              </a:rPr>
              <a:t> </a:t>
            </a:r>
            <a:r>
              <a:rPr lang="de-DE" altLang="de-DE" dirty="0">
                <a:ea typeface="Geneva"/>
                <a:cs typeface="Geneva"/>
              </a:rPr>
              <a:t>/ </a:t>
            </a:r>
            <a:r>
              <a:rPr lang="de-DE" altLang="de-DE" dirty="0" err="1" smtClean="0">
                <a:ea typeface="Geneva"/>
                <a:cs typeface="Geneva"/>
              </a:rPr>
              <a:t>citability</a:t>
            </a:r>
            <a:endParaRPr lang="de-DE" altLang="de-DE" dirty="0">
              <a:ea typeface="Geneva"/>
              <a:cs typeface="Geneva"/>
            </a:endParaRPr>
          </a:p>
        </p:txBody>
      </p:sp>
      <p:sp>
        <p:nvSpPr>
          <p:cNvPr id="8" name="Text Box 29"/>
          <p:cNvSpPr txBox="1">
            <a:spLocks noChangeArrowheads="1"/>
          </p:cNvSpPr>
          <p:nvPr/>
        </p:nvSpPr>
        <p:spPr bwMode="auto">
          <a:xfrm>
            <a:off x="960438" y="3366815"/>
            <a:ext cx="6897687" cy="230832"/>
          </a:xfrm>
          <a:prstGeom prst="rect">
            <a:avLst/>
          </a:prstGeom>
          <a:noFill/>
          <a:ln w="9525">
            <a:noFill/>
            <a:miter lim="800000"/>
            <a:headEnd/>
            <a:tailEnd/>
          </a:ln>
        </p:spPr>
        <p:txBody>
          <a:bodyPr>
            <a:spAutoFit/>
          </a:bodyPr>
          <a:lstStyle/>
          <a:p>
            <a:pPr>
              <a:lnSpc>
                <a:spcPct val="50000"/>
              </a:lnSpc>
              <a:spcBef>
                <a:spcPct val="50000"/>
              </a:spcBef>
              <a:buFont typeface="Wingdings" pitchFamily="2" charset="2"/>
              <a:buChar char="§"/>
            </a:pPr>
            <a:r>
              <a:rPr lang="de-DE" altLang="de-DE" dirty="0">
                <a:ea typeface="Geneva"/>
                <a:cs typeface="Geneva"/>
              </a:rPr>
              <a:t> </a:t>
            </a:r>
            <a:r>
              <a:rPr lang="de-DE" altLang="de-DE" dirty="0" smtClean="0">
                <a:ea typeface="Geneva"/>
                <a:cs typeface="Geneva"/>
              </a:rPr>
              <a:t>Visual </a:t>
            </a:r>
            <a:r>
              <a:rPr lang="de-DE" altLang="de-DE" dirty="0" err="1" smtClean="0">
                <a:ea typeface="Geneva"/>
                <a:cs typeface="Geneva"/>
              </a:rPr>
              <a:t>table</a:t>
            </a:r>
            <a:r>
              <a:rPr lang="de-DE" altLang="de-DE" dirty="0" smtClean="0">
                <a:ea typeface="Geneva"/>
                <a:cs typeface="Geneva"/>
              </a:rPr>
              <a:t> of </a:t>
            </a:r>
            <a:r>
              <a:rPr lang="de-DE" altLang="de-DE" dirty="0" err="1" smtClean="0">
                <a:ea typeface="Geneva"/>
                <a:cs typeface="Geneva"/>
              </a:rPr>
              <a:t>contents</a:t>
            </a:r>
            <a:r>
              <a:rPr lang="de-DE" altLang="de-DE" dirty="0" smtClean="0">
                <a:ea typeface="Geneva"/>
                <a:cs typeface="Geneva"/>
              </a:rPr>
              <a:t> </a:t>
            </a:r>
            <a:r>
              <a:rPr lang="de-DE" altLang="de-DE" dirty="0">
                <a:ea typeface="Geneva"/>
                <a:cs typeface="Geneva"/>
              </a:rPr>
              <a:t>/ </a:t>
            </a:r>
            <a:r>
              <a:rPr lang="de-DE" altLang="de-DE" dirty="0" err="1" smtClean="0">
                <a:ea typeface="Geneva"/>
                <a:cs typeface="Geneva"/>
              </a:rPr>
              <a:t>pinpoint</a:t>
            </a:r>
            <a:r>
              <a:rPr lang="de-DE" altLang="de-DE" dirty="0" smtClean="0">
                <a:ea typeface="Geneva"/>
                <a:cs typeface="Geneva"/>
              </a:rPr>
              <a:t> </a:t>
            </a:r>
            <a:r>
              <a:rPr lang="de-DE" altLang="de-DE" dirty="0" err="1" smtClean="0">
                <a:ea typeface="Geneva"/>
                <a:cs typeface="Geneva"/>
              </a:rPr>
              <a:t>access</a:t>
            </a:r>
            <a:endParaRPr lang="de-DE" altLang="de-DE" dirty="0">
              <a:ea typeface="Geneva"/>
              <a:cs typeface="Geneva"/>
            </a:endParaRPr>
          </a:p>
        </p:txBody>
      </p:sp>
      <p:sp>
        <p:nvSpPr>
          <p:cNvPr id="9" name="Text Box 30"/>
          <p:cNvSpPr txBox="1">
            <a:spLocks noChangeArrowheads="1"/>
          </p:cNvSpPr>
          <p:nvPr/>
        </p:nvSpPr>
        <p:spPr bwMode="auto">
          <a:xfrm>
            <a:off x="957263" y="3619227"/>
            <a:ext cx="5116512" cy="369332"/>
          </a:xfrm>
          <a:prstGeom prst="rect">
            <a:avLst/>
          </a:prstGeom>
          <a:noFill/>
          <a:ln w="9525">
            <a:noFill/>
            <a:miter lim="800000"/>
            <a:headEnd/>
            <a:tailEnd/>
          </a:ln>
        </p:spPr>
        <p:txBody>
          <a:bodyPr>
            <a:spAutoFit/>
          </a:bodyPr>
          <a:lstStyle/>
          <a:p>
            <a:pPr>
              <a:spcBef>
                <a:spcPct val="50000"/>
              </a:spcBef>
              <a:buFont typeface="Wingdings" pitchFamily="2" charset="2"/>
              <a:buChar char="§"/>
            </a:pPr>
            <a:r>
              <a:rPr lang="de-DE" altLang="de-DE" dirty="0">
                <a:ea typeface="Geneva"/>
                <a:cs typeface="Geneva"/>
              </a:rPr>
              <a:t> </a:t>
            </a:r>
            <a:r>
              <a:rPr lang="de-DE" altLang="de-DE" dirty="0" smtClean="0">
                <a:ea typeface="Geneva"/>
                <a:cs typeface="Geneva"/>
              </a:rPr>
              <a:t>Search in </a:t>
            </a:r>
            <a:r>
              <a:rPr lang="de-DE" altLang="de-DE" dirty="0" err="1" smtClean="0">
                <a:ea typeface="Geneva"/>
                <a:cs typeface="Geneva"/>
              </a:rPr>
              <a:t>written</a:t>
            </a:r>
            <a:r>
              <a:rPr lang="de-DE" altLang="de-DE" dirty="0" smtClean="0">
                <a:ea typeface="Geneva"/>
                <a:cs typeface="Geneva"/>
              </a:rPr>
              <a:t> </a:t>
            </a:r>
            <a:r>
              <a:rPr lang="de-DE" altLang="de-DE" dirty="0" err="1" smtClean="0">
                <a:ea typeface="Geneva"/>
                <a:cs typeface="Geneva"/>
              </a:rPr>
              <a:t>content</a:t>
            </a:r>
            <a:r>
              <a:rPr lang="de-DE" altLang="de-DE" dirty="0" smtClean="0">
                <a:ea typeface="Geneva"/>
                <a:cs typeface="Geneva"/>
              </a:rPr>
              <a:t> of </a:t>
            </a:r>
            <a:r>
              <a:rPr lang="de-DE" altLang="de-DE" dirty="0" err="1" smtClean="0">
                <a:ea typeface="Geneva"/>
                <a:cs typeface="Geneva"/>
              </a:rPr>
              <a:t>the</a:t>
            </a:r>
            <a:r>
              <a:rPr lang="de-DE" altLang="de-DE" dirty="0" smtClean="0">
                <a:ea typeface="Geneva"/>
                <a:cs typeface="Geneva"/>
              </a:rPr>
              <a:t> </a:t>
            </a:r>
            <a:r>
              <a:rPr lang="de-DE" altLang="de-DE" dirty="0" err="1" smtClean="0">
                <a:ea typeface="Geneva"/>
                <a:cs typeface="Geneva"/>
              </a:rPr>
              <a:t>video</a:t>
            </a:r>
            <a:endParaRPr lang="de-DE" altLang="de-DE" dirty="0">
              <a:ea typeface="Geneva"/>
              <a:cs typeface="Geneva"/>
            </a:endParaRPr>
          </a:p>
        </p:txBody>
      </p:sp>
      <p:sp>
        <p:nvSpPr>
          <p:cNvPr id="10" name="Text Box 31"/>
          <p:cNvSpPr txBox="1">
            <a:spLocks noChangeArrowheads="1"/>
          </p:cNvSpPr>
          <p:nvPr/>
        </p:nvSpPr>
        <p:spPr bwMode="auto">
          <a:xfrm>
            <a:off x="960438" y="4020865"/>
            <a:ext cx="5187950" cy="369332"/>
          </a:xfrm>
          <a:prstGeom prst="rect">
            <a:avLst/>
          </a:prstGeom>
          <a:noFill/>
          <a:ln w="9525">
            <a:noFill/>
            <a:miter lim="800000"/>
            <a:headEnd/>
            <a:tailEnd/>
          </a:ln>
        </p:spPr>
        <p:txBody>
          <a:bodyPr>
            <a:spAutoFit/>
          </a:bodyPr>
          <a:lstStyle/>
          <a:p>
            <a:pPr>
              <a:spcBef>
                <a:spcPct val="50000"/>
              </a:spcBef>
              <a:buFont typeface="Wingdings" pitchFamily="2" charset="2"/>
              <a:buChar char="§"/>
            </a:pPr>
            <a:r>
              <a:rPr lang="de-DE" altLang="de-DE" dirty="0">
                <a:ea typeface="Geneva"/>
                <a:cs typeface="Geneva"/>
              </a:rPr>
              <a:t> </a:t>
            </a:r>
            <a:r>
              <a:rPr lang="de-DE" altLang="de-DE" dirty="0" smtClean="0">
                <a:ea typeface="Geneva"/>
                <a:cs typeface="Geneva"/>
              </a:rPr>
              <a:t>Search </a:t>
            </a:r>
            <a:r>
              <a:rPr lang="de-DE" altLang="de-DE" dirty="0">
                <a:ea typeface="Geneva"/>
                <a:cs typeface="Geneva"/>
              </a:rPr>
              <a:t>in </a:t>
            </a:r>
            <a:r>
              <a:rPr lang="de-DE" altLang="de-DE" dirty="0" err="1" smtClean="0">
                <a:ea typeface="Geneva"/>
                <a:cs typeface="Geneva"/>
              </a:rPr>
              <a:t>spoken</a:t>
            </a:r>
            <a:r>
              <a:rPr lang="de-DE" altLang="de-DE" dirty="0" smtClean="0">
                <a:ea typeface="Geneva"/>
                <a:cs typeface="Geneva"/>
              </a:rPr>
              <a:t> </a:t>
            </a:r>
            <a:r>
              <a:rPr lang="de-DE" altLang="de-DE" dirty="0" err="1" smtClean="0">
                <a:ea typeface="Geneva"/>
                <a:cs typeface="Geneva"/>
              </a:rPr>
              <a:t>content</a:t>
            </a:r>
            <a:r>
              <a:rPr lang="de-DE" altLang="de-DE" dirty="0" smtClean="0">
                <a:ea typeface="Geneva"/>
                <a:cs typeface="Geneva"/>
              </a:rPr>
              <a:t> of </a:t>
            </a:r>
            <a:r>
              <a:rPr lang="de-DE" altLang="de-DE" dirty="0" err="1" smtClean="0">
                <a:ea typeface="Geneva"/>
                <a:cs typeface="Geneva"/>
              </a:rPr>
              <a:t>the</a:t>
            </a:r>
            <a:r>
              <a:rPr lang="de-DE" altLang="de-DE" dirty="0" smtClean="0">
                <a:ea typeface="Geneva"/>
                <a:cs typeface="Geneva"/>
              </a:rPr>
              <a:t> </a:t>
            </a:r>
            <a:r>
              <a:rPr lang="de-DE" altLang="de-DE" dirty="0" err="1" smtClean="0">
                <a:ea typeface="Geneva"/>
                <a:cs typeface="Geneva"/>
              </a:rPr>
              <a:t>video</a:t>
            </a:r>
            <a:r>
              <a:rPr lang="de-DE" altLang="de-DE" dirty="0" smtClean="0">
                <a:ea typeface="Geneva"/>
                <a:cs typeface="Geneva"/>
              </a:rPr>
              <a:t> </a:t>
            </a:r>
            <a:endParaRPr lang="de-DE" altLang="de-DE" dirty="0">
              <a:ea typeface="Geneva"/>
              <a:cs typeface="Geneva"/>
            </a:endParaRPr>
          </a:p>
        </p:txBody>
      </p:sp>
      <p:sp>
        <p:nvSpPr>
          <p:cNvPr id="11" name="Text Box 32"/>
          <p:cNvSpPr txBox="1">
            <a:spLocks noChangeArrowheads="1"/>
          </p:cNvSpPr>
          <p:nvPr/>
        </p:nvSpPr>
        <p:spPr bwMode="auto">
          <a:xfrm>
            <a:off x="960438" y="4408215"/>
            <a:ext cx="3552825" cy="369332"/>
          </a:xfrm>
          <a:prstGeom prst="rect">
            <a:avLst/>
          </a:prstGeom>
          <a:noFill/>
          <a:ln w="9525">
            <a:noFill/>
            <a:miter lim="800000"/>
            <a:headEnd/>
            <a:tailEnd/>
          </a:ln>
        </p:spPr>
        <p:txBody>
          <a:bodyPr>
            <a:spAutoFit/>
          </a:bodyPr>
          <a:lstStyle/>
          <a:p>
            <a:pPr>
              <a:spcBef>
                <a:spcPct val="50000"/>
              </a:spcBef>
              <a:buFont typeface="Wingdings" pitchFamily="2" charset="2"/>
              <a:buChar char="§"/>
            </a:pPr>
            <a:r>
              <a:rPr lang="de-DE" altLang="de-DE" dirty="0">
                <a:ea typeface="Geneva"/>
                <a:cs typeface="Geneva"/>
              </a:rPr>
              <a:t> </a:t>
            </a:r>
            <a:r>
              <a:rPr lang="de-DE" altLang="de-DE" dirty="0" smtClean="0">
                <a:ea typeface="Geneva"/>
                <a:cs typeface="Geneva"/>
              </a:rPr>
              <a:t>Search </a:t>
            </a:r>
            <a:r>
              <a:rPr lang="de-DE" altLang="de-DE" dirty="0" err="1" smtClean="0">
                <a:ea typeface="Geneva"/>
                <a:cs typeface="Geneva"/>
              </a:rPr>
              <a:t>for</a:t>
            </a:r>
            <a:r>
              <a:rPr lang="de-DE" altLang="de-DE" dirty="0" smtClean="0">
                <a:ea typeface="Geneva"/>
                <a:cs typeface="Geneva"/>
              </a:rPr>
              <a:t> </a:t>
            </a:r>
            <a:r>
              <a:rPr lang="de-DE" altLang="de-DE" dirty="0" err="1" smtClean="0">
                <a:ea typeface="Geneva"/>
                <a:cs typeface="Geneva"/>
              </a:rPr>
              <a:t>image</a:t>
            </a:r>
            <a:r>
              <a:rPr lang="de-DE" altLang="de-DE" dirty="0" smtClean="0">
                <a:ea typeface="Geneva"/>
                <a:cs typeface="Geneva"/>
              </a:rPr>
              <a:t> </a:t>
            </a:r>
            <a:r>
              <a:rPr lang="de-DE" altLang="de-DE" dirty="0" err="1" smtClean="0">
                <a:ea typeface="Geneva"/>
                <a:cs typeface="Geneva"/>
              </a:rPr>
              <a:t>motifs</a:t>
            </a:r>
            <a:endParaRPr lang="de-DE" altLang="de-DE" dirty="0">
              <a:ea typeface="Geneva"/>
              <a:cs typeface="Geneva"/>
            </a:endParaRPr>
          </a:p>
        </p:txBody>
      </p:sp>
      <p:sp>
        <p:nvSpPr>
          <p:cNvPr id="12" name="Text Box 33"/>
          <p:cNvSpPr txBox="1">
            <a:spLocks noChangeArrowheads="1"/>
          </p:cNvSpPr>
          <p:nvPr/>
        </p:nvSpPr>
        <p:spPr bwMode="auto">
          <a:xfrm>
            <a:off x="957263" y="4797152"/>
            <a:ext cx="5940425" cy="369332"/>
          </a:xfrm>
          <a:prstGeom prst="rect">
            <a:avLst/>
          </a:prstGeom>
          <a:noFill/>
          <a:ln w="9525">
            <a:noFill/>
            <a:miter lim="800000"/>
            <a:headEnd/>
            <a:tailEnd/>
          </a:ln>
        </p:spPr>
        <p:txBody>
          <a:bodyPr>
            <a:spAutoFit/>
          </a:bodyPr>
          <a:lstStyle/>
          <a:p>
            <a:pPr>
              <a:spcBef>
                <a:spcPct val="50000"/>
              </a:spcBef>
              <a:buFont typeface="Wingdings" pitchFamily="2" charset="2"/>
              <a:buChar char="§"/>
            </a:pPr>
            <a:r>
              <a:rPr lang="de-DE" altLang="de-DE" dirty="0">
                <a:ea typeface="Geneva"/>
                <a:cs typeface="Geneva"/>
              </a:rPr>
              <a:t> </a:t>
            </a:r>
            <a:r>
              <a:rPr lang="de-DE" altLang="de-DE" dirty="0" err="1" smtClean="0">
                <a:ea typeface="Geneva"/>
                <a:cs typeface="Geneva"/>
              </a:rPr>
              <a:t>Ontology-based</a:t>
            </a:r>
            <a:r>
              <a:rPr lang="de-DE" altLang="de-DE" dirty="0" smtClean="0">
                <a:ea typeface="Geneva"/>
                <a:cs typeface="Geneva"/>
              </a:rPr>
              <a:t> </a:t>
            </a:r>
            <a:r>
              <a:rPr lang="de-DE" altLang="de-DE" dirty="0" err="1" smtClean="0">
                <a:ea typeface="Geneva"/>
                <a:cs typeface="Geneva"/>
              </a:rPr>
              <a:t>semantic</a:t>
            </a:r>
            <a:r>
              <a:rPr lang="de-DE" altLang="de-DE" dirty="0" smtClean="0">
                <a:ea typeface="Geneva"/>
                <a:cs typeface="Geneva"/>
              </a:rPr>
              <a:t> </a:t>
            </a:r>
            <a:r>
              <a:rPr lang="de-DE" altLang="de-DE" dirty="0" err="1" smtClean="0">
                <a:ea typeface="Geneva"/>
                <a:cs typeface="Geneva"/>
              </a:rPr>
              <a:t>search</a:t>
            </a:r>
            <a:endParaRPr lang="de-DE" altLang="de-DE" dirty="0">
              <a:ea typeface="Geneva"/>
              <a:cs typeface="Geneva"/>
            </a:endParaRPr>
          </a:p>
        </p:txBody>
      </p:sp>
      <p:graphicFrame>
        <p:nvGraphicFramePr>
          <p:cNvPr id="2" name="Objekt 1"/>
          <p:cNvGraphicFramePr>
            <a:graphicFrameLocks noChangeAspect="1"/>
          </p:cNvGraphicFramePr>
          <p:nvPr>
            <p:extLst>
              <p:ext uri="{D42A27DB-BD31-4B8C-83A1-F6EECF244321}">
                <p14:modId xmlns:p14="http://schemas.microsoft.com/office/powerpoint/2010/main" val="1377756212"/>
              </p:ext>
            </p:extLst>
          </p:nvPr>
        </p:nvGraphicFramePr>
        <p:xfrm>
          <a:off x="611560" y="1772816"/>
          <a:ext cx="2435225" cy="809625"/>
        </p:xfrm>
        <a:graphic>
          <a:graphicData uri="http://schemas.openxmlformats.org/presentationml/2006/ole">
            <mc:AlternateContent xmlns:mc="http://schemas.openxmlformats.org/markup-compatibility/2006">
              <mc:Choice xmlns:v="urn:schemas-microsoft-com:vml" Requires="v">
                <p:oleObj spid="_x0000_s5472" name="Visio" r:id="rId3" imgW="1889181" imgH="593317" progId="Visio.Drawing.11">
                  <p:embed/>
                </p:oleObj>
              </mc:Choice>
              <mc:Fallback>
                <p:oleObj name="Visio" r:id="rId3" imgW="1889181" imgH="593317" progId="Visio.Drawing.1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772816"/>
                        <a:ext cx="2435225"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kt 2"/>
          <p:cNvGraphicFramePr>
            <a:graphicFrameLocks noChangeAspect="1"/>
          </p:cNvGraphicFramePr>
          <p:nvPr>
            <p:extLst>
              <p:ext uri="{D42A27DB-BD31-4B8C-83A1-F6EECF244321}">
                <p14:modId xmlns:p14="http://schemas.microsoft.com/office/powerpoint/2010/main" val="851435553"/>
              </p:ext>
            </p:extLst>
          </p:nvPr>
        </p:nvGraphicFramePr>
        <p:xfrm>
          <a:off x="2943573" y="1772816"/>
          <a:ext cx="1941512" cy="809625"/>
        </p:xfrm>
        <a:graphic>
          <a:graphicData uri="http://schemas.openxmlformats.org/presentationml/2006/ole">
            <mc:AlternateContent xmlns:mc="http://schemas.openxmlformats.org/markup-compatibility/2006">
              <mc:Choice xmlns:v="urn:schemas-microsoft-com:vml" Requires="v">
                <p:oleObj spid="_x0000_s5473" name="Visio" r:id="rId5" imgW="1529305" imgH="593317" progId="Visio.Drawing.11">
                  <p:embed/>
                </p:oleObj>
              </mc:Choice>
              <mc:Fallback>
                <p:oleObj name="Visio" r:id="rId5" imgW="1529305" imgH="593317" progId="Visio.Drawing.1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3573" y="1772816"/>
                        <a:ext cx="1941512"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kt 3"/>
          <p:cNvGraphicFramePr>
            <a:graphicFrameLocks noChangeAspect="1"/>
          </p:cNvGraphicFramePr>
          <p:nvPr>
            <p:extLst>
              <p:ext uri="{D42A27DB-BD31-4B8C-83A1-F6EECF244321}">
                <p14:modId xmlns:p14="http://schemas.microsoft.com/office/powerpoint/2010/main" val="4012193598"/>
              </p:ext>
            </p:extLst>
          </p:nvPr>
        </p:nvGraphicFramePr>
        <p:xfrm>
          <a:off x="4788024" y="1772816"/>
          <a:ext cx="2189163" cy="809625"/>
        </p:xfrm>
        <a:graphic>
          <a:graphicData uri="http://schemas.openxmlformats.org/presentationml/2006/ole">
            <mc:AlternateContent xmlns:mc="http://schemas.openxmlformats.org/markup-compatibility/2006">
              <mc:Choice xmlns:v="urn:schemas-microsoft-com:vml" Requires="v">
                <p:oleObj spid="_x0000_s5474" name="Visio" r:id="rId7" imgW="1709243" imgH="593317" progId="Visio.Drawing.11">
                  <p:embed/>
                </p:oleObj>
              </mc:Choice>
              <mc:Fallback>
                <p:oleObj name="Visio" r:id="rId7" imgW="1709243" imgH="593317" progId="Visio.Drawing.11">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88024" y="1772816"/>
                        <a:ext cx="2189163"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kt 4"/>
          <p:cNvGraphicFramePr>
            <a:graphicFrameLocks noChangeAspect="1"/>
          </p:cNvGraphicFramePr>
          <p:nvPr>
            <p:extLst>
              <p:ext uri="{D42A27DB-BD31-4B8C-83A1-F6EECF244321}">
                <p14:modId xmlns:p14="http://schemas.microsoft.com/office/powerpoint/2010/main" val="3690579831"/>
              </p:ext>
            </p:extLst>
          </p:nvPr>
        </p:nvGraphicFramePr>
        <p:xfrm>
          <a:off x="6876256" y="1772816"/>
          <a:ext cx="1547812" cy="1200150"/>
        </p:xfrm>
        <a:graphic>
          <a:graphicData uri="http://schemas.openxmlformats.org/presentationml/2006/ole">
            <mc:AlternateContent xmlns:mc="http://schemas.openxmlformats.org/markup-compatibility/2006">
              <mc:Choice xmlns:v="urn:schemas-microsoft-com:vml" Requires="v">
                <p:oleObj spid="_x0000_s5475" name="Visio" r:id="rId9" imgW="1133306" imgH="989313" progId="Visio.Drawing.11">
                  <p:embed/>
                </p:oleObj>
              </mc:Choice>
              <mc:Fallback>
                <p:oleObj name="Visio" r:id="rId9" imgW="1133306" imgH="989313" progId="Visio.Drawing.1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76256" y="1772816"/>
                        <a:ext cx="1547812"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kt 5"/>
          <p:cNvGraphicFramePr>
            <a:graphicFrameLocks noChangeAspect="1"/>
          </p:cNvGraphicFramePr>
          <p:nvPr>
            <p:extLst>
              <p:ext uri="{D42A27DB-BD31-4B8C-83A1-F6EECF244321}">
                <p14:modId xmlns:p14="http://schemas.microsoft.com/office/powerpoint/2010/main" val="1123021548"/>
              </p:ext>
            </p:extLst>
          </p:nvPr>
        </p:nvGraphicFramePr>
        <p:xfrm>
          <a:off x="6767884" y="2911128"/>
          <a:ext cx="1793875" cy="1200150"/>
        </p:xfrm>
        <a:graphic>
          <a:graphicData uri="http://schemas.openxmlformats.org/presentationml/2006/ole">
            <mc:AlternateContent xmlns:mc="http://schemas.openxmlformats.org/markup-compatibility/2006">
              <mc:Choice xmlns:v="urn:schemas-microsoft-com:vml" Requires="v">
                <p:oleObj spid="_x0000_s5476" name="Visio" r:id="rId11" imgW="1313244" imgH="989313" progId="Visio.Drawing.11">
                  <p:embed/>
                </p:oleObj>
              </mc:Choice>
              <mc:Fallback>
                <p:oleObj name="Visio" r:id="rId11" imgW="1313244" imgH="989313" progId="Visio.Drawing.11">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67884" y="2911128"/>
                        <a:ext cx="179387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kt 12"/>
          <p:cNvGraphicFramePr>
            <a:graphicFrameLocks noChangeAspect="1"/>
          </p:cNvGraphicFramePr>
          <p:nvPr>
            <p:extLst>
              <p:ext uri="{D42A27DB-BD31-4B8C-83A1-F6EECF244321}">
                <p14:modId xmlns:p14="http://schemas.microsoft.com/office/powerpoint/2010/main" val="3577895018"/>
              </p:ext>
            </p:extLst>
          </p:nvPr>
        </p:nvGraphicFramePr>
        <p:xfrm>
          <a:off x="6802809" y="3991248"/>
          <a:ext cx="1695450" cy="1200150"/>
        </p:xfrm>
        <a:graphic>
          <a:graphicData uri="http://schemas.openxmlformats.org/presentationml/2006/ole">
            <mc:AlternateContent xmlns:mc="http://schemas.openxmlformats.org/markup-compatibility/2006">
              <mc:Choice xmlns:v="urn:schemas-microsoft-com:vml" Requires="v">
                <p:oleObj spid="_x0000_s5477" name="Visio" r:id="rId13" imgW="1241337" imgH="989313" progId="Visio.Drawing.11">
                  <p:embed/>
                </p:oleObj>
              </mc:Choice>
              <mc:Fallback>
                <p:oleObj name="Visio" r:id="rId13" imgW="1241337" imgH="989313" progId="Visio.Drawing.11">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02809" y="3991248"/>
                        <a:ext cx="169545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 name="Objekt 19"/>
          <p:cNvGraphicFramePr>
            <a:graphicFrameLocks noChangeAspect="1"/>
          </p:cNvGraphicFramePr>
          <p:nvPr>
            <p:extLst>
              <p:ext uri="{D42A27DB-BD31-4B8C-83A1-F6EECF244321}">
                <p14:modId xmlns:p14="http://schemas.microsoft.com/office/powerpoint/2010/main" val="3950464388"/>
              </p:ext>
            </p:extLst>
          </p:nvPr>
        </p:nvGraphicFramePr>
        <p:xfrm>
          <a:off x="6812334" y="5125839"/>
          <a:ext cx="1697037" cy="809625"/>
        </p:xfrm>
        <a:graphic>
          <a:graphicData uri="http://schemas.openxmlformats.org/presentationml/2006/ole">
            <mc:AlternateContent xmlns:mc="http://schemas.openxmlformats.org/markup-compatibility/2006">
              <mc:Choice xmlns:v="urn:schemas-microsoft-com:vml" Requires="v">
                <p:oleObj spid="_x0000_s5478" name="Visio" r:id="rId15" imgW="1241337" imgH="593317" progId="Visio.Drawing.11">
                  <p:embed/>
                </p:oleObj>
              </mc:Choice>
              <mc:Fallback>
                <p:oleObj name="Visio" r:id="rId15" imgW="1241337" imgH="593317" progId="Visio.Drawing.11">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12334" y="5125839"/>
                        <a:ext cx="1697037"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 name="Text Box 16"/>
          <p:cNvSpPr txBox="1">
            <a:spLocks noChangeArrowheads="1"/>
          </p:cNvSpPr>
          <p:nvPr/>
        </p:nvSpPr>
        <p:spPr bwMode="auto">
          <a:xfrm>
            <a:off x="2872035" y="5624165"/>
            <a:ext cx="500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6" rIns="91433" bIns="45716">
            <a:spAutoFit/>
          </a:bodyPr>
          <a:lstStyle>
            <a:lvl1pPr defTabSz="863600" eaLnBrk="0" hangingPunct="0">
              <a:defRPr sz="1700">
                <a:solidFill>
                  <a:schemeClr val="tx1"/>
                </a:solidFill>
                <a:latin typeface="Arial" pitchFamily="34" charset="0"/>
                <a:ea typeface="MS PGothic" pitchFamily="34" charset="-128"/>
              </a:defRPr>
            </a:lvl1pPr>
            <a:lvl2pPr marL="701675" indent="-269875" defTabSz="863600" eaLnBrk="0" hangingPunct="0">
              <a:defRPr sz="1700">
                <a:solidFill>
                  <a:schemeClr val="tx1"/>
                </a:solidFill>
                <a:latin typeface="Arial" pitchFamily="34" charset="0"/>
                <a:ea typeface="MS PGothic" pitchFamily="34" charset="-128"/>
              </a:defRPr>
            </a:lvl2pPr>
            <a:lvl3pPr marL="1079500" indent="-215900" defTabSz="863600" eaLnBrk="0" hangingPunct="0">
              <a:defRPr sz="1700">
                <a:solidFill>
                  <a:schemeClr val="tx1"/>
                </a:solidFill>
                <a:latin typeface="Arial" pitchFamily="34" charset="0"/>
                <a:ea typeface="MS PGothic" pitchFamily="34" charset="-128"/>
              </a:defRPr>
            </a:lvl3pPr>
            <a:lvl4pPr marL="1512888" indent="-215900" defTabSz="863600" eaLnBrk="0" hangingPunct="0">
              <a:defRPr sz="1700">
                <a:solidFill>
                  <a:schemeClr val="tx1"/>
                </a:solidFill>
                <a:latin typeface="Arial" pitchFamily="34" charset="0"/>
                <a:ea typeface="MS PGothic" pitchFamily="34" charset="-128"/>
              </a:defRPr>
            </a:lvl4pPr>
            <a:lvl5pPr marL="1944688" indent="-215900" defTabSz="863600" eaLnBrk="0" hangingPunct="0">
              <a:defRPr sz="1700">
                <a:solidFill>
                  <a:schemeClr val="tx1"/>
                </a:solidFill>
                <a:latin typeface="Arial" pitchFamily="34" charset="0"/>
                <a:ea typeface="MS PGothic" pitchFamily="34" charset="-128"/>
              </a:defRPr>
            </a:lvl5pPr>
            <a:lvl6pPr marL="24018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6pPr>
            <a:lvl7pPr marL="28590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7pPr>
            <a:lvl8pPr marL="33162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8pPr>
            <a:lvl9pPr marL="37734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9pPr>
          </a:lstStyle>
          <a:p>
            <a:pPr>
              <a:buClr>
                <a:srgbClr val="005C8B"/>
              </a:buClr>
            </a:pPr>
            <a:r>
              <a:rPr lang="de-DE" altLang="en-US" sz="1400">
                <a:solidFill>
                  <a:schemeClr val="hlink"/>
                </a:solidFill>
              </a:rPr>
              <a:t>DOI</a:t>
            </a:r>
          </a:p>
        </p:txBody>
      </p:sp>
      <p:sp>
        <p:nvSpPr>
          <p:cNvPr id="17" name="Text Box 17"/>
          <p:cNvSpPr txBox="1">
            <a:spLocks noChangeArrowheads="1"/>
          </p:cNvSpPr>
          <p:nvPr/>
        </p:nvSpPr>
        <p:spPr bwMode="auto">
          <a:xfrm>
            <a:off x="3965823" y="5649565"/>
            <a:ext cx="6175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6" rIns="91433" bIns="45716">
            <a:spAutoFit/>
          </a:bodyPr>
          <a:lstStyle>
            <a:lvl1pPr defTabSz="863600" eaLnBrk="0" hangingPunct="0">
              <a:defRPr sz="1700">
                <a:solidFill>
                  <a:schemeClr val="tx1"/>
                </a:solidFill>
                <a:latin typeface="Arial" pitchFamily="34" charset="0"/>
                <a:ea typeface="MS PGothic" pitchFamily="34" charset="-128"/>
              </a:defRPr>
            </a:lvl1pPr>
            <a:lvl2pPr marL="701675" indent="-269875" defTabSz="863600" eaLnBrk="0" hangingPunct="0">
              <a:defRPr sz="1700">
                <a:solidFill>
                  <a:schemeClr val="tx1"/>
                </a:solidFill>
                <a:latin typeface="Arial" pitchFamily="34" charset="0"/>
                <a:ea typeface="MS PGothic" pitchFamily="34" charset="-128"/>
              </a:defRPr>
            </a:lvl2pPr>
            <a:lvl3pPr marL="1079500" indent="-215900" defTabSz="863600" eaLnBrk="0" hangingPunct="0">
              <a:defRPr sz="1700">
                <a:solidFill>
                  <a:schemeClr val="tx1"/>
                </a:solidFill>
                <a:latin typeface="Arial" pitchFamily="34" charset="0"/>
                <a:ea typeface="MS PGothic" pitchFamily="34" charset="-128"/>
              </a:defRPr>
            </a:lvl3pPr>
            <a:lvl4pPr marL="1512888" indent="-215900" defTabSz="863600" eaLnBrk="0" hangingPunct="0">
              <a:defRPr sz="1700">
                <a:solidFill>
                  <a:schemeClr val="tx1"/>
                </a:solidFill>
                <a:latin typeface="Arial" pitchFamily="34" charset="0"/>
                <a:ea typeface="MS PGothic" pitchFamily="34" charset="-128"/>
              </a:defRPr>
            </a:lvl4pPr>
            <a:lvl5pPr marL="1944688" indent="-215900" defTabSz="863600" eaLnBrk="0" hangingPunct="0">
              <a:defRPr sz="1700">
                <a:solidFill>
                  <a:schemeClr val="tx1"/>
                </a:solidFill>
                <a:latin typeface="Arial" pitchFamily="34" charset="0"/>
                <a:ea typeface="MS PGothic" pitchFamily="34" charset="-128"/>
              </a:defRPr>
            </a:lvl5pPr>
            <a:lvl6pPr marL="24018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6pPr>
            <a:lvl7pPr marL="28590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7pPr>
            <a:lvl8pPr marL="33162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8pPr>
            <a:lvl9pPr marL="37734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9pPr>
          </a:lstStyle>
          <a:p>
            <a:pPr>
              <a:buClr>
                <a:srgbClr val="005C8B"/>
              </a:buClr>
            </a:pPr>
            <a:r>
              <a:rPr lang="de-DE" altLang="en-US" sz="1400">
                <a:solidFill>
                  <a:schemeClr val="folHlink"/>
                </a:solidFill>
              </a:rPr>
              <a:t>MFID</a:t>
            </a:r>
          </a:p>
        </p:txBody>
      </p:sp>
      <p:sp>
        <p:nvSpPr>
          <p:cNvPr id="18" name="Text Box 18"/>
          <p:cNvSpPr txBox="1">
            <a:spLocks noChangeArrowheads="1"/>
          </p:cNvSpPr>
          <p:nvPr/>
        </p:nvSpPr>
        <p:spPr bwMode="auto">
          <a:xfrm>
            <a:off x="1465510" y="5589240"/>
            <a:ext cx="8143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6" rIns="91433" bIns="45716">
            <a:spAutoFit/>
          </a:bodyPr>
          <a:lstStyle>
            <a:lvl1pPr defTabSz="863600" eaLnBrk="0" hangingPunct="0">
              <a:defRPr sz="1700">
                <a:solidFill>
                  <a:schemeClr val="tx1"/>
                </a:solidFill>
                <a:latin typeface="Arial" pitchFamily="34" charset="0"/>
                <a:ea typeface="MS PGothic" pitchFamily="34" charset="-128"/>
              </a:defRPr>
            </a:lvl1pPr>
            <a:lvl2pPr marL="701675" indent="-269875" defTabSz="863600" eaLnBrk="0" hangingPunct="0">
              <a:defRPr sz="1700">
                <a:solidFill>
                  <a:schemeClr val="tx1"/>
                </a:solidFill>
                <a:latin typeface="Arial" pitchFamily="34" charset="0"/>
                <a:ea typeface="MS PGothic" pitchFamily="34" charset="-128"/>
              </a:defRPr>
            </a:lvl2pPr>
            <a:lvl3pPr marL="1079500" indent="-215900" defTabSz="863600" eaLnBrk="0" hangingPunct="0">
              <a:defRPr sz="1700">
                <a:solidFill>
                  <a:schemeClr val="tx1"/>
                </a:solidFill>
                <a:latin typeface="Arial" pitchFamily="34" charset="0"/>
                <a:ea typeface="MS PGothic" pitchFamily="34" charset="-128"/>
              </a:defRPr>
            </a:lvl3pPr>
            <a:lvl4pPr marL="1512888" indent="-215900" defTabSz="863600" eaLnBrk="0" hangingPunct="0">
              <a:defRPr sz="1700">
                <a:solidFill>
                  <a:schemeClr val="tx1"/>
                </a:solidFill>
                <a:latin typeface="Arial" pitchFamily="34" charset="0"/>
                <a:ea typeface="MS PGothic" pitchFamily="34" charset="-128"/>
              </a:defRPr>
            </a:lvl4pPr>
            <a:lvl5pPr marL="1944688" indent="-215900" defTabSz="863600" eaLnBrk="0" hangingPunct="0">
              <a:defRPr sz="1700">
                <a:solidFill>
                  <a:schemeClr val="tx1"/>
                </a:solidFill>
                <a:latin typeface="Arial" pitchFamily="34" charset="0"/>
                <a:ea typeface="MS PGothic" pitchFamily="34" charset="-128"/>
              </a:defRPr>
            </a:lvl5pPr>
            <a:lvl6pPr marL="24018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6pPr>
            <a:lvl7pPr marL="28590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7pPr>
            <a:lvl8pPr marL="33162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8pPr>
            <a:lvl9pPr marL="37734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9pPr>
          </a:lstStyle>
          <a:p>
            <a:pPr>
              <a:buClr>
                <a:srgbClr val="005C8B"/>
              </a:buClr>
            </a:pPr>
            <a:r>
              <a:rPr lang="de-DE" altLang="en-US" sz="1400" dirty="0" err="1">
                <a:solidFill>
                  <a:srgbClr val="CD0034"/>
                </a:solidFill>
              </a:rPr>
              <a:t>resolver</a:t>
            </a:r>
            <a:endParaRPr lang="de-DE" altLang="en-US" sz="1400" dirty="0">
              <a:solidFill>
                <a:srgbClr val="CD0034"/>
              </a:solidFill>
            </a:endParaRPr>
          </a:p>
        </p:txBody>
      </p:sp>
      <p:sp>
        <p:nvSpPr>
          <p:cNvPr id="19" name="AutoShape 19"/>
          <p:cNvSpPr>
            <a:spLocks/>
          </p:cNvSpPr>
          <p:nvPr/>
        </p:nvSpPr>
        <p:spPr bwMode="auto">
          <a:xfrm rot="16200000">
            <a:off x="1844922" y="5349528"/>
            <a:ext cx="144463" cy="1290638"/>
          </a:xfrm>
          <a:prstGeom prst="rightBrace">
            <a:avLst>
              <a:gd name="adj1" fmla="val 7445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wrap="none" lIns="91433" tIns="45716" rIns="91433" bIns="45716" anchor="ctr"/>
          <a:lstStyle>
            <a:lvl1pPr defTabSz="407988" eaLnBrk="0" hangingPunct="0">
              <a:defRPr sz="1700">
                <a:solidFill>
                  <a:schemeClr val="tx1"/>
                </a:solidFill>
                <a:latin typeface="Arial" pitchFamily="34" charset="0"/>
                <a:ea typeface="MS PGothic" pitchFamily="34" charset="-128"/>
              </a:defRPr>
            </a:lvl1pPr>
            <a:lvl2pPr marL="701675" indent="-269875" defTabSz="407988" eaLnBrk="0" hangingPunct="0">
              <a:defRPr sz="1700">
                <a:solidFill>
                  <a:schemeClr val="tx1"/>
                </a:solidFill>
                <a:latin typeface="Arial" pitchFamily="34" charset="0"/>
                <a:ea typeface="MS PGothic" pitchFamily="34" charset="-128"/>
              </a:defRPr>
            </a:lvl2pPr>
            <a:lvl3pPr marL="1079500" indent="-215900" defTabSz="407988" eaLnBrk="0" hangingPunct="0">
              <a:defRPr sz="1700">
                <a:solidFill>
                  <a:schemeClr val="tx1"/>
                </a:solidFill>
                <a:latin typeface="Arial" pitchFamily="34" charset="0"/>
                <a:ea typeface="MS PGothic" pitchFamily="34" charset="-128"/>
              </a:defRPr>
            </a:lvl3pPr>
            <a:lvl4pPr marL="1512888" indent="-215900" defTabSz="407988" eaLnBrk="0" hangingPunct="0">
              <a:defRPr sz="1700">
                <a:solidFill>
                  <a:schemeClr val="tx1"/>
                </a:solidFill>
                <a:latin typeface="Arial" pitchFamily="34" charset="0"/>
                <a:ea typeface="MS PGothic" pitchFamily="34" charset="-128"/>
              </a:defRPr>
            </a:lvl4pPr>
            <a:lvl5pPr marL="1944688" indent="-215900" defTabSz="407988" eaLnBrk="0" hangingPunct="0">
              <a:defRPr sz="1700">
                <a:solidFill>
                  <a:schemeClr val="tx1"/>
                </a:solidFill>
                <a:latin typeface="Arial" pitchFamily="34" charset="0"/>
                <a:ea typeface="MS PGothic" pitchFamily="34" charset="-128"/>
              </a:defRPr>
            </a:lvl5pPr>
            <a:lvl6pPr marL="2401888" indent="-215900" defTabSz="407988" eaLnBrk="0" fontAlgn="base" hangingPunct="0">
              <a:spcBef>
                <a:spcPct val="0"/>
              </a:spcBef>
              <a:spcAft>
                <a:spcPct val="0"/>
              </a:spcAft>
              <a:defRPr sz="1700">
                <a:solidFill>
                  <a:schemeClr val="tx1"/>
                </a:solidFill>
                <a:latin typeface="Arial" pitchFamily="34" charset="0"/>
                <a:ea typeface="MS PGothic" pitchFamily="34" charset="-128"/>
              </a:defRPr>
            </a:lvl6pPr>
            <a:lvl7pPr marL="2859088" indent="-215900" defTabSz="407988" eaLnBrk="0" fontAlgn="base" hangingPunct="0">
              <a:spcBef>
                <a:spcPct val="0"/>
              </a:spcBef>
              <a:spcAft>
                <a:spcPct val="0"/>
              </a:spcAft>
              <a:defRPr sz="1700">
                <a:solidFill>
                  <a:schemeClr val="tx1"/>
                </a:solidFill>
                <a:latin typeface="Arial" pitchFamily="34" charset="0"/>
                <a:ea typeface="MS PGothic" pitchFamily="34" charset="-128"/>
              </a:defRPr>
            </a:lvl7pPr>
            <a:lvl8pPr marL="3316288" indent="-215900" defTabSz="407988" eaLnBrk="0" fontAlgn="base" hangingPunct="0">
              <a:spcBef>
                <a:spcPct val="0"/>
              </a:spcBef>
              <a:spcAft>
                <a:spcPct val="0"/>
              </a:spcAft>
              <a:defRPr sz="1700">
                <a:solidFill>
                  <a:schemeClr val="tx1"/>
                </a:solidFill>
                <a:latin typeface="Arial" pitchFamily="34" charset="0"/>
                <a:ea typeface="MS PGothic" pitchFamily="34" charset="-128"/>
              </a:defRPr>
            </a:lvl8pPr>
            <a:lvl9pPr marL="3773488" indent="-215900" defTabSz="407988" eaLnBrk="0" fontAlgn="base" hangingPunct="0">
              <a:spcBef>
                <a:spcPct val="0"/>
              </a:spcBef>
              <a:spcAft>
                <a:spcPct val="0"/>
              </a:spcAft>
              <a:defRPr sz="1700">
                <a:solidFill>
                  <a:schemeClr val="tx1"/>
                </a:solidFill>
                <a:latin typeface="Arial" pitchFamily="34" charset="0"/>
                <a:ea typeface="MS PGothic" pitchFamily="34" charset="-128"/>
              </a:defRPr>
            </a:lvl9pPr>
          </a:lstStyle>
          <a:p>
            <a:pPr>
              <a:buClr>
                <a:srgbClr val="005C8B"/>
              </a:buClr>
            </a:pPr>
            <a:endParaRPr lang="de-DE" altLang="de-DE" sz="1400">
              <a:latin typeface="Calibri" pitchFamily="34" charset="0"/>
            </a:endParaRPr>
          </a:p>
        </p:txBody>
      </p:sp>
      <p:sp>
        <p:nvSpPr>
          <p:cNvPr id="21" name="AutoShape 20"/>
          <p:cNvSpPr>
            <a:spLocks/>
          </p:cNvSpPr>
          <p:nvPr/>
        </p:nvSpPr>
        <p:spPr bwMode="auto">
          <a:xfrm rot="16200000">
            <a:off x="3059360" y="5436841"/>
            <a:ext cx="173037" cy="1090612"/>
          </a:xfrm>
          <a:prstGeom prst="rightBrace">
            <a:avLst>
              <a:gd name="adj1" fmla="val 80681"/>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wrap="none" lIns="91433" tIns="45716" rIns="91433" bIns="45716" anchor="ctr"/>
          <a:lstStyle>
            <a:lvl1pPr defTabSz="407988" eaLnBrk="0" hangingPunct="0">
              <a:defRPr sz="1700">
                <a:solidFill>
                  <a:schemeClr val="tx1"/>
                </a:solidFill>
                <a:latin typeface="Arial" pitchFamily="34" charset="0"/>
                <a:ea typeface="MS PGothic" pitchFamily="34" charset="-128"/>
              </a:defRPr>
            </a:lvl1pPr>
            <a:lvl2pPr marL="701675" indent="-269875" defTabSz="407988" eaLnBrk="0" hangingPunct="0">
              <a:defRPr sz="1700">
                <a:solidFill>
                  <a:schemeClr val="tx1"/>
                </a:solidFill>
                <a:latin typeface="Arial" pitchFamily="34" charset="0"/>
                <a:ea typeface="MS PGothic" pitchFamily="34" charset="-128"/>
              </a:defRPr>
            </a:lvl2pPr>
            <a:lvl3pPr marL="1079500" indent="-215900" defTabSz="407988" eaLnBrk="0" hangingPunct="0">
              <a:defRPr sz="1700">
                <a:solidFill>
                  <a:schemeClr val="tx1"/>
                </a:solidFill>
                <a:latin typeface="Arial" pitchFamily="34" charset="0"/>
                <a:ea typeface="MS PGothic" pitchFamily="34" charset="-128"/>
              </a:defRPr>
            </a:lvl3pPr>
            <a:lvl4pPr marL="1512888" indent="-215900" defTabSz="407988" eaLnBrk="0" hangingPunct="0">
              <a:defRPr sz="1700">
                <a:solidFill>
                  <a:schemeClr val="tx1"/>
                </a:solidFill>
                <a:latin typeface="Arial" pitchFamily="34" charset="0"/>
                <a:ea typeface="MS PGothic" pitchFamily="34" charset="-128"/>
              </a:defRPr>
            </a:lvl4pPr>
            <a:lvl5pPr marL="1944688" indent="-215900" defTabSz="407988" eaLnBrk="0" hangingPunct="0">
              <a:defRPr sz="1700">
                <a:solidFill>
                  <a:schemeClr val="tx1"/>
                </a:solidFill>
                <a:latin typeface="Arial" pitchFamily="34" charset="0"/>
                <a:ea typeface="MS PGothic" pitchFamily="34" charset="-128"/>
              </a:defRPr>
            </a:lvl5pPr>
            <a:lvl6pPr marL="2401888" indent="-215900" defTabSz="407988" eaLnBrk="0" fontAlgn="base" hangingPunct="0">
              <a:spcBef>
                <a:spcPct val="0"/>
              </a:spcBef>
              <a:spcAft>
                <a:spcPct val="0"/>
              </a:spcAft>
              <a:defRPr sz="1700">
                <a:solidFill>
                  <a:schemeClr val="tx1"/>
                </a:solidFill>
                <a:latin typeface="Arial" pitchFamily="34" charset="0"/>
                <a:ea typeface="MS PGothic" pitchFamily="34" charset="-128"/>
              </a:defRPr>
            </a:lvl6pPr>
            <a:lvl7pPr marL="2859088" indent="-215900" defTabSz="407988" eaLnBrk="0" fontAlgn="base" hangingPunct="0">
              <a:spcBef>
                <a:spcPct val="0"/>
              </a:spcBef>
              <a:spcAft>
                <a:spcPct val="0"/>
              </a:spcAft>
              <a:defRPr sz="1700">
                <a:solidFill>
                  <a:schemeClr val="tx1"/>
                </a:solidFill>
                <a:latin typeface="Arial" pitchFamily="34" charset="0"/>
                <a:ea typeface="MS PGothic" pitchFamily="34" charset="-128"/>
              </a:defRPr>
            </a:lvl7pPr>
            <a:lvl8pPr marL="3316288" indent="-215900" defTabSz="407988" eaLnBrk="0" fontAlgn="base" hangingPunct="0">
              <a:spcBef>
                <a:spcPct val="0"/>
              </a:spcBef>
              <a:spcAft>
                <a:spcPct val="0"/>
              </a:spcAft>
              <a:defRPr sz="1700">
                <a:solidFill>
                  <a:schemeClr val="tx1"/>
                </a:solidFill>
                <a:latin typeface="Arial" pitchFamily="34" charset="0"/>
                <a:ea typeface="MS PGothic" pitchFamily="34" charset="-128"/>
              </a:defRPr>
            </a:lvl8pPr>
            <a:lvl9pPr marL="3773488" indent="-215900" defTabSz="407988" eaLnBrk="0" fontAlgn="base" hangingPunct="0">
              <a:spcBef>
                <a:spcPct val="0"/>
              </a:spcBef>
              <a:spcAft>
                <a:spcPct val="0"/>
              </a:spcAft>
              <a:defRPr sz="1700">
                <a:solidFill>
                  <a:schemeClr val="tx1"/>
                </a:solidFill>
                <a:latin typeface="Arial" pitchFamily="34" charset="0"/>
                <a:ea typeface="MS PGothic" pitchFamily="34" charset="-128"/>
              </a:defRPr>
            </a:lvl9pPr>
          </a:lstStyle>
          <a:p>
            <a:pPr>
              <a:buClr>
                <a:srgbClr val="005C8B"/>
              </a:buClr>
            </a:pPr>
            <a:endParaRPr lang="de-DE" altLang="de-DE" sz="1400">
              <a:latin typeface="Calibri" pitchFamily="34" charset="0"/>
            </a:endParaRPr>
          </a:p>
        </p:txBody>
      </p:sp>
      <p:sp>
        <p:nvSpPr>
          <p:cNvPr id="22" name="AutoShape 21"/>
          <p:cNvSpPr>
            <a:spLocks/>
          </p:cNvSpPr>
          <p:nvPr/>
        </p:nvSpPr>
        <p:spPr bwMode="auto">
          <a:xfrm rot="16200000">
            <a:off x="4247604" y="5413822"/>
            <a:ext cx="127000" cy="1173162"/>
          </a:xfrm>
          <a:prstGeom prst="rightBrace">
            <a:avLst>
              <a:gd name="adj1" fmla="val 76979"/>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rot="10800000" wrap="none" lIns="91433" tIns="45716" rIns="91433" bIns="45716" anchor="ctr"/>
          <a:lstStyle>
            <a:lvl1pPr defTabSz="407988" eaLnBrk="0" hangingPunct="0">
              <a:defRPr sz="1700">
                <a:solidFill>
                  <a:schemeClr val="tx1"/>
                </a:solidFill>
                <a:latin typeface="Arial" pitchFamily="34" charset="0"/>
                <a:ea typeface="MS PGothic" pitchFamily="34" charset="-128"/>
              </a:defRPr>
            </a:lvl1pPr>
            <a:lvl2pPr marL="701675" indent="-269875" defTabSz="407988" eaLnBrk="0" hangingPunct="0">
              <a:defRPr sz="1700">
                <a:solidFill>
                  <a:schemeClr val="tx1"/>
                </a:solidFill>
                <a:latin typeface="Arial" pitchFamily="34" charset="0"/>
                <a:ea typeface="MS PGothic" pitchFamily="34" charset="-128"/>
              </a:defRPr>
            </a:lvl2pPr>
            <a:lvl3pPr marL="1079500" indent="-215900" defTabSz="407988" eaLnBrk="0" hangingPunct="0">
              <a:defRPr sz="1700">
                <a:solidFill>
                  <a:schemeClr val="tx1"/>
                </a:solidFill>
                <a:latin typeface="Arial" pitchFamily="34" charset="0"/>
                <a:ea typeface="MS PGothic" pitchFamily="34" charset="-128"/>
              </a:defRPr>
            </a:lvl3pPr>
            <a:lvl4pPr marL="1512888" indent="-215900" defTabSz="407988" eaLnBrk="0" hangingPunct="0">
              <a:defRPr sz="1700">
                <a:solidFill>
                  <a:schemeClr val="tx1"/>
                </a:solidFill>
                <a:latin typeface="Arial" pitchFamily="34" charset="0"/>
                <a:ea typeface="MS PGothic" pitchFamily="34" charset="-128"/>
              </a:defRPr>
            </a:lvl4pPr>
            <a:lvl5pPr marL="1944688" indent="-215900" defTabSz="407988" eaLnBrk="0" hangingPunct="0">
              <a:defRPr sz="1700">
                <a:solidFill>
                  <a:schemeClr val="tx1"/>
                </a:solidFill>
                <a:latin typeface="Arial" pitchFamily="34" charset="0"/>
                <a:ea typeface="MS PGothic" pitchFamily="34" charset="-128"/>
              </a:defRPr>
            </a:lvl5pPr>
            <a:lvl6pPr marL="2401888" indent="-215900" defTabSz="407988" eaLnBrk="0" fontAlgn="base" hangingPunct="0">
              <a:spcBef>
                <a:spcPct val="0"/>
              </a:spcBef>
              <a:spcAft>
                <a:spcPct val="0"/>
              </a:spcAft>
              <a:defRPr sz="1700">
                <a:solidFill>
                  <a:schemeClr val="tx1"/>
                </a:solidFill>
                <a:latin typeface="Arial" pitchFamily="34" charset="0"/>
                <a:ea typeface="MS PGothic" pitchFamily="34" charset="-128"/>
              </a:defRPr>
            </a:lvl6pPr>
            <a:lvl7pPr marL="2859088" indent="-215900" defTabSz="407988" eaLnBrk="0" fontAlgn="base" hangingPunct="0">
              <a:spcBef>
                <a:spcPct val="0"/>
              </a:spcBef>
              <a:spcAft>
                <a:spcPct val="0"/>
              </a:spcAft>
              <a:defRPr sz="1700">
                <a:solidFill>
                  <a:schemeClr val="tx1"/>
                </a:solidFill>
                <a:latin typeface="Arial" pitchFamily="34" charset="0"/>
                <a:ea typeface="MS PGothic" pitchFamily="34" charset="-128"/>
              </a:defRPr>
            </a:lvl7pPr>
            <a:lvl8pPr marL="3316288" indent="-215900" defTabSz="407988" eaLnBrk="0" fontAlgn="base" hangingPunct="0">
              <a:spcBef>
                <a:spcPct val="0"/>
              </a:spcBef>
              <a:spcAft>
                <a:spcPct val="0"/>
              </a:spcAft>
              <a:defRPr sz="1700">
                <a:solidFill>
                  <a:schemeClr val="tx1"/>
                </a:solidFill>
                <a:latin typeface="Arial" pitchFamily="34" charset="0"/>
                <a:ea typeface="MS PGothic" pitchFamily="34" charset="-128"/>
              </a:defRPr>
            </a:lvl8pPr>
            <a:lvl9pPr marL="3773488" indent="-215900" defTabSz="407988" eaLnBrk="0" fontAlgn="base" hangingPunct="0">
              <a:spcBef>
                <a:spcPct val="0"/>
              </a:spcBef>
              <a:spcAft>
                <a:spcPct val="0"/>
              </a:spcAft>
              <a:defRPr sz="1700">
                <a:solidFill>
                  <a:schemeClr val="tx1"/>
                </a:solidFill>
                <a:latin typeface="Arial" pitchFamily="34" charset="0"/>
                <a:ea typeface="MS PGothic" pitchFamily="34" charset="-128"/>
              </a:defRPr>
            </a:lvl9pPr>
          </a:lstStyle>
          <a:p>
            <a:pPr>
              <a:buClr>
                <a:srgbClr val="005C8B"/>
              </a:buClr>
            </a:pPr>
            <a:endParaRPr lang="de-DE" altLang="de-DE" sz="1400">
              <a:latin typeface="Calibri" pitchFamily="34" charset="0"/>
            </a:endParaRPr>
          </a:p>
        </p:txBody>
      </p:sp>
      <p:sp>
        <p:nvSpPr>
          <p:cNvPr id="23" name="Text Box 15"/>
          <p:cNvSpPr txBox="1">
            <a:spLocks noChangeArrowheads="1"/>
          </p:cNvSpPr>
          <p:nvPr/>
        </p:nvSpPr>
        <p:spPr bwMode="auto">
          <a:xfrm>
            <a:off x="1182935" y="6057553"/>
            <a:ext cx="38211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6" rIns="91433" bIns="45716">
            <a:spAutoFit/>
          </a:bodyPr>
          <a:lstStyle>
            <a:lvl1pPr defTabSz="863600" eaLnBrk="0" hangingPunct="0">
              <a:defRPr sz="1700">
                <a:solidFill>
                  <a:schemeClr val="tx1"/>
                </a:solidFill>
                <a:latin typeface="Arial" pitchFamily="34" charset="0"/>
                <a:ea typeface="MS PGothic" pitchFamily="34" charset="-128"/>
              </a:defRPr>
            </a:lvl1pPr>
            <a:lvl2pPr marL="701675" indent="-269875" defTabSz="863600" eaLnBrk="0" hangingPunct="0">
              <a:defRPr sz="1700">
                <a:solidFill>
                  <a:schemeClr val="tx1"/>
                </a:solidFill>
                <a:latin typeface="Arial" pitchFamily="34" charset="0"/>
                <a:ea typeface="MS PGothic" pitchFamily="34" charset="-128"/>
              </a:defRPr>
            </a:lvl2pPr>
            <a:lvl3pPr marL="1079500" indent="-215900" defTabSz="863600" eaLnBrk="0" hangingPunct="0">
              <a:defRPr sz="1700">
                <a:solidFill>
                  <a:schemeClr val="tx1"/>
                </a:solidFill>
                <a:latin typeface="Arial" pitchFamily="34" charset="0"/>
                <a:ea typeface="MS PGothic" pitchFamily="34" charset="-128"/>
              </a:defRPr>
            </a:lvl3pPr>
            <a:lvl4pPr marL="1512888" indent="-215900" defTabSz="863600" eaLnBrk="0" hangingPunct="0">
              <a:defRPr sz="1700">
                <a:solidFill>
                  <a:schemeClr val="tx1"/>
                </a:solidFill>
                <a:latin typeface="Arial" pitchFamily="34" charset="0"/>
                <a:ea typeface="MS PGothic" pitchFamily="34" charset="-128"/>
              </a:defRPr>
            </a:lvl4pPr>
            <a:lvl5pPr marL="1944688" indent="-215900" defTabSz="863600" eaLnBrk="0" hangingPunct="0">
              <a:defRPr sz="1700">
                <a:solidFill>
                  <a:schemeClr val="tx1"/>
                </a:solidFill>
                <a:latin typeface="Arial" pitchFamily="34" charset="0"/>
                <a:ea typeface="MS PGothic" pitchFamily="34" charset="-128"/>
              </a:defRPr>
            </a:lvl5pPr>
            <a:lvl6pPr marL="24018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6pPr>
            <a:lvl7pPr marL="28590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7pPr>
            <a:lvl8pPr marL="33162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8pPr>
            <a:lvl9pPr marL="3773488" indent="-215900" defTabSz="863600" eaLnBrk="0" fontAlgn="base" hangingPunct="0">
              <a:spcBef>
                <a:spcPct val="0"/>
              </a:spcBef>
              <a:spcAft>
                <a:spcPct val="0"/>
              </a:spcAft>
              <a:defRPr sz="1700">
                <a:solidFill>
                  <a:schemeClr val="tx1"/>
                </a:solidFill>
                <a:latin typeface="Arial" pitchFamily="34" charset="0"/>
                <a:ea typeface="MS PGothic" pitchFamily="34" charset="-128"/>
              </a:defRPr>
            </a:lvl9pPr>
          </a:lstStyle>
          <a:p>
            <a:pPr>
              <a:buClr>
                <a:srgbClr val="005C8B"/>
              </a:buClr>
            </a:pPr>
            <a:r>
              <a:rPr lang="de-DE" altLang="en-US" sz="1400" u="sng" dirty="0">
                <a:solidFill>
                  <a:srgbClr val="CD0034"/>
                </a:solidFill>
              </a:rPr>
              <a:t>http://dx.doi.org/</a:t>
            </a:r>
            <a:r>
              <a:rPr lang="de-DE" altLang="en-US" sz="1400" u="sng" dirty="0">
                <a:solidFill>
                  <a:srgbClr val="003399"/>
                </a:solidFill>
              </a:rPr>
              <a:t>1</a:t>
            </a:r>
            <a:r>
              <a:rPr lang="de-DE" altLang="en-US" sz="1400" u="sng" dirty="0">
                <a:solidFill>
                  <a:schemeClr val="hlink"/>
                </a:solidFill>
              </a:rPr>
              <a:t>0.5446/12717</a:t>
            </a:r>
            <a:r>
              <a:rPr lang="de-DE" altLang="en-US" sz="1400" u="sng" dirty="0">
                <a:solidFill>
                  <a:schemeClr val="folHlink"/>
                </a:solidFill>
              </a:rPr>
              <a:t>#t=00:27,00:38</a:t>
            </a:r>
          </a:p>
        </p:txBody>
      </p:sp>
    </p:spTree>
    <p:extLst>
      <p:ext uri="{BB962C8B-B14F-4D97-AF65-F5344CB8AC3E}">
        <p14:creationId xmlns:p14="http://schemas.microsoft.com/office/powerpoint/2010/main" val="185442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linds(horizontal)">
                                      <p:cBhvr>
                                        <p:cTn id="23" dur="500"/>
                                        <p:tgtEl>
                                          <p:spTgt spid="5"/>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linds(horizontal)">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linds(horizontal)">
                                      <p:cBhvr>
                                        <p:cTn id="31" dur="500"/>
                                        <p:tgtEl>
                                          <p:spTgt spid="6"/>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linds(horizontal)">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blinds(horizontal)">
                                      <p:cBhvr>
                                        <p:cTn id="39" dur="500"/>
                                        <p:tgtEl>
                                          <p:spTgt spid="13"/>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linds(horizontal)">
                                      <p:cBhvr>
                                        <p:cTn id="47" dur="500"/>
                                        <p:tgtEl>
                                          <p:spTgt spid="20"/>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blinds(horizontal)">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5"/>
          <p:cNvSpPr>
            <a:spLocks noGrp="1" noChangeArrowheads="1"/>
          </p:cNvSpPr>
          <p:nvPr>
            <p:ph type="sldNum" sz="quarter" idx="4294967295"/>
          </p:nvPr>
        </p:nvSpPr>
        <p:spPr>
          <a:xfrm>
            <a:off x="6855901" y="6245079"/>
            <a:ext cx="2133544" cy="476903"/>
          </a:xfrm>
          <a:prstGeom prst="rect">
            <a:avLst/>
          </a:prstGeom>
          <a:noFill/>
        </p:spPr>
        <p:txBody>
          <a:bodyPr/>
          <a:lstStyle/>
          <a:p>
            <a:fld id="{6C1DBB0B-8140-4DE6-90C2-E866F756142E}" type="slidenum">
              <a:rPr lang="de-DE" altLang="de-DE" smtClean="0"/>
              <a:pPr/>
              <a:t>25</a:t>
            </a:fld>
            <a:endParaRPr lang="de-DE" altLang="de-DE" smtClean="0"/>
          </a:p>
        </p:txBody>
      </p:sp>
      <p:sp>
        <p:nvSpPr>
          <p:cNvPr id="37891" name="Rectangle 2"/>
          <p:cNvSpPr>
            <a:spLocks noGrp="1" noChangeArrowheads="1"/>
          </p:cNvSpPr>
          <p:nvPr>
            <p:ph type="title"/>
          </p:nvPr>
        </p:nvSpPr>
        <p:spPr>
          <a:xfrm>
            <a:off x="860138" y="292188"/>
            <a:ext cx="7235570" cy="495375"/>
          </a:xfrm>
        </p:spPr>
        <p:txBody>
          <a:bodyPr/>
          <a:lstStyle/>
          <a:p>
            <a:pPr eaLnBrk="1" hangingPunct="1"/>
            <a:r>
              <a:rPr lang="de-DE" altLang="de-DE" sz="3000" dirty="0"/>
              <a:t>Value </a:t>
            </a:r>
            <a:r>
              <a:rPr lang="de-DE" altLang="de-DE" sz="3000" dirty="0" err="1"/>
              <a:t>adding</a:t>
            </a:r>
            <a:r>
              <a:rPr lang="de-DE" altLang="de-DE" sz="3000" dirty="0"/>
              <a:t> </a:t>
            </a:r>
            <a:r>
              <a:rPr lang="de-DE" altLang="de-DE" sz="3000" dirty="0" err="1"/>
              <a:t>for</a:t>
            </a:r>
            <a:r>
              <a:rPr lang="de-DE" altLang="de-DE" sz="3000" dirty="0"/>
              <a:t> </a:t>
            </a:r>
            <a:r>
              <a:rPr lang="de-DE" altLang="de-DE" sz="3000" dirty="0" err="1" smtClean="0"/>
              <a:t>for</a:t>
            </a:r>
            <a:r>
              <a:rPr lang="de-DE" altLang="de-DE" sz="3000" dirty="0" smtClean="0"/>
              <a:t> Video </a:t>
            </a:r>
            <a:r>
              <a:rPr lang="de-DE" altLang="de-DE" sz="3000" dirty="0" err="1" smtClean="0"/>
              <a:t>Authors</a:t>
            </a:r>
            <a:r>
              <a:rPr lang="de-DE" altLang="de-DE" sz="3000" dirty="0" smtClean="0"/>
              <a:t>:</a:t>
            </a:r>
            <a:r>
              <a:rPr lang="de-DE" altLang="de-DE" sz="2100" dirty="0"/>
              <a:t/>
            </a:r>
            <a:br>
              <a:rPr lang="de-DE" altLang="de-DE" sz="2100" dirty="0"/>
            </a:br>
            <a:r>
              <a:rPr lang="de-DE" altLang="de-DE" dirty="0" smtClean="0"/>
              <a:t> The AV-Portal </a:t>
            </a:r>
            <a:r>
              <a:rPr lang="de-DE" altLang="de-DE" dirty="0" err="1" smtClean="0"/>
              <a:t>helps</a:t>
            </a:r>
            <a:r>
              <a:rPr lang="de-DE" altLang="de-DE" dirty="0" smtClean="0"/>
              <a:t> </a:t>
            </a:r>
            <a:r>
              <a:rPr lang="de-DE" altLang="de-DE" dirty="0" err="1" smtClean="0"/>
              <a:t>to</a:t>
            </a:r>
            <a:r>
              <a:rPr lang="de-DE" altLang="de-DE" dirty="0" smtClean="0"/>
              <a:t>..</a:t>
            </a:r>
          </a:p>
        </p:txBody>
      </p:sp>
      <p:sp>
        <p:nvSpPr>
          <p:cNvPr id="37892" name="Rectangle 3"/>
          <p:cNvSpPr>
            <a:spLocks noGrp="1" noChangeArrowheads="1"/>
          </p:cNvSpPr>
          <p:nvPr>
            <p:ph type="body" idx="1"/>
          </p:nvPr>
        </p:nvSpPr>
        <p:spPr>
          <a:xfrm>
            <a:off x="908857" y="1249352"/>
            <a:ext cx="7699237" cy="4243430"/>
          </a:xfrm>
        </p:spPr>
        <p:txBody>
          <a:bodyPr/>
          <a:lstStyle/>
          <a:p>
            <a:pPr marL="362788" indent="-362788"/>
            <a:endParaRPr lang="de-DE" altLang="de-DE" dirty="0" smtClean="0"/>
          </a:p>
          <a:p>
            <a:pPr marL="362788" indent="-362788"/>
            <a:endParaRPr lang="de-DE" altLang="de-DE" dirty="0" smtClean="0"/>
          </a:p>
          <a:p>
            <a:pPr marL="362788" indent="-362788">
              <a:buFont typeface="Arial" pitchFamily="34" charset="0"/>
              <a:buAutoNum type="arabicPeriod"/>
            </a:pPr>
            <a:r>
              <a:rPr lang="de-DE" altLang="de-DE" sz="2100" dirty="0"/>
              <a:t>Videos </a:t>
            </a:r>
            <a:r>
              <a:rPr lang="de-DE" altLang="de-DE" sz="2100" dirty="0" err="1"/>
              <a:t>are</a:t>
            </a:r>
            <a:r>
              <a:rPr lang="de-DE" altLang="de-DE" sz="2100" dirty="0"/>
              <a:t> </a:t>
            </a:r>
            <a:r>
              <a:rPr lang="de-DE" altLang="de-DE" sz="2100" dirty="0" err="1"/>
              <a:t>long</a:t>
            </a:r>
            <a:r>
              <a:rPr lang="de-DE" altLang="de-DE" sz="2100" dirty="0"/>
              <a:t> time </a:t>
            </a:r>
            <a:r>
              <a:rPr lang="de-DE" altLang="de-DE" sz="2100" dirty="0" err="1"/>
              <a:t>preserved</a:t>
            </a:r>
            <a:endParaRPr lang="de-DE" altLang="de-DE" sz="2100" dirty="0"/>
          </a:p>
          <a:p>
            <a:pPr marL="362788" indent="-362788">
              <a:buFont typeface="Arial" pitchFamily="34" charset="0"/>
              <a:buAutoNum type="arabicPeriod"/>
            </a:pPr>
            <a:endParaRPr lang="de-DE" altLang="de-DE" sz="2100" dirty="0"/>
          </a:p>
          <a:p>
            <a:pPr marL="362788" indent="-362788">
              <a:buFont typeface="Arial" pitchFamily="34" charset="0"/>
              <a:buAutoNum type="arabicPeriod"/>
            </a:pPr>
            <a:r>
              <a:rPr lang="de-DE" altLang="de-DE" sz="2100" dirty="0"/>
              <a:t>Video </a:t>
            </a:r>
            <a:r>
              <a:rPr lang="de-DE" altLang="de-DE" sz="2100" dirty="0" err="1"/>
              <a:t>quotes</a:t>
            </a:r>
            <a:r>
              <a:rPr lang="de-DE" altLang="de-DE" sz="2100" dirty="0"/>
              <a:t> </a:t>
            </a:r>
            <a:r>
              <a:rPr lang="de-DE" altLang="de-DE" sz="2100" dirty="0" err="1"/>
              <a:t>for</a:t>
            </a:r>
            <a:r>
              <a:rPr lang="de-DE" altLang="de-DE" sz="2100" dirty="0"/>
              <a:t> </a:t>
            </a:r>
            <a:r>
              <a:rPr lang="de-DE" altLang="de-DE" sz="2100" dirty="0" err="1"/>
              <a:t>wiki</a:t>
            </a:r>
            <a:r>
              <a:rPr lang="de-DE" altLang="de-DE" sz="2100" dirty="0"/>
              <a:t> </a:t>
            </a:r>
            <a:r>
              <a:rPr lang="de-DE" altLang="de-DE" sz="2100" dirty="0" err="1"/>
              <a:t>blogging</a:t>
            </a:r>
            <a:r>
              <a:rPr lang="de-DE" altLang="de-DE" sz="2100" dirty="0"/>
              <a:t> </a:t>
            </a:r>
          </a:p>
          <a:p>
            <a:pPr marL="362788" indent="-362788">
              <a:buFont typeface="Arial" pitchFamily="34" charset="0"/>
              <a:buAutoNum type="arabicPeriod"/>
            </a:pPr>
            <a:endParaRPr lang="de-DE" altLang="de-DE" sz="2100" dirty="0"/>
          </a:p>
          <a:p>
            <a:pPr marL="362788" indent="-362788">
              <a:buFont typeface="Arial" pitchFamily="34" charset="0"/>
              <a:buAutoNum type="arabicPeriod"/>
            </a:pPr>
            <a:r>
              <a:rPr lang="de-DE" altLang="de-DE" sz="2100" dirty="0"/>
              <a:t>Web 2.0 </a:t>
            </a:r>
            <a:r>
              <a:rPr lang="de-DE" altLang="de-DE" sz="2100" dirty="0" err="1"/>
              <a:t>crowdsourced</a:t>
            </a:r>
            <a:r>
              <a:rPr lang="de-DE" altLang="de-DE" sz="2100" dirty="0"/>
              <a:t> </a:t>
            </a:r>
            <a:r>
              <a:rPr lang="de-DE" altLang="de-DE" sz="2100" dirty="0" err="1"/>
              <a:t>thematic</a:t>
            </a:r>
            <a:r>
              <a:rPr lang="de-DE" altLang="de-DE" sz="2100" dirty="0"/>
              <a:t> </a:t>
            </a:r>
            <a:r>
              <a:rPr lang="de-DE" altLang="de-DE" sz="2100" dirty="0" err="1"/>
              <a:t>content</a:t>
            </a:r>
            <a:r>
              <a:rPr lang="de-DE" altLang="de-DE" sz="2100" dirty="0"/>
              <a:t> </a:t>
            </a:r>
            <a:r>
              <a:rPr lang="de-DE" altLang="de-DE" sz="2100" dirty="0" err="1"/>
              <a:t>mining</a:t>
            </a:r>
            <a:r>
              <a:rPr lang="de-DE" altLang="de-DE" sz="2100" dirty="0"/>
              <a:t> </a:t>
            </a:r>
          </a:p>
          <a:p>
            <a:pPr marL="362788" indent="-362788">
              <a:buFont typeface="Arial" pitchFamily="34" charset="0"/>
              <a:buAutoNum type="arabicPeriod"/>
            </a:pPr>
            <a:endParaRPr lang="de-DE" altLang="de-DE" sz="2100" dirty="0"/>
          </a:p>
          <a:p>
            <a:pPr marL="362788" indent="-362788">
              <a:buFont typeface="Arial" pitchFamily="34" charset="0"/>
              <a:buAutoNum type="arabicPeriod"/>
            </a:pPr>
            <a:r>
              <a:rPr lang="de-DE" altLang="de-DE" sz="2100" dirty="0"/>
              <a:t>The </a:t>
            </a:r>
            <a:r>
              <a:rPr lang="de-DE" altLang="de-DE" sz="2100" dirty="0" err="1"/>
              <a:t>road</a:t>
            </a:r>
            <a:r>
              <a:rPr lang="de-DE" altLang="de-DE" sz="2100" dirty="0"/>
              <a:t> </a:t>
            </a:r>
            <a:r>
              <a:rPr lang="de-DE" altLang="de-DE" sz="2100" dirty="0" err="1"/>
              <a:t>ahead</a:t>
            </a:r>
            <a:r>
              <a:rPr lang="de-DE" altLang="de-DE" sz="2100" dirty="0"/>
              <a:t>: </a:t>
            </a:r>
            <a:r>
              <a:rPr lang="de-DE" altLang="de-DE" sz="2100" dirty="0" err="1">
                <a:solidFill>
                  <a:srgbClr val="C00000"/>
                </a:solidFill>
              </a:rPr>
              <a:t>Linked</a:t>
            </a:r>
            <a:r>
              <a:rPr lang="de-DE" altLang="de-DE" sz="2100" dirty="0">
                <a:solidFill>
                  <a:srgbClr val="C00000"/>
                </a:solidFill>
              </a:rPr>
              <a:t> Open Data</a:t>
            </a:r>
          </a:p>
          <a:p>
            <a:pPr marL="362788" indent="-362788"/>
            <a:endParaRPr lang="de-DE" altLang="de-DE" sz="2100" dirty="0"/>
          </a:p>
        </p:txBody>
      </p:sp>
      <p:pic>
        <p:nvPicPr>
          <p:cNvPr id="37893" name="Picture 4" descr="http://altmetrics.org/wp-content/uploads/2010/10/four-ways-to-measure-impact-cop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0812" y="4401279"/>
            <a:ext cx="4243568" cy="20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3" descr="C:\Users\MarinP\AppData\Local\Microsoft\Windows\Temporary Internet Files\Content.IE5\QTVYYDBF\principales-blogs[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8632" y="2438391"/>
            <a:ext cx="1256607" cy="722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3"/>
          <p:cNvSpPr txBox="1">
            <a:spLocks noChangeArrowheads="1"/>
          </p:cNvSpPr>
          <p:nvPr/>
        </p:nvSpPr>
        <p:spPr bwMode="auto">
          <a:xfrm>
            <a:off x="6674708" y="2067280"/>
            <a:ext cx="2289780" cy="371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744" tIns="48372" rIns="96744" bIns="48372">
            <a:spAutoFit/>
          </a:bodyPr>
          <a:lstStyle>
            <a:lvl1pPr>
              <a:defRPr sz="1700">
                <a:solidFill>
                  <a:schemeClr val="tx1"/>
                </a:solidFill>
                <a:latin typeface="Calibri" pitchFamily="34" charset="0"/>
                <a:ea typeface="Geneva" charset="-128"/>
              </a:defRPr>
            </a:lvl1pPr>
            <a:lvl2pPr>
              <a:defRPr sz="1700">
                <a:solidFill>
                  <a:schemeClr val="tx1"/>
                </a:solidFill>
                <a:latin typeface="Calibri" pitchFamily="34" charset="0"/>
                <a:ea typeface="Geneva" charset="-128"/>
              </a:defRPr>
            </a:lvl2pPr>
            <a:lvl3pPr>
              <a:defRPr sz="1700">
                <a:solidFill>
                  <a:schemeClr val="tx1"/>
                </a:solidFill>
                <a:latin typeface="Calibri" pitchFamily="34" charset="0"/>
                <a:ea typeface="Geneva" charset="-128"/>
              </a:defRPr>
            </a:lvl3pPr>
            <a:lvl4pPr>
              <a:defRPr sz="1700">
                <a:solidFill>
                  <a:schemeClr val="tx1"/>
                </a:solidFill>
                <a:latin typeface="Calibri" pitchFamily="34" charset="0"/>
                <a:ea typeface="Geneva" charset="-128"/>
              </a:defRPr>
            </a:lvl4pPr>
            <a:lvl5pPr>
              <a:defRPr sz="1700">
                <a:solidFill>
                  <a:schemeClr val="tx1"/>
                </a:solidFill>
                <a:latin typeface="Calibri" pitchFamily="34" charset="0"/>
                <a:ea typeface="Geneva" charset="-128"/>
              </a:defRPr>
            </a:lvl5pPr>
            <a:lvl6pPr marL="2184400" indent="101600" fontAlgn="base">
              <a:spcBef>
                <a:spcPct val="0"/>
              </a:spcBef>
              <a:spcAft>
                <a:spcPct val="0"/>
              </a:spcAft>
              <a:defRPr sz="1700">
                <a:solidFill>
                  <a:schemeClr val="tx1"/>
                </a:solidFill>
                <a:latin typeface="Calibri" pitchFamily="34" charset="0"/>
                <a:ea typeface="Geneva" charset="-128"/>
              </a:defRPr>
            </a:lvl6pPr>
            <a:lvl7pPr marL="2641600" indent="101600" fontAlgn="base">
              <a:spcBef>
                <a:spcPct val="0"/>
              </a:spcBef>
              <a:spcAft>
                <a:spcPct val="0"/>
              </a:spcAft>
              <a:defRPr sz="1700">
                <a:solidFill>
                  <a:schemeClr val="tx1"/>
                </a:solidFill>
                <a:latin typeface="Calibri" pitchFamily="34" charset="0"/>
                <a:ea typeface="Geneva" charset="-128"/>
              </a:defRPr>
            </a:lvl7pPr>
            <a:lvl8pPr marL="3098800" indent="101600" fontAlgn="base">
              <a:spcBef>
                <a:spcPct val="0"/>
              </a:spcBef>
              <a:spcAft>
                <a:spcPct val="0"/>
              </a:spcAft>
              <a:defRPr sz="1700">
                <a:solidFill>
                  <a:schemeClr val="tx1"/>
                </a:solidFill>
                <a:latin typeface="Calibri" pitchFamily="34" charset="0"/>
                <a:ea typeface="Geneva" charset="-128"/>
              </a:defRPr>
            </a:lvl8pPr>
            <a:lvl9pPr marL="3556000" indent="101600" fontAlgn="base">
              <a:spcBef>
                <a:spcPct val="0"/>
              </a:spcBef>
              <a:spcAft>
                <a:spcPct val="0"/>
              </a:spcAft>
              <a:defRPr sz="1700">
                <a:solidFill>
                  <a:schemeClr val="tx1"/>
                </a:solidFill>
                <a:latin typeface="Calibri" pitchFamily="34" charset="0"/>
                <a:ea typeface="Geneva" charset="-128"/>
              </a:defRPr>
            </a:lvl9pPr>
          </a:lstStyle>
          <a:p>
            <a:pPr defTabSz="967435">
              <a:spcBef>
                <a:spcPct val="50000"/>
              </a:spcBef>
            </a:pPr>
            <a:r>
              <a:rPr lang="de-DE" altLang="de-DE" dirty="0">
                <a:latin typeface="Arial" charset="0"/>
              </a:rPr>
              <a:t>Alternative </a:t>
            </a:r>
            <a:r>
              <a:rPr lang="de-DE" altLang="de-DE" dirty="0" err="1">
                <a:latin typeface="Arial" charset="0"/>
              </a:rPr>
              <a:t>metrics</a:t>
            </a:r>
            <a:endParaRPr lang="de-DE" altLang="de-DE" dirty="0">
              <a:latin typeface="Arial" charset="0"/>
            </a:endParaRPr>
          </a:p>
        </p:txBody>
      </p:sp>
      <p:pic>
        <p:nvPicPr>
          <p:cNvPr id="8" name="Picture 19" descr="C:\Users\MarinP\AppData\Local\Microsoft\Windows\Temporary Internet Files\Content.IE5\1C42NTX1\7749074100_bb4b7912b1_z[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20004" y="1566867"/>
            <a:ext cx="624944" cy="52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6" descr="C:\Users\MarinP\AppData\Local\Microsoft\Windows\Temporary Internet Files\Content.IE5\1C42NTX1\thumbs-up-hand-silhouette--17418-large[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0101" y="1556792"/>
            <a:ext cx="381350" cy="39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7" descr="C:\Users\MarinP\AppData\Local\Microsoft\Windows\Temporary Internet Files\Content.IE5\1C42NTX1\Twitter_bird_logo_2012.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26383" y="1598772"/>
            <a:ext cx="522466" cy="421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1446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332656"/>
            <a:ext cx="6552728" cy="433387"/>
          </a:xfrm>
        </p:spPr>
        <p:txBody>
          <a:bodyPr/>
          <a:lstStyle/>
          <a:p>
            <a:r>
              <a:rPr lang="de-DE" dirty="0" smtClean="0"/>
              <a:t>TIB AV-Portal: </a:t>
            </a:r>
            <a:r>
              <a:rPr lang="de-DE" dirty="0" err="1" smtClean="0"/>
              <a:t>Linked</a:t>
            </a:r>
            <a:r>
              <a:rPr lang="de-DE" dirty="0" smtClean="0"/>
              <a:t> Open Data</a:t>
            </a:r>
            <a:endParaRPr lang="de-DE" dirty="0"/>
          </a:p>
        </p:txBody>
      </p:sp>
      <p:sp>
        <p:nvSpPr>
          <p:cNvPr id="4" name="Rechteck 3"/>
          <p:cNvSpPr/>
          <p:nvPr/>
        </p:nvSpPr>
        <p:spPr>
          <a:xfrm>
            <a:off x="323528" y="6133946"/>
            <a:ext cx="3312368" cy="276999"/>
          </a:xfrm>
          <a:prstGeom prst="rect">
            <a:avLst/>
          </a:prstGeom>
        </p:spPr>
        <p:txBody>
          <a:bodyPr wrap="square">
            <a:spAutoFit/>
          </a:bodyPr>
          <a:lstStyle/>
          <a:p>
            <a:r>
              <a:rPr lang="de-DE" sz="1200" dirty="0"/>
              <a:t>https://www.blazegraph.com/</a:t>
            </a:r>
          </a:p>
        </p:txBody>
      </p:sp>
      <p:pic>
        <p:nvPicPr>
          <p:cNvPr id="14338" name="Picture 2" descr="Blazegraph Screensh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4985" y="2060848"/>
            <a:ext cx="2930449" cy="22824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093616">
            <a:off x="3536388" y="2005770"/>
            <a:ext cx="5257800" cy="1638300"/>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6" name="Rechteck 5"/>
          <p:cNvSpPr/>
          <p:nvPr/>
        </p:nvSpPr>
        <p:spPr>
          <a:xfrm>
            <a:off x="2987824" y="1259467"/>
            <a:ext cx="2963183" cy="369332"/>
          </a:xfrm>
          <a:prstGeom prst="rect">
            <a:avLst/>
          </a:prstGeom>
        </p:spPr>
        <p:txBody>
          <a:bodyPr wrap="none">
            <a:spAutoFit/>
          </a:bodyPr>
          <a:lstStyle/>
          <a:p>
            <a:r>
              <a:rPr lang="de-DE" b="1" dirty="0"/>
              <a:t>https://av.tib.eu/opendata</a:t>
            </a:r>
          </a:p>
        </p:txBody>
      </p:sp>
      <p:pic>
        <p:nvPicPr>
          <p:cNvPr id="5" name="Picture 2" descr="http://static1.squarespace.com/static/53090c7be4b0a1097b3353a9/55e85eafe4b04afad8631fce/55e85f64e4b01728fbd2050e/1441292133037/Blazegraph+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520" y="1628798"/>
            <a:ext cx="1872208" cy="10921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LoeweP\Dropbox\2016_FOSS4G\screenshots\prot0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94869" y="4111224"/>
            <a:ext cx="6140838" cy="202272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http://protege.stanford.edu/download/protege/4.3/installanywhere/Web_Installers/InstData/com/zerog/ia/installer/images/Splash.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528" y="4437112"/>
            <a:ext cx="2448272" cy="122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524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5576" y="836712"/>
            <a:ext cx="7776219" cy="720055"/>
          </a:xfrm>
        </p:spPr>
        <p:txBody>
          <a:bodyPr/>
          <a:lstStyle/>
          <a:p>
            <a:r>
              <a:rPr lang="en-GB" altLang="de-DE" dirty="0"/>
              <a:t>Libraries in the "Big </a:t>
            </a:r>
            <a:r>
              <a:rPr lang="en-GB" altLang="de-DE" dirty="0" smtClean="0"/>
              <a:t>Data“ era</a:t>
            </a:r>
            <a:r>
              <a:rPr lang="en-GB" altLang="de-DE" dirty="0"/>
              <a:t>: </a:t>
            </a:r>
            <a:br>
              <a:rPr lang="en-GB" altLang="de-DE" dirty="0"/>
            </a:br>
            <a:r>
              <a:rPr lang="en-GB" altLang="de-DE" sz="2000" b="0" dirty="0"/>
              <a:t>Strategies and Challenges in Archiving and Sharing Research Data</a:t>
            </a:r>
            <a:endParaRPr lang="de-DE" sz="2000" b="0" dirty="0"/>
          </a:p>
        </p:txBody>
      </p:sp>
      <p:sp>
        <p:nvSpPr>
          <p:cNvPr id="3" name="Inhaltsplatzhalter 2"/>
          <p:cNvSpPr>
            <a:spLocks noGrp="1"/>
          </p:cNvSpPr>
          <p:nvPr>
            <p:ph idx="1"/>
          </p:nvPr>
        </p:nvSpPr>
        <p:spPr>
          <a:xfrm>
            <a:off x="611560" y="2241128"/>
            <a:ext cx="7775575" cy="4393158"/>
          </a:xfrm>
        </p:spPr>
        <p:txBody>
          <a:bodyPr/>
          <a:lstStyle/>
          <a:p>
            <a:endParaRPr lang="de-DE" dirty="0" smtClean="0"/>
          </a:p>
          <a:p>
            <a:endParaRPr lang="de-DE" dirty="0"/>
          </a:p>
          <a:p>
            <a:pPr marL="285750" indent="-285750">
              <a:buFont typeface="Arial" panose="020B0604020202020204" pitchFamily="34" charset="0"/>
              <a:buChar char="•"/>
            </a:pPr>
            <a:r>
              <a:rPr lang="de-DE" altLang="de-DE" dirty="0"/>
              <a:t>EU-Level: </a:t>
            </a:r>
            <a:r>
              <a:rPr lang="de-DE" altLang="de-DE" b="1" dirty="0"/>
              <a:t>„</a:t>
            </a:r>
            <a:r>
              <a:rPr lang="de-DE" altLang="de-DE" b="1" dirty="0" err="1"/>
              <a:t>Riding</a:t>
            </a:r>
            <a:r>
              <a:rPr lang="de-DE" altLang="de-DE" b="1" dirty="0"/>
              <a:t> </a:t>
            </a:r>
            <a:r>
              <a:rPr lang="de-DE" altLang="de-DE" b="1" dirty="0" err="1"/>
              <a:t>the</a:t>
            </a:r>
            <a:r>
              <a:rPr lang="de-DE" altLang="de-DE" b="1" dirty="0"/>
              <a:t> Wave“</a:t>
            </a:r>
            <a:r>
              <a:rPr lang="de-DE" altLang="de-DE" dirty="0"/>
              <a:t> EC-Report</a:t>
            </a:r>
          </a:p>
          <a:p>
            <a:pPr marL="0" indent="0">
              <a:buNone/>
            </a:pPr>
            <a:endParaRPr lang="de-DE" altLang="de-DE" dirty="0"/>
          </a:p>
          <a:p>
            <a:endParaRPr lang="de-DE" altLang="de-DE" dirty="0"/>
          </a:p>
          <a:p>
            <a:endParaRPr lang="de-DE" altLang="de-DE" dirty="0"/>
          </a:p>
          <a:p>
            <a:pPr marL="285750" indent="-285750">
              <a:buFont typeface="Arial" panose="020B0604020202020204" pitchFamily="34" charset="0"/>
              <a:buChar char="•"/>
            </a:pPr>
            <a:r>
              <a:rPr lang="de-DE" altLang="de-DE" dirty="0"/>
              <a:t>Germany: </a:t>
            </a:r>
            <a:r>
              <a:rPr lang="de-DE" altLang="de-DE" b="1" dirty="0"/>
              <a:t>„Radieschen“</a:t>
            </a:r>
            <a:r>
              <a:rPr lang="de-DE" altLang="de-DE" dirty="0"/>
              <a:t> Research Project</a:t>
            </a:r>
          </a:p>
          <a:p>
            <a:endParaRPr lang="de-DE"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2241128"/>
            <a:ext cx="1355725" cy="9366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52098" y="3501008"/>
            <a:ext cx="1512887" cy="1154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97476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t>Approach: Future Scenarios</a:t>
            </a:r>
            <a:endParaRPr lang="de-DE" dirty="0"/>
          </a:p>
        </p:txBody>
      </p:sp>
      <p:sp>
        <p:nvSpPr>
          <p:cNvPr id="3" name="Inhaltsplatzhalter 2"/>
          <p:cNvSpPr>
            <a:spLocks noGrp="1"/>
          </p:cNvSpPr>
          <p:nvPr>
            <p:ph idx="1"/>
          </p:nvPr>
        </p:nvSpPr>
        <p:spPr/>
        <p:txBody>
          <a:bodyPr/>
          <a:lstStyle/>
          <a:p>
            <a:pPr>
              <a:spcBef>
                <a:spcPct val="50000"/>
              </a:spcBef>
              <a:buFont typeface="Wingdings" pitchFamily="2" charset="2"/>
              <a:buNone/>
            </a:pPr>
            <a:endParaRPr lang="de-DE" altLang="de-DE" sz="2000" b="1" dirty="0" smtClean="0"/>
          </a:p>
          <a:p>
            <a:pPr>
              <a:spcBef>
                <a:spcPct val="50000"/>
              </a:spcBef>
              <a:buFont typeface="Wingdings" pitchFamily="2" charset="2"/>
              <a:buNone/>
            </a:pPr>
            <a:r>
              <a:rPr lang="de-DE" altLang="de-DE" b="1" dirty="0" smtClean="0"/>
              <a:t>Scenarios</a:t>
            </a:r>
            <a:r>
              <a:rPr lang="de-DE" altLang="de-DE" dirty="0" smtClean="0"/>
              <a:t> </a:t>
            </a:r>
            <a:r>
              <a:rPr lang="de-DE" altLang="de-DE" dirty="0" err="1"/>
              <a:t>are</a:t>
            </a:r>
            <a:r>
              <a:rPr lang="de-DE" altLang="de-DE" dirty="0"/>
              <a:t> </a:t>
            </a:r>
            <a:r>
              <a:rPr lang="de-DE" altLang="de-DE" dirty="0" err="1"/>
              <a:t>used</a:t>
            </a:r>
            <a:r>
              <a:rPr lang="de-DE" altLang="de-DE" dirty="0"/>
              <a:t> in Innovation Management:</a:t>
            </a:r>
          </a:p>
          <a:p>
            <a:pPr>
              <a:spcBef>
                <a:spcPct val="50000"/>
              </a:spcBef>
              <a:buFont typeface="Wingdings" pitchFamily="2" charset="2"/>
              <a:buChar char="§"/>
            </a:pPr>
            <a:endParaRPr lang="de-DE" altLang="de-DE" dirty="0"/>
          </a:p>
          <a:p>
            <a:pPr lvl="1">
              <a:spcBef>
                <a:spcPct val="50000"/>
              </a:spcBef>
              <a:buFont typeface="Arial" panose="020B0604020202020204" pitchFamily="34" charset="0"/>
              <a:buChar char="•"/>
            </a:pPr>
            <a:r>
              <a:rPr lang="de-DE" altLang="de-DE" b="1" dirty="0" err="1"/>
              <a:t>Thinking</a:t>
            </a:r>
            <a:r>
              <a:rPr lang="de-DE" altLang="de-DE" b="1" dirty="0"/>
              <a:t> </a:t>
            </a:r>
            <a:r>
              <a:rPr lang="de-DE" altLang="de-DE" b="1" dirty="0" err="1"/>
              <a:t>ahead</a:t>
            </a:r>
            <a:r>
              <a:rPr lang="de-DE" altLang="de-DE" dirty="0"/>
              <a:t>, </a:t>
            </a:r>
            <a:r>
              <a:rPr lang="de-DE" altLang="de-DE" dirty="0" err="1"/>
              <a:t>to</a:t>
            </a:r>
            <a:r>
              <a:rPr lang="de-DE" altLang="de-DE" dirty="0"/>
              <a:t> </a:t>
            </a:r>
          </a:p>
          <a:p>
            <a:pPr lvl="1">
              <a:spcBef>
                <a:spcPct val="50000"/>
              </a:spcBef>
              <a:buFont typeface="Arial" panose="020B0604020202020204" pitchFamily="34" charset="0"/>
              <a:buChar char="•"/>
            </a:pPr>
            <a:r>
              <a:rPr lang="de-DE" altLang="de-DE" b="1" dirty="0" err="1"/>
              <a:t>describe</a:t>
            </a:r>
            <a:r>
              <a:rPr lang="de-DE" altLang="de-DE" b="1" dirty="0"/>
              <a:t> </a:t>
            </a:r>
            <a:r>
              <a:rPr lang="de-DE" altLang="de-DE" b="1" dirty="0" err="1"/>
              <a:t>upcoming</a:t>
            </a:r>
            <a:r>
              <a:rPr lang="de-DE" altLang="de-DE" b="1" dirty="0"/>
              <a:t> </a:t>
            </a:r>
            <a:r>
              <a:rPr lang="de-DE" altLang="de-DE" b="1" dirty="0" err="1"/>
              <a:t>chances</a:t>
            </a:r>
            <a:r>
              <a:rPr lang="de-DE" altLang="de-DE" b="1" dirty="0"/>
              <a:t> </a:t>
            </a:r>
            <a:r>
              <a:rPr lang="de-DE" altLang="de-DE" b="1" dirty="0" err="1"/>
              <a:t>and</a:t>
            </a:r>
            <a:r>
              <a:rPr lang="de-DE" altLang="de-DE" b="1" dirty="0"/>
              <a:t> </a:t>
            </a:r>
            <a:r>
              <a:rPr lang="de-DE" altLang="de-DE" b="1" dirty="0" err="1"/>
              <a:t>threats</a:t>
            </a:r>
            <a:r>
              <a:rPr lang="de-DE" altLang="de-DE" dirty="0"/>
              <a:t>,</a:t>
            </a:r>
          </a:p>
          <a:p>
            <a:pPr lvl="1">
              <a:spcBef>
                <a:spcPct val="50000"/>
              </a:spcBef>
            </a:pPr>
            <a:endParaRPr lang="de-DE" altLang="de-DE" dirty="0"/>
          </a:p>
          <a:p>
            <a:pPr lvl="1" algn="r">
              <a:spcBef>
                <a:spcPct val="50000"/>
              </a:spcBef>
              <a:buFont typeface="Arial" panose="020B0604020202020204" pitchFamily="34" charset="0"/>
              <a:buChar char="•"/>
            </a:pPr>
            <a:r>
              <a:rPr lang="de-DE" altLang="de-DE" dirty="0" err="1"/>
              <a:t>instead</a:t>
            </a:r>
            <a:r>
              <a:rPr lang="de-DE" altLang="de-DE" dirty="0"/>
              <a:t> </a:t>
            </a:r>
            <a:r>
              <a:rPr lang="de-DE" altLang="de-DE" dirty="0" err="1"/>
              <a:t>trying</a:t>
            </a:r>
            <a:r>
              <a:rPr lang="de-DE" altLang="de-DE" dirty="0"/>
              <a:t> </a:t>
            </a:r>
            <a:r>
              <a:rPr lang="de-DE" altLang="de-DE" dirty="0" err="1"/>
              <a:t>to</a:t>
            </a:r>
            <a:r>
              <a:rPr lang="de-DE" altLang="de-DE" dirty="0"/>
              <a:t> </a:t>
            </a:r>
            <a:r>
              <a:rPr lang="de-DE" altLang="de-DE" dirty="0" err="1"/>
              <a:t>predict</a:t>
            </a:r>
            <a:r>
              <a:rPr lang="de-DE" altLang="de-DE" dirty="0"/>
              <a:t> a </a:t>
            </a:r>
            <a:r>
              <a:rPr lang="de-DE" altLang="de-DE" dirty="0" err="1"/>
              <a:t>likely</a:t>
            </a:r>
            <a:r>
              <a:rPr lang="de-DE" altLang="de-DE" dirty="0"/>
              <a:t> </a:t>
            </a:r>
            <a:r>
              <a:rPr lang="de-DE" altLang="de-DE" dirty="0" err="1"/>
              <a:t>future</a:t>
            </a:r>
            <a:endParaRPr lang="de-DE" altLang="de-DE" dirty="0"/>
          </a:p>
          <a:p>
            <a:endParaRPr lang="de-DE" dirty="0"/>
          </a:p>
        </p:txBody>
      </p:sp>
    </p:spTree>
    <p:extLst>
      <p:ext uri="{BB962C8B-B14F-4D97-AF65-F5344CB8AC3E}">
        <p14:creationId xmlns:p14="http://schemas.microsoft.com/office/powerpoint/2010/main" val="28053755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err="1"/>
              <a:t>Projecting</a:t>
            </a:r>
            <a:r>
              <a:rPr lang="de-DE" altLang="de-DE" dirty="0"/>
              <a:t> Future Scenarios</a:t>
            </a:r>
            <a:endParaRPr lang="de-DE"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268413"/>
            <a:ext cx="6186488" cy="470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4"/>
          <p:cNvSpPr>
            <a:spLocks noChangeArrowheads="1"/>
          </p:cNvSpPr>
          <p:nvPr/>
        </p:nvSpPr>
        <p:spPr bwMode="auto">
          <a:xfrm>
            <a:off x="827584" y="3222624"/>
            <a:ext cx="792162" cy="792163"/>
          </a:xfrm>
          <a:prstGeom prst="rightArrow">
            <a:avLst>
              <a:gd name="adj1" fmla="val 50000"/>
              <a:gd name="adj2" fmla="val 25000"/>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FontTx/>
              <a:buNone/>
            </a:pPr>
            <a:r>
              <a:rPr lang="de-DE" altLang="de-DE" sz="1800" dirty="0" err="1"/>
              <a:t>Now</a:t>
            </a:r>
            <a:endParaRPr lang="de-DE" altLang="de-DE" sz="1800" dirty="0"/>
          </a:p>
        </p:txBody>
      </p:sp>
      <p:sp>
        <p:nvSpPr>
          <p:cNvPr id="6" name="Text Box 5"/>
          <p:cNvSpPr txBox="1">
            <a:spLocks noChangeArrowheads="1"/>
          </p:cNvSpPr>
          <p:nvPr/>
        </p:nvSpPr>
        <p:spPr bwMode="auto">
          <a:xfrm>
            <a:off x="3059113" y="5805488"/>
            <a:ext cx="4175125"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30000"/>
              </a:spcBef>
              <a:buFontTx/>
              <a:buNone/>
            </a:pPr>
            <a:r>
              <a:rPr lang="de-DE" altLang="de-DE" sz="900" dirty="0"/>
              <a:t>Source: http://www.quesucede.com/page/show/id/scenario_planning</a:t>
            </a:r>
          </a:p>
          <a:p>
            <a:pPr>
              <a:spcBef>
                <a:spcPct val="50000"/>
              </a:spcBef>
              <a:buFontTx/>
              <a:buNone/>
            </a:pPr>
            <a:endParaRPr lang="de-DE" altLang="de-DE" sz="900" dirty="0"/>
          </a:p>
        </p:txBody>
      </p:sp>
    </p:spTree>
    <p:extLst>
      <p:ext uri="{BB962C8B-B14F-4D97-AF65-F5344CB8AC3E}">
        <p14:creationId xmlns:p14="http://schemas.microsoft.com/office/powerpoint/2010/main" val="5063667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213" y="620713"/>
            <a:ext cx="6984131" cy="648047"/>
          </a:xfrm>
        </p:spPr>
        <p:txBody>
          <a:bodyPr/>
          <a:lstStyle/>
          <a:p>
            <a:r>
              <a:rPr lang="en-GB" altLang="de-DE" dirty="0"/>
              <a:t>Libraries in the "Big Data" era: </a:t>
            </a:r>
            <a:r>
              <a:rPr lang="en-GB" altLang="de-DE" sz="2000" dirty="0"/>
              <a:t/>
            </a:r>
            <a:br>
              <a:rPr lang="en-GB" altLang="de-DE" sz="2000" dirty="0"/>
            </a:br>
            <a:r>
              <a:rPr lang="en-GB" altLang="de-DE" sz="2000" dirty="0"/>
              <a:t>The </a:t>
            </a:r>
            <a:r>
              <a:rPr lang="de-DE" altLang="de-DE" sz="2000" dirty="0"/>
              <a:t>European </a:t>
            </a:r>
            <a:r>
              <a:rPr lang="de-DE" altLang="de-DE" sz="2000" dirty="0" err="1"/>
              <a:t>Perspective</a:t>
            </a:r>
            <a:endParaRPr lang="de-DE" dirty="0"/>
          </a:p>
        </p:txBody>
      </p:sp>
      <p:sp>
        <p:nvSpPr>
          <p:cNvPr id="5" name="Rectangle 3"/>
          <p:cNvSpPr txBox="1">
            <a:spLocks noChangeArrowheads="1"/>
          </p:cNvSpPr>
          <p:nvPr/>
        </p:nvSpPr>
        <p:spPr bwMode="auto">
          <a:xfrm>
            <a:off x="827584" y="4652963"/>
            <a:ext cx="7632847" cy="147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rtl="0" eaLnBrk="1" fontAlgn="base" hangingPunct="1">
              <a:lnSpc>
                <a:spcPct val="102000"/>
              </a:lnSpc>
              <a:spcBef>
                <a:spcPct val="0"/>
              </a:spcBef>
              <a:spcAft>
                <a:spcPts val="0"/>
              </a:spcAft>
              <a:defRPr>
                <a:solidFill>
                  <a:schemeClr val="tx1"/>
                </a:solidFill>
                <a:latin typeface="+mn-lt"/>
                <a:ea typeface="+mn-ea"/>
                <a:cs typeface="+mn-cs"/>
              </a:defRPr>
            </a:lvl1pPr>
            <a:lvl2pPr marL="179384" indent="-177796" algn="l" rtl="0" eaLnBrk="1" fontAlgn="base" hangingPunct="1">
              <a:lnSpc>
                <a:spcPct val="102000"/>
              </a:lnSpc>
              <a:spcBef>
                <a:spcPct val="0"/>
              </a:spcBef>
              <a:spcAft>
                <a:spcPts val="0"/>
              </a:spcAft>
              <a:buFont typeface="Wingdings" pitchFamily="2" charset="2"/>
              <a:buChar char="§"/>
              <a:defRPr>
                <a:solidFill>
                  <a:schemeClr val="tx1"/>
                </a:solidFill>
                <a:latin typeface="+mn-lt"/>
                <a:cs typeface="+mn-cs"/>
              </a:defRPr>
            </a:lvl2pPr>
            <a:lvl3pPr marL="361942" indent="-180970" algn="l" rtl="0" eaLnBrk="1" fontAlgn="base" hangingPunct="1">
              <a:lnSpc>
                <a:spcPct val="102000"/>
              </a:lnSpc>
              <a:spcBef>
                <a:spcPct val="0"/>
              </a:spcBef>
              <a:spcAft>
                <a:spcPts val="0"/>
              </a:spcAft>
              <a:buFont typeface="Wingdings" panose="05000000000000000000" pitchFamily="2" charset="2"/>
              <a:buChar char="§"/>
              <a:defRPr>
                <a:solidFill>
                  <a:schemeClr val="tx1"/>
                </a:solidFill>
                <a:latin typeface="+mn-lt"/>
                <a:cs typeface="+mn-cs"/>
              </a:defRPr>
            </a:lvl3pPr>
            <a:lvl4pPr marL="542912" indent="-180970" algn="l" rtl="0" eaLnBrk="1" fontAlgn="base" hangingPunct="1">
              <a:lnSpc>
                <a:spcPct val="102000"/>
              </a:lnSpc>
              <a:spcBef>
                <a:spcPct val="0"/>
              </a:spcBef>
              <a:spcAft>
                <a:spcPts val="0"/>
              </a:spcAft>
              <a:buFont typeface="Wingdings" panose="05000000000000000000" pitchFamily="2" charset="2"/>
              <a:buChar char="§"/>
              <a:defRPr>
                <a:solidFill>
                  <a:schemeClr val="tx1"/>
                </a:solidFill>
                <a:latin typeface="+mn-lt"/>
                <a:cs typeface="+mn-cs"/>
              </a:defRPr>
            </a:lvl4pPr>
            <a:lvl5pPr marL="714357" indent="-177796" algn="l" rtl="0" eaLnBrk="1" fontAlgn="base" hangingPunct="1">
              <a:lnSpc>
                <a:spcPct val="102000"/>
              </a:lnSpc>
              <a:spcBef>
                <a:spcPct val="0"/>
              </a:spcBef>
              <a:spcAft>
                <a:spcPts val="0"/>
              </a:spcAft>
              <a:buFont typeface="Wingdings" panose="05000000000000000000" pitchFamily="2" charset="2"/>
              <a:buChar char="§"/>
              <a:defRPr>
                <a:solidFill>
                  <a:schemeClr val="tx1"/>
                </a:solidFill>
                <a:latin typeface="+mn-lt"/>
                <a:cs typeface="+mn-cs"/>
              </a:defRPr>
            </a:lvl5pPr>
            <a:lvl6pPr marL="641335" algn="l" rtl="0" eaLnBrk="1" fontAlgn="base" hangingPunct="1">
              <a:lnSpc>
                <a:spcPts val="2200"/>
              </a:lnSpc>
              <a:spcBef>
                <a:spcPct val="0"/>
              </a:spcBef>
              <a:spcAft>
                <a:spcPct val="0"/>
              </a:spcAft>
              <a:defRPr>
                <a:solidFill>
                  <a:schemeClr val="tx1"/>
                </a:solidFill>
                <a:latin typeface="+mn-lt"/>
                <a:cs typeface="+mn-cs"/>
              </a:defRPr>
            </a:lvl6pPr>
            <a:lvl7pPr marL="1098523" algn="l" rtl="0" eaLnBrk="1" fontAlgn="base" hangingPunct="1">
              <a:lnSpc>
                <a:spcPts val="2200"/>
              </a:lnSpc>
              <a:spcBef>
                <a:spcPct val="0"/>
              </a:spcBef>
              <a:spcAft>
                <a:spcPct val="0"/>
              </a:spcAft>
              <a:defRPr>
                <a:solidFill>
                  <a:schemeClr val="tx1"/>
                </a:solidFill>
                <a:latin typeface="+mn-lt"/>
                <a:cs typeface="+mn-cs"/>
              </a:defRPr>
            </a:lvl7pPr>
            <a:lvl8pPr marL="1555712" algn="l" rtl="0" eaLnBrk="1" fontAlgn="base" hangingPunct="1">
              <a:lnSpc>
                <a:spcPts val="2200"/>
              </a:lnSpc>
              <a:spcBef>
                <a:spcPct val="0"/>
              </a:spcBef>
              <a:spcAft>
                <a:spcPct val="0"/>
              </a:spcAft>
              <a:defRPr>
                <a:solidFill>
                  <a:schemeClr val="tx1"/>
                </a:solidFill>
                <a:latin typeface="+mn-lt"/>
                <a:cs typeface="+mn-cs"/>
              </a:defRPr>
            </a:lvl8pPr>
            <a:lvl9pPr marL="2012900" algn="l" rtl="0" eaLnBrk="1" fontAlgn="base" hangingPunct="1">
              <a:lnSpc>
                <a:spcPts val="2200"/>
              </a:lnSpc>
              <a:spcBef>
                <a:spcPct val="0"/>
              </a:spcBef>
              <a:spcAft>
                <a:spcPct val="0"/>
              </a:spcAft>
              <a:defRPr>
                <a:solidFill>
                  <a:schemeClr val="tx1"/>
                </a:solidFill>
                <a:latin typeface="+mn-lt"/>
                <a:cs typeface="+mn-cs"/>
              </a:defRPr>
            </a:lvl9pPr>
          </a:lstStyle>
          <a:p>
            <a:pPr>
              <a:buFont typeface="Wingdings" pitchFamily="2" charset="2"/>
              <a:buNone/>
            </a:pPr>
            <a:r>
              <a:rPr lang="de-DE" altLang="de-DE" b="1" kern="0" dirty="0" smtClean="0"/>
              <a:t>Knowledge </a:t>
            </a:r>
            <a:r>
              <a:rPr lang="de-DE" altLang="de-DE" b="1" kern="0" dirty="0" err="1" smtClean="0"/>
              <a:t>is</a:t>
            </a:r>
            <a:r>
              <a:rPr lang="de-DE" altLang="de-DE" b="1" kern="0" dirty="0" smtClean="0"/>
              <a:t> power: </a:t>
            </a:r>
          </a:p>
          <a:p>
            <a:pPr>
              <a:buFont typeface="Wingdings" pitchFamily="2" charset="2"/>
              <a:buNone/>
            </a:pPr>
            <a:endParaRPr lang="de-DE" altLang="de-DE" b="1" kern="0" dirty="0" smtClean="0"/>
          </a:p>
          <a:p>
            <a:pPr>
              <a:buFont typeface="Wingdings" pitchFamily="2" charset="2"/>
              <a:buNone/>
            </a:pPr>
            <a:r>
              <a:rPr lang="de-DE" altLang="de-DE" kern="0" dirty="0" smtClean="0"/>
              <a:t>Europe must manage </a:t>
            </a:r>
            <a:r>
              <a:rPr lang="de-DE" altLang="de-DE" kern="0" dirty="0" err="1" smtClean="0"/>
              <a:t>the</a:t>
            </a:r>
            <a:r>
              <a:rPr lang="de-DE" altLang="de-DE" kern="0" dirty="0" smtClean="0"/>
              <a:t> digital </a:t>
            </a:r>
            <a:r>
              <a:rPr lang="de-DE" altLang="de-DE" kern="0" dirty="0" err="1" smtClean="0"/>
              <a:t>assets</a:t>
            </a:r>
            <a:r>
              <a:rPr lang="de-DE" altLang="de-DE" kern="0" dirty="0"/>
              <a:t> </a:t>
            </a:r>
            <a:r>
              <a:rPr lang="de-DE" altLang="de-DE" kern="0" dirty="0" err="1" smtClean="0"/>
              <a:t>its</a:t>
            </a:r>
            <a:r>
              <a:rPr lang="de-DE" altLang="de-DE" kern="0" dirty="0" smtClean="0"/>
              <a:t> </a:t>
            </a:r>
            <a:r>
              <a:rPr lang="de-DE" altLang="de-DE" kern="0" dirty="0" err="1" smtClean="0"/>
              <a:t>researchers</a:t>
            </a:r>
            <a:r>
              <a:rPr lang="de-DE" altLang="de-DE" kern="0" dirty="0" smtClean="0"/>
              <a:t> </a:t>
            </a:r>
            <a:r>
              <a:rPr lang="de-DE" altLang="de-DE" kern="0" dirty="0" err="1" smtClean="0"/>
              <a:t>create</a:t>
            </a:r>
            <a:r>
              <a:rPr lang="de-DE" altLang="de-DE" kern="0" dirty="0" smtClean="0"/>
              <a:t>!</a:t>
            </a:r>
            <a:endParaRPr lang="de-DE" altLang="de-DE" kern="0" dirty="0"/>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844675"/>
            <a:ext cx="4103688" cy="25368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9012" y="404664"/>
            <a:ext cx="1355725" cy="8382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463" y="1844675"/>
            <a:ext cx="4060825" cy="2544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0469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t>Scenarios </a:t>
            </a:r>
            <a:r>
              <a:rPr lang="de-DE" altLang="de-DE" dirty="0" err="1"/>
              <a:t>for</a:t>
            </a:r>
            <a:r>
              <a:rPr lang="de-DE" altLang="de-DE" dirty="0"/>
              <a:t> Europe</a:t>
            </a:r>
            <a:endParaRPr lang="de-DE" dirty="0"/>
          </a:p>
        </p:txBody>
      </p:sp>
      <p:sp>
        <p:nvSpPr>
          <p:cNvPr id="3" name="Inhaltsplatzhalter 2"/>
          <p:cNvSpPr>
            <a:spLocks noGrp="1"/>
          </p:cNvSpPr>
          <p:nvPr>
            <p:ph idx="1"/>
          </p:nvPr>
        </p:nvSpPr>
        <p:spPr/>
        <p:txBody>
          <a:bodyPr/>
          <a:lstStyle/>
          <a:p>
            <a:endParaRPr lang="de-DE" dirty="0" smtClean="0"/>
          </a:p>
          <a:p>
            <a:pPr marL="285750" indent="-285750">
              <a:buFont typeface="Arial" panose="020B0604020202020204" pitchFamily="34" charset="0"/>
              <a:buChar char="•"/>
            </a:pPr>
            <a:r>
              <a:rPr lang="de-DE" altLang="de-DE" dirty="0"/>
              <a:t>I: Science </a:t>
            </a:r>
            <a:r>
              <a:rPr lang="de-DE" altLang="de-DE" dirty="0" err="1"/>
              <a:t>and</a:t>
            </a:r>
            <a:r>
              <a:rPr lang="de-DE" altLang="de-DE" dirty="0"/>
              <a:t> </a:t>
            </a:r>
            <a:r>
              <a:rPr lang="de-DE" altLang="de-DE" dirty="0" err="1"/>
              <a:t>data</a:t>
            </a:r>
            <a:r>
              <a:rPr lang="de-DE" altLang="de-DE" dirty="0"/>
              <a:t> </a:t>
            </a:r>
            <a:r>
              <a:rPr lang="de-DE" altLang="de-DE" dirty="0" err="1"/>
              <a:t>management</a:t>
            </a:r>
            <a:endParaRPr lang="de-DE" altLang="de-DE" dirty="0"/>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dirty="0"/>
              <a:t>II: Science </a:t>
            </a:r>
            <a:r>
              <a:rPr lang="de-DE" altLang="de-DE" dirty="0" err="1"/>
              <a:t>and</a:t>
            </a:r>
            <a:r>
              <a:rPr lang="de-DE" altLang="de-DE" dirty="0"/>
              <a:t> </a:t>
            </a:r>
            <a:r>
              <a:rPr lang="de-DE" altLang="de-DE" dirty="0" err="1"/>
              <a:t>the</a:t>
            </a:r>
            <a:r>
              <a:rPr lang="de-DE" altLang="de-DE" dirty="0"/>
              <a:t> </a:t>
            </a:r>
            <a:r>
              <a:rPr lang="de-DE" altLang="de-DE" dirty="0" err="1"/>
              <a:t>citizen</a:t>
            </a:r>
            <a:endParaRPr lang="de-DE" altLang="de-DE" dirty="0"/>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dirty="0"/>
              <a:t>III: Science </a:t>
            </a:r>
            <a:r>
              <a:rPr lang="de-DE" altLang="de-DE" dirty="0" err="1"/>
              <a:t>and</a:t>
            </a:r>
            <a:r>
              <a:rPr lang="de-DE" altLang="de-DE" dirty="0"/>
              <a:t> </a:t>
            </a:r>
            <a:r>
              <a:rPr lang="de-DE" altLang="de-DE" dirty="0" err="1"/>
              <a:t>the</a:t>
            </a:r>
            <a:r>
              <a:rPr lang="de-DE" altLang="de-DE" dirty="0"/>
              <a:t> </a:t>
            </a:r>
            <a:r>
              <a:rPr lang="de-DE" altLang="de-DE" dirty="0" err="1"/>
              <a:t>data</a:t>
            </a:r>
            <a:r>
              <a:rPr lang="de-DE" altLang="de-DE" dirty="0"/>
              <a:t> </a:t>
            </a:r>
            <a:r>
              <a:rPr lang="de-DE" altLang="de-DE" dirty="0" err="1"/>
              <a:t>set</a:t>
            </a:r>
            <a:endParaRPr lang="de-DE" altLang="de-DE" dirty="0"/>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dirty="0"/>
              <a:t>IV: Science </a:t>
            </a:r>
            <a:r>
              <a:rPr lang="de-DE" altLang="de-DE" dirty="0" err="1"/>
              <a:t>and</a:t>
            </a:r>
            <a:r>
              <a:rPr lang="de-DE" altLang="de-DE" dirty="0"/>
              <a:t> </a:t>
            </a:r>
            <a:r>
              <a:rPr lang="de-DE" altLang="de-DE" dirty="0" err="1"/>
              <a:t>the</a:t>
            </a:r>
            <a:r>
              <a:rPr lang="de-DE" altLang="de-DE" dirty="0"/>
              <a:t> </a:t>
            </a:r>
            <a:r>
              <a:rPr lang="de-DE" altLang="de-DE" dirty="0" err="1"/>
              <a:t>student</a:t>
            </a:r>
            <a:endParaRPr lang="de-DE" altLang="de-DE" dirty="0"/>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dirty="0"/>
              <a:t>V: Science </a:t>
            </a:r>
            <a:r>
              <a:rPr lang="de-DE" altLang="de-DE" dirty="0" err="1"/>
              <a:t>and</a:t>
            </a:r>
            <a:r>
              <a:rPr lang="de-DE" altLang="de-DE" dirty="0"/>
              <a:t> </a:t>
            </a:r>
            <a:r>
              <a:rPr lang="de-DE" altLang="de-DE" dirty="0" err="1"/>
              <a:t>data</a:t>
            </a:r>
            <a:r>
              <a:rPr lang="de-DE" altLang="de-DE" dirty="0"/>
              <a:t> </a:t>
            </a:r>
            <a:r>
              <a:rPr lang="de-DE" altLang="de-DE" dirty="0" err="1"/>
              <a:t>sharing</a:t>
            </a:r>
            <a:r>
              <a:rPr lang="de-DE" altLang="de-DE" dirty="0"/>
              <a:t> </a:t>
            </a:r>
            <a:r>
              <a:rPr lang="de-DE" altLang="de-DE" dirty="0" err="1"/>
              <a:t>incentives</a:t>
            </a:r>
            <a:endParaRPr lang="de-DE" altLang="de-DE" dirty="0"/>
          </a:p>
          <a:p>
            <a:endParaRPr lang="de-DE"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260648"/>
            <a:ext cx="1355725"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4431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t>Milestones </a:t>
            </a:r>
            <a:r>
              <a:rPr lang="de-DE" altLang="de-DE" dirty="0" err="1"/>
              <a:t>for</a:t>
            </a:r>
            <a:r>
              <a:rPr lang="de-DE" altLang="de-DE" dirty="0"/>
              <a:t> Europe </a:t>
            </a:r>
            <a:r>
              <a:rPr lang="de-DE" altLang="de-DE" dirty="0" err="1"/>
              <a:t>towards</a:t>
            </a:r>
            <a:r>
              <a:rPr lang="de-DE" altLang="de-DE" dirty="0"/>
              <a:t> 2030 (1)</a:t>
            </a:r>
            <a:endParaRPr lang="de-DE" dirty="0"/>
          </a:p>
        </p:txBody>
      </p:sp>
      <p:sp>
        <p:nvSpPr>
          <p:cNvPr id="3" name="Inhaltsplatzhalter 2"/>
          <p:cNvSpPr>
            <a:spLocks noGrp="1"/>
          </p:cNvSpPr>
          <p:nvPr>
            <p:ph idx="1"/>
          </p:nvPr>
        </p:nvSpPr>
        <p:spPr/>
        <p:txBody>
          <a:bodyPr/>
          <a:lstStyle/>
          <a:p>
            <a:pPr marL="285750" indent="-285750">
              <a:buFont typeface="Arial" panose="020B0604020202020204" pitchFamily="34" charset="0"/>
              <a:buChar char="•"/>
            </a:pPr>
            <a:r>
              <a:rPr lang="de-DE" altLang="de-DE" b="1" dirty="0"/>
              <a:t>All </a:t>
            </a:r>
            <a:r>
              <a:rPr lang="de-DE" altLang="de-DE" b="1" dirty="0" err="1"/>
              <a:t>stakeholders</a:t>
            </a:r>
            <a:r>
              <a:rPr lang="de-DE" altLang="de-DE" dirty="0"/>
              <a:t> (…) </a:t>
            </a:r>
            <a:r>
              <a:rPr lang="de-DE" altLang="de-DE" dirty="0" err="1"/>
              <a:t>are</a:t>
            </a:r>
            <a:r>
              <a:rPr lang="de-DE" altLang="de-DE" dirty="0"/>
              <a:t> </a:t>
            </a:r>
            <a:r>
              <a:rPr lang="de-DE" altLang="de-DE" dirty="0" err="1"/>
              <a:t>aware</a:t>
            </a:r>
            <a:r>
              <a:rPr lang="de-DE" altLang="de-DE" dirty="0"/>
              <a:t> </a:t>
            </a:r>
            <a:r>
              <a:rPr lang="de-DE" altLang="de-DE" dirty="0" err="1"/>
              <a:t>of</a:t>
            </a:r>
            <a:r>
              <a:rPr lang="de-DE" altLang="de-DE" dirty="0"/>
              <a:t> </a:t>
            </a:r>
            <a:r>
              <a:rPr lang="de-DE" altLang="de-DE" dirty="0" err="1"/>
              <a:t>the</a:t>
            </a:r>
            <a:r>
              <a:rPr lang="de-DE" altLang="de-DE" dirty="0"/>
              <a:t> </a:t>
            </a:r>
            <a:r>
              <a:rPr lang="de-DE" altLang="de-DE" b="1" dirty="0" err="1"/>
              <a:t>critical</a:t>
            </a:r>
            <a:r>
              <a:rPr lang="de-DE" altLang="de-DE" b="1" dirty="0"/>
              <a:t> </a:t>
            </a:r>
            <a:r>
              <a:rPr lang="de-DE" altLang="de-DE" b="1" dirty="0" err="1"/>
              <a:t>importance</a:t>
            </a:r>
            <a:r>
              <a:rPr lang="de-DE" altLang="de-DE" b="1" dirty="0"/>
              <a:t> </a:t>
            </a:r>
            <a:r>
              <a:rPr lang="de-DE" altLang="de-DE" b="1" dirty="0" err="1"/>
              <a:t>of</a:t>
            </a:r>
            <a:r>
              <a:rPr lang="de-DE" altLang="de-DE" b="1" dirty="0"/>
              <a:t> </a:t>
            </a:r>
            <a:r>
              <a:rPr lang="de-DE" altLang="de-DE" b="1" dirty="0" err="1"/>
              <a:t>conserving</a:t>
            </a:r>
            <a:r>
              <a:rPr lang="de-DE" altLang="de-DE" b="1" dirty="0"/>
              <a:t> </a:t>
            </a:r>
            <a:r>
              <a:rPr lang="de-DE" altLang="de-DE" b="1" dirty="0" err="1"/>
              <a:t>and</a:t>
            </a:r>
            <a:r>
              <a:rPr lang="de-DE" altLang="de-DE" b="1" dirty="0"/>
              <a:t> </a:t>
            </a:r>
            <a:r>
              <a:rPr lang="de-DE" altLang="de-DE" b="1" dirty="0" err="1"/>
              <a:t>sharing</a:t>
            </a:r>
            <a:r>
              <a:rPr lang="de-DE" altLang="de-DE" b="1" dirty="0"/>
              <a:t> </a:t>
            </a:r>
            <a:r>
              <a:rPr lang="de-DE" altLang="de-DE" b="1" dirty="0" err="1"/>
              <a:t>reliable</a:t>
            </a:r>
            <a:r>
              <a:rPr lang="de-DE" altLang="de-DE" b="1" dirty="0"/>
              <a:t> </a:t>
            </a:r>
            <a:r>
              <a:rPr lang="de-DE" altLang="de-DE" b="1" dirty="0" err="1"/>
              <a:t>data</a:t>
            </a:r>
            <a:r>
              <a:rPr lang="de-DE" altLang="de-DE" b="1" dirty="0"/>
              <a:t> </a:t>
            </a:r>
            <a:r>
              <a:rPr lang="de-DE" altLang="de-DE" b="1" dirty="0" err="1"/>
              <a:t>produced</a:t>
            </a:r>
            <a:r>
              <a:rPr lang="de-DE" altLang="de-DE" b="1" dirty="0"/>
              <a:t> </a:t>
            </a:r>
            <a:r>
              <a:rPr lang="de-DE" altLang="de-DE" b="1" dirty="0" err="1"/>
              <a:t>during</a:t>
            </a:r>
            <a:r>
              <a:rPr lang="de-DE" altLang="de-DE" b="1" dirty="0"/>
              <a:t> </a:t>
            </a:r>
            <a:r>
              <a:rPr lang="de-DE" altLang="de-DE" b="1" dirty="0" err="1"/>
              <a:t>the</a:t>
            </a:r>
            <a:r>
              <a:rPr lang="de-DE" altLang="de-DE" b="1" dirty="0"/>
              <a:t> </a:t>
            </a:r>
            <a:r>
              <a:rPr lang="de-DE" altLang="de-DE" b="1" dirty="0" err="1"/>
              <a:t>scientific</a:t>
            </a:r>
            <a:r>
              <a:rPr lang="de-DE" altLang="de-DE" b="1" dirty="0"/>
              <a:t> </a:t>
            </a:r>
            <a:r>
              <a:rPr lang="de-DE" altLang="de-DE" b="1" dirty="0" err="1"/>
              <a:t>process</a:t>
            </a:r>
            <a:r>
              <a:rPr lang="de-DE" altLang="de-DE" dirty="0"/>
              <a:t>.</a:t>
            </a:r>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b="1" dirty="0"/>
              <a:t>Researchers</a:t>
            </a:r>
            <a:r>
              <a:rPr lang="de-DE" altLang="de-DE" dirty="0"/>
              <a:t> (…) </a:t>
            </a:r>
            <a:r>
              <a:rPr lang="de-DE" altLang="de-DE" dirty="0" err="1"/>
              <a:t>are</a:t>
            </a:r>
            <a:r>
              <a:rPr lang="de-DE" altLang="de-DE" dirty="0"/>
              <a:t> </a:t>
            </a:r>
            <a:r>
              <a:rPr lang="de-DE" altLang="de-DE" dirty="0" err="1"/>
              <a:t>able</a:t>
            </a:r>
            <a:r>
              <a:rPr lang="de-DE" altLang="de-DE" dirty="0"/>
              <a:t> </a:t>
            </a:r>
            <a:r>
              <a:rPr lang="de-DE" altLang="de-DE" dirty="0" err="1"/>
              <a:t>to</a:t>
            </a:r>
            <a:r>
              <a:rPr lang="de-DE" altLang="de-DE" dirty="0"/>
              <a:t> </a:t>
            </a:r>
            <a:r>
              <a:rPr lang="de-DE" altLang="de-DE" b="1" dirty="0"/>
              <a:t>find, </a:t>
            </a:r>
            <a:r>
              <a:rPr lang="de-DE" altLang="de-DE" b="1" dirty="0" err="1"/>
              <a:t>access</a:t>
            </a:r>
            <a:r>
              <a:rPr lang="de-DE" altLang="de-DE" b="1" dirty="0"/>
              <a:t> </a:t>
            </a:r>
            <a:r>
              <a:rPr lang="de-DE" altLang="de-DE" b="1" dirty="0" err="1"/>
              <a:t>and</a:t>
            </a:r>
            <a:r>
              <a:rPr lang="de-DE" altLang="de-DE" b="1" dirty="0"/>
              <a:t> </a:t>
            </a:r>
            <a:r>
              <a:rPr lang="de-DE" altLang="de-DE" b="1" dirty="0" err="1"/>
              <a:t>process</a:t>
            </a:r>
            <a:r>
              <a:rPr lang="de-DE" altLang="de-DE" dirty="0"/>
              <a:t> </a:t>
            </a:r>
            <a:r>
              <a:rPr lang="de-DE" altLang="de-DE" dirty="0" err="1"/>
              <a:t>the</a:t>
            </a:r>
            <a:r>
              <a:rPr lang="de-DE" altLang="de-DE" dirty="0"/>
              <a:t> </a:t>
            </a:r>
            <a:r>
              <a:rPr lang="de-DE" altLang="de-DE" b="1" dirty="0" err="1"/>
              <a:t>data</a:t>
            </a:r>
            <a:r>
              <a:rPr lang="de-DE" altLang="de-DE" dirty="0"/>
              <a:t> </a:t>
            </a:r>
            <a:r>
              <a:rPr lang="de-DE" altLang="de-DE" dirty="0" err="1"/>
              <a:t>they</a:t>
            </a:r>
            <a:r>
              <a:rPr lang="de-DE" altLang="de-DE" dirty="0"/>
              <a:t> </a:t>
            </a:r>
            <a:r>
              <a:rPr lang="de-DE" altLang="de-DE" dirty="0" err="1"/>
              <a:t>need</a:t>
            </a:r>
            <a:r>
              <a:rPr lang="de-DE" altLang="de-DE" dirty="0"/>
              <a:t>. </a:t>
            </a:r>
            <a:r>
              <a:rPr lang="de-DE" altLang="de-DE" dirty="0" err="1"/>
              <a:t>They</a:t>
            </a:r>
            <a:r>
              <a:rPr lang="de-DE" altLang="de-DE" dirty="0"/>
              <a:t> </a:t>
            </a:r>
            <a:r>
              <a:rPr lang="de-DE" altLang="de-DE" dirty="0" err="1"/>
              <a:t>can</a:t>
            </a:r>
            <a:r>
              <a:rPr lang="de-DE" altLang="de-DE" dirty="0"/>
              <a:t> </a:t>
            </a:r>
            <a:r>
              <a:rPr lang="de-DE" altLang="de-DE" dirty="0" err="1"/>
              <a:t>be</a:t>
            </a:r>
            <a:r>
              <a:rPr lang="de-DE" altLang="de-DE" dirty="0"/>
              <a:t> </a:t>
            </a:r>
            <a:r>
              <a:rPr lang="de-DE" altLang="de-DE" dirty="0" err="1"/>
              <a:t>confident</a:t>
            </a:r>
            <a:r>
              <a:rPr lang="de-DE" altLang="de-DE" dirty="0"/>
              <a:t> in </a:t>
            </a:r>
            <a:r>
              <a:rPr lang="de-DE" altLang="de-DE" dirty="0" err="1"/>
              <a:t>their</a:t>
            </a:r>
            <a:r>
              <a:rPr lang="de-DE" altLang="de-DE" dirty="0"/>
              <a:t> </a:t>
            </a:r>
            <a:r>
              <a:rPr lang="de-DE" altLang="de-DE" dirty="0" err="1"/>
              <a:t>ability</a:t>
            </a:r>
            <a:r>
              <a:rPr lang="de-DE" altLang="de-DE" dirty="0"/>
              <a:t> </a:t>
            </a:r>
            <a:r>
              <a:rPr lang="de-DE" altLang="de-DE" dirty="0" err="1"/>
              <a:t>to</a:t>
            </a:r>
            <a:r>
              <a:rPr lang="de-DE" altLang="de-DE" dirty="0"/>
              <a:t> </a:t>
            </a:r>
            <a:r>
              <a:rPr lang="de-DE" altLang="de-DE" b="1" dirty="0" err="1"/>
              <a:t>use</a:t>
            </a:r>
            <a:r>
              <a:rPr lang="de-DE" altLang="de-DE" b="1" dirty="0"/>
              <a:t> </a:t>
            </a:r>
            <a:r>
              <a:rPr lang="de-DE" altLang="de-DE" b="1" dirty="0" err="1"/>
              <a:t>and</a:t>
            </a:r>
            <a:r>
              <a:rPr lang="de-DE" altLang="de-DE" b="1" dirty="0"/>
              <a:t> </a:t>
            </a:r>
            <a:r>
              <a:rPr lang="de-DE" altLang="de-DE" b="1" dirty="0" err="1"/>
              <a:t>understand</a:t>
            </a:r>
            <a:r>
              <a:rPr lang="de-DE" altLang="de-DE" b="1" dirty="0"/>
              <a:t> </a:t>
            </a:r>
            <a:r>
              <a:rPr lang="de-DE" altLang="de-DE" b="1" dirty="0" err="1"/>
              <a:t>data</a:t>
            </a:r>
            <a:r>
              <a:rPr lang="de-DE" altLang="de-DE" dirty="0"/>
              <a:t>, </a:t>
            </a:r>
            <a:r>
              <a:rPr lang="de-DE" altLang="de-DE" dirty="0" err="1"/>
              <a:t>they</a:t>
            </a:r>
            <a:r>
              <a:rPr lang="de-DE" altLang="de-DE" dirty="0"/>
              <a:t> </a:t>
            </a:r>
            <a:r>
              <a:rPr lang="de-DE" altLang="de-DE" dirty="0" err="1"/>
              <a:t>can</a:t>
            </a:r>
            <a:r>
              <a:rPr lang="de-DE" altLang="de-DE" dirty="0"/>
              <a:t> </a:t>
            </a:r>
            <a:r>
              <a:rPr lang="de-DE" altLang="de-DE" b="1" dirty="0" err="1"/>
              <a:t>evaluate</a:t>
            </a:r>
            <a:r>
              <a:rPr lang="de-DE" altLang="de-DE" b="1" dirty="0"/>
              <a:t> </a:t>
            </a:r>
            <a:r>
              <a:rPr lang="de-DE" altLang="de-DE" b="1" dirty="0" err="1"/>
              <a:t>the</a:t>
            </a:r>
            <a:r>
              <a:rPr lang="de-DE" altLang="de-DE" b="1" dirty="0"/>
              <a:t> </a:t>
            </a:r>
            <a:r>
              <a:rPr lang="de-DE" altLang="de-DE" b="1" dirty="0" err="1"/>
              <a:t>degree</a:t>
            </a:r>
            <a:r>
              <a:rPr lang="de-DE" altLang="de-DE" dirty="0"/>
              <a:t> </a:t>
            </a:r>
            <a:r>
              <a:rPr lang="de-DE" altLang="de-DE" dirty="0" err="1"/>
              <a:t>to</a:t>
            </a:r>
            <a:r>
              <a:rPr lang="de-DE" altLang="de-DE" dirty="0"/>
              <a:t> </a:t>
            </a:r>
            <a:r>
              <a:rPr lang="de-DE" altLang="de-DE" dirty="0" err="1"/>
              <a:t>which</a:t>
            </a:r>
            <a:r>
              <a:rPr lang="de-DE" altLang="de-DE" dirty="0"/>
              <a:t> </a:t>
            </a:r>
            <a:r>
              <a:rPr lang="de-DE" altLang="de-DE" dirty="0" err="1"/>
              <a:t>that</a:t>
            </a:r>
            <a:r>
              <a:rPr lang="de-DE" altLang="de-DE" dirty="0"/>
              <a:t> </a:t>
            </a:r>
            <a:r>
              <a:rPr lang="de-DE" altLang="de-DE" dirty="0" err="1"/>
              <a:t>data</a:t>
            </a:r>
            <a:r>
              <a:rPr lang="de-DE" altLang="de-DE" dirty="0"/>
              <a:t> </a:t>
            </a:r>
            <a:r>
              <a:rPr lang="de-DE" altLang="de-DE" dirty="0" err="1"/>
              <a:t>can</a:t>
            </a:r>
            <a:r>
              <a:rPr lang="de-DE" altLang="de-DE" dirty="0"/>
              <a:t> </a:t>
            </a:r>
            <a:r>
              <a:rPr lang="de-DE" altLang="de-DE" dirty="0" err="1"/>
              <a:t>be</a:t>
            </a:r>
            <a:r>
              <a:rPr lang="de-DE" altLang="de-DE" dirty="0"/>
              <a:t> </a:t>
            </a:r>
            <a:r>
              <a:rPr lang="de-DE" altLang="de-DE" b="1" dirty="0" err="1"/>
              <a:t>trusted</a:t>
            </a:r>
            <a:r>
              <a:rPr lang="de-DE" altLang="de-DE" dirty="0"/>
              <a:t>.</a:t>
            </a:r>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b="1" dirty="0"/>
              <a:t>Producers </a:t>
            </a:r>
            <a:r>
              <a:rPr lang="en-GB" altLang="de-DE" b="1" dirty="0" smtClean="0"/>
              <a:t>of</a:t>
            </a:r>
            <a:r>
              <a:rPr lang="de-DE" altLang="de-DE" b="1" dirty="0" smtClean="0"/>
              <a:t> </a:t>
            </a:r>
            <a:r>
              <a:rPr lang="de-DE" altLang="de-DE" b="1" dirty="0" err="1"/>
              <a:t>data</a:t>
            </a:r>
            <a:r>
              <a:rPr lang="de-DE" altLang="de-DE" dirty="0"/>
              <a:t> </a:t>
            </a:r>
            <a:r>
              <a:rPr lang="de-DE" altLang="de-DE" dirty="0" err="1"/>
              <a:t>benefit</a:t>
            </a:r>
            <a:r>
              <a:rPr lang="de-DE" altLang="de-DE" dirty="0"/>
              <a:t> </a:t>
            </a:r>
            <a:r>
              <a:rPr lang="de-DE" altLang="de-DE" dirty="0" err="1"/>
              <a:t>from</a:t>
            </a:r>
            <a:r>
              <a:rPr lang="de-DE" altLang="de-DE" dirty="0"/>
              <a:t> </a:t>
            </a:r>
            <a:r>
              <a:rPr lang="de-DE" altLang="de-DE" b="1" dirty="0" err="1"/>
              <a:t>opening</a:t>
            </a:r>
            <a:r>
              <a:rPr lang="de-DE" altLang="de-DE" b="1" dirty="0"/>
              <a:t> </a:t>
            </a:r>
            <a:r>
              <a:rPr lang="de-DE" altLang="de-DE" b="1" dirty="0" err="1"/>
              <a:t>it</a:t>
            </a:r>
            <a:r>
              <a:rPr lang="de-DE" altLang="de-DE" dirty="0"/>
              <a:t> </a:t>
            </a:r>
            <a:r>
              <a:rPr lang="de-DE" altLang="de-DE" dirty="0" err="1"/>
              <a:t>to</a:t>
            </a:r>
            <a:r>
              <a:rPr lang="de-DE" altLang="de-DE" dirty="0"/>
              <a:t> </a:t>
            </a:r>
            <a:r>
              <a:rPr lang="de-DE" altLang="de-DE" dirty="0" err="1"/>
              <a:t>broad</a:t>
            </a:r>
            <a:r>
              <a:rPr lang="de-DE" altLang="de-DE" dirty="0"/>
              <a:t> </a:t>
            </a:r>
            <a:r>
              <a:rPr lang="de-DE" altLang="de-DE" dirty="0" err="1"/>
              <a:t>access</a:t>
            </a:r>
            <a:r>
              <a:rPr lang="de-DE" altLang="de-DE" dirty="0"/>
              <a:t>, </a:t>
            </a:r>
            <a:r>
              <a:rPr lang="de-DE" altLang="de-DE" dirty="0" err="1" smtClean="0"/>
              <a:t>and</a:t>
            </a:r>
            <a:r>
              <a:rPr lang="de-DE" altLang="de-DE" dirty="0"/>
              <a:t> </a:t>
            </a:r>
            <a:r>
              <a:rPr lang="de-DE" altLang="de-DE" dirty="0" err="1" smtClean="0"/>
              <a:t>prefer</a:t>
            </a:r>
            <a:r>
              <a:rPr lang="de-DE" altLang="de-DE" dirty="0" smtClean="0"/>
              <a:t> </a:t>
            </a:r>
            <a:r>
              <a:rPr lang="de-DE" altLang="de-DE" dirty="0" err="1"/>
              <a:t>to</a:t>
            </a:r>
            <a:r>
              <a:rPr lang="de-DE" altLang="de-DE" dirty="0"/>
              <a:t> </a:t>
            </a:r>
            <a:r>
              <a:rPr lang="de-DE" altLang="de-DE" dirty="0" err="1"/>
              <a:t>deposit</a:t>
            </a:r>
            <a:r>
              <a:rPr lang="de-DE" altLang="de-DE" dirty="0"/>
              <a:t> </a:t>
            </a:r>
            <a:r>
              <a:rPr lang="de-DE" altLang="de-DE" dirty="0" err="1"/>
              <a:t>their</a:t>
            </a:r>
            <a:r>
              <a:rPr lang="de-DE" altLang="de-DE" dirty="0"/>
              <a:t> </a:t>
            </a:r>
            <a:r>
              <a:rPr lang="de-DE" altLang="de-DE" dirty="0" err="1"/>
              <a:t>data</a:t>
            </a:r>
            <a:r>
              <a:rPr lang="de-DE" altLang="de-DE" dirty="0"/>
              <a:t> </a:t>
            </a:r>
            <a:r>
              <a:rPr lang="de-DE" altLang="de-DE" dirty="0" err="1"/>
              <a:t>with</a:t>
            </a:r>
            <a:r>
              <a:rPr lang="de-DE" altLang="de-DE" dirty="0"/>
              <a:t> </a:t>
            </a:r>
            <a:r>
              <a:rPr lang="de-DE" altLang="de-DE" dirty="0" err="1"/>
              <a:t>confidence</a:t>
            </a:r>
            <a:r>
              <a:rPr lang="de-DE" altLang="de-DE" dirty="0"/>
              <a:t> in </a:t>
            </a:r>
            <a:r>
              <a:rPr lang="de-DE" altLang="de-DE" b="1" dirty="0" err="1"/>
              <a:t>reliable</a:t>
            </a:r>
            <a:r>
              <a:rPr lang="de-DE" altLang="de-DE" b="1" dirty="0"/>
              <a:t> </a:t>
            </a:r>
            <a:r>
              <a:rPr lang="de-DE" altLang="de-DE" b="1" dirty="0" err="1"/>
              <a:t>repositories</a:t>
            </a:r>
            <a:r>
              <a:rPr lang="de-DE" altLang="de-DE" dirty="0"/>
              <a:t>. A </a:t>
            </a:r>
            <a:r>
              <a:rPr lang="de-DE" altLang="de-DE" b="1" dirty="0" err="1"/>
              <a:t>framework</a:t>
            </a:r>
            <a:r>
              <a:rPr lang="de-DE" altLang="de-DE" b="1" dirty="0"/>
              <a:t> </a:t>
            </a:r>
            <a:r>
              <a:rPr lang="de-DE" altLang="de-DE" b="1" dirty="0" err="1"/>
              <a:t>of</a:t>
            </a:r>
            <a:r>
              <a:rPr lang="de-DE" altLang="de-DE" b="1" dirty="0"/>
              <a:t> </a:t>
            </a:r>
            <a:r>
              <a:rPr lang="de-DE" altLang="de-DE" b="1" dirty="0" err="1"/>
              <a:t>repositiories</a:t>
            </a:r>
            <a:r>
              <a:rPr lang="de-DE" altLang="de-DE" dirty="0"/>
              <a:t> </a:t>
            </a:r>
            <a:r>
              <a:rPr lang="de-DE" altLang="de-DE" dirty="0" err="1"/>
              <a:t>is</a:t>
            </a:r>
            <a:r>
              <a:rPr lang="de-DE" altLang="de-DE" dirty="0"/>
              <a:t> </a:t>
            </a:r>
            <a:r>
              <a:rPr lang="de-DE" altLang="de-DE" dirty="0" err="1"/>
              <a:t>guided</a:t>
            </a:r>
            <a:r>
              <a:rPr lang="de-DE" altLang="de-DE" dirty="0"/>
              <a:t> </a:t>
            </a:r>
            <a:r>
              <a:rPr lang="de-DE" altLang="de-DE" dirty="0" err="1"/>
              <a:t>by</a:t>
            </a:r>
            <a:r>
              <a:rPr lang="de-DE" altLang="de-DE" dirty="0"/>
              <a:t> </a:t>
            </a:r>
            <a:r>
              <a:rPr lang="de-DE" altLang="de-DE" b="1" dirty="0"/>
              <a:t>international </a:t>
            </a:r>
            <a:r>
              <a:rPr lang="de-DE" altLang="de-DE" b="1" dirty="0" err="1"/>
              <a:t>standards</a:t>
            </a:r>
            <a:r>
              <a:rPr lang="de-DE" altLang="de-DE" dirty="0"/>
              <a:t>, </a:t>
            </a:r>
            <a:r>
              <a:rPr lang="de-DE" altLang="de-DE" dirty="0" err="1"/>
              <a:t>to</a:t>
            </a:r>
            <a:r>
              <a:rPr lang="de-DE" altLang="de-DE" dirty="0"/>
              <a:t> </a:t>
            </a:r>
            <a:r>
              <a:rPr lang="de-DE" altLang="de-DE" dirty="0" err="1"/>
              <a:t>ensure</a:t>
            </a:r>
            <a:r>
              <a:rPr lang="de-DE" altLang="de-DE" dirty="0"/>
              <a:t> </a:t>
            </a:r>
            <a:r>
              <a:rPr lang="de-DE" altLang="de-DE" dirty="0" err="1"/>
              <a:t>they</a:t>
            </a:r>
            <a:r>
              <a:rPr lang="de-DE" altLang="de-DE" dirty="0"/>
              <a:t> </a:t>
            </a:r>
            <a:r>
              <a:rPr lang="de-DE" altLang="de-DE" dirty="0" err="1"/>
              <a:t>are</a:t>
            </a:r>
            <a:r>
              <a:rPr lang="de-DE" altLang="de-DE" dirty="0"/>
              <a:t> </a:t>
            </a:r>
            <a:r>
              <a:rPr lang="de-DE" altLang="de-DE" b="1" dirty="0" err="1"/>
              <a:t>trustworthy</a:t>
            </a:r>
            <a:r>
              <a:rPr lang="de-DE" altLang="de-DE" dirty="0"/>
              <a:t>.</a:t>
            </a:r>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b="1" dirty="0"/>
              <a:t>Public </a:t>
            </a:r>
            <a:r>
              <a:rPr lang="de-DE" altLang="de-DE" b="1" dirty="0" err="1"/>
              <a:t>funding</a:t>
            </a:r>
            <a:r>
              <a:rPr lang="de-DE" altLang="de-DE" b="1" dirty="0"/>
              <a:t> </a:t>
            </a:r>
            <a:r>
              <a:rPr lang="de-DE" altLang="de-DE" b="1" dirty="0" err="1"/>
              <a:t>rises</a:t>
            </a:r>
            <a:r>
              <a:rPr lang="de-DE" altLang="de-DE" dirty="0"/>
              <a:t> (…) </a:t>
            </a:r>
            <a:r>
              <a:rPr lang="de-DE" altLang="de-DE" dirty="0" err="1"/>
              <a:t>through</a:t>
            </a:r>
            <a:r>
              <a:rPr lang="de-DE" altLang="de-DE" dirty="0"/>
              <a:t> </a:t>
            </a:r>
            <a:r>
              <a:rPr lang="de-DE" altLang="de-DE" b="1" dirty="0" err="1"/>
              <a:t>increased</a:t>
            </a:r>
            <a:r>
              <a:rPr lang="de-DE" altLang="de-DE" b="1" dirty="0"/>
              <a:t> </a:t>
            </a:r>
            <a:r>
              <a:rPr lang="de-DE" altLang="de-DE" b="1" dirty="0" err="1"/>
              <a:t>use</a:t>
            </a:r>
            <a:r>
              <a:rPr lang="de-DE" altLang="de-DE" b="1" dirty="0"/>
              <a:t> </a:t>
            </a:r>
            <a:r>
              <a:rPr lang="de-DE" altLang="de-DE" b="1" dirty="0" err="1"/>
              <a:t>and</a:t>
            </a:r>
            <a:r>
              <a:rPr lang="de-DE" altLang="de-DE" b="1" dirty="0"/>
              <a:t> </a:t>
            </a:r>
            <a:r>
              <a:rPr lang="de-DE" altLang="de-DE" b="1" dirty="0" err="1"/>
              <a:t>re-use</a:t>
            </a:r>
            <a:r>
              <a:rPr lang="de-DE" altLang="de-DE" dirty="0"/>
              <a:t> </a:t>
            </a:r>
            <a:r>
              <a:rPr lang="de-DE" altLang="de-DE" dirty="0" err="1"/>
              <a:t>of</a:t>
            </a:r>
            <a:r>
              <a:rPr lang="de-DE" altLang="de-DE" dirty="0"/>
              <a:t> </a:t>
            </a:r>
            <a:r>
              <a:rPr lang="de-DE" altLang="de-DE" b="1" dirty="0" err="1"/>
              <a:t>publicly</a:t>
            </a:r>
            <a:r>
              <a:rPr lang="de-DE" altLang="de-DE" b="1" dirty="0"/>
              <a:t> </a:t>
            </a:r>
            <a:r>
              <a:rPr lang="de-DE" altLang="de-DE" b="1" dirty="0" err="1"/>
              <a:t>generated</a:t>
            </a:r>
            <a:r>
              <a:rPr lang="de-DE" altLang="de-DE" b="1" dirty="0"/>
              <a:t> </a:t>
            </a:r>
            <a:r>
              <a:rPr lang="de-DE" altLang="de-DE" b="1" dirty="0" err="1"/>
              <a:t>data</a:t>
            </a:r>
            <a:r>
              <a:rPr lang="de-DE" altLang="de-DE" b="1" dirty="0"/>
              <a:t>.</a:t>
            </a:r>
          </a:p>
          <a:p>
            <a:endParaRPr lang="de-DE"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2160" y="332656"/>
            <a:ext cx="1355725"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719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t>Milestones </a:t>
            </a:r>
            <a:r>
              <a:rPr lang="de-DE" altLang="de-DE" dirty="0" err="1"/>
              <a:t>for</a:t>
            </a:r>
            <a:r>
              <a:rPr lang="de-DE" altLang="de-DE" dirty="0"/>
              <a:t> Europe </a:t>
            </a:r>
            <a:r>
              <a:rPr lang="de-DE" altLang="de-DE" dirty="0" err="1"/>
              <a:t>towards</a:t>
            </a:r>
            <a:r>
              <a:rPr lang="de-DE" altLang="de-DE" dirty="0"/>
              <a:t> 2030 (2)</a:t>
            </a:r>
            <a:endParaRPr lang="de-DE" dirty="0"/>
          </a:p>
        </p:txBody>
      </p:sp>
      <p:sp>
        <p:nvSpPr>
          <p:cNvPr id="3" name="Inhaltsplatzhalter 2"/>
          <p:cNvSpPr>
            <a:spLocks noGrp="1"/>
          </p:cNvSpPr>
          <p:nvPr>
            <p:ph idx="1"/>
          </p:nvPr>
        </p:nvSpPr>
        <p:spPr/>
        <p:txBody>
          <a:bodyPr/>
          <a:lstStyle/>
          <a:p>
            <a:pPr marL="285750" indent="-285750">
              <a:buFont typeface="Arial" panose="020B0604020202020204" pitchFamily="34" charset="0"/>
              <a:buChar char="•"/>
            </a:pPr>
            <a:r>
              <a:rPr lang="de-DE" altLang="de-DE" dirty="0"/>
              <a:t>The </a:t>
            </a:r>
            <a:r>
              <a:rPr lang="de-DE" altLang="de-DE" b="1" dirty="0"/>
              <a:t>innovative power</a:t>
            </a:r>
            <a:r>
              <a:rPr lang="de-DE" altLang="de-DE" dirty="0"/>
              <a:t> </a:t>
            </a:r>
            <a:r>
              <a:rPr lang="de-DE" altLang="de-DE" dirty="0" err="1"/>
              <a:t>of</a:t>
            </a:r>
            <a:r>
              <a:rPr lang="de-DE" altLang="de-DE" dirty="0"/>
              <a:t> </a:t>
            </a:r>
            <a:r>
              <a:rPr lang="de-DE" altLang="de-DE" b="1" dirty="0" err="1"/>
              <a:t>industry</a:t>
            </a:r>
            <a:r>
              <a:rPr lang="de-DE" altLang="de-DE" b="1" dirty="0"/>
              <a:t> </a:t>
            </a:r>
            <a:r>
              <a:rPr lang="de-DE" altLang="de-DE" b="1" dirty="0" err="1"/>
              <a:t>and</a:t>
            </a:r>
            <a:r>
              <a:rPr lang="de-DE" altLang="de-DE" b="1" dirty="0"/>
              <a:t> </a:t>
            </a:r>
            <a:r>
              <a:rPr lang="de-DE" altLang="de-DE" b="1" dirty="0" err="1"/>
              <a:t>enterprise</a:t>
            </a:r>
            <a:r>
              <a:rPr lang="de-DE" altLang="de-DE" dirty="0"/>
              <a:t> </a:t>
            </a:r>
            <a:r>
              <a:rPr lang="de-DE" altLang="de-DE" dirty="0" err="1"/>
              <a:t>is</a:t>
            </a:r>
            <a:r>
              <a:rPr lang="de-DE" altLang="de-DE" dirty="0"/>
              <a:t> </a:t>
            </a:r>
            <a:r>
              <a:rPr lang="de-DE" altLang="de-DE" dirty="0" err="1"/>
              <a:t>harnessed</a:t>
            </a:r>
            <a:r>
              <a:rPr lang="de-DE" altLang="de-DE" dirty="0"/>
              <a:t> </a:t>
            </a:r>
            <a:r>
              <a:rPr lang="de-DE" altLang="de-DE" dirty="0" err="1"/>
              <a:t>by</a:t>
            </a:r>
            <a:r>
              <a:rPr lang="de-DE" altLang="de-DE" dirty="0"/>
              <a:t> </a:t>
            </a:r>
            <a:r>
              <a:rPr lang="de-DE" altLang="de-DE" dirty="0" err="1"/>
              <a:t>clear</a:t>
            </a:r>
            <a:r>
              <a:rPr lang="de-DE" altLang="de-DE" dirty="0"/>
              <a:t> </a:t>
            </a:r>
            <a:r>
              <a:rPr lang="de-DE" altLang="de-DE" dirty="0" err="1"/>
              <a:t>and</a:t>
            </a:r>
            <a:r>
              <a:rPr lang="de-DE" altLang="de-DE" dirty="0"/>
              <a:t> </a:t>
            </a:r>
            <a:r>
              <a:rPr lang="de-DE" altLang="de-DE" dirty="0" err="1"/>
              <a:t>efficient</a:t>
            </a:r>
            <a:r>
              <a:rPr lang="de-DE" altLang="de-DE" dirty="0"/>
              <a:t> </a:t>
            </a:r>
            <a:r>
              <a:rPr lang="de-DE" altLang="de-DE" dirty="0" err="1"/>
              <a:t>arrangements</a:t>
            </a:r>
            <a:r>
              <a:rPr lang="de-DE" altLang="de-DE" dirty="0"/>
              <a:t> </a:t>
            </a:r>
            <a:r>
              <a:rPr lang="de-DE" altLang="de-DE" dirty="0" err="1"/>
              <a:t>for</a:t>
            </a:r>
            <a:r>
              <a:rPr lang="de-DE" altLang="de-DE" dirty="0"/>
              <a:t> </a:t>
            </a:r>
            <a:r>
              <a:rPr lang="de-DE" altLang="de-DE" b="1" dirty="0" err="1"/>
              <a:t>exchange</a:t>
            </a:r>
            <a:r>
              <a:rPr lang="de-DE" altLang="de-DE" b="1" dirty="0"/>
              <a:t> </a:t>
            </a:r>
            <a:r>
              <a:rPr lang="de-DE" altLang="de-DE" b="1" dirty="0" err="1"/>
              <a:t>of</a:t>
            </a:r>
            <a:r>
              <a:rPr lang="de-DE" altLang="de-DE" b="1" dirty="0"/>
              <a:t> </a:t>
            </a:r>
            <a:r>
              <a:rPr lang="de-DE" altLang="de-DE" b="1" dirty="0" err="1"/>
              <a:t>data</a:t>
            </a:r>
            <a:r>
              <a:rPr lang="de-DE" altLang="de-DE" dirty="0"/>
              <a:t> </a:t>
            </a:r>
            <a:r>
              <a:rPr lang="de-DE" altLang="de-DE" dirty="0" err="1"/>
              <a:t>between</a:t>
            </a:r>
            <a:r>
              <a:rPr lang="de-DE" altLang="de-DE" dirty="0"/>
              <a:t> </a:t>
            </a:r>
            <a:r>
              <a:rPr lang="de-DE" altLang="de-DE" b="1" dirty="0"/>
              <a:t>private </a:t>
            </a:r>
            <a:r>
              <a:rPr lang="de-DE" altLang="de-DE" b="1" dirty="0" err="1"/>
              <a:t>and</a:t>
            </a:r>
            <a:r>
              <a:rPr lang="de-DE" altLang="de-DE" b="1" dirty="0"/>
              <a:t> </a:t>
            </a:r>
            <a:r>
              <a:rPr lang="de-DE" altLang="de-DE" b="1" dirty="0" err="1"/>
              <a:t>public</a:t>
            </a:r>
            <a:r>
              <a:rPr lang="de-DE" altLang="de-DE" b="1" dirty="0"/>
              <a:t> </a:t>
            </a:r>
            <a:r>
              <a:rPr lang="de-DE" altLang="de-DE" b="1" dirty="0" err="1"/>
              <a:t>sectors</a:t>
            </a:r>
            <a:r>
              <a:rPr lang="de-DE" altLang="de-DE" dirty="0"/>
              <a:t>, </a:t>
            </a:r>
            <a:r>
              <a:rPr lang="de-DE" altLang="de-DE" dirty="0" err="1"/>
              <a:t>allowing</a:t>
            </a:r>
            <a:r>
              <a:rPr lang="de-DE" altLang="de-DE" dirty="0"/>
              <a:t> </a:t>
            </a:r>
            <a:r>
              <a:rPr lang="de-DE" altLang="de-DE" dirty="0" err="1"/>
              <a:t>appropriate</a:t>
            </a:r>
            <a:r>
              <a:rPr lang="de-DE" altLang="de-DE" dirty="0"/>
              <a:t> </a:t>
            </a:r>
            <a:r>
              <a:rPr lang="de-DE" altLang="de-DE" dirty="0" err="1"/>
              <a:t>returns</a:t>
            </a:r>
            <a:r>
              <a:rPr lang="de-DE" altLang="de-DE" dirty="0"/>
              <a:t> </a:t>
            </a:r>
            <a:r>
              <a:rPr lang="de-DE" altLang="de-DE" dirty="0" err="1"/>
              <a:t>for</a:t>
            </a:r>
            <a:r>
              <a:rPr lang="de-DE" altLang="de-DE" dirty="0"/>
              <a:t> </a:t>
            </a:r>
            <a:r>
              <a:rPr lang="de-DE" altLang="de-DE" dirty="0" err="1"/>
              <a:t>both</a:t>
            </a:r>
            <a:r>
              <a:rPr lang="de-DE" altLang="de-DE" dirty="0"/>
              <a:t>.</a:t>
            </a:r>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b="1" dirty="0"/>
              <a:t>The </a:t>
            </a:r>
            <a:r>
              <a:rPr lang="de-DE" altLang="de-DE" b="1" dirty="0" err="1"/>
              <a:t>public</a:t>
            </a:r>
            <a:r>
              <a:rPr lang="de-DE" altLang="de-DE" dirty="0"/>
              <a:t> </a:t>
            </a:r>
            <a:r>
              <a:rPr lang="de-DE" altLang="de-DE" dirty="0" err="1"/>
              <a:t>has</a:t>
            </a:r>
            <a:r>
              <a:rPr lang="de-DE" altLang="de-DE" dirty="0"/>
              <a:t> </a:t>
            </a:r>
            <a:r>
              <a:rPr lang="de-DE" altLang="de-DE" dirty="0" err="1"/>
              <a:t>access</a:t>
            </a:r>
            <a:r>
              <a:rPr lang="de-DE" altLang="de-DE" dirty="0"/>
              <a:t> </a:t>
            </a:r>
            <a:r>
              <a:rPr lang="de-DE" altLang="de-DE" dirty="0" err="1"/>
              <a:t>to</a:t>
            </a:r>
            <a:r>
              <a:rPr lang="de-DE" altLang="de-DE" dirty="0"/>
              <a:t> </a:t>
            </a:r>
            <a:r>
              <a:rPr lang="de-DE" altLang="de-DE" dirty="0" err="1"/>
              <a:t>and</a:t>
            </a:r>
            <a:r>
              <a:rPr lang="de-DE" altLang="de-DE" dirty="0"/>
              <a:t> </a:t>
            </a:r>
            <a:r>
              <a:rPr lang="de-DE" altLang="de-DE" dirty="0" err="1"/>
              <a:t>make</a:t>
            </a:r>
            <a:r>
              <a:rPr lang="de-DE" altLang="de-DE" dirty="0"/>
              <a:t> </a:t>
            </a:r>
            <a:r>
              <a:rPr lang="de-DE" altLang="de-DE" b="1" dirty="0" err="1"/>
              <a:t>creative</a:t>
            </a:r>
            <a:r>
              <a:rPr lang="de-DE" altLang="de-DE" b="1" dirty="0"/>
              <a:t> </a:t>
            </a:r>
            <a:r>
              <a:rPr lang="de-DE" altLang="de-DE" b="1" dirty="0" err="1"/>
              <a:t>use</a:t>
            </a:r>
            <a:r>
              <a:rPr lang="de-DE" altLang="de-DE" dirty="0"/>
              <a:t> </a:t>
            </a:r>
            <a:r>
              <a:rPr lang="de-DE" altLang="de-DE" dirty="0" err="1"/>
              <a:t>of</a:t>
            </a:r>
            <a:r>
              <a:rPr lang="de-DE" altLang="de-DE" dirty="0"/>
              <a:t> </a:t>
            </a:r>
            <a:r>
              <a:rPr lang="de-DE" altLang="de-DE" dirty="0" err="1"/>
              <a:t>the</a:t>
            </a:r>
            <a:r>
              <a:rPr lang="de-DE" altLang="de-DE" dirty="0"/>
              <a:t> </a:t>
            </a:r>
            <a:r>
              <a:rPr lang="de-DE" altLang="de-DE" b="1" dirty="0" err="1"/>
              <a:t>huge</a:t>
            </a:r>
            <a:r>
              <a:rPr lang="de-DE" altLang="de-DE" b="1" dirty="0"/>
              <a:t> </a:t>
            </a:r>
            <a:r>
              <a:rPr lang="de-DE" altLang="de-DE" b="1" dirty="0" err="1"/>
              <a:t>amount</a:t>
            </a:r>
            <a:r>
              <a:rPr lang="de-DE" altLang="de-DE" b="1" dirty="0"/>
              <a:t> </a:t>
            </a:r>
            <a:r>
              <a:rPr lang="de-DE" altLang="de-DE" b="1" dirty="0" err="1"/>
              <a:t>of</a:t>
            </a:r>
            <a:r>
              <a:rPr lang="de-DE" altLang="de-DE" b="1" dirty="0"/>
              <a:t> </a:t>
            </a:r>
            <a:r>
              <a:rPr lang="de-DE" altLang="de-DE" b="1" dirty="0" err="1"/>
              <a:t>data</a:t>
            </a:r>
            <a:r>
              <a:rPr lang="de-DE" altLang="de-DE" b="1" dirty="0"/>
              <a:t> </a:t>
            </a:r>
            <a:r>
              <a:rPr lang="de-DE" altLang="de-DE" b="1" dirty="0" err="1"/>
              <a:t>available</a:t>
            </a:r>
            <a:r>
              <a:rPr lang="de-DE" altLang="de-DE" dirty="0"/>
              <a:t>; </a:t>
            </a:r>
            <a:r>
              <a:rPr lang="de-DE" altLang="de-DE" dirty="0" err="1"/>
              <a:t>it</a:t>
            </a:r>
            <a:r>
              <a:rPr lang="de-DE" altLang="de-DE" dirty="0"/>
              <a:t> </a:t>
            </a:r>
            <a:r>
              <a:rPr lang="de-DE" altLang="de-DE" dirty="0" err="1"/>
              <a:t>can</a:t>
            </a:r>
            <a:r>
              <a:rPr lang="de-DE" altLang="de-DE" dirty="0"/>
              <a:t> also </a:t>
            </a:r>
            <a:r>
              <a:rPr lang="de-DE" altLang="de-DE" b="1" dirty="0" err="1"/>
              <a:t>contribute</a:t>
            </a:r>
            <a:r>
              <a:rPr lang="de-DE" altLang="de-DE" b="1" dirty="0"/>
              <a:t> </a:t>
            </a:r>
            <a:r>
              <a:rPr lang="de-DE" altLang="de-DE" b="1" dirty="0" err="1"/>
              <a:t>to</a:t>
            </a:r>
            <a:r>
              <a:rPr lang="de-DE" altLang="de-DE" b="1" dirty="0"/>
              <a:t> </a:t>
            </a:r>
            <a:r>
              <a:rPr lang="de-DE" altLang="de-DE" b="1" dirty="0" err="1"/>
              <a:t>the</a:t>
            </a:r>
            <a:r>
              <a:rPr lang="de-DE" altLang="de-DE" b="1" dirty="0"/>
              <a:t> </a:t>
            </a:r>
            <a:r>
              <a:rPr lang="de-DE" altLang="de-DE" b="1" dirty="0" err="1"/>
              <a:t>data</a:t>
            </a:r>
            <a:r>
              <a:rPr lang="de-DE" altLang="de-DE" dirty="0"/>
              <a:t> </a:t>
            </a:r>
            <a:r>
              <a:rPr lang="de-DE" altLang="de-DE" dirty="0" err="1"/>
              <a:t>store</a:t>
            </a:r>
            <a:r>
              <a:rPr lang="de-DE" altLang="de-DE" dirty="0"/>
              <a:t> </a:t>
            </a:r>
            <a:r>
              <a:rPr lang="de-DE" altLang="de-DE" dirty="0" err="1"/>
              <a:t>and</a:t>
            </a:r>
            <a:r>
              <a:rPr lang="de-DE" altLang="de-DE" dirty="0"/>
              <a:t> </a:t>
            </a:r>
            <a:r>
              <a:rPr lang="de-DE" altLang="de-DE" dirty="0" err="1"/>
              <a:t>enrich</a:t>
            </a:r>
            <a:r>
              <a:rPr lang="de-DE" altLang="de-DE" dirty="0"/>
              <a:t> it. </a:t>
            </a:r>
            <a:r>
              <a:rPr lang="de-DE" altLang="de-DE" dirty="0" err="1"/>
              <a:t>Citizens</a:t>
            </a:r>
            <a:r>
              <a:rPr lang="de-DE" altLang="de-DE" dirty="0"/>
              <a:t> </a:t>
            </a:r>
            <a:r>
              <a:rPr lang="de-DE" altLang="de-DE" dirty="0" err="1"/>
              <a:t>can</a:t>
            </a:r>
            <a:r>
              <a:rPr lang="de-DE" altLang="de-DE" dirty="0"/>
              <a:t> </a:t>
            </a:r>
            <a:r>
              <a:rPr lang="de-DE" altLang="de-DE" dirty="0" err="1"/>
              <a:t>be</a:t>
            </a:r>
            <a:r>
              <a:rPr lang="de-DE" altLang="de-DE" dirty="0"/>
              <a:t> </a:t>
            </a:r>
            <a:r>
              <a:rPr lang="de-DE" altLang="de-DE" dirty="0" err="1"/>
              <a:t>adequately</a:t>
            </a:r>
            <a:r>
              <a:rPr lang="de-DE" altLang="de-DE" dirty="0"/>
              <a:t> </a:t>
            </a:r>
            <a:r>
              <a:rPr lang="de-DE" altLang="de-DE" dirty="0" err="1"/>
              <a:t>educated</a:t>
            </a:r>
            <a:r>
              <a:rPr lang="de-DE" altLang="de-DE" dirty="0"/>
              <a:t> </a:t>
            </a:r>
            <a:r>
              <a:rPr lang="de-DE" altLang="de-DE" dirty="0" err="1"/>
              <a:t>and</a:t>
            </a:r>
            <a:r>
              <a:rPr lang="de-DE" altLang="de-DE" dirty="0"/>
              <a:t> </a:t>
            </a:r>
            <a:r>
              <a:rPr lang="de-DE" altLang="de-DE" dirty="0" err="1"/>
              <a:t>prepared</a:t>
            </a:r>
            <a:r>
              <a:rPr lang="de-DE" altLang="de-DE" dirty="0"/>
              <a:t> </a:t>
            </a:r>
            <a:r>
              <a:rPr lang="de-DE" altLang="de-DE" dirty="0" err="1"/>
              <a:t>to</a:t>
            </a:r>
            <a:r>
              <a:rPr lang="de-DE" altLang="de-DE" dirty="0"/>
              <a:t> </a:t>
            </a:r>
            <a:r>
              <a:rPr lang="de-DE" altLang="de-DE" dirty="0" err="1"/>
              <a:t>benefit</a:t>
            </a:r>
            <a:r>
              <a:rPr lang="de-DE" altLang="de-DE" dirty="0"/>
              <a:t> </a:t>
            </a:r>
            <a:r>
              <a:rPr lang="de-DE" altLang="de-DE" dirty="0" err="1"/>
              <a:t>from</a:t>
            </a:r>
            <a:r>
              <a:rPr lang="de-DE" altLang="de-DE" dirty="0"/>
              <a:t> </a:t>
            </a:r>
            <a:r>
              <a:rPr lang="de-DE" altLang="de-DE" dirty="0" err="1"/>
              <a:t>this</a:t>
            </a:r>
            <a:r>
              <a:rPr lang="de-DE" altLang="de-DE" dirty="0"/>
              <a:t> </a:t>
            </a:r>
            <a:r>
              <a:rPr lang="de-DE" altLang="de-DE" dirty="0" err="1"/>
              <a:t>abundance</a:t>
            </a:r>
            <a:r>
              <a:rPr lang="de-DE" altLang="de-DE" dirty="0"/>
              <a:t> </a:t>
            </a:r>
            <a:r>
              <a:rPr lang="de-DE" altLang="de-DE" dirty="0" err="1"/>
              <a:t>of</a:t>
            </a:r>
            <a:r>
              <a:rPr lang="de-DE" altLang="de-DE" dirty="0"/>
              <a:t> </a:t>
            </a:r>
            <a:r>
              <a:rPr lang="de-DE" altLang="de-DE" dirty="0" err="1"/>
              <a:t>information</a:t>
            </a:r>
            <a:r>
              <a:rPr lang="de-DE" altLang="de-DE" dirty="0"/>
              <a:t>.</a:t>
            </a:r>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b="1" dirty="0" err="1"/>
              <a:t>Policy</a:t>
            </a:r>
            <a:r>
              <a:rPr lang="de-DE" altLang="de-DE" b="1" dirty="0"/>
              <a:t> </a:t>
            </a:r>
            <a:r>
              <a:rPr lang="de-DE" altLang="de-DE" b="1" dirty="0" err="1"/>
              <a:t>makers</a:t>
            </a:r>
            <a:r>
              <a:rPr lang="de-DE" altLang="de-DE" dirty="0"/>
              <a:t> </a:t>
            </a:r>
            <a:r>
              <a:rPr lang="de-DE" altLang="de-DE" dirty="0" err="1"/>
              <a:t>are</a:t>
            </a:r>
            <a:r>
              <a:rPr lang="de-DE" altLang="de-DE" dirty="0"/>
              <a:t> </a:t>
            </a:r>
            <a:r>
              <a:rPr lang="de-DE" altLang="de-DE" dirty="0" err="1"/>
              <a:t>able</a:t>
            </a:r>
            <a:r>
              <a:rPr lang="de-DE" altLang="de-DE" dirty="0"/>
              <a:t> </a:t>
            </a:r>
            <a:r>
              <a:rPr lang="de-DE" altLang="de-DE" dirty="0" err="1"/>
              <a:t>to</a:t>
            </a:r>
            <a:r>
              <a:rPr lang="de-DE" altLang="de-DE" dirty="0"/>
              <a:t> </a:t>
            </a:r>
            <a:r>
              <a:rPr lang="de-DE" altLang="de-DE" dirty="0" err="1"/>
              <a:t>make</a:t>
            </a:r>
            <a:r>
              <a:rPr lang="de-DE" altLang="de-DE" dirty="0"/>
              <a:t> </a:t>
            </a:r>
            <a:r>
              <a:rPr lang="de-DE" altLang="de-DE" b="1" dirty="0" err="1"/>
              <a:t>decisions</a:t>
            </a:r>
            <a:r>
              <a:rPr lang="de-DE" altLang="de-DE" dirty="0"/>
              <a:t> </a:t>
            </a:r>
            <a:r>
              <a:rPr lang="de-DE" altLang="de-DE" dirty="0" err="1"/>
              <a:t>based</a:t>
            </a:r>
            <a:r>
              <a:rPr lang="de-DE" altLang="de-DE" dirty="0"/>
              <a:t> on </a:t>
            </a:r>
            <a:r>
              <a:rPr lang="de-DE" altLang="de-DE" b="1" dirty="0"/>
              <a:t>solid </a:t>
            </a:r>
            <a:r>
              <a:rPr lang="de-DE" altLang="de-DE" b="1" dirty="0" err="1"/>
              <a:t>evidence</a:t>
            </a:r>
            <a:r>
              <a:rPr lang="de-DE" altLang="de-DE" dirty="0"/>
              <a:t>, </a:t>
            </a:r>
            <a:r>
              <a:rPr lang="de-DE" altLang="de-DE" dirty="0" err="1"/>
              <a:t>and</a:t>
            </a:r>
            <a:r>
              <a:rPr lang="de-DE" altLang="de-DE" dirty="0"/>
              <a:t> </a:t>
            </a:r>
            <a:r>
              <a:rPr lang="de-DE" altLang="de-DE" dirty="0" err="1"/>
              <a:t>can</a:t>
            </a:r>
            <a:r>
              <a:rPr lang="de-DE" altLang="de-DE" dirty="0"/>
              <a:t> </a:t>
            </a:r>
            <a:r>
              <a:rPr lang="de-DE" altLang="de-DE" b="1" dirty="0" err="1"/>
              <a:t>monitor</a:t>
            </a:r>
            <a:r>
              <a:rPr lang="de-DE" altLang="de-DE" b="1" dirty="0"/>
              <a:t> </a:t>
            </a:r>
            <a:r>
              <a:rPr lang="de-DE" altLang="de-DE" b="1" dirty="0" err="1"/>
              <a:t>the</a:t>
            </a:r>
            <a:r>
              <a:rPr lang="de-DE" altLang="de-DE" b="1" dirty="0"/>
              <a:t> </a:t>
            </a:r>
            <a:r>
              <a:rPr lang="de-DE" altLang="de-DE" b="1" dirty="0" err="1"/>
              <a:t>impact</a:t>
            </a:r>
            <a:r>
              <a:rPr lang="de-DE" altLang="de-DE" b="1" dirty="0"/>
              <a:t> </a:t>
            </a:r>
            <a:r>
              <a:rPr lang="de-DE" altLang="de-DE" b="1" dirty="0" err="1"/>
              <a:t>of</a:t>
            </a:r>
            <a:r>
              <a:rPr lang="de-DE" altLang="de-DE" b="1" dirty="0"/>
              <a:t> </a:t>
            </a:r>
            <a:r>
              <a:rPr lang="de-DE" altLang="de-DE" b="1" dirty="0" err="1"/>
              <a:t>these</a:t>
            </a:r>
            <a:r>
              <a:rPr lang="de-DE" altLang="de-DE" b="1" dirty="0"/>
              <a:t> </a:t>
            </a:r>
            <a:r>
              <a:rPr lang="de-DE" altLang="de-DE" b="1" dirty="0" err="1"/>
              <a:t>decisions</a:t>
            </a:r>
            <a:r>
              <a:rPr lang="de-DE" altLang="de-DE" dirty="0"/>
              <a:t>. </a:t>
            </a:r>
            <a:r>
              <a:rPr lang="de-DE" altLang="de-DE" dirty="0" err="1"/>
              <a:t>Government</a:t>
            </a:r>
            <a:r>
              <a:rPr lang="de-DE" altLang="de-DE" dirty="0"/>
              <a:t> </a:t>
            </a:r>
            <a:r>
              <a:rPr lang="de-DE" altLang="de-DE" dirty="0" err="1"/>
              <a:t>becomes</a:t>
            </a:r>
            <a:r>
              <a:rPr lang="de-DE" altLang="de-DE" dirty="0"/>
              <a:t> </a:t>
            </a:r>
            <a:r>
              <a:rPr lang="de-DE" altLang="de-DE" dirty="0" err="1"/>
              <a:t>more</a:t>
            </a:r>
            <a:r>
              <a:rPr lang="de-DE" altLang="de-DE" dirty="0"/>
              <a:t> </a:t>
            </a:r>
            <a:r>
              <a:rPr lang="de-DE" altLang="de-DE" dirty="0" err="1"/>
              <a:t>trustworthy</a:t>
            </a:r>
            <a:r>
              <a:rPr lang="de-DE" altLang="de-DE" dirty="0"/>
              <a:t>.</a:t>
            </a:r>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dirty="0"/>
              <a:t>Global </a:t>
            </a:r>
            <a:r>
              <a:rPr lang="de-DE" altLang="de-DE" dirty="0" err="1"/>
              <a:t>governance</a:t>
            </a:r>
            <a:r>
              <a:rPr lang="de-DE" altLang="de-DE" dirty="0"/>
              <a:t> </a:t>
            </a:r>
            <a:r>
              <a:rPr lang="de-DE" altLang="de-DE" dirty="0" err="1"/>
              <a:t>promotes</a:t>
            </a:r>
            <a:r>
              <a:rPr lang="de-DE" altLang="de-DE" dirty="0"/>
              <a:t> </a:t>
            </a:r>
            <a:r>
              <a:rPr lang="de-DE" altLang="de-DE" b="1" dirty="0"/>
              <a:t>international </a:t>
            </a:r>
            <a:r>
              <a:rPr lang="de-DE" altLang="de-DE" b="1" dirty="0" err="1"/>
              <a:t>trust</a:t>
            </a:r>
            <a:r>
              <a:rPr lang="de-DE" altLang="de-DE" b="1" dirty="0"/>
              <a:t> </a:t>
            </a:r>
            <a:r>
              <a:rPr lang="de-DE" altLang="de-DE" b="1" dirty="0" err="1"/>
              <a:t>and</a:t>
            </a:r>
            <a:r>
              <a:rPr lang="de-DE" altLang="de-DE" b="1" dirty="0"/>
              <a:t> </a:t>
            </a:r>
            <a:r>
              <a:rPr lang="de-DE" altLang="de-DE" b="1" dirty="0" err="1"/>
              <a:t>interoperability</a:t>
            </a:r>
            <a:r>
              <a:rPr lang="de-DE" altLang="de-DE" dirty="0"/>
              <a:t>.</a:t>
            </a:r>
          </a:p>
          <a:p>
            <a:endParaRPr lang="de-DE"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165969"/>
            <a:ext cx="1355725"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5123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213" y="620713"/>
            <a:ext cx="6048375" cy="720055"/>
          </a:xfrm>
        </p:spPr>
        <p:txBody>
          <a:bodyPr/>
          <a:lstStyle/>
          <a:p>
            <a:r>
              <a:rPr lang="en-GB" altLang="de-DE" dirty="0"/>
              <a:t>Libraries in the "Big </a:t>
            </a:r>
            <a:r>
              <a:rPr lang="en-GB" altLang="de-DE" dirty="0" smtClean="0"/>
              <a:t>Data“ era</a:t>
            </a:r>
            <a:r>
              <a:rPr lang="en-GB" altLang="de-DE" dirty="0"/>
              <a:t>: </a:t>
            </a:r>
            <a:r>
              <a:rPr lang="de-DE" altLang="de-DE" dirty="0"/>
              <a:t>Germany  </a:t>
            </a:r>
            <a:br>
              <a:rPr lang="de-DE" altLang="de-DE" dirty="0"/>
            </a:br>
            <a:r>
              <a:rPr lang="de-DE" altLang="de-DE" dirty="0" err="1"/>
              <a:t>Insights</a:t>
            </a:r>
            <a:r>
              <a:rPr lang="de-DE" altLang="de-DE" dirty="0"/>
              <a:t> </a:t>
            </a:r>
            <a:r>
              <a:rPr lang="de-DE" altLang="de-DE" dirty="0" err="1"/>
              <a:t>from</a:t>
            </a:r>
            <a:r>
              <a:rPr lang="de-DE" altLang="de-DE" dirty="0"/>
              <a:t> </a:t>
            </a:r>
            <a:r>
              <a:rPr lang="de-DE" altLang="de-DE" dirty="0" err="1"/>
              <a:t>the</a:t>
            </a:r>
            <a:r>
              <a:rPr lang="de-DE" altLang="de-DE" dirty="0"/>
              <a:t> Radieschen Project</a:t>
            </a:r>
            <a:endParaRPr lang="de-DE" dirty="0"/>
          </a:p>
        </p:txBody>
      </p:sp>
      <p:sp>
        <p:nvSpPr>
          <p:cNvPr id="3" name="Inhaltsplatzhalter 2"/>
          <p:cNvSpPr>
            <a:spLocks noGrp="1"/>
          </p:cNvSpPr>
          <p:nvPr>
            <p:ph idx="1"/>
          </p:nvPr>
        </p:nvSpPr>
        <p:spPr/>
        <p:txBody>
          <a:bodyPr/>
          <a:lstStyle/>
          <a:p>
            <a:pPr>
              <a:lnSpc>
                <a:spcPct val="90000"/>
              </a:lnSpc>
              <a:buFont typeface="Wingdings" pitchFamily="2" charset="2"/>
              <a:buNone/>
            </a:pPr>
            <a:r>
              <a:rPr lang="de-DE" altLang="de-DE" sz="2000" b="1" dirty="0"/>
              <a:t>Radieschen:</a:t>
            </a:r>
            <a:r>
              <a:rPr lang="de-DE" altLang="de-DE" sz="2000" dirty="0"/>
              <a:t> </a:t>
            </a:r>
            <a:r>
              <a:rPr lang="de-DE" altLang="de-DE" b="1" dirty="0" err="1"/>
              <a:t>Requirements</a:t>
            </a:r>
            <a:r>
              <a:rPr lang="de-DE" altLang="de-DE" b="1" dirty="0"/>
              <a:t> </a:t>
            </a:r>
            <a:r>
              <a:rPr lang="de-DE" altLang="de-DE" b="1" dirty="0" err="1"/>
              <a:t>for</a:t>
            </a:r>
            <a:r>
              <a:rPr lang="de-DE" altLang="de-DE" b="1" dirty="0"/>
              <a:t> a multi-</a:t>
            </a:r>
            <a:r>
              <a:rPr lang="de-DE" altLang="de-DE" b="1" dirty="0" err="1"/>
              <a:t>disciplinary</a:t>
            </a:r>
            <a:r>
              <a:rPr lang="de-DE" altLang="de-DE" b="1" dirty="0"/>
              <a:t> </a:t>
            </a:r>
            <a:r>
              <a:rPr lang="de-DE" altLang="de-DE" b="1" dirty="0" err="1"/>
              <a:t>research</a:t>
            </a:r>
            <a:r>
              <a:rPr lang="de-DE" altLang="de-DE" b="1" dirty="0"/>
              <a:t> </a:t>
            </a:r>
            <a:r>
              <a:rPr lang="de-DE" altLang="de-DE" b="1" dirty="0" err="1"/>
              <a:t>data</a:t>
            </a:r>
            <a:r>
              <a:rPr lang="de-DE" altLang="de-DE" b="1" dirty="0"/>
              <a:t> </a:t>
            </a:r>
            <a:r>
              <a:rPr lang="de-DE" altLang="de-DE" b="1" dirty="0" err="1"/>
              <a:t>infrastructure</a:t>
            </a:r>
            <a:endParaRPr lang="de-DE" altLang="de-DE" sz="2000" b="1" dirty="0"/>
          </a:p>
          <a:p>
            <a:pPr>
              <a:lnSpc>
                <a:spcPct val="90000"/>
              </a:lnSpc>
              <a:buFont typeface="Wingdings" pitchFamily="2" charset="2"/>
              <a:buNone/>
            </a:pPr>
            <a:endParaRPr lang="de-DE" altLang="de-DE" sz="2000" dirty="0"/>
          </a:p>
          <a:p>
            <a:pPr lvl="1">
              <a:lnSpc>
                <a:spcPct val="90000"/>
              </a:lnSpc>
              <a:buFont typeface="Arial" panose="020B0604020202020204" pitchFamily="34" charset="0"/>
              <a:buChar char="•"/>
            </a:pPr>
            <a:r>
              <a:rPr lang="de-DE" altLang="de-DE" dirty="0"/>
              <a:t>„</a:t>
            </a:r>
            <a:r>
              <a:rPr lang="de-DE" altLang="de-DE" b="1" dirty="0"/>
              <a:t>Ra</a:t>
            </a:r>
            <a:r>
              <a:rPr lang="de-DE" altLang="de-DE" dirty="0"/>
              <a:t>hmenbedingungen einer </a:t>
            </a:r>
            <a:r>
              <a:rPr lang="de-DE" altLang="de-DE" b="1" dirty="0"/>
              <a:t>di</a:t>
            </a:r>
            <a:r>
              <a:rPr lang="de-DE" altLang="de-DE" dirty="0"/>
              <a:t>sziplinübergr</a:t>
            </a:r>
            <a:r>
              <a:rPr lang="de-DE" altLang="de-DE" b="1" dirty="0"/>
              <a:t>e</a:t>
            </a:r>
            <a:r>
              <a:rPr lang="de-DE" altLang="de-DE" dirty="0"/>
              <a:t>ifenden For</a:t>
            </a:r>
            <a:r>
              <a:rPr lang="de-DE" altLang="de-DE" b="1" dirty="0"/>
              <a:t>sch</a:t>
            </a:r>
            <a:r>
              <a:rPr lang="de-DE" altLang="de-DE" dirty="0"/>
              <a:t>ungsdat</a:t>
            </a:r>
            <a:r>
              <a:rPr lang="de-DE" altLang="de-DE" b="1" dirty="0"/>
              <a:t>en</a:t>
            </a:r>
            <a:r>
              <a:rPr lang="de-DE" altLang="de-DE" dirty="0"/>
              <a:t>infrastruktur“</a:t>
            </a:r>
          </a:p>
          <a:p>
            <a:pPr lvl="1">
              <a:lnSpc>
                <a:spcPct val="90000"/>
              </a:lnSpc>
              <a:buFont typeface="Arial" panose="020B0604020202020204" pitchFamily="34" charset="0"/>
              <a:buChar char="•"/>
            </a:pPr>
            <a:endParaRPr lang="de-DE" altLang="de-DE" dirty="0"/>
          </a:p>
          <a:p>
            <a:pPr lvl="1">
              <a:lnSpc>
                <a:spcPct val="90000"/>
              </a:lnSpc>
              <a:buFont typeface="Arial" panose="020B0604020202020204" pitchFamily="34" charset="0"/>
              <a:buChar char="•"/>
            </a:pPr>
            <a:r>
              <a:rPr lang="de-DE" altLang="de-DE" dirty="0" err="1"/>
              <a:t>Acronym</a:t>
            </a:r>
            <a:r>
              <a:rPr lang="de-DE" altLang="de-DE" dirty="0"/>
              <a:t>: </a:t>
            </a:r>
            <a:r>
              <a:rPr lang="de-DE" altLang="de-DE" b="1" dirty="0"/>
              <a:t>Radieschen</a:t>
            </a:r>
            <a:r>
              <a:rPr lang="de-DE" altLang="de-DE" dirty="0"/>
              <a:t> („</a:t>
            </a:r>
            <a:r>
              <a:rPr lang="de-DE" altLang="de-DE" b="1" dirty="0" err="1"/>
              <a:t>little</a:t>
            </a:r>
            <a:r>
              <a:rPr lang="de-DE" altLang="de-DE" b="1" dirty="0"/>
              <a:t> </a:t>
            </a:r>
            <a:r>
              <a:rPr lang="de-DE" altLang="de-DE" b="1" dirty="0" err="1"/>
              <a:t>radish</a:t>
            </a:r>
            <a:r>
              <a:rPr lang="de-DE" altLang="de-DE" dirty="0"/>
              <a:t>“)</a:t>
            </a:r>
          </a:p>
          <a:p>
            <a:pPr lvl="1">
              <a:lnSpc>
                <a:spcPct val="90000"/>
              </a:lnSpc>
              <a:buFont typeface="Arial" panose="020B0604020202020204" pitchFamily="34" charset="0"/>
              <a:buChar char="•"/>
            </a:pPr>
            <a:endParaRPr lang="de-DE" altLang="de-DE" dirty="0"/>
          </a:p>
          <a:p>
            <a:pPr lvl="1">
              <a:lnSpc>
                <a:spcPct val="90000"/>
              </a:lnSpc>
              <a:buFont typeface="Arial" panose="020B0604020202020204" pitchFamily="34" charset="0"/>
              <a:buChar char="•"/>
            </a:pPr>
            <a:r>
              <a:rPr lang="de-DE" altLang="de-DE" b="1" dirty="0"/>
              <a:t>Future Scenarios </a:t>
            </a:r>
            <a:r>
              <a:rPr lang="de-DE" altLang="de-DE" b="1" dirty="0" err="1"/>
              <a:t>for</a:t>
            </a:r>
            <a:r>
              <a:rPr lang="de-DE" altLang="de-DE" b="1" dirty="0"/>
              <a:t> Science in Germany in 2020</a:t>
            </a:r>
          </a:p>
          <a:p>
            <a:pPr lvl="1">
              <a:lnSpc>
                <a:spcPct val="90000"/>
              </a:lnSpc>
              <a:buFont typeface="Arial" panose="020B0604020202020204" pitchFamily="34" charset="0"/>
              <a:buChar char="•"/>
            </a:pPr>
            <a:endParaRPr lang="de-DE" altLang="de-DE" b="1" dirty="0"/>
          </a:p>
          <a:p>
            <a:pPr lvl="1">
              <a:lnSpc>
                <a:spcPct val="90000"/>
              </a:lnSpc>
              <a:buFont typeface="Arial" panose="020B0604020202020204" pitchFamily="34" charset="0"/>
              <a:buChar char="•"/>
            </a:pPr>
            <a:r>
              <a:rPr lang="de-DE" altLang="de-DE" b="1" dirty="0" err="1"/>
              <a:t>Based</a:t>
            </a:r>
            <a:r>
              <a:rPr lang="de-DE" altLang="de-DE" b="1" dirty="0"/>
              <a:t> on </a:t>
            </a:r>
            <a:r>
              <a:rPr lang="de-DE" altLang="de-DE" b="1" dirty="0" err="1"/>
              <a:t>community</a:t>
            </a:r>
            <a:r>
              <a:rPr lang="de-DE" altLang="de-DE" b="1" dirty="0"/>
              <a:t> </a:t>
            </a:r>
            <a:r>
              <a:rPr lang="de-DE" altLang="de-DE" b="1" dirty="0" err="1"/>
              <a:t>polls</a:t>
            </a:r>
            <a:r>
              <a:rPr lang="de-DE" altLang="de-DE" b="1" dirty="0"/>
              <a:t> in Germany </a:t>
            </a:r>
            <a:r>
              <a:rPr lang="de-DE" altLang="de-DE" b="1" dirty="0" err="1"/>
              <a:t>and</a:t>
            </a:r>
            <a:r>
              <a:rPr lang="de-DE" altLang="de-DE" b="1" dirty="0"/>
              <a:t> </a:t>
            </a:r>
            <a:r>
              <a:rPr lang="de-DE" altLang="de-DE" b="1" dirty="0" err="1"/>
              <a:t>the</a:t>
            </a:r>
            <a:r>
              <a:rPr lang="de-DE" altLang="de-DE" b="1" dirty="0"/>
              <a:t> EC</a:t>
            </a:r>
          </a:p>
          <a:p>
            <a:pPr lvl="1">
              <a:lnSpc>
                <a:spcPct val="90000"/>
              </a:lnSpc>
              <a:buFont typeface="Arial" panose="020B0604020202020204" pitchFamily="34" charset="0"/>
              <a:buChar char="•"/>
            </a:pPr>
            <a:endParaRPr lang="de-DE" altLang="de-DE" dirty="0"/>
          </a:p>
          <a:p>
            <a:pPr lvl="1">
              <a:lnSpc>
                <a:spcPct val="90000"/>
              </a:lnSpc>
              <a:buFont typeface="Arial" panose="020B0604020202020204" pitchFamily="34" charset="0"/>
              <a:buChar char="•"/>
            </a:pPr>
            <a:r>
              <a:rPr lang="de-DE" altLang="de-DE" dirty="0" err="1"/>
              <a:t>Conducted</a:t>
            </a:r>
            <a:r>
              <a:rPr lang="de-DE" altLang="de-DE" dirty="0"/>
              <a:t> </a:t>
            </a:r>
            <a:r>
              <a:rPr lang="de-DE" altLang="de-DE" dirty="0" err="1"/>
              <a:t>by</a:t>
            </a:r>
            <a:r>
              <a:rPr lang="de-DE" altLang="de-DE" dirty="0"/>
              <a:t> GFZ Potsdam (2012-2013)</a:t>
            </a:r>
          </a:p>
          <a:p>
            <a:pPr marL="285750" indent="-285750">
              <a:buFont typeface="Arial" panose="020B0604020202020204" pitchFamily="34" charset="0"/>
              <a:buChar char="•"/>
            </a:pPr>
            <a:endParaRPr lang="de-DE" dirty="0"/>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588963"/>
            <a:ext cx="1049337"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3800" y="6165850"/>
            <a:ext cx="1914525"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1" descr="http://bib.gfz-potsdam.de/pub/wegezurkunst/backhuysen/images/gfz-logoneu_dt_4c.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5825" y="5884863"/>
            <a:ext cx="1087438" cy="84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9641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t>Open </a:t>
            </a:r>
            <a:r>
              <a:rPr lang="de-DE" altLang="de-DE" dirty="0" err="1"/>
              <a:t>questions</a:t>
            </a:r>
            <a:r>
              <a:rPr lang="de-DE" altLang="de-DE" dirty="0"/>
              <a:t> –</a:t>
            </a:r>
            <a:r>
              <a:rPr lang="de-DE" altLang="de-DE" dirty="0" err="1"/>
              <a:t>the</a:t>
            </a:r>
            <a:r>
              <a:rPr lang="de-DE" altLang="de-DE" dirty="0"/>
              <a:t> </a:t>
            </a:r>
            <a:r>
              <a:rPr lang="de-DE" altLang="de-DE" dirty="0" err="1"/>
              <a:t>library</a:t>
            </a:r>
            <a:r>
              <a:rPr lang="de-DE" altLang="de-DE" dirty="0"/>
              <a:t> </a:t>
            </a:r>
            <a:r>
              <a:rPr lang="de-DE" altLang="de-DE" dirty="0" err="1"/>
              <a:t>perspective</a:t>
            </a:r>
            <a:endParaRPr lang="de-DE" dirty="0"/>
          </a:p>
        </p:txBody>
      </p:sp>
      <p:sp>
        <p:nvSpPr>
          <p:cNvPr id="3" name="Inhaltsplatzhalter 2"/>
          <p:cNvSpPr>
            <a:spLocks noGrp="1"/>
          </p:cNvSpPr>
          <p:nvPr>
            <p:ph idx="1"/>
          </p:nvPr>
        </p:nvSpPr>
        <p:spPr/>
        <p:txBody>
          <a:bodyPr/>
          <a:lstStyle/>
          <a:p>
            <a:pPr>
              <a:spcBef>
                <a:spcPct val="50000"/>
              </a:spcBef>
              <a:buClrTx/>
            </a:pPr>
            <a:endParaRPr lang="de-DE" altLang="de-DE" dirty="0" smtClean="0"/>
          </a:p>
          <a:p>
            <a:pPr marL="285750" indent="-285750">
              <a:spcBef>
                <a:spcPct val="50000"/>
              </a:spcBef>
              <a:buClrTx/>
              <a:buFont typeface="Arial" panose="020B0604020202020204" pitchFamily="34" charset="0"/>
              <a:buChar char="•"/>
            </a:pPr>
            <a:r>
              <a:rPr lang="de-DE" altLang="de-DE" dirty="0" smtClean="0"/>
              <a:t>Libraries </a:t>
            </a:r>
            <a:r>
              <a:rPr lang="de-DE" altLang="de-DE" dirty="0" err="1"/>
              <a:t>provide</a:t>
            </a:r>
            <a:r>
              <a:rPr lang="de-DE" altLang="de-DE" dirty="0"/>
              <a:t> </a:t>
            </a:r>
            <a:r>
              <a:rPr lang="de-DE" altLang="de-DE" dirty="0" err="1"/>
              <a:t>access</a:t>
            </a:r>
            <a:r>
              <a:rPr lang="de-DE" altLang="de-DE" dirty="0"/>
              <a:t> </a:t>
            </a:r>
            <a:r>
              <a:rPr lang="de-DE" altLang="de-DE" dirty="0" err="1"/>
              <a:t>to</a:t>
            </a:r>
            <a:r>
              <a:rPr lang="de-DE" altLang="de-DE" dirty="0"/>
              <a:t> digital </a:t>
            </a:r>
            <a:r>
              <a:rPr lang="de-DE" altLang="de-DE" dirty="0" err="1"/>
              <a:t>media</a:t>
            </a:r>
            <a:r>
              <a:rPr lang="de-DE" altLang="de-DE" dirty="0"/>
              <a:t>, </a:t>
            </a:r>
            <a:r>
              <a:rPr lang="de-DE" altLang="de-DE" dirty="0" err="1"/>
              <a:t>support</a:t>
            </a:r>
            <a:r>
              <a:rPr lang="de-DE" altLang="de-DE" dirty="0"/>
              <a:t> </a:t>
            </a:r>
            <a:r>
              <a:rPr lang="de-DE" altLang="de-DE" dirty="0" err="1"/>
              <a:t>the</a:t>
            </a:r>
            <a:r>
              <a:rPr lang="de-DE" altLang="de-DE" dirty="0"/>
              <a:t> </a:t>
            </a:r>
            <a:r>
              <a:rPr lang="de-DE" altLang="de-DE" dirty="0" err="1"/>
              <a:t>publication</a:t>
            </a:r>
            <a:r>
              <a:rPr lang="de-DE" altLang="de-DE" dirty="0"/>
              <a:t> </a:t>
            </a:r>
            <a:r>
              <a:rPr lang="de-DE" altLang="de-DE" dirty="0" err="1"/>
              <a:t>of</a:t>
            </a:r>
            <a:r>
              <a:rPr lang="de-DE" altLang="de-DE" dirty="0"/>
              <a:t> </a:t>
            </a:r>
            <a:r>
              <a:rPr lang="de-DE" altLang="de-DE" dirty="0" err="1"/>
              <a:t>research</a:t>
            </a:r>
            <a:r>
              <a:rPr lang="de-DE" altLang="de-DE" dirty="0"/>
              <a:t> </a:t>
            </a:r>
            <a:r>
              <a:rPr lang="de-DE" altLang="de-DE" dirty="0" err="1"/>
              <a:t>data</a:t>
            </a:r>
            <a:r>
              <a:rPr lang="de-DE" altLang="de-DE" dirty="0"/>
              <a:t> </a:t>
            </a:r>
            <a:r>
              <a:rPr lang="de-DE" altLang="de-DE" dirty="0" err="1"/>
              <a:t>and</a:t>
            </a:r>
            <a:r>
              <a:rPr lang="de-DE" altLang="de-DE" dirty="0"/>
              <a:t> </a:t>
            </a:r>
            <a:r>
              <a:rPr lang="de-DE" altLang="de-DE" dirty="0" err="1"/>
              <a:t>enable</a:t>
            </a:r>
            <a:r>
              <a:rPr lang="de-DE" altLang="de-DE" dirty="0"/>
              <a:t> </a:t>
            </a:r>
            <a:r>
              <a:rPr lang="de-DE" altLang="de-DE" dirty="0" err="1"/>
              <a:t>their</a:t>
            </a:r>
            <a:r>
              <a:rPr lang="de-DE" altLang="de-DE" dirty="0"/>
              <a:t> </a:t>
            </a:r>
            <a:r>
              <a:rPr lang="de-DE" altLang="de-DE" dirty="0" err="1"/>
              <a:t>long</a:t>
            </a:r>
            <a:r>
              <a:rPr lang="de-DE" altLang="de-DE" dirty="0"/>
              <a:t> </a:t>
            </a:r>
            <a:r>
              <a:rPr lang="de-DE" altLang="de-DE" dirty="0" err="1"/>
              <a:t>term</a:t>
            </a:r>
            <a:r>
              <a:rPr lang="de-DE" altLang="de-DE" dirty="0"/>
              <a:t> </a:t>
            </a:r>
            <a:r>
              <a:rPr lang="de-DE" altLang="de-DE" dirty="0" err="1"/>
              <a:t>preservation</a:t>
            </a:r>
            <a:r>
              <a:rPr lang="de-DE" altLang="de-DE" dirty="0"/>
              <a:t>.</a:t>
            </a:r>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b="1" dirty="0" err="1"/>
              <a:t>How</a:t>
            </a:r>
            <a:r>
              <a:rPr lang="de-DE" altLang="de-DE" b="1" dirty="0"/>
              <a:t> will </a:t>
            </a:r>
            <a:r>
              <a:rPr lang="de-DE" altLang="de-DE" b="1" dirty="0" err="1"/>
              <a:t>the</a:t>
            </a:r>
            <a:r>
              <a:rPr lang="de-DE" altLang="de-DE" b="1" dirty="0"/>
              <a:t> </a:t>
            </a:r>
            <a:r>
              <a:rPr lang="de-DE" altLang="de-DE" b="1" dirty="0" err="1"/>
              <a:t>library</a:t>
            </a:r>
            <a:r>
              <a:rPr lang="de-DE" altLang="de-DE" b="1" dirty="0"/>
              <a:t> </a:t>
            </a:r>
            <a:r>
              <a:rPr lang="de-DE" altLang="de-DE" b="1" dirty="0" err="1"/>
              <a:t>of</a:t>
            </a:r>
            <a:r>
              <a:rPr lang="de-DE" altLang="de-DE" b="1" dirty="0"/>
              <a:t> </a:t>
            </a:r>
            <a:r>
              <a:rPr lang="de-DE" altLang="de-DE" b="1" dirty="0" err="1"/>
              <a:t>the</a:t>
            </a:r>
            <a:r>
              <a:rPr lang="de-DE" altLang="de-DE" b="1" dirty="0"/>
              <a:t> </a:t>
            </a:r>
            <a:r>
              <a:rPr lang="de-DE" altLang="de-DE" b="1" dirty="0" err="1"/>
              <a:t>future</a:t>
            </a:r>
            <a:r>
              <a:rPr lang="de-DE" altLang="de-DE" b="1" dirty="0"/>
              <a:t> </a:t>
            </a:r>
            <a:r>
              <a:rPr lang="de-DE" altLang="de-DE" b="1" dirty="0" err="1"/>
              <a:t>be</a:t>
            </a:r>
            <a:r>
              <a:rPr lang="de-DE" altLang="de-DE" b="1" dirty="0"/>
              <a:t> </a:t>
            </a:r>
            <a:r>
              <a:rPr lang="de-DE" altLang="de-DE" b="1" dirty="0" smtClean="0"/>
              <a:t>like?</a:t>
            </a:r>
          </a:p>
          <a:p>
            <a:endParaRPr lang="de-DE" altLang="de-DE" b="1" dirty="0"/>
          </a:p>
          <a:p>
            <a:pPr lvl="3">
              <a:buFont typeface="Arial" panose="020B0604020202020204" pitchFamily="34" charset="0"/>
              <a:buChar char="•"/>
            </a:pPr>
            <a:r>
              <a:rPr lang="de-DE" altLang="de-DE" dirty="0"/>
              <a:t>Libraries </a:t>
            </a:r>
            <a:r>
              <a:rPr lang="de-DE" altLang="de-DE" dirty="0" err="1"/>
              <a:t>as</a:t>
            </a:r>
            <a:r>
              <a:rPr lang="de-DE" altLang="de-DE" dirty="0"/>
              <a:t> </a:t>
            </a:r>
            <a:r>
              <a:rPr lang="de-DE" altLang="de-DE" dirty="0" err="1"/>
              <a:t>interfaces</a:t>
            </a:r>
            <a:r>
              <a:rPr lang="de-DE" altLang="de-DE" dirty="0"/>
              <a:t> </a:t>
            </a:r>
            <a:r>
              <a:rPr lang="de-DE" altLang="de-DE" dirty="0" err="1"/>
              <a:t>to</a:t>
            </a:r>
            <a:r>
              <a:rPr lang="de-DE" altLang="de-DE" dirty="0"/>
              <a:t> </a:t>
            </a:r>
            <a:r>
              <a:rPr lang="de-DE" altLang="de-DE" dirty="0" err="1"/>
              <a:t>Computation</a:t>
            </a:r>
            <a:r>
              <a:rPr lang="de-DE" altLang="de-DE" dirty="0"/>
              <a:t> </a:t>
            </a:r>
            <a:r>
              <a:rPr lang="de-DE" altLang="de-DE" dirty="0" smtClean="0"/>
              <a:t>Centers?</a:t>
            </a:r>
            <a:endParaRPr lang="de-DE" altLang="de-DE" dirty="0"/>
          </a:p>
          <a:p>
            <a:pPr lvl="1">
              <a:buFont typeface="Arial" panose="020B0604020202020204" pitchFamily="34" charset="0"/>
              <a:buChar char="•"/>
            </a:pPr>
            <a:endParaRPr lang="de-DE" altLang="de-DE" dirty="0"/>
          </a:p>
          <a:p>
            <a:pPr lvl="3">
              <a:buFont typeface="Arial" panose="020B0604020202020204" pitchFamily="34" charset="0"/>
              <a:buChar char="•"/>
            </a:pPr>
            <a:r>
              <a:rPr lang="de-DE" altLang="de-DE" dirty="0"/>
              <a:t>Will Libraries </a:t>
            </a:r>
            <a:r>
              <a:rPr lang="de-DE" altLang="de-DE" dirty="0" err="1"/>
              <a:t>and</a:t>
            </a:r>
            <a:r>
              <a:rPr lang="de-DE" altLang="de-DE" dirty="0"/>
              <a:t> </a:t>
            </a:r>
            <a:r>
              <a:rPr lang="de-DE" altLang="de-DE" dirty="0" err="1"/>
              <a:t>Computation</a:t>
            </a:r>
            <a:r>
              <a:rPr lang="de-DE" altLang="de-DE" dirty="0"/>
              <a:t> Centers </a:t>
            </a:r>
            <a:r>
              <a:rPr lang="de-DE" altLang="de-DE" dirty="0" err="1"/>
              <a:t>merge</a:t>
            </a:r>
            <a:r>
              <a:rPr lang="de-DE" altLang="de-DE" dirty="0"/>
              <a:t> </a:t>
            </a:r>
            <a:r>
              <a:rPr lang="de-DE" altLang="de-DE" dirty="0" err="1"/>
              <a:t>into</a:t>
            </a:r>
            <a:r>
              <a:rPr lang="de-DE" altLang="de-DE" dirty="0"/>
              <a:t> </a:t>
            </a:r>
            <a:r>
              <a:rPr lang="de-DE" altLang="de-DE" dirty="0" err="1"/>
              <a:t>new</a:t>
            </a:r>
            <a:r>
              <a:rPr lang="de-DE" altLang="de-DE" dirty="0"/>
              <a:t> </a:t>
            </a:r>
            <a:r>
              <a:rPr lang="de-DE" altLang="de-DE" dirty="0" err="1"/>
              <a:t>service</a:t>
            </a:r>
            <a:r>
              <a:rPr lang="de-DE" altLang="de-DE" dirty="0"/>
              <a:t> </a:t>
            </a:r>
            <a:r>
              <a:rPr lang="de-DE" altLang="de-DE" dirty="0" err="1" smtClean="0"/>
              <a:t>units</a:t>
            </a:r>
            <a:r>
              <a:rPr lang="de-DE" altLang="de-DE" dirty="0" smtClean="0"/>
              <a:t>?</a:t>
            </a:r>
            <a:endParaRPr lang="de-DE" altLang="de-DE" dirty="0"/>
          </a:p>
          <a:p>
            <a:pPr lvl="1">
              <a:buFont typeface="Arial" panose="020B0604020202020204" pitchFamily="34" charset="0"/>
              <a:buChar char="•"/>
            </a:pPr>
            <a:endParaRPr lang="de-DE" altLang="de-DE" dirty="0"/>
          </a:p>
          <a:p>
            <a:pPr lvl="3">
              <a:buFont typeface="Arial" panose="020B0604020202020204" pitchFamily="34" charset="0"/>
              <a:buChar char="•"/>
            </a:pPr>
            <a:r>
              <a:rPr lang="de-DE" altLang="de-DE" dirty="0" err="1"/>
              <a:t>What</a:t>
            </a:r>
            <a:r>
              <a:rPr lang="de-DE" altLang="de-DE" dirty="0"/>
              <a:t> will </a:t>
            </a:r>
            <a:r>
              <a:rPr lang="de-DE" altLang="de-DE" dirty="0" err="1"/>
              <a:t>become</a:t>
            </a:r>
            <a:r>
              <a:rPr lang="de-DE" altLang="de-DE" dirty="0"/>
              <a:t> </a:t>
            </a:r>
            <a:r>
              <a:rPr lang="de-DE" altLang="de-DE" dirty="0" err="1"/>
              <a:t>of</a:t>
            </a:r>
            <a:r>
              <a:rPr lang="de-DE" altLang="de-DE" dirty="0"/>
              <a:t> </a:t>
            </a:r>
            <a:r>
              <a:rPr lang="de-DE" altLang="de-DE" dirty="0" err="1"/>
              <a:t>scientific</a:t>
            </a:r>
            <a:r>
              <a:rPr lang="de-DE" altLang="de-DE" dirty="0"/>
              <a:t> </a:t>
            </a:r>
            <a:r>
              <a:rPr lang="de-DE" altLang="de-DE" dirty="0" err="1" smtClean="0"/>
              <a:t>publishers</a:t>
            </a:r>
            <a:r>
              <a:rPr lang="de-DE" altLang="de-DE" dirty="0" smtClean="0"/>
              <a:t>?</a:t>
            </a:r>
            <a:endParaRPr lang="de-DE" altLang="de-DE" dirty="0"/>
          </a:p>
          <a:p>
            <a:endParaRPr lang="de-DE"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2200" y="404664"/>
            <a:ext cx="1049337"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32270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213" y="620713"/>
            <a:ext cx="6984131" cy="720055"/>
          </a:xfrm>
        </p:spPr>
        <p:txBody>
          <a:bodyPr/>
          <a:lstStyle/>
          <a:p>
            <a:pPr algn="ctr"/>
            <a:r>
              <a:rPr lang="de-DE" altLang="de-DE" dirty="0" err="1"/>
              <a:t>Possible</a:t>
            </a:r>
            <a:r>
              <a:rPr lang="de-DE" altLang="de-DE" dirty="0"/>
              <a:t> Future Scenarios </a:t>
            </a:r>
            <a:r>
              <a:rPr lang="de-DE" altLang="de-DE" dirty="0" err="1" smtClean="0"/>
              <a:t>for</a:t>
            </a:r>
            <a:r>
              <a:rPr lang="de-DE" altLang="de-DE" dirty="0" smtClean="0"/>
              <a:t> Science </a:t>
            </a:r>
            <a:r>
              <a:rPr lang="de-DE" altLang="de-DE" dirty="0"/>
              <a:t>in Germany in 2020</a:t>
            </a:r>
            <a:endParaRPr lang="de-DE" dirty="0"/>
          </a:p>
        </p:txBody>
      </p:sp>
      <p:sp>
        <p:nvSpPr>
          <p:cNvPr id="3" name="Inhaltsplatzhalter 2"/>
          <p:cNvSpPr>
            <a:spLocks noGrp="1"/>
          </p:cNvSpPr>
          <p:nvPr>
            <p:ph idx="1"/>
          </p:nvPr>
        </p:nvSpPr>
        <p:spPr/>
        <p:txBody>
          <a:bodyPr/>
          <a:lstStyle/>
          <a:p>
            <a:pPr marL="285750" indent="-285750">
              <a:spcBef>
                <a:spcPct val="50000"/>
              </a:spcBef>
              <a:buFont typeface="Arial" panose="020B0604020202020204" pitchFamily="34" charset="0"/>
              <a:buChar char="•"/>
            </a:pPr>
            <a:endParaRPr lang="de-DE" altLang="de-DE" b="1" dirty="0" smtClean="0"/>
          </a:p>
          <a:p>
            <a:pPr marL="285750" indent="-285750">
              <a:spcBef>
                <a:spcPct val="50000"/>
              </a:spcBef>
              <a:buFont typeface="Arial" panose="020B0604020202020204" pitchFamily="34" charset="0"/>
              <a:buChar char="•"/>
            </a:pPr>
            <a:r>
              <a:rPr lang="de-DE" altLang="de-DE" b="1" dirty="0" err="1" smtClean="0"/>
              <a:t>Five</a:t>
            </a:r>
            <a:r>
              <a:rPr lang="de-DE" altLang="de-DE" b="1" dirty="0" smtClean="0"/>
              <a:t> </a:t>
            </a:r>
            <a:r>
              <a:rPr lang="de-DE" altLang="de-DE" b="1" dirty="0" err="1"/>
              <a:t>future</a:t>
            </a:r>
            <a:r>
              <a:rPr lang="de-DE" altLang="de-DE" b="1" dirty="0"/>
              <a:t> </a:t>
            </a:r>
            <a:r>
              <a:rPr lang="de-DE" altLang="de-DE" b="1" dirty="0" err="1"/>
              <a:t>scenarios</a:t>
            </a:r>
            <a:r>
              <a:rPr lang="de-DE" altLang="de-DE" dirty="0"/>
              <a:t> </a:t>
            </a:r>
            <a:r>
              <a:rPr lang="de-DE" altLang="de-DE" dirty="0" err="1"/>
              <a:t>describe</a:t>
            </a:r>
            <a:r>
              <a:rPr lang="de-DE" altLang="de-DE" dirty="0"/>
              <a:t> </a:t>
            </a:r>
            <a:r>
              <a:rPr lang="de-DE" altLang="de-DE" b="1" dirty="0" err="1"/>
              <a:t>possible</a:t>
            </a:r>
            <a:r>
              <a:rPr lang="de-DE" altLang="de-DE" b="1" dirty="0"/>
              <a:t> </a:t>
            </a:r>
            <a:r>
              <a:rPr lang="de-DE" altLang="de-DE" b="1" dirty="0" err="1"/>
              <a:t>developments</a:t>
            </a:r>
            <a:r>
              <a:rPr lang="de-DE" altLang="de-DE" b="1" dirty="0"/>
              <a:t> </a:t>
            </a:r>
            <a:r>
              <a:rPr lang="de-DE" altLang="de-DE" b="1" dirty="0" err="1"/>
              <a:t>of</a:t>
            </a:r>
            <a:r>
              <a:rPr lang="de-DE" altLang="de-DE" b="1" dirty="0"/>
              <a:t> Science in Germany</a:t>
            </a:r>
            <a:r>
              <a:rPr lang="de-DE" altLang="de-DE" dirty="0"/>
              <a:t> </a:t>
            </a:r>
            <a:r>
              <a:rPr lang="de-DE" altLang="de-DE" b="1" dirty="0" err="1"/>
              <a:t>by</a:t>
            </a:r>
            <a:r>
              <a:rPr lang="de-DE" altLang="de-DE" b="1" dirty="0"/>
              <a:t> 2020</a:t>
            </a:r>
            <a:r>
              <a:rPr lang="de-DE" altLang="de-DE" dirty="0"/>
              <a:t> (</a:t>
            </a:r>
            <a:r>
              <a:rPr lang="de-DE" altLang="de-DE" dirty="0" err="1"/>
              <a:t>or</a:t>
            </a:r>
            <a:r>
              <a:rPr lang="de-DE" altLang="de-DE" dirty="0"/>
              <a:t> </a:t>
            </a:r>
            <a:r>
              <a:rPr lang="de-DE" altLang="de-DE" dirty="0" err="1"/>
              <a:t>later</a:t>
            </a:r>
            <a:r>
              <a:rPr lang="de-DE" altLang="de-DE" dirty="0"/>
              <a:t>).</a:t>
            </a:r>
          </a:p>
          <a:p>
            <a:pPr>
              <a:spcBef>
                <a:spcPct val="50000"/>
              </a:spcBef>
            </a:pPr>
            <a:endParaRPr lang="de-DE" altLang="de-DE" dirty="0"/>
          </a:p>
          <a:p>
            <a:pPr marL="285750" indent="-285750">
              <a:spcBef>
                <a:spcPct val="50000"/>
              </a:spcBef>
              <a:buFont typeface="Arial" panose="020B0604020202020204" pitchFamily="34" charset="0"/>
              <a:buChar char="•"/>
            </a:pPr>
            <a:r>
              <a:rPr lang="de-DE" altLang="de-DE" dirty="0"/>
              <a:t>The </a:t>
            </a:r>
            <a:r>
              <a:rPr lang="de-DE" altLang="de-DE" dirty="0" err="1"/>
              <a:t>scenarios</a:t>
            </a:r>
            <a:r>
              <a:rPr lang="de-DE" altLang="de-DE" dirty="0"/>
              <a:t> </a:t>
            </a:r>
            <a:r>
              <a:rPr lang="de-DE" altLang="de-DE" dirty="0" err="1"/>
              <a:t>are</a:t>
            </a:r>
            <a:r>
              <a:rPr lang="de-DE" altLang="de-DE" dirty="0"/>
              <a:t> </a:t>
            </a:r>
            <a:r>
              <a:rPr lang="de-DE" altLang="de-DE" b="1" dirty="0" err="1"/>
              <a:t>over-simplified</a:t>
            </a:r>
            <a:r>
              <a:rPr lang="de-DE" altLang="de-DE" dirty="0"/>
              <a:t> </a:t>
            </a:r>
            <a:r>
              <a:rPr lang="de-DE" altLang="de-DE" dirty="0" err="1"/>
              <a:t>and</a:t>
            </a:r>
            <a:r>
              <a:rPr lang="de-DE" altLang="de-DE" dirty="0"/>
              <a:t> </a:t>
            </a:r>
            <a:r>
              <a:rPr lang="de-DE" altLang="de-DE" dirty="0" err="1"/>
              <a:t>describe</a:t>
            </a:r>
            <a:r>
              <a:rPr lang="de-DE" altLang="de-DE" dirty="0"/>
              <a:t> extreme </a:t>
            </a:r>
            <a:r>
              <a:rPr lang="de-DE" altLang="de-DE" dirty="0" err="1"/>
              <a:t>cases</a:t>
            </a:r>
            <a:r>
              <a:rPr lang="de-DE" altLang="de-DE" dirty="0"/>
              <a:t>.</a:t>
            </a:r>
          </a:p>
          <a:p>
            <a:pPr marL="285750" indent="-285750">
              <a:spcBef>
                <a:spcPct val="50000"/>
              </a:spcBef>
              <a:buFont typeface="Arial" panose="020B0604020202020204" pitchFamily="34" charset="0"/>
              <a:buChar char="•"/>
            </a:pPr>
            <a:endParaRPr lang="de-DE" altLang="de-DE" dirty="0"/>
          </a:p>
          <a:p>
            <a:pPr marL="285750" indent="-285750">
              <a:spcBef>
                <a:spcPct val="50000"/>
              </a:spcBef>
              <a:buFont typeface="Arial" panose="020B0604020202020204" pitchFamily="34" charset="0"/>
              <a:buChar char="•"/>
            </a:pPr>
            <a:r>
              <a:rPr lang="de-DE" altLang="de-DE" dirty="0"/>
              <a:t>This </a:t>
            </a:r>
            <a:r>
              <a:rPr lang="de-DE" altLang="de-DE" dirty="0" err="1"/>
              <a:t>is</a:t>
            </a:r>
            <a:r>
              <a:rPr lang="de-DE" altLang="de-DE" dirty="0"/>
              <a:t> </a:t>
            </a:r>
            <a:r>
              <a:rPr lang="de-DE" altLang="de-DE" b="1" dirty="0" err="1"/>
              <a:t>to</a:t>
            </a:r>
            <a:r>
              <a:rPr lang="de-DE" altLang="de-DE" b="1" dirty="0"/>
              <a:t> </a:t>
            </a:r>
            <a:r>
              <a:rPr lang="de-DE" altLang="de-DE" b="1" dirty="0" err="1"/>
              <a:t>emphasize</a:t>
            </a:r>
            <a:r>
              <a:rPr lang="de-DE" altLang="de-DE" b="1" dirty="0"/>
              <a:t> </a:t>
            </a:r>
            <a:r>
              <a:rPr lang="de-DE" altLang="de-DE" b="1" dirty="0" err="1"/>
              <a:t>trends</a:t>
            </a:r>
            <a:r>
              <a:rPr lang="de-DE" altLang="de-DE" dirty="0"/>
              <a:t> </a:t>
            </a:r>
            <a:r>
              <a:rPr lang="de-DE" altLang="de-DE" dirty="0" err="1"/>
              <a:t>and</a:t>
            </a:r>
            <a:r>
              <a:rPr lang="de-DE" altLang="de-DE" dirty="0"/>
              <a:t> </a:t>
            </a:r>
            <a:r>
              <a:rPr lang="de-DE" altLang="de-DE" dirty="0" err="1"/>
              <a:t>to</a:t>
            </a:r>
            <a:r>
              <a:rPr lang="de-DE" altLang="de-DE" dirty="0"/>
              <a:t> </a:t>
            </a:r>
            <a:r>
              <a:rPr lang="de-DE" altLang="de-DE" dirty="0" err="1"/>
              <a:t>allow</a:t>
            </a:r>
            <a:r>
              <a:rPr lang="de-DE" altLang="de-DE" dirty="0"/>
              <a:t> </a:t>
            </a:r>
            <a:r>
              <a:rPr lang="de-DE" altLang="de-DE" b="1" dirty="0" err="1"/>
              <a:t>to</a:t>
            </a:r>
            <a:r>
              <a:rPr lang="de-DE" altLang="de-DE" b="1" dirty="0"/>
              <a:t> </a:t>
            </a:r>
            <a:r>
              <a:rPr lang="de-DE" altLang="de-DE" b="1" dirty="0" err="1"/>
              <a:t>infer</a:t>
            </a:r>
            <a:r>
              <a:rPr lang="de-DE" altLang="de-DE" b="1" dirty="0"/>
              <a:t> </a:t>
            </a:r>
            <a:r>
              <a:rPr lang="de-DE" altLang="de-DE" b="1" dirty="0" err="1"/>
              <a:t>development</a:t>
            </a:r>
            <a:r>
              <a:rPr lang="de-DE" altLang="de-DE" b="1" dirty="0"/>
              <a:t> </a:t>
            </a:r>
            <a:r>
              <a:rPr lang="de-DE" altLang="de-DE" b="1" dirty="0" err="1"/>
              <a:t>steps</a:t>
            </a:r>
            <a:r>
              <a:rPr lang="de-DE" altLang="de-DE" dirty="0"/>
              <a:t>. </a:t>
            </a:r>
          </a:p>
          <a:p>
            <a:pPr marL="285750" indent="-285750">
              <a:buFont typeface="Arial" panose="020B0604020202020204" pitchFamily="34" charset="0"/>
              <a:buChar char="•"/>
            </a:pPr>
            <a:endParaRPr lang="de-DE" dirty="0"/>
          </a:p>
        </p:txBody>
      </p:sp>
      <p:pic>
        <p:nvPicPr>
          <p:cNvPr id="4"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2320" y="5373216"/>
            <a:ext cx="1049337"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67917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588963"/>
            <a:ext cx="1049337"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title"/>
          </p:nvPr>
        </p:nvSpPr>
        <p:spPr>
          <a:xfrm>
            <a:off x="684213" y="620713"/>
            <a:ext cx="6048375" cy="720055"/>
          </a:xfrm>
        </p:spPr>
        <p:txBody>
          <a:bodyPr/>
          <a:lstStyle/>
          <a:p>
            <a:r>
              <a:rPr lang="de-DE" altLang="de-DE" dirty="0" smtClean="0"/>
              <a:t>Scenario I:</a:t>
            </a:r>
            <a:r>
              <a:rPr lang="de-DE" altLang="de-DE" dirty="0"/>
              <a:t/>
            </a:r>
            <a:br>
              <a:rPr lang="de-DE" altLang="de-DE" dirty="0"/>
            </a:br>
            <a:r>
              <a:rPr lang="de-DE" altLang="de-DE" sz="2400" dirty="0"/>
              <a:t>New </a:t>
            </a:r>
            <a:r>
              <a:rPr lang="de-DE" altLang="de-DE" sz="2400" dirty="0" err="1"/>
              <a:t>performance</a:t>
            </a:r>
            <a:r>
              <a:rPr lang="de-DE" altLang="de-DE" sz="2400" dirty="0"/>
              <a:t> </a:t>
            </a:r>
            <a:r>
              <a:rPr lang="de-DE" altLang="de-DE" sz="2400" dirty="0" err="1"/>
              <a:t>indicators</a:t>
            </a:r>
            <a:r>
              <a:rPr lang="de-DE" altLang="de-DE" sz="2400" dirty="0"/>
              <a:t> </a:t>
            </a:r>
            <a:r>
              <a:rPr lang="de-DE" altLang="de-DE" sz="2400" dirty="0" err="1"/>
              <a:t>for</a:t>
            </a:r>
            <a:r>
              <a:rPr lang="de-DE" altLang="de-DE" sz="2400" dirty="0"/>
              <a:t> Science</a:t>
            </a:r>
            <a:endParaRPr lang="de-DE" sz="2400" dirty="0"/>
          </a:p>
        </p:txBody>
      </p:sp>
      <p:sp>
        <p:nvSpPr>
          <p:cNvPr id="3" name="Inhaltsplatzhalter 2"/>
          <p:cNvSpPr>
            <a:spLocks noGrp="1"/>
          </p:cNvSpPr>
          <p:nvPr>
            <p:ph idx="1"/>
          </p:nvPr>
        </p:nvSpPr>
        <p:spPr/>
        <p:txBody>
          <a:bodyPr/>
          <a:lstStyle/>
          <a:p>
            <a:pPr marL="285750" indent="-285750">
              <a:buFont typeface="Arial" panose="020B0604020202020204" pitchFamily="34" charset="0"/>
              <a:buChar char="•"/>
            </a:pPr>
            <a:endParaRPr lang="de-DE" altLang="de-DE" dirty="0" smtClean="0"/>
          </a:p>
          <a:p>
            <a:pPr marL="285750" indent="-285750">
              <a:buFont typeface="Arial" panose="020B0604020202020204" pitchFamily="34" charset="0"/>
              <a:buChar char="•"/>
            </a:pPr>
            <a:r>
              <a:rPr lang="de-DE" altLang="de-DE" dirty="0" smtClean="0"/>
              <a:t>The </a:t>
            </a:r>
            <a:r>
              <a:rPr lang="de-DE" altLang="de-DE" dirty="0"/>
              <a:t>simple </a:t>
            </a:r>
            <a:r>
              <a:rPr lang="de-DE" altLang="de-DE" dirty="0" err="1"/>
              <a:t>tallying</a:t>
            </a:r>
            <a:r>
              <a:rPr lang="de-DE" altLang="de-DE" dirty="0"/>
              <a:t> </a:t>
            </a:r>
            <a:r>
              <a:rPr lang="de-DE" altLang="de-DE" dirty="0" err="1"/>
              <a:t>of</a:t>
            </a:r>
            <a:r>
              <a:rPr lang="de-DE" altLang="de-DE" dirty="0"/>
              <a:t> </a:t>
            </a:r>
            <a:r>
              <a:rPr lang="de-DE" altLang="de-DE" dirty="0" err="1"/>
              <a:t>publications</a:t>
            </a:r>
            <a:r>
              <a:rPr lang="de-DE" altLang="de-DE" dirty="0"/>
              <a:t> </a:t>
            </a:r>
            <a:r>
              <a:rPr lang="de-DE" altLang="de-DE" dirty="0" err="1"/>
              <a:t>and</a:t>
            </a:r>
            <a:r>
              <a:rPr lang="de-DE" altLang="de-DE" dirty="0"/>
              <a:t> </a:t>
            </a:r>
            <a:r>
              <a:rPr lang="de-DE" altLang="de-DE" dirty="0" err="1"/>
              <a:t>quotes</a:t>
            </a:r>
            <a:r>
              <a:rPr lang="de-DE" altLang="de-DE" dirty="0"/>
              <a:t> </a:t>
            </a:r>
            <a:r>
              <a:rPr lang="de-DE" altLang="de-DE" dirty="0" err="1"/>
              <a:t>to</a:t>
            </a:r>
            <a:r>
              <a:rPr lang="de-DE" altLang="de-DE" dirty="0"/>
              <a:t> </a:t>
            </a:r>
            <a:r>
              <a:rPr lang="de-DE" altLang="de-DE" dirty="0" err="1"/>
              <a:t>judge</a:t>
            </a:r>
            <a:r>
              <a:rPr lang="de-DE" altLang="de-DE" dirty="0"/>
              <a:t> </a:t>
            </a:r>
            <a:r>
              <a:rPr lang="de-DE" altLang="de-DE" dirty="0" err="1"/>
              <a:t>academic</a:t>
            </a:r>
            <a:r>
              <a:rPr lang="de-DE" altLang="de-DE" dirty="0"/>
              <a:t> </a:t>
            </a:r>
            <a:r>
              <a:rPr lang="de-DE" altLang="de-DE" dirty="0" err="1"/>
              <a:t>performance</a:t>
            </a:r>
            <a:r>
              <a:rPr lang="de-DE" altLang="de-DE" dirty="0"/>
              <a:t> </a:t>
            </a:r>
            <a:r>
              <a:rPr lang="de-DE" altLang="de-DE" dirty="0" err="1"/>
              <a:t>is</a:t>
            </a:r>
            <a:r>
              <a:rPr lang="de-DE" altLang="de-DE" dirty="0"/>
              <a:t> </a:t>
            </a:r>
            <a:r>
              <a:rPr lang="de-DE" altLang="de-DE" dirty="0" err="1"/>
              <a:t>replaced</a:t>
            </a:r>
            <a:r>
              <a:rPr lang="de-DE" altLang="de-DE" dirty="0"/>
              <a:t> </a:t>
            </a:r>
            <a:r>
              <a:rPr lang="de-DE" altLang="de-DE" dirty="0" err="1"/>
              <a:t>by</a:t>
            </a:r>
            <a:r>
              <a:rPr lang="de-DE" altLang="de-DE" dirty="0"/>
              <a:t> </a:t>
            </a:r>
            <a:r>
              <a:rPr lang="de-DE" altLang="de-DE" b="1" dirty="0"/>
              <a:t>a </a:t>
            </a:r>
            <a:r>
              <a:rPr lang="de-DE" altLang="de-DE" b="1" dirty="0" err="1"/>
              <a:t>combination</a:t>
            </a:r>
            <a:r>
              <a:rPr lang="de-DE" altLang="de-DE" b="1" dirty="0"/>
              <a:t> </a:t>
            </a:r>
            <a:r>
              <a:rPr lang="de-DE" altLang="de-DE" b="1" dirty="0" err="1"/>
              <a:t>of</a:t>
            </a:r>
            <a:r>
              <a:rPr lang="de-DE" altLang="de-DE" b="1" dirty="0"/>
              <a:t> </a:t>
            </a:r>
            <a:r>
              <a:rPr lang="de-DE" altLang="de-DE" b="1" dirty="0" err="1"/>
              <a:t>publications</a:t>
            </a:r>
            <a:r>
              <a:rPr lang="de-DE" altLang="de-DE" b="1" dirty="0"/>
              <a:t> </a:t>
            </a:r>
            <a:r>
              <a:rPr lang="de-DE" altLang="de-DE" b="1" dirty="0" err="1"/>
              <a:t>of</a:t>
            </a:r>
            <a:r>
              <a:rPr lang="de-DE" altLang="de-DE" b="1" dirty="0"/>
              <a:t> </a:t>
            </a:r>
            <a:r>
              <a:rPr lang="de-DE" altLang="de-DE" b="1" dirty="0" err="1"/>
              <a:t>articles</a:t>
            </a:r>
            <a:r>
              <a:rPr lang="de-DE" altLang="de-DE" b="1" dirty="0"/>
              <a:t>, </a:t>
            </a:r>
            <a:r>
              <a:rPr lang="de-DE" altLang="de-DE" b="1" dirty="0" err="1"/>
              <a:t>research</a:t>
            </a:r>
            <a:r>
              <a:rPr lang="de-DE" altLang="de-DE" b="1" dirty="0"/>
              <a:t> </a:t>
            </a:r>
            <a:r>
              <a:rPr lang="de-DE" altLang="de-DE" b="1" dirty="0" err="1"/>
              <a:t>data</a:t>
            </a:r>
            <a:r>
              <a:rPr lang="de-DE" altLang="de-DE" b="1" dirty="0"/>
              <a:t> </a:t>
            </a:r>
            <a:r>
              <a:rPr lang="de-DE" altLang="de-DE" b="1" dirty="0" err="1"/>
              <a:t>and</a:t>
            </a:r>
            <a:r>
              <a:rPr lang="de-DE" altLang="de-DE" b="1" dirty="0"/>
              <a:t> </a:t>
            </a:r>
            <a:r>
              <a:rPr lang="de-DE" altLang="de-DE" b="1" dirty="0" err="1"/>
              <a:t>software</a:t>
            </a:r>
            <a:r>
              <a:rPr lang="de-DE" altLang="de-DE" dirty="0"/>
              <a:t>.</a:t>
            </a:r>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dirty="0"/>
              <a:t>An </a:t>
            </a:r>
            <a:r>
              <a:rPr lang="de-DE" altLang="de-DE" b="1" dirty="0"/>
              <a:t>international </a:t>
            </a:r>
            <a:r>
              <a:rPr lang="de-DE" altLang="de-DE" b="1" dirty="0" err="1"/>
              <a:t>scoring</a:t>
            </a:r>
            <a:r>
              <a:rPr lang="de-DE" altLang="de-DE" b="1" dirty="0"/>
              <a:t> </a:t>
            </a:r>
            <a:r>
              <a:rPr lang="de-DE" altLang="de-DE" b="1" dirty="0" err="1"/>
              <a:t>system</a:t>
            </a:r>
            <a:r>
              <a:rPr lang="de-DE" altLang="de-DE" dirty="0"/>
              <a:t> </a:t>
            </a:r>
            <a:r>
              <a:rPr lang="de-DE" altLang="de-DE" dirty="0" err="1"/>
              <a:t>becomes</a:t>
            </a:r>
            <a:r>
              <a:rPr lang="de-DE" altLang="de-DE" dirty="0"/>
              <a:t> </a:t>
            </a:r>
            <a:r>
              <a:rPr lang="de-DE" altLang="de-DE" dirty="0" err="1"/>
              <a:t>established</a:t>
            </a:r>
            <a:r>
              <a:rPr lang="de-DE" altLang="de-DE" dirty="0"/>
              <a:t> </a:t>
            </a:r>
            <a:r>
              <a:rPr lang="de-DE" altLang="de-DE" dirty="0" err="1"/>
              <a:t>and</a:t>
            </a:r>
            <a:r>
              <a:rPr lang="de-DE" altLang="de-DE" dirty="0"/>
              <a:t> </a:t>
            </a:r>
            <a:r>
              <a:rPr lang="de-DE" altLang="de-DE" dirty="0" err="1"/>
              <a:t>provides</a:t>
            </a:r>
            <a:r>
              <a:rPr lang="de-DE" altLang="de-DE" dirty="0"/>
              <a:t> </a:t>
            </a:r>
            <a:r>
              <a:rPr lang="de-DE" altLang="de-DE" dirty="0" err="1"/>
              <a:t>access</a:t>
            </a:r>
            <a:r>
              <a:rPr lang="de-DE" altLang="de-DE" dirty="0"/>
              <a:t> </a:t>
            </a:r>
            <a:r>
              <a:rPr lang="de-DE" altLang="de-DE" dirty="0" err="1"/>
              <a:t>to</a:t>
            </a:r>
            <a:r>
              <a:rPr lang="de-DE" altLang="de-DE" dirty="0"/>
              <a:t> </a:t>
            </a:r>
            <a:r>
              <a:rPr lang="de-DE" altLang="de-DE" dirty="0" err="1"/>
              <a:t>research</a:t>
            </a:r>
            <a:r>
              <a:rPr lang="de-DE" altLang="de-DE" dirty="0"/>
              <a:t> </a:t>
            </a:r>
            <a:r>
              <a:rPr lang="de-DE" altLang="de-DE" dirty="0" err="1"/>
              <a:t>ressources</a:t>
            </a:r>
            <a:r>
              <a:rPr lang="de-DE" altLang="de-DE" dirty="0"/>
              <a:t>.</a:t>
            </a:r>
          </a:p>
          <a:p>
            <a:endParaRPr lang="de-DE" dirty="0"/>
          </a:p>
        </p:txBody>
      </p:sp>
    </p:spTree>
    <p:extLst>
      <p:ext uri="{BB962C8B-B14F-4D97-AF65-F5344CB8AC3E}">
        <p14:creationId xmlns:p14="http://schemas.microsoft.com/office/powerpoint/2010/main" val="37189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213" y="620713"/>
            <a:ext cx="6048375" cy="720055"/>
          </a:xfrm>
        </p:spPr>
        <p:txBody>
          <a:bodyPr/>
          <a:lstStyle/>
          <a:p>
            <a:r>
              <a:rPr lang="de-DE" altLang="de-DE" dirty="0"/>
              <a:t>Scenario </a:t>
            </a:r>
            <a:r>
              <a:rPr lang="de-DE" altLang="de-DE" dirty="0" smtClean="0"/>
              <a:t>II:</a:t>
            </a:r>
            <a:r>
              <a:rPr lang="de-DE" altLang="de-DE" dirty="0"/>
              <a:t/>
            </a:r>
            <a:br>
              <a:rPr lang="de-DE" altLang="de-DE" dirty="0"/>
            </a:br>
            <a:r>
              <a:rPr lang="de-DE" altLang="de-DE" sz="2400" dirty="0"/>
              <a:t>Libraries </a:t>
            </a:r>
            <a:r>
              <a:rPr lang="de-DE" altLang="de-DE" sz="2400" dirty="0" err="1"/>
              <a:t>are</a:t>
            </a:r>
            <a:r>
              <a:rPr lang="de-DE" altLang="de-DE" sz="2400" dirty="0"/>
              <a:t> </a:t>
            </a:r>
            <a:r>
              <a:rPr lang="de-DE" altLang="de-DE" sz="2400" dirty="0" err="1"/>
              <a:t>the</a:t>
            </a:r>
            <a:r>
              <a:rPr lang="de-DE" altLang="de-DE" sz="2400" dirty="0"/>
              <a:t> Future</a:t>
            </a:r>
            <a:endParaRPr lang="de-DE" dirty="0"/>
          </a:p>
        </p:txBody>
      </p:sp>
      <p:sp>
        <p:nvSpPr>
          <p:cNvPr id="3" name="Inhaltsplatzhalter 2"/>
          <p:cNvSpPr>
            <a:spLocks noGrp="1"/>
          </p:cNvSpPr>
          <p:nvPr>
            <p:ph idx="1"/>
          </p:nvPr>
        </p:nvSpPr>
        <p:spPr/>
        <p:txBody>
          <a:bodyPr/>
          <a:lstStyle/>
          <a:p>
            <a:endParaRPr lang="de-DE" dirty="0" smtClean="0"/>
          </a:p>
          <a:p>
            <a:pPr marL="285750" indent="-285750">
              <a:buFont typeface="Arial" panose="020B0604020202020204" pitchFamily="34" charset="0"/>
              <a:buChar char="•"/>
            </a:pPr>
            <a:r>
              <a:rPr lang="de-DE" altLang="de-DE" b="1" dirty="0"/>
              <a:t>Libraries </a:t>
            </a:r>
            <a:r>
              <a:rPr lang="de-DE" altLang="de-DE" b="1" dirty="0" err="1"/>
              <a:t>evolve</a:t>
            </a:r>
            <a:r>
              <a:rPr lang="de-DE" altLang="de-DE" b="1" dirty="0"/>
              <a:t> </a:t>
            </a:r>
            <a:r>
              <a:rPr lang="de-DE" altLang="de-DE" b="1" dirty="0" err="1"/>
              <a:t>into</a:t>
            </a:r>
            <a:r>
              <a:rPr lang="de-DE" altLang="de-DE" b="1" dirty="0"/>
              <a:t> innovative, </a:t>
            </a:r>
            <a:r>
              <a:rPr lang="de-DE" altLang="de-DE" b="1" dirty="0" err="1"/>
              <a:t>interlinked</a:t>
            </a:r>
            <a:r>
              <a:rPr lang="de-DE" altLang="de-DE" b="1" dirty="0"/>
              <a:t> </a:t>
            </a:r>
            <a:r>
              <a:rPr lang="de-DE" altLang="de-DE" b="1" dirty="0" err="1"/>
              <a:t>centers</a:t>
            </a:r>
            <a:r>
              <a:rPr lang="de-DE" altLang="de-DE" b="1" dirty="0"/>
              <a:t> </a:t>
            </a:r>
            <a:r>
              <a:rPr lang="de-DE" altLang="de-DE" b="1" dirty="0" err="1"/>
              <a:t>for</a:t>
            </a:r>
            <a:r>
              <a:rPr lang="de-DE" altLang="de-DE" b="1" dirty="0"/>
              <a:t> </a:t>
            </a:r>
            <a:r>
              <a:rPr lang="de-DE" altLang="de-DE" b="1" dirty="0" err="1"/>
              <a:t>information</a:t>
            </a:r>
            <a:r>
              <a:rPr lang="de-DE" altLang="de-DE" b="1" dirty="0"/>
              <a:t> </a:t>
            </a:r>
            <a:r>
              <a:rPr lang="de-DE" altLang="de-DE" b="1" dirty="0" err="1"/>
              <a:t>and</a:t>
            </a:r>
            <a:r>
              <a:rPr lang="de-DE" altLang="de-DE" b="1" dirty="0"/>
              <a:t> </a:t>
            </a:r>
            <a:r>
              <a:rPr lang="de-DE" altLang="de-DE" b="1" dirty="0" err="1"/>
              <a:t>competence</a:t>
            </a:r>
            <a:r>
              <a:rPr lang="de-DE" altLang="de-DE" dirty="0"/>
              <a:t>.</a:t>
            </a:r>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b="1" dirty="0"/>
              <a:t>Data </a:t>
            </a:r>
            <a:r>
              <a:rPr lang="de-DE" altLang="de-DE" b="1" dirty="0" err="1"/>
              <a:t>Scientists</a:t>
            </a:r>
            <a:r>
              <a:rPr lang="de-DE" altLang="de-DE" dirty="0"/>
              <a:t>, </a:t>
            </a:r>
            <a:r>
              <a:rPr lang="de-DE" altLang="de-DE" dirty="0" err="1"/>
              <a:t>highly</a:t>
            </a:r>
            <a:r>
              <a:rPr lang="de-DE" altLang="de-DE" dirty="0"/>
              <a:t> </a:t>
            </a:r>
            <a:r>
              <a:rPr lang="de-DE" altLang="de-DE" dirty="0" err="1"/>
              <a:t>qualified</a:t>
            </a:r>
            <a:r>
              <a:rPr lang="de-DE" altLang="de-DE" dirty="0"/>
              <a:t> </a:t>
            </a:r>
            <a:r>
              <a:rPr lang="de-DE" altLang="de-DE" dirty="0" err="1"/>
              <a:t>experts</a:t>
            </a:r>
            <a:r>
              <a:rPr lang="de-DE" altLang="de-DE" dirty="0"/>
              <a:t> in </a:t>
            </a:r>
            <a:r>
              <a:rPr lang="de-DE" altLang="de-DE" dirty="0" err="1"/>
              <a:t>the</a:t>
            </a:r>
            <a:r>
              <a:rPr lang="de-DE" altLang="de-DE" dirty="0"/>
              <a:t> </a:t>
            </a:r>
            <a:r>
              <a:rPr lang="de-DE" altLang="de-DE" dirty="0" err="1"/>
              <a:t>use</a:t>
            </a:r>
            <a:r>
              <a:rPr lang="de-DE" altLang="de-DE" dirty="0"/>
              <a:t> </a:t>
            </a:r>
            <a:r>
              <a:rPr lang="de-DE" altLang="de-DE" dirty="0" err="1"/>
              <a:t>of</a:t>
            </a:r>
            <a:r>
              <a:rPr lang="de-DE" altLang="de-DE" dirty="0"/>
              <a:t> </a:t>
            </a:r>
            <a:r>
              <a:rPr lang="de-DE" altLang="de-DE" dirty="0" err="1"/>
              <a:t>data</a:t>
            </a:r>
            <a:r>
              <a:rPr lang="de-DE" altLang="de-DE" dirty="0"/>
              <a:t>, </a:t>
            </a:r>
            <a:r>
              <a:rPr lang="de-DE" altLang="de-DE" b="1" dirty="0" err="1"/>
              <a:t>work</a:t>
            </a:r>
            <a:r>
              <a:rPr lang="de-DE" altLang="de-DE" b="1" dirty="0"/>
              <a:t> in </a:t>
            </a:r>
            <a:r>
              <a:rPr lang="de-DE" altLang="de-DE" b="1" dirty="0" err="1"/>
              <a:t>libraries</a:t>
            </a:r>
            <a:r>
              <a:rPr lang="de-DE" altLang="de-DE" dirty="0"/>
              <a:t> in </a:t>
            </a:r>
            <a:r>
              <a:rPr lang="de-DE" altLang="de-DE" dirty="0" err="1"/>
              <a:t>fields</a:t>
            </a:r>
            <a:r>
              <a:rPr lang="de-DE" altLang="de-DE" dirty="0"/>
              <a:t> like </a:t>
            </a:r>
            <a:r>
              <a:rPr lang="de-DE" altLang="de-DE" b="1" dirty="0" err="1"/>
              <a:t>curation</a:t>
            </a:r>
            <a:r>
              <a:rPr lang="de-DE" altLang="de-DE" b="1" dirty="0"/>
              <a:t>, </a:t>
            </a:r>
            <a:r>
              <a:rPr lang="de-DE" altLang="de-DE" b="1" dirty="0" err="1"/>
              <a:t>quality</a:t>
            </a:r>
            <a:r>
              <a:rPr lang="de-DE" altLang="de-DE" b="1" dirty="0"/>
              <a:t> </a:t>
            </a:r>
            <a:r>
              <a:rPr lang="de-DE" altLang="de-DE" b="1" dirty="0" err="1"/>
              <a:t>assurance</a:t>
            </a:r>
            <a:r>
              <a:rPr lang="de-DE" altLang="de-DE" b="1" dirty="0"/>
              <a:t> </a:t>
            </a:r>
            <a:r>
              <a:rPr lang="de-DE" altLang="de-DE" b="1" dirty="0" err="1"/>
              <a:t>or</a:t>
            </a:r>
            <a:r>
              <a:rPr lang="de-DE" altLang="de-DE" b="1" dirty="0"/>
              <a:t> </a:t>
            </a:r>
            <a:r>
              <a:rPr lang="de-DE" altLang="de-DE" b="1" dirty="0" err="1"/>
              <a:t>archiving</a:t>
            </a:r>
            <a:r>
              <a:rPr lang="de-DE" altLang="de-DE" b="1" dirty="0"/>
              <a:t>.</a:t>
            </a:r>
          </a:p>
          <a:p>
            <a:pPr marL="285750" indent="-285750">
              <a:buFont typeface="Arial" panose="020B0604020202020204" pitchFamily="34" charset="0"/>
              <a:buChar char="•"/>
            </a:pPr>
            <a:endParaRPr lang="de-DE" altLang="de-DE" b="1" dirty="0"/>
          </a:p>
          <a:p>
            <a:pPr marL="285750" indent="-285750">
              <a:buFont typeface="Arial" panose="020B0604020202020204" pitchFamily="34" charset="0"/>
              <a:buChar char="•"/>
            </a:pPr>
            <a:r>
              <a:rPr lang="de-DE" altLang="de-DE" b="1" dirty="0"/>
              <a:t>Libraries </a:t>
            </a:r>
            <a:r>
              <a:rPr lang="de-DE" altLang="de-DE" b="1" dirty="0" err="1"/>
              <a:t>replace</a:t>
            </a:r>
            <a:r>
              <a:rPr lang="de-DE" altLang="de-DE" b="1" dirty="0"/>
              <a:t> </a:t>
            </a:r>
            <a:r>
              <a:rPr lang="de-DE" altLang="de-DE" b="1" dirty="0" err="1"/>
              <a:t>the</a:t>
            </a:r>
            <a:r>
              <a:rPr lang="de-DE" altLang="de-DE" b="1" dirty="0"/>
              <a:t> </a:t>
            </a:r>
            <a:r>
              <a:rPr lang="de-DE" altLang="de-DE" b="1" dirty="0" err="1"/>
              <a:t>scientific</a:t>
            </a:r>
            <a:r>
              <a:rPr lang="de-DE" altLang="de-DE" b="1" dirty="0"/>
              <a:t> </a:t>
            </a:r>
            <a:r>
              <a:rPr lang="de-DE" altLang="de-DE" b="1" dirty="0" err="1"/>
              <a:t>publishers</a:t>
            </a:r>
            <a:r>
              <a:rPr lang="de-DE" altLang="de-DE" b="1" dirty="0"/>
              <a:t> </a:t>
            </a:r>
            <a:r>
              <a:rPr lang="de-DE" altLang="de-DE" b="1" dirty="0" err="1"/>
              <a:t>of</a:t>
            </a:r>
            <a:r>
              <a:rPr lang="de-DE" altLang="de-DE" b="1" dirty="0"/>
              <a:t> </a:t>
            </a:r>
            <a:r>
              <a:rPr lang="de-DE" altLang="de-DE" b="1" dirty="0" err="1"/>
              <a:t>today</a:t>
            </a:r>
            <a:r>
              <a:rPr lang="de-DE" altLang="de-DE" b="1" dirty="0"/>
              <a:t>.</a:t>
            </a:r>
          </a:p>
          <a:p>
            <a:endParaRPr lang="de-DE" dirty="0"/>
          </a:p>
        </p:txBody>
      </p:sp>
      <p:pic>
        <p:nvPicPr>
          <p:cNvPr id="4"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404664"/>
            <a:ext cx="1049337"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61275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213" y="620713"/>
            <a:ext cx="6048375" cy="720055"/>
          </a:xfrm>
        </p:spPr>
        <p:txBody>
          <a:bodyPr/>
          <a:lstStyle/>
          <a:p>
            <a:r>
              <a:rPr lang="de-DE" altLang="de-DE" dirty="0"/>
              <a:t>Scenario </a:t>
            </a:r>
            <a:r>
              <a:rPr lang="de-DE" altLang="de-DE" dirty="0" smtClean="0"/>
              <a:t>III:</a:t>
            </a:r>
            <a:r>
              <a:rPr lang="de-DE" altLang="de-DE" dirty="0"/>
              <a:t/>
            </a:r>
            <a:br>
              <a:rPr lang="de-DE" altLang="de-DE" dirty="0"/>
            </a:br>
            <a:r>
              <a:rPr lang="de-DE" altLang="de-DE" sz="2400" dirty="0"/>
              <a:t>The </a:t>
            </a:r>
            <a:r>
              <a:rPr lang="de-DE" altLang="de-DE" sz="2400" dirty="0" err="1"/>
              <a:t>Rise</a:t>
            </a:r>
            <a:r>
              <a:rPr lang="de-DE" altLang="de-DE" sz="2400" dirty="0"/>
              <a:t> </a:t>
            </a:r>
            <a:r>
              <a:rPr lang="de-DE" altLang="de-DE" sz="2400" dirty="0" err="1"/>
              <a:t>of</a:t>
            </a:r>
            <a:r>
              <a:rPr lang="de-DE" altLang="de-DE" sz="2400" dirty="0"/>
              <a:t> </a:t>
            </a:r>
            <a:r>
              <a:rPr lang="de-DE" altLang="de-DE" sz="2400" dirty="0" err="1"/>
              <a:t>the</a:t>
            </a:r>
            <a:r>
              <a:rPr lang="de-DE" altLang="de-DE" sz="2400" dirty="0"/>
              <a:t> Data </a:t>
            </a:r>
            <a:r>
              <a:rPr lang="de-DE" altLang="de-DE" sz="2400" dirty="0" err="1"/>
              <a:t>Scientists</a:t>
            </a:r>
            <a:endParaRPr lang="de-DE" sz="2400" dirty="0"/>
          </a:p>
        </p:txBody>
      </p:sp>
      <p:sp>
        <p:nvSpPr>
          <p:cNvPr id="3" name="Inhaltsplatzhalter 2"/>
          <p:cNvSpPr>
            <a:spLocks noGrp="1"/>
          </p:cNvSpPr>
          <p:nvPr>
            <p:ph idx="1"/>
          </p:nvPr>
        </p:nvSpPr>
        <p:spPr/>
        <p:txBody>
          <a:bodyPr/>
          <a:lstStyle/>
          <a:p>
            <a:pPr marL="285750" indent="-285750">
              <a:spcBef>
                <a:spcPct val="50000"/>
              </a:spcBef>
              <a:buFont typeface="Arial" panose="020B0604020202020204" pitchFamily="34" charset="0"/>
              <a:buChar char="•"/>
            </a:pPr>
            <a:endParaRPr lang="de-DE" altLang="de-DE" b="1" dirty="0" smtClean="0"/>
          </a:p>
          <a:p>
            <a:pPr marL="285750" indent="-285750">
              <a:spcBef>
                <a:spcPct val="50000"/>
              </a:spcBef>
              <a:buFont typeface="Arial" panose="020B0604020202020204" pitchFamily="34" charset="0"/>
              <a:buChar char="•"/>
            </a:pPr>
            <a:r>
              <a:rPr lang="de-DE" altLang="de-DE" b="1" dirty="0" smtClean="0"/>
              <a:t>The </a:t>
            </a:r>
            <a:r>
              <a:rPr lang="de-DE" altLang="de-DE" b="1" dirty="0" err="1"/>
              <a:t>profession</a:t>
            </a:r>
            <a:r>
              <a:rPr lang="de-DE" altLang="de-DE" b="1" dirty="0"/>
              <a:t> „Data Scientist“ </a:t>
            </a:r>
            <a:r>
              <a:rPr lang="de-DE" altLang="de-DE" b="1" dirty="0" err="1"/>
              <a:t>becomes</a:t>
            </a:r>
            <a:r>
              <a:rPr lang="de-DE" altLang="de-DE" b="1" dirty="0"/>
              <a:t> </a:t>
            </a:r>
            <a:r>
              <a:rPr lang="de-DE" altLang="de-DE" b="1" dirty="0" err="1"/>
              <a:t>established</a:t>
            </a:r>
            <a:r>
              <a:rPr lang="de-DE" altLang="de-DE" b="1" dirty="0"/>
              <a:t> in </a:t>
            </a:r>
            <a:r>
              <a:rPr lang="de-DE" altLang="de-DE" b="1" dirty="0" err="1"/>
              <a:t>Academia</a:t>
            </a:r>
            <a:r>
              <a:rPr lang="de-DE" altLang="de-DE" b="1" dirty="0"/>
              <a:t>.</a:t>
            </a:r>
          </a:p>
          <a:p>
            <a:pPr marL="285750" indent="-285750">
              <a:spcBef>
                <a:spcPct val="50000"/>
              </a:spcBef>
              <a:buFont typeface="Arial" panose="020B0604020202020204" pitchFamily="34" charset="0"/>
              <a:buChar char="•"/>
            </a:pPr>
            <a:endParaRPr lang="de-DE" altLang="de-DE" b="1" dirty="0"/>
          </a:p>
          <a:p>
            <a:pPr marL="285750" indent="-285750">
              <a:spcBef>
                <a:spcPct val="50000"/>
              </a:spcBef>
              <a:buFont typeface="Arial" panose="020B0604020202020204" pitchFamily="34" charset="0"/>
              <a:buChar char="•"/>
            </a:pPr>
            <a:r>
              <a:rPr lang="de-DE" altLang="de-DE" dirty="0"/>
              <a:t>Data </a:t>
            </a:r>
            <a:r>
              <a:rPr lang="de-DE" altLang="de-DE" dirty="0" err="1"/>
              <a:t>Scientists</a:t>
            </a:r>
            <a:r>
              <a:rPr lang="de-DE" altLang="de-DE" dirty="0"/>
              <a:t> </a:t>
            </a:r>
            <a:r>
              <a:rPr lang="de-DE" altLang="de-DE" dirty="0" err="1"/>
              <a:t>work</a:t>
            </a:r>
            <a:r>
              <a:rPr lang="de-DE" altLang="de-DE" dirty="0"/>
              <a:t> </a:t>
            </a:r>
            <a:r>
              <a:rPr lang="de-DE" altLang="de-DE" dirty="0" err="1"/>
              <a:t>for</a:t>
            </a:r>
            <a:r>
              <a:rPr lang="de-DE" altLang="de-DE" dirty="0"/>
              <a:t> </a:t>
            </a:r>
            <a:r>
              <a:rPr lang="de-DE" altLang="de-DE" b="1" dirty="0"/>
              <a:t>modern </a:t>
            </a:r>
            <a:r>
              <a:rPr lang="de-DE" altLang="de-DE" b="1" dirty="0" err="1"/>
              <a:t>information</a:t>
            </a:r>
            <a:r>
              <a:rPr lang="de-DE" altLang="de-DE" b="1" dirty="0"/>
              <a:t> </a:t>
            </a:r>
            <a:r>
              <a:rPr lang="de-DE" altLang="de-DE" b="1" dirty="0" err="1"/>
              <a:t>providers</a:t>
            </a:r>
            <a:r>
              <a:rPr lang="de-DE" altLang="de-DE" dirty="0"/>
              <a:t> </a:t>
            </a:r>
            <a:r>
              <a:rPr lang="de-DE" altLang="de-DE" dirty="0" err="1"/>
              <a:t>for</a:t>
            </a:r>
            <a:r>
              <a:rPr lang="de-DE" altLang="de-DE" dirty="0"/>
              <a:t> </a:t>
            </a:r>
            <a:r>
              <a:rPr lang="de-DE" altLang="de-DE" dirty="0" err="1"/>
              <a:t>Academia</a:t>
            </a:r>
            <a:r>
              <a:rPr lang="de-DE" altLang="de-DE" dirty="0"/>
              <a:t>, </a:t>
            </a:r>
            <a:r>
              <a:rPr lang="de-DE" altLang="de-DE" b="1" dirty="0" err="1"/>
              <a:t>which</a:t>
            </a:r>
            <a:r>
              <a:rPr lang="de-DE" altLang="de-DE" b="1" dirty="0"/>
              <a:t> </a:t>
            </a:r>
            <a:r>
              <a:rPr lang="de-DE" altLang="de-DE" b="1" dirty="0" err="1"/>
              <a:t>have</a:t>
            </a:r>
            <a:r>
              <a:rPr lang="de-DE" altLang="de-DE" b="1" dirty="0"/>
              <a:t> </a:t>
            </a:r>
            <a:r>
              <a:rPr lang="de-DE" altLang="de-DE" b="1" dirty="0" err="1"/>
              <a:t>evolved</a:t>
            </a:r>
            <a:r>
              <a:rPr lang="de-DE" altLang="de-DE" b="1" dirty="0"/>
              <a:t> </a:t>
            </a:r>
            <a:r>
              <a:rPr lang="de-DE" altLang="de-DE" b="1" dirty="0" err="1"/>
              <a:t>from</a:t>
            </a:r>
            <a:r>
              <a:rPr lang="de-DE" altLang="de-DE" b="1" dirty="0"/>
              <a:t> </a:t>
            </a:r>
            <a:r>
              <a:rPr lang="de-DE" altLang="de-DE" b="1" dirty="0" err="1"/>
              <a:t>the</a:t>
            </a:r>
            <a:r>
              <a:rPr lang="de-DE" altLang="de-DE" b="1" dirty="0"/>
              <a:t> </a:t>
            </a:r>
            <a:r>
              <a:rPr lang="de-DE" altLang="de-DE" b="1" dirty="0" err="1"/>
              <a:t>former</a:t>
            </a:r>
            <a:r>
              <a:rPr lang="de-DE" altLang="de-DE" b="1" dirty="0"/>
              <a:t> Science Libraries.</a:t>
            </a:r>
          </a:p>
          <a:p>
            <a:pPr marL="285750" indent="-285750">
              <a:spcBef>
                <a:spcPct val="50000"/>
              </a:spcBef>
              <a:buFont typeface="Arial" panose="020B0604020202020204" pitchFamily="34" charset="0"/>
              <a:buChar char="•"/>
            </a:pPr>
            <a:endParaRPr lang="de-DE" altLang="de-DE" dirty="0"/>
          </a:p>
          <a:p>
            <a:pPr marL="285750" indent="-285750">
              <a:spcBef>
                <a:spcPct val="50000"/>
              </a:spcBef>
              <a:buFont typeface="Arial" panose="020B0604020202020204" pitchFamily="34" charset="0"/>
              <a:buChar char="•"/>
            </a:pPr>
            <a:r>
              <a:rPr lang="de-DE" altLang="de-DE" dirty="0"/>
              <a:t>The </a:t>
            </a:r>
            <a:r>
              <a:rPr lang="de-DE" altLang="de-DE" dirty="0" err="1"/>
              <a:t>tasks</a:t>
            </a:r>
            <a:r>
              <a:rPr lang="de-DE" altLang="de-DE" dirty="0"/>
              <a:t> </a:t>
            </a:r>
            <a:r>
              <a:rPr lang="de-DE" altLang="de-DE" dirty="0" err="1"/>
              <a:t>of</a:t>
            </a:r>
            <a:r>
              <a:rPr lang="de-DE" altLang="de-DE" dirty="0"/>
              <a:t> Data </a:t>
            </a:r>
            <a:r>
              <a:rPr lang="de-DE" altLang="de-DE" dirty="0" err="1"/>
              <a:t>Scientists</a:t>
            </a:r>
            <a:r>
              <a:rPr lang="de-DE" altLang="de-DE" dirty="0"/>
              <a:t> </a:t>
            </a:r>
            <a:r>
              <a:rPr lang="de-DE" altLang="de-DE" dirty="0" err="1"/>
              <a:t>include</a:t>
            </a:r>
            <a:r>
              <a:rPr lang="de-DE" altLang="de-DE" dirty="0"/>
              <a:t> </a:t>
            </a:r>
            <a:r>
              <a:rPr lang="de-DE" altLang="de-DE" dirty="0" err="1" smtClean="0"/>
              <a:t>ingest</a:t>
            </a:r>
            <a:r>
              <a:rPr lang="de-DE" altLang="de-DE" dirty="0" smtClean="0"/>
              <a:t> </a:t>
            </a:r>
            <a:r>
              <a:rPr lang="de-DE" altLang="de-DE" dirty="0" err="1"/>
              <a:t>and</a:t>
            </a:r>
            <a:r>
              <a:rPr lang="de-DE" altLang="de-DE" dirty="0"/>
              <a:t> </a:t>
            </a:r>
            <a:r>
              <a:rPr lang="de-DE" altLang="de-DE" dirty="0" err="1" smtClean="0"/>
              <a:t>archiving</a:t>
            </a:r>
            <a:r>
              <a:rPr lang="de-DE" altLang="de-DE" dirty="0"/>
              <a:t>, but also </a:t>
            </a:r>
            <a:r>
              <a:rPr lang="de-DE" altLang="de-DE" dirty="0" err="1" smtClean="0"/>
              <a:t>research</a:t>
            </a:r>
            <a:r>
              <a:rPr lang="de-DE" altLang="de-DE" dirty="0" smtClean="0"/>
              <a:t> </a:t>
            </a:r>
            <a:r>
              <a:rPr lang="de-DE" altLang="de-DE" dirty="0" err="1"/>
              <a:t>regarding</a:t>
            </a:r>
            <a:r>
              <a:rPr lang="de-DE" altLang="de-DE" dirty="0"/>
              <a:t> Data Analysis.</a:t>
            </a:r>
          </a:p>
          <a:p>
            <a:endParaRPr lang="de-DE" dirty="0"/>
          </a:p>
        </p:txBody>
      </p:sp>
      <p:pic>
        <p:nvPicPr>
          <p:cNvPr id="4"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588963"/>
            <a:ext cx="1049337"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32307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213" y="620713"/>
            <a:ext cx="6048375" cy="720055"/>
          </a:xfrm>
        </p:spPr>
        <p:txBody>
          <a:bodyPr/>
          <a:lstStyle/>
          <a:p>
            <a:r>
              <a:rPr lang="de-DE" altLang="de-DE" dirty="0"/>
              <a:t>Scenario </a:t>
            </a:r>
            <a:r>
              <a:rPr lang="de-DE" altLang="de-DE" dirty="0" smtClean="0"/>
              <a:t>IV:</a:t>
            </a:r>
            <a:r>
              <a:rPr lang="de-DE" altLang="de-DE" dirty="0"/>
              <a:t/>
            </a:r>
            <a:br>
              <a:rPr lang="de-DE" altLang="de-DE" dirty="0"/>
            </a:br>
            <a:r>
              <a:rPr lang="de-DE" altLang="de-DE" sz="2400" dirty="0"/>
              <a:t>Data </a:t>
            </a:r>
            <a:r>
              <a:rPr lang="de-DE" altLang="de-DE" sz="2400" dirty="0" err="1"/>
              <a:t>Centres</a:t>
            </a:r>
            <a:r>
              <a:rPr lang="de-DE" altLang="de-DE" sz="2400" dirty="0"/>
              <a:t> </a:t>
            </a:r>
            <a:r>
              <a:rPr lang="de-DE" altLang="de-DE" sz="2400" dirty="0" err="1"/>
              <a:t>take</a:t>
            </a:r>
            <a:r>
              <a:rPr lang="de-DE" altLang="de-DE" sz="2400" dirty="0"/>
              <a:t> on </a:t>
            </a:r>
            <a:r>
              <a:rPr lang="de-DE" altLang="de-DE" sz="2400" dirty="0" err="1"/>
              <a:t>new</a:t>
            </a:r>
            <a:r>
              <a:rPr lang="de-DE" altLang="de-DE" sz="2400" dirty="0"/>
              <a:t> </a:t>
            </a:r>
            <a:r>
              <a:rPr lang="de-DE" altLang="de-DE" sz="2400" dirty="0" err="1" smtClean="0"/>
              <a:t>roles</a:t>
            </a:r>
            <a:endParaRPr lang="de-DE" dirty="0"/>
          </a:p>
        </p:txBody>
      </p:sp>
      <p:sp>
        <p:nvSpPr>
          <p:cNvPr id="3" name="Inhaltsplatzhalter 2"/>
          <p:cNvSpPr>
            <a:spLocks noGrp="1"/>
          </p:cNvSpPr>
          <p:nvPr>
            <p:ph idx="1"/>
          </p:nvPr>
        </p:nvSpPr>
        <p:spPr/>
        <p:txBody>
          <a:bodyPr/>
          <a:lstStyle/>
          <a:p>
            <a:endParaRPr lang="de-DE" dirty="0" smtClean="0"/>
          </a:p>
          <a:p>
            <a:pPr marL="285750" indent="-285750">
              <a:spcBef>
                <a:spcPct val="50000"/>
              </a:spcBef>
              <a:buFont typeface="Arial" panose="020B0604020202020204" pitchFamily="34" charset="0"/>
              <a:buChar char="•"/>
            </a:pPr>
            <a:r>
              <a:rPr lang="de-DE" altLang="de-DE" b="1" dirty="0" err="1"/>
              <a:t>Computation</a:t>
            </a:r>
            <a:r>
              <a:rPr lang="de-DE" altLang="de-DE" b="1" dirty="0"/>
              <a:t> </a:t>
            </a:r>
            <a:r>
              <a:rPr lang="de-DE" altLang="de-DE" b="1" dirty="0" err="1"/>
              <a:t>Centres</a:t>
            </a:r>
            <a:r>
              <a:rPr lang="de-DE" altLang="de-DE" b="1" dirty="0"/>
              <a:t> </a:t>
            </a:r>
            <a:r>
              <a:rPr lang="de-DE" altLang="de-DE" b="1" dirty="0" err="1"/>
              <a:t>evolve</a:t>
            </a:r>
            <a:r>
              <a:rPr lang="de-DE" altLang="de-DE" b="1" dirty="0"/>
              <a:t> </a:t>
            </a:r>
            <a:r>
              <a:rPr lang="de-DE" altLang="de-DE" b="1" dirty="0" err="1"/>
              <a:t>into</a:t>
            </a:r>
            <a:r>
              <a:rPr lang="de-DE" altLang="de-DE" b="1" dirty="0"/>
              <a:t> Data </a:t>
            </a:r>
            <a:r>
              <a:rPr lang="de-DE" altLang="de-DE" b="1" dirty="0" err="1"/>
              <a:t>Centres</a:t>
            </a:r>
            <a:r>
              <a:rPr lang="de-DE" altLang="de-DE" dirty="0"/>
              <a:t>.</a:t>
            </a:r>
          </a:p>
          <a:p>
            <a:pPr marL="285750" indent="-285750">
              <a:spcBef>
                <a:spcPct val="50000"/>
              </a:spcBef>
              <a:buFont typeface="Arial" panose="020B0604020202020204" pitchFamily="34" charset="0"/>
              <a:buChar char="•"/>
            </a:pPr>
            <a:endParaRPr lang="de-DE" altLang="de-DE" dirty="0"/>
          </a:p>
          <a:p>
            <a:pPr marL="285750" indent="-285750">
              <a:spcBef>
                <a:spcPct val="50000"/>
              </a:spcBef>
              <a:buFont typeface="Arial" panose="020B0604020202020204" pitchFamily="34" charset="0"/>
              <a:buChar char="•"/>
            </a:pPr>
            <a:r>
              <a:rPr lang="de-DE" altLang="de-DE" dirty="0" err="1"/>
              <a:t>They</a:t>
            </a:r>
            <a:r>
              <a:rPr lang="de-DE" altLang="de-DE" dirty="0"/>
              <a:t> </a:t>
            </a:r>
            <a:r>
              <a:rPr lang="de-DE" altLang="de-DE" dirty="0" err="1"/>
              <a:t>are</a:t>
            </a:r>
            <a:r>
              <a:rPr lang="de-DE" altLang="de-DE" dirty="0"/>
              <a:t> </a:t>
            </a:r>
            <a:r>
              <a:rPr lang="de-DE" altLang="de-DE" dirty="0" err="1"/>
              <a:t>the</a:t>
            </a:r>
            <a:r>
              <a:rPr lang="de-DE" altLang="de-DE" dirty="0"/>
              <a:t> </a:t>
            </a:r>
            <a:r>
              <a:rPr lang="de-DE" altLang="de-DE" b="1" dirty="0" err="1"/>
              <a:t>primary</a:t>
            </a:r>
            <a:r>
              <a:rPr lang="de-DE" altLang="de-DE" b="1" dirty="0"/>
              <a:t> </a:t>
            </a:r>
            <a:r>
              <a:rPr lang="de-DE" altLang="de-DE" b="1" dirty="0" err="1"/>
              <a:t>points</a:t>
            </a:r>
            <a:r>
              <a:rPr lang="de-DE" altLang="de-DE" b="1" dirty="0"/>
              <a:t> </a:t>
            </a:r>
            <a:r>
              <a:rPr lang="de-DE" altLang="de-DE" b="1" dirty="0" err="1"/>
              <a:t>of</a:t>
            </a:r>
            <a:r>
              <a:rPr lang="de-DE" altLang="de-DE" b="1" dirty="0"/>
              <a:t> </a:t>
            </a:r>
            <a:r>
              <a:rPr lang="de-DE" altLang="de-DE" b="1" dirty="0" err="1"/>
              <a:t>access</a:t>
            </a:r>
            <a:r>
              <a:rPr lang="de-DE" altLang="de-DE" b="1" dirty="0"/>
              <a:t> </a:t>
            </a:r>
            <a:r>
              <a:rPr lang="de-DE" altLang="de-DE" b="1" dirty="0" err="1"/>
              <a:t>for</a:t>
            </a:r>
            <a:r>
              <a:rPr lang="de-DE" altLang="de-DE" b="1" dirty="0"/>
              <a:t> </a:t>
            </a:r>
            <a:r>
              <a:rPr lang="de-DE" altLang="de-DE" b="1" dirty="0" err="1"/>
              <a:t>researchers</a:t>
            </a:r>
            <a:r>
              <a:rPr lang="de-DE" altLang="de-DE" dirty="0"/>
              <a:t> </a:t>
            </a:r>
            <a:r>
              <a:rPr lang="de-DE" altLang="de-DE" dirty="0" err="1"/>
              <a:t>both</a:t>
            </a:r>
            <a:r>
              <a:rPr lang="de-DE" altLang="de-DE" dirty="0"/>
              <a:t> </a:t>
            </a:r>
            <a:r>
              <a:rPr lang="de-DE" altLang="de-DE" dirty="0" err="1"/>
              <a:t>for</a:t>
            </a:r>
            <a:r>
              <a:rPr lang="de-DE" altLang="de-DE" dirty="0"/>
              <a:t> </a:t>
            </a:r>
            <a:r>
              <a:rPr lang="de-DE" altLang="de-DE" dirty="0" err="1"/>
              <a:t>data</a:t>
            </a:r>
            <a:r>
              <a:rPr lang="de-DE" altLang="de-DE" dirty="0"/>
              <a:t> </a:t>
            </a:r>
            <a:r>
              <a:rPr lang="de-DE" altLang="de-DE" dirty="0" err="1"/>
              <a:t>management</a:t>
            </a:r>
            <a:r>
              <a:rPr lang="de-DE" altLang="de-DE" dirty="0"/>
              <a:t>, </a:t>
            </a:r>
            <a:r>
              <a:rPr lang="de-DE" altLang="de-DE" dirty="0" err="1"/>
              <a:t>software</a:t>
            </a:r>
            <a:r>
              <a:rPr lang="de-DE" altLang="de-DE" dirty="0"/>
              <a:t> </a:t>
            </a:r>
            <a:r>
              <a:rPr lang="de-DE" altLang="de-DE" dirty="0" err="1"/>
              <a:t>services</a:t>
            </a:r>
            <a:r>
              <a:rPr lang="de-DE" altLang="de-DE" dirty="0"/>
              <a:t> </a:t>
            </a:r>
            <a:r>
              <a:rPr lang="de-DE" altLang="de-DE" dirty="0" err="1"/>
              <a:t>and</a:t>
            </a:r>
            <a:r>
              <a:rPr lang="de-DE" altLang="de-DE" dirty="0"/>
              <a:t> all </a:t>
            </a:r>
            <a:r>
              <a:rPr lang="de-DE" altLang="de-DE" dirty="0" err="1"/>
              <a:t>kinds</a:t>
            </a:r>
            <a:r>
              <a:rPr lang="de-DE" altLang="de-DE" dirty="0"/>
              <a:t> </a:t>
            </a:r>
            <a:r>
              <a:rPr lang="de-DE" altLang="de-DE" dirty="0" err="1"/>
              <a:t>of</a:t>
            </a:r>
            <a:r>
              <a:rPr lang="de-DE" altLang="de-DE" dirty="0"/>
              <a:t> </a:t>
            </a:r>
            <a:r>
              <a:rPr lang="de-DE" altLang="de-DE" dirty="0" err="1"/>
              <a:t>publications</a:t>
            </a:r>
            <a:r>
              <a:rPr lang="de-DE" altLang="de-DE" dirty="0"/>
              <a:t>.</a:t>
            </a:r>
          </a:p>
          <a:p>
            <a:pPr marL="285750" indent="-285750">
              <a:spcBef>
                <a:spcPct val="50000"/>
              </a:spcBef>
              <a:buFont typeface="Arial" panose="020B0604020202020204" pitchFamily="34" charset="0"/>
              <a:buChar char="•"/>
            </a:pPr>
            <a:endParaRPr lang="de-DE" altLang="de-DE" dirty="0"/>
          </a:p>
          <a:p>
            <a:pPr marL="285750" indent="-285750">
              <a:spcBef>
                <a:spcPct val="50000"/>
              </a:spcBef>
              <a:buFont typeface="Arial" panose="020B0604020202020204" pitchFamily="34" charset="0"/>
              <a:buChar char="•"/>
            </a:pPr>
            <a:r>
              <a:rPr lang="de-DE" altLang="de-DE" dirty="0"/>
              <a:t>Data </a:t>
            </a:r>
            <a:r>
              <a:rPr lang="de-DE" altLang="de-DE" dirty="0" err="1"/>
              <a:t>Scientists</a:t>
            </a:r>
            <a:r>
              <a:rPr lang="de-DE" altLang="de-DE" dirty="0"/>
              <a:t> </a:t>
            </a:r>
            <a:r>
              <a:rPr lang="de-DE" altLang="de-DE" dirty="0" err="1"/>
              <a:t>work</a:t>
            </a:r>
            <a:r>
              <a:rPr lang="de-DE" altLang="de-DE" dirty="0"/>
              <a:t> in </a:t>
            </a:r>
            <a:r>
              <a:rPr lang="de-DE" altLang="de-DE" dirty="0" err="1"/>
              <a:t>the</a:t>
            </a:r>
            <a:r>
              <a:rPr lang="de-DE" altLang="de-DE" dirty="0"/>
              <a:t> </a:t>
            </a:r>
            <a:r>
              <a:rPr lang="de-DE" altLang="de-DE" dirty="0" err="1"/>
              <a:t>new</a:t>
            </a:r>
            <a:r>
              <a:rPr lang="de-DE" altLang="de-DE" dirty="0"/>
              <a:t> Data Centers </a:t>
            </a:r>
            <a:r>
              <a:rPr lang="de-DE" altLang="de-DE" dirty="0" err="1"/>
              <a:t>to</a:t>
            </a:r>
            <a:r>
              <a:rPr lang="de-DE" altLang="de-DE" dirty="0"/>
              <a:t> </a:t>
            </a:r>
            <a:r>
              <a:rPr lang="de-DE" altLang="de-DE" dirty="0" err="1"/>
              <a:t>provide</a:t>
            </a:r>
            <a:r>
              <a:rPr lang="de-DE" altLang="de-DE" dirty="0"/>
              <a:t> a </a:t>
            </a:r>
            <a:r>
              <a:rPr lang="de-DE" altLang="de-DE" dirty="0" err="1"/>
              <a:t>range</a:t>
            </a:r>
            <a:r>
              <a:rPr lang="de-DE" altLang="de-DE" dirty="0"/>
              <a:t> </a:t>
            </a:r>
            <a:r>
              <a:rPr lang="de-DE" altLang="de-DE" dirty="0" err="1"/>
              <a:t>of</a:t>
            </a:r>
            <a:r>
              <a:rPr lang="de-DE" altLang="de-DE" dirty="0"/>
              <a:t> </a:t>
            </a:r>
            <a:r>
              <a:rPr lang="de-DE" altLang="de-DE" dirty="0" err="1"/>
              <a:t>services</a:t>
            </a:r>
            <a:r>
              <a:rPr lang="de-DE" altLang="de-DE" dirty="0"/>
              <a:t> </a:t>
            </a:r>
            <a:r>
              <a:rPr lang="de-DE" altLang="de-DE" dirty="0" err="1"/>
              <a:t>to</a:t>
            </a:r>
            <a:r>
              <a:rPr lang="de-DE" altLang="de-DE" dirty="0"/>
              <a:t> </a:t>
            </a:r>
            <a:r>
              <a:rPr lang="de-DE" altLang="de-DE" dirty="0" err="1"/>
              <a:t>the</a:t>
            </a:r>
            <a:r>
              <a:rPr lang="de-DE" altLang="de-DE" dirty="0"/>
              <a:t> </a:t>
            </a:r>
            <a:r>
              <a:rPr lang="de-DE" altLang="de-DE" dirty="0" err="1"/>
              <a:t>communities</a:t>
            </a:r>
            <a:r>
              <a:rPr lang="de-DE" altLang="de-DE" dirty="0"/>
              <a:t>. </a:t>
            </a:r>
          </a:p>
          <a:p>
            <a:endParaRPr lang="de-DE"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559669"/>
            <a:ext cx="1049337"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2534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213" y="620713"/>
            <a:ext cx="6048375" cy="720055"/>
          </a:xfrm>
        </p:spPr>
        <p:txBody>
          <a:bodyPr/>
          <a:lstStyle/>
          <a:p>
            <a:r>
              <a:rPr lang="de-DE" altLang="de-DE" dirty="0"/>
              <a:t>Scenario </a:t>
            </a:r>
            <a:r>
              <a:rPr lang="de-DE" altLang="de-DE" dirty="0" smtClean="0"/>
              <a:t>V:</a:t>
            </a:r>
            <a:r>
              <a:rPr lang="de-DE" altLang="de-DE" dirty="0"/>
              <a:t/>
            </a:r>
            <a:br>
              <a:rPr lang="de-DE" altLang="de-DE" dirty="0"/>
            </a:br>
            <a:r>
              <a:rPr lang="de-DE" altLang="de-DE" sz="2400" dirty="0" err="1"/>
              <a:t>Steady</a:t>
            </a:r>
            <a:r>
              <a:rPr lang="de-DE" altLang="de-DE" sz="2400" dirty="0"/>
              <a:t> State </a:t>
            </a:r>
            <a:endParaRPr lang="de-DE" dirty="0"/>
          </a:p>
        </p:txBody>
      </p:sp>
      <p:sp>
        <p:nvSpPr>
          <p:cNvPr id="3" name="Inhaltsplatzhalter 2"/>
          <p:cNvSpPr>
            <a:spLocks noGrp="1"/>
          </p:cNvSpPr>
          <p:nvPr>
            <p:ph idx="1"/>
          </p:nvPr>
        </p:nvSpPr>
        <p:spPr/>
        <p:txBody>
          <a:bodyPr/>
          <a:lstStyle/>
          <a:p>
            <a:endParaRPr lang="de-DE" dirty="0" smtClean="0"/>
          </a:p>
          <a:p>
            <a:pPr marL="285750" indent="-285750">
              <a:spcBef>
                <a:spcPct val="50000"/>
              </a:spcBef>
              <a:buFont typeface="Arial" panose="020B0604020202020204" pitchFamily="34" charset="0"/>
              <a:buChar char="•"/>
            </a:pPr>
            <a:r>
              <a:rPr lang="de-DE" altLang="de-DE" dirty="0"/>
              <a:t>The </a:t>
            </a:r>
            <a:r>
              <a:rPr lang="de-DE" altLang="de-DE" dirty="0" err="1"/>
              <a:t>striving</a:t>
            </a:r>
            <a:r>
              <a:rPr lang="de-DE" altLang="de-DE" dirty="0"/>
              <a:t> </a:t>
            </a:r>
            <a:r>
              <a:rPr lang="de-DE" altLang="de-DE" dirty="0" err="1"/>
              <a:t>for</a:t>
            </a:r>
            <a:r>
              <a:rPr lang="de-DE" altLang="de-DE" dirty="0"/>
              <a:t> </a:t>
            </a:r>
            <a:r>
              <a:rPr lang="de-DE" altLang="de-DE" dirty="0" err="1"/>
              <a:t>innovation</a:t>
            </a:r>
            <a:r>
              <a:rPr lang="de-DE" altLang="de-DE" dirty="0"/>
              <a:t> </a:t>
            </a:r>
            <a:r>
              <a:rPr lang="de-DE" altLang="de-DE" dirty="0" err="1"/>
              <a:t>is</a:t>
            </a:r>
            <a:r>
              <a:rPr lang="de-DE" altLang="de-DE" dirty="0"/>
              <a:t> </a:t>
            </a:r>
            <a:r>
              <a:rPr lang="de-DE" altLang="de-DE" dirty="0" err="1"/>
              <a:t>blocked</a:t>
            </a:r>
            <a:r>
              <a:rPr lang="de-DE" altLang="de-DE" dirty="0"/>
              <a:t> </a:t>
            </a:r>
            <a:r>
              <a:rPr lang="de-DE" altLang="de-DE" dirty="0" err="1"/>
              <a:t>for</a:t>
            </a:r>
            <a:r>
              <a:rPr lang="de-DE" altLang="de-DE" dirty="0"/>
              <a:t> </a:t>
            </a:r>
            <a:r>
              <a:rPr lang="de-DE" altLang="de-DE" dirty="0" err="1"/>
              <a:t>various</a:t>
            </a:r>
            <a:r>
              <a:rPr lang="de-DE" altLang="de-DE" dirty="0"/>
              <a:t> </a:t>
            </a:r>
            <a:r>
              <a:rPr lang="de-DE" altLang="de-DE" dirty="0" err="1"/>
              <a:t>reasons</a:t>
            </a:r>
            <a:r>
              <a:rPr lang="de-DE" altLang="de-DE" dirty="0"/>
              <a:t>.</a:t>
            </a:r>
          </a:p>
          <a:p>
            <a:pPr marL="285750" indent="-285750">
              <a:spcBef>
                <a:spcPct val="50000"/>
              </a:spcBef>
              <a:buFont typeface="Arial" panose="020B0604020202020204" pitchFamily="34" charset="0"/>
              <a:buChar char="•"/>
            </a:pPr>
            <a:endParaRPr lang="de-DE" altLang="de-DE" dirty="0"/>
          </a:p>
          <a:p>
            <a:pPr marL="285750" indent="-285750">
              <a:spcBef>
                <a:spcPct val="50000"/>
              </a:spcBef>
              <a:buFont typeface="Arial" panose="020B0604020202020204" pitchFamily="34" charset="0"/>
              <a:buChar char="•"/>
            </a:pPr>
            <a:r>
              <a:rPr lang="de-DE" altLang="de-DE" dirty="0" err="1"/>
              <a:t>Scientists</a:t>
            </a:r>
            <a:r>
              <a:rPr lang="de-DE" altLang="de-DE" dirty="0"/>
              <a:t> in Germany </a:t>
            </a:r>
            <a:r>
              <a:rPr lang="de-DE" altLang="de-DE" dirty="0" err="1"/>
              <a:t>are</a:t>
            </a:r>
            <a:r>
              <a:rPr lang="de-DE" altLang="de-DE" dirty="0"/>
              <a:t> </a:t>
            </a:r>
            <a:r>
              <a:rPr lang="de-DE" altLang="de-DE" dirty="0" err="1"/>
              <a:t>cut</a:t>
            </a:r>
            <a:r>
              <a:rPr lang="de-DE" altLang="de-DE" dirty="0"/>
              <a:t> off </a:t>
            </a:r>
            <a:r>
              <a:rPr lang="de-DE" altLang="de-DE" dirty="0" err="1"/>
              <a:t>from</a:t>
            </a:r>
            <a:r>
              <a:rPr lang="de-DE" altLang="de-DE" dirty="0"/>
              <a:t> </a:t>
            </a:r>
            <a:r>
              <a:rPr lang="de-DE" altLang="de-DE" dirty="0" err="1"/>
              <a:t>the</a:t>
            </a:r>
            <a:r>
              <a:rPr lang="de-DE" altLang="de-DE" dirty="0"/>
              <a:t> international </a:t>
            </a:r>
            <a:r>
              <a:rPr lang="de-DE" altLang="de-DE" dirty="0" err="1"/>
              <a:t>community</a:t>
            </a:r>
            <a:r>
              <a:rPr lang="de-DE" altLang="de-DE" dirty="0"/>
              <a:t>.</a:t>
            </a:r>
          </a:p>
          <a:p>
            <a:pPr marL="285750" indent="-285750">
              <a:buFont typeface="Arial" panose="020B0604020202020204" pitchFamily="34" charset="0"/>
              <a:buChar char="•"/>
            </a:pPr>
            <a:endParaRPr lang="de-DE" dirty="0"/>
          </a:p>
        </p:txBody>
      </p:sp>
      <p:pic>
        <p:nvPicPr>
          <p:cNvPr id="4"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404664"/>
            <a:ext cx="1049337"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62947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t>Guidelines </a:t>
            </a:r>
            <a:r>
              <a:rPr lang="de-DE" altLang="de-DE" dirty="0" err="1"/>
              <a:t>for</a:t>
            </a:r>
            <a:r>
              <a:rPr lang="de-DE" altLang="de-DE" dirty="0"/>
              <a:t> Action</a:t>
            </a:r>
            <a:endParaRPr lang="de-DE" dirty="0"/>
          </a:p>
        </p:txBody>
      </p:sp>
      <p:sp>
        <p:nvSpPr>
          <p:cNvPr id="3" name="Inhaltsplatzhalter 2"/>
          <p:cNvSpPr>
            <a:spLocks noGrp="1"/>
          </p:cNvSpPr>
          <p:nvPr>
            <p:ph idx="1"/>
          </p:nvPr>
        </p:nvSpPr>
        <p:spPr/>
        <p:txBody>
          <a:bodyPr/>
          <a:lstStyle/>
          <a:p>
            <a:endParaRPr lang="de-DE" dirty="0" smtClean="0"/>
          </a:p>
          <a:p>
            <a:pPr marL="285750" indent="-285750">
              <a:spcBef>
                <a:spcPct val="50000"/>
              </a:spcBef>
              <a:buFont typeface="Arial" panose="020B0604020202020204" pitchFamily="34" charset="0"/>
              <a:buChar char="•"/>
            </a:pPr>
            <a:r>
              <a:rPr lang="de-DE" altLang="de-DE" dirty="0"/>
              <a:t>Science </a:t>
            </a:r>
            <a:r>
              <a:rPr lang="de-DE" altLang="de-DE" dirty="0" err="1"/>
              <a:t>is</a:t>
            </a:r>
            <a:r>
              <a:rPr lang="de-DE" altLang="de-DE" dirty="0"/>
              <a:t> </a:t>
            </a:r>
            <a:r>
              <a:rPr lang="de-DE" altLang="de-DE" dirty="0" err="1"/>
              <a:t>dynamic</a:t>
            </a:r>
            <a:r>
              <a:rPr lang="de-DE" altLang="de-DE" dirty="0"/>
              <a:t> </a:t>
            </a:r>
            <a:r>
              <a:rPr lang="de-DE" altLang="de-DE" dirty="0" err="1"/>
              <a:t>and</a:t>
            </a:r>
            <a:r>
              <a:rPr lang="de-DE" altLang="de-DE" dirty="0"/>
              <a:t> </a:t>
            </a:r>
            <a:r>
              <a:rPr lang="de-DE" altLang="de-DE" dirty="0" err="1"/>
              <a:t>continuously</a:t>
            </a:r>
            <a:r>
              <a:rPr lang="de-DE" altLang="de-DE" dirty="0"/>
              <a:t> </a:t>
            </a:r>
            <a:r>
              <a:rPr lang="de-DE" altLang="de-DE" dirty="0" err="1"/>
              <a:t>changing</a:t>
            </a:r>
            <a:r>
              <a:rPr lang="de-DE" altLang="de-DE" dirty="0"/>
              <a:t>. </a:t>
            </a:r>
          </a:p>
          <a:p>
            <a:pPr marL="285750" indent="-285750">
              <a:spcBef>
                <a:spcPct val="50000"/>
              </a:spcBef>
              <a:buFont typeface="Arial" panose="020B0604020202020204" pitchFamily="34" charset="0"/>
              <a:buChar char="•"/>
            </a:pPr>
            <a:endParaRPr lang="de-DE" altLang="de-DE" dirty="0"/>
          </a:p>
          <a:p>
            <a:pPr marL="285750" indent="-285750">
              <a:spcBef>
                <a:spcPct val="50000"/>
              </a:spcBef>
              <a:buFont typeface="Arial" panose="020B0604020202020204" pitchFamily="34" charset="0"/>
              <a:buChar char="•"/>
            </a:pPr>
            <a:r>
              <a:rPr lang="de-DE" altLang="de-DE" dirty="0"/>
              <a:t>The </a:t>
            </a:r>
            <a:r>
              <a:rPr lang="de-DE" altLang="de-DE" dirty="0" err="1"/>
              <a:t>stakeholders</a:t>
            </a:r>
            <a:r>
              <a:rPr lang="de-DE" altLang="de-DE" dirty="0"/>
              <a:t> </a:t>
            </a:r>
            <a:r>
              <a:rPr lang="de-DE" altLang="de-DE" dirty="0" err="1"/>
              <a:t>need</a:t>
            </a:r>
            <a:r>
              <a:rPr lang="de-DE" altLang="de-DE" dirty="0"/>
              <a:t> </a:t>
            </a:r>
            <a:r>
              <a:rPr lang="de-DE" altLang="de-DE" dirty="0" err="1"/>
              <a:t>to</a:t>
            </a:r>
            <a:r>
              <a:rPr lang="de-DE" altLang="de-DE" dirty="0"/>
              <a:t> </a:t>
            </a:r>
            <a:r>
              <a:rPr lang="de-DE" altLang="de-DE" dirty="0" err="1"/>
              <a:t>take</a:t>
            </a:r>
            <a:r>
              <a:rPr lang="de-DE" altLang="de-DE" dirty="0"/>
              <a:t> </a:t>
            </a:r>
            <a:r>
              <a:rPr lang="de-DE" altLang="de-DE" dirty="0" err="1"/>
              <a:t>the</a:t>
            </a:r>
            <a:r>
              <a:rPr lang="de-DE" altLang="de-DE" dirty="0"/>
              <a:t> </a:t>
            </a:r>
            <a:r>
              <a:rPr lang="de-DE" altLang="de-DE" dirty="0" err="1"/>
              <a:t>necessary</a:t>
            </a:r>
            <a:r>
              <a:rPr lang="de-DE" altLang="de-DE" dirty="0"/>
              <a:t> </a:t>
            </a:r>
            <a:r>
              <a:rPr lang="de-DE" altLang="de-DE" dirty="0" err="1"/>
              <a:t>steps</a:t>
            </a:r>
            <a:r>
              <a:rPr lang="de-DE" altLang="de-DE" dirty="0"/>
              <a:t> </a:t>
            </a:r>
            <a:r>
              <a:rPr lang="de-DE" altLang="de-DE" dirty="0" err="1"/>
              <a:t>to</a:t>
            </a:r>
            <a:r>
              <a:rPr lang="de-DE" altLang="de-DE" dirty="0"/>
              <a:t> </a:t>
            </a:r>
            <a:r>
              <a:rPr lang="de-DE" altLang="de-DE" dirty="0" err="1"/>
              <a:t>enable</a:t>
            </a:r>
            <a:r>
              <a:rPr lang="de-DE" altLang="de-DE" dirty="0"/>
              <a:t> a </a:t>
            </a:r>
            <a:r>
              <a:rPr lang="de-DE" altLang="de-DE" dirty="0" err="1"/>
              <a:t>mutually</a:t>
            </a:r>
            <a:r>
              <a:rPr lang="de-DE" altLang="de-DE" dirty="0"/>
              <a:t> positive </a:t>
            </a:r>
            <a:r>
              <a:rPr lang="de-DE" altLang="de-DE" dirty="0" err="1"/>
              <a:t>way</a:t>
            </a:r>
            <a:r>
              <a:rPr lang="de-DE" altLang="de-DE" dirty="0"/>
              <a:t> </a:t>
            </a:r>
            <a:r>
              <a:rPr lang="de-DE" altLang="de-DE" dirty="0" err="1"/>
              <a:t>ahead</a:t>
            </a:r>
            <a:r>
              <a:rPr lang="de-DE" altLang="de-DE" dirty="0"/>
              <a:t>. </a:t>
            </a:r>
          </a:p>
          <a:p>
            <a:pPr marL="285750" indent="-285750">
              <a:spcBef>
                <a:spcPct val="50000"/>
              </a:spcBef>
              <a:buFont typeface="Arial" panose="020B0604020202020204" pitchFamily="34" charset="0"/>
              <a:buChar char="•"/>
            </a:pPr>
            <a:endParaRPr lang="de-DE" altLang="de-DE" dirty="0"/>
          </a:p>
          <a:p>
            <a:pPr marL="285750" indent="-285750">
              <a:spcBef>
                <a:spcPct val="50000"/>
              </a:spcBef>
              <a:buFont typeface="Arial" panose="020B0604020202020204" pitchFamily="34" charset="0"/>
              <a:buChar char="•"/>
            </a:pPr>
            <a:r>
              <a:rPr lang="de-DE" altLang="de-DE" dirty="0" err="1"/>
              <a:t>For</a:t>
            </a:r>
            <a:r>
              <a:rPr lang="de-DE" altLang="de-DE" dirty="0"/>
              <a:t> an optimal </a:t>
            </a:r>
            <a:r>
              <a:rPr lang="de-DE" altLang="de-DE" dirty="0" err="1"/>
              <a:t>result</a:t>
            </a:r>
            <a:r>
              <a:rPr lang="de-DE" altLang="de-DE" dirty="0"/>
              <a:t> </a:t>
            </a:r>
            <a:r>
              <a:rPr lang="de-DE" altLang="de-DE" b="1" dirty="0" err="1"/>
              <a:t>the</a:t>
            </a:r>
            <a:r>
              <a:rPr lang="de-DE" altLang="de-DE" b="1" dirty="0"/>
              <a:t> </a:t>
            </a:r>
            <a:r>
              <a:rPr lang="de-DE" altLang="de-DE" b="1" dirty="0" err="1"/>
              <a:t>involved</a:t>
            </a:r>
            <a:r>
              <a:rPr lang="de-DE" altLang="de-DE" b="1" dirty="0"/>
              <a:t> </a:t>
            </a:r>
            <a:r>
              <a:rPr lang="de-DE" altLang="de-DE" b="1" dirty="0" err="1"/>
              <a:t>parties</a:t>
            </a:r>
            <a:r>
              <a:rPr lang="de-DE" altLang="de-DE" b="1" dirty="0"/>
              <a:t> must </a:t>
            </a:r>
            <a:r>
              <a:rPr lang="de-DE" altLang="de-DE" b="1" dirty="0" err="1"/>
              <a:t>interact</a:t>
            </a:r>
            <a:r>
              <a:rPr lang="de-DE" altLang="de-DE" b="1" dirty="0"/>
              <a:t> </a:t>
            </a:r>
            <a:r>
              <a:rPr lang="de-DE" altLang="de-DE" b="1" dirty="0" err="1"/>
              <a:t>while</a:t>
            </a:r>
            <a:r>
              <a:rPr lang="de-DE" altLang="de-DE" b="1" dirty="0"/>
              <a:t> </a:t>
            </a:r>
            <a:r>
              <a:rPr lang="de-DE" altLang="de-DE" b="1" dirty="0" err="1"/>
              <a:t>being</a:t>
            </a:r>
            <a:r>
              <a:rPr lang="de-DE" altLang="de-DE" b="1" dirty="0"/>
              <a:t> </a:t>
            </a:r>
            <a:r>
              <a:rPr lang="de-DE" altLang="de-DE" b="1" dirty="0" err="1"/>
              <a:t>willing</a:t>
            </a:r>
            <a:r>
              <a:rPr lang="de-DE" altLang="de-DE" b="1" dirty="0"/>
              <a:t> </a:t>
            </a:r>
            <a:r>
              <a:rPr lang="de-DE" altLang="de-DE" b="1" dirty="0" err="1"/>
              <a:t>to</a:t>
            </a:r>
            <a:r>
              <a:rPr lang="de-DE" altLang="de-DE" b="1" dirty="0"/>
              <a:t> </a:t>
            </a:r>
            <a:r>
              <a:rPr lang="de-DE" altLang="de-DE" b="1" dirty="0" err="1"/>
              <a:t>reevaluate</a:t>
            </a:r>
            <a:r>
              <a:rPr lang="de-DE" altLang="de-DE" b="1" dirty="0"/>
              <a:t> </a:t>
            </a:r>
            <a:r>
              <a:rPr lang="de-DE" altLang="de-DE" b="1" dirty="0" err="1"/>
              <a:t>and</a:t>
            </a:r>
            <a:r>
              <a:rPr lang="de-DE" altLang="de-DE" b="1" dirty="0"/>
              <a:t> </a:t>
            </a:r>
            <a:r>
              <a:rPr lang="de-DE" altLang="de-DE" b="1" dirty="0" err="1"/>
              <a:t>change</a:t>
            </a:r>
            <a:r>
              <a:rPr lang="de-DE" altLang="de-DE" b="1" dirty="0"/>
              <a:t> </a:t>
            </a:r>
            <a:r>
              <a:rPr lang="de-DE" altLang="de-DE" b="1" dirty="0" err="1"/>
              <a:t>their</a:t>
            </a:r>
            <a:r>
              <a:rPr lang="de-DE" altLang="de-DE" b="1" dirty="0"/>
              <a:t> </a:t>
            </a:r>
            <a:r>
              <a:rPr lang="de-DE" altLang="de-DE" b="1" dirty="0" err="1"/>
              <a:t>current</a:t>
            </a:r>
            <a:r>
              <a:rPr lang="de-DE" altLang="de-DE" b="1" dirty="0"/>
              <a:t> </a:t>
            </a:r>
            <a:r>
              <a:rPr lang="de-DE" altLang="de-DE" b="1" dirty="0" err="1"/>
              <a:t>positions</a:t>
            </a:r>
            <a:r>
              <a:rPr lang="de-DE" altLang="de-DE" b="1" dirty="0"/>
              <a:t>.</a:t>
            </a:r>
          </a:p>
          <a:p>
            <a:pPr marL="285750" indent="-285750">
              <a:buFont typeface="Arial" panose="020B0604020202020204" pitchFamily="34" charset="0"/>
              <a:buChar char="•"/>
            </a:pPr>
            <a:endParaRPr lang="de-DE"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404664"/>
            <a:ext cx="1049337"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61810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4213" y="620713"/>
            <a:ext cx="6840115" cy="433387"/>
          </a:xfrm>
        </p:spPr>
        <p:txBody>
          <a:bodyPr/>
          <a:lstStyle/>
          <a:p>
            <a:r>
              <a:rPr lang="de-DE" altLang="de-DE" dirty="0" err="1"/>
              <a:t>Consequences</a:t>
            </a:r>
            <a:r>
              <a:rPr lang="de-DE" altLang="de-DE" dirty="0"/>
              <a:t> </a:t>
            </a:r>
            <a:r>
              <a:rPr lang="de-DE" altLang="de-DE" dirty="0" err="1"/>
              <a:t>for</a:t>
            </a:r>
            <a:r>
              <a:rPr lang="de-DE" altLang="de-DE" dirty="0"/>
              <a:t> </a:t>
            </a:r>
            <a:r>
              <a:rPr lang="de-DE" altLang="de-DE" dirty="0" err="1"/>
              <a:t>the</a:t>
            </a:r>
            <a:r>
              <a:rPr lang="de-DE" altLang="de-DE" dirty="0"/>
              <a:t> </a:t>
            </a:r>
            <a:r>
              <a:rPr lang="de-DE" altLang="de-DE" dirty="0" err="1"/>
              <a:t>handling</a:t>
            </a:r>
            <a:r>
              <a:rPr lang="de-DE" altLang="de-DE" dirty="0"/>
              <a:t> </a:t>
            </a:r>
            <a:r>
              <a:rPr lang="de-DE" altLang="de-DE" dirty="0" err="1"/>
              <a:t>of</a:t>
            </a:r>
            <a:r>
              <a:rPr lang="de-DE" altLang="de-DE" dirty="0"/>
              <a:t> </a:t>
            </a:r>
            <a:r>
              <a:rPr lang="de-DE" altLang="de-DE" dirty="0" err="1"/>
              <a:t>research</a:t>
            </a:r>
            <a:r>
              <a:rPr lang="de-DE" altLang="de-DE" dirty="0"/>
              <a:t> </a:t>
            </a:r>
            <a:r>
              <a:rPr lang="de-DE" altLang="de-DE" dirty="0" err="1"/>
              <a:t>data</a:t>
            </a:r>
            <a:endParaRPr lang="de-DE" dirty="0"/>
          </a:p>
        </p:txBody>
      </p:sp>
      <p:sp>
        <p:nvSpPr>
          <p:cNvPr id="3" name="Inhaltsplatzhalter 2"/>
          <p:cNvSpPr>
            <a:spLocks noGrp="1"/>
          </p:cNvSpPr>
          <p:nvPr>
            <p:ph idx="1"/>
          </p:nvPr>
        </p:nvSpPr>
        <p:spPr/>
        <p:txBody>
          <a:bodyPr/>
          <a:lstStyle/>
          <a:p>
            <a:endParaRPr lang="de-DE" dirty="0" smtClean="0"/>
          </a:p>
          <a:p>
            <a:pPr>
              <a:spcBef>
                <a:spcPct val="50000"/>
              </a:spcBef>
              <a:buFontTx/>
              <a:buNone/>
            </a:pPr>
            <a:r>
              <a:rPr lang="de-DE" altLang="de-DE" dirty="0" err="1"/>
              <a:t>It</a:t>
            </a:r>
            <a:r>
              <a:rPr lang="de-DE" altLang="de-DE" dirty="0"/>
              <a:t> </a:t>
            </a:r>
            <a:r>
              <a:rPr lang="de-DE" altLang="de-DE" dirty="0" err="1"/>
              <a:t>is</a:t>
            </a:r>
            <a:r>
              <a:rPr lang="de-DE" altLang="de-DE" dirty="0"/>
              <a:t> </a:t>
            </a:r>
            <a:r>
              <a:rPr lang="de-DE" altLang="de-DE" dirty="0" err="1"/>
              <a:t>impossible</a:t>
            </a:r>
            <a:r>
              <a:rPr lang="de-DE" altLang="de-DE" dirty="0"/>
              <a:t> </a:t>
            </a:r>
            <a:r>
              <a:rPr lang="de-DE" altLang="de-DE" dirty="0" err="1"/>
              <a:t>to</a:t>
            </a:r>
            <a:r>
              <a:rPr lang="de-DE" altLang="de-DE" dirty="0"/>
              <a:t> </a:t>
            </a:r>
            <a:r>
              <a:rPr lang="de-DE" altLang="de-DE" dirty="0" err="1"/>
              <a:t>predict</a:t>
            </a:r>
            <a:r>
              <a:rPr lang="de-DE" altLang="de-DE" dirty="0"/>
              <a:t> </a:t>
            </a:r>
            <a:r>
              <a:rPr lang="de-DE" altLang="de-DE" dirty="0" err="1"/>
              <a:t>which</a:t>
            </a:r>
            <a:r>
              <a:rPr lang="de-DE" altLang="de-DE" dirty="0"/>
              <a:t> </a:t>
            </a:r>
            <a:r>
              <a:rPr lang="de-DE" altLang="de-DE" dirty="0" err="1"/>
              <a:t>technological</a:t>
            </a:r>
            <a:r>
              <a:rPr lang="de-DE" altLang="de-DE" dirty="0"/>
              <a:t> </a:t>
            </a:r>
            <a:r>
              <a:rPr lang="de-DE" altLang="de-DE" dirty="0" err="1"/>
              <a:t>solutions</a:t>
            </a:r>
            <a:r>
              <a:rPr lang="de-DE" altLang="de-DE" dirty="0"/>
              <a:t> will </a:t>
            </a:r>
            <a:r>
              <a:rPr lang="de-DE" altLang="de-DE" dirty="0" err="1"/>
              <a:t>become</a:t>
            </a:r>
            <a:r>
              <a:rPr lang="de-DE" altLang="de-DE" dirty="0"/>
              <a:t> </a:t>
            </a:r>
            <a:r>
              <a:rPr lang="de-DE" altLang="de-DE" dirty="0" err="1"/>
              <a:t>available</a:t>
            </a:r>
            <a:r>
              <a:rPr lang="de-DE" altLang="de-DE" dirty="0"/>
              <a:t> </a:t>
            </a:r>
            <a:r>
              <a:rPr lang="de-DE" altLang="de-DE" dirty="0" err="1"/>
              <a:t>or</a:t>
            </a:r>
            <a:r>
              <a:rPr lang="de-DE" altLang="de-DE" dirty="0"/>
              <a:t> </a:t>
            </a:r>
            <a:r>
              <a:rPr lang="de-DE" altLang="de-DE" dirty="0" err="1"/>
              <a:t>reach</a:t>
            </a:r>
            <a:r>
              <a:rPr lang="de-DE" altLang="de-DE" dirty="0"/>
              <a:t> </a:t>
            </a:r>
            <a:r>
              <a:rPr lang="de-DE" altLang="de-DE" dirty="0" err="1"/>
              <a:t>maturity</a:t>
            </a:r>
            <a:r>
              <a:rPr lang="de-DE" altLang="de-DE" dirty="0"/>
              <a:t>. </a:t>
            </a:r>
          </a:p>
          <a:p>
            <a:pPr>
              <a:spcBef>
                <a:spcPct val="50000"/>
              </a:spcBef>
              <a:buFontTx/>
              <a:buNone/>
            </a:pPr>
            <a:endParaRPr lang="de-DE" altLang="de-DE" dirty="0"/>
          </a:p>
          <a:p>
            <a:pPr>
              <a:spcBef>
                <a:spcPct val="50000"/>
              </a:spcBef>
              <a:buFontTx/>
              <a:buNone/>
            </a:pPr>
            <a:r>
              <a:rPr lang="de-DE" altLang="de-DE" dirty="0"/>
              <a:t>Trends </a:t>
            </a:r>
            <a:r>
              <a:rPr lang="de-DE" altLang="de-DE" dirty="0" err="1"/>
              <a:t>can</a:t>
            </a:r>
            <a:r>
              <a:rPr lang="de-DE" altLang="de-DE" dirty="0"/>
              <a:t> </a:t>
            </a:r>
            <a:r>
              <a:rPr lang="de-DE" altLang="de-DE" dirty="0" err="1"/>
              <a:t>only</a:t>
            </a:r>
            <a:r>
              <a:rPr lang="de-DE" altLang="de-DE" dirty="0"/>
              <a:t> </a:t>
            </a:r>
            <a:r>
              <a:rPr lang="de-DE" altLang="de-DE" dirty="0" err="1"/>
              <a:t>be</a:t>
            </a:r>
            <a:r>
              <a:rPr lang="de-DE" altLang="de-DE" dirty="0"/>
              <a:t> </a:t>
            </a:r>
            <a:r>
              <a:rPr lang="de-DE" altLang="de-DE" dirty="0" err="1"/>
              <a:t>identified</a:t>
            </a:r>
            <a:r>
              <a:rPr lang="de-DE" altLang="de-DE" dirty="0"/>
              <a:t> on a limited </a:t>
            </a:r>
            <a:r>
              <a:rPr lang="de-DE" altLang="de-DE" dirty="0" err="1"/>
              <a:t>scale</a:t>
            </a:r>
            <a:r>
              <a:rPr lang="de-DE" altLang="de-DE" dirty="0"/>
              <a:t>:</a:t>
            </a:r>
          </a:p>
          <a:p>
            <a:pPr>
              <a:spcBef>
                <a:spcPct val="50000"/>
              </a:spcBef>
              <a:buFontTx/>
              <a:buNone/>
            </a:pPr>
            <a:r>
              <a:rPr lang="de-DE" altLang="de-DE" b="1" dirty="0"/>
              <a:t>	</a:t>
            </a:r>
            <a:r>
              <a:rPr lang="de-DE" altLang="de-DE" b="1" dirty="0" err="1"/>
              <a:t>disruptive</a:t>
            </a:r>
            <a:r>
              <a:rPr lang="de-DE" altLang="de-DE" b="1" dirty="0"/>
              <a:t> </a:t>
            </a:r>
            <a:r>
              <a:rPr lang="de-DE" altLang="de-DE" b="1" dirty="0" err="1"/>
              <a:t>innovation</a:t>
            </a:r>
            <a:r>
              <a:rPr lang="de-DE" altLang="de-DE" b="1" dirty="0"/>
              <a:t> </a:t>
            </a:r>
            <a:r>
              <a:rPr lang="de-DE" altLang="de-DE" b="1" dirty="0" err="1"/>
              <a:t>patterns</a:t>
            </a:r>
            <a:r>
              <a:rPr lang="de-DE" altLang="de-DE" dirty="0"/>
              <a:t> </a:t>
            </a:r>
            <a:r>
              <a:rPr lang="de-DE" altLang="de-DE" dirty="0" err="1"/>
              <a:t>affect</a:t>
            </a:r>
            <a:r>
              <a:rPr lang="de-DE" altLang="de-DE" dirty="0"/>
              <a:t> </a:t>
            </a:r>
            <a:r>
              <a:rPr lang="de-DE" altLang="de-DE" dirty="0" err="1"/>
              <a:t>the</a:t>
            </a:r>
            <a:r>
              <a:rPr lang="de-DE" altLang="de-DE" dirty="0"/>
              <a:t> </a:t>
            </a:r>
            <a:r>
              <a:rPr lang="de-DE" altLang="de-DE" dirty="0" err="1" smtClean="0"/>
              <a:t>development</a:t>
            </a:r>
            <a:r>
              <a:rPr lang="de-DE" altLang="de-DE" dirty="0"/>
              <a:t>, </a:t>
            </a:r>
            <a:r>
              <a:rPr lang="de-DE" altLang="de-DE" b="1" dirty="0" err="1"/>
              <a:t>which</a:t>
            </a:r>
            <a:r>
              <a:rPr lang="de-DE" altLang="de-DE" b="1" dirty="0"/>
              <a:t> </a:t>
            </a:r>
            <a:r>
              <a:rPr lang="de-DE" altLang="de-DE" b="1" dirty="0" smtClean="0"/>
              <a:t>	</a:t>
            </a:r>
            <a:r>
              <a:rPr lang="de-DE" altLang="de-DE" b="1" dirty="0" err="1" smtClean="0"/>
              <a:t>by</a:t>
            </a:r>
            <a:r>
              <a:rPr lang="de-DE" altLang="de-DE" b="1" dirty="0" smtClean="0"/>
              <a:t> </a:t>
            </a:r>
            <a:r>
              <a:rPr lang="de-DE" altLang="de-DE" b="1" dirty="0" err="1"/>
              <a:t>itself</a:t>
            </a:r>
            <a:r>
              <a:rPr lang="de-DE" altLang="de-DE" b="1" dirty="0"/>
              <a:t> </a:t>
            </a:r>
            <a:r>
              <a:rPr lang="de-DE" altLang="de-DE" b="1" dirty="0" err="1"/>
              <a:t>is</a:t>
            </a:r>
            <a:r>
              <a:rPr lang="de-DE" altLang="de-DE" b="1" dirty="0"/>
              <a:t> a </a:t>
            </a:r>
            <a:r>
              <a:rPr lang="de-DE" altLang="de-DE" b="1" dirty="0" err="1"/>
              <a:t>new</a:t>
            </a:r>
            <a:r>
              <a:rPr lang="de-DE" altLang="de-DE" b="1" dirty="0"/>
              <a:t> </a:t>
            </a:r>
            <a:r>
              <a:rPr lang="de-DE" altLang="de-DE" b="1" dirty="0" err="1" smtClean="0"/>
              <a:t>trend</a:t>
            </a:r>
            <a:r>
              <a:rPr lang="de-DE" altLang="de-DE" dirty="0"/>
              <a:t>. </a:t>
            </a:r>
          </a:p>
          <a:p>
            <a:endParaRPr lang="de-DE" dirty="0"/>
          </a:p>
        </p:txBody>
      </p:sp>
      <p:pic>
        <p:nvPicPr>
          <p:cNvPr id="4" name="Picture 5" descr="http://upload.wikimedia.org/wikipedia/commons/thumb/8/8e/Disruptivetechnology.gif/1014px-Disruptivetechnology.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4365104"/>
            <a:ext cx="2864296" cy="21691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ar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4184" y="4365104"/>
            <a:ext cx="3038026" cy="2212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2897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0873" y="5080106"/>
            <a:ext cx="1462967" cy="166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title"/>
          </p:nvPr>
        </p:nvSpPr>
        <p:spPr>
          <a:xfrm>
            <a:off x="683568" y="332656"/>
            <a:ext cx="6048375" cy="792063"/>
          </a:xfrm>
        </p:spPr>
        <p:txBody>
          <a:bodyPr/>
          <a:lstStyle/>
          <a:p>
            <a:r>
              <a:rPr lang="de-DE" altLang="de-DE" sz="2400" dirty="0" err="1" smtClean="0"/>
              <a:t>Conclusion</a:t>
            </a:r>
            <a:r>
              <a:rPr lang="de-DE" altLang="de-DE" dirty="0"/>
              <a:t/>
            </a:r>
            <a:br>
              <a:rPr lang="de-DE" altLang="de-DE" dirty="0"/>
            </a:br>
            <a:r>
              <a:rPr lang="de-DE" altLang="de-DE" dirty="0"/>
              <a:t>F</a:t>
            </a:r>
            <a:r>
              <a:rPr lang="de-DE" altLang="de-DE" dirty="0" smtClean="0"/>
              <a:t>uture-</a:t>
            </a:r>
            <a:r>
              <a:rPr lang="de-DE" altLang="de-DE" dirty="0" err="1" smtClean="0"/>
              <a:t>proof</a:t>
            </a:r>
            <a:r>
              <a:rPr lang="de-DE" altLang="de-DE" dirty="0" smtClean="0"/>
              <a:t> </a:t>
            </a:r>
            <a:r>
              <a:rPr lang="de-DE" altLang="de-DE" dirty="0" err="1"/>
              <a:t>s</a:t>
            </a:r>
            <a:r>
              <a:rPr lang="de-DE" altLang="de-DE" dirty="0" err="1" smtClean="0"/>
              <a:t>ervice</a:t>
            </a:r>
            <a:r>
              <a:rPr lang="de-DE" altLang="de-DE" dirty="0" smtClean="0"/>
              <a:t> </a:t>
            </a:r>
            <a:r>
              <a:rPr lang="de-DE" altLang="de-DE" dirty="0" err="1" smtClean="0"/>
              <a:t>portfolios</a:t>
            </a:r>
            <a:r>
              <a:rPr lang="de-DE" altLang="de-DE" dirty="0" smtClean="0"/>
              <a:t> </a:t>
            </a:r>
            <a:r>
              <a:rPr lang="de-DE" altLang="de-DE" dirty="0" err="1"/>
              <a:t>for</a:t>
            </a:r>
            <a:r>
              <a:rPr lang="de-DE" altLang="de-DE" dirty="0"/>
              <a:t> </a:t>
            </a:r>
            <a:r>
              <a:rPr lang="de-DE" altLang="de-DE" dirty="0" err="1"/>
              <a:t>flexibility</a:t>
            </a:r>
            <a:r>
              <a:rPr lang="de-DE" altLang="de-DE" dirty="0"/>
              <a:t> </a:t>
            </a:r>
            <a:r>
              <a:rPr lang="de-DE" altLang="de-DE" dirty="0" err="1"/>
              <a:t>and</a:t>
            </a:r>
            <a:r>
              <a:rPr lang="de-DE" altLang="de-DE" dirty="0"/>
              <a:t> </a:t>
            </a:r>
            <a:r>
              <a:rPr lang="de-DE" altLang="de-DE" dirty="0" err="1"/>
              <a:t>stability</a:t>
            </a:r>
            <a:endParaRPr lang="de-DE" dirty="0"/>
          </a:p>
        </p:txBody>
      </p:sp>
      <p:sp>
        <p:nvSpPr>
          <p:cNvPr id="3" name="Inhaltsplatzhalter 2"/>
          <p:cNvSpPr>
            <a:spLocks noGrp="1"/>
          </p:cNvSpPr>
          <p:nvPr>
            <p:ph idx="1"/>
          </p:nvPr>
        </p:nvSpPr>
        <p:spPr/>
        <p:txBody>
          <a:bodyPr/>
          <a:lstStyle/>
          <a:p>
            <a:endParaRPr lang="de-DE" dirty="0" smtClean="0"/>
          </a:p>
          <a:p>
            <a:pPr marL="285750" indent="-285750">
              <a:buFont typeface="Arial" panose="020B0604020202020204" pitchFamily="34" charset="0"/>
              <a:buChar char="•"/>
            </a:pPr>
            <a:r>
              <a:rPr lang="de-DE" altLang="de-DE" dirty="0"/>
              <a:t>A </a:t>
            </a:r>
            <a:r>
              <a:rPr lang="de-DE" altLang="de-DE" dirty="0" err="1"/>
              <a:t>likely</a:t>
            </a:r>
            <a:r>
              <a:rPr lang="de-DE" altLang="de-DE" b="1" dirty="0"/>
              <a:t> </a:t>
            </a:r>
            <a:r>
              <a:rPr lang="de-DE" altLang="de-DE" b="1" dirty="0" err="1"/>
              <a:t>success</a:t>
            </a:r>
            <a:r>
              <a:rPr lang="de-DE" altLang="de-DE" b="1" dirty="0"/>
              <a:t> </a:t>
            </a:r>
            <a:r>
              <a:rPr lang="de-DE" altLang="de-DE" b="1" dirty="0" err="1"/>
              <a:t>strategy</a:t>
            </a:r>
            <a:r>
              <a:rPr lang="de-DE" altLang="de-DE" dirty="0"/>
              <a:t> </a:t>
            </a:r>
            <a:r>
              <a:rPr lang="de-DE" altLang="de-DE" dirty="0" err="1"/>
              <a:t>for</a:t>
            </a:r>
            <a:r>
              <a:rPr lang="de-DE" altLang="de-DE" dirty="0"/>
              <a:t> </a:t>
            </a:r>
            <a:r>
              <a:rPr lang="de-DE" altLang="de-DE" dirty="0" err="1"/>
              <a:t>the</a:t>
            </a:r>
            <a:r>
              <a:rPr lang="de-DE" altLang="de-DE" dirty="0"/>
              <a:t> </a:t>
            </a:r>
            <a:r>
              <a:rPr lang="de-DE" altLang="de-DE" dirty="0" err="1"/>
              <a:t>provision</a:t>
            </a:r>
            <a:r>
              <a:rPr lang="de-DE" altLang="de-DE" dirty="0"/>
              <a:t> </a:t>
            </a:r>
            <a:r>
              <a:rPr lang="de-DE" altLang="de-DE" dirty="0" err="1"/>
              <a:t>of</a:t>
            </a:r>
            <a:r>
              <a:rPr lang="de-DE" altLang="de-DE" dirty="0"/>
              <a:t> </a:t>
            </a:r>
            <a:r>
              <a:rPr lang="de-DE" altLang="de-DE" b="1" dirty="0" err="1"/>
              <a:t>research</a:t>
            </a:r>
            <a:r>
              <a:rPr lang="de-DE" altLang="de-DE" b="1" dirty="0"/>
              <a:t> </a:t>
            </a:r>
            <a:r>
              <a:rPr lang="de-DE" altLang="de-DE" b="1" dirty="0" err="1"/>
              <a:t>infrastructures</a:t>
            </a:r>
            <a:r>
              <a:rPr lang="de-DE" altLang="de-DE" dirty="0"/>
              <a:t> </a:t>
            </a:r>
            <a:r>
              <a:rPr lang="de-DE" altLang="de-DE" dirty="0" err="1"/>
              <a:t>could</a:t>
            </a:r>
            <a:r>
              <a:rPr lang="de-DE" altLang="de-DE" dirty="0"/>
              <a:t> </a:t>
            </a:r>
            <a:r>
              <a:rPr lang="de-DE" altLang="de-DE" dirty="0" err="1"/>
              <a:t>be</a:t>
            </a:r>
            <a:r>
              <a:rPr lang="de-DE" altLang="de-DE" dirty="0"/>
              <a:t> </a:t>
            </a:r>
            <a:r>
              <a:rPr lang="de-DE" altLang="de-DE" b="1" dirty="0" err="1"/>
              <a:t>to</a:t>
            </a:r>
            <a:r>
              <a:rPr lang="de-DE" altLang="de-DE" b="1" dirty="0"/>
              <a:t> </a:t>
            </a:r>
            <a:r>
              <a:rPr lang="de-DE" altLang="de-DE" b="1" dirty="0" err="1"/>
              <a:t>develop</a:t>
            </a:r>
            <a:r>
              <a:rPr lang="de-DE" altLang="de-DE" b="1" dirty="0"/>
              <a:t> a </a:t>
            </a:r>
            <a:r>
              <a:rPr lang="de-DE" altLang="de-DE" b="1" dirty="0" err="1"/>
              <a:t>modularized</a:t>
            </a:r>
            <a:r>
              <a:rPr lang="de-DE" altLang="de-DE" b="1" dirty="0"/>
              <a:t> </a:t>
            </a:r>
            <a:r>
              <a:rPr lang="de-DE" altLang="de-DE" b="1" dirty="0" err="1"/>
              <a:t>service</a:t>
            </a:r>
            <a:r>
              <a:rPr lang="de-DE" altLang="de-DE" b="1" dirty="0"/>
              <a:t> </a:t>
            </a:r>
            <a:r>
              <a:rPr lang="de-DE" altLang="de-DE" b="1" dirty="0" err="1"/>
              <a:t>portfolio</a:t>
            </a:r>
            <a:r>
              <a:rPr lang="de-DE" altLang="de-DE" dirty="0"/>
              <a:t>, </a:t>
            </a:r>
            <a:r>
              <a:rPr lang="de-DE" altLang="de-DE" dirty="0" err="1"/>
              <a:t>based</a:t>
            </a:r>
            <a:r>
              <a:rPr lang="de-DE" altLang="de-DE" dirty="0"/>
              <a:t> </a:t>
            </a:r>
            <a:r>
              <a:rPr lang="de-DE" altLang="de-DE" b="1" dirty="0"/>
              <a:t>on a </a:t>
            </a:r>
            <a:r>
              <a:rPr lang="de-DE" altLang="de-DE" b="1" dirty="0" err="1"/>
              <a:t>common</a:t>
            </a:r>
            <a:r>
              <a:rPr lang="de-DE" altLang="de-DE" b="1" dirty="0"/>
              <a:t> </a:t>
            </a:r>
            <a:r>
              <a:rPr lang="de-DE" altLang="de-DE" b="1" dirty="0" err="1"/>
              <a:t>platform</a:t>
            </a:r>
            <a:r>
              <a:rPr lang="de-DE" altLang="de-DE" b="1" dirty="0"/>
              <a:t>. </a:t>
            </a:r>
            <a:endParaRPr lang="de-DE" altLang="de-DE" b="1" dirty="0" smtClean="0"/>
          </a:p>
          <a:p>
            <a:pPr marL="285750" indent="-285750">
              <a:buFont typeface="Arial" panose="020B0604020202020204" pitchFamily="34" charset="0"/>
              <a:buChar char="•"/>
            </a:pPr>
            <a:endParaRPr lang="de-DE" altLang="de-DE" b="1" dirty="0"/>
          </a:p>
          <a:p>
            <a:pPr marL="285750" indent="-285750">
              <a:buFont typeface="Arial" panose="020B0604020202020204" pitchFamily="34" charset="0"/>
              <a:buChar char="•"/>
            </a:pPr>
            <a:r>
              <a:rPr lang="de-DE" altLang="de-DE" dirty="0"/>
              <a:t>This </a:t>
            </a:r>
            <a:r>
              <a:rPr lang="de-DE" altLang="de-DE" dirty="0" err="1"/>
              <a:t>would</a:t>
            </a:r>
            <a:r>
              <a:rPr lang="de-DE" altLang="de-DE" dirty="0"/>
              <a:t> </a:t>
            </a:r>
            <a:r>
              <a:rPr lang="de-DE" altLang="de-DE" dirty="0" err="1"/>
              <a:t>enable</a:t>
            </a:r>
            <a:r>
              <a:rPr lang="de-DE" altLang="de-DE" dirty="0"/>
              <a:t> </a:t>
            </a:r>
            <a:r>
              <a:rPr lang="de-DE" altLang="de-DE" dirty="0" err="1"/>
              <a:t>the</a:t>
            </a:r>
            <a:r>
              <a:rPr lang="de-DE" altLang="de-DE" dirty="0"/>
              <a:t> </a:t>
            </a:r>
            <a:r>
              <a:rPr lang="de-DE" altLang="de-DE" dirty="0" err="1" smtClean="0"/>
              <a:t>stakeholders</a:t>
            </a:r>
            <a:r>
              <a:rPr lang="de-DE" altLang="de-DE" dirty="0" smtClean="0"/>
              <a:t> </a:t>
            </a:r>
            <a:r>
              <a:rPr lang="de-DE" altLang="de-DE" b="1" dirty="0" err="1"/>
              <a:t>to</a:t>
            </a:r>
            <a:r>
              <a:rPr lang="de-DE" altLang="de-DE" b="1" dirty="0"/>
              <a:t> </a:t>
            </a:r>
            <a:r>
              <a:rPr lang="de-DE" altLang="de-DE" b="1" dirty="0" err="1"/>
              <a:t>adapt</a:t>
            </a:r>
            <a:r>
              <a:rPr lang="de-DE" altLang="de-DE" b="1" dirty="0"/>
              <a:t> </a:t>
            </a:r>
            <a:r>
              <a:rPr lang="de-DE" altLang="de-DE" b="1" dirty="0" err="1"/>
              <a:t>the</a:t>
            </a:r>
            <a:r>
              <a:rPr lang="de-DE" altLang="de-DE" b="1" dirty="0"/>
              <a:t> </a:t>
            </a:r>
            <a:r>
              <a:rPr lang="de-DE" altLang="de-DE" b="1" dirty="0" err="1"/>
              <a:t>services</a:t>
            </a:r>
            <a:r>
              <a:rPr lang="de-DE" altLang="de-DE" b="1" dirty="0"/>
              <a:t> </a:t>
            </a:r>
            <a:r>
              <a:rPr lang="de-DE" altLang="de-DE" b="1" dirty="0" err="1"/>
              <a:t>flexibly</a:t>
            </a:r>
            <a:r>
              <a:rPr lang="de-DE" altLang="de-DE" dirty="0"/>
              <a:t> </a:t>
            </a:r>
            <a:r>
              <a:rPr lang="de-DE" altLang="de-DE" dirty="0" err="1"/>
              <a:t>according</a:t>
            </a:r>
            <a:r>
              <a:rPr lang="de-DE" altLang="de-DE" dirty="0"/>
              <a:t> </a:t>
            </a:r>
            <a:r>
              <a:rPr lang="de-DE" altLang="de-DE" dirty="0" err="1" smtClean="0"/>
              <a:t>to</a:t>
            </a:r>
            <a:r>
              <a:rPr lang="de-DE" altLang="de-DE" dirty="0" smtClean="0"/>
              <a:t> </a:t>
            </a:r>
            <a:r>
              <a:rPr lang="de-DE" altLang="de-DE" dirty="0" err="1" smtClean="0"/>
              <a:t>the</a:t>
            </a:r>
            <a:r>
              <a:rPr lang="de-DE" altLang="de-DE" dirty="0" smtClean="0"/>
              <a:t> </a:t>
            </a:r>
            <a:r>
              <a:rPr lang="de-DE" altLang="de-DE" dirty="0" err="1"/>
              <a:t>changing</a:t>
            </a:r>
            <a:r>
              <a:rPr lang="de-DE" altLang="de-DE" dirty="0"/>
              <a:t> </a:t>
            </a:r>
            <a:r>
              <a:rPr lang="de-DE" altLang="de-DE" dirty="0" err="1"/>
              <a:t>requirements</a:t>
            </a:r>
            <a:r>
              <a:rPr lang="de-DE" altLang="de-DE" dirty="0"/>
              <a:t> </a:t>
            </a:r>
            <a:r>
              <a:rPr lang="de-DE" altLang="de-DE" dirty="0" err="1"/>
              <a:t>of</a:t>
            </a:r>
            <a:r>
              <a:rPr lang="de-DE" altLang="de-DE" dirty="0"/>
              <a:t> Science, </a:t>
            </a:r>
            <a:r>
              <a:rPr lang="de-DE" altLang="de-DE" dirty="0" err="1"/>
              <a:t>while</a:t>
            </a:r>
            <a:r>
              <a:rPr lang="de-DE" altLang="de-DE" dirty="0"/>
              <a:t> </a:t>
            </a:r>
            <a:r>
              <a:rPr lang="de-DE" altLang="de-DE" b="1" dirty="0" err="1"/>
              <a:t>allowing</a:t>
            </a:r>
            <a:r>
              <a:rPr lang="de-DE" altLang="de-DE" b="1" dirty="0"/>
              <a:t> </a:t>
            </a:r>
            <a:r>
              <a:rPr lang="de-DE" altLang="de-DE" b="1" dirty="0" err="1"/>
              <a:t>for</a:t>
            </a:r>
            <a:r>
              <a:rPr lang="de-DE" altLang="de-DE" b="1" dirty="0"/>
              <a:t> </a:t>
            </a:r>
            <a:r>
              <a:rPr lang="de-DE" altLang="de-DE" b="1" dirty="0" err="1"/>
              <a:t>the</a:t>
            </a:r>
            <a:r>
              <a:rPr lang="de-DE" altLang="de-DE" b="1" dirty="0"/>
              <a:t> </a:t>
            </a:r>
            <a:r>
              <a:rPr lang="de-DE" altLang="de-DE" b="1" dirty="0" err="1"/>
              <a:t>long</a:t>
            </a:r>
            <a:r>
              <a:rPr lang="de-DE" altLang="de-DE" b="1" dirty="0"/>
              <a:t> </a:t>
            </a:r>
            <a:r>
              <a:rPr lang="de-DE" altLang="de-DE" b="1" dirty="0" err="1"/>
              <a:t>term</a:t>
            </a:r>
            <a:r>
              <a:rPr lang="de-DE" altLang="de-DE" b="1" dirty="0"/>
              <a:t> </a:t>
            </a:r>
            <a:r>
              <a:rPr lang="de-DE" altLang="de-DE" b="1" dirty="0" err="1"/>
              <a:t>evolving</a:t>
            </a:r>
            <a:r>
              <a:rPr lang="de-DE" altLang="de-DE" b="1" dirty="0"/>
              <a:t> </a:t>
            </a:r>
            <a:r>
              <a:rPr lang="de-DE" altLang="de-DE" b="1" dirty="0" err="1"/>
              <a:t>of</a:t>
            </a:r>
            <a:r>
              <a:rPr lang="de-DE" altLang="de-DE" b="1" dirty="0"/>
              <a:t> </a:t>
            </a:r>
            <a:r>
              <a:rPr lang="de-DE" altLang="de-DE" b="1" dirty="0" err="1"/>
              <a:t>the</a:t>
            </a:r>
            <a:r>
              <a:rPr lang="de-DE" altLang="de-DE" b="1" dirty="0"/>
              <a:t> </a:t>
            </a:r>
            <a:r>
              <a:rPr lang="de-DE" altLang="de-DE" b="1" dirty="0" err="1"/>
              <a:t>underlying</a:t>
            </a:r>
            <a:r>
              <a:rPr lang="de-DE" altLang="de-DE" b="1" dirty="0"/>
              <a:t> </a:t>
            </a:r>
            <a:r>
              <a:rPr lang="de-DE" altLang="de-DE" b="1" dirty="0" err="1"/>
              <a:t>platform</a:t>
            </a:r>
            <a:r>
              <a:rPr lang="de-DE" altLang="de-DE" dirty="0"/>
              <a:t>. </a:t>
            </a:r>
            <a:endParaRPr lang="de-DE" altLang="de-DE" dirty="0" smtClean="0"/>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r>
              <a:rPr lang="de-DE" altLang="de-DE" dirty="0"/>
              <a:t>This will</a:t>
            </a:r>
            <a:r>
              <a:rPr lang="de-DE" altLang="de-DE" b="1" dirty="0"/>
              <a:t> </a:t>
            </a:r>
            <a:r>
              <a:rPr lang="de-DE" altLang="de-DE" b="1" dirty="0" err="1"/>
              <a:t>bridge</a:t>
            </a:r>
            <a:r>
              <a:rPr lang="de-DE" altLang="de-DE" b="1" dirty="0"/>
              <a:t> </a:t>
            </a:r>
            <a:r>
              <a:rPr lang="de-DE" altLang="de-DE" b="1" dirty="0" err="1"/>
              <a:t>the</a:t>
            </a:r>
            <a:r>
              <a:rPr lang="de-DE" altLang="de-DE" b="1" dirty="0"/>
              <a:t> </a:t>
            </a:r>
            <a:r>
              <a:rPr lang="de-DE" altLang="de-DE" b="1" dirty="0" err="1"/>
              <a:t>gap</a:t>
            </a:r>
            <a:r>
              <a:rPr lang="de-DE" altLang="de-DE" b="1" dirty="0"/>
              <a:t> </a:t>
            </a:r>
            <a:r>
              <a:rPr lang="de-DE" altLang="de-DE" b="1" dirty="0" err="1"/>
              <a:t>between</a:t>
            </a:r>
            <a:r>
              <a:rPr lang="de-DE" altLang="de-DE" b="1" dirty="0"/>
              <a:t> </a:t>
            </a:r>
            <a:r>
              <a:rPr lang="de-DE" altLang="de-DE" b="1" dirty="0" err="1"/>
              <a:t>infrastructure‘s</a:t>
            </a:r>
            <a:r>
              <a:rPr lang="de-DE" altLang="de-DE" b="1" dirty="0"/>
              <a:t> </a:t>
            </a:r>
            <a:r>
              <a:rPr lang="de-DE" altLang="de-DE" b="1" dirty="0" err="1"/>
              <a:t>need</a:t>
            </a:r>
            <a:r>
              <a:rPr lang="de-DE" altLang="de-DE" b="1" dirty="0"/>
              <a:t> </a:t>
            </a:r>
            <a:r>
              <a:rPr lang="de-DE" altLang="de-DE" b="1" dirty="0" err="1"/>
              <a:t>for</a:t>
            </a:r>
            <a:r>
              <a:rPr lang="de-DE" altLang="de-DE" b="1" dirty="0"/>
              <a:t> </a:t>
            </a:r>
            <a:r>
              <a:rPr lang="de-DE" altLang="de-DE" b="1" dirty="0" err="1"/>
              <a:t>stability</a:t>
            </a:r>
            <a:r>
              <a:rPr lang="de-DE" altLang="de-DE" dirty="0"/>
              <a:t> </a:t>
            </a:r>
            <a:r>
              <a:rPr lang="de-DE" altLang="de-DE" b="1" dirty="0" err="1"/>
              <a:t>while</a:t>
            </a:r>
            <a:r>
              <a:rPr lang="de-DE" altLang="de-DE" b="1" dirty="0"/>
              <a:t> </a:t>
            </a:r>
            <a:r>
              <a:rPr lang="de-DE" altLang="de-DE" b="1" dirty="0" err="1"/>
              <a:t>allowing</a:t>
            </a:r>
            <a:r>
              <a:rPr lang="de-DE" altLang="de-DE" b="1" dirty="0"/>
              <a:t> </a:t>
            </a:r>
            <a:r>
              <a:rPr lang="de-DE" altLang="de-DE" b="1" dirty="0" err="1"/>
              <a:t>for</a:t>
            </a:r>
            <a:r>
              <a:rPr lang="de-DE" altLang="de-DE" b="1" dirty="0"/>
              <a:t> </a:t>
            </a:r>
            <a:r>
              <a:rPr lang="de-DE" altLang="de-DE" b="1" dirty="0" err="1"/>
              <a:t>the</a:t>
            </a:r>
            <a:r>
              <a:rPr lang="de-DE" altLang="de-DE" b="1" dirty="0"/>
              <a:t> </a:t>
            </a:r>
            <a:r>
              <a:rPr lang="de-DE" altLang="de-DE" b="1" dirty="0" err="1"/>
              <a:t>required</a:t>
            </a:r>
            <a:r>
              <a:rPr lang="de-DE" altLang="de-DE" b="1" dirty="0"/>
              <a:t> flexible</a:t>
            </a:r>
            <a:r>
              <a:rPr lang="de-DE" altLang="de-DE" dirty="0"/>
              <a:t>, </a:t>
            </a:r>
            <a:r>
              <a:rPr lang="de-DE" altLang="de-DE" dirty="0" err="1"/>
              <a:t>yet</a:t>
            </a:r>
            <a:r>
              <a:rPr lang="de-DE" altLang="de-DE" dirty="0"/>
              <a:t> </a:t>
            </a:r>
            <a:r>
              <a:rPr lang="de-DE" altLang="de-DE" dirty="0" err="1"/>
              <a:t>potentially</a:t>
            </a:r>
            <a:r>
              <a:rPr lang="de-DE" altLang="de-DE" dirty="0"/>
              <a:t> </a:t>
            </a:r>
            <a:r>
              <a:rPr lang="de-DE" altLang="de-DE" dirty="0" err="1"/>
              <a:t>short-lived</a:t>
            </a:r>
            <a:r>
              <a:rPr lang="de-DE" altLang="de-DE" dirty="0"/>
              <a:t>, </a:t>
            </a:r>
            <a:r>
              <a:rPr lang="de-DE" altLang="de-DE" b="1" dirty="0" err="1"/>
              <a:t>applications</a:t>
            </a:r>
            <a:r>
              <a:rPr lang="de-DE" altLang="de-DE" b="1" dirty="0"/>
              <a:t> </a:t>
            </a:r>
            <a:r>
              <a:rPr lang="de-DE" altLang="de-DE" b="1" dirty="0" err="1"/>
              <a:t>for</a:t>
            </a:r>
            <a:r>
              <a:rPr lang="de-DE" altLang="de-DE" b="1" dirty="0"/>
              <a:t> </a:t>
            </a:r>
            <a:r>
              <a:rPr lang="de-DE" altLang="de-DE" b="1" dirty="0" err="1"/>
              <a:t>science</a:t>
            </a:r>
            <a:r>
              <a:rPr lang="de-DE" altLang="de-DE" dirty="0"/>
              <a:t>.</a:t>
            </a:r>
          </a:p>
          <a:p>
            <a:pPr marL="285750" indent="-285750">
              <a:buFont typeface="Arial" panose="020B0604020202020204" pitchFamily="34" charset="0"/>
              <a:buChar char="•"/>
            </a:pPr>
            <a:endParaRPr lang="de-DE" altLang="de-DE" dirty="0"/>
          </a:p>
          <a:p>
            <a:pPr marL="285750" indent="-285750">
              <a:buFont typeface="Arial" panose="020B0604020202020204" pitchFamily="34" charset="0"/>
              <a:buChar char="•"/>
            </a:pPr>
            <a:endParaRPr lang="de-DE" altLang="de-DE" b="1" dirty="0"/>
          </a:p>
          <a:p>
            <a:endParaRPr lang="de-DE" dirty="0"/>
          </a:p>
        </p:txBody>
      </p:sp>
      <p:pic>
        <p:nvPicPr>
          <p:cNvPr id="8" name="Picture 2" descr="https://daryanenergyblog.files.wordpress.com/2014/08/techreadine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5113991"/>
            <a:ext cx="3456384" cy="1632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52225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p:txBody>
          <a:bodyPr/>
          <a:lstStyle/>
          <a:p>
            <a:r>
              <a:rPr lang="de-DE" b="1" dirty="0" err="1" smtClean="0"/>
              <a:t>Contact</a:t>
            </a:r>
            <a:endParaRPr lang="de-DE" b="1" dirty="0" smtClean="0"/>
          </a:p>
          <a:p>
            <a:r>
              <a:rPr lang="de-DE" dirty="0" smtClean="0"/>
              <a:t>Peter Löwe (</a:t>
            </a:r>
            <a:r>
              <a:rPr lang="de-DE" sz="1400" b="1" dirty="0"/>
              <a:t>ORCID: 0000-0003-2257-0517</a:t>
            </a:r>
            <a:r>
              <a:rPr lang="de-DE" dirty="0" smtClean="0"/>
              <a:t>)</a:t>
            </a:r>
          </a:p>
          <a:p>
            <a:r>
              <a:rPr lang="de-DE" dirty="0" smtClean="0"/>
              <a:t>T +49 511 762-3428, peter.loewe@tib.eu </a:t>
            </a:r>
            <a:endParaRPr lang="de-DE" dirty="0"/>
          </a:p>
        </p:txBody>
      </p:sp>
      <p:sp>
        <p:nvSpPr>
          <p:cNvPr id="4" name="Rechteck 3"/>
          <p:cNvSpPr/>
          <p:nvPr/>
        </p:nvSpPr>
        <p:spPr>
          <a:xfrm>
            <a:off x="1187624" y="2505670"/>
            <a:ext cx="4680520" cy="1384995"/>
          </a:xfrm>
          <a:prstGeom prst="rect">
            <a:avLst/>
          </a:prstGeom>
        </p:spPr>
        <p:txBody>
          <a:bodyPr wrap="square">
            <a:spAutoFit/>
          </a:bodyPr>
          <a:lstStyle/>
          <a:p>
            <a:r>
              <a:rPr lang="de-DE" sz="2800" dirty="0" err="1" smtClean="0"/>
              <a:t>Thanks</a:t>
            </a:r>
            <a:r>
              <a:rPr lang="de-DE" sz="2800" dirty="0" smtClean="0"/>
              <a:t> </a:t>
            </a:r>
            <a:r>
              <a:rPr lang="de-DE" sz="2800" dirty="0" err="1" smtClean="0"/>
              <a:t>for</a:t>
            </a:r>
            <a:r>
              <a:rPr lang="de-DE" sz="2800" dirty="0"/>
              <a:t> </a:t>
            </a:r>
            <a:r>
              <a:rPr lang="de-DE" sz="2800" dirty="0" err="1" smtClean="0"/>
              <a:t>listening</a:t>
            </a:r>
            <a:r>
              <a:rPr lang="de-DE" sz="2800" dirty="0" smtClean="0"/>
              <a:t>.</a:t>
            </a:r>
          </a:p>
          <a:p>
            <a:endParaRPr lang="de-DE" sz="2800" dirty="0"/>
          </a:p>
          <a:p>
            <a:r>
              <a:rPr lang="de-DE" sz="2800" dirty="0" err="1" smtClean="0"/>
              <a:t>Questions</a:t>
            </a:r>
            <a:r>
              <a:rPr lang="de-DE" sz="2800" dirty="0" smtClean="0"/>
              <a:t> ?</a:t>
            </a:r>
            <a:endParaRPr lang="de-DE" sz="2800" dirty="0"/>
          </a:p>
        </p:txBody>
      </p:sp>
    </p:spTree>
    <p:extLst>
      <p:ext uri="{BB962C8B-B14F-4D97-AF65-F5344CB8AC3E}">
        <p14:creationId xmlns:p14="http://schemas.microsoft.com/office/powerpoint/2010/main" val="263174929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LORPALETTEDESIGNATOR" val="NBank"/>
</p:tagLst>
</file>

<file path=ppt/theme/theme1.xml><?xml version="1.0" encoding="utf-8"?>
<a:theme xmlns:a="http://schemas.openxmlformats.org/drawingml/2006/main" name="TIB_PowerPoint_Vorlage_Office2010_englisch">
  <a:themeElements>
    <a:clrScheme name="TIB_Designfarben">
      <a:dk1>
        <a:srgbClr val="555555"/>
      </a:dk1>
      <a:lt1>
        <a:srgbClr val="FFFFFF"/>
      </a:lt1>
      <a:dk2>
        <a:srgbClr val="C21222"/>
      </a:dk2>
      <a:lt2>
        <a:srgbClr val="DDDDDD"/>
      </a:lt2>
      <a:accent1>
        <a:srgbClr val="F03205"/>
      </a:accent1>
      <a:accent2>
        <a:srgbClr val="555555"/>
      </a:accent2>
      <a:accent3>
        <a:srgbClr val="FB8063"/>
      </a:accent3>
      <a:accent4>
        <a:srgbClr val="999999"/>
      </a:accent4>
      <a:accent5>
        <a:srgbClr val="B32503"/>
      </a:accent5>
      <a:accent6>
        <a:srgbClr val="FFB921"/>
      </a:accent6>
      <a:hlink>
        <a:srgbClr val="555555"/>
      </a:hlink>
      <a:folHlink>
        <a:srgbClr val="999999"/>
      </a:folHlink>
    </a:clrScheme>
    <a:fontScheme name="Default Design">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solidFill>
            <a:schemeClr val="tx2"/>
          </a:solid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NBank Farben">
        <a:dk1>
          <a:srgbClr val="1C356F"/>
        </a:dk1>
        <a:lt1>
          <a:srgbClr val="FFFFFF"/>
        </a:lt1>
        <a:dk2>
          <a:srgbClr val="1C356F"/>
        </a:dk2>
        <a:lt2>
          <a:srgbClr val="E8EBF1"/>
        </a:lt2>
        <a:accent1>
          <a:srgbClr val="EDEBC7"/>
        </a:accent1>
        <a:accent2>
          <a:srgbClr val="FF9900"/>
        </a:accent2>
        <a:accent3>
          <a:srgbClr val="DFD799"/>
        </a:accent3>
        <a:accent4>
          <a:srgbClr val="AC9D65"/>
        </a:accent4>
        <a:accent5>
          <a:srgbClr val="69557D"/>
        </a:accent5>
        <a:accent6>
          <a:srgbClr val="DBCDDC"/>
        </a:accent6>
        <a:hlink>
          <a:srgbClr val="4B7D7D"/>
        </a:hlink>
        <a:folHlink>
          <a:srgbClr val="CFE7E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V03_TIB_PPT_Folienpool_neu_Jan2016_english.pptx" id="{A6CC04FA-859B-4145-9038-3887EBE89A83}" vid="{94C2A781-CA8B-0F4C-B659-EAF99888EEC4}"/>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TIB_PowerPoint_Vorlage_Office2010_englisch</Template>
  <TotalTime>0</TotalTime>
  <Words>1986</Words>
  <Application>Microsoft Office PowerPoint</Application>
  <PresentationFormat>Bildschirmpräsentation (4:3)</PresentationFormat>
  <Paragraphs>485</Paragraphs>
  <Slides>45</Slides>
  <Notes>7</Notes>
  <HiddenSlides>0</HiddenSlides>
  <MMClips>0</MMClips>
  <ScaleCrop>false</ScaleCrop>
  <HeadingPairs>
    <vt:vector size="6" baseType="variant">
      <vt:variant>
        <vt:lpstr>Design</vt:lpstr>
      </vt:variant>
      <vt:variant>
        <vt:i4>1</vt:i4>
      </vt:variant>
      <vt:variant>
        <vt:lpstr>Eingebettete OLE-Server</vt:lpstr>
      </vt:variant>
      <vt:variant>
        <vt:i4>1</vt:i4>
      </vt:variant>
      <vt:variant>
        <vt:lpstr>Folientitel</vt:lpstr>
      </vt:variant>
      <vt:variant>
        <vt:i4>45</vt:i4>
      </vt:variant>
    </vt:vector>
  </HeadingPairs>
  <TitlesOfParts>
    <vt:vector size="47" baseType="lpstr">
      <vt:lpstr>TIB_PowerPoint_Vorlage_Office2010_englisch</vt:lpstr>
      <vt:lpstr>Visio</vt:lpstr>
      <vt:lpstr>Libraries in the Big Data Era Strategies and Challenges in Archiving and Sharing Research Data</vt:lpstr>
      <vt:lpstr>German National Library of Science and Technology Technische Informationsbibliothek (TIB) </vt:lpstr>
      <vt:lpstr>TIB – Hannover – Great Britain</vt:lpstr>
      <vt:lpstr>TIB-Strategy: Move beyond text </vt:lpstr>
      <vt:lpstr>Main services</vt:lpstr>
      <vt:lpstr>Accessing digital resources Example: Research Data at tib.eu</vt:lpstr>
      <vt:lpstr>The TIB as a Service Provider:  Digital Preservation</vt:lpstr>
      <vt:lpstr>The TIB as a Service Provider:  Digital Preservation</vt:lpstr>
      <vt:lpstr>Introducing DOI and ORCID:</vt:lpstr>
      <vt:lpstr>Digital Object Identifiers at TIB:       The Facts</vt:lpstr>
      <vt:lpstr>DOI at TIB: Figures</vt:lpstr>
      <vt:lpstr>More on DataCite, Gravitational waves, DOI and Open Science … </vt:lpstr>
      <vt:lpstr>It’s about Open Data!</vt:lpstr>
      <vt:lpstr>The Research Data Management Challenge</vt:lpstr>
      <vt:lpstr>A Gap</vt:lpstr>
      <vt:lpstr>The Research Trajectory</vt:lpstr>
      <vt:lpstr>PowerPoint-Präsentation</vt:lpstr>
      <vt:lpstr>Solution</vt:lpstr>
      <vt:lpstr>PowerPoint-Präsentation</vt:lpstr>
      <vt:lpstr>PowerPoint-Präsentation</vt:lpstr>
      <vt:lpstr>PowerPoint-Präsentation</vt:lpstr>
      <vt:lpstr>PowerPoint-Präsentation</vt:lpstr>
      <vt:lpstr>TIB AV-Portal: Content</vt:lpstr>
      <vt:lpstr>TIB AV-Portal: Workflow</vt:lpstr>
      <vt:lpstr>Value adding for for Video Authors:  The AV-Portal helps to..</vt:lpstr>
      <vt:lpstr>TIB AV-Portal: Linked Open Data</vt:lpstr>
      <vt:lpstr>Libraries in the "Big Data“ era:  Strategies and Challenges in Archiving and Sharing Research Data</vt:lpstr>
      <vt:lpstr>Approach: Future Scenarios</vt:lpstr>
      <vt:lpstr>Projecting Future Scenarios</vt:lpstr>
      <vt:lpstr>Libraries in the "Big Data" era:  The European Perspective</vt:lpstr>
      <vt:lpstr>Scenarios for Europe</vt:lpstr>
      <vt:lpstr>Milestones for Europe towards 2030 (1)</vt:lpstr>
      <vt:lpstr>Milestones for Europe towards 2030 (2)</vt:lpstr>
      <vt:lpstr>Libraries in the "Big Data“ era: Germany   Insights from the Radieschen Project</vt:lpstr>
      <vt:lpstr>Open questions –the library perspective</vt:lpstr>
      <vt:lpstr>Possible Future Scenarios for Science in Germany in 2020</vt:lpstr>
      <vt:lpstr>Scenario I: New performance indicators for Science</vt:lpstr>
      <vt:lpstr>Scenario II: Libraries are the Future</vt:lpstr>
      <vt:lpstr>Scenario III: The Rise of the Data Scientists</vt:lpstr>
      <vt:lpstr>Scenario IV: Data Centres take on new roles</vt:lpstr>
      <vt:lpstr>Scenario V: Steady State </vt:lpstr>
      <vt:lpstr>Guidelines for Action</vt:lpstr>
      <vt:lpstr>Consequences for the handling of research data</vt:lpstr>
      <vt:lpstr>Conclusion Future-proof service portfolios for flexibility and stability</vt:lpstr>
      <vt:lpstr>PowerPoint-Präsentation</vt:lpstr>
    </vt:vector>
  </TitlesOfParts>
  <Company>TIB/UB Hannover</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German National Library of Science &amp; Technology</dc:title>
  <dc:creator>Team TIB</dc:creator>
  <dc:description>Folienpool erstellt durch BRAINWORXX GmbH 2014</dc:description>
  <cp:lastModifiedBy>Team TIB</cp:lastModifiedBy>
  <cp:revision>158</cp:revision>
  <cp:lastPrinted>2016-09-02T13:25:17Z</cp:lastPrinted>
  <dcterms:created xsi:type="dcterms:W3CDTF">2016-08-29T09:41:35Z</dcterms:created>
  <dcterms:modified xsi:type="dcterms:W3CDTF">2016-09-20T15:22:10Z</dcterms:modified>
</cp:coreProperties>
</file>