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62" r:id="rId2"/>
    <p:sldId id="363" r:id="rId3"/>
    <p:sldId id="368" r:id="rId4"/>
    <p:sldId id="365" r:id="rId5"/>
    <p:sldId id="372" r:id="rId6"/>
    <p:sldId id="367" r:id="rId7"/>
    <p:sldId id="370" r:id="rId8"/>
    <p:sldId id="377" r:id="rId9"/>
    <p:sldId id="373" r:id="rId10"/>
    <p:sldId id="374" r:id="rId11"/>
    <p:sldId id="375" r:id="rId12"/>
    <p:sldId id="376" r:id="rId13"/>
    <p:sldId id="360" r:id="rId14"/>
  </p:sldIdLst>
  <p:sldSz cx="9144000" cy="6858000" type="screen4x3"/>
  <p:notesSz cx="6797675" cy="9926638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93"/>
    <a:srgbClr val="A8CF63"/>
    <a:srgbClr val="93C43E"/>
    <a:srgbClr val="666666"/>
    <a:srgbClr val="FBC99F"/>
    <a:srgbClr val="B8D87E"/>
    <a:srgbClr val="B6D77B"/>
    <a:srgbClr val="E5F1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41" autoAdjust="0"/>
    <p:restoredTop sz="92168" autoAdjust="0"/>
  </p:normalViewPr>
  <p:slideViewPr>
    <p:cSldViewPr snapToGrid="0" snapToObjects="1">
      <p:cViewPr varScale="1">
        <p:scale>
          <a:sx n="67" d="100"/>
          <a:sy n="67" d="100"/>
        </p:scale>
        <p:origin x="143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82" d="100"/>
          <a:sy n="82" d="100"/>
        </p:scale>
        <p:origin x="-3954" y="-8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xk\Google%20Drive\engD\Increasing%20the%20value%20of%20Plasmarok\Geopolymer\Compression%20Tests%20Data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eter\Google%20Drive\engD\Increasing%20the%20value%20of%20Plasmarok\Geopolymer\Dissolution%20ICP%20Test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Peter\Google%20Drive\engD\Increasing%20the%20value%20of%20Plasmarok\Geopolymer\Dissolution%20ICP%20Test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solidFill>
                <a:sysClr val="windowText" lastClr="000000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'Particle Size Distributions'!$O$8:$O$11</c:f>
                <c:numCache>
                  <c:formatCode>General</c:formatCode>
                  <c:ptCount val="4"/>
                  <c:pt idx="0">
                    <c:v>17.943243853885512</c:v>
                  </c:pt>
                  <c:pt idx="1">
                    <c:v>2.5282141259526769</c:v>
                  </c:pt>
                  <c:pt idx="2">
                    <c:v>7.9248470016777004</c:v>
                  </c:pt>
                  <c:pt idx="3">
                    <c:v>9.9387685074381587</c:v>
                  </c:pt>
                </c:numCache>
              </c:numRef>
            </c:plus>
            <c:minus>
              <c:numRef>
                <c:f>'Particle Size Distributions'!$O$8:$O$11</c:f>
                <c:numCache>
                  <c:formatCode>General</c:formatCode>
                  <c:ptCount val="4"/>
                  <c:pt idx="0">
                    <c:v>17.943243853885512</c:v>
                  </c:pt>
                  <c:pt idx="1">
                    <c:v>2.5282141259526769</c:v>
                  </c:pt>
                  <c:pt idx="2">
                    <c:v>7.9248470016777004</c:v>
                  </c:pt>
                  <c:pt idx="3">
                    <c:v>9.9387685074381587</c:v>
                  </c:pt>
                </c:numCache>
              </c:numRef>
            </c:minus>
            <c:spPr>
              <a:noFill/>
              <a:ln w="38100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'Particle Size Distributions'!$M$8:$M$11</c:f>
              <c:numCache>
                <c:formatCode>General</c:formatCode>
                <c:ptCount val="4"/>
                <c:pt idx="0">
                  <c:v>600</c:v>
                </c:pt>
                <c:pt idx="1">
                  <c:v>212</c:v>
                </c:pt>
                <c:pt idx="2">
                  <c:v>150</c:v>
                </c:pt>
                <c:pt idx="3">
                  <c:v>75</c:v>
                </c:pt>
              </c:numCache>
            </c:numRef>
          </c:cat>
          <c:val>
            <c:numRef>
              <c:f>'Particle Size Distributions'!$N$8:$N$11</c:f>
              <c:numCache>
                <c:formatCode>0.0</c:formatCode>
                <c:ptCount val="4"/>
                <c:pt idx="0" formatCode="0.00">
                  <c:v>34.92</c:v>
                </c:pt>
                <c:pt idx="1">
                  <c:v>69.946666666666673</c:v>
                </c:pt>
                <c:pt idx="2" formatCode="General">
                  <c:v>68.720000000000013</c:v>
                </c:pt>
                <c:pt idx="3" formatCode="0">
                  <c:v>87.343333333333348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9C-4D82-BAFF-96A3F7105F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9754040"/>
        <c:axId val="299787024"/>
      </c:barChart>
      <c:catAx>
        <c:axId val="2997540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Particle size</a:t>
                </a:r>
                <a:r>
                  <a:rPr lang="en-GB" baseline="0"/>
                  <a:t> d90 (</a:t>
                </a:r>
                <a:r>
                  <a:rPr lang="en-GB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µm)</a:t>
                </a:r>
                <a:endParaRPr lang="en-GB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87024"/>
        <c:crosses val="autoZero"/>
        <c:auto val="1"/>
        <c:lblAlgn val="ctr"/>
        <c:lblOffset val="100"/>
        <c:noMultiLvlLbl val="0"/>
      </c:catAx>
      <c:valAx>
        <c:axId val="299787024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Compression Strength MPa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7540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1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100" dirty="0"/>
              <a:t>6 M</a:t>
            </a:r>
            <a:r>
              <a:rPr lang="en-GB" sz="1100" baseline="0" dirty="0"/>
              <a:t> NaOH Activating Solution</a:t>
            </a:r>
            <a:endParaRPr lang="en-GB" sz="11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Sheet1!$M$5:$M$7</c:f>
                <c:numCache>
                  <c:formatCode>General</c:formatCode>
                  <c:ptCount val="3"/>
                  <c:pt idx="0">
                    <c:v>8.7461598586309446</c:v>
                  </c:pt>
                  <c:pt idx="1">
                    <c:v>9.0368986559429931</c:v>
                  </c:pt>
                  <c:pt idx="2">
                    <c:v>6.3655458856867044</c:v>
                  </c:pt>
                </c:numCache>
              </c:numRef>
            </c:plus>
            <c:minus>
              <c:numRef>
                <c:f>Sheet1!$M$5:$M$7</c:f>
                <c:numCache>
                  <c:formatCode>General</c:formatCode>
                  <c:ptCount val="3"/>
                  <c:pt idx="0">
                    <c:v>8.7461598586309446</c:v>
                  </c:pt>
                  <c:pt idx="1">
                    <c:v>9.0368986559429931</c:v>
                  </c:pt>
                  <c:pt idx="2">
                    <c:v>6.3655458856867044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numRef>
              <c:f>Sheet1!$K$5:$K$7</c:f>
              <c:numCache>
                <c:formatCode>General</c:formatCode>
                <c:ptCount val="3"/>
                <c:pt idx="0">
                  <c:v>1.38</c:v>
                </c:pt>
                <c:pt idx="1">
                  <c:v>1.75</c:v>
                </c:pt>
                <c:pt idx="2">
                  <c:v>2.5299999999999998</c:v>
                </c:pt>
              </c:numCache>
            </c:numRef>
          </c:xVal>
          <c:yVal>
            <c:numRef>
              <c:f>Sheet1!$L$5:$L$7</c:f>
              <c:numCache>
                <c:formatCode>General</c:formatCode>
                <c:ptCount val="3"/>
                <c:pt idx="0">
                  <c:v>32.462045454545454</c:v>
                </c:pt>
                <c:pt idx="1">
                  <c:v>40.866326530612241</c:v>
                </c:pt>
                <c:pt idx="2">
                  <c:v>62.46536155202822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1831-46D1-A91A-0D5BCAEE1E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8574896"/>
        <c:axId val="298574504"/>
      </c:scatterChart>
      <c:valAx>
        <c:axId val="298574896"/>
        <c:scaling>
          <c:orientation val="minMax"/>
          <c:min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Si/Al Ratio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74504"/>
        <c:crosses val="autoZero"/>
        <c:crossBetween val="midCat"/>
      </c:valAx>
      <c:valAx>
        <c:axId val="29857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 dirty="0"/>
                  <a:t>Compressive strength (MPa)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748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A1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Sheet3!$AB$3</c:f>
                <c:numCache>
                  <c:formatCode>General</c:formatCode>
                  <c:ptCount val="1"/>
                  <c:pt idx="0">
                    <c:v>2.8419074174323825E-2</c:v>
                  </c:pt>
                </c:numCache>
              </c:numRef>
            </c:plus>
            <c:minus>
              <c:numRef>
                <c:f>Sheet3!$AB$3</c:f>
                <c:numCache>
                  <c:formatCode>General</c:formatCode>
                  <c:ptCount val="1"/>
                  <c:pt idx="0">
                    <c:v>2.8419074174323825E-2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Lit>
              <c:ptCount val="2"/>
              <c:pt idx="0">
                <c:v>Si Extraction</c:v>
              </c:pt>
              <c:pt idx="1">
                <c:v>Al Extraction</c:v>
              </c:pt>
            </c:strLit>
          </c:cat>
          <c:val>
            <c:numRef>
              <c:f>Sheet3!$Y$3:$Z$3</c:f>
              <c:numCache>
                <c:formatCode>0.0%</c:formatCode>
                <c:ptCount val="2"/>
                <c:pt idx="0" formatCode="0%">
                  <c:v>0.10825966398188673</c:v>
                </c:pt>
                <c:pt idx="1">
                  <c:v>0.23737560635366725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29-4DF6-B2FA-796BA3BA4539}"/>
            </c:ext>
          </c:extLst>
        </c:ser>
        <c:ser>
          <c:idx val="1"/>
          <c:order val="1"/>
          <c:tx>
            <c:v>B3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Sheet3!$AB$4</c:f>
                <c:numCache>
                  <c:formatCode>General</c:formatCode>
                  <c:ptCount val="1"/>
                  <c:pt idx="0">
                    <c:v>1.4266717229062861E-2</c:v>
                  </c:pt>
                </c:numCache>
              </c:numRef>
            </c:plus>
            <c:minus>
              <c:numRef>
                <c:f>Sheet3!$AB$4</c:f>
                <c:numCache>
                  <c:formatCode>General</c:formatCode>
                  <c:ptCount val="1"/>
                  <c:pt idx="0">
                    <c:v>1.4266717229062861E-2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Lit>
              <c:ptCount val="2"/>
              <c:pt idx="0">
                <c:v>Si Extraction</c:v>
              </c:pt>
              <c:pt idx="1">
                <c:v>Al Extraction</c:v>
              </c:pt>
            </c:strLit>
          </c:cat>
          <c:val>
            <c:numRef>
              <c:f>Sheet3!$Y$4:$Z$4</c:f>
              <c:numCache>
                <c:formatCode>0.0%</c:formatCode>
                <c:ptCount val="2"/>
                <c:pt idx="0" formatCode="0%">
                  <c:v>0.14002718155507904</c:v>
                </c:pt>
                <c:pt idx="1">
                  <c:v>0.20925810254059543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29-4DF6-B2FA-796BA3BA4539}"/>
            </c:ext>
          </c:extLst>
        </c:ser>
        <c:ser>
          <c:idx val="2"/>
          <c:order val="2"/>
          <c:tx>
            <c:v>B5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Sheet3!$AB$5</c:f>
                <c:numCache>
                  <c:formatCode>General</c:formatCode>
                  <c:ptCount val="1"/>
                  <c:pt idx="0">
                    <c:v>1.6764624817630823E-2</c:v>
                  </c:pt>
                </c:numCache>
              </c:numRef>
            </c:plus>
            <c:minus>
              <c:numRef>
                <c:f>Sheet3!$AB$5</c:f>
                <c:numCache>
                  <c:formatCode>General</c:formatCode>
                  <c:ptCount val="1"/>
                  <c:pt idx="0">
                    <c:v>1.6764624817630823E-2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Lit>
              <c:ptCount val="2"/>
              <c:pt idx="0">
                <c:v>Si Extraction</c:v>
              </c:pt>
              <c:pt idx="1">
                <c:v>Al Extraction</c:v>
              </c:pt>
            </c:strLit>
          </c:cat>
          <c:val>
            <c:numRef>
              <c:f>Sheet3!$Y$5:$Z$5</c:f>
              <c:numCache>
                <c:formatCode>0.0%</c:formatCode>
                <c:ptCount val="2"/>
                <c:pt idx="0" formatCode="0%">
                  <c:v>0.21796023028494221</c:v>
                </c:pt>
                <c:pt idx="1">
                  <c:v>0.22374920241612326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D29-4DF6-B2FA-796BA3BA4539}"/>
            </c:ext>
          </c:extLst>
        </c:ser>
        <c:ser>
          <c:idx val="3"/>
          <c:order val="3"/>
          <c:tx>
            <c:v>C2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Sheet3!$AB$6</c:f>
                <c:numCache>
                  <c:formatCode>General</c:formatCode>
                  <c:ptCount val="1"/>
                  <c:pt idx="0">
                    <c:v>1.4678576409282919E-3</c:v>
                  </c:pt>
                </c:numCache>
              </c:numRef>
            </c:plus>
            <c:minus>
              <c:numRef>
                <c:f>Sheet3!$AB$6</c:f>
                <c:numCache>
                  <c:formatCode>General</c:formatCode>
                  <c:ptCount val="1"/>
                  <c:pt idx="0">
                    <c:v>1.4678576409282919E-3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Lit>
              <c:ptCount val="2"/>
              <c:pt idx="0">
                <c:v>Si Extraction</c:v>
              </c:pt>
              <c:pt idx="1">
                <c:v>Al Extraction</c:v>
              </c:pt>
            </c:strLit>
          </c:cat>
          <c:val>
            <c:numRef>
              <c:f>Sheet3!$Y$6:$Z$6</c:f>
              <c:numCache>
                <c:formatCode>0.0%</c:formatCode>
                <c:ptCount val="2"/>
                <c:pt idx="0" formatCode="0%">
                  <c:v>5.12718142493808E-2</c:v>
                </c:pt>
                <c:pt idx="1">
                  <c:v>0.15398747222407985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29-4DF6-B2FA-796BA3BA4539}"/>
            </c:ext>
          </c:extLst>
        </c:ser>
        <c:ser>
          <c:idx val="4"/>
          <c:order val="4"/>
          <c:tx>
            <c:v>580</c:v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Sheet3!$AB$7</c:f>
                <c:numCache>
                  <c:formatCode>General</c:formatCode>
                  <c:ptCount val="1"/>
                  <c:pt idx="0">
                    <c:v>1.3982728801201327E-3</c:v>
                  </c:pt>
                </c:numCache>
              </c:numRef>
            </c:plus>
            <c:minus>
              <c:numRef>
                <c:f>Sheet3!$AB$7</c:f>
                <c:numCache>
                  <c:formatCode>General</c:formatCode>
                  <c:ptCount val="1"/>
                  <c:pt idx="0">
                    <c:v>1.3982728801201327E-3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Lit>
              <c:ptCount val="2"/>
              <c:pt idx="0">
                <c:v>Si Extraction</c:v>
              </c:pt>
              <c:pt idx="1">
                <c:v>Al Extraction</c:v>
              </c:pt>
            </c:strLit>
          </c:cat>
          <c:val>
            <c:numRef>
              <c:f>Sheet3!$Y$7:$Z$7</c:f>
              <c:numCache>
                <c:formatCode>0.0%</c:formatCode>
                <c:ptCount val="2"/>
                <c:pt idx="0" formatCode="0%">
                  <c:v>1.9375037369709875E-2</c:v>
                </c:pt>
                <c:pt idx="1">
                  <c:v>0.11895653415673409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29-4DF6-B2FA-796BA3BA45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98511080"/>
        <c:axId val="298511408"/>
      </c:barChart>
      <c:catAx>
        <c:axId val="298511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11408"/>
        <c:crosses val="autoZero"/>
        <c:auto val="1"/>
        <c:lblAlgn val="ctr"/>
        <c:lblOffset val="100"/>
        <c:noMultiLvlLbl val="0"/>
      </c:catAx>
      <c:valAx>
        <c:axId val="298511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% species</a:t>
                </a:r>
                <a:r>
                  <a:rPr lang="en-GB" baseline="0"/>
                  <a:t> extracted by dissolution</a:t>
                </a:r>
                <a:endParaRPr lang="en-GB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11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Si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Sheet2!$F$30:$F$34</c:f>
              <c:numCache>
                <c:formatCode>General</c:formatCode>
                <c:ptCount val="5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5</c:v>
                </c:pt>
              </c:numCache>
            </c:numRef>
          </c:xVal>
          <c:yVal>
            <c:numRef>
              <c:f>Sheet2!$G$30:$G$34</c:f>
              <c:numCache>
                <c:formatCode>0%</c:formatCode>
                <c:ptCount val="5"/>
                <c:pt idx="0">
                  <c:v>0</c:v>
                </c:pt>
                <c:pt idx="1">
                  <c:v>3.2794639049798173E-2</c:v>
                </c:pt>
                <c:pt idx="2">
                  <c:v>5.4588544747448862E-2</c:v>
                </c:pt>
                <c:pt idx="3">
                  <c:v>7.6797572458388128E-2</c:v>
                </c:pt>
                <c:pt idx="4">
                  <c:v>0.22790198529543285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0DB-4397-AF07-CA151BDB3A3E}"/>
            </c:ext>
          </c:extLst>
        </c:ser>
        <c:ser>
          <c:idx val="1"/>
          <c:order val="1"/>
          <c:tx>
            <c:v>Al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Sheet2!$F$30:$F$34</c:f>
              <c:numCache>
                <c:formatCode>General</c:formatCode>
                <c:ptCount val="5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2</c:v>
                </c:pt>
                <c:pt idx="4">
                  <c:v>5</c:v>
                </c:pt>
              </c:numCache>
            </c:numRef>
          </c:xVal>
          <c:yVal>
            <c:numRef>
              <c:f>Sheet2!$H$30:$H$34</c:f>
              <c:numCache>
                <c:formatCode>0%</c:formatCode>
                <c:ptCount val="5"/>
                <c:pt idx="0">
                  <c:v>0</c:v>
                </c:pt>
                <c:pt idx="1">
                  <c:v>0.27272991599201069</c:v>
                </c:pt>
                <c:pt idx="2">
                  <c:v>0.45926688683560285</c:v>
                </c:pt>
                <c:pt idx="3">
                  <c:v>0.62457723685906219</c:v>
                </c:pt>
                <c:pt idx="4">
                  <c:v>0.9223931592748662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0DB-4397-AF07-CA151BDB3A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0040768"/>
        <c:axId val="210041160"/>
      </c:scatterChart>
      <c:valAx>
        <c:axId val="2100407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Time (h)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041160"/>
        <c:crosses val="autoZero"/>
        <c:crossBetween val="midCat"/>
      </c:valAx>
      <c:valAx>
        <c:axId val="210041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Extraction of element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00407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lineMarker"/>
        <c:varyColors val="0"/>
        <c:ser>
          <c:idx val="0"/>
          <c:order val="0"/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Sheet1!$C$49:$C$51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5</c:v>
                </c:pt>
              </c:numCache>
            </c:numRef>
          </c:xVal>
          <c:yVal>
            <c:numRef>
              <c:f>Sheet1!$D$49:$D$51</c:f>
              <c:numCache>
                <c:formatCode>General</c:formatCode>
                <c:ptCount val="3"/>
                <c:pt idx="0">
                  <c:v>2.2000000000000002</c:v>
                </c:pt>
                <c:pt idx="1">
                  <c:v>5.2</c:v>
                </c:pt>
                <c:pt idx="2">
                  <c:v>12.8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C4B-4CA4-A733-745C2D5446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8573720"/>
        <c:axId val="298573328"/>
      </c:scatterChart>
      <c:valAx>
        <c:axId val="29857372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Compaction</a:t>
                </a:r>
                <a:r>
                  <a:rPr lang="en-GB" baseline="0"/>
                  <a:t> (tonnes load on ram)</a:t>
                </a:r>
                <a:endParaRPr lang="en-GB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73328"/>
        <c:crosses val="autoZero"/>
        <c:crossBetween val="midCat"/>
      </c:valAx>
      <c:valAx>
        <c:axId val="29857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Weibull</a:t>
                </a:r>
                <a:r>
                  <a:rPr lang="en-GB" baseline="0"/>
                  <a:t> modulus</a:t>
                </a:r>
                <a:endParaRPr lang="en-GB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7372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tx>
            <c:v>S/L 10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Sheet1!$N$31:$N$76</c:f>
              <c:numCache>
                <c:formatCode>General</c:formatCode>
                <c:ptCount val="46"/>
                <c:pt idx="0">
                  <c:v>57.168138908621216</c:v>
                </c:pt>
                <c:pt idx="1">
                  <c:v>63.891253847068185</c:v>
                </c:pt>
                <c:pt idx="2">
                  <c:v>64.880859375</c:v>
                </c:pt>
                <c:pt idx="3">
                  <c:v>66.949877189871216</c:v>
                </c:pt>
                <c:pt idx="4">
                  <c:v>74.3662109375</c:v>
                </c:pt>
                <c:pt idx="5">
                  <c:v>75.050803444606061</c:v>
                </c:pt>
                <c:pt idx="6">
                  <c:v>76.942693536969699</c:v>
                </c:pt>
                <c:pt idx="7">
                  <c:v>78.695134943181813</c:v>
                </c:pt>
                <c:pt idx="8">
                  <c:v>83.76431551848485</c:v>
                </c:pt>
                <c:pt idx="9">
                  <c:v>83.785807291666671</c:v>
                </c:pt>
                <c:pt idx="10">
                  <c:v>84.025834517045453</c:v>
                </c:pt>
                <c:pt idx="11">
                  <c:v>84.815348307272728</c:v>
                </c:pt>
                <c:pt idx="12">
                  <c:v>84.956380208333329</c:v>
                </c:pt>
                <c:pt idx="13">
                  <c:v>85.748076467803031</c:v>
                </c:pt>
                <c:pt idx="14">
                  <c:v>86.201763731060609</c:v>
                </c:pt>
                <c:pt idx="15">
                  <c:v>86.282936789772734</c:v>
                </c:pt>
                <c:pt idx="16">
                  <c:v>86.480409564393938</c:v>
                </c:pt>
                <c:pt idx="17">
                  <c:v>86.907995975378782</c:v>
                </c:pt>
                <c:pt idx="18">
                  <c:v>86.936664003333334</c:v>
                </c:pt>
                <c:pt idx="19">
                  <c:v>88.270426432272728</c:v>
                </c:pt>
                <c:pt idx="20">
                  <c:v>88.339814157196969</c:v>
                </c:pt>
                <c:pt idx="21">
                  <c:v>89.427186908181824</c:v>
                </c:pt>
                <c:pt idx="22">
                  <c:v>89.817878491969694</c:v>
                </c:pt>
                <c:pt idx="23">
                  <c:v>90.004845821515147</c:v>
                </c:pt>
                <c:pt idx="24">
                  <c:v>90.244636304469694</c:v>
                </c:pt>
                <c:pt idx="25">
                  <c:v>90.254586884469703</c:v>
                </c:pt>
                <c:pt idx="26">
                  <c:v>91.704774798787867</c:v>
                </c:pt>
                <c:pt idx="27">
                  <c:v>92.846198804469694</c:v>
                </c:pt>
                <c:pt idx="28">
                  <c:v>92.896476976818178</c:v>
                </c:pt>
                <c:pt idx="29">
                  <c:v>96.265883937045444</c:v>
                </c:pt>
                <c:pt idx="30">
                  <c:v>97.442626953106071</c:v>
                </c:pt>
                <c:pt idx="31">
                  <c:v>98.009817412424241</c:v>
                </c:pt>
                <c:pt idx="32">
                  <c:v>98.08238636363636</c:v>
                </c:pt>
                <c:pt idx="33">
                  <c:v>98.904074929015152</c:v>
                </c:pt>
                <c:pt idx="34">
                  <c:v>99.369140625</c:v>
                </c:pt>
                <c:pt idx="35">
                  <c:v>101.62862511840909</c:v>
                </c:pt>
                <c:pt idx="36">
                  <c:v>106.08599668560606</c:v>
                </c:pt>
                <c:pt idx="37">
                  <c:v>109.37241802795454</c:v>
                </c:pt>
                <c:pt idx="38">
                  <c:v>109.42139411696969</c:v>
                </c:pt>
                <c:pt idx="39">
                  <c:v>110.82865767045455</c:v>
                </c:pt>
                <c:pt idx="40">
                  <c:v>111.8073212594697</c:v>
                </c:pt>
                <c:pt idx="41">
                  <c:v>112.2674671519697</c:v>
                </c:pt>
                <c:pt idx="42">
                  <c:v>116.72146513969696</c:v>
                </c:pt>
                <c:pt idx="43">
                  <c:v>118.31070963545454</c:v>
                </c:pt>
                <c:pt idx="44">
                  <c:v>133.7094134706818</c:v>
                </c:pt>
                <c:pt idx="45">
                  <c:v>146.68770714962122</c:v>
                </c:pt>
              </c:numCache>
            </c:numRef>
          </c:xVal>
          <c:yVal>
            <c:numRef>
              <c:f>Sheet1!$M$31:$M$76</c:f>
              <c:numCache>
                <c:formatCode>0.00%</c:formatCode>
                <c:ptCount val="46"/>
                <c:pt idx="0">
                  <c:v>0.98913043478260865</c:v>
                </c:pt>
                <c:pt idx="1">
                  <c:v>0.96739130434782605</c:v>
                </c:pt>
                <c:pt idx="2">
                  <c:v>0.94565217391304346</c:v>
                </c:pt>
                <c:pt idx="3">
                  <c:v>0.92391304347826086</c:v>
                </c:pt>
                <c:pt idx="4">
                  <c:v>0.90217391304347827</c:v>
                </c:pt>
                <c:pt idx="5">
                  <c:v>0.88043478260869568</c:v>
                </c:pt>
                <c:pt idx="6">
                  <c:v>0.85869565217391308</c:v>
                </c:pt>
                <c:pt idx="7">
                  <c:v>0.83695652173913038</c:v>
                </c:pt>
                <c:pt idx="8">
                  <c:v>0.81521739130434789</c:v>
                </c:pt>
                <c:pt idx="9">
                  <c:v>0.79347826086956519</c:v>
                </c:pt>
                <c:pt idx="10">
                  <c:v>0.77173913043478259</c:v>
                </c:pt>
                <c:pt idx="11">
                  <c:v>0.75</c:v>
                </c:pt>
                <c:pt idx="12">
                  <c:v>0.72826086956521741</c:v>
                </c:pt>
                <c:pt idx="13">
                  <c:v>0.70652173913043481</c:v>
                </c:pt>
                <c:pt idx="14">
                  <c:v>0.68478260869565211</c:v>
                </c:pt>
                <c:pt idx="15">
                  <c:v>0.66304347826086962</c:v>
                </c:pt>
                <c:pt idx="16">
                  <c:v>0.64130434782608692</c:v>
                </c:pt>
                <c:pt idx="17">
                  <c:v>0.61956521739130432</c:v>
                </c:pt>
                <c:pt idx="18">
                  <c:v>0.59782608695652173</c:v>
                </c:pt>
                <c:pt idx="19">
                  <c:v>0.57608695652173914</c:v>
                </c:pt>
                <c:pt idx="20">
                  <c:v>0.55434782608695654</c:v>
                </c:pt>
                <c:pt idx="21">
                  <c:v>0.53260869565217384</c:v>
                </c:pt>
                <c:pt idx="22">
                  <c:v>0.51086956521739135</c:v>
                </c:pt>
                <c:pt idx="23">
                  <c:v>0.48913043478260865</c:v>
                </c:pt>
                <c:pt idx="24">
                  <c:v>0.46739130434782605</c:v>
                </c:pt>
                <c:pt idx="25">
                  <c:v>0.44565217391304346</c:v>
                </c:pt>
                <c:pt idx="26">
                  <c:v>0.42391304347826086</c:v>
                </c:pt>
                <c:pt idx="27">
                  <c:v>0.40217391304347827</c:v>
                </c:pt>
                <c:pt idx="28">
                  <c:v>0.38043478260869568</c:v>
                </c:pt>
                <c:pt idx="29">
                  <c:v>0.35869565217391308</c:v>
                </c:pt>
                <c:pt idx="30">
                  <c:v>0.33695652173913049</c:v>
                </c:pt>
                <c:pt idx="31">
                  <c:v>0.31521739130434778</c:v>
                </c:pt>
                <c:pt idx="32">
                  <c:v>0.29347826086956519</c:v>
                </c:pt>
                <c:pt idx="33">
                  <c:v>0.27173913043478259</c:v>
                </c:pt>
                <c:pt idx="34">
                  <c:v>0.25</c:v>
                </c:pt>
                <c:pt idx="35">
                  <c:v>0.22826086956521741</c:v>
                </c:pt>
                <c:pt idx="36">
                  <c:v>0.20652173913043481</c:v>
                </c:pt>
                <c:pt idx="37">
                  <c:v>0.18478260869565222</c:v>
                </c:pt>
                <c:pt idx="38">
                  <c:v>0.16304347826086951</c:v>
                </c:pt>
                <c:pt idx="39">
                  <c:v>0.14130434782608692</c:v>
                </c:pt>
                <c:pt idx="40">
                  <c:v>0.11956521739130432</c:v>
                </c:pt>
                <c:pt idx="41">
                  <c:v>9.7826086956521729E-2</c:v>
                </c:pt>
                <c:pt idx="42">
                  <c:v>7.6086956521739135E-2</c:v>
                </c:pt>
                <c:pt idx="43">
                  <c:v>5.4347826086956541E-2</c:v>
                </c:pt>
                <c:pt idx="44">
                  <c:v>3.2608695652173947E-2</c:v>
                </c:pt>
                <c:pt idx="45">
                  <c:v>1.0869565217391353E-2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56D-4AA5-8B02-FA52AC2020C4}"/>
            </c:ext>
          </c:extLst>
        </c:ser>
        <c:ser>
          <c:idx val="1"/>
          <c:order val="1"/>
          <c:tx>
            <c:v>S/L 3.75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Sheet1!$N$83:$N$116</c:f>
              <c:numCache>
                <c:formatCode>General</c:formatCode>
                <c:ptCount val="34"/>
                <c:pt idx="0">
                  <c:v>20.999401515151515</c:v>
                </c:pt>
                <c:pt idx="1">
                  <c:v>22.49715909090909</c:v>
                </c:pt>
                <c:pt idx="2">
                  <c:v>24.979424242424244</c:v>
                </c:pt>
                <c:pt idx="3">
                  <c:v>36.047893939393937</c:v>
                </c:pt>
                <c:pt idx="4">
                  <c:v>37.13128787878788</c:v>
                </c:pt>
                <c:pt idx="5">
                  <c:v>47.615000000000002</c:v>
                </c:pt>
                <c:pt idx="6">
                  <c:v>48.433613636363638</c:v>
                </c:pt>
                <c:pt idx="7">
                  <c:v>59.926969696969692</c:v>
                </c:pt>
                <c:pt idx="8">
                  <c:v>60.350151515151516</c:v>
                </c:pt>
                <c:pt idx="9">
                  <c:v>60.599856060606058</c:v>
                </c:pt>
                <c:pt idx="10">
                  <c:v>70.093621212121207</c:v>
                </c:pt>
                <c:pt idx="11">
                  <c:v>72.702863636363645</c:v>
                </c:pt>
                <c:pt idx="12">
                  <c:v>75.523712121212114</c:v>
                </c:pt>
                <c:pt idx="13">
                  <c:v>77.684259621212121</c:v>
                </c:pt>
                <c:pt idx="14">
                  <c:v>84.194469696969691</c:v>
                </c:pt>
                <c:pt idx="15">
                  <c:v>86.26227272727273</c:v>
                </c:pt>
                <c:pt idx="16">
                  <c:v>98.647803030303038</c:v>
                </c:pt>
                <c:pt idx="17">
                  <c:v>99.796212121212122</c:v>
                </c:pt>
                <c:pt idx="18">
                  <c:v>100.25863636363636</c:v>
                </c:pt>
                <c:pt idx="19">
                  <c:v>107.17022727272727</c:v>
                </c:pt>
                <c:pt idx="20">
                  <c:v>109.87128787878788</c:v>
                </c:pt>
                <c:pt idx="21">
                  <c:v>111.56462121212121</c:v>
                </c:pt>
                <c:pt idx="22">
                  <c:v>113.0234090909091</c:v>
                </c:pt>
                <c:pt idx="23">
                  <c:v>115.25401515151516</c:v>
                </c:pt>
                <c:pt idx="24">
                  <c:v>115.25401515151516</c:v>
                </c:pt>
                <c:pt idx="25">
                  <c:v>117.00075757575758</c:v>
                </c:pt>
                <c:pt idx="26">
                  <c:v>121.19810606060605</c:v>
                </c:pt>
                <c:pt idx="27">
                  <c:v>121.30801666666666</c:v>
                </c:pt>
                <c:pt idx="28">
                  <c:v>121.30803030303031</c:v>
                </c:pt>
                <c:pt idx="29">
                  <c:v>131.26174242424241</c:v>
                </c:pt>
                <c:pt idx="30">
                  <c:v>140.15325757575758</c:v>
                </c:pt>
                <c:pt idx="31">
                  <c:v>144.53333333333333</c:v>
                </c:pt>
                <c:pt idx="32">
                  <c:v>155.46613636363637</c:v>
                </c:pt>
                <c:pt idx="33">
                  <c:v>158.41113636363636</c:v>
                </c:pt>
              </c:numCache>
            </c:numRef>
          </c:xVal>
          <c:yVal>
            <c:numRef>
              <c:f>Sheet1!$M$83:$M$116</c:f>
              <c:numCache>
                <c:formatCode>0.00%</c:formatCode>
                <c:ptCount val="34"/>
                <c:pt idx="0">
                  <c:v>0.98529411764705888</c:v>
                </c:pt>
                <c:pt idx="1">
                  <c:v>0.95588235294117652</c:v>
                </c:pt>
                <c:pt idx="2">
                  <c:v>0.92647058823529416</c:v>
                </c:pt>
                <c:pt idx="3">
                  <c:v>0.8970588235294118</c:v>
                </c:pt>
                <c:pt idx="4">
                  <c:v>0.86764705882352944</c:v>
                </c:pt>
                <c:pt idx="5">
                  <c:v>0.83823529411764708</c:v>
                </c:pt>
                <c:pt idx="6">
                  <c:v>0.80882352941176472</c:v>
                </c:pt>
                <c:pt idx="7">
                  <c:v>0.77941176470588236</c:v>
                </c:pt>
                <c:pt idx="8">
                  <c:v>0.75</c:v>
                </c:pt>
                <c:pt idx="9">
                  <c:v>0.72058823529411764</c:v>
                </c:pt>
                <c:pt idx="10">
                  <c:v>0.69117647058823528</c:v>
                </c:pt>
                <c:pt idx="11">
                  <c:v>0.66176470588235292</c:v>
                </c:pt>
                <c:pt idx="12">
                  <c:v>0.63235294117647056</c:v>
                </c:pt>
                <c:pt idx="13">
                  <c:v>0.60294117647058831</c:v>
                </c:pt>
                <c:pt idx="14">
                  <c:v>0.57352941176470584</c:v>
                </c:pt>
                <c:pt idx="15">
                  <c:v>0.54411764705882359</c:v>
                </c:pt>
                <c:pt idx="16">
                  <c:v>0.51470588235294112</c:v>
                </c:pt>
                <c:pt idx="17">
                  <c:v>0.48529411764705888</c:v>
                </c:pt>
                <c:pt idx="18">
                  <c:v>0.45588235294117652</c:v>
                </c:pt>
                <c:pt idx="19">
                  <c:v>0.42647058823529416</c:v>
                </c:pt>
                <c:pt idx="20">
                  <c:v>0.3970588235294118</c:v>
                </c:pt>
                <c:pt idx="21">
                  <c:v>0.36764705882352944</c:v>
                </c:pt>
                <c:pt idx="22">
                  <c:v>0.33823529411764708</c:v>
                </c:pt>
                <c:pt idx="23">
                  <c:v>0.30882352941176472</c:v>
                </c:pt>
                <c:pt idx="24">
                  <c:v>0.27941176470588236</c:v>
                </c:pt>
                <c:pt idx="25">
                  <c:v>0.25</c:v>
                </c:pt>
                <c:pt idx="26">
                  <c:v>0.22058823529411764</c:v>
                </c:pt>
                <c:pt idx="27">
                  <c:v>0.19117647058823528</c:v>
                </c:pt>
                <c:pt idx="28">
                  <c:v>0.16176470588235292</c:v>
                </c:pt>
                <c:pt idx="29">
                  <c:v>0.13235294117647056</c:v>
                </c:pt>
                <c:pt idx="30">
                  <c:v>0.1029411764705882</c:v>
                </c:pt>
                <c:pt idx="31">
                  <c:v>7.3529411764705843E-2</c:v>
                </c:pt>
                <c:pt idx="32">
                  <c:v>4.4117647058823484E-2</c:v>
                </c:pt>
                <c:pt idx="33">
                  <c:v>1.4705882352941124E-2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56D-4AA5-8B02-FA52AC2020C4}"/>
            </c:ext>
          </c:extLst>
        </c:ser>
        <c:ser>
          <c:idx val="2"/>
          <c:order val="2"/>
          <c:tx>
            <c:v>S/L 6</c:v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Sheet1!$N$124:$N$141</c:f>
              <c:numCache>
                <c:formatCode>0</c:formatCode>
                <c:ptCount val="18"/>
                <c:pt idx="0">
                  <c:v>15.874939393939396</c:v>
                </c:pt>
                <c:pt idx="1">
                  <c:v>28.484621212121212</c:v>
                </c:pt>
                <c:pt idx="2">
                  <c:v>50.782871212121215</c:v>
                </c:pt>
                <c:pt idx="3">
                  <c:v>50.997265151515151</c:v>
                </c:pt>
                <c:pt idx="4">
                  <c:v>57.813401515151511</c:v>
                </c:pt>
                <c:pt idx="5">
                  <c:v>58.543522727272723</c:v>
                </c:pt>
                <c:pt idx="6">
                  <c:v>58.834651515151513</c:v>
                </c:pt>
                <c:pt idx="7">
                  <c:v>93.081883333333337</c:v>
                </c:pt>
                <c:pt idx="8">
                  <c:v>112.33371212121212</c:v>
                </c:pt>
                <c:pt idx="9">
                  <c:v>112.33825757575757</c:v>
                </c:pt>
                <c:pt idx="10">
                  <c:v>114.92613636363636</c:v>
                </c:pt>
                <c:pt idx="11">
                  <c:v>121.59992424242425</c:v>
                </c:pt>
                <c:pt idx="12">
                  <c:v>131.45030303030302</c:v>
                </c:pt>
                <c:pt idx="13">
                  <c:v>139.08234848484847</c:v>
                </c:pt>
                <c:pt idx="14">
                  <c:v>142.9720940151515</c:v>
                </c:pt>
                <c:pt idx="15">
                  <c:v>146.09325757575758</c:v>
                </c:pt>
                <c:pt idx="16">
                  <c:v>149.13999999999999</c:v>
                </c:pt>
                <c:pt idx="17">
                  <c:v>156.4355303030303</c:v>
                </c:pt>
              </c:numCache>
            </c:numRef>
          </c:xVal>
          <c:yVal>
            <c:numRef>
              <c:f>Sheet1!$M$124:$M$141</c:f>
              <c:numCache>
                <c:formatCode>0.0%</c:formatCode>
                <c:ptCount val="18"/>
                <c:pt idx="0">
                  <c:v>0.97222222222222221</c:v>
                </c:pt>
                <c:pt idx="1">
                  <c:v>0.91666666666666663</c:v>
                </c:pt>
                <c:pt idx="2">
                  <c:v>0.86111111111111116</c:v>
                </c:pt>
                <c:pt idx="3">
                  <c:v>0.80555555555555558</c:v>
                </c:pt>
                <c:pt idx="4">
                  <c:v>0.75</c:v>
                </c:pt>
                <c:pt idx="5">
                  <c:v>0.69444444444444442</c:v>
                </c:pt>
                <c:pt idx="6">
                  <c:v>0.63888888888888884</c:v>
                </c:pt>
                <c:pt idx="7">
                  <c:v>0.58333333333333326</c:v>
                </c:pt>
                <c:pt idx="8">
                  <c:v>0.52777777777777779</c:v>
                </c:pt>
                <c:pt idx="9">
                  <c:v>0.47222222222222221</c:v>
                </c:pt>
                <c:pt idx="10">
                  <c:v>0.41666666666666663</c:v>
                </c:pt>
                <c:pt idx="11">
                  <c:v>0.36111111111111116</c:v>
                </c:pt>
                <c:pt idx="12">
                  <c:v>0.30555555555555558</c:v>
                </c:pt>
                <c:pt idx="13">
                  <c:v>0.25</c:v>
                </c:pt>
                <c:pt idx="14">
                  <c:v>0.19444444444444442</c:v>
                </c:pt>
                <c:pt idx="15">
                  <c:v>0.13888888888888884</c:v>
                </c:pt>
                <c:pt idx="16">
                  <c:v>8.333333333333337E-2</c:v>
                </c:pt>
                <c:pt idx="17">
                  <c:v>2.777777777777779E-2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56D-4AA5-8B02-FA52AC2020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12367664"/>
        <c:axId val="239919952"/>
      </c:scatterChart>
      <c:valAx>
        <c:axId val="4123676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Compression stress (MPa)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919952"/>
        <c:crosses val="autoZero"/>
        <c:crossBetween val="midCat"/>
      </c:valAx>
      <c:valAx>
        <c:axId val="239919952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GB"/>
                  <a:t>Probability of Survial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236766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5802" tIns="47901" rIns="95802" bIns="4790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5802" tIns="47901" rIns="95802" bIns="4790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8B4C3EDF-C73D-490F-8CE3-A283674327B6}" type="datetimeFigureOut">
              <a:rPr lang="en-US"/>
              <a:pPr>
                <a:defRPr/>
              </a:pPr>
              <a:t>7/27/2016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5802" tIns="47901" rIns="95802" bIns="4790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5802" tIns="47901" rIns="95802" bIns="4790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0EBD2F8A-1EA0-4868-BC46-6C97DB64044D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1581222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5802" tIns="47901" rIns="95802" bIns="47901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5802" tIns="47901" rIns="95802" bIns="47901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2E506A9C-8F3C-4F53-911C-9C20B491F593}" type="datetimeFigureOut">
              <a:rPr lang="en-US"/>
              <a:pPr>
                <a:defRPr/>
              </a:pPr>
              <a:t>7/27/2016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802" tIns="47901" rIns="95802" bIns="47901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5802" tIns="47901" rIns="95802" bIns="47901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5802" tIns="47901" rIns="95802" bIns="47901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5802" tIns="47901" rIns="95802" bIns="4790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BC1F90AC-B3EE-4D0E-8788-FD936A6C5214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5403400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3"/>
          </p:nvPr>
        </p:nvSpPr>
        <p:spPr>
          <a:xfrm>
            <a:off x="449180" y="2165684"/>
            <a:ext cx="8288160" cy="1241064"/>
          </a:xfrm>
        </p:spPr>
        <p:txBody>
          <a:bodyPr/>
          <a:lstStyle>
            <a:lvl1pPr marL="0" indent="0" algn="ctr">
              <a:buNone/>
              <a:defRPr sz="3600" baseline="0">
                <a:solidFill>
                  <a:schemeClr val="bg1"/>
                </a:solidFill>
                <a:latin typeface="+mj-lt"/>
              </a:defRPr>
            </a:lvl1pPr>
            <a:lvl3pPr marL="914400" indent="0" algn="l">
              <a:buFont typeface="Arial" pitchFamily="34" charset="0"/>
              <a:buNone/>
              <a:defRPr sz="3600" baseline="0">
                <a:solidFill>
                  <a:schemeClr val="bg1"/>
                </a:solidFill>
                <a:latin typeface="+mj-lt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4"/>
          </p:nvPr>
        </p:nvSpPr>
        <p:spPr>
          <a:xfrm>
            <a:off x="0" y="4558723"/>
            <a:ext cx="9144000" cy="47047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8"/>
          <p:cNvSpPr>
            <a:spLocks noGrp="1"/>
          </p:cNvSpPr>
          <p:nvPr>
            <p:ph type="body" sz="quarter" idx="15"/>
          </p:nvPr>
        </p:nvSpPr>
        <p:spPr>
          <a:xfrm>
            <a:off x="0" y="5105539"/>
            <a:ext cx="9144000" cy="392753"/>
          </a:xfr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6"/>
          </p:nvPr>
        </p:nvSpPr>
        <p:spPr>
          <a:xfrm>
            <a:off x="0" y="3671151"/>
            <a:ext cx="9144000" cy="47047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6236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8740775" y="307975"/>
            <a:ext cx="450850" cy="261938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GB" altLang="en-US" sz="11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fld id="{A44E1421-6AC7-4646-8A22-57E335B71FA7}" type="slidenum">
              <a:rPr lang="en-GB" altLang="en-US"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eaLnBrk="1" hangingPunct="1"/>
              <a:t>‹#›</a:t>
            </a:fld>
            <a:endParaRPr lang="en-GB" altLang="en-US" sz="10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82442"/>
            <a:ext cx="6232357" cy="550336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800" b="1">
                <a:solidFill>
                  <a:srgbClr val="666666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457200" y="1556084"/>
            <a:ext cx="8229600" cy="4299283"/>
          </a:xfrm>
        </p:spPr>
        <p:txBody>
          <a:bodyPr/>
          <a:lstStyle>
            <a:lvl1pPr marL="342900" indent="-342900">
              <a:buClr>
                <a:schemeClr val="bg1"/>
              </a:buClr>
              <a:buFontTx/>
              <a:buBlip>
                <a:blip r:embed="rId3"/>
              </a:buBlip>
              <a:defRPr sz="2000">
                <a:solidFill>
                  <a:srgbClr val="666666"/>
                </a:solidFill>
                <a:latin typeface="+mn-lt"/>
              </a:defRPr>
            </a:lvl1pPr>
            <a:lvl2pPr marL="800100" indent="-342900">
              <a:buClr>
                <a:schemeClr val="bg1"/>
              </a:buClr>
              <a:buFontTx/>
              <a:buBlip>
                <a:blip r:embed="rId3"/>
              </a:buBlip>
              <a:defRPr sz="2000">
                <a:solidFill>
                  <a:srgbClr val="666666"/>
                </a:solidFill>
                <a:latin typeface="+mn-lt"/>
              </a:defRPr>
            </a:lvl2pPr>
            <a:lvl3pPr marL="1257300" indent="-342900">
              <a:buClr>
                <a:srgbClr val="08669A"/>
              </a:buClr>
              <a:buFont typeface="Arial" panose="020B0604020202020204" pitchFamily="34" charset="0"/>
              <a:buChar char="•"/>
              <a:defRPr sz="1800">
                <a:solidFill>
                  <a:srgbClr val="666666"/>
                </a:solidFill>
                <a:latin typeface="+mn-lt"/>
              </a:defRPr>
            </a:lvl3pPr>
            <a:lvl4pPr marL="1714500" indent="-342900">
              <a:buClr>
                <a:srgbClr val="08669A"/>
              </a:buClr>
              <a:buFont typeface="Calibri" panose="020F0502020204030204" pitchFamily="34" charset="0"/>
              <a:buChar char="⁻"/>
              <a:defRPr sz="1600">
                <a:solidFill>
                  <a:srgbClr val="666666"/>
                </a:solidFill>
                <a:latin typeface="+mn-lt"/>
              </a:defRPr>
            </a:lvl4pPr>
            <a:lvl5pPr marL="2171700" indent="-342900">
              <a:buClr>
                <a:srgbClr val="08669A"/>
              </a:buClr>
              <a:buFont typeface="Courier New" panose="02070309020205020404" pitchFamily="49" charset="0"/>
              <a:buChar char="o"/>
              <a:defRPr sz="1400">
                <a:solidFill>
                  <a:srgbClr val="666666"/>
                </a:solidFill>
                <a:latin typeface="+mn-l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646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>
            <a:spLocks noChangeArrowheads="1"/>
          </p:cNvSpPr>
          <p:nvPr userDrawn="1"/>
        </p:nvSpPr>
        <p:spPr bwMode="auto">
          <a:xfrm>
            <a:off x="323850" y="3602038"/>
            <a:ext cx="3887788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en-GB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Marston Gate</a:t>
            </a:r>
            <a:br>
              <a:rPr lang="en-GB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GB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South Marston Park</a:t>
            </a:r>
            <a:br>
              <a:rPr lang="en-GB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GB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Stirling Road</a:t>
            </a:r>
            <a:br>
              <a:rPr lang="en-GB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GB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Swindon, SN3 4DE</a:t>
            </a:r>
          </a:p>
          <a:p>
            <a:pPr eaLnBrk="1" hangingPunct="1">
              <a:defRPr/>
            </a:pPr>
            <a:endParaRPr lang="en-GB" dirty="0">
              <a:solidFill>
                <a:schemeClr val="bg1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eaLnBrk="1" hangingPunct="1">
              <a:defRPr/>
            </a:pPr>
            <a:r>
              <a:rPr lang="en-GB" dirty="0">
                <a:solidFill>
                  <a:schemeClr val="bg1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Tel : +44 (0)1793 238500</a:t>
            </a:r>
          </a:p>
        </p:txBody>
      </p:sp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4356100" y="3716338"/>
            <a:ext cx="3887788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GB" sz="4800" i="1">
                <a:solidFill>
                  <a:schemeClr val="bg1"/>
                </a:solidFill>
                <a:latin typeface="Myriad Pro" pitchFamily="34" charset="0"/>
                <a:ea typeface="Verdana" pitchFamily="34" charset="0"/>
                <a:cs typeface="Verdana" pitchFamily="34" charset="0"/>
              </a:rPr>
              <a:t>Thank you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0"/>
          </p:nvPr>
        </p:nvSpPr>
        <p:spPr>
          <a:xfrm>
            <a:off x="323528" y="3119798"/>
            <a:ext cx="3567435" cy="377240"/>
          </a:xfrm>
        </p:spPr>
        <p:txBody>
          <a:bodyPr/>
          <a:lstStyle>
            <a:lvl1pPr marL="0" indent="0">
              <a:buNone/>
              <a:defRPr sz="1800" baseline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819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  <a:endParaRPr lang="en-US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A05B482-1BC9-4A03-8E71-8B688B8EF387}" type="datetime1">
              <a:rPr lang="en-GB"/>
              <a:pPr>
                <a:defRPr/>
              </a:pPr>
              <a:t>27/07/2016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48319A56-39F0-4624-97EE-A4B91BDABD0A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492125" y="239713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200">
                <a:solidFill>
                  <a:schemeClr val="tx1">
                    <a:lumMod val="85000"/>
                    <a:lumOff val="15000"/>
                  </a:schemeClr>
                </a:solidFill>
                <a:latin typeface="Verdana" pitchFamily="34" charset="0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en-GB" dirty="0">
                <a:ea typeface="+mj-ea"/>
                <a:cs typeface="+mj-cs"/>
              </a:rPr>
              <a:t>Click to edit Master title style</a:t>
            </a:r>
            <a:endParaRPr lang="en-US" dirty="0">
              <a:ea typeface="+mj-ea"/>
              <a:cs typeface="+mj-cs"/>
            </a:endParaRPr>
          </a:p>
        </p:txBody>
      </p:sp>
      <p:sp>
        <p:nvSpPr>
          <p:cNvPr id="1031" name="TextBox 8"/>
          <p:cNvSpPr txBox="1">
            <a:spLocks noChangeArrowheads="1"/>
          </p:cNvSpPr>
          <p:nvPr userDrawn="1"/>
        </p:nvSpPr>
        <p:spPr bwMode="auto">
          <a:xfrm>
            <a:off x="8693150" y="6516688"/>
            <a:ext cx="541338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en-GB" altLang="en-US"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| </a:t>
            </a:r>
            <a:fld id="{8F2001FF-6189-478A-8254-D93DEBC9E87C}" type="slidenum">
              <a:rPr lang="en-GB" altLang="en-US" sz="9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pPr eaLnBrk="1" hangingPunct="1"/>
              <a:t>‹#›</a:t>
            </a:fld>
            <a:endParaRPr lang="en-GB" altLang="en-US" sz="90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4" r:id="rId1"/>
    <p:sldLayoutId id="2147484365" r:id="rId2"/>
    <p:sldLayoutId id="2147484366" r:id="rId3"/>
  </p:sldLayoutIdLst>
  <p:hf hdr="0" ftr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262626"/>
          </a:solidFill>
          <a:latin typeface="Verdana" pitchFamily="34" charset="0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262626"/>
          </a:solidFill>
          <a:latin typeface="Verdana" pitchFamily="34" charset="0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262626"/>
          </a:solidFill>
          <a:latin typeface="Verdana" pitchFamily="34" charset="0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262626"/>
          </a:solidFill>
          <a:latin typeface="Verdana" pitchFamily="34" charset="0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262626"/>
          </a:solidFill>
          <a:latin typeface="Verdana" pitchFamily="34" charset="0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tif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tiff"/><Relationship Id="rId5" Type="http://schemas.openxmlformats.org/officeDocument/2006/relationships/image" Target="../media/image21.tiff"/><Relationship Id="rId4" Type="http://schemas.openxmlformats.org/officeDocument/2006/relationships/image" Target="../media/image20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3500" y="5837238"/>
            <a:ext cx="3349625" cy="957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449263" y="1710223"/>
            <a:ext cx="8288337" cy="1241425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en-GB" dirty="0"/>
              <a:t>Alkali-Activated Concrete from Plasmarok</a:t>
            </a:r>
            <a:r>
              <a:rPr lang="en-GB" baseline="30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endParaRPr lang="en-GB" baseline="300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-109539" y="5138898"/>
            <a:ext cx="9144000" cy="469900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en-GB" dirty="0"/>
              <a:t>27</a:t>
            </a:r>
            <a:r>
              <a:rPr lang="en-GB" baseline="30000" dirty="0"/>
              <a:t>th</a:t>
            </a:r>
            <a:r>
              <a:rPr lang="en-GB" dirty="0"/>
              <a:t> July 2016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5"/>
          </p:nvPr>
        </p:nvSpPr>
        <p:spPr>
          <a:xfrm>
            <a:off x="0" y="2676433"/>
            <a:ext cx="9144000" cy="990661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en-GB" sz="2800" dirty="0"/>
              <a:t>Peter Keeley</a:t>
            </a:r>
            <a:r>
              <a:rPr lang="en-GB" sz="2800" baseline="30000" dirty="0"/>
              <a:t>1,2</a:t>
            </a:r>
            <a:r>
              <a:rPr lang="en-GB" sz="2800" baseline="-25000" dirty="0"/>
              <a:t>,</a:t>
            </a:r>
            <a:r>
              <a:rPr lang="en-GB" sz="2800" dirty="0"/>
              <a:t> Neil Rowson</a:t>
            </a:r>
            <a:r>
              <a:rPr lang="en-GB" sz="2800" baseline="30000" dirty="0"/>
              <a:t>2</a:t>
            </a:r>
          </a:p>
          <a:p>
            <a:pPr>
              <a:buFont typeface="Arial" charset="0"/>
              <a:buNone/>
              <a:defRPr/>
            </a:pPr>
            <a:r>
              <a:rPr lang="en-GB" baseline="30000" dirty="0"/>
              <a:t>1</a:t>
            </a:r>
            <a:r>
              <a:rPr lang="en-GB" dirty="0"/>
              <a:t>Tetronics International, </a:t>
            </a:r>
            <a:r>
              <a:rPr lang="en-GB" baseline="30000" dirty="0"/>
              <a:t>2</a:t>
            </a:r>
            <a:r>
              <a:rPr lang="en-GB" dirty="0"/>
              <a:t>University of Birmingham</a:t>
            </a:r>
            <a:endParaRPr lang="en-GB" sz="1800" baseline="300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/>
          </p:nvPr>
        </p:nvSpPr>
        <p:spPr>
          <a:xfrm>
            <a:off x="21431" y="4614229"/>
            <a:ext cx="9144000" cy="469900"/>
          </a:xfrm>
        </p:spPr>
        <p:txBody>
          <a:bodyPr/>
          <a:lstStyle/>
          <a:p>
            <a:pPr>
              <a:buFont typeface="Arial" charset="0"/>
              <a:buNone/>
              <a:defRPr/>
            </a:pPr>
            <a:r>
              <a:rPr lang="en-GB" b="1" dirty="0"/>
              <a:t>World Recycling Congress, Berlin 2016</a:t>
            </a:r>
          </a:p>
        </p:txBody>
      </p:sp>
      <p:pic>
        <p:nvPicPr>
          <p:cNvPr id="8" name="Picture 3" descr="C:\Documents and Settings\pxk\My Documents\My Pictures\Logo send (1)\Logo send\EPSRC\EPSRC Colour (Low Res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5892006"/>
            <a:ext cx="144462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C:\Documents and Settings\pxk\My Documents\My Pictures\Logo send (1)\Logo send\University of Birmingham\1000px-Birmingham_logo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12" y="5966618"/>
            <a:ext cx="2559050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575691" y="5837238"/>
            <a:ext cx="3349625" cy="957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12" name="Picture 2" descr="M:\Graphics &amp; Photos\Logos\Tetronics\Tetronics-Logo-Aug-2012-[COLOUR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461" y="6028530"/>
            <a:ext cx="2925762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775" y="5776913"/>
            <a:ext cx="1450975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1" y="3035105"/>
            <a:ext cx="3352799" cy="25694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278" y="757602"/>
            <a:ext cx="6232357" cy="550336"/>
          </a:xfrm>
        </p:spPr>
        <p:txBody>
          <a:bodyPr>
            <a:normAutofit fontScale="90000"/>
          </a:bodyPr>
          <a:lstStyle/>
          <a:p>
            <a:r>
              <a:rPr lang="en-GB" dirty="0"/>
              <a:t>Air Pollution Control Residue (APCr)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6278" y="1571348"/>
            <a:ext cx="5945710" cy="4033220"/>
          </a:xfrm>
        </p:spPr>
        <p:txBody>
          <a:bodyPr/>
          <a:lstStyle/>
          <a:p>
            <a:r>
              <a:rPr lang="en-GB" sz="1800" dirty="0"/>
              <a:t>Mixture of fly ash, organic pollutants, carbon and alkaline salts produced during gaseous emissions cleaning from incineration activities.</a:t>
            </a:r>
          </a:p>
          <a:p>
            <a:pPr marL="0" indent="0">
              <a:buNone/>
            </a:pPr>
            <a:endParaRPr lang="en-GB" sz="1800" dirty="0"/>
          </a:p>
          <a:p>
            <a:r>
              <a:rPr lang="en-GB" sz="1800" dirty="0"/>
              <a:t>The UK is approaching the production of 500,000 tonnes of APCr per year.</a:t>
            </a:r>
          </a:p>
          <a:p>
            <a:endParaRPr lang="en-GB" sz="1800" dirty="0"/>
          </a:p>
          <a:p>
            <a:r>
              <a:rPr lang="en-GB" sz="1800" dirty="0"/>
              <a:t>Thermal plasma can be used to transform the APCr into a non-hazardous material know as Plasmarok</a:t>
            </a:r>
            <a:r>
              <a:rPr lang="en-GB" sz="1800" baseline="30000" dirty="0">
                <a:cs typeface="Arial" panose="020B0604020202020204" pitchFamily="34" charset="0"/>
              </a:rPr>
              <a:t>®</a:t>
            </a:r>
            <a:r>
              <a:rPr lang="en-GB" sz="1800" dirty="0">
                <a:cs typeface="Arial" panose="020B0604020202020204" pitchFamily="34" charset="0"/>
              </a:rPr>
              <a:t> via a vitrification process.</a:t>
            </a:r>
            <a:endParaRPr lang="en-GB" sz="1800" dirty="0"/>
          </a:p>
          <a:p>
            <a:endParaRPr lang="en-GB" sz="1800" dirty="0"/>
          </a:p>
          <a:p>
            <a:r>
              <a:rPr lang="en-GB" sz="1800" dirty="0"/>
              <a:t>Plasmarok</a:t>
            </a:r>
            <a:r>
              <a:rPr lang="en-GB" sz="1800" baseline="30000" dirty="0">
                <a:cs typeface="Arial" panose="020B0604020202020204" pitchFamily="34" charset="0"/>
              </a:rPr>
              <a:t>® </a:t>
            </a:r>
            <a:r>
              <a:rPr lang="en-GB" sz="1800" dirty="0">
                <a:cs typeface="Arial" panose="020B0604020202020204" pitchFamily="34" charset="0"/>
              </a:rPr>
              <a:t>can be re-used as an aggregate in construction applications but Tetronics have currently been researching its application as a cement replacement.</a:t>
            </a:r>
            <a:endParaRPr lang="en-GB" sz="1800" baseline="30000" dirty="0"/>
          </a:p>
        </p:txBody>
      </p:sp>
    </p:spTree>
    <p:extLst>
      <p:ext uri="{BB962C8B-B14F-4D97-AF65-F5344CB8AC3E}">
        <p14:creationId xmlns:p14="http://schemas.microsoft.com/office/powerpoint/2010/main" val="3304570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" t="17651" r="1250" b="13631"/>
          <a:stretch>
            <a:fillRect/>
          </a:stretch>
        </p:blipFill>
        <p:spPr>
          <a:xfrm>
            <a:off x="0" y="1730946"/>
            <a:ext cx="8988597" cy="3481133"/>
          </a:xfr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86862" y="753705"/>
            <a:ext cx="6232357" cy="550336"/>
          </a:xfrm>
        </p:spPr>
        <p:txBody>
          <a:bodyPr>
            <a:normAutofit/>
          </a:bodyPr>
          <a:lstStyle/>
          <a:p>
            <a:r>
              <a:rPr lang="en-GB" dirty="0"/>
              <a:t>The Plasma Vitrification Process</a:t>
            </a:r>
          </a:p>
        </p:txBody>
      </p:sp>
    </p:spTree>
    <p:extLst>
      <p:ext uri="{BB962C8B-B14F-4D97-AF65-F5344CB8AC3E}">
        <p14:creationId xmlns:p14="http://schemas.microsoft.com/office/powerpoint/2010/main" val="233011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985" y="1628029"/>
            <a:ext cx="4987520" cy="2178367"/>
          </a:xfrm>
        </p:spPr>
        <p:txBody>
          <a:bodyPr/>
          <a:lstStyle/>
          <a:p>
            <a:r>
              <a:rPr lang="en-GB" sz="1600" dirty="0"/>
              <a:t>Fly ashes, calcined clays, volcanic ashes and blast furnace slags are examples of successful commercial cement replacement materials.</a:t>
            </a:r>
          </a:p>
          <a:p>
            <a:pPr marL="0" indent="0">
              <a:buNone/>
            </a:pPr>
            <a:endParaRPr lang="en-GB" sz="1600" dirty="0"/>
          </a:p>
          <a:p>
            <a:r>
              <a:rPr lang="en-GB" sz="1600" dirty="0"/>
              <a:t>Materials with high SiO</a:t>
            </a:r>
            <a:r>
              <a:rPr lang="en-GB" sz="1600" baseline="-25000" dirty="0"/>
              <a:t>2</a:t>
            </a:r>
            <a:r>
              <a:rPr lang="en-GB" sz="1600" dirty="0"/>
              <a:t> and Al</a:t>
            </a:r>
            <a:r>
              <a:rPr lang="en-GB" sz="1600" baseline="-25000" dirty="0"/>
              <a:t>2</a:t>
            </a:r>
            <a:r>
              <a:rPr lang="en-GB" sz="1600" dirty="0"/>
              <a:t>O</a:t>
            </a:r>
            <a:r>
              <a:rPr lang="en-GB" sz="1600" baseline="-25000" dirty="0"/>
              <a:t>3</a:t>
            </a:r>
            <a:r>
              <a:rPr lang="en-GB" sz="1600" dirty="0"/>
              <a:t> content, glassy phases and small particle sizes are good cement replacements.</a:t>
            </a:r>
          </a:p>
          <a:p>
            <a:endParaRPr lang="en-GB" sz="1600" dirty="0"/>
          </a:p>
          <a:p>
            <a:r>
              <a:rPr lang="en-GB" sz="1600" dirty="0"/>
              <a:t>Alkali-activated concretes derived from Plasmarok can have very high compressive strengths (90 </a:t>
            </a:r>
            <a:r>
              <a:rPr lang="en-GB" sz="1600" dirty="0" err="1"/>
              <a:t>Mpa</a:t>
            </a:r>
            <a:r>
              <a:rPr lang="en-GB" sz="1600" dirty="0"/>
              <a:t>)</a:t>
            </a:r>
          </a:p>
          <a:p>
            <a:endParaRPr lang="en-GB" sz="1600" dirty="0"/>
          </a:p>
          <a:p>
            <a:r>
              <a:rPr lang="en-GB" sz="1600" dirty="0"/>
              <a:t>Alkali-activated concretes require the material to be mixed with an alkaline solution such as </a:t>
            </a:r>
            <a:r>
              <a:rPr lang="en-GB" sz="1600" dirty="0" err="1"/>
              <a:t>NaOH</a:t>
            </a:r>
            <a:r>
              <a:rPr lang="en-GB" sz="1600" dirty="0"/>
              <a:t> to initiate their production.</a:t>
            </a:r>
          </a:p>
          <a:p>
            <a:pPr marL="0" indent="0">
              <a:buNone/>
            </a:pPr>
            <a:endParaRPr lang="en-GB" sz="1600" dirty="0"/>
          </a:p>
        </p:txBody>
      </p:sp>
      <p:pic>
        <p:nvPicPr>
          <p:cNvPr id="9" name="Picture 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505" y="3936767"/>
            <a:ext cx="3879830" cy="1639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9830618"/>
              </p:ext>
            </p:extLst>
          </p:nvPr>
        </p:nvGraphicFramePr>
        <p:xfrm>
          <a:off x="5585077" y="806423"/>
          <a:ext cx="2830260" cy="255460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4151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51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4551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Oxide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 err="1">
                          <a:effectLst/>
                        </a:rPr>
                        <a:t>wt</a:t>
                      </a:r>
                      <a:r>
                        <a:rPr lang="en-GB" sz="1800" u="none" strike="noStrike" dirty="0">
                          <a:effectLst/>
                        </a:rPr>
                        <a:t>%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4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Al</a:t>
                      </a:r>
                      <a:r>
                        <a:rPr lang="en-GB" sz="1800" u="none" strike="noStrike" baseline="-25000" dirty="0">
                          <a:effectLst/>
                        </a:rPr>
                        <a:t>2</a:t>
                      </a:r>
                      <a:r>
                        <a:rPr lang="en-GB" sz="1800" u="none" strike="noStrike" dirty="0">
                          <a:effectLst/>
                        </a:rPr>
                        <a:t>O</a:t>
                      </a:r>
                      <a:r>
                        <a:rPr lang="en-GB" sz="1800" u="none" strike="noStrike" baseline="-25000" dirty="0">
                          <a:effectLst/>
                        </a:rPr>
                        <a:t>3</a:t>
                      </a:r>
                      <a:endParaRPr lang="en-GB" sz="1800" b="0" i="1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16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4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SiO</a:t>
                      </a:r>
                      <a:r>
                        <a:rPr lang="en-GB" sz="1800" u="none" strike="noStrike" baseline="-25000" dirty="0">
                          <a:effectLst/>
                        </a:rPr>
                        <a:t>2</a:t>
                      </a:r>
                      <a:endParaRPr lang="en-GB" sz="1800" b="0" i="1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39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24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CaO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35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24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Fe</a:t>
                      </a:r>
                      <a:r>
                        <a:rPr lang="en-GB" sz="1800" u="none" strike="noStrike" baseline="-25000" dirty="0">
                          <a:effectLst/>
                        </a:rPr>
                        <a:t>2</a:t>
                      </a:r>
                      <a:r>
                        <a:rPr lang="en-GB" sz="1800" u="none" strike="noStrike" dirty="0">
                          <a:effectLst/>
                        </a:rPr>
                        <a:t>O</a:t>
                      </a:r>
                      <a:r>
                        <a:rPr lang="en-GB" sz="1800" u="none" strike="noStrike" baseline="-25000" dirty="0">
                          <a:effectLst/>
                        </a:rPr>
                        <a:t>3</a:t>
                      </a:r>
                      <a:endParaRPr lang="en-GB" sz="1800" b="0" i="1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4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4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MgO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1.3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4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TiO</a:t>
                      </a:r>
                      <a:r>
                        <a:rPr lang="en-GB" sz="1800" u="none" strike="noStrike" baseline="-25000" dirty="0">
                          <a:effectLst/>
                        </a:rPr>
                        <a:t>2</a:t>
                      </a:r>
                      <a:endParaRPr lang="en-GB" sz="1800" b="0" i="1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1.3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24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P</a:t>
                      </a:r>
                      <a:r>
                        <a:rPr lang="en-GB" sz="1800" u="none" strike="noStrike" baseline="-25000" dirty="0">
                          <a:effectLst/>
                        </a:rPr>
                        <a:t>2</a:t>
                      </a:r>
                      <a:r>
                        <a:rPr lang="en-GB" sz="1800" u="none" strike="noStrike" dirty="0">
                          <a:effectLst/>
                        </a:rPr>
                        <a:t>O</a:t>
                      </a:r>
                      <a:r>
                        <a:rPr lang="en-GB" sz="1800" u="none" strike="noStrike" baseline="-25000" dirty="0">
                          <a:effectLst/>
                        </a:rPr>
                        <a:t>5</a:t>
                      </a:r>
                      <a:endParaRPr lang="en-GB" sz="1800" b="0" i="1" u="none" strike="noStrike" baseline="-250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0.7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2429"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Na</a:t>
                      </a:r>
                      <a:r>
                        <a:rPr lang="en-GB" sz="1800" u="none" strike="noStrike" baseline="-25000" dirty="0">
                          <a:effectLst/>
                        </a:rPr>
                        <a:t>2</a:t>
                      </a:r>
                      <a:r>
                        <a:rPr lang="en-GB" sz="1800" u="none" strike="noStrike" dirty="0">
                          <a:effectLst/>
                        </a:rPr>
                        <a:t>O</a:t>
                      </a:r>
                      <a:endParaRPr lang="en-GB" sz="18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800" u="none" strike="noStrike" dirty="0">
                          <a:effectLst/>
                        </a:rPr>
                        <a:t>0.2</a:t>
                      </a:r>
                      <a:endParaRPr lang="en-GB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4027" y="789824"/>
            <a:ext cx="6232357" cy="550336"/>
          </a:xfrm>
        </p:spPr>
        <p:txBody>
          <a:bodyPr>
            <a:normAutofit/>
          </a:bodyPr>
          <a:lstStyle/>
          <a:p>
            <a:r>
              <a:rPr lang="en-GB" sz="2400" dirty="0"/>
              <a:t>Cement Replacements</a:t>
            </a:r>
          </a:p>
        </p:txBody>
      </p:sp>
    </p:spTree>
    <p:extLst>
      <p:ext uri="{BB962C8B-B14F-4D97-AF65-F5344CB8AC3E}">
        <p14:creationId xmlns:p14="http://schemas.microsoft.com/office/powerpoint/2010/main" val="18423566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0210"/>
            <a:ext cx="6693408" cy="550336"/>
          </a:xfrm>
        </p:spPr>
        <p:txBody>
          <a:bodyPr>
            <a:normAutofit fontScale="90000"/>
          </a:bodyPr>
          <a:lstStyle/>
          <a:p>
            <a:r>
              <a:rPr lang="en-GB" dirty="0"/>
              <a:t>Factors effecting the material properties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802" y="1280546"/>
            <a:ext cx="4171590" cy="3797766"/>
          </a:xfrm>
        </p:spPr>
        <p:txBody>
          <a:bodyPr/>
          <a:lstStyle/>
          <a:p>
            <a:r>
              <a:rPr lang="en-GB" dirty="0"/>
              <a:t>There a number of stages which occur as alkali-activated concretes are produced. These stages are affected by:</a:t>
            </a:r>
          </a:p>
          <a:p>
            <a:endParaRPr lang="en-GB" dirty="0"/>
          </a:p>
          <a:p>
            <a:pPr lvl="1"/>
            <a:r>
              <a:rPr lang="en-GB" dirty="0"/>
              <a:t>Particle size of the Plasmarok.</a:t>
            </a:r>
          </a:p>
          <a:p>
            <a:pPr marL="0" indent="0">
              <a:buNone/>
            </a:pPr>
            <a:endParaRPr lang="en-GB" dirty="0"/>
          </a:p>
          <a:p>
            <a:pPr lvl="1"/>
            <a:r>
              <a:rPr lang="en-GB" dirty="0"/>
              <a:t>Chemical composition of the formulation.</a:t>
            </a:r>
          </a:p>
          <a:p>
            <a:endParaRPr lang="en-GB" dirty="0"/>
          </a:p>
          <a:p>
            <a:pPr lvl="1"/>
            <a:r>
              <a:rPr lang="en-GB" dirty="0"/>
              <a:t>Mix design.</a:t>
            </a:r>
          </a:p>
          <a:p>
            <a:endParaRPr lang="en-GB" dirty="0"/>
          </a:p>
          <a:p>
            <a:pPr lvl="1"/>
            <a:r>
              <a:rPr lang="en-GB" dirty="0"/>
              <a:t>Processing route.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203657" y="1837763"/>
            <a:ext cx="2971800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Dissolution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03657" y="2861280"/>
            <a:ext cx="2971800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Speciation equilibrium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03657" y="3893596"/>
            <a:ext cx="2971800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Gelation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03657" y="4893646"/>
            <a:ext cx="2971800" cy="36933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 w="38100"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Polymerisation and hardening</a:t>
            </a:r>
          </a:p>
        </p:txBody>
      </p:sp>
      <p:sp>
        <p:nvSpPr>
          <p:cNvPr id="8" name="Down Arrow 7"/>
          <p:cNvSpPr/>
          <p:nvPr/>
        </p:nvSpPr>
        <p:spPr>
          <a:xfrm>
            <a:off x="6564187" y="2265957"/>
            <a:ext cx="250739" cy="545259"/>
          </a:xfrm>
          <a:prstGeom prst="down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Down Arrow 8"/>
          <p:cNvSpPr/>
          <p:nvPr/>
        </p:nvSpPr>
        <p:spPr>
          <a:xfrm>
            <a:off x="6564187" y="3250379"/>
            <a:ext cx="250739" cy="604121"/>
          </a:xfrm>
          <a:prstGeom prst="down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Down Arrow 9"/>
          <p:cNvSpPr/>
          <p:nvPr/>
        </p:nvSpPr>
        <p:spPr>
          <a:xfrm>
            <a:off x="6564187" y="4302024"/>
            <a:ext cx="250739" cy="591622"/>
          </a:xfrm>
          <a:prstGeom prst="down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554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9902303"/>
              </p:ext>
            </p:extLst>
          </p:nvPr>
        </p:nvGraphicFramePr>
        <p:xfrm>
          <a:off x="4712677" y="2007855"/>
          <a:ext cx="4317023" cy="30070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65176" y="755505"/>
            <a:ext cx="2350008" cy="550336"/>
          </a:xfrm>
        </p:spPr>
        <p:txBody>
          <a:bodyPr>
            <a:normAutofit/>
          </a:bodyPr>
          <a:lstStyle/>
          <a:p>
            <a:r>
              <a:rPr lang="en-GB" dirty="0"/>
              <a:t>Particle size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47959" y="1454713"/>
            <a:ext cx="4458222" cy="2980127"/>
          </a:xfrm>
        </p:spPr>
        <p:txBody>
          <a:bodyPr/>
          <a:lstStyle/>
          <a:p>
            <a:r>
              <a:rPr lang="en-GB" sz="1600" dirty="0"/>
              <a:t>The particle size distribution of the Plasmarok has a significant effect on the strength of the concrete.</a:t>
            </a:r>
          </a:p>
          <a:p>
            <a:endParaRPr lang="en-GB" sz="1600" dirty="0"/>
          </a:p>
          <a:p>
            <a:r>
              <a:rPr lang="en-GB" sz="1600" dirty="0"/>
              <a:t>As the particle size is reduced the strength of the final  alkali activated concrete is increased.</a:t>
            </a:r>
          </a:p>
          <a:p>
            <a:endParaRPr lang="en-GB" sz="1600" dirty="0"/>
          </a:p>
          <a:p>
            <a:r>
              <a:rPr lang="en-GB" sz="1600" dirty="0"/>
              <a:t>Reducing the particle size increase the available surface area for the dissolution of the species from the Plasmarok into solution.</a:t>
            </a:r>
          </a:p>
          <a:p>
            <a:endParaRPr lang="en-GB" sz="1600" dirty="0"/>
          </a:p>
          <a:p>
            <a:r>
              <a:rPr lang="en-GB" sz="1600" dirty="0"/>
              <a:t>As more species can dissolve into the solution, the stronger the material can become.</a:t>
            </a:r>
          </a:p>
        </p:txBody>
      </p:sp>
    </p:spTree>
    <p:extLst>
      <p:ext uri="{BB962C8B-B14F-4D97-AF65-F5344CB8AC3E}">
        <p14:creationId xmlns:p14="http://schemas.microsoft.com/office/powerpoint/2010/main" val="5850995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81858"/>
            <a:ext cx="3538025" cy="550336"/>
          </a:xfrm>
        </p:spPr>
        <p:txBody>
          <a:bodyPr>
            <a:normAutofit/>
          </a:bodyPr>
          <a:lstStyle/>
          <a:p>
            <a:r>
              <a:rPr lang="en-GB" sz="2000" dirty="0"/>
              <a:t>SiO</a:t>
            </a:r>
            <a:r>
              <a:rPr lang="en-GB" sz="2000" baseline="-25000" dirty="0"/>
              <a:t>2</a:t>
            </a:r>
            <a:r>
              <a:rPr lang="en-GB" sz="2000" dirty="0"/>
              <a:t> – Al</a:t>
            </a:r>
            <a:r>
              <a:rPr lang="en-GB" sz="2000" baseline="-25000" dirty="0"/>
              <a:t>2</a:t>
            </a:r>
            <a:r>
              <a:rPr lang="en-GB" sz="2000" dirty="0"/>
              <a:t>O</a:t>
            </a:r>
            <a:r>
              <a:rPr lang="en-GB" sz="2000" baseline="-25000" dirty="0"/>
              <a:t>3</a:t>
            </a:r>
            <a:r>
              <a:rPr lang="en-GB" sz="2000" dirty="0"/>
              <a:t> Ratio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0202"/>
            <a:ext cx="4251960" cy="1415716"/>
          </a:xfrm>
        </p:spPr>
        <p:txBody>
          <a:bodyPr/>
          <a:lstStyle/>
          <a:p>
            <a:r>
              <a:rPr lang="en-GB" sz="1600" dirty="0"/>
              <a:t>Increasing the Si/Al ratio in the formulation can increase the compressive strength of the alkali-activated concrete.</a:t>
            </a:r>
          </a:p>
          <a:p>
            <a:endParaRPr lang="en-GB" sz="1600" dirty="0"/>
          </a:p>
          <a:p>
            <a:r>
              <a:rPr lang="en-GB" sz="1600" dirty="0"/>
              <a:t>The species form alumino-silicate chains during polymerisation, but the Si-O bond is much stronger than the Al-O bond.</a:t>
            </a:r>
          </a:p>
          <a:p>
            <a:endParaRPr lang="en-GB" sz="1600" dirty="0"/>
          </a:p>
          <a:p>
            <a:r>
              <a:rPr lang="en-GB" sz="1600" dirty="0"/>
              <a:t>The more Al in these chains the weaker they would be.</a:t>
            </a:r>
          </a:p>
          <a:p>
            <a:pPr marL="0" indent="0">
              <a:buNone/>
            </a:pPr>
            <a:endParaRPr lang="en-GB" sz="1600" dirty="0"/>
          </a:p>
          <a:p>
            <a:r>
              <a:rPr lang="en-GB" sz="1600" dirty="0"/>
              <a:t>Aluminium ions are more readily dissolved from the Plasmarok in alkaline environments than silicon ions.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endParaRPr lang="en-GB" sz="16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679270"/>
              </p:ext>
            </p:extLst>
          </p:nvPr>
        </p:nvGraphicFramePr>
        <p:xfrm>
          <a:off x="5065775" y="989340"/>
          <a:ext cx="3822193" cy="237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" name="Picture 5" descr="http://www.geopolymer.org/wp-content/uploads/8-20-1024x61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444" y="3581207"/>
            <a:ext cx="3553524" cy="2115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257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8354201"/>
              </p:ext>
            </p:extLst>
          </p:nvPr>
        </p:nvGraphicFramePr>
        <p:xfrm>
          <a:off x="4279106" y="3177444"/>
          <a:ext cx="4860607" cy="3009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4508283"/>
              </p:ext>
            </p:extLst>
          </p:nvPr>
        </p:nvGraphicFramePr>
        <p:xfrm>
          <a:off x="196312" y="1182352"/>
          <a:ext cx="3904200" cy="3704434"/>
        </p:xfrm>
        <a:graphic>
          <a:graphicData uri="http://schemas.openxmlformats.org/drawingml/2006/table">
            <a:tbl>
              <a:tblPr firstRow="1" firstCol="1" bandCol="1">
                <a:tableStyleId>{BC89EF96-8CEA-46FF-86C4-4CE0E7609802}</a:tableStyleId>
              </a:tblPr>
              <a:tblGrid>
                <a:gridCol w="650700">
                  <a:extLst>
                    <a:ext uri="{9D8B030D-6E8A-4147-A177-3AD203B41FA5}">
                      <a16:colId xmlns:a16="http://schemas.microsoft.com/office/drawing/2014/main" val="2062779527"/>
                    </a:ext>
                  </a:extLst>
                </a:gridCol>
                <a:gridCol w="650700">
                  <a:extLst>
                    <a:ext uri="{9D8B030D-6E8A-4147-A177-3AD203B41FA5}">
                      <a16:colId xmlns:a16="http://schemas.microsoft.com/office/drawing/2014/main" val="818466844"/>
                    </a:ext>
                  </a:extLst>
                </a:gridCol>
                <a:gridCol w="650700">
                  <a:extLst>
                    <a:ext uri="{9D8B030D-6E8A-4147-A177-3AD203B41FA5}">
                      <a16:colId xmlns:a16="http://schemas.microsoft.com/office/drawing/2014/main" val="3063393596"/>
                    </a:ext>
                  </a:extLst>
                </a:gridCol>
                <a:gridCol w="650700">
                  <a:extLst>
                    <a:ext uri="{9D8B030D-6E8A-4147-A177-3AD203B41FA5}">
                      <a16:colId xmlns:a16="http://schemas.microsoft.com/office/drawing/2014/main" val="3540434365"/>
                    </a:ext>
                  </a:extLst>
                </a:gridCol>
                <a:gridCol w="658463">
                  <a:extLst>
                    <a:ext uri="{9D8B030D-6E8A-4147-A177-3AD203B41FA5}">
                      <a16:colId xmlns:a16="http://schemas.microsoft.com/office/drawing/2014/main" val="637375789"/>
                    </a:ext>
                  </a:extLst>
                </a:gridCol>
                <a:gridCol w="642937">
                  <a:extLst>
                    <a:ext uri="{9D8B030D-6E8A-4147-A177-3AD203B41FA5}">
                      <a16:colId xmlns:a16="http://schemas.microsoft.com/office/drawing/2014/main" val="1482369587"/>
                    </a:ext>
                  </a:extLst>
                </a:gridCol>
              </a:tblGrid>
              <a:tr h="66641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Oxide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A1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B3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B5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C2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580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3485109"/>
                  </a:ext>
                </a:extLst>
              </a:tr>
              <a:tr h="4165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SiO</a:t>
                      </a:r>
                      <a:r>
                        <a:rPr lang="en-GB" sz="1600" u="none" strike="noStrike" baseline="-25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GB" sz="1600" b="0" i="0" u="none" strike="noStrike" baseline="-25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34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35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30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40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42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47551628"/>
                  </a:ext>
                </a:extLst>
              </a:tr>
              <a:tr h="4165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Al</a:t>
                      </a:r>
                      <a:r>
                        <a:rPr lang="en-GB" sz="1600" u="none" strike="noStrike" baseline="-25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en-GB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O</a:t>
                      </a:r>
                      <a:r>
                        <a:rPr lang="en-GB" sz="1600" u="none" strike="noStrike" baseline="-250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GB" sz="1600" b="0" i="0" u="none" strike="noStrike" baseline="-25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17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22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16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54442713"/>
                  </a:ext>
                </a:extLst>
              </a:tr>
              <a:tr h="4165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CaO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36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36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36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36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40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712478300"/>
                  </a:ext>
                </a:extLst>
              </a:tr>
              <a:tr h="4165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Na</a:t>
                      </a:r>
                      <a:r>
                        <a:rPr lang="en-GB" sz="1600" u="none" strike="noStrike" baseline="-25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en-GB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O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0.3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1.2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0.7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0.2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9018061"/>
                  </a:ext>
                </a:extLst>
              </a:tr>
              <a:tr h="538973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Fe</a:t>
                      </a:r>
                      <a:r>
                        <a:rPr lang="en-GB" sz="1600" u="none" strike="noStrike" baseline="-25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r>
                        <a:rPr lang="en-GB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O</a:t>
                      </a:r>
                      <a:r>
                        <a:rPr lang="en-GB" sz="1600" u="none" strike="noStrike" baseline="-25000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endParaRPr lang="en-GB" sz="1600" b="0" i="0" u="none" strike="noStrike" baseline="-25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2.6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1.7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1.5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2.3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1.2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407215624"/>
                  </a:ext>
                </a:extLst>
              </a:tr>
              <a:tr h="4165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MgO</a:t>
                      </a:r>
                      <a:endParaRPr lang="en-GB" sz="1600" b="0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1.4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1.5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1.4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2.1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1.4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71916754"/>
                  </a:ext>
                </a:extLst>
              </a:tr>
              <a:tr h="416508"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solidFill>
                            <a:schemeClr val="bg1"/>
                          </a:solidFill>
                          <a:effectLst/>
                        </a:rPr>
                        <a:t>TiO</a:t>
                      </a:r>
                      <a:r>
                        <a:rPr lang="en-GB" sz="1600" u="none" strike="noStrike" baseline="-25000" dirty="0">
                          <a:solidFill>
                            <a:schemeClr val="bg1"/>
                          </a:solidFill>
                          <a:effectLst/>
                        </a:rPr>
                        <a:t>2</a:t>
                      </a:r>
                      <a:endParaRPr lang="en-GB" sz="1600" b="0" i="0" u="none" strike="noStrike" baseline="-25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1.1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1.2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1.2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1.4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u="none" strike="noStrike" dirty="0">
                          <a:effectLst/>
                        </a:rPr>
                        <a:t>1.1</a:t>
                      </a:r>
                      <a:endParaRPr lang="en-GB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70053302"/>
                  </a:ext>
                </a:extLst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9032066"/>
              </p:ext>
            </p:extLst>
          </p:nvPr>
        </p:nvGraphicFramePr>
        <p:xfrm>
          <a:off x="4423409" y="685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6597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IncaTemp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62" y="723046"/>
            <a:ext cx="2342741" cy="1656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ncaTemp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995" y="742260"/>
            <a:ext cx="2416483" cy="1653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 descr="IncaTemp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4872" y="2461906"/>
            <a:ext cx="2375123" cy="16780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 descr="IncaTemp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9995" y="2430672"/>
            <a:ext cx="2416484" cy="17093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IncaTemp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566" y="723046"/>
            <a:ext cx="2887423" cy="2949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47495" y="3560769"/>
            <a:ext cx="404356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binding phase is composed of sodium, aluminium, silicon and calcium oxides and so can be represented as a   C-(N)-A-S-H binding phase.</a:t>
            </a:r>
          </a:p>
          <a:p>
            <a:pPr>
              <a:defRPr/>
            </a:pPr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defRPr/>
            </a:pPr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binding phase is at first amorphous but gradually develops a semi-crystalline structure over time.</a:t>
            </a: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62" y="4412454"/>
            <a:ext cx="4310733" cy="154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7242189" y="4353603"/>
            <a:ext cx="1204883" cy="3613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7"/>
          <p:cNvSpPr txBox="1">
            <a:spLocks noChangeArrowheads="1"/>
          </p:cNvSpPr>
          <p:nvPr/>
        </p:nvSpPr>
        <p:spPr bwMode="auto">
          <a:xfrm>
            <a:off x="7758236" y="5480917"/>
            <a:ext cx="13922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62626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262626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262626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262626"/>
                </a:solidFill>
                <a:latin typeface="Verdan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262626"/>
                </a:solidFill>
                <a:latin typeface="Verdan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262626"/>
                </a:solidFill>
                <a:latin typeface="Verdan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262626"/>
                </a:solidFill>
                <a:latin typeface="Verdan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262626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100" b="1" dirty="0">
                <a:solidFill>
                  <a:schemeClr val="tx2"/>
                </a:solidFill>
                <a:latin typeface="Calibri" panose="020F0502020204030204" pitchFamily="34" charset="0"/>
              </a:rPr>
              <a:t>1 month</a:t>
            </a:r>
          </a:p>
        </p:txBody>
      </p:sp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7891350" y="5134148"/>
            <a:ext cx="13922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62626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262626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262626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262626"/>
                </a:solidFill>
                <a:latin typeface="Verdan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262626"/>
                </a:solidFill>
                <a:latin typeface="Verdan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262626"/>
                </a:solidFill>
                <a:latin typeface="Verdan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262626"/>
                </a:solidFill>
                <a:latin typeface="Verdan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262626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100" b="1" dirty="0">
                <a:solidFill>
                  <a:schemeClr val="tx1"/>
                </a:solidFill>
                <a:latin typeface="Calibri" panose="020F0502020204030204" pitchFamily="34" charset="0"/>
              </a:rPr>
              <a:t>3 months</a:t>
            </a:r>
          </a:p>
        </p:txBody>
      </p:sp>
      <p:sp>
        <p:nvSpPr>
          <p:cNvPr id="13" name="TextBox 5"/>
          <p:cNvSpPr txBox="1">
            <a:spLocks noChangeArrowheads="1"/>
          </p:cNvSpPr>
          <p:nvPr/>
        </p:nvSpPr>
        <p:spPr bwMode="auto">
          <a:xfrm>
            <a:off x="7055381" y="4928552"/>
            <a:ext cx="1392237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rgbClr val="262626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rgbClr val="262626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rgbClr val="262626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rgbClr val="262626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rgbClr val="262626"/>
                </a:solidFill>
                <a:latin typeface="Verdana" panose="020B060403050404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262626"/>
                </a:solidFill>
                <a:latin typeface="Verdana" panose="020B060403050404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262626"/>
                </a:solidFill>
                <a:latin typeface="Verdana" panose="020B060403050404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262626"/>
                </a:solidFill>
                <a:latin typeface="Verdana" panose="020B060403050404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rgbClr val="262626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1100" b="1" dirty="0">
                <a:solidFill>
                  <a:srgbClr val="FF0000"/>
                </a:solidFill>
                <a:latin typeface="Calibri" panose="020F0502020204030204" pitchFamily="34" charset="0"/>
              </a:rPr>
              <a:t>6 months</a:t>
            </a:r>
          </a:p>
        </p:txBody>
      </p:sp>
    </p:spTree>
    <p:extLst>
      <p:ext uri="{BB962C8B-B14F-4D97-AF65-F5344CB8AC3E}">
        <p14:creationId xmlns:p14="http://schemas.microsoft.com/office/powerpoint/2010/main" val="1821494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pxk\Google Drive\engD\Increasing the value of Plasmarok\Geopolymer\SEM\Tablet\Tablet16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665" y="1656606"/>
            <a:ext cx="1833372" cy="153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 descr="C:\Users\pxk\Google Drive\engD\Increasing the value of Plasmarok\Geopolymer\SEM\Tablet\Tablet15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665" y="3465448"/>
            <a:ext cx="1833372" cy="1529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 descr="C:\Users\pxk\Google Drive\engD\Increasing the value of Plasmarok\Geopolymer\SEM\Tablet\tablet_05_9.tif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289" y="1656606"/>
            <a:ext cx="1947672" cy="153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 descr="C:\Users\pxk\Google Drive\engD\Increasing the value of Plasmarok\Geopolymer\SEM\Tablet\tablet_05_13.tif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7288" y="3504882"/>
            <a:ext cx="1947673" cy="1490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C:\Users\pxk\Google Drive\engD\Increasing the value of Plasmarok\Geopolymer\SEM\Tablet\tablet_08_7.tif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787" y="1656606"/>
            <a:ext cx="1818324" cy="153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 descr="C:\Users\pxk\Google Drive\engD\Increasing the value of Plasmarok\Geopolymer\SEM\Tablet\tablet_08_10.tif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2787" y="3465448"/>
            <a:ext cx="1853549" cy="1548607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909306" y="5178240"/>
            <a:ext cx="236696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70C0"/>
                </a:solidFill>
              </a:rPr>
              <a:t>Solid : liquid ratio 10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63545" y="5178240"/>
            <a:ext cx="236696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70C0"/>
                </a:solidFill>
              </a:rPr>
              <a:t>Solid : liquid ratio 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786080" y="5156375"/>
            <a:ext cx="2366962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GB" dirty="0">
                <a:solidFill>
                  <a:srgbClr val="0070C0"/>
                </a:solidFill>
              </a:rPr>
              <a:t>Solid : liquid ratio 3.75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80326" y="708766"/>
            <a:ext cx="23669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Increasing binding phase content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3236976" y="861246"/>
            <a:ext cx="3891280" cy="341369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133416" y="985126"/>
            <a:ext cx="15517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Unreacted particles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1002665" y="1519551"/>
            <a:ext cx="579247" cy="8304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002665" y="1521128"/>
            <a:ext cx="1402207" cy="48400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519068" y="1031930"/>
            <a:ext cx="15517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Binding phase</a:t>
            </a:r>
          </a:p>
        </p:txBody>
      </p:sp>
      <p:cxnSp>
        <p:nvCxnSpPr>
          <p:cNvPr id="22" name="Straight Arrow Connector 21"/>
          <p:cNvCxnSpPr>
            <a:stCxn id="21" idx="2"/>
          </p:cNvCxnSpPr>
          <p:nvPr/>
        </p:nvCxnSpPr>
        <p:spPr>
          <a:xfrm flipH="1">
            <a:off x="7296912" y="1401262"/>
            <a:ext cx="998046" cy="5335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909306" y="5516700"/>
            <a:ext cx="2366962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GB" dirty="0">
                <a:solidFill>
                  <a:schemeClr val="tx2">
                    <a:lumMod val="75000"/>
                  </a:schemeClr>
                </a:solidFill>
              </a:rPr>
              <a:t>Increasing characteristic strength</a:t>
            </a:r>
          </a:p>
        </p:txBody>
      </p:sp>
      <p:sp>
        <p:nvSpPr>
          <p:cNvPr id="26" name="Right Arrow 25"/>
          <p:cNvSpPr/>
          <p:nvPr/>
        </p:nvSpPr>
        <p:spPr>
          <a:xfrm>
            <a:off x="3327242" y="5730457"/>
            <a:ext cx="3891280" cy="341369"/>
          </a:xfrm>
          <a:prstGeom prst="rightArrow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242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204" y="766965"/>
            <a:ext cx="6232357" cy="550336"/>
          </a:xfrm>
        </p:spPr>
        <p:txBody>
          <a:bodyPr/>
          <a:lstStyle/>
          <a:p>
            <a:r>
              <a:rPr lang="en-GB" dirty="0"/>
              <a:t>Process Route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888" y="1758931"/>
            <a:ext cx="3822192" cy="3005093"/>
          </a:xfrm>
        </p:spPr>
        <p:txBody>
          <a:bodyPr/>
          <a:lstStyle/>
          <a:p>
            <a:r>
              <a:rPr lang="en-GB" dirty="0"/>
              <a:t>The strength of the material can be variable.</a:t>
            </a:r>
          </a:p>
          <a:p>
            <a:endParaRPr lang="en-GB" dirty="0"/>
          </a:p>
          <a:p>
            <a:r>
              <a:rPr lang="en-GB" dirty="0"/>
              <a:t>Compaction of the mixture in the mould reduces the variability of the strength of the material.</a:t>
            </a:r>
          </a:p>
          <a:p>
            <a:endParaRPr lang="en-GB" dirty="0"/>
          </a:p>
          <a:p>
            <a:r>
              <a:rPr lang="en-GB" dirty="0"/>
              <a:t>The compaction of the raw materials reduces residual stress in the final material derived from large pores.</a:t>
            </a:r>
          </a:p>
          <a:p>
            <a:pPr marL="0" indent="0">
              <a:buNone/>
            </a:pPr>
            <a:endParaRPr lang="en-GB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0580149"/>
              </p:ext>
            </p:extLst>
          </p:nvPr>
        </p:nvGraphicFramePr>
        <p:xfrm>
          <a:off x="4365730" y="3880150"/>
          <a:ext cx="4270247" cy="2309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497775"/>
              </p:ext>
            </p:extLst>
          </p:nvPr>
        </p:nvGraphicFramePr>
        <p:xfrm>
          <a:off x="3800475" y="1081913"/>
          <a:ext cx="5273058" cy="26176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01366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7274"/>
            <a:ext cx="6232357" cy="550336"/>
          </a:xfrm>
        </p:spPr>
        <p:txBody>
          <a:bodyPr/>
          <a:lstStyle/>
          <a:p>
            <a:r>
              <a:rPr lang="en-GB" dirty="0"/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294" y="1357635"/>
            <a:ext cx="6672263" cy="4299283"/>
          </a:xfrm>
        </p:spPr>
        <p:txBody>
          <a:bodyPr/>
          <a:lstStyle/>
          <a:p>
            <a:r>
              <a:rPr lang="en-GB" sz="1800" dirty="0"/>
              <a:t>Hazardous wastes such as air pollution control residue can be transformed into a non-hazardous glass via plasma technology</a:t>
            </a:r>
          </a:p>
          <a:p>
            <a:endParaRPr lang="en-GB" sz="1800" dirty="0"/>
          </a:p>
          <a:p>
            <a:r>
              <a:rPr lang="en-GB" sz="1800" dirty="0"/>
              <a:t>The non-hazardous glass can be recycled as a cement replacement and used to make high strength alkali-activated concretes.</a:t>
            </a:r>
          </a:p>
          <a:p>
            <a:endParaRPr lang="en-GB" sz="1800" dirty="0"/>
          </a:p>
          <a:p>
            <a:r>
              <a:rPr lang="en-GB" sz="1800" dirty="0"/>
              <a:t>The properties of the alkali-activated concretes are dependant on a number of factors including intrinsic properties of the material and extrinsic influences such as the processing route or mix design.</a:t>
            </a:r>
          </a:p>
          <a:p>
            <a:endParaRPr lang="en-GB" sz="1800" dirty="0"/>
          </a:p>
          <a:p>
            <a:r>
              <a:rPr lang="en-GB" sz="1800" dirty="0"/>
              <a:t>Understanding the influences of these factors helps us to be able to develop consistent materials which desirable properties.</a:t>
            </a:r>
          </a:p>
        </p:txBody>
      </p:sp>
      <p:pic>
        <p:nvPicPr>
          <p:cNvPr id="4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025" y="1874520"/>
            <a:ext cx="1726471" cy="2667997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4058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32410" y="1046861"/>
            <a:ext cx="7101078" cy="377825"/>
          </a:xfrm>
        </p:spPr>
        <p:txBody>
          <a:bodyPr/>
          <a:lstStyle/>
          <a:p>
            <a:r>
              <a:rPr lang="en-GB" altLang="en-US" sz="1600" dirty="0"/>
              <a:t>Acknowledgments and thanks:</a:t>
            </a:r>
          </a:p>
          <a:p>
            <a:endParaRPr lang="en-GB" altLang="en-US" sz="1600" dirty="0"/>
          </a:p>
          <a:p>
            <a:r>
              <a:rPr lang="en-GB" altLang="en-US" sz="1600" dirty="0" err="1"/>
              <a:t>Dr.</a:t>
            </a:r>
            <a:r>
              <a:rPr lang="en-GB" altLang="en-US" sz="1600" dirty="0"/>
              <a:t> David Deegan and </a:t>
            </a:r>
            <a:r>
              <a:rPr lang="en-GB" altLang="en-US" sz="1600" dirty="0" err="1"/>
              <a:t>Dr.</a:t>
            </a:r>
            <a:r>
              <a:rPr lang="en-GB" altLang="en-US" sz="1600" dirty="0"/>
              <a:t> Tim Johnson – Tetronics International</a:t>
            </a:r>
          </a:p>
          <a:p>
            <a:endParaRPr lang="en-GB" altLang="en-US" sz="1600" dirty="0"/>
          </a:p>
          <a:p>
            <a:r>
              <a:rPr lang="en-GB" altLang="en-US" sz="1600" dirty="0"/>
              <a:t>Professor Neil Rowson and </a:t>
            </a:r>
            <a:r>
              <a:rPr lang="en-GB" altLang="en-US" sz="1600" dirty="0" err="1"/>
              <a:t>Dr.</a:t>
            </a:r>
            <a:r>
              <a:rPr lang="en-GB" altLang="en-US" sz="1600" dirty="0"/>
              <a:t> Richard Greenwood – University of Birmingham</a:t>
            </a:r>
          </a:p>
          <a:p>
            <a:endParaRPr lang="en-GB" altLang="en-US" sz="1600" dirty="0"/>
          </a:p>
          <a:p>
            <a:r>
              <a:rPr lang="en-GB" altLang="en-US" sz="1600" dirty="0"/>
              <a:t>Engineering and Physical Science Research Council (</a:t>
            </a:r>
            <a:r>
              <a:rPr lang="en-GB" altLang="en-US" sz="1600" dirty="0" err="1"/>
              <a:t>EPRSC</a:t>
            </a:r>
            <a:r>
              <a:rPr lang="en-GB" altLang="en-US" sz="1600" dirty="0"/>
              <a:t>)</a:t>
            </a:r>
          </a:p>
        </p:txBody>
      </p:sp>
      <p:sp>
        <p:nvSpPr>
          <p:cNvPr id="3" name="Rectangle 2"/>
          <p:cNvSpPr/>
          <p:nvPr/>
        </p:nvSpPr>
        <p:spPr>
          <a:xfrm>
            <a:off x="63500" y="5797550"/>
            <a:ext cx="8970772" cy="9874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pic>
        <p:nvPicPr>
          <p:cNvPr id="4" name="Picture 3" descr="C:\Documents and Settings\pxk\My Documents\My Pictures\Logo send (1)\Logo send\EPSRC\EPSRC Colour (Low Res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5927725"/>
            <a:ext cx="1355725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C:\Documents and Settings\pxk\My Documents\My Pictures\Logo send (1)\Logo send\University of Birmingham\1000px-Birmingham_logo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7213" y="5927725"/>
            <a:ext cx="2652712" cy="72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M:\Graphics &amp; Photos\Logos\Tetronics\Tetronics-Logo-Aug-2012-[COLOUR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6030913"/>
            <a:ext cx="26035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775" y="5776913"/>
            <a:ext cx="1450975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13394</TotalTime>
  <Words>751</Words>
  <Application>Microsoft Office PowerPoint</Application>
  <PresentationFormat>On-screen Show (4:3)</PresentationFormat>
  <Paragraphs>164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Courier New</vt:lpstr>
      <vt:lpstr>Myriad Pro</vt:lpstr>
      <vt:lpstr>Times New Roman</vt:lpstr>
      <vt:lpstr>Verdana</vt:lpstr>
      <vt:lpstr>Office Theme</vt:lpstr>
      <vt:lpstr>PowerPoint Presentation</vt:lpstr>
      <vt:lpstr>Air Pollution Control Residue (APCr)</vt:lpstr>
      <vt:lpstr>The Plasma Vitrification Process</vt:lpstr>
      <vt:lpstr>Cement Replacements</vt:lpstr>
      <vt:lpstr>Factors effecting the material properties</vt:lpstr>
      <vt:lpstr>Particle size</vt:lpstr>
      <vt:lpstr>SiO2 – Al2O3 Ratio</vt:lpstr>
      <vt:lpstr>PowerPoint Presentation</vt:lpstr>
      <vt:lpstr>PowerPoint Presentation</vt:lpstr>
      <vt:lpstr>PowerPoint Presentation</vt:lpstr>
      <vt:lpstr>Process Route</vt:lpstr>
      <vt:lpstr>Summary</vt:lpstr>
      <vt:lpstr>PowerPoint Presentation</vt:lpstr>
    </vt:vector>
  </TitlesOfParts>
  <Company>ice ble sky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Kosar Ahmed</dc:creator>
  <cp:lastModifiedBy>Peter Keeley</cp:lastModifiedBy>
  <cp:revision>571</cp:revision>
  <cp:lastPrinted>2016-07-22T08:44:15Z</cp:lastPrinted>
  <dcterms:created xsi:type="dcterms:W3CDTF">2011-08-16T10:09:53Z</dcterms:created>
  <dcterms:modified xsi:type="dcterms:W3CDTF">2016-07-27T07:20:57Z</dcterms:modified>
</cp:coreProperties>
</file>