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6" r:id="rId3"/>
    <p:sldId id="257" r:id="rId4"/>
    <p:sldId id="297" r:id="rId5"/>
    <p:sldId id="260" r:id="rId6"/>
    <p:sldId id="269" r:id="rId7"/>
    <p:sldId id="261" r:id="rId8"/>
    <p:sldId id="264" r:id="rId9"/>
    <p:sldId id="267" r:id="rId10"/>
    <p:sldId id="265" r:id="rId11"/>
    <p:sldId id="268" r:id="rId12"/>
    <p:sldId id="278" r:id="rId13"/>
    <p:sldId id="270" r:id="rId14"/>
    <p:sldId id="271" r:id="rId15"/>
    <p:sldId id="275" r:id="rId16"/>
    <p:sldId id="294" r:id="rId17"/>
    <p:sldId id="276" r:id="rId18"/>
    <p:sldId id="281" r:id="rId19"/>
    <p:sldId id="282" r:id="rId20"/>
    <p:sldId id="284" r:id="rId21"/>
    <p:sldId id="292" r:id="rId22"/>
    <p:sldId id="293" r:id="rId23"/>
  </p:sldIdLst>
  <p:sldSz cx="9144000" cy="6858000" type="screen4x3"/>
  <p:notesSz cx="6797675" cy="9926638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8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Sending or </a:t>
            </a:r>
            <a:r>
              <a:rPr lang="en-US" dirty="0" smtClean="0"/>
              <a:t>receiving </a:t>
            </a:r>
            <a:r>
              <a:rPr lang="en-US" dirty="0"/>
              <a:t>SMS at night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Sending or recieving SMS at night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Blad1!$A$2:$A$5</c:f>
              <c:strCache>
                <c:ptCount val="4"/>
                <c:pt idx="0">
                  <c:v>Never 42%</c:v>
                </c:pt>
                <c:pt idx="1">
                  <c:v>Sometimes a year 17%</c:v>
                </c:pt>
                <c:pt idx="2">
                  <c:v>Sometimes a month 15%</c:v>
                </c:pt>
                <c:pt idx="3">
                  <c:v>Every week 26%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42</c:v>
                </c:pt>
                <c:pt idx="1">
                  <c:v>17</c:v>
                </c:pt>
                <c:pt idx="2">
                  <c:v>15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7ECC07-D132-4685-BBE7-34949AB7710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9B560B1-C48F-4D3A-9749-456F0B376128}">
      <dgm:prSet phldrT="[Text]"/>
      <dgm:spPr/>
      <dgm:t>
        <a:bodyPr/>
        <a:lstStyle/>
        <a:p>
          <a:r>
            <a:rPr lang="sv-SE" dirty="0" smtClean="0"/>
            <a:t>Late </a:t>
          </a:r>
          <a:r>
            <a:rPr lang="sv-SE" dirty="0" err="1" smtClean="0"/>
            <a:t>bedtime</a:t>
          </a:r>
          <a:endParaRPr lang="sv-SE" dirty="0"/>
        </a:p>
      </dgm:t>
    </dgm:pt>
    <dgm:pt modelId="{5C196225-C867-4B7E-A86D-130803FE004D}" type="parTrans" cxnId="{05978A91-16ED-4C4D-8FB9-F1C2FA65424C}">
      <dgm:prSet/>
      <dgm:spPr/>
      <dgm:t>
        <a:bodyPr/>
        <a:lstStyle/>
        <a:p>
          <a:endParaRPr lang="sv-SE"/>
        </a:p>
      </dgm:t>
    </dgm:pt>
    <dgm:pt modelId="{ECCC3B36-5ED6-40C2-BDB1-B2BD1B4045BF}" type="sibTrans" cxnId="{05978A91-16ED-4C4D-8FB9-F1C2FA65424C}">
      <dgm:prSet/>
      <dgm:spPr/>
      <dgm:t>
        <a:bodyPr/>
        <a:lstStyle/>
        <a:p>
          <a:endParaRPr lang="sv-SE"/>
        </a:p>
      </dgm:t>
    </dgm:pt>
    <dgm:pt modelId="{06792DF5-DE8C-43C9-952B-165B73AF4E79}">
      <dgm:prSet phldrT="[Text]"/>
      <dgm:spPr/>
      <dgm:t>
        <a:bodyPr/>
        <a:lstStyle/>
        <a:p>
          <a:r>
            <a:rPr lang="sv-SE" dirty="0" smtClean="0"/>
            <a:t>Less </a:t>
          </a:r>
          <a:r>
            <a:rPr lang="sv-SE" dirty="0" err="1" smtClean="0"/>
            <a:t>sleep</a:t>
          </a:r>
          <a:endParaRPr lang="sv-SE" dirty="0"/>
        </a:p>
      </dgm:t>
    </dgm:pt>
    <dgm:pt modelId="{45856757-5322-469D-8ABE-FB279ED56AF7}" type="parTrans" cxnId="{A57146E2-5CD3-407F-B648-B5D6BE699DB7}">
      <dgm:prSet/>
      <dgm:spPr/>
      <dgm:t>
        <a:bodyPr/>
        <a:lstStyle/>
        <a:p>
          <a:endParaRPr lang="sv-SE"/>
        </a:p>
      </dgm:t>
    </dgm:pt>
    <dgm:pt modelId="{7E54112B-ED60-4575-8A5F-8D0212E78754}" type="sibTrans" cxnId="{A57146E2-5CD3-407F-B648-B5D6BE699DB7}">
      <dgm:prSet/>
      <dgm:spPr/>
      <dgm:t>
        <a:bodyPr/>
        <a:lstStyle/>
        <a:p>
          <a:endParaRPr lang="sv-SE"/>
        </a:p>
      </dgm:t>
    </dgm:pt>
    <dgm:pt modelId="{32303001-47CF-4FC3-911B-554B5A0011F6}">
      <dgm:prSet phldrT="[Text]"/>
      <dgm:spPr/>
      <dgm:t>
        <a:bodyPr/>
        <a:lstStyle/>
        <a:p>
          <a:r>
            <a:rPr lang="sv-SE" dirty="0" err="1" smtClean="0"/>
            <a:t>Tired</a:t>
          </a:r>
          <a:r>
            <a:rPr lang="sv-SE" dirty="0" smtClean="0"/>
            <a:t> </a:t>
          </a:r>
          <a:r>
            <a:rPr lang="sv-SE" dirty="0" err="1" smtClean="0"/>
            <a:t>during</a:t>
          </a:r>
          <a:r>
            <a:rPr lang="sv-SE" dirty="0" smtClean="0"/>
            <a:t> </a:t>
          </a:r>
          <a:r>
            <a:rPr lang="sv-SE" dirty="0" err="1" smtClean="0"/>
            <a:t>school</a:t>
          </a:r>
          <a:r>
            <a:rPr lang="sv-SE" dirty="0" smtClean="0"/>
            <a:t> </a:t>
          </a:r>
          <a:r>
            <a:rPr lang="sv-SE" dirty="0" err="1" smtClean="0"/>
            <a:t>week</a:t>
          </a:r>
          <a:endParaRPr lang="sv-SE" dirty="0"/>
        </a:p>
      </dgm:t>
    </dgm:pt>
    <dgm:pt modelId="{7C531C6C-47B2-462A-99B8-06B3EC7FB8B6}" type="parTrans" cxnId="{4F47E06C-5CA8-4F03-83A8-820EA6B9E626}">
      <dgm:prSet/>
      <dgm:spPr/>
      <dgm:t>
        <a:bodyPr/>
        <a:lstStyle/>
        <a:p>
          <a:endParaRPr lang="sv-SE"/>
        </a:p>
      </dgm:t>
    </dgm:pt>
    <dgm:pt modelId="{36FEC225-4655-4E9D-A18B-972A00D846D7}" type="sibTrans" cxnId="{4F47E06C-5CA8-4F03-83A8-820EA6B9E626}">
      <dgm:prSet/>
      <dgm:spPr/>
      <dgm:t>
        <a:bodyPr/>
        <a:lstStyle/>
        <a:p>
          <a:endParaRPr lang="sv-SE"/>
        </a:p>
      </dgm:t>
    </dgm:pt>
    <dgm:pt modelId="{6D974812-E381-440D-B566-D7721B3C4F79}">
      <dgm:prSet phldrT="[Text]"/>
      <dgm:spPr/>
      <dgm:t>
        <a:bodyPr/>
        <a:lstStyle/>
        <a:p>
          <a:r>
            <a:rPr lang="sv-SE" dirty="0" smtClean="0"/>
            <a:t>Weekend </a:t>
          </a:r>
          <a:r>
            <a:rPr lang="sv-SE" dirty="0" err="1" smtClean="0"/>
            <a:t>sleep</a:t>
          </a:r>
          <a:r>
            <a:rPr lang="sv-SE" dirty="0" smtClean="0"/>
            <a:t>-in</a:t>
          </a:r>
          <a:endParaRPr lang="sv-SE" dirty="0"/>
        </a:p>
      </dgm:t>
    </dgm:pt>
    <dgm:pt modelId="{D379C16C-FDFF-4BDF-928F-61BDE3871309}" type="parTrans" cxnId="{0E8C8DCB-AF00-4478-9533-31F4F23F99B0}">
      <dgm:prSet/>
      <dgm:spPr/>
      <dgm:t>
        <a:bodyPr/>
        <a:lstStyle/>
        <a:p>
          <a:endParaRPr lang="sv-SE"/>
        </a:p>
      </dgm:t>
    </dgm:pt>
    <dgm:pt modelId="{A0E43A12-D6BF-4B35-91CD-DD7505428633}" type="sibTrans" cxnId="{0E8C8DCB-AF00-4478-9533-31F4F23F99B0}">
      <dgm:prSet/>
      <dgm:spPr/>
      <dgm:t>
        <a:bodyPr/>
        <a:lstStyle/>
        <a:p>
          <a:endParaRPr lang="sv-SE"/>
        </a:p>
      </dgm:t>
    </dgm:pt>
    <dgm:pt modelId="{811BC957-93B9-498A-830E-3C2AE989BBC9}" type="pres">
      <dgm:prSet presAssocID="{417ECC07-D132-4685-BBE7-34949AB771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8AD4E15A-88D6-430B-816D-72E4450904E1}" type="pres">
      <dgm:prSet presAssocID="{B9B560B1-C48F-4D3A-9749-456F0B37612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A84EB9C-D5F1-4ACD-9A82-D1E3F24A5100}" type="pres">
      <dgm:prSet presAssocID="{ECCC3B36-5ED6-40C2-BDB1-B2BD1B4045BF}" presName="sibTrans" presStyleLbl="sibTrans2D1" presStyleIdx="0" presStyleCnt="4"/>
      <dgm:spPr/>
      <dgm:t>
        <a:bodyPr/>
        <a:lstStyle/>
        <a:p>
          <a:endParaRPr lang="sv-SE"/>
        </a:p>
      </dgm:t>
    </dgm:pt>
    <dgm:pt modelId="{FAA74DA1-925B-42E2-9D09-67D16700914C}" type="pres">
      <dgm:prSet presAssocID="{ECCC3B36-5ED6-40C2-BDB1-B2BD1B4045BF}" presName="connectorText" presStyleLbl="sibTrans2D1" presStyleIdx="0" presStyleCnt="4"/>
      <dgm:spPr/>
      <dgm:t>
        <a:bodyPr/>
        <a:lstStyle/>
        <a:p>
          <a:endParaRPr lang="sv-SE"/>
        </a:p>
      </dgm:t>
    </dgm:pt>
    <dgm:pt modelId="{0EEA379E-88E0-419C-BF3B-23ED804ADB86}" type="pres">
      <dgm:prSet presAssocID="{06792DF5-DE8C-43C9-952B-165B73AF4E7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325ECCF-17DC-40CD-9691-B5A4A56F97B0}" type="pres">
      <dgm:prSet presAssocID="{7E54112B-ED60-4575-8A5F-8D0212E78754}" presName="sibTrans" presStyleLbl="sibTrans2D1" presStyleIdx="1" presStyleCnt="4"/>
      <dgm:spPr/>
      <dgm:t>
        <a:bodyPr/>
        <a:lstStyle/>
        <a:p>
          <a:endParaRPr lang="sv-SE"/>
        </a:p>
      </dgm:t>
    </dgm:pt>
    <dgm:pt modelId="{41BECA38-0B92-4060-9723-9BCDD3C4189B}" type="pres">
      <dgm:prSet presAssocID="{7E54112B-ED60-4575-8A5F-8D0212E78754}" presName="connectorText" presStyleLbl="sibTrans2D1" presStyleIdx="1" presStyleCnt="4"/>
      <dgm:spPr/>
      <dgm:t>
        <a:bodyPr/>
        <a:lstStyle/>
        <a:p>
          <a:endParaRPr lang="sv-SE"/>
        </a:p>
      </dgm:t>
    </dgm:pt>
    <dgm:pt modelId="{5E9324D1-8295-4439-BB99-AD41B7708C6E}" type="pres">
      <dgm:prSet presAssocID="{32303001-47CF-4FC3-911B-554B5A0011F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66AF320-2067-4266-B344-1F44EC7434AD}" type="pres">
      <dgm:prSet presAssocID="{36FEC225-4655-4E9D-A18B-972A00D846D7}" presName="sibTrans" presStyleLbl="sibTrans2D1" presStyleIdx="2" presStyleCnt="4"/>
      <dgm:spPr/>
      <dgm:t>
        <a:bodyPr/>
        <a:lstStyle/>
        <a:p>
          <a:endParaRPr lang="sv-SE"/>
        </a:p>
      </dgm:t>
    </dgm:pt>
    <dgm:pt modelId="{39344AA6-ED8E-4AFC-B62B-75117F4F0840}" type="pres">
      <dgm:prSet presAssocID="{36FEC225-4655-4E9D-A18B-972A00D846D7}" presName="connectorText" presStyleLbl="sibTrans2D1" presStyleIdx="2" presStyleCnt="4"/>
      <dgm:spPr/>
      <dgm:t>
        <a:bodyPr/>
        <a:lstStyle/>
        <a:p>
          <a:endParaRPr lang="sv-SE"/>
        </a:p>
      </dgm:t>
    </dgm:pt>
    <dgm:pt modelId="{281B766D-D755-4A53-92F0-C72934D52FBA}" type="pres">
      <dgm:prSet presAssocID="{6D974812-E381-440D-B566-D7721B3C4F7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CD3B5E5D-028F-46D0-9BD9-66482AA3C42C}" type="pres">
      <dgm:prSet presAssocID="{A0E43A12-D6BF-4B35-91CD-DD7505428633}" presName="sibTrans" presStyleLbl="sibTrans2D1" presStyleIdx="3" presStyleCnt="4"/>
      <dgm:spPr/>
      <dgm:t>
        <a:bodyPr/>
        <a:lstStyle/>
        <a:p>
          <a:endParaRPr lang="sv-SE"/>
        </a:p>
      </dgm:t>
    </dgm:pt>
    <dgm:pt modelId="{C0BADABF-FD70-4F26-9626-124463F21694}" type="pres">
      <dgm:prSet presAssocID="{A0E43A12-D6BF-4B35-91CD-DD7505428633}" presName="connectorText" presStyleLbl="sibTrans2D1" presStyleIdx="3" presStyleCnt="4"/>
      <dgm:spPr/>
      <dgm:t>
        <a:bodyPr/>
        <a:lstStyle/>
        <a:p>
          <a:endParaRPr lang="sv-SE"/>
        </a:p>
      </dgm:t>
    </dgm:pt>
  </dgm:ptLst>
  <dgm:cxnLst>
    <dgm:cxn modelId="{4F47E06C-5CA8-4F03-83A8-820EA6B9E626}" srcId="{417ECC07-D132-4685-BBE7-34949AB7710D}" destId="{32303001-47CF-4FC3-911B-554B5A0011F6}" srcOrd="2" destOrd="0" parTransId="{7C531C6C-47B2-462A-99B8-06B3EC7FB8B6}" sibTransId="{36FEC225-4655-4E9D-A18B-972A00D846D7}"/>
    <dgm:cxn modelId="{05978A91-16ED-4C4D-8FB9-F1C2FA65424C}" srcId="{417ECC07-D132-4685-BBE7-34949AB7710D}" destId="{B9B560B1-C48F-4D3A-9749-456F0B376128}" srcOrd="0" destOrd="0" parTransId="{5C196225-C867-4B7E-A86D-130803FE004D}" sibTransId="{ECCC3B36-5ED6-40C2-BDB1-B2BD1B4045BF}"/>
    <dgm:cxn modelId="{6C27FF3D-189B-49B5-8072-20CDBE43F07D}" type="presOf" srcId="{417ECC07-D132-4685-BBE7-34949AB7710D}" destId="{811BC957-93B9-498A-830E-3C2AE989BBC9}" srcOrd="0" destOrd="0" presId="urn:microsoft.com/office/officeart/2005/8/layout/cycle2"/>
    <dgm:cxn modelId="{83DC69AC-D264-4FB4-B90F-494AC3840D42}" type="presOf" srcId="{A0E43A12-D6BF-4B35-91CD-DD7505428633}" destId="{C0BADABF-FD70-4F26-9626-124463F21694}" srcOrd="1" destOrd="0" presId="urn:microsoft.com/office/officeart/2005/8/layout/cycle2"/>
    <dgm:cxn modelId="{81278E5F-C20A-4AE6-A14D-2977BC251D45}" type="presOf" srcId="{32303001-47CF-4FC3-911B-554B5A0011F6}" destId="{5E9324D1-8295-4439-BB99-AD41B7708C6E}" srcOrd="0" destOrd="0" presId="urn:microsoft.com/office/officeart/2005/8/layout/cycle2"/>
    <dgm:cxn modelId="{076C4624-A0F1-4056-A10D-22B71DCC76D3}" type="presOf" srcId="{7E54112B-ED60-4575-8A5F-8D0212E78754}" destId="{5325ECCF-17DC-40CD-9691-B5A4A56F97B0}" srcOrd="0" destOrd="0" presId="urn:microsoft.com/office/officeart/2005/8/layout/cycle2"/>
    <dgm:cxn modelId="{572CC977-EB2C-4D6F-8491-437305FEEA70}" type="presOf" srcId="{06792DF5-DE8C-43C9-952B-165B73AF4E79}" destId="{0EEA379E-88E0-419C-BF3B-23ED804ADB86}" srcOrd="0" destOrd="0" presId="urn:microsoft.com/office/officeart/2005/8/layout/cycle2"/>
    <dgm:cxn modelId="{CA1F1E43-CF2B-4E3A-B651-C53D0270894F}" type="presOf" srcId="{6D974812-E381-440D-B566-D7721B3C4F79}" destId="{281B766D-D755-4A53-92F0-C72934D52FBA}" srcOrd="0" destOrd="0" presId="urn:microsoft.com/office/officeart/2005/8/layout/cycle2"/>
    <dgm:cxn modelId="{E910B042-A1B0-44B7-93AE-090E6B004B59}" type="presOf" srcId="{ECCC3B36-5ED6-40C2-BDB1-B2BD1B4045BF}" destId="{FAA74DA1-925B-42E2-9D09-67D16700914C}" srcOrd="1" destOrd="0" presId="urn:microsoft.com/office/officeart/2005/8/layout/cycle2"/>
    <dgm:cxn modelId="{735C8773-FA7D-4157-9186-CE4227F24A0E}" type="presOf" srcId="{A0E43A12-D6BF-4B35-91CD-DD7505428633}" destId="{CD3B5E5D-028F-46D0-9BD9-66482AA3C42C}" srcOrd="0" destOrd="0" presId="urn:microsoft.com/office/officeart/2005/8/layout/cycle2"/>
    <dgm:cxn modelId="{0E8C8DCB-AF00-4478-9533-31F4F23F99B0}" srcId="{417ECC07-D132-4685-BBE7-34949AB7710D}" destId="{6D974812-E381-440D-B566-D7721B3C4F79}" srcOrd="3" destOrd="0" parTransId="{D379C16C-FDFF-4BDF-928F-61BDE3871309}" sibTransId="{A0E43A12-D6BF-4B35-91CD-DD7505428633}"/>
    <dgm:cxn modelId="{D69C0F45-980F-4C0E-8C47-7724D9F1DAEC}" type="presOf" srcId="{36FEC225-4655-4E9D-A18B-972A00D846D7}" destId="{B66AF320-2067-4266-B344-1F44EC7434AD}" srcOrd="0" destOrd="0" presId="urn:microsoft.com/office/officeart/2005/8/layout/cycle2"/>
    <dgm:cxn modelId="{54FA7312-509B-4FC5-886F-665DFBFBA8E7}" type="presOf" srcId="{36FEC225-4655-4E9D-A18B-972A00D846D7}" destId="{39344AA6-ED8E-4AFC-B62B-75117F4F0840}" srcOrd="1" destOrd="0" presId="urn:microsoft.com/office/officeart/2005/8/layout/cycle2"/>
    <dgm:cxn modelId="{5E163B53-1586-4AE8-878A-F2683727A460}" type="presOf" srcId="{7E54112B-ED60-4575-8A5F-8D0212E78754}" destId="{41BECA38-0B92-4060-9723-9BCDD3C4189B}" srcOrd="1" destOrd="0" presId="urn:microsoft.com/office/officeart/2005/8/layout/cycle2"/>
    <dgm:cxn modelId="{262FF629-E518-4409-AF40-C1BC143BE2F3}" type="presOf" srcId="{ECCC3B36-5ED6-40C2-BDB1-B2BD1B4045BF}" destId="{EA84EB9C-D5F1-4ACD-9A82-D1E3F24A5100}" srcOrd="0" destOrd="0" presId="urn:microsoft.com/office/officeart/2005/8/layout/cycle2"/>
    <dgm:cxn modelId="{A57146E2-5CD3-407F-B648-B5D6BE699DB7}" srcId="{417ECC07-D132-4685-BBE7-34949AB7710D}" destId="{06792DF5-DE8C-43C9-952B-165B73AF4E79}" srcOrd="1" destOrd="0" parTransId="{45856757-5322-469D-8ABE-FB279ED56AF7}" sibTransId="{7E54112B-ED60-4575-8A5F-8D0212E78754}"/>
    <dgm:cxn modelId="{6D85E7F2-A6DC-4019-8B60-8971F625D821}" type="presOf" srcId="{B9B560B1-C48F-4D3A-9749-456F0B376128}" destId="{8AD4E15A-88D6-430B-816D-72E4450904E1}" srcOrd="0" destOrd="0" presId="urn:microsoft.com/office/officeart/2005/8/layout/cycle2"/>
    <dgm:cxn modelId="{1C9FA063-FAB2-426C-83D9-1F8D8A50BB3C}" type="presParOf" srcId="{811BC957-93B9-498A-830E-3C2AE989BBC9}" destId="{8AD4E15A-88D6-430B-816D-72E4450904E1}" srcOrd="0" destOrd="0" presId="urn:microsoft.com/office/officeart/2005/8/layout/cycle2"/>
    <dgm:cxn modelId="{E6D6C6EC-BAC0-4A9F-8FE9-12042A5B06EB}" type="presParOf" srcId="{811BC957-93B9-498A-830E-3C2AE989BBC9}" destId="{EA84EB9C-D5F1-4ACD-9A82-D1E3F24A5100}" srcOrd="1" destOrd="0" presId="urn:microsoft.com/office/officeart/2005/8/layout/cycle2"/>
    <dgm:cxn modelId="{FFE51AC1-DF5F-453A-8ECE-1F1681A5740D}" type="presParOf" srcId="{EA84EB9C-D5F1-4ACD-9A82-D1E3F24A5100}" destId="{FAA74DA1-925B-42E2-9D09-67D16700914C}" srcOrd="0" destOrd="0" presId="urn:microsoft.com/office/officeart/2005/8/layout/cycle2"/>
    <dgm:cxn modelId="{8AD08BD6-16F0-4FCA-A947-98037A1AB0C8}" type="presParOf" srcId="{811BC957-93B9-498A-830E-3C2AE989BBC9}" destId="{0EEA379E-88E0-419C-BF3B-23ED804ADB86}" srcOrd="2" destOrd="0" presId="urn:microsoft.com/office/officeart/2005/8/layout/cycle2"/>
    <dgm:cxn modelId="{E81FB7AC-089F-4BD1-81AD-47C8F11F68A5}" type="presParOf" srcId="{811BC957-93B9-498A-830E-3C2AE989BBC9}" destId="{5325ECCF-17DC-40CD-9691-B5A4A56F97B0}" srcOrd="3" destOrd="0" presId="urn:microsoft.com/office/officeart/2005/8/layout/cycle2"/>
    <dgm:cxn modelId="{C63FA1B5-058E-45BF-948E-DC3864AA5F8D}" type="presParOf" srcId="{5325ECCF-17DC-40CD-9691-B5A4A56F97B0}" destId="{41BECA38-0B92-4060-9723-9BCDD3C4189B}" srcOrd="0" destOrd="0" presId="urn:microsoft.com/office/officeart/2005/8/layout/cycle2"/>
    <dgm:cxn modelId="{E077EAFF-9157-42AF-8469-44CED4DD9787}" type="presParOf" srcId="{811BC957-93B9-498A-830E-3C2AE989BBC9}" destId="{5E9324D1-8295-4439-BB99-AD41B7708C6E}" srcOrd="4" destOrd="0" presId="urn:microsoft.com/office/officeart/2005/8/layout/cycle2"/>
    <dgm:cxn modelId="{F313896C-DBDB-4AA9-9949-7F33B3536D30}" type="presParOf" srcId="{811BC957-93B9-498A-830E-3C2AE989BBC9}" destId="{B66AF320-2067-4266-B344-1F44EC7434AD}" srcOrd="5" destOrd="0" presId="urn:microsoft.com/office/officeart/2005/8/layout/cycle2"/>
    <dgm:cxn modelId="{6CDFBF42-40D1-4EF4-81C1-1D92888D4581}" type="presParOf" srcId="{B66AF320-2067-4266-B344-1F44EC7434AD}" destId="{39344AA6-ED8E-4AFC-B62B-75117F4F0840}" srcOrd="0" destOrd="0" presId="urn:microsoft.com/office/officeart/2005/8/layout/cycle2"/>
    <dgm:cxn modelId="{A29415B1-657A-402A-AB69-1710AC720017}" type="presParOf" srcId="{811BC957-93B9-498A-830E-3C2AE989BBC9}" destId="{281B766D-D755-4A53-92F0-C72934D52FBA}" srcOrd="6" destOrd="0" presId="urn:microsoft.com/office/officeart/2005/8/layout/cycle2"/>
    <dgm:cxn modelId="{67EAED04-B007-41FD-B61F-CC306CB92224}" type="presParOf" srcId="{811BC957-93B9-498A-830E-3C2AE989BBC9}" destId="{CD3B5E5D-028F-46D0-9BD9-66482AA3C42C}" srcOrd="7" destOrd="0" presId="urn:microsoft.com/office/officeart/2005/8/layout/cycle2"/>
    <dgm:cxn modelId="{66509739-01F9-4D6E-A30B-5B7DF35842EF}" type="presParOf" srcId="{CD3B5E5D-028F-46D0-9BD9-66482AA3C42C}" destId="{C0BADABF-FD70-4F26-9626-124463F2169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4E15A-88D6-430B-816D-72E4450904E1}">
      <dsp:nvSpPr>
        <dsp:cNvPr id="0" name=""/>
        <dsp:cNvSpPr/>
      </dsp:nvSpPr>
      <dsp:spPr>
        <a:xfrm>
          <a:off x="2397621" y="1081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600" kern="1200" dirty="0" smtClean="0"/>
            <a:t>Late </a:t>
          </a:r>
          <a:r>
            <a:rPr lang="sv-SE" sz="1600" kern="1200" dirty="0" err="1" smtClean="0"/>
            <a:t>bedtime</a:t>
          </a:r>
          <a:endParaRPr lang="sv-SE" sz="1600" kern="1200" dirty="0"/>
        </a:p>
      </dsp:txBody>
      <dsp:txXfrm>
        <a:off x="2588112" y="191572"/>
        <a:ext cx="919775" cy="919775"/>
      </dsp:txXfrm>
    </dsp:sp>
    <dsp:sp modelId="{EA84EB9C-D5F1-4ACD-9A82-D1E3F24A5100}">
      <dsp:nvSpPr>
        <dsp:cNvPr id="0" name=""/>
        <dsp:cNvSpPr/>
      </dsp:nvSpPr>
      <dsp:spPr>
        <a:xfrm rot="2700000">
          <a:off x="3558679" y="1115315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300" kern="1200"/>
        </a:p>
      </dsp:txBody>
      <dsp:txXfrm>
        <a:off x="3573852" y="1166485"/>
        <a:ext cx="241751" cy="263403"/>
      </dsp:txXfrm>
    </dsp:sp>
    <dsp:sp modelId="{0EEA379E-88E0-419C-BF3B-23ED804ADB86}">
      <dsp:nvSpPr>
        <dsp:cNvPr id="0" name=""/>
        <dsp:cNvSpPr/>
      </dsp:nvSpPr>
      <dsp:spPr>
        <a:xfrm>
          <a:off x="3778160" y="1381621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600" kern="1200" dirty="0" smtClean="0"/>
            <a:t>Less </a:t>
          </a:r>
          <a:r>
            <a:rPr lang="sv-SE" sz="1600" kern="1200" dirty="0" err="1" smtClean="0"/>
            <a:t>sleep</a:t>
          </a:r>
          <a:endParaRPr lang="sv-SE" sz="1600" kern="1200" dirty="0"/>
        </a:p>
      </dsp:txBody>
      <dsp:txXfrm>
        <a:off x="3968651" y="1572112"/>
        <a:ext cx="919775" cy="919775"/>
      </dsp:txXfrm>
    </dsp:sp>
    <dsp:sp modelId="{5325ECCF-17DC-40CD-9691-B5A4A56F97B0}">
      <dsp:nvSpPr>
        <dsp:cNvPr id="0" name=""/>
        <dsp:cNvSpPr/>
      </dsp:nvSpPr>
      <dsp:spPr>
        <a:xfrm rot="8100000">
          <a:off x="3572501" y="2495855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300" kern="1200"/>
        </a:p>
      </dsp:txBody>
      <dsp:txXfrm rot="10800000">
        <a:off x="3660935" y="2547025"/>
        <a:ext cx="241751" cy="263403"/>
      </dsp:txXfrm>
    </dsp:sp>
    <dsp:sp modelId="{5E9324D1-8295-4439-BB99-AD41B7708C6E}">
      <dsp:nvSpPr>
        <dsp:cNvPr id="0" name=""/>
        <dsp:cNvSpPr/>
      </dsp:nvSpPr>
      <dsp:spPr>
        <a:xfrm>
          <a:off x="2397621" y="2762160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600" kern="1200" dirty="0" err="1" smtClean="0"/>
            <a:t>Tired</a:t>
          </a:r>
          <a:r>
            <a:rPr lang="sv-SE" sz="1600" kern="1200" dirty="0" smtClean="0"/>
            <a:t> </a:t>
          </a:r>
          <a:r>
            <a:rPr lang="sv-SE" sz="1600" kern="1200" dirty="0" err="1" smtClean="0"/>
            <a:t>during</a:t>
          </a:r>
          <a:r>
            <a:rPr lang="sv-SE" sz="1600" kern="1200" dirty="0" smtClean="0"/>
            <a:t> </a:t>
          </a:r>
          <a:r>
            <a:rPr lang="sv-SE" sz="1600" kern="1200" dirty="0" err="1" smtClean="0"/>
            <a:t>school</a:t>
          </a:r>
          <a:r>
            <a:rPr lang="sv-SE" sz="1600" kern="1200" dirty="0" smtClean="0"/>
            <a:t> </a:t>
          </a:r>
          <a:r>
            <a:rPr lang="sv-SE" sz="1600" kern="1200" dirty="0" err="1" smtClean="0"/>
            <a:t>week</a:t>
          </a:r>
          <a:endParaRPr lang="sv-SE" sz="1600" kern="1200" dirty="0"/>
        </a:p>
      </dsp:txBody>
      <dsp:txXfrm>
        <a:off x="2588112" y="2952651"/>
        <a:ext cx="919775" cy="919775"/>
      </dsp:txXfrm>
    </dsp:sp>
    <dsp:sp modelId="{B66AF320-2067-4266-B344-1F44EC7434AD}">
      <dsp:nvSpPr>
        <dsp:cNvPr id="0" name=""/>
        <dsp:cNvSpPr/>
      </dsp:nvSpPr>
      <dsp:spPr>
        <a:xfrm rot="13500000">
          <a:off x="2191962" y="2509678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300" kern="1200"/>
        </a:p>
      </dsp:txBody>
      <dsp:txXfrm rot="10800000">
        <a:off x="2280396" y="2634110"/>
        <a:ext cx="241751" cy="263403"/>
      </dsp:txXfrm>
    </dsp:sp>
    <dsp:sp modelId="{281B766D-D755-4A53-92F0-C72934D52FBA}">
      <dsp:nvSpPr>
        <dsp:cNvPr id="0" name=""/>
        <dsp:cNvSpPr/>
      </dsp:nvSpPr>
      <dsp:spPr>
        <a:xfrm>
          <a:off x="1017081" y="1381621"/>
          <a:ext cx="1300757" cy="1300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600" kern="1200" dirty="0" smtClean="0"/>
            <a:t>Weekend </a:t>
          </a:r>
          <a:r>
            <a:rPr lang="sv-SE" sz="1600" kern="1200" dirty="0" err="1" smtClean="0"/>
            <a:t>sleep</a:t>
          </a:r>
          <a:r>
            <a:rPr lang="sv-SE" sz="1600" kern="1200" dirty="0" smtClean="0"/>
            <a:t>-in</a:t>
          </a:r>
          <a:endParaRPr lang="sv-SE" sz="1600" kern="1200" dirty="0"/>
        </a:p>
      </dsp:txBody>
      <dsp:txXfrm>
        <a:off x="1207572" y="1572112"/>
        <a:ext cx="919775" cy="919775"/>
      </dsp:txXfrm>
    </dsp:sp>
    <dsp:sp modelId="{CD3B5E5D-028F-46D0-9BD9-66482AA3C42C}">
      <dsp:nvSpPr>
        <dsp:cNvPr id="0" name=""/>
        <dsp:cNvSpPr/>
      </dsp:nvSpPr>
      <dsp:spPr>
        <a:xfrm rot="18900000">
          <a:off x="2178139" y="1129138"/>
          <a:ext cx="345358" cy="439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v-SE" sz="1300" kern="1200"/>
        </a:p>
      </dsp:txBody>
      <dsp:txXfrm>
        <a:off x="2193312" y="1253570"/>
        <a:ext cx="241751" cy="263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FB5999A-C0F7-9C4F-A2D8-79FD54A2BF00}" type="datetime1">
              <a:rPr lang="sv-SE"/>
              <a:pPr/>
              <a:t>2015-08-11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246F6EA-926B-A34C-A5E2-B751D875ED47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04777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8DD617EC-F3E7-424B-9A4F-4A8100D0B3CC}" type="datetime1">
              <a:rPr lang="sv-SE"/>
              <a:pPr/>
              <a:t>2015-08-11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4D040CA-4C7D-5944-A9A9-50CBCC1A9B58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717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B1C45-5EED-4845-88C8-514A0BD105E7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3708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B346B-82A1-5447-9FCA-D5F93533B5C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719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CC5C1-184B-EC40-AFF7-858EE4FC62F4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614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1C66A-A97C-444A-9AFD-CA840872B18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84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3A596-938B-AB4E-A4AC-B2D8E92ABB7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711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F8742-2677-374F-8D9A-FBFEA571C1B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6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3987B-37C0-D547-99D6-DCFF2704C63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5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A3AC9-5AB8-9746-BE67-8DD5DD11ABFE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9721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78288-51B3-F142-9DDB-A52C91F0425E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62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0966A3-B2FB-2F40-B788-AD38489BBA7C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785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4196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r>
              <a:rPr lang="sv-SE"/>
              <a:t>11-03-11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FE1BA-7D50-A440-BF0B-2217E61ED0EA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38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0024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277813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B0A55EFC-C867-D24D-9F1C-14E25B089341}" type="slidenum">
              <a:rPr lang="sv-SE"/>
              <a:pPr/>
              <a:t>‹#›</a:t>
            </a:fld>
            <a:endParaRPr lang="sv-SE"/>
          </a:p>
        </p:txBody>
      </p:sp>
      <p:pic>
        <p:nvPicPr>
          <p:cNvPr id="1029" name="Bildobjekt 6" descr="HKR_logotype_rgb_fz_ppt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5614988"/>
            <a:ext cx="11811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dobjekt 4" descr="HKR_ppt_rgb_e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ubrik 7"/>
          <p:cNvSpPr>
            <a:spLocks noGrp="1"/>
          </p:cNvSpPr>
          <p:nvPr>
            <p:ph type="ctrTitle"/>
          </p:nvPr>
        </p:nvSpPr>
        <p:spPr>
          <a:xfrm>
            <a:off x="239713" y="2060575"/>
            <a:ext cx="8401050" cy="2428875"/>
          </a:xfrm>
        </p:spPr>
        <p:txBody>
          <a:bodyPr anchor="t"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Sleep </a:t>
            </a:r>
            <a:r>
              <a:rPr lang="en-US" dirty="0"/>
              <a:t>and Media </a:t>
            </a:r>
            <a:r>
              <a:rPr lang="en-US" dirty="0" smtClean="0"/>
              <a:t>Habits </a:t>
            </a:r>
            <a:br>
              <a:rPr lang="en-US" dirty="0" smtClean="0"/>
            </a:br>
            <a:r>
              <a:rPr lang="en-US" dirty="0" smtClean="0"/>
              <a:t>in School-age Children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239713" y="4762500"/>
            <a:ext cx="840105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Pernilla Garmy, </a:t>
            </a:r>
            <a:endParaRPr lang="sv-SE" dirty="0" smtClean="0">
              <a:solidFill>
                <a:schemeClr val="tx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err="1" smtClean="0">
                <a:solidFill>
                  <a:schemeClr val="tx1"/>
                </a:solidFill>
                <a:ea typeface="+mn-ea"/>
                <a:cs typeface="+mn-cs"/>
              </a:rPr>
              <a:t>School</a:t>
            </a: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sv-SE" dirty="0" err="1" smtClean="0">
                <a:solidFill>
                  <a:schemeClr val="tx1"/>
                </a:solidFill>
                <a:ea typeface="+mn-ea"/>
                <a:cs typeface="+mn-cs"/>
              </a:rPr>
              <a:t>Nurse</a:t>
            </a: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, PhD student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sv-SE" dirty="0" smtClean="0">
                <a:solidFill>
                  <a:schemeClr val="tx1"/>
                </a:solidFill>
                <a:ea typeface="+mn-ea"/>
                <a:cs typeface="+mn-cs"/>
              </a:rPr>
              <a:t>San Francisco, August 11, 2015</a:t>
            </a:r>
            <a:endParaRPr lang="sv-SE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910" y="-61834"/>
            <a:ext cx="1954343" cy="1954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Sweden: </a:t>
            </a:r>
            <a:br>
              <a:rPr lang="sv-SE" dirty="0" smtClean="0"/>
            </a:br>
            <a:r>
              <a:rPr lang="sv-SE" sz="3200" dirty="0" smtClean="0"/>
              <a:t>a country in </a:t>
            </a:r>
            <a:r>
              <a:rPr lang="sv-SE" sz="3200" dirty="0" err="1" smtClean="0"/>
              <a:t>Europe</a:t>
            </a:r>
            <a:r>
              <a:rPr lang="sv-SE" sz="3200" dirty="0" smtClean="0"/>
              <a:t> </a:t>
            </a:r>
            <a:r>
              <a:rPr lang="sv-SE" sz="3200" dirty="0" err="1" smtClean="0"/>
              <a:t>with</a:t>
            </a:r>
            <a:r>
              <a:rPr lang="sv-SE" sz="3200" dirty="0" smtClean="0"/>
              <a:t> 9 million </a:t>
            </a:r>
            <a:r>
              <a:rPr lang="sv-SE" sz="3200" dirty="0" err="1" smtClean="0"/>
              <a:t>inhabitants</a:t>
            </a:r>
            <a:r>
              <a:rPr lang="sv-SE" sz="3200" dirty="0" smtClean="0"/>
              <a:t>  </a:t>
            </a:r>
            <a:endParaRPr lang="sv-SE" sz="3200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97" y="1600200"/>
            <a:ext cx="6029605" cy="4525963"/>
          </a:xfrm>
        </p:spPr>
      </p:pic>
    </p:spTree>
    <p:extLst>
      <p:ext uri="{BB962C8B-B14F-4D97-AF65-F5344CB8AC3E}">
        <p14:creationId xmlns:p14="http://schemas.microsoft.com/office/powerpoint/2010/main" val="26674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Sleep habits in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schoolchildren</a:t>
            </a: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How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do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they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sleep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/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14350" indent="-514350" eaLnBrk="1" hangingPunct="1">
              <a:buFont typeface="+mj-lt"/>
              <a:buAutoNum type="arabicPeriod"/>
            </a:pP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How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should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they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sleep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0" indent="0" eaLnBrk="1" hangingPunct="1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3.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Should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we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do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something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sv-SE" dirty="0" err="1" smtClean="0">
                <a:latin typeface="Arial" charset="0"/>
                <a:ea typeface="ＭＳ Ｐゴシック" charset="0"/>
                <a:cs typeface="ＭＳ Ｐゴシック" charset="0"/>
              </a:rPr>
              <a:t>about</a:t>
            </a:r>
            <a:r>
              <a:rPr lang="sv-SE" dirty="0" smtClean="0">
                <a:latin typeface="Arial" charset="0"/>
                <a:ea typeface="ＭＳ Ｐゴシック" charset="0"/>
                <a:cs typeface="ＭＳ Ｐゴシック" charset="0"/>
              </a:rPr>
              <a:t> it?</a:t>
            </a:r>
          </a:p>
          <a:p>
            <a:pPr lvl="1"/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lvl="1" indent="0">
              <a:buNone/>
            </a:pPr>
            <a:endParaRPr lang="sv-SE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F6E1CB7-DE24-2F4B-9271-F080D3A23D9D}" type="slidenum">
              <a:rPr lang="sv-SE" sz="1200">
                <a:solidFill>
                  <a:srgbClr val="898989"/>
                </a:solidFill>
              </a:rPr>
              <a:pPr eaLnBrk="1" hangingPunct="1"/>
              <a:t>3</a:t>
            </a:fld>
            <a:endParaRPr lang="sv-SE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4</a:t>
            </a:fld>
            <a:endParaRPr lang="sv-SE"/>
          </a:p>
        </p:txBody>
      </p:sp>
      <p:pic>
        <p:nvPicPr>
          <p:cNvPr id="5" name="Picture 2" descr="https://scontent.xx.fbcdn.net/hphotos-xft1/t31.0-8/11754762_815719335202687_5444039509511218399_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4039"/>
            <a:ext cx="8594741" cy="514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30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Sleep </a:t>
            </a:r>
            <a:r>
              <a:rPr lang="sv-SE" dirty="0" err="1" smtClean="0"/>
              <a:t>length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schoolchildren</a:t>
            </a:r>
            <a:r>
              <a:rPr lang="sv-SE" dirty="0" smtClean="0"/>
              <a:t> in Lund</a:t>
            </a:r>
            <a:endParaRPr lang="sv-SE" dirty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6-7 y:		10 h 		(20:00)</a:t>
            </a:r>
          </a:p>
          <a:p>
            <a:pPr eaLnBrk="1" hangingPunct="1"/>
            <a:r>
              <a:rPr lang="sv-SE" dirty="0" smtClean="0"/>
              <a:t>10y:		9½ </a:t>
            </a:r>
            <a:r>
              <a:rPr lang="sv-SE" dirty="0"/>
              <a:t>h</a:t>
            </a:r>
            <a:r>
              <a:rPr lang="sv-SE" dirty="0" smtClean="0"/>
              <a:t> 	(21:00)</a:t>
            </a:r>
          </a:p>
          <a:p>
            <a:pPr eaLnBrk="1" hangingPunct="1"/>
            <a:r>
              <a:rPr lang="sv-SE" dirty="0" smtClean="0"/>
              <a:t>14y:		8 </a:t>
            </a:r>
            <a:r>
              <a:rPr lang="sv-SE" dirty="0"/>
              <a:t>h</a:t>
            </a:r>
            <a:r>
              <a:rPr lang="sv-SE" dirty="0" smtClean="0"/>
              <a:t> 		(22:30)</a:t>
            </a:r>
          </a:p>
          <a:p>
            <a:pPr eaLnBrk="1" hangingPunct="1"/>
            <a:r>
              <a:rPr lang="sv-SE" dirty="0" smtClean="0"/>
              <a:t>16y:		7½ </a:t>
            </a:r>
            <a:r>
              <a:rPr lang="sv-SE" dirty="0"/>
              <a:t>h</a:t>
            </a:r>
            <a:r>
              <a:rPr lang="sv-SE" dirty="0" smtClean="0"/>
              <a:t> 	(23:00)</a:t>
            </a:r>
          </a:p>
          <a:p>
            <a:endParaRPr lang="sv-SE" sz="1800" dirty="0" smtClean="0"/>
          </a:p>
          <a:p>
            <a:r>
              <a:rPr lang="sv-SE" sz="1800" dirty="0" smtClean="0"/>
              <a:t>n=3011</a:t>
            </a:r>
            <a:endParaRPr lang="sv-SE" sz="1800" dirty="0"/>
          </a:p>
          <a:p>
            <a:pPr eaLnBrk="1" hangingPunct="1"/>
            <a:endParaRPr lang="sv-SE" dirty="0" smtClean="0"/>
          </a:p>
          <a:p>
            <a:pPr eaLnBrk="1" hangingPunct="1"/>
            <a:r>
              <a:rPr lang="en-US" sz="1400" dirty="0" smtClean="0"/>
              <a:t>Garmy P, Nyberg P, Jakobsson U. Sleep and Television and Computer Habits of Swedish School-Age Children </a:t>
            </a:r>
            <a:r>
              <a:rPr lang="en-US" sz="1400" i="1" dirty="0" smtClean="0"/>
              <a:t>The Journal of School Nursing, </a:t>
            </a:r>
            <a:r>
              <a:rPr lang="en-US" sz="1400" dirty="0" smtClean="0"/>
              <a:t>2012 Dec;28(6): 469-76</a:t>
            </a:r>
            <a:endParaRPr lang="sv-SE" sz="1400" dirty="0" smtClean="0"/>
          </a:p>
        </p:txBody>
      </p:sp>
    </p:spTree>
    <p:extLst>
      <p:ext uri="{BB962C8B-B14F-4D97-AF65-F5344CB8AC3E}">
        <p14:creationId xmlns:p14="http://schemas.microsoft.com/office/powerpoint/2010/main" val="629702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International </a:t>
            </a:r>
            <a:r>
              <a:rPr lang="en-US" dirty="0" smtClean="0"/>
              <a:t>diversity</a:t>
            </a:r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6</a:t>
            </a:fld>
            <a:endParaRPr lang="sv-SE"/>
          </a:p>
        </p:txBody>
      </p:sp>
      <p:pic>
        <p:nvPicPr>
          <p:cNvPr id="3" name="Platshållare för innehåll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204" y="1698700"/>
            <a:ext cx="7002463" cy="2695034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929390" y="5568080"/>
            <a:ext cx="628409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 smtClean="0"/>
              <a:t>Olds et al. (2010) The relationships </a:t>
            </a:r>
            <a:r>
              <a:rPr lang="sv-SE" sz="1100" dirty="0" err="1" smtClean="0"/>
              <a:t>between</a:t>
            </a:r>
            <a:r>
              <a:rPr lang="sv-SE" sz="1100" dirty="0" smtClean="0"/>
              <a:t> sex, age, </a:t>
            </a:r>
            <a:r>
              <a:rPr lang="sv-SE" sz="1100" dirty="0" err="1" smtClean="0"/>
              <a:t>geography</a:t>
            </a:r>
            <a:r>
              <a:rPr lang="sv-SE" sz="1100" dirty="0" smtClean="0"/>
              <a:t> and </a:t>
            </a:r>
            <a:r>
              <a:rPr lang="sv-SE" sz="1100" dirty="0" err="1" smtClean="0"/>
              <a:t>time</a:t>
            </a:r>
            <a:r>
              <a:rPr lang="sv-SE" sz="1100" dirty="0" smtClean="0"/>
              <a:t> in bed in </a:t>
            </a:r>
            <a:r>
              <a:rPr lang="sv-SE" sz="1100" dirty="0" err="1" smtClean="0"/>
              <a:t>adolescents</a:t>
            </a:r>
            <a:r>
              <a:rPr lang="sv-SE" sz="1100" dirty="0" smtClean="0"/>
              <a:t>: </a:t>
            </a:r>
          </a:p>
          <a:p>
            <a:r>
              <a:rPr lang="sv-SE" sz="1100" dirty="0" smtClean="0"/>
              <a:t>A meta-</a:t>
            </a:r>
            <a:r>
              <a:rPr lang="sv-SE" sz="1100" dirty="0" err="1" smtClean="0"/>
              <a:t>analysis</a:t>
            </a:r>
            <a:r>
              <a:rPr lang="sv-SE" sz="1100" dirty="0" smtClean="0"/>
              <a:t> </a:t>
            </a:r>
            <a:r>
              <a:rPr lang="sv-SE" sz="1100" dirty="0" err="1" smtClean="0"/>
              <a:t>of</a:t>
            </a:r>
            <a:r>
              <a:rPr lang="sv-SE" sz="1100" dirty="0" smtClean="0"/>
              <a:t> data from 23 </a:t>
            </a:r>
            <a:r>
              <a:rPr lang="sv-SE" sz="1100" dirty="0" err="1" smtClean="0"/>
              <a:t>countries</a:t>
            </a:r>
            <a:r>
              <a:rPr lang="sv-SE" sz="1100" dirty="0" smtClean="0"/>
              <a:t>. Sleep Medicine Reviews</a:t>
            </a:r>
          </a:p>
          <a:p>
            <a:endParaRPr lang="sv-SE" sz="1100" dirty="0"/>
          </a:p>
        </p:txBody>
      </p:sp>
      <p:sp>
        <p:nvSpPr>
          <p:cNvPr id="7" name="Rektangel 6"/>
          <p:cNvSpPr/>
          <p:nvPr/>
        </p:nvSpPr>
        <p:spPr>
          <a:xfrm>
            <a:off x="1344613" y="4553362"/>
            <a:ext cx="48867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100" dirty="0"/>
              <a:t>10 h = 600 min; 9 h = 540 min; 8 h = 480 min; 7 h = 420 min; 6 h = 360 min </a:t>
            </a:r>
          </a:p>
        </p:txBody>
      </p:sp>
    </p:spTree>
    <p:extLst>
      <p:ext uri="{BB962C8B-B14F-4D97-AF65-F5344CB8AC3E}">
        <p14:creationId xmlns:p14="http://schemas.microsoft.com/office/powerpoint/2010/main" val="38409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Declining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 smtClean="0"/>
              <a:t> </a:t>
            </a:r>
            <a:r>
              <a:rPr lang="sv-SE" dirty="0" err="1" smtClean="0"/>
              <a:t>length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30-40 min </a:t>
            </a:r>
            <a:r>
              <a:rPr lang="sv-SE" dirty="0" err="1" smtClean="0"/>
              <a:t>shorter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 smtClean="0"/>
              <a:t>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/>
              <a:t>50 </a:t>
            </a:r>
            <a:r>
              <a:rPr lang="sv-SE" dirty="0" err="1"/>
              <a:t>years</a:t>
            </a:r>
            <a:r>
              <a:rPr lang="sv-SE" dirty="0"/>
              <a:t> </a:t>
            </a:r>
            <a:r>
              <a:rPr lang="sv-SE" dirty="0" err="1" smtClean="0"/>
              <a:t>earlier</a:t>
            </a:r>
            <a:r>
              <a:rPr lang="sv-SE" dirty="0" smtClean="0"/>
              <a:t> </a:t>
            </a:r>
            <a:r>
              <a:rPr lang="sv-SE" sz="1400" dirty="0" smtClean="0"/>
              <a:t>Klackenberg </a:t>
            </a:r>
            <a:r>
              <a:rPr lang="sv-SE" sz="1400" dirty="0"/>
              <a:t>(1982</a:t>
            </a:r>
            <a:r>
              <a:rPr lang="sv-SE" sz="1400" dirty="0" smtClean="0"/>
              <a:t>)</a:t>
            </a:r>
          </a:p>
          <a:p>
            <a:endParaRPr lang="sv-SE" sz="1400" dirty="0"/>
          </a:p>
          <a:p>
            <a:r>
              <a:rPr lang="sv-SE" dirty="0" smtClean="0"/>
              <a:t>1 h </a:t>
            </a:r>
            <a:r>
              <a:rPr lang="sv-SE" dirty="0" err="1" smtClean="0"/>
              <a:t>shorter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/>
              <a:t> </a:t>
            </a:r>
            <a:r>
              <a:rPr lang="sv-SE" dirty="0" smtClean="0"/>
              <a:t>/ 100 </a:t>
            </a:r>
            <a:r>
              <a:rPr lang="sv-SE" dirty="0" err="1" smtClean="0"/>
              <a:t>years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r>
              <a:rPr lang="sv-SE" sz="1400" dirty="0"/>
              <a:t>	</a:t>
            </a:r>
            <a:r>
              <a:rPr lang="sv-SE" sz="1400" dirty="0" err="1" smtClean="0"/>
              <a:t>Matricciani</a:t>
            </a:r>
            <a:r>
              <a:rPr lang="sv-SE" sz="1400" dirty="0" smtClean="0"/>
              <a:t> et al. 2012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 </a:t>
            </a:r>
            <a:r>
              <a:rPr lang="sv-SE" sz="1400" dirty="0" smtClean="0"/>
              <a:t> 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dirty="0"/>
          </a:p>
          <a:p>
            <a:pPr marL="0" indent="0" eaLnBrk="1" hangingPunct="1">
              <a:buNone/>
            </a:pPr>
            <a:r>
              <a:rPr lang="sv-SE" sz="14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30261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has </a:t>
            </a:r>
            <a:r>
              <a:rPr lang="sv-SE" dirty="0" err="1" smtClean="0"/>
              <a:t>happened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Later </a:t>
            </a:r>
            <a:r>
              <a:rPr lang="sv-SE" dirty="0" err="1" smtClean="0"/>
              <a:t>bedtimes</a:t>
            </a:r>
            <a:endParaRPr lang="sv-SE" dirty="0" smtClean="0"/>
          </a:p>
          <a:p>
            <a:r>
              <a:rPr lang="sv-SE" dirty="0" err="1" smtClean="0"/>
              <a:t>Unchanged</a:t>
            </a:r>
            <a:r>
              <a:rPr lang="sv-SE" dirty="0" smtClean="0"/>
              <a:t> </a:t>
            </a:r>
            <a:r>
              <a:rPr lang="sv-SE" dirty="0" err="1" smtClean="0"/>
              <a:t>waking-up</a:t>
            </a:r>
            <a:r>
              <a:rPr lang="sv-SE" dirty="0" smtClean="0"/>
              <a:t> </a:t>
            </a:r>
            <a:r>
              <a:rPr lang="sv-SE" dirty="0" err="1" smtClean="0"/>
              <a:t>times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09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52588"/>
            <a:ext cx="9144000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2500" dirty="0" smtClean="0"/>
              <a:t>24/7 – </a:t>
            </a:r>
            <a:r>
              <a:rPr lang="sv-SE" sz="2500" dirty="0" err="1" smtClean="0"/>
              <a:t>night-time</a:t>
            </a:r>
            <a:r>
              <a:rPr lang="sv-SE" sz="2500" dirty="0" smtClean="0"/>
              <a:t> on </a:t>
            </a:r>
            <a:r>
              <a:rPr lang="sv-SE" sz="2500" dirty="0" err="1" smtClean="0"/>
              <a:t>earth</a:t>
            </a:r>
            <a:endParaRPr lang="sv-SE" sz="2500" dirty="0" smtClean="0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191000" y="5105400"/>
            <a:ext cx="762000" cy="366713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      </a:t>
            </a:r>
          </a:p>
        </p:txBody>
      </p:sp>
      <p:sp>
        <p:nvSpPr>
          <p:cNvPr id="18436" name="Text Box 5" descr="Vit marmor"/>
          <p:cNvSpPr txBox="1">
            <a:spLocks noChangeArrowheads="1"/>
          </p:cNvSpPr>
          <p:nvPr/>
        </p:nvSpPr>
        <p:spPr bwMode="auto">
          <a:xfrm>
            <a:off x="3733800" y="3581400"/>
            <a:ext cx="914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/>
              <a:t>    </a:t>
            </a:r>
          </a:p>
          <a:p>
            <a:r>
              <a:rPr lang="sv-SE"/>
              <a:t> </a:t>
            </a:r>
          </a:p>
          <a:p>
            <a:endParaRPr lang="sv-SE"/>
          </a:p>
          <a:p>
            <a:endParaRPr lang="sv-SE"/>
          </a:p>
          <a:p>
            <a:endParaRPr lang="sv-SE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3946525" y="37703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4022725" y="43799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3870325" y="39989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0" name="Text Box 9"/>
          <p:cNvSpPr txBox="1">
            <a:spLocks noChangeArrowheads="1"/>
          </p:cNvSpPr>
          <p:nvPr/>
        </p:nvSpPr>
        <p:spPr bwMode="auto">
          <a:xfrm>
            <a:off x="4022725" y="40751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1" name="Text Box 10"/>
          <p:cNvSpPr txBox="1">
            <a:spLocks noChangeArrowheads="1"/>
          </p:cNvSpPr>
          <p:nvPr/>
        </p:nvSpPr>
        <p:spPr bwMode="auto">
          <a:xfrm>
            <a:off x="4403725" y="44561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2" name="Text Box 11"/>
          <p:cNvSpPr txBox="1">
            <a:spLocks noChangeArrowheads="1"/>
          </p:cNvSpPr>
          <p:nvPr/>
        </p:nvSpPr>
        <p:spPr bwMode="auto">
          <a:xfrm>
            <a:off x="4022725" y="48371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3" name="Text Box 12"/>
          <p:cNvSpPr txBox="1">
            <a:spLocks noChangeArrowheads="1"/>
          </p:cNvSpPr>
          <p:nvPr/>
        </p:nvSpPr>
        <p:spPr bwMode="auto">
          <a:xfrm>
            <a:off x="4556125" y="53705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4" name="Text Box 13"/>
          <p:cNvSpPr txBox="1">
            <a:spLocks noChangeArrowheads="1"/>
          </p:cNvSpPr>
          <p:nvPr/>
        </p:nvSpPr>
        <p:spPr bwMode="auto">
          <a:xfrm>
            <a:off x="3870325" y="45323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5" name="Text Box 14"/>
          <p:cNvSpPr txBox="1">
            <a:spLocks noChangeArrowheads="1"/>
          </p:cNvSpPr>
          <p:nvPr/>
        </p:nvSpPr>
        <p:spPr bwMode="auto">
          <a:xfrm>
            <a:off x="4632325" y="52943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6" name="Text Box 15"/>
          <p:cNvSpPr txBox="1">
            <a:spLocks noChangeArrowheads="1"/>
          </p:cNvSpPr>
          <p:nvPr/>
        </p:nvSpPr>
        <p:spPr bwMode="auto">
          <a:xfrm>
            <a:off x="4098925" y="47609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7" name="Text Box 16"/>
          <p:cNvSpPr txBox="1">
            <a:spLocks noChangeArrowheads="1"/>
          </p:cNvSpPr>
          <p:nvPr/>
        </p:nvSpPr>
        <p:spPr bwMode="auto">
          <a:xfrm>
            <a:off x="1127125" y="30083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8" name="Text Box 17"/>
          <p:cNvSpPr txBox="1">
            <a:spLocks noChangeArrowheads="1"/>
          </p:cNvSpPr>
          <p:nvPr/>
        </p:nvSpPr>
        <p:spPr bwMode="auto">
          <a:xfrm>
            <a:off x="4098925" y="4303713"/>
            <a:ext cx="18415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8449" name="Text Box 18"/>
          <p:cNvSpPr txBox="1">
            <a:spLocks noChangeArrowheads="1"/>
          </p:cNvSpPr>
          <p:nvPr/>
        </p:nvSpPr>
        <p:spPr bwMode="auto">
          <a:xfrm>
            <a:off x="4572000" y="5294313"/>
            <a:ext cx="381000" cy="366712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18450" name="textruta 18"/>
          <p:cNvSpPr txBox="1">
            <a:spLocks noChangeArrowheads="1"/>
          </p:cNvSpPr>
          <p:nvPr/>
        </p:nvSpPr>
        <p:spPr bwMode="auto">
          <a:xfrm>
            <a:off x="5382874" y="6092825"/>
            <a:ext cx="2447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dirty="0"/>
              <a:t>National </a:t>
            </a:r>
            <a:r>
              <a:rPr lang="sv-SE" dirty="0" err="1"/>
              <a:t>Geographic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6524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much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 smtClean="0"/>
              <a:t> do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need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err="1" smtClean="0"/>
              <a:t>Schoolchildren</a:t>
            </a:r>
            <a:r>
              <a:rPr lang="sv-SE" dirty="0" smtClean="0"/>
              <a:t> 6-12 y: 10-11 h</a:t>
            </a:r>
          </a:p>
          <a:p>
            <a:endParaRPr lang="sv-SE" dirty="0" smtClean="0"/>
          </a:p>
          <a:p>
            <a:r>
              <a:rPr lang="sv-SE" dirty="0" err="1" smtClean="0"/>
              <a:t>Adolescents</a:t>
            </a:r>
            <a:r>
              <a:rPr lang="sv-SE" dirty="0" smtClean="0"/>
              <a:t> 13-18 y: 	9 h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sz="1800" dirty="0" smtClean="0"/>
              <a:t>	Sömnstörningar hos barn – kunskapsdokument. </a:t>
            </a:r>
          </a:p>
          <a:p>
            <a:pPr marL="0" indent="0">
              <a:buNone/>
            </a:pPr>
            <a:r>
              <a:rPr lang="sv-SE" sz="1800" dirty="0" smtClean="0"/>
              <a:t>	Information från läkemedelsverket 2: 2015</a:t>
            </a:r>
            <a:endParaRPr lang="sv-SE" sz="1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Sleep </a:t>
            </a:r>
            <a:r>
              <a:rPr lang="sv-SE" dirty="0" err="1" smtClean="0"/>
              <a:t>length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schoolchildren</a:t>
            </a:r>
            <a:r>
              <a:rPr lang="sv-SE" dirty="0" smtClean="0"/>
              <a:t> in Lund</a:t>
            </a:r>
            <a:endParaRPr lang="sv-SE" dirty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6-7 y:		10 h 		(20:00)  	</a:t>
            </a:r>
          </a:p>
          <a:p>
            <a:pPr eaLnBrk="1" hangingPunct="1"/>
            <a:r>
              <a:rPr lang="sv-SE" dirty="0" smtClean="0"/>
              <a:t>10y:		9½ </a:t>
            </a:r>
            <a:r>
              <a:rPr lang="sv-SE" dirty="0"/>
              <a:t>h</a:t>
            </a:r>
            <a:r>
              <a:rPr lang="sv-SE" dirty="0" smtClean="0"/>
              <a:t> 	(21:00) </a:t>
            </a:r>
          </a:p>
          <a:p>
            <a:pPr eaLnBrk="1" hangingPunct="1"/>
            <a:r>
              <a:rPr lang="sv-SE" dirty="0" smtClean="0"/>
              <a:t>14y:		8 </a:t>
            </a:r>
            <a:r>
              <a:rPr lang="sv-SE" dirty="0"/>
              <a:t>h</a:t>
            </a:r>
            <a:r>
              <a:rPr lang="sv-SE" dirty="0" smtClean="0"/>
              <a:t> 		(22:30)</a:t>
            </a:r>
          </a:p>
          <a:p>
            <a:pPr eaLnBrk="1" hangingPunct="1"/>
            <a:r>
              <a:rPr lang="sv-SE" dirty="0" smtClean="0"/>
              <a:t>16y:		7½ </a:t>
            </a:r>
            <a:r>
              <a:rPr lang="sv-SE" dirty="0"/>
              <a:t>h</a:t>
            </a:r>
            <a:r>
              <a:rPr lang="sv-SE" dirty="0" smtClean="0"/>
              <a:t> 	(23:00)</a:t>
            </a:r>
          </a:p>
          <a:p>
            <a:pPr eaLnBrk="1" hangingPunct="1"/>
            <a:endParaRPr lang="sv-SE" sz="1800" dirty="0" smtClean="0"/>
          </a:p>
          <a:p>
            <a:pPr eaLnBrk="1" hangingPunct="1"/>
            <a:r>
              <a:rPr lang="sv-SE" sz="1800" dirty="0" smtClean="0"/>
              <a:t>n=3011</a:t>
            </a:r>
          </a:p>
          <a:p>
            <a:pPr eaLnBrk="1" hangingPunct="1"/>
            <a:endParaRPr lang="sv-SE" sz="1800" dirty="0" smtClean="0"/>
          </a:p>
          <a:p>
            <a:pPr eaLnBrk="1" hangingPunct="1"/>
            <a:r>
              <a:rPr lang="en-US" sz="1400" dirty="0" smtClean="0"/>
              <a:t>Garmy P, Nyberg P, Jakobsson U. Sleep and Television and Computer Habits of Swedish School-Age Children </a:t>
            </a:r>
            <a:r>
              <a:rPr lang="en-US" sz="1400" i="1" dirty="0" smtClean="0"/>
              <a:t>The Journal of School Nursing, </a:t>
            </a:r>
            <a:r>
              <a:rPr lang="en-US" sz="1400" dirty="0" smtClean="0"/>
              <a:t>2012 Dec;28(6): 469-76</a:t>
            </a:r>
            <a:endParaRPr lang="sv-SE" sz="1400" dirty="0" smtClean="0"/>
          </a:p>
        </p:txBody>
      </p:sp>
      <p:pic>
        <p:nvPicPr>
          <p:cNvPr id="6" name="Bildobjekt 5" descr="http://images.clipartpanda.com/pass-clipart-gg429056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6" y="170138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objekt 6" descr="http://oasishr.com/wp-content/uploads/2014/02/X-symbol-PNG-150x15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7" y="2341146"/>
            <a:ext cx="46672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objekt 7" descr="http://oasishr.com/wp-content/uploads/2014/02/X-symbol-PNG-150x15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6" y="2823349"/>
            <a:ext cx="46672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dobjekt 8" descr="http://oasishr.com/wp-content/uploads/2014/02/X-symbol-PNG-150x15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7" y="3396456"/>
            <a:ext cx="466725" cy="466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3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z="4000" dirty="0" smtClean="0"/>
              <a:t>Short </a:t>
            </a:r>
            <a:r>
              <a:rPr lang="sv-SE" sz="4000" dirty="0" err="1" smtClean="0"/>
              <a:t>sleep</a:t>
            </a:r>
            <a:r>
              <a:rPr lang="sv-SE" sz="4000" dirty="0" smtClean="0"/>
              <a:t> </a:t>
            </a:r>
            <a:r>
              <a:rPr lang="sv-SE" sz="4000" dirty="0" err="1" smtClean="0"/>
              <a:t>length</a:t>
            </a:r>
            <a:r>
              <a:rPr lang="sv-SE" sz="4000" dirty="0" smtClean="0"/>
              <a:t> is </a:t>
            </a:r>
            <a:r>
              <a:rPr lang="sv-SE" sz="4000" dirty="0" err="1" smtClean="0"/>
              <a:t>associated</a:t>
            </a:r>
            <a:r>
              <a:rPr lang="sv-SE" sz="4000" dirty="0" smtClean="0"/>
              <a:t> </a:t>
            </a:r>
            <a:r>
              <a:rPr lang="sv-SE" sz="4000" dirty="0" err="1" smtClean="0"/>
              <a:t>with</a:t>
            </a:r>
            <a:endParaRPr lang="sv-SE" sz="4000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err="1" smtClean="0"/>
              <a:t>Bedroom</a:t>
            </a:r>
            <a:r>
              <a:rPr lang="sv-SE" dirty="0" smtClean="0"/>
              <a:t> TV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TV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2 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Computer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2 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Sleep problems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err="1" smtClean="0"/>
              <a:t>Being</a:t>
            </a:r>
            <a:r>
              <a:rPr lang="sv-SE" dirty="0" smtClean="0"/>
              <a:t> </a:t>
            </a:r>
            <a:r>
              <a:rPr lang="sv-SE" dirty="0" err="1" smtClean="0"/>
              <a:t>tired</a:t>
            </a:r>
            <a:r>
              <a:rPr lang="sv-SE" dirty="0" smtClean="0"/>
              <a:t> at </a:t>
            </a:r>
            <a:r>
              <a:rPr lang="sv-SE" dirty="0" err="1" smtClean="0"/>
              <a:t>school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err="1" smtClean="0"/>
              <a:t>Difficulties</a:t>
            </a:r>
            <a:r>
              <a:rPr lang="sv-SE" dirty="0" smtClean="0"/>
              <a:t> </a:t>
            </a:r>
            <a:r>
              <a:rPr lang="sv-SE" dirty="0" err="1" smtClean="0"/>
              <a:t>waking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v-SE" dirty="0" smtClean="0"/>
              <a:t>Less </a:t>
            </a:r>
            <a:r>
              <a:rPr lang="sv-SE" dirty="0" err="1" smtClean="0"/>
              <a:t>enjoyment</a:t>
            </a:r>
            <a:r>
              <a:rPr lang="sv-SE" dirty="0" smtClean="0"/>
              <a:t> in </a:t>
            </a:r>
            <a:r>
              <a:rPr lang="sv-SE" dirty="0" err="1" smtClean="0"/>
              <a:t>school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/>
              <a:t>Garmy P, Nyberg P, Jakobsson U. Sleep and Television and Computer Habits of Swedish School-Age Children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200" i="1" dirty="0"/>
              <a:t>	</a:t>
            </a:r>
            <a:r>
              <a:rPr lang="en-US" sz="2200" i="1" dirty="0" smtClean="0"/>
              <a:t>Journal of School Nursing, </a:t>
            </a:r>
            <a:r>
              <a:rPr lang="en-US" sz="2200" dirty="0" smtClean="0"/>
              <a:t>2012 Dec;28(6): 469-76</a:t>
            </a:r>
            <a:endParaRPr lang="sv-SE" sz="22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sz="1800" dirty="0" smtClean="0"/>
          </a:p>
        </p:txBody>
      </p:sp>
    </p:spTree>
    <p:extLst>
      <p:ext uri="{BB962C8B-B14F-4D97-AF65-F5344CB8AC3E}">
        <p14:creationId xmlns:p14="http://schemas.microsoft.com/office/powerpoint/2010/main" val="2053359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Short term </a:t>
            </a:r>
            <a:r>
              <a:rPr lang="sv-SE" dirty="0" err="1" smtClean="0"/>
              <a:t>sleep</a:t>
            </a:r>
            <a:r>
              <a:rPr lang="sv-SE" dirty="0" smtClean="0"/>
              <a:t> deprivation </a:t>
            </a:r>
            <a:r>
              <a:rPr lang="sv-SE" dirty="0" err="1" smtClean="0"/>
              <a:t>influences</a:t>
            </a:r>
            <a:endParaRPr lang="sv-SE" dirty="0" smtClean="0"/>
          </a:p>
        </p:txBody>
      </p:sp>
      <p:sp>
        <p:nvSpPr>
          <p:cNvPr id="25602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Short-term </a:t>
            </a:r>
            <a:r>
              <a:rPr lang="sv-SE" dirty="0" err="1" smtClean="0"/>
              <a:t>memory</a:t>
            </a:r>
            <a:endParaRPr lang="sv-SE" dirty="0" smtClean="0"/>
          </a:p>
          <a:p>
            <a:r>
              <a:rPr lang="sv-SE" dirty="0" smtClean="0"/>
              <a:t>Problem-</a:t>
            </a:r>
            <a:r>
              <a:rPr lang="sv-SE" dirty="0" err="1" smtClean="0"/>
              <a:t>solving</a:t>
            </a:r>
            <a:r>
              <a:rPr lang="sv-SE" dirty="0" smtClean="0"/>
              <a:t> </a:t>
            </a:r>
            <a:r>
              <a:rPr lang="sv-SE" dirty="0" err="1" smtClean="0"/>
              <a:t>skills</a:t>
            </a:r>
            <a:endParaRPr lang="sv-SE" dirty="0" smtClean="0"/>
          </a:p>
          <a:p>
            <a:r>
              <a:rPr lang="sv-SE" dirty="0" err="1" smtClean="0"/>
              <a:t>Concentration</a:t>
            </a:r>
            <a:r>
              <a:rPr lang="sv-SE" dirty="0" smtClean="0"/>
              <a:t> </a:t>
            </a:r>
            <a:r>
              <a:rPr lang="sv-SE" dirty="0" err="1" smtClean="0"/>
              <a:t>ability</a:t>
            </a:r>
            <a:endParaRPr lang="sv-SE" dirty="0" smtClean="0"/>
          </a:p>
          <a:p>
            <a:r>
              <a:rPr lang="sv-SE" dirty="0" smtClean="0"/>
              <a:t>Stress </a:t>
            </a:r>
            <a:r>
              <a:rPr lang="sv-SE" dirty="0" err="1" smtClean="0"/>
              <a:t>sensitivity</a:t>
            </a:r>
            <a:endParaRPr lang="sv-SE" dirty="0" smtClean="0"/>
          </a:p>
          <a:p>
            <a:r>
              <a:rPr lang="sv-SE" dirty="0" err="1" smtClean="0"/>
              <a:t>Alcohol</a:t>
            </a:r>
            <a:r>
              <a:rPr lang="sv-SE" dirty="0" smtClean="0"/>
              <a:t> </a:t>
            </a:r>
            <a:r>
              <a:rPr lang="sv-SE" dirty="0" err="1" smtClean="0"/>
              <a:t>sensitivity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sz="1800" dirty="0" err="1" smtClean="0"/>
              <a:t>Kryger</a:t>
            </a:r>
            <a:r>
              <a:rPr lang="sv-SE" sz="1800" dirty="0" smtClean="0"/>
              <a:t> et al. 2011 </a:t>
            </a:r>
            <a:r>
              <a:rPr lang="sv-SE" sz="1800" dirty="0" err="1" smtClean="0"/>
              <a:t>Principles</a:t>
            </a:r>
            <a:r>
              <a:rPr lang="sv-SE" sz="1800" dirty="0" smtClean="0"/>
              <a:t> and </a:t>
            </a:r>
            <a:r>
              <a:rPr lang="sv-SE" sz="1800" dirty="0" err="1" smtClean="0"/>
              <a:t>Practice</a:t>
            </a:r>
            <a:r>
              <a:rPr lang="sv-SE" sz="1800" dirty="0" smtClean="0"/>
              <a:t> </a:t>
            </a:r>
            <a:r>
              <a:rPr lang="sv-SE" sz="1800" dirty="0" err="1" smtClean="0"/>
              <a:t>of</a:t>
            </a:r>
            <a:r>
              <a:rPr lang="sv-SE" sz="1800" dirty="0" smtClean="0"/>
              <a:t> Sleep Medicine</a:t>
            </a:r>
          </a:p>
        </p:txBody>
      </p:sp>
    </p:spTree>
    <p:extLst>
      <p:ext uri="{BB962C8B-B14F-4D97-AF65-F5344CB8AC3E}">
        <p14:creationId xmlns:p14="http://schemas.microsoft.com/office/powerpoint/2010/main" val="225872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Long-term </a:t>
            </a:r>
            <a:r>
              <a:rPr lang="sv-SE" dirty="0" err="1" smtClean="0"/>
              <a:t>sleep</a:t>
            </a:r>
            <a:r>
              <a:rPr lang="sv-SE" dirty="0" smtClean="0"/>
              <a:t> deprivation </a:t>
            </a:r>
            <a:r>
              <a:rPr lang="sv-SE" dirty="0" err="1" smtClean="0"/>
              <a:t>influences</a:t>
            </a:r>
            <a:endParaRPr lang="sv-SE" dirty="0" smtClean="0"/>
          </a:p>
        </p:txBody>
      </p:sp>
      <p:sp>
        <p:nvSpPr>
          <p:cNvPr id="27650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Stress hormones</a:t>
            </a:r>
            <a:endParaRPr lang="sv-SE" sz="2800" dirty="0"/>
          </a:p>
          <a:p>
            <a:pPr lvl="0"/>
            <a:r>
              <a:rPr lang="en-US" sz="2800" dirty="0"/>
              <a:t>Insulin resistance</a:t>
            </a:r>
            <a:endParaRPr lang="sv-SE" sz="2800" dirty="0"/>
          </a:p>
          <a:p>
            <a:pPr lvl="0"/>
            <a:r>
              <a:rPr lang="en-US" sz="2800" dirty="0"/>
              <a:t>Regulation of leptin / ghrelin (hunger/ satiety)</a:t>
            </a:r>
            <a:endParaRPr lang="sv-SE" sz="2800" dirty="0"/>
          </a:p>
          <a:p>
            <a:pPr lvl="0"/>
            <a:r>
              <a:rPr lang="en-US" sz="2800" dirty="0"/>
              <a:t>Immune system</a:t>
            </a:r>
            <a:endParaRPr lang="sv-SE" sz="2800" dirty="0"/>
          </a:p>
          <a:p>
            <a:pPr lvl="0"/>
            <a:r>
              <a:rPr lang="en-US" sz="2800" dirty="0"/>
              <a:t>Learning ability</a:t>
            </a:r>
            <a:endParaRPr lang="sv-SE" sz="2800" dirty="0"/>
          </a:p>
          <a:p>
            <a:pPr lvl="0"/>
            <a:r>
              <a:rPr lang="en-US" sz="2800" dirty="0"/>
              <a:t>Risk of overweight, cardiovascular diseases, and diabetes</a:t>
            </a:r>
            <a:endParaRPr lang="sv-SE" sz="2800" dirty="0"/>
          </a:p>
        </p:txBody>
      </p:sp>
      <p:sp>
        <p:nvSpPr>
          <p:cNvPr id="3" name="textruta 2"/>
          <p:cNvSpPr txBox="1"/>
          <p:nvPr/>
        </p:nvSpPr>
        <p:spPr>
          <a:xfrm>
            <a:off x="1896256" y="60410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659568" y="5945100"/>
            <a:ext cx="5047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/>
              <a:t>Kryger</a:t>
            </a:r>
            <a:r>
              <a:rPr lang="sv-SE" sz="1400" dirty="0"/>
              <a:t> et al. </a:t>
            </a:r>
            <a:r>
              <a:rPr lang="sv-SE" sz="1400" dirty="0" smtClean="0"/>
              <a:t>(2011) </a:t>
            </a:r>
            <a:r>
              <a:rPr lang="sv-SE" sz="1400" dirty="0" err="1"/>
              <a:t>Principles</a:t>
            </a:r>
            <a:r>
              <a:rPr lang="sv-SE" sz="1400" dirty="0"/>
              <a:t> and </a:t>
            </a:r>
            <a:r>
              <a:rPr lang="sv-SE" sz="1400" dirty="0" err="1"/>
              <a:t>Practice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Sleep Medicine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4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Mental </a:t>
            </a:r>
            <a:r>
              <a:rPr lang="sv-SE" dirty="0" err="1" smtClean="0"/>
              <a:t>health</a:t>
            </a:r>
            <a:endParaRPr lang="sv-SE" dirty="0" smtClean="0"/>
          </a:p>
        </p:txBody>
      </p:sp>
      <p:sp>
        <p:nvSpPr>
          <p:cNvPr id="1638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Sleep deprivation in </a:t>
            </a:r>
            <a:r>
              <a:rPr lang="sv-SE" dirty="0" err="1" smtClean="0"/>
              <a:t>childhood</a:t>
            </a:r>
            <a:r>
              <a:rPr lang="sv-SE" dirty="0" smtClean="0"/>
              <a:t> and </a:t>
            </a:r>
            <a:r>
              <a:rPr lang="sv-SE" dirty="0" err="1" smtClean="0"/>
              <a:t>adolescence</a:t>
            </a:r>
            <a:r>
              <a:rPr lang="sv-SE" dirty="0" smtClean="0"/>
              <a:t> </a:t>
            </a:r>
            <a:r>
              <a:rPr lang="sv-SE" dirty="0" err="1" smtClean="0"/>
              <a:t>increases</a:t>
            </a:r>
            <a:r>
              <a:rPr lang="sv-SE" dirty="0" smtClean="0"/>
              <a:t> the risk for mental disorders in </a:t>
            </a:r>
            <a:r>
              <a:rPr lang="sv-SE" dirty="0" err="1" smtClean="0"/>
              <a:t>adults</a:t>
            </a:r>
            <a:r>
              <a:rPr lang="sv-SE" dirty="0" smtClean="0"/>
              <a:t> </a:t>
            </a:r>
            <a:r>
              <a:rPr lang="sv-SE" sz="2000" dirty="0" smtClean="0"/>
              <a:t>(Smedje 2008)</a:t>
            </a:r>
          </a:p>
          <a:p>
            <a:endParaRPr lang="sv-SE" dirty="0" smtClean="0"/>
          </a:p>
          <a:p>
            <a:r>
              <a:rPr lang="sv-SE" dirty="0" err="1" smtClean="0"/>
              <a:t>Disturbed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 smtClean="0"/>
              <a:t> is present in </a:t>
            </a:r>
            <a:r>
              <a:rPr lang="sv-SE" dirty="0" err="1" smtClean="0"/>
              <a:t>almost</a:t>
            </a:r>
            <a:r>
              <a:rPr lang="sv-SE" dirty="0" smtClean="0"/>
              <a:t> all mental disorders </a:t>
            </a:r>
            <a:r>
              <a:rPr lang="sv-SE" sz="2000" dirty="0" smtClean="0"/>
              <a:t>(Mallon 2009)</a:t>
            </a:r>
          </a:p>
        </p:txBody>
      </p:sp>
    </p:spTree>
    <p:extLst>
      <p:ext uri="{BB962C8B-B14F-4D97-AF65-F5344CB8AC3E}">
        <p14:creationId xmlns:p14="http://schemas.microsoft.com/office/powerpoint/2010/main" val="124154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Snoring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Schoolchildren</a:t>
            </a:r>
            <a:r>
              <a:rPr lang="sv-SE" dirty="0" smtClean="0"/>
              <a:t> </a:t>
            </a:r>
            <a:r>
              <a:rPr lang="sv-SE" dirty="0" err="1" smtClean="0"/>
              <a:t>should</a:t>
            </a:r>
            <a:r>
              <a:rPr lang="sv-SE" dirty="0" smtClean="0"/>
              <a:t> not </a:t>
            </a:r>
            <a:r>
              <a:rPr lang="sv-SE" dirty="0" err="1" smtClean="0"/>
              <a:t>snore</a:t>
            </a:r>
            <a:r>
              <a:rPr lang="sv-SE" dirty="0" smtClean="0"/>
              <a:t>!</a:t>
            </a:r>
          </a:p>
          <a:p>
            <a:pPr marL="0" indent="0">
              <a:buNone/>
            </a:pP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513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 </a:t>
            </a:r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sv-SE" sz="1800" dirty="0" smtClean="0"/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endParaRPr lang="sv-SE" sz="1800" dirty="0" smtClean="0"/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endParaRPr lang="sv-SE" sz="1800" dirty="0" smtClean="0"/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endParaRPr lang="sv-SE" sz="1800" dirty="0" smtClean="0"/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endParaRPr lang="sv-SE" sz="1800" dirty="0" smtClean="0"/>
          </a:p>
          <a:p>
            <a:pPr marL="457200" lvl="1" indent="0">
              <a:buNone/>
            </a:pPr>
            <a:r>
              <a:rPr lang="sv-SE" sz="1800" dirty="0" smtClean="0"/>
              <a:t>n=286</a:t>
            </a:r>
            <a:endParaRPr lang="sv-SE" sz="1800" dirty="0"/>
          </a:p>
          <a:p>
            <a:pPr marL="457200" lvl="1" indent="0">
              <a:buNone/>
            </a:pPr>
            <a:r>
              <a:rPr lang="sv-SE" sz="1800" dirty="0" smtClean="0"/>
              <a:t>Garmy (2015). Survey </a:t>
            </a:r>
            <a:r>
              <a:rPr lang="sv-SE" sz="1800" dirty="0" err="1" smtClean="0"/>
              <a:t>among</a:t>
            </a:r>
            <a:r>
              <a:rPr lang="sv-SE" sz="1800" dirty="0" smtClean="0"/>
              <a:t> </a:t>
            </a:r>
            <a:r>
              <a:rPr lang="sv-SE" sz="1800" dirty="0" err="1" smtClean="0"/>
              <a:t>adolescents</a:t>
            </a:r>
            <a:r>
              <a:rPr lang="sv-SE" sz="1800" dirty="0" smtClean="0"/>
              <a:t> 16 </a:t>
            </a:r>
            <a:r>
              <a:rPr lang="sv-SE" sz="1800" dirty="0" err="1" smtClean="0"/>
              <a:t>years</a:t>
            </a:r>
            <a:r>
              <a:rPr lang="sv-SE" sz="1800" dirty="0" smtClean="0"/>
              <a:t> (1st </a:t>
            </a:r>
            <a:r>
              <a:rPr lang="sv-SE" sz="1800" dirty="0" err="1" smtClean="0"/>
              <a:t>year</a:t>
            </a:r>
            <a:r>
              <a:rPr lang="sv-SE" sz="1800" dirty="0" smtClean="0"/>
              <a:t> at </a:t>
            </a:r>
            <a:r>
              <a:rPr lang="sv-SE" sz="1800" dirty="0" err="1" smtClean="0"/>
              <a:t>secondary</a:t>
            </a:r>
            <a:r>
              <a:rPr lang="sv-SE" sz="1800" dirty="0" smtClean="0"/>
              <a:t> </a:t>
            </a:r>
            <a:r>
              <a:rPr lang="sv-SE" sz="1800" dirty="0" err="1" smtClean="0"/>
              <a:t>school</a:t>
            </a:r>
            <a:r>
              <a:rPr lang="sv-SE" sz="1800" dirty="0" smtClean="0"/>
              <a:t>). </a:t>
            </a:r>
            <a:r>
              <a:rPr lang="sv-SE" sz="1800" dirty="0" err="1" smtClean="0"/>
              <a:t>Unpublished</a:t>
            </a:r>
            <a:r>
              <a:rPr lang="sv-SE" sz="1800" dirty="0" smtClean="0"/>
              <a:t> data</a:t>
            </a:r>
            <a:endParaRPr lang="sv-SE" sz="1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17</a:t>
            </a:fld>
            <a:endParaRPr lang="sv-SE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88754537"/>
              </p:ext>
            </p:extLst>
          </p:nvPr>
        </p:nvGraphicFramePr>
        <p:xfrm>
          <a:off x="457200" y="442210"/>
          <a:ext cx="7997252" cy="5018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3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Irregular</a:t>
            </a:r>
            <a:r>
              <a:rPr lang="sv-SE" dirty="0" smtClean="0"/>
              <a:t> </a:t>
            </a:r>
            <a:r>
              <a:rPr lang="sv-SE" dirty="0" err="1" smtClean="0"/>
              <a:t>wake</a:t>
            </a:r>
            <a:r>
              <a:rPr lang="sv-SE" dirty="0" smtClean="0"/>
              <a:t> </a:t>
            </a:r>
            <a:r>
              <a:rPr lang="sv-SE" dirty="0" err="1" smtClean="0"/>
              <a:t>times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Rising </a:t>
            </a:r>
            <a:r>
              <a:rPr lang="sv-SE" dirty="0" err="1" smtClean="0"/>
              <a:t>time</a:t>
            </a:r>
            <a:r>
              <a:rPr lang="sv-SE" dirty="0" smtClean="0"/>
              <a:t> weekends: 10:00 </a:t>
            </a:r>
          </a:p>
          <a:p>
            <a:endParaRPr lang="sv-SE" dirty="0" smtClean="0"/>
          </a:p>
          <a:p>
            <a:r>
              <a:rPr lang="sv-SE" dirty="0" smtClean="0"/>
              <a:t>Rising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school</a:t>
            </a:r>
            <a:r>
              <a:rPr lang="sv-SE" dirty="0" smtClean="0"/>
              <a:t> </a:t>
            </a:r>
            <a:r>
              <a:rPr lang="sv-SE" dirty="0" err="1" smtClean="0"/>
              <a:t>days</a:t>
            </a:r>
            <a:r>
              <a:rPr lang="sv-SE" dirty="0" smtClean="0"/>
              <a:t>: 6:30 </a:t>
            </a:r>
          </a:p>
          <a:p>
            <a:endParaRPr lang="sv-SE" dirty="0" smtClean="0"/>
          </a:p>
          <a:p>
            <a:endParaRPr lang="sv-SE" dirty="0" smtClean="0"/>
          </a:p>
          <a:p>
            <a:pPr algn="ctr">
              <a:buNone/>
            </a:pPr>
            <a:r>
              <a:rPr lang="sv-SE" dirty="0" smtClean="0"/>
              <a:t>… 3½ </a:t>
            </a:r>
            <a:r>
              <a:rPr lang="sv-SE" dirty="0"/>
              <a:t>h</a:t>
            </a:r>
            <a:r>
              <a:rPr lang="sv-SE" dirty="0" smtClean="0"/>
              <a:t> </a:t>
            </a:r>
            <a:r>
              <a:rPr lang="sv-SE" dirty="0" err="1" smtClean="0"/>
              <a:t>diskrepancy</a:t>
            </a:r>
            <a:r>
              <a:rPr lang="sv-SE" dirty="0" smtClean="0"/>
              <a:t>…</a:t>
            </a:r>
          </a:p>
          <a:p>
            <a:pPr>
              <a:buNone/>
            </a:pPr>
            <a:r>
              <a:rPr lang="sv-SE" sz="1600" dirty="0"/>
              <a:t>n</a:t>
            </a:r>
            <a:r>
              <a:rPr lang="sv-SE" sz="1600" dirty="0" smtClean="0"/>
              <a:t>=204, 16y</a:t>
            </a:r>
          </a:p>
          <a:p>
            <a:pPr>
              <a:buNone/>
            </a:pPr>
            <a:endParaRPr lang="sv-SE" sz="2000" dirty="0" smtClean="0"/>
          </a:p>
          <a:p>
            <a:pPr>
              <a:buNone/>
            </a:pPr>
            <a:r>
              <a:rPr lang="sv-SE" sz="1600" dirty="0" smtClean="0"/>
              <a:t>Garmy (2014) Sleep, television, </a:t>
            </a:r>
            <a:r>
              <a:rPr lang="sv-SE" sz="1600" dirty="0" err="1" smtClean="0"/>
              <a:t>texting</a:t>
            </a:r>
            <a:r>
              <a:rPr lang="sv-SE" sz="1600" dirty="0" smtClean="0"/>
              <a:t> and computer habits and </a:t>
            </a:r>
            <a:r>
              <a:rPr lang="sv-SE" sz="1600" dirty="0" err="1" smtClean="0"/>
              <a:t>overweightness</a:t>
            </a:r>
            <a:r>
              <a:rPr lang="sv-SE" sz="1600" dirty="0" smtClean="0"/>
              <a:t> in </a:t>
            </a:r>
            <a:r>
              <a:rPr lang="sv-SE" sz="1600" dirty="0" err="1" smtClean="0"/>
              <a:t>schoolchildren</a:t>
            </a:r>
            <a:r>
              <a:rPr lang="sv-SE" sz="1600" dirty="0" smtClean="0"/>
              <a:t> and </a:t>
            </a:r>
            <a:r>
              <a:rPr lang="sv-SE" sz="1600" dirty="0" err="1" smtClean="0"/>
              <a:t>adolescents</a:t>
            </a:r>
            <a:r>
              <a:rPr lang="sv-SE" sz="1600" dirty="0" smtClean="0"/>
              <a:t>. </a:t>
            </a:r>
            <a:r>
              <a:rPr lang="sv-SE" sz="1600" dirty="0" err="1" smtClean="0"/>
              <a:t>Chapter</a:t>
            </a:r>
            <a:r>
              <a:rPr lang="sv-SE" sz="1600" dirty="0" smtClean="0"/>
              <a:t> in </a:t>
            </a:r>
            <a:r>
              <a:rPr lang="sv-SE" sz="1600" dirty="0" err="1" smtClean="0"/>
              <a:t>Psychology</a:t>
            </a:r>
            <a:r>
              <a:rPr lang="sv-SE" sz="1600" dirty="0" smtClean="0"/>
              <a:t> </a:t>
            </a:r>
            <a:r>
              <a:rPr lang="sv-SE" sz="1600" dirty="0" err="1" smtClean="0"/>
              <a:t>of</a:t>
            </a:r>
            <a:r>
              <a:rPr lang="sv-SE" sz="1600" dirty="0" smtClean="0"/>
              <a:t> Habits </a:t>
            </a:r>
          </a:p>
          <a:p>
            <a:pPr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771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Social jet lag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Adolescent </a:t>
            </a:r>
            <a:r>
              <a:rPr lang="en-US" sz="2000" dirty="0"/>
              <a:t>sleep misalignment and chronic jet lag: a matter of public </a:t>
            </a:r>
            <a:r>
              <a:rPr lang="en-US" sz="2000" dirty="0" smtClean="0"/>
              <a:t>health (</a:t>
            </a:r>
            <a:r>
              <a:rPr lang="en-US" sz="2000" dirty="0" err="1" smtClean="0"/>
              <a:t>Touitou</a:t>
            </a:r>
            <a:r>
              <a:rPr lang="en-US" sz="2000" dirty="0" smtClean="0"/>
              <a:t> 2013)</a:t>
            </a:r>
            <a:endParaRPr lang="sv-SE" sz="20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19</a:t>
            </a:fld>
            <a:endParaRPr lang="sv-SE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2444026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482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Social jet lag symptoms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/>
              <a:t>Indigestion</a:t>
            </a:r>
            <a:endParaRPr lang="sv-SE" sz="2800" dirty="0"/>
          </a:p>
          <a:p>
            <a:pPr lvl="0"/>
            <a:r>
              <a:rPr lang="en-US" sz="2800" dirty="0"/>
              <a:t>Sluggishness</a:t>
            </a:r>
            <a:endParaRPr lang="sv-SE" sz="2800" dirty="0"/>
          </a:p>
          <a:p>
            <a:pPr lvl="0"/>
            <a:r>
              <a:rPr lang="en-US" sz="2800" dirty="0"/>
              <a:t>Struggling to wake up and/or fall asleep</a:t>
            </a:r>
            <a:endParaRPr lang="sv-SE" sz="2800" dirty="0"/>
          </a:p>
          <a:p>
            <a:pPr lvl="0"/>
            <a:r>
              <a:rPr lang="en-US" sz="2800" dirty="0"/>
              <a:t>Feeling sleepy during the day</a:t>
            </a:r>
            <a:endParaRPr lang="sv-SE" sz="2800" dirty="0"/>
          </a:p>
          <a:p>
            <a:pPr lvl="0"/>
            <a:r>
              <a:rPr lang="en-US" sz="2800" dirty="0"/>
              <a:t>Loss of appetite</a:t>
            </a:r>
            <a:endParaRPr lang="sv-SE" sz="2800" dirty="0"/>
          </a:p>
          <a:p>
            <a:pPr lvl="0"/>
            <a:r>
              <a:rPr lang="en-US" sz="2800" dirty="0"/>
              <a:t>Difficulties concentrating</a:t>
            </a:r>
            <a:endParaRPr lang="sv-SE" sz="2800" dirty="0"/>
          </a:p>
          <a:p>
            <a:pPr lvl="0"/>
            <a:r>
              <a:rPr lang="en-US" sz="2800" dirty="0"/>
              <a:t>Clumsiness</a:t>
            </a:r>
            <a:endParaRPr lang="sv-SE" sz="2800" dirty="0"/>
          </a:p>
          <a:p>
            <a:pPr lvl="0"/>
            <a:r>
              <a:rPr lang="en-US" sz="2800" dirty="0"/>
              <a:t>Feeling generally unwell</a:t>
            </a:r>
            <a:endParaRPr lang="sv-SE" sz="2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30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General </a:t>
            </a:r>
            <a:r>
              <a:rPr lang="sv-SE" dirty="0" err="1" smtClean="0"/>
              <a:t>advice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Outdoor</a:t>
            </a:r>
            <a:r>
              <a:rPr lang="sv-SE" dirty="0" smtClean="0"/>
              <a:t> 1h a </a:t>
            </a:r>
            <a:r>
              <a:rPr lang="sv-SE" dirty="0" err="1" smtClean="0"/>
              <a:t>day</a:t>
            </a:r>
            <a:endParaRPr lang="sv-SE" dirty="0" smtClean="0"/>
          </a:p>
          <a:p>
            <a:r>
              <a:rPr lang="sv-SE" dirty="0" err="1" smtClean="0"/>
              <a:t>Regular</a:t>
            </a:r>
            <a:r>
              <a:rPr lang="sv-SE" dirty="0" smtClean="0"/>
              <a:t> </a:t>
            </a:r>
            <a:r>
              <a:rPr lang="sv-SE" dirty="0" err="1" smtClean="0"/>
              <a:t>waking</a:t>
            </a:r>
            <a:r>
              <a:rPr lang="sv-SE" dirty="0" err="1"/>
              <a:t>-</a:t>
            </a:r>
            <a:r>
              <a:rPr lang="sv-SE" dirty="0" err="1" smtClean="0"/>
              <a:t>up</a:t>
            </a:r>
            <a:r>
              <a:rPr lang="sv-SE" dirty="0" smtClean="0"/>
              <a:t> </a:t>
            </a:r>
            <a:r>
              <a:rPr lang="sv-SE" dirty="0" err="1" smtClean="0"/>
              <a:t>times</a:t>
            </a:r>
            <a:r>
              <a:rPr lang="sv-SE" dirty="0" smtClean="0"/>
              <a:t> (</a:t>
            </a:r>
            <a:r>
              <a:rPr lang="sv-SE" dirty="0" err="1" smtClean="0"/>
              <a:t>school</a:t>
            </a:r>
            <a:r>
              <a:rPr lang="sv-SE" dirty="0" smtClean="0"/>
              <a:t> </a:t>
            </a:r>
            <a:r>
              <a:rPr lang="sv-SE" dirty="0" err="1" smtClean="0"/>
              <a:t>day</a:t>
            </a:r>
            <a:r>
              <a:rPr lang="sv-SE" dirty="0" smtClean="0"/>
              <a:t> and weekends – breakfast at 9 </a:t>
            </a:r>
            <a:r>
              <a:rPr lang="sv-SE" dirty="0" err="1" smtClean="0"/>
              <a:t>am</a:t>
            </a:r>
            <a:r>
              <a:rPr lang="sv-SE" dirty="0" smtClean="0"/>
              <a:t> on weekends!)</a:t>
            </a:r>
          </a:p>
          <a:p>
            <a:r>
              <a:rPr lang="sv-SE" dirty="0" smtClean="0"/>
              <a:t>Go to bed </a:t>
            </a:r>
            <a:r>
              <a:rPr lang="sv-SE" dirty="0" err="1" smtClean="0"/>
              <a:t>before</a:t>
            </a:r>
            <a:r>
              <a:rPr lang="sv-SE" dirty="0" smtClean="0"/>
              <a:t> 10 p.m.</a:t>
            </a:r>
          </a:p>
          <a:p>
            <a:r>
              <a:rPr lang="sv-SE" dirty="0" err="1" smtClean="0"/>
              <a:t>Avoid</a:t>
            </a:r>
            <a:r>
              <a:rPr lang="sv-SE" dirty="0" smtClean="0"/>
              <a:t> </a:t>
            </a:r>
            <a:r>
              <a:rPr lang="sv-SE" dirty="0" err="1" smtClean="0"/>
              <a:t>screentime</a:t>
            </a:r>
            <a:r>
              <a:rPr lang="sv-SE" dirty="0" smtClean="0"/>
              <a:t> </a:t>
            </a:r>
            <a:r>
              <a:rPr lang="sv-SE" dirty="0" err="1" smtClean="0"/>
              <a:t>before</a:t>
            </a:r>
            <a:r>
              <a:rPr lang="sv-SE" dirty="0" smtClean="0"/>
              <a:t> </a:t>
            </a:r>
            <a:r>
              <a:rPr lang="sv-SE" dirty="0" err="1" smtClean="0"/>
              <a:t>bedtime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81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Finally</a:t>
            </a:r>
            <a:r>
              <a:rPr lang="sv-SE" dirty="0" smtClean="0"/>
              <a:t>…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Ask </a:t>
            </a:r>
            <a:r>
              <a:rPr lang="sv-SE" dirty="0" err="1" smtClean="0"/>
              <a:t>about</a:t>
            </a:r>
            <a:r>
              <a:rPr lang="sv-SE" dirty="0" smtClean="0"/>
              <a:t> </a:t>
            </a:r>
            <a:r>
              <a:rPr lang="sv-SE" dirty="0" err="1" smtClean="0"/>
              <a:t>sleep</a:t>
            </a:r>
            <a:r>
              <a:rPr lang="sv-SE" dirty="0" smtClean="0"/>
              <a:t> and </a:t>
            </a:r>
            <a:r>
              <a:rPr lang="sv-SE" dirty="0" err="1" smtClean="0"/>
              <a:t>nightmares</a:t>
            </a:r>
            <a:r>
              <a:rPr lang="sv-SE" dirty="0" smtClean="0"/>
              <a:t>!</a:t>
            </a:r>
          </a:p>
          <a:p>
            <a:r>
              <a:rPr lang="sv-SE" dirty="0" smtClean="0"/>
              <a:t>Be </a:t>
            </a:r>
            <a:r>
              <a:rPr lang="sv-SE" dirty="0" err="1" smtClean="0"/>
              <a:t>optimistic</a:t>
            </a:r>
            <a:r>
              <a:rPr lang="sv-SE" dirty="0" smtClean="0"/>
              <a:t>!</a:t>
            </a:r>
          </a:p>
          <a:p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patience</a:t>
            </a:r>
            <a:r>
              <a:rPr lang="sv-SE" dirty="0" smtClean="0"/>
              <a:t>!</a:t>
            </a:r>
          </a:p>
          <a:p>
            <a:endParaRPr lang="sv-SE" dirty="0"/>
          </a:p>
          <a:p>
            <a:endParaRPr lang="sv-SE" dirty="0" smtClean="0"/>
          </a:p>
          <a:p>
            <a:pPr marL="0" indent="0" algn="ctr">
              <a:buNone/>
            </a:pPr>
            <a:r>
              <a:rPr lang="sv-SE" dirty="0" smtClean="0"/>
              <a:t>		</a:t>
            </a:r>
            <a:r>
              <a:rPr lang="sv-SE" dirty="0" err="1" smtClean="0"/>
              <a:t>Thanks</a:t>
            </a:r>
            <a:r>
              <a:rPr lang="sv-SE" dirty="0" smtClean="0"/>
              <a:t> for </a:t>
            </a:r>
            <a:r>
              <a:rPr lang="sv-SE" dirty="0" err="1" smtClean="0"/>
              <a:t>your</a:t>
            </a:r>
            <a:r>
              <a:rPr lang="sv-SE" dirty="0" smtClean="0"/>
              <a:t> attention </a:t>
            </a:r>
          </a:p>
          <a:p>
            <a:pPr marL="0" indent="0" algn="ctr">
              <a:buNone/>
            </a:pPr>
            <a:r>
              <a:rPr lang="sv-SE" dirty="0" smtClean="0"/>
              <a:t>		pernilla.garmy@hkr.se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B346B-82A1-5447-9FCA-D5F93533B5C0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11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KRpptGrundEng">
  <a:themeElements>
    <a:clrScheme name="1HKR färgtema">
      <a:dk1>
        <a:sysClr val="windowText" lastClr="000000"/>
      </a:dk1>
      <a:lt1>
        <a:sysClr val="window" lastClr="FFFFFF"/>
      </a:lt1>
      <a:dk2>
        <a:srgbClr val="50AA00"/>
      </a:dk2>
      <a:lt2>
        <a:srgbClr val="EEECE1"/>
      </a:lt2>
      <a:accent1>
        <a:srgbClr val="0A8200"/>
      </a:accent1>
      <a:accent2>
        <a:srgbClr val="005A00"/>
      </a:accent2>
      <a:accent3>
        <a:srgbClr val="8C8C8C"/>
      </a:accent3>
      <a:accent4>
        <a:srgbClr val="BEBEBE"/>
      </a:accent4>
      <a:accent5>
        <a:srgbClr val="EBEBEB"/>
      </a:accent5>
      <a:accent6>
        <a:srgbClr val="E10082"/>
      </a:accent6>
      <a:hlink>
        <a:srgbClr val="0A8200"/>
      </a:hlink>
      <a:folHlink>
        <a:srgbClr val="005A00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HKRengelsk</Template>
  <TotalTime>818</TotalTime>
  <Words>531</Words>
  <Application>Microsoft Office PowerPoint</Application>
  <PresentationFormat>Bildspel på skärmen (4:3)</PresentationFormat>
  <Paragraphs>165</Paragraphs>
  <Slides>22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22</vt:i4>
      </vt:variant>
    </vt:vector>
  </HeadingPairs>
  <TitlesOfParts>
    <vt:vector size="26" baseType="lpstr">
      <vt:lpstr>ＭＳ Ｐゴシック</vt:lpstr>
      <vt:lpstr>Arial</vt:lpstr>
      <vt:lpstr>Calibri</vt:lpstr>
      <vt:lpstr>HKRpptGrundEng</vt:lpstr>
      <vt:lpstr> Sleep and Media Habits  in School-age Children</vt:lpstr>
      <vt:lpstr>Sweden:  a country in Europe with 9 million inhabitants  </vt:lpstr>
      <vt:lpstr>Sleep habits in schoolchildren</vt:lpstr>
      <vt:lpstr>PowerPoint-presentation</vt:lpstr>
      <vt:lpstr>Sleep length of schoolchildren in Lund</vt:lpstr>
      <vt:lpstr>International diversity</vt:lpstr>
      <vt:lpstr>Declining sleep length?</vt:lpstr>
      <vt:lpstr>What has happened?</vt:lpstr>
      <vt:lpstr>24/7 – night-time on earth</vt:lpstr>
      <vt:lpstr>How much sleep do they need?</vt:lpstr>
      <vt:lpstr>Sleep length of schoolchildren in Lund</vt:lpstr>
      <vt:lpstr>Short sleep length is associated with</vt:lpstr>
      <vt:lpstr>Short term sleep deprivation influences</vt:lpstr>
      <vt:lpstr>Long-term sleep deprivation influences</vt:lpstr>
      <vt:lpstr>Mental health</vt:lpstr>
      <vt:lpstr>Snoring</vt:lpstr>
      <vt:lpstr>PowerPoint-presentation</vt:lpstr>
      <vt:lpstr>Irregular wake times</vt:lpstr>
      <vt:lpstr>Social jet lag</vt:lpstr>
      <vt:lpstr>Social jet lag symptoms</vt:lpstr>
      <vt:lpstr>General advice</vt:lpstr>
      <vt:lpstr>Finally…</vt:lpstr>
    </vt:vector>
  </TitlesOfParts>
  <Company>Högskolan Kristianstad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 in  Schoolchildren</dc:title>
  <dc:creator>Pernilla Garmy</dc:creator>
  <cp:lastModifiedBy>Pernilla Garmy</cp:lastModifiedBy>
  <cp:revision>37</cp:revision>
  <cp:lastPrinted>2015-06-11T08:41:34Z</cp:lastPrinted>
  <dcterms:created xsi:type="dcterms:W3CDTF">2015-05-03T16:50:36Z</dcterms:created>
  <dcterms:modified xsi:type="dcterms:W3CDTF">2015-08-11T05:59:54Z</dcterms:modified>
</cp:coreProperties>
</file>