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Default Extension="xlsx" ContentType="application/vnd.openxmlformats-officedocument.spreadsheetml.sheet"/>
  <Override PartName="/ppt/diagrams/colors1.xml" ContentType="application/vnd.openxmlformats-officedocument.drawingml.diagramColors+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charts/chart5.xml" ContentType="application/vnd.openxmlformats-officedocument.drawingml.chart+xml"/>
  <Override PartName="/ppt/slides/slide21.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diagrams/layout1.xml" ContentType="application/vnd.openxmlformats-officedocument.drawingml.diagramLayout+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27.xml" ContentType="application/vnd.openxmlformats-officedocument.presentationml.slide+xml"/>
  <Override PartName="/ppt/charts/chart4.xml" ContentType="application/vnd.openxmlformats-officedocument.drawingml.chart+xml"/>
  <Default Extension="vml" ContentType="application/vnd.openxmlformats-officedocument.vmlDrawing"/>
  <Override PartName="/ppt/slides/slide20.xml" ContentType="application/vnd.openxmlformats-officedocument.presentationml.slide+xml"/>
  <Default Extension="emf" ContentType="image/x-emf"/>
  <Override PartName="/ppt/slides/slide4.xml" ContentType="application/vnd.openxmlformats-officedocument.presentationml.slide+xml"/>
  <Override PartName="/ppt/notesSlides/notesSlide22.xml" ContentType="application/vnd.openxmlformats-officedocument.presentationml.notes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Default Extension="pict" ContentType="image/pict"/>
  <Override PartName="/ppt/slides/slide26.xml" ContentType="application/vnd.openxmlformats-officedocument.presentationml.slide+xml"/>
  <Override PartName="/ppt/charts/chart3.xml" ContentType="application/vnd.openxmlformats-officedocument.drawingml.chart+xml"/>
  <Override PartName="/ppt/notesSlides/notesSlide21.xml" ContentType="application/vnd.openxmlformats-officedocument.presentationml.notes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charts/chart2.xml" ContentType="application/vnd.openxmlformats-officedocument.drawingml.chart+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2.xml" ContentType="application/vnd.openxmlformats-officedocument.presentationml.slide+xml"/>
  <Default Extension="xls" ContentType="application/vnd.ms-exce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diagrams/quickStyle1.xml" ContentType="application/vnd.openxmlformats-officedocument.drawingml.diagramStyle+xml"/>
  <Override PartName="/ppt/slides/slide24.xml" ContentType="application/vnd.openxmlformats-officedocument.presentationml.slide+xml"/>
  <Override PartName="/ppt/charts/chart1.xml" ContentType="application/vnd.openxmlformats-officedocument.drawingml.chart+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26.xml" ContentType="application/vnd.openxmlformats-officedocument.presentationml.notesSlide+xml"/>
  <Override PartName="/ppt/slideLayouts/slideLayout8.xml" ContentType="application/vnd.openxmlformats-officedocument.presentationml.slideLayout+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slides/slide7.xml" ContentType="application/vnd.openxmlformats-officedocument.presentationml.slide+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slides/slide15.xml" ContentType="application/vnd.openxmlformats-officedocument.presentationml.slide+xml"/>
  <Default Extension="tiff" ContentType="image/tiff"/>
  <Override PartName="/ppt/notesSlides/notesSlide17.xml" ContentType="application/vnd.openxmlformats-officedocument.presentationml.notesSlide+xml"/>
  <Override PartName="/ppt/drawings/drawing1.xml" ContentType="application/vnd.openxmlformats-officedocument.drawingml.chartshapes+xml"/>
  <Override PartName="/ppt/notesSlides/notesSlide2.xml" ContentType="application/vnd.openxmlformats-officedocument.presentationml.notesSlide+xml"/>
  <Override PartName="/ppt/theme/theme1.xml" ContentType="application/vnd.openxmlformats-officedocument.them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s/slide6.xml" ContentType="application/vnd.openxmlformats-officedocument.presentationml.slide+xml"/>
  <Override PartName="/ppt/diagrams/drawing1.xml" ContentType="application/vnd.ms-office.drawingml.diagramDrawing+xml"/>
  <Override PartName="/ppt/slideLayouts/slideLayout6.xml" ContentType="application/vnd.openxmlformats-officedocument.presentationml.slideLayout+xml"/>
  <Default Extension="bin" ContentType="application/vnd.openxmlformats-officedocument.presentationml.printerSettings"/>
  <Override PartName="/ppt/notesSlides/notesSlide2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notesMasterIdLst>
    <p:notesMasterId r:id="rId29"/>
  </p:notesMasterIdLst>
  <p:sldIdLst>
    <p:sldId id="261" r:id="rId2"/>
    <p:sldId id="350" r:id="rId3"/>
    <p:sldId id="299" r:id="rId4"/>
    <p:sldId id="297" r:id="rId5"/>
    <p:sldId id="325" r:id="rId6"/>
    <p:sldId id="354" r:id="rId7"/>
    <p:sldId id="300" r:id="rId8"/>
    <p:sldId id="351" r:id="rId9"/>
    <p:sldId id="304" r:id="rId10"/>
    <p:sldId id="352" r:id="rId11"/>
    <p:sldId id="359" r:id="rId12"/>
    <p:sldId id="355" r:id="rId13"/>
    <p:sldId id="346" r:id="rId14"/>
    <p:sldId id="326" r:id="rId15"/>
    <p:sldId id="327" r:id="rId16"/>
    <p:sldId id="347" r:id="rId17"/>
    <p:sldId id="313" r:id="rId18"/>
    <p:sldId id="356" r:id="rId19"/>
    <p:sldId id="358" r:id="rId20"/>
    <p:sldId id="360" r:id="rId21"/>
    <p:sldId id="367" r:id="rId22"/>
    <p:sldId id="366" r:id="rId23"/>
    <p:sldId id="362" r:id="rId24"/>
    <p:sldId id="363" r:id="rId25"/>
    <p:sldId id="364" r:id="rId26"/>
    <p:sldId id="323" r:id="rId27"/>
    <p:sldId id="32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notes"/>
  <p:clrMru>
    <a:srgbClr val="FFA632"/>
    <a:srgbClr val="FF9472"/>
    <a:srgbClr val="0000FF"/>
    <a:srgbClr val="0080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6145" autoAdjust="0"/>
    <p:restoredTop sz="69124" autoAdjust="0"/>
  </p:normalViewPr>
  <p:slideViewPr>
    <p:cSldViewPr>
      <p:cViewPr>
        <p:scale>
          <a:sx n="75" d="100"/>
          <a:sy n="75" d="100"/>
        </p:scale>
        <p:origin x="-1224"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32"/>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4"/>
  <c:chart>
    <c:autoTitleDeleted val="1"/>
    <c:plotArea>
      <c:layout>
        <c:manualLayout>
          <c:layoutTarget val="inner"/>
          <c:xMode val="edge"/>
          <c:yMode val="edge"/>
          <c:x val="0.0793581319576433"/>
          <c:y val="0.161914202065524"/>
          <c:w val="0.871935077080882"/>
          <c:h val="0.782875604236621"/>
        </c:manualLayout>
      </c:layout>
      <c:pieChart>
        <c:varyColors val="1"/>
        <c:ser>
          <c:idx val="0"/>
          <c:order val="0"/>
          <c:dLbls>
            <c:dLbl>
              <c:idx val="5"/>
              <c:layout>
                <c:manualLayout>
                  <c:x val="-0.0269314238649503"/>
                  <c:y val="-0.0572747156605424"/>
                </c:manualLayout>
              </c:layout>
              <c:showCatName val="1"/>
              <c:showPercent val="1"/>
            </c:dLbl>
            <c:txPr>
              <a:bodyPr/>
              <a:lstStyle/>
              <a:p>
                <a:pPr>
                  <a:defRPr sz="1050" b="1">
                    <a:solidFill>
                      <a:schemeClr val="tx1"/>
                    </a:solidFill>
                  </a:defRPr>
                </a:pPr>
                <a:endParaRPr lang="en-US"/>
              </a:p>
            </c:txPr>
            <c:showCatName val="1"/>
            <c:showPercent val="1"/>
            <c:showLeaderLines val="1"/>
          </c:dLbls>
          <c:cat>
            <c:strRef>
              <c:f>production!$A$2:$A$9</c:f>
              <c:strCache>
                <c:ptCount val="8"/>
                <c:pt idx="0">
                  <c:v>China</c:v>
                </c:pt>
                <c:pt idx="1">
                  <c:v>India</c:v>
                </c:pt>
                <c:pt idx="2">
                  <c:v>United States</c:v>
                </c:pt>
                <c:pt idx="3">
                  <c:v>Pakistan </c:v>
                </c:pt>
                <c:pt idx="4">
                  <c:v>Brazil</c:v>
                </c:pt>
                <c:pt idx="5">
                  <c:v>Uzbekistan</c:v>
                </c:pt>
                <c:pt idx="6">
                  <c:v>Australia</c:v>
                </c:pt>
                <c:pt idx="7">
                  <c:v>Rest of World</c:v>
                </c:pt>
              </c:strCache>
            </c:strRef>
          </c:cat>
          <c:val>
            <c:numRef>
              <c:f>production!$H$2:$H$9</c:f>
              <c:numCache>
                <c:formatCode>General</c:formatCode>
                <c:ptCount val="8"/>
                <c:pt idx="0">
                  <c:v>32.7</c:v>
                </c:pt>
                <c:pt idx="1">
                  <c:v>27.64</c:v>
                </c:pt>
                <c:pt idx="2">
                  <c:v>15.28</c:v>
                </c:pt>
                <c:pt idx="3">
                  <c:v>9.440000000000001</c:v>
                </c:pt>
                <c:pt idx="4">
                  <c:v>7.319999999999998</c:v>
                </c:pt>
                <c:pt idx="5">
                  <c:v>4.2</c:v>
                </c:pt>
                <c:pt idx="6">
                  <c:v>4.040000000000001</c:v>
                </c:pt>
                <c:pt idx="7">
                  <c:v>16.66000000000001</c:v>
                </c:pt>
              </c:numCache>
            </c:numRef>
          </c:val>
        </c:ser>
        <c:dLbls>
          <c:showCatName val="1"/>
          <c:showPercent val="1"/>
        </c:dLbls>
        <c:firstSliceAng val="0"/>
      </c:pieChart>
    </c:plotArea>
    <c:plotVisOnly val="1"/>
    <c:dispBlanksAs val="zero"/>
  </c:chart>
  <c:spPr>
    <a:ln w="6350" cap="flat" cmpd="sng" algn="ctr">
      <a:solidFill>
        <a:prstClr val="black"/>
      </a:solidFill>
      <a:prstDash val="solid"/>
      <a:round/>
      <a:headEnd type="none" w="med" len="med"/>
      <a:tailEnd type="none" w="med" len="med"/>
    </a:ln>
    <a:scene3d>
      <a:camera prst="orthographicFront"/>
      <a:lightRig rig="threePt" dir="t"/>
    </a:scene3d>
    <a:sp3d prstMaterial="matte"/>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manualLayout>
          <c:layoutTarget val="inner"/>
          <c:xMode val="edge"/>
          <c:yMode val="edge"/>
          <c:x val="0.111586915419378"/>
          <c:y val="0.0936182889468054"/>
          <c:w val="0.871985686802349"/>
          <c:h val="0.81476175482644"/>
        </c:manualLayout>
      </c:layout>
      <c:lineChart>
        <c:grouping val="standard"/>
        <c:ser>
          <c:idx val="0"/>
          <c:order val="0"/>
          <c:tx>
            <c:strRef>
              <c:f>galls!$A$4</c:f>
              <c:strCache>
                <c:ptCount val="1"/>
                <c:pt idx="0">
                  <c:v>Coker </c:v>
                </c:pt>
              </c:strCache>
            </c:strRef>
          </c:tx>
          <c:spPr>
            <a:ln w="22225" cap="rnd">
              <a:solidFill>
                <a:srgbClr val="002060"/>
              </a:solidFill>
              <a:round/>
            </a:ln>
            <a:effectLst/>
          </c:spPr>
          <c:marker>
            <c:symbol val="diamond"/>
            <c:size val="6"/>
            <c:spPr>
              <a:solidFill>
                <a:srgbClr val="002060"/>
              </a:solidFill>
              <a:ln w="9525">
                <a:solidFill>
                  <a:srgbClr val="002060"/>
                </a:solidFill>
                <a:round/>
              </a:ln>
              <a:effectLst/>
            </c:spPr>
          </c:marker>
          <c:cat>
            <c:strRef>
              <c:f>galls!$B$3:$E$3</c:f>
              <c:strCache>
                <c:ptCount val="4"/>
                <c:pt idx="0">
                  <c:v>20 DAI</c:v>
                </c:pt>
                <c:pt idx="1">
                  <c:v>25DAI</c:v>
                </c:pt>
                <c:pt idx="2">
                  <c:v>30 DAI</c:v>
                </c:pt>
                <c:pt idx="3">
                  <c:v>40DAI</c:v>
                </c:pt>
              </c:strCache>
            </c:strRef>
          </c:cat>
          <c:val>
            <c:numRef>
              <c:f>galls!$B$4:$E$4</c:f>
              <c:numCache>
                <c:formatCode>General</c:formatCode>
                <c:ptCount val="4"/>
                <c:pt idx="0">
                  <c:v>253.1</c:v>
                </c:pt>
                <c:pt idx="1">
                  <c:v>187.7</c:v>
                </c:pt>
                <c:pt idx="2">
                  <c:v>315.3999999999999</c:v>
                </c:pt>
                <c:pt idx="3">
                  <c:v>259.7</c:v>
                </c:pt>
              </c:numCache>
            </c:numRef>
          </c:val>
        </c:ser>
        <c:ser>
          <c:idx val="1"/>
          <c:order val="1"/>
          <c:tx>
            <c:strRef>
              <c:f>galls!$A$5</c:f>
              <c:strCache>
                <c:ptCount val="1"/>
                <c:pt idx="0">
                  <c:v>CH11</c:v>
                </c:pt>
              </c:strCache>
            </c:strRef>
          </c:tx>
          <c:spPr>
            <a:ln w="22225" cap="rnd">
              <a:solidFill>
                <a:schemeClr val="tx1"/>
              </a:solidFill>
              <a:round/>
            </a:ln>
            <a:effectLst/>
          </c:spPr>
          <c:marker>
            <c:symbol val="square"/>
            <c:size val="6"/>
            <c:spPr>
              <a:solidFill>
                <a:schemeClr val="tx1"/>
              </a:solidFill>
              <a:ln w="9525">
                <a:solidFill>
                  <a:schemeClr val="tx1"/>
                </a:solidFill>
                <a:round/>
              </a:ln>
              <a:effectLst/>
            </c:spPr>
          </c:marker>
          <c:cat>
            <c:strRef>
              <c:f>galls!$B$3:$E$3</c:f>
              <c:strCache>
                <c:ptCount val="4"/>
                <c:pt idx="0">
                  <c:v>20 DAI</c:v>
                </c:pt>
                <c:pt idx="1">
                  <c:v>25DAI</c:v>
                </c:pt>
                <c:pt idx="2">
                  <c:v>30 DAI</c:v>
                </c:pt>
                <c:pt idx="3">
                  <c:v>40DAI</c:v>
                </c:pt>
              </c:strCache>
            </c:strRef>
          </c:cat>
          <c:val>
            <c:numRef>
              <c:f>galls!$B$5:$E$5</c:f>
              <c:numCache>
                <c:formatCode>General</c:formatCode>
                <c:ptCount val="4"/>
                <c:pt idx="0">
                  <c:v>138.0</c:v>
                </c:pt>
                <c:pt idx="1">
                  <c:v>137.5</c:v>
                </c:pt>
                <c:pt idx="2">
                  <c:v>91.6</c:v>
                </c:pt>
                <c:pt idx="3">
                  <c:v>163.8</c:v>
                </c:pt>
              </c:numCache>
            </c:numRef>
          </c:val>
        </c:ser>
        <c:ser>
          <c:idx val="2"/>
          <c:order val="2"/>
          <c:tx>
            <c:strRef>
              <c:f>galls!$A$6</c:f>
              <c:strCache>
                <c:ptCount val="1"/>
                <c:pt idx="0">
                  <c:v>CH14</c:v>
                </c:pt>
              </c:strCache>
            </c:strRef>
          </c:tx>
          <c:spPr>
            <a:ln w="22225" cap="rnd">
              <a:solidFill>
                <a:srgbClr val="FF0000"/>
              </a:solidFill>
              <a:round/>
            </a:ln>
            <a:effectLst/>
          </c:spPr>
          <c:marker>
            <c:symbol val="triangle"/>
            <c:size val="6"/>
            <c:spPr>
              <a:solidFill>
                <a:srgbClr val="FF0000"/>
              </a:solidFill>
              <a:ln w="9525">
                <a:solidFill>
                  <a:srgbClr val="FF0000"/>
                </a:solidFill>
                <a:round/>
              </a:ln>
              <a:effectLst/>
            </c:spPr>
          </c:marker>
          <c:cat>
            <c:strRef>
              <c:f>galls!$B$3:$E$3</c:f>
              <c:strCache>
                <c:ptCount val="4"/>
                <c:pt idx="0">
                  <c:v>20 DAI</c:v>
                </c:pt>
                <c:pt idx="1">
                  <c:v>25DAI</c:v>
                </c:pt>
                <c:pt idx="2">
                  <c:v>30 DAI</c:v>
                </c:pt>
                <c:pt idx="3">
                  <c:v>40DAI</c:v>
                </c:pt>
              </c:strCache>
            </c:strRef>
          </c:cat>
          <c:val>
            <c:numRef>
              <c:f>galls!$B$6:$E$6</c:f>
              <c:numCache>
                <c:formatCode>General</c:formatCode>
                <c:ptCount val="4"/>
                <c:pt idx="0">
                  <c:v>283.0</c:v>
                </c:pt>
                <c:pt idx="1">
                  <c:v>197.5</c:v>
                </c:pt>
                <c:pt idx="2">
                  <c:v>278.8</c:v>
                </c:pt>
                <c:pt idx="3">
                  <c:v>250.8</c:v>
                </c:pt>
              </c:numCache>
            </c:numRef>
          </c:val>
        </c:ser>
        <c:ser>
          <c:idx val="3"/>
          <c:order val="3"/>
          <c:tx>
            <c:strRef>
              <c:f>galls!$A$7</c:f>
              <c:strCache>
                <c:ptCount val="1"/>
                <c:pt idx="0">
                  <c:v>M120</c:v>
                </c:pt>
              </c:strCache>
            </c:strRef>
          </c:tx>
          <c:spPr>
            <a:ln w="22225" cap="rnd">
              <a:solidFill>
                <a:schemeClr val="accent6"/>
              </a:solidFill>
              <a:round/>
            </a:ln>
            <a:effectLst/>
          </c:spPr>
          <c:marker>
            <c:symbol val="x"/>
            <c:size val="6"/>
            <c:spPr>
              <a:solidFill>
                <a:schemeClr val="accent6"/>
              </a:solidFill>
              <a:ln w="9525">
                <a:solidFill>
                  <a:schemeClr val="accent6"/>
                </a:solidFill>
                <a:round/>
              </a:ln>
              <a:effectLst/>
            </c:spPr>
          </c:marker>
          <c:cat>
            <c:strRef>
              <c:f>galls!$B$3:$E$3</c:f>
              <c:strCache>
                <c:ptCount val="4"/>
                <c:pt idx="0">
                  <c:v>20 DAI</c:v>
                </c:pt>
                <c:pt idx="1">
                  <c:v>25DAI</c:v>
                </c:pt>
                <c:pt idx="2">
                  <c:v>30 DAI</c:v>
                </c:pt>
                <c:pt idx="3">
                  <c:v>40DAI</c:v>
                </c:pt>
              </c:strCache>
            </c:strRef>
          </c:cat>
          <c:val>
            <c:numRef>
              <c:f>galls!$B$7:$E$7</c:f>
              <c:numCache>
                <c:formatCode>General</c:formatCode>
                <c:ptCount val="4"/>
                <c:pt idx="0">
                  <c:v>139.6</c:v>
                </c:pt>
                <c:pt idx="1">
                  <c:v>69.0</c:v>
                </c:pt>
                <c:pt idx="2">
                  <c:v>83.9</c:v>
                </c:pt>
                <c:pt idx="3">
                  <c:v>83.1</c:v>
                </c:pt>
              </c:numCache>
            </c:numRef>
          </c:val>
        </c:ser>
        <c:marker val="1"/>
        <c:axId val="369324584"/>
        <c:axId val="369318504"/>
      </c:lineChart>
      <c:catAx>
        <c:axId val="369324584"/>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69318504"/>
        <c:crosses val="autoZero"/>
        <c:auto val="1"/>
        <c:lblAlgn val="ctr"/>
        <c:lblOffset val="100"/>
      </c:catAx>
      <c:valAx>
        <c:axId val="369318504"/>
        <c:scaling>
          <c:orientation val="minMax"/>
        </c:scaling>
        <c:axPos val="l"/>
        <c:title>
          <c:tx>
            <c:rich>
              <a:bodyPr rot="-5400000" spcFirstLastPara="1" vertOverflow="ellipsis" vert="horz" wrap="square" anchor="ctr" anchorCtr="1"/>
              <a:lstStyle/>
              <a:p>
                <a:pPr>
                  <a:defRPr sz="1400" b="0" i="0" u="none" strike="noStrike" kern="1200" cap="all" baseline="0">
                    <a:solidFill>
                      <a:schemeClr val="dk1"/>
                    </a:solidFill>
                    <a:latin typeface="Times New Roman" panose="02020603050405020304" pitchFamily="18" charset="0"/>
                    <a:ea typeface="+mn-ea"/>
                    <a:cs typeface="Times New Roman" panose="02020603050405020304" pitchFamily="18" charset="0"/>
                  </a:defRPr>
                </a:pPr>
                <a:r>
                  <a:rPr lang="en-US" sz="1400"/>
                  <a:t>Gall numbers in the root system</a:t>
                </a:r>
              </a:p>
            </c:rich>
          </c:tx>
          <c:layout/>
          <c:spPr>
            <a:noFill/>
            <a:ln>
              <a:noFill/>
            </a:ln>
            <a:effectLst/>
          </c:spPr>
        </c:title>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69324584"/>
        <c:crosses val="autoZero"/>
        <c:crossBetween val="between"/>
      </c:valAx>
      <c:spPr>
        <a:noFill/>
        <a:ln>
          <a:noFill/>
        </a:ln>
        <a:effectLst/>
      </c:spPr>
    </c:plotArea>
    <c:plotVisOnly val="1"/>
    <c:dispBlanksAs val="gap"/>
  </c:chart>
  <c:spPr>
    <a:pattFill prst="pct5">
      <a:fgClr>
        <a:schemeClr val="lt1"/>
      </a:fgClr>
      <a:bgClr>
        <a:schemeClr val="bg2"/>
      </a:bgClr>
    </a:pattFill>
    <a:ln w="12700" cap="flat" cmpd="sng" algn="ctr">
      <a:solidFill>
        <a:schemeClr val="dk1"/>
      </a:solidFill>
      <a:prstDash val="solid"/>
      <a:miter lim="800000"/>
    </a:ln>
    <a:effectLst/>
  </c:spPr>
  <c:txPr>
    <a:bodyPr/>
    <a:lstStyle/>
    <a:p>
      <a:pPr>
        <a:defRPr>
          <a:solidFill>
            <a:schemeClr val="dk1"/>
          </a:solidFill>
          <a:latin typeface="Times New Roman" panose="02020603050405020304" pitchFamily="18" charset="0"/>
          <a:ea typeface="+mn-ea"/>
          <a:cs typeface="Times New Roman" panose="02020603050405020304" pitchFamily="18" charset="0"/>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manualLayout>
          <c:layoutTarget val="inner"/>
          <c:xMode val="edge"/>
          <c:yMode val="edge"/>
          <c:x val="0.112857216871339"/>
          <c:y val="0.0333333405045696"/>
          <c:w val="0.814226106494164"/>
          <c:h val="0.852709619360101"/>
        </c:manualLayout>
      </c:layout>
      <c:lineChart>
        <c:grouping val="standard"/>
        <c:ser>
          <c:idx val="0"/>
          <c:order val="0"/>
          <c:tx>
            <c:strRef>
              <c:f>'not by root weight'!$A$31</c:f>
              <c:strCache>
                <c:ptCount val="1"/>
                <c:pt idx="0">
                  <c:v>Coker</c:v>
                </c:pt>
              </c:strCache>
            </c:strRef>
          </c:tx>
          <c:spPr>
            <a:ln w="22225" cap="rnd">
              <a:solidFill>
                <a:srgbClr val="002060"/>
              </a:solidFill>
              <a:round/>
            </a:ln>
            <a:effectLst/>
          </c:spPr>
          <c:marker>
            <c:symbol val="diamond"/>
            <c:size val="6"/>
            <c:spPr>
              <a:solidFill>
                <a:srgbClr val="002060"/>
              </a:solidFill>
              <a:ln w="9525">
                <a:solidFill>
                  <a:srgbClr val="002060"/>
                </a:solidFill>
                <a:round/>
              </a:ln>
              <a:effectLst/>
            </c:spPr>
          </c:marker>
          <c:cat>
            <c:strRef>
              <c:f>'not by root weight'!$C$30:$J$30</c:f>
              <c:strCache>
                <c:ptCount val="8"/>
                <c:pt idx="0">
                  <c:v>4DAI</c:v>
                </c:pt>
                <c:pt idx="1">
                  <c:v>8DAI</c:v>
                </c:pt>
                <c:pt idx="2">
                  <c:v>12DAI</c:v>
                </c:pt>
                <c:pt idx="3">
                  <c:v>16DAI</c:v>
                </c:pt>
                <c:pt idx="4">
                  <c:v>20DAI</c:v>
                </c:pt>
                <c:pt idx="5">
                  <c:v>25DAI</c:v>
                </c:pt>
                <c:pt idx="6">
                  <c:v>30DAI</c:v>
                </c:pt>
                <c:pt idx="7">
                  <c:v>40DAI</c:v>
                </c:pt>
              </c:strCache>
            </c:strRef>
          </c:cat>
          <c:val>
            <c:numRef>
              <c:f>'not by root weight'!$C$31:$J$31</c:f>
              <c:numCache>
                <c:formatCode>General</c:formatCode>
                <c:ptCount val="8"/>
                <c:pt idx="0">
                  <c:v>0.0</c:v>
                </c:pt>
                <c:pt idx="1">
                  <c:v>0.0</c:v>
                </c:pt>
                <c:pt idx="2">
                  <c:v>1.5</c:v>
                </c:pt>
                <c:pt idx="3">
                  <c:v>40.4</c:v>
                </c:pt>
                <c:pt idx="4">
                  <c:v>82.6</c:v>
                </c:pt>
                <c:pt idx="5">
                  <c:v>85.4</c:v>
                </c:pt>
                <c:pt idx="6">
                  <c:v>146.5</c:v>
                </c:pt>
                <c:pt idx="7">
                  <c:v>83.8</c:v>
                </c:pt>
              </c:numCache>
            </c:numRef>
          </c:val>
        </c:ser>
        <c:ser>
          <c:idx val="1"/>
          <c:order val="1"/>
          <c:tx>
            <c:strRef>
              <c:f>'not by root weight'!$A$32</c:f>
              <c:strCache>
                <c:ptCount val="1"/>
                <c:pt idx="0">
                  <c:v>CH11</c:v>
                </c:pt>
              </c:strCache>
            </c:strRef>
          </c:tx>
          <c:spPr>
            <a:ln w="22225" cap="rnd">
              <a:solidFill>
                <a:schemeClr val="tx1"/>
              </a:solidFill>
              <a:round/>
            </a:ln>
            <a:effectLst/>
          </c:spPr>
          <c:marker>
            <c:symbol val="square"/>
            <c:size val="6"/>
            <c:spPr>
              <a:solidFill>
                <a:schemeClr val="tx1"/>
              </a:solidFill>
              <a:ln w="9525">
                <a:solidFill>
                  <a:schemeClr val="tx1"/>
                </a:solidFill>
                <a:round/>
              </a:ln>
              <a:effectLst/>
            </c:spPr>
          </c:marker>
          <c:cat>
            <c:strRef>
              <c:f>'not by root weight'!$C$30:$J$30</c:f>
              <c:strCache>
                <c:ptCount val="8"/>
                <c:pt idx="0">
                  <c:v>4DAI</c:v>
                </c:pt>
                <c:pt idx="1">
                  <c:v>8DAI</c:v>
                </c:pt>
                <c:pt idx="2">
                  <c:v>12DAI</c:v>
                </c:pt>
                <c:pt idx="3">
                  <c:v>16DAI</c:v>
                </c:pt>
                <c:pt idx="4">
                  <c:v>20DAI</c:v>
                </c:pt>
                <c:pt idx="5">
                  <c:v>25DAI</c:v>
                </c:pt>
                <c:pt idx="6">
                  <c:v>30DAI</c:v>
                </c:pt>
                <c:pt idx="7">
                  <c:v>40DAI</c:v>
                </c:pt>
              </c:strCache>
            </c:strRef>
          </c:cat>
          <c:val>
            <c:numRef>
              <c:f>'not by root weight'!$C$32:$J$32</c:f>
              <c:numCache>
                <c:formatCode>General</c:formatCode>
                <c:ptCount val="8"/>
                <c:pt idx="0">
                  <c:v>0.0</c:v>
                </c:pt>
                <c:pt idx="1">
                  <c:v>0.0</c:v>
                </c:pt>
                <c:pt idx="2">
                  <c:v>0.2</c:v>
                </c:pt>
                <c:pt idx="3">
                  <c:v>7.6</c:v>
                </c:pt>
                <c:pt idx="4">
                  <c:v>34.3</c:v>
                </c:pt>
                <c:pt idx="5">
                  <c:v>38.3</c:v>
                </c:pt>
                <c:pt idx="6">
                  <c:v>26.8</c:v>
                </c:pt>
                <c:pt idx="7">
                  <c:v>24.5</c:v>
                </c:pt>
              </c:numCache>
            </c:numRef>
          </c:val>
        </c:ser>
        <c:ser>
          <c:idx val="2"/>
          <c:order val="2"/>
          <c:tx>
            <c:strRef>
              <c:f>'not by root weight'!$A$33</c:f>
              <c:strCache>
                <c:ptCount val="1"/>
                <c:pt idx="0">
                  <c:v>CH14</c:v>
                </c:pt>
              </c:strCache>
            </c:strRef>
          </c:tx>
          <c:spPr>
            <a:ln w="22225" cap="rnd">
              <a:solidFill>
                <a:srgbClr val="FF0000"/>
              </a:solidFill>
              <a:round/>
            </a:ln>
            <a:effectLst/>
          </c:spPr>
          <c:marker>
            <c:symbol val="triangle"/>
            <c:size val="6"/>
            <c:spPr>
              <a:solidFill>
                <a:srgbClr val="FF0000"/>
              </a:solidFill>
              <a:ln w="9525">
                <a:solidFill>
                  <a:srgbClr val="FF0000"/>
                </a:solidFill>
                <a:round/>
              </a:ln>
              <a:effectLst/>
            </c:spPr>
          </c:marker>
          <c:cat>
            <c:strRef>
              <c:f>'not by root weight'!$C$30:$J$30</c:f>
              <c:strCache>
                <c:ptCount val="8"/>
                <c:pt idx="0">
                  <c:v>4DAI</c:v>
                </c:pt>
                <c:pt idx="1">
                  <c:v>8DAI</c:v>
                </c:pt>
                <c:pt idx="2">
                  <c:v>12DAI</c:v>
                </c:pt>
                <c:pt idx="3">
                  <c:v>16DAI</c:v>
                </c:pt>
                <c:pt idx="4">
                  <c:v>20DAI</c:v>
                </c:pt>
                <c:pt idx="5">
                  <c:v>25DAI</c:v>
                </c:pt>
                <c:pt idx="6">
                  <c:v>30DAI</c:v>
                </c:pt>
                <c:pt idx="7">
                  <c:v>40DAI</c:v>
                </c:pt>
              </c:strCache>
            </c:strRef>
          </c:cat>
          <c:val>
            <c:numRef>
              <c:f>'not by root weight'!$C$33:$J$33</c:f>
              <c:numCache>
                <c:formatCode>General</c:formatCode>
                <c:ptCount val="8"/>
                <c:pt idx="0">
                  <c:v>0.0</c:v>
                </c:pt>
                <c:pt idx="1">
                  <c:v>0.0</c:v>
                </c:pt>
                <c:pt idx="2">
                  <c:v>0.4</c:v>
                </c:pt>
                <c:pt idx="3">
                  <c:v>26.7</c:v>
                </c:pt>
                <c:pt idx="4">
                  <c:v>64.6</c:v>
                </c:pt>
                <c:pt idx="5">
                  <c:v>68.3</c:v>
                </c:pt>
                <c:pt idx="6">
                  <c:v>67.5</c:v>
                </c:pt>
                <c:pt idx="7">
                  <c:v>55.0</c:v>
                </c:pt>
              </c:numCache>
            </c:numRef>
          </c:val>
        </c:ser>
        <c:ser>
          <c:idx val="3"/>
          <c:order val="3"/>
          <c:tx>
            <c:strRef>
              <c:f>'not by root weight'!$A$34</c:f>
              <c:strCache>
                <c:ptCount val="1"/>
                <c:pt idx="0">
                  <c:v>M120</c:v>
                </c:pt>
              </c:strCache>
            </c:strRef>
          </c:tx>
          <c:spPr>
            <a:ln w="22225" cap="rnd">
              <a:solidFill>
                <a:schemeClr val="accent6"/>
              </a:solidFill>
              <a:round/>
            </a:ln>
            <a:effectLst/>
          </c:spPr>
          <c:marker>
            <c:symbol val="x"/>
            <c:size val="6"/>
            <c:spPr>
              <a:noFill/>
              <a:ln w="9525">
                <a:solidFill>
                  <a:schemeClr val="accent6"/>
                </a:solidFill>
                <a:round/>
              </a:ln>
              <a:effectLst/>
            </c:spPr>
          </c:marker>
          <c:cat>
            <c:strRef>
              <c:f>'not by root weight'!$C$30:$J$30</c:f>
              <c:strCache>
                <c:ptCount val="8"/>
                <c:pt idx="0">
                  <c:v>4DAI</c:v>
                </c:pt>
                <c:pt idx="1">
                  <c:v>8DAI</c:v>
                </c:pt>
                <c:pt idx="2">
                  <c:v>12DAI</c:v>
                </c:pt>
                <c:pt idx="3">
                  <c:v>16DAI</c:v>
                </c:pt>
                <c:pt idx="4">
                  <c:v>20DAI</c:v>
                </c:pt>
                <c:pt idx="5">
                  <c:v>25DAI</c:v>
                </c:pt>
                <c:pt idx="6">
                  <c:v>30DAI</c:v>
                </c:pt>
                <c:pt idx="7">
                  <c:v>40DAI</c:v>
                </c:pt>
              </c:strCache>
            </c:strRef>
          </c:cat>
          <c:val>
            <c:numRef>
              <c:f>'not by root weight'!$C$34:$J$34</c:f>
              <c:numCache>
                <c:formatCode>General</c:formatCode>
                <c:ptCount val="8"/>
                <c:pt idx="0">
                  <c:v>0.0</c:v>
                </c:pt>
                <c:pt idx="1">
                  <c:v>0.0</c:v>
                </c:pt>
                <c:pt idx="2">
                  <c:v>0.0</c:v>
                </c:pt>
                <c:pt idx="3">
                  <c:v>5.9</c:v>
                </c:pt>
                <c:pt idx="4">
                  <c:v>18.0</c:v>
                </c:pt>
                <c:pt idx="5">
                  <c:v>23.8</c:v>
                </c:pt>
                <c:pt idx="6">
                  <c:v>13.9</c:v>
                </c:pt>
                <c:pt idx="7">
                  <c:v>13.8</c:v>
                </c:pt>
              </c:numCache>
            </c:numRef>
          </c:val>
        </c:ser>
        <c:marker val="1"/>
        <c:axId val="369143976"/>
        <c:axId val="369150232"/>
      </c:lineChart>
      <c:catAx>
        <c:axId val="369143976"/>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69150232"/>
        <c:crosses val="autoZero"/>
        <c:auto val="1"/>
        <c:lblAlgn val="ctr"/>
        <c:lblOffset val="100"/>
      </c:catAx>
      <c:valAx>
        <c:axId val="369150232"/>
        <c:scaling>
          <c:orientation val="minMax"/>
        </c:scaling>
        <c:axPos val="l"/>
        <c:title>
          <c:tx>
            <c:rich>
              <a:bodyPr rot="-5400000" spcFirstLastPara="1" vertOverflow="ellipsis" vert="horz" wrap="square" anchor="ctr" anchorCtr="1"/>
              <a:lstStyle/>
              <a:p>
                <a:pPr>
                  <a:defRPr sz="1400" b="0" i="0" u="none" strike="noStrike" kern="1200" cap="all" baseline="0">
                    <a:solidFill>
                      <a:schemeClr val="dk1"/>
                    </a:solidFill>
                    <a:latin typeface="Times New Roman" panose="02020603050405020304" pitchFamily="18" charset="0"/>
                    <a:ea typeface="+mn-ea"/>
                    <a:cs typeface="Times New Roman" panose="02020603050405020304" pitchFamily="18" charset="0"/>
                  </a:defRPr>
                </a:pPr>
                <a:r>
                  <a:rPr lang="en-US" sz="1400"/>
                  <a:t>ROOt-knot Numbners</a:t>
                </a:r>
              </a:p>
            </c:rich>
          </c:tx>
          <c:layout/>
          <c:spPr>
            <a:noFill/>
            <a:ln>
              <a:noFill/>
            </a:ln>
            <a:effectLst/>
          </c:spPr>
        </c:title>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69143976"/>
        <c:crosses val="autoZero"/>
        <c:crossBetween val="between"/>
      </c:valAx>
      <c:spPr>
        <a:noFill/>
        <a:ln>
          <a:noFill/>
        </a:ln>
        <a:effectLst/>
      </c:spPr>
    </c:plotArea>
    <c:plotVisOnly val="1"/>
    <c:dispBlanksAs val="gap"/>
  </c:chart>
  <c:spPr>
    <a:pattFill prst="pct5">
      <a:fgClr>
        <a:schemeClr val="lt1"/>
      </a:fgClr>
      <a:bgClr>
        <a:schemeClr val="bg2"/>
      </a:bgClr>
    </a:pattFill>
    <a:ln w="12700" cap="flat" cmpd="sng" algn="ctr">
      <a:solidFill>
        <a:schemeClr val="dk1"/>
      </a:solidFill>
      <a:prstDash val="solid"/>
      <a:miter lim="800000"/>
    </a:ln>
    <a:effectLst/>
  </c:spPr>
  <c:txPr>
    <a:bodyPr/>
    <a:lstStyle/>
    <a:p>
      <a:pPr>
        <a:defRPr>
          <a:solidFill>
            <a:schemeClr val="dk1"/>
          </a:solidFill>
          <a:latin typeface="Times New Roman" panose="02020603050405020304" pitchFamily="18" charset="0"/>
          <a:ea typeface="+mn-ea"/>
          <a:cs typeface="Times New Roman" panose="02020603050405020304" pitchFamily="18"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lineChart>
        <c:grouping val="standard"/>
        <c:ser>
          <c:idx val="0"/>
          <c:order val="0"/>
          <c:tx>
            <c:strRef>
              <c:f>Sheet1!$A$8</c:f>
              <c:strCache>
                <c:ptCount val="1"/>
                <c:pt idx="0">
                  <c:v>Coker</c:v>
                </c:pt>
              </c:strCache>
            </c:strRef>
          </c:tx>
          <c:spPr>
            <a:ln w="22225" cap="rnd">
              <a:solidFill>
                <a:srgbClr val="002060"/>
              </a:solidFill>
              <a:round/>
            </a:ln>
            <a:effectLst/>
          </c:spPr>
          <c:marker>
            <c:symbol val="diamond"/>
            <c:size val="6"/>
            <c:spPr>
              <a:solidFill>
                <a:srgbClr val="002060"/>
              </a:solidFill>
              <a:ln w="9525">
                <a:solidFill>
                  <a:srgbClr val="002060"/>
                </a:solidFill>
                <a:round/>
              </a:ln>
              <a:effectLst/>
            </c:spPr>
          </c:marker>
          <c:cat>
            <c:strRef>
              <c:f>Sheet1!$B$7:$E$7</c:f>
              <c:strCache>
                <c:ptCount val="4"/>
                <c:pt idx="0">
                  <c:v>20DAI</c:v>
                </c:pt>
                <c:pt idx="1">
                  <c:v>25DAI</c:v>
                </c:pt>
                <c:pt idx="2">
                  <c:v>30DAI</c:v>
                </c:pt>
                <c:pt idx="3">
                  <c:v>40DAI</c:v>
                </c:pt>
              </c:strCache>
            </c:strRef>
          </c:cat>
          <c:val>
            <c:numRef>
              <c:f>Sheet1!$B$8:$E$8</c:f>
              <c:numCache>
                <c:formatCode>General</c:formatCode>
                <c:ptCount val="4"/>
                <c:pt idx="0">
                  <c:v>3162.3</c:v>
                </c:pt>
                <c:pt idx="1">
                  <c:v>1995.3</c:v>
                </c:pt>
                <c:pt idx="2">
                  <c:v>19952.59999999999</c:v>
                </c:pt>
                <c:pt idx="3">
                  <c:v>63095.7</c:v>
                </c:pt>
              </c:numCache>
            </c:numRef>
          </c:val>
        </c:ser>
        <c:ser>
          <c:idx val="1"/>
          <c:order val="1"/>
          <c:tx>
            <c:strRef>
              <c:f>Sheet1!$A$9</c:f>
              <c:strCache>
                <c:ptCount val="1"/>
                <c:pt idx="0">
                  <c:v>CH11</c:v>
                </c:pt>
              </c:strCache>
            </c:strRef>
          </c:tx>
          <c:spPr>
            <a:ln w="22225" cap="rnd">
              <a:solidFill>
                <a:schemeClr val="tx1"/>
              </a:solidFill>
              <a:round/>
            </a:ln>
            <a:effectLst/>
          </c:spPr>
          <c:marker>
            <c:symbol val="square"/>
            <c:size val="6"/>
            <c:spPr>
              <a:solidFill>
                <a:schemeClr val="tx1"/>
              </a:solidFill>
              <a:ln w="9525">
                <a:solidFill>
                  <a:schemeClr val="tx1"/>
                </a:solidFill>
                <a:round/>
              </a:ln>
              <a:effectLst/>
            </c:spPr>
          </c:marker>
          <c:cat>
            <c:strRef>
              <c:f>Sheet1!$B$7:$E$7</c:f>
              <c:strCache>
                <c:ptCount val="4"/>
                <c:pt idx="0">
                  <c:v>20DAI</c:v>
                </c:pt>
                <c:pt idx="1">
                  <c:v>25DAI</c:v>
                </c:pt>
                <c:pt idx="2">
                  <c:v>30DAI</c:v>
                </c:pt>
                <c:pt idx="3">
                  <c:v>40DAI</c:v>
                </c:pt>
              </c:strCache>
            </c:strRef>
          </c:cat>
          <c:val>
            <c:numRef>
              <c:f>Sheet1!$B$9:$E$9</c:f>
              <c:numCache>
                <c:formatCode>General</c:formatCode>
                <c:ptCount val="4"/>
                <c:pt idx="0">
                  <c:v>251.2</c:v>
                </c:pt>
                <c:pt idx="1">
                  <c:v>316.2</c:v>
                </c:pt>
                <c:pt idx="2">
                  <c:v>1584.9</c:v>
                </c:pt>
                <c:pt idx="3">
                  <c:v>3981.1</c:v>
                </c:pt>
              </c:numCache>
            </c:numRef>
          </c:val>
        </c:ser>
        <c:ser>
          <c:idx val="2"/>
          <c:order val="2"/>
          <c:tx>
            <c:strRef>
              <c:f>Sheet1!$A$10</c:f>
              <c:strCache>
                <c:ptCount val="1"/>
                <c:pt idx="0">
                  <c:v>CH14</c:v>
                </c:pt>
              </c:strCache>
            </c:strRef>
          </c:tx>
          <c:spPr>
            <a:ln w="22225" cap="rnd">
              <a:solidFill>
                <a:srgbClr val="FF0000"/>
              </a:solidFill>
              <a:round/>
            </a:ln>
            <a:effectLst/>
          </c:spPr>
          <c:marker>
            <c:symbol val="triangle"/>
            <c:size val="6"/>
            <c:spPr>
              <a:solidFill>
                <a:srgbClr val="FF0000"/>
              </a:solidFill>
              <a:ln w="9525">
                <a:solidFill>
                  <a:srgbClr val="FF0000"/>
                </a:solidFill>
                <a:round/>
              </a:ln>
              <a:effectLst/>
            </c:spPr>
          </c:marker>
          <c:cat>
            <c:strRef>
              <c:f>Sheet1!$B$7:$E$7</c:f>
              <c:strCache>
                <c:ptCount val="4"/>
                <c:pt idx="0">
                  <c:v>20DAI</c:v>
                </c:pt>
                <c:pt idx="1">
                  <c:v>25DAI</c:v>
                </c:pt>
                <c:pt idx="2">
                  <c:v>30DAI</c:v>
                </c:pt>
                <c:pt idx="3">
                  <c:v>40DAI</c:v>
                </c:pt>
              </c:strCache>
            </c:strRef>
          </c:cat>
          <c:val>
            <c:numRef>
              <c:f>Sheet1!$B$10:$E$10</c:f>
              <c:numCache>
                <c:formatCode>General</c:formatCode>
                <c:ptCount val="4"/>
                <c:pt idx="0">
                  <c:v>1258.9</c:v>
                </c:pt>
                <c:pt idx="1">
                  <c:v>794.3</c:v>
                </c:pt>
                <c:pt idx="2">
                  <c:v>2511.9</c:v>
                </c:pt>
                <c:pt idx="3">
                  <c:v>10000.0</c:v>
                </c:pt>
              </c:numCache>
            </c:numRef>
          </c:val>
        </c:ser>
        <c:ser>
          <c:idx val="3"/>
          <c:order val="3"/>
          <c:tx>
            <c:strRef>
              <c:f>Sheet1!$A$11</c:f>
              <c:strCache>
                <c:ptCount val="1"/>
                <c:pt idx="0">
                  <c:v>M120</c:v>
                </c:pt>
              </c:strCache>
            </c:strRef>
          </c:tx>
          <c:spPr>
            <a:ln w="22225" cap="rnd">
              <a:solidFill>
                <a:schemeClr val="accent6"/>
              </a:solidFill>
              <a:round/>
            </a:ln>
            <a:effectLst/>
          </c:spPr>
          <c:marker>
            <c:symbol val="x"/>
            <c:size val="6"/>
            <c:spPr>
              <a:noFill/>
              <a:ln w="9525">
                <a:solidFill>
                  <a:schemeClr val="accent6"/>
                </a:solidFill>
                <a:round/>
              </a:ln>
              <a:effectLst/>
            </c:spPr>
          </c:marker>
          <c:cat>
            <c:strRef>
              <c:f>Sheet1!$B$7:$E$7</c:f>
              <c:strCache>
                <c:ptCount val="4"/>
                <c:pt idx="0">
                  <c:v>20DAI</c:v>
                </c:pt>
                <c:pt idx="1">
                  <c:v>25DAI</c:v>
                </c:pt>
                <c:pt idx="2">
                  <c:v>30DAI</c:v>
                </c:pt>
                <c:pt idx="3">
                  <c:v>40DAI</c:v>
                </c:pt>
              </c:strCache>
            </c:strRef>
          </c:cat>
          <c:val>
            <c:numRef>
              <c:f>Sheet1!$B$11:$E$11</c:f>
              <c:numCache>
                <c:formatCode>General</c:formatCode>
                <c:ptCount val="4"/>
                <c:pt idx="0">
                  <c:v>158.5</c:v>
                </c:pt>
                <c:pt idx="1">
                  <c:v>199.5</c:v>
                </c:pt>
                <c:pt idx="2">
                  <c:v>398.1</c:v>
                </c:pt>
                <c:pt idx="3">
                  <c:v>501.2</c:v>
                </c:pt>
              </c:numCache>
            </c:numRef>
          </c:val>
        </c:ser>
        <c:marker val="1"/>
        <c:axId val="372674856"/>
        <c:axId val="372681000"/>
      </c:lineChart>
      <c:catAx>
        <c:axId val="372674856"/>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72681000"/>
        <c:crosses val="autoZero"/>
        <c:auto val="1"/>
        <c:lblAlgn val="ctr"/>
        <c:lblOffset val="100"/>
      </c:catAx>
      <c:valAx>
        <c:axId val="372681000"/>
        <c:scaling>
          <c:orientation val="minMax"/>
        </c:scaling>
        <c:axPos val="l"/>
        <c:title>
          <c:tx>
            <c:rich>
              <a:bodyPr rot="-5400000" spcFirstLastPara="1" vertOverflow="ellipsis" vert="horz" wrap="square" anchor="ctr" anchorCtr="1"/>
              <a:lstStyle/>
              <a:p>
                <a:pPr>
                  <a:defRPr sz="1400" b="0" i="0" u="none" strike="noStrike" kern="1200" cap="all" baseline="0">
                    <a:solidFill>
                      <a:schemeClr val="dk1"/>
                    </a:solidFill>
                    <a:latin typeface="Times New Roman" panose="02020603050405020304" pitchFamily="18" charset="0"/>
                    <a:ea typeface="+mn-ea"/>
                    <a:cs typeface="Times New Roman" panose="02020603050405020304" pitchFamily="18" charset="0"/>
                  </a:defRPr>
                </a:pPr>
                <a:r>
                  <a:rPr lang="en-US" sz="1400" dirty="0" smtClean="0"/>
                  <a:t>Egg numbers</a:t>
                </a:r>
                <a:endParaRPr lang="en-US" sz="1400" dirty="0"/>
              </a:p>
            </c:rich>
          </c:tx>
          <c:layout/>
          <c:spPr>
            <a:noFill/>
            <a:ln>
              <a:noFill/>
            </a:ln>
            <a:effectLst/>
          </c:spPr>
        </c:title>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72674856"/>
        <c:crosses val="autoZero"/>
        <c:crossBetween val="between"/>
      </c:valAx>
      <c:spPr>
        <a:noFill/>
        <a:ln>
          <a:noFill/>
        </a:ln>
        <a:effectLst/>
      </c:spPr>
    </c:plotArea>
    <c:plotVisOnly val="1"/>
    <c:dispBlanksAs val="gap"/>
  </c:chart>
  <c:spPr>
    <a:pattFill prst="pct5">
      <a:fgClr>
        <a:schemeClr val="bg1"/>
      </a:fgClr>
      <a:bgClr>
        <a:schemeClr val="bg2"/>
      </a:bgClr>
    </a:pattFill>
    <a:ln w="12700" cap="flat" cmpd="sng" algn="ctr">
      <a:solidFill>
        <a:schemeClr val="dk1"/>
      </a:solidFill>
      <a:prstDash val="solid"/>
      <a:miter lim="800000"/>
    </a:ln>
    <a:effectLst/>
  </c:spPr>
  <c:txPr>
    <a:bodyPr/>
    <a:lstStyle/>
    <a:p>
      <a:pPr>
        <a:defRPr>
          <a:solidFill>
            <a:schemeClr val="dk1"/>
          </a:solidFill>
          <a:latin typeface="Times New Roman" panose="02020603050405020304" pitchFamily="18" charset="0"/>
          <a:ea typeface="+mn-ea"/>
          <a:cs typeface="Times New Roman" panose="02020603050405020304" pitchFamily="18" charset="0"/>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
  <c:chart>
    <c:autoTitleDeleted val="1"/>
    <c:plotArea>
      <c:layout>
        <c:manualLayout>
          <c:layoutTarget val="inner"/>
          <c:xMode val="edge"/>
          <c:yMode val="edge"/>
          <c:x val="0.0857959035340154"/>
          <c:y val="0.0952193682426304"/>
          <c:w val="0.846700212838206"/>
          <c:h val="0.84082522029806"/>
        </c:manualLayout>
      </c:layout>
      <c:lineChart>
        <c:grouping val="standard"/>
        <c:ser>
          <c:idx val="0"/>
          <c:order val="0"/>
          <c:tx>
            <c:strRef>
              <c:f>'total numbers'!$A$3</c:f>
              <c:strCache>
                <c:ptCount val="1"/>
                <c:pt idx="0">
                  <c:v>Coker</c:v>
                </c:pt>
              </c:strCache>
            </c:strRef>
          </c:tx>
          <c:spPr>
            <a:ln w="22225" cap="rnd">
              <a:solidFill>
                <a:srgbClr val="002060"/>
              </a:solidFill>
              <a:round/>
            </a:ln>
            <a:effectLst/>
          </c:spPr>
          <c:marker>
            <c:symbol val="diamond"/>
            <c:size val="6"/>
            <c:spPr>
              <a:solidFill>
                <a:srgbClr val="002060"/>
              </a:solidFill>
              <a:ln w="9525">
                <a:solidFill>
                  <a:srgbClr val="002060"/>
                </a:solidFill>
                <a:round/>
              </a:ln>
              <a:effectLst/>
            </c:spPr>
          </c:marker>
          <c:cat>
            <c:strRef>
              <c:f>'total numbers'!$B$2:$I$2</c:f>
              <c:strCache>
                <c:ptCount val="8"/>
                <c:pt idx="0">
                  <c:v>4DAI</c:v>
                </c:pt>
                <c:pt idx="1">
                  <c:v>8DAI</c:v>
                </c:pt>
                <c:pt idx="2">
                  <c:v>12DAI</c:v>
                </c:pt>
                <c:pt idx="3">
                  <c:v>16DAI</c:v>
                </c:pt>
                <c:pt idx="4">
                  <c:v>20DAI</c:v>
                </c:pt>
                <c:pt idx="5">
                  <c:v>25DAI</c:v>
                </c:pt>
                <c:pt idx="6">
                  <c:v>30DAI</c:v>
                </c:pt>
                <c:pt idx="7">
                  <c:v>40DAI</c:v>
                </c:pt>
              </c:strCache>
            </c:strRef>
          </c:cat>
          <c:val>
            <c:numRef>
              <c:f>'total numbers'!$B$3:$I$3</c:f>
              <c:numCache>
                <c:formatCode>General</c:formatCode>
                <c:ptCount val="8"/>
                <c:pt idx="0">
                  <c:v>1.1</c:v>
                </c:pt>
                <c:pt idx="1">
                  <c:v>28.7</c:v>
                </c:pt>
                <c:pt idx="2">
                  <c:v>66.7</c:v>
                </c:pt>
                <c:pt idx="3">
                  <c:v>105.0</c:v>
                </c:pt>
                <c:pt idx="4">
                  <c:v>185.5</c:v>
                </c:pt>
                <c:pt idx="5">
                  <c:v>141.9</c:v>
                </c:pt>
                <c:pt idx="6">
                  <c:v>189.0</c:v>
                </c:pt>
                <c:pt idx="7">
                  <c:v>284.8999999999999</c:v>
                </c:pt>
              </c:numCache>
            </c:numRef>
          </c:val>
        </c:ser>
        <c:ser>
          <c:idx val="1"/>
          <c:order val="1"/>
          <c:tx>
            <c:strRef>
              <c:f>'total numbers'!$A$4</c:f>
              <c:strCache>
                <c:ptCount val="1"/>
                <c:pt idx="0">
                  <c:v>CH11</c:v>
                </c:pt>
              </c:strCache>
            </c:strRef>
          </c:tx>
          <c:spPr>
            <a:ln w="22225" cap="rnd">
              <a:solidFill>
                <a:schemeClr val="tx1"/>
              </a:solidFill>
              <a:round/>
            </a:ln>
            <a:effectLst/>
          </c:spPr>
          <c:marker>
            <c:symbol val="square"/>
            <c:size val="6"/>
            <c:spPr>
              <a:solidFill>
                <a:schemeClr val="tx1"/>
              </a:solidFill>
              <a:ln w="9525">
                <a:solidFill>
                  <a:schemeClr val="tx1"/>
                </a:solidFill>
                <a:round/>
              </a:ln>
              <a:effectLst/>
            </c:spPr>
          </c:marker>
          <c:cat>
            <c:strRef>
              <c:f>'total numbers'!$B$2:$I$2</c:f>
              <c:strCache>
                <c:ptCount val="8"/>
                <c:pt idx="0">
                  <c:v>4DAI</c:v>
                </c:pt>
                <c:pt idx="1">
                  <c:v>8DAI</c:v>
                </c:pt>
                <c:pt idx="2">
                  <c:v>12DAI</c:v>
                </c:pt>
                <c:pt idx="3">
                  <c:v>16DAI</c:v>
                </c:pt>
                <c:pt idx="4">
                  <c:v>20DAI</c:v>
                </c:pt>
                <c:pt idx="5">
                  <c:v>25DAI</c:v>
                </c:pt>
                <c:pt idx="6">
                  <c:v>30DAI</c:v>
                </c:pt>
                <c:pt idx="7">
                  <c:v>40DAI</c:v>
                </c:pt>
              </c:strCache>
            </c:strRef>
          </c:cat>
          <c:val>
            <c:numRef>
              <c:f>'total numbers'!$B$4:$I$4</c:f>
              <c:numCache>
                <c:formatCode>General</c:formatCode>
                <c:ptCount val="8"/>
                <c:pt idx="0">
                  <c:v>1.0</c:v>
                </c:pt>
                <c:pt idx="1">
                  <c:v>36.9</c:v>
                </c:pt>
                <c:pt idx="2">
                  <c:v>24.2</c:v>
                </c:pt>
                <c:pt idx="3">
                  <c:v>55.3</c:v>
                </c:pt>
                <c:pt idx="4">
                  <c:v>118.4</c:v>
                </c:pt>
                <c:pt idx="5">
                  <c:v>80.8</c:v>
                </c:pt>
                <c:pt idx="6">
                  <c:v>65.2</c:v>
                </c:pt>
                <c:pt idx="7">
                  <c:v>90.8</c:v>
                </c:pt>
              </c:numCache>
            </c:numRef>
          </c:val>
        </c:ser>
        <c:ser>
          <c:idx val="2"/>
          <c:order val="2"/>
          <c:tx>
            <c:strRef>
              <c:f>'total numbers'!$A$5</c:f>
              <c:strCache>
                <c:ptCount val="1"/>
                <c:pt idx="0">
                  <c:v>CH14</c:v>
                </c:pt>
              </c:strCache>
            </c:strRef>
          </c:tx>
          <c:spPr>
            <a:ln w="22225" cap="rnd">
              <a:solidFill>
                <a:srgbClr val="FF0000"/>
              </a:solidFill>
              <a:round/>
            </a:ln>
            <a:effectLst/>
          </c:spPr>
          <c:marker>
            <c:symbol val="triangle"/>
            <c:size val="6"/>
            <c:spPr>
              <a:solidFill>
                <a:srgbClr val="FF0000"/>
              </a:solidFill>
              <a:ln w="9525">
                <a:solidFill>
                  <a:srgbClr val="FF0000"/>
                </a:solidFill>
                <a:round/>
              </a:ln>
              <a:effectLst/>
            </c:spPr>
          </c:marker>
          <c:cat>
            <c:strRef>
              <c:f>'total numbers'!$B$2:$I$2</c:f>
              <c:strCache>
                <c:ptCount val="8"/>
                <c:pt idx="0">
                  <c:v>4DAI</c:v>
                </c:pt>
                <c:pt idx="1">
                  <c:v>8DAI</c:v>
                </c:pt>
                <c:pt idx="2">
                  <c:v>12DAI</c:v>
                </c:pt>
                <c:pt idx="3">
                  <c:v>16DAI</c:v>
                </c:pt>
                <c:pt idx="4">
                  <c:v>20DAI</c:v>
                </c:pt>
                <c:pt idx="5">
                  <c:v>25DAI</c:v>
                </c:pt>
                <c:pt idx="6">
                  <c:v>30DAI</c:v>
                </c:pt>
                <c:pt idx="7">
                  <c:v>40DAI</c:v>
                </c:pt>
              </c:strCache>
            </c:strRef>
          </c:cat>
          <c:val>
            <c:numRef>
              <c:f>'total numbers'!$B$5:$I$5</c:f>
              <c:numCache>
                <c:formatCode>General</c:formatCode>
                <c:ptCount val="8"/>
                <c:pt idx="0">
                  <c:v>1.1</c:v>
                </c:pt>
                <c:pt idx="1">
                  <c:v>28.7</c:v>
                </c:pt>
                <c:pt idx="2">
                  <c:v>57.9</c:v>
                </c:pt>
                <c:pt idx="3">
                  <c:v>111.6</c:v>
                </c:pt>
                <c:pt idx="4">
                  <c:v>160.9</c:v>
                </c:pt>
                <c:pt idx="5">
                  <c:v>126.6</c:v>
                </c:pt>
                <c:pt idx="6">
                  <c:v>115.6</c:v>
                </c:pt>
                <c:pt idx="7">
                  <c:v>184.4</c:v>
                </c:pt>
              </c:numCache>
            </c:numRef>
          </c:val>
        </c:ser>
        <c:ser>
          <c:idx val="3"/>
          <c:order val="3"/>
          <c:tx>
            <c:strRef>
              <c:f>'total numbers'!$A$6</c:f>
              <c:strCache>
                <c:ptCount val="1"/>
                <c:pt idx="0">
                  <c:v>M120</c:v>
                </c:pt>
              </c:strCache>
            </c:strRef>
          </c:tx>
          <c:spPr>
            <a:ln w="22225" cap="rnd">
              <a:solidFill>
                <a:schemeClr val="accent4"/>
              </a:solidFill>
              <a:round/>
            </a:ln>
            <a:effectLst/>
          </c:spPr>
          <c:marker>
            <c:symbol val="x"/>
            <c:size val="6"/>
            <c:spPr>
              <a:noFill/>
              <a:ln w="9525">
                <a:solidFill>
                  <a:schemeClr val="accent4"/>
                </a:solidFill>
                <a:round/>
              </a:ln>
              <a:effectLst/>
            </c:spPr>
          </c:marker>
          <c:cat>
            <c:strRef>
              <c:f>'total numbers'!$B$2:$I$2</c:f>
              <c:strCache>
                <c:ptCount val="8"/>
                <c:pt idx="0">
                  <c:v>4DAI</c:v>
                </c:pt>
                <c:pt idx="1">
                  <c:v>8DAI</c:v>
                </c:pt>
                <c:pt idx="2">
                  <c:v>12DAI</c:v>
                </c:pt>
                <c:pt idx="3">
                  <c:v>16DAI</c:v>
                </c:pt>
                <c:pt idx="4">
                  <c:v>20DAI</c:v>
                </c:pt>
                <c:pt idx="5">
                  <c:v>25DAI</c:v>
                </c:pt>
                <c:pt idx="6">
                  <c:v>30DAI</c:v>
                </c:pt>
                <c:pt idx="7">
                  <c:v>40DAI</c:v>
                </c:pt>
              </c:strCache>
            </c:strRef>
          </c:cat>
          <c:val>
            <c:numRef>
              <c:f>'total numbers'!$B$6:$I$6</c:f>
              <c:numCache>
                <c:formatCode>General</c:formatCode>
                <c:ptCount val="8"/>
                <c:pt idx="0">
                  <c:v>1.5</c:v>
                </c:pt>
                <c:pt idx="1">
                  <c:v>18.3</c:v>
                </c:pt>
                <c:pt idx="2">
                  <c:v>16.6</c:v>
                </c:pt>
                <c:pt idx="3">
                  <c:v>45.9</c:v>
                </c:pt>
                <c:pt idx="4">
                  <c:v>57.2</c:v>
                </c:pt>
                <c:pt idx="5">
                  <c:v>55.9</c:v>
                </c:pt>
                <c:pt idx="6">
                  <c:v>38.0</c:v>
                </c:pt>
                <c:pt idx="7">
                  <c:v>32.3</c:v>
                </c:pt>
              </c:numCache>
            </c:numRef>
          </c:val>
        </c:ser>
        <c:marker val="1"/>
        <c:axId val="373841144"/>
        <c:axId val="373847304"/>
      </c:lineChart>
      <c:catAx>
        <c:axId val="373841144"/>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cap="all" spc="120" normalizeH="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73847304"/>
        <c:crosses val="autoZero"/>
        <c:auto val="1"/>
        <c:lblAlgn val="ctr"/>
        <c:lblOffset val="100"/>
      </c:catAx>
      <c:valAx>
        <c:axId val="373847304"/>
        <c:scaling>
          <c:orientation val="minMax"/>
        </c:scaling>
        <c:axPos val="l"/>
        <c:title>
          <c:tx>
            <c:rich>
              <a:bodyPr rot="-5400000" spcFirstLastPara="1" vertOverflow="ellipsis" vert="horz" wrap="square" anchor="ctr" anchorCtr="1"/>
              <a:lstStyle/>
              <a:p>
                <a:pPr>
                  <a:defRPr sz="1400" b="0" i="0" u="none" strike="noStrike" kern="1200" cap="all" baseline="0">
                    <a:solidFill>
                      <a:schemeClr val="dk1"/>
                    </a:solidFill>
                    <a:latin typeface="Times New Roman" panose="02020603050405020304" pitchFamily="18" charset="0"/>
                    <a:ea typeface="+mn-ea"/>
                    <a:cs typeface="Times New Roman" panose="02020603050405020304" pitchFamily="18" charset="0"/>
                  </a:defRPr>
                </a:pPr>
                <a:r>
                  <a:rPr lang="en-US" sz="1400" dirty="0" smtClean="0"/>
                  <a:t>Root-knot total numbers</a:t>
                </a:r>
                <a:endParaRPr lang="en-US" sz="1400" dirty="0"/>
              </a:p>
            </c:rich>
          </c:tx>
          <c:layout/>
          <c:spPr>
            <a:noFill/>
            <a:ln>
              <a:noFill/>
            </a:ln>
            <a:effectLst/>
          </c:spPr>
        </c:title>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Times New Roman" panose="02020603050405020304" pitchFamily="18" charset="0"/>
                <a:ea typeface="+mn-ea"/>
                <a:cs typeface="Times New Roman" panose="02020603050405020304" pitchFamily="18" charset="0"/>
              </a:defRPr>
            </a:pPr>
            <a:endParaRPr lang="en-US"/>
          </a:p>
        </c:txPr>
        <c:crossAx val="373841144"/>
        <c:crosses val="autoZero"/>
        <c:crossBetween val="between"/>
      </c:valAx>
      <c:spPr>
        <a:noFill/>
        <a:ln>
          <a:noFill/>
        </a:ln>
        <a:effectLst/>
      </c:spPr>
    </c:plotArea>
    <c:plotVisOnly val="1"/>
    <c:dispBlanksAs val="gap"/>
  </c:chart>
  <c:spPr>
    <a:pattFill prst="pct5">
      <a:fgClr>
        <a:schemeClr val="bg1"/>
      </a:fgClr>
      <a:bgClr>
        <a:schemeClr val="bg2"/>
      </a:bgClr>
    </a:pattFill>
    <a:ln w="12700" cap="flat" cmpd="sng" algn="ctr">
      <a:solidFill>
        <a:schemeClr val="dk1"/>
      </a:solidFill>
      <a:prstDash val="solid"/>
      <a:miter lim="800000"/>
    </a:ln>
    <a:effectLst/>
  </c:spPr>
  <c:txPr>
    <a:bodyPr/>
    <a:lstStyle/>
    <a:p>
      <a:pPr>
        <a:defRPr>
          <a:solidFill>
            <a:schemeClr val="dk1"/>
          </a:solidFill>
          <a:latin typeface="Times New Roman" panose="02020603050405020304" pitchFamily="18" charset="0"/>
          <a:ea typeface="+mn-ea"/>
          <a:cs typeface="Times New Roman" panose="02020603050405020304" pitchFamily="18" charset="0"/>
        </a:defRPr>
      </a:pPr>
      <a:endParaRPr lang="en-US"/>
    </a:p>
  </c:txPr>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1" Type="http://schemas.openxmlformats.org/officeDocument/2006/relationships/image" Target="../media/image32.jpeg"/><Relationship Id="rId2" Type="http://schemas.openxmlformats.org/officeDocument/2006/relationships/image" Target="../media/image3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1" Type="http://schemas.openxmlformats.org/officeDocument/2006/relationships/image" Target="../media/image32.jpeg"/><Relationship Id="rId2"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7C484-58C9-4F37-B38F-D42A77DDEA20}"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pt>
    <dgm:pt modelId="{0B06A963-6C82-4942-B941-AF35AEC55F4F}">
      <dgm:prSet phldrT="[Text]" custT="1"/>
      <dgm:spPr/>
      <dgm:t>
        <a:bodyPr/>
        <a:lstStyle/>
        <a:p>
          <a:r>
            <a:rPr lang="en-US" sz="2000" dirty="0" smtClean="0">
              <a:solidFill>
                <a:schemeClr val="tx1"/>
              </a:solidFill>
              <a:latin typeface="Times New Roman" panose="02020603050405020304" pitchFamily="18" charset="0"/>
              <a:cs typeface="Times New Roman" panose="02020603050405020304" pitchFamily="18" charset="0"/>
            </a:rPr>
            <a:t>Planting</a:t>
          </a:r>
          <a:endParaRPr lang="en-US" sz="2000" dirty="0">
            <a:solidFill>
              <a:schemeClr val="tx1"/>
            </a:solidFill>
            <a:latin typeface="Times New Roman" panose="02020603050405020304" pitchFamily="18" charset="0"/>
            <a:cs typeface="Times New Roman" panose="02020603050405020304" pitchFamily="18" charset="0"/>
          </a:endParaRPr>
        </a:p>
      </dgm:t>
    </dgm:pt>
    <dgm:pt modelId="{2261231D-4586-491D-9B2E-81AB26FAAB73}" type="parTrans" cxnId="{B8BE2365-6C8B-49B9-B776-A49F12A29C88}">
      <dgm:prSet/>
      <dgm:spPr/>
      <dgm:t>
        <a:bodyPr/>
        <a:lstStyle/>
        <a:p>
          <a:endParaRPr lang="en-US"/>
        </a:p>
      </dgm:t>
    </dgm:pt>
    <dgm:pt modelId="{FA3D986B-1774-4C0A-A26F-E89737FA90E9}" type="sibTrans" cxnId="{B8BE2365-6C8B-49B9-B776-A49F12A29C88}">
      <dgm:prSet/>
      <dgm:spPr/>
      <dgm:t>
        <a:bodyPr/>
        <a:lstStyle/>
        <a:p>
          <a:endParaRPr lang="en-US"/>
        </a:p>
      </dgm:t>
    </dgm:pt>
    <dgm:pt modelId="{3244C6E2-FB27-4F85-93CB-29FE4C902B4B}">
      <dgm:prSet phldrT="[Text]" custT="1"/>
      <dgm:spPr/>
      <dgm:t>
        <a:bodyPr/>
        <a:lstStyle/>
        <a:p>
          <a:r>
            <a:rPr lang="en-US" sz="2000" dirty="0" smtClean="0">
              <a:solidFill>
                <a:srgbClr val="000000"/>
              </a:solidFill>
              <a:latin typeface="Times New Roman" panose="02020603050405020304" pitchFamily="18" charset="0"/>
              <a:cs typeface="Times New Roman" panose="02020603050405020304" pitchFamily="18" charset="0"/>
            </a:rPr>
            <a:t>Inoculating</a:t>
          </a:r>
          <a:endParaRPr lang="en-US" sz="2000" dirty="0">
            <a:solidFill>
              <a:srgbClr val="000000"/>
            </a:solidFill>
            <a:latin typeface="Times New Roman" panose="02020603050405020304" pitchFamily="18" charset="0"/>
            <a:cs typeface="Times New Roman" panose="02020603050405020304" pitchFamily="18" charset="0"/>
          </a:endParaRPr>
        </a:p>
      </dgm:t>
    </dgm:pt>
    <dgm:pt modelId="{305CCD62-E4BF-49A6-8C79-0DBB13A22666}" type="parTrans" cxnId="{EE86BF2C-BFA4-4668-A458-1FD52ED55669}">
      <dgm:prSet/>
      <dgm:spPr/>
      <dgm:t>
        <a:bodyPr/>
        <a:lstStyle/>
        <a:p>
          <a:endParaRPr lang="en-US"/>
        </a:p>
      </dgm:t>
    </dgm:pt>
    <dgm:pt modelId="{4F0E828D-1F82-4B0C-B6FC-3F99CA7ABCDE}" type="sibTrans" cxnId="{EE86BF2C-BFA4-4668-A458-1FD52ED55669}">
      <dgm:prSet/>
      <dgm:spPr/>
      <dgm:t>
        <a:bodyPr/>
        <a:lstStyle/>
        <a:p>
          <a:endParaRPr lang="en-US"/>
        </a:p>
      </dgm:t>
    </dgm:pt>
    <dgm:pt modelId="{44B2D165-D465-429D-88E0-48DF26A1B73B}">
      <dgm:prSet phldrT="[Text]" custT="1"/>
      <dgm:spPr/>
      <dgm:t>
        <a:bodyPr/>
        <a:lstStyle/>
        <a:p>
          <a:r>
            <a:rPr lang="en-US" sz="2000" dirty="0" smtClean="0">
              <a:solidFill>
                <a:srgbClr val="000000"/>
              </a:solidFill>
              <a:latin typeface="Times New Roman" panose="02020603050405020304" pitchFamily="18" charset="0"/>
              <a:cs typeface="Times New Roman" panose="02020603050405020304" pitchFamily="18" charset="0"/>
            </a:rPr>
            <a:t>Staining</a:t>
          </a:r>
          <a:endParaRPr lang="en-US" sz="2000" dirty="0">
            <a:solidFill>
              <a:srgbClr val="000000"/>
            </a:solidFill>
            <a:latin typeface="Times New Roman" panose="02020603050405020304" pitchFamily="18" charset="0"/>
            <a:cs typeface="Times New Roman" panose="02020603050405020304" pitchFamily="18" charset="0"/>
          </a:endParaRPr>
        </a:p>
      </dgm:t>
    </dgm:pt>
    <dgm:pt modelId="{D41A8263-BB94-4837-9418-EB3F35C9F3B9}" type="parTrans" cxnId="{861911C5-653F-4A86-90CE-C3E5A2A8ED99}">
      <dgm:prSet/>
      <dgm:spPr/>
      <dgm:t>
        <a:bodyPr/>
        <a:lstStyle/>
        <a:p>
          <a:endParaRPr lang="en-US"/>
        </a:p>
      </dgm:t>
    </dgm:pt>
    <dgm:pt modelId="{1494A329-36E4-4F5E-B08C-E7F74E9A5CFC}" type="sibTrans" cxnId="{861911C5-653F-4A86-90CE-C3E5A2A8ED99}">
      <dgm:prSet/>
      <dgm:spPr/>
      <dgm:t>
        <a:bodyPr/>
        <a:lstStyle/>
        <a:p>
          <a:endParaRPr lang="en-US"/>
        </a:p>
      </dgm:t>
    </dgm:pt>
    <dgm:pt modelId="{165867F5-F84A-4FAC-A5A2-AAD786FA8170}">
      <dgm:prSet phldrT="[Text]" custT="1"/>
      <dgm:spPr/>
      <dgm:t>
        <a:bodyPr/>
        <a:lstStyle/>
        <a:p>
          <a:r>
            <a:rPr lang="en-US" sz="2000" dirty="0" smtClean="0">
              <a:solidFill>
                <a:srgbClr val="000000"/>
              </a:solidFill>
              <a:latin typeface="Times New Roman" panose="02020603050405020304" pitchFamily="18" charset="0"/>
              <a:cs typeface="Times New Roman" panose="02020603050405020304" pitchFamily="18" charset="0"/>
            </a:rPr>
            <a:t>Mounting</a:t>
          </a:r>
          <a:endParaRPr lang="en-US" sz="2000" dirty="0">
            <a:solidFill>
              <a:srgbClr val="000000"/>
            </a:solidFill>
            <a:latin typeface="Times New Roman" panose="02020603050405020304" pitchFamily="18" charset="0"/>
            <a:cs typeface="Times New Roman" panose="02020603050405020304" pitchFamily="18" charset="0"/>
          </a:endParaRPr>
        </a:p>
      </dgm:t>
    </dgm:pt>
    <dgm:pt modelId="{846648AB-2704-43DA-B3EE-DB0AA906BF80}" type="parTrans" cxnId="{123AC2B8-B93F-46FF-AC47-2BE85D78E2C3}">
      <dgm:prSet/>
      <dgm:spPr/>
      <dgm:t>
        <a:bodyPr/>
        <a:lstStyle/>
        <a:p>
          <a:endParaRPr lang="en-US"/>
        </a:p>
      </dgm:t>
    </dgm:pt>
    <dgm:pt modelId="{1143780D-7E3B-4F0B-A7C1-0B902D004005}" type="sibTrans" cxnId="{123AC2B8-B93F-46FF-AC47-2BE85D78E2C3}">
      <dgm:prSet/>
      <dgm:spPr/>
      <dgm:t>
        <a:bodyPr/>
        <a:lstStyle/>
        <a:p>
          <a:endParaRPr lang="en-US"/>
        </a:p>
      </dgm:t>
    </dgm:pt>
    <dgm:pt modelId="{78C9E0B7-E9C3-4E36-8C93-A380E62E2B6D}">
      <dgm:prSet phldrT="[Text]" custT="1"/>
      <dgm:spPr/>
      <dgm:t>
        <a:bodyPr/>
        <a:lstStyle/>
        <a:p>
          <a:r>
            <a:rPr lang="en-US" sz="2000" dirty="0" smtClean="0">
              <a:solidFill>
                <a:srgbClr val="000000"/>
              </a:solidFill>
              <a:latin typeface="Times New Roman" panose="02020603050405020304" pitchFamily="18" charset="0"/>
              <a:cs typeface="Times New Roman" panose="02020603050405020304" pitchFamily="18" charset="0"/>
            </a:rPr>
            <a:t>Observing </a:t>
          </a:r>
          <a:endParaRPr lang="en-US" sz="2000" dirty="0">
            <a:solidFill>
              <a:srgbClr val="000000"/>
            </a:solidFill>
            <a:latin typeface="Times New Roman" panose="02020603050405020304" pitchFamily="18" charset="0"/>
            <a:cs typeface="Times New Roman" panose="02020603050405020304" pitchFamily="18" charset="0"/>
          </a:endParaRPr>
        </a:p>
      </dgm:t>
    </dgm:pt>
    <dgm:pt modelId="{D815C9DD-6009-44F8-94D0-453B829B058B}" type="parTrans" cxnId="{3B259309-310A-4D48-AFE3-243437222B4C}">
      <dgm:prSet/>
      <dgm:spPr/>
      <dgm:t>
        <a:bodyPr/>
        <a:lstStyle/>
        <a:p>
          <a:endParaRPr lang="en-US"/>
        </a:p>
      </dgm:t>
    </dgm:pt>
    <dgm:pt modelId="{AEC82AF5-0D97-45B5-BF6D-7B8FA8EB585A}" type="sibTrans" cxnId="{3B259309-310A-4D48-AFE3-243437222B4C}">
      <dgm:prSet/>
      <dgm:spPr/>
      <dgm:t>
        <a:bodyPr/>
        <a:lstStyle/>
        <a:p>
          <a:endParaRPr lang="en-US"/>
        </a:p>
      </dgm:t>
    </dgm:pt>
    <dgm:pt modelId="{905F34EB-B86E-4C7E-8D3B-17C5DB0F3757}" type="pres">
      <dgm:prSet presAssocID="{9947C484-58C9-4F37-B38F-D42A77DDEA20}" presName="Name0" presStyleCnt="0">
        <dgm:presLayoutVars>
          <dgm:dir/>
          <dgm:resizeHandles val="exact"/>
        </dgm:presLayoutVars>
      </dgm:prSet>
      <dgm:spPr/>
    </dgm:pt>
    <dgm:pt modelId="{CE29083F-3E8E-476C-A2CC-BBC4FBCB1107}" type="pres">
      <dgm:prSet presAssocID="{0B06A963-6C82-4942-B941-AF35AEC55F4F}" presName="composite" presStyleCnt="0"/>
      <dgm:spPr/>
    </dgm:pt>
    <dgm:pt modelId="{93FA9590-4F19-4369-912E-15BCEAE4D169}" type="pres">
      <dgm:prSet presAssocID="{0B06A963-6C82-4942-B941-AF35AEC55F4F}" presName="rect1" presStyleLbl="bgShp" presStyleIdx="0" presStyleCnt="5" custLinFactNeighborY="-10616"/>
      <dgm:spPr>
        <a:blipFill>
          <a:blip xmlns:r="http://schemas.openxmlformats.org/officeDocument/2006/relationships" r:embed="rId1"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5000" r="-15000"/>
          </a:stretch>
        </a:blipFill>
      </dgm:spPr>
    </dgm:pt>
    <dgm:pt modelId="{5E8F7154-80AB-4718-94AE-55418113A311}" type="pres">
      <dgm:prSet presAssocID="{0B06A963-6C82-4942-B941-AF35AEC55F4F}" presName="rect2" presStyleLbl="trBgShp" presStyleIdx="0" presStyleCnt="5" custLinFactNeighborX="-123" custLinFactNeighborY="55097">
        <dgm:presLayoutVars>
          <dgm:bulletEnabled val="1"/>
        </dgm:presLayoutVars>
      </dgm:prSet>
      <dgm:spPr/>
      <dgm:t>
        <a:bodyPr/>
        <a:lstStyle/>
        <a:p>
          <a:endParaRPr lang="en-US"/>
        </a:p>
      </dgm:t>
    </dgm:pt>
    <dgm:pt modelId="{86A5CB1E-81D8-491B-96FC-1151DFF7A988}" type="pres">
      <dgm:prSet presAssocID="{FA3D986B-1774-4C0A-A26F-E89737FA90E9}" presName="sibTrans" presStyleCnt="0"/>
      <dgm:spPr/>
    </dgm:pt>
    <dgm:pt modelId="{C93673F6-8DEA-49E9-9139-6784CCD505DF}" type="pres">
      <dgm:prSet presAssocID="{3244C6E2-FB27-4F85-93CB-29FE4C902B4B}" presName="composite" presStyleCnt="0"/>
      <dgm:spPr/>
    </dgm:pt>
    <dgm:pt modelId="{13A78A75-689C-4F92-8EC0-D79DED0F4227}" type="pres">
      <dgm:prSet presAssocID="{3244C6E2-FB27-4F85-93CB-29FE4C902B4B}" presName="rect1" presStyleLbl="bgShp" presStyleIdx="1" presStyleCnt="5" custLinFactNeighborY="-10616"/>
      <dgm:spPr>
        <a:blipFill rotWithShape="1">
          <a:blip xmlns:r="http://schemas.openxmlformats.org/officeDocument/2006/relationships" r:embed="rId2"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dgm:spPr>
    </dgm:pt>
    <dgm:pt modelId="{3F26793B-4AB4-456E-8D91-0B7678ED3E9C}" type="pres">
      <dgm:prSet presAssocID="{3244C6E2-FB27-4F85-93CB-29FE4C902B4B}" presName="rect2" presStyleLbl="trBgShp" presStyleIdx="1" presStyleCnt="5" custLinFactNeighborY="46495">
        <dgm:presLayoutVars>
          <dgm:bulletEnabled val="1"/>
        </dgm:presLayoutVars>
      </dgm:prSet>
      <dgm:spPr/>
      <dgm:t>
        <a:bodyPr/>
        <a:lstStyle/>
        <a:p>
          <a:endParaRPr lang="en-US"/>
        </a:p>
      </dgm:t>
    </dgm:pt>
    <dgm:pt modelId="{DF7AA88D-D9C0-4C53-9DBF-5553C84F2E59}" type="pres">
      <dgm:prSet presAssocID="{4F0E828D-1F82-4B0C-B6FC-3F99CA7ABCDE}" presName="sibTrans" presStyleCnt="0"/>
      <dgm:spPr/>
    </dgm:pt>
    <dgm:pt modelId="{5EFB8AEA-B124-4598-8A71-EE6B0E1323ED}" type="pres">
      <dgm:prSet presAssocID="{44B2D165-D465-429D-88E0-48DF26A1B73B}" presName="composite" presStyleCnt="0"/>
      <dgm:spPr/>
    </dgm:pt>
    <dgm:pt modelId="{6B03395F-090C-46E8-A254-C52B1A3B8B65}" type="pres">
      <dgm:prSet presAssocID="{44B2D165-D465-429D-88E0-48DF26A1B73B}" presName="rect1" presStyleLbl="bgShp" presStyleIdx="2" presStyleCnt="5" custLinFactNeighborY="-10616"/>
      <dgm:spPr>
        <a:blipFill>
          <a:blip xmlns:r="http://schemas.openxmlformats.org/officeDocument/2006/relationships" r:embed="rId3"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dgm:spPr>
    </dgm:pt>
    <dgm:pt modelId="{4F789717-9229-4A51-AE70-89D1AB997E0D}" type="pres">
      <dgm:prSet presAssocID="{44B2D165-D465-429D-88E0-48DF26A1B73B}" presName="rect2" presStyleLbl="trBgShp" presStyleIdx="2" presStyleCnt="5" custLinFactNeighborX="-2040" custLinFactNeighborY="46495">
        <dgm:presLayoutVars>
          <dgm:bulletEnabled val="1"/>
        </dgm:presLayoutVars>
      </dgm:prSet>
      <dgm:spPr/>
      <dgm:t>
        <a:bodyPr/>
        <a:lstStyle/>
        <a:p>
          <a:endParaRPr lang="en-US"/>
        </a:p>
      </dgm:t>
    </dgm:pt>
    <dgm:pt modelId="{586CBCA7-C711-4EFB-916A-09740C52A707}" type="pres">
      <dgm:prSet presAssocID="{1494A329-36E4-4F5E-B08C-E7F74E9A5CFC}" presName="sibTrans" presStyleCnt="0"/>
      <dgm:spPr/>
    </dgm:pt>
    <dgm:pt modelId="{F3AA2541-CF57-472C-995B-1436353B021F}" type="pres">
      <dgm:prSet presAssocID="{165867F5-F84A-4FAC-A5A2-AAD786FA8170}" presName="composite" presStyleCnt="0"/>
      <dgm:spPr/>
    </dgm:pt>
    <dgm:pt modelId="{8327C9EE-E1E8-41EA-8486-4C09BB1389FB}" type="pres">
      <dgm:prSet presAssocID="{165867F5-F84A-4FAC-A5A2-AAD786FA8170}" presName="rect1" presStyleLbl="bgShp" presStyleIdx="3" presStyleCnt="5" custLinFactNeighborX="-51700" custLinFactNeighborY="-3778"/>
      <dgm:spPr>
        <a:blipFill>
          <a:blip xmlns:r="http://schemas.openxmlformats.org/officeDocument/2006/relationships" r:embed="rId4"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dgm:spPr>
    </dgm:pt>
    <dgm:pt modelId="{7C12B1F1-EA1E-4F6C-909E-957600F9D31C}" type="pres">
      <dgm:prSet presAssocID="{165867F5-F84A-4FAC-A5A2-AAD786FA8170}" presName="rect2" presStyleLbl="trBgShp" presStyleIdx="3" presStyleCnt="5" custLinFactNeighborX="-55223" custLinFactNeighborY="80948">
        <dgm:presLayoutVars>
          <dgm:bulletEnabled val="1"/>
        </dgm:presLayoutVars>
      </dgm:prSet>
      <dgm:spPr/>
      <dgm:t>
        <a:bodyPr/>
        <a:lstStyle/>
        <a:p>
          <a:endParaRPr lang="en-US"/>
        </a:p>
      </dgm:t>
    </dgm:pt>
    <dgm:pt modelId="{40A2770A-ACA5-4D29-A558-3D5861C24FD7}" type="pres">
      <dgm:prSet presAssocID="{1143780D-7E3B-4F0B-A7C1-0B902D004005}" presName="sibTrans" presStyleCnt="0"/>
      <dgm:spPr/>
    </dgm:pt>
    <dgm:pt modelId="{6AB6893D-1E85-401E-8C23-6574038FB5AC}" type="pres">
      <dgm:prSet presAssocID="{78C9E0B7-E9C3-4E36-8C93-A380E62E2B6D}" presName="composite" presStyleCnt="0"/>
      <dgm:spPr/>
    </dgm:pt>
    <dgm:pt modelId="{355193DD-B30D-4587-ADAB-FBE51D721338}" type="pres">
      <dgm:prSet presAssocID="{78C9E0B7-E9C3-4E36-8C93-A380E62E2B6D}" presName="rect1" presStyleLbl="bgShp" presStyleIdx="4" presStyleCnt="5" custLinFactNeighborX="-56192" custLinFactNeighborY="-3778"/>
      <dgm:spPr>
        <a:blipFill>
          <a:blip xmlns:r="http://schemas.openxmlformats.org/officeDocument/2006/relationships" r:embed="rId5"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dgm:spPr>
    </dgm:pt>
    <dgm:pt modelId="{ED974D58-BAE2-49C6-B676-8D67746655DF}" type="pres">
      <dgm:prSet presAssocID="{78C9E0B7-E9C3-4E36-8C93-A380E62E2B6D}" presName="rect2" presStyleLbl="trBgShp" presStyleIdx="4" presStyleCnt="5" custLinFactNeighborX="-59715" custLinFactNeighborY="78137">
        <dgm:presLayoutVars>
          <dgm:bulletEnabled val="1"/>
        </dgm:presLayoutVars>
      </dgm:prSet>
      <dgm:spPr/>
      <dgm:t>
        <a:bodyPr/>
        <a:lstStyle/>
        <a:p>
          <a:endParaRPr lang="en-US"/>
        </a:p>
      </dgm:t>
    </dgm:pt>
  </dgm:ptLst>
  <dgm:cxnLst>
    <dgm:cxn modelId="{33F34732-A6DC-4147-8630-C9293841D1F4}" type="presOf" srcId="{44B2D165-D465-429D-88E0-48DF26A1B73B}" destId="{4F789717-9229-4A51-AE70-89D1AB997E0D}" srcOrd="0" destOrd="0" presId="urn:microsoft.com/office/officeart/2008/layout/BendingPictureSemiTransparentText"/>
    <dgm:cxn modelId="{B8BE2365-6C8B-49B9-B776-A49F12A29C88}" srcId="{9947C484-58C9-4F37-B38F-D42A77DDEA20}" destId="{0B06A963-6C82-4942-B941-AF35AEC55F4F}" srcOrd="0" destOrd="0" parTransId="{2261231D-4586-491D-9B2E-81AB26FAAB73}" sibTransId="{FA3D986B-1774-4C0A-A26F-E89737FA90E9}"/>
    <dgm:cxn modelId="{861911C5-653F-4A86-90CE-C3E5A2A8ED99}" srcId="{9947C484-58C9-4F37-B38F-D42A77DDEA20}" destId="{44B2D165-D465-429D-88E0-48DF26A1B73B}" srcOrd="2" destOrd="0" parTransId="{D41A8263-BB94-4837-9418-EB3F35C9F3B9}" sibTransId="{1494A329-36E4-4F5E-B08C-E7F74E9A5CFC}"/>
    <dgm:cxn modelId="{123AC2B8-B93F-46FF-AC47-2BE85D78E2C3}" srcId="{9947C484-58C9-4F37-B38F-D42A77DDEA20}" destId="{165867F5-F84A-4FAC-A5A2-AAD786FA8170}" srcOrd="3" destOrd="0" parTransId="{846648AB-2704-43DA-B3EE-DB0AA906BF80}" sibTransId="{1143780D-7E3B-4F0B-A7C1-0B902D004005}"/>
    <dgm:cxn modelId="{30734FC6-140A-604C-B882-F4A21404E49E}" type="presOf" srcId="{78C9E0B7-E9C3-4E36-8C93-A380E62E2B6D}" destId="{ED974D58-BAE2-49C6-B676-8D67746655DF}" srcOrd="0" destOrd="0" presId="urn:microsoft.com/office/officeart/2008/layout/BendingPictureSemiTransparentText"/>
    <dgm:cxn modelId="{BEF4FED1-7B60-4744-9DA5-A0E4069E1AFB}" type="presOf" srcId="{165867F5-F84A-4FAC-A5A2-AAD786FA8170}" destId="{7C12B1F1-EA1E-4F6C-909E-957600F9D31C}" srcOrd="0" destOrd="0" presId="urn:microsoft.com/office/officeart/2008/layout/BendingPictureSemiTransparentText"/>
    <dgm:cxn modelId="{3B259309-310A-4D48-AFE3-243437222B4C}" srcId="{9947C484-58C9-4F37-B38F-D42A77DDEA20}" destId="{78C9E0B7-E9C3-4E36-8C93-A380E62E2B6D}" srcOrd="4" destOrd="0" parTransId="{D815C9DD-6009-44F8-94D0-453B829B058B}" sibTransId="{AEC82AF5-0D97-45B5-BF6D-7B8FA8EB585A}"/>
    <dgm:cxn modelId="{EE86BF2C-BFA4-4668-A458-1FD52ED55669}" srcId="{9947C484-58C9-4F37-B38F-D42A77DDEA20}" destId="{3244C6E2-FB27-4F85-93CB-29FE4C902B4B}" srcOrd="1" destOrd="0" parTransId="{305CCD62-E4BF-49A6-8C79-0DBB13A22666}" sibTransId="{4F0E828D-1F82-4B0C-B6FC-3F99CA7ABCDE}"/>
    <dgm:cxn modelId="{4E0D1ECD-377F-3D45-A45D-ABF8F2CD8C94}" type="presOf" srcId="{3244C6E2-FB27-4F85-93CB-29FE4C902B4B}" destId="{3F26793B-4AB4-456E-8D91-0B7678ED3E9C}" srcOrd="0" destOrd="0" presId="urn:microsoft.com/office/officeart/2008/layout/BendingPictureSemiTransparentText"/>
    <dgm:cxn modelId="{8B731B30-81BC-5E4D-B779-09F38736CB1E}" type="presOf" srcId="{0B06A963-6C82-4942-B941-AF35AEC55F4F}" destId="{5E8F7154-80AB-4718-94AE-55418113A311}" srcOrd="0" destOrd="0" presId="urn:microsoft.com/office/officeart/2008/layout/BendingPictureSemiTransparentText"/>
    <dgm:cxn modelId="{F6CDF833-52FF-8A42-B3CB-F0F914EAA86D}" type="presOf" srcId="{9947C484-58C9-4F37-B38F-D42A77DDEA20}" destId="{905F34EB-B86E-4C7E-8D3B-17C5DB0F3757}" srcOrd="0" destOrd="0" presId="urn:microsoft.com/office/officeart/2008/layout/BendingPictureSemiTransparentText"/>
    <dgm:cxn modelId="{3BEDDCF9-FD92-F24F-B8EF-3F241C12963F}" type="presParOf" srcId="{905F34EB-B86E-4C7E-8D3B-17C5DB0F3757}" destId="{CE29083F-3E8E-476C-A2CC-BBC4FBCB1107}" srcOrd="0" destOrd="0" presId="urn:microsoft.com/office/officeart/2008/layout/BendingPictureSemiTransparentText"/>
    <dgm:cxn modelId="{4B10A960-829D-184F-8BBF-32C091B44085}" type="presParOf" srcId="{CE29083F-3E8E-476C-A2CC-BBC4FBCB1107}" destId="{93FA9590-4F19-4369-912E-15BCEAE4D169}" srcOrd="0" destOrd="0" presId="urn:microsoft.com/office/officeart/2008/layout/BendingPictureSemiTransparentText"/>
    <dgm:cxn modelId="{68F2E1EC-C2D9-EE4E-8247-82FB248FD5F7}" type="presParOf" srcId="{CE29083F-3E8E-476C-A2CC-BBC4FBCB1107}" destId="{5E8F7154-80AB-4718-94AE-55418113A311}" srcOrd="1" destOrd="0" presId="urn:microsoft.com/office/officeart/2008/layout/BendingPictureSemiTransparentText"/>
    <dgm:cxn modelId="{7216DBE5-E509-544D-B5E9-28E5A4B7C4E3}" type="presParOf" srcId="{905F34EB-B86E-4C7E-8D3B-17C5DB0F3757}" destId="{86A5CB1E-81D8-491B-96FC-1151DFF7A988}" srcOrd="1" destOrd="0" presId="urn:microsoft.com/office/officeart/2008/layout/BendingPictureSemiTransparentText"/>
    <dgm:cxn modelId="{3837C33E-DB65-0C42-BF1A-FD9BF580A4EE}" type="presParOf" srcId="{905F34EB-B86E-4C7E-8D3B-17C5DB0F3757}" destId="{C93673F6-8DEA-49E9-9139-6784CCD505DF}" srcOrd="2" destOrd="0" presId="urn:microsoft.com/office/officeart/2008/layout/BendingPictureSemiTransparentText"/>
    <dgm:cxn modelId="{EA12CFE7-2528-AD4C-B4CF-113BAA20CA0D}" type="presParOf" srcId="{C93673F6-8DEA-49E9-9139-6784CCD505DF}" destId="{13A78A75-689C-4F92-8EC0-D79DED0F4227}" srcOrd="0" destOrd="0" presId="urn:microsoft.com/office/officeart/2008/layout/BendingPictureSemiTransparentText"/>
    <dgm:cxn modelId="{F9CA1B8A-3C00-874A-9CBC-E53E5D980D97}" type="presParOf" srcId="{C93673F6-8DEA-49E9-9139-6784CCD505DF}" destId="{3F26793B-4AB4-456E-8D91-0B7678ED3E9C}" srcOrd="1" destOrd="0" presId="urn:microsoft.com/office/officeart/2008/layout/BendingPictureSemiTransparentText"/>
    <dgm:cxn modelId="{5BE5B2B9-7C34-8444-BBA5-108996C0B2EC}" type="presParOf" srcId="{905F34EB-B86E-4C7E-8D3B-17C5DB0F3757}" destId="{DF7AA88D-D9C0-4C53-9DBF-5553C84F2E59}" srcOrd="3" destOrd="0" presId="urn:microsoft.com/office/officeart/2008/layout/BendingPictureSemiTransparentText"/>
    <dgm:cxn modelId="{D6643F81-8A1E-9D43-886C-2D93DE355A2A}" type="presParOf" srcId="{905F34EB-B86E-4C7E-8D3B-17C5DB0F3757}" destId="{5EFB8AEA-B124-4598-8A71-EE6B0E1323ED}" srcOrd="4" destOrd="0" presId="urn:microsoft.com/office/officeart/2008/layout/BendingPictureSemiTransparentText"/>
    <dgm:cxn modelId="{BD40D980-6566-AD42-B6A8-755D077B7851}" type="presParOf" srcId="{5EFB8AEA-B124-4598-8A71-EE6B0E1323ED}" destId="{6B03395F-090C-46E8-A254-C52B1A3B8B65}" srcOrd="0" destOrd="0" presId="urn:microsoft.com/office/officeart/2008/layout/BendingPictureSemiTransparentText"/>
    <dgm:cxn modelId="{BAB6D3D4-3A2B-2249-BB23-0D43569D0CD2}" type="presParOf" srcId="{5EFB8AEA-B124-4598-8A71-EE6B0E1323ED}" destId="{4F789717-9229-4A51-AE70-89D1AB997E0D}" srcOrd="1" destOrd="0" presId="urn:microsoft.com/office/officeart/2008/layout/BendingPictureSemiTransparentText"/>
    <dgm:cxn modelId="{955AF8E2-6880-CD4C-B067-A28CC85D8819}" type="presParOf" srcId="{905F34EB-B86E-4C7E-8D3B-17C5DB0F3757}" destId="{586CBCA7-C711-4EFB-916A-09740C52A707}" srcOrd="5" destOrd="0" presId="urn:microsoft.com/office/officeart/2008/layout/BendingPictureSemiTransparentText"/>
    <dgm:cxn modelId="{E35B76EB-2C98-354F-A032-E1518C28C65B}" type="presParOf" srcId="{905F34EB-B86E-4C7E-8D3B-17C5DB0F3757}" destId="{F3AA2541-CF57-472C-995B-1436353B021F}" srcOrd="6" destOrd="0" presId="urn:microsoft.com/office/officeart/2008/layout/BendingPictureSemiTransparentText"/>
    <dgm:cxn modelId="{A49EE30B-1E54-8047-8E04-12694680987C}" type="presParOf" srcId="{F3AA2541-CF57-472C-995B-1436353B021F}" destId="{8327C9EE-E1E8-41EA-8486-4C09BB1389FB}" srcOrd="0" destOrd="0" presId="urn:microsoft.com/office/officeart/2008/layout/BendingPictureSemiTransparentText"/>
    <dgm:cxn modelId="{D870FE92-AD94-C340-BAA6-2C7EBA4315DB}" type="presParOf" srcId="{F3AA2541-CF57-472C-995B-1436353B021F}" destId="{7C12B1F1-EA1E-4F6C-909E-957600F9D31C}" srcOrd="1" destOrd="0" presId="urn:microsoft.com/office/officeart/2008/layout/BendingPictureSemiTransparentText"/>
    <dgm:cxn modelId="{75CA02D2-2A9C-E34C-99D2-E66A1D947D0F}" type="presParOf" srcId="{905F34EB-B86E-4C7E-8D3B-17C5DB0F3757}" destId="{40A2770A-ACA5-4D29-A558-3D5861C24FD7}" srcOrd="7" destOrd="0" presId="urn:microsoft.com/office/officeart/2008/layout/BendingPictureSemiTransparentText"/>
    <dgm:cxn modelId="{F90E8D7E-6661-ED47-A52D-7F252FE839C1}" type="presParOf" srcId="{905F34EB-B86E-4C7E-8D3B-17C5DB0F3757}" destId="{6AB6893D-1E85-401E-8C23-6574038FB5AC}" srcOrd="8" destOrd="0" presId="urn:microsoft.com/office/officeart/2008/layout/BendingPictureSemiTransparentText"/>
    <dgm:cxn modelId="{6AE8ED6D-04E6-2E4A-8A18-27D2177598A5}" type="presParOf" srcId="{6AB6893D-1E85-401E-8C23-6574038FB5AC}" destId="{355193DD-B30D-4587-ADAB-FBE51D721338}" srcOrd="0" destOrd="0" presId="urn:microsoft.com/office/officeart/2008/layout/BendingPictureSemiTransparentText"/>
    <dgm:cxn modelId="{57C57E83-F8AA-3F40-B6F4-A054DFE57FA7}" type="presParOf" srcId="{6AB6893D-1E85-401E-8C23-6574038FB5AC}" destId="{ED974D58-BAE2-49C6-B676-8D67746655DF}" srcOrd="1" destOrd="0" presId="urn:microsoft.com/office/officeart/2008/layout/BendingPictureSemiTransparentTex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3FA9590-4F19-4369-912E-15BCEAE4D169}">
      <dsp:nvSpPr>
        <dsp:cNvPr id="0" name=""/>
        <dsp:cNvSpPr/>
      </dsp:nvSpPr>
      <dsp:spPr>
        <a:xfrm>
          <a:off x="3918" y="128295"/>
          <a:ext cx="2161790" cy="1852910"/>
        </a:xfrm>
        <a:prstGeom prst="rect">
          <a:avLst/>
        </a:prstGeom>
        <a:blipFill>
          <a:blip xmlns:r="http://schemas.openxmlformats.org/officeDocument/2006/relationships" r:embed="rId1"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5000" r="-15000"/>
          </a:stretch>
        </a:blipFill>
        <a:ln>
          <a:noFill/>
        </a:ln>
        <a:effectLst/>
      </dsp:spPr>
      <dsp:style>
        <a:lnRef idx="0">
          <a:scrgbClr r="0" g="0" b="0"/>
        </a:lnRef>
        <a:fillRef idx="1">
          <a:scrgbClr r="0" g="0" b="0"/>
        </a:fillRef>
        <a:effectRef idx="0">
          <a:scrgbClr r="0" g="0" b="0"/>
        </a:effectRef>
        <a:fontRef idx="minor"/>
      </dsp:style>
    </dsp:sp>
    <dsp:sp modelId="{5E8F7154-80AB-4718-94AE-55418113A311}">
      <dsp:nvSpPr>
        <dsp:cNvPr id="0" name=""/>
        <dsp:cNvSpPr/>
      </dsp:nvSpPr>
      <dsp:spPr>
        <a:xfrm>
          <a:off x="1259" y="1867052"/>
          <a:ext cx="2161790" cy="444698"/>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Times New Roman" panose="02020603050405020304" pitchFamily="18" charset="0"/>
              <a:cs typeface="Times New Roman" panose="02020603050405020304" pitchFamily="18" charset="0"/>
            </a:rPr>
            <a:t>Planting</a:t>
          </a:r>
          <a:endParaRPr lang="en-US" sz="2000" kern="1200" dirty="0">
            <a:solidFill>
              <a:schemeClr val="tx1"/>
            </a:solidFill>
            <a:latin typeface="Times New Roman" panose="02020603050405020304" pitchFamily="18" charset="0"/>
            <a:cs typeface="Times New Roman" panose="02020603050405020304" pitchFamily="18" charset="0"/>
          </a:endParaRPr>
        </a:p>
      </dsp:txBody>
      <dsp:txXfrm>
        <a:off x="1259" y="1867052"/>
        <a:ext cx="2161790" cy="444698"/>
      </dsp:txXfrm>
    </dsp:sp>
    <dsp:sp modelId="{13A78A75-689C-4F92-8EC0-D79DED0F4227}">
      <dsp:nvSpPr>
        <dsp:cNvPr id="0" name=""/>
        <dsp:cNvSpPr/>
      </dsp:nvSpPr>
      <dsp:spPr>
        <a:xfrm>
          <a:off x="2386204" y="128295"/>
          <a:ext cx="2161790" cy="1852910"/>
        </a:xfrm>
        <a:prstGeom prst="rect">
          <a:avLst/>
        </a:prstGeom>
        <a:blipFill rotWithShape="1">
          <a:blip xmlns:r="http://schemas.openxmlformats.org/officeDocument/2006/relationships" r:embed="rId2"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a:ln>
          <a:noFill/>
        </a:ln>
        <a:effectLst/>
      </dsp:spPr>
      <dsp:style>
        <a:lnRef idx="0">
          <a:scrgbClr r="0" g="0" b="0"/>
        </a:lnRef>
        <a:fillRef idx="1">
          <a:scrgbClr r="0" g="0" b="0"/>
        </a:fillRef>
        <a:effectRef idx="0">
          <a:scrgbClr r="0" g="0" b="0"/>
        </a:effectRef>
        <a:fontRef idx="minor"/>
      </dsp:style>
    </dsp:sp>
    <dsp:sp modelId="{3F26793B-4AB4-456E-8D91-0B7678ED3E9C}">
      <dsp:nvSpPr>
        <dsp:cNvPr id="0" name=""/>
        <dsp:cNvSpPr/>
      </dsp:nvSpPr>
      <dsp:spPr>
        <a:xfrm>
          <a:off x="2386204" y="1828799"/>
          <a:ext cx="2161790" cy="444698"/>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00000"/>
              </a:solidFill>
              <a:latin typeface="Times New Roman" panose="02020603050405020304" pitchFamily="18" charset="0"/>
              <a:cs typeface="Times New Roman" panose="02020603050405020304" pitchFamily="18" charset="0"/>
            </a:rPr>
            <a:t>Inoculating</a:t>
          </a:r>
          <a:endParaRPr lang="en-US" sz="2000" kern="1200" dirty="0">
            <a:solidFill>
              <a:srgbClr val="000000"/>
            </a:solidFill>
            <a:latin typeface="Times New Roman" panose="02020603050405020304" pitchFamily="18" charset="0"/>
            <a:cs typeface="Times New Roman" panose="02020603050405020304" pitchFamily="18" charset="0"/>
          </a:endParaRPr>
        </a:p>
      </dsp:txBody>
      <dsp:txXfrm>
        <a:off x="2386204" y="1828799"/>
        <a:ext cx="2161790" cy="444698"/>
      </dsp:txXfrm>
    </dsp:sp>
    <dsp:sp modelId="{6B03395F-090C-46E8-A254-C52B1A3B8B65}">
      <dsp:nvSpPr>
        <dsp:cNvPr id="0" name=""/>
        <dsp:cNvSpPr/>
      </dsp:nvSpPr>
      <dsp:spPr>
        <a:xfrm>
          <a:off x="4768491" y="128295"/>
          <a:ext cx="2161790" cy="1852910"/>
        </a:xfrm>
        <a:prstGeom prst="rect">
          <a:avLst/>
        </a:prstGeom>
        <a:blipFill>
          <a:blip xmlns:r="http://schemas.openxmlformats.org/officeDocument/2006/relationships" r:embed="rId3"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a:ln>
          <a:noFill/>
        </a:ln>
        <a:effectLst/>
      </dsp:spPr>
      <dsp:style>
        <a:lnRef idx="0">
          <a:scrgbClr r="0" g="0" b="0"/>
        </a:lnRef>
        <a:fillRef idx="1">
          <a:scrgbClr r="0" g="0" b="0"/>
        </a:fillRef>
        <a:effectRef idx="0">
          <a:scrgbClr r="0" g="0" b="0"/>
        </a:effectRef>
        <a:fontRef idx="minor"/>
      </dsp:style>
    </dsp:sp>
    <dsp:sp modelId="{4F789717-9229-4A51-AE70-89D1AB997E0D}">
      <dsp:nvSpPr>
        <dsp:cNvPr id="0" name=""/>
        <dsp:cNvSpPr/>
      </dsp:nvSpPr>
      <dsp:spPr>
        <a:xfrm>
          <a:off x="4724390" y="1828799"/>
          <a:ext cx="2161790" cy="444698"/>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00000"/>
              </a:solidFill>
              <a:latin typeface="Times New Roman" panose="02020603050405020304" pitchFamily="18" charset="0"/>
              <a:cs typeface="Times New Roman" panose="02020603050405020304" pitchFamily="18" charset="0"/>
            </a:rPr>
            <a:t>Staining</a:t>
          </a:r>
          <a:endParaRPr lang="en-US" sz="2000" kern="1200" dirty="0">
            <a:solidFill>
              <a:srgbClr val="000000"/>
            </a:solidFill>
            <a:latin typeface="Times New Roman" panose="02020603050405020304" pitchFamily="18" charset="0"/>
            <a:cs typeface="Times New Roman" panose="02020603050405020304" pitchFamily="18" charset="0"/>
          </a:endParaRPr>
        </a:p>
      </dsp:txBody>
      <dsp:txXfrm>
        <a:off x="4724390" y="1828799"/>
        <a:ext cx="2161790" cy="444698"/>
      </dsp:txXfrm>
    </dsp:sp>
    <dsp:sp modelId="{8327C9EE-E1E8-41EA-8486-4C09BB1389FB}">
      <dsp:nvSpPr>
        <dsp:cNvPr id="0" name=""/>
        <dsp:cNvSpPr/>
      </dsp:nvSpPr>
      <dsp:spPr>
        <a:xfrm>
          <a:off x="77415" y="2324086"/>
          <a:ext cx="2161790" cy="1852910"/>
        </a:xfrm>
        <a:prstGeom prst="rect">
          <a:avLst/>
        </a:prstGeom>
        <a:blipFill>
          <a:blip xmlns:r="http://schemas.openxmlformats.org/officeDocument/2006/relationships" r:embed="rId4"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a:ln>
          <a:noFill/>
        </a:ln>
        <a:effectLst/>
      </dsp:spPr>
      <dsp:style>
        <a:lnRef idx="0">
          <a:scrgbClr r="0" g="0" b="0"/>
        </a:lnRef>
        <a:fillRef idx="1">
          <a:scrgbClr r="0" g="0" b="0"/>
        </a:fillRef>
        <a:effectRef idx="0">
          <a:scrgbClr r="0" g="0" b="0"/>
        </a:effectRef>
        <a:fontRef idx="minor"/>
      </dsp:style>
    </dsp:sp>
    <dsp:sp modelId="{7C12B1F1-EA1E-4F6C-909E-957600F9D31C}">
      <dsp:nvSpPr>
        <dsp:cNvPr id="0" name=""/>
        <dsp:cNvSpPr/>
      </dsp:nvSpPr>
      <dsp:spPr>
        <a:xfrm>
          <a:off x="1256" y="4051101"/>
          <a:ext cx="2161790" cy="444698"/>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00000"/>
              </a:solidFill>
              <a:latin typeface="Times New Roman" panose="02020603050405020304" pitchFamily="18" charset="0"/>
              <a:cs typeface="Times New Roman" panose="02020603050405020304" pitchFamily="18" charset="0"/>
            </a:rPr>
            <a:t>Mounting</a:t>
          </a:r>
          <a:endParaRPr lang="en-US" sz="2000" kern="1200" dirty="0">
            <a:solidFill>
              <a:srgbClr val="000000"/>
            </a:solidFill>
            <a:latin typeface="Times New Roman" panose="02020603050405020304" pitchFamily="18" charset="0"/>
            <a:cs typeface="Times New Roman" panose="02020603050405020304" pitchFamily="18" charset="0"/>
          </a:endParaRPr>
        </a:p>
      </dsp:txBody>
      <dsp:txXfrm>
        <a:off x="1256" y="4051101"/>
        <a:ext cx="2161790" cy="444698"/>
      </dsp:txXfrm>
    </dsp:sp>
    <dsp:sp modelId="{355193DD-B30D-4587-ADAB-FBE51D721338}">
      <dsp:nvSpPr>
        <dsp:cNvPr id="0" name=""/>
        <dsp:cNvSpPr/>
      </dsp:nvSpPr>
      <dsp:spPr>
        <a:xfrm>
          <a:off x="2362594" y="2324086"/>
          <a:ext cx="2161790" cy="1852910"/>
        </a:xfrm>
        <a:prstGeom prst="rect">
          <a:avLst/>
        </a:prstGeom>
        <a:blipFill>
          <a:blip xmlns:r="http://schemas.openxmlformats.org/officeDocument/2006/relationships" r:embed="rId5" cstate="print">
            <a:extLst>
              <a:ext uri="{28A0092B-C50C-407E-A947-70E740481C1C}">
                <a14:useLocalDpi xmlns="" xmlns:dgm="http://schemas.openxmlformats.org/drawingml/2006/diagram" xmlns:a="http://schemas.openxmlformats.org/drawingml/2006/main" xmlns:r="http://schemas.openxmlformats.org/officeDocument/2006/relationships" xmlns:a14="http://schemas.microsoft.com/office/drawing/2010/main" val="0"/>
              </a:ext>
            </a:extLst>
          </a:blip>
          <a:srcRect/>
          <a:stretch>
            <a:fillRect l="-14000" r="-14000"/>
          </a:stretch>
        </a:blipFill>
        <a:ln>
          <a:noFill/>
        </a:ln>
        <a:effectLst/>
      </dsp:spPr>
      <dsp:style>
        <a:lnRef idx="0">
          <a:scrgbClr r="0" g="0" b="0"/>
        </a:lnRef>
        <a:fillRef idx="1">
          <a:scrgbClr r="0" g="0" b="0"/>
        </a:fillRef>
        <a:effectRef idx="0">
          <a:scrgbClr r="0" g="0" b="0"/>
        </a:effectRef>
        <a:fontRef idx="minor"/>
      </dsp:style>
    </dsp:sp>
    <dsp:sp modelId="{ED974D58-BAE2-49C6-B676-8D67746655DF}">
      <dsp:nvSpPr>
        <dsp:cNvPr id="0" name=""/>
        <dsp:cNvSpPr/>
      </dsp:nvSpPr>
      <dsp:spPr>
        <a:xfrm>
          <a:off x="2286435" y="4038600"/>
          <a:ext cx="2161790" cy="444698"/>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solidFill>
                <a:srgbClr val="000000"/>
              </a:solidFill>
              <a:latin typeface="Times New Roman" panose="02020603050405020304" pitchFamily="18" charset="0"/>
              <a:cs typeface="Times New Roman" panose="02020603050405020304" pitchFamily="18" charset="0"/>
            </a:rPr>
            <a:t>Observing </a:t>
          </a:r>
          <a:endParaRPr lang="en-US" sz="2000" kern="1200" dirty="0">
            <a:solidFill>
              <a:srgbClr val="000000"/>
            </a:solidFill>
            <a:latin typeface="Times New Roman" panose="02020603050405020304" pitchFamily="18" charset="0"/>
            <a:cs typeface="Times New Roman" panose="02020603050405020304" pitchFamily="18" charset="0"/>
          </a:endParaRPr>
        </a:p>
      </dsp:txBody>
      <dsp:txXfrm>
        <a:off x="2286435" y="4038600"/>
        <a:ext cx="2161790" cy="44469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pict"/><Relationship Id="rId2" Type="http://schemas.openxmlformats.org/officeDocument/2006/relationships/image" Target="../media/image23.pict"/></Relationships>
</file>

<file path=ppt/drawings/drawing1.xml><?xml version="1.0" encoding="utf-8"?>
<c:userShapes xmlns:c="http://schemas.openxmlformats.org/drawingml/2006/chart">
  <cdr:relSizeAnchor xmlns:cdr="http://schemas.openxmlformats.org/drawingml/2006/chartDrawing">
    <cdr:from>
      <cdr:x>0.16273</cdr:x>
      <cdr:y>0.53258</cdr:y>
    </cdr:from>
    <cdr:to>
      <cdr:x>0.2126</cdr:x>
      <cdr:y>0.59493</cdr:y>
    </cdr:to>
    <cdr:sp macro="" textlink="">
      <cdr:nvSpPr>
        <cdr:cNvPr id="4" name="TextBox 1"/>
        <cdr:cNvSpPr txBox="1"/>
      </cdr:nvSpPr>
      <cdr:spPr>
        <a:xfrm xmlns:a="http://schemas.openxmlformats.org/drawingml/2006/main">
          <a:off x="936368" y="1946876"/>
          <a:ext cx="286951" cy="2279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en-US" sz="110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0.1806</cdr:x>
      <cdr:y>0.52432</cdr:y>
    </cdr:from>
    <cdr:to>
      <cdr:x>0.22035</cdr:x>
      <cdr:y>0.58038</cdr:y>
    </cdr:to>
    <cdr:sp macro="" textlink="">
      <cdr:nvSpPr>
        <cdr:cNvPr id="6" name="TextBox 5"/>
        <cdr:cNvSpPr txBox="1"/>
      </cdr:nvSpPr>
      <cdr:spPr>
        <a:xfrm xmlns:a="http://schemas.openxmlformats.org/drawingml/2006/main">
          <a:off x="1219200" y="2590800"/>
          <a:ext cx="268373"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US" sz="1200" dirty="0" smtClean="0"/>
            <a:t>B</a:t>
          </a:r>
          <a:endParaRPr lang="en-US" sz="1200" dirty="0"/>
        </a:p>
      </cdr:txBody>
    </cdr:sp>
  </cdr:relSizeAnchor>
  <cdr:relSizeAnchor xmlns:cdr="http://schemas.openxmlformats.org/drawingml/2006/chartDrawing">
    <cdr:from>
      <cdr:x>0.1806</cdr:x>
      <cdr:y>0.58601</cdr:y>
    </cdr:from>
    <cdr:to>
      <cdr:x>0.22035</cdr:x>
      <cdr:y>0.64207</cdr:y>
    </cdr:to>
    <cdr:sp macro="" textlink="">
      <cdr:nvSpPr>
        <cdr:cNvPr id="7" name="TextBox 6"/>
        <cdr:cNvSpPr txBox="1"/>
      </cdr:nvSpPr>
      <cdr:spPr>
        <a:xfrm xmlns:a="http://schemas.openxmlformats.org/drawingml/2006/main">
          <a:off x="1219200" y="2895600"/>
          <a:ext cx="268373"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US" sz="1200" dirty="0" smtClean="0"/>
            <a:t>B</a:t>
          </a:r>
          <a:endParaRPr lang="en-US" sz="1200" dirty="0"/>
        </a:p>
      </cdr:txBody>
    </cdr:sp>
  </cdr:relSizeAnchor>
  <cdr:relSizeAnchor xmlns:cdr="http://schemas.openxmlformats.org/drawingml/2006/chartDrawing">
    <cdr:from>
      <cdr:x>0.41763</cdr:x>
      <cdr:y>0.52432</cdr:y>
    </cdr:from>
    <cdr:to>
      <cdr:x>0.45739</cdr:x>
      <cdr:y>0.58038</cdr:y>
    </cdr:to>
    <cdr:sp macro="" textlink="">
      <cdr:nvSpPr>
        <cdr:cNvPr id="8" name="TextBox 7"/>
        <cdr:cNvSpPr txBox="1"/>
      </cdr:nvSpPr>
      <cdr:spPr>
        <a:xfrm xmlns:a="http://schemas.openxmlformats.org/drawingml/2006/main">
          <a:off x="2819400" y="2590800"/>
          <a:ext cx="268373"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200" dirty="0" smtClean="0"/>
            <a:t>B</a:t>
          </a:r>
          <a:endParaRPr lang="en-US" sz="1200" dirty="0"/>
        </a:p>
      </cdr:txBody>
    </cdr:sp>
  </cdr:relSizeAnchor>
  <cdr:relSizeAnchor xmlns:cdr="http://schemas.openxmlformats.org/drawingml/2006/chartDrawing">
    <cdr:from>
      <cdr:x>0.41763</cdr:x>
      <cdr:y>0.67854</cdr:y>
    </cdr:from>
    <cdr:to>
      <cdr:x>0.45714</cdr:x>
      <cdr:y>0.7346</cdr:y>
    </cdr:to>
    <cdr:sp macro="" textlink="">
      <cdr:nvSpPr>
        <cdr:cNvPr id="9" name="TextBox 8"/>
        <cdr:cNvSpPr txBox="1"/>
      </cdr:nvSpPr>
      <cdr:spPr>
        <a:xfrm xmlns:a="http://schemas.openxmlformats.org/drawingml/2006/main">
          <a:off x="2819400" y="3352800"/>
          <a:ext cx="266720"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200" dirty="0" smtClean="0"/>
            <a:t>C</a:t>
          </a:r>
          <a:endParaRPr lang="en-US" sz="1200" dirty="0"/>
        </a:p>
      </cdr:txBody>
    </cdr:sp>
  </cdr:relSizeAnchor>
  <cdr:relSizeAnchor xmlns:cdr="http://schemas.openxmlformats.org/drawingml/2006/chartDrawing">
    <cdr:from>
      <cdr:x>0.63209</cdr:x>
      <cdr:y>0.70938</cdr:y>
    </cdr:from>
    <cdr:to>
      <cdr:x>0.67185</cdr:x>
      <cdr:y>0.76544</cdr:y>
    </cdr:to>
    <cdr:sp macro="" textlink="">
      <cdr:nvSpPr>
        <cdr:cNvPr id="10" name="TextBox 9"/>
        <cdr:cNvSpPr txBox="1"/>
      </cdr:nvSpPr>
      <cdr:spPr>
        <a:xfrm xmlns:a="http://schemas.openxmlformats.org/drawingml/2006/main">
          <a:off x="4267200" y="3505200"/>
          <a:ext cx="268373"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200" dirty="0" smtClean="0"/>
            <a:t>B</a:t>
          </a:r>
          <a:endParaRPr lang="en-US" sz="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641EC6-B72A-4210-8C5D-4B17C039A0AC}" type="datetimeFigureOut">
              <a:rPr lang="en-US" smtClean="0"/>
              <a:pPr/>
              <a:t>7/3/17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96B98A-CABA-45D2-8D9D-DA8E5626789D}"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19891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I</a:t>
            </a:r>
            <a:r>
              <a:rPr lang="en-US" baseline="0" dirty="0" smtClean="0"/>
              <a:t> would like to thank the organizing committee for inviting me to give this presentation.</a:t>
            </a:r>
          </a:p>
          <a:p>
            <a:endParaRPr lang="en-US" baseline="0" dirty="0" smtClean="0"/>
          </a:p>
          <a:p>
            <a:r>
              <a:rPr lang="en-US" baseline="0" dirty="0" err="1" smtClean="0"/>
              <a:t>Im</a:t>
            </a:r>
            <a:r>
              <a:rPr lang="en-US" baseline="0" dirty="0" smtClean="0"/>
              <a:t> a cotton breeder and geneticists at the university of Georgia in US. </a:t>
            </a:r>
          </a:p>
          <a:p>
            <a:endParaRPr lang="en-US" baseline="0" dirty="0" smtClean="0"/>
          </a:p>
          <a:p>
            <a:r>
              <a:rPr lang="en-US" b="0" baseline="0" dirty="0" smtClean="0"/>
              <a:t>Today </a:t>
            </a:r>
            <a:r>
              <a:rPr lang="en-US" b="0" baseline="0" dirty="0" err="1" smtClean="0"/>
              <a:t>Im</a:t>
            </a:r>
            <a:r>
              <a:rPr lang="en-US" b="0" baseline="0" dirty="0" smtClean="0"/>
              <a:t> sharing with  you </a:t>
            </a:r>
            <a:r>
              <a:rPr lang="en-US" b="1" baseline="0" dirty="0" smtClean="0"/>
              <a:t>our work on trying to understand </a:t>
            </a:r>
            <a:r>
              <a:rPr lang="en-US" b="0" baseline="0" dirty="0" smtClean="0"/>
              <a:t>the genetics of root-knot nematode resistance</a:t>
            </a:r>
            <a:endParaRPr lang="en-US" b="0"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me </a:t>
            </a:r>
            <a:r>
              <a:rPr lang="en-US" b="1" dirty="0" smtClean="0"/>
              <a:t>start </a:t>
            </a:r>
            <a:r>
              <a:rPr lang="en-US" dirty="0" smtClean="0"/>
              <a:t>by giving you a little background on cotton production.</a:t>
            </a:r>
          </a:p>
          <a:p>
            <a:endParaRPr lang="en-US" dirty="0" smtClean="0"/>
          </a:p>
          <a:p>
            <a:r>
              <a:rPr lang="en-US" dirty="0" smtClean="0"/>
              <a:t>Cotton is a </a:t>
            </a:r>
            <a:r>
              <a:rPr lang="en-US" b="1" dirty="0" smtClean="0"/>
              <a:t>global</a:t>
            </a:r>
            <a:r>
              <a:rPr lang="en-US" b="1" baseline="0" dirty="0" smtClean="0"/>
              <a:t> crop</a:t>
            </a:r>
            <a:r>
              <a:rPr lang="en-US" baseline="0" dirty="0" smtClean="0"/>
              <a:t>, grown in more than 30 </a:t>
            </a:r>
            <a:r>
              <a:rPr lang="en-US" baseline="0" dirty="0" smtClean="0"/>
              <a:t>countries as a cash crop for its fiber to supply the textile industry.</a:t>
            </a:r>
          </a:p>
          <a:p>
            <a:endParaRPr lang="en-US" baseline="0" dirty="0" smtClean="0"/>
          </a:p>
          <a:p>
            <a:r>
              <a:rPr lang="en-US" baseline="0" dirty="0" smtClean="0"/>
              <a:t>The largest </a:t>
            </a:r>
            <a:r>
              <a:rPr lang="en-US" b="1" baseline="0" dirty="0" smtClean="0"/>
              <a:t>producer </a:t>
            </a:r>
            <a:r>
              <a:rPr lang="en-US" baseline="0" dirty="0" smtClean="0"/>
              <a:t>is China, and is also the largest consumer. Follow by India and the United states ranked 3</a:t>
            </a:r>
            <a:r>
              <a:rPr lang="en-US" baseline="30000" dirty="0" smtClean="0"/>
              <a:t>rd</a:t>
            </a:r>
            <a:r>
              <a:rPr lang="en-US" baseline="0" dirty="0" smtClean="0"/>
              <a:t> in total production</a:t>
            </a:r>
          </a:p>
          <a:p>
            <a:endParaRPr lang="en-US" baseline="0" dirty="0" smtClean="0"/>
          </a:p>
          <a:p>
            <a:r>
              <a:rPr lang="en-US" baseline="0" dirty="0" smtClean="0"/>
              <a:t>The </a:t>
            </a:r>
            <a:r>
              <a:rPr lang="en-US" b="1" baseline="0" dirty="0" smtClean="0"/>
              <a:t>biggest challenge </a:t>
            </a:r>
            <a:r>
              <a:rPr lang="en-US" baseline="0" dirty="0" smtClean="0"/>
              <a:t>face by cotton growers is low cotton prices, which hovers around 70 cents a pound or around $1.50 per kilo. The low price in recent years has to do with competition with synthetic fiber or polyester. It would be nice if we can see the price go back to $2 per kilo. But with low crude oil prices I suspect the current price will stay this way for a while.</a:t>
            </a:r>
          </a:p>
          <a:p>
            <a:endParaRPr lang="en-US" baseline="0" dirty="0" smtClean="0"/>
          </a:p>
          <a:p>
            <a:r>
              <a:rPr lang="en-US" b="1" baseline="0" dirty="0" smtClean="0"/>
              <a:t>From production stand point</a:t>
            </a:r>
            <a:r>
              <a:rPr lang="en-US" baseline="0" dirty="0" smtClean="0"/>
              <a:t>, the biggest challenge is managing diseases and pests. A few nasty ones are endemic to certain regions, such as boll weevil in Brazil, curly leaf virus in India and Pakistan,</a:t>
            </a:r>
            <a:r>
              <a:rPr lang="en-US" baseline="0" dirty="0" smtClean="0"/>
              <a:t> </a:t>
            </a:r>
            <a:r>
              <a:rPr lang="en-US" baseline="0" dirty="0" err="1" smtClean="0"/>
              <a:t>verticilium</a:t>
            </a:r>
            <a:r>
              <a:rPr lang="en-US" baseline="0" dirty="0" smtClean="0"/>
              <a:t> wilt </a:t>
            </a:r>
            <a:r>
              <a:rPr lang="en-US" baseline="0" dirty="0" smtClean="0"/>
              <a:t>in</a:t>
            </a:r>
            <a:r>
              <a:rPr lang="en-US" baseline="0" dirty="0" smtClean="0"/>
              <a:t> China. </a:t>
            </a:r>
            <a:r>
              <a:rPr lang="en-US" baseline="0" dirty="0" smtClean="0"/>
              <a:t>In the US, the major pest faced by cotton growers is </a:t>
            </a:r>
            <a:r>
              <a:rPr lang="en-US" baseline="0" dirty="0" err="1" smtClean="0"/>
              <a:t>paracitic</a:t>
            </a:r>
            <a:r>
              <a:rPr lang="en-US" baseline="0" dirty="0" smtClean="0"/>
              <a:t> nematodes.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Quite a few parasitic</a:t>
            </a:r>
            <a:r>
              <a:rPr lang="en-US" baseline="0" dirty="0" smtClean="0"/>
              <a:t> nematode species can cause damage to cotton but by far the most severe one is </a:t>
            </a:r>
            <a:r>
              <a:rPr lang="en-US" baseline="0" dirty="0" err="1" smtClean="0"/>
              <a:t>melodoygne</a:t>
            </a:r>
            <a:r>
              <a:rPr lang="en-US" baseline="0" dirty="0" smtClean="0"/>
              <a:t> incognita, the southern root knot</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a:t>
            </a:r>
            <a:r>
              <a:rPr lang="en-US" b="1" dirty="0" smtClean="0"/>
              <a:t>distributed across </a:t>
            </a:r>
            <a:r>
              <a:rPr lang="en-US" dirty="0" smtClean="0"/>
              <a:t>the US entire cotton belt,</a:t>
            </a:r>
            <a:r>
              <a:rPr lang="en-US" baseline="0" dirty="0" smtClean="0"/>
              <a:t> particularly prevalent in Georgia, Texas, and Mississippi where most of the cotton are being grown.</a:t>
            </a:r>
            <a:endParaRPr lang="en-US" dirty="0" smtClean="0"/>
          </a:p>
          <a:p>
            <a:endParaRPr lang="en-US" dirty="0" smtClean="0"/>
          </a:p>
          <a:p>
            <a:r>
              <a:rPr lang="en-US" dirty="0" smtClean="0"/>
              <a:t>Has </a:t>
            </a:r>
            <a:r>
              <a:rPr lang="en-US" b="1" dirty="0" smtClean="0"/>
              <a:t>a wide host range </a:t>
            </a:r>
            <a:r>
              <a:rPr lang="en-US" dirty="0" smtClean="0"/>
              <a:t>and</a:t>
            </a:r>
            <a:r>
              <a:rPr lang="en-US" baseline="0" dirty="0" smtClean="0"/>
              <a:t> a </a:t>
            </a:r>
            <a:r>
              <a:rPr lang="en-US" b="1" baseline="0" dirty="0" smtClean="0"/>
              <a:t>short life cycle </a:t>
            </a:r>
            <a:r>
              <a:rPr lang="en-US" baseline="0" dirty="0" smtClean="0"/>
              <a:t>so can multiply quickly, plus the eggs can stay dormant in the soil, </a:t>
            </a:r>
            <a:r>
              <a:rPr lang="en-US" dirty="0" smtClean="0"/>
              <a:t>so</a:t>
            </a:r>
            <a:r>
              <a:rPr lang="en-US" baseline="0" dirty="0" smtClean="0"/>
              <a:t> once you have it in your farm, its there.</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root-knot </a:t>
            </a:r>
            <a:r>
              <a:rPr lang="en-US" b="1" baseline="0" dirty="0" smtClean="0">
                <a:solidFill>
                  <a:srgbClr val="FF0000"/>
                </a:solidFill>
              </a:rPr>
              <a:t>life cycle </a:t>
            </a:r>
            <a:r>
              <a:rPr lang="en-US" baseline="0" dirty="0" smtClean="0"/>
              <a:t>start from eggs. After hatching, the root</a:t>
            </a:r>
            <a:r>
              <a:rPr lang="en-US" baseline="0" dirty="0" smtClean="0"/>
              <a:t>-knot</a:t>
            </a:r>
            <a:r>
              <a:rPr lang="en-US" baseline="0" dirty="0" smtClean="0"/>
              <a:t> juvenile will find a suitable host. infects </a:t>
            </a:r>
            <a:r>
              <a:rPr lang="en-US" baseline="0" dirty="0" smtClean="0"/>
              <a:t>the roots, it will form a feeding site and the female will becomes </a:t>
            </a:r>
            <a:r>
              <a:rPr lang="en-US" baseline="0" dirty="0" err="1" smtClean="0"/>
              <a:t>sedantry</a:t>
            </a:r>
            <a:r>
              <a:rPr lang="en-US" baseline="0" dirty="0" smtClean="0"/>
              <a:t> until she lay its eggs and die.</a:t>
            </a:r>
          </a:p>
          <a:p>
            <a:endParaRPr lang="en-US" baseline="0" dirty="0" smtClean="0"/>
          </a:p>
          <a:p>
            <a:r>
              <a:rPr lang="en-US" baseline="0" dirty="0" smtClean="0"/>
              <a:t>The feeding site usually forms galls which give its name root-knot nematodes.</a:t>
            </a:r>
          </a:p>
          <a:p>
            <a:endParaRPr lang="en-US" baseline="0" dirty="0" smtClean="0"/>
          </a:p>
          <a:p>
            <a:r>
              <a:rPr lang="en-US" baseline="0" dirty="0" smtClean="0"/>
              <a:t>Infected plants will have yellowing leaves from water and nutrients deficiencies and are stunted, producing very little cotton fibers.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biggest problem with</a:t>
            </a:r>
            <a:r>
              <a:rPr lang="en-US" baseline="0" dirty="0" smtClean="0"/>
              <a:t> </a:t>
            </a:r>
            <a:r>
              <a:rPr lang="en-US" dirty="0" smtClean="0"/>
              <a:t>root-knot</a:t>
            </a:r>
            <a:r>
              <a:rPr lang="en-US" baseline="0" dirty="0" smtClean="0"/>
              <a:t> nematode is that infected plants are </a:t>
            </a:r>
            <a:r>
              <a:rPr lang="en-US" b="1" baseline="0" dirty="0" smtClean="0"/>
              <a:t>super susceptible to </a:t>
            </a:r>
            <a:r>
              <a:rPr lang="en-US" b="1" baseline="0" dirty="0" err="1" smtClean="0"/>
              <a:t>fusarium</a:t>
            </a:r>
            <a:r>
              <a:rPr lang="en-US" b="1" baseline="0" dirty="0" smtClean="0"/>
              <a:t> </a:t>
            </a:r>
            <a:r>
              <a:rPr lang="en-US" baseline="0" dirty="0" smtClean="0"/>
              <a:t>wilt, a vascular disease caused by </a:t>
            </a:r>
            <a:r>
              <a:rPr lang="en-US" baseline="0" dirty="0" err="1" smtClean="0"/>
              <a:t>fusarium</a:t>
            </a:r>
            <a:r>
              <a:rPr lang="en-US" baseline="0" dirty="0" smtClean="0"/>
              <a:t> </a:t>
            </a:r>
            <a:r>
              <a:rPr lang="en-US" baseline="0" dirty="0" err="1" smtClean="0"/>
              <a:t>oxysporium</a:t>
            </a:r>
            <a:r>
              <a:rPr lang="en-US" baseline="0" dirty="0" smtClean="0"/>
              <a:t>. </a:t>
            </a:r>
          </a:p>
          <a:p>
            <a:endParaRPr lang="en-US" baseline="0" dirty="0" smtClean="0"/>
          </a:p>
          <a:p>
            <a:r>
              <a:rPr lang="en-US" baseline="0" dirty="0" smtClean="0"/>
              <a:t>When you have root-knot and </a:t>
            </a:r>
            <a:r>
              <a:rPr lang="en-US" baseline="0" dirty="0" err="1" smtClean="0"/>
              <a:t>fusarium</a:t>
            </a:r>
            <a:r>
              <a:rPr lang="en-US" baseline="0" dirty="0" smtClean="0"/>
              <a:t> together, you will see widespread plants wilting. It could affect seedlings as well as mature plants.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Luckily </a:t>
            </a:r>
            <a:r>
              <a:rPr lang="en-US" dirty="0" smtClean="0"/>
              <a:t>a high level</a:t>
            </a:r>
            <a:r>
              <a:rPr lang="en-US" baseline="0" dirty="0" smtClean="0"/>
              <a:t>s of resistance germplasm called Auburn 623 was developed in the 70s by crossing two moderately resistant or tolerant lines. An </a:t>
            </a:r>
            <a:r>
              <a:rPr lang="en-US" baseline="0" dirty="0" err="1" smtClean="0"/>
              <a:t>absolete</a:t>
            </a:r>
            <a:r>
              <a:rPr lang="en-US" baseline="0" dirty="0" smtClean="0"/>
              <a:t> cultivar called Clevewilt6 and a wild cotton plant called wild </a:t>
            </a:r>
            <a:r>
              <a:rPr lang="en-US" baseline="0" dirty="0" err="1" smtClean="0"/>
              <a:t>mexican</a:t>
            </a:r>
            <a:r>
              <a:rPr lang="en-US" baseline="0" dirty="0" smtClean="0"/>
              <a:t>. </a:t>
            </a:r>
          </a:p>
          <a:p>
            <a:endParaRPr lang="en-US" baseline="0" dirty="0" smtClean="0"/>
          </a:p>
          <a:p>
            <a:r>
              <a:rPr lang="en-US" baseline="0" dirty="0" smtClean="0"/>
              <a:t>This highly resistant germplasm line has been utilized to developed other more modern germplasm lines in the late 1970s called the M lines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b="1" dirty="0" smtClean="0"/>
              <a:t>inheritance of</a:t>
            </a:r>
            <a:r>
              <a:rPr lang="en-US" b="1" baseline="0" dirty="0" smtClean="0"/>
              <a:t> resistance </a:t>
            </a:r>
            <a:r>
              <a:rPr lang="en-US" baseline="0" dirty="0" smtClean="0"/>
              <a:t>was somewhat confusing up until the</a:t>
            </a:r>
            <a:r>
              <a:rPr lang="en-US" baseline="0" dirty="0" smtClean="0"/>
              <a:t> early 2000, </a:t>
            </a:r>
            <a:r>
              <a:rPr lang="en-US" baseline="0" dirty="0" smtClean="0"/>
              <a:t>some</a:t>
            </a:r>
            <a:r>
              <a:rPr lang="en-US" baseline="0" dirty="0" smtClean="0"/>
              <a:t> reports suggest </a:t>
            </a:r>
            <a:r>
              <a:rPr lang="en-US" baseline="0" dirty="0" smtClean="0"/>
              <a:t>that its conferred by 2 genes while other said its </a:t>
            </a:r>
            <a:r>
              <a:rPr lang="en-US" baseline="0" dirty="0" err="1" smtClean="0"/>
              <a:t>qualtitatively</a:t>
            </a:r>
            <a:r>
              <a:rPr lang="en-US" baseline="0" dirty="0" smtClean="0"/>
              <a:t> inherited. </a:t>
            </a:r>
          </a:p>
          <a:p>
            <a:endParaRPr lang="en-US" baseline="0" dirty="0" smtClean="0"/>
          </a:p>
          <a:p>
            <a:r>
              <a:rPr lang="en-US" baseline="0" dirty="0" smtClean="0"/>
              <a:t>Some said its dominant or additive but other suggest that its recessive.</a:t>
            </a:r>
          </a:p>
          <a:p>
            <a:endParaRPr lang="en-US" baseline="0" dirty="0" smtClean="0"/>
          </a:p>
          <a:p>
            <a:r>
              <a:rPr lang="en-US" baseline="0" dirty="0" smtClean="0"/>
              <a:t>So we</a:t>
            </a:r>
            <a:r>
              <a:rPr lang="en-US" baseline="0" dirty="0" smtClean="0"/>
              <a:t> were </a:t>
            </a:r>
            <a:r>
              <a:rPr lang="en-US" b="1" baseline="0" dirty="0" smtClean="0"/>
              <a:t>interested </a:t>
            </a:r>
            <a:r>
              <a:rPr lang="en-US" baseline="0" dirty="0" smtClean="0"/>
              <a:t>in understanding the </a:t>
            </a:r>
            <a:r>
              <a:rPr lang="en-US" baseline="0" dirty="0" smtClean="0"/>
              <a:t>inheritance of the resistance trait in early 2000 by developing a population segregating using the germplasm line M120 and perform QTL mapping on the resistance trait.</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collaborate</a:t>
            </a:r>
            <a:r>
              <a:rPr lang="en-US" baseline="0" dirty="0" smtClean="0"/>
              <a:t> with a </a:t>
            </a:r>
            <a:r>
              <a:rPr lang="en-US" b="1" baseline="0" dirty="0" err="1" smtClean="0"/>
              <a:t>nematologists</a:t>
            </a:r>
            <a:r>
              <a:rPr lang="en-US" b="1" baseline="0" dirty="0" smtClean="0"/>
              <a:t> </a:t>
            </a:r>
            <a:r>
              <a:rPr lang="en-US" baseline="0" dirty="0" smtClean="0"/>
              <a:t>with the USDA to </a:t>
            </a:r>
            <a:r>
              <a:rPr lang="en-US" dirty="0" smtClean="0"/>
              <a:t> measure 2</a:t>
            </a:r>
            <a:r>
              <a:rPr lang="en-US" baseline="0" dirty="0" smtClean="0"/>
              <a:t> phenotypes that are related to resistance and susceptibility</a:t>
            </a:r>
            <a:endParaRPr lang="en-US" dirty="0" smtClean="0"/>
          </a:p>
          <a:p>
            <a:endParaRPr lang="en-US" dirty="0" smtClean="0"/>
          </a:p>
          <a:p>
            <a:r>
              <a:rPr lang="en-US" dirty="0" smtClean="0"/>
              <a:t>We count</a:t>
            </a:r>
            <a:r>
              <a:rPr lang="en-US" baseline="0" dirty="0" smtClean="0"/>
              <a:t> </a:t>
            </a:r>
            <a:r>
              <a:rPr lang="en-US" dirty="0" smtClean="0"/>
              <a:t>number of galls in the roots,</a:t>
            </a:r>
            <a:r>
              <a:rPr lang="en-US" baseline="0" dirty="0" smtClean="0"/>
              <a:t> resistant plant would have less galls compare to the susceptible genotype</a:t>
            </a:r>
          </a:p>
          <a:p>
            <a:endParaRPr lang="en-US" baseline="0" dirty="0" smtClean="0"/>
          </a:p>
          <a:p>
            <a:r>
              <a:rPr lang="en-US" baseline="0" dirty="0" smtClean="0"/>
              <a:t>We also measure the number of eggs in the roots after 2 life cycle of nematodes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we </a:t>
            </a:r>
            <a:r>
              <a:rPr lang="en-US" b="1" dirty="0" smtClean="0"/>
              <a:t>finish genotyping and </a:t>
            </a:r>
            <a:r>
              <a:rPr lang="en-US" b="1" dirty="0" err="1" smtClean="0"/>
              <a:t>phenotyping</a:t>
            </a:r>
            <a:r>
              <a:rPr lang="en-US" dirty="0" smtClean="0"/>
              <a:t> the population, which has around 300 individuals, the QTL analysis</a:t>
            </a:r>
            <a:r>
              <a:rPr lang="en-US" baseline="0" dirty="0" smtClean="0"/>
              <a:t> was quite </a:t>
            </a:r>
            <a:r>
              <a:rPr lang="en-US" b="1" baseline="0" dirty="0" smtClean="0"/>
              <a:t>straight forward</a:t>
            </a:r>
            <a:r>
              <a:rPr lang="en-US" baseline="0" dirty="0" smtClean="0"/>
              <a:t>.</a:t>
            </a:r>
            <a:endParaRPr lang="en-US" dirty="0" smtClean="0"/>
          </a:p>
          <a:p>
            <a:endParaRPr lang="en-US" dirty="0" smtClean="0"/>
          </a:p>
          <a:p>
            <a:r>
              <a:rPr lang="en-US" dirty="0" smtClean="0"/>
              <a:t>we </a:t>
            </a:r>
            <a:r>
              <a:rPr lang="en-US" dirty="0" smtClean="0"/>
              <a:t>were excited to find a large QTL for galling mappe</a:t>
            </a:r>
            <a:r>
              <a:rPr lang="en-US" baseline="0" dirty="0" smtClean="0"/>
              <a:t>d to </a:t>
            </a:r>
            <a:r>
              <a:rPr lang="en-US" baseline="0" dirty="0" err="1" smtClean="0"/>
              <a:t>CHr</a:t>
            </a:r>
            <a:r>
              <a:rPr lang="en-US" baseline="0" dirty="0" smtClean="0"/>
              <a:t> 11. </a:t>
            </a:r>
          </a:p>
          <a:p>
            <a:endParaRPr lang="en-US" baseline="0" dirty="0" smtClean="0"/>
          </a:p>
          <a:p>
            <a:r>
              <a:rPr lang="en-US" baseline="0" dirty="0" smtClean="0"/>
              <a:t>This QTL explained like 60% of the phenotypic variation</a:t>
            </a:r>
          </a:p>
          <a:p>
            <a:endParaRPr lang="en-US" baseline="0" dirty="0" smtClean="0"/>
          </a:p>
          <a:p>
            <a:r>
              <a:rPr lang="en-US" baseline="0" dirty="0" smtClean="0"/>
              <a:t>I though for sure we the gene. </a:t>
            </a:r>
          </a:p>
          <a:p>
            <a:endParaRPr lang="en-US" baseline="0" dirty="0" smtClean="0"/>
          </a:p>
          <a:p>
            <a:r>
              <a:rPr lang="en-US" baseline="0" dirty="0" smtClean="0"/>
              <a:t>A few years later we fine mapped this </a:t>
            </a:r>
            <a:r>
              <a:rPr lang="en-US" baseline="0" dirty="0" smtClean="0"/>
              <a:t>locus from 12 cM </a:t>
            </a:r>
            <a:r>
              <a:rPr lang="en-US" baseline="0" dirty="0" smtClean="0"/>
              <a:t>to a</a:t>
            </a:r>
            <a:r>
              <a:rPr lang="en-US" baseline="0" dirty="0" smtClean="0"/>
              <a:t> 3 </a:t>
            </a:r>
            <a:r>
              <a:rPr lang="en-US" baseline="0" dirty="0" smtClean="0"/>
              <a:t>cM interval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a:t>
            </a:r>
            <a:r>
              <a:rPr lang="en-US" baseline="0" dirty="0" smtClean="0"/>
              <a:t> we were </a:t>
            </a:r>
            <a:r>
              <a:rPr lang="en-US" b="1" baseline="0" dirty="0" smtClean="0"/>
              <a:t>working on fine mapping </a:t>
            </a:r>
            <a:r>
              <a:rPr lang="en-US" baseline="0" dirty="0" smtClean="0"/>
              <a:t>with a much bigger population, over 1000 individuals, we noticed that the eggs data doesn’t correlate much with galling. </a:t>
            </a:r>
          </a:p>
          <a:p>
            <a:endParaRPr lang="en-US" baseline="0" dirty="0" smtClean="0"/>
          </a:p>
          <a:p>
            <a:r>
              <a:rPr lang="en-US" baseline="0" dirty="0" smtClean="0"/>
              <a:t>At the</a:t>
            </a:r>
            <a:r>
              <a:rPr lang="en-US" b="1" baseline="0" dirty="0" smtClean="0"/>
              <a:t> same time</a:t>
            </a:r>
            <a:r>
              <a:rPr lang="en-US" baseline="0" dirty="0" smtClean="0"/>
              <a:t>, another research group</a:t>
            </a:r>
            <a:r>
              <a:rPr lang="en-US" baseline="0" dirty="0" smtClean="0"/>
              <a:t> working on RKN reported a </a:t>
            </a:r>
            <a:r>
              <a:rPr lang="en-US" baseline="0" dirty="0" smtClean="0"/>
              <a:t>QTL on Chr14</a:t>
            </a:r>
          </a:p>
          <a:p>
            <a:endParaRPr lang="en-US" baseline="0" dirty="0" smtClean="0"/>
          </a:p>
          <a:p>
            <a:r>
              <a:rPr lang="en-US" baseline="0" dirty="0" smtClean="0"/>
              <a:t>This prompted us to go back and redo a more through analysis and we were able to detect another QTL on Chr14 </a:t>
            </a:r>
          </a:p>
          <a:p>
            <a:endParaRPr lang="en-US" baseline="0" dirty="0" smtClean="0"/>
          </a:p>
          <a:p>
            <a:r>
              <a:rPr lang="en-US" baseline="0" dirty="0" smtClean="0"/>
              <a:t>Interestingly, this QTL has a strong association with eggs production but not much effect at all on galling. </a:t>
            </a:r>
          </a:p>
          <a:p>
            <a:endParaRPr lang="en-US" baseline="0" dirty="0" smtClean="0"/>
          </a:p>
          <a:p>
            <a:r>
              <a:rPr lang="en-US" baseline="0" dirty="0" smtClean="0"/>
              <a:t>So apparently, we were so focus on galling that this QTL fell through the crack on our first analysis.</a:t>
            </a:r>
          </a:p>
          <a:p>
            <a:endParaRPr lang="en-US" baseline="0" dirty="0" smtClean="0"/>
          </a:p>
          <a:p>
            <a:r>
              <a:rPr lang="en-US" baseline="0" dirty="0" smtClean="0"/>
              <a:t>We fine mapped this locus to a 4 cM region </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dirty="0" smtClean="0"/>
              <a:t> after 10 years,</a:t>
            </a:r>
            <a:r>
              <a:rPr lang="en-US" baseline="0" dirty="0" smtClean="0"/>
              <a:t> we finally has a better understanding on the inheritance or resistance. B</a:t>
            </a:r>
            <a:r>
              <a:rPr lang="en-US" dirty="0" smtClean="0"/>
              <a:t>ased </a:t>
            </a:r>
            <a:r>
              <a:rPr lang="en-US" dirty="0" smtClean="0"/>
              <a:t>on the QTL analysis our </a:t>
            </a:r>
            <a:r>
              <a:rPr lang="en-US" b="1" dirty="0" smtClean="0"/>
              <a:t>current working hypothesis </a:t>
            </a:r>
            <a:r>
              <a:rPr lang="en-US" dirty="0" smtClean="0"/>
              <a:t>is that there are 2 major resistant genes in the Auburn germplasm</a:t>
            </a:r>
            <a:endParaRPr lang="en-US" baseline="0" dirty="0" smtClean="0"/>
          </a:p>
          <a:p>
            <a:endParaRPr lang="en-US" baseline="0" dirty="0" smtClean="0"/>
          </a:p>
          <a:p>
            <a:r>
              <a:rPr lang="en-US" baseline="0" dirty="0" smtClean="0"/>
              <a:t>There’s an R gene conferring galling suppression on Chr11 </a:t>
            </a:r>
          </a:p>
          <a:p>
            <a:endParaRPr lang="en-US" baseline="0" dirty="0" smtClean="0"/>
          </a:p>
          <a:p>
            <a:r>
              <a:rPr lang="en-US" baseline="0" dirty="0" smtClean="0"/>
              <a:t>an R gene suppressing eggs production on </a:t>
            </a:r>
            <a:r>
              <a:rPr lang="en-US" baseline="0" dirty="0" err="1" smtClean="0"/>
              <a:t>Chr</a:t>
            </a:r>
            <a:r>
              <a:rPr lang="en-US" baseline="0" dirty="0" smtClean="0"/>
              <a:t> 14</a:t>
            </a:r>
          </a:p>
          <a:p>
            <a:endParaRPr lang="en-US" baseline="0" dirty="0" smtClean="0"/>
          </a:p>
          <a:p>
            <a:r>
              <a:rPr lang="en-US" dirty="0" smtClean="0"/>
              <a:t>And there’s data suggesting that the two gene interact </a:t>
            </a:r>
            <a:r>
              <a:rPr lang="en-US" dirty="0" err="1" smtClean="0"/>
              <a:t>epistatically</a:t>
            </a:r>
            <a:r>
              <a:rPr lang="en-US" dirty="0" smtClean="0"/>
              <a:t> to confer</a:t>
            </a:r>
            <a:r>
              <a:rPr lang="en-US" baseline="0" dirty="0" smtClean="0"/>
              <a:t> almost immunity to nematodes infection</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test this hypothesis we developed </a:t>
            </a:r>
            <a:r>
              <a:rPr lang="en-US" dirty="0" err="1" smtClean="0"/>
              <a:t>isogenic</a:t>
            </a:r>
            <a:r>
              <a:rPr lang="en-US" dirty="0" smtClean="0"/>
              <a:t> lines with only one QTL to</a:t>
            </a:r>
            <a:r>
              <a:rPr lang="en-US" baseline="0" dirty="0" smtClean="0"/>
              <a:t> try to understand the mechanism of resistance</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we </a:t>
            </a:r>
            <a:r>
              <a:rPr lang="en-US" b="1" dirty="0" smtClean="0"/>
              <a:t>developed those </a:t>
            </a:r>
            <a:r>
              <a:rPr lang="en-US" b="1" dirty="0" err="1" smtClean="0"/>
              <a:t>isogenic</a:t>
            </a:r>
            <a:r>
              <a:rPr lang="en-US" b="1" baseline="0" dirty="0" smtClean="0"/>
              <a:t> </a:t>
            </a:r>
            <a:r>
              <a:rPr lang="en-US" baseline="0" dirty="0" smtClean="0"/>
              <a:t>lines, we</a:t>
            </a:r>
            <a:r>
              <a:rPr lang="en-US" baseline="0" dirty="0" smtClean="0"/>
              <a:t> did </a:t>
            </a:r>
            <a:r>
              <a:rPr lang="en-US" b="1" baseline="0" dirty="0" smtClean="0"/>
              <a:t>histopathology </a:t>
            </a:r>
            <a:r>
              <a:rPr lang="en-US" baseline="0" dirty="0" smtClean="0"/>
              <a:t>on these lines to see how </a:t>
            </a:r>
            <a:r>
              <a:rPr lang="en-US" baseline="0" dirty="0" smtClean="0"/>
              <a:t>the nematode react to these genotypes</a:t>
            </a:r>
            <a:endParaRPr lang="en-US" dirty="0" smtClean="0"/>
          </a:p>
          <a:p>
            <a:endParaRPr lang="en-US" dirty="0" smtClean="0"/>
          </a:p>
          <a:p>
            <a:r>
              <a:rPr lang="en-US" dirty="0" smtClean="0"/>
              <a:t>It takes an </a:t>
            </a:r>
            <a:r>
              <a:rPr lang="en-US" b="1" dirty="0" smtClean="0"/>
              <a:t>average</a:t>
            </a:r>
            <a:r>
              <a:rPr lang="en-US" b="1" baseline="0" dirty="0" smtClean="0"/>
              <a:t> of 16 days</a:t>
            </a:r>
            <a:r>
              <a:rPr lang="en-US" baseline="0" dirty="0" smtClean="0"/>
              <a:t> for Juvenile nematodes to growing into female and starting to lay eggs.</a:t>
            </a:r>
          </a:p>
          <a:p>
            <a:endParaRPr lang="en-US" baseline="0" dirty="0" smtClean="0"/>
          </a:p>
          <a:p>
            <a:r>
              <a:rPr lang="en-US" baseline="0" dirty="0" smtClean="0"/>
              <a:t>So, for we have the resistant parent, which represent genotypes with both QTLs and no QTLs, plus the two </a:t>
            </a:r>
            <a:r>
              <a:rPr lang="en-US" baseline="0" dirty="0" err="1" smtClean="0"/>
              <a:t>isogenic</a:t>
            </a:r>
            <a:r>
              <a:rPr lang="en-US" baseline="0" dirty="0" smtClean="0"/>
              <a:t> lines with only one of the 2 QTLs, </a:t>
            </a:r>
          </a:p>
          <a:p>
            <a:r>
              <a:rPr lang="en-US" baseline="0" dirty="0" smtClean="0"/>
              <a:t>We inoculate cotton seedlings with eggs, let them hatch and count the number of nematodes at different stages of development at every 4 days interval after inoculation.</a:t>
            </a:r>
          </a:p>
          <a:p>
            <a:endParaRPr lang="en-US" baseline="0" dirty="0" smtClean="0"/>
          </a:p>
        </p:txBody>
      </p:sp>
      <p:sp>
        <p:nvSpPr>
          <p:cNvPr id="4" name="Slide Number Placeholder 3"/>
          <p:cNvSpPr>
            <a:spLocks noGrp="1"/>
          </p:cNvSpPr>
          <p:nvPr>
            <p:ph type="sldNum" sz="quarter" idx="10"/>
          </p:nvPr>
        </p:nvSpPr>
        <p:spPr/>
        <p:txBody>
          <a:bodyPr/>
          <a:lstStyle/>
          <a:p>
            <a:fld id="{7A96B98A-CABA-45D2-8D9D-DA8E5626789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t>
            </a:r>
            <a:r>
              <a:rPr lang="en-US" b="1" dirty="0" smtClean="0"/>
              <a:t>the gall numbers</a:t>
            </a:r>
            <a:r>
              <a:rPr lang="en-US" b="1" baseline="0" dirty="0" smtClean="0"/>
              <a:t> </a:t>
            </a:r>
            <a:r>
              <a:rPr lang="en-US" b="0" baseline="0" dirty="0" smtClean="0"/>
              <a:t>for the 4 genotypes</a:t>
            </a:r>
            <a:endParaRPr lang="en-US" b="0" dirty="0" smtClean="0"/>
          </a:p>
          <a:p>
            <a:endParaRPr lang="en-US" dirty="0" smtClean="0"/>
          </a:p>
          <a:p>
            <a:r>
              <a:rPr lang="en-US" dirty="0" smtClean="0"/>
              <a:t>As </a:t>
            </a:r>
            <a:r>
              <a:rPr lang="en-US" b="1" dirty="0" smtClean="0"/>
              <a:t>expected</a:t>
            </a:r>
            <a:r>
              <a:rPr lang="en-US" b="0" dirty="0" smtClean="0"/>
              <a:t> the susceptible parent </a:t>
            </a:r>
            <a:r>
              <a:rPr lang="en-US" b="0" dirty="0" err="1" smtClean="0"/>
              <a:t>coker</a:t>
            </a:r>
            <a:r>
              <a:rPr lang="en-US" b="0" dirty="0" smtClean="0"/>
              <a:t> has lots of galls and the resistant parent had very few if</a:t>
            </a:r>
            <a:r>
              <a:rPr lang="en-US" b="0" baseline="0" dirty="0" smtClean="0"/>
              <a:t> at all.</a:t>
            </a:r>
          </a:p>
          <a:p>
            <a:endParaRPr lang="en-US" baseline="0" dirty="0" smtClean="0"/>
          </a:p>
          <a:p>
            <a:r>
              <a:rPr lang="en-US" baseline="0" dirty="0" smtClean="0"/>
              <a:t>The </a:t>
            </a:r>
            <a:r>
              <a:rPr lang="en-US" baseline="0" dirty="0" err="1" smtClean="0"/>
              <a:t>isogenic</a:t>
            </a:r>
            <a:r>
              <a:rPr lang="en-US" baseline="0" dirty="0" smtClean="0"/>
              <a:t> line with only QTL on </a:t>
            </a:r>
            <a:r>
              <a:rPr lang="en-US" baseline="0" dirty="0" err="1" smtClean="0"/>
              <a:t>CHr</a:t>
            </a:r>
            <a:r>
              <a:rPr lang="en-US" baseline="0" dirty="0" smtClean="0"/>
              <a:t> 11 is similar to the resistant parent</a:t>
            </a:r>
          </a:p>
          <a:p>
            <a:endParaRPr lang="en-US" baseline="0" dirty="0" smtClean="0"/>
          </a:p>
          <a:p>
            <a:r>
              <a:rPr lang="en-US" baseline="0" dirty="0" smtClean="0"/>
              <a:t>Also as expected, the </a:t>
            </a:r>
            <a:r>
              <a:rPr lang="en-US" baseline="0" dirty="0" err="1" smtClean="0"/>
              <a:t>isogenic</a:t>
            </a:r>
            <a:r>
              <a:rPr lang="en-US" baseline="0" dirty="0" smtClean="0"/>
              <a:t> line on CHr14 has lots of galls, in fact just as much galls as the susceptible parent</a:t>
            </a:r>
          </a:p>
          <a:p>
            <a:endParaRPr lang="en-US" baseline="0" dirty="0" smtClean="0"/>
          </a:p>
          <a:p>
            <a:r>
              <a:rPr lang="en-US" baseline="0" dirty="0" smtClean="0"/>
              <a:t>Although this is what the QTL results say we should expect to see, it did cross my mind that we may have messed up somewhere</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dirty="0" smtClean="0"/>
              <a:t> total </a:t>
            </a:r>
            <a:r>
              <a:rPr lang="en-US" b="1" dirty="0" smtClean="0"/>
              <a:t>number </a:t>
            </a:r>
            <a:r>
              <a:rPr lang="en-US" b="1" dirty="0" smtClean="0"/>
              <a:t>of females </a:t>
            </a:r>
            <a:r>
              <a:rPr lang="en-US" dirty="0" smtClean="0"/>
              <a:t>is telling</a:t>
            </a:r>
            <a:r>
              <a:rPr lang="en-US" baseline="0" dirty="0" smtClean="0"/>
              <a:t> us a similar story</a:t>
            </a:r>
          </a:p>
          <a:p>
            <a:endParaRPr lang="en-US" baseline="0" dirty="0" smtClean="0"/>
          </a:p>
          <a:p>
            <a:r>
              <a:rPr lang="en-US" baseline="0" dirty="0" smtClean="0"/>
              <a:t>The </a:t>
            </a:r>
            <a:r>
              <a:rPr lang="en-US" baseline="0" dirty="0" err="1" smtClean="0"/>
              <a:t>Chr</a:t>
            </a:r>
            <a:r>
              <a:rPr lang="en-US" baseline="0" dirty="0" smtClean="0"/>
              <a:t> 11 QTL </a:t>
            </a:r>
            <a:r>
              <a:rPr lang="en-US" baseline="0" dirty="0" err="1" smtClean="0"/>
              <a:t>isogenic</a:t>
            </a:r>
            <a:r>
              <a:rPr lang="en-US" baseline="0" dirty="0" smtClean="0"/>
              <a:t> line has the same phenotype as the resistant parent</a:t>
            </a:r>
          </a:p>
          <a:p>
            <a:endParaRPr lang="en-US" baseline="0" dirty="0" smtClean="0"/>
          </a:p>
          <a:p>
            <a:r>
              <a:rPr lang="en-US" baseline="0" dirty="0" smtClean="0"/>
              <a:t>Starting about 12 days after inoculation, you can see a </a:t>
            </a:r>
            <a:r>
              <a:rPr lang="en-US" baseline="0" dirty="0" err="1" smtClean="0"/>
              <a:t>seperation</a:t>
            </a:r>
            <a:r>
              <a:rPr lang="en-US" baseline="0" dirty="0" smtClean="0"/>
              <a:t> between those with the Chr11 QTL versus those doesn’t</a:t>
            </a:r>
          </a:p>
          <a:p>
            <a:endParaRPr lang="en-US" baseline="0" dirty="0" smtClean="0"/>
          </a:p>
          <a:p>
            <a:r>
              <a:rPr lang="en-US" baseline="0" dirty="0" smtClean="0"/>
              <a:t>Interestingly, the CHr14 QTL has the same phenotype as the susceptible parent all the way until somewhere between 25 to 30 days. So there’s where the QTL starting to take effect. This data that some where at this point, the females were not able to complete their life cycle and lay eggs. </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look at the </a:t>
            </a:r>
            <a:r>
              <a:rPr lang="en-US" b="1" dirty="0" smtClean="0"/>
              <a:t>eggs data, everything make</a:t>
            </a:r>
            <a:r>
              <a:rPr lang="en-US" b="1" baseline="0" dirty="0" smtClean="0"/>
              <a:t> sense.</a:t>
            </a:r>
          </a:p>
          <a:p>
            <a:endParaRPr lang="en-US" baseline="0" dirty="0" smtClean="0"/>
          </a:p>
          <a:p>
            <a:r>
              <a:rPr lang="en-US" baseline="0" dirty="0" smtClean="0"/>
              <a:t>The two </a:t>
            </a:r>
            <a:r>
              <a:rPr lang="en-US" baseline="0" dirty="0" err="1" smtClean="0"/>
              <a:t>isogenic</a:t>
            </a:r>
            <a:r>
              <a:rPr lang="en-US" baseline="0" dirty="0" smtClean="0"/>
              <a:t> lines with each QTL behave like moderately resistant lines</a:t>
            </a:r>
          </a:p>
          <a:p>
            <a:endParaRPr lang="en-US" baseline="0" dirty="0" smtClean="0"/>
          </a:p>
          <a:p>
            <a:r>
              <a:rPr lang="en-US" baseline="0" dirty="0" smtClean="0"/>
              <a:t>You need both QTLs to get a high level of resistance</a:t>
            </a:r>
          </a:p>
          <a:p>
            <a:endParaRPr lang="en-US" baseline="0" dirty="0" smtClean="0"/>
          </a:p>
          <a:p>
            <a:r>
              <a:rPr lang="en-US" baseline="0" dirty="0" smtClean="0"/>
              <a:t>Without the QTL like in susceptible parent, you see a tremendous amount of eggs.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a:t>
            </a:r>
            <a:r>
              <a:rPr lang="en-US" b="1" baseline="0" dirty="0" smtClean="0"/>
              <a:t> first draft genome sequence </a:t>
            </a:r>
            <a:r>
              <a:rPr lang="en-US" baseline="0" dirty="0" smtClean="0"/>
              <a:t>of cotton, completed in 2013, give us a lot of</a:t>
            </a:r>
            <a:r>
              <a:rPr lang="en-US" baseline="0" dirty="0" smtClean="0"/>
              <a:t> of </a:t>
            </a:r>
            <a:r>
              <a:rPr lang="en-US" b="1" baseline="0" dirty="0" smtClean="0"/>
              <a:t>tools </a:t>
            </a:r>
            <a:r>
              <a:rPr lang="en-US" baseline="0" dirty="0" smtClean="0"/>
              <a:t>we </a:t>
            </a:r>
            <a:r>
              <a:rPr lang="en-US" baseline="0" dirty="0" smtClean="0"/>
              <a:t>didn’t have before.</a:t>
            </a:r>
            <a:r>
              <a:rPr lang="en-US" baseline="0" dirty="0" smtClean="0"/>
              <a:t> </a:t>
            </a:r>
          </a:p>
          <a:p>
            <a:endParaRPr lang="en-US" baseline="0" dirty="0" smtClean="0"/>
          </a:p>
          <a:p>
            <a:r>
              <a:rPr lang="en-US" baseline="0" dirty="0" smtClean="0"/>
              <a:t>Imagine, it took </a:t>
            </a:r>
            <a:r>
              <a:rPr lang="en-US" baseline="0" dirty="0" smtClean="0"/>
              <a:t>us almost 10 years to get to the point of fine mapping the two locus.</a:t>
            </a:r>
          </a:p>
          <a:p>
            <a:endParaRPr lang="en-US" baseline="0" dirty="0" smtClean="0"/>
          </a:p>
          <a:p>
            <a:r>
              <a:rPr lang="en-US" baseline="0" dirty="0" smtClean="0"/>
              <a:t>But with a </a:t>
            </a:r>
            <a:r>
              <a:rPr lang="en-US" b="1" baseline="0" dirty="0" smtClean="0"/>
              <a:t>click </a:t>
            </a:r>
            <a:r>
              <a:rPr lang="en-US" baseline="0" dirty="0" smtClean="0"/>
              <a:t>of the mouse, </a:t>
            </a:r>
            <a:r>
              <a:rPr lang="en-US" baseline="0" dirty="0" smtClean="0"/>
              <a:t>we know that the region for the QTL conferring galling suppression on CHr11 is about 800 </a:t>
            </a:r>
            <a:r>
              <a:rPr lang="en-US" baseline="0" dirty="0" err="1" smtClean="0"/>
              <a:t>Kilobases</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contains </a:t>
            </a:r>
            <a:r>
              <a:rPr lang="en-US" b="1" dirty="0" smtClean="0"/>
              <a:t>300 coding sequence </a:t>
            </a:r>
            <a:r>
              <a:rPr lang="en-US" dirty="0" smtClean="0"/>
              <a:t>or genes</a:t>
            </a:r>
          </a:p>
          <a:p>
            <a:endParaRPr lang="en-US" dirty="0" smtClean="0"/>
          </a:p>
          <a:p>
            <a:r>
              <a:rPr lang="en-US" b="1" dirty="0" smtClean="0"/>
              <a:t>15 encodes LLR </a:t>
            </a:r>
            <a:r>
              <a:rPr lang="en-US" dirty="0" err="1" smtClean="0"/>
              <a:t>Lucein</a:t>
            </a:r>
            <a:r>
              <a:rPr lang="en-US" dirty="0" smtClean="0"/>
              <a:t> rich repeat </a:t>
            </a:r>
            <a:r>
              <a:rPr lang="en-US" b="1" dirty="0" smtClean="0"/>
              <a:t>indicative</a:t>
            </a:r>
            <a:r>
              <a:rPr lang="en-US" b="1" baseline="0" dirty="0" smtClean="0"/>
              <a:t> </a:t>
            </a:r>
            <a:r>
              <a:rPr lang="en-US" baseline="0" dirty="0" smtClean="0"/>
              <a:t>of disease resistance genes</a:t>
            </a:r>
          </a:p>
          <a:p>
            <a:endParaRPr lang="en-US" baseline="0" dirty="0" smtClean="0"/>
          </a:p>
          <a:p>
            <a:r>
              <a:rPr lang="en-US" baseline="0" dirty="0" smtClean="0"/>
              <a:t>These genes are </a:t>
            </a:r>
            <a:r>
              <a:rPr lang="en-US" b="1" baseline="0" dirty="0" smtClean="0"/>
              <a:t>scattered </a:t>
            </a:r>
            <a:r>
              <a:rPr lang="en-US" baseline="0" dirty="0" smtClean="0"/>
              <a:t>across the entire region</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QTL region on Chr14, which suppress eggs production,  is about a little smaller about </a:t>
            </a:r>
            <a:r>
              <a:rPr lang="en-US" b="1" baseline="0" dirty="0" smtClean="0"/>
              <a:t>600 kilo </a:t>
            </a:r>
            <a:r>
              <a:rPr lang="en-US" baseline="0" dirty="0" smtClean="0"/>
              <a:t>bases</a:t>
            </a:r>
          </a:p>
          <a:p>
            <a:endParaRPr lang="en-US" baseline="0" dirty="0" smtClean="0"/>
          </a:p>
          <a:p>
            <a:r>
              <a:rPr lang="en-US" baseline="0" dirty="0" smtClean="0"/>
              <a:t>There are </a:t>
            </a:r>
            <a:r>
              <a:rPr lang="en-US" b="1" baseline="0" dirty="0" smtClean="0"/>
              <a:t>60 coding sequences </a:t>
            </a:r>
            <a:r>
              <a:rPr lang="en-US" baseline="0" dirty="0" smtClean="0"/>
              <a:t>including </a:t>
            </a:r>
            <a:r>
              <a:rPr lang="en-US" b="1" baseline="0" dirty="0" smtClean="0"/>
              <a:t>20 </a:t>
            </a:r>
            <a:r>
              <a:rPr lang="en-US" baseline="0" dirty="0" smtClean="0"/>
              <a:t>that have LRR motif</a:t>
            </a:r>
          </a:p>
          <a:p>
            <a:endParaRPr lang="en-US" baseline="0" dirty="0" smtClean="0"/>
          </a:p>
          <a:p>
            <a:r>
              <a:rPr lang="en-US" baseline="0" dirty="0" smtClean="0"/>
              <a:t>Interestingly these 20 genes are physically located in </a:t>
            </a:r>
            <a:r>
              <a:rPr lang="en-US" b="1" baseline="0" dirty="0" smtClean="0"/>
              <a:t>3 clusters</a:t>
            </a:r>
          </a:p>
          <a:p>
            <a:endParaRPr lang="en-US" baseline="0" dirty="0" smtClean="0"/>
          </a:p>
          <a:p>
            <a:r>
              <a:rPr lang="en-US" baseline="0" dirty="0" smtClean="0"/>
              <a:t> and within each cluster, they share a very high homology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Based on our histopathology work</a:t>
            </a:r>
            <a:r>
              <a:rPr lang="en-US" dirty="0" smtClean="0"/>
              <a:t>, we know that the gene for</a:t>
            </a:r>
            <a:r>
              <a:rPr lang="en-US" baseline="0" dirty="0" smtClean="0"/>
              <a:t> gall suppression likely to express at around 12 day after inoculation</a:t>
            </a:r>
          </a:p>
          <a:p>
            <a:endParaRPr lang="en-US" baseline="0" dirty="0" smtClean="0"/>
          </a:p>
          <a:p>
            <a:r>
              <a:rPr lang="en-US" baseline="0" dirty="0" smtClean="0"/>
              <a:t>And the gene for eggs suppression likely to express at around 30 day after inoculation</a:t>
            </a:r>
          </a:p>
          <a:p>
            <a:endParaRPr lang="en-US" baseline="0" dirty="0" smtClean="0"/>
          </a:p>
          <a:p>
            <a:r>
              <a:rPr lang="en-US" baseline="0" dirty="0" smtClean="0"/>
              <a:t>So we developed </a:t>
            </a:r>
            <a:r>
              <a:rPr lang="en-US" baseline="0" dirty="0" err="1" smtClean="0"/>
              <a:t>cDNA</a:t>
            </a:r>
            <a:r>
              <a:rPr lang="en-US" baseline="0" dirty="0" smtClean="0"/>
              <a:t> libraries from</a:t>
            </a:r>
            <a:r>
              <a:rPr lang="en-US" baseline="0" dirty="0" smtClean="0"/>
              <a:t> </a:t>
            </a:r>
            <a:r>
              <a:rPr lang="en-US" b="1" baseline="0" dirty="0" smtClean="0"/>
              <a:t>root tissues </a:t>
            </a:r>
            <a:r>
              <a:rPr lang="en-US" baseline="0" dirty="0" smtClean="0"/>
              <a:t>from these two </a:t>
            </a:r>
            <a:r>
              <a:rPr lang="en-US" baseline="0" dirty="0" smtClean="0"/>
              <a:t>time point and also from inoculated plants as control</a:t>
            </a:r>
          </a:p>
        </p:txBody>
      </p:sp>
      <p:sp>
        <p:nvSpPr>
          <p:cNvPr id="4" name="Slide Number Placeholder 3"/>
          <p:cNvSpPr>
            <a:spLocks noGrp="1"/>
          </p:cNvSpPr>
          <p:nvPr>
            <p:ph type="sldNum" sz="quarter" idx="10"/>
          </p:nvPr>
        </p:nvSpPr>
        <p:spPr/>
        <p:txBody>
          <a:bodyPr/>
          <a:lstStyle/>
          <a:p>
            <a:fld id="{7A96B98A-CABA-45D2-8D9D-DA8E5626789D}"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past spring, we did</a:t>
            </a:r>
            <a:r>
              <a:rPr lang="en-US" dirty="0" smtClean="0"/>
              <a:t> </a:t>
            </a:r>
            <a:r>
              <a:rPr lang="en-US" b="1" dirty="0" smtClean="0"/>
              <a:t>pilot sequencing </a:t>
            </a:r>
            <a:r>
              <a:rPr lang="en-US" dirty="0" smtClean="0"/>
              <a:t>completed sequencing of libraries</a:t>
            </a:r>
            <a:r>
              <a:rPr lang="en-US" baseline="0" dirty="0" smtClean="0"/>
              <a:t> only of the two parents; the susceptible parent </a:t>
            </a:r>
            <a:r>
              <a:rPr lang="en-US" baseline="0" dirty="0" err="1" smtClean="0"/>
              <a:t>coker</a:t>
            </a:r>
            <a:r>
              <a:rPr lang="en-US" baseline="0" dirty="0" smtClean="0"/>
              <a:t> and resistant parent M120</a:t>
            </a:r>
          </a:p>
          <a:p>
            <a:endParaRPr lang="en-US" baseline="0" dirty="0" smtClean="0"/>
          </a:p>
          <a:p>
            <a:r>
              <a:rPr lang="en-US" baseline="0" dirty="0" smtClean="0"/>
              <a:t>Again we used tissues from 12 and 30 days after inoculation and also non inoculated plants as control</a:t>
            </a:r>
          </a:p>
          <a:p>
            <a:endParaRPr lang="en-US" baseline="0" dirty="0" smtClean="0"/>
          </a:p>
          <a:p>
            <a:r>
              <a:rPr lang="en-US" baseline="0" dirty="0" smtClean="0"/>
              <a:t>We obtained anywhere from 18 to 33 millions good reads for M120 and about 22 million reads from Coker the susceptible parents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completed that sequencing early this spring so are still</a:t>
            </a:r>
            <a:r>
              <a:rPr lang="en-US" baseline="0" dirty="0" smtClean="0"/>
              <a:t> working on the analysis</a:t>
            </a:r>
          </a:p>
          <a:p>
            <a:endParaRPr lang="en-US" baseline="0" dirty="0" smtClean="0"/>
          </a:p>
          <a:p>
            <a:r>
              <a:rPr lang="en-US" baseline="0" dirty="0" smtClean="0"/>
              <a:t>So far we know that there are over 1500 differentially expressed genes in Coker and 1400 in the resistant parent M120</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7A96B98A-CABA-45D2-8D9D-DA8E5626789D}"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we only look at the 12 days after inoculation library</a:t>
            </a:r>
          </a:p>
          <a:p>
            <a:endParaRPr lang="en-US" dirty="0" smtClean="0"/>
          </a:p>
          <a:p>
            <a:r>
              <a:rPr lang="en-US" dirty="0" smtClean="0"/>
              <a:t>We see two fold differentially</a:t>
            </a:r>
            <a:r>
              <a:rPr lang="en-US" baseline="0" dirty="0" smtClean="0"/>
              <a:t> expressed gene in the resistant parent 250 compare to the susceptible 123.</a:t>
            </a:r>
          </a:p>
          <a:p>
            <a:endParaRPr lang="en-US" baseline="0" dirty="0" smtClean="0"/>
          </a:p>
          <a:p>
            <a:r>
              <a:rPr lang="en-US" baseline="0" dirty="0" smtClean="0"/>
              <a:t>But if we look at the 30 days after inoculation, there are only 22 differentially expressed gene in the resistant parent while the susceptible parent has over 400 </a:t>
            </a:r>
          </a:p>
          <a:p>
            <a:endParaRPr lang="en-US" baseline="0" dirty="0" smtClean="0"/>
          </a:p>
          <a:p>
            <a:r>
              <a:rPr lang="en-US" baseline="0" dirty="0" smtClean="0"/>
              <a:t>We do know that the nematode </a:t>
            </a:r>
            <a:r>
              <a:rPr lang="en-US" b="1" baseline="0" dirty="0" smtClean="0"/>
              <a:t>reprogram the root cells </a:t>
            </a:r>
            <a:r>
              <a:rPr lang="en-US" baseline="0" dirty="0" smtClean="0"/>
              <a:t>to form giant cell so some of these genes may be related to giant cells formation.</a:t>
            </a:r>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Of all</a:t>
            </a:r>
            <a:r>
              <a:rPr lang="en-US" b="1" baseline="0" dirty="0" smtClean="0"/>
              <a:t> the </a:t>
            </a:r>
            <a:r>
              <a:rPr lang="en-US" b="1" baseline="0" dirty="0" err="1" smtClean="0"/>
              <a:t>differentally</a:t>
            </a:r>
            <a:r>
              <a:rPr lang="en-US" b="1" baseline="0" dirty="0" smtClean="0"/>
              <a:t> expressed genes </a:t>
            </a:r>
            <a:r>
              <a:rPr lang="en-US" baseline="0" dirty="0" smtClean="0"/>
              <a:t>we found, we are most interested in these 3 genes on </a:t>
            </a:r>
            <a:r>
              <a:rPr lang="en-US" baseline="0" dirty="0" err="1" smtClean="0"/>
              <a:t>CHr</a:t>
            </a:r>
            <a:r>
              <a:rPr lang="en-US" baseline="0" dirty="0" smtClean="0"/>
              <a:t> 11 and 2 here on </a:t>
            </a:r>
            <a:r>
              <a:rPr lang="en-US" baseline="0" dirty="0" err="1" smtClean="0"/>
              <a:t>CHr</a:t>
            </a:r>
            <a:r>
              <a:rPr lang="en-US" baseline="0" dirty="0" smtClean="0"/>
              <a:t> 14 because they are located in the QTL regions</a:t>
            </a:r>
          </a:p>
          <a:p>
            <a:endParaRPr lang="en-US" baseline="0" dirty="0" smtClean="0"/>
          </a:p>
          <a:p>
            <a:r>
              <a:rPr lang="en-US" baseline="0" dirty="0" smtClean="0"/>
              <a:t>These are probably our most likely candidate genes we are looking for.</a:t>
            </a:r>
          </a:p>
          <a:p>
            <a:endParaRPr lang="en-US" baseline="0" dirty="0" smtClean="0"/>
          </a:p>
          <a:p>
            <a:r>
              <a:rPr lang="en-US" dirty="0" smtClean="0"/>
              <a:t>We are now working</a:t>
            </a:r>
            <a:r>
              <a:rPr lang="en-US" baseline="0" dirty="0" smtClean="0"/>
              <a:t> on RT PCR to confirm the expression of these genes</a:t>
            </a:r>
          </a:p>
          <a:p>
            <a:endParaRPr lang="en-US" baseline="0" dirty="0" smtClean="0"/>
          </a:p>
          <a:p>
            <a:r>
              <a:rPr lang="en-US" baseline="0" dirty="0" smtClean="0"/>
              <a:t>Also, we are sequencing the other libraries for the </a:t>
            </a:r>
            <a:r>
              <a:rPr lang="en-US" baseline="0" dirty="0" err="1" smtClean="0"/>
              <a:t>isogenic</a:t>
            </a:r>
            <a:r>
              <a:rPr lang="en-US" baseline="0" dirty="0" smtClean="0"/>
              <a:t> lines and working on determining if these are the gene conferring resistance.</a:t>
            </a:r>
          </a:p>
        </p:txBody>
      </p:sp>
      <p:sp>
        <p:nvSpPr>
          <p:cNvPr id="4" name="Slide Number Placeholder 3"/>
          <p:cNvSpPr>
            <a:spLocks noGrp="1"/>
          </p:cNvSpPr>
          <p:nvPr>
            <p:ph type="sldNum" sz="quarter" idx="10"/>
          </p:nvPr>
        </p:nvSpPr>
        <p:spPr/>
        <p:txBody>
          <a:bodyPr/>
          <a:lstStyle/>
          <a:p>
            <a:fld id="{7A96B98A-CABA-45D2-8D9D-DA8E5626789D}"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May </a:t>
            </a:r>
            <a:r>
              <a:rPr lang="en-US" baseline="0" dirty="0" smtClean="0"/>
              <a:t>be I will get invited back next year to give an update.</a:t>
            </a:r>
          </a:p>
          <a:p>
            <a:endParaRPr lang="en-US" baseline="0" dirty="0" smtClean="0"/>
          </a:p>
          <a:p>
            <a:r>
              <a:rPr lang="en-US" baseline="0" dirty="0" smtClean="0"/>
              <a:t>I want to </a:t>
            </a:r>
            <a:r>
              <a:rPr lang="en-US" b="1" baseline="0" dirty="0" smtClean="0"/>
              <a:t>mention a few names</a:t>
            </a:r>
            <a:r>
              <a:rPr lang="en-US" b="1" baseline="0" dirty="0" smtClean="0"/>
              <a:t> </a:t>
            </a:r>
            <a:r>
              <a:rPr lang="en-US" baseline="0" dirty="0" smtClean="0"/>
              <a:t>that are involved in this project</a:t>
            </a:r>
          </a:p>
          <a:p>
            <a:endParaRPr lang="en-US" baseline="0" dirty="0" smtClean="0"/>
          </a:p>
          <a:p>
            <a:r>
              <a:rPr lang="en-US" baseline="0" dirty="0" smtClean="0"/>
              <a:t>We collaborate with Richard Davis on the </a:t>
            </a:r>
            <a:r>
              <a:rPr lang="en-US" baseline="0" dirty="0" err="1" smtClean="0"/>
              <a:t>nematology</a:t>
            </a:r>
            <a:r>
              <a:rPr lang="en-US" baseline="0" dirty="0" smtClean="0"/>
              <a:t> work and Andrew </a:t>
            </a:r>
            <a:r>
              <a:rPr lang="en-US" baseline="0" dirty="0" err="1" smtClean="0"/>
              <a:t>paterson</a:t>
            </a:r>
            <a:r>
              <a:rPr lang="en-US" baseline="0" dirty="0" smtClean="0"/>
              <a:t> on the genomic work</a:t>
            </a:r>
          </a:p>
          <a:p>
            <a:endParaRPr lang="en-US" baseline="0" dirty="0" smtClean="0"/>
          </a:p>
          <a:p>
            <a:r>
              <a:rPr lang="en-US" baseline="0" dirty="0" smtClean="0"/>
              <a:t>My former </a:t>
            </a:r>
            <a:r>
              <a:rPr lang="en-US" baseline="0" dirty="0" err="1" smtClean="0"/>
              <a:t>postdoc</a:t>
            </a:r>
            <a:r>
              <a:rPr lang="en-US" baseline="0" dirty="0" smtClean="0"/>
              <a:t>  </a:t>
            </a:r>
            <a:r>
              <a:rPr lang="en-US" baseline="0" dirty="0" err="1" smtClean="0"/>
              <a:t>Xinlian</a:t>
            </a:r>
            <a:r>
              <a:rPr lang="en-US" baseline="0" dirty="0" smtClean="0"/>
              <a:t> </a:t>
            </a:r>
            <a:r>
              <a:rPr lang="en-US" baseline="0" dirty="0" err="1" smtClean="0"/>
              <a:t>Shen</a:t>
            </a:r>
            <a:r>
              <a:rPr lang="en-US" baseline="0" dirty="0" smtClean="0"/>
              <a:t> did most of the initial QTL mapping and fine mapping work on </a:t>
            </a:r>
            <a:r>
              <a:rPr lang="en-US" baseline="0" dirty="0" err="1" smtClean="0"/>
              <a:t>Chr</a:t>
            </a:r>
            <a:r>
              <a:rPr lang="en-US" baseline="0" dirty="0" smtClean="0"/>
              <a:t> 11</a:t>
            </a:r>
          </a:p>
          <a:p>
            <a:endParaRPr lang="en-US" baseline="0" dirty="0" smtClean="0"/>
          </a:p>
          <a:p>
            <a:r>
              <a:rPr lang="en-US" baseline="0" dirty="0" err="1" smtClean="0"/>
              <a:t>Pawan</a:t>
            </a:r>
            <a:r>
              <a:rPr lang="en-US" baseline="0" dirty="0" smtClean="0"/>
              <a:t> </a:t>
            </a:r>
            <a:r>
              <a:rPr lang="en-US" baseline="0" dirty="0" smtClean="0"/>
              <a:t>Kumar, who is also a </a:t>
            </a:r>
            <a:r>
              <a:rPr lang="en-US" baseline="0" dirty="0" err="1" smtClean="0"/>
              <a:t>postdoc</a:t>
            </a:r>
            <a:r>
              <a:rPr lang="en-US" baseline="0" dirty="0" smtClean="0"/>
              <a:t>, did the fine mapping on </a:t>
            </a:r>
            <a:r>
              <a:rPr lang="en-US" baseline="0" dirty="0" err="1" smtClean="0"/>
              <a:t>Chr</a:t>
            </a:r>
            <a:r>
              <a:rPr lang="en-US" baseline="0" dirty="0" smtClean="0"/>
              <a:t> 14 and the </a:t>
            </a:r>
            <a:r>
              <a:rPr lang="en-US" baseline="0" dirty="0" err="1" smtClean="0"/>
              <a:t>RNASeq</a:t>
            </a:r>
            <a:r>
              <a:rPr lang="en-US" baseline="0" dirty="0" smtClean="0"/>
              <a:t> </a:t>
            </a:r>
          </a:p>
          <a:p>
            <a:endParaRPr lang="en-US" baseline="0" dirty="0" smtClean="0"/>
          </a:p>
          <a:p>
            <a:r>
              <a:rPr lang="en-US" baseline="0" dirty="0" err="1" smtClean="0"/>
              <a:t>Mychele</a:t>
            </a:r>
            <a:r>
              <a:rPr lang="en-US" baseline="0" dirty="0" smtClean="0"/>
              <a:t> Batista is graduate student and she did all the </a:t>
            </a:r>
            <a:r>
              <a:rPr lang="en-US" baseline="0" dirty="0" err="1" smtClean="0"/>
              <a:t>histopathlogy</a:t>
            </a:r>
            <a:r>
              <a:rPr lang="en-US" baseline="0" dirty="0" smtClean="0"/>
              <a:t> work I presented</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A96B98A-CABA-45D2-8D9D-DA8E5626789D}"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96B98A-CABA-45D2-8D9D-DA8E5626789D}"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EAE991-4BFC-4011-9505-5D63E2E4AEC1}" type="datetimeFigureOut">
              <a:rPr lang="en-US" smtClean="0"/>
              <a:pPr/>
              <a:t>7/3/17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73234057"/>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EAE991-4BFC-4011-9505-5D63E2E4AEC1}" type="datetimeFigureOut">
              <a:rPr lang="en-US" smtClean="0"/>
              <a:pPr/>
              <a:t>7/3/17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9660460"/>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EAE991-4BFC-4011-9505-5D63E2E4AEC1}" type="datetimeFigureOut">
              <a:rPr lang="en-US" smtClean="0"/>
              <a:pPr/>
              <a:t>7/3/17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99176536"/>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EAE991-4BFC-4011-9505-5D63E2E4AEC1}" type="datetimeFigureOut">
              <a:rPr lang="en-US" smtClean="0"/>
              <a:pPr/>
              <a:t>7/3/17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53752424"/>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EAE991-4BFC-4011-9505-5D63E2E4AEC1}" type="datetimeFigureOut">
              <a:rPr lang="en-US" smtClean="0"/>
              <a:pPr/>
              <a:t>7/3/17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6706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EAE991-4BFC-4011-9505-5D63E2E4AEC1}" type="datetimeFigureOut">
              <a:rPr lang="en-US" smtClean="0"/>
              <a:pPr/>
              <a:t>7/3/17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34345808"/>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AE991-4BFC-4011-9505-5D63E2E4AEC1}" type="datetimeFigureOut">
              <a:rPr lang="en-US" smtClean="0"/>
              <a:pPr/>
              <a:t>7/3/17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5397833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EAE991-4BFC-4011-9505-5D63E2E4AEC1}" type="datetimeFigureOut">
              <a:rPr lang="en-US" smtClean="0"/>
              <a:pPr/>
              <a:t>7/3/17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3260202"/>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EAE991-4BFC-4011-9505-5D63E2E4AEC1}" type="datetimeFigureOut">
              <a:rPr lang="en-US" smtClean="0"/>
              <a:pPr/>
              <a:t>7/3/17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21914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EAE991-4BFC-4011-9505-5D63E2E4AEC1}" type="datetimeFigureOut">
              <a:rPr lang="en-US" smtClean="0"/>
              <a:pPr/>
              <a:t>7/3/17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22623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EAE991-4BFC-4011-9505-5D63E2E4AEC1}" type="datetimeFigureOut">
              <a:rPr lang="en-US" smtClean="0"/>
              <a:pPr/>
              <a:t>7/3/17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712506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EAE991-4BFC-4011-9505-5D63E2E4AEC1}" type="datetimeFigureOut">
              <a:rPr lang="en-US" smtClean="0"/>
              <a:pPr/>
              <a:t>7/3/17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B0252-211A-49FE-8408-B6966F42DA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83942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hart" Target="../charts/chart1.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5" Type="http://schemas.openxmlformats.org/officeDocument/2006/relationships/image" Target="../media/image13.tiff"/><Relationship Id="rId6" Type="http://schemas.openxmlformats.org/officeDocument/2006/relationships/image" Target="../media/image14.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24.jpeg"/><Relationship Id="rId5" Type="http://schemas.openxmlformats.org/officeDocument/2006/relationships/image" Target="../media/image25.png"/><Relationship Id="rId6" Type="http://schemas.openxmlformats.org/officeDocument/2006/relationships/oleObject" Target="../embeddings/Microsoft_Excel_97_-_2004_Worksheet1.xls"/><Relationship Id="rId7" Type="http://schemas.openxmlformats.org/officeDocument/2006/relationships/oleObject" Target="../embeddings/Microsoft_Excel_97_-_2004_Worksheet2.xls"/><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emf"/><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emf"/><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37.png"/><Relationship Id="rId9"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27.emf"/><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43.jpe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49.emf"/><Relationship Id="rId4" Type="http://schemas.openxmlformats.org/officeDocument/2006/relationships/image" Target="../media/image50.emf"/><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55.png"/><Relationship Id="rId8" Type="http://schemas.openxmlformats.org/officeDocument/2006/relationships/image" Target="../media/image56.jpe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 name="Picture 2" descr="cotyledon to 1leaf 042503a"/>
          <p:cNvPicPr>
            <a:picLocks noChangeAspect="1" noChangeArrowheads="1"/>
          </p:cNvPicPr>
          <p:nvPr/>
        </p:nvPicPr>
        <p:blipFill>
          <a:blip r:embed="rId3">
            <a:alphaModFix amt="90000"/>
          </a:blip>
          <a:srcRect/>
          <a:stretch>
            <a:fillRect/>
          </a:stretch>
        </p:blipFill>
        <p:spPr bwMode="auto">
          <a:xfrm>
            <a:off x="0" y="1"/>
            <a:ext cx="9144000" cy="6856413"/>
          </a:xfrm>
          <a:prstGeom prst="rect">
            <a:avLst/>
          </a:prstGeom>
          <a:noFill/>
        </p:spPr>
      </p:pic>
      <p:sp>
        <p:nvSpPr>
          <p:cNvPr id="6" name="TextBox 7"/>
          <p:cNvSpPr txBox="1">
            <a:spLocks noChangeArrowheads="1"/>
          </p:cNvSpPr>
          <p:nvPr/>
        </p:nvSpPr>
        <p:spPr bwMode="auto">
          <a:xfrm>
            <a:off x="0" y="914400"/>
            <a:ext cx="9144000" cy="2308324"/>
          </a:xfrm>
          <a:prstGeom prst="rect">
            <a:avLst/>
          </a:prstGeom>
          <a:noFill/>
          <a:ln w="9525">
            <a:noFill/>
            <a:miter lim="800000"/>
            <a:headEnd/>
            <a:tailEnd/>
          </a:ln>
        </p:spPr>
        <p:txBody>
          <a:bodyPr wrap="square">
            <a:prstTxWarp prst="textNoShape">
              <a:avLst/>
            </a:prstTxWarp>
            <a:spAutoFit/>
          </a:bodyPr>
          <a:lstStyle/>
          <a:p>
            <a:pPr algn="ctr"/>
            <a:r>
              <a:rPr lang="en-US" sz="4800" b="1" dirty="0" smtClean="0">
                <a:solidFill>
                  <a:srgbClr val="FF0000"/>
                </a:solidFill>
                <a:cs typeface="Times"/>
              </a:rPr>
              <a:t>Towards cloning the root-knot nematode resistance genes in Upland cotton</a:t>
            </a:r>
            <a:endParaRPr lang="en-US" sz="4800" b="1" dirty="0">
              <a:solidFill>
                <a:srgbClr val="FF0000"/>
              </a:solidFill>
              <a:cs typeface="Times"/>
            </a:endParaRPr>
          </a:p>
        </p:txBody>
      </p:sp>
      <p:sp>
        <p:nvSpPr>
          <p:cNvPr id="34" name="TextBox 33"/>
          <p:cNvSpPr txBox="1"/>
          <p:nvPr/>
        </p:nvSpPr>
        <p:spPr>
          <a:xfrm>
            <a:off x="5943600" y="4572000"/>
            <a:ext cx="2741180" cy="646331"/>
          </a:xfrm>
          <a:prstGeom prst="rect">
            <a:avLst/>
          </a:prstGeom>
          <a:noFill/>
        </p:spPr>
        <p:txBody>
          <a:bodyPr wrap="none" rtlCol="0">
            <a:spAutoFit/>
          </a:bodyPr>
          <a:lstStyle/>
          <a:p>
            <a:r>
              <a:rPr lang="en-US" sz="3600" dirty="0" smtClean="0">
                <a:solidFill>
                  <a:srgbClr val="FFFF00"/>
                </a:solidFill>
              </a:rPr>
              <a:t>Peng W. Chee</a:t>
            </a:r>
            <a:endParaRPr lang="en-US" sz="3600" dirty="0">
              <a:solidFill>
                <a:srgbClr val="FFFF00"/>
              </a:solidFill>
            </a:endParaRPr>
          </a:p>
        </p:txBody>
      </p:sp>
      <p:sp>
        <p:nvSpPr>
          <p:cNvPr id="35" name="TextBox 34"/>
          <p:cNvSpPr txBox="1"/>
          <p:nvPr/>
        </p:nvSpPr>
        <p:spPr>
          <a:xfrm>
            <a:off x="838200" y="5124271"/>
            <a:ext cx="7915627" cy="1200328"/>
          </a:xfrm>
          <a:prstGeom prst="rect">
            <a:avLst/>
          </a:prstGeom>
          <a:noFill/>
        </p:spPr>
        <p:txBody>
          <a:bodyPr wrap="square" rtlCol="0">
            <a:spAutoFit/>
          </a:bodyPr>
          <a:lstStyle/>
          <a:p>
            <a:pPr algn="r"/>
            <a:r>
              <a:rPr lang="en-US" sz="2400" dirty="0" smtClean="0">
                <a:solidFill>
                  <a:srgbClr val="FFFF00"/>
                </a:solidFill>
              </a:rPr>
              <a:t>Institute of Plant Breeding, Genetics and Genomics</a:t>
            </a:r>
          </a:p>
          <a:p>
            <a:pPr algn="r"/>
            <a:r>
              <a:rPr lang="en-US" sz="2400" dirty="0" smtClean="0">
                <a:solidFill>
                  <a:srgbClr val="FFFF00"/>
                </a:solidFill>
              </a:rPr>
              <a:t>University of </a:t>
            </a:r>
            <a:r>
              <a:rPr lang="en-US" sz="2400" dirty="0" smtClean="0">
                <a:solidFill>
                  <a:srgbClr val="FFFF00"/>
                </a:solidFill>
              </a:rPr>
              <a:t>Georgia</a:t>
            </a:r>
          </a:p>
          <a:p>
            <a:pPr algn="r"/>
            <a:r>
              <a:rPr lang="en-US" sz="2400" dirty="0" smtClean="0">
                <a:solidFill>
                  <a:srgbClr val="FFFF00"/>
                </a:solidFill>
              </a:rPr>
              <a:t>Bangkok, July 3, 2017</a:t>
            </a:r>
            <a:endParaRPr lang="en-US" sz="2400" dirty="0">
              <a:solidFill>
                <a:srgbClr val="FFFF00"/>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08078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85800"/>
            <a:ext cx="9144000" cy="5259202"/>
          </a:xfrm>
          <a:prstGeom prst="rect">
            <a:avLst/>
          </a:prstGeom>
        </p:spPr>
      </p:pic>
      <p:sp>
        <p:nvSpPr>
          <p:cNvPr id="3" name="TextBox 2"/>
          <p:cNvSpPr txBox="1"/>
          <p:nvPr/>
        </p:nvSpPr>
        <p:spPr>
          <a:xfrm>
            <a:off x="6431899" y="6488668"/>
            <a:ext cx="2712101" cy="369332"/>
          </a:xfrm>
          <a:prstGeom prst="rect">
            <a:avLst/>
          </a:prstGeom>
          <a:noFill/>
        </p:spPr>
        <p:txBody>
          <a:bodyPr wrap="none" rtlCol="0">
            <a:spAutoFit/>
          </a:bodyPr>
          <a:lstStyle/>
          <a:p>
            <a:r>
              <a:rPr lang="en-US" dirty="0" err="1" smtClean="0"/>
              <a:t>Source:textileexchange.org</a:t>
            </a:r>
            <a:endParaRPr lang="en-US" dirty="0"/>
          </a:p>
        </p:txBody>
      </p:sp>
      <p:sp>
        <p:nvSpPr>
          <p:cNvPr id="4" name="Text Box 2"/>
          <p:cNvSpPr txBox="1">
            <a:spLocks noChangeArrowheads="1"/>
          </p:cNvSpPr>
          <p:nvPr/>
        </p:nvSpPr>
        <p:spPr bwMode="auto">
          <a:xfrm>
            <a:off x="838200" y="0"/>
            <a:ext cx="7543800" cy="707886"/>
          </a:xfrm>
          <a:prstGeom prst="rect">
            <a:avLst/>
          </a:prstGeom>
          <a:noFill/>
          <a:ln w="9525">
            <a:noFill/>
            <a:miter lim="800000"/>
            <a:headEnd/>
            <a:tailEnd/>
          </a:ln>
          <a:effectLst/>
        </p:spPr>
        <p:txBody>
          <a:bodyPr>
            <a:spAutoFit/>
          </a:bodyPr>
          <a:lstStyle/>
          <a:p>
            <a:pPr algn="ctr">
              <a:spcBef>
                <a:spcPct val="50000"/>
              </a:spcBef>
            </a:pPr>
            <a:r>
              <a:rPr lang="en-US" sz="4000" dirty="0" smtClean="0">
                <a:solidFill>
                  <a:srgbClr val="FF0000"/>
                </a:solidFill>
              </a:rPr>
              <a:t>World cotton production 2009-13</a:t>
            </a:r>
            <a:endParaRPr lang="en-US" sz="4000" dirty="0">
              <a:solidFill>
                <a:srgbClr val="FF0000"/>
              </a:solidFill>
            </a:endParaRPr>
          </a:p>
        </p:txBody>
      </p:sp>
      <p:graphicFrame>
        <p:nvGraphicFramePr>
          <p:cNvPr id="5" name="Chart 4"/>
          <p:cNvGraphicFramePr>
            <a:graphicFrameLocks/>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95980738"/>
              </p:ext>
            </p:extLst>
          </p:nvPr>
        </p:nvGraphicFramePr>
        <p:xfrm>
          <a:off x="5410200" y="3810000"/>
          <a:ext cx="358140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838200" y="152401"/>
            <a:ext cx="7543800" cy="707886"/>
          </a:xfrm>
          <a:prstGeom prst="rect">
            <a:avLst/>
          </a:prstGeom>
          <a:noFill/>
          <a:ln w="9525">
            <a:noFill/>
            <a:miter lim="800000"/>
            <a:headEnd/>
            <a:tailEnd/>
          </a:ln>
          <a:effectLst/>
        </p:spPr>
        <p:txBody>
          <a:bodyPr>
            <a:spAutoFit/>
          </a:bodyPr>
          <a:lstStyle/>
          <a:p>
            <a:pPr algn="ctr">
              <a:spcBef>
                <a:spcPct val="50000"/>
              </a:spcBef>
            </a:pPr>
            <a:r>
              <a:rPr lang="en-US" sz="4000" dirty="0" smtClean="0">
                <a:solidFill>
                  <a:srgbClr val="FF0000"/>
                </a:solidFill>
              </a:rPr>
              <a:t>Parasitic nematodes </a:t>
            </a:r>
            <a:r>
              <a:rPr lang="en-US" sz="4000" dirty="0">
                <a:solidFill>
                  <a:srgbClr val="FF0000"/>
                </a:solidFill>
              </a:rPr>
              <a:t>of</a:t>
            </a:r>
            <a:r>
              <a:rPr lang="en-US" sz="4000" dirty="0" smtClean="0">
                <a:solidFill>
                  <a:srgbClr val="FF0000"/>
                </a:solidFill>
              </a:rPr>
              <a:t> cotton</a:t>
            </a:r>
            <a:endParaRPr lang="en-US" sz="4000" dirty="0">
              <a:solidFill>
                <a:srgbClr val="FF0000"/>
              </a:solidFill>
            </a:endParaRPr>
          </a:p>
        </p:txBody>
      </p:sp>
      <p:sp>
        <p:nvSpPr>
          <p:cNvPr id="10" name="TextBox 9"/>
          <p:cNvSpPr txBox="1"/>
          <p:nvPr/>
        </p:nvSpPr>
        <p:spPr>
          <a:xfrm>
            <a:off x="541422" y="3124201"/>
            <a:ext cx="2588419" cy="830997"/>
          </a:xfrm>
          <a:prstGeom prst="rect">
            <a:avLst/>
          </a:prstGeom>
          <a:noFill/>
        </p:spPr>
        <p:txBody>
          <a:bodyPr wrap="none" rtlCol="0">
            <a:spAutoFit/>
          </a:bodyPr>
          <a:lstStyle/>
          <a:p>
            <a:pPr algn="ctr"/>
            <a:r>
              <a:rPr lang="en-US" sz="2400" dirty="0" smtClean="0"/>
              <a:t>Southern root-knot</a:t>
            </a:r>
          </a:p>
          <a:p>
            <a:pPr algn="ctr"/>
            <a:r>
              <a:rPr lang="en-US" sz="2400" i="1" dirty="0" smtClean="0"/>
              <a:t>(M. incognita)</a:t>
            </a:r>
          </a:p>
        </p:txBody>
      </p:sp>
      <p:sp>
        <p:nvSpPr>
          <p:cNvPr id="11" name="TextBox 10"/>
          <p:cNvSpPr txBox="1"/>
          <p:nvPr/>
        </p:nvSpPr>
        <p:spPr>
          <a:xfrm>
            <a:off x="4267200" y="3124200"/>
            <a:ext cx="1969860" cy="830997"/>
          </a:xfrm>
          <a:prstGeom prst="rect">
            <a:avLst/>
          </a:prstGeom>
          <a:noFill/>
        </p:spPr>
        <p:txBody>
          <a:bodyPr wrap="none" rtlCol="0">
            <a:spAutoFit/>
          </a:bodyPr>
          <a:lstStyle/>
          <a:p>
            <a:pPr algn="ctr"/>
            <a:r>
              <a:rPr lang="en-US" sz="2400" dirty="0" err="1" smtClean="0"/>
              <a:t>Reniform</a:t>
            </a:r>
            <a:endParaRPr lang="en-US" sz="2400" dirty="0" smtClean="0"/>
          </a:p>
          <a:p>
            <a:pPr algn="ctr"/>
            <a:r>
              <a:rPr lang="en-US" sz="2400" dirty="0" smtClean="0"/>
              <a:t>(</a:t>
            </a:r>
            <a:r>
              <a:rPr lang="en-US" sz="2400" i="1" dirty="0" smtClean="0"/>
              <a:t>R. </a:t>
            </a:r>
            <a:r>
              <a:rPr lang="en-US" sz="2400" i="1" dirty="0" err="1" smtClean="0"/>
              <a:t>reniformis</a:t>
            </a:r>
            <a:r>
              <a:rPr lang="en-US" sz="2400" dirty="0" smtClean="0"/>
              <a:t>)</a:t>
            </a:r>
          </a:p>
        </p:txBody>
      </p:sp>
      <p:pic>
        <p:nvPicPr>
          <p:cNvPr id="13" name="Picture 12" descr="EIS113"/>
          <p:cNvPicPr>
            <a:picLocks noChangeAspect="1" noChangeArrowheads="1"/>
          </p:cNvPicPr>
          <p:nvPr/>
        </p:nvPicPr>
        <p:blipFill>
          <a:blip r:embed="rId3" cstate="print"/>
          <a:srcRect/>
          <a:stretch>
            <a:fillRect/>
          </a:stretch>
        </p:blipFill>
        <p:spPr bwMode="auto">
          <a:xfrm>
            <a:off x="389021" y="838200"/>
            <a:ext cx="3200400" cy="2400300"/>
          </a:xfrm>
          <a:prstGeom prst="rect">
            <a:avLst/>
          </a:prstGeom>
          <a:noFill/>
        </p:spPr>
      </p:pic>
      <p:pic>
        <p:nvPicPr>
          <p:cNvPr id="14" name="Picture 13"/>
          <p:cNvPicPr>
            <a:picLocks noChangeAspect="1"/>
          </p:cNvPicPr>
          <p:nvPr/>
        </p:nvPicPr>
        <p:blipFill>
          <a:blip r:embed="rId4"/>
          <a:stretch>
            <a:fillRect/>
          </a:stretch>
        </p:blipFill>
        <p:spPr>
          <a:xfrm>
            <a:off x="3665621" y="838201"/>
            <a:ext cx="3225800" cy="2425700"/>
          </a:xfrm>
          <a:prstGeom prst="rect">
            <a:avLst/>
          </a:prstGeom>
        </p:spPr>
      </p:pic>
      <p:pic>
        <p:nvPicPr>
          <p:cNvPr id="15" name="Picture 14"/>
          <p:cNvPicPr>
            <a:picLocks noChangeAspect="1"/>
          </p:cNvPicPr>
          <p:nvPr/>
        </p:nvPicPr>
        <p:blipFill>
          <a:blip r:embed="rId5"/>
          <a:stretch>
            <a:fillRect/>
          </a:stretch>
        </p:blipFill>
        <p:spPr>
          <a:xfrm>
            <a:off x="6942221" y="838200"/>
            <a:ext cx="1668379" cy="2438400"/>
          </a:xfrm>
          <a:prstGeom prst="rect">
            <a:avLst/>
          </a:prstGeom>
        </p:spPr>
      </p:pic>
      <p:pic>
        <p:nvPicPr>
          <p:cNvPr id="9" name="Picture 4" descr="http://nematode.unl.edu/images/belonolaimus_head.jpg"/>
          <p:cNvPicPr>
            <a:picLocks noChangeAspect="1" noChangeArrowheads="1"/>
          </p:cNvPicPr>
          <p:nvPr/>
        </p:nvPicPr>
        <p:blipFill>
          <a:blip r:embed="rId6"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77801" y="4038600"/>
            <a:ext cx="2946399" cy="2209800"/>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16" name="Rectangle 15"/>
          <p:cNvSpPr/>
          <p:nvPr/>
        </p:nvSpPr>
        <p:spPr>
          <a:xfrm>
            <a:off x="380999" y="4114800"/>
            <a:ext cx="914400" cy="533400"/>
          </a:xfrm>
          <a:prstGeom prst="rect">
            <a:avLst/>
          </a:prstGeom>
          <a:solidFill>
            <a:schemeClr val="bg1">
              <a:lumMod val="6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TextBox 16"/>
          <p:cNvSpPr txBox="1"/>
          <p:nvPr/>
        </p:nvSpPr>
        <p:spPr>
          <a:xfrm>
            <a:off x="457199" y="4114800"/>
            <a:ext cx="944532" cy="461665"/>
          </a:xfrm>
          <a:prstGeom prst="rect">
            <a:avLst/>
          </a:prstGeom>
          <a:noFill/>
        </p:spPr>
        <p:txBody>
          <a:bodyPr wrap="square" rtlCol="0">
            <a:spAutoFit/>
          </a:bodyPr>
          <a:lstStyle/>
          <a:p>
            <a:r>
              <a:rPr lang="en-US" sz="2400" dirty="0" smtClean="0"/>
              <a:t>Sting</a:t>
            </a:r>
            <a:endParaRPr lang="en-US" sz="2400" dirty="0"/>
          </a:p>
        </p:txBody>
      </p:sp>
      <p:sp>
        <p:nvSpPr>
          <p:cNvPr id="12" name="TextBox 11"/>
          <p:cNvSpPr txBox="1"/>
          <p:nvPr/>
        </p:nvSpPr>
        <p:spPr>
          <a:xfrm>
            <a:off x="6841469" y="3124200"/>
            <a:ext cx="1790424" cy="830997"/>
          </a:xfrm>
          <a:prstGeom prst="rect">
            <a:avLst/>
          </a:prstGeom>
          <a:noFill/>
        </p:spPr>
        <p:txBody>
          <a:bodyPr wrap="none" rtlCol="0">
            <a:spAutoFit/>
          </a:bodyPr>
          <a:lstStyle/>
          <a:p>
            <a:pPr algn="ctr"/>
            <a:r>
              <a:rPr lang="en-US" sz="2400" dirty="0" smtClean="0"/>
              <a:t>Lance</a:t>
            </a:r>
          </a:p>
          <a:p>
            <a:pPr algn="ctr"/>
            <a:r>
              <a:rPr lang="en-US" sz="2400" dirty="0" smtClean="0"/>
              <a:t>(</a:t>
            </a:r>
            <a:r>
              <a:rPr lang="en-US" sz="2400" i="1" dirty="0" smtClean="0"/>
              <a:t>N. </a:t>
            </a:r>
            <a:r>
              <a:rPr lang="en-US" sz="2400" i="1" dirty="0" err="1" smtClean="0"/>
              <a:t>galeatus</a:t>
            </a:r>
            <a:r>
              <a:rPr lang="en-US" sz="2400" dirty="0" smtClean="0"/>
              <a:t>)</a:t>
            </a:r>
          </a:p>
        </p:txBody>
      </p:sp>
      <p:pic>
        <p:nvPicPr>
          <p:cNvPr id="18" name="Picture 6" descr="http://blogs.oregonstate.edu/owri/files/2013/12/nematode.jpg"/>
          <p:cNvPicPr>
            <a:picLocks noChangeAspect="1" noChangeArrowheads="1"/>
          </p:cNvPicPr>
          <p:nvPr/>
        </p:nvPicPr>
        <p:blipFill>
          <a:blip r:embed="rId7">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3236525" y="4038600"/>
            <a:ext cx="3011875" cy="2209800"/>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19" name="TextBox 18"/>
          <p:cNvSpPr txBox="1"/>
          <p:nvPr/>
        </p:nvSpPr>
        <p:spPr>
          <a:xfrm>
            <a:off x="4638984" y="5029201"/>
            <a:ext cx="1054443" cy="461665"/>
          </a:xfrm>
          <a:prstGeom prst="rect">
            <a:avLst/>
          </a:prstGeom>
          <a:noFill/>
        </p:spPr>
        <p:txBody>
          <a:bodyPr wrap="square" rtlCol="0">
            <a:spAutoFit/>
          </a:bodyPr>
          <a:lstStyle/>
          <a:p>
            <a:r>
              <a:rPr lang="en-US" sz="2400" dirty="0" smtClean="0"/>
              <a:t>Ring</a:t>
            </a:r>
            <a:endParaRPr lang="en-US" sz="2400" dirty="0"/>
          </a:p>
        </p:txBody>
      </p:sp>
      <p:pic>
        <p:nvPicPr>
          <p:cNvPr id="20" name="Picture 8" descr="http://nematode.unl.edu/tol/Helicotylenchus1.jpg"/>
          <p:cNvPicPr>
            <a:picLocks noChangeAspect="1" noChangeArrowheads="1"/>
          </p:cNvPicPr>
          <p:nvPr/>
        </p:nvPicPr>
        <p:blipFill>
          <a:blip r:embed="rId8">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399856" y="4038601"/>
            <a:ext cx="2543606" cy="2209799"/>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21" name="TextBox 20"/>
          <p:cNvSpPr txBox="1"/>
          <p:nvPr/>
        </p:nvSpPr>
        <p:spPr>
          <a:xfrm>
            <a:off x="7670802" y="5943600"/>
            <a:ext cx="1252151" cy="369332"/>
          </a:xfrm>
          <a:prstGeom prst="rect">
            <a:avLst/>
          </a:prstGeom>
          <a:noFill/>
        </p:spPr>
        <p:txBody>
          <a:bodyPr wrap="square" rtlCol="0">
            <a:spAutoFit/>
          </a:bodyPr>
          <a:lstStyle/>
          <a:p>
            <a:r>
              <a:rPr lang="en-US" dirty="0" smtClean="0"/>
              <a:t>Spiral</a:t>
            </a:r>
            <a:endParaRPr lang="en-US" dirty="0"/>
          </a:p>
        </p:txBody>
      </p:sp>
      <p:sp>
        <p:nvSpPr>
          <p:cNvPr id="23" name="TextBox 22"/>
          <p:cNvSpPr txBox="1"/>
          <p:nvPr/>
        </p:nvSpPr>
        <p:spPr>
          <a:xfrm>
            <a:off x="340836" y="6248400"/>
            <a:ext cx="2516346" cy="461665"/>
          </a:xfrm>
          <a:prstGeom prst="rect">
            <a:avLst/>
          </a:prstGeom>
          <a:noFill/>
        </p:spPr>
        <p:txBody>
          <a:bodyPr wrap="none" rtlCol="0">
            <a:spAutoFit/>
          </a:bodyPr>
          <a:lstStyle/>
          <a:p>
            <a:pPr algn="ctr"/>
            <a:r>
              <a:rPr lang="en-US" sz="2400" i="1" dirty="0" smtClean="0"/>
              <a:t>(B. </a:t>
            </a:r>
            <a:r>
              <a:rPr lang="en-US" sz="2400" i="1" dirty="0" err="1" smtClean="0"/>
              <a:t>longicaudatus</a:t>
            </a:r>
            <a:r>
              <a:rPr lang="en-US" sz="2400" i="1" dirty="0" smtClean="0"/>
              <a:t>)</a:t>
            </a:r>
          </a:p>
        </p:txBody>
      </p:sp>
      <p:sp>
        <p:nvSpPr>
          <p:cNvPr id="24" name="TextBox 23"/>
          <p:cNvSpPr txBox="1"/>
          <p:nvPr/>
        </p:nvSpPr>
        <p:spPr>
          <a:xfrm>
            <a:off x="6355124" y="6248400"/>
            <a:ext cx="2760103" cy="461665"/>
          </a:xfrm>
          <a:prstGeom prst="rect">
            <a:avLst/>
          </a:prstGeom>
          <a:noFill/>
        </p:spPr>
        <p:txBody>
          <a:bodyPr wrap="none" rtlCol="0">
            <a:spAutoFit/>
          </a:bodyPr>
          <a:lstStyle/>
          <a:p>
            <a:pPr algn="ctr"/>
            <a:r>
              <a:rPr lang="en-US" sz="2400" i="1" dirty="0" smtClean="0"/>
              <a:t>(H. </a:t>
            </a:r>
            <a:r>
              <a:rPr lang="en-US" sz="2400" i="1" dirty="0" err="1" smtClean="0"/>
              <a:t>pseudorobustus</a:t>
            </a:r>
            <a:r>
              <a:rPr lang="en-US" sz="2400" i="1" dirty="0" smtClean="0"/>
              <a:t>)</a:t>
            </a:r>
          </a:p>
        </p:txBody>
      </p:sp>
      <p:sp>
        <p:nvSpPr>
          <p:cNvPr id="25" name="TextBox 24"/>
          <p:cNvSpPr txBox="1"/>
          <p:nvPr/>
        </p:nvSpPr>
        <p:spPr>
          <a:xfrm>
            <a:off x="3967918" y="6248400"/>
            <a:ext cx="1590913" cy="461665"/>
          </a:xfrm>
          <a:prstGeom prst="rect">
            <a:avLst/>
          </a:prstGeom>
          <a:noFill/>
        </p:spPr>
        <p:txBody>
          <a:bodyPr wrap="none" rtlCol="0">
            <a:spAutoFit/>
          </a:bodyPr>
          <a:lstStyle/>
          <a:p>
            <a:pPr algn="ctr"/>
            <a:r>
              <a:rPr lang="en-US" sz="2400" i="1" dirty="0" smtClean="0"/>
              <a:t>(C. </a:t>
            </a:r>
            <a:r>
              <a:rPr lang="en-US" sz="2400" i="1" dirty="0" err="1" smtClean="0"/>
              <a:t>ornata</a:t>
            </a:r>
            <a:r>
              <a:rPr lang="en-US" sz="2400" i="1"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81000" y="4953000"/>
            <a:ext cx="1600200" cy="1651000"/>
          </a:xfrm>
          <a:prstGeom prst="rect">
            <a:avLst/>
          </a:prstGeom>
        </p:spPr>
      </p:pic>
      <p:sp>
        <p:nvSpPr>
          <p:cNvPr id="4" name="TextBox 3"/>
          <p:cNvSpPr txBox="1"/>
          <p:nvPr/>
        </p:nvSpPr>
        <p:spPr>
          <a:xfrm>
            <a:off x="609600" y="1"/>
            <a:ext cx="8534400" cy="1200329"/>
          </a:xfrm>
          <a:prstGeom prst="rect">
            <a:avLst/>
          </a:prstGeom>
          <a:noFill/>
        </p:spPr>
        <p:txBody>
          <a:bodyPr wrap="square" rtlCol="0">
            <a:spAutoFit/>
          </a:bodyPr>
          <a:lstStyle/>
          <a:p>
            <a:r>
              <a:rPr lang="en-US" sz="3600" dirty="0" smtClean="0">
                <a:solidFill>
                  <a:srgbClr val="FF0000"/>
                </a:solidFill>
              </a:rPr>
              <a:t>Population distributions and densities of root-knot nematodes in the US cotton belt</a:t>
            </a:r>
            <a:endParaRPr lang="en-US" sz="3600" dirty="0">
              <a:solidFill>
                <a:srgbClr val="FF0000"/>
              </a:solidFill>
            </a:endParaRPr>
          </a:p>
        </p:txBody>
      </p:sp>
      <p:pic>
        <p:nvPicPr>
          <p:cNvPr id="5" name="Picture 4"/>
          <p:cNvPicPr>
            <a:picLocks noChangeAspect="1"/>
          </p:cNvPicPr>
          <p:nvPr/>
        </p:nvPicPr>
        <p:blipFill>
          <a:blip r:embed="rId4"/>
          <a:stretch>
            <a:fillRect/>
          </a:stretch>
        </p:blipFill>
        <p:spPr>
          <a:xfrm>
            <a:off x="273050" y="1371600"/>
            <a:ext cx="8870951" cy="3870960"/>
          </a:xfrm>
          <a:prstGeom prst="rect">
            <a:avLst/>
          </a:prstGeom>
        </p:spPr>
      </p:pic>
      <p:sp>
        <p:nvSpPr>
          <p:cNvPr id="6" name="TextBox 5"/>
          <p:cNvSpPr txBox="1"/>
          <p:nvPr/>
        </p:nvSpPr>
        <p:spPr>
          <a:xfrm>
            <a:off x="5404765" y="6248400"/>
            <a:ext cx="3739237" cy="369332"/>
          </a:xfrm>
          <a:prstGeom prst="rect">
            <a:avLst/>
          </a:prstGeom>
          <a:noFill/>
        </p:spPr>
        <p:txBody>
          <a:bodyPr wrap="none" rtlCol="0">
            <a:spAutoFit/>
          </a:bodyPr>
          <a:lstStyle/>
          <a:p>
            <a:r>
              <a:rPr lang="en-US" dirty="0" smtClean="0"/>
              <a:t>Source: National Cotton Council, 2009</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57200" y="3600220"/>
            <a:ext cx="3962400" cy="3034441"/>
          </a:xfrm>
          <a:prstGeom prst="rect">
            <a:avLst/>
          </a:prstGeom>
        </p:spPr>
      </p:pic>
      <p:sp>
        <p:nvSpPr>
          <p:cNvPr id="12" name="TextBox 11"/>
          <p:cNvSpPr txBox="1"/>
          <p:nvPr/>
        </p:nvSpPr>
        <p:spPr>
          <a:xfrm>
            <a:off x="1143001" y="152400"/>
            <a:ext cx="6603441" cy="707886"/>
          </a:xfrm>
          <a:prstGeom prst="rect">
            <a:avLst/>
          </a:prstGeom>
          <a:noFill/>
        </p:spPr>
        <p:txBody>
          <a:bodyPr wrap="none" rtlCol="0">
            <a:spAutoFit/>
          </a:bodyPr>
          <a:lstStyle/>
          <a:p>
            <a:r>
              <a:rPr lang="en-US" sz="4000" dirty="0" smtClean="0">
                <a:solidFill>
                  <a:srgbClr val="FF0000"/>
                </a:solidFill>
              </a:rPr>
              <a:t>Southern Root-knot Nematode</a:t>
            </a:r>
            <a:endParaRPr lang="en-US" sz="4000" dirty="0">
              <a:solidFill>
                <a:srgbClr val="FF0000"/>
              </a:solidFill>
            </a:endParaRPr>
          </a:p>
        </p:txBody>
      </p:sp>
      <p:pic>
        <p:nvPicPr>
          <p:cNvPr id="8" name="Picture 9" descr="C:\Users\pkumar\Pictures\Lightroom\Untitled Export\DSC_0451Gsmall.jpg"/>
          <p:cNvPicPr>
            <a:picLocks noChangeAspect="1" noChangeArrowheads="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0529" y="838200"/>
            <a:ext cx="3979071" cy="2691051"/>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4" name="Picture 13" descr="SNAP-10X-0003tol.tif"/>
          <p:cNvPicPr>
            <a:picLocks noChangeAspect="1"/>
          </p:cNvPicPr>
          <p:nvPr/>
        </p:nvPicPr>
        <p:blipFill>
          <a:blip r:embed="rId5"/>
          <a:stretch>
            <a:fillRect/>
          </a:stretch>
        </p:blipFill>
        <p:spPr>
          <a:xfrm>
            <a:off x="4648200" y="762000"/>
            <a:ext cx="3581400" cy="2829997"/>
          </a:xfrm>
          <a:prstGeom prst="rect">
            <a:avLst/>
          </a:prstGeom>
        </p:spPr>
      </p:pic>
      <p:pic>
        <p:nvPicPr>
          <p:cNvPr id="15" name="Picture 14" descr="IMG_8023.JPG"/>
          <p:cNvPicPr>
            <a:picLocks noChangeAspect="1"/>
          </p:cNvPicPr>
          <p:nvPr/>
        </p:nvPicPr>
        <p:blipFill>
          <a:blip r:embed="rId6"/>
          <a:stretch>
            <a:fillRect/>
          </a:stretch>
        </p:blipFill>
        <p:spPr>
          <a:xfrm>
            <a:off x="4648200" y="3733800"/>
            <a:ext cx="3886200" cy="29146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descr="IMG_4520.JPG"/>
          <p:cNvPicPr>
            <a:picLocks noChangeAspect="1"/>
          </p:cNvPicPr>
          <p:nvPr/>
        </p:nvPicPr>
        <p:blipFill>
          <a:blip r:embed="rId3"/>
          <a:stretch>
            <a:fillRect/>
          </a:stretch>
        </p:blipFill>
        <p:spPr>
          <a:xfrm>
            <a:off x="4648200" y="685800"/>
            <a:ext cx="3556001" cy="2667000"/>
          </a:xfrm>
          <a:prstGeom prst="rect">
            <a:avLst/>
          </a:prstGeom>
        </p:spPr>
      </p:pic>
      <p:sp>
        <p:nvSpPr>
          <p:cNvPr id="12" name="TextBox 11"/>
          <p:cNvSpPr txBox="1"/>
          <p:nvPr/>
        </p:nvSpPr>
        <p:spPr>
          <a:xfrm>
            <a:off x="1447800" y="0"/>
            <a:ext cx="6160861" cy="707886"/>
          </a:xfrm>
          <a:prstGeom prst="rect">
            <a:avLst/>
          </a:prstGeom>
          <a:noFill/>
        </p:spPr>
        <p:txBody>
          <a:bodyPr wrap="none" rtlCol="0">
            <a:spAutoFit/>
          </a:bodyPr>
          <a:lstStyle/>
          <a:p>
            <a:r>
              <a:rPr lang="en-US" sz="4000" dirty="0" smtClean="0">
                <a:solidFill>
                  <a:srgbClr val="FF0000"/>
                </a:solidFill>
              </a:rPr>
              <a:t>Root-knot Fusarium complex</a:t>
            </a:r>
            <a:endParaRPr lang="en-US" sz="4000" dirty="0">
              <a:solidFill>
                <a:srgbClr val="FF0000"/>
              </a:solidFill>
            </a:endParaRPr>
          </a:p>
        </p:txBody>
      </p:sp>
      <p:pic>
        <p:nvPicPr>
          <p:cNvPr id="13" name="Picture 12" descr="FullSizeRender.jpg"/>
          <p:cNvPicPr>
            <a:picLocks noChangeAspect="1"/>
          </p:cNvPicPr>
          <p:nvPr/>
        </p:nvPicPr>
        <p:blipFill>
          <a:blip r:embed="rId4"/>
          <a:stretch>
            <a:fillRect/>
          </a:stretch>
        </p:blipFill>
        <p:spPr>
          <a:xfrm>
            <a:off x="306441" y="3613812"/>
            <a:ext cx="4111430" cy="2939388"/>
          </a:xfrm>
          <a:prstGeom prst="rect">
            <a:avLst/>
          </a:prstGeom>
        </p:spPr>
      </p:pic>
      <p:pic>
        <p:nvPicPr>
          <p:cNvPr id="14" name="Picture 13" descr="IMG_4326.JPG"/>
          <p:cNvPicPr>
            <a:picLocks noChangeAspect="1"/>
          </p:cNvPicPr>
          <p:nvPr/>
        </p:nvPicPr>
        <p:blipFill>
          <a:blip r:embed="rId5"/>
          <a:stretch>
            <a:fillRect/>
          </a:stretch>
        </p:blipFill>
        <p:spPr>
          <a:xfrm>
            <a:off x="558800" y="685799"/>
            <a:ext cx="3860800" cy="2895601"/>
          </a:xfrm>
          <a:prstGeom prst="rect">
            <a:avLst/>
          </a:prstGeom>
        </p:spPr>
      </p:pic>
      <p:pic>
        <p:nvPicPr>
          <p:cNvPr id="16" name="Picture 15" descr="FullSizeRender[1].jpg"/>
          <p:cNvPicPr>
            <a:picLocks noChangeAspect="1"/>
          </p:cNvPicPr>
          <p:nvPr/>
        </p:nvPicPr>
        <p:blipFill>
          <a:blip r:embed="rId6"/>
          <a:stretch>
            <a:fillRect/>
          </a:stretch>
        </p:blipFill>
        <p:spPr>
          <a:xfrm rot="5400000">
            <a:off x="6288423" y="4049377"/>
            <a:ext cx="3149600" cy="1858045"/>
          </a:xfrm>
          <a:prstGeom prst="rect">
            <a:avLst/>
          </a:prstGeom>
        </p:spPr>
      </p:pic>
      <p:pic>
        <p:nvPicPr>
          <p:cNvPr id="17" name="Picture 16" descr="IMG_8007.JPG"/>
          <p:cNvPicPr>
            <a:picLocks noChangeAspect="1"/>
          </p:cNvPicPr>
          <p:nvPr/>
        </p:nvPicPr>
        <p:blipFill>
          <a:blip r:embed="rId7"/>
          <a:stretch>
            <a:fillRect/>
          </a:stretch>
        </p:blipFill>
        <p:spPr>
          <a:xfrm rot="5400000">
            <a:off x="4103741" y="3797300"/>
            <a:ext cx="3149600" cy="23622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0" y="152400"/>
            <a:ext cx="9144000" cy="707886"/>
          </a:xfrm>
          <a:prstGeom prst="rect">
            <a:avLst/>
          </a:prstGeom>
          <a:noFill/>
          <a:ln w="9525">
            <a:noFill/>
            <a:miter lim="800000"/>
            <a:headEnd/>
            <a:tailEnd/>
          </a:ln>
          <a:effectLst/>
        </p:spPr>
        <p:txBody>
          <a:bodyPr wrap="square">
            <a:spAutoFit/>
          </a:bodyPr>
          <a:lstStyle/>
          <a:p>
            <a:pPr algn="ctr" defTabSz="731838">
              <a:spcBef>
                <a:spcPct val="50000"/>
              </a:spcBef>
            </a:pPr>
            <a:r>
              <a:rPr lang="en-US" sz="4000" dirty="0" smtClean="0">
                <a:solidFill>
                  <a:srgbClr val="FF0000"/>
                </a:solidFill>
              </a:rPr>
              <a:t>Auburn 623 resistance source</a:t>
            </a:r>
            <a:endParaRPr lang="en-US" sz="4000" i="1" dirty="0">
              <a:solidFill>
                <a:srgbClr val="FF0000"/>
              </a:solidFill>
            </a:endParaRPr>
          </a:p>
        </p:txBody>
      </p:sp>
      <p:sp>
        <p:nvSpPr>
          <p:cNvPr id="45" name="Text Box 4"/>
          <p:cNvSpPr txBox="1">
            <a:spLocks noChangeArrowheads="1"/>
          </p:cNvSpPr>
          <p:nvPr/>
        </p:nvSpPr>
        <p:spPr bwMode="auto">
          <a:xfrm>
            <a:off x="5867400" y="1143000"/>
            <a:ext cx="2219325" cy="503238"/>
          </a:xfrm>
          <a:prstGeom prst="rect">
            <a:avLst/>
          </a:prstGeom>
          <a:noFill/>
          <a:ln w="9525">
            <a:noFill/>
            <a:miter lim="800000"/>
            <a:headEnd/>
            <a:tailEnd/>
          </a:ln>
        </p:spPr>
        <p:txBody>
          <a:bodyPr lIns="0" rIns="0">
            <a:prstTxWarp prst="textNoShape">
              <a:avLst/>
            </a:prstTxWarp>
          </a:bodyPr>
          <a:lstStyle/>
          <a:p>
            <a:r>
              <a:rPr lang="en-US" b="1" dirty="0" err="1">
                <a:solidFill>
                  <a:srgbClr val="008000"/>
                </a:solidFill>
                <a:ea typeface="Times New Roman" pitchFamily="1" charset="0"/>
                <a:cs typeface="Times New Roman" pitchFamily="1" charset="0"/>
              </a:rPr>
              <a:t>Clevewilt</a:t>
            </a:r>
            <a:r>
              <a:rPr lang="en-US" b="1" dirty="0">
                <a:solidFill>
                  <a:srgbClr val="008000"/>
                </a:solidFill>
                <a:ea typeface="Times New Roman" pitchFamily="1" charset="0"/>
                <a:cs typeface="Times New Roman" pitchFamily="1" charset="0"/>
              </a:rPr>
              <a:t> 6</a:t>
            </a:r>
          </a:p>
        </p:txBody>
      </p:sp>
      <p:sp>
        <p:nvSpPr>
          <p:cNvPr id="46" name="Text Box 5"/>
          <p:cNvSpPr txBox="1">
            <a:spLocks noChangeArrowheads="1"/>
          </p:cNvSpPr>
          <p:nvPr/>
        </p:nvSpPr>
        <p:spPr bwMode="auto">
          <a:xfrm>
            <a:off x="2514601" y="990601"/>
            <a:ext cx="2027239" cy="754063"/>
          </a:xfrm>
          <a:prstGeom prst="rect">
            <a:avLst/>
          </a:prstGeom>
          <a:noFill/>
          <a:ln w="9525">
            <a:noFill/>
            <a:miter lim="800000"/>
            <a:headEnd/>
            <a:tailEnd/>
          </a:ln>
        </p:spPr>
        <p:txBody>
          <a:bodyPr>
            <a:prstTxWarp prst="textNoShape">
              <a:avLst/>
            </a:prstTxWarp>
          </a:bodyPr>
          <a:lstStyle/>
          <a:p>
            <a:pPr algn="ctr"/>
            <a:r>
              <a:rPr lang="en-US" b="1" dirty="0">
                <a:solidFill>
                  <a:srgbClr val="008000"/>
                </a:solidFill>
                <a:ea typeface="Times New Roman" pitchFamily="1" charset="0"/>
                <a:cs typeface="Times New Roman" pitchFamily="1" charset="0"/>
              </a:rPr>
              <a:t>Wild Mexican</a:t>
            </a:r>
          </a:p>
          <a:p>
            <a:pPr algn="ctr"/>
            <a:r>
              <a:rPr lang="en-US" b="1" dirty="0">
                <a:solidFill>
                  <a:srgbClr val="008000"/>
                </a:solidFill>
                <a:ea typeface="Times New Roman" pitchFamily="1" charset="0"/>
                <a:cs typeface="Times New Roman" pitchFamily="1" charset="0"/>
              </a:rPr>
              <a:t>Jack Jones</a:t>
            </a:r>
          </a:p>
        </p:txBody>
      </p:sp>
      <p:sp>
        <p:nvSpPr>
          <p:cNvPr id="47" name="Text Box 6"/>
          <p:cNvSpPr txBox="1">
            <a:spLocks noChangeArrowheads="1"/>
          </p:cNvSpPr>
          <p:nvPr/>
        </p:nvSpPr>
        <p:spPr bwMode="auto">
          <a:xfrm>
            <a:off x="5763155" y="1936222"/>
            <a:ext cx="2728912" cy="487362"/>
          </a:xfrm>
          <a:prstGeom prst="rect">
            <a:avLst/>
          </a:prstGeom>
          <a:noFill/>
          <a:ln w="9525">
            <a:noFill/>
            <a:miter lim="800000"/>
            <a:headEnd/>
            <a:tailEnd/>
          </a:ln>
        </p:spPr>
        <p:txBody>
          <a:bodyPr>
            <a:prstTxWarp prst="textNoShape">
              <a:avLst/>
            </a:prstTxWarp>
          </a:bodyPr>
          <a:lstStyle/>
          <a:p>
            <a:r>
              <a:rPr lang="en-US" b="1">
                <a:ea typeface="Times New Roman" pitchFamily="1" charset="0"/>
                <a:cs typeface="Times New Roman" pitchFamily="1" charset="0"/>
              </a:rPr>
              <a:t>Auburn 56 (RC)</a:t>
            </a:r>
          </a:p>
        </p:txBody>
      </p:sp>
      <p:sp>
        <p:nvSpPr>
          <p:cNvPr id="48" name="Text Box 7"/>
          <p:cNvSpPr txBox="1">
            <a:spLocks noChangeArrowheads="1"/>
          </p:cNvSpPr>
          <p:nvPr/>
        </p:nvSpPr>
        <p:spPr bwMode="auto">
          <a:xfrm>
            <a:off x="2376488" y="2781302"/>
            <a:ext cx="2500312" cy="436563"/>
          </a:xfrm>
          <a:prstGeom prst="rect">
            <a:avLst/>
          </a:prstGeom>
          <a:noFill/>
          <a:ln w="9525">
            <a:noFill/>
            <a:miter lim="800000"/>
            <a:headEnd/>
            <a:tailEnd/>
          </a:ln>
        </p:spPr>
        <p:txBody>
          <a:bodyPr>
            <a:prstTxWarp prst="textNoShape">
              <a:avLst/>
            </a:prstTxWarp>
          </a:bodyPr>
          <a:lstStyle/>
          <a:p>
            <a:pPr algn="ctr"/>
            <a:r>
              <a:rPr lang="en-US" b="1" dirty="0">
                <a:solidFill>
                  <a:schemeClr val="hlink"/>
                </a:solidFill>
                <a:ea typeface="Times New Roman" pitchFamily="1" charset="0"/>
                <a:cs typeface="Times New Roman" pitchFamily="1" charset="0"/>
              </a:rPr>
              <a:t>Auburn 634 RNR</a:t>
            </a:r>
          </a:p>
        </p:txBody>
      </p:sp>
      <p:sp>
        <p:nvSpPr>
          <p:cNvPr id="49" name="Text Box 8"/>
          <p:cNvSpPr txBox="1">
            <a:spLocks noChangeArrowheads="1"/>
          </p:cNvSpPr>
          <p:nvPr/>
        </p:nvSpPr>
        <p:spPr bwMode="auto">
          <a:xfrm>
            <a:off x="246063" y="4939767"/>
            <a:ext cx="1973263" cy="1058862"/>
          </a:xfrm>
          <a:prstGeom prst="rect">
            <a:avLst/>
          </a:prstGeom>
          <a:noFill/>
          <a:ln w="9525">
            <a:noFill/>
            <a:miter lim="800000"/>
            <a:headEnd/>
            <a:tailEnd/>
          </a:ln>
        </p:spPr>
        <p:txBody>
          <a:bodyPr>
            <a:prstTxWarp prst="textNoShape">
              <a:avLst/>
            </a:prstTxWarp>
          </a:bodyPr>
          <a:lstStyle/>
          <a:p>
            <a:r>
              <a:rPr lang="en-US">
                <a:solidFill>
                  <a:schemeClr val="hlink"/>
                </a:solidFill>
                <a:ea typeface="Times New Roman" pitchFamily="1" charset="0"/>
                <a:cs typeface="Times New Roman" pitchFamily="1" charset="0"/>
              </a:rPr>
              <a:t>M-92RNR</a:t>
            </a:r>
          </a:p>
          <a:p>
            <a:r>
              <a:rPr lang="en-US">
                <a:solidFill>
                  <a:schemeClr val="hlink"/>
                </a:solidFill>
                <a:ea typeface="Times New Roman" pitchFamily="1" charset="0"/>
                <a:cs typeface="Times New Roman" pitchFamily="1" charset="0"/>
              </a:rPr>
              <a:t>M-249RNR</a:t>
            </a:r>
          </a:p>
          <a:p>
            <a:r>
              <a:rPr lang="en-US">
                <a:solidFill>
                  <a:schemeClr val="hlink"/>
                </a:solidFill>
                <a:ea typeface="Times New Roman" pitchFamily="1" charset="0"/>
                <a:cs typeface="Times New Roman" pitchFamily="1" charset="0"/>
              </a:rPr>
              <a:t>M-272RNR</a:t>
            </a:r>
          </a:p>
        </p:txBody>
      </p:sp>
      <p:sp>
        <p:nvSpPr>
          <p:cNvPr id="50" name="Text Box 9"/>
          <p:cNvSpPr txBox="1">
            <a:spLocks noChangeArrowheads="1"/>
          </p:cNvSpPr>
          <p:nvPr/>
        </p:nvSpPr>
        <p:spPr bwMode="auto">
          <a:xfrm>
            <a:off x="2833688" y="1999722"/>
            <a:ext cx="2576512" cy="525462"/>
          </a:xfrm>
          <a:prstGeom prst="rect">
            <a:avLst/>
          </a:prstGeom>
          <a:noFill/>
          <a:ln w="9525">
            <a:noFill/>
            <a:miter lim="800000"/>
            <a:headEnd/>
            <a:tailEnd/>
          </a:ln>
        </p:spPr>
        <p:txBody>
          <a:bodyPr>
            <a:prstTxWarp prst="textNoShape">
              <a:avLst/>
            </a:prstTxWarp>
          </a:bodyPr>
          <a:lstStyle/>
          <a:p>
            <a:r>
              <a:rPr lang="en-US" b="1" dirty="0">
                <a:solidFill>
                  <a:schemeClr val="hlink"/>
                </a:solidFill>
                <a:ea typeface="Times New Roman" pitchFamily="1" charset="0"/>
                <a:cs typeface="Times New Roman" pitchFamily="1" charset="0"/>
              </a:rPr>
              <a:t>Au</a:t>
            </a:r>
            <a:r>
              <a:rPr lang="en-US" b="1" dirty="0">
                <a:solidFill>
                  <a:schemeClr val="hlink"/>
                </a:solidFill>
                <a:ea typeface="ＭＳ Ｐゴシック" pitchFamily="1" charset="-128"/>
                <a:cs typeface="ＭＳ Ｐゴシック" pitchFamily="1" charset="-128"/>
              </a:rPr>
              <a:t>b</a:t>
            </a:r>
            <a:r>
              <a:rPr lang="en-US" b="1" dirty="0">
                <a:solidFill>
                  <a:schemeClr val="hlink"/>
                </a:solidFill>
                <a:ea typeface="Times New Roman" pitchFamily="1" charset="0"/>
                <a:cs typeface="Times New Roman" pitchFamily="1" charset="0"/>
              </a:rPr>
              <a:t>urn 623 RNR</a:t>
            </a:r>
          </a:p>
        </p:txBody>
      </p:sp>
      <p:sp>
        <p:nvSpPr>
          <p:cNvPr id="51" name="Line 11"/>
          <p:cNvSpPr>
            <a:spLocks noChangeShapeType="1"/>
          </p:cNvSpPr>
          <p:nvPr/>
        </p:nvSpPr>
        <p:spPr bwMode="auto">
          <a:xfrm>
            <a:off x="3526367" y="1619792"/>
            <a:ext cx="12700" cy="471487"/>
          </a:xfrm>
          <a:prstGeom prst="line">
            <a:avLst/>
          </a:prstGeom>
          <a:noFill/>
          <a:ln w="28575">
            <a:solidFill>
              <a:schemeClr val="tx1"/>
            </a:solidFill>
            <a:round/>
            <a:headEnd/>
            <a:tailEnd type="triangle" w="med" len="med"/>
          </a:ln>
          <a:effectLst/>
        </p:spPr>
        <p:txBody>
          <a:bodyPr wrap="none" anchor="ctr">
            <a:prstTxWarp prst="textNoShape">
              <a:avLst/>
            </a:prstTxWarp>
          </a:bodyPr>
          <a:lstStyle/>
          <a:p>
            <a:endParaRPr lang="en-US"/>
          </a:p>
        </p:txBody>
      </p:sp>
      <p:sp>
        <p:nvSpPr>
          <p:cNvPr id="52" name="Line 13"/>
          <p:cNvSpPr>
            <a:spLocks noChangeShapeType="1"/>
          </p:cNvSpPr>
          <p:nvPr/>
        </p:nvSpPr>
        <p:spPr bwMode="auto">
          <a:xfrm flipH="1">
            <a:off x="2795589" y="3208867"/>
            <a:ext cx="582612" cy="1405467"/>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3" name="Line 14"/>
          <p:cNvSpPr>
            <a:spLocks noChangeShapeType="1"/>
          </p:cNvSpPr>
          <p:nvPr/>
        </p:nvSpPr>
        <p:spPr bwMode="auto">
          <a:xfrm flipV="1">
            <a:off x="3539067" y="1430878"/>
            <a:ext cx="2247900" cy="381000"/>
          </a:xfrm>
          <a:prstGeom prst="line">
            <a:avLst/>
          </a:prstGeom>
          <a:noFill/>
          <a:ln w="28575">
            <a:solidFill>
              <a:schemeClr val="tx1"/>
            </a:solidFill>
            <a:round/>
            <a:headEnd/>
            <a:tailEnd/>
          </a:ln>
          <a:effectLst/>
        </p:spPr>
        <p:txBody>
          <a:bodyPr wrap="none" anchor="ctr">
            <a:prstTxWarp prst="textNoShape">
              <a:avLst/>
            </a:prstTxWarp>
          </a:bodyPr>
          <a:lstStyle/>
          <a:p>
            <a:endParaRPr lang="en-US"/>
          </a:p>
        </p:txBody>
      </p:sp>
      <p:sp>
        <p:nvSpPr>
          <p:cNvPr id="55" name="Line 21"/>
          <p:cNvSpPr>
            <a:spLocks noChangeShapeType="1"/>
          </p:cNvSpPr>
          <p:nvPr/>
        </p:nvSpPr>
        <p:spPr bwMode="auto">
          <a:xfrm flipH="1">
            <a:off x="1130301" y="3251202"/>
            <a:ext cx="1689100" cy="972608"/>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6" name="Line 22"/>
          <p:cNvSpPr>
            <a:spLocks noChangeShapeType="1"/>
          </p:cNvSpPr>
          <p:nvPr/>
        </p:nvSpPr>
        <p:spPr bwMode="auto">
          <a:xfrm>
            <a:off x="3666068" y="3208867"/>
            <a:ext cx="626533" cy="1380067"/>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7" name="Line 23"/>
          <p:cNvSpPr>
            <a:spLocks noChangeShapeType="1"/>
          </p:cNvSpPr>
          <p:nvPr/>
        </p:nvSpPr>
        <p:spPr bwMode="auto">
          <a:xfrm>
            <a:off x="4216400" y="3191934"/>
            <a:ext cx="1828800" cy="138430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8" name="Line 24"/>
          <p:cNvSpPr>
            <a:spLocks noChangeShapeType="1"/>
          </p:cNvSpPr>
          <p:nvPr/>
        </p:nvSpPr>
        <p:spPr bwMode="auto">
          <a:xfrm>
            <a:off x="4783668" y="3191934"/>
            <a:ext cx="3179233" cy="87630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59" name="Line 25"/>
          <p:cNvSpPr>
            <a:spLocks noChangeShapeType="1"/>
          </p:cNvSpPr>
          <p:nvPr/>
        </p:nvSpPr>
        <p:spPr bwMode="auto">
          <a:xfrm flipH="1">
            <a:off x="2793999" y="4588934"/>
            <a:ext cx="0" cy="423333"/>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60" name="Line 26"/>
          <p:cNvSpPr>
            <a:spLocks noChangeShapeType="1"/>
          </p:cNvSpPr>
          <p:nvPr/>
        </p:nvSpPr>
        <p:spPr bwMode="auto">
          <a:xfrm>
            <a:off x="812800" y="3814235"/>
            <a:ext cx="304800" cy="409575"/>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61" name="Line 27"/>
          <p:cNvSpPr>
            <a:spLocks noChangeShapeType="1"/>
          </p:cNvSpPr>
          <p:nvPr/>
        </p:nvSpPr>
        <p:spPr bwMode="auto">
          <a:xfrm>
            <a:off x="2540000" y="4207935"/>
            <a:ext cx="254000" cy="384175"/>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62" name="Line 28"/>
          <p:cNvSpPr>
            <a:spLocks noChangeShapeType="1"/>
          </p:cNvSpPr>
          <p:nvPr/>
        </p:nvSpPr>
        <p:spPr bwMode="auto">
          <a:xfrm flipH="1">
            <a:off x="4318000" y="4258734"/>
            <a:ext cx="381000" cy="34290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63" name="Line 29"/>
          <p:cNvSpPr>
            <a:spLocks noChangeShapeType="1"/>
          </p:cNvSpPr>
          <p:nvPr/>
        </p:nvSpPr>
        <p:spPr bwMode="auto">
          <a:xfrm flipH="1">
            <a:off x="6057901" y="4182534"/>
            <a:ext cx="241300" cy="41910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64" name="Line 30"/>
          <p:cNvSpPr>
            <a:spLocks noChangeShapeType="1"/>
          </p:cNvSpPr>
          <p:nvPr/>
        </p:nvSpPr>
        <p:spPr bwMode="auto">
          <a:xfrm flipH="1">
            <a:off x="7975600" y="3699935"/>
            <a:ext cx="228600" cy="393700"/>
          </a:xfrm>
          <a:prstGeom prst="line">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65" name="Line 31"/>
          <p:cNvSpPr>
            <a:spLocks noChangeShapeType="1"/>
          </p:cNvSpPr>
          <p:nvPr/>
        </p:nvSpPr>
        <p:spPr bwMode="auto">
          <a:xfrm flipH="1">
            <a:off x="4292601" y="4601635"/>
            <a:ext cx="12700" cy="452967"/>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66" name="Line 32"/>
          <p:cNvSpPr>
            <a:spLocks noChangeShapeType="1"/>
          </p:cNvSpPr>
          <p:nvPr/>
        </p:nvSpPr>
        <p:spPr bwMode="auto">
          <a:xfrm flipH="1">
            <a:off x="6045201" y="4576235"/>
            <a:ext cx="12700" cy="436033"/>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67" name="Line 33"/>
          <p:cNvSpPr>
            <a:spLocks noChangeShapeType="1"/>
          </p:cNvSpPr>
          <p:nvPr/>
        </p:nvSpPr>
        <p:spPr bwMode="auto">
          <a:xfrm flipH="1">
            <a:off x="7967133" y="4080935"/>
            <a:ext cx="8467" cy="931333"/>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68" name="Line 34"/>
          <p:cNvSpPr>
            <a:spLocks noChangeShapeType="1"/>
          </p:cNvSpPr>
          <p:nvPr/>
        </p:nvSpPr>
        <p:spPr bwMode="auto">
          <a:xfrm flipH="1">
            <a:off x="1134533" y="4220635"/>
            <a:ext cx="531" cy="749300"/>
          </a:xfrm>
          <a:prstGeom prst="line">
            <a:avLst/>
          </a:prstGeom>
          <a:noFill/>
          <a:ln w="38100">
            <a:solidFill>
              <a:schemeClr val="tx1"/>
            </a:solidFill>
            <a:round/>
            <a:headEnd/>
            <a:tailEnd type="triangle" w="med" len="med"/>
          </a:ln>
          <a:effectLst/>
        </p:spPr>
        <p:txBody>
          <a:bodyPr wrap="none" anchor="ctr">
            <a:prstTxWarp prst="textNoShape">
              <a:avLst/>
            </a:prstTxWarp>
          </a:bodyPr>
          <a:lstStyle/>
          <a:p>
            <a:endParaRPr lang="en-US"/>
          </a:p>
        </p:txBody>
      </p:sp>
      <p:sp>
        <p:nvSpPr>
          <p:cNvPr id="69" name="Rectangle 35"/>
          <p:cNvSpPr>
            <a:spLocks noChangeArrowheads="1"/>
          </p:cNvSpPr>
          <p:nvPr/>
        </p:nvSpPr>
        <p:spPr bwMode="auto">
          <a:xfrm>
            <a:off x="152400" y="3417359"/>
            <a:ext cx="1415772" cy="369332"/>
          </a:xfrm>
          <a:prstGeom prst="rect">
            <a:avLst/>
          </a:prstGeom>
          <a:noFill/>
          <a:ln w="9525">
            <a:noFill/>
            <a:miter lim="800000"/>
            <a:headEnd/>
            <a:tailEnd/>
          </a:ln>
          <a:effectLst/>
        </p:spPr>
        <p:txBody>
          <a:bodyPr wrap="none">
            <a:prstTxWarp prst="textNoShape">
              <a:avLst/>
            </a:prstTxWarp>
            <a:spAutoFit/>
          </a:bodyPr>
          <a:lstStyle/>
          <a:p>
            <a:r>
              <a:rPr lang="en-US" b="1"/>
              <a:t>Stonville 213</a:t>
            </a:r>
          </a:p>
        </p:txBody>
      </p:sp>
      <p:sp>
        <p:nvSpPr>
          <p:cNvPr id="70" name="Rectangle 36"/>
          <p:cNvSpPr>
            <a:spLocks noChangeArrowheads="1"/>
          </p:cNvSpPr>
          <p:nvPr/>
        </p:nvSpPr>
        <p:spPr bwMode="auto">
          <a:xfrm>
            <a:off x="1866900" y="3849159"/>
            <a:ext cx="1136850" cy="369332"/>
          </a:xfrm>
          <a:prstGeom prst="rect">
            <a:avLst/>
          </a:prstGeom>
          <a:noFill/>
          <a:ln w="9525">
            <a:noFill/>
            <a:miter lim="800000"/>
            <a:headEnd/>
            <a:tailEnd/>
          </a:ln>
          <a:effectLst/>
        </p:spPr>
        <p:txBody>
          <a:bodyPr wrap="none">
            <a:prstTxWarp prst="textNoShape">
              <a:avLst/>
            </a:prstTxWarp>
            <a:spAutoFit/>
          </a:bodyPr>
          <a:lstStyle/>
          <a:p>
            <a:r>
              <a:rPr lang="en-US" b="1"/>
              <a:t>Coker 201</a:t>
            </a:r>
          </a:p>
        </p:txBody>
      </p:sp>
      <p:sp>
        <p:nvSpPr>
          <p:cNvPr id="71" name="Rectangle 37"/>
          <p:cNvSpPr>
            <a:spLocks noChangeArrowheads="1"/>
          </p:cNvSpPr>
          <p:nvPr/>
        </p:nvSpPr>
        <p:spPr bwMode="auto">
          <a:xfrm>
            <a:off x="4114800" y="3899959"/>
            <a:ext cx="1136850" cy="369332"/>
          </a:xfrm>
          <a:prstGeom prst="rect">
            <a:avLst/>
          </a:prstGeom>
          <a:noFill/>
          <a:ln w="9525">
            <a:noFill/>
            <a:miter lim="800000"/>
            <a:headEnd/>
            <a:tailEnd/>
          </a:ln>
          <a:effectLst/>
        </p:spPr>
        <p:txBody>
          <a:bodyPr wrap="none">
            <a:prstTxWarp prst="textNoShape">
              <a:avLst/>
            </a:prstTxWarp>
            <a:spAutoFit/>
          </a:bodyPr>
          <a:lstStyle/>
          <a:p>
            <a:r>
              <a:rPr lang="en-US" b="1"/>
              <a:t>Coker 310</a:t>
            </a:r>
          </a:p>
        </p:txBody>
      </p:sp>
      <p:sp>
        <p:nvSpPr>
          <p:cNvPr id="72" name="Rectangle 38"/>
          <p:cNvSpPr>
            <a:spLocks noChangeArrowheads="1"/>
          </p:cNvSpPr>
          <p:nvPr/>
        </p:nvSpPr>
        <p:spPr bwMode="auto">
          <a:xfrm>
            <a:off x="5600700" y="3772959"/>
            <a:ext cx="1402948" cy="369332"/>
          </a:xfrm>
          <a:prstGeom prst="rect">
            <a:avLst/>
          </a:prstGeom>
          <a:noFill/>
          <a:ln w="9525">
            <a:noFill/>
            <a:miter lim="800000"/>
            <a:headEnd/>
            <a:tailEnd/>
          </a:ln>
          <a:effectLst/>
        </p:spPr>
        <p:txBody>
          <a:bodyPr wrap="none">
            <a:prstTxWarp prst="textNoShape">
              <a:avLst/>
            </a:prstTxWarp>
            <a:spAutoFit/>
          </a:bodyPr>
          <a:lstStyle/>
          <a:p>
            <a:r>
              <a:rPr lang="en-US" b="1"/>
              <a:t>Deltapine 16</a:t>
            </a:r>
          </a:p>
        </p:txBody>
      </p:sp>
      <p:sp>
        <p:nvSpPr>
          <p:cNvPr id="73" name="Rectangle 39"/>
          <p:cNvSpPr>
            <a:spLocks noChangeArrowheads="1"/>
          </p:cNvSpPr>
          <p:nvPr/>
        </p:nvSpPr>
        <p:spPr bwMode="auto">
          <a:xfrm>
            <a:off x="7480300" y="3315759"/>
            <a:ext cx="1188246" cy="369332"/>
          </a:xfrm>
          <a:prstGeom prst="rect">
            <a:avLst/>
          </a:prstGeom>
          <a:noFill/>
          <a:ln w="9525">
            <a:noFill/>
            <a:miter lim="800000"/>
            <a:headEnd/>
            <a:tailEnd/>
          </a:ln>
          <a:effectLst/>
        </p:spPr>
        <p:txBody>
          <a:bodyPr wrap="none">
            <a:prstTxWarp prst="textNoShape">
              <a:avLst/>
            </a:prstTxWarp>
            <a:spAutoFit/>
          </a:bodyPr>
          <a:lstStyle/>
          <a:p>
            <a:r>
              <a:rPr lang="en-US" b="1"/>
              <a:t>Auburn 56</a:t>
            </a:r>
          </a:p>
        </p:txBody>
      </p:sp>
      <p:sp>
        <p:nvSpPr>
          <p:cNvPr id="74" name="Rectangle 41"/>
          <p:cNvSpPr>
            <a:spLocks noChangeArrowheads="1"/>
          </p:cNvSpPr>
          <p:nvPr/>
        </p:nvSpPr>
        <p:spPr bwMode="auto">
          <a:xfrm>
            <a:off x="1981200" y="4903254"/>
            <a:ext cx="1210588" cy="369332"/>
          </a:xfrm>
          <a:prstGeom prst="rect">
            <a:avLst/>
          </a:prstGeom>
          <a:noFill/>
          <a:ln w="9525">
            <a:noFill/>
            <a:miter lim="800000"/>
            <a:headEnd/>
            <a:tailEnd/>
          </a:ln>
          <a:effectLst/>
        </p:spPr>
        <p:txBody>
          <a:bodyPr wrap="none">
            <a:prstTxWarp prst="textNoShape">
              <a:avLst/>
            </a:prstTxWarp>
            <a:spAutoFit/>
          </a:bodyPr>
          <a:lstStyle/>
          <a:p>
            <a:r>
              <a:rPr lang="en-US">
                <a:solidFill>
                  <a:schemeClr val="hlink"/>
                </a:solidFill>
              </a:rPr>
              <a:t>M-120RNR</a:t>
            </a:r>
          </a:p>
        </p:txBody>
      </p:sp>
      <p:sp>
        <p:nvSpPr>
          <p:cNvPr id="75" name="Rectangle 42"/>
          <p:cNvSpPr>
            <a:spLocks noChangeArrowheads="1"/>
          </p:cNvSpPr>
          <p:nvPr/>
        </p:nvSpPr>
        <p:spPr bwMode="auto">
          <a:xfrm>
            <a:off x="3708400" y="4941355"/>
            <a:ext cx="1210588" cy="646331"/>
          </a:xfrm>
          <a:prstGeom prst="rect">
            <a:avLst/>
          </a:prstGeom>
          <a:noFill/>
          <a:ln w="9525">
            <a:noFill/>
            <a:miter lim="800000"/>
            <a:headEnd/>
            <a:tailEnd/>
          </a:ln>
          <a:effectLst/>
        </p:spPr>
        <p:txBody>
          <a:bodyPr wrap="none">
            <a:prstTxWarp prst="textNoShape">
              <a:avLst/>
            </a:prstTxWarp>
            <a:spAutoFit/>
          </a:bodyPr>
          <a:lstStyle/>
          <a:p>
            <a:r>
              <a:rPr lang="en-US">
                <a:solidFill>
                  <a:schemeClr val="hlink"/>
                </a:solidFill>
              </a:rPr>
              <a:t>M-155RNR</a:t>
            </a:r>
          </a:p>
          <a:p>
            <a:r>
              <a:rPr lang="en-US">
                <a:solidFill>
                  <a:schemeClr val="hlink"/>
                </a:solidFill>
              </a:rPr>
              <a:t>M-725RNR</a:t>
            </a:r>
          </a:p>
        </p:txBody>
      </p:sp>
      <p:sp>
        <p:nvSpPr>
          <p:cNvPr id="76" name="Rectangle 43"/>
          <p:cNvSpPr>
            <a:spLocks noChangeArrowheads="1"/>
          </p:cNvSpPr>
          <p:nvPr/>
        </p:nvSpPr>
        <p:spPr bwMode="auto">
          <a:xfrm>
            <a:off x="5511800" y="4903255"/>
            <a:ext cx="1210588" cy="646331"/>
          </a:xfrm>
          <a:prstGeom prst="rect">
            <a:avLst/>
          </a:prstGeom>
          <a:noFill/>
          <a:ln w="9525">
            <a:noFill/>
            <a:miter lim="800000"/>
            <a:headEnd/>
            <a:tailEnd/>
          </a:ln>
          <a:effectLst/>
        </p:spPr>
        <p:txBody>
          <a:bodyPr wrap="none">
            <a:prstTxWarp prst="textNoShape">
              <a:avLst/>
            </a:prstTxWarp>
            <a:spAutoFit/>
          </a:bodyPr>
          <a:lstStyle/>
          <a:p>
            <a:r>
              <a:rPr lang="en-US">
                <a:solidFill>
                  <a:schemeClr val="hlink"/>
                </a:solidFill>
                <a:ea typeface="ＭＳ Ｐゴシック" pitchFamily="1" charset="-128"/>
                <a:cs typeface="ＭＳ Ｐゴシック" pitchFamily="1" charset="-128"/>
              </a:rPr>
              <a:t>M-240RNR</a:t>
            </a:r>
          </a:p>
          <a:p>
            <a:r>
              <a:rPr lang="en-US">
                <a:solidFill>
                  <a:schemeClr val="hlink"/>
                </a:solidFill>
                <a:ea typeface="ＭＳ Ｐゴシック" pitchFamily="1" charset="-128"/>
                <a:cs typeface="ＭＳ Ｐゴシック" pitchFamily="1" charset="-128"/>
              </a:rPr>
              <a:t>M-315RNR</a:t>
            </a:r>
          </a:p>
        </p:txBody>
      </p:sp>
      <p:sp>
        <p:nvSpPr>
          <p:cNvPr id="77" name="Rectangle 44"/>
          <p:cNvSpPr>
            <a:spLocks noChangeArrowheads="1"/>
          </p:cNvSpPr>
          <p:nvPr/>
        </p:nvSpPr>
        <p:spPr bwMode="auto">
          <a:xfrm>
            <a:off x="7340600" y="4928654"/>
            <a:ext cx="1210588" cy="369332"/>
          </a:xfrm>
          <a:prstGeom prst="rect">
            <a:avLst/>
          </a:prstGeom>
          <a:noFill/>
          <a:ln w="9525">
            <a:noFill/>
            <a:miter lim="800000"/>
            <a:headEnd/>
            <a:tailEnd/>
          </a:ln>
          <a:effectLst/>
        </p:spPr>
        <p:txBody>
          <a:bodyPr wrap="none">
            <a:prstTxWarp prst="textNoShape">
              <a:avLst/>
            </a:prstTxWarp>
            <a:spAutoFit/>
          </a:bodyPr>
          <a:lstStyle/>
          <a:p>
            <a:r>
              <a:rPr lang="en-US">
                <a:solidFill>
                  <a:schemeClr val="hlink"/>
                </a:solidFill>
                <a:ea typeface="ＭＳ Ｐゴシック" pitchFamily="1" charset="-128"/>
                <a:cs typeface="ＭＳ Ｐゴシック" pitchFamily="1" charset="-128"/>
              </a:rPr>
              <a:t>M-331RNR</a:t>
            </a:r>
          </a:p>
        </p:txBody>
      </p:sp>
      <p:sp>
        <p:nvSpPr>
          <p:cNvPr id="78" name="Line 11"/>
          <p:cNvSpPr>
            <a:spLocks noChangeShapeType="1"/>
          </p:cNvSpPr>
          <p:nvPr/>
        </p:nvSpPr>
        <p:spPr bwMode="auto">
          <a:xfrm>
            <a:off x="3534834" y="2441059"/>
            <a:ext cx="12700" cy="471487"/>
          </a:xfrm>
          <a:prstGeom prst="line">
            <a:avLst/>
          </a:prstGeom>
          <a:noFill/>
          <a:ln w="28575">
            <a:solidFill>
              <a:schemeClr val="tx1"/>
            </a:solidFill>
            <a:round/>
            <a:headEnd/>
            <a:tailEnd type="triangle" w="med" len="med"/>
          </a:ln>
          <a:effectLst/>
        </p:spPr>
        <p:txBody>
          <a:bodyPr wrap="none" anchor="ctr">
            <a:prstTxWarp prst="textNoShape">
              <a:avLst/>
            </a:prstTxWarp>
          </a:bodyPr>
          <a:lstStyle/>
          <a:p>
            <a:endParaRPr lang="en-US"/>
          </a:p>
        </p:txBody>
      </p:sp>
      <p:sp>
        <p:nvSpPr>
          <p:cNvPr id="79" name="Line 14"/>
          <p:cNvSpPr>
            <a:spLocks noChangeShapeType="1"/>
          </p:cNvSpPr>
          <p:nvPr/>
        </p:nvSpPr>
        <p:spPr bwMode="auto">
          <a:xfrm flipV="1">
            <a:off x="3547534" y="2252145"/>
            <a:ext cx="2247900" cy="381000"/>
          </a:xfrm>
          <a:prstGeom prst="line">
            <a:avLst/>
          </a:prstGeom>
          <a:noFill/>
          <a:ln w="28575">
            <a:solidFill>
              <a:schemeClr val="tx1"/>
            </a:solidFill>
            <a:round/>
            <a:headEnd/>
            <a:tailEnd/>
          </a:ln>
          <a:effectLst/>
        </p:spPr>
        <p:txBody>
          <a:bodyPr wrap="none" anchor="ctr">
            <a:prstTxWarp prst="textNoShape">
              <a:avLst/>
            </a:prstTxWarp>
          </a:bodyPr>
          <a:lstStyle/>
          <a:p>
            <a:endParaRPr lang="en-US"/>
          </a:p>
        </p:txBody>
      </p:sp>
      <p:sp>
        <p:nvSpPr>
          <p:cNvPr id="80" name="Rectangle 17"/>
          <p:cNvSpPr>
            <a:spLocks noChangeArrowheads="1"/>
          </p:cNvSpPr>
          <p:nvPr/>
        </p:nvSpPr>
        <p:spPr bwMode="auto">
          <a:xfrm>
            <a:off x="6815456" y="6412468"/>
            <a:ext cx="2328545" cy="369332"/>
          </a:xfrm>
          <a:prstGeom prst="rect">
            <a:avLst/>
          </a:prstGeom>
          <a:noFill/>
          <a:ln w="9525">
            <a:noFill/>
            <a:miter lim="800000"/>
            <a:headEnd/>
            <a:tailEnd/>
          </a:ln>
          <a:effectLst/>
        </p:spPr>
        <p:txBody>
          <a:bodyPr wrap="none">
            <a:prstTxWarp prst="textNoShape">
              <a:avLst/>
            </a:prstTxWarp>
            <a:spAutoFit/>
          </a:bodyPr>
          <a:lstStyle/>
          <a:p>
            <a:r>
              <a:rPr lang="en-US" dirty="0"/>
              <a:t>Source: Robinson 1999</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685800" y="76200"/>
            <a:ext cx="7767421" cy="646331"/>
          </a:xfrm>
          <a:prstGeom prst="rect">
            <a:avLst/>
          </a:prstGeom>
          <a:noFill/>
        </p:spPr>
        <p:txBody>
          <a:bodyPr wrap="none" rtlCol="0">
            <a:spAutoFit/>
          </a:bodyPr>
          <a:lstStyle/>
          <a:p>
            <a:r>
              <a:rPr lang="en-US" sz="3600" dirty="0" smtClean="0">
                <a:solidFill>
                  <a:srgbClr val="FF0000"/>
                </a:solidFill>
                <a:latin typeface="+mj-lt"/>
                <a:cs typeface="Times New Roman"/>
              </a:rPr>
              <a:t>M-120 RNR Genetic mapping population</a:t>
            </a:r>
            <a:endParaRPr lang="en-US" sz="3600" dirty="0">
              <a:solidFill>
                <a:srgbClr val="FF0000"/>
              </a:solidFill>
              <a:latin typeface="+mj-lt"/>
              <a:cs typeface="Times New Roman"/>
            </a:endParaRPr>
          </a:p>
        </p:txBody>
      </p:sp>
      <p:grpSp>
        <p:nvGrpSpPr>
          <p:cNvPr id="3" name="Group 2"/>
          <p:cNvGrpSpPr/>
          <p:nvPr/>
        </p:nvGrpSpPr>
        <p:grpSpPr>
          <a:xfrm>
            <a:off x="1219200" y="871063"/>
            <a:ext cx="6407158" cy="5758337"/>
            <a:chOff x="1767714" y="990600"/>
            <a:chExt cx="5395086" cy="4876800"/>
          </a:xfrm>
        </p:grpSpPr>
        <p:grpSp>
          <p:nvGrpSpPr>
            <p:cNvPr id="4" name="Group 5"/>
            <p:cNvGrpSpPr/>
            <p:nvPr/>
          </p:nvGrpSpPr>
          <p:grpSpPr>
            <a:xfrm>
              <a:off x="2438400" y="4277497"/>
              <a:ext cx="1005840" cy="365760"/>
              <a:chOff x="2133600" y="3591697"/>
              <a:chExt cx="1005840" cy="365760"/>
            </a:xfrm>
          </p:grpSpPr>
          <p:sp>
            <p:nvSpPr>
              <p:cNvPr id="20" name="Rounded Rectangle 19"/>
              <p:cNvSpPr/>
              <p:nvPr/>
            </p:nvSpPr>
            <p:spPr>
              <a:xfrm>
                <a:off x="2133600" y="3591697"/>
                <a:ext cx="1005840" cy="365760"/>
              </a:xfrm>
              <a:prstGeom prst="roundRect">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270886" y="3657600"/>
                <a:ext cx="762000" cy="234594"/>
              </a:xfrm>
              <a:prstGeom prst="rect">
                <a:avLst/>
              </a:prstGeom>
              <a:solidFill>
                <a:srgbClr val="FFFF00"/>
              </a:solidFill>
            </p:spPr>
            <p:txBody>
              <a:bodyPr wrap="square" rtlCol="0">
                <a:spAutoFit/>
              </a:bodyPr>
              <a:lstStyle/>
              <a:p>
                <a:pPr algn="ctr"/>
                <a:r>
                  <a:rPr lang="en-US" sz="1200" b="1" dirty="0" smtClean="0"/>
                  <a:t>PimaS6</a:t>
                </a:r>
                <a:endParaRPr lang="en-US" sz="1200" b="1" dirty="0"/>
              </a:p>
            </p:txBody>
          </p:sp>
        </p:grpSp>
        <p:grpSp>
          <p:nvGrpSpPr>
            <p:cNvPr id="5" name="Group 7"/>
            <p:cNvGrpSpPr/>
            <p:nvPr/>
          </p:nvGrpSpPr>
          <p:grpSpPr>
            <a:xfrm>
              <a:off x="1767840" y="4907280"/>
              <a:ext cx="2194560" cy="365760"/>
              <a:chOff x="2133600" y="4058843"/>
              <a:chExt cx="2194560" cy="365760"/>
            </a:xfrm>
          </p:grpSpPr>
          <p:sp>
            <p:nvSpPr>
              <p:cNvPr id="18" name="Rounded Rectangle 17"/>
              <p:cNvSpPr/>
              <p:nvPr/>
            </p:nvSpPr>
            <p:spPr>
              <a:xfrm>
                <a:off x="2133600" y="4058843"/>
                <a:ext cx="2194560" cy="365760"/>
              </a:xfrm>
              <a:prstGeom prst="roundRect">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438400" y="4112373"/>
                <a:ext cx="1613415" cy="234594"/>
              </a:xfrm>
              <a:prstGeom prst="rect">
                <a:avLst/>
              </a:prstGeom>
              <a:noFill/>
            </p:spPr>
            <p:txBody>
              <a:bodyPr wrap="square" rtlCol="0">
                <a:spAutoFit/>
              </a:bodyPr>
              <a:lstStyle/>
              <a:p>
                <a:pPr algn="ctr"/>
                <a:r>
                  <a:rPr lang="en-US" sz="1200" b="1" dirty="0" smtClean="0"/>
                  <a:t>Mapping Population</a:t>
                </a:r>
                <a:endParaRPr lang="en-US" sz="1200" b="1" dirty="0"/>
              </a:p>
            </p:txBody>
          </p:sp>
        </p:grpSp>
        <p:grpSp>
          <p:nvGrpSpPr>
            <p:cNvPr id="6" name="Group 8"/>
            <p:cNvGrpSpPr/>
            <p:nvPr/>
          </p:nvGrpSpPr>
          <p:grpSpPr>
            <a:xfrm>
              <a:off x="1767714" y="5501640"/>
              <a:ext cx="2194560" cy="365760"/>
              <a:chOff x="2133600" y="4544198"/>
              <a:chExt cx="2194560" cy="365760"/>
            </a:xfrm>
          </p:grpSpPr>
          <p:sp>
            <p:nvSpPr>
              <p:cNvPr id="16" name="Rounded Rectangle 15"/>
              <p:cNvSpPr/>
              <p:nvPr/>
            </p:nvSpPr>
            <p:spPr>
              <a:xfrm>
                <a:off x="2133600" y="4544198"/>
                <a:ext cx="2194560" cy="365760"/>
              </a:xfrm>
              <a:prstGeom prst="roundRect">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171379" y="4572000"/>
                <a:ext cx="2147456" cy="234594"/>
              </a:xfrm>
              <a:prstGeom prst="rect">
                <a:avLst/>
              </a:prstGeom>
              <a:noFill/>
            </p:spPr>
            <p:txBody>
              <a:bodyPr wrap="square" rtlCol="0">
                <a:spAutoFit/>
              </a:bodyPr>
              <a:lstStyle/>
              <a:p>
                <a:pPr algn="ctr"/>
                <a:r>
                  <a:rPr lang="en-US" sz="1200" b="1" dirty="0" smtClean="0"/>
                  <a:t>QTL Mapping/Fine Mapping</a:t>
                </a:r>
                <a:endParaRPr lang="en-US" sz="1200" b="1" dirty="0"/>
              </a:p>
            </p:txBody>
          </p:sp>
        </p:grpSp>
        <p:sp>
          <p:nvSpPr>
            <p:cNvPr id="7" name="Rounded Rectangle 6"/>
            <p:cNvSpPr/>
            <p:nvPr/>
          </p:nvSpPr>
          <p:spPr>
            <a:xfrm>
              <a:off x="3185286" y="3596640"/>
              <a:ext cx="914400" cy="365760"/>
            </a:xfrm>
            <a:prstGeom prst="roundRect">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O 4"/>
            <p:cNvPicPr>
              <a:picLocks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1015" t="-2219" r="-908" b="-2037"/>
            <a:stretch>
              <a:fillRect/>
            </a:stretch>
          </p:blipFill>
          <p:spPr bwMode="auto">
            <a:xfrm>
              <a:off x="2133600" y="990600"/>
              <a:ext cx="5029200" cy="312420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6350">
                  <a:solidFill>
                    <a:srgbClr val="000000"/>
                  </a:solidFill>
                  <a:miter lim="800000"/>
                  <a:headEnd/>
                  <a:tailEnd/>
                </a14:hiddenLine>
              </a:ext>
            </a:extLst>
          </p:spPr>
        </p:pic>
        <p:cxnSp>
          <p:nvCxnSpPr>
            <p:cNvPr id="9" name="Straight Arrow Connector 8"/>
            <p:cNvCxnSpPr/>
            <p:nvPr/>
          </p:nvCxnSpPr>
          <p:spPr>
            <a:xfrm>
              <a:off x="2338899" y="5273040"/>
              <a:ext cx="0" cy="20044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352485" y="5285727"/>
              <a:ext cx="0" cy="20044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887413" y="4676355"/>
              <a:ext cx="0" cy="20044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20" idx="0"/>
            </p:cNvCxnSpPr>
            <p:nvPr/>
          </p:nvCxnSpPr>
          <p:spPr>
            <a:xfrm flipH="1">
              <a:off x="2941320" y="3962400"/>
              <a:ext cx="640080" cy="31509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3" name="Group 26"/>
            <p:cNvGrpSpPr/>
            <p:nvPr/>
          </p:nvGrpSpPr>
          <p:grpSpPr>
            <a:xfrm>
              <a:off x="3429000" y="4038600"/>
              <a:ext cx="304800" cy="259096"/>
              <a:chOff x="6012243" y="4532595"/>
              <a:chExt cx="304800" cy="259096"/>
            </a:xfrm>
          </p:grpSpPr>
          <p:sp>
            <p:nvSpPr>
              <p:cNvPr id="14" name="TextBox 3"/>
              <p:cNvSpPr txBox="1"/>
              <p:nvPr/>
            </p:nvSpPr>
            <p:spPr>
              <a:xfrm>
                <a:off x="6012243" y="4532595"/>
                <a:ext cx="304800" cy="234593"/>
              </a:xfrm>
              <a:prstGeom prst="rect">
                <a:avLst/>
              </a:prstGeom>
              <a:noFill/>
            </p:spPr>
            <p:txBody>
              <a:bodyPr wrap="square" rtlCol="0">
                <a:spAutoFit/>
              </a:bodyPr>
              <a:lstStyle/>
              <a:p>
                <a:r>
                  <a:rPr lang="en-US" sz="1200" b="1" dirty="0" smtClean="0"/>
                  <a:t>X</a:t>
                </a:r>
                <a:endParaRPr lang="en-US" sz="1200" b="1" dirty="0"/>
              </a:p>
            </p:txBody>
          </p:sp>
          <p:sp>
            <p:nvSpPr>
              <p:cNvPr id="15" name="Oval 14"/>
              <p:cNvSpPr/>
              <p:nvPr/>
            </p:nvSpPr>
            <p:spPr>
              <a:xfrm>
                <a:off x="6034914" y="4547709"/>
                <a:ext cx="228600" cy="2439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2" name="Picture 3" descr="C:\Users\pkumar\Pictures\Greenhouse cotton\DSC_1209gimped.JPG"/>
          <p:cNvPicPr>
            <a:picLocks noChangeAspect="1" noChangeArrowheads="1"/>
          </p:cNvPicPr>
          <p:nvPr/>
        </p:nvPicPr>
        <p:blipFill>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32355" y="4190270"/>
            <a:ext cx="3831454" cy="2492862"/>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76200" y="54114"/>
            <a:ext cx="8991599" cy="707886"/>
          </a:xfrm>
          <a:prstGeom prst="rect">
            <a:avLst/>
          </a:prstGeom>
          <a:noFill/>
        </p:spPr>
        <p:txBody>
          <a:bodyPr wrap="square" rtlCol="0">
            <a:spAutoFit/>
          </a:bodyPr>
          <a:lstStyle/>
          <a:p>
            <a:pPr algn="ctr"/>
            <a:r>
              <a:rPr lang="en-US" sz="4000" dirty="0" err="1" smtClean="0">
                <a:solidFill>
                  <a:srgbClr val="FF0000"/>
                </a:solidFill>
              </a:rPr>
              <a:t>Phenotyping</a:t>
            </a:r>
            <a:r>
              <a:rPr lang="en-US" sz="4000" dirty="0" smtClean="0">
                <a:solidFill>
                  <a:srgbClr val="FF0000"/>
                </a:solidFill>
              </a:rPr>
              <a:t> for resistance</a:t>
            </a:r>
            <a:endParaRPr lang="en-US" sz="4000" dirty="0">
              <a:solidFill>
                <a:srgbClr val="FF0000"/>
              </a:solidFill>
            </a:endParaRPr>
          </a:p>
        </p:txBody>
      </p:sp>
      <p:pic>
        <p:nvPicPr>
          <p:cNvPr id="6" name="Picture 4" descr="DSC06693"/>
          <p:cNvPicPr>
            <a:picLocks noChangeAspect="1" noChangeArrowheads="1"/>
          </p:cNvPicPr>
          <p:nvPr/>
        </p:nvPicPr>
        <p:blipFill>
          <a:blip r:embed="rId4"/>
          <a:srcRect/>
          <a:stretch>
            <a:fillRect/>
          </a:stretch>
        </p:blipFill>
        <p:spPr bwMode="auto">
          <a:xfrm>
            <a:off x="762000" y="819576"/>
            <a:ext cx="3581400" cy="2685624"/>
          </a:xfrm>
          <a:prstGeom prst="rect">
            <a:avLst/>
          </a:prstGeom>
          <a:noFill/>
          <a:ln w="9525">
            <a:noFill/>
            <a:miter lim="800000"/>
            <a:headEnd/>
            <a:tailEnd/>
          </a:ln>
        </p:spPr>
      </p:pic>
      <p:pic>
        <p:nvPicPr>
          <p:cNvPr id="7" name="Picture 6"/>
          <p:cNvPicPr>
            <a:picLocks noChangeAspect="1"/>
          </p:cNvPicPr>
          <p:nvPr/>
        </p:nvPicPr>
        <p:blipFill>
          <a:blip r:embed="rId5"/>
          <a:srcRect/>
          <a:stretch>
            <a:fillRect/>
          </a:stretch>
        </p:blipFill>
        <p:spPr bwMode="auto">
          <a:xfrm>
            <a:off x="5710308" y="819576"/>
            <a:ext cx="1909692" cy="2819400"/>
          </a:xfrm>
          <a:prstGeom prst="rect">
            <a:avLst/>
          </a:prstGeom>
          <a:noFill/>
          <a:ln w="9525">
            <a:noFill/>
            <a:miter lim="800000"/>
            <a:headEnd/>
            <a:tailEnd/>
          </a:ln>
        </p:spPr>
      </p:pic>
      <p:graphicFrame>
        <p:nvGraphicFramePr>
          <p:cNvPr id="10" name="Object 70"/>
          <p:cNvGraphicFramePr>
            <a:graphicFrameLocks noChangeAspect="1"/>
          </p:cNvGraphicFramePr>
          <p:nvPr/>
        </p:nvGraphicFramePr>
        <p:xfrm>
          <a:off x="489375" y="3581400"/>
          <a:ext cx="3816745" cy="2133600"/>
        </p:xfrm>
        <a:graphic>
          <a:graphicData uri="http://schemas.openxmlformats.org/presentationml/2006/ole">
            <p:oleObj spid="_x0000_s40962" name="Worksheet" r:id="rId6" imgW="6654800" imgH="3721100" progId="Excel.Sheet.8">
              <p:embed/>
            </p:oleObj>
          </a:graphicData>
        </a:graphic>
      </p:graphicFrame>
      <p:sp>
        <p:nvSpPr>
          <p:cNvPr id="11" name="Text Box 71"/>
          <p:cNvSpPr txBox="1">
            <a:spLocks noChangeArrowheads="1"/>
          </p:cNvSpPr>
          <p:nvPr/>
        </p:nvSpPr>
        <p:spPr bwMode="auto">
          <a:xfrm rot="16200000">
            <a:off x="-287363" y="4168128"/>
            <a:ext cx="1237989" cy="369332"/>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altLang="en-US" dirty="0" smtClean="0"/>
              <a:t># plants</a:t>
            </a:r>
            <a:endParaRPr lang="en-US" altLang="en-US" dirty="0"/>
          </a:p>
        </p:txBody>
      </p:sp>
      <p:sp>
        <p:nvSpPr>
          <p:cNvPr id="12" name="TextBox 11"/>
          <p:cNvSpPr txBox="1"/>
          <p:nvPr/>
        </p:nvSpPr>
        <p:spPr>
          <a:xfrm>
            <a:off x="1676400" y="5562600"/>
            <a:ext cx="1676711" cy="523220"/>
          </a:xfrm>
          <a:prstGeom prst="rect">
            <a:avLst/>
          </a:prstGeom>
          <a:noFill/>
        </p:spPr>
        <p:txBody>
          <a:bodyPr wrap="none" rtlCol="0">
            <a:spAutoFit/>
          </a:bodyPr>
          <a:lstStyle/>
          <a:p>
            <a:r>
              <a:rPr lang="en-US" sz="2800" dirty="0" smtClean="0">
                <a:solidFill>
                  <a:srgbClr val="0000FF"/>
                </a:solidFill>
              </a:rPr>
              <a:t>Gall rating</a:t>
            </a:r>
            <a:endParaRPr lang="en-US" sz="2800" dirty="0">
              <a:solidFill>
                <a:srgbClr val="0000FF"/>
              </a:solidFill>
            </a:endParaRPr>
          </a:p>
        </p:txBody>
      </p:sp>
      <p:graphicFrame>
        <p:nvGraphicFramePr>
          <p:cNvPr id="14" name="Object 3"/>
          <p:cNvGraphicFramePr>
            <a:graphicFrameLocks noChangeAspect="1"/>
          </p:cNvGraphicFramePr>
          <p:nvPr/>
        </p:nvGraphicFramePr>
        <p:xfrm>
          <a:off x="5029200" y="3676650"/>
          <a:ext cx="3411891" cy="2038350"/>
        </p:xfrm>
        <a:graphic>
          <a:graphicData uri="http://schemas.openxmlformats.org/presentationml/2006/ole">
            <p:oleObj spid="_x0000_s40963" name="Worksheet" r:id="rId7" imgW="7607300" imgH="4546600" progId="Excel.Sheet.8">
              <p:embed/>
            </p:oleObj>
          </a:graphicData>
        </a:graphic>
      </p:graphicFrame>
      <p:sp>
        <p:nvSpPr>
          <p:cNvPr id="16" name="Text Box 5"/>
          <p:cNvSpPr txBox="1">
            <a:spLocks noChangeArrowheads="1"/>
          </p:cNvSpPr>
          <p:nvPr/>
        </p:nvSpPr>
        <p:spPr bwMode="auto">
          <a:xfrm rot="16200000">
            <a:off x="4354838" y="4366506"/>
            <a:ext cx="1108456" cy="369332"/>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altLang="en-US" dirty="0" smtClean="0"/>
              <a:t># plants</a:t>
            </a:r>
            <a:endParaRPr lang="en-US" altLang="en-US" dirty="0"/>
          </a:p>
        </p:txBody>
      </p:sp>
      <p:sp>
        <p:nvSpPr>
          <p:cNvPr id="17" name="TextBox 16"/>
          <p:cNvSpPr txBox="1"/>
          <p:nvPr/>
        </p:nvSpPr>
        <p:spPr>
          <a:xfrm>
            <a:off x="6019800" y="5562600"/>
            <a:ext cx="1983360" cy="523220"/>
          </a:xfrm>
          <a:prstGeom prst="rect">
            <a:avLst/>
          </a:prstGeom>
          <a:noFill/>
        </p:spPr>
        <p:txBody>
          <a:bodyPr wrap="none" rtlCol="0">
            <a:spAutoFit/>
          </a:bodyPr>
          <a:lstStyle/>
          <a:p>
            <a:r>
              <a:rPr lang="en-US" sz="2800" dirty="0" smtClean="0">
                <a:solidFill>
                  <a:srgbClr val="0000FF"/>
                </a:solidFill>
              </a:rPr>
              <a:t>Eggs/</a:t>
            </a:r>
            <a:r>
              <a:rPr lang="en-US" sz="2800" dirty="0" err="1" smtClean="0">
                <a:solidFill>
                  <a:srgbClr val="0000FF"/>
                </a:solidFill>
              </a:rPr>
              <a:t>g</a:t>
            </a:r>
            <a:r>
              <a:rPr lang="en-US" sz="2800" dirty="0" smtClean="0">
                <a:solidFill>
                  <a:srgbClr val="0000FF"/>
                </a:solidFill>
              </a:rPr>
              <a:t> roots</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2400"/>
            <a:ext cx="9144000" cy="707886"/>
          </a:xfrm>
          <a:prstGeom prst="rect">
            <a:avLst/>
          </a:prstGeom>
          <a:noFill/>
          <a:ln w="9525">
            <a:noFill/>
            <a:miter lim="800000"/>
            <a:headEnd/>
            <a:tailEnd/>
          </a:ln>
          <a:effectLst/>
        </p:spPr>
        <p:txBody>
          <a:bodyPr>
            <a:prstTxWarp prst="textNoShape">
              <a:avLst/>
            </a:prstTxWarp>
            <a:spAutoFit/>
          </a:bodyPr>
          <a:lstStyle/>
          <a:p>
            <a:pPr algn="ctr"/>
            <a:r>
              <a:rPr lang="en-US" sz="4000" dirty="0" smtClean="0">
                <a:solidFill>
                  <a:srgbClr val="FF0000"/>
                </a:solidFill>
                <a:latin typeface="+mj-lt"/>
                <a:cs typeface="Times New Roman"/>
              </a:rPr>
              <a:t>QTL </a:t>
            </a:r>
            <a:r>
              <a:rPr lang="en-US" sz="4000" dirty="0">
                <a:solidFill>
                  <a:srgbClr val="FF0000"/>
                </a:solidFill>
                <a:latin typeface="+mj-lt"/>
                <a:cs typeface="Times New Roman"/>
              </a:rPr>
              <a:t>associated with</a:t>
            </a:r>
            <a:r>
              <a:rPr lang="en-US" sz="4000" dirty="0" smtClean="0">
                <a:solidFill>
                  <a:srgbClr val="FF0000"/>
                </a:solidFill>
                <a:latin typeface="+mj-lt"/>
                <a:cs typeface="Times New Roman"/>
              </a:rPr>
              <a:t> galling – </a:t>
            </a:r>
            <a:r>
              <a:rPr lang="en-US" sz="4000" i="1" dirty="0" smtClean="0">
                <a:solidFill>
                  <a:srgbClr val="FF0000"/>
                </a:solidFill>
                <a:latin typeface="+mj-lt"/>
                <a:cs typeface="Times New Roman"/>
              </a:rPr>
              <a:t>qMi-C11</a:t>
            </a:r>
            <a:endParaRPr lang="en-US" sz="4000" i="1" dirty="0">
              <a:solidFill>
                <a:srgbClr val="FF0000"/>
              </a:solidFill>
              <a:latin typeface="+mj-lt"/>
              <a:cs typeface="Times New Roman"/>
            </a:endParaRPr>
          </a:p>
        </p:txBody>
      </p:sp>
      <p:pic>
        <p:nvPicPr>
          <p:cNvPr id="3" name="Picture 2"/>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0071" y="1612879"/>
            <a:ext cx="4114800" cy="384016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4" name="TextBox 3"/>
          <p:cNvSpPr txBox="1"/>
          <p:nvPr/>
        </p:nvSpPr>
        <p:spPr>
          <a:xfrm>
            <a:off x="1258780" y="5376315"/>
            <a:ext cx="2794000" cy="369332"/>
          </a:xfrm>
          <a:prstGeom prst="rect">
            <a:avLst/>
          </a:prstGeom>
          <a:noFill/>
        </p:spPr>
        <p:txBody>
          <a:bodyPr wrap="square" rtlCol="0">
            <a:spAutoFit/>
          </a:bodyPr>
          <a:lstStyle/>
          <a:p>
            <a:r>
              <a:rPr lang="en-US" dirty="0" smtClean="0">
                <a:latin typeface="Arial"/>
                <a:cs typeface="Arial"/>
              </a:rPr>
              <a:t>Shen </a:t>
            </a:r>
            <a:r>
              <a:rPr lang="en-US" i="1" dirty="0" smtClean="0">
                <a:latin typeface="Arial"/>
                <a:cs typeface="Arial"/>
              </a:rPr>
              <a:t>et. al.</a:t>
            </a:r>
            <a:r>
              <a:rPr lang="en-US" dirty="0" smtClean="0">
                <a:latin typeface="Arial"/>
                <a:cs typeface="Arial"/>
              </a:rPr>
              <a:t> TAG (2006)</a:t>
            </a:r>
            <a:endParaRPr lang="en-US" dirty="0">
              <a:latin typeface="Arial"/>
              <a:cs typeface="Arial"/>
            </a:endParaRPr>
          </a:p>
        </p:txBody>
      </p:sp>
      <p:grpSp>
        <p:nvGrpSpPr>
          <p:cNvPr id="5" name="Group 4"/>
          <p:cNvGrpSpPr/>
          <p:nvPr/>
        </p:nvGrpSpPr>
        <p:grpSpPr>
          <a:xfrm>
            <a:off x="4672527" y="1219200"/>
            <a:ext cx="4030699" cy="4157115"/>
            <a:chOff x="609600" y="1066800"/>
            <a:chExt cx="4071938" cy="5099634"/>
          </a:xfrm>
        </p:grpSpPr>
        <p:pic>
          <p:nvPicPr>
            <p:cNvPr id="6" name="Picture 2"/>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09600" y="1066800"/>
              <a:ext cx="4071938" cy="4826504"/>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cxnSp>
          <p:nvCxnSpPr>
            <p:cNvPr id="7" name="Straight Arrow Connector 6"/>
            <p:cNvCxnSpPr/>
            <p:nvPr/>
          </p:nvCxnSpPr>
          <p:spPr>
            <a:xfrm flipH="1">
              <a:off x="1066800" y="4648200"/>
              <a:ext cx="304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Left Brace 7"/>
            <p:cNvSpPr/>
            <p:nvPr/>
          </p:nvSpPr>
          <p:spPr>
            <a:xfrm rot="16200000">
              <a:off x="1264920" y="5617794"/>
              <a:ext cx="274320" cy="82296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9" name="TextBox 8"/>
          <p:cNvSpPr txBox="1"/>
          <p:nvPr/>
        </p:nvSpPr>
        <p:spPr>
          <a:xfrm>
            <a:off x="5426810" y="5376315"/>
            <a:ext cx="2794000" cy="369332"/>
          </a:xfrm>
          <a:prstGeom prst="rect">
            <a:avLst/>
          </a:prstGeom>
          <a:noFill/>
        </p:spPr>
        <p:txBody>
          <a:bodyPr wrap="square" rtlCol="0">
            <a:spAutoFit/>
          </a:bodyPr>
          <a:lstStyle/>
          <a:p>
            <a:r>
              <a:rPr lang="en-US" dirty="0" smtClean="0">
                <a:latin typeface="Arial"/>
                <a:cs typeface="Arial"/>
              </a:rPr>
              <a:t>Shen </a:t>
            </a:r>
            <a:r>
              <a:rPr lang="en-US" i="1" dirty="0" smtClean="0">
                <a:latin typeface="Arial"/>
                <a:cs typeface="Arial"/>
              </a:rPr>
              <a:t>et. al.</a:t>
            </a:r>
            <a:r>
              <a:rPr lang="en-US" dirty="0" smtClean="0">
                <a:latin typeface="Arial"/>
                <a:cs typeface="Arial"/>
              </a:rPr>
              <a:t> TAG (2010)</a:t>
            </a:r>
            <a:endParaRPr lang="en-US" dirty="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55575"/>
            <a:ext cx="9144000" cy="707886"/>
          </a:xfrm>
          <a:prstGeom prst="rect">
            <a:avLst/>
          </a:prstGeom>
          <a:noFill/>
          <a:ln w="9525">
            <a:noFill/>
            <a:miter lim="800000"/>
            <a:headEnd/>
            <a:tailEnd/>
          </a:ln>
          <a:effectLst/>
        </p:spPr>
        <p:txBody>
          <a:bodyPr>
            <a:prstTxWarp prst="textNoShape">
              <a:avLst/>
            </a:prstTxWarp>
            <a:spAutoFit/>
          </a:bodyPr>
          <a:lstStyle/>
          <a:p>
            <a:pPr algn="ctr"/>
            <a:r>
              <a:rPr lang="en-US" sz="4000" dirty="0" smtClean="0">
                <a:solidFill>
                  <a:srgbClr val="FF0000"/>
                </a:solidFill>
                <a:latin typeface="+mj-lt"/>
                <a:cs typeface="Times New Roman"/>
              </a:rPr>
              <a:t>QTL </a:t>
            </a:r>
            <a:r>
              <a:rPr lang="en-US" sz="4000" dirty="0">
                <a:solidFill>
                  <a:srgbClr val="FF0000"/>
                </a:solidFill>
                <a:latin typeface="+mj-lt"/>
                <a:cs typeface="Times New Roman"/>
              </a:rPr>
              <a:t>associated with</a:t>
            </a:r>
            <a:r>
              <a:rPr lang="en-US" sz="4000" dirty="0" smtClean="0">
                <a:solidFill>
                  <a:srgbClr val="FF0000"/>
                </a:solidFill>
                <a:latin typeface="+mj-lt"/>
                <a:cs typeface="Times New Roman"/>
              </a:rPr>
              <a:t> egg counts- </a:t>
            </a:r>
            <a:r>
              <a:rPr lang="en-US" sz="4000" dirty="0">
                <a:solidFill>
                  <a:srgbClr val="FF0000"/>
                </a:solidFill>
                <a:latin typeface="+mj-lt"/>
                <a:cs typeface="Times New Roman"/>
              </a:rPr>
              <a:t>Chr.</a:t>
            </a:r>
            <a:r>
              <a:rPr lang="en-US" sz="4000" dirty="0" smtClean="0">
                <a:solidFill>
                  <a:srgbClr val="FF0000"/>
                </a:solidFill>
                <a:latin typeface="+mj-lt"/>
                <a:cs typeface="Times New Roman"/>
              </a:rPr>
              <a:t> 14</a:t>
            </a:r>
            <a:endParaRPr lang="en-US" sz="4000" dirty="0">
              <a:solidFill>
                <a:srgbClr val="FF0000"/>
              </a:solidFill>
              <a:latin typeface="+mj-lt"/>
              <a:cs typeface="Times New Roman"/>
            </a:endParaRPr>
          </a:p>
        </p:txBody>
      </p:sp>
      <p:sp>
        <p:nvSpPr>
          <p:cNvPr id="3" name="TextBox 2"/>
          <p:cNvSpPr txBox="1"/>
          <p:nvPr/>
        </p:nvSpPr>
        <p:spPr>
          <a:xfrm>
            <a:off x="838200" y="5486400"/>
            <a:ext cx="2103010" cy="369332"/>
          </a:xfrm>
          <a:prstGeom prst="rect">
            <a:avLst/>
          </a:prstGeom>
          <a:noFill/>
        </p:spPr>
        <p:txBody>
          <a:bodyPr wrap="none" rtlCol="0">
            <a:spAutoFit/>
          </a:bodyPr>
          <a:lstStyle/>
          <a:p>
            <a:r>
              <a:rPr lang="en-US" dirty="0" smtClean="0"/>
              <a:t>He et al. TAG (2014)</a:t>
            </a:r>
            <a:endParaRPr lang="en-US" dirty="0"/>
          </a:p>
        </p:txBody>
      </p:sp>
      <p:grpSp>
        <p:nvGrpSpPr>
          <p:cNvPr id="5" name="Group 4"/>
          <p:cNvGrpSpPr/>
          <p:nvPr/>
        </p:nvGrpSpPr>
        <p:grpSpPr>
          <a:xfrm>
            <a:off x="228600" y="1447800"/>
            <a:ext cx="4267200" cy="3505200"/>
            <a:chOff x="782638" y="1260475"/>
            <a:chExt cx="7578725" cy="5270054"/>
          </a:xfrm>
        </p:grpSpPr>
        <p:pic>
          <p:nvPicPr>
            <p:cNvPr id="6" name="Picture 2"/>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82638" y="1260475"/>
              <a:ext cx="7578725" cy="4340225"/>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grpSp>
          <p:nvGrpSpPr>
            <p:cNvPr id="7" name="Group 2"/>
            <p:cNvGrpSpPr/>
            <p:nvPr/>
          </p:nvGrpSpPr>
          <p:grpSpPr>
            <a:xfrm>
              <a:off x="1089471" y="5560021"/>
              <a:ext cx="6104138" cy="970508"/>
              <a:chOff x="1285530" y="5506492"/>
              <a:chExt cx="6104138" cy="970508"/>
            </a:xfrm>
          </p:grpSpPr>
          <p:pic>
            <p:nvPicPr>
              <p:cNvPr id="8" name="Picture 4"/>
              <p:cNvPicPr>
                <a:picLocks noChangeAspect="1" noChangeArrowheads="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85530" y="5506492"/>
                <a:ext cx="6104138" cy="970508"/>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9" name="Rounded Rectangle 8"/>
              <p:cNvSpPr/>
              <p:nvPr/>
            </p:nvSpPr>
            <p:spPr>
              <a:xfrm>
                <a:off x="2248215" y="5585775"/>
                <a:ext cx="3657600" cy="9144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 name="Group 16"/>
          <p:cNvGrpSpPr/>
          <p:nvPr/>
        </p:nvGrpSpPr>
        <p:grpSpPr>
          <a:xfrm>
            <a:off x="4800600" y="1752601"/>
            <a:ext cx="4267200" cy="3798331"/>
            <a:chOff x="937700" y="1350753"/>
            <a:chExt cx="7534791" cy="4429265"/>
          </a:xfrm>
        </p:grpSpPr>
        <p:pic>
          <p:nvPicPr>
            <p:cNvPr id="18" name="Picture 2"/>
            <p:cNvPicPr>
              <a:picLocks noChangeAspect="1" noChangeArrowheads="1"/>
            </p:cNvPicPr>
            <p:nvPr/>
          </p:nvPicPr>
          <p:blipFill rotWithShape="1">
            <a:blip r:embed="rId5" cstate="print">
              <a:clrChange>
                <a:clrFrom>
                  <a:srgbClr val="F0F0F0"/>
                </a:clrFrom>
                <a:clrTo>
                  <a:srgbClr val="F0F0F0">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b="30057"/>
            <a:stretch/>
          </p:blipFill>
          <p:spPr bwMode="auto">
            <a:xfrm>
              <a:off x="937700" y="1350753"/>
              <a:ext cx="7534791" cy="3027282"/>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19" name="Left Brace 18"/>
            <p:cNvSpPr/>
            <p:nvPr/>
          </p:nvSpPr>
          <p:spPr>
            <a:xfrm rot="16200000">
              <a:off x="4305300" y="4435065"/>
              <a:ext cx="381002" cy="1676403"/>
            </a:xfrm>
            <a:prstGeom prst="leftBrace">
              <a:avLst/>
            </a:prstGeom>
            <a:noFill/>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 name="Picture 11"/>
            <p:cNvPicPr>
              <a:picLocks noChangeAspect="1" noChangeArrowheads="1"/>
            </p:cNvPicPr>
            <p:nvPr/>
          </p:nvPicPr>
          <p:blipFill rotWithShape="1">
            <a:blip r:embed="rId6"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12925" r="86252"/>
            <a:stretch/>
          </p:blipFill>
          <p:spPr bwMode="auto">
            <a:xfrm rot="16200000">
              <a:off x="3894494" y="1744862"/>
              <a:ext cx="799228" cy="6074246"/>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21" name="TextBox 20"/>
            <p:cNvSpPr txBox="1"/>
            <p:nvPr/>
          </p:nvSpPr>
          <p:spPr>
            <a:xfrm>
              <a:off x="4648198" y="1360709"/>
              <a:ext cx="914400" cy="466571"/>
            </a:xfrm>
            <a:prstGeom prst="rect">
              <a:avLst/>
            </a:prstGeom>
            <a:noFill/>
          </p:spPr>
          <p:txBody>
            <a:bodyPr wrap="square" rtlCol="0">
              <a:spAutoFit/>
            </a:bodyPr>
            <a:lstStyle/>
            <a:p>
              <a:r>
                <a:rPr lang="en-US" sz="1000" b="1" dirty="0" smtClean="0"/>
                <a:t>R</a:t>
              </a:r>
              <a:r>
                <a:rPr lang="en-US" sz="1000" b="1" baseline="30000" dirty="0" smtClean="0"/>
                <a:t>2</a:t>
              </a:r>
              <a:r>
                <a:rPr lang="en-US" sz="1000" b="1" dirty="0" smtClean="0"/>
                <a:t>=24.5%</a:t>
              </a:r>
              <a:endParaRPr lang="en-US" sz="1000" b="1" baseline="30000" dirty="0"/>
            </a:p>
          </p:txBody>
        </p:sp>
        <p:sp>
          <p:nvSpPr>
            <p:cNvPr id="22" name="TextBox 21"/>
            <p:cNvSpPr txBox="1"/>
            <p:nvPr/>
          </p:nvSpPr>
          <p:spPr>
            <a:xfrm>
              <a:off x="4343400" y="1631056"/>
              <a:ext cx="914400" cy="466571"/>
            </a:xfrm>
            <a:prstGeom prst="rect">
              <a:avLst/>
            </a:prstGeom>
            <a:noFill/>
          </p:spPr>
          <p:txBody>
            <a:bodyPr wrap="square" rtlCol="0">
              <a:spAutoFit/>
            </a:bodyPr>
            <a:lstStyle/>
            <a:p>
              <a:r>
                <a:rPr lang="en-US" sz="1000" b="1" dirty="0" smtClean="0"/>
                <a:t>R</a:t>
              </a:r>
              <a:r>
                <a:rPr lang="en-US" sz="1000" b="1" baseline="30000" dirty="0" smtClean="0"/>
                <a:t>2</a:t>
              </a:r>
              <a:r>
                <a:rPr lang="en-US" sz="1000" b="1" dirty="0" smtClean="0"/>
                <a:t>=21.5%</a:t>
              </a:r>
              <a:endParaRPr lang="en-US" sz="1000" b="1" baseline="30000" dirty="0"/>
            </a:p>
          </p:txBody>
        </p:sp>
        <p:sp>
          <p:nvSpPr>
            <p:cNvPr id="23" name="TextBox 22"/>
            <p:cNvSpPr txBox="1"/>
            <p:nvPr/>
          </p:nvSpPr>
          <p:spPr>
            <a:xfrm>
              <a:off x="4609786" y="2057398"/>
              <a:ext cx="914400" cy="466571"/>
            </a:xfrm>
            <a:prstGeom prst="rect">
              <a:avLst/>
            </a:prstGeom>
            <a:noFill/>
          </p:spPr>
          <p:txBody>
            <a:bodyPr wrap="square" rtlCol="0">
              <a:spAutoFit/>
            </a:bodyPr>
            <a:lstStyle/>
            <a:p>
              <a:r>
                <a:rPr lang="en-US" sz="1000" b="1" dirty="0" smtClean="0"/>
                <a:t>R</a:t>
              </a:r>
              <a:r>
                <a:rPr lang="en-US" sz="1000" b="1" baseline="30000" dirty="0" smtClean="0"/>
                <a:t>2</a:t>
              </a:r>
              <a:r>
                <a:rPr lang="en-US" sz="1000" b="1" dirty="0" smtClean="0"/>
                <a:t>=12.6%</a:t>
              </a:r>
              <a:endParaRPr lang="en-US" sz="1000" b="1" baseline="30000" dirty="0"/>
            </a:p>
          </p:txBody>
        </p:sp>
        <p:sp>
          <p:nvSpPr>
            <p:cNvPr id="24" name="TextBox 23"/>
            <p:cNvSpPr txBox="1"/>
            <p:nvPr/>
          </p:nvSpPr>
          <p:spPr>
            <a:xfrm>
              <a:off x="3897796" y="5349337"/>
              <a:ext cx="1810287" cy="430681"/>
            </a:xfrm>
            <a:prstGeom prst="rect">
              <a:avLst/>
            </a:prstGeom>
            <a:noFill/>
          </p:spPr>
          <p:txBody>
            <a:bodyPr wrap="square" rtlCol="0">
              <a:spAutoFit/>
            </a:bodyPr>
            <a:lstStyle/>
            <a:p>
              <a:r>
                <a:rPr lang="en-US" dirty="0" smtClean="0">
                  <a:solidFill>
                    <a:srgbClr val="FF0000"/>
                  </a:solidFill>
                </a:rPr>
                <a:t>3.9 cM</a:t>
              </a:r>
              <a:endParaRPr lang="en-US" dirty="0">
                <a:solidFill>
                  <a:srgbClr val="FF0000"/>
                </a:solidFill>
              </a:endParaRPr>
            </a:p>
          </p:txBody>
        </p:sp>
      </p:grpSp>
      <p:sp>
        <p:nvSpPr>
          <p:cNvPr id="25" name="TextBox 24"/>
          <p:cNvSpPr txBox="1"/>
          <p:nvPr/>
        </p:nvSpPr>
        <p:spPr>
          <a:xfrm>
            <a:off x="5791200" y="5638800"/>
            <a:ext cx="2473153" cy="369332"/>
          </a:xfrm>
          <a:prstGeom prst="rect">
            <a:avLst/>
          </a:prstGeom>
          <a:noFill/>
        </p:spPr>
        <p:txBody>
          <a:bodyPr wrap="none" rtlCol="0">
            <a:spAutoFit/>
          </a:bodyPr>
          <a:lstStyle/>
          <a:p>
            <a:r>
              <a:rPr lang="en-US" dirty="0" smtClean="0"/>
              <a:t>Kumar et al. BMC (2016)</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
          <p:cNvGrpSpPr/>
          <p:nvPr/>
        </p:nvGrpSpPr>
        <p:grpSpPr>
          <a:xfrm>
            <a:off x="152400" y="76201"/>
            <a:ext cx="8991600" cy="5824377"/>
            <a:chOff x="-47367" y="76201"/>
            <a:chExt cx="8991600" cy="5824377"/>
          </a:xfrm>
        </p:grpSpPr>
        <p:sp>
          <p:nvSpPr>
            <p:cNvPr id="3" name="Rounded Rectangle 2"/>
            <p:cNvSpPr/>
            <p:nvPr/>
          </p:nvSpPr>
          <p:spPr>
            <a:xfrm>
              <a:off x="2362200" y="1143001"/>
              <a:ext cx="4343400" cy="17526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4" name="TextBox 3"/>
            <p:cNvSpPr txBox="1"/>
            <p:nvPr/>
          </p:nvSpPr>
          <p:spPr>
            <a:xfrm>
              <a:off x="2473483" y="1143001"/>
              <a:ext cx="3095855" cy="830997"/>
            </a:xfrm>
            <a:prstGeom prst="rect">
              <a:avLst/>
            </a:prstGeom>
            <a:noFill/>
          </p:spPr>
          <p:txBody>
            <a:bodyPr wrap="square" rtlCol="0">
              <a:spAutoFit/>
            </a:bodyPr>
            <a:lstStyle/>
            <a:p>
              <a:r>
                <a:rPr lang="en-US" sz="2400" dirty="0" smtClean="0">
                  <a:solidFill>
                    <a:srgbClr val="002060"/>
                  </a:solidFill>
                  <a:latin typeface="Times New Roman" panose="02020603050405020304" pitchFamily="18" charset="0"/>
                  <a:cs typeface="Times New Roman" panose="02020603050405020304" pitchFamily="18" charset="0"/>
                </a:rPr>
                <a:t>Wild Mexican    X   Jack Jones</a:t>
              </a: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003938" y="1161423"/>
              <a:ext cx="1930263" cy="461665"/>
            </a:xfrm>
            <a:prstGeom prst="rect">
              <a:avLst/>
            </a:prstGeom>
            <a:noFill/>
          </p:spPr>
          <p:txBody>
            <a:bodyPr wrap="square" rtlCol="0">
              <a:spAutoFit/>
            </a:bodyPr>
            <a:lstStyle/>
            <a:p>
              <a:r>
                <a:rPr lang="en-US" sz="2400" dirty="0" err="1" smtClean="0">
                  <a:solidFill>
                    <a:srgbClr val="002060"/>
                  </a:solidFill>
                  <a:latin typeface="Times New Roman" panose="02020603050405020304" pitchFamily="18" charset="0"/>
                  <a:cs typeface="Times New Roman" panose="02020603050405020304" pitchFamily="18" charset="0"/>
                </a:rPr>
                <a:t>Clevewilt</a:t>
              </a:r>
              <a:r>
                <a:rPr lang="en-US" sz="2400" dirty="0" smtClean="0">
                  <a:solidFill>
                    <a:srgbClr val="002060"/>
                  </a:solidFill>
                  <a:latin typeface="Times New Roman" panose="02020603050405020304" pitchFamily="18" charset="0"/>
                  <a:cs typeface="Times New Roman" panose="02020603050405020304" pitchFamily="18" charset="0"/>
                </a:rPr>
                <a:t> 6</a:t>
              </a: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352800" y="2362201"/>
              <a:ext cx="2686619" cy="461665"/>
            </a:xfrm>
            <a:prstGeom prst="rect">
              <a:avLst/>
            </a:prstGeom>
            <a:noFill/>
          </p:spPr>
          <p:txBody>
            <a:bodyPr wrap="square" rtlCol="0">
              <a:spAutoFit/>
            </a:bodyPr>
            <a:lstStyle/>
            <a:p>
              <a:r>
                <a:rPr lang="en-US" sz="2400" dirty="0" smtClean="0">
                  <a:solidFill>
                    <a:srgbClr val="002060"/>
                  </a:solidFill>
                  <a:latin typeface="Times New Roman" panose="02020603050405020304" pitchFamily="18" charset="0"/>
                  <a:cs typeface="Times New Roman" panose="02020603050405020304" pitchFamily="18" charset="0"/>
                </a:rPr>
                <a:t>Auburn 623RNR     </a:t>
              </a:r>
              <a:endParaRPr lang="en-US" sz="2400" dirty="0">
                <a:solidFill>
                  <a:srgbClr val="002060"/>
                </a:solidFill>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4699139" y="1542423"/>
              <a:ext cx="0" cy="69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742671" y="3621387"/>
              <a:ext cx="323392" cy="136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4000" y="2895600"/>
              <a:ext cx="840259"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CH14</a:t>
              </a:r>
              <a:endParaRPr lang="en-US" dirty="0">
                <a:latin typeface="Times New Roman" panose="02020603050405020304" pitchFamily="18" charset="0"/>
                <a:cs typeface="Times New Roman" panose="02020603050405020304" pitchFamily="18" charset="0"/>
              </a:endParaRPr>
            </a:p>
          </p:txBody>
        </p:sp>
        <p:sp>
          <p:nvSpPr>
            <p:cNvPr id="10" name="Round Same Side Corner Rectangle 9"/>
            <p:cNvSpPr/>
            <p:nvPr/>
          </p:nvSpPr>
          <p:spPr>
            <a:xfrm>
              <a:off x="1774027" y="3326028"/>
              <a:ext cx="324564" cy="257455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1" name="Rectangle 10"/>
            <p:cNvSpPr/>
            <p:nvPr/>
          </p:nvSpPr>
          <p:spPr>
            <a:xfrm>
              <a:off x="1775283" y="3371902"/>
              <a:ext cx="324564" cy="112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2" name="TextBox 11"/>
            <p:cNvSpPr txBox="1"/>
            <p:nvPr/>
          </p:nvSpPr>
          <p:spPr>
            <a:xfrm>
              <a:off x="6551141" y="2819400"/>
              <a:ext cx="840259"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CH11</a:t>
              </a:r>
              <a:endParaRPr lang="en-US" dirty="0">
                <a:latin typeface="Times New Roman" panose="02020603050405020304" pitchFamily="18" charset="0"/>
                <a:cs typeface="Times New Roman" panose="02020603050405020304" pitchFamily="18" charset="0"/>
              </a:endParaRPr>
            </a:p>
          </p:txBody>
        </p:sp>
        <p:sp>
          <p:nvSpPr>
            <p:cNvPr id="13" name="Round Same Side Corner Rectangle 12"/>
            <p:cNvSpPr/>
            <p:nvPr/>
          </p:nvSpPr>
          <p:spPr>
            <a:xfrm>
              <a:off x="6745619" y="3276600"/>
              <a:ext cx="324564" cy="2574550"/>
            </a:xfrm>
            <a:prstGeom prst="round2Same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354725" y="5091897"/>
              <a:ext cx="4198475" cy="707886"/>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He et al. (2014) </a:t>
              </a:r>
              <a:r>
                <a:rPr lang="en-US" sz="2000" dirty="0" smtClean="0">
                  <a:latin typeface="Times New Roman" panose="02020603050405020304" pitchFamily="18" charset="0"/>
                  <a:cs typeface="Times New Roman" panose="02020603050405020304" pitchFamily="18" charset="0"/>
                </a:rPr>
                <a:t>report the </a:t>
              </a:r>
              <a:r>
                <a:rPr lang="en-US" sz="2000" dirty="0" err="1" smtClean="0">
                  <a:latin typeface="Times New Roman" panose="02020603050405020304" pitchFamily="18" charset="0"/>
                  <a:cs typeface="Times New Roman" panose="02020603050405020304" pitchFamily="18" charset="0"/>
                </a:rPr>
                <a:t>epistatic</a:t>
              </a:r>
              <a:r>
                <a:rPr lang="en-US" sz="2000" dirty="0" smtClean="0">
                  <a:latin typeface="Times New Roman" panose="02020603050405020304" pitchFamily="18" charset="0"/>
                  <a:cs typeface="Times New Roman" panose="02020603050405020304" pitchFamily="18" charset="0"/>
                </a:rPr>
                <a:t> effect between the two resistant genes</a:t>
              </a:r>
              <a:endParaRPr lang="en-US" sz="2000" dirty="0">
                <a:latin typeface="Times New Roman" panose="02020603050405020304" pitchFamily="18" charset="0"/>
                <a:cs typeface="Times New Roman" panose="02020603050405020304" pitchFamily="18" charset="0"/>
              </a:endParaRPr>
            </a:p>
          </p:txBody>
        </p:sp>
        <p:cxnSp>
          <p:nvCxnSpPr>
            <p:cNvPr id="15" name="Straight Arrow Connector 14"/>
            <p:cNvCxnSpPr/>
            <p:nvPr/>
          </p:nvCxnSpPr>
          <p:spPr>
            <a:xfrm flipH="1" flipV="1">
              <a:off x="887629" y="4228296"/>
              <a:ext cx="593124" cy="378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239000" y="3733800"/>
              <a:ext cx="1705233" cy="369332"/>
            </a:xfrm>
            <a:prstGeom prst="rect">
              <a:avLst/>
            </a:prstGeom>
            <a:noFill/>
          </p:spPr>
          <p:txBody>
            <a:bodyPr wrap="square" rtlCol="0">
              <a:spAutoFit/>
            </a:bodyPr>
            <a:lstStyle/>
            <a:p>
              <a:r>
                <a:rPr lang="en-US" dirty="0" err="1" smtClean="0">
                  <a:solidFill>
                    <a:srgbClr val="0000FF"/>
                  </a:solidFill>
                  <a:latin typeface="Arial Black" panose="020B0A04020102020204" pitchFamily="34" charset="0"/>
                </a:rPr>
                <a:t>Clevewilt</a:t>
              </a:r>
              <a:r>
                <a:rPr lang="en-US" dirty="0" smtClean="0">
                  <a:solidFill>
                    <a:srgbClr val="0000FF"/>
                  </a:solidFill>
                  <a:latin typeface="Arial Black" panose="020B0A04020102020204" pitchFamily="34" charset="0"/>
                </a:rPr>
                <a:t> 6</a:t>
              </a:r>
              <a:endParaRPr lang="en-US" dirty="0">
                <a:solidFill>
                  <a:srgbClr val="0000FF"/>
                </a:solidFill>
                <a:latin typeface="Arial Black" panose="020B0A04020102020204" pitchFamily="34" charset="0"/>
              </a:endParaRPr>
            </a:p>
          </p:txBody>
        </p:sp>
        <p:cxnSp>
          <p:nvCxnSpPr>
            <p:cNvPr id="17" name="Straight Arrow Connector 16"/>
            <p:cNvCxnSpPr/>
            <p:nvPr/>
          </p:nvCxnSpPr>
          <p:spPr>
            <a:xfrm flipV="1">
              <a:off x="7263771" y="4154156"/>
              <a:ext cx="724931" cy="362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7367" y="3657600"/>
              <a:ext cx="1905000" cy="646331"/>
            </a:xfrm>
            <a:prstGeom prst="rect">
              <a:avLst/>
            </a:prstGeom>
            <a:noFill/>
          </p:spPr>
          <p:txBody>
            <a:bodyPr wrap="square" rtlCol="0">
              <a:spAutoFit/>
            </a:bodyPr>
            <a:lstStyle/>
            <a:p>
              <a:r>
                <a:rPr lang="en-US" dirty="0" smtClean="0">
                  <a:solidFill>
                    <a:srgbClr val="0000FF"/>
                  </a:solidFill>
                  <a:latin typeface="Arial Black" panose="020B0A04020102020204" pitchFamily="34" charset="0"/>
                </a:rPr>
                <a:t>Wild Mexican Jack Jones</a:t>
              </a:r>
              <a:endParaRPr lang="en-US" dirty="0">
                <a:solidFill>
                  <a:srgbClr val="0000FF"/>
                </a:solidFill>
                <a:latin typeface="Arial Black" panose="020B0A04020102020204" pitchFamily="34" charset="0"/>
              </a:endParaRPr>
            </a:p>
          </p:txBody>
        </p:sp>
        <p:sp>
          <p:nvSpPr>
            <p:cNvPr id="19" name="Rectangle 18"/>
            <p:cNvSpPr/>
            <p:nvPr/>
          </p:nvSpPr>
          <p:spPr>
            <a:xfrm>
              <a:off x="2308665" y="4169259"/>
              <a:ext cx="4376343" cy="707886"/>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Gutierrez et al. (2010</a:t>
              </a:r>
              <a:r>
                <a:rPr lang="en-US" sz="2000" dirty="0" smtClean="0">
                  <a:latin typeface="Times New Roman" panose="02020603050405020304" pitchFamily="18" charset="0"/>
                  <a:cs typeface="Times New Roman" panose="02020603050405020304" pitchFamily="18" charset="0"/>
                </a:rPr>
                <a:t>) report a resistance gene on Chromosome 14 </a:t>
              </a:r>
              <a:endParaRPr lang="en-US" sz="20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2370437" y="3313893"/>
              <a:ext cx="3954163"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Shen et al. (2006) report </a:t>
              </a:r>
              <a:r>
                <a:rPr lang="en-US" sz="2000" dirty="0">
                  <a:latin typeface="Times New Roman" panose="02020603050405020304" pitchFamily="18" charset="0"/>
                  <a:cs typeface="Times New Roman" panose="02020603050405020304" pitchFamily="18" charset="0"/>
                </a:rPr>
                <a:t>a resistance</a:t>
              </a:r>
              <a:r>
                <a:rPr lang="en-US" sz="2000" dirty="0" smtClean="0">
                  <a:latin typeface="Times New Roman" panose="02020603050405020304" pitchFamily="18" charset="0"/>
                  <a:cs typeface="Times New Roman" panose="02020603050405020304" pitchFamily="18" charset="0"/>
                </a:rPr>
                <a:t> gene on Chromosome 11</a:t>
              </a:r>
              <a:endParaRPr lang="en-US" sz="2000" dirty="0">
                <a:latin typeface="Times New Roman" panose="02020603050405020304" pitchFamily="18" charset="0"/>
                <a:cs typeface="Times New Roman" panose="02020603050405020304" pitchFamily="18" charset="0"/>
              </a:endParaRPr>
            </a:p>
          </p:txBody>
        </p:sp>
        <p:sp>
          <p:nvSpPr>
            <p:cNvPr id="21" name="Oval 20"/>
            <p:cNvSpPr/>
            <p:nvPr/>
          </p:nvSpPr>
          <p:spPr>
            <a:xfrm>
              <a:off x="1765968" y="4313282"/>
              <a:ext cx="329184" cy="423357"/>
            </a:xfrm>
            <a:prstGeom prst="ellipse">
              <a:avLst/>
            </a:prstGeom>
            <a:solidFill>
              <a:schemeClr val="accent5">
                <a:lumMod val="50000"/>
              </a:schemeClr>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a:p>
          </p:txBody>
        </p:sp>
        <p:sp>
          <p:nvSpPr>
            <p:cNvPr id="22" name="Oval 21"/>
            <p:cNvSpPr/>
            <p:nvPr/>
          </p:nvSpPr>
          <p:spPr>
            <a:xfrm>
              <a:off x="6749565" y="4262480"/>
              <a:ext cx="329184" cy="423357"/>
            </a:xfrm>
            <a:prstGeom prst="ellipse">
              <a:avLst/>
            </a:prstGeom>
            <a:solidFill>
              <a:schemeClr val="accent5">
                <a:lumMod val="50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a:p>
          </p:txBody>
        </p:sp>
        <p:sp>
          <p:nvSpPr>
            <p:cNvPr id="23" name="TextBox 22"/>
            <p:cNvSpPr txBox="1"/>
            <p:nvPr/>
          </p:nvSpPr>
          <p:spPr>
            <a:xfrm>
              <a:off x="2133600" y="76201"/>
              <a:ext cx="5199886" cy="769441"/>
            </a:xfrm>
            <a:prstGeom prst="rect">
              <a:avLst/>
            </a:prstGeom>
            <a:noFill/>
          </p:spPr>
          <p:txBody>
            <a:bodyPr wrap="none" rtlCol="0">
              <a:spAutoFit/>
            </a:bodyPr>
            <a:lstStyle/>
            <a:p>
              <a:r>
                <a:rPr lang="en-US" sz="4400" dirty="0" smtClean="0">
                  <a:solidFill>
                    <a:srgbClr val="FF0000"/>
                  </a:solidFill>
                </a:rPr>
                <a:t>Genetics of resistance </a:t>
              </a:r>
              <a:endParaRPr lang="en-US" sz="4400" dirty="0">
                <a:solidFill>
                  <a:srgbClr val="FF0000"/>
                </a:solidFill>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txBox="1">
            <a:spLocks/>
          </p:cNvSpPr>
          <p:nvPr/>
        </p:nvSpPr>
        <p:spPr>
          <a:xfrm>
            <a:off x="152400" y="0"/>
            <a:ext cx="8915400" cy="1066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FF0000"/>
                </a:solidFill>
                <a:latin typeface="+mn-lt"/>
                <a:cs typeface="Times New Roman" panose="02020603050405020304" pitchFamily="18" charset="0"/>
              </a:rPr>
              <a:t>Development of </a:t>
            </a:r>
            <a:r>
              <a:rPr lang="en-US" sz="4000" dirty="0" err="1" smtClean="0">
                <a:solidFill>
                  <a:srgbClr val="FF0000"/>
                </a:solidFill>
                <a:latin typeface="+mn-lt"/>
                <a:cs typeface="Times New Roman" panose="02020603050405020304" pitchFamily="18" charset="0"/>
              </a:rPr>
              <a:t>isogenic</a:t>
            </a:r>
            <a:r>
              <a:rPr lang="en-US" sz="4000" dirty="0" smtClean="0">
                <a:solidFill>
                  <a:srgbClr val="FF0000"/>
                </a:solidFill>
                <a:latin typeface="+mn-lt"/>
                <a:cs typeface="Times New Roman" panose="02020603050405020304" pitchFamily="18" charset="0"/>
              </a:rPr>
              <a:t> lines (</a:t>
            </a:r>
            <a:r>
              <a:rPr lang="en-US" sz="4000" dirty="0" err="1" smtClean="0">
                <a:solidFill>
                  <a:srgbClr val="FF0000"/>
                </a:solidFill>
                <a:latin typeface="+mn-lt"/>
                <a:cs typeface="Times New Roman" panose="02020603050405020304" pitchFamily="18" charset="0"/>
              </a:rPr>
              <a:t>NILs</a:t>
            </a:r>
            <a:r>
              <a:rPr lang="en-US" sz="4000" dirty="0" smtClean="0">
                <a:solidFill>
                  <a:srgbClr val="FF0000"/>
                </a:solidFill>
                <a:latin typeface="+mn-lt"/>
                <a:cs typeface="Times New Roman" panose="02020603050405020304" pitchFamily="18" charset="0"/>
              </a:rPr>
              <a:t>)</a:t>
            </a:r>
            <a:endParaRPr lang="en-US" sz="4000" dirty="0">
              <a:solidFill>
                <a:srgbClr val="FF0000"/>
              </a:solidFill>
              <a:latin typeface="+mn-lt"/>
              <a:cs typeface="Times New Roman" panose="02020603050405020304" pitchFamily="18" charset="0"/>
            </a:endParaRPr>
          </a:p>
        </p:txBody>
      </p:sp>
      <p:sp>
        <p:nvSpPr>
          <p:cNvPr id="3" name="Rounded Rectangle 2"/>
          <p:cNvSpPr/>
          <p:nvPr/>
        </p:nvSpPr>
        <p:spPr>
          <a:xfrm>
            <a:off x="1295401" y="4114800"/>
            <a:ext cx="1965809" cy="126512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bg1"/>
              </a:solidFill>
            </a:endParaRPr>
          </a:p>
        </p:txBody>
      </p:sp>
      <p:sp>
        <p:nvSpPr>
          <p:cNvPr id="4" name="Content Placeholder 2"/>
          <p:cNvSpPr txBox="1">
            <a:spLocks/>
          </p:cNvSpPr>
          <p:nvPr/>
        </p:nvSpPr>
        <p:spPr>
          <a:xfrm>
            <a:off x="152400" y="1662787"/>
            <a:ext cx="8839200" cy="43513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sz="2800" dirty="0">
              <a:latin typeface="Times New Roman" panose="02020603050405020304" pitchFamily="18" charset="0"/>
              <a:cs typeface="Times New Roman" panose="02020603050405020304" pitchFamily="18" charset="0"/>
            </a:endParaRPr>
          </a:p>
        </p:txBody>
      </p:sp>
      <p:grpSp>
        <p:nvGrpSpPr>
          <p:cNvPr id="5" name="Group 4"/>
          <p:cNvGrpSpPr/>
          <p:nvPr/>
        </p:nvGrpSpPr>
        <p:grpSpPr>
          <a:xfrm>
            <a:off x="2362199" y="1219200"/>
            <a:ext cx="1752600" cy="646331"/>
            <a:chOff x="4466159" y="1404885"/>
            <a:chExt cx="1962749" cy="607749"/>
          </a:xfrm>
        </p:grpSpPr>
        <p:sp>
          <p:nvSpPr>
            <p:cNvPr id="6" name="Rounded Rectangle 5"/>
            <p:cNvSpPr/>
            <p:nvPr/>
          </p:nvSpPr>
          <p:spPr>
            <a:xfrm>
              <a:off x="4466159" y="1513233"/>
              <a:ext cx="1962749" cy="4648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bg1"/>
                </a:solidFill>
              </a:endParaRPr>
            </a:p>
          </p:txBody>
        </p:sp>
        <p:sp>
          <p:nvSpPr>
            <p:cNvPr id="7" name="TextBox 6"/>
            <p:cNvSpPr txBox="1"/>
            <p:nvPr/>
          </p:nvSpPr>
          <p:spPr>
            <a:xfrm>
              <a:off x="4570236" y="1404885"/>
              <a:ext cx="1688000" cy="607749"/>
            </a:xfrm>
            <a:prstGeom prst="rect">
              <a:avLst/>
            </a:prstGeom>
            <a:noFill/>
          </p:spPr>
          <p:txBody>
            <a:bodyPr wrap="square" rtlCol="0">
              <a:spAutoFit/>
            </a:bodyPr>
            <a:lstStyle/>
            <a:p>
              <a:r>
                <a:rPr lang="en-US" sz="3600" dirty="0" smtClean="0">
                  <a:solidFill>
                    <a:schemeClr val="bg1"/>
                  </a:solidFill>
                  <a:latin typeface="Times New Roman" panose="02020603050405020304" pitchFamily="18" charset="0"/>
                  <a:cs typeface="Times New Roman" panose="02020603050405020304" pitchFamily="18" charset="0"/>
                </a:rPr>
                <a:t>M-120   </a:t>
              </a:r>
              <a:endParaRPr lang="en-US" sz="3600" dirty="0">
                <a:solidFill>
                  <a:schemeClr val="bg1"/>
                </a:solidFill>
                <a:latin typeface="Times New Roman" panose="02020603050405020304" pitchFamily="18" charset="0"/>
                <a:cs typeface="Times New Roman" panose="02020603050405020304" pitchFamily="18" charset="0"/>
              </a:endParaRPr>
            </a:p>
          </p:txBody>
        </p:sp>
      </p:grpSp>
      <p:grpSp>
        <p:nvGrpSpPr>
          <p:cNvPr id="8" name="Group 7"/>
          <p:cNvGrpSpPr/>
          <p:nvPr/>
        </p:nvGrpSpPr>
        <p:grpSpPr>
          <a:xfrm>
            <a:off x="5233890" y="1299432"/>
            <a:ext cx="2165847" cy="1200329"/>
            <a:chOff x="4560789" y="2374116"/>
            <a:chExt cx="2576611" cy="1200329"/>
          </a:xfrm>
        </p:grpSpPr>
        <p:sp>
          <p:nvSpPr>
            <p:cNvPr id="9" name="Rounded Rectangle 8"/>
            <p:cNvSpPr/>
            <p:nvPr/>
          </p:nvSpPr>
          <p:spPr>
            <a:xfrm>
              <a:off x="4724400" y="2453032"/>
              <a:ext cx="2247900" cy="51009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solidFill>
                  <a:schemeClr val="bg1"/>
                </a:solidFill>
              </a:endParaRPr>
            </a:p>
          </p:txBody>
        </p:sp>
        <p:sp>
          <p:nvSpPr>
            <p:cNvPr id="10" name="TextBox 9"/>
            <p:cNvSpPr txBox="1"/>
            <p:nvPr/>
          </p:nvSpPr>
          <p:spPr>
            <a:xfrm>
              <a:off x="4560789" y="2374116"/>
              <a:ext cx="2576611" cy="1200329"/>
            </a:xfrm>
            <a:prstGeom prst="rect">
              <a:avLst/>
            </a:prstGeom>
            <a:noFill/>
          </p:spPr>
          <p:txBody>
            <a:bodyPr wrap="square" rtlCol="0">
              <a:spAutoFit/>
            </a:bodyPr>
            <a:lstStyle/>
            <a:p>
              <a:r>
                <a:rPr lang="en-US" sz="3600" dirty="0" smtClean="0">
                  <a:solidFill>
                    <a:schemeClr val="bg1"/>
                  </a:solidFill>
                  <a:latin typeface="Times New Roman" panose="02020603050405020304" pitchFamily="18" charset="0"/>
                  <a:cs typeface="Times New Roman" panose="02020603050405020304" pitchFamily="18" charset="0"/>
                </a:rPr>
                <a:t>    Coker 201</a:t>
              </a:r>
              <a:endParaRPr lang="en-US" sz="3600" dirty="0">
                <a:solidFill>
                  <a:schemeClr val="bg1"/>
                </a:solidFill>
                <a:latin typeface="Times New Roman" panose="02020603050405020304" pitchFamily="18" charset="0"/>
                <a:cs typeface="Times New Roman" panose="02020603050405020304" pitchFamily="18" charset="0"/>
              </a:endParaRPr>
            </a:p>
          </p:txBody>
        </p:sp>
      </p:grpSp>
      <p:sp>
        <p:nvSpPr>
          <p:cNvPr id="11" name="TextBox 10"/>
          <p:cNvSpPr txBox="1"/>
          <p:nvPr/>
        </p:nvSpPr>
        <p:spPr>
          <a:xfrm>
            <a:off x="914400" y="1981201"/>
            <a:ext cx="3000976" cy="83099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Homozygous for </a:t>
            </a:r>
          </a:p>
          <a:p>
            <a:pPr algn="ctr"/>
            <a:r>
              <a:rPr lang="en-US" sz="2400" dirty="0" smtClean="0">
                <a:latin typeface="Times New Roman" panose="02020603050405020304" pitchFamily="18" charset="0"/>
                <a:cs typeface="Times New Roman" panose="02020603050405020304" pitchFamily="18" charset="0"/>
              </a:rPr>
              <a:t>q</a:t>
            </a:r>
            <a:r>
              <a:rPr lang="en-US" sz="2400" i="1" dirty="0" smtClean="0">
                <a:latin typeface="Times New Roman" panose="02020603050405020304" pitchFamily="18" charset="0"/>
                <a:cs typeface="Times New Roman" panose="02020603050405020304" pitchFamily="18" charset="0"/>
              </a:rPr>
              <a:t>Mi-C11</a:t>
            </a:r>
            <a:r>
              <a:rPr lang="en-US" sz="2400" dirty="0" smtClean="0">
                <a:latin typeface="Times New Roman" panose="02020603050405020304" pitchFamily="18" charset="0"/>
                <a:cs typeface="Times New Roman" panose="02020603050405020304" pitchFamily="18" charset="0"/>
              </a:rPr>
              <a:t> and q</a:t>
            </a:r>
            <a:r>
              <a:rPr lang="en-US" sz="2400" i="1" dirty="0" smtClean="0">
                <a:latin typeface="Times New Roman" panose="02020603050405020304" pitchFamily="18" charset="0"/>
                <a:cs typeface="Times New Roman" panose="02020603050405020304" pitchFamily="18" charset="0"/>
              </a:rPr>
              <a:t>Mi-C14</a:t>
            </a:r>
            <a:endParaRPr lang="en-US" sz="2400" i="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5486402" y="1981201"/>
            <a:ext cx="2819399" cy="83099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Susceptible: </a:t>
            </a:r>
          </a:p>
          <a:p>
            <a:r>
              <a:rPr lang="en-US" sz="2400" dirty="0" smtClean="0">
                <a:latin typeface="Times New Roman" panose="02020603050405020304" pitchFamily="18" charset="0"/>
                <a:cs typeface="Times New Roman" panose="02020603050405020304" pitchFamily="18" charset="0"/>
              </a:rPr>
              <a:t>no resistance gene</a:t>
            </a:r>
            <a:endParaRPr lang="en-US" sz="2400" dirty="0">
              <a:latin typeface="Times New Roman" panose="02020603050405020304" pitchFamily="18" charset="0"/>
              <a:cs typeface="Times New Roman" panose="02020603050405020304" pitchFamily="18" charset="0"/>
            </a:endParaRPr>
          </a:p>
        </p:txBody>
      </p:sp>
      <p:sp>
        <p:nvSpPr>
          <p:cNvPr id="13" name="Down Arrow 12"/>
          <p:cNvSpPr/>
          <p:nvPr/>
        </p:nvSpPr>
        <p:spPr>
          <a:xfrm>
            <a:off x="4572000" y="2286001"/>
            <a:ext cx="143784" cy="81376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extBox 13"/>
          <p:cNvSpPr txBox="1"/>
          <p:nvPr/>
        </p:nvSpPr>
        <p:spPr>
          <a:xfrm>
            <a:off x="4343401" y="2590801"/>
            <a:ext cx="768627" cy="1015663"/>
          </a:xfrm>
          <a:prstGeom prst="rect">
            <a:avLst/>
          </a:prstGeom>
          <a:noFill/>
        </p:spPr>
        <p:txBody>
          <a:bodyPr wrap="square" rtlCol="0">
            <a:spAutoFit/>
          </a:bodyPr>
          <a:lstStyle/>
          <a:p>
            <a:r>
              <a:rPr lang="en-US" sz="3000" dirty="0" smtClean="0">
                <a:solidFill>
                  <a:srgbClr val="0070C0"/>
                </a:solidFill>
                <a:latin typeface="Times New Roman" panose="02020603050405020304" pitchFamily="18" charset="0"/>
                <a:cs typeface="Times New Roman" panose="02020603050405020304" pitchFamily="18" charset="0"/>
              </a:rPr>
              <a:t>  F1</a:t>
            </a:r>
            <a:endParaRPr lang="en-US" sz="3000" dirty="0">
              <a:solidFill>
                <a:srgbClr val="0070C0"/>
              </a:solidFill>
              <a:latin typeface="Times New Roman" panose="02020603050405020304" pitchFamily="18" charset="0"/>
              <a:cs typeface="Times New Roman" panose="02020603050405020304" pitchFamily="18" charset="0"/>
            </a:endParaRPr>
          </a:p>
        </p:txBody>
      </p:sp>
      <p:sp>
        <p:nvSpPr>
          <p:cNvPr id="15" name="Down Arrow 14"/>
          <p:cNvSpPr/>
          <p:nvPr/>
        </p:nvSpPr>
        <p:spPr>
          <a:xfrm>
            <a:off x="4572001" y="3657601"/>
            <a:ext cx="117428" cy="50837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Box 15"/>
          <p:cNvSpPr txBox="1"/>
          <p:nvPr/>
        </p:nvSpPr>
        <p:spPr>
          <a:xfrm>
            <a:off x="4336773" y="3581401"/>
            <a:ext cx="768627" cy="1015663"/>
          </a:xfrm>
          <a:prstGeom prst="rect">
            <a:avLst/>
          </a:prstGeom>
          <a:noFill/>
        </p:spPr>
        <p:txBody>
          <a:bodyPr wrap="square" rtlCol="0">
            <a:spAutoFit/>
          </a:bodyPr>
          <a:lstStyle/>
          <a:p>
            <a:r>
              <a:rPr lang="en-US" sz="3000" dirty="0" smtClean="0">
                <a:solidFill>
                  <a:srgbClr val="0070C0"/>
                </a:solidFill>
                <a:latin typeface="Times New Roman" panose="02020603050405020304" pitchFamily="18" charset="0"/>
                <a:cs typeface="Times New Roman" panose="02020603050405020304" pitchFamily="18" charset="0"/>
              </a:rPr>
              <a:t>  F2</a:t>
            </a:r>
            <a:endParaRPr lang="en-US" sz="3000" dirty="0">
              <a:solidFill>
                <a:srgbClr val="0070C0"/>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1371600" y="4191001"/>
            <a:ext cx="3886200" cy="1015663"/>
          </a:xfrm>
          <a:prstGeom prst="rect">
            <a:avLst/>
          </a:prstGeom>
          <a:noFill/>
        </p:spPr>
        <p:txBody>
          <a:bodyPr wrap="square" rtlCol="0">
            <a:spAutoFit/>
          </a:bodyPr>
          <a:lstStyle/>
          <a:p>
            <a:r>
              <a:rPr lang="en-US" sz="3000" dirty="0" smtClean="0">
                <a:solidFill>
                  <a:schemeClr val="bg1"/>
                </a:solidFill>
                <a:latin typeface="Times New Roman" panose="02020603050405020304" pitchFamily="18" charset="0"/>
                <a:cs typeface="Times New Roman" panose="02020603050405020304" pitchFamily="18" charset="0"/>
              </a:rPr>
              <a:t>q</a:t>
            </a:r>
            <a:r>
              <a:rPr lang="en-US" sz="3000" i="1" dirty="0" smtClean="0">
                <a:solidFill>
                  <a:schemeClr val="bg1"/>
                </a:solidFill>
                <a:latin typeface="Times New Roman" panose="02020603050405020304" pitchFamily="18" charset="0"/>
                <a:cs typeface="Times New Roman" panose="02020603050405020304" pitchFamily="18" charset="0"/>
              </a:rPr>
              <a:t>Mi-C11</a:t>
            </a:r>
            <a:r>
              <a:rPr lang="en-US" sz="3000" dirty="0" smtClean="0">
                <a:solidFill>
                  <a:schemeClr val="bg1"/>
                </a:solidFill>
                <a:latin typeface="Times New Roman" panose="02020603050405020304" pitchFamily="18" charset="0"/>
                <a:cs typeface="Times New Roman" panose="02020603050405020304" pitchFamily="18" charset="0"/>
              </a:rPr>
              <a:t>&amp; </a:t>
            </a:r>
          </a:p>
          <a:p>
            <a:r>
              <a:rPr lang="en-US" sz="3000" dirty="0" smtClean="0">
                <a:solidFill>
                  <a:schemeClr val="bg1"/>
                </a:solidFill>
                <a:latin typeface="Times New Roman" panose="02020603050405020304" pitchFamily="18" charset="0"/>
                <a:cs typeface="Times New Roman" panose="02020603050405020304" pitchFamily="18" charset="0"/>
              </a:rPr>
              <a:t>q</a:t>
            </a:r>
            <a:r>
              <a:rPr lang="en-US" sz="3000" i="1" dirty="0" smtClean="0">
                <a:solidFill>
                  <a:schemeClr val="bg1"/>
                </a:solidFill>
                <a:latin typeface="Times New Roman" panose="02020603050405020304" pitchFamily="18" charset="0"/>
                <a:cs typeface="Times New Roman" panose="02020603050405020304" pitchFamily="18" charset="0"/>
              </a:rPr>
              <a:t>Mi-C14</a:t>
            </a:r>
            <a:r>
              <a:rPr lang="en-US" sz="3000" dirty="0" smtClean="0">
                <a:solidFill>
                  <a:schemeClr val="bg1"/>
                </a:solidFill>
                <a:latin typeface="Times New Roman" panose="02020603050405020304" pitchFamily="18" charset="0"/>
                <a:cs typeface="Times New Roman" panose="02020603050405020304" pitchFamily="18" charset="0"/>
              </a:rPr>
              <a:t> </a:t>
            </a:r>
          </a:p>
        </p:txBody>
      </p:sp>
      <p:cxnSp>
        <p:nvCxnSpPr>
          <p:cNvPr id="18" name="Straight Arrow Connector 17"/>
          <p:cNvCxnSpPr/>
          <p:nvPr/>
        </p:nvCxnSpPr>
        <p:spPr>
          <a:xfrm rot="10800000" flipV="1">
            <a:off x="3428881" y="4343401"/>
            <a:ext cx="828311" cy="411273"/>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3915284" y="4750004"/>
            <a:ext cx="575070" cy="39216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6200000" flipH="1">
            <a:off x="4712062" y="4671685"/>
            <a:ext cx="615873" cy="4572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003680" y="4446218"/>
            <a:ext cx="960528" cy="348473"/>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2905010" y="5475267"/>
            <a:ext cx="1895591" cy="553998"/>
            <a:chOff x="3969119" y="5856261"/>
            <a:chExt cx="1707781" cy="553998"/>
          </a:xfrm>
        </p:grpSpPr>
        <p:sp>
          <p:nvSpPr>
            <p:cNvPr id="23" name="Rounded Rectangle 22"/>
            <p:cNvSpPr/>
            <p:nvPr/>
          </p:nvSpPr>
          <p:spPr>
            <a:xfrm>
              <a:off x="3969467" y="5907061"/>
              <a:ext cx="1656634" cy="47373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4" name="TextBox 23"/>
            <p:cNvSpPr txBox="1"/>
            <p:nvPr/>
          </p:nvSpPr>
          <p:spPr>
            <a:xfrm>
              <a:off x="3969119" y="5856261"/>
              <a:ext cx="1707781" cy="553998"/>
            </a:xfrm>
            <a:prstGeom prst="rect">
              <a:avLst/>
            </a:prstGeom>
            <a:noFill/>
          </p:spPr>
          <p:txBody>
            <a:bodyPr wrap="square" rtlCol="0">
              <a:spAutoFit/>
            </a:bodyPr>
            <a:lstStyle/>
            <a:p>
              <a:r>
                <a:rPr lang="en-US" sz="3000" dirty="0" smtClean="0">
                  <a:solidFill>
                    <a:schemeClr val="bg1"/>
                  </a:solidFill>
                  <a:latin typeface="Times New Roman" panose="02020603050405020304" pitchFamily="18" charset="0"/>
                  <a:cs typeface="Times New Roman" panose="02020603050405020304" pitchFamily="18" charset="0"/>
                </a:rPr>
                <a:t>q</a:t>
              </a:r>
              <a:r>
                <a:rPr lang="en-US" sz="3000" i="1" dirty="0" smtClean="0">
                  <a:solidFill>
                    <a:schemeClr val="bg1"/>
                  </a:solidFill>
                  <a:latin typeface="Times New Roman" panose="02020603050405020304" pitchFamily="18" charset="0"/>
                  <a:cs typeface="Times New Roman" panose="02020603050405020304" pitchFamily="18" charset="0"/>
                </a:rPr>
                <a:t>Mi-C14</a:t>
              </a:r>
              <a:endParaRPr lang="en-US" sz="3000" dirty="0">
                <a:solidFill>
                  <a:schemeClr val="bg1"/>
                </a:solidFill>
                <a:latin typeface="Times New Roman" panose="02020603050405020304" pitchFamily="18" charset="0"/>
                <a:cs typeface="Times New Roman" panose="02020603050405020304" pitchFamily="18" charset="0"/>
              </a:endParaRPr>
            </a:p>
          </p:txBody>
        </p:sp>
      </p:grpSp>
      <p:grpSp>
        <p:nvGrpSpPr>
          <p:cNvPr id="25" name="Group 24"/>
          <p:cNvGrpSpPr/>
          <p:nvPr/>
        </p:nvGrpSpPr>
        <p:grpSpPr>
          <a:xfrm>
            <a:off x="6153281" y="4495799"/>
            <a:ext cx="2000121" cy="1029236"/>
            <a:chOff x="6993146" y="4892543"/>
            <a:chExt cx="2379454" cy="1029236"/>
          </a:xfrm>
        </p:grpSpPr>
        <p:sp>
          <p:nvSpPr>
            <p:cNvPr id="26" name="Rounded Rectangle 25"/>
            <p:cNvSpPr/>
            <p:nvPr/>
          </p:nvSpPr>
          <p:spPr>
            <a:xfrm>
              <a:off x="6993147" y="4892543"/>
              <a:ext cx="2188954" cy="5061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7" name="TextBox 26"/>
            <p:cNvSpPr txBox="1"/>
            <p:nvPr/>
          </p:nvSpPr>
          <p:spPr>
            <a:xfrm>
              <a:off x="6993146" y="4906116"/>
              <a:ext cx="2379454" cy="1015663"/>
            </a:xfrm>
            <a:prstGeom prst="rect">
              <a:avLst/>
            </a:prstGeom>
            <a:noFill/>
          </p:spPr>
          <p:txBody>
            <a:bodyPr wrap="square" rtlCol="0">
              <a:spAutoFit/>
            </a:bodyPr>
            <a:lstStyle/>
            <a:p>
              <a:r>
                <a:rPr lang="en-US" sz="3000" dirty="0" smtClean="0">
                  <a:solidFill>
                    <a:schemeClr val="bg1"/>
                  </a:solidFill>
                  <a:latin typeface="Times New Roman" panose="02020603050405020304" pitchFamily="18" charset="0"/>
                  <a:cs typeface="Times New Roman" panose="02020603050405020304" pitchFamily="18" charset="0"/>
                </a:rPr>
                <a:t>Neither QTL</a:t>
              </a:r>
              <a:endParaRPr lang="en-US" sz="3000" dirty="0">
                <a:solidFill>
                  <a:schemeClr val="bg1"/>
                </a:solidFill>
                <a:latin typeface="Times New Roman" panose="02020603050405020304" pitchFamily="18" charset="0"/>
                <a:cs typeface="Times New Roman" panose="02020603050405020304" pitchFamily="18" charset="0"/>
              </a:endParaRPr>
            </a:p>
          </p:txBody>
        </p:sp>
      </p:grpSp>
      <p:grpSp>
        <p:nvGrpSpPr>
          <p:cNvPr id="28" name="Group 27"/>
          <p:cNvGrpSpPr/>
          <p:nvPr/>
        </p:nvGrpSpPr>
        <p:grpSpPr>
          <a:xfrm>
            <a:off x="5074355" y="5484376"/>
            <a:ext cx="1783645" cy="553998"/>
            <a:chOff x="6036863" y="5471671"/>
            <a:chExt cx="1759316" cy="553998"/>
          </a:xfrm>
        </p:grpSpPr>
        <p:sp>
          <p:nvSpPr>
            <p:cNvPr id="29" name="Rounded Rectangle 28"/>
            <p:cNvSpPr/>
            <p:nvPr/>
          </p:nvSpPr>
          <p:spPr>
            <a:xfrm>
              <a:off x="6046528" y="5509771"/>
              <a:ext cx="1560772" cy="50272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TextBox 29"/>
            <p:cNvSpPr txBox="1"/>
            <p:nvPr/>
          </p:nvSpPr>
          <p:spPr>
            <a:xfrm>
              <a:off x="6036863" y="5471671"/>
              <a:ext cx="1759316" cy="553998"/>
            </a:xfrm>
            <a:prstGeom prst="rect">
              <a:avLst/>
            </a:prstGeom>
            <a:noFill/>
          </p:spPr>
          <p:txBody>
            <a:bodyPr wrap="square" rtlCol="0">
              <a:spAutoFit/>
            </a:bodyPr>
            <a:lstStyle/>
            <a:p>
              <a:r>
                <a:rPr lang="en-US" sz="3000" dirty="0" smtClean="0">
                  <a:solidFill>
                    <a:schemeClr val="bg1"/>
                  </a:solidFill>
                  <a:latin typeface="Times New Roman" panose="02020603050405020304" pitchFamily="18" charset="0"/>
                  <a:cs typeface="Times New Roman" panose="02020603050405020304" pitchFamily="18" charset="0"/>
                </a:rPr>
                <a:t>q</a:t>
              </a:r>
              <a:r>
                <a:rPr lang="en-US" sz="3000" i="1" dirty="0" smtClean="0">
                  <a:solidFill>
                    <a:schemeClr val="bg1"/>
                  </a:solidFill>
                  <a:latin typeface="Times New Roman" panose="02020603050405020304" pitchFamily="18" charset="0"/>
                  <a:cs typeface="Times New Roman" panose="02020603050405020304" pitchFamily="18" charset="0"/>
                </a:rPr>
                <a:t>Mi-C11</a:t>
              </a:r>
              <a:endParaRPr lang="en-US" sz="3000" dirty="0">
                <a:solidFill>
                  <a:schemeClr val="bg1"/>
                </a:solidFill>
                <a:latin typeface="Times New Roman" panose="02020603050405020304" pitchFamily="18" charset="0"/>
                <a:cs typeface="Times New Roman" panose="02020603050405020304" pitchFamily="18" charset="0"/>
              </a:endParaRPr>
            </a:p>
          </p:txBody>
        </p:sp>
      </p:grpSp>
      <p:sp>
        <p:nvSpPr>
          <p:cNvPr id="32" name="Rounded Rectangle 31"/>
          <p:cNvSpPr/>
          <p:nvPr/>
        </p:nvSpPr>
        <p:spPr>
          <a:xfrm>
            <a:off x="4394201" y="1691034"/>
            <a:ext cx="499607" cy="451202"/>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dirty="0" smtClean="0">
                <a:solidFill>
                  <a:schemeClr val="tx1"/>
                </a:solidFill>
                <a:latin typeface="Times New Roman"/>
                <a:cs typeface="Times New Roman"/>
              </a:rPr>
              <a:t>X</a:t>
            </a:r>
            <a:endParaRPr lang="en-US" sz="3600" dirty="0">
              <a:solidFill>
                <a:schemeClr val="tx1"/>
              </a:solidFill>
              <a:latin typeface="Times New Roman"/>
              <a:cs typeface="Times New Roman"/>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txBox="1">
            <a:spLocks/>
          </p:cNvSpPr>
          <p:nvPr/>
        </p:nvSpPr>
        <p:spPr>
          <a:xfrm>
            <a:off x="381000" y="1"/>
            <a:ext cx="8458200" cy="838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rgbClr val="FF0000"/>
                </a:solidFill>
                <a:latin typeface="+mn-lt"/>
                <a:cs typeface="Times New Roman" panose="02020603050405020304" pitchFamily="18" charset="0"/>
              </a:rPr>
              <a:t>Characterizing </a:t>
            </a:r>
            <a:r>
              <a:rPr lang="en-US" sz="3200" i="1" dirty="0" smtClean="0">
                <a:solidFill>
                  <a:srgbClr val="FF0000"/>
                </a:solidFill>
                <a:latin typeface="+mn-lt"/>
                <a:cs typeface="Times New Roman" panose="02020603050405020304" pitchFamily="18" charset="0"/>
              </a:rPr>
              <a:t>M. incognita</a:t>
            </a:r>
            <a:r>
              <a:rPr lang="en-US" sz="3200" dirty="0" smtClean="0">
                <a:solidFill>
                  <a:srgbClr val="FF0000"/>
                </a:solidFill>
                <a:latin typeface="+mn-lt"/>
                <a:cs typeface="Times New Roman" panose="02020603050405020304" pitchFamily="18" charset="0"/>
              </a:rPr>
              <a:t> developmental stages</a:t>
            </a:r>
            <a:endParaRPr lang="en-US" sz="3200" dirty="0">
              <a:solidFill>
                <a:srgbClr val="FF0000"/>
              </a:solidFill>
              <a:latin typeface="+mn-lt"/>
            </a:endParaRPr>
          </a:p>
        </p:txBody>
      </p:sp>
      <p:graphicFrame>
        <p:nvGraphicFramePr>
          <p:cNvPr id="3" name="Diagram 2"/>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91526675"/>
              </p:ext>
            </p:extLst>
          </p:nvPr>
        </p:nvGraphicFramePr>
        <p:xfrm>
          <a:off x="228600" y="685800"/>
          <a:ext cx="6934200" cy="4572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a:duotone>
              <a:prstClr val="black"/>
              <a:srgbClr val="0070C0">
                <a:tint val="45000"/>
                <a:satMod val="400000"/>
              </a:srgbClr>
            </a:duotone>
          </a:blip>
          <a:srcRect l="30" t="58528" r="76907" b="6670"/>
          <a:stretch/>
        </p:blipFill>
        <p:spPr>
          <a:xfrm>
            <a:off x="8519984" y="1530178"/>
            <a:ext cx="395416" cy="832022"/>
          </a:xfrm>
          <a:prstGeom prst="rect">
            <a:avLst/>
          </a:prstGeom>
        </p:spPr>
      </p:pic>
      <p:cxnSp>
        <p:nvCxnSpPr>
          <p:cNvPr id="6" name="Straight Arrow Connector 5"/>
          <p:cNvCxnSpPr/>
          <p:nvPr/>
        </p:nvCxnSpPr>
        <p:spPr>
          <a:xfrm rot="5400000" flipH="1" flipV="1">
            <a:off x="8169612" y="2574588"/>
            <a:ext cx="577176" cy="304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9"/>
          <a:stretch>
            <a:fillRect/>
          </a:stretch>
        </p:blipFill>
        <p:spPr>
          <a:xfrm rot="1265211">
            <a:off x="4799017" y="2110809"/>
            <a:ext cx="3597777" cy="4399692"/>
          </a:xfrm>
          <a:prstGeom prst="rect">
            <a:avLst/>
          </a:prstGeom>
        </p:spPr>
      </p:pic>
      <p:sp>
        <p:nvSpPr>
          <p:cNvPr id="8" name="TextBox 7"/>
          <p:cNvSpPr txBox="1"/>
          <p:nvPr/>
        </p:nvSpPr>
        <p:spPr>
          <a:xfrm>
            <a:off x="6705600" y="5646003"/>
            <a:ext cx="2438400" cy="830997"/>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16 – 25 day </a:t>
            </a:r>
          </a:p>
          <a:p>
            <a:r>
              <a:rPr lang="en-US" sz="2400" b="1" dirty="0" smtClean="0">
                <a:latin typeface="Times New Roman" panose="02020603050405020304" pitchFamily="18" charset="0"/>
                <a:cs typeface="Times New Roman" panose="02020603050405020304" pitchFamily="18" charset="0"/>
              </a:rPr>
              <a:t>after inoculation</a:t>
            </a:r>
            <a:endParaRPr lang="en-US" sz="2400" b="1" dirty="0">
              <a:latin typeface="Times New Roman" panose="02020603050405020304" pitchFamily="18" charset="0"/>
              <a:cs typeface="Times New Roman" panose="02020603050405020304" pitchFamily="18" charset="0"/>
            </a:endParaRPr>
          </a:p>
        </p:txBody>
      </p:sp>
      <p:sp>
        <p:nvSpPr>
          <p:cNvPr id="11" name="Curved Up Arrow 10"/>
          <p:cNvSpPr/>
          <p:nvPr/>
        </p:nvSpPr>
        <p:spPr>
          <a:xfrm rot="19329109">
            <a:off x="5222931" y="4696221"/>
            <a:ext cx="3880749" cy="720072"/>
          </a:xfrm>
          <a:prstGeom prst="curved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23659414"/>
              </p:ext>
            </p:extLst>
          </p:nvPr>
        </p:nvGraphicFramePr>
        <p:xfrm>
          <a:off x="1447800" y="914400"/>
          <a:ext cx="6750908" cy="494121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352801" y="0"/>
            <a:ext cx="2982097" cy="707886"/>
          </a:xfrm>
          <a:prstGeom prst="rect">
            <a:avLst/>
          </a:prstGeom>
          <a:noFill/>
        </p:spPr>
        <p:txBody>
          <a:bodyPr wrap="square" rtlCol="0">
            <a:spAutoFit/>
          </a:bodyPr>
          <a:lstStyle/>
          <a:p>
            <a:pPr algn="ctr"/>
            <a:r>
              <a:rPr lang="en-US" sz="4000" dirty="0" smtClean="0">
                <a:solidFill>
                  <a:srgbClr val="FF0000"/>
                </a:solidFill>
              </a:rPr>
              <a:t>Gall Numbers</a:t>
            </a:r>
            <a:endParaRPr lang="en-US" sz="4000" dirty="0">
              <a:solidFill>
                <a:srgbClr val="FF0000"/>
              </a:solidFill>
            </a:endParaRPr>
          </a:p>
        </p:txBody>
      </p:sp>
      <p:sp>
        <p:nvSpPr>
          <p:cNvPr id="4" name="TextBox 3"/>
          <p:cNvSpPr txBox="1"/>
          <p:nvPr/>
        </p:nvSpPr>
        <p:spPr>
          <a:xfrm>
            <a:off x="7391402" y="2133600"/>
            <a:ext cx="723275" cy="369332"/>
          </a:xfrm>
          <a:prstGeom prst="rect">
            <a:avLst/>
          </a:prstGeom>
          <a:noFill/>
        </p:spPr>
        <p:txBody>
          <a:bodyPr wrap="none" rtlCol="0">
            <a:spAutoFit/>
          </a:bodyPr>
          <a:lstStyle/>
          <a:p>
            <a:r>
              <a:rPr lang="en-US" dirty="0" smtClean="0">
                <a:solidFill>
                  <a:srgbClr val="000090"/>
                </a:solidFill>
              </a:rPr>
              <a:t>Coker</a:t>
            </a:r>
            <a:endParaRPr lang="en-US" dirty="0">
              <a:solidFill>
                <a:srgbClr val="000090"/>
              </a:solidFill>
            </a:endParaRPr>
          </a:p>
        </p:txBody>
      </p:sp>
      <p:sp>
        <p:nvSpPr>
          <p:cNvPr id="5" name="TextBox 4"/>
          <p:cNvSpPr txBox="1"/>
          <p:nvPr/>
        </p:nvSpPr>
        <p:spPr>
          <a:xfrm>
            <a:off x="7391400" y="2514600"/>
            <a:ext cx="685554" cy="369332"/>
          </a:xfrm>
          <a:prstGeom prst="rect">
            <a:avLst/>
          </a:prstGeom>
          <a:noFill/>
        </p:spPr>
        <p:txBody>
          <a:bodyPr wrap="none" rtlCol="0">
            <a:spAutoFit/>
          </a:bodyPr>
          <a:lstStyle/>
          <a:p>
            <a:r>
              <a:rPr lang="en-US" dirty="0" smtClean="0">
                <a:solidFill>
                  <a:srgbClr val="FF0000"/>
                </a:solidFill>
              </a:rPr>
              <a:t>CH14</a:t>
            </a:r>
            <a:endParaRPr lang="en-US" dirty="0">
              <a:solidFill>
                <a:srgbClr val="FF0000"/>
              </a:solidFill>
            </a:endParaRPr>
          </a:p>
        </p:txBody>
      </p:sp>
      <p:sp>
        <p:nvSpPr>
          <p:cNvPr id="6" name="TextBox 5"/>
          <p:cNvSpPr txBox="1"/>
          <p:nvPr/>
        </p:nvSpPr>
        <p:spPr>
          <a:xfrm>
            <a:off x="7391400" y="3352800"/>
            <a:ext cx="685554" cy="369332"/>
          </a:xfrm>
          <a:prstGeom prst="rect">
            <a:avLst/>
          </a:prstGeom>
          <a:noFill/>
        </p:spPr>
        <p:txBody>
          <a:bodyPr wrap="none" rtlCol="0">
            <a:spAutoFit/>
          </a:bodyPr>
          <a:lstStyle/>
          <a:p>
            <a:r>
              <a:rPr lang="en-US" dirty="0" smtClean="0"/>
              <a:t>CH11</a:t>
            </a:r>
            <a:endParaRPr lang="en-US" dirty="0"/>
          </a:p>
        </p:txBody>
      </p:sp>
      <p:sp>
        <p:nvSpPr>
          <p:cNvPr id="7" name="TextBox 6"/>
          <p:cNvSpPr txBox="1"/>
          <p:nvPr/>
        </p:nvSpPr>
        <p:spPr>
          <a:xfrm>
            <a:off x="7391400" y="4343400"/>
            <a:ext cx="733006" cy="369332"/>
          </a:xfrm>
          <a:prstGeom prst="rect">
            <a:avLst/>
          </a:prstGeom>
          <a:noFill/>
        </p:spPr>
        <p:txBody>
          <a:bodyPr wrap="none" rtlCol="0">
            <a:spAutoFit/>
          </a:bodyPr>
          <a:lstStyle/>
          <a:p>
            <a:r>
              <a:rPr lang="en-US" dirty="0" smtClean="0">
                <a:solidFill>
                  <a:srgbClr val="FFA632"/>
                </a:solidFill>
              </a:rPr>
              <a:t>M120</a:t>
            </a:r>
            <a:endParaRPr lang="en-US" dirty="0">
              <a:solidFill>
                <a:srgbClr val="FFA632"/>
              </a:solidFill>
            </a:endParaRPr>
          </a:p>
        </p:txBody>
      </p:sp>
      <p:sp>
        <p:nvSpPr>
          <p:cNvPr id="8" name="TextBox 7"/>
          <p:cNvSpPr txBox="1"/>
          <p:nvPr/>
        </p:nvSpPr>
        <p:spPr>
          <a:xfrm>
            <a:off x="2667000" y="1902023"/>
            <a:ext cx="274434" cy="276999"/>
          </a:xfrm>
          <a:prstGeom prst="rect">
            <a:avLst/>
          </a:prstGeom>
          <a:noFill/>
        </p:spPr>
        <p:txBody>
          <a:bodyPr wrap="none" rtlCol="0">
            <a:spAutoFit/>
          </a:bodyPr>
          <a:lstStyle/>
          <a:p>
            <a:r>
              <a:rPr lang="en-US" sz="1200" dirty="0" smtClean="0"/>
              <a:t>A</a:t>
            </a:r>
            <a:endParaRPr lang="en-US" sz="1200" dirty="0"/>
          </a:p>
        </p:txBody>
      </p:sp>
      <p:sp>
        <p:nvSpPr>
          <p:cNvPr id="9" name="TextBox 8"/>
          <p:cNvSpPr txBox="1"/>
          <p:nvPr/>
        </p:nvSpPr>
        <p:spPr>
          <a:xfrm>
            <a:off x="7162800" y="2130623"/>
            <a:ext cx="274434" cy="276999"/>
          </a:xfrm>
          <a:prstGeom prst="rect">
            <a:avLst/>
          </a:prstGeom>
          <a:noFill/>
        </p:spPr>
        <p:txBody>
          <a:bodyPr wrap="none" rtlCol="0">
            <a:spAutoFit/>
          </a:bodyPr>
          <a:lstStyle/>
          <a:p>
            <a:r>
              <a:rPr lang="en-US" sz="1200" dirty="0" smtClean="0"/>
              <a:t>A</a:t>
            </a:r>
            <a:endParaRPr lang="en-US" sz="1200" dirty="0"/>
          </a:p>
        </p:txBody>
      </p:sp>
      <p:sp>
        <p:nvSpPr>
          <p:cNvPr id="10" name="TextBox 9"/>
          <p:cNvSpPr txBox="1"/>
          <p:nvPr/>
        </p:nvSpPr>
        <p:spPr>
          <a:xfrm>
            <a:off x="4267200" y="2743200"/>
            <a:ext cx="274434" cy="276999"/>
          </a:xfrm>
          <a:prstGeom prst="rect">
            <a:avLst/>
          </a:prstGeom>
          <a:noFill/>
        </p:spPr>
        <p:txBody>
          <a:bodyPr wrap="none" rtlCol="0">
            <a:spAutoFit/>
          </a:bodyPr>
          <a:lstStyle/>
          <a:p>
            <a:r>
              <a:rPr lang="en-US" sz="1200" dirty="0" smtClean="0"/>
              <a:t>A</a:t>
            </a:r>
            <a:endParaRPr lang="en-US" sz="1200" dirty="0"/>
          </a:p>
        </p:txBody>
      </p:sp>
      <p:sp>
        <p:nvSpPr>
          <p:cNvPr id="11" name="TextBox 10"/>
          <p:cNvSpPr txBox="1"/>
          <p:nvPr/>
        </p:nvSpPr>
        <p:spPr>
          <a:xfrm>
            <a:off x="5715000" y="1447800"/>
            <a:ext cx="274434" cy="276999"/>
          </a:xfrm>
          <a:prstGeom prst="rect">
            <a:avLst/>
          </a:prstGeom>
          <a:noFill/>
        </p:spPr>
        <p:txBody>
          <a:bodyPr wrap="none" rtlCol="0">
            <a:spAutoFit/>
          </a:bodyPr>
          <a:lstStyle/>
          <a:p>
            <a:r>
              <a:rPr lang="en-US" sz="1200" dirty="0" smtClean="0"/>
              <a:t>A</a:t>
            </a:r>
            <a:endParaRPr lang="en-US" sz="1200" dirty="0"/>
          </a:p>
        </p:txBody>
      </p:sp>
      <p:sp>
        <p:nvSpPr>
          <p:cNvPr id="12" name="TextBox 11"/>
          <p:cNvSpPr txBox="1"/>
          <p:nvPr/>
        </p:nvSpPr>
        <p:spPr>
          <a:xfrm>
            <a:off x="7162800" y="2438400"/>
            <a:ext cx="274434" cy="276999"/>
          </a:xfrm>
          <a:prstGeom prst="rect">
            <a:avLst/>
          </a:prstGeom>
          <a:noFill/>
        </p:spPr>
        <p:txBody>
          <a:bodyPr wrap="none" rtlCol="0">
            <a:spAutoFit/>
          </a:bodyPr>
          <a:lstStyle/>
          <a:p>
            <a:r>
              <a:rPr lang="en-US" sz="1200" dirty="0" smtClean="0"/>
              <a:t>A</a:t>
            </a:r>
            <a:endParaRPr lang="en-US" sz="1200" dirty="0"/>
          </a:p>
        </p:txBody>
      </p:sp>
      <p:sp>
        <p:nvSpPr>
          <p:cNvPr id="13" name="TextBox 12"/>
          <p:cNvSpPr txBox="1"/>
          <p:nvPr/>
        </p:nvSpPr>
        <p:spPr>
          <a:xfrm>
            <a:off x="5715000" y="2133600"/>
            <a:ext cx="274434" cy="276999"/>
          </a:xfrm>
          <a:prstGeom prst="rect">
            <a:avLst/>
          </a:prstGeom>
          <a:noFill/>
        </p:spPr>
        <p:txBody>
          <a:bodyPr wrap="none" rtlCol="0">
            <a:spAutoFit/>
          </a:bodyPr>
          <a:lstStyle/>
          <a:p>
            <a:r>
              <a:rPr lang="en-US" sz="1200" dirty="0" smtClean="0"/>
              <a:t>A</a:t>
            </a:r>
            <a:endParaRPr lang="en-US" sz="1200" dirty="0"/>
          </a:p>
        </p:txBody>
      </p:sp>
      <p:sp>
        <p:nvSpPr>
          <p:cNvPr id="14" name="TextBox 13"/>
          <p:cNvSpPr txBox="1"/>
          <p:nvPr/>
        </p:nvSpPr>
        <p:spPr>
          <a:xfrm>
            <a:off x="4258350" y="3197423"/>
            <a:ext cx="357415" cy="276999"/>
          </a:xfrm>
          <a:prstGeom prst="rect">
            <a:avLst/>
          </a:prstGeom>
          <a:noFill/>
        </p:spPr>
        <p:txBody>
          <a:bodyPr wrap="none" rtlCol="0">
            <a:spAutoFit/>
          </a:bodyPr>
          <a:lstStyle/>
          <a:p>
            <a:r>
              <a:rPr lang="en-US" sz="1200" dirty="0" smtClean="0"/>
              <a:t>AB</a:t>
            </a:r>
            <a:endParaRPr lang="en-US" sz="1200" dirty="0"/>
          </a:p>
        </p:txBody>
      </p:sp>
      <p:sp>
        <p:nvSpPr>
          <p:cNvPr id="15" name="TextBox 14"/>
          <p:cNvSpPr txBox="1"/>
          <p:nvPr/>
        </p:nvSpPr>
        <p:spPr>
          <a:xfrm>
            <a:off x="2667000" y="2438400"/>
            <a:ext cx="357415" cy="276999"/>
          </a:xfrm>
          <a:prstGeom prst="rect">
            <a:avLst/>
          </a:prstGeom>
          <a:noFill/>
        </p:spPr>
        <p:txBody>
          <a:bodyPr wrap="none" rtlCol="0">
            <a:spAutoFit/>
          </a:bodyPr>
          <a:lstStyle/>
          <a:p>
            <a:r>
              <a:rPr lang="en-US" sz="1200" dirty="0" smtClean="0"/>
              <a:t>AB</a:t>
            </a:r>
            <a:endParaRPr lang="en-US" sz="1200" dirty="0"/>
          </a:p>
        </p:txBody>
      </p:sp>
      <p:sp>
        <p:nvSpPr>
          <p:cNvPr id="17" name="TextBox 16"/>
          <p:cNvSpPr txBox="1"/>
          <p:nvPr/>
        </p:nvSpPr>
        <p:spPr>
          <a:xfrm>
            <a:off x="5715000" y="4038600"/>
            <a:ext cx="268373"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smtClean="0"/>
              <a:t>B</a:t>
            </a:r>
            <a:endParaRPr lang="en-US" sz="1200" dirty="0"/>
          </a:p>
        </p:txBody>
      </p:sp>
      <p:sp>
        <p:nvSpPr>
          <p:cNvPr id="18" name="TextBox 17"/>
          <p:cNvSpPr txBox="1"/>
          <p:nvPr/>
        </p:nvSpPr>
        <p:spPr>
          <a:xfrm>
            <a:off x="7239000" y="4114800"/>
            <a:ext cx="268373"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smtClean="0"/>
              <a:t>B</a:t>
            </a:r>
            <a:endParaRPr lang="en-US" sz="1200" dirty="0"/>
          </a:p>
        </p:txBody>
      </p:sp>
      <p:sp>
        <p:nvSpPr>
          <p:cNvPr id="19" name="TextBox 18"/>
          <p:cNvSpPr txBox="1"/>
          <p:nvPr/>
        </p:nvSpPr>
        <p:spPr>
          <a:xfrm>
            <a:off x="7162800" y="3200400"/>
            <a:ext cx="357415"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smtClean="0"/>
              <a:t>AB</a:t>
            </a:r>
            <a:endParaRPr lang="en-US" sz="1200" dirty="0"/>
          </a:p>
        </p:txBody>
      </p:sp>
      <p:sp>
        <p:nvSpPr>
          <p:cNvPr id="20" name="TextBox 19"/>
          <p:cNvSpPr txBox="1"/>
          <p:nvPr/>
        </p:nvSpPr>
        <p:spPr>
          <a:xfrm>
            <a:off x="6477000" y="6324600"/>
            <a:ext cx="2526353" cy="369332"/>
          </a:xfrm>
          <a:prstGeom prst="rect">
            <a:avLst/>
          </a:prstGeom>
          <a:noFill/>
        </p:spPr>
        <p:txBody>
          <a:bodyPr wrap="none" rtlCol="0">
            <a:spAutoFit/>
          </a:bodyPr>
          <a:lstStyle/>
          <a:p>
            <a:r>
              <a:rPr lang="en-US" dirty="0" smtClean="0"/>
              <a:t>Silva Batista et al. in Prep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33430543"/>
              </p:ext>
            </p:extLst>
          </p:nvPr>
        </p:nvGraphicFramePr>
        <p:xfrm>
          <a:off x="1143001" y="990600"/>
          <a:ext cx="7315199" cy="464819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362200" y="1"/>
            <a:ext cx="4724400" cy="769441"/>
          </a:xfrm>
          <a:prstGeom prst="rect">
            <a:avLst/>
          </a:prstGeom>
          <a:noFill/>
        </p:spPr>
        <p:txBody>
          <a:bodyPr wrap="square" rtlCol="0">
            <a:spAutoFit/>
          </a:bodyPr>
          <a:lstStyle/>
          <a:p>
            <a:pPr algn="ctr"/>
            <a:r>
              <a:rPr lang="en-US" sz="4400" dirty="0" smtClean="0">
                <a:solidFill>
                  <a:srgbClr val="FF0000"/>
                </a:solidFill>
              </a:rPr>
              <a:t>Female Numbers</a:t>
            </a:r>
            <a:endParaRPr lang="en-US" sz="4400" dirty="0">
              <a:solidFill>
                <a:srgbClr val="FF0000"/>
              </a:solidFill>
            </a:endParaRPr>
          </a:p>
        </p:txBody>
      </p:sp>
      <p:sp>
        <p:nvSpPr>
          <p:cNvPr id="4" name="TextBox 3"/>
          <p:cNvSpPr txBox="1"/>
          <p:nvPr/>
        </p:nvSpPr>
        <p:spPr>
          <a:xfrm>
            <a:off x="7725194" y="2819400"/>
            <a:ext cx="723275" cy="369332"/>
          </a:xfrm>
          <a:prstGeom prst="rect">
            <a:avLst/>
          </a:prstGeom>
          <a:noFill/>
        </p:spPr>
        <p:txBody>
          <a:bodyPr wrap="none" rtlCol="0">
            <a:spAutoFit/>
          </a:bodyPr>
          <a:lstStyle/>
          <a:p>
            <a:r>
              <a:rPr lang="en-US" dirty="0" smtClean="0">
                <a:solidFill>
                  <a:srgbClr val="000090"/>
                </a:solidFill>
              </a:rPr>
              <a:t>Coker</a:t>
            </a:r>
            <a:endParaRPr lang="en-US" dirty="0">
              <a:solidFill>
                <a:srgbClr val="000090"/>
              </a:solidFill>
            </a:endParaRPr>
          </a:p>
        </p:txBody>
      </p:sp>
      <p:sp>
        <p:nvSpPr>
          <p:cNvPr id="5" name="TextBox 4"/>
          <p:cNvSpPr txBox="1"/>
          <p:nvPr/>
        </p:nvSpPr>
        <p:spPr>
          <a:xfrm>
            <a:off x="7725194" y="3657600"/>
            <a:ext cx="685554" cy="369332"/>
          </a:xfrm>
          <a:prstGeom prst="rect">
            <a:avLst/>
          </a:prstGeom>
          <a:noFill/>
        </p:spPr>
        <p:txBody>
          <a:bodyPr wrap="none" rtlCol="0">
            <a:spAutoFit/>
          </a:bodyPr>
          <a:lstStyle/>
          <a:p>
            <a:r>
              <a:rPr lang="en-US" dirty="0" smtClean="0">
                <a:solidFill>
                  <a:srgbClr val="FF0000"/>
                </a:solidFill>
              </a:rPr>
              <a:t>CH14</a:t>
            </a:r>
            <a:endParaRPr lang="en-US" dirty="0">
              <a:solidFill>
                <a:srgbClr val="FF0000"/>
              </a:solidFill>
            </a:endParaRPr>
          </a:p>
        </p:txBody>
      </p:sp>
      <p:sp>
        <p:nvSpPr>
          <p:cNvPr id="6" name="TextBox 5"/>
          <p:cNvSpPr txBox="1"/>
          <p:nvPr/>
        </p:nvSpPr>
        <p:spPr>
          <a:xfrm>
            <a:off x="7725194" y="4267200"/>
            <a:ext cx="685554" cy="369332"/>
          </a:xfrm>
          <a:prstGeom prst="rect">
            <a:avLst/>
          </a:prstGeom>
          <a:noFill/>
        </p:spPr>
        <p:txBody>
          <a:bodyPr wrap="none" rtlCol="0">
            <a:spAutoFit/>
          </a:bodyPr>
          <a:lstStyle/>
          <a:p>
            <a:r>
              <a:rPr lang="en-US" dirty="0" smtClean="0"/>
              <a:t>CH11</a:t>
            </a:r>
            <a:endParaRPr lang="en-US" dirty="0"/>
          </a:p>
        </p:txBody>
      </p:sp>
      <p:sp>
        <p:nvSpPr>
          <p:cNvPr id="7" name="TextBox 6"/>
          <p:cNvSpPr txBox="1"/>
          <p:nvPr/>
        </p:nvSpPr>
        <p:spPr>
          <a:xfrm>
            <a:off x="7725194" y="4648200"/>
            <a:ext cx="733006" cy="369332"/>
          </a:xfrm>
          <a:prstGeom prst="rect">
            <a:avLst/>
          </a:prstGeom>
          <a:noFill/>
        </p:spPr>
        <p:txBody>
          <a:bodyPr wrap="none" rtlCol="0">
            <a:spAutoFit/>
          </a:bodyPr>
          <a:lstStyle/>
          <a:p>
            <a:r>
              <a:rPr lang="en-US" dirty="0" smtClean="0">
                <a:solidFill>
                  <a:srgbClr val="FFA632"/>
                </a:solidFill>
              </a:rPr>
              <a:t>M120</a:t>
            </a:r>
            <a:endParaRPr lang="en-US" dirty="0">
              <a:solidFill>
                <a:srgbClr val="FFA632"/>
              </a:solidFill>
            </a:endParaRPr>
          </a:p>
        </p:txBody>
      </p:sp>
      <p:sp>
        <p:nvSpPr>
          <p:cNvPr id="8" name="TextBox 7"/>
          <p:cNvSpPr txBox="1"/>
          <p:nvPr/>
        </p:nvSpPr>
        <p:spPr>
          <a:xfrm>
            <a:off x="6705600" y="1219200"/>
            <a:ext cx="274434" cy="276999"/>
          </a:xfrm>
          <a:prstGeom prst="rect">
            <a:avLst/>
          </a:prstGeom>
          <a:noFill/>
        </p:spPr>
        <p:txBody>
          <a:bodyPr wrap="none" rtlCol="0">
            <a:spAutoFit/>
          </a:bodyPr>
          <a:lstStyle/>
          <a:p>
            <a:r>
              <a:rPr lang="en-US" sz="1200" dirty="0" smtClean="0"/>
              <a:t>A</a:t>
            </a:r>
            <a:endParaRPr lang="en-US" sz="1200" dirty="0"/>
          </a:p>
        </p:txBody>
      </p:sp>
      <p:sp>
        <p:nvSpPr>
          <p:cNvPr id="9" name="TextBox 8"/>
          <p:cNvSpPr txBox="1"/>
          <p:nvPr/>
        </p:nvSpPr>
        <p:spPr>
          <a:xfrm>
            <a:off x="7497966" y="2743200"/>
            <a:ext cx="274434" cy="276999"/>
          </a:xfrm>
          <a:prstGeom prst="rect">
            <a:avLst/>
          </a:prstGeom>
          <a:noFill/>
        </p:spPr>
        <p:txBody>
          <a:bodyPr wrap="none" rtlCol="0">
            <a:spAutoFit/>
          </a:bodyPr>
          <a:lstStyle/>
          <a:p>
            <a:r>
              <a:rPr lang="en-US" sz="1200" dirty="0" smtClean="0"/>
              <a:t>A</a:t>
            </a:r>
            <a:endParaRPr lang="en-US" sz="1200" dirty="0"/>
          </a:p>
        </p:txBody>
      </p:sp>
      <p:sp>
        <p:nvSpPr>
          <p:cNvPr id="10" name="TextBox 9"/>
          <p:cNvSpPr txBox="1"/>
          <p:nvPr/>
        </p:nvSpPr>
        <p:spPr>
          <a:xfrm>
            <a:off x="5897766" y="3124200"/>
            <a:ext cx="274434" cy="276999"/>
          </a:xfrm>
          <a:prstGeom prst="rect">
            <a:avLst/>
          </a:prstGeom>
          <a:noFill/>
        </p:spPr>
        <p:txBody>
          <a:bodyPr wrap="none" rtlCol="0">
            <a:spAutoFit/>
          </a:bodyPr>
          <a:lstStyle/>
          <a:p>
            <a:r>
              <a:rPr lang="en-US" sz="1200" dirty="0" smtClean="0"/>
              <a:t>A</a:t>
            </a:r>
            <a:endParaRPr lang="en-US" sz="1200" dirty="0"/>
          </a:p>
        </p:txBody>
      </p:sp>
      <p:sp>
        <p:nvSpPr>
          <p:cNvPr id="11" name="TextBox 10"/>
          <p:cNvSpPr txBox="1"/>
          <p:nvPr/>
        </p:nvSpPr>
        <p:spPr>
          <a:xfrm>
            <a:off x="5897766" y="2667000"/>
            <a:ext cx="274434" cy="276999"/>
          </a:xfrm>
          <a:prstGeom prst="rect">
            <a:avLst/>
          </a:prstGeom>
          <a:noFill/>
        </p:spPr>
        <p:txBody>
          <a:bodyPr wrap="none" rtlCol="0">
            <a:spAutoFit/>
          </a:bodyPr>
          <a:lstStyle/>
          <a:p>
            <a:r>
              <a:rPr lang="en-US" sz="1200" dirty="0" smtClean="0"/>
              <a:t>A</a:t>
            </a:r>
            <a:endParaRPr lang="en-US" sz="1200" dirty="0"/>
          </a:p>
        </p:txBody>
      </p:sp>
      <p:sp>
        <p:nvSpPr>
          <p:cNvPr id="12" name="TextBox 11"/>
          <p:cNvSpPr txBox="1"/>
          <p:nvPr/>
        </p:nvSpPr>
        <p:spPr>
          <a:xfrm>
            <a:off x="5181600" y="2743200"/>
            <a:ext cx="274434" cy="276999"/>
          </a:xfrm>
          <a:prstGeom prst="rect">
            <a:avLst/>
          </a:prstGeom>
          <a:noFill/>
        </p:spPr>
        <p:txBody>
          <a:bodyPr wrap="none" rtlCol="0">
            <a:spAutoFit/>
          </a:bodyPr>
          <a:lstStyle/>
          <a:p>
            <a:r>
              <a:rPr lang="en-US" sz="1200" dirty="0" smtClean="0"/>
              <a:t>A</a:t>
            </a:r>
            <a:endParaRPr lang="en-US" sz="1200" dirty="0"/>
          </a:p>
        </p:txBody>
      </p:sp>
      <p:sp>
        <p:nvSpPr>
          <p:cNvPr id="13" name="TextBox 12"/>
          <p:cNvSpPr txBox="1"/>
          <p:nvPr/>
        </p:nvSpPr>
        <p:spPr>
          <a:xfrm>
            <a:off x="5181600" y="4419600"/>
            <a:ext cx="274434" cy="276999"/>
          </a:xfrm>
          <a:prstGeom prst="rect">
            <a:avLst/>
          </a:prstGeom>
          <a:noFill/>
        </p:spPr>
        <p:txBody>
          <a:bodyPr wrap="none" rtlCol="0">
            <a:spAutoFit/>
          </a:bodyPr>
          <a:lstStyle/>
          <a:p>
            <a:r>
              <a:rPr lang="en-US" sz="1200" dirty="0" smtClean="0"/>
              <a:t>B</a:t>
            </a:r>
            <a:endParaRPr lang="en-US" sz="1200" dirty="0"/>
          </a:p>
        </p:txBody>
      </p:sp>
      <p:sp>
        <p:nvSpPr>
          <p:cNvPr id="14" name="TextBox 13"/>
          <p:cNvSpPr txBox="1"/>
          <p:nvPr/>
        </p:nvSpPr>
        <p:spPr>
          <a:xfrm>
            <a:off x="5181600" y="3886200"/>
            <a:ext cx="274434" cy="276999"/>
          </a:xfrm>
          <a:prstGeom prst="rect">
            <a:avLst/>
          </a:prstGeom>
          <a:noFill/>
        </p:spPr>
        <p:txBody>
          <a:bodyPr wrap="none" rtlCol="0">
            <a:spAutoFit/>
          </a:bodyPr>
          <a:lstStyle/>
          <a:p>
            <a:r>
              <a:rPr lang="en-US" sz="1200" dirty="0" smtClean="0"/>
              <a:t>B</a:t>
            </a:r>
            <a:endParaRPr lang="en-US" sz="1200" dirty="0"/>
          </a:p>
        </p:txBody>
      </p:sp>
      <p:sp>
        <p:nvSpPr>
          <p:cNvPr id="15" name="TextBox 14"/>
          <p:cNvSpPr txBox="1"/>
          <p:nvPr/>
        </p:nvSpPr>
        <p:spPr>
          <a:xfrm>
            <a:off x="5181600" y="3200400"/>
            <a:ext cx="274434" cy="276999"/>
          </a:xfrm>
          <a:prstGeom prst="rect">
            <a:avLst/>
          </a:prstGeom>
          <a:noFill/>
        </p:spPr>
        <p:txBody>
          <a:bodyPr wrap="none" rtlCol="0">
            <a:spAutoFit/>
          </a:bodyPr>
          <a:lstStyle/>
          <a:p>
            <a:r>
              <a:rPr lang="en-US" sz="1200" dirty="0" smtClean="0"/>
              <a:t>A</a:t>
            </a:r>
            <a:endParaRPr lang="en-US" sz="1200" dirty="0"/>
          </a:p>
        </p:txBody>
      </p:sp>
      <p:sp>
        <p:nvSpPr>
          <p:cNvPr id="16" name="TextBox 15"/>
          <p:cNvSpPr txBox="1"/>
          <p:nvPr/>
        </p:nvSpPr>
        <p:spPr>
          <a:xfrm>
            <a:off x="5897766" y="4267200"/>
            <a:ext cx="274434" cy="276999"/>
          </a:xfrm>
          <a:prstGeom prst="rect">
            <a:avLst/>
          </a:prstGeom>
          <a:noFill/>
        </p:spPr>
        <p:txBody>
          <a:bodyPr wrap="none" rtlCol="0">
            <a:spAutoFit/>
          </a:bodyPr>
          <a:lstStyle/>
          <a:p>
            <a:r>
              <a:rPr lang="en-US" sz="1200" dirty="0" smtClean="0"/>
              <a:t>B</a:t>
            </a:r>
            <a:endParaRPr lang="en-US" sz="1200" dirty="0"/>
          </a:p>
        </p:txBody>
      </p:sp>
      <p:sp>
        <p:nvSpPr>
          <p:cNvPr id="17" name="TextBox 16"/>
          <p:cNvSpPr txBox="1"/>
          <p:nvPr/>
        </p:nvSpPr>
        <p:spPr>
          <a:xfrm>
            <a:off x="5897766" y="3886200"/>
            <a:ext cx="274434" cy="276999"/>
          </a:xfrm>
          <a:prstGeom prst="rect">
            <a:avLst/>
          </a:prstGeom>
          <a:noFill/>
        </p:spPr>
        <p:txBody>
          <a:bodyPr wrap="none" rtlCol="0">
            <a:spAutoFit/>
          </a:bodyPr>
          <a:lstStyle/>
          <a:p>
            <a:r>
              <a:rPr lang="en-US" sz="1200" dirty="0" smtClean="0"/>
              <a:t>B</a:t>
            </a:r>
            <a:endParaRPr lang="en-US" sz="1200" dirty="0"/>
          </a:p>
        </p:txBody>
      </p:sp>
      <p:sp>
        <p:nvSpPr>
          <p:cNvPr id="18" name="TextBox 17"/>
          <p:cNvSpPr txBox="1"/>
          <p:nvPr/>
        </p:nvSpPr>
        <p:spPr>
          <a:xfrm>
            <a:off x="6705600" y="3124200"/>
            <a:ext cx="274434" cy="276999"/>
          </a:xfrm>
          <a:prstGeom prst="rect">
            <a:avLst/>
          </a:prstGeom>
          <a:noFill/>
        </p:spPr>
        <p:txBody>
          <a:bodyPr wrap="none" rtlCol="0">
            <a:spAutoFit/>
          </a:bodyPr>
          <a:lstStyle/>
          <a:p>
            <a:r>
              <a:rPr lang="en-US" sz="1200" dirty="0" smtClean="0"/>
              <a:t>B</a:t>
            </a:r>
            <a:endParaRPr lang="en-US" sz="1200" dirty="0"/>
          </a:p>
        </p:txBody>
      </p:sp>
      <p:sp>
        <p:nvSpPr>
          <p:cNvPr id="19" name="TextBox 18"/>
          <p:cNvSpPr txBox="1"/>
          <p:nvPr/>
        </p:nvSpPr>
        <p:spPr>
          <a:xfrm>
            <a:off x="6705600" y="4114800"/>
            <a:ext cx="274434" cy="276999"/>
          </a:xfrm>
          <a:prstGeom prst="rect">
            <a:avLst/>
          </a:prstGeom>
          <a:noFill/>
        </p:spPr>
        <p:txBody>
          <a:bodyPr wrap="none" rtlCol="0">
            <a:spAutoFit/>
          </a:bodyPr>
          <a:lstStyle/>
          <a:p>
            <a:r>
              <a:rPr lang="en-US" sz="1200" dirty="0" smtClean="0"/>
              <a:t>C</a:t>
            </a:r>
            <a:endParaRPr lang="en-US" sz="1200" dirty="0"/>
          </a:p>
        </p:txBody>
      </p:sp>
      <p:sp>
        <p:nvSpPr>
          <p:cNvPr id="20" name="TextBox 19"/>
          <p:cNvSpPr txBox="1"/>
          <p:nvPr/>
        </p:nvSpPr>
        <p:spPr>
          <a:xfrm>
            <a:off x="6705600" y="4495800"/>
            <a:ext cx="274434" cy="276999"/>
          </a:xfrm>
          <a:prstGeom prst="rect">
            <a:avLst/>
          </a:prstGeom>
          <a:noFill/>
        </p:spPr>
        <p:txBody>
          <a:bodyPr wrap="none" rtlCol="0">
            <a:spAutoFit/>
          </a:bodyPr>
          <a:lstStyle/>
          <a:p>
            <a:r>
              <a:rPr lang="en-US" sz="1200" dirty="0" smtClean="0"/>
              <a:t>C</a:t>
            </a:r>
            <a:endParaRPr lang="en-US" sz="1200" dirty="0"/>
          </a:p>
        </p:txBody>
      </p:sp>
      <p:sp>
        <p:nvSpPr>
          <p:cNvPr id="21" name="TextBox 20"/>
          <p:cNvSpPr txBox="1"/>
          <p:nvPr/>
        </p:nvSpPr>
        <p:spPr>
          <a:xfrm>
            <a:off x="7467600" y="4191000"/>
            <a:ext cx="274434" cy="276999"/>
          </a:xfrm>
          <a:prstGeom prst="rect">
            <a:avLst/>
          </a:prstGeom>
          <a:noFill/>
        </p:spPr>
        <p:txBody>
          <a:bodyPr wrap="none" rtlCol="0">
            <a:spAutoFit/>
          </a:bodyPr>
          <a:lstStyle/>
          <a:p>
            <a:r>
              <a:rPr lang="en-US" sz="1200" dirty="0" smtClean="0"/>
              <a:t>C</a:t>
            </a:r>
            <a:endParaRPr lang="en-US" sz="1200" dirty="0"/>
          </a:p>
        </p:txBody>
      </p:sp>
      <p:sp>
        <p:nvSpPr>
          <p:cNvPr id="22" name="TextBox 21"/>
          <p:cNvSpPr txBox="1"/>
          <p:nvPr/>
        </p:nvSpPr>
        <p:spPr>
          <a:xfrm>
            <a:off x="7467600" y="4572000"/>
            <a:ext cx="274434" cy="276999"/>
          </a:xfrm>
          <a:prstGeom prst="rect">
            <a:avLst/>
          </a:prstGeom>
          <a:noFill/>
        </p:spPr>
        <p:txBody>
          <a:bodyPr wrap="none" rtlCol="0">
            <a:spAutoFit/>
          </a:bodyPr>
          <a:lstStyle/>
          <a:p>
            <a:r>
              <a:rPr lang="en-US" sz="1200" dirty="0" smtClean="0"/>
              <a:t>C</a:t>
            </a:r>
            <a:endParaRPr lang="en-US" sz="1200" dirty="0"/>
          </a:p>
        </p:txBody>
      </p:sp>
      <p:sp>
        <p:nvSpPr>
          <p:cNvPr id="23" name="TextBox 22"/>
          <p:cNvSpPr txBox="1"/>
          <p:nvPr/>
        </p:nvSpPr>
        <p:spPr>
          <a:xfrm>
            <a:off x="7467600" y="3505200"/>
            <a:ext cx="274434" cy="276999"/>
          </a:xfrm>
          <a:prstGeom prst="rect">
            <a:avLst/>
          </a:prstGeom>
          <a:noFill/>
        </p:spPr>
        <p:txBody>
          <a:bodyPr wrap="none" rtlCol="0">
            <a:spAutoFit/>
          </a:bodyPr>
          <a:lstStyle/>
          <a:p>
            <a:r>
              <a:rPr lang="en-US" sz="1200" dirty="0" smtClean="0"/>
              <a:t>B</a:t>
            </a:r>
            <a:endParaRPr lang="en-US" sz="1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74442767"/>
              </p:ext>
            </p:extLst>
          </p:nvPr>
        </p:nvGraphicFramePr>
        <p:xfrm>
          <a:off x="838200" y="1219201"/>
          <a:ext cx="7505005" cy="457111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7391402" y="1447800"/>
            <a:ext cx="723275" cy="369332"/>
          </a:xfrm>
          <a:prstGeom prst="rect">
            <a:avLst/>
          </a:prstGeom>
          <a:noFill/>
        </p:spPr>
        <p:txBody>
          <a:bodyPr wrap="none" rtlCol="0">
            <a:spAutoFit/>
          </a:bodyPr>
          <a:lstStyle/>
          <a:p>
            <a:r>
              <a:rPr lang="en-US" dirty="0" smtClean="0">
                <a:solidFill>
                  <a:srgbClr val="000090"/>
                </a:solidFill>
              </a:rPr>
              <a:t>Coker</a:t>
            </a:r>
            <a:endParaRPr lang="en-US" dirty="0">
              <a:solidFill>
                <a:srgbClr val="000090"/>
              </a:solidFill>
            </a:endParaRPr>
          </a:p>
        </p:txBody>
      </p:sp>
      <p:sp>
        <p:nvSpPr>
          <p:cNvPr id="7" name="TextBox 6"/>
          <p:cNvSpPr txBox="1"/>
          <p:nvPr/>
        </p:nvSpPr>
        <p:spPr>
          <a:xfrm>
            <a:off x="7467600" y="4419600"/>
            <a:ext cx="685554" cy="369332"/>
          </a:xfrm>
          <a:prstGeom prst="rect">
            <a:avLst/>
          </a:prstGeom>
          <a:noFill/>
        </p:spPr>
        <p:txBody>
          <a:bodyPr wrap="none" rtlCol="0">
            <a:spAutoFit/>
          </a:bodyPr>
          <a:lstStyle/>
          <a:p>
            <a:r>
              <a:rPr lang="en-US" dirty="0" smtClean="0">
                <a:solidFill>
                  <a:srgbClr val="FF0000"/>
                </a:solidFill>
              </a:rPr>
              <a:t>CH14</a:t>
            </a:r>
            <a:endParaRPr lang="en-US" dirty="0">
              <a:solidFill>
                <a:srgbClr val="FF0000"/>
              </a:solidFill>
            </a:endParaRPr>
          </a:p>
        </p:txBody>
      </p:sp>
      <p:sp>
        <p:nvSpPr>
          <p:cNvPr id="8" name="TextBox 7"/>
          <p:cNvSpPr txBox="1"/>
          <p:nvPr/>
        </p:nvSpPr>
        <p:spPr>
          <a:xfrm>
            <a:off x="7467600" y="4800600"/>
            <a:ext cx="685554" cy="369332"/>
          </a:xfrm>
          <a:prstGeom prst="rect">
            <a:avLst/>
          </a:prstGeom>
          <a:noFill/>
        </p:spPr>
        <p:txBody>
          <a:bodyPr wrap="none" rtlCol="0">
            <a:spAutoFit/>
          </a:bodyPr>
          <a:lstStyle/>
          <a:p>
            <a:r>
              <a:rPr lang="en-US" dirty="0" smtClean="0"/>
              <a:t>CH11</a:t>
            </a:r>
            <a:endParaRPr lang="en-US" dirty="0"/>
          </a:p>
        </p:txBody>
      </p:sp>
      <p:sp>
        <p:nvSpPr>
          <p:cNvPr id="9" name="TextBox 8"/>
          <p:cNvSpPr txBox="1"/>
          <p:nvPr/>
        </p:nvSpPr>
        <p:spPr>
          <a:xfrm>
            <a:off x="7467600" y="5029200"/>
            <a:ext cx="733006" cy="369332"/>
          </a:xfrm>
          <a:prstGeom prst="rect">
            <a:avLst/>
          </a:prstGeom>
          <a:noFill/>
        </p:spPr>
        <p:txBody>
          <a:bodyPr wrap="none" rtlCol="0">
            <a:spAutoFit/>
          </a:bodyPr>
          <a:lstStyle/>
          <a:p>
            <a:r>
              <a:rPr lang="en-US" dirty="0" smtClean="0">
                <a:solidFill>
                  <a:srgbClr val="FFA632"/>
                </a:solidFill>
              </a:rPr>
              <a:t>M120</a:t>
            </a:r>
            <a:endParaRPr lang="en-US" dirty="0">
              <a:solidFill>
                <a:srgbClr val="FFA632"/>
              </a:solidFill>
            </a:endParaRPr>
          </a:p>
        </p:txBody>
      </p:sp>
      <p:sp>
        <p:nvSpPr>
          <p:cNvPr id="10" name="TextBox 9"/>
          <p:cNvSpPr txBox="1"/>
          <p:nvPr/>
        </p:nvSpPr>
        <p:spPr>
          <a:xfrm>
            <a:off x="2362200" y="1"/>
            <a:ext cx="4724400" cy="769441"/>
          </a:xfrm>
          <a:prstGeom prst="rect">
            <a:avLst/>
          </a:prstGeom>
          <a:noFill/>
        </p:spPr>
        <p:txBody>
          <a:bodyPr wrap="square" rtlCol="0">
            <a:spAutoFit/>
          </a:bodyPr>
          <a:lstStyle/>
          <a:p>
            <a:pPr algn="ctr"/>
            <a:r>
              <a:rPr lang="en-US" sz="4400" dirty="0" smtClean="0">
                <a:solidFill>
                  <a:srgbClr val="FF0000"/>
                </a:solidFill>
              </a:rPr>
              <a:t>Eggs Numbers</a:t>
            </a:r>
            <a:endParaRPr lang="en-US" sz="4400" dirty="0">
              <a:solidFill>
                <a:srgbClr val="FF0000"/>
              </a:solidFill>
            </a:endParaRPr>
          </a:p>
        </p:txBody>
      </p:sp>
      <p:graphicFrame>
        <p:nvGraphicFramePr>
          <p:cNvPr id="11" name="Table 10"/>
          <p:cNvGraphicFramePr>
            <a:graphicFrameLocks noGrp="1"/>
          </p:cNvGraphicFramePr>
          <p:nvPr>
            <p:extLst/>
          </p:nvPr>
        </p:nvGraphicFramePr>
        <p:xfrm>
          <a:off x="2057400" y="3657600"/>
          <a:ext cx="864203" cy="1280160"/>
        </p:xfrm>
        <a:graphic>
          <a:graphicData uri="http://schemas.openxmlformats.org/drawingml/2006/table">
            <a:tbl>
              <a:tblPr firstRow="1" bandRow="1">
                <a:tableStyleId>{5940675A-B579-460E-94D1-54222C63F5DA}</a:tableStyleId>
              </a:tblPr>
              <a:tblGrid>
                <a:gridCol w="489093"/>
                <a:gridCol w="375110"/>
              </a:tblGrid>
              <a:tr h="320040">
                <a:tc>
                  <a:txBody>
                    <a:bodyPr/>
                    <a:lstStyle/>
                    <a:p>
                      <a:r>
                        <a:rPr lang="en-US" sz="1400" dirty="0" smtClean="0">
                          <a:latin typeface="Times New Roman"/>
                          <a:cs typeface="Times New Roman"/>
                        </a:rPr>
                        <a:t>Coker</a:t>
                      </a:r>
                      <a:endParaRPr lang="en-US" sz="1400" b="1" dirty="0">
                        <a:latin typeface="Times New Roman"/>
                        <a:cs typeface="Times New Roman"/>
                      </a:endParaRPr>
                    </a:p>
                  </a:txBody>
                  <a:tcPr marL="9144" marR="9144" marT="9144" marB="0" anchor="ctr"/>
                </a:tc>
                <a:tc>
                  <a:txBody>
                    <a:bodyPr/>
                    <a:lstStyle/>
                    <a:p>
                      <a:r>
                        <a:rPr lang="en-US" sz="1400" dirty="0" smtClean="0">
                          <a:latin typeface="Times New Roman"/>
                          <a:cs typeface="Times New Roman"/>
                        </a:rPr>
                        <a:t> A</a:t>
                      </a:r>
                      <a:endParaRPr lang="en-US" sz="1400" b="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CH14</a:t>
                      </a:r>
                      <a:endParaRPr lang="en-US" sz="1400" b="1" dirty="0">
                        <a:latin typeface="Times New Roman"/>
                        <a:cs typeface="Times New Roman"/>
                      </a:endParaRPr>
                    </a:p>
                  </a:txBody>
                  <a:tcPr marL="9144" marR="9144" marT="9144" marB="0" anchor="ctr"/>
                </a:tc>
                <a:tc>
                  <a:txBody>
                    <a:bodyPr/>
                    <a:lstStyle/>
                    <a:p>
                      <a:r>
                        <a:rPr lang="en-US" sz="1400" baseline="0" dirty="0" smtClean="0">
                          <a:latin typeface="Times New Roman"/>
                          <a:cs typeface="Times New Roman"/>
                        </a:rPr>
                        <a:t> </a:t>
                      </a:r>
                      <a:r>
                        <a:rPr lang="en-US" sz="1400" dirty="0" smtClean="0">
                          <a:latin typeface="Times New Roman"/>
                          <a:cs typeface="Times New Roman"/>
                        </a:rPr>
                        <a:t>AB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CH11</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 AB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M120</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    B</a:t>
                      </a:r>
                      <a:endParaRPr lang="en-US" sz="1400" dirty="0">
                        <a:solidFill>
                          <a:srgbClr val="FF0000"/>
                        </a:solidFill>
                        <a:latin typeface="Times New Roman"/>
                        <a:cs typeface="Times New Roman"/>
                      </a:endParaRPr>
                    </a:p>
                  </a:txBody>
                  <a:tcPr marL="9144" marR="9144" marT="9144" marB="0" anchor="ctr"/>
                </a:tc>
              </a:tr>
            </a:tbl>
          </a:graphicData>
        </a:graphic>
      </p:graphicFrame>
      <p:graphicFrame>
        <p:nvGraphicFramePr>
          <p:cNvPr id="13" name="Table 12"/>
          <p:cNvGraphicFramePr>
            <a:graphicFrameLocks noGrp="1"/>
          </p:cNvGraphicFramePr>
          <p:nvPr>
            <p:extLst/>
          </p:nvPr>
        </p:nvGraphicFramePr>
        <p:xfrm>
          <a:off x="3657600" y="3505200"/>
          <a:ext cx="1082245" cy="1280160"/>
        </p:xfrm>
        <a:graphic>
          <a:graphicData uri="http://schemas.openxmlformats.org/drawingml/2006/table">
            <a:tbl>
              <a:tblPr firstRow="1" bandRow="1">
                <a:tableStyleId>{5940675A-B579-460E-94D1-54222C63F5DA}</a:tableStyleId>
              </a:tblPr>
              <a:tblGrid>
                <a:gridCol w="537401"/>
                <a:gridCol w="544844"/>
              </a:tblGrid>
              <a:tr h="320040">
                <a:tc>
                  <a:txBody>
                    <a:bodyPr/>
                    <a:lstStyle/>
                    <a:p>
                      <a:r>
                        <a:rPr lang="en-US" sz="1400" dirty="0" smtClean="0">
                          <a:latin typeface="Times New Roman"/>
                          <a:cs typeface="Times New Roman"/>
                        </a:rPr>
                        <a:t>Coker</a:t>
                      </a:r>
                      <a:endParaRPr lang="en-US" sz="1400" b="1" dirty="0">
                        <a:latin typeface="Times New Roman"/>
                        <a:cs typeface="Times New Roman"/>
                      </a:endParaRPr>
                    </a:p>
                  </a:txBody>
                  <a:tcPr marL="9144" marR="9144" marT="9144" marB="0" anchor="ctr"/>
                </a:tc>
                <a:tc>
                  <a:txBody>
                    <a:bodyPr/>
                    <a:lstStyle/>
                    <a:p>
                      <a:r>
                        <a:rPr lang="en-US" sz="1400" dirty="0" smtClean="0">
                          <a:latin typeface="Times New Roman"/>
                          <a:cs typeface="Times New Roman"/>
                        </a:rPr>
                        <a:t> A</a:t>
                      </a:r>
                      <a:endParaRPr lang="en-US" sz="1400" b="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CH14</a:t>
                      </a:r>
                      <a:endParaRPr lang="en-US" sz="1400" b="1" dirty="0">
                        <a:latin typeface="Times New Roman"/>
                        <a:cs typeface="Times New Roman"/>
                      </a:endParaRPr>
                    </a:p>
                  </a:txBody>
                  <a:tcPr marL="9144" marR="9144" marT="9144" marB="0" anchor="ctr"/>
                </a:tc>
                <a:tc>
                  <a:txBody>
                    <a:bodyPr/>
                    <a:lstStyle/>
                    <a:p>
                      <a:r>
                        <a:rPr lang="en-US" sz="1400" baseline="0" dirty="0" smtClean="0">
                          <a:latin typeface="Times New Roman"/>
                          <a:cs typeface="Times New Roman"/>
                        </a:rPr>
                        <a:t> </a:t>
                      </a:r>
                      <a:r>
                        <a:rPr lang="en-US" sz="1400" dirty="0" smtClean="0">
                          <a:latin typeface="Times New Roman"/>
                          <a:cs typeface="Times New Roman"/>
                        </a:rPr>
                        <a:t>AB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CH11</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    BC</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M120</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       C</a:t>
                      </a:r>
                      <a:endParaRPr lang="en-US" sz="1400" dirty="0">
                        <a:solidFill>
                          <a:srgbClr val="FF0000"/>
                        </a:solidFill>
                        <a:latin typeface="Times New Roman"/>
                        <a:cs typeface="Times New Roman"/>
                      </a:endParaRPr>
                    </a:p>
                  </a:txBody>
                  <a:tcPr marL="9144" marR="9144" marT="9144" marB="0" anchor="ctr"/>
                </a:tc>
              </a:tr>
            </a:tbl>
          </a:graphicData>
        </a:graphic>
      </p:graphicFrame>
      <p:graphicFrame>
        <p:nvGraphicFramePr>
          <p:cNvPr id="14" name="Table 13"/>
          <p:cNvGraphicFramePr>
            <a:graphicFrameLocks noGrp="1"/>
          </p:cNvGraphicFramePr>
          <p:nvPr>
            <p:extLst/>
          </p:nvPr>
        </p:nvGraphicFramePr>
        <p:xfrm>
          <a:off x="5181600" y="2362200"/>
          <a:ext cx="893378" cy="1280160"/>
        </p:xfrm>
        <a:graphic>
          <a:graphicData uri="http://schemas.openxmlformats.org/drawingml/2006/table">
            <a:tbl>
              <a:tblPr firstRow="1" bandRow="1">
                <a:tableStyleId>{5940675A-B579-460E-94D1-54222C63F5DA}</a:tableStyleId>
              </a:tblPr>
              <a:tblGrid>
                <a:gridCol w="537401"/>
                <a:gridCol w="355977"/>
              </a:tblGrid>
              <a:tr h="320040">
                <a:tc>
                  <a:txBody>
                    <a:bodyPr/>
                    <a:lstStyle/>
                    <a:p>
                      <a:r>
                        <a:rPr lang="en-US" sz="1400" dirty="0" smtClean="0">
                          <a:latin typeface="Times New Roman"/>
                          <a:cs typeface="Times New Roman"/>
                        </a:rPr>
                        <a:t>Coker</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A</a:t>
                      </a:r>
                      <a:endParaRPr lang="en-US" sz="1400" b="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CH14</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CH11</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M120</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C</a:t>
                      </a:r>
                      <a:endParaRPr lang="en-US" sz="1400" dirty="0">
                        <a:solidFill>
                          <a:srgbClr val="FF0000"/>
                        </a:solidFill>
                        <a:latin typeface="Times New Roman"/>
                        <a:cs typeface="Times New Roman"/>
                      </a:endParaRPr>
                    </a:p>
                  </a:txBody>
                  <a:tcPr marL="9144" marR="9144" marT="9144" marB="0" anchor="ctr"/>
                </a:tc>
              </a:tr>
            </a:tbl>
          </a:graphicData>
        </a:graphic>
      </p:graphicFrame>
      <p:graphicFrame>
        <p:nvGraphicFramePr>
          <p:cNvPr id="15" name="Table 14"/>
          <p:cNvGraphicFramePr>
            <a:graphicFrameLocks noGrp="1"/>
          </p:cNvGraphicFramePr>
          <p:nvPr>
            <p:extLst/>
          </p:nvPr>
        </p:nvGraphicFramePr>
        <p:xfrm>
          <a:off x="7086600" y="3048000"/>
          <a:ext cx="873917" cy="1280160"/>
        </p:xfrm>
        <a:graphic>
          <a:graphicData uri="http://schemas.openxmlformats.org/drawingml/2006/table">
            <a:tbl>
              <a:tblPr firstRow="1" bandRow="1">
                <a:tableStyleId>{5940675A-B579-460E-94D1-54222C63F5DA}</a:tableStyleId>
              </a:tblPr>
              <a:tblGrid>
                <a:gridCol w="537401"/>
                <a:gridCol w="336516"/>
              </a:tblGrid>
              <a:tr h="320040">
                <a:tc>
                  <a:txBody>
                    <a:bodyPr/>
                    <a:lstStyle/>
                    <a:p>
                      <a:r>
                        <a:rPr lang="en-US" sz="1400" dirty="0" smtClean="0">
                          <a:latin typeface="Times New Roman"/>
                          <a:cs typeface="Times New Roman"/>
                        </a:rPr>
                        <a:t>Coker</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A</a:t>
                      </a:r>
                      <a:endParaRPr lang="en-US" sz="1400" b="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CH14</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CH11</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B</a:t>
                      </a:r>
                      <a:endParaRPr lang="en-US" sz="1400" dirty="0">
                        <a:solidFill>
                          <a:srgbClr val="FF0000"/>
                        </a:solidFill>
                        <a:latin typeface="Times New Roman"/>
                        <a:cs typeface="Times New Roman"/>
                      </a:endParaRPr>
                    </a:p>
                  </a:txBody>
                  <a:tcPr marL="9144" marR="9144" marT="9144" marB="0" anchor="ctr"/>
                </a:tc>
              </a:tr>
              <a:tr h="320040">
                <a:tc>
                  <a:txBody>
                    <a:bodyPr/>
                    <a:lstStyle/>
                    <a:p>
                      <a:r>
                        <a:rPr lang="en-US" sz="1400" dirty="0" smtClean="0">
                          <a:latin typeface="Times New Roman"/>
                          <a:cs typeface="Times New Roman"/>
                        </a:rPr>
                        <a:t>M120</a:t>
                      </a:r>
                      <a:endParaRPr lang="en-US" sz="1400" b="1" dirty="0">
                        <a:latin typeface="Times New Roman"/>
                        <a:cs typeface="Times New Roman"/>
                      </a:endParaRPr>
                    </a:p>
                  </a:txBody>
                  <a:tcPr marL="9144" marR="9144" marT="9144" marB="0" anchor="ctr"/>
                </a:tc>
                <a:tc>
                  <a:txBody>
                    <a:bodyPr/>
                    <a:lstStyle/>
                    <a:p>
                      <a:pPr algn="l"/>
                      <a:r>
                        <a:rPr lang="en-US" sz="1400" dirty="0" smtClean="0">
                          <a:latin typeface="Times New Roman"/>
                          <a:cs typeface="Times New Roman"/>
                        </a:rPr>
                        <a:t>C</a:t>
                      </a:r>
                      <a:endParaRPr lang="en-US" sz="1400" dirty="0">
                        <a:solidFill>
                          <a:srgbClr val="FF0000"/>
                        </a:solidFill>
                        <a:latin typeface="Times New Roman"/>
                        <a:cs typeface="Times New Roman"/>
                      </a:endParaRPr>
                    </a:p>
                  </a:txBody>
                  <a:tcPr marL="9144" marR="9144" marT="9144"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550556" y="152400"/>
            <a:ext cx="8393348" cy="523220"/>
          </a:xfrm>
          <a:prstGeom prst="rect">
            <a:avLst/>
          </a:prstGeom>
          <a:noFill/>
        </p:spPr>
        <p:txBody>
          <a:bodyPr wrap="square" rtlCol="0">
            <a:spAutoFit/>
          </a:bodyPr>
          <a:lstStyle/>
          <a:p>
            <a:r>
              <a:rPr lang="en-US" sz="2800" b="1" dirty="0" err="1" smtClean="0">
                <a:solidFill>
                  <a:srgbClr val="FF0000"/>
                </a:solidFill>
                <a:latin typeface="Times New Roman"/>
                <a:cs typeface="Times New Roman"/>
              </a:rPr>
              <a:t>Chr</a:t>
            </a:r>
            <a:r>
              <a:rPr lang="en-US" sz="2800" b="1" dirty="0" smtClean="0">
                <a:solidFill>
                  <a:srgbClr val="FF0000"/>
                </a:solidFill>
                <a:latin typeface="Times New Roman"/>
                <a:cs typeface="Times New Roman"/>
              </a:rPr>
              <a:t> 11 =  Scaffold-7 of </a:t>
            </a:r>
            <a:r>
              <a:rPr lang="en-US" sz="2800" b="1" i="1" dirty="0" smtClean="0">
                <a:solidFill>
                  <a:srgbClr val="FF0000"/>
                </a:solidFill>
                <a:latin typeface="Times New Roman"/>
                <a:cs typeface="Times New Roman"/>
              </a:rPr>
              <a:t>Gossypium raimondii </a:t>
            </a:r>
            <a:r>
              <a:rPr lang="en-US" sz="2800" b="1" dirty="0" smtClean="0">
                <a:solidFill>
                  <a:srgbClr val="FF0000"/>
                </a:solidFill>
                <a:latin typeface="Times New Roman"/>
                <a:cs typeface="Times New Roman"/>
              </a:rPr>
              <a:t>(59.7Mb)</a:t>
            </a:r>
            <a:endParaRPr lang="en-US" sz="2800" b="1" dirty="0">
              <a:solidFill>
                <a:srgbClr val="FF0000"/>
              </a:solidFill>
              <a:latin typeface="Times New Roman"/>
              <a:cs typeface="Times New Roman"/>
            </a:endParaRPr>
          </a:p>
        </p:txBody>
      </p:sp>
      <p:grpSp>
        <p:nvGrpSpPr>
          <p:cNvPr id="3" name="Group 21"/>
          <p:cNvGrpSpPr/>
          <p:nvPr/>
        </p:nvGrpSpPr>
        <p:grpSpPr>
          <a:xfrm>
            <a:off x="152400" y="777240"/>
            <a:ext cx="8839200" cy="2914650"/>
            <a:chOff x="152400" y="1524000"/>
            <a:chExt cx="8839200" cy="2914650"/>
          </a:xfrm>
        </p:grpSpPr>
        <p:pic>
          <p:nvPicPr>
            <p:cNvPr id="4" name="Picture 2"/>
            <p:cNvPicPr>
              <a:picLocks noChangeAspect="1" noChangeArrowheads="1"/>
            </p:cNvPicPr>
            <p:nvPr/>
          </p:nvPicPr>
          <p:blipFill rotWithShape="1">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13114" b="36557"/>
            <a:stretch/>
          </p:blipFill>
          <p:spPr bwMode="auto">
            <a:xfrm>
              <a:off x="152400" y="1524000"/>
              <a:ext cx="8839200" cy="291465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cxnSp>
          <p:nvCxnSpPr>
            <p:cNvPr id="5" name="Straight Connector 4"/>
            <p:cNvCxnSpPr/>
            <p:nvPr/>
          </p:nvCxnSpPr>
          <p:spPr>
            <a:xfrm flipH="1">
              <a:off x="6019801" y="3657600"/>
              <a:ext cx="1752599" cy="228600"/>
            </a:xfrm>
            <a:prstGeom prst="line">
              <a:avLst/>
            </a:prstGeom>
            <a:ln w="2222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7086601" y="3657600"/>
              <a:ext cx="838199" cy="228600"/>
            </a:xfrm>
            <a:prstGeom prst="line">
              <a:avLst/>
            </a:prstGeom>
            <a:ln w="2222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295401" y="3883874"/>
              <a:ext cx="4724400" cy="45720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111465" y="3919006"/>
              <a:ext cx="788469" cy="391588"/>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60970" y="3413760"/>
              <a:ext cx="0" cy="342900"/>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932420" y="3425190"/>
              <a:ext cx="0" cy="342900"/>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770961" y="3911734"/>
            <a:ext cx="990600" cy="369332"/>
          </a:xfrm>
          <a:prstGeom prst="rect">
            <a:avLst/>
          </a:prstGeom>
          <a:solidFill>
            <a:srgbClr val="FFFF00"/>
          </a:solidFill>
        </p:spPr>
        <p:txBody>
          <a:bodyPr wrap="square" rtlCol="0">
            <a:spAutoFit/>
          </a:bodyPr>
          <a:lstStyle/>
          <a:p>
            <a:r>
              <a:rPr lang="en-US" b="1" dirty="0" smtClean="0">
                <a:solidFill>
                  <a:srgbClr val="FF0000"/>
                </a:solidFill>
                <a:latin typeface="Times"/>
                <a:cs typeface="Times"/>
              </a:rPr>
              <a:t>CIR316</a:t>
            </a:r>
            <a:endParaRPr lang="en-US" b="1" dirty="0">
              <a:solidFill>
                <a:srgbClr val="FF0000"/>
              </a:solidFill>
              <a:latin typeface="Times"/>
              <a:cs typeface="Times"/>
            </a:endParaRPr>
          </a:p>
        </p:txBody>
      </p:sp>
      <p:sp>
        <p:nvSpPr>
          <p:cNvPr id="12" name="TextBox 11"/>
          <p:cNvSpPr txBox="1"/>
          <p:nvPr/>
        </p:nvSpPr>
        <p:spPr>
          <a:xfrm>
            <a:off x="7552761" y="3835372"/>
            <a:ext cx="990600" cy="369332"/>
          </a:xfrm>
          <a:prstGeom prst="rect">
            <a:avLst/>
          </a:prstGeom>
          <a:solidFill>
            <a:srgbClr val="FFFF00"/>
          </a:solidFill>
        </p:spPr>
        <p:txBody>
          <a:bodyPr wrap="square" rtlCol="0">
            <a:spAutoFit/>
          </a:bodyPr>
          <a:lstStyle/>
          <a:p>
            <a:r>
              <a:rPr lang="en-US" b="1" dirty="0" smtClean="0">
                <a:solidFill>
                  <a:srgbClr val="FF0000"/>
                </a:solidFill>
                <a:latin typeface="Times"/>
                <a:cs typeface="Times"/>
              </a:rPr>
              <a:t>CIR069</a:t>
            </a:r>
            <a:endParaRPr lang="en-US" b="1" dirty="0">
              <a:solidFill>
                <a:srgbClr val="FF0000"/>
              </a:solidFill>
              <a:latin typeface="Times"/>
              <a:cs typeface="Times"/>
            </a:endParaRPr>
          </a:p>
        </p:txBody>
      </p:sp>
      <p:sp>
        <p:nvSpPr>
          <p:cNvPr id="13" name="TextBox 12"/>
          <p:cNvSpPr txBox="1"/>
          <p:nvPr/>
        </p:nvSpPr>
        <p:spPr>
          <a:xfrm>
            <a:off x="3941482" y="4093882"/>
            <a:ext cx="1604225" cy="461665"/>
          </a:xfrm>
          <a:prstGeom prst="rect">
            <a:avLst/>
          </a:prstGeom>
          <a:noFill/>
        </p:spPr>
        <p:txBody>
          <a:bodyPr wrap="none" rtlCol="0">
            <a:spAutoFit/>
          </a:bodyPr>
          <a:lstStyle/>
          <a:p>
            <a:r>
              <a:rPr lang="en-US" sz="2400" b="1" dirty="0" smtClean="0">
                <a:solidFill>
                  <a:srgbClr val="FF0000"/>
                </a:solidFill>
                <a:latin typeface="Times"/>
                <a:cs typeface="Times"/>
              </a:rPr>
              <a:t>810,000 </a:t>
            </a:r>
            <a:r>
              <a:rPr lang="en-US" sz="2400" b="1" dirty="0" err="1" smtClean="0">
                <a:solidFill>
                  <a:srgbClr val="FF0000"/>
                </a:solidFill>
                <a:latin typeface="Times"/>
                <a:cs typeface="Times"/>
              </a:rPr>
              <a:t>bp</a:t>
            </a:r>
            <a:endParaRPr lang="en-US" sz="2400" b="1" dirty="0">
              <a:solidFill>
                <a:srgbClr val="FF0000"/>
              </a:solidFill>
              <a:latin typeface="Times"/>
              <a:cs typeface="Times"/>
            </a:endParaRPr>
          </a:p>
        </p:txBody>
      </p:sp>
      <p:sp>
        <p:nvSpPr>
          <p:cNvPr id="14" name="Left-Right Arrow 13"/>
          <p:cNvSpPr/>
          <p:nvPr/>
        </p:nvSpPr>
        <p:spPr>
          <a:xfrm>
            <a:off x="1828800" y="3983060"/>
            <a:ext cx="5611906" cy="110822"/>
          </a:xfrm>
          <a:prstGeom prst="leftRightArrow">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1828800" y="4281070"/>
            <a:ext cx="2571376" cy="1045288"/>
          </a:xfrm>
          <a:prstGeom prst="line">
            <a:avLst/>
          </a:prstGeom>
          <a:ln w="25400">
            <a:solidFill>
              <a:srgbClr val="0000FF"/>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363882" y="4280904"/>
            <a:ext cx="2188879" cy="1045454"/>
          </a:xfrm>
          <a:prstGeom prst="line">
            <a:avLst/>
          </a:prstGeom>
          <a:ln w="25400">
            <a:solidFill>
              <a:srgbClr val="0000FF"/>
            </a:solidFill>
            <a:prstDash val="sysDash"/>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770960" y="5326524"/>
            <a:ext cx="4951226" cy="1040431"/>
            <a:chOff x="770960" y="5326524"/>
            <a:chExt cx="4951226" cy="1040431"/>
          </a:xfrm>
        </p:grpSpPr>
        <p:pic>
          <p:nvPicPr>
            <p:cNvPr id="18" name="Picture 2"/>
            <p:cNvPicPr>
              <a:picLocks noChangeAspect="1" noChangeArrowheads="1"/>
            </p:cNvPicPr>
            <p:nvPr/>
          </p:nvPicPr>
          <p:blipFill rotWithShape="1">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5625" t="69348"/>
            <a:stretch/>
          </p:blipFill>
          <p:spPr bwMode="auto">
            <a:xfrm rot="10800000">
              <a:off x="770960" y="5326524"/>
              <a:ext cx="4862155" cy="104043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19" name="TextBox 18"/>
            <p:cNvSpPr txBox="1"/>
            <p:nvPr/>
          </p:nvSpPr>
          <p:spPr>
            <a:xfrm>
              <a:off x="5460576" y="6089956"/>
              <a:ext cx="261610" cy="276999"/>
            </a:xfrm>
            <a:prstGeom prst="rect">
              <a:avLst/>
            </a:prstGeom>
            <a:solidFill>
              <a:srgbClr val="FFFFFF"/>
            </a:solidFill>
          </p:spPr>
          <p:txBody>
            <a:bodyPr wrap="none" rtlCol="0">
              <a:spAutoFit/>
            </a:bodyPr>
            <a:lstStyle/>
            <a:p>
              <a:r>
                <a:rPr lang="en-US" sz="1200" dirty="0" smtClean="0">
                  <a:solidFill>
                    <a:schemeClr val="bg1"/>
                  </a:solidFill>
                </a:rPr>
                <a:t>a</a:t>
              </a:r>
              <a:endParaRPr lang="en-US" sz="1200" dirty="0">
                <a:solidFill>
                  <a:schemeClr val="bg1"/>
                </a:solidFill>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4712" r="89790"/>
          <a:stretch/>
        </p:blipFill>
        <p:spPr bwMode="auto">
          <a:xfrm rot="5400000">
            <a:off x="3885934" y="-788495"/>
            <a:ext cx="1040286" cy="5899518"/>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3" name="Rounded Rectangle 2"/>
          <p:cNvSpPr/>
          <p:nvPr/>
        </p:nvSpPr>
        <p:spPr>
          <a:xfrm>
            <a:off x="5799719" y="2547961"/>
            <a:ext cx="1447800" cy="9041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rot="10800000">
            <a:off x="1227719" y="4460518"/>
            <a:ext cx="5478780" cy="254001"/>
            <a:chOff x="1303020" y="2260598"/>
            <a:chExt cx="5478780" cy="254001"/>
          </a:xfrm>
        </p:grpSpPr>
        <p:sp>
          <p:nvSpPr>
            <p:cNvPr id="5" name="Rounded Rectangle 4"/>
            <p:cNvSpPr/>
            <p:nvPr/>
          </p:nvSpPr>
          <p:spPr>
            <a:xfrm rot="10800000">
              <a:off x="6636346" y="2412992"/>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rot="10800000">
              <a:off x="6500586"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10800000">
              <a:off x="6248463"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10800000">
              <a:off x="5925236"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10800000">
              <a:off x="5763620" y="2412999"/>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rot="10800000">
              <a:off x="5602004" y="24129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10800000">
              <a:off x="5257800" y="24129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10800000">
              <a:off x="5440388"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10800000">
              <a:off x="4777757"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10800000">
              <a:off x="4454531"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10800000">
              <a:off x="5020183"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10800000">
              <a:off x="4050491"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rot="10800000">
              <a:off x="3662613"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10800000">
              <a:off x="2434332"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10800000">
              <a:off x="1303020" y="2260598"/>
              <a:ext cx="145454" cy="101600"/>
            </a:xfrm>
            <a:prstGeom prst="roundRect">
              <a:avLst/>
            </a:prstGeom>
            <a:solidFill>
              <a:srgbClr val="FF99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2" descr="C:\Users\pkumar\RESEARCH PROJECTS\Cotton Genomes\Ch11\Single strech2.jpg"/>
          <p:cNvPicPr>
            <a:picLocks noChangeAspect="1" noChangeArrowheads="1"/>
          </p:cNvPicPr>
          <p:nvPr/>
        </p:nvPicPr>
        <p:blipFill rotWithShape="1">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37694" b="41295"/>
          <a:stretch/>
        </p:blipFill>
        <p:spPr bwMode="auto">
          <a:xfrm>
            <a:off x="559552" y="4036064"/>
            <a:ext cx="8508248" cy="400523"/>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1" name="TextBox 20"/>
          <p:cNvSpPr txBox="1"/>
          <p:nvPr/>
        </p:nvSpPr>
        <p:spPr>
          <a:xfrm rot="19034254">
            <a:off x="8223005" y="3325075"/>
            <a:ext cx="685800" cy="276999"/>
          </a:xfrm>
          <a:prstGeom prst="rect">
            <a:avLst/>
          </a:prstGeom>
          <a:noFill/>
        </p:spPr>
        <p:txBody>
          <a:bodyPr wrap="square" rtlCol="0">
            <a:spAutoFit/>
          </a:bodyPr>
          <a:lstStyle/>
          <a:p>
            <a:pPr algn="ctr"/>
            <a:r>
              <a:rPr lang="en-US" sz="1200" b="1" dirty="0" smtClean="0">
                <a:solidFill>
                  <a:srgbClr val="C00000"/>
                </a:solidFill>
              </a:rPr>
              <a:t>CIR069</a:t>
            </a:r>
            <a:endParaRPr lang="en-US" sz="1200" b="1" dirty="0">
              <a:solidFill>
                <a:srgbClr val="C00000"/>
              </a:solidFill>
            </a:endParaRPr>
          </a:p>
        </p:txBody>
      </p:sp>
      <p:sp>
        <p:nvSpPr>
          <p:cNvPr id="22" name="TextBox 21"/>
          <p:cNvSpPr txBox="1"/>
          <p:nvPr/>
        </p:nvSpPr>
        <p:spPr>
          <a:xfrm rot="19683032">
            <a:off x="732734" y="3393718"/>
            <a:ext cx="685800" cy="276999"/>
          </a:xfrm>
          <a:prstGeom prst="rect">
            <a:avLst/>
          </a:prstGeom>
          <a:noFill/>
        </p:spPr>
        <p:txBody>
          <a:bodyPr wrap="square" rtlCol="0">
            <a:spAutoFit/>
          </a:bodyPr>
          <a:lstStyle/>
          <a:p>
            <a:pPr algn="ctr"/>
            <a:r>
              <a:rPr lang="en-US" sz="1200" b="1" dirty="0" smtClean="0">
                <a:solidFill>
                  <a:srgbClr val="C00000"/>
                </a:solidFill>
              </a:rPr>
              <a:t>CIR316</a:t>
            </a:r>
            <a:endParaRPr lang="en-US" sz="1200" b="1" dirty="0">
              <a:solidFill>
                <a:srgbClr val="C00000"/>
              </a:solidFill>
            </a:endParaRPr>
          </a:p>
        </p:txBody>
      </p:sp>
      <p:cxnSp>
        <p:nvCxnSpPr>
          <p:cNvPr id="23" name="Straight Arrow Connector 22"/>
          <p:cNvCxnSpPr/>
          <p:nvPr/>
        </p:nvCxnSpPr>
        <p:spPr>
          <a:xfrm>
            <a:off x="1075036" y="3698518"/>
            <a:ext cx="0" cy="352376"/>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19297853">
            <a:off x="3794638" y="3345319"/>
            <a:ext cx="815152" cy="276999"/>
          </a:xfrm>
          <a:prstGeom prst="rect">
            <a:avLst/>
          </a:prstGeom>
          <a:noFill/>
        </p:spPr>
        <p:txBody>
          <a:bodyPr wrap="square" rtlCol="0">
            <a:spAutoFit/>
          </a:bodyPr>
          <a:lstStyle/>
          <a:p>
            <a:pPr algn="ctr"/>
            <a:r>
              <a:rPr lang="en-US" sz="1200" b="1" dirty="0" smtClean="0">
                <a:solidFill>
                  <a:srgbClr val="C00000"/>
                </a:solidFill>
              </a:rPr>
              <a:t>E14M27</a:t>
            </a:r>
            <a:endParaRPr lang="en-US" sz="1200" b="1" dirty="0">
              <a:solidFill>
                <a:srgbClr val="C00000"/>
              </a:solidFill>
            </a:endParaRPr>
          </a:p>
        </p:txBody>
      </p:sp>
      <p:cxnSp>
        <p:nvCxnSpPr>
          <p:cNvPr id="25" name="Straight Arrow Connector 24"/>
          <p:cNvCxnSpPr/>
          <p:nvPr/>
        </p:nvCxnSpPr>
        <p:spPr>
          <a:xfrm>
            <a:off x="4199519" y="3698518"/>
            <a:ext cx="0" cy="352376"/>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8550476" y="3698518"/>
            <a:ext cx="0" cy="352376"/>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1075036" y="2645937"/>
            <a:ext cx="4724683" cy="159038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247519" y="2638377"/>
            <a:ext cx="1318386" cy="159794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732919" y="3698518"/>
            <a:ext cx="0" cy="352376"/>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180579">
            <a:off x="4351919" y="3345319"/>
            <a:ext cx="815152" cy="276999"/>
          </a:xfrm>
          <a:prstGeom prst="rect">
            <a:avLst/>
          </a:prstGeom>
          <a:noFill/>
        </p:spPr>
        <p:txBody>
          <a:bodyPr wrap="square" rtlCol="0">
            <a:spAutoFit/>
          </a:bodyPr>
          <a:lstStyle/>
          <a:p>
            <a:pPr algn="ctr"/>
            <a:r>
              <a:rPr lang="en-US" sz="1200" b="1" dirty="0" smtClean="0">
                <a:solidFill>
                  <a:srgbClr val="0000FF"/>
                </a:solidFill>
              </a:rPr>
              <a:t>UGT1116</a:t>
            </a:r>
            <a:endParaRPr lang="en-US" sz="1200" b="1" dirty="0">
              <a:solidFill>
                <a:srgbClr val="0000FF"/>
              </a:solidFill>
            </a:endParaRPr>
          </a:p>
        </p:txBody>
      </p:sp>
      <p:cxnSp>
        <p:nvCxnSpPr>
          <p:cNvPr id="31" name="Straight Arrow Connector 30"/>
          <p:cNvCxnSpPr/>
          <p:nvPr/>
        </p:nvCxnSpPr>
        <p:spPr>
          <a:xfrm>
            <a:off x="5144182" y="3672955"/>
            <a:ext cx="0" cy="352376"/>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rot="19180579">
            <a:off x="4763182" y="3319756"/>
            <a:ext cx="815152" cy="276999"/>
          </a:xfrm>
          <a:prstGeom prst="rect">
            <a:avLst/>
          </a:prstGeom>
          <a:noFill/>
        </p:spPr>
        <p:txBody>
          <a:bodyPr wrap="square" rtlCol="0">
            <a:spAutoFit/>
          </a:bodyPr>
          <a:lstStyle/>
          <a:p>
            <a:pPr algn="ctr"/>
            <a:r>
              <a:rPr lang="en-US" sz="1200" b="1" dirty="0" smtClean="0">
                <a:solidFill>
                  <a:srgbClr val="0000FF"/>
                </a:solidFill>
              </a:rPr>
              <a:t>UGT1117</a:t>
            </a:r>
            <a:endParaRPr lang="en-US" sz="1200" b="1" dirty="0">
              <a:solidFill>
                <a:srgbClr val="0000FF"/>
              </a:solidFill>
            </a:endParaRPr>
          </a:p>
        </p:txBody>
      </p:sp>
      <p:sp>
        <p:nvSpPr>
          <p:cNvPr id="33" name="TextBox 32"/>
          <p:cNvSpPr txBox="1"/>
          <p:nvPr/>
        </p:nvSpPr>
        <p:spPr>
          <a:xfrm>
            <a:off x="76200" y="4666121"/>
            <a:ext cx="1219200" cy="276999"/>
          </a:xfrm>
          <a:prstGeom prst="rect">
            <a:avLst/>
          </a:prstGeom>
          <a:solidFill>
            <a:srgbClr val="FFC000"/>
          </a:solidFill>
        </p:spPr>
        <p:txBody>
          <a:bodyPr wrap="square" rtlCol="0">
            <a:spAutoFit/>
          </a:bodyPr>
          <a:lstStyle/>
          <a:p>
            <a:r>
              <a:rPr lang="en-US" sz="1200" b="1" dirty="0" smtClean="0">
                <a:solidFill>
                  <a:srgbClr val="0000FF"/>
                </a:solidFill>
              </a:rPr>
              <a:t>NBS-LRR Genes</a:t>
            </a:r>
            <a:endParaRPr lang="en-US" sz="1200" b="1" dirty="0">
              <a:solidFill>
                <a:srgbClr val="0000FF"/>
              </a:solidFill>
            </a:endParaRPr>
          </a:p>
        </p:txBody>
      </p:sp>
      <p:sp>
        <p:nvSpPr>
          <p:cNvPr id="34" name="TextBox 33"/>
          <p:cNvSpPr txBox="1"/>
          <p:nvPr/>
        </p:nvSpPr>
        <p:spPr>
          <a:xfrm>
            <a:off x="0" y="224135"/>
            <a:ext cx="9144000" cy="769441"/>
          </a:xfrm>
          <a:prstGeom prst="rect">
            <a:avLst/>
          </a:prstGeom>
          <a:noFill/>
        </p:spPr>
        <p:txBody>
          <a:bodyPr wrap="square" rtlCol="0">
            <a:spAutoFit/>
          </a:bodyPr>
          <a:lstStyle/>
          <a:p>
            <a:pPr algn="ctr"/>
            <a:r>
              <a:rPr lang="en-US" sz="4400" dirty="0" smtClean="0">
                <a:solidFill>
                  <a:srgbClr val="FF281F"/>
                </a:solidFill>
                <a:latin typeface="+mj-lt"/>
                <a:cs typeface="Times New Roman"/>
              </a:rPr>
              <a:t>Candidate Genes for </a:t>
            </a:r>
            <a:r>
              <a:rPr lang="en-US" sz="4400" i="1" dirty="0" smtClean="0">
                <a:solidFill>
                  <a:srgbClr val="FF281F"/>
                </a:solidFill>
                <a:latin typeface="+mj-lt"/>
                <a:cs typeface="Times New Roman"/>
              </a:rPr>
              <a:t>qMi-C11</a:t>
            </a:r>
            <a:endParaRPr lang="en-US" sz="4400" dirty="0">
              <a:solidFill>
                <a:srgbClr val="FF281F"/>
              </a:solidFill>
              <a:latin typeface="+mj-lt"/>
              <a:cs typeface="Times New Roman"/>
            </a:endParaRPr>
          </a:p>
        </p:txBody>
      </p:sp>
      <p:sp>
        <p:nvSpPr>
          <p:cNvPr id="35" name="TextBox 34"/>
          <p:cNvSpPr txBox="1"/>
          <p:nvPr/>
        </p:nvSpPr>
        <p:spPr>
          <a:xfrm>
            <a:off x="4114800" y="4953000"/>
            <a:ext cx="1905000" cy="584776"/>
          </a:xfrm>
          <a:prstGeom prst="rect">
            <a:avLst/>
          </a:prstGeom>
          <a:noFill/>
        </p:spPr>
        <p:txBody>
          <a:bodyPr wrap="square" rtlCol="0">
            <a:spAutoFit/>
          </a:bodyPr>
          <a:lstStyle/>
          <a:p>
            <a:r>
              <a:rPr lang="en-US" sz="3200" dirty="0" smtClean="0"/>
              <a:t>810 </a:t>
            </a:r>
            <a:r>
              <a:rPr lang="en-US" sz="3200" dirty="0" err="1" smtClean="0"/>
              <a:t>Kbp</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12365" r="86252"/>
          <a:stretch/>
        </p:blipFill>
        <p:spPr bwMode="auto">
          <a:xfrm rot="16200000">
            <a:off x="4200357" y="-999956"/>
            <a:ext cx="827962" cy="6333075"/>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3" name="Picture 3" descr="C:\Users\pkumar\RESEARCH PROJECTS\Cotton Genomes\Ch14\dna feb2013.jpg"/>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t="23677" b="56656"/>
          <a:stretch/>
        </p:blipFill>
        <p:spPr bwMode="auto">
          <a:xfrm>
            <a:off x="304800" y="4018744"/>
            <a:ext cx="8473314" cy="451076"/>
          </a:xfrm>
          <a:prstGeom prst="rect">
            <a:avLst/>
          </a:prstGeom>
          <a:noFill/>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cxnSp>
        <p:nvCxnSpPr>
          <p:cNvPr id="4" name="Straight Connector 3"/>
          <p:cNvCxnSpPr/>
          <p:nvPr/>
        </p:nvCxnSpPr>
        <p:spPr>
          <a:xfrm flipH="1">
            <a:off x="762000" y="2580563"/>
            <a:ext cx="2514600" cy="1752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7239000" y="2580563"/>
            <a:ext cx="1066800" cy="175260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9552348">
            <a:off x="275075" y="3581028"/>
            <a:ext cx="838200" cy="276999"/>
          </a:xfrm>
          <a:prstGeom prst="rect">
            <a:avLst/>
          </a:prstGeom>
          <a:noFill/>
        </p:spPr>
        <p:txBody>
          <a:bodyPr wrap="square" rtlCol="0">
            <a:spAutoFit/>
          </a:bodyPr>
          <a:lstStyle/>
          <a:p>
            <a:r>
              <a:rPr lang="en-US" sz="1200" b="1" dirty="0" smtClean="0">
                <a:solidFill>
                  <a:srgbClr val="C00000"/>
                </a:solidFill>
              </a:rPr>
              <a:t>JESPR156</a:t>
            </a:r>
            <a:endParaRPr lang="en-US" sz="1200" b="1" dirty="0">
              <a:solidFill>
                <a:srgbClr val="C00000"/>
              </a:solidFill>
            </a:endParaRPr>
          </a:p>
        </p:txBody>
      </p:sp>
      <p:cxnSp>
        <p:nvCxnSpPr>
          <p:cNvPr id="7" name="Straight Arrow Connector 6"/>
          <p:cNvCxnSpPr/>
          <p:nvPr/>
        </p:nvCxnSpPr>
        <p:spPr>
          <a:xfrm>
            <a:off x="738699" y="3799763"/>
            <a:ext cx="0" cy="38100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19552348">
            <a:off x="7818875" y="3581028"/>
            <a:ext cx="838200" cy="276999"/>
          </a:xfrm>
          <a:prstGeom prst="rect">
            <a:avLst/>
          </a:prstGeom>
          <a:noFill/>
        </p:spPr>
        <p:txBody>
          <a:bodyPr wrap="square" rtlCol="0">
            <a:spAutoFit/>
          </a:bodyPr>
          <a:lstStyle/>
          <a:p>
            <a:r>
              <a:rPr lang="en-US" sz="1200" b="1" dirty="0" smtClean="0">
                <a:solidFill>
                  <a:srgbClr val="C00000"/>
                </a:solidFill>
              </a:rPr>
              <a:t>NAU5467</a:t>
            </a:r>
            <a:endParaRPr lang="en-US" sz="1200" b="1" dirty="0">
              <a:solidFill>
                <a:srgbClr val="C00000"/>
              </a:solidFill>
            </a:endParaRPr>
          </a:p>
        </p:txBody>
      </p:sp>
      <p:cxnSp>
        <p:nvCxnSpPr>
          <p:cNvPr id="9" name="Straight Arrow Connector 8"/>
          <p:cNvCxnSpPr/>
          <p:nvPr/>
        </p:nvCxnSpPr>
        <p:spPr>
          <a:xfrm>
            <a:off x="8305800" y="3799763"/>
            <a:ext cx="0" cy="38100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9552348">
            <a:off x="5407771" y="3581028"/>
            <a:ext cx="838200" cy="276999"/>
          </a:xfrm>
          <a:prstGeom prst="rect">
            <a:avLst/>
          </a:prstGeom>
          <a:noFill/>
        </p:spPr>
        <p:txBody>
          <a:bodyPr wrap="square" rtlCol="0">
            <a:spAutoFit/>
          </a:bodyPr>
          <a:lstStyle/>
          <a:p>
            <a:r>
              <a:rPr lang="en-US" sz="1200" b="1" dirty="0" smtClean="0">
                <a:solidFill>
                  <a:srgbClr val="C00000"/>
                </a:solidFill>
              </a:rPr>
              <a:t>CGR5668</a:t>
            </a:r>
            <a:endParaRPr lang="en-US" sz="1200" b="1" dirty="0">
              <a:solidFill>
                <a:srgbClr val="C00000"/>
              </a:solidFill>
            </a:endParaRPr>
          </a:p>
        </p:txBody>
      </p:sp>
      <p:cxnSp>
        <p:nvCxnSpPr>
          <p:cNvPr id="11" name="Straight Arrow Connector 10"/>
          <p:cNvCxnSpPr/>
          <p:nvPr/>
        </p:nvCxnSpPr>
        <p:spPr>
          <a:xfrm>
            <a:off x="5867400" y="3799763"/>
            <a:ext cx="0" cy="38100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3992880" y="2489249"/>
            <a:ext cx="1645920" cy="9144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a:off x="2209800" y="3799763"/>
            <a:ext cx="0" cy="381000"/>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9552348">
            <a:off x="1756665" y="3581028"/>
            <a:ext cx="838200" cy="276999"/>
          </a:xfrm>
          <a:prstGeom prst="rect">
            <a:avLst/>
          </a:prstGeom>
          <a:noFill/>
        </p:spPr>
        <p:txBody>
          <a:bodyPr wrap="square" rtlCol="0">
            <a:spAutoFit/>
          </a:bodyPr>
          <a:lstStyle/>
          <a:p>
            <a:r>
              <a:rPr lang="en-US" sz="1200" b="1" dirty="0" smtClean="0">
                <a:solidFill>
                  <a:srgbClr val="0000FF"/>
                </a:solidFill>
              </a:rPr>
              <a:t>UGT1410</a:t>
            </a:r>
            <a:endParaRPr lang="en-US" sz="1200" b="1" dirty="0">
              <a:solidFill>
                <a:srgbClr val="0000FF"/>
              </a:solidFill>
            </a:endParaRPr>
          </a:p>
        </p:txBody>
      </p:sp>
      <p:cxnSp>
        <p:nvCxnSpPr>
          <p:cNvPr id="15" name="Straight Arrow Connector 14"/>
          <p:cNvCxnSpPr/>
          <p:nvPr/>
        </p:nvCxnSpPr>
        <p:spPr>
          <a:xfrm>
            <a:off x="3608696" y="3799763"/>
            <a:ext cx="0" cy="381000"/>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9552348">
            <a:off x="3155561" y="3581028"/>
            <a:ext cx="838200" cy="276999"/>
          </a:xfrm>
          <a:prstGeom prst="rect">
            <a:avLst/>
          </a:prstGeom>
          <a:noFill/>
        </p:spPr>
        <p:txBody>
          <a:bodyPr wrap="square" rtlCol="0">
            <a:spAutoFit/>
          </a:bodyPr>
          <a:lstStyle/>
          <a:p>
            <a:r>
              <a:rPr lang="en-US" sz="1200" b="1" dirty="0" smtClean="0">
                <a:solidFill>
                  <a:srgbClr val="0000FF"/>
                </a:solidFill>
              </a:rPr>
              <a:t>UGT1432</a:t>
            </a:r>
            <a:endParaRPr lang="en-US" sz="1200" b="1" dirty="0">
              <a:solidFill>
                <a:srgbClr val="0000FF"/>
              </a:solidFill>
            </a:endParaRPr>
          </a:p>
        </p:txBody>
      </p:sp>
      <p:cxnSp>
        <p:nvCxnSpPr>
          <p:cNvPr id="17" name="Straight Arrow Connector 16"/>
          <p:cNvCxnSpPr/>
          <p:nvPr/>
        </p:nvCxnSpPr>
        <p:spPr>
          <a:xfrm>
            <a:off x="4370696" y="3799763"/>
            <a:ext cx="0" cy="381000"/>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19552348">
            <a:off x="3917561" y="3581028"/>
            <a:ext cx="838200" cy="276999"/>
          </a:xfrm>
          <a:prstGeom prst="rect">
            <a:avLst/>
          </a:prstGeom>
          <a:noFill/>
        </p:spPr>
        <p:txBody>
          <a:bodyPr wrap="square" rtlCol="0">
            <a:spAutoFit/>
          </a:bodyPr>
          <a:lstStyle/>
          <a:p>
            <a:r>
              <a:rPr lang="en-US" sz="1200" b="1" dirty="0" smtClean="0">
                <a:solidFill>
                  <a:srgbClr val="0000FF"/>
                </a:solidFill>
              </a:rPr>
              <a:t>UGT1414</a:t>
            </a:r>
            <a:endParaRPr lang="en-US" sz="1200" b="1" dirty="0">
              <a:solidFill>
                <a:srgbClr val="0000FF"/>
              </a:solidFill>
            </a:endParaRPr>
          </a:p>
        </p:txBody>
      </p:sp>
      <p:sp>
        <p:nvSpPr>
          <p:cNvPr id="19" name="Rounded Rectangle 18"/>
          <p:cNvSpPr/>
          <p:nvPr/>
        </p:nvSpPr>
        <p:spPr>
          <a:xfrm rot="10800000">
            <a:off x="1630447" y="4485563"/>
            <a:ext cx="145454" cy="73152"/>
          </a:xfrm>
          <a:prstGeom prst="round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10800000">
            <a:off x="1813075" y="4485563"/>
            <a:ext cx="145454" cy="73152"/>
          </a:xfrm>
          <a:prstGeom prst="round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rot="10800000">
            <a:off x="1710190" y="4625267"/>
            <a:ext cx="145454" cy="73152"/>
          </a:xfrm>
          <a:prstGeom prst="round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10800000">
            <a:off x="1989388" y="4485563"/>
            <a:ext cx="145454" cy="73152"/>
          </a:xfrm>
          <a:prstGeom prst="round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10800000">
            <a:off x="1906137" y="4625267"/>
            <a:ext cx="145454" cy="73152"/>
          </a:xfrm>
          <a:prstGeom prst="roundRect">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10800000">
            <a:off x="2644330" y="4485563"/>
            <a:ext cx="145454" cy="73152"/>
          </a:xfrm>
          <a:prstGeom prst="round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rot="10800000">
            <a:off x="2762207" y="4625267"/>
            <a:ext cx="145454" cy="73152"/>
          </a:xfrm>
          <a:prstGeom prst="round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rot="10800000">
            <a:off x="2811844" y="4485563"/>
            <a:ext cx="145454" cy="73152"/>
          </a:xfrm>
          <a:prstGeom prst="round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rot="10800000">
            <a:off x="2929721" y="4625267"/>
            <a:ext cx="145454" cy="73152"/>
          </a:xfrm>
          <a:prstGeom prst="round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rot="10800000">
            <a:off x="2978746" y="4485563"/>
            <a:ext cx="145454" cy="73152"/>
          </a:xfrm>
          <a:prstGeom prst="roundRect">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rot="10800000">
            <a:off x="3686605" y="4625267"/>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rot="10800000">
            <a:off x="3824503" y="4485563"/>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rot="10800000">
            <a:off x="3854119" y="4625267"/>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10800000">
            <a:off x="3992017" y="4485563"/>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rot="10800000">
            <a:off x="4167088" y="4485563"/>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rot="10800000">
            <a:off x="3899970" y="4727811"/>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rot="10800000">
            <a:off x="4045546" y="4625267"/>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rot="10800000">
            <a:off x="3657601" y="4485563"/>
            <a:ext cx="145454" cy="73152"/>
          </a:xfrm>
          <a:prstGeom prst="roundRect">
            <a:avLst/>
          </a:prstGeom>
          <a:solidFill>
            <a:srgbClr val="FF99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rot="10800000">
            <a:off x="2362201" y="4564810"/>
            <a:ext cx="145454" cy="73152"/>
          </a:xfrm>
          <a:prstGeom prst="roundRect">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76200" y="4561763"/>
            <a:ext cx="914400" cy="276999"/>
          </a:xfrm>
          <a:prstGeom prst="rect">
            <a:avLst/>
          </a:prstGeom>
          <a:solidFill>
            <a:srgbClr val="00FFCC"/>
          </a:solidFill>
        </p:spPr>
        <p:txBody>
          <a:bodyPr wrap="square" rtlCol="0">
            <a:spAutoFit/>
          </a:bodyPr>
          <a:lstStyle/>
          <a:p>
            <a:pPr algn="ctr"/>
            <a:r>
              <a:rPr lang="en-US" sz="1200" b="1" dirty="0" smtClean="0">
                <a:solidFill>
                  <a:srgbClr val="0000FF"/>
                </a:solidFill>
              </a:rPr>
              <a:t>LRR Genes</a:t>
            </a:r>
            <a:endParaRPr lang="en-US" sz="1200" b="1" dirty="0">
              <a:solidFill>
                <a:srgbClr val="0000FF"/>
              </a:solidFill>
            </a:endParaRPr>
          </a:p>
        </p:txBody>
      </p:sp>
      <p:sp>
        <p:nvSpPr>
          <p:cNvPr id="39" name="TextBox 38"/>
          <p:cNvSpPr txBox="1"/>
          <p:nvPr/>
        </p:nvSpPr>
        <p:spPr>
          <a:xfrm>
            <a:off x="0" y="224135"/>
            <a:ext cx="9144000" cy="769441"/>
          </a:xfrm>
          <a:prstGeom prst="rect">
            <a:avLst/>
          </a:prstGeom>
          <a:noFill/>
        </p:spPr>
        <p:txBody>
          <a:bodyPr wrap="square" rtlCol="0">
            <a:spAutoFit/>
          </a:bodyPr>
          <a:lstStyle/>
          <a:p>
            <a:pPr algn="ctr"/>
            <a:r>
              <a:rPr lang="en-US" sz="4400" dirty="0" smtClean="0">
                <a:solidFill>
                  <a:srgbClr val="FF281F"/>
                </a:solidFill>
                <a:latin typeface="+mj-lt"/>
                <a:cs typeface="Times New Roman"/>
              </a:rPr>
              <a:t>Candidate Genes for </a:t>
            </a:r>
            <a:r>
              <a:rPr lang="en-US" sz="4400" i="1" dirty="0" smtClean="0">
                <a:solidFill>
                  <a:srgbClr val="FF281F"/>
                </a:solidFill>
                <a:latin typeface="+mj-lt"/>
                <a:cs typeface="Times New Roman"/>
              </a:rPr>
              <a:t>qMi-C14</a:t>
            </a:r>
            <a:endParaRPr lang="en-US" sz="4400" dirty="0">
              <a:solidFill>
                <a:srgbClr val="FF281F"/>
              </a:solidFill>
              <a:latin typeface="+mj-lt"/>
              <a:cs typeface="Times New Roman"/>
            </a:endParaRPr>
          </a:p>
        </p:txBody>
      </p:sp>
      <p:sp>
        <p:nvSpPr>
          <p:cNvPr id="40" name="TextBox 39"/>
          <p:cNvSpPr txBox="1"/>
          <p:nvPr/>
        </p:nvSpPr>
        <p:spPr>
          <a:xfrm>
            <a:off x="6553200" y="6324600"/>
            <a:ext cx="2391438" cy="369332"/>
          </a:xfrm>
          <a:prstGeom prst="rect">
            <a:avLst/>
          </a:prstGeom>
          <a:noFill/>
        </p:spPr>
        <p:txBody>
          <a:bodyPr wrap="none" rtlCol="0">
            <a:spAutoFit/>
          </a:bodyPr>
          <a:lstStyle/>
          <a:p>
            <a:r>
              <a:rPr lang="en-US" dirty="0" smtClean="0"/>
              <a:t>Kumar et al. BMC. 2016</a:t>
            </a:r>
            <a:endParaRPr lang="en-US" dirty="0"/>
          </a:p>
        </p:txBody>
      </p:sp>
      <p:cxnSp>
        <p:nvCxnSpPr>
          <p:cNvPr id="41" name="Straight Connector 40"/>
          <p:cNvCxnSpPr/>
          <p:nvPr/>
        </p:nvCxnSpPr>
        <p:spPr>
          <a:xfrm rot="5400000">
            <a:off x="4152900" y="2826952"/>
            <a:ext cx="1752600" cy="12192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905000" y="4953000"/>
            <a:ext cx="1676400" cy="584776"/>
          </a:xfrm>
          <a:prstGeom prst="rect">
            <a:avLst/>
          </a:prstGeom>
          <a:noFill/>
        </p:spPr>
        <p:txBody>
          <a:bodyPr wrap="square" rtlCol="0">
            <a:spAutoFit/>
          </a:bodyPr>
          <a:lstStyle/>
          <a:p>
            <a:r>
              <a:rPr lang="en-US" sz="3200" dirty="0" smtClean="0"/>
              <a:t>600 </a:t>
            </a:r>
            <a:r>
              <a:rPr lang="en-US" sz="3200" dirty="0" err="1" smtClean="0"/>
              <a:t>Kbp</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1000"/>
                                        <p:tgtEl>
                                          <p:spTgt spid="37"/>
                                        </p:tgtEl>
                                      </p:cBhvr>
                                    </p:animEffect>
                                    <p:anim calcmode="lin" valueType="num">
                                      <p:cBhvr>
                                        <p:cTn id="98" dur="1000" fill="hold"/>
                                        <p:tgtEl>
                                          <p:spTgt spid="37"/>
                                        </p:tgtEl>
                                        <p:attrNameLst>
                                          <p:attrName>ppt_x</p:attrName>
                                        </p:attrNameLst>
                                      </p:cBhvr>
                                      <p:tavLst>
                                        <p:tav tm="0">
                                          <p:val>
                                            <p:strVal val="#ppt_x"/>
                                          </p:val>
                                        </p:tav>
                                        <p:tav tm="100000">
                                          <p:val>
                                            <p:strVal val="#ppt_x"/>
                                          </p:val>
                                        </p:tav>
                                      </p:tavLst>
                                    </p:anim>
                                    <p:anim calcmode="lin" valueType="num">
                                      <p:cBhvr>
                                        <p:cTn id="99" dur="1000" fill="hold"/>
                                        <p:tgtEl>
                                          <p:spTgt spid="3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1000"/>
                                        <p:tgtEl>
                                          <p:spTgt spid="38"/>
                                        </p:tgtEl>
                                      </p:cBhvr>
                                    </p:animEffect>
                                    <p:anim calcmode="lin" valueType="num">
                                      <p:cBhvr>
                                        <p:cTn id="103" dur="1000" fill="hold"/>
                                        <p:tgtEl>
                                          <p:spTgt spid="38"/>
                                        </p:tgtEl>
                                        <p:attrNameLst>
                                          <p:attrName>ppt_x</p:attrName>
                                        </p:attrNameLst>
                                      </p:cBhvr>
                                      <p:tavLst>
                                        <p:tav tm="0">
                                          <p:val>
                                            <p:strVal val="#ppt_x"/>
                                          </p:val>
                                        </p:tav>
                                        <p:tav tm="100000">
                                          <p:val>
                                            <p:strVal val="#ppt_x"/>
                                          </p:val>
                                        </p:tav>
                                      </p:tavLst>
                                    </p:anim>
                                    <p:anim calcmode="lin" valueType="num">
                                      <p:cBhvr>
                                        <p:cTn id="10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 name="TextBox 17"/>
          <p:cNvSpPr txBox="1"/>
          <p:nvPr/>
        </p:nvSpPr>
        <p:spPr>
          <a:xfrm>
            <a:off x="0" y="76200"/>
            <a:ext cx="9144000" cy="769441"/>
          </a:xfrm>
          <a:prstGeom prst="rect">
            <a:avLst/>
          </a:prstGeom>
          <a:noFill/>
        </p:spPr>
        <p:txBody>
          <a:bodyPr wrap="square" rtlCol="0">
            <a:spAutoFit/>
          </a:bodyPr>
          <a:lstStyle/>
          <a:p>
            <a:pPr algn="ctr"/>
            <a:r>
              <a:rPr lang="en-US" sz="4400" dirty="0" err="1" smtClean="0">
                <a:solidFill>
                  <a:srgbClr val="FF281F"/>
                </a:solidFill>
                <a:latin typeface="+mj-lt"/>
                <a:cs typeface="Times New Roman"/>
              </a:rPr>
              <a:t>cDNA</a:t>
            </a:r>
            <a:r>
              <a:rPr lang="en-US" sz="4400" dirty="0" smtClean="0">
                <a:solidFill>
                  <a:srgbClr val="FF281F"/>
                </a:solidFill>
                <a:latin typeface="+mj-lt"/>
                <a:cs typeface="Times New Roman"/>
              </a:rPr>
              <a:t> Library for </a:t>
            </a:r>
            <a:r>
              <a:rPr lang="en-US" sz="4400" dirty="0" err="1" smtClean="0">
                <a:solidFill>
                  <a:srgbClr val="FF281F"/>
                </a:solidFill>
                <a:latin typeface="+mj-lt"/>
                <a:cs typeface="Times New Roman"/>
              </a:rPr>
              <a:t>RNASeq</a:t>
            </a:r>
            <a:r>
              <a:rPr lang="en-US" sz="4400" dirty="0" smtClean="0">
                <a:solidFill>
                  <a:srgbClr val="FF281F"/>
                </a:solidFill>
                <a:latin typeface="+mj-lt"/>
                <a:cs typeface="Times New Roman"/>
              </a:rPr>
              <a:t> analysis</a:t>
            </a:r>
            <a:endParaRPr lang="en-US" sz="4400" dirty="0">
              <a:solidFill>
                <a:srgbClr val="FF281F"/>
              </a:solidFill>
              <a:latin typeface="+mj-lt"/>
              <a:cs typeface="Times New Roman"/>
            </a:endParaRPr>
          </a:p>
        </p:txBody>
      </p:sp>
      <p:grpSp>
        <p:nvGrpSpPr>
          <p:cNvPr id="2" name="Group 28"/>
          <p:cNvGrpSpPr/>
          <p:nvPr/>
        </p:nvGrpSpPr>
        <p:grpSpPr>
          <a:xfrm>
            <a:off x="838201" y="990600"/>
            <a:ext cx="7924799" cy="4648200"/>
            <a:chOff x="3196532" y="1160694"/>
            <a:chExt cx="8203624" cy="5248344"/>
          </a:xfrm>
        </p:grpSpPr>
        <p:graphicFrame>
          <p:nvGraphicFramePr>
            <p:cNvPr id="30" name="Chart 29"/>
            <p:cNvGraphicFramePr>
              <a:graphicFrameLocks/>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89963477"/>
                </p:ext>
              </p:extLst>
            </p:nvPr>
          </p:nvGraphicFramePr>
          <p:xfrm>
            <a:off x="3196532" y="1160694"/>
            <a:ext cx="8203624" cy="5248344"/>
          </p:xfrm>
          <a:graphic>
            <a:graphicData uri="http://schemas.openxmlformats.org/drawingml/2006/chart">
              <c:chart xmlns:c="http://schemas.openxmlformats.org/drawingml/2006/chart" xmlns:r="http://schemas.openxmlformats.org/officeDocument/2006/relationships" r:id="rId3"/>
            </a:graphicData>
          </a:graphic>
        </p:graphicFrame>
        <p:sp>
          <p:nvSpPr>
            <p:cNvPr id="31" name="Rectangle 30"/>
            <p:cNvSpPr/>
            <p:nvPr/>
          </p:nvSpPr>
          <p:spPr>
            <a:xfrm>
              <a:off x="4234694" y="5725298"/>
              <a:ext cx="139599" cy="12356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2" name="Rectangle 31"/>
            <p:cNvSpPr/>
            <p:nvPr/>
          </p:nvSpPr>
          <p:spPr>
            <a:xfrm>
              <a:off x="5095545" y="5288692"/>
              <a:ext cx="127243" cy="11950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3" name="TextBox 32"/>
            <p:cNvSpPr txBox="1"/>
            <p:nvPr/>
          </p:nvSpPr>
          <p:spPr>
            <a:xfrm>
              <a:off x="5879172" y="4815603"/>
              <a:ext cx="332925" cy="295387"/>
            </a:xfrm>
            <a:prstGeom prst="rect">
              <a:avLst/>
            </a:prstGeom>
            <a:noFill/>
            <a:ln>
              <a:noFill/>
            </a:ln>
          </p:spPr>
          <p:txBody>
            <a:bodyPr wrap="square" rtlCol="0">
              <a:spAutoFit/>
            </a:bodyPr>
            <a:lstStyle/>
            <a:p>
              <a:r>
                <a:rPr lang="en-US" sz="1100" b="1" dirty="0" smtClean="0">
                  <a:latin typeface="Times New Roman" panose="02020603050405020304" pitchFamily="18" charset="0"/>
                  <a:cs typeface="Times New Roman" panose="02020603050405020304" pitchFamily="18" charset="0"/>
                </a:rPr>
                <a:t>A</a:t>
              </a:r>
              <a:endParaRPr lang="en-US" sz="1100" b="1"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5888893" y="5437561"/>
              <a:ext cx="328773" cy="295387"/>
            </a:xfrm>
            <a:prstGeom prst="rect">
              <a:avLst/>
            </a:prstGeom>
            <a:noFill/>
            <a:ln>
              <a:noFill/>
            </a:ln>
          </p:spPr>
          <p:txBody>
            <a:bodyPr wrap="square" rtlCol="0">
              <a:spAutoFit/>
            </a:bodyPr>
            <a:lstStyle/>
            <a:p>
              <a:r>
                <a:rPr lang="en-US" sz="1100" b="1" dirty="0" smtClean="0">
                  <a:latin typeface="Times New Roman" panose="02020603050405020304" pitchFamily="18" charset="0"/>
                  <a:cs typeface="Times New Roman" panose="02020603050405020304" pitchFamily="18" charset="0"/>
                </a:rPr>
                <a:t>B</a:t>
              </a:r>
              <a:endParaRPr lang="en-US" sz="1100" b="1"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5895648" y="5231615"/>
              <a:ext cx="332925" cy="295387"/>
            </a:xfrm>
            <a:prstGeom prst="rect">
              <a:avLst/>
            </a:prstGeom>
            <a:noFill/>
            <a:ln>
              <a:noFill/>
            </a:ln>
          </p:spPr>
          <p:txBody>
            <a:bodyPr wrap="square" rtlCol="0">
              <a:spAutoFit/>
            </a:bodyPr>
            <a:lstStyle/>
            <a:p>
              <a:r>
                <a:rPr lang="en-US" sz="1100" b="1" dirty="0" smtClean="0">
                  <a:latin typeface="Times New Roman" panose="02020603050405020304" pitchFamily="18" charset="0"/>
                  <a:cs typeface="Times New Roman" panose="02020603050405020304" pitchFamily="18" charset="0"/>
                </a:rPr>
                <a:t>A</a:t>
              </a:r>
              <a:endParaRPr lang="en-US" sz="1100" b="1"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5888893" y="5853570"/>
              <a:ext cx="328773" cy="295387"/>
            </a:xfrm>
            <a:prstGeom prst="rect">
              <a:avLst/>
            </a:prstGeom>
            <a:noFill/>
            <a:ln>
              <a:noFill/>
            </a:ln>
          </p:spPr>
          <p:txBody>
            <a:bodyPr wrap="square" rtlCol="0">
              <a:spAutoFit/>
            </a:bodyPr>
            <a:lstStyle/>
            <a:p>
              <a:r>
                <a:rPr lang="en-US" sz="1100" b="1" dirty="0" smtClean="0">
                  <a:latin typeface="Times New Roman" panose="02020603050405020304" pitchFamily="18" charset="0"/>
                  <a:cs typeface="Times New Roman" panose="02020603050405020304" pitchFamily="18" charset="0"/>
                </a:rPr>
                <a:t>B</a:t>
              </a:r>
              <a:endParaRPr lang="en-US" sz="1100" b="1" dirty="0">
                <a:latin typeface="Times New Roman" panose="02020603050405020304" pitchFamily="18" charset="0"/>
                <a:cs typeface="Times New Roman" panose="02020603050405020304" pitchFamily="18" charset="0"/>
              </a:endParaRPr>
            </a:p>
          </p:txBody>
        </p:sp>
        <p:sp>
          <p:nvSpPr>
            <p:cNvPr id="37" name="TextBox 36"/>
            <p:cNvSpPr txBox="1"/>
            <p:nvPr/>
          </p:nvSpPr>
          <p:spPr>
            <a:xfrm>
              <a:off x="6741737" y="4119507"/>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6727156" y="4510804"/>
              <a:ext cx="512194"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AB</a:t>
              </a:r>
              <a:endParaRPr lang="en-US" sz="1200" b="1" dirty="0">
                <a:latin typeface="Times New Roman" panose="02020603050405020304" pitchFamily="18" charset="0"/>
                <a:cs typeface="Times New Roman" panose="02020603050405020304" pitchFamily="18" charset="0"/>
              </a:endParaRPr>
            </a:p>
          </p:txBody>
        </p:sp>
        <p:sp>
          <p:nvSpPr>
            <p:cNvPr id="39" name="TextBox 38"/>
            <p:cNvSpPr txBox="1"/>
            <p:nvPr/>
          </p:nvSpPr>
          <p:spPr>
            <a:xfrm>
              <a:off x="6694205" y="4926814"/>
              <a:ext cx="512194"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BC</a:t>
              </a:r>
              <a:endParaRPr lang="en-US" sz="1200" b="1" dirty="0">
                <a:latin typeface="Times New Roman" panose="02020603050405020304" pitchFamily="18" charset="0"/>
                <a:cs typeface="Times New Roman" panose="02020603050405020304" pitchFamily="18" charset="0"/>
              </a:endParaRPr>
            </a:p>
          </p:txBody>
        </p:sp>
        <p:sp>
          <p:nvSpPr>
            <p:cNvPr id="40" name="TextBox 39"/>
            <p:cNvSpPr txBox="1"/>
            <p:nvPr/>
          </p:nvSpPr>
          <p:spPr>
            <a:xfrm>
              <a:off x="6799402" y="5441680"/>
              <a:ext cx="332925" cy="312763"/>
            </a:xfrm>
            <a:prstGeom prst="rect">
              <a:avLst/>
            </a:prstGeom>
            <a:noFill/>
            <a:ln>
              <a:no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p:txBody>
        </p:sp>
        <p:sp>
          <p:nvSpPr>
            <p:cNvPr id="41" name="TextBox 40"/>
            <p:cNvSpPr txBox="1"/>
            <p:nvPr/>
          </p:nvSpPr>
          <p:spPr>
            <a:xfrm>
              <a:off x="7619066" y="3052707"/>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42" name="TextBox 41"/>
            <p:cNvSpPr txBox="1"/>
            <p:nvPr/>
          </p:nvSpPr>
          <p:spPr>
            <a:xfrm>
              <a:off x="7596247" y="3691139"/>
              <a:ext cx="512194"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AB</a:t>
              </a:r>
              <a:endParaRPr lang="en-US" sz="1200" b="1" dirty="0">
                <a:latin typeface="Times New Roman" panose="02020603050405020304" pitchFamily="18" charset="0"/>
                <a:cs typeface="Times New Roman" panose="02020603050405020304" pitchFamily="18" charset="0"/>
              </a:endParaRPr>
            </a:p>
          </p:txBody>
        </p:sp>
        <p:sp>
          <p:nvSpPr>
            <p:cNvPr id="43" name="TextBox 42"/>
            <p:cNvSpPr txBox="1"/>
            <p:nvPr/>
          </p:nvSpPr>
          <p:spPr>
            <a:xfrm>
              <a:off x="7628786" y="4037128"/>
              <a:ext cx="328773"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a:t>
              </a:r>
              <a:endParaRPr lang="en-US" sz="1200" b="1" dirty="0">
                <a:latin typeface="Times New Roman" panose="02020603050405020304" pitchFamily="18" charset="0"/>
                <a:cs typeface="Times New Roman" panose="02020603050405020304" pitchFamily="18" charset="0"/>
              </a:endParaRPr>
            </a:p>
          </p:txBody>
        </p:sp>
        <p:sp>
          <p:nvSpPr>
            <p:cNvPr id="44" name="TextBox 43"/>
            <p:cNvSpPr txBox="1"/>
            <p:nvPr/>
          </p:nvSpPr>
          <p:spPr>
            <a:xfrm>
              <a:off x="7643780" y="5281041"/>
              <a:ext cx="332925" cy="312763"/>
            </a:xfrm>
            <a:prstGeom prst="rect">
              <a:avLst/>
            </a:prstGeom>
            <a:noFill/>
            <a:ln>
              <a:no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p:txBody>
        </p:sp>
        <p:sp>
          <p:nvSpPr>
            <p:cNvPr id="45" name="TextBox 44"/>
            <p:cNvSpPr txBox="1"/>
            <p:nvPr/>
          </p:nvSpPr>
          <p:spPr>
            <a:xfrm>
              <a:off x="8511018" y="3625236"/>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46" name="TextBox 45"/>
            <p:cNvSpPr txBox="1"/>
            <p:nvPr/>
          </p:nvSpPr>
          <p:spPr>
            <a:xfrm>
              <a:off x="8511018" y="4218359"/>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47" name="TextBox 46"/>
            <p:cNvSpPr txBox="1"/>
            <p:nvPr/>
          </p:nvSpPr>
          <p:spPr>
            <a:xfrm>
              <a:off x="8512500" y="4622014"/>
              <a:ext cx="328773"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a:t>
              </a:r>
              <a:endParaRPr lang="en-US" sz="1200" b="1" dirty="0">
                <a:latin typeface="Times New Roman" panose="02020603050405020304" pitchFamily="18" charset="0"/>
                <a:cs typeface="Times New Roman" panose="02020603050405020304" pitchFamily="18" charset="0"/>
              </a:endParaRPr>
            </a:p>
          </p:txBody>
        </p:sp>
        <p:sp>
          <p:nvSpPr>
            <p:cNvPr id="48" name="TextBox 47"/>
            <p:cNvSpPr txBox="1"/>
            <p:nvPr/>
          </p:nvSpPr>
          <p:spPr>
            <a:xfrm>
              <a:off x="8512500" y="5334589"/>
              <a:ext cx="328773"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a:t>
              </a:r>
              <a:endParaRPr lang="en-US" sz="1200" b="1" dirty="0">
                <a:latin typeface="Times New Roman" panose="02020603050405020304" pitchFamily="18" charset="0"/>
                <a:cs typeface="Times New Roman" panose="02020603050405020304" pitchFamily="18" charset="0"/>
              </a:endParaRPr>
            </a:p>
          </p:txBody>
        </p:sp>
        <p:sp>
          <p:nvSpPr>
            <p:cNvPr id="49" name="TextBox 48"/>
            <p:cNvSpPr txBox="1"/>
            <p:nvPr/>
          </p:nvSpPr>
          <p:spPr>
            <a:xfrm>
              <a:off x="9347086" y="2970328"/>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9365043" y="4090675"/>
              <a:ext cx="328773"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a:t>
              </a:r>
              <a:endParaRPr lang="en-US" sz="1200" b="1"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9388275" y="4840318"/>
              <a:ext cx="332925" cy="312763"/>
            </a:xfrm>
            <a:prstGeom prst="rect">
              <a:avLst/>
            </a:prstGeom>
            <a:noFill/>
            <a:ln>
              <a:no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p:txBody>
        </p:sp>
        <p:sp>
          <p:nvSpPr>
            <p:cNvPr id="52" name="TextBox 51"/>
            <p:cNvSpPr txBox="1"/>
            <p:nvPr/>
          </p:nvSpPr>
          <p:spPr>
            <a:xfrm>
              <a:off x="9421227" y="5631150"/>
              <a:ext cx="332925" cy="312763"/>
            </a:xfrm>
            <a:prstGeom prst="rect">
              <a:avLst/>
            </a:prstGeom>
            <a:noFill/>
            <a:ln>
              <a:no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p:txBody>
        </p:sp>
        <p:sp>
          <p:nvSpPr>
            <p:cNvPr id="53" name="TextBox 52"/>
            <p:cNvSpPr txBox="1"/>
            <p:nvPr/>
          </p:nvSpPr>
          <p:spPr>
            <a:xfrm>
              <a:off x="10329571" y="1466921"/>
              <a:ext cx="332925"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a:t>
              </a:r>
              <a:endParaRPr lang="en-US" sz="1200" b="1" dirty="0">
                <a:latin typeface="Times New Roman" panose="02020603050405020304" pitchFamily="18" charset="0"/>
                <a:cs typeface="Times New Roman" panose="02020603050405020304" pitchFamily="18" charset="0"/>
              </a:endParaRPr>
            </a:p>
          </p:txBody>
        </p:sp>
        <p:sp>
          <p:nvSpPr>
            <p:cNvPr id="54" name="TextBox 53"/>
            <p:cNvSpPr txBox="1"/>
            <p:nvPr/>
          </p:nvSpPr>
          <p:spPr>
            <a:xfrm>
              <a:off x="10323228" y="2986805"/>
              <a:ext cx="512194"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AB</a:t>
              </a:r>
              <a:endParaRPr lang="en-US" sz="1200" b="1" dirty="0">
                <a:latin typeface="Times New Roman" panose="02020603050405020304" pitchFamily="18" charset="0"/>
                <a:cs typeface="Times New Roman" panose="02020603050405020304" pitchFamily="18" charset="0"/>
              </a:endParaRPr>
            </a:p>
          </p:txBody>
        </p:sp>
        <p:sp>
          <p:nvSpPr>
            <p:cNvPr id="55" name="TextBox 54"/>
            <p:cNvSpPr txBox="1"/>
            <p:nvPr/>
          </p:nvSpPr>
          <p:spPr>
            <a:xfrm>
              <a:off x="10362522" y="5618793"/>
              <a:ext cx="332925" cy="312763"/>
            </a:xfrm>
            <a:prstGeom prst="rect">
              <a:avLst/>
            </a:prstGeom>
            <a:noFill/>
            <a:ln>
              <a:no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p:txBody>
        </p:sp>
        <p:sp>
          <p:nvSpPr>
            <p:cNvPr id="56" name="TextBox 55"/>
            <p:cNvSpPr txBox="1"/>
            <p:nvPr/>
          </p:nvSpPr>
          <p:spPr>
            <a:xfrm>
              <a:off x="10339704" y="4420188"/>
              <a:ext cx="512194" cy="312763"/>
            </a:xfrm>
            <a:prstGeom prst="rect">
              <a:avLst/>
            </a:prstGeom>
            <a:noFill/>
            <a:ln>
              <a:noFill/>
            </a:ln>
          </p:spPr>
          <p:txBody>
            <a:bodyPr wrap="square" rtlCol="0">
              <a:spAutoFit/>
            </a:bodyPr>
            <a:lstStyle/>
            <a:p>
              <a:r>
                <a:rPr lang="en-US" sz="1200" b="1" dirty="0" smtClean="0">
                  <a:latin typeface="Times New Roman" panose="02020603050405020304" pitchFamily="18" charset="0"/>
                  <a:cs typeface="Times New Roman" panose="02020603050405020304" pitchFamily="18" charset="0"/>
                </a:rPr>
                <a:t>BC</a:t>
              </a:r>
              <a:endParaRPr lang="en-US" sz="1200" b="1" dirty="0">
                <a:latin typeface="Times New Roman" panose="02020603050405020304" pitchFamily="18" charset="0"/>
                <a:cs typeface="Times New Roman" panose="02020603050405020304" pitchFamily="18" charset="0"/>
              </a:endParaRPr>
            </a:p>
          </p:txBody>
        </p:sp>
        <p:sp>
          <p:nvSpPr>
            <p:cNvPr id="58" name="Oval 57"/>
            <p:cNvSpPr/>
            <p:nvPr/>
          </p:nvSpPr>
          <p:spPr>
            <a:xfrm>
              <a:off x="5692346" y="4720281"/>
              <a:ext cx="675503" cy="1355124"/>
            </a:xfrm>
            <a:prstGeom prst="ellipse">
              <a:avLst/>
            </a:prstGeom>
            <a:noFill/>
            <a:ln>
              <a:solidFill>
                <a:srgbClr val="16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8954845" y="2854411"/>
              <a:ext cx="1262096" cy="3282778"/>
            </a:xfrm>
            <a:prstGeom prst="ellipse">
              <a:avLst/>
            </a:prstGeom>
            <a:noFill/>
            <a:ln>
              <a:solidFill>
                <a:srgbClr val="16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TextBox 59"/>
          <p:cNvSpPr txBox="1"/>
          <p:nvPr/>
        </p:nvSpPr>
        <p:spPr>
          <a:xfrm>
            <a:off x="8001000" y="1371600"/>
            <a:ext cx="723275" cy="369332"/>
          </a:xfrm>
          <a:prstGeom prst="rect">
            <a:avLst/>
          </a:prstGeom>
          <a:noFill/>
        </p:spPr>
        <p:txBody>
          <a:bodyPr wrap="none" rtlCol="0">
            <a:spAutoFit/>
          </a:bodyPr>
          <a:lstStyle/>
          <a:p>
            <a:r>
              <a:rPr lang="en-US" dirty="0" smtClean="0">
                <a:solidFill>
                  <a:schemeClr val="tx2">
                    <a:lumMod val="75000"/>
                  </a:schemeClr>
                </a:solidFill>
              </a:rPr>
              <a:t>Coker</a:t>
            </a:r>
            <a:endParaRPr lang="en-US" dirty="0">
              <a:solidFill>
                <a:schemeClr val="tx2">
                  <a:lumMod val="75000"/>
                </a:schemeClr>
              </a:solidFill>
            </a:endParaRPr>
          </a:p>
        </p:txBody>
      </p:sp>
      <p:sp>
        <p:nvSpPr>
          <p:cNvPr id="61" name="TextBox 60"/>
          <p:cNvSpPr txBox="1"/>
          <p:nvPr/>
        </p:nvSpPr>
        <p:spPr>
          <a:xfrm>
            <a:off x="8077200" y="2590800"/>
            <a:ext cx="685554" cy="369332"/>
          </a:xfrm>
          <a:prstGeom prst="rect">
            <a:avLst/>
          </a:prstGeom>
          <a:noFill/>
        </p:spPr>
        <p:txBody>
          <a:bodyPr wrap="none" rtlCol="0">
            <a:spAutoFit/>
          </a:bodyPr>
          <a:lstStyle/>
          <a:p>
            <a:r>
              <a:rPr lang="en-US" dirty="0" smtClean="0">
                <a:solidFill>
                  <a:srgbClr val="FF0000"/>
                </a:solidFill>
              </a:rPr>
              <a:t>CH14</a:t>
            </a:r>
            <a:endParaRPr lang="en-US" dirty="0">
              <a:solidFill>
                <a:srgbClr val="FF0000"/>
              </a:solidFill>
            </a:endParaRPr>
          </a:p>
        </p:txBody>
      </p:sp>
      <p:sp>
        <p:nvSpPr>
          <p:cNvPr id="62" name="TextBox 61"/>
          <p:cNvSpPr txBox="1"/>
          <p:nvPr/>
        </p:nvSpPr>
        <p:spPr>
          <a:xfrm>
            <a:off x="8077200" y="3962400"/>
            <a:ext cx="685554" cy="369332"/>
          </a:xfrm>
          <a:prstGeom prst="rect">
            <a:avLst/>
          </a:prstGeom>
          <a:noFill/>
        </p:spPr>
        <p:txBody>
          <a:bodyPr wrap="none" rtlCol="0">
            <a:spAutoFit/>
          </a:bodyPr>
          <a:lstStyle/>
          <a:p>
            <a:r>
              <a:rPr lang="en-US" dirty="0" smtClean="0"/>
              <a:t>CH11</a:t>
            </a:r>
            <a:endParaRPr lang="en-US" dirty="0"/>
          </a:p>
        </p:txBody>
      </p:sp>
      <p:sp>
        <p:nvSpPr>
          <p:cNvPr id="63" name="TextBox 62"/>
          <p:cNvSpPr txBox="1"/>
          <p:nvPr/>
        </p:nvSpPr>
        <p:spPr>
          <a:xfrm>
            <a:off x="8077200" y="4800600"/>
            <a:ext cx="733006" cy="369332"/>
          </a:xfrm>
          <a:prstGeom prst="rect">
            <a:avLst/>
          </a:prstGeom>
          <a:noFill/>
        </p:spPr>
        <p:txBody>
          <a:bodyPr wrap="none" rtlCol="0">
            <a:spAutoFit/>
          </a:bodyPr>
          <a:lstStyle/>
          <a:p>
            <a:r>
              <a:rPr lang="en-US" dirty="0" smtClean="0"/>
              <a:t>M120</a:t>
            </a:r>
            <a:endParaRPr lang="en-US" dirty="0"/>
          </a:p>
        </p:txBody>
      </p:sp>
      <p:sp>
        <p:nvSpPr>
          <p:cNvPr id="64" name="Up Arrow 63"/>
          <p:cNvSpPr/>
          <p:nvPr/>
        </p:nvSpPr>
        <p:spPr>
          <a:xfrm>
            <a:off x="1219200" y="5715000"/>
            <a:ext cx="533400" cy="6096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Up Arrow 64"/>
          <p:cNvSpPr/>
          <p:nvPr/>
        </p:nvSpPr>
        <p:spPr>
          <a:xfrm>
            <a:off x="6705600" y="5638800"/>
            <a:ext cx="533400" cy="6096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Up Arrow 65"/>
          <p:cNvSpPr/>
          <p:nvPr/>
        </p:nvSpPr>
        <p:spPr>
          <a:xfrm>
            <a:off x="3276600" y="5638800"/>
            <a:ext cx="533400" cy="6096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p:cNvSpPr txBox="1"/>
          <p:nvPr/>
        </p:nvSpPr>
        <p:spPr>
          <a:xfrm>
            <a:off x="762000" y="6324600"/>
            <a:ext cx="1571915" cy="369332"/>
          </a:xfrm>
          <a:prstGeom prst="rect">
            <a:avLst/>
          </a:prstGeom>
          <a:noFill/>
        </p:spPr>
        <p:txBody>
          <a:bodyPr wrap="none" rtlCol="0">
            <a:spAutoFit/>
          </a:bodyPr>
          <a:lstStyle/>
          <a:p>
            <a:r>
              <a:rPr lang="en-US" dirty="0" err="1" smtClean="0"/>
              <a:t>cDNA</a:t>
            </a:r>
            <a:r>
              <a:rPr lang="en-US" dirty="0" smtClean="0"/>
              <a:t> Library 1</a:t>
            </a:r>
            <a:endParaRPr lang="en-US" dirty="0"/>
          </a:p>
        </p:txBody>
      </p:sp>
      <p:sp>
        <p:nvSpPr>
          <p:cNvPr id="67" name="TextBox 66"/>
          <p:cNvSpPr txBox="1"/>
          <p:nvPr/>
        </p:nvSpPr>
        <p:spPr>
          <a:xfrm>
            <a:off x="2743200" y="6324600"/>
            <a:ext cx="1571915" cy="369332"/>
          </a:xfrm>
          <a:prstGeom prst="rect">
            <a:avLst/>
          </a:prstGeom>
          <a:noFill/>
        </p:spPr>
        <p:txBody>
          <a:bodyPr wrap="none" rtlCol="0">
            <a:spAutoFit/>
          </a:bodyPr>
          <a:lstStyle/>
          <a:p>
            <a:r>
              <a:rPr lang="en-US" dirty="0" err="1" smtClean="0"/>
              <a:t>cDNA</a:t>
            </a:r>
            <a:r>
              <a:rPr lang="en-US" dirty="0" smtClean="0"/>
              <a:t> Library 2</a:t>
            </a:r>
            <a:endParaRPr lang="en-US" dirty="0"/>
          </a:p>
        </p:txBody>
      </p:sp>
      <p:sp>
        <p:nvSpPr>
          <p:cNvPr id="68" name="TextBox 67"/>
          <p:cNvSpPr txBox="1"/>
          <p:nvPr/>
        </p:nvSpPr>
        <p:spPr>
          <a:xfrm>
            <a:off x="6248400" y="6324600"/>
            <a:ext cx="1571915" cy="369332"/>
          </a:xfrm>
          <a:prstGeom prst="rect">
            <a:avLst/>
          </a:prstGeom>
          <a:noFill/>
        </p:spPr>
        <p:txBody>
          <a:bodyPr wrap="none" rtlCol="0">
            <a:spAutoFit/>
          </a:bodyPr>
          <a:lstStyle/>
          <a:p>
            <a:r>
              <a:rPr lang="en-US" dirty="0" err="1" smtClean="0"/>
              <a:t>cDNA</a:t>
            </a:r>
            <a:r>
              <a:rPr lang="en-US" dirty="0" smtClean="0"/>
              <a:t> Library 3</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
          <p:cNvGrpSpPr/>
          <p:nvPr/>
        </p:nvGrpSpPr>
        <p:grpSpPr>
          <a:xfrm>
            <a:off x="4648200" y="685800"/>
            <a:ext cx="4416994" cy="6191976"/>
            <a:chOff x="3544603" y="59849"/>
            <a:chExt cx="5102794" cy="6790261"/>
          </a:xfrm>
        </p:grpSpPr>
        <p:grpSp>
          <p:nvGrpSpPr>
            <p:cNvPr id="3" name="Group 2"/>
            <p:cNvGrpSpPr/>
            <p:nvPr/>
          </p:nvGrpSpPr>
          <p:grpSpPr>
            <a:xfrm>
              <a:off x="3728012" y="5814791"/>
              <a:ext cx="3678455" cy="1035319"/>
              <a:chOff x="1680380" y="5726624"/>
              <a:chExt cx="3678455" cy="1035319"/>
            </a:xfrm>
          </p:grpSpPr>
          <p:sp>
            <p:nvSpPr>
              <p:cNvPr id="5" name="TextBox 4"/>
              <p:cNvSpPr txBox="1"/>
              <p:nvPr/>
            </p:nvSpPr>
            <p:spPr>
              <a:xfrm rot="5400000">
                <a:off x="1995387" y="6084277"/>
                <a:ext cx="1035314" cy="320007"/>
              </a:xfrm>
              <a:prstGeom prst="rect">
                <a:avLst/>
              </a:prstGeom>
              <a:noFill/>
            </p:spPr>
            <p:txBody>
              <a:bodyPr wrap="square" rtlCol="0">
                <a:spAutoFit/>
              </a:bodyPr>
              <a:lstStyle/>
              <a:p>
                <a:r>
                  <a:rPr lang="en-US" sz="1200" b="1" dirty="0" smtClean="0"/>
                  <a:t>Coker - 12</a:t>
                </a:r>
                <a:endParaRPr lang="en-US" sz="1200" b="1" dirty="0"/>
              </a:p>
            </p:txBody>
          </p:sp>
          <p:sp>
            <p:nvSpPr>
              <p:cNvPr id="6" name="TextBox 5"/>
              <p:cNvSpPr txBox="1"/>
              <p:nvPr/>
            </p:nvSpPr>
            <p:spPr>
              <a:xfrm rot="5400000">
                <a:off x="1322726" y="6084281"/>
                <a:ext cx="1035316" cy="320007"/>
              </a:xfrm>
              <a:prstGeom prst="rect">
                <a:avLst/>
              </a:prstGeom>
              <a:noFill/>
            </p:spPr>
            <p:txBody>
              <a:bodyPr wrap="square" rtlCol="0">
                <a:spAutoFit/>
              </a:bodyPr>
              <a:lstStyle/>
              <a:p>
                <a:r>
                  <a:rPr lang="en-US" sz="1200" b="1" dirty="0" smtClean="0"/>
                  <a:t>Coker - 30</a:t>
                </a:r>
                <a:endParaRPr lang="en-US" sz="1200" b="1" dirty="0"/>
              </a:p>
            </p:txBody>
          </p:sp>
          <p:sp>
            <p:nvSpPr>
              <p:cNvPr id="7" name="TextBox 6"/>
              <p:cNvSpPr txBox="1"/>
              <p:nvPr/>
            </p:nvSpPr>
            <p:spPr>
              <a:xfrm rot="5400000">
                <a:off x="2750751" y="5992142"/>
                <a:ext cx="851043" cy="320007"/>
              </a:xfrm>
              <a:prstGeom prst="rect">
                <a:avLst/>
              </a:prstGeom>
              <a:noFill/>
            </p:spPr>
            <p:txBody>
              <a:bodyPr wrap="square" rtlCol="0">
                <a:spAutoFit/>
              </a:bodyPr>
              <a:lstStyle/>
              <a:p>
                <a:r>
                  <a:rPr lang="en-US" sz="1200" b="1" dirty="0" smtClean="0"/>
                  <a:t>Coker - 0</a:t>
                </a:r>
                <a:endParaRPr lang="en-US" sz="1200" b="1" dirty="0"/>
              </a:p>
            </p:txBody>
          </p:sp>
          <p:sp>
            <p:nvSpPr>
              <p:cNvPr id="8" name="TextBox 7"/>
              <p:cNvSpPr txBox="1"/>
              <p:nvPr/>
            </p:nvSpPr>
            <p:spPr>
              <a:xfrm rot="5400000">
                <a:off x="3355639" y="6043200"/>
                <a:ext cx="953159" cy="320007"/>
              </a:xfrm>
              <a:prstGeom prst="rect">
                <a:avLst/>
              </a:prstGeom>
              <a:noFill/>
            </p:spPr>
            <p:txBody>
              <a:bodyPr wrap="square" rtlCol="0">
                <a:spAutoFit/>
              </a:bodyPr>
              <a:lstStyle/>
              <a:p>
                <a:r>
                  <a:rPr lang="en-US" sz="1200" b="1" dirty="0" smtClean="0"/>
                  <a:t>M120 - 12</a:t>
                </a:r>
                <a:endParaRPr lang="en-US" sz="1200" b="1" dirty="0"/>
              </a:p>
            </p:txBody>
          </p:sp>
          <p:sp>
            <p:nvSpPr>
              <p:cNvPr id="9" name="TextBox 8"/>
              <p:cNvSpPr txBox="1"/>
              <p:nvPr/>
            </p:nvSpPr>
            <p:spPr>
              <a:xfrm rot="5400000">
                <a:off x="4058487" y="6043201"/>
                <a:ext cx="953162" cy="320007"/>
              </a:xfrm>
              <a:prstGeom prst="rect">
                <a:avLst/>
              </a:prstGeom>
              <a:noFill/>
            </p:spPr>
            <p:txBody>
              <a:bodyPr wrap="square" rtlCol="0">
                <a:spAutoFit/>
              </a:bodyPr>
              <a:lstStyle/>
              <a:p>
                <a:r>
                  <a:rPr lang="en-US" sz="1200" b="1" dirty="0" smtClean="0"/>
                  <a:t>M120 - 30</a:t>
                </a:r>
                <a:endParaRPr lang="en-US" sz="1200" b="1" dirty="0"/>
              </a:p>
            </p:txBody>
          </p:sp>
          <p:sp>
            <p:nvSpPr>
              <p:cNvPr id="10" name="TextBox 9"/>
              <p:cNvSpPr txBox="1"/>
              <p:nvPr/>
            </p:nvSpPr>
            <p:spPr>
              <a:xfrm rot="5400000">
                <a:off x="4753897" y="6011557"/>
                <a:ext cx="889869" cy="320007"/>
              </a:xfrm>
              <a:prstGeom prst="rect">
                <a:avLst/>
              </a:prstGeom>
              <a:noFill/>
            </p:spPr>
            <p:txBody>
              <a:bodyPr wrap="square" rtlCol="0">
                <a:spAutoFit/>
              </a:bodyPr>
              <a:lstStyle/>
              <a:p>
                <a:r>
                  <a:rPr lang="en-US" sz="1200" b="1" dirty="0" smtClean="0"/>
                  <a:t>M120 - 0 </a:t>
                </a:r>
                <a:endParaRPr lang="en-US" sz="1200" b="1" dirty="0"/>
              </a:p>
            </p:txBody>
          </p:sp>
        </p:grpSp>
        <p:pic>
          <p:nvPicPr>
            <p:cNvPr id="4" name="Picture 3"/>
            <p:cNvPicPr>
              <a:picLocks noChangeAspect="1"/>
            </p:cNvPicPr>
            <p:nvPr/>
          </p:nvPicPr>
          <p:blipFill>
            <a:blip r:embed="rId3">
              <a:lum bright="-20000" contrast="-20000"/>
            </a:blip>
            <a:stretch>
              <a:fillRect/>
            </a:stretch>
          </p:blipFill>
          <p:spPr>
            <a:xfrm>
              <a:off x="3544603" y="59849"/>
              <a:ext cx="5102794" cy="5816088"/>
            </a:xfrm>
            <a:prstGeom prst="rect">
              <a:avLst/>
            </a:prstGeom>
          </p:spPr>
        </p:pic>
      </p:grpSp>
      <p:sp>
        <p:nvSpPr>
          <p:cNvPr id="11" name="TextBox 10"/>
          <p:cNvSpPr txBox="1"/>
          <p:nvPr/>
        </p:nvSpPr>
        <p:spPr>
          <a:xfrm>
            <a:off x="152400" y="533400"/>
            <a:ext cx="4495800" cy="2523768"/>
          </a:xfrm>
          <a:prstGeom prst="rect">
            <a:avLst/>
          </a:prstGeom>
          <a:noFill/>
        </p:spPr>
        <p:txBody>
          <a:bodyPr wrap="square" rtlCol="0">
            <a:spAutoFit/>
          </a:bodyPr>
          <a:lstStyle/>
          <a:p>
            <a:r>
              <a:rPr lang="en-US" sz="2800" dirty="0" err="1" smtClean="0">
                <a:solidFill>
                  <a:srgbClr val="0000FF"/>
                </a:solidFill>
                <a:latin typeface="Times New Roman" panose="02020603050405020304" pitchFamily="18" charset="0"/>
                <a:cs typeface="Times New Roman" panose="02020603050405020304" pitchFamily="18" charset="0"/>
              </a:rPr>
              <a:t>Illumina</a:t>
            </a:r>
            <a:r>
              <a:rPr lang="en-US" sz="2800" dirty="0" smtClean="0">
                <a:solidFill>
                  <a:srgbClr val="0000FF"/>
                </a:solidFill>
                <a:latin typeface="Times New Roman" panose="02020603050405020304" pitchFamily="18" charset="0"/>
                <a:cs typeface="Times New Roman" panose="02020603050405020304" pitchFamily="18" charset="0"/>
              </a:rPr>
              <a:t> </a:t>
            </a:r>
            <a:r>
              <a:rPr lang="en-US" sz="2800" dirty="0" err="1" smtClean="0">
                <a:solidFill>
                  <a:srgbClr val="0000FF"/>
                </a:solidFill>
                <a:latin typeface="Times New Roman" panose="02020603050405020304" pitchFamily="18" charset="0"/>
                <a:cs typeface="Times New Roman" panose="02020603050405020304" pitchFamily="18" charset="0"/>
              </a:rPr>
              <a:t>NextSeq</a:t>
            </a:r>
            <a:r>
              <a:rPr lang="en-US" sz="2800" dirty="0" smtClean="0">
                <a:solidFill>
                  <a:srgbClr val="0000FF"/>
                </a:solidFill>
                <a:latin typeface="Times New Roman" panose="02020603050405020304" pitchFamily="18" charset="0"/>
                <a:cs typeface="Times New Roman" panose="02020603050405020304" pitchFamily="18" charset="0"/>
              </a:rPr>
              <a:t> Sequencing</a:t>
            </a:r>
            <a:endParaRPr lang="en-US" sz="2400" dirty="0" smtClean="0">
              <a:latin typeface="Times New Roman" panose="02020603050405020304" pitchFamily="18" charset="0"/>
              <a:cs typeface="Times New Roman" panose="02020603050405020304" pitchFamily="18" charset="0"/>
            </a:endParaRPr>
          </a:p>
          <a:p>
            <a:pPr>
              <a:spcAft>
                <a:spcPts val="600"/>
              </a:spcAft>
              <a:buFont typeface="Arial"/>
              <a:buChar char="•"/>
            </a:pPr>
            <a:endParaRPr lang="en-US" sz="1400" dirty="0" smtClean="0">
              <a:latin typeface="Times New Roman" panose="02020603050405020304" pitchFamily="18" charset="0"/>
              <a:cs typeface="Times New Roman" panose="02020603050405020304" pitchFamily="18" charset="0"/>
            </a:endParaRPr>
          </a:p>
          <a:p>
            <a:pPr>
              <a:spcAft>
                <a:spcPts val="600"/>
              </a:spcAft>
              <a:buFont typeface="Arial"/>
              <a:buChar char="•"/>
            </a:pPr>
            <a:r>
              <a:rPr lang="en-US" sz="2400" dirty="0" smtClean="0">
                <a:latin typeface="Times New Roman" panose="02020603050405020304" pitchFamily="18" charset="0"/>
                <a:cs typeface="Times New Roman" panose="02020603050405020304" pitchFamily="18" charset="0"/>
              </a:rPr>
              <a:t> 6 libraries total </a:t>
            </a:r>
          </a:p>
          <a:p>
            <a:pPr>
              <a:spcAft>
                <a:spcPts val="600"/>
              </a:spcAft>
              <a:buFont typeface="Arial"/>
              <a:buChar char="•"/>
            </a:pPr>
            <a:r>
              <a:rPr lang="en-US" sz="2400" dirty="0" smtClean="0">
                <a:latin typeface="Times New Roman" panose="02020603050405020304" pitchFamily="18" charset="0"/>
                <a:cs typeface="Times New Roman" panose="02020603050405020304" pitchFamily="18" charset="0"/>
              </a:rPr>
              <a:t> 2 genotypes: Coker and M120</a:t>
            </a:r>
          </a:p>
          <a:p>
            <a:pPr>
              <a:spcAft>
                <a:spcPts val="600"/>
              </a:spcAft>
              <a:buFont typeface="Arial"/>
              <a:buChar char="•"/>
            </a:pPr>
            <a:r>
              <a:rPr lang="en-US" sz="2400" dirty="0" smtClean="0">
                <a:latin typeface="Times New Roman" panose="02020603050405020304" pitchFamily="18" charset="0"/>
                <a:cs typeface="Times New Roman" panose="02020603050405020304" pitchFamily="18" charset="0"/>
              </a:rPr>
              <a:t> 3 treatments (0, 12, and 30 DAI)</a:t>
            </a:r>
          </a:p>
          <a:p>
            <a:pPr>
              <a:spcAft>
                <a:spcPts val="600"/>
              </a:spcAft>
              <a:buFont typeface="Arial"/>
              <a:buChar char="•"/>
            </a:pPr>
            <a:r>
              <a:rPr lang="en-US" sz="2400" dirty="0" smtClean="0">
                <a:latin typeface="Times New Roman" panose="02020603050405020304" pitchFamily="18" charset="0"/>
                <a:cs typeface="Times New Roman" panose="02020603050405020304" pitchFamily="18" charset="0"/>
              </a:rPr>
              <a:t>  paired-end reads 150 </a:t>
            </a:r>
            <a:r>
              <a:rPr lang="en-US" sz="2400" dirty="0" err="1" smtClean="0">
                <a:latin typeface="Times New Roman" panose="02020603050405020304" pitchFamily="18" charset="0"/>
                <a:cs typeface="Times New Roman" panose="02020603050405020304" pitchFamily="18" charset="0"/>
              </a:rPr>
              <a:t>bp</a:t>
            </a:r>
            <a:r>
              <a:rPr lang="en-US" sz="2400" dirty="0" smtClean="0">
                <a:latin typeface="Times New Roman" panose="02020603050405020304" pitchFamily="18" charset="0"/>
                <a:cs typeface="Times New Roman" panose="02020603050405020304" pitchFamily="18" charset="0"/>
              </a:rPr>
              <a:t> </a:t>
            </a:r>
            <a:endParaRPr lang="en-US" sz="2400" dirty="0"/>
          </a:p>
        </p:txBody>
      </p:sp>
      <p:sp>
        <p:nvSpPr>
          <p:cNvPr id="13" name="TextBox 12"/>
          <p:cNvSpPr txBox="1"/>
          <p:nvPr/>
        </p:nvSpPr>
        <p:spPr>
          <a:xfrm>
            <a:off x="4572000" y="0"/>
            <a:ext cx="4495800" cy="707886"/>
          </a:xfrm>
          <a:prstGeom prst="rect">
            <a:avLst/>
          </a:prstGeom>
          <a:noFill/>
        </p:spPr>
        <p:txBody>
          <a:bodyPr wrap="square" rtlCol="0">
            <a:spAutoFit/>
          </a:bodyPr>
          <a:lstStyle/>
          <a:p>
            <a:pPr algn="ctr"/>
            <a:r>
              <a:rPr lang="en-US" sz="2000" b="1" dirty="0" err="1" smtClean="0">
                <a:solidFill>
                  <a:srgbClr val="FF0000"/>
                </a:solidFill>
              </a:rPr>
              <a:t>HeatMap</a:t>
            </a:r>
            <a:r>
              <a:rPr lang="en-US" sz="2000" b="1" dirty="0" smtClean="0">
                <a:solidFill>
                  <a:srgbClr val="FF0000"/>
                </a:solidFill>
              </a:rPr>
              <a:t> of all genes at 0, 12, and 30 DAI in Coker and M120</a:t>
            </a:r>
            <a:endParaRPr lang="en-US" sz="2000" b="1" dirty="0">
              <a:solidFill>
                <a:srgbClr val="FF0000"/>
              </a:solidFill>
            </a:endParaRPr>
          </a:p>
        </p:txBody>
      </p:sp>
      <p:graphicFrame>
        <p:nvGraphicFramePr>
          <p:cNvPr id="15" name="Table 14"/>
          <p:cNvGraphicFramePr>
            <a:graphicFrameLocks noGrp="1"/>
          </p:cNvGraphicFramePr>
          <p:nvPr/>
        </p:nvGraphicFramePr>
        <p:xfrm>
          <a:off x="469900" y="3416296"/>
          <a:ext cx="3873500" cy="3053448"/>
        </p:xfrm>
        <a:graphic>
          <a:graphicData uri="http://schemas.openxmlformats.org/drawingml/2006/table">
            <a:tbl>
              <a:tblPr/>
              <a:tblGrid>
                <a:gridCol w="2120900"/>
                <a:gridCol w="1752600"/>
              </a:tblGrid>
              <a:tr h="415472">
                <a:tc>
                  <a:txBody>
                    <a:bodyPr/>
                    <a:lstStyle/>
                    <a:p>
                      <a:pPr algn="l" fontAlgn="b"/>
                      <a:r>
                        <a:rPr lang="en-US" sz="2400" b="0" i="0" u="none" strike="noStrike">
                          <a:solidFill>
                            <a:srgbClr val="000000"/>
                          </a:solidFill>
                          <a:latin typeface="Calibri"/>
                        </a:rPr>
                        <a:t>Library </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400" b="0" i="0" u="none" strike="noStrike">
                          <a:solidFill>
                            <a:srgbClr val="000000"/>
                          </a:solidFill>
                          <a:latin typeface="Calibri"/>
                        </a:rPr>
                        <a:t>good quality</a:t>
                      </a:r>
                    </a:p>
                  </a:txBody>
                  <a:tcPr marL="12700" marR="12700" marT="127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5472">
                <a:tc>
                  <a:txBody>
                    <a:bodyPr/>
                    <a:lstStyle/>
                    <a:p>
                      <a:pPr algn="l" fontAlgn="b"/>
                      <a:r>
                        <a:rPr lang="en-US" sz="2400" b="0" i="0" u="none" strike="noStrike">
                          <a:solidFill>
                            <a:srgbClr val="000000"/>
                          </a:solidFill>
                          <a:latin typeface="Calibri"/>
                        </a:rPr>
                        <a:t>M120 0 DAI</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400" b="0" i="0" u="none" strike="noStrike">
                          <a:solidFill>
                            <a:srgbClr val="000000"/>
                          </a:solidFill>
                          <a:latin typeface="Calibri"/>
                        </a:rPr>
                        <a:t> 18,628,176 </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415472">
                <a:tc>
                  <a:txBody>
                    <a:bodyPr/>
                    <a:lstStyle/>
                    <a:p>
                      <a:pPr algn="l" fontAlgn="b"/>
                      <a:r>
                        <a:rPr lang="en-US" sz="2400" b="0" i="0" u="none" strike="noStrike">
                          <a:solidFill>
                            <a:srgbClr val="000000"/>
                          </a:solidFill>
                          <a:latin typeface="Calibri"/>
                        </a:rPr>
                        <a:t>M120 12 DAI</a:t>
                      </a:r>
                    </a:p>
                  </a:txBody>
                  <a:tcPr marL="12700" marR="12700" marT="12700" marB="0" anchor="b">
                    <a:lnL>
                      <a:noFill/>
                    </a:lnL>
                    <a:lnR>
                      <a:noFill/>
                    </a:lnR>
                    <a:lnT>
                      <a:noFill/>
                    </a:lnT>
                    <a:lnB>
                      <a:noFill/>
                    </a:lnB>
                  </a:tcPr>
                </a:tc>
                <a:tc>
                  <a:txBody>
                    <a:bodyPr/>
                    <a:lstStyle/>
                    <a:p>
                      <a:pPr algn="ctr" fontAlgn="b"/>
                      <a:r>
                        <a:rPr lang="en-US" sz="2400" b="0" i="0" u="none" strike="noStrike">
                          <a:solidFill>
                            <a:srgbClr val="000000"/>
                          </a:solidFill>
                          <a:latin typeface="Calibri"/>
                        </a:rPr>
                        <a:t> 29,061,782 </a:t>
                      </a:r>
                    </a:p>
                  </a:txBody>
                  <a:tcPr marL="12700" marR="12700" marT="12700" marB="0" anchor="b">
                    <a:lnL>
                      <a:noFill/>
                    </a:lnL>
                    <a:lnR>
                      <a:noFill/>
                    </a:lnR>
                    <a:lnT>
                      <a:noFill/>
                    </a:lnT>
                    <a:lnB>
                      <a:noFill/>
                    </a:lnB>
                  </a:tcPr>
                </a:tc>
              </a:tr>
              <a:tr h="415472">
                <a:tc>
                  <a:txBody>
                    <a:bodyPr/>
                    <a:lstStyle/>
                    <a:p>
                      <a:pPr algn="l" fontAlgn="b"/>
                      <a:r>
                        <a:rPr lang="en-US" sz="2400" b="0" i="0" u="none" strike="noStrike">
                          <a:solidFill>
                            <a:srgbClr val="000000"/>
                          </a:solidFill>
                          <a:latin typeface="Calibri"/>
                        </a:rPr>
                        <a:t>M120 30 DAI</a:t>
                      </a:r>
                    </a:p>
                  </a:txBody>
                  <a:tcPr marL="12700" marR="12700" marT="12700" marB="0" anchor="b">
                    <a:lnL>
                      <a:noFill/>
                    </a:lnL>
                    <a:lnR>
                      <a:noFill/>
                    </a:lnR>
                    <a:lnT>
                      <a:noFill/>
                    </a:lnT>
                    <a:lnB>
                      <a:noFill/>
                    </a:lnB>
                  </a:tcPr>
                </a:tc>
                <a:tc>
                  <a:txBody>
                    <a:bodyPr/>
                    <a:lstStyle/>
                    <a:p>
                      <a:pPr algn="ctr" fontAlgn="b"/>
                      <a:r>
                        <a:rPr lang="en-US" sz="2400" b="0" i="0" u="none" strike="noStrike">
                          <a:solidFill>
                            <a:srgbClr val="000000"/>
                          </a:solidFill>
                          <a:latin typeface="Calibri"/>
                        </a:rPr>
                        <a:t> 33,791,327 </a:t>
                      </a:r>
                    </a:p>
                  </a:txBody>
                  <a:tcPr marL="12700" marR="12700" marT="12700" marB="0" anchor="b">
                    <a:lnL>
                      <a:noFill/>
                    </a:lnL>
                    <a:lnR>
                      <a:noFill/>
                    </a:lnR>
                    <a:lnT>
                      <a:noFill/>
                    </a:lnT>
                    <a:lnB>
                      <a:noFill/>
                    </a:lnB>
                  </a:tcPr>
                </a:tc>
              </a:tr>
              <a:tr h="560616">
                <a:tc>
                  <a:txBody>
                    <a:bodyPr/>
                    <a:lstStyle/>
                    <a:p>
                      <a:pPr algn="l" fontAlgn="b"/>
                      <a:r>
                        <a:rPr lang="en-US" sz="2400" b="0" i="0" u="none" strike="noStrike">
                          <a:solidFill>
                            <a:srgbClr val="000000"/>
                          </a:solidFill>
                          <a:latin typeface="Calibri"/>
                        </a:rPr>
                        <a:t>Coker 0 DAI</a:t>
                      </a:r>
                    </a:p>
                  </a:txBody>
                  <a:tcPr marL="12700" marR="12700" marT="12700" marB="0" anchor="b">
                    <a:lnL>
                      <a:noFill/>
                    </a:lnL>
                    <a:lnR>
                      <a:noFill/>
                    </a:lnR>
                    <a:lnT>
                      <a:noFill/>
                    </a:lnT>
                    <a:lnB>
                      <a:noFill/>
                    </a:lnB>
                  </a:tcPr>
                </a:tc>
                <a:tc>
                  <a:txBody>
                    <a:bodyPr/>
                    <a:lstStyle/>
                    <a:p>
                      <a:pPr algn="ctr" fontAlgn="b"/>
                      <a:r>
                        <a:rPr lang="en-US" sz="2400" b="0" i="0" u="none" strike="noStrike">
                          <a:solidFill>
                            <a:srgbClr val="000000"/>
                          </a:solidFill>
                          <a:latin typeface="Calibri"/>
                        </a:rPr>
                        <a:t> 22,033,577 </a:t>
                      </a:r>
                    </a:p>
                  </a:txBody>
                  <a:tcPr marL="12700" marR="12700" marT="12700" marB="0" anchor="b">
                    <a:lnL>
                      <a:noFill/>
                    </a:lnL>
                    <a:lnR>
                      <a:noFill/>
                    </a:lnR>
                    <a:lnT>
                      <a:noFill/>
                    </a:lnT>
                    <a:lnB>
                      <a:noFill/>
                    </a:lnB>
                  </a:tcPr>
                </a:tc>
              </a:tr>
              <a:tr h="415472">
                <a:tc>
                  <a:txBody>
                    <a:bodyPr/>
                    <a:lstStyle/>
                    <a:p>
                      <a:pPr algn="l" fontAlgn="b"/>
                      <a:r>
                        <a:rPr lang="en-US" sz="2400" b="0" i="0" u="none" strike="noStrike">
                          <a:solidFill>
                            <a:srgbClr val="000000"/>
                          </a:solidFill>
                          <a:latin typeface="Calibri"/>
                        </a:rPr>
                        <a:t>Coker 12 DAI</a:t>
                      </a:r>
                    </a:p>
                  </a:txBody>
                  <a:tcPr marL="12700" marR="12700" marT="12700" marB="0" anchor="b">
                    <a:lnL>
                      <a:noFill/>
                    </a:lnL>
                    <a:lnR>
                      <a:noFill/>
                    </a:lnR>
                    <a:lnT>
                      <a:noFill/>
                    </a:lnT>
                    <a:lnB>
                      <a:noFill/>
                    </a:lnB>
                  </a:tcPr>
                </a:tc>
                <a:tc>
                  <a:txBody>
                    <a:bodyPr/>
                    <a:lstStyle/>
                    <a:p>
                      <a:pPr algn="ctr" fontAlgn="b"/>
                      <a:r>
                        <a:rPr lang="en-US" sz="2400" b="0" i="0" u="none" strike="noStrike">
                          <a:solidFill>
                            <a:srgbClr val="000000"/>
                          </a:solidFill>
                          <a:latin typeface="Calibri"/>
                        </a:rPr>
                        <a:t> 22,562,428 </a:t>
                      </a:r>
                    </a:p>
                  </a:txBody>
                  <a:tcPr marL="12700" marR="12700" marT="12700" marB="0" anchor="b">
                    <a:lnL>
                      <a:noFill/>
                    </a:lnL>
                    <a:lnR>
                      <a:noFill/>
                    </a:lnR>
                    <a:lnT>
                      <a:noFill/>
                    </a:lnT>
                    <a:lnB>
                      <a:noFill/>
                    </a:lnB>
                  </a:tcPr>
                </a:tc>
              </a:tr>
              <a:tr h="415472">
                <a:tc>
                  <a:txBody>
                    <a:bodyPr/>
                    <a:lstStyle/>
                    <a:p>
                      <a:pPr algn="l" fontAlgn="b"/>
                      <a:r>
                        <a:rPr lang="en-US" sz="2400" b="0" i="0" u="none" strike="noStrike">
                          <a:solidFill>
                            <a:srgbClr val="000000"/>
                          </a:solidFill>
                          <a:latin typeface="Calibri"/>
                        </a:rPr>
                        <a:t>Coker 30 DAI</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latin typeface="Calibri"/>
                        </a:rPr>
                        <a:t> 23,110,355 </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37244" t="28842" r="28398" b="24391"/>
          <a:stretch/>
        </p:blipFill>
        <p:spPr>
          <a:xfrm>
            <a:off x="92131" y="1600201"/>
            <a:ext cx="4708469" cy="3276600"/>
          </a:xfrm>
          <a:prstGeom prst="rect">
            <a:avLst/>
          </a:prstGeom>
          <a:ln w="3175" cmpd="sng">
            <a:solidFill>
              <a:schemeClr val="tx1"/>
            </a:solidFill>
          </a:ln>
        </p:spPr>
      </p:pic>
      <p:pic>
        <p:nvPicPr>
          <p:cNvPr id="7" name="Picture 6"/>
          <p:cNvPicPr>
            <a:picLocks noChangeAspect="1"/>
          </p:cNvPicPr>
          <p:nvPr/>
        </p:nvPicPr>
        <p:blipFill rotWithShape="1">
          <a:blip r:embed="rId4"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l="37372" t="23576" r="27884" b="21508"/>
          <a:stretch/>
        </p:blipFill>
        <p:spPr>
          <a:xfrm>
            <a:off x="4936991" y="1600200"/>
            <a:ext cx="4054609" cy="3276600"/>
          </a:xfrm>
          <a:prstGeom prst="rect">
            <a:avLst/>
          </a:prstGeom>
          <a:ln w="3175" cmpd="sng">
            <a:solidFill>
              <a:schemeClr val="tx1"/>
            </a:solidFill>
          </a:ln>
        </p:spPr>
      </p:pic>
      <p:sp>
        <p:nvSpPr>
          <p:cNvPr id="9" name="TextBox 8"/>
          <p:cNvSpPr txBox="1"/>
          <p:nvPr/>
        </p:nvSpPr>
        <p:spPr>
          <a:xfrm>
            <a:off x="0" y="224135"/>
            <a:ext cx="9144000" cy="1323439"/>
          </a:xfrm>
          <a:prstGeom prst="rect">
            <a:avLst/>
          </a:prstGeom>
          <a:noFill/>
        </p:spPr>
        <p:txBody>
          <a:bodyPr wrap="square" rtlCol="0">
            <a:spAutoFit/>
          </a:bodyPr>
          <a:lstStyle/>
          <a:p>
            <a:pPr algn="ctr"/>
            <a:r>
              <a:rPr lang="en-US" sz="4000" dirty="0" smtClean="0">
                <a:solidFill>
                  <a:srgbClr val="FF281F"/>
                </a:solidFill>
                <a:latin typeface="+mj-lt"/>
                <a:cs typeface="Times New Roman"/>
              </a:rPr>
              <a:t>Differentially expressed genes in resistant and susceptible parent</a:t>
            </a:r>
            <a:endParaRPr lang="en-US" sz="4000" dirty="0">
              <a:solidFill>
                <a:srgbClr val="FF281F"/>
              </a:solidFill>
              <a:latin typeface="+mj-lt"/>
              <a:cs typeface="Times New Roman"/>
            </a:endParaRPr>
          </a:p>
        </p:txBody>
      </p:sp>
      <p:sp>
        <p:nvSpPr>
          <p:cNvPr id="10" name="TextBox 9"/>
          <p:cNvSpPr txBox="1"/>
          <p:nvPr/>
        </p:nvSpPr>
        <p:spPr>
          <a:xfrm>
            <a:off x="1066800" y="4876800"/>
            <a:ext cx="2693766" cy="830997"/>
          </a:xfrm>
          <a:prstGeom prst="rect">
            <a:avLst/>
          </a:prstGeom>
          <a:noFill/>
        </p:spPr>
        <p:txBody>
          <a:bodyPr wrap="none" rtlCol="0">
            <a:spAutoFit/>
          </a:bodyPr>
          <a:lstStyle/>
          <a:p>
            <a:pPr algn="ctr"/>
            <a:r>
              <a:rPr lang="en-US" sz="2400" dirty="0" smtClean="0"/>
              <a:t>Coker</a:t>
            </a:r>
          </a:p>
          <a:p>
            <a:pPr algn="ctr"/>
            <a:r>
              <a:rPr lang="en-US" sz="2400" dirty="0" smtClean="0"/>
              <a:t>(Susceptible parent) </a:t>
            </a:r>
            <a:endParaRPr lang="en-US" sz="2400" dirty="0"/>
          </a:p>
        </p:txBody>
      </p:sp>
      <p:sp>
        <p:nvSpPr>
          <p:cNvPr id="11" name="TextBox 10"/>
          <p:cNvSpPr txBox="1"/>
          <p:nvPr/>
        </p:nvSpPr>
        <p:spPr>
          <a:xfrm>
            <a:off x="6019800" y="4876800"/>
            <a:ext cx="2399816" cy="830997"/>
          </a:xfrm>
          <a:prstGeom prst="rect">
            <a:avLst/>
          </a:prstGeom>
          <a:noFill/>
        </p:spPr>
        <p:txBody>
          <a:bodyPr wrap="none" rtlCol="0">
            <a:spAutoFit/>
          </a:bodyPr>
          <a:lstStyle/>
          <a:p>
            <a:pPr algn="ctr"/>
            <a:r>
              <a:rPr lang="en-US" sz="2400" dirty="0" smtClean="0"/>
              <a:t>M120</a:t>
            </a:r>
          </a:p>
          <a:p>
            <a:pPr algn="ctr"/>
            <a:r>
              <a:rPr lang="en-US" sz="2400" dirty="0" smtClean="0"/>
              <a:t>(Resistant parent)</a:t>
            </a:r>
            <a:endParaRPr lang="en-US" sz="2400" dirty="0"/>
          </a:p>
        </p:txBody>
      </p:sp>
      <p:sp>
        <p:nvSpPr>
          <p:cNvPr id="12" name="TextBox 11"/>
          <p:cNvSpPr txBox="1"/>
          <p:nvPr/>
        </p:nvSpPr>
        <p:spPr>
          <a:xfrm>
            <a:off x="2286000" y="1524000"/>
            <a:ext cx="1846254" cy="523220"/>
          </a:xfrm>
          <a:prstGeom prst="rect">
            <a:avLst/>
          </a:prstGeom>
          <a:noFill/>
        </p:spPr>
        <p:txBody>
          <a:bodyPr wrap="none" rtlCol="0">
            <a:spAutoFit/>
          </a:bodyPr>
          <a:lstStyle/>
          <a:p>
            <a:r>
              <a:rPr lang="en-US" sz="2800" dirty="0" smtClean="0">
                <a:solidFill>
                  <a:srgbClr val="0000FF"/>
                </a:solidFill>
              </a:rPr>
              <a:t>1547 genes</a:t>
            </a:r>
            <a:endParaRPr lang="en-US" sz="2800" dirty="0">
              <a:solidFill>
                <a:srgbClr val="0000FF"/>
              </a:solidFill>
            </a:endParaRPr>
          </a:p>
        </p:txBody>
      </p:sp>
      <p:sp>
        <p:nvSpPr>
          <p:cNvPr id="13" name="TextBox 12"/>
          <p:cNvSpPr txBox="1"/>
          <p:nvPr/>
        </p:nvSpPr>
        <p:spPr>
          <a:xfrm>
            <a:off x="5270500" y="6083300"/>
            <a:ext cx="184666" cy="369332"/>
          </a:xfrm>
          <a:prstGeom prst="rect">
            <a:avLst/>
          </a:prstGeom>
          <a:noFill/>
        </p:spPr>
        <p:txBody>
          <a:bodyPr wrap="none" rtlCol="0">
            <a:spAutoFit/>
          </a:bodyPr>
          <a:lstStyle/>
          <a:p>
            <a:endParaRPr lang="en-US" dirty="0"/>
          </a:p>
        </p:txBody>
      </p:sp>
      <p:sp>
        <p:nvSpPr>
          <p:cNvPr id="14" name="TextBox 13"/>
          <p:cNvSpPr txBox="1"/>
          <p:nvPr/>
        </p:nvSpPr>
        <p:spPr>
          <a:xfrm>
            <a:off x="6705600" y="1524000"/>
            <a:ext cx="1846254" cy="523220"/>
          </a:xfrm>
          <a:prstGeom prst="rect">
            <a:avLst/>
          </a:prstGeom>
          <a:noFill/>
        </p:spPr>
        <p:txBody>
          <a:bodyPr wrap="none" rtlCol="0">
            <a:spAutoFit/>
          </a:bodyPr>
          <a:lstStyle/>
          <a:p>
            <a:r>
              <a:rPr lang="en-US" sz="2800" dirty="0" smtClean="0">
                <a:solidFill>
                  <a:srgbClr val="0000FF"/>
                </a:solidFill>
              </a:rPr>
              <a:t>1417 genes</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224135"/>
            <a:ext cx="9144000" cy="1323439"/>
          </a:xfrm>
          <a:prstGeom prst="rect">
            <a:avLst/>
          </a:prstGeom>
          <a:noFill/>
        </p:spPr>
        <p:txBody>
          <a:bodyPr wrap="square" rtlCol="0">
            <a:spAutoFit/>
          </a:bodyPr>
          <a:lstStyle/>
          <a:p>
            <a:pPr algn="ctr"/>
            <a:r>
              <a:rPr lang="en-US" sz="4000" dirty="0" smtClean="0">
                <a:solidFill>
                  <a:srgbClr val="FF281F"/>
                </a:solidFill>
                <a:latin typeface="+mj-lt"/>
                <a:cs typeface="Times New Roman"/>
              </a:rPr>
              <a:t>Differentially expressed genes at 12 and 30 DAI in Coker and M120 parent</a:t>
            </a:r>
            <a:endParaRPr lang="en-US" sz="4000" dirty="0">
              <a:solidFill>
                <a:srgbClr val="FF281F"/>
              </a:solidFill>
              <a:latin typeface="+mj-lt"/>
              <a:cs typeface="Times New Roman"/>
            </a:endParaRPr>
          </a:p>
        </p:txBody>
      </p:sp>
      <p:pic>
        <p:nvPicPr>
          <p:cNvPr id="3" name="Picture 2"/>
          <p:cNvPicPr>
            <a:picLocks noChangeAspect="1"/>
          </p:cNvPicPr>
          <p:nvPr/>
        </p:nvPicPr>
        <p:blipFill rotWithShape="1">
          <a:blip r:embed="rId3"/>
          <a:srcRect l="35078" t="36166" r="34153" b="24381"/>
          <a:stretch/>
        </p:blipFill>
        <p:spPr>
          <a:xfrm>
            <a:off x="76200" y="1600200"/>
            <a:ext cx="4649490" cy="3048000"/>
          </a:xfrm>
          <a:prstGeom prst="rect">
            <a:avLst/>
          </a:prstGeom>
          <a:ln w="3175" cmpd="sng">
            <a:solidFill>
              <a:schemeClr val="tx1"/>
            </a:solidFill>
          </a:ln>
        </p:spPr>
      </p:pic>
      <p:pic>
        <p:nvPicPr>
          <p:cNvPr id="4" name="Picture 3"/>
          <p:cNvPicPr>
            <a:picLocks noChangeAspect="1"/>
          </p:cNvPicPr>
          <p:nvPr/>
        </p:nvPicPr>
        <p:blipFill rotWithShape="1">
          <a:blip r:embed="rId4"/>
          <a:srcRect l="35271" t="34571" r="34964" b="23963"/>
          <a:stretch/>
        </p:blipFill>
        <p:spPr>
          <a:xfrm>
            <a:off x="4800600" y="1600201"/>
            <a:ext cx="4279392" cy="3047999"/>
          </a:xfrm>
          <a:prstGeom prst="rect">
            <a:avLst/>
          </a:prstGeom>
          <a:ln w="3175" cmpd="sng">
            <a:solidFill>
              <a:schemeClr val="tx1"/>
            </a:solidFill>
          </a:ln>
        </p:spPr>
      </p:pic>
      <p:sp>
        <p:nvSpPr>
          <p:cNvPr id="5" name="TextBox 4"/>
          <p:cNvSpPr txBox="1"/>
          <p:nvPr/>
        </p:nvSpPr>
        <p:spPr>
          <a:xfrm>
            <a:off x="627040" y="4648200"/>
            <a:ext cx="3297597" cy="461665"/>
          </a:xfrm>
          <a:prstGeom prst="rect">
            <a:avLst/>
          </a:prstGeom>
          <a:noFill/>
        </p:spPr>
        <p:txBody>
          <a:bodyPr wrap="none" rtlCol="0">
            <a:spAutoFit/>
          </a:bodyPr>
          <a:lstStyle/>
          <a:p>
            <a:pPr algn="ctr"/>
            <a:r>
              <a:rPr lang="en-US" sz="2400" dirty="0" smtClean="0"/>
              <a:t>12 Days after Inoculation</a:t>
            </a:r>
            <a:endParaRPr lang="en-US" sz="2400" dirty="0"/>
          </a:p>
        </p:txBody>
      </p:sp>
      <p:sp>
        <p:nvSpPr>
          <p:cNvPr id="6" name="TextBox 5"/>
          <p:cNvSpPr txBox="1"/>
          <p:nvPr/>
        </p:nvSpPr>
        <p:spPr>
          <a:xfrm>
            <a:off x="5410200" y="4648200"/>
            <a:ext cx="3297597" cy="461665"/>
          </a:xfrm>
          <a:prstGeom prst="rect">
            <a:avLst/>
          </a:prstGeom>
          <a:noFill/>
        </p:spPr>
        <p:txBody>
          <a:bodyPr wrap="none" rtlCol="0">
            <a:spAutoFit/>
          </a:bodyPr>
          <a:lstStyle/>
          <a:p>
            <a:pPr algn="ctr"/>
            <a:r>
              <a:rPr lang="en-US" sz="2400" dirty="0" smtClean="0"/>
              <a:t>30 Days after Inoculation</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Group 2"/>
          <p:cNvGrpSpPr/>
          <p:nvPr/>
        </p:nvGrpSpPr>
        <p:grpSpPr>
          <a:xfrm>
            <a:off x="2286080" y="5638797"/>
            <a:ext cx="1447642" cy="1219199"/>
            <a:chOff x="8401361" y="5886707"/>
            <a:chExt cx="2072032" cy="932599"/>
          </a:xfrm>
        </p:grpSpPr>
        <p:sp>
          <p:nvSpPr>
            <p:cNvPr id="5" name="TextBox 4"/>
            <p:cNvSpPr txBox="1"/>
            <p:nvPr/>
          </p:nvSpPr>
          <p:spPr>
            <a:xfrm rot="5400000">
              <a:off x="8177353" y="6110717"/>
              <a:ext cx="932594" cy="484578"/>
            </a:xfrm>
            <a:prstGeom prst="rect">
              <a:avLst/>
            </a:prstGeom>
            <a:noFill/>
          </p:spPr>
          <p:txBody>
            <a:bodyPr wrap="square" rtlCol="0">
              <a:spAutoFit/>
            </a:bodyPr>
            <a:lstStyle/>
            <a:p>
              <a:r>
                <a:rPr lang="en-US" sz="1600" dirty="0" smtClean="0"/>
                <a:t>Coker - 12</a:t>
              </a:r>
              <a:endParaRPr lang="en-US" sz="1600" dirty="0"/>
            </a:p>
          </p:txBody>
        </p:sp>
        <p:sp>
          <p:nvSpPr>
            <p:cNvPr id="6" name="TextBox 5"/>
            <p:cNvSpPr txBox="1"/>
            <p:nvPr/>
          </p:nvSpPr>
          <p:spPr>
            <a:xfrm rot="5400000">
              <a:off x="8537897" y="6110719"/>
              <a:ext cx="932596" cy="484578"/>
            </a:xfrm>
            <a:prstGeom prst="rect">
              <a:avLst/>
            </a:prstGeom>
            <a:noFill/>
          </p:spPr>
          <p:txBody>
            <a:bodyPr wrap="square" rtlCol="0">
              <a:spAutoFit/>
            </a:bodyPr>
            <a:lstStyle/>
            <a:p>
              <a:r>
                <a:rPr lang="en-US" sz="1600" dirty="0" smtClean="0"/>
                <a:t>Coker - 30</a:t>
              </a:r>
              <a:endParaRPr lang="en-US" sz="1600" dirty="0"/>
            </a:p>
          </p:txBody>
        </p:sp>
        <p:sp>
          <p:nvSpPr>
            <p:cNvPr id="7" name="TextBox 6"/>
            <p:cNvSpPr txBox="1"/>
            <p:nvPr/>
          </p:nvSpPr>
          <p:spPr>
            <a:xfrm rot="5400000">
              <a:off x="8937318" y="6027722"/>
              <a:ext cx="766607" cy="484578"/>
            </a:xfrm>
            <a:prstGeom prst="rect">
              <a:avLst/>
            </a:prstGeom>
            <a:noFill/>
          </p:spPr>
          <p:txBody>
            <a:bodyPr wrap="square" rtlCol="0">
              <a:spAutoFit/>
            </a:bodyPr>
            <a:lstStyle/>
            <a:p>
              <a:r>
                <a:rPr lang="en-US" sz="1600" dirty="0" smtClean="0"/>
                <a:t>Coker - 0</a:t>
              </a:r>
              <a:endParaRPr lang="en-US" sz="1600" dirty="0"/>
            </a:p>
          </p:txBody>
        </p:sp>
        <p:sp>
          <p:nvSpPr>
            <p:cNvPr id="8" name="TextBox 7"/>
            <p:cNvSpPr txBox="1"/>
            <p:nvPr/>
          </p:nvSpPr>
          <p:spPr>
            <a:xfrm rot="5400000">
              <a:off x="9189348" y="6073716"/>
              <a:ext cx="858592" cy="484578"/>
            </a:xfrm>
            <a:prstGeom prst="rect">
              <a:avLst/>
            </a:prstGeom>
            <a:noFill/>
          </p:spPr>
          <p:txBody>
            <a:bodyPr wrap="square" rtlCol="0">
              <a:spAutoFit/>
            </a:bodyPr>
            <a:lstStyle/>
            <a:p>
              <a:r>
                <a:rPr lang="en-US" sz="1600" dirty="0" smtClean="0"/>
                <a:t>M120 - 12</a:t>
              </a:r>
              <a:endParaRPr lang="en-US" sz="1600" dirty="0"/>
            </a:p>
          </p:txBody>
        </p:sp>
        <p:sp>
          <p:nvSpPr>
            <p:cNvPr id="9" name="TextBox 8"/>
            <p:cNvSpPr txBox="1"/>
            <p:nvPr/>
          </p:nvSpPr>
          <p:spPr>
            <a:xfrm rot="5400000">
              <a:off x="9495303" y="6073716"/>
              <a:ext cx="858592" cy="484578"/>
            </a:xfrm>
            <a:prstGeom prst="rect">
              <a:avLst/>
            </a:prstGeom>
            <a:noFill/>
          </p:spPr>
          <p:txBody>
            <a:bodyPr wrap="square" rtlCol="0">
              <a:spAutoFit/>
            </a:bodyPr>
            <a:lstStyle/>
            <a:p>
              <a:r>
                <a:rPr lang="en-US" sz="1600" dirty="0" smtClean="0"/>
                <a:t>M120 - 30</a:t>
              </a:r>
              <a:endParaRPr lang="en-US" sz="1600" dirty="0"/>
            </a:p>
          </p:txBody>
        </p:sp>
        <p:sp>
          <p:nvSpPr>
            <p:cNvPr id="10" name="TextBox 9"/>
            <p:cNvSpPr txBox="1"/>
            <p:nvPr/>
          </p:nvSpPr>
          <p:spPr>
            <a:xfrm rot="5400000">
              <a:off x="9830313" y="6045209"/>
              <a:ext cx="801582" cy="484578"/>
            </a:xfrm>
            <a:prstGeom prst="rect">
              <a:avLst/>
            </a:prstGeom>
            <a:noFill/>
          </p:spPr>
          <p:txBody>
            <a:bodyPr wrap="square" rtlCol="0">
              <a:spAutoFit/>
            </a:bodyPr>
            <a:lstStyle/>
            <a:p>
              <a:r>
                <a:rPr lang="en-US" sz="1600" dirty="0" smtClean="0"/>
                <a:t>M120 - 0</a:t>
              </a:r>
              <a:endParaRPr lang="en-US" sz="1600" dirty="0"/>
            </a:p>
          </p:txBody>
        </p:sp>
      </p:grpSp>
      <p:pic>
        <p:nvPicPr>
          <p:cNvPr id="4" name="Picture 3"/>
          <p:cNvPicPr>
            <a:picLocks noChangeAspect="1"/>
          </p:cNvPicPr>
          <p:nvPr/>
        </p:nvPicPr>
        <p:blipFill>
          <a:blip r:embed="rId3"/>
          <a:stretch>
            <a:fillRect/>
          </a:stretch>
        </p:blipFill>
        <p:spPr>
          <a:xfrm>
            <a:off x="76200" y="533400"/>
            <a:ext cx="4419600" cy="5170098"/>
          </a:xfrm>
          <a:prstGeom prst="rect">
            <a:avLst/>
          </a:prstGeom>
          <a:ln w="3175" cmpd="sng">
            <a:solidFill>
              <a:schemeClr val="tx1"/>
            </a:solidFill>
          </a:ln>
        </p:spPr>
      </p:pic>
      <p:grpSp>
        <p:nvGrpSpPr>
          <p:cNvPr id="12" name="Group 17"/>
          <p:cNvGrpSpPr/>
          <p:nvPr/>
        </p:nvGrpSpPr>
        <p:grpSpPr>
          <a:xfrm>
            <a:off x="6397824" y="5638799"/>
            <a:ext cx="1863473" cy="1219201"/>
            <a:chOff x="2085279" y="5703182"/>
            <a:chExt cx="2549965" cy="932599"/>
          </a:xfrm>
        </p:grpSpPr>
        <p:sp>
          <p:nvSpPr>
            <p:cNvPr id="14" name="TextBox 13"/>
            <p:cNvSpPr txBox="1"/>
            <p:nvPr/>
          </p:nvSpPr>
          <p:spPr>
            <a:xfrm rot="5400000">
              <a:off x="1850619" y="5937845"/>
              <a:ext cx="932595" cy="463275"/>
            </a:xfrm>
            <a:prstGeom prst="rect">
              <a:avLst/>
            </a:prstGeom>
            <a:noFill/>
          </p:spPr>
          <p:txBody>
            <a:bodyPr wrap="square" rtlCol="0">
              <a:spAutoFit/>
            </a:bodyPr>
            <a:lstStyle/>
            <a:p>
              <a:r>
                <a:rPr lang="en-US" sz="1600" dirty="0" smtClean="0"/>
                <a:t>Coker - 12</a:t>
              </a:r>
              <a:endParaRPr lang="en-US" sz="1600" dirty="0"/>
            </a:p>
          </p:txBody>
        </p:sp>
        <p:sp>
          <p:nvSpPr>
            <p:cNvPr id="15" name="TextBox 14"/>
            <p:cNvSpPr txBox="1"/>
            <p:nvPr/>
          </p:nvSpPr>
          <p:spPr>
            <a:xfrm rot="5400000">
              <a:off x="2267704" y="5937845"/>
              <a:ext cx="932597" cy="463275"/>
            </a:xfrm>
            <a:prstGeom prst="rect">
              <a:avLst/>
            </a:prstGeom>
            <a:noFill/>
          </p:spPr>
          <p:txBody>
            <a:bodyPr wrap="square" rtlCol="0">
              <a:spAutoFit/>
            </a:bodyPr>
            <a:lstStyle/>
            <a:p>
              <a:r>
                <a:rPr lang="en-US" sz="1600" dirty="0" smtClean="0"/>
                <a:t>Coker - 30</a:t>
              </a:r>
              <a:endParaRPr lang="en-US" sz="1600" dirty="0"/>
            </a:p>
          </p:txBody>
        </p:sp>
        <p:sp>
          <p:nvSpPr>
            <p:cNvPr id="16" name="TextBox 15"/>
            <p:cNvSpPr txBox="1"/>
            <p:nvPr/>
          </p:nvSpPr>
          <p:spPr>
            <a:xfrm rot="5400000">
              <a:off x="2729744" y="5854848"/>
              <a:ext cx="766607" cy="463275"/>
            </a:xfrm>
            <a:prstGeom prst="rect">
              <a:avLst/>
            </a:prstGeom>
            <a:noFill/>
          </p:spPr>
          <p:txBody>
            <a:bodyPr wrap="square" rtlCol="0">
              <a:spAutoFit/>
            </a:bodyPr>
            <a:lstStyle/>
            <a:p>
              <a:r>
                <a:rPr lang="en-US" sz="1600" dirty="0" smtClean="0"/>
                <a:t>Coker 0</a:t>
              </a:r>
              <a:endParaRPr lang="en-US" sz="1600" dirty="0"/>
            </a:p>
          </p:txBody>
        </p:sp>
        <p:sp>
          <p:nvSpPr>
            <p:cNvPr id="17" name="TextBox 16"/>
            <p:cNvSpPr txBox="1"/>
            <p:nvPr/>
          </p:nvSpPr>
          <p:spPr>
            <a:xfrm rot="5400000">
              <a:off x="3079778" y="5900844"/>
              <a:ext cx="858593" cy="463275"/>
            </a:xfrm>
            <a:prstGeom prst="rect">
              <a:avLst/>
            </a:prstGeom>
            <a:noFill/>
          </p:spPr>
          <p:txBody>
            <a:bodyPr wrap="square" rtlCol="0">
              <a:spAutoFit/>
            </a:bodyPr>
            <a:lstStyle/>
            <a:p>
              <a:r>
                <a:rPr lang="en-US" sz="1600" dirty="0" smtClean="0"/>
                <a:t>M120 - 12</a:t>
              </a:r>
              <a:endParaRPr lang="en-US" sz="1600" dirty="0"/>
            </a:p>
          </p:txBody>
        </p:sp>
        <p:sp>
          <p:nvSpPr>
            <p:cNvPr id="18" name="TextBox 17"/>
            <p:cNvSpPr txBox="1"/>
            <p:nvPr/>
          </p:nvSpPr>
          <p:spPr>
            <a:xfrm rot="5400000">
              <a:off x="3543062" y="5900844"/>
              <a:ext cx="858593" cy="463275"/>
            </a:xfrm>
            <a:prstGeom prst="rect">
              <a:avLst/>
            </a:prstGeom>
            <a:noFill/>
          </p:spPr>
          <p:txBody>
            <a:bodyPr wrap="square" rtlCol="0">
              <a:spAutoFit/>
            </a:bodyPr>
            <a:lstStyle/>
            <a:p>
              <a:r>
                <a:rPr lang="en-US" sz="1600" dirty="0" smtClean="0"/>
                <a:t>M120 - 30</a:t>
              </a:r>
              <a:endParaRPr lang="en-US" sz="1600" dirty="0"/>
            </a:p>
          </p:txBody>
        </p:sp>
        <p:sp>
          <p:nvSpPr>
            <p:cNvPr id="19" name="TextBox 18"/>
            <p:cNvSpPr txBox="1"/>
            <p:nvPr/>
          </p:nvSpPr>
          <p:spPr>
            <a:xfrm rot="5400000">
              <a:off x="4002816" y="5872338"/>
              <a:ext cx="801582" cy="463275"/>
            </a:xfrm>
            <a:prstGeom prst="rect">
              <a:avLst/>
            </a:prstGeom>
            <a:noFill/>
          </p:spPr>
          <p:txBody>
            <a:bodyPr wrap="square" rtlCol="0">
              <a:spAutoFit/>
            </a:bodyPr>
            <a:lstStyle/>
            <a:p>
              <a:r>
                <a:rPr lang="en-US" sz="1600" dirty="0" smtClean="0"/>
                <a:t>M120 - 0</a:t>
              </a:r>
              <a:endParaRPr lang="en-US" sz="1600" dirty="0"/>
            </a:p>
          </p:txBody>
        </p:sp>
      </p:grpSp>
      <p:pic>
        <p:nvPicPr>
          <p:cNvPr id="13" name="Picture 12"/>
          <p:cNvPicPr>
            <a:picLocks noChangeAspect="1"/>
          </p:cNvPicPr>
          <p:nvPr/>
        </p:nvPicPr>
        <p:blipFill>
          <a:blip r:embed="rId4"/>
          <a:stretch>
            <a:fillRect/>
          </a:stretch>
        </p:blipFill>
        <p:spPr>
          <a:xfrm>
            <a:off x="4648200" y="533400"/>
            <a:ext cx="4419600" cy="5170097"/>
          </a:xfrm>
          <a:prstGeom prst="rect">
            <a:avLst/>
          </a:prstGeom>
          <a:ln w="3175" cmpd="sng">
            <a:solidFill>
              <a:schemeClr val="tx1"/>
            </a:solidFill>
          </a:ln>
        </p:spPr>
      </p:pic>
      <p:sp>
        <p:nvSpPr>
          <p:cNvPr id="20" name="Rounded Rectangle 19"/>
          <p:cNvSpPr/>
          <p:nvPr/>
        </p:nvSpPr>
        <p:spPr>
          <a:xfrm>
            <a:off x="152400" y="1600200"/>
            <a:ext cx="4343400" cy="228600"/>
          </a:xfrm>
          <a:prstGeom prst="roundRect">
            <a:avLst/>
          </a:prstGeom>
          <a:noFill/>
          <a:ln w="12700">
            <a:solidFill>
              <a:srgbClr val="1107D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724400" y="4648200"/>
            <a:ext cx="4343400" cy="228600"/>
          </a:xfrm>
          <a:prstGeom prst="roundRect">
            <a:avLst/>
          </a:prstGeom>
          <a:noFill/>
          <a:ln w="12700">
            <a:solidFill>
              <a:srgbClr val="1107D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28600" y="152400"/>
            <a:ext cx="4301177" cy="400110"/>
          </a:xfrm>
          <a:prstGeom prst="rect">
            <a:avLst/>
          </a:prstGeom>
          <a:noFill/>
        </p:spPr>
        <p:txBody>
          <a:bodyPr wrap="none" rtlCol="0">
            <a:spAutoFit/>
          </a:bodyPr>
          <a:lstStyle/>
          <a:p>
            <a:r>
              <a:rPr lang="en-US" sz="2000" dirty="0" smtClean="0">
                <a:solidFill>
                  <a:srgbClr val="FF0000"/>
                </a:solidFill>
                <a:latin typeface="Times New Roman"/>
                <a:cs typeface="Times New Roman"/>
              </a:rPr>
              <a:t>Differentially expressed genes on Chr11</a:t>
            </a:r>
            <a:endParaRPr lang="en-US" sz="2000" dirty="0">
              <a:solidFill>
                <a:srgbClr val="FF0000"/>
              </a:solidFill>
              <a:latin typeface="Times New Roman"/>
              <a:cs typeface="Times New Roman"/>
            </a:endParaRPr>
          </a:p>
        </p:txBody>
      </p:sp>
      <p:sp>
        <p:nvSpPr>
          <p:cNvPr id="23" name="TextBox 22"/>
          <p:cNvSpPr txBox="1"/>
          <p:nvPr/>
        </p:nvSpPr>
        <p:spPr>
          <a:xfrm>
            <a:off x="4724400" y="152400"/>
            <a:ext cx="4301177" cy="400110"/>
          </a:xfrm>
          <a:prstGeom prst="rect">
            <a:avLst/>
          </a:prstGeom>
          <a:noFill/>
        </p:spPr>
        <p:txBody>
          <a:bodyPr wrap="none" rtlCol="0">
            <a:spAutoFit/>
          </a:bodyPr>
          <a:lstStyle/>
          <a:p>
            <a:r>
              <a:rPr lang="en-US" sz="2000" dirty="0" smtClean="0">
                <a:solidFill>
                  <a:srgbClr val="FF0000"/>
                </a:solidFill>
                <a:latin typeface="Times New Roman"/>
                <a:cs typeface="Times New Roman"/>
              </a:rPr>
              <a:t>Differentially expressed genes on Chr14</a:t>
            </a:r>
            <a:endParaRPr lang="en-US" sz="2000" dirty="0">
              <a:solidFill>
                <a:srgbClr val="FF0000"/>
              </a:solidFill>
              <a:latin typeface="Times New Roman"/>
              <a:cs typeface="Times New Roma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797165" y="2898190"/>
            <a:ext cx="2328808" cy="2862322"/>
          </a:xfrm>
          <a:prstGeom prst="rect">
            <a:avLst/>
          </a:prstGeom>
          <a:noFill/>
          <a:ln w="9525">
            <a:noFill/>
            <a:miter lim="800000"/>
            <a:headEnd/>
            <a:tailEnd/>
          </a:ln>
          <a:effectLst/>
        </p:spPr>
        <p:txBody>
          <a:bodyPr wrap="none">
            <a:prstTxWarp prst="textNoShape">
              <a:avLst/>
            </a:prstTxWarp>
            <a:spAutoFit/>
          </a:bodyPr>
          <a:lstStyle/>
          <a:p>
            <a:r>
              <a:rPr lang="en-US" sz="2000" b="1" u="sng" dirty="0" smtClean="0">
                <a:latin typeface="Times New Roman"/>
                <a:cs typeface="Times New Roman"/>
              </a:rPr>
              <a:t>Collaborators</a:t>
            </a:r>
          </a:p>
          <a:p>
            <a:r>
              <a:rPr lang="en-US" sz="2000" dirty="0" smtClean="0">
                <a:solidFill>
                  <a:srgbClr val="0000FF"/>
                </a:solidFill>
                <a:latin typeface="Times New Roman"/>
                <a:cs typeface="Times New Roman"/>
              </a:rPr>
              <a:t>Dr. Richard Davis</a:t>
            </a:r>
          </a:p>
          <a:p>
            <a:r>
              <a:rPr lang="en-US" sz="2000" dirty="0" smtClean="0">
                <a:latin typeface="Times New Roman"/>
                <a:cs typeface="Times New Roman"/>
              </a:rPr>
              <a:t>Dr. Lloyd </a:t>
            </a:r>
            <a:r>
              <a:rPr lang="en-US" sz="2000" dirty="0">
                <a:latin typeface="Times New Roman"/>
                <a:cs typeface="Times New Roman"/>
              </a:rPr>
              <a:t>May</a:t>
            </a:r>
            <a:endParaRPr lang="en-US" sz="2000" dirty="0" smtClean="0">
              <a:latin typeface="Times New Roman"/>
              <a:cs typeface="Times New Roman"/>
            </a:endParaRPr>
          </a:p>
          <a:p>
            <a:r>
              <a:rPr lang="en-US" sz="2000" dirty="0" smtClean="0">
                <a:solidFill>
                  <a:srgbClr val="0000FF"/>
                </a:solidFill>
                <a:latin typeface="Times New Roman"/>
                <a:cs typeface="Times New Roman"/>
              </a:rPr>
              <a:t>Dr. Andrew </a:t>
            </a:r>
            <a:r>
              <a:rPr lang="en-US" sz="2000" dirty="0">
                <a:solidFill>
                  <a:srgbClr val="0000FF"/>
                </a:solidFill>
                <a:latin typeface="Times New Roman"/>
                <a:cs typeface="Times New Roman"/>
              </a:rPr>
              <a:t>Paterson</a:t>
            </a:r>
            <a:endParaRPr lang="en-US" sz="2000" dirty="0" smtClean="0">
              <a:solidFill>
                <a:srgbClr val="0000FF"/>
              </a:solidFill>
              <a:latin typeface="Times New Roman"/>
              <a:cs typeface="Times New Roman"/>
            </a:endParaRPr>
          </a:p>
          <a:p>
            <a:r>
              <a:rPr lang="en-US" sz="2000" dirty="0" smtClean="0">
                <a:latin typeface="Times New Roman"/>
                <a:cs typeface="Times New Roman"/>
              </a:rPr>
              <a:t>Dr. C</a:t>
            </a:r>
            <a:r>
              <a:rPr lang="en-US" sz="2000" dirty="0">
                <a:latin typeface="Times New Roman"/>
                <a:cs typeface="Times New Roman"/>
              </a:rPr>
              <a:t>. Wayne </a:t>
            </a:r>
            <a:r>
              <a:rPr lang="en-US" sz="2000" dirty="0" smtClean="0">
                <a:latin typeface="Times New Roman"/>
                <a:cs typeface="Times New Roman"/>
              </a:rPr>
              <a:t>Smith</a:t>
            </a:r>
          </a:p>
          <a:p>
            <a:r>
              <a:rPr lang="en-US" sz="2000" dirty="0" smtClean="0">
                <a:solidFill>
                  <a:srgbClr val="0000FF"/>
                </a:solidFill>
                <a:latin typeface="Times New Roman"/>
                <a:cs typeface="Times New Roman"/>
              </a:rPr>
              <a:t>Dr. Bob Nichols</a:t>
            </a:r>
          </a:p>
          <a:p>
            <a:r>
              <a:rPr lang="en-US" sz="2000" dirty="0" smtClean="0">
                <a:latin typeface="Times New Roman"/>
                <a:cs typeface="Times New Roman"/>
              </a:rPr>
              <a:t>Dr. Todd Campbell</a:t>
            </a:r>
          </a:p>
          <a:p>
            <a:r>
              <a:rPr lang="en-US" sz="2000" dirty="0" smtClean="0">
                <a:latin typeface="Times New Roman"/>
                <a:cs typeface="Times New Roman"/>
              </a:rPr>
              <a:t>Dr. Don Jones</a:t>
            </a:r>
          </a:p>
          <a:p>
            <a:r>
              <a:rPr lang="en-US" sz="2000" dirty="0" smtClean="0">
                <a:latin typeface="Times New Roman"/>
                <a:cs typeface="Times New Roman"/>
              </a:rPr>
              <a:t>Dr. Robert Wright</a:t>
            </a:r>
            <a:endParaRPr lang="en-US" sz="2000" dirty="0">
              <a:latin typeface="Times New Roman"/>
              <a:cs typeface="Times New Roman"/>
            </a:endParaRPr>
          </a:p>
        </p:txBody>
      </p:sp>
      <p:sp>
        <p:nvSpPr>
          <p:cNvPr id="3" name="Rectangle 6"/>
          <p:cNvSpPr>
            <a:spLocks noChangeArrowheads="1"/>
          </p:cNvSpPr>
          <p:nvPr/>
        </p:nvSpPr>
        <p:spPr bwMode="auto">
          <a:xfrm>
            <a:off x="590807" y="929152"/>
            <a:ext cx="2868869" cy="4708981"/>
          </a:xfrm>
          <a:prstGeom prst="rect">
            <a:avLst/>
          </a:prstGeom>
          <a:noFill/>
          <a:ln w="9525">
            <a:noFill/>
            <a:miter lim="800000"/>
            <a:headEnd/>
            <a:tailEnd/>
          </a:ln>
          <a:effectLst/>
        </p:spPr>
        <p:txBody>
          <a:bodyPr wrap="none">
            <a:prstTxWarp prst="textNoShape">
              <a:avLst/>
            </a:prstTxWarp>
            <a:spAutoFit/>
          </a:bodyPr>
          <a:lstStyle/>
          <a:p>
            <a:r>
              <a:rPr lang="en-US" sz="2000" b="1" u="sng" dirty="0" err="1" smtClean="0">
                <a:latin typeface="Times New Roman"/>
                <a:cs typeface="Times New Roman"/>
              </a:rPr>
              <a:t>Postdocs</a:t>
            </a:r>
            <a:r>
              <a:rPr lang="en-US" sz="2000" b="1" u="sng" dirty="0" smtClean="0">
                <a:latin typeface="Times New Roman"/>
                <a:cs typeface="Times New Roman"/>
              </a:rPr>
              <a:t>/Students</a:t>
            </a:r>
          </a:p>
          <a:p>
            <a:r>
              <a:rPr lang="en-US" sz="2000" dirty="0" smtClean="0">
                <a:solidFill>
                  <a:srgbClr val="0000FF"/>
                </a:solidFill>
                <a:latin typeface="Times New Roman"/>
                <a:cs typeface="Times New Roman"/>
              </a:rPr>
              <a:t>Dr. Guillermo </a:t>
            </a:r>
            <a:r>
              <a:rPr lang="en-US" sz="2000" dirty="0" err="1" smtClean="0">
                <a:solidFill>
                  <a:srgbClr val="0000FF"/>
                </a:solidFill>
                <a:latin typeface="Times New Roman"/>
                <a:cs typeface="Times New Roman"/>
              </a:rPr>
              <a:t>Bacalaere</a:t>
            </a:r>
            <a:endParaRPr lang="en-US" sz="2000" dirty="0" smtClean="0">
              <a:solidFill>
                <a:srgbClr val="0000FF"/>
              </a:solidFill>
              <a:latin typeface="Times New Roman"/>
              <a:cs typeface="Times New Roman"/>
            </a:endParaRPr>
          </a:p>
          <a:p>
            <a:r>
              <a:rPr lang="en-US" sz="2000" dirty="0" err="1" smtClean="0">
                <a:solidFill>
                  <a:srgbClr val="0000FF"/>
                </a:solidFill>
                <a:latin typeface="Times New Roman"/>
                <a:cs typeface="Times New Roman"/>
              </a:rPr>
              <a:t>Mychele</a:t>
            </a:r>
            <a:r>
              <a:rPr lang="en-US" sz="2000" dirty="0" smtClean="0">
                <a:solidFill>
                  <a:srgbClr val="0000FF"/>
                </a:solidFill>
                <a:latin typeface="Times New Roman"/>
                <a:cs typeface="Times New Roman"/>
              </a:rPr>
              <a:t> </a:t>
            </a:r>
            <a:r>
              <a:rPr lang="en-US" sz="2000" dirty="0" err="1" smtClean="0">
                <a:solidFill>
                  <a:srgbClr val="0000FF"/>
                </a:solidFill>
                <a:latin typeface="Times New Roman"/>
                <a:cs typeface="Times New Roman"/>
              </a:rPr>
              <a:t>da</a:t>
            </a:r>
            <a:r>
              <a:rPr lang="en-US" sz="2000" dirty="0" smtClean="0">
                <a:solidFill>
                  <a:srgbClr val="0000FF"/>
                </a:solidFill>
                <a:latin typeface="Times New Roman"/>
                <a:cs typeface="Times New Roman"/>
              </a:rPr>
              <a:t> Silva Batista</a:t>
            </a:r>
            <a:endParaRPr lang="en-US" sz="2000" dirty="0" smtClean="0">
              <a:latin typeface="Times New Roman"/>
              <a:cs typeface="Times New Roman"/>
            </a:endParaRPr>
          </a:p>
          <a:p>
            <a:r>
              <a:rPr lang="en-US" sz="2000" dirty="0" smtClean="0">
                <a:latin typeface="Times New Roman"/>
                <a:cs typeface="Times New Roman"/>
              </a:rPr>
              <a:t>Nino Brown</a:t>
            </a:r>
          </a:p>
          <a:p>
            <a:r>
              <a:rPr lang="en-US" sz="2000" dirty="0" smtClean="0">
                <a:latin typeface="Times New Roman"/>
                <a:cs typeface="Times New Roman"/>
              </a:rPr>
              <a:t>Dr. </a:t>
            </a:r>
            <a:r>
              <a:rPr lang="en-US" sz="2000" dirty="0" err="1" smtClean="0">
                <a:latin typeface="Times New Roman"/>
                <a:cs typeface="Times New Roman"/>
              </a:rPr>
              <a:t>Kedong</a:t>
            </a:r>
            <a:r>
              <a:rPr lang="en-US" sz="2000" dirty="0" smtClean="0">
                <a:latin typeface="Times New Roman"/>
                <a:cs typeface="Times New Roman"/>
              </a:rPr>
              <a:t> </a:t>
            </a:r>
            <a:r>
              <a:rPr lang="en-US" sz="2000" dirty="0" err="1" smtClean="0">
                <a:latin typeface="Times New Roman"/>
                <a:cs typeface="Times New Roman"/>
              </a:rPr>
              <a:t>Da</a:t>
            </a:r>
            <a:endParaRPr lang="en-US" sz="2000" dirty="0" smtClean="0">
              <a:latin typeface="Times New Roman"/>
              <a:cs typeface="Times New Roman"/>
            </a:endParaRPr>
          </a:p>
          <a:p>
            <a:r>
              <a:rPr lang="en-US" sz="2000" dirty="0" err="1" smtClean="0">
                <a:latin typeface="Times New Roman"/>
                <a:cs typeface="Times New Roman"/>
              </a:rPr>
              <a:t>Aparna</a:t>
            </a:r>
            <a:r>
              <a:rPr lang="en-US" sz="2000" dirty="0" smtClean="0">
                <a:latin typeface="Times New Roman"/>
                <a:cs typeface="Times New Roman"/>
              </a:rPr>
              <a:t> Desai</a:t>
            </a:r>
          </a:p>
          <a:p>
            <a:r>
              <a:rPr lang="en-US" sz="2000" dirty="0" smtClean="0">
                <a:solidFill>
                  <a:srgbClr val="0000FF"/>
                </a:solidFill>
                <a:latin typeface="Times New Roman"/>
                <a:cs typeface="Times New Roman"/>
              </a:rPr>
              <a:t>Dr. </a:t>
            </a:r>
            <a:r>
              <a:rPr lang="en-US" sz="2000" dirty="0" err="1" smtClean="0">
                <a:solidFill>
                  <a:srgbClr val="0000FF"/>
                </a:solidFill>
                <a:latin typeface="Times New Roman"/>
                <a:cs typeface="Times New Roman"/>
              </a:rPr>
              <a:t>Yajun</a:t>
            </a:r>
            <a:r>
              <a:rPr lang="en-US" sz="2000" dirty="0" smtClean="0">
                <a:solidFill>
                  <a:srgbClr val="0000FF"/>
                </a:solidFill>
                <a:latin typeface="Times New Roman"/>
                <a:cs typeface="Times New Roman"/>
              </a:rPr>
              <a:t> He</a:t>
            </a:r>
          </a:p>
          <a:p>
            <a:r>
              <a:rPr lang="en-US" sz="2000" dirty="0" smtClean="0">
                <a:latin typeface="Times New Roman"/>
                <a:cs typeface="Times New Roman"/>
              </a:rPr>
              <a:t>Dr. </a:t>
            </a:r>
            <a:r>
              <a:rPr lang="en-US" sz="2000" dirty="0" err="1" smtClean="0">
                <a:latin typeface="Times New Roman"/>
                <a:cs typeface="Times New Roman"/>
              </a:rPr>
              <a:t>Naeem</a:t>
            </a:r>
            <a:r>
              <a:rPr lang="en-US" sz="2000" dirty="0" smtClean="0">
                <a:latin typeface="Times New Roman"/>
                <a:cs typeface="Times New Roman"/>
              </a:rPr>
              <a:t> </a:t>
            </a:r>
            <a:r>
              <a:rPr lang="en-US" sz="2000" dirty="0" err="1" smtClean="0">
                <a:latin typeface="Times New Roman"/>
                <a:cs typeface="Times New Roman"/>
              </a:rPr>
              <a:t>Iqbal</a:t>
            </a:r>
            <a:endParaRPr lang="en-US" sz="2000" dirty="0" smtClean="0">
              <a:latin typeface="Times New Roman"/>
              <a:cs typeface="Times New Roman"/>
            </a:endParaRPr>
          </a:p>
          <a:p>
            <a:r>
              <a:rPr lang="en-US" sz="2000" dirty="0" smtClean="0">
                <a:solidFill>
                  <a:srgbClr val="0000FF"/>
                </a:solidFill>
                <a:latin typeface="Times New Roman"/>
                <a:cs typeface="Times New Roman"/>
              </a:rPr>
              <a:t>Dr. </a:t>
            </a:r>
            <a:r>
              <a:rPr lang="en-US" sz="2000" dirty="0" err="1" smtClean="0">
                <a:solidFill>
                  <a:srgbClr val="0000FF"/>
                </a:solidFill>
                <a:latin typeface="Times New Roman"/>
                <a:cs typeface="Times New Roman"/>
              </a:rPr>
              <a:t>Pawan</a:t>
            </a:r>
            <a:r>
              <a:rPr lang="en-US" sz="2000" dirty="0" smtClean="0">
                <a:solidFill>
                  <a:srgbClr val="0000FF"/>
                </a:solidFill>
                <a:latin typeface="Times New Roman"/>
                <a:cs typeface="Times New Roman"/>
              </a:rPr>
              <a:t> Kumar</a:t>
            </a:r>
          </a:p>
          <a:p>
            <a:r>
              <a:rPr lang="en-US" sz="2000" dirty="0" smtClean="0">
                <a:latin typeface="Times New Roman"/>
                <a:cs typeface="Times New Roman"/>
              </a:rPr>
              <a:t>Dr. </a:t>
            </a:r>
            <a:r>
              <a:rPr lang="en-US" sz="2000" dirty="0" err="1" smtClean="0">
                <a:latin typeface="Times New Roman"/>
                <a:cs typeface="Times New Roman"/>
              </a:rPr>
              <a:t>Limei</a:t>
            </a:r>
            <a:r>
              <a:rPr lang="en-US" sz="2000" dirty="0" smtClean="0">
                <a:latin typeface="Times New Roman"/>
                <a:cs typeface="Times New Roman"/>
              </a:rPr>
              <a:t> Liu</a:t>
            </a:r>
          </a:p>
          <a:p>
            <a:r>
              <a:rPr lang="en-US" sz="2000" dirty="0" smtClean="0">
                <a:latin typeface="Times New Roman"/>
                <a:cs typeface="Times New Roman"/>
              </a:rPr>
              <a:t>Dr. Edward Lubbers</a:t>
            </a:r>
          </a:p>
          <a:p>
            <a:r>
              <a:rPr lang="en-US" sz="2000" dirty="0" err="1" smtClean="0">
                <a:latin typeface="Times New Roman"/>
                <a:cs typeface="Times New Roman"/>
              </a:rPr>
              <a:t>Jinesh</a:t>
            </a:r>
            <a:r>
              <a:rPr lang="en-US" sz="2000" dirty="0" smtClean="0">
                <a:latin typeface="Times New Roman"/>
                <a:cs typeface="Times New Roman"/>
              </a:rPr>
              <a:t> Patel</a:t>
            </a:r>
          </a:p>
          <a:p>
            <a:r>
              <a:rPr lang="en-US" sz="2000" dirty="0" smtClean="0">
                <a:latin typeface="Times New Roman"/>
                <a:cs typeface="Times New Roman"/>
              </a:rPr>
              <a:t>Dr. </a:t>
            </a:r>
            <a:r>
              <a:rPr lang="en-US" sz="2000" dirty="0" err="1" smtClean="0">
                <a:latin typeface="Times New Roman"/>
                <a:cs typeface="Times New Roman"/>
              </a:rPr>
              <a:t>Hamidou</a:t>
            </a:r>
            <a:r>
              <a:rPr lang="en-US" sz="2000" dirty="0" smtClean="0">
                <a:latin typeface="Times New Roman"/>
                <a:cs typeface="Times New Roman"/>
              </a:rPr>
              <a:t> </a:t>
            </a:r>
            <a:r>
              <a:rPr lang="en-US" sz="2000" dirty="0" err="1" smtClean="0">
                <a:latin typeface="Times New Roman"/>
                <a:cs typeface="Times New Roman"/>
              </a:rPr>
              <a:t>Sakhanokho</a:t>
            </a:r>
            <a:endParaRPr lang="en-US" sz="2000" dirty="0" smtClean="0">
              <a:latin typeface="Times New Roman"/>
              <a:cs typeface="Times New Roman"/>
            </a:endParaRPr>
          </a:p>
          <a:p>
            <a:r>
              <a:rPr lang="en-US" sz="2000" dirty="0" smtClean="0">
                <a:solidFill>
                  <a:srgbClr val="0000FF"/>
                </a:solidFill>
                <a:latin typeface="Times New Roman"/>
                <a:cs typeface="Times New Roman"/>
              </a:rPr>
              <a:t>Dr. </a:t>
            </a:r>
            <a:r>
              <a:rPr lang="en-US" sz="2000" dirty="0" err="1" smtClean="0">
                <a:solidFill>
                  <a:srgbClr val="0000FF"/>
                </a:solidFill>
                <a:latin typeface="Times New Roman"/>
                <a:cs typeface="Times New Roman"/>
              </a:rPr>
              <a:t>Xinlian</a:t>
            </a:r>
            <a:r>
              <a:rPr lang="en-US" sz="2000" dirty="0" smtClean="0">
                <a:solidFill>
                  <a:srgbClr val="0000FF"/>
                </a:solidFill>
                <a:latin typeface="Times New Roman"/>
                <a:cs typeface="Times New Roman"/>
              </a:rPr>
              <a:t> </a:t>
            </a:r>
            <a:r>
              <a:rPr lang="en-US" sz="2000" dirty="0" err="1" smtClean="0">
                <a:solidFill>
                  <a:srgbClr val="0000FF"/>
                </a:solidFill>
                <a:latin typeface="Times New Roman"/>
                <a:cs typeface="Times New Roman"/>
              </a:rPr>
              <a:t>Shen</a:t>
            </a:r>
            <a:r>
              <a:rPr lang="en-US" sz="2000" dirty="0" smtClean="0">
                <a:solidFill>
                  <a:srgbClr val="0000FF"/>
                </a:solidFill>
                <a:latin typeface="Times New Roman"/>
                <a:cs typeface="Times New Roman"/>
              </a:rPr>
              <a:t> </a:t>
            </a:r>
          </a:p>
          <a:p>
            <a:r>
              <a:rPr lang="en-US" sz="2000" dirty="0" smtClean="0">
                <a:latin typeface="Times New Roman"/>
                <a:cs typeface="Times New Roman"/>
              </a:rPr>
              <a:t>Dr. </a:t>
            </a:r>
            <a:r>
              <a:rPr lang="en-US" sz="2000" dirty="0" err="1" smtClean="0">
                <a:latin typeface="Times New Roman"/>
                <a:cs typeface="Times New Roman"/>
              </a:rPr>
              <a:t>Baohua</a:t>
            </a:r>
            <a:r>
              <a:rPr lang="en-US" sz="2000" dirty="0" smtClean="0">
                <a:latin typeface="Times New Roman"/>
                <a:cs typeface="Times New Roman"/>
              </a:rPr>
              <a:t> Wang</a:t>
            </a:r>
          </a:p>
        </p:txBody>
      </p:sp>
      <p:sp>
        <p:nvSpPr>
          <p:cNvPr id="4" name="Rectangle 8"/>
          <p:cNvSpPr>
            <a:spLocks noChangeArrowheads="1"/>
          </p:cNvSpPr>
          <p:nvPr/>
        </p:nvSpPr>
        <p:spPr bwMode="auto">
          <a:xfrm>
            <a:off x="1981200" y="76200"/>
            <a:ext cx="5202787" cy="769441"/>
          </a:xfrm>
          <a:prstGeom prst="rect">
            <a:avLst/>
          </a:prstGeom>
          <a:noFill/>
          <a:ln w="9525">
            <a:noFill/>
            <a:miter lim="800000"/>
            <a:headEnd/>
            <a:tailEnd/>
          </a:ln>
          <a:effectLst/>
        </p:spPr>
        <p:txBody>
          <a:bodyPr wrap="square">
            <a:prstTxWarp prst="textNoShape">
              <a:avLst/>
            </a:prstTxWarp>
            <a:spAutoFit/>
          </a:bodyPr>
          <a:lstStyle/>
          <a:p>
            <a:pPr>
              <a:lnSpc>
                <a:spcPct val="90000"/>
              </a:lnSpc>
            </a:pPr>
            <a:r>
              <a:rPr lang="en-US" sz="4800" dirty="0">
                <a:solidFill>
                  <a:srgbClr val="FF281F"/>
                </a:solidFill>
              </a:rPr>
              <a:t>Acknowledgements</a:t>
            </a:r>
          </a:p>
        </p:txBody>
      </p:sp>
      <p:sp>
        <p:nvSpPr>
          <p:cNvPr id="6" name="TextBox 5"/>
          <p:cNvSpPr txBox="1"/>
          <p:nvPr/>
        </p:nvSpPr>
        <p:spPr>
          <a:xfrm>
            <a:off x="672965" y="5602615"/>
            <a:ext cx="2541431" cy="523220"/>
          </a:xfrm>
          <a:prstGeom prst="rect">
            <a:avLst/>
          </a:prstGeom>
          <a:noFill/>
        </p:spPr>
        <p:txBody>
          <a:bodyPr wrap="none" rtlCol="0">
            <a:spAutoFit/>
          </a:bodyPr>
          <a:lstStyle/>
          <a:p>
            <a:pPr>
              <a:spcAft>
                <a:spcPts val="1200"/>
              </a:spcAft>
            </a:pPr>
            <a:r>
              <a:rPr lang="en-US" sz="2800" b="1" dirty="0" smtClean="0">
                <a:solidFill>
                  <a:srgbClr val="008000"/>
                </a:solidFill>
              </a:rPr>
              <a:t>Funding source:</a:t>
            </a:r>
            <a:endParaRPr lang="en-US" sz="2800" b="1" dirty="0">
              <a:solidFill>
                <a:srgbClr val="008000"/>
              </a:solidFill>
            </a:endParaRPr>
          </a:p>
        </p:txBody>
      </p:sp>
      <p:pic>
        <p:nvPicPr>
          <p:cNvPr id="8" name="Picture 7"/>
          <p:cNvPicPr>
            <a:picLocks noChangeAspect="1"/>
          </p:cNvPicPr>
          <p:nvPr/>
        </p:nvPicPr>
        <p:blipFill>
          <a:blip r:embed="rId3"/>
          <a:stretch>
            <a:fillRect/>
          </a:stretch>
        </p:blipFill>
        <p:spPr>
          <a:xfrm>
            <a:off x="3240870" y="5745595"/>
            <a:ext cx="814051" cy="504712"/>
          </a:xfrm>
          <a:prstGeom prst="rect">
            <a:avLst/>
          </a:prstGeom>
        </p:spPr>
      </p:pic>
      <p:pic>
        <p:nvPicPr>
          <p:cNvPr id="9" name="Picture 8"/>
          <p:cNvPicPr>
            <a:picLocks noChangeAspect="1"/>
          </p:cNvPicPr>
          <p:nvPr/>
        </p:nvPicPr>
        <p:blipFill>
          <a:blip r:embed="rId4"/>
          <a:stretch>
            <a:fillRect/>
          </a:stretch>
        </p:blipFill>
        <p:spPr>
          <a:xfrm>
            <a:off x="4797561" y="5869991"/>
            <a:ext cx="1755639" cy="299743"/>
          </a:xfrm>
          <a:prstGeom prst="rect">
            <a:avLst/>
          </a:prstGeom>
        </p:spPr>
      </p:pic>
      <p:pic>
        <p:nvPicPr>
          <p:cNvPr id="10" name="Picture 9"/>
          <p:cNvPicPr>
            <a:picLocks noChangeAspect="1"/>
          </p:cNvPicPr>
          <p:nvPr/>
        </p:nvPicPr>
        <p:blipFill>
          <a:blip r:embed="rId5"/>
          <a:stretch>
            <a:fillRect/>
          </a:stretch>
        </p:blipFill>
        <p:spPr>
          <a:xfrm>
            <a:off x="4169309" y="5745595"/>
            <a:ext cx="482473" cy="503152"/>
          </a:xfrm>
          <a:prstGeom prst="rect">
            <a:avLst/>
          </a:prstGeom>
        </p:spPr>
      </p:pic>
      <p:sp>
        <p:nvSpPr>
          <p:cNvPr id="11" name="Rectangle 5"/>
          <p:cNvSpPr>
            <a:spLocks noChangeArrowheads="1"/>
          </p:cNvSpPr>
          <p:nvPr/>
        </p:nvSpPr>
        <p:spPr bwMode="auto">
          <a:xfrm>
            <a:off x="3791614" y="914400"/>
            <a:ext cx="2057925" cy="1938992"/>
          </a:xfrm>
          <a:prstGeom prst="rect">
            <a:avLst/>
          </a:prstGeom>
          <a:noFill/>
          <a:ln w="9525">
            <a:noFill/>
            <a:miter lim="800000"/>
            <a:headEnd/>
            <a:tailEnd/>
          </a:ln>
          <a:effectLst/>
        </p:spPr>
        <p:txBody>
          <a:bodyPr wrap="none">
            <a:prstTxWarp prst="textNoShape">
              <a:avLst/>
            </a:prstTxWarp>
            <a:spAutoFit/>
          </a:bodyPr>
          <a:lstStyle/>
          <a:p>
            <a:r>
              <a:rPr lang="en-US" sz="2000" b="1" u="sng" dirty="0" smtClean="0">
                <a:latin typeface="Times New Roman"/>
                <a:cs typeface="Times New Roman"/>
              </a:rPr>
              <a:t>Technicians</a:t>
            </a:r>
            <a:endParaRPr lang="en-US" sz="2000" dirty="0" smtClean="0">
              <a:latin typeface="Times New Roman"/>
              <a:cs typeface="Times New Roman"/>
            </a:endParaRPr>
          </a:p>
          <a:p>
            <a:r>
              <a:rPr lang="en-US" sz="2000" dirty="0" err="1" smtClean="0">
                <a:latin typeface="Times New Roman"/>
                <a:cs typeface="Times New Roman"/>
              </a:rPr>
              <a:t>Kippy</a:t>
            </a:r>
            <a:r>
              <a:rPr lang="en-US" sz="2000" dirty="0" smtClean="0">
                <a:latin typeface="Times New Roman"/>
                <a:cs typeface="Times New Roman"/>
              </a:rPr>
              <a:t> Lewis</a:t>
            </a:r>
          </a:p>
          <a:p>
            <a:r>
              <a:rPr lang="en-US" sz="2000" dirty="0" smtClean="0">
                <a:solidFill>
                  <a:srgbClr val="0000FF"/>
                </a:solidFill>
                <a:latin typeface="Times New Roman"/>
                <a:cs typeface="Times New Roman"/>
              </a:rPr>
              <a:t>Jennifer McCurdy</a:t>
            </a:r>
          </a:p>
          <a:p>
            <a:r>
              <a:rPr lang="en-US" sz="2000" dirty="0" smtClean="0">
                <a:latin typeface="Times New Roman"/>
                <a:cs typeface="Times New Roman"/>
              </a:rPr>
              <a:t>Michael Jing</a:t>
            </a:r>
          </a:p>
          <a:p>
            <a:r>
              <a:rPr lang="en-US" sz="2000" dirty="0" err="1" smtClean="0">
                <a:latin typeface="Times New Roman"/>
                <a:cs typeface="Times New Roman"/>
              </a:rPr>
              <a:t>Jumin</a:t>
            </a:r>
            <a:r>
              <a:rPr lang="en-US" sz="2000" dirty="0" smtClean="0">
                <a:latin typeface="Times New Roman"/>
                <a:cs typeface="Times New Roman"/>
              </a:rPr>
              <a:t> </a:t>
            </a:r>
            <a:r>
              <a:rPr lang="en-US" sz="2000" dirty="0" err="1" smtClean="0">
                <a:latin typeface="Times New Roman"/>
                <a:cs typeface="Times New Roman"/>
              </a:rPr>
              <a:t>Zhuang</a:t>
            </a:r>
            <a:endParaRPr lang="en-US" sz="2000" dirty="0" smtClean="0">
              <a:latin typeface="Times New Roman"/>
              <a:cs typeface="Times New Roman"/>
            </a:endParaRPr>
          </a:p>
          <a:p>
            <a:r>
              <a:rPr lang="en-US" sz="2000" dirty="0" smtClean="0">
                <a:latin typeface="Times New Roman"/>
                <a:cs typeface="Times New Roman"/>
              </a:rPr>
              <a:t>Stephen Walker</a:t>
            </a:r>
          </a:p>
        </p:txBody>
      </p:sp>
      <p:pic>
        <p:nvPicPr>
          <p:cNvPr id="12" name="Picture 11"/>
          <p:cNvPicPr>
            <a:picLocks noChangeAspect="1"/>
          </p:cNvPicPr>
          <p:nvPr/>
        </p:nvPicPr>
        <p:blipFill>
          <a:blip r:embed="rId6"/>
          <a:stretch>
            <a:fillRect/>
          </a:stretch>
        </p:blipFill>
        <p:spPr>
          <a:xfrm>
            <a:off x="7010400" y="2819400"/>
            <a:ext cx="1563624" cy="1447800"/>
          </a:xfrm>
          <a:prstGeom prst="rect">
            <a:avLst/>
          </a:prstGeom>
        </p:spPr>
      </p:pic>
      <p:pic>
        <p:nvPicPr>
          <p:cNvPr id="13" name="Picture 12"/>
          <p:cNvPicPr>
            <a:picLocks noChangeAspect="1"/>
          </p:cNvPicPr>
          <p:nvPr/>
        </p:nvPicPr>
        <p:blipFill>
          <a:blip r:embed="rId7"/>
          <a:stretch>
            <a:fillRect/>
          </a:stretch>
        </p:blipFill>
        <p:spPr>
          <a:xfrm>
            <a:off x="6973824" y="1066800"/>
            <a:ext cx="1574800" cy="1574800"/>
          </a:xfrm>
          <a:prstGeom prst="rect">
            <a:avLst/>
          </a:prstGeom>
        </p:spPr>
      </p:pic>
      <p:pic>
        <p:nvPicPr>
          <p:cNvPr id="14" name="Picture 13" descr="FullSizeRender[2].jpg"/>
          <p:cNvPicPr>
            <a:picLocks noChangeAspect="1"/>
          </p:cNvPicPr>
          <p:nvPr/>
        </p:nvPicPr>
        <p:blipFill>
          <a:blip r:embed="rId8"/>
          <a:stretch>
            <a:fillRect/>
          </a:stretch>
        </p:blipFill>
        <p:spPr>
          <a:xfrm>
            <a:off x="7010400" y="4419600"/>
            <a:ext cx="1549373" cy="177165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0"/>
            <a:ext cx="9144000" cy="6266688"/>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3" name="Rectangle 2"/>
          <p:cNvSpPr/>
          <p:nvPr/>
        </p:nvSpPr>
        <p:spPr>
          <a:xfrm>
            <a:off x="1102396" y="381001"/>
            <a:ext cx="7218317" cy="769441"/>
          </a:xfrm>
          <a:prstGeom prst="rect">
            <a:avLst/>
          </a:prstGeom>
        </p:spPr>
        <p:txBody>
          <a:bodyPr wrap="none">
            <a:spAutoFit/>
          </a:bodyPr>
          <a:lstStyle/>
          <a:p>
            <a:pPr algn="ctr" eaLnBrk="0" hangingPunct="0"/>
            <a:r>
              <a:rPr lang="en-US" sz="4400" b="1" dirty="0" smtClean="0">
                <a:solidFill>
                  <a:srgbClr val="FF0000"/>
                </a:solidFill>
                <a:latin typeface="Times New Roman"/>
                <a:cs typeface="Times New Roman"/>
              </a:rPr>
              <a:t>Thank you for your attention</a:t>
            </a:r>
            <a:endParaRPr lang="en-US" sz="4400" b="1" dirty="0">
              <a:solidFill>
                <a:srgbClr val="FF0000"/>
              </a:solidFill>
              <a:latin typeface="Times New Roman"/>
              <a:cs typeface="Times New Roma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19554</TotalTime>
  <Words>2818</Words>
  <Application>Microsoft Macintosh PowerPoint</Application>
  <PresentationFormat>On-screen Show (4:3)</PresentationFormat>
  <Paragraphs>507</Paragraphs>
  <Slides>27</Slides>
  <Notes>27</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Worksheet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University of Georgia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Pawan Kumar</dc:creator>
  <cp:lastModifiedBy>Peng Chee</cp:lastModifiedBy>
  <cp:revision>376</cp:revision>
  <cp:lastPrinted>2016-01-22T04:00:35Z</cp:lastPrinted>
  <dcterms:created xsi:type="dcterms:W3CDTF">2017-07-03T12:42:02Z</dcterms:created>
  <dcterms:modified xsi:type="dcterms:W3CDTF">2017-07-04T02:08:18Z</dcterms:modified>
</cp:coreProperties>
</file>