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708" r:id="rId2"/>
  </p:sldMasterIdLst>
  <p:notesMasterIdLst>
    <p:notesMasterId r:id="rId23"/>
  </p:notesMasterIdLst>
  <p:handoutMasterIdLst>
    <p:handoutMasterId r:id="rId24"/>
  </p:handoutMasterIdLst>
  <p:sldIdLst>
    <p:sldId id="256" r:id="rId3"/>
    <p:sldId id="364" r:id="rId4"/>
    <p:sldId id="355" r:id="rId5"/>
    <p:sldId id="369" r:id="rId6"/>
    <p:sldId id="335" r:id="rId7"/>
    <p:sldId id="367" r:id="rId8"/>
    <p:sldId id="353" r:id="rId9"/>
    <p:sldId id="357" r:id="rId10"/>
    <p:sldId id="358" r:id="rId11"/>
    <p:sldId id="359" r:id="rId12"/>
    <p:sldId id="343" r:id="rId13"/>
    <p:sldId id="330" r:id="rId14"/>
    <p:sldId id="322" r:id="rId15"/>
    <p:sldId id="323" r:id="rId16"/>
    <p:sldId id="324" r:id="rId17"/>
    <p:sldId id="325" r:id="rId18"/>
    <p:sldId id="361" r:id="rId19"/>
    <p:sldId id="370" r:id="rId20"/>
    <p:sldId id="278" r:id="rId21"/>
    <p:sldId id="366" r:id="rId22"/>
  </p:sldIdLst>
  <p:sldSz cx="9144000" cy="6858000" type="screen4x3"/>
  <p:notesSz cx="6950075" cy="9167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2B82"/>
    <a:srgbClr val="EFF0F7"/>
    <a:srgbClr val="CFFDBF"/>
    <a:srgbClr val="000066"/>
    <a:srgbClr val="FFE6CD"/>
    <a:srgbClr val="007434"/>
    <a:srgbClr val="003618"/>
    <a:srgbClr val="CCFF66"/>
    <a:srgbClr val="800000"/>
    <a:srgbClr val="0022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398" autoAdjust="0"/>
    <p:restoredTop sz="92400" autoAdjust="0"/>
  </p:normalViewPr>
  <p:slideViewPr>
    <p:cSldViewPr>
      <p:cViewPr>
        <p:scale>
          <a:sx n="75" d="100"/>
          <a:sy n="75" d="100"/>
        </p:scale>
        <p:origin x="-2170" y="-221"/>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2506"/>
    </p:cViewPr>
  </p:sorter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diagrams/_rels/data3.xml.rels><?xml version="1.0" encoding="UTF-8" standalone="yes"?>
<Relationships xmlns="http://schemas.openxmlformats.org/package/2006/relationships"><Relationship Id="rId1" Type="http://schemas.openxmlformats.org/officeDocument/2006/relationships/image" Target="../media/image8.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8.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DC781B-AFF0-4AC9-8559-E9FC0B7A4FD7}" type="doc">
      <dgm:prSet loTypeId="urn:microsoft.com/office/officeart/2005/8/layout/process2" loCatId="process" qsTypeId="urn:microsoft.com/office/officeart/2005/8/quickstyle/simple1" qsCatId="simple" csTypeId="urn:microsoft.com/office/officeart/2005/8/colors/accent1_2" csCatId="accent1" phldr="1"/>
      <dgm:spPr/>
    </dgm:pt>
    <dgm:pt modelId="{DF2AD157-FC28-4CD7-AC10-4266D3911964}">
      <dgm:prSet phldrT="[Text]" custT="1"/>
      <dgm:spPr>
        <a:solidFill>
          <a:srgbClr val="C00000"/>
        </a:solidFill>
        <a:ln>
          <a:solidFill>
            <a:schemeClr val="bg1"/>
          </a:solidFill>
        </a:ln>
      </dgm:spPr>
      <dgm:t>
        <a:bodyPr/>
        <a:lstStyle/>
        <a:p>
          <a:r>
            <a:rPr lang="en-US" sz="1400" b="1" dirty="0" smtClean="0"/>
            <a:t>CA</a:t>
          </a:r>
          <a:endParaRPr lang="en-US" sz="1400" b="1" dirty="0"/>
        </a:p>
      </dgm:t>
    </dgm:pt>
    <dgm:pt modelId="{C2C5F9A8-1143-49E8-A69D-CA72B5031D07}" type="parTrans" cxnId="{9FE27C79-24A5-47F7-AADD-8723C55B298E}">
      <dgm:prSet/>
      <dgm:spPr/>
      <dgm:t>
        <a:bodyPr/>
        <a:lstStyle/>
        <a:p>
          <a:endParaRPr lang="en-US" sz="1400" b="1"/>
        </a:p>
      </dgm:t>
    </dgm:pt>
    <dgm:pt modelId="{65722247-D931-47DB-A30D-D6A3E802B496}" type="sibTrans" cxnId="{9FE27C79-24A5-47F7-AADD-8723C55B298E}">
      <dgm:prSet custT="1"/>
      <dgm:spPr>
        <a:solidFill>
          <a:schemeClr val="tx1">
            <a:lumMod val="95000"/>
            <a:lumOff val="5000"/>
          </a:schemeClr>
        </a:solidFill>
        <a:ln>
          <a:solidFill>
            <a:schemeClr val="bg1"/>
          </a:solidFill>
        </a:ln>
      </dgm:spPr>
      <dgm:t>
        <a:bodyPr/>
        <a:lstStyle/>
        <a:p>
          <a:endParaRPr lang="en-US" sz="1400" b="1"/>
        </a:p>
      </dgm:t>
    </dgm:pt>
    <dgm:pt modelId="{467B2695-BA43-4B80-87C2-5A31993AA5F6}">
      <dgm:prSet phldrT="[Text]" custT="1"/>
      <dgm:spPr>
        <a:solidFill>
          <a:srgbClr val="C00000"/>
        </a:solidFill>
        <a:ln>
          <a:solidFill>
            <a:schemeClr val="bg1"/>
          </a:solidFill>
        </a:ln>
      </dgm:spPr>
      <dgm:t>
        <a:bodyPr/>
        <a:lstStyle/>
        <a:p>
          <a:r>
            <a:rPr lang="en-US" sz="1400" b="1" dirty="0" smtClean="0"/>
            <a:t>DCA</a:t>
          </a:r>
          <a:endParaRPr lang="en-US" sz="1400" b="1" dirty="0"/>
        </a:p>
      </dgm:t>
    </dgm:pt>
    <dgm:pt modelId="{152AD232-5F0A-4E72-B355-AEAD327EF9F8}" type="parTrans" cxnId="{D37E13F1-E564-4CDA-B5F3-C9C3E3E1A518}">
      <dgm:prSet/>
      <dgm:spPr/>
      <dgm:t>
        <a:bodyPr/>
        <a:lstStyle/>
        <a:p>
          <a:endParaRPr lang="en-US" sz="1400" b="1"/>
        </a:p>
      </dgm:t>
    </dgm:pt>
    <dgm:pt modelId="{693B5554-FC6A-49C0-9D16-49EA0B6F31AC}" type="sibTrans" cxnId="{D37E13F1-E564-4CDA-B5F3-C9C3E3E1A518}">
      <dgm:prSet/>
      <dgm:spPr/>
      <dgm:t>
        <a:bodyPr/>
        <a:lstStyle/>
        <a:p>
          <a:endParaRPr lang="en-US" sz="1400" b="1"/>
        </a:p>
      </dgm:t>
    </dgm:pt>
    <dgm:pt modelId="{571DD359-9CA3-4BFE-B8EC-08E00D53DABB}" type="pres">
      <dgm:prSet presAssocID="{63DC781B-AFF0-4AC9-8559-E9FC0B7A4FD7}" presName="linearFlow" presStyleCnt="0">
        <dgm:presLayoutVars>
          <dgm:resizeHandles val="exact"/>
        </dgm:presLayoutVars>
      </dgm:prSet>
      <dgm:spPr/>
    </dgm:pt>
    <dgm:pt modelId="{706B5219-17B0-407C-B4C9-14BE20C84A0C}" type="pres">
      <dgm:prSet presAssocID="{DF2AD157-FC28-4CD7-AC10-4266D3911964}" presName="node" presStyleLbl="node1" presStyleIdx="0" presStyleCnt="2" custScaleY="46790">
        <dgm:presLayoutVars>
          <dgm:bulletEnabled val="1"/>
        </dgm:presLayoutVars>
      </dgm:prSet>
      <dgm:spPr>
        <a:prstGeom prst="ellipse">
          <a:avLst/>
        </a:prstGeom>
      </dgm:spPr>
      <dgm:t>
        <a:bodyPr/>
        <a:lstStyle/>
        <a:p>
          <a:endParaRPr lang="en-US"/>
        </a:p>
      </dgm:t>
    </dgm:pt>
    <dgm:pt modelId="{F1BF239B-5009-4C3A-8449-218D57023D7A}" type="pres">
      <dgm:prSet presAssocID="{65722247-D931-47DB-A30D-D6A3E802B496}" presName="sibTrans" presStyleLbl="sibTrans2D1" presStyleIdx="0" presStyleCnt="1" custScaleX="155246" custScaleY="66773" custLinFactNeighborY="-12140"/>
      <dgm:spPr/>
      <dgm:t>
        <a:bodyPr/>
        <a:lstStyle/>
        <a:p>
          <a:endParaRPr lang="en-US"/>
        </a:p>
      </dgm:t>
    </dgm:pt>
    <dgm:pt modelId="{ADE95CA0-5F35-4AD3-9E06-052F5597DF3F}" type="pres">
      <dgm:prSet presAssocID="{65722247-D931-47DB-A30D-D6A3E802B496}" presName="connectorText" presStyleLbl="sibTrans2D1" presStyleIdx="0" presStyleCnt="1"/>
      <dgm:spPr/>
      <dgm:t>
        <a:bodyPr/>
        <a:lstStyle/>
        <a:p>
          <a:endParaRPr lang="en-US"/>
        </a:p>
      </dgm:t>
    </dgm:pt>
    <dgm:pt modelId="{3A7263C7-DD7A-460D-818C-3E1EE793A490}" type="pres">
      <dgm:prSet presAssocID="{467B2695-BA43-4B80-87C2-5A31993AA5F6}" presName="node" presStyleLbl="node1" presStyleIdx="1" presStyleCnt="2" custScaleY="47643">
        <dgm:presLayoutVars>
          <dgm:bulletEnabled val="1"/>
        </dgm:presLayoutVars>
      </dgm:prSet>
      <dgm:spPr>
        <a:prstGeom prst="ellipse">
          <a:avLst/>
        </a:prstGeom>
      </dgm:spPr>
      <dgm:t>
        <a:bodyPr/>
        <a:lstStyle/>
        <a:p>
          <a:endParaRPr lang="en-US"/>
        </a:p>
      </dgm:t>
    </dgm:pt>
  </dgm:ptLst>
  <dgm:cxnLst>
    <dgm:cxn modelId="{CFB41DED-107D-47F2-A2F0-C2FD9C34B7E7}" type="presOf" srcId="{DF2AD157-FC28-4CD7-AC10-4266D3911964}" destId="{706B5219-17B0-407C-B4C9-14BE20C84A0C}" srcOrd="0" destOrd="0" presId="urn:microsoft.com/office/officeart/2005/8/layout/process2"/>
    <dgm:cxn modelId="{D37E13F1-E564-4CDA-B5F3-C9C3E3E1A518}" srcId="{63DC781B-AFF0-4AC9-8559-E9FC0B7A4FD7}" destId="{467B2695-BA43-4B80-87C2-5A31993AA5F6}" srcOrd="1" destOrd="0" parTransId="{152AD232-5F0A-4E72-B355-AEAD327EF9F8}" sibTransId="{693B5554-FC6A-49C0-9D16-49EA0B6F31AC}"/>
    <dgm:cxn modelId="{43ADB1B8-1A7B-4D42-B7C7-D2B86C2BD881}" type="presOf" srcId="{65722247-D931-47DB-A30D-D6A3E802B496}" destId="{ADE95CA0-5F35-4AD3-9E06-052F5597DF3F}" srcOrd="1" destOrd="0" presId="urn:microsoft.com/office/officeart/2005/8/layout/process2"/>
    <dgm:cxn modelId="{9FE27C79-24A5-47F7-AADD-8723C55B298E}" srcId="{63DC781B-AFF0-4AC9-8559-E9FC0B7A4FD7}" destId="{DF2AD157-FC28-4CD7-AC10-4266D3911964}" srcOrd="0" destOrd="0" parTransId="{C2C5F9A8-1143-49E8-A69D-CA72B5031D07}" sibTransId="{65722247-D931-47DB-A30D-D6A3E802B496}"/>
    <dgm:cxn modelId="{B51A1124-2D60-4324-8F08-A210A0D1A22B}" type="presOf" srcId="{63DC781B-AFF0-4AC9-8559-E9FC0B7A4FD7}" destId="{571DD359-9CA3-4BFE-B8EC-08E00D53DABB}" srcOrd="0" destOrd="0" presId="urn:microsoft.com/office/officeart/2005/8/layout/process2"/>
    <dgm:cxn modelId="{4D2D1BFA-3475-4CEF-8754-21FF58C30D26}" type="presOf" srcId="{65722247-D931-47DB-A30D-D6A3E802B496}" destId="{F1BF239B-5009-4C3A-8449-218D57023D7A}" srcOrd="0" destOrd="0" presId="urn:microsoft.com/office/officeart/2005/8/layout/process2"/>
    <dgm:cxn modelId="{9B4C598D-B370-47FB-BB6D-13654DE50B15}" type="presOf" srcId="{467B2695-BA43-4B80-87C2-5A31993AA5F6}" destId="{3A7263C7-DD7A-460D-818C-3E1EE793A490}" srcOrd="0" destOrd="0" presId="urn:microsoft.com/office/officeart/2005/8/layout/process2"/>
    <dgm:cxn modelId="{A2A3B050-BCF9-465D-B116-910BF313B686}" type="presParOf" srcId="{571DD359-9CA3-4BFE-B8EC-08E00D53DABB}" destId="{706B5219-17B0-407C-B4C9-14BE20C84A0C}" srcOrd="0" destOrd="0" presId="urn:microsoft.com/office/officeart/2005/8/layout/process2"/>
    <dgm:cxn modelId="{61696AC2-00E1-403D-A2F6-E47BEC1A3694}" type="presParOf" srcId="{571DD359-9CA3-4BFE-B8EC-08E00D53DABB}" destId="{F1BF239B-5009-4C3A-8449-218D57023D7A}" srcOrd="1" destOrd="0" presId="urn:microsoft.com/office/officeart/2005/8/layout/process2"/>
    <dgm:cxn modelId="{1A8BDCD6-5B13-4FB0-B923-9959299D03D7}" type="presParOf" srcId="{F1BF239B-5009-4C3A-8449-218D57023D7A}" destId="{ADE95CA0-5F35-4AD3-9E06-052F5597DF3F}" srcOrd="0" destOrd="0" presId="urn:microsoft.com/office/officeart/2005/8/layout/process2"/>
    <dgm:cxn modelId="{46BE89C1-3F49-440C-8AE3-3686E16579AF}" type="presParOf" srcId="{571DD359-9CA3-4BFE-B8EC-08E00D53DABB}" destId="{3A7263C7-DD7A-460D-818C-3E1EE793A490}" srcOrd="2"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DC781B-AFF0-4AC9-8559-E9FC0B7A4FD7}" type="doc">
      <dgm:prSet loTypeId="urn:microsoft.com/office/officeart/2005/8/layout/process2" loCatId="process" qsTypeId="urn:microsoft.com/office/officeart/2005/8/quickstyle/simple1" qsCatId="simple" csTypeId="urn:microsoft.com/office/officeart/2005/8/colors/accent1_2" csCatId="accent1" phldr="1"/>
      <dgm:spPr/>
    </dgm:pt>
    <dgm:pt modelId="{DF2AD157-FC28-4CD7-AC10-4266D3911964}">
      <dgm:prSet phldrT="[Text]" custT="1"/>
      <dgm:spPr>
        <a:solidFill>
          <a:schemeClr val="accent1"/>
        </a:solidFill>
        <a:ln>
          <a:solidFill>
            <a:schemeClr val="bg1"/>
          </a:solidFill>
        </a:ln>
      </dgm:spPr>
      <dgm:t>
        <a:bodyPr/>
        <a:lstStyle/>
        <a:p>
          <a:r>
            <a:rPr lang="en-US" sz="1200" b="1" dirty="0" smtClean="0"/>
            <a:t>CDCA</a:t>
          </a:r>
          <a:endParaRPr lang="en-US" sz="1200" b="1" dirty="0"/>
        </a:p>
      </dgm:t>
    </dgm:pt>
    <dgm:pt modelId="{C2C5F9A8-1143-49E8-A69D-CA72B5031D07}" type="parTrans" cxnId="{9FE27C79-24A5-47F7-AADD-8723C55B298E}">
      <dgm:prSet/>
      <dgm:spPr/>
      <dgm:t>
        <a:bodyPr/>
        <a:lstStyle/>
        <a:p>
          <a:endParaRPr lang="en-US" sz="1400"/>
        </a:p>
      </dgm:t>
    </dgm:pt>
    <dgm:pt modelId="{65722247-D931-47DB-A30D-D6A3E802B496}" type="sibTrans" cxnId="{9FE27C79-24A5-47F7-AADD-8723C55B298E}">
      <dgm:prSet custT="1"/>
      <dgm:spPr>
        <a:solidFill>
          <a:schemeClr val="tx1">
            <a:lumMod val="95000"/>
            <a:lumOff val="5000"/>
          </a:schemeClr>
        </a:solidFill>
        <a:ln>
          <a:solidFill>
            <a:schemeClr val="bg1"/>
          </a:solidFill>
        </a:ln>
      </dgm:spPr>
      <dgm:t>
        <a:bodyPr/>
        <a:lstStyle/>
        <a:p>
          <a:endParaRPr lang="en-US" sz="1400"/>
        </a:p>
      </dgm:t>
    </dgm:pt>
    <dgm:pt modelId="{467B2695-BA43-4B80-87C2-5A31993AA5F6}">
      <dgm:prSet phldrT="[Text]" custT="1"/>
      <dgm:spPr>
        <a:solidFill>
          <a:schemeClr val="accent1"/>
        </a:solidFill>
        <a:ln>
          <a:solidFill>
            <a:schemeClr val="bg1"/>
          </a:solidFill>
        </a:ln>
      </dgm:spPr>
      <dgm:t>
        <a:bodyPr/>
        <a:lstStyle/>
        <a:p>
          <a:r>
            <a:rPr lang="en-US" sz="1400" b="1" dirty="0" smtClean="0"/>
            <a:t>LCA</a:t>
          </a:r>
          <a:endParaRPr lang="en-US" sz="1400" b="1" dirty="0"/>
        </a:p>
      </dgm:t>
    </dgm:pt>
    <dgm:pt modelId="{152AD232-5F0A-4E72-B355-AEAD327EF9F8}" type="parTrans" cxnId="{D37E13F1-E564-4CDA-B5F3-C9C3E3E1A518}">
      <dgm:prSet/>
      <dgm:spPr/>
      <dgm:t>
        <a:bodyPr/>
        <a:lstStyle/>
        <a:p>
          <a:endParaRPr lang="en-US" sz="1400"/>
        </a:p>
      </dgm:t>
    </dgm:pt>
    <dgm:pt modelId="{693B5554-FC6A-49C0-9D16-49EA0B6F31AC}" type="sibTrans" cxnId="{D37E13F1-E564-4CDA-B5F3-C9C3E3E1A518}">
      <dgm:prSet/>
      <dgm:spPr/>
      <dgm:t>
        <a:bodyPr/>
        <a:lstStyle/>
        <a:p>
          <a:endParaRPr lang="en-US" sz="1400"/>
        </a:p>
      </dgm:t>
    </dgm:pt>
    <dgm:pt modelId="{571DD359-9CA3-4BFE-B8EC-08E00D53DABB}" type="pres">
      <dgm:prSet presAssocID="{63DC781B-AFF0-4AC9-8559-E9FC0B7A4FD7}" presName="linearFlow" presStyleCnt="0">
        <dgm:presLayoutVars>
          <dgm:resizeHandles val="exact"/>
        </dgm:presLayoutVars>
      </dgm:prSet>
      <dgm:spPr/>
    </dgm:pt>
    <dgm:pt modelId="{706B5219-17B0-407C-B4C9-14BE20C84A0C}" type="pres">
      <dgm:prSet presAssocID="{DF2AD157-FC28-4CD7-AC10-4266D3911964}" presName="node" presStyleLbl="node1" presStyleIdx="0" presStyleCnt="2" custScaleY="78203">
        <dgm:presLayoutVars>
          <dgm:bulletEnabled val="1"/>
        </dgm:presLayoutVars>
      </dgm:prSet>
      <dgm:spPr>
        <a:prstGeom prst="ellipse">
          <a:avLst/>
        </a:prstGeom>
      </dgm:spPr>
      <dgm:t>
        <a:bodyPr/>
        <a:lstStyle/>
        <a:p>
          <a:endParaRPr lang="en-US"/>
        </a:p>
      </dgm:t>
    </dgm:pt>
    <dgm:pt modelId="{F1BF239B-5009-4C3A-8449-218D57023D7A}" type="pres">
      <dgm:prSet presAssocID="{65722247-D931-47DB-A30D-D6A3E802B496}" presName="sibTrans" presStyleLbl="sibTrans2D1" presStyleIdx="0" presStyleCnt="1" custScaleX="148458" custScaleY="74708"/>
      <dgm:spPr/>
      <dgm:t>
        <a:bodyPr/>
        <a:lstStyle/>
        <a:p>
          <a:endParaRPr lang="en-US"/>
        </a:p>
      </dgm:t>
    </dgm:pt>
    <dgm:pt modelId="{ADE95CA0-5F35-4AD3-9E06-052F5597DF3F}" type="pres">
      <dgm:prSet presAssocID="{65722247-D931-47DB-A30D-D6A3E802B496}" presName="connectorText" presStyleLbl="sibTrans2D1" presStyleIdx="0" presStyleCnt="1"/>
      <dgm:spPr/>
      <dgm:t>
        <a:bodyPr/>
        <a:lstStyle/>
        <a:p>
          <a:endParaRPr lang="en-US"/>
        </a:p>
      </dgm:t>
    </dgm:pt>
    <dgm:pt modelId="{3A7263C7-DD7A-460D-818C-3E1EE793A490}" type="pres">
      <dgm:prSet presAssocID="{467B2695-BA43-4B80-87C2-5A31993AA5F6}" presName="node" presStyleLbl="node1" presStyleIdx="1" presStyleCnt="2" custScaleY="54550">
        <dgm:presLayoutVars>
          <dgm:bulletEnabled val="1"/>
        </dgm:presLayoutVars>
      </dgm:prSet>
      <dgm:spPr>
        <a:prstGeom prst="ellipse">
          <a:avLst/>
        </a:prstGeom>
      </dgm:spPr>
      <dgm:t>
        <a:bodyPr/>
        <a:lstStyle/>
        <a:p>
          <a:endParaRPr lang="en-US"/>
        </a:p>
      </dgm:t>
    </dgm:pt>
  </dgm:ptLst>
  <dgm:cxnLst>
    <dgm:cxn modelId="{ECE70C51-2EE0-4DCB-8B1B-0896D80F52C3}" type="presOf" srcId="{DF2AD157-FC28-4CD7-AC10-4266D3911964}" destId="{706B5219-17B0-407C-B4C9-14BE20C84A0C}" srcOrd="0" destOrd="0" presId="urn:microsoft.com/office/officeart/2005/8/layout/process2"/>
    <dgm:cxn modelId="{9FE27C79-24A5-47F7-AADD-8723C55B298E}" srcId="{63DC781B-AFF0-4AC9-8559-E9FC0B7A4FD7}" destId="{DF2AD157-FC28-4CD7-AC10-4266D3911964}" srcOrd="0" destOrd="0" parTransId="{C2C5F9A8-1143-49E8-A69D-CA72B5031D07}" sibTransId="{65722247-D931-47DB-A30D-D6A3E802B496}"/>
    <dgm:cxn modelId="{69713687-AB72-48FB-9D43-3F6552D0D51D}" type="presOf" srcId="{63DC781B-AFF0-4AC9-8559-E9FC0B7A4FD7}" destId="{571DD359-9CA3-4BFE-B8EC-08E00D53DABB}" srcOrd="0" destOrd="0" presId="urn:microsoft.com/office/officeart/2005/8/layout/process2"/>
    <dgm:cxn modelId="{D37E13F1-E564-4CDA-B5F3-C9C3E3E1A518}" srcId="{63DC781B-AFF0-4AC9-8559-E9FC0B7A4FD7}" destId="{467B2695-BA43-4B80-87C2-5A31993AA5F6}" srcOrd="1" destOrd="0" parTransId="{152AD232-5F0A-4E72-B355-AEAD327EF9F8}" sibTransId="{693B5554-FC6A-49C0-9D16-49EA0B6F31AC}"/>
    <dgm:cxn modelId="{8C550EB2-BB55-409E-8819-A37481336ECF}" type="presOf" srcId="{65722247-D931-47DB-A30D-D6A3E802B496}" destId="{ADE95CA0-5F35-4AD3-9E06-052F5597DF3F}" srcOrd="1" destOrd="0" presId="urn:microsoft.com/office/officeart/2005/8/layout/process2"/>
    <dgm:cxn modelId="{7B609051-576F-46CB-9EE8-7EC69FF4FD4B}" type="presOf" srcId="{467B2695-BA43-4B80-87C2-5A31993AA5F6}" destId="{3A7263C7-DD7A-460D-818C-3E1EE793A490}" srcOrd="0" destOrd="0" presId="urn:microsoft.com/office/officeart/2005/8/layout/process2"/>
    <dgm:cxn modelId="{819A6D86-8773-419C-B106-0A9B3B0FFEF2}" type="presOf" srcId="{65722247-D931-47DB-A30D-D6A3E802B496}" destId="{F1BF239B-5009-4C3A-8449-218D57023D7A}" srcOrd="0" destOrd="0" presId="urn:microsoft.com/office/officeart/2005/8/layout/process2"/>
    <dgm:cxn modelId="{8C7214A7-281E-4F54-A576-79354B20DEAA}" type="presParOf" srcId="{571DD359-9CA3-4BFE-B8EC-08E00D53DABB}" destId="{706B5219-17B0-407C-B4C9-14BE20C84A0C}" srcOrd="0" destOrd="0" presId="urn:microsoft.com/office/officeart/2005/8/layout/process2"/>
    <dgm:cxn modelId="{CA5407A9-D4E4-49F3-B0A5-89963E87B3A1}" type="presParOf" srcId="{571DD359-9CA3-4BFE-B8EC-08E00D53DABB}" destId="{F1BF239B-5009-4C3A-8449-218D57023D7A}" srcOrd="1" destOrd="0" presId="urn:microsoft.com/office/officeart/2005/8/layout/process2"/>
    <dgm:cxn modelId="{A8865D22-D035-4D70-AB03-6E9BD8C9127D}" type="presParOf" srcId="{F1BF239B-5009-4C3A-8449-218D57023D7A}" destId="{ADE95CA0-5F35-4AD3-9E06-052F5597DF3F}" srcOrd="0" destOrd="0" presId="urn:microsoft.com/office/officeart/2005/8/layout/process2"/>
    <dgm:cxn modelId="{FF3632E5-A685-4724-B551-4A1AE9D66692}" type="presParOf" srcId="{571DD359-9CA3-4BFE-B8EC-08E00D53DABB}" destId="{3A7263C7-DD7A-460D-818C-3E1EE793A490}" srcOrd="2" destOrd="0" presId="urn:microsoft.com/office/officeart/2005/8/layout/process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2982EA-02EA-4764-A778-6835DFF747CD}" type="doc">
      <dgm:prSet loTypeId="urn:microsoft.com/office/officeart/2005/8/layout/vList4#2" loCatId="list" qsTypeId="urn:microsoft.com/office/officeart/2005/8/quickstyle/simple1" qsCatId="simple" csTypeId="urn:microsoft.com/office/officeart/2005/8/colors/accent1_2" csCatId="accent1" phldr="1"/>
      <dgm:spPr/>
      <dgm:t>
        <a:bodyPr/>
        <a:lstStyle/>
        <a:p>
          <a:endParaRPr lang="en-US"/>
        </a:p>
      </dgm:t>
    </dgm:pt>
    <dgm:pt modelId="{F2A17856-787D-4604-8B75-ADED21B407EE}">
      <dgm:prSet custT="1"/>
      <dgm:spPr>
        <a:gradFill rotWithShape="0">
          <a:gsLst>
            <a:gs pos="0">
              <a:srgbClr val="5E9EFF"/>
            </a:gs>
            <a:gs pos="39999">
              <a:srgbClr val="85C2FF"/>
            </a:gs>
            <a:gs pos="70000">
              <a:srgbClr val="C4D6EB"/>
            </a:gs>
            <a:gs pos="100000">
              <a:srgbClr val="FFEBFA"/>
            </a:gs>
          </a:gsLst>
          <a:lin ang="5400000" scaled="0"/>
        </a:gradFill>
        <a:effectLst>
          <a:outerShdw blurRad="50800" dist="63500" dir="2700000" algn="tl" rotWithShape="0">
            <a:prstClr val="black">
              <a:alpha val="40000"/>
            </a:prstClr>
          </a:outerShdw>
        </a:effectLst>
      </dgm:spPr>
      <dgm:t>
        <a:bodyPr>
          <a:scene3d>
            <a:camera prst="orthographicFront"/>
            <a:lightRig rig="threePt" dir="t"/>
          </a:scene3d>
          <a:sp3d extrusionH="57150">
            <a:bevelT w="38100" h="38100"/>
          </a:sp3d>
        </a:bodyPr>
        <a:lstStyle/>
        <a:p>
          <a:pPr algn="ctr" rtl="0"/>
          <a:r>
            <a:rPr lang="en-US" sz="2000" b="1" dirty="0" smtClean="0">
              <a:solidFill>
                <a:srgbClr val="002060"/>
              </a:solidFill>
              <a:effectLst>
                <a:outerShdw blurRad="38100" dist="38100" dir="2700000" algn="tl">
                  <a:srgbClr val="000000">
                    <a:alpha val="43137"/>
                  </a:srgbClr>
                </a:outerShdw>
              </a:effectLst>
            </a:rPr>
            <a:t>        </a:t>
          </a:r>
          <a:r>
            <a:rPr lang="en-US" sz="1600" b="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Cholestyramine resin  supplemented diet </a:t>
          </a:r>
        </a:p>
        <a:p>
          <a:pPr algn="ctr" rtl="0"/>
          <a:r>
            <a:rPr lang="en-US" sz="1600" b="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was used to feed mice (</a:t>
          </a:r>
          <a:r>
            <a:rPr lang="en-US" sz="1600" b="0" dirty="0" smtClean="0">
              <a:solidFill>
                <a:srgbClr val="002B82"/>
              </a:solidFill>
              <a:latin typeface="Arial" panose="020B0604020202020204" pitchFamily="34" charset="0"/>
              <a:cs typeface="Arial" panose="020B0604020202020204" pitchFamily="34" charset="0"/>
            </a:rPr>
            <a:t>Male C57BL/6 mice (22 </a:t>
          </a:r>
          <a:r>
            <a:rPr lang="en-US" sz="1600" b="0" u="sng" dirty="0" smtClean="0">
              <a:solidFill>
                <a:srgbClr val="002B82"/>
              </a:solidFill>
              <a:latin typeface="Arial" panose="020B0604020202020204" pitchFamily="34" charset="0"/>
              <a:cs typeface="Arial" panose="020B0604020202020204" pitchFamily="34" charset="0"/>
            </a:rPr>
            <a:t>+</a:t>
          </a:r>
          <a:r>
            <a:rPr lang="en-US" sz="1600" b="0" dirty="0" smtClean="0">
              <a:solidFill>
                <a:srgbClr val="002B82"/>
              </a:solidFill>
              <a:latin typeface="Arial" panose="020B0604020202020204" pitchFamily="34" charset="0"/>
              <a:cs typeface="Arial" panose="020B0604020202020204" pitchFamily="34" charset="0"/>
            </a:rPr>
            <a:t> 2g) at 8 weeks of age</a:t>
          </a:r>
          <a:r>
            <a:rPr lang="en-US" sz="1600" b="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for one week</a:t>
          </a:r>
          <a:endParaRPr lang="en-US" sz="1600" b="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838363C0-FD3C-45D0-A2AF-57B50F9F8123}" type="parTrans" cxnId="{0C947C34-DC59-4E55-8473-C566F47A92E3}">
      <dgm:prSet/>
      <dgm:spPr/>
      <dgm:t>
        <a:bodyPr/>
        <a:lstStyle/>
        <a:p>
          <a:endParaRPr lang="en-US">
            <a:solidFill>
              <a:schemeClr val="tx1"/>
            </a:solidFill>
          </a:endParaRPr>
        </a:p>
      </dgm:t>
    </dgm:pt>
    <dgm:pt modelId="{5930441F-03D2-4A1B-BC38-1D5ABFEFA48F}" type="sibTrans" cxnId="{0C947C34-DC59-4E55-8473-C566F47A92E3}">
      <dgm:prSet/>
      <dgm:spPr/>
      <dgm:t>
        <a:bodyPr/>
        <a:lstStyle/>
        <a:p>
          <a:endParaRPr lang="en-US">
            <a:solidFill>
              <a:schemeClr val="tx1"/>
            </a:solidFill>
          </a:endParaRPr>
        </a:p>
      </dgm:t>
    </dgm:pt>
    <dgm:pt modelId="{DD1883F5-32BE-4CE9-8344-AEF9243F19C0}">
      <dgm:prSet custT="1"/>
      <dgm:spPr>
        <a:gradFill rotWithShape="0">
          <a:gsLst>
            <a:gs pos="0">
              <a:srgbClr val="5E9EFF"/>
            </a:gs>
            <a:gs pos="39999">
              <a:srgbClr val="85C2FF"/>
            </a:gs>
            <a:gs pos="70000">
              <a:srgbClr val="C4D6EB"/>
            </a:gs>
            <a:gs pos="100000">
              <a:srgbClr val="FFEBFA"/>
            </a:gs>
          </a:gsLst>
          <a:lin ang="5400000" scaled="0"/>
        </a:gradFill>
        <a:effectLst>
          <a:outerShdw blurRad="50800" dist="63500" dir="2700000" algn="tl" rotWithShape="0">
            <a:prstClr val="black">
              <a:alpha val="40000"/>
            </a:prstClr>
          </a:outerShdw>
        </a:effectLst>
      </dgm:spPr>
      <dgm:t>
        <a:bodyPr>
          <a:scene3d>
            <a:camera prst="orthographicFront"/>
            <a:lightRig rig="threePt" dir="t"/>
          </a:scene3d>
          <a:sp3d extrusionH="57150">
            <a:bevelT w="38100" h="38100"/>
          </a:sp3d>
        </a:bodyPr>
        <a:lstStyle/>
        <a:p>
          <a:pPr rtl="0"/>
          <a:r>
            <a:rPr lang="en-US" sz="1600" b="1" dirty="0" smtClean="0">
              <a:solidFill>
                <a:srgbClr val="002060"/>
              </a:solidFill>
              <a:effectLst/>
              <a:latin typeface="Arial" panose="020B0604020202020204" pitchFamily="34" charset="0"/>
              <a:cs typeface="Arial" panose="020B0604020202020204" pitchFamily="34" charset="0"/>
            </a:rPr>
            <a:t>Qualification of Bile acids concentration :  liquid chromatography-tandem mass spectrometry</a:t>
          </a:r>
        </a:p>
        <a:p>
          <a:pPr rtl="0"/>
          <a:endParaRPr lang="en-US" sz="1600" b="1" dirty="0" smtClean="0">
            <a:solidFill>
              <a:srgbClr val="002060"/>
            </a:solidFill>
            <a:effectLst/>
            <a:latin typeface="Arial" panose="020B0604020202020204" pitchFamily="34" charset="0"/>
            <a:cs typeface="Arial" panose="020B0604020202020204" pitchFamily="34" charset="0"/>
          </a:endParaRPr>
        </a:p>
        <a:p>
          <a:pPr rtl="0"/>
          <a:r>
            <a:rPr lang="en-US" sz="1600" b="1" dirty="0" smtClean="0">
              <a:solidFill>
                <a:srgbClr val="002060"/>
              </a:solidFill>
              <a:effectLst/>
              <a:latin typeface="Arial" panose="020B0604020202020204" pitchFamily="34" charset="0"/>
              <a:cs typeface="Arial" panose="020B0604020202020204" pitchFamily="34" charset="0"/>
            </a:rPr>
            <a:t>Qualification of mRNAs:  </a:t>
          </a:r>
          <a:r>
            <a:rPr lang="en-US" sz="1600" b="1" dirty="0" err="1" smtClean="0">
              <a:solidFill>
                <a:srgbClr val="002060"/>
              </a:solidFill>
              <a:effectLst/>
              <a:latin typeface="Arial" panose="020B0604020202020204" pitchFamily="34" charset="0"/>
              <a:cs typeface="Arial" panose="020B0604020202020204" pitchFamily="34" charset="0"/>
            </a:rPr>
            <a:t>QuantiGene</a:t>
          </a:r>
          <a:r>
            <a:rPr lang="en-US" sz="1600" b="1" dirty="0" smtClean="0">
              <a:solidFill>
                <a:srgbClr val="002060"/>
              </a:solidFill>
              <a:effectLst/>
              <a:latin typeface="Arial" panose="020B0604020202020204" pitchFamily="34" charset="0"/>
              <a:cs typeface="Arial" panose="020B0604020202020204" pitchFamily="34" charset="0"/>
            </a:rPr>
            <a:t> </a:t>
          </a:r>
          <a:r>
            <a:rPr lang="en-US" sz="1600" b="1" dirty="0" err="1" smtClean="0">
              <a:solidFill>
                <a:srgbClr val="002060"/>
              </a:solidFill>
              <a:effectLst/>
              <a:latin typeface="Arial" panose="020B0604020202020204" pitchFamily="34" charset="0"/>
              <a:cs typeface="Arial" panose="020B0604020202020204" pitchFamily="34" charset="0"/>
            </a:rPr>
            <a:t>Plex</a:t>
          </a:r>
          <a:r>
            <a:rPr lang="en-US" sz="1600" b="1" dirty="0" smtClean="0">
              <a:solidFill>
                <a:srgbClr val="002060"/>
              </a:solidFill>
              <a:effectLst/>
              <a:latin typeface="Arial" panose="020B0604020202020204" pitchFamily="34" charset="0"/>
              <a:cs typeface="Arial" panose="020B0604020202020204" pitchFamily="34" charset="0"/>
            </a:rPr>
            <a:t> assay</a:t>
          </a:r>
          <a:endParaRPr lang="en-US" sz="1600" b="1" dirty="0">
            <a:solidFill>
              <a:srgbClr val="002060"/>
            </a:solidFill>
            <a:effectLst/>
            <a:latin typeface="Arial" panose="020B0604020202020204" pitchFamily="34" charset="0"/>
            <a:cs typeface="Arial" panose="020B0604020202020204" pitchFamily="34" charset="0"/>
          </a:endParaRPr>
        </a:p>
      </dgm:t>
    </dgm:pt>
    <dgm:pt modelId="{A56990E9-0C1A-47F7-8FB4-7FFC59C1478D}" type="parTrans" cxnId="{60C07384-6E49-471D-90E5-83AF6B8653E7}">
      <dgm:prSet/>
      <dgm:spPr/>
      <dgm:t>
        <a:bodyPr/>
        <a:lstStyle/>
        <a:p>
          <a:endParaRPr lang="en-US"/>
        </a:p>
      </dgm:t>
    </dgm:pt>
    <dgm:pt modelId="{DAFC8DF2-D4DB-44EC-ACA0-D65316E0BA4E}" type="sibTrans" cxnId="{60C07384-6E49-471D-90E5-83AF6B8653E7}">
      <dgm:prSet/>
      <dgm:spPr/>
      <dgm:t>
        <a:bodyPr/>
        <a:lstStyle/>
        <a:p>
          <a:endParaRPr lang="en-US"/>
        </a:p>
      </dgm:t>
    </dgm:pt>
    <dgm:pt modelId="{B2CAD92F-3CFE-41A6-BA20-1E294B7D5953}" type="pres">
      <dgm:prSet presAssocID="{5E2982EA-02EA-4764-A778-6835DFF747CD}" presName="linear" presStyleCnt="0">
        <dgm:presLayoutVars>
          <dgm:dir/>
          <dgm:resizeHandles val="exact"/>
        </dgm:presLayoutVars>
      </dgm:prSet>
      <dgm:spPr/>
      <dgm:t>
        <a:bodyPr/>
        <a:lstStyle/>
        <a:p>
          <a:endParaRPr lang="en-US"/>
        </a:p>
      </dgm:t>
    </dgm:pt>
    <dgm:pt modelId="{D8D6AD6E-899E-401B-AADB-ABF34FD8C496}" type="pres">
      <dgm:prSet presAssocID="{F2A17856-787D-4604-8B75-ADED21B407EE}" presName="comp" presStyleCnt="0"/>
      <dgm:spPr/>
      <dgm:t>
        <a:bodyPr/>
        <a:lstStyle/>
        <a:p>
          <a:endParaRPr lang="en-US"/>
        </a:p>
      </dgm:t>
    </dgm:pt>
    <dgm:pt modelId="{2D3E72DA-55AC-44D8-ADE8-9F936E7A649C}" type="pres">
      <dgm:prSet presAssocID="{F2A17856-787D-4604-8B75-ADED21B407EE}" presName="box" presStyleLbl="node1" presStyleIdx="0" presStyleCnt="2" custScaleX="100000" custScaleY="100098" custLinFactNeighborX="-1294" custLinFactNeighborY="-59460"/>
      <dgm:spPr/>
      <dgm:t>
        <a:bodyPr/>
        <a:lstStyle/>
        <a:p>
          <a:endParaRPr lang="en-US"/>
        </a:p>
      </dgm:t>
    </dgm:pt>
    <dgm:pt modelId="{51447934-532E-408C-84EF-53C53025D16B}" type="pres">
      <dgm:prSet presAssocID="{F2A17856-787D-4604-8B75-ADED21B407EE}" presName="img" presStyleLbl="fgImgPlace1" presStyleIdx="0" presStyleCnt="2" custScaleX="140979" custScaleY="125000" custLinFactNeighborX="20084" custLinFactNeighborY="3144"/>
      <dgm:spPr>
        <a:prstGeom prst="ellipse">
          <a:avLst/>
        </a:prstGeom>
        <a:blipFill rotWithShape="0">
          <a:blip xmlns:r="http://schemas.openxmlformats.org/officeDocument/2006/relationships" r:embed="rId1"/>
          <a:stretch>
            <a:fillRect/>
          </a:stretch>
        </a:blipFill>
      </dgm:spPr>
      <dgm:t>
        <a:bodyPr/>
        <a:lstStyle/>
        <a:p>
          <a:endParaRPr lang="en-US"/>
        </a:p>
      </dgm:t>
    </dgm:pt>
    <dgm:pt modelId="{9C65C899-0582-48DE-96DC-F9DEEA84B0EB}" type="pres">
      <dgm:prSet presAssocID="{F2A17856-787D-4604-8B75-ADED21B407EE}" presName="text" presStyleLbl="node1" presStyleIdx="0" presStyleCnt="2">
        <dgm:presLayoutVars>
          <dgm:bulletEnabled val="1"/>
        </dgm:presLayoutVars>
      </dgm:prSet>
      <dgm:spPr/>
      <dgm:t>
        <a:bodyPr/>
        <a:lstStyle/>
        <a:p>
          <a:endParaRPr lang="en-US"/>
        </a:p>
      </dgm:t>
    </dgm:pt>
    <dgm:pt modelId="{0B2492FB-B82B-4358-94F8-38A16626F641}" type="pres">
      <dgm:prSet presAssocID="{5930441F-03D2-4A1B-BC38-1D5ABFEFA48F}" presName="spacer" presStyleCnt="0"/>
      <dgm:spPr/>
    </dgm:pt>
    <dgm:pt modelId="{2A78EEAE-4087-4E1E-9245-80E0CEF1E486}" type="pres">
      <dgm:prSet presAssocID="{DD1883F5-32BE-4CE9-8344-AEF9243F19C0}" presName="comp" presStyleCnt="0"/>
      <dgm:spPr/>
    </dgm:pt>
    <dgm:pt modelId="{7BA7C53C-0CDB-4510-B384-C23FDA0202C7}" type="pres">
      <dgm:prSet presAssocID="{DD1883F5-32BE-4CE9-8344-AEF9243F19C0}" presName="box" presStyleLbl="node1" presStyleIdx="1" presStyleCnt="2" custScaleX="100000" custScaleY="100098" custLinFactNeighborX="-197" custLinFactNeighborY="48595"/>
      <dgm:spPr/>
      <dgm:t>
        <a:bodyPr/>
        <a:lstStyle/>
        <a:p>
          <a:endParaRPr lang="en-US"/>
        </a:p>
      </dgm:t>
    </dgm:pt>
    <dgm:pt modelId="{2B62C6AB-AEFD-4BC5-982B-7837550D4133}" type="pres">
      <dgm:prSet presAssocID="{DD1883F5-32BE-4CE9-8344-AEF9243F19C0}" presName="img" presStyleLbl="fgImgPlace1" presStyleIdx="1" presStyleCnt="2" custFlipVert="1" custFlipHor="1" custScaleX="6347" custScaleY="16320"/>
      <dgm:spPr/>
      <dgm:t>
        <a:bodyPr/>
        <a:lstStyle/>
        <a:p>
          <a:endParaRPr lang="en-US"/>
        </a:p>
      </dgm:t>
    </dgm:pt>
    <dgm:pt modelId="{33A3F732-1B77-493F-97C9-187666C0A429}" type="pres">
      <dgm:prSet presAssocID="{DD1883F5-32BE-4CE9-8344-AEF9243F19C0}" presName="text" presStyleLbl="node1" presStyleIdx="1" presStyleCnt="2">
        <dgm:presLayoutVars>
          <dgm:bulletEnabled val="1"/>
        </dgm:presLayoutVars>
      </dgm:prSet>
      <dgm:spPr/>
      <dgm:t>
        <a:bodyPr/>
        <a:lstStyle/>
        <a:p>
          <a:endParaRPr lang="en-US"/>
        </a:p>
      </dgm:t>
    </dgm:pt>
  </dgm:ptLst>
  <dgm:cxnLst>
    <dgm:cxn modelId="{38F3EE8F-05DD-46F1-94EA-C2B48492D090}" type="presOf" srcId="{DD1883F5-32BE-4CE9-8344-AEF9243F19C0}" destId="{7BA7C53C-0CDB-4510-B384-C23FDA0202C7}" srcOrd="0" destOrd="0" presId="urn:microsoft.com/office/officeart/2005/8/layout/vList4#2"/>
    <dgm:cxn modelId="{0C947C34-DC59-4E55-8473-C566F47A92E3}" srcId="{5E2982EA-02EA-4764-A778-6835DFF747CD}" destId="{F2A17856-787D-4604-8B75-ADED21B407EE}" srcOrd="0" destOrd="0" parTransId="{838363C0-FD3C-45D0-A2AF-57B50F9F8123}" sibTransId="{5930441F-03D2-4A1B-BC38-1D5ABFEFA48F}"/>
    <dgm:cxn modelId="{AF48112B-7AB8-42FD-A011-E7F6594701C7}" type="presOf" srcId="{F2A17856-787D-4604-8B75-ADED21B407EE}" destId="{9C65C899-0582-48DE-96DC-F9DEEA84B0EB}" srcOrd="1" destOrd="0" presId="urn:microsoft.com/office/officeart/2005/8/layout/vList4#2"/>
    <dgm:cxn modelId="{841E7F28-03FD-4A84-91B5-38E1C852679C}" type="presOf" srcId="{5E2982EA-02EA-4764-A778-6835DFF747CD}" destId="{B2CAD92F-3CFE-41A6-BA20-1E294B7D5953}" srcOrd="0" destOrd="0" presId="urn:microsoft.com/office/officeart/2005/8/layout/vList4#2"/>
    <dgm:cxn modelId="{60C07384-6E49-471D-90E5-83AF6B8653E7}" srcId="{5E2982EA-02EA-4764-A778-6835DFF747CD}" destId="{DD1883F5-32BE-4CE9-8344-AEF9243F19C0}" srcOrd="1" destOrd="0" parTransId="{A56990E9-0C1A-47F7-8FB4-7FFC59C1478D}" sibTransId="{DAFC8DF2-D4DB-44EC-ACA0-D65316E0BA4E}"/>
    <dgm:cxn modelId="{50F57B08-107A-4B49-91B0-F6A4B2DBF40C}" type="presOf" srcId="{DD1883F5-32BE-4CE9-8344-AEF9243F19C0}" destId="{33A3F732-1B77-493F-97C9-187666C0A429}" srcOrd="1" destOrd="0" presId="urn:microsoft.com/office/officeart/2005/8/layout/vList4#2"/>
    <dgm:cxn modelId="{B350625B-EFA7-4B35-8BB9-31DBBD62ACD0}" type="presOf" srcId="{F2A17856-787D-4604-8B75-ADED21B407EE}" destId="{2D3E72DA-55AC-44D8-ADE8-9F936E7A649C}" srcOrd="0" destOrd="0" presId="urn:microsoft.com/office/officeart/2005/8/layout/vList4#2"/>
    <dgm:cxn modelId="{ED80F1E1-C5DF-48AB-B105-4302BBFE032E}" type="presParOf" srcId="{B2CAD92F-3CFE-41A6-BA20-1E294B7D5953}" destId="{D8D6AD6E-899E-401B-AADB-ABF34FD8C496}" srcOrd="0" destOrd="0" presId="urn:microsoft.com/office/officeart/2005/8/layout/vList4#2"/>
    <dgm:cxn modelId="{E69658C9-C5A3-4F37-B7C2-B31C55020F25}" type="presParOf" srcId="{D8D6AD6E-899E-401B-AADB-ABF34FD8C496}" destId="{2D3E72DA-55AC-44D8-ADE8-9F936E7A649C}" srcOrd="0" destOrd="0" presId="urn:microsoft.com/office/officeart/2005/8/layout/vList4#2"/>
    <dgm:cxn modelId="{77A229CC-D366-46BF-8013-FAC0CC05DF6B}" type="presParOf" srcId="{D8D6AD6E-899E-401B-AADB-ABF34FD8C496}" destId="{51447934-532E-408C-84EF-53C53025D16B}" srcOrd="1" destOrd="0" presId="urn:microsoft.com/office/officeart/2005/8/layout/vList4#2"/>
    <dgm:cxn modelId="{ADEF965A-5987-40C0-9DE9-A2A19DEA3FC5}" type="presParOf" srcId="{D8D6AD6E-899E-401B-AADB-ABF34FD8C496}" destId="{9C65C899-0582-48DE-96DC-F9DEEA84B0EB}" srcOrd="2" destOrd="0" presId="urn:microsoft.com/office/officeart/2005/8/layout/vList4#2"/>
    <dgm:cxn modelId="{A65E09B1-D2F6-4F65-800F-2135B941BE9F}" type="presParOf" srcId="{B2CAD92F-3CFE-41A6-BA20-1E294B7D5953}" destId="{0B2492FB-B82B-4358-94F8-38A16626F641}" srcOrd="1" destOrd="0" presId="urn:microsoft.com/office/officeart/2005/8/layout/vList4#2"/>
    <dgm:cxn modelId="{58BE8342-40A3-4671-AFC3-5DC217DF6F6C}" type="presParOf" srcId="{B2CAD92F-3CFE-41A6-BA20-1E294B7D5953}" destId="{2A78EEAE-4087-4E1E-9245-80E0CEF1E486}" srcOrd="2" destOrd="0" presId="urn:microsoft.com/office/officeart/2005/8/layout/vList4#2"/>
    <dgm:cxn modelId="{9696ED38-6B6F-47A8-B673-F8AC3C746344}" type="presParOf" srcId="{2A78EEAE-4087-4E1E-9245-80E0CEF1E486}" destId="{7BA7C53C-0CDB-4510-B384-C23FDA0202C7}" srcOrd="0" destOrd="0" presId="urn:microsoft.com/office/officeart/2005/8/layout/vList4#2"/>
    <dgm:cxn modelId="{4DFFB6D3-561B-4141-AABA-D6C740353911}" type="presParOf" srcId="{2A78EEAE-4087-4E1E-9245-80E0CEF1E486}" destId="{2B62C6AB-AEFD-4BC5-982B-7837550D4133}" srcOrd="1" destOrd="0" presId="urn:microsoft.com/office/officeart/2005/8/layout/vList4#2"/>
    <dgm:cxn modelId="{EC382391-0E67-4D43-96F4-D9F9F5D31B2F}" type="presParOf" srcId="{2A78EEAE-4087-4E1E-9245-80E0CEF1E486}" destId="{33A3F732-1B77-493F-97C9-187666C0A429}" srcOrd="2" destOrd="0" presId="urn:microsoft.com/office/officeart/2005/8/layout/vList4#2"/>
  </dgm:cxnLst>
  <dgm:bg>
    <a:noFill/>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E2982EA-02EA-4764-A778-6835DFF747CD}" type="doc">
      <dgm:prSet loTypeId="urn:microsoft.com/office/officeart/2005/8/layout/vList4#2" loCatId="list" qsTypeId="urn:microsoft.com/office/officeart/2005/8/quickstyle/simple1" qsCatId="simple" csTypeId="urn:microsoft.com/office/officeart/2005/8/colors/accent1_2" csCatId="accent1" phldr="1"/>
      <dgm:spPr/>
      <dgm:t>
        <a:bodyPr/>
        <a:lstStyle/>
        <a:p>
          <a:endParaRPr lang="en-US"/>
        </a:p>
      </dgm:t>
    </dgm:pt>
    <dgm:pt modelId="{DD1883F5-32BE-4CE9-8344-AEF9243F19C0}">
      <dgm:prSet custT="1"/>
      <dgm:spPr>
        <a:gradFill rotWithShape="0">
          <a:gsLst>
            <a:gs pos="0">
              <a:srgbClr val="5E9EFF"/>
            </a:gs>
            <a:gs pos="39999">
              <a:srgbClr val="85C2FF"/>
            </a:gs>
            <a:gs pos="70000">
              <a:srgbClr val="C4D6EB"/>
            </a:gs>
            <a:gs pos="100000">
              <a:srgbClr val="FFEBFA"/>
            </a:gs>
          </a:gsLst>
          <a:lin ang="5400000" scaled="0"/>
        </a:gradFill>
        <a:effectLst>
          <a:outerShdw blurRad="50800" dist="63500" dir="2700000" algn="tl" rotWithShape="0">
            <a:prstClr val="black">
              <a:alpha val="40000"/>
            </a:prstClr>
          </a:outerShdw>
        </a:effectLst>
      </dgm:spPr>
      <dgm:t>
        <a:bodyPr>
          <a:scene3d>
            <a:camera prst="orthographicFront"/>
            <a:lightRig rig="threePt" dir="t"/>
          </a:scene3d>
          <a:sp3d extrusionH="57150">
            <a:bevelT w="38100" h="38100"/>
          </a:sp3d>
        </a:bodyPr>
        <a:lstStyle/>
        <a:p>
          <a:pPr rtl="0"/>
          <a:r>
            <a:rPr lang="en-US" sz="1600" b="1" dirty="0" smtClean="0">
              <a:solidFill>
                <a:srgbClr val="002060"/>
              </a:solidFill>
              <a:effectLst/>
              <a:latin typeface="Arial" panose="020B0604020202020204" pitchFamily="34" charset="0"/>
              <a:cs typeface="Arial" panose="020B0604020202020204" pitchFamily="34" charset="0"/>
            </a:rPr>
            <a:t>Statistics: Differences between multiple groups were analyzed by one-way ANOVA followed by Duncan’s post hoc test. Statistical significance was considered at p &lt; 0.05.</a:t>
          </a:r>
          <a:endParaRPr lang="en-US" sz="1600" b="1" dirty="0">
            <a:solidFill>
              <a:srgbClr val="002060"/>
            </a:solidFill>
            <a:effectLst/>
            <a:latin typeface="Arial" panose="020B0604020202020204" pitchFamily="34" charset="0"/>
            <a:cs typeface="Arial" panose="020B0604020202020204" pitchFamily="34" charset="0"/>
          </a:endParaRPr>
        </a:p>
      </dgm:t>
    </dgm:pt>
    <dgm:pt modelId="{DAFC8DF2-D4DB-44EC-ACA0-D65316E0BA4E}" type="sibTrans" cxnId="{60C07384-6E49-471D-90E5-83AF6B8653E7}">
      <dgm:prSet/>
      <dgm:spPr/>
      <dgm:t>
        <a:bodyPr/>
        <a:lstStyle/>
        <a:p>
          <a:endParaRPr lang="en-US"/>
        </a:p>
      </dgm:t>
    </dgm:pt>
    <dgm:pt modelId="{A56990E9-0C1A-47F7-8FB4-7FFC59C1478D}" type="parTrans" cxnId="{60C07384-6E49-471D-90E5-83AF6B8653E7}">
      <dgm:prSet/>
      <dgm:spPr/>
      <dgm:t>
        <a:bodyPr/>
        <a:lstStyle/>
        <a:p>
          <a:endParaRPr lang="en-US"/>
        </a:p>
      </dgm:t>
    </dgm:pt>
    <dgm:pt modelId="{B2CAD92F-3CFE-41A6-BA20-1E294B7D5953}" type="pres">
      <dgm:prSet presAssocID="{5E2982EA-02EA-4764-A778-6835DFF747CD}" presName="linear" presStyleCnt="0">
        <dgm:presLayoutVars>
          <dgm:dir/>
          <dgm:resizeHandles val="exact"/>
        </dgm:presLayoutVars>
      </dgm:prSet>
      <dgm:spPr/>
      <dgm:t>
        <a:bodyPr/>
        <a:lstStyle/>
        <a:p>
          <a:endParaRPr lang="en-US"/>
        </a:p>
      </dgm:t>
    </dgm:pt>
    <dgm:pt modelId="{2A78EEAE-4087-4E1E-9245-80E0CEF1E486}" type="pres">
      <dgm:prSet presAssocID="{DD1883F5-32BE-4CE9-8344-AEF9243F19C0}" presName="comp" presStyleCnt="0"/>
      <dgm:spPr/>
    </dgm:pt>
    <dgm:pt modelId="{7BA7C53C-0CDB-4510-B384-C23FDA0202C7}" type="pres">
      <dgm:prSet presAssocID="{DD1883F5-32BE-4CE9-8344-AEF9243F19C0}" presName="box" presStyleLbl="node1" presStyleIdx="0" presStyleCnt="1" custScaleX="100000" custScaleY="100098" custLinFactNeighborX="-10701" custLinFactNeighborY="-25082"/>
      <dgm:spPr/>
      <dgm:t>
        <a:bodyPr/>
        <a:lstStyle/>
        <a:p>
          <a:endParaRPr lang="en-US"/>
        </a:p>
      </dgm:t>
    </dgm:pt>
    <dgm:pt modelId="{2B62C6AB-AEFD-4BC5-982B-7837550D4133}" type="pres">
      <dgm:prSet presAssocID="{DD1883F5-32BE-4CE9-8344-AEF9243F19C0}" presName="img" presStyleLbl="fgImgPlace1" presStyleIdx="0" presStyleCnt="1" custFlipVert="1" custFlipHor="0" custScaleX="5015" custScaleY="21190"/>
      <dgm:spPr/>
      <dgm:t>
        <a:bodyPr/>
        <a:lstStyle/>
        <a:p>
          <a:endParaRPr lang="en-US"/>
        </a:p>
      </dgm:t>
    </dgm:pt>
    <dgm:pt modelId="{33A3F732-1B77-493F-97C9-187666C0A429}" type="pres">
      <dgm:prSet presAssocID="{DD1883F5-32BE-4CE9-8344-AEF9243F19C0}" presName="text" presStyleLbl="node1" presStyleIdx="0" presStyleCnt="1">
        <dgm:presLayoutVars>
          <dgm:bulletEnabled val="1"/>
        </dgm:presLayoutVars>
      </dgm:prSet>
      <dgm:spPr/>
      <dgm:t>
        <a:bodyPr/>
        <a:lstStyle/>
        <a:p>
          <a:endParaRPr lang="en-US"/>
        </a:p>
      </dgm:t>
    </dgm:pt>
  </dgm:ptLst>
  <dgm:cxnLst>
    <dgm:cxn modelId="{60C07384-6E49-471D-90E5-83AF6B8653E7}" srcId="{5E2982EA-02EA-4764-A778-6835DFF747CD}" destId="{DD1883F5-32BE-4CE9-8344-AEF9243F19C0}" srcOrd="0" destOrd="0" parTransId="{A56990E9-0C1A-47F7-8FB4-7FFC59C1478D}" sibTransId="{DAFC8DF2-D4DB-44EC-ACA0-D65316E0BA4E}"/>
    <dgm:cxn modelId="{2E8B36DD-F2A4-40BB-84DB-B05AD98667BC}" type="presOf" srcId="{DD1883F5-32BE-4CE9-8344-AEF9243F19C0}" destId="{7BA7C53C-0CDB-4510-B384-C23FDA0202C7}" srcOrd="0" destOrd="0" presId="urn:microsoft.com/office/officeart/2005/8/layout/vList4#2"/>
    <dgm:cxn modelId="{0D219F98-F2AB-403B-AB3E-00DB56A06279}" type="presOf" srcId="{5E2982EA-02EA-4764-A778-6835DFF747CD}" destId="{B2CAD92F-3CFE-41A6-BA20-1E294B7D5953}" srcOrd="0" destOrd="0" presId="urn:microsoft.com/office/officeart/2005/8/layout/vList4#2"/>
    <dgm:cxn modelId="{7E6D8330-6A72-42ED-8595-FE9ED42117E7}" type="presOf" srcId="{DD1883F5-32BE-4CE9-8344-AEF9243F19C0}" destId="{33A3F732-1B77-493F-97C9-187666C0A429}" srcOrd="1" destOrd="0" presId="urn:microsoft.com/office/officeart/2005/8/layout/vList4#2"/>
    <dgm:cxn modelId="{1AC22EC6-2F64-4908-9E7A-FCB9150E8EDD}" type="presParOf" srcId="{B2CAD92F-3CFE-41A6-BA20-1E294B7D5953}" destId="{2A78EEAE-4087-4E1E-9245-80E0CEF1E486}" srcOrd="0" destOrd="0" presId="urn:microsoft.com/office/officeart/2005/8/layout/vList4#2"/>
    <dgm:cxn modelId="{129B4130-A897-4ABF-854B-580D91269B0B}" type="presParOf" srcId="{2A78EEAE-4087-4E1E-9245-80E0CEF1E486}" destId="{7BA7C53C-0CDB-4510-B384-C23FDA0202C7}" srcOrd="0" destOrd="0" presId="urn:microsoft.com/office/officeart/2005/8/layout/vList4#2"/>
    <dgm:cxn modelId="{B37A6655-6980-461C-A35E-9D51E85D4A81}" type="presParOf" srcId="{2A78EEAE-4087-4E1E-9245-80E0CEF1E486}" destId="{2B62C6AB-AEFD-4BC5-982B-7837550D4133}" srcOrd="1" destOrd="0" presId="urn:microsoft.com/office/officeart/2005/8/layout/vList4#2"/>
    <dgm:cxn modelId="{99106FDD-8346-4C1E-8B98-1CD09D619A49}" type="presParOf" srcId="{2A78EEAE-4087-4E1E-9245-80E0CEF1E486}" destId="{33A3F732-1B77-493F-97C9-187666C0A429}" srcOrd="2" destOrd="0" presId="urn:microsoft.com/office/officeart/2005/8/layout/vList4#2"/>
  </dgm:cxnLst>
  <dgm:bg>
    <a:noFill/>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6B5219-17B0-407C-B4C9-14BE20C84A0C}">
      <dsp:nvSpPr>
        <dsp:cNvPr id="0" name=""/>
        <dsp:cNvSpPr/>
      </dsp:nvSpPr>
      <dsp:spPr>
        <a:xfrm>
          <a:off x="0" y="815"/>
          <a:ext cx="718459" cy="223757"/>
        </a:xfrm>
        <a:prstGeom prst="ellipse">
          <a:avLst/>
        </a:prstGeom>
        <a:solidFill>
          <a:srgbClr val="C00000"/>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CA</a:t>
          </a:r>
          <a:endParaRPr lang="en-US" sz="1400" b="1" kern="1200" dirty="0"/>
        </a:p>
      </dsp:txBody>
      <dsp:txXfrm>
        <a:off x="105216" y="33583"/>
        <a:ext cx="508027" cy="158221"/>
      </dsp:txXfrm>
    </dsp:sp>
    <dsp:sp modelId="{F1BF239B-5009-4C3A-8449-218D57023D7A}">
      <dsp:nvSpPr>
        <dsp:cNvPr id="0" name=""/>
        <dsp:cNvSpPr/>
      </dsp:nvSpPr>
      <dsp:spPr>
        <a:xfrm rot="5400000">
          <a:off x="220027" y="246155"/>
          <a:ext cx="278404" cy="143693"/>
        </a:xfrm>
        <a:prstGeom prst="rightArrow">
          <a:avLst>
            <a:gd name="adj1" fmla="val 60000"/>
            <a:gd name="adj2" fmla="val 50000"/>
          </a:avLst>
        </a:prstGeom>
        <a:solidFill>
          <a:schemeClr val="tx1">
            <a:lumMod val="95000"/>
            <a:lumOff val="5000"/>
          </a:schemeClr>
        </a:solidFill>
        <a:ln>
          <a:solidFill>
            <a:schemeClr val="bg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b="1" kern="1200"/>
        </a:p>
      </dsp:txBody>
      <dsp:txXfrm rot="-5400000">
        <a:off x="316121" y="178800"/>
        <a:ext cx="86215" cy="235296"/>
      </dsp:txXfrm>
    </dsp:sp>
    <dsp:sp modelId="{3A7263C7-DD7A-460D-818C-3E1EE793A490}">
      <dsp:nvSpPr>
        <dsp:cNvPr id="0" name=""/>
        <dsp:cNvSpPr/>
      </dsp:nvSpPr>
      <dsp:spPr>
        <a:xfrm>
          <a:off x="0" y="463681"/>
          <a:ext cx="718459" cy="227836"/>
        </a:xfrm>
        <a:prstGeom prst="ellipse">
          <a:avLst/>
        </a:prstGeom>
        <a:solidFill>
          <a:srgbClr val="C00000"/>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DCA</a:t>
          </a:r>
          <a:endParaRPr lang="en-US" sz="1400" b="1" kern="1200" dirty="0"/>
        </a:p>
      </dsp:txBody>
      <dsp:txXfrm>
        <a:off x="105216" y="497047"/>
        <a:ext cx="508027" cy="1611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6B5219-17B0-407C-B4C9-14BE20C84A0C}">
      <dsp:nvSpPr>
        <dsp:cNvPr id="0" name=""/>
        <dsp:cNvSpPr/>
      </dsp:nvSpPr>
      <dsp:spPr>
        <a:xfrm>
          <a:off x="0" y="565"/>
          <a:ext cx="757645" cy="312545"/>
        </a:xfrm>
        <a:prstGeom prst="ellipse">
          <a:avLst/>
        </a:prstGeom>
        <a:solidFill>
          <a:schemeClr val="accent1"/>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CDCA</a:t>
          </a:r>
          <a:endParaRPr lang="en-US" sz="1200" b="1" kern="1200" dirty="0"/>
        </a:p>
      </dsp:txBody>
      <dsp:txXfrm>
        <a:off x="110955" y="46336"/>
        <a:ext cx="535735" cy="221003"/>
      </dsp:txXfrm>
    </dsp:sp>
    <dsp:sp modelId="{F1BF239B-5009-4C3A-8449-218D57023D7A}">
      <dsp:nvSpPr>
        <dsp:cNvPr id="0" name=""/>
        <dsp:cNvSpPr/>
      </dsp:nvSpPr>
      <dsp:spPr>
        <a:xfrm rot="5400000">
          <a:off x="267574" y="345845"/>
          <a:ext cx="222497" cy="134359"/>
        </a:xfrm>
        <a:prstGeom prst="rightArrow">
          <a:avLst>
            <a:gd name="adj1" fmla="val 60000"/>
            <a:gd name="adj2" fmla="val 50000"/>
          </a:avLst>
        </a:prstGeom>
        <a:solidFill>
          <a:schemeClr val="tx1">
            <a:lumMod val="95000"/>
            <a:lumOff val="5000"/>
          </a:schemeClr>
        </a:solidFill>
        <a:ln>
          <a:solidFill>
            <a:schemeClr val="bg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338515" y="301776"/>
        <a:ext cx="80615" cy="182189"/>
      </dsp:txXfrm>
    </dsp:sp>
    <dsp:sp modelId="{3A7263C7-DD7A-460D-818C-3E1EE793A490}">
      <dsp:nvSpPr>
        <dsp:cNvPr id="0" name=""/>
        <dsp:cNvSpPr/>
      </dsp:nvSpPr>
      <dsp:spPr>
        <a:xfrm>
          <a:off x="0" y="512940"/>
          <a:ext cx="757645" cy="218014"/>
        </a:xfrm>
        <a:prstGeom prst="ellipse">
          <a:avLst/>
        </a:prstGeom>
        <a:solidFill>
          <a:schemeClr val="accent1"/>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LCA</a:t>
          </a:r>
          <a:endParaRPr lang="en-US" sz="1400" b="1" kern="1200" dirty="0"/>
        </a:p>
      </dsp:txBody>
      <dsp:txXfrm>
        <a:off x="110955" y="544867"/>
        <a:ext cx="535735" cy="1541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3E72DA-55AC-44D8-ADE8-9F936E7A649C}">
      <dsp:nvSpPr>
        <dsp:cNvPr id="0" name=""/>
        <dsp:cNvSpPr/>
      </dsp:nvSpPr>
      <dsp:spPr>
        <a:xfrm>
          <a:off x="0" y="0"/>
          <a:ext cx="7422509" cy="1499187"/>
        </a:xfrm>
        <a:prstGeom prst="roundRect">
          <a:avLst>
            <a:gd name="adj" fmla="val 10000"/>
          </a:avLst>
        </a:prstGeom>
        <a:gradFill rotWithShape="0">
          <a:gsLst>
            <a:gs pos="0">
              <a:srgbClr val="5E9EFF"/>
            </a:gs>
            <a:gs pos="39999">
              <a:srgbClr val="85C2FF"/>
            </a:gs>
            <a:gs pos="70000">
              <a:srgbClr val="C4D6EB"/>
            </a:gs>
            <a:gs pos="100000">
              <a:srgbClr val="FFEBFA"/>
            </a:gs>
          </a:gsLst>
          <a:lin ang="5400000" scaled="0"/>
        </a:gra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scene3d>
            <a:camera prst="orthographicFront"/>
            <a:lightRig rig="threePt" dir="t"/>
          </a:scene3d>
          <a:sp3d extrusionH="57150">
            <a:bevelT w="38100" h="38100"/>
          </a:sp3d>
        </a:bodyPr>
        <a:lstStyle/>
        <a:p>
          <a:pPr lvl="0" algn="ctr" defTabSz="889000" rtl="0">
            <a:lnSpc>
              <a:spcPct val="90000"/>
            </a:lnSpc>
            <a:spcBef>
              <a:spcPct val="0"/>
            </a:spcBef>
            <a:spcAft>
              <a:spcPct val="35000"/>
            </a:spcAft>
          </a:pPr>
          <a:r>
            <a:rPr lang="en-US" sz="2000" b="1" kern="1200" dirty="0" smtClean="0">
              <a:solidFill>
                <a:srgbClr val="002060"/>
              </a:solidFill>
              <a:effectLst>
                <a:outerShdw blurRad="38100" dist="38100" dir="2700000" algn="tl">
                  <a:srgbClr val="000000">
                    <a:alpha val="43137"/>
                  </a:srgbClr>
                </a:outerShdw>
              </a:effectLst>
            </a:rPr>
            <a:t>        </a:t>
          </a:r>
          <a:r>
            <a:rPr lang="en-US" sz="1600" b="0"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Cholestyramine resin  supplemented diet </a:t>
          </a:r>
        </a:p>
        <a:p>
          <a:pPr lvl="0" algn="ctr" defTabSz="889000" rtl="0">
            <a:lnSpc>
              <a:spcPct val="90000"/>
            </a:lnSpc>
            <a:spcBef>
              <a:spcPct val="0"/>
            </a:spcBef>
            <a:spcAft>
              <a:spcPct val="35000"/>
            </a:spcAft>
          </a:pPr>
          <a:r>
            <a:rPr lang="en-US" sz="1600" b="0"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was used to feed mice (</a:t>
          </a:r>
          <a:r>
            <a:rPr lang="en-US" sz="1600" b="0" kern="1200" dirty="0" smtClean="0">
              <a:solidFill>
                <a:srgbClr val="002B82"/>
              </a:solidFill>
              <a:latin typeface="Arial" panose="020B0604020202020204" pitchFamily="34" charset="0"/>
              <a:cs typeface="Arial" panose="020B0604020202020204" pitchFamily="34" charset="0"/>
            </a:rPr>
            <a:t>Male C57BL/6 mice (22 </a:t>
          </a:r>
          <a:r>
            <a:rPr lang="en-US" sz="1600" b="0" u="sng" kern="1200" dirty="0" smtClean="0">
              <a:solidFill>
                <a:srgbClr val="002B82"/>
              </a:solidFill>
              <a:latin typeface="Arial" panose="020B0604020202020204" pitchFamily="34" charset="0"/>
              <a:cs typeface="Arial" panose="020B0604020202020204" pitchFamily="34" charset="0"/>
            </a:rPr>
            <a:t>+</a:t>
          </a:r>
          <a:r>
            <a:rPr lang="en-US" sz="1600" b="0" kern="1200" dirty="0" smtClean="0">
              <a:solidFill>
                <a:srgbClr val="002B82"/>
              </a:solidFill>
              <a:latin typeface="Arial" panose="020B0604020202020204" pitchFamily="34" charset="0"/>
              <a:cs typeface="Arial" panose="020B0604020202020204" pitchFamily="34" charset="0"/>
            </a:rPr>
            <a:t> 2g) at 8 weeks of age</a:t>
          </a:r>
          <a:r>
            <a:rPr lang="en-US" sz="1600" b="0"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for one week</a:t>
          </a:r>
          <a:endParaRPr lang="en-US" sz="1600" b="0" kern="120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634273" y="0"/>
        <a:ext cx="5788235" cy="1499187"/>
      </dsp:txXfrm>
    </dsp:sp>
    <dsp:sp modelId="{51447934-532E-408C-84EF-53C53025D16B}">
      <dsp:nvSpPr>
        <dsp:cNvPr id="0" name=""/>
        <dsp:cNvSpPr/>
      </dsp:nvSpPr>
      <dsp:spPr>
        <a:xfrm>
          <a:off x="220949" y="38404"/>
          <a:ext cx="2092835" cy="1497719"/>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A7C53C-0CDB-4510-B384-C23FDA0202C7}">
      <dsp:nvSpPr>
        <dsp:cNvPr id="0" name=""/>
        <dsp:cNvSpPr/>
      </dsp:nvSpPr>
      <dsp:spPr>
        <a:xfrm>
          <a:off x="0" y="1650022"/>
          <a:ext cx="7422509" cy="1499187"/>
        </a:xfrm>
        <a:prstGeom prst="roundRect">
          <a:avLst>
            <a:gd name="adj" fmla="val 10000"/>
          </a:avLst>
        </a:prstGeom>
        <a:gradFill rotWithShape="0">
          <a:gsLst>
            <a:gs pos="0">
              <a:srgbClr val="5E9EFF"/>
            </a:gs>
            <a:gs pos="39999">
              <a:srgbClr val="85C2FF"/>
            </a:gs>
            <a:gs pos="70000">
              <a:srgbClr val="C4D6EB"/>
            </a:gs>
            <a:gs pos="100000">
              <a:srgbClr val="FFEBFA"/>
            </a:gs>
          </a:gsLst>
          <a:lin ang="5400000" scaled="0"/>
        </a:gra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scene3d>
            <a:camera prst="orthographicFront"/>
            <a:lightRig rig="threePt" dir="t"/>
          </a:scene3d>
          <a:sp3d extrusionH="57150">
            <a:bevelT w="38100" h="38100"/>
          </a:sp3d>
        </a:bodyPr>
        <a:lstStyle/>
        <a:p>
          <a:pPr lvl="0" algn="l" defTabSz="711200" rtl="0">
            <a:lnSpc>
              <a:spcPct val="90000"/>
            </a:lnSpc>
            <a:spcBef>
              <a:spcPct val="0"/>
            </a:spcBef>
            <a:spcAft>
              <a:spcPct val="35000"/>
            </a:spcAft>
          </a:pPr>
          <a:r>
            <a:rPr lang="en-US" sz="1600" b="1" kern="1200" dirty="0" smtClean="0">
              <a:solidFill>
                <a:srgbClr val="002060"/>
              </a:solidFill>
              <a:effectLst/>
              <a:latin typeface="Arial" panose="020B0604020202020204" pitchFamily="34" charset="0"/>
              <a:cs typeface="Arial" panose="020B0604020202020204" pitchFamily="34" charset="0"/>
            </a:rPr>
            <a:t>Qualification of Bile acids concentration :  liquid chromatography-tandem mass spectrometry</a:t>
          </a:r>
        </a:p>
        <a:p>
          <a:pPr lvl="0" algn="l" defTabSz="711200" rtl="0">
            <a:lnSpc>
              <a:spcPct val="90000"/>
            </a:lnSpc>
            <a:spcBef>
              <a:spcPct val="0"/>
            </a:spcBef>
            <a:spcAft>
              <a:spcPct val="35000"/>
            </a:spcAft>
          </a:pPr>
          <a:endParaRPr lang="en-US" sz="1600" b="1" kern="1200" dirty="0" smtClean="0">
            <a:solidFill>
              <a:srgbClr val="002060"/>
            </a:solidFill>
            <a:effectLst/>
            <a:latin typeface="Arial" panose="020B0604020202020204" pitchFamily="34" charset="0"/>
            <a:cs typeface="Arial" panose="020B0604020202020204" pitchFamily="34" charset="0"/>
          </a:endParaRPr>
        </a:p>
        <a:p>
          <a:pPr lvl="0" algn="l" defTabSz="711200" rtl="0">
            <a:lnSpc>
              <a:spcPct val="90000"/>
            </a:lnSpc>
            <a:spcBef>
              <a:spcPct val="0"/>
            </a:spcBef>
            <a:spcAft>
              <a:spcPct val="35000"/>
            </a:spcAft>
          </a:pPr>
          <a:r>
            <a:rPr lang="en-US" sz="1600" b="1" kern="1200" dirty="0" smtClean="0">
              <a:solidFill>
                <a:srgbClr val="002060"/>
              </a:solidFill>
              <a:effectLst/>
              <a:latin typeface="Arial" panose="020B0604020202020204" pitchFamily="34" charset="0"/>
              <a:cs typeface="Arial" panose="020B0604020202020204" pitchFamily="34" charset="0"/>
            </a:rPr>
            <a:t>Qualification of mRNAs:  </a:t>
          </a:r>
          <a:r>
            <a:rPr lang="en-US" sz="1600" b="1" kern="1200" dirty="0" err="1" smtClean="0">
              <a:solidFill>
                <a:srgbClr val="002060"/>
              </a:solidFill>
              <a:effectLst/>
              <a:latin typeface="Arial" panose="020B0604020202020204" pitchFamily="34" charset="0"/>
              <a:cs typeface="Arial" panose="020B0604020202020204" pitchFamily="34" charset="0"/>
            </a:rPr>
            <a:t>QuantiGene</a:t>
          </a:r>
          <a:r>
            <a:rPr lang="en-US" sz="1600" b="1" kern="1200" dirty="0" smtClean="0">
              <a:solidFill>
                <a:srgbClr val="002060"/>
              </a:solidFill>
              <a:effectLst/>
              <a:latin typeface="Arial" panose="020B0604020202020204" pitchFamily="34" charset="0"/>
              <a:cs typeface="Arial" panose="020B0604020202020204" pitchFamily="34" charset="0"/>
            </a:rPr>
            <a:t> </a:t>
          </a:r>
          <a:r>
            <a:rPr lang="en-US" sz="1600" b="1" kern="1200" dirty="0" err="1" smtClean="0">
              <a:solidFill>
                <a:srgbClr val="002060"/>
              </a:solidFill>
              <a:effectLst/>
              <a:latin typeface="Arial" panose="020B0604020202020204" pitchFamily="34" charset="0"/>
              <a:cs typeface="Arial" panose="020B0604020202020204" pitchFamily="34" charset="0"/>
            </a:rPr>
            <a:t>Plex</a:t>
          </a:r>
          <a:r>
            <a:rPr lang="en-US" sz="1600" b="1" kern="1200" dirty="0" smtClean="0">
              <a:solidFill>
                <a:srgbClr val="002060"/>
              </a:solidFill>
              <a:effectLst/>
              <a:latin typeface="Arial" panose="020B0604020202020204" pitchFamily="34" charset="0"/>
              <a:cs typeface="Arial" panose="020B0604020202020204" pitchFamily="34" charset="0"/>
            </a:rPr>
            <a:t> assay</a:t>
          </a:r>
          <a:endParaRPr lang="en-US" sz="1600" b="1" kern="1200" dirty="0">
            <a:solidFill>
              <a:srgbClr val="002060"/>
            </a:solidFill>
            <a:effectLst/>
            <a:latin typeface="Arial" panose="020B0604020202020204" pitchFamily="34" charset="0"/>
            <a:cs typeface="Arial" panose="020B0604020202020204" pitchFamily="34" charset="0"/>
          </a:endParaRPr>
        </a:p>
      </dsp:txBody>
      <dsp:txXfrm>
        <a:off x="1634273" y="1650022"/>
        <a:ext cx="5788235" cy="1499187"/>
      </dsp:txXfrm>
    </dsp:sp>
    <dsp:sp modelId="{2B62C6AB-AEFD-4BC5-982B-7837550D4133}">
      <dsp:nvSpPr>
        <dsp:cNvPr id="0" name=""/>
        <dsp:cNvSpPr/>
      </dsp:nvSpPr>
      <dsp:spPr>
        <a:xfrm flipH="1" flipV="1">
          <a:off x="844912" y="2300782"/>
          <a:ext cx="94221" cy="195542"/>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7C53C-0CDB-4510-B384-C23FDA0202C7}">
      <dsp:nvSpPr>
        <dsp:cNvPr id="0" name=""/>
        <dsp:cNvSpPr/>
      </dsp:nvSpPr>
      <dsp:spPr>
        <a:xfrm>
          <a:off x="0" y="0"/>
          <a:ext cx="7536504" cy="919601"/>
        </a:xfrm>
        <a:prstGeom prst="roundRect">
          <a:avLst>
            <a:gd name="adj" fmla="val 10000"/>
          </a:avLst>
        </a:prstGeom>
        <a:gradFill rotWithShape="0">
          <a:gsLst>
            <a:gs pos="0">
              <a:srgbClr val="5E9EFF"/>
            </a:gs>
            <a:gs pos="39999">
              <a:srgbClr val="85C2FF"/>
            </a:gs>
            <a:gs pos="70000">
              <a:srgbClr val="C4D6EB"/>
            </a:gs>
            <a:gs pos="100000">
              <a:srgbClr val="FFEBFA"/>
            </a:gs>
          </a:gsLst>
          <a:lin ang="5400000" scaled="0"/>
        </a:gra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scene3d>
            <a:camera prst="orthographicFront"/>
            <a:lightRig rig="threePt" dir="t"/>
          </a:scene3d>
          <a:sp3d extrusionH="57150">
            <a:bevelT w="38100" h="38100"/>
          </a:sp3d>
        </a:bodyPr>
        <a:lstStyle/>
        <a:p>
          <a:pPr lvl="0" algn="l" defTabSz="711200" rtl="0">
            <a:lnSpc>
              <a:spcPct val="90000"/>
            </a:lnSpc>
            <a:spcBef>
              <a:spcPct val="0"/>
            </a:spcBef>
            <a:spcAft>
              <a:spcPct val="35000"/>
            </a:spcAft>
          </a:pPr>
          <a:r>
            <a:rPr lang="en-US" sz="1600" b="1" kern="1200" dirty="0" smtClean="0">
              <a:solidFill>
                <a:srgbClr val="002060"/>
              </a:solidFill>
              <a:effectLst/>
              <a:latin typeface="Arial" panose="020B0604020202020204" pitchFamily="34" charset="0"/>
              <a:cs typeface="Arial" panose="020B0604020202020204" pitchFamily="34" charset="0"/>
            </a:rPr>
            <a:t>Statistics: Differences between multiple groups were analyzed by one-way ANOVA followed by Duncan’s post hoc test. Statistical significance was considered at p &lt; 0.05.</a:t>
          </a:r>
          <a:endParaRPr lang="en-US" sz="1600" b="1" kern="1200" dirty="0">
            <a:solidFill>
              <a:srgbClr val="002060"/>
            </a:solidFill>
            <a:effectLst/>
            <a:latin typeface="Arial" panose="020B0604020202020204" pitchFamily="34" charset="0"/>
            <a:cs typeface="Arial" panose="020B0604020202020204" pitchFamily="34" charset="0"/>
          </a:endParaRPr>
        </a:p>
      </dsp:txBody>
      <dsp:txXfrm>
        <a:off x="1599170" y="0"/>
        <a:ext cx="5937333" cy="919601"/>
      </dsp:txXfrm>
    </dsp:sp>
    <dsp:sp modelId="{2B62C6AB-AEFD-4BC5-982B-7837550D4133}">
      <dsp:nvSpPr>
        <dsp:cNvPr id="0" name=""/>
        <dsp:cNvSpPr/>
      </dsp:nvSpPr>
      <dsp:spPr>
        <a:xfrm flipV="1">
          <a:off x="807724" y="381931"/>
          <a:ext cx="75591" cy="155738"/>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58391"/>
          </a:xfrm>
          <a:prstGeom prst="rect">
            <a:avLst/>
          </a:prstGeom>
        </p:spPr>
        <p:txBody>
          <a:bodyPr vert="horz" lIns="92098" tIns="46049" rIns="92098" bIns="46049" rtlCol="0"/>
          <a:lstStyle>
            <a:lvl1pPr algn="l">
              <a:defRPr sz="1200"/>
            </a:lvl1pPr>
          </a:lstStyle>
          <a:p>
            <a:endParaRPr lang="en-US"/>
          </a:p>
        </p:txBody>
      </p:sp>
      <p:sp>
        <p:nvSpPr>
          <p:cNvPr id="3" name="Date Placeholder 2"/>
          <p:cNvSpPr>
            <a:spLocks noGrp="1"/>
          </p:cNvSpPr>
          <p:nvPr>
            <p:ph type="dt" sz="quarter" idx="1"/>
          </p:nvPr>
        </p:nvSpPr>
        <p:spPr>
          <a:xfrm>
            <a:off x="3936768" y="0"/>
            <a:ext cx="3011699" cy="458391"/>
          </a:xfrm>
          <a:prstGeom prst="rect">
            <a:avLst/>
          </a:prstGeom>
        </p:spPr>
        <p:txBody>
          <a:bodyPr vert="horz" lIns="92098" tIns="46049" rIns="92098" bIns="46049" rtlCol="0"/>
          <a:lstStyle>
            <a:lvl1pPr algn="r">
              <a:defRPr sz="1200"/>
            </a:lvl1pPr>
          </a:lstStyle>
          <a:p>
            <a:fld id="{BABD733C-3D16-45DB-9071-25E608A73B26}" type="datetimeFigureOut">
              <a:rPr lang="en-US" smtClean="0"/>
              <a:t>8/26/2015</a:t>
            </a:fld>
            <a:endParaRPr lang="en-US"/>
          </a:p>
        </p:txBody>
      </p:sp>
      <p:sp>
        <p:nvSpPr>
          <p:cNvPr id="4" name="Footer Placeholder 3"/>
          <p:cNvSpPr>
            <a:spLocks noGrp="1"/>
          </p:cNvSpPr>
          <p:nvPr>
            <p:ph type="ftr" sz="quarter" idx="2"/>
          </p:nvPr>
        </p:nvSpPr>
        <p:spPr>
          <a:xfrm>
            <a:off x="0" y="8707831"/>
            <a:ext cx="3011699" cy="458391"/>
          </a:xfrm>
          <a:prstGeom prst="rect">
            <a:avLst/>
          </a:prstGeom>
        </p:spPr>
        <p:txBody>
          <a:bodyPr vert="horz" lIns="92098" tIns="46049" rIns="92098" bIns="46049"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07831"/>
            <a:ext cx="3011699" cy="458391"/>
          </a:xfrm>
          <a:prstGeom prst="rect">
            <a:avLst/>
          </a:prstGeom>
        </p:spPr>
        <p:txBody>
          <a:bodyPr vert="horz" lIns="92098" tIns="46049" rIns="92098" bIns="46049" rtlCol="0" anchor="b"/>
          <a:lstStyle>
            <a:lvl1pPr algn="r">
              <a:defRPr sz="1200"/>
            </a:lvl1pPr>
          </a:lstStyle>
          <a:p>
            <a:fld id="{607493F8-2455-47FF-A90B-833B5DA2C191}" type="slidenum">
              <a:rPr lang="en-US" smtClean="0"/>
              <a:t>‹#›</a:t>
            </a:fld>
            <a:endParaRPr lang="en-US"/>
          </a:p>
        </p:txBody>
      </p:sp>
    </p:spTree>
    <p:extLst>
      <p:ext uri="{BB962C8B-B14F-4D97-AF65-F5344CB8AC3E}">
        <p14:creationId xmlns:p14="http://schemas.microsoft.com/office/powerpoint/2010/main" val="7734369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58391"/>
          </a:xfrm>
          <a:prstGeom prst="rect">
            <a:avLst/>
          </a:prstGeom>
        </p:spPr>
        <p:txBody>
          <a:bodyPr vert="horz" lIns="92098" tIns="46049" rIns="92098" bIns="46049" rtlCol="0"/>
          <a:lstStyle>
            <a:lvl1pPr algn="l">
              <a:defRPr sz="1200"/>
            </a:lvl1pPr>
          </a:lstStyle>
          <a:p>
            <a:endParaRPr lang="en-US"/>
          </a:p>
        </p:txBody>
      </p:sp>
      <p:sp>
        <p:nvSpPr>
          <p:cNvPr id="3" name="Date Placeholder 2"/>
          <p:cNvSpPr>
            <a:spLocks noGrp="1"/>
          </p:cNvSpPr>
          <p:nvPr>
            <p:ph type="dt" idx="1"/>
          </p:nvPr>
        </p:nvSpPr>
        <p:spPr>
          <a:xfrm>
            <a:off x="3936768" y="0"/>
            <a:ext cx="3011699" cy="458391"/>
          </a:xfrm>
          <a:prstGeom prst="rect">
            <a:avLst/>
          </a:prstGeom>
        </p:spPr>
        <p:txBody>
          <a:bodyPr vert="horz" lIns="92098" tIns="46049" rIns="92098" bIns="46049" rtlCol="0"/>
          <a:lstStyle>
            <a:lvl1pPr algn="r">
              <a:defRPr sz="1200"/>
            </a:lvl1pPr>
          </a:lstStyle>
          <a:p>
            <a:fld id="{BBEC354B-E5F1-473F-BA05-ED36B2C96681}" type="datetimeFigureOut">
              <a:rPr lang="en-US" smtClean="0"/>
              <a:pPr/>
              <a:t>8/26/2015</a:t>
            </a:fld>
            <a:endParaRPr lang="en-US"/>
          </a:p>
        </p:txBody>
      </p:sp>
      <p:sp>
        <p:nvSpPr>
          <p:cNvPr id="4" name="Slide Image Placeholder 3"/>
          <p:cNvSpPr>
            <a:spLocks noGrp="1" noRot="1" noChangeAspect="1"/>
          </p:cNvSpPr>
          <p:nvPr>
            <p:ph type="sldImg" idx="2"/>
          </p:nvPr>
        </p:nvSpPr>
        <p:spPr>
          <a:xfrm>
            <a:off x="1182688" y="687388"/>
            <a:ext cx="4584700" cy="3438525"/>
          </a:xfrm>
          <a:prstGeom prst="rect">
            <a:avLst/>
          </a:prstGeom>
          <a:noFill/>
          <a:ln w="12700">
            <a:solidFill>
              <a:prstClr val="black"/>
            </a:solidFill>
          </a:ln>
        </p:spPr>
        <p:txBody>
          <a:bodyPr vert="horz" lIns="92098" tIns="46049" rIns="92098" bIns="46049" rtlCol="0" anchor="ctr"/>
          <a:lstStyle/>
          <a:p>
            <a:endParaRPr lang="en-US"/>
          </a:p>
        </p:txBody>
      </p:sp>
      <p:sp>
        <p:nvSpPr>
          <p:cNvPr id="5" name="Notes Placeholder 4"/>
          <p:cNvSpPr>
            <a:spLocks noGrp="1"/>
          </p:cNvSpPr>
          <p:nvPr>
            <p:ph type="body" sz="quarter" idx="3"/>
          </p:nvPr>
        </p:nvSpPr>
        <p:spPr>
          <a:xfrm>
            <a:off x="695008" y="4354711"/>
            <a:ext cx="5560060" cy="4125516"/>
          </a:xfrm>
          <a:prstGeom prst="rect">
            <a:avLst/>
          </a:prstGeom>
        </p:spPr>
        <p:txBody>
          <a:bodyPr vert="horz" lIns="92098" tIns="46049" rIns="92098" bIns="4604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07831"/>
            <a:ext cx="3011699" cy="458391"/>
          </a:xfrm>
          <a:prstGeom prst="rect">
            <a:avLst/>
          </a:prstGeom>
        </p:spPr>
        <p:txBody>
          <a:bodyPr vert="horz" lIns="92098" tIns="46049" rIns="92098" bIns="46049" rtlCol="0" anchor="b"/>
          <a:lstStyle>
            <a:lvl1pPr algn="l">
              <a:defRPr sz="1200"/>
            </a:lvl1pPr>
          </a:lstStyle>
          <a:p>
            <a:endParaRPr lang="en-US"/>
          </a:p>
        </p:txBody>
      </p:sp>
      <p:sp>
        <p:nvSpPr>
          <p:cNvPr id="7" name="Slide Number Placeholder 6"/>
          <p:cNvSpPr>
            <a:spLocks noGrp="1"/>
          </p:cNvSpPr>
          <p:nvPr>
            <p:ph type="sldNum" sz="quarter" idx="5"/>
          </p:nvPr>
        </p:nvSpPr>
        <p:spPr>
          <a:xfrm>
            <a:off x="3936768" y="8707831"/>
            <a:ext cx="3011699" cy="458391"/>
          </a:xfrm>
          <a:prstGeom prst="rect">
            <a:avLst/>
          </a:prstGeom>
        </p:spPr>
        <p:txBody>
          <a:bodyPr vert="horz" lIns="92098" tIns="46049" rIns="92098" bIns="46049" rtlCol="0" anchor="b"/>
          <a:lstStyle>
            <a:lvl1pPr algn="r">
              <a:defRPr sz="1200"/>
            </a:lvl1pPr>
          </a:lstStyle>
          <a:p>
            <a:fld id="{A17DFD75-F645-40BC-8FF2-4F80F2E9C257}" type="slidenum">
              <a:rPr lang="en-US" smtClean="0"/>
              <a:pPr/>
              <a:t>‹#›</a:t>
            </a:fld>
            <a:endParaRPr lang="en-US"/>
          </a:p>
        </p:txBody>
      </p:sp>
    </p:spTree>
    <p:extLst>
      <p:ext uri="{BB962C8B-B14F-4D97-AF65-F5344CB8AC3E}">
        <p14:creationId xmlns:p14="http://schemas.microsoft.com/office/powerpoint/2010/main" val="3988786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en.wikipedia.org/wiki/Hypercholesterolemia" TargetMode="External"/><Relationship Id="rId2" Type="http://schemas.openxmlformats.org/officeDocument/2006/relationships/slide" Target="../slides/slide16.xml"/><Relationship Id="rId1" Type="http://schemas.openxmlformats.org/officeDocument/2006/relationships/notesMaster" Target="../notesMasters/notesMaster1.xml"/><Relationship Id="rId5" Type="http://schemas.openxmlformats.org/officeDocument/2006/relationships/hyperlink" Target="http://en.wikipedia.org/wiki/Liver_failure" TargetMode="External"/><Relationship Id="rId4" Type="http://schemas.openxmlformats.org/officeDocument/2006/relationships/hyperlink" Target="http://en.wikipedia.org/wiki/Pruritus"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66181C-477A-4E7C-88C7-8B1681F38B1C}" type="slidenum">
              <a:rPr lang="en-US" smtClean="0">
                <a:solidFill>
                  <a:prstClr val="black"/>
                </a:solidFill>
              </a:rPr>
              <a:pPr/>
              <a:t>1</a:t>
            </a:fld>
            <a:endParaRPr lang="en-US" dirty="0">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A17DFD75-F645-40BC-8FF2-4F80F2E9C257}" type="slidenum">
              <a:rPr lang="en-US" smtClean="0"/>
              <a:pPr/>
              <a:t>2</a:t>
            </a:fld>
            <a:endParaRPr lang="en-US"/>
          </a:p>
        </p:txBody>
      </p:sp>
    </p:spTree>
    <p:extLst>
      <p:ext uri="{BB962C8B-B14F-4D97-AF65-F5344CB8AC3E}">
        <p14:creationId xmlns:p14="http://schemas.microsoft.com/office/powerpoint/2010/main" val="2467967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cs typeface="Arial" charset="0"/>
              </a:defRPr>
            </a:lvl1pPr>
            <a:lvl2pPr marL="748299" indent="-287807" eaLnBrk="0" hangingPunct="0">
              <a:defRPr sz="2400">
                <a:solidFill>
                  <a:schemeClr val="tx1"/>
                </a:solidFill>
                <a:latin typeface="Arial" charset="0"/>
                <a:cs typeface="Arial" charset="0"/>
              </a:defRPr>
            </a:lvl2pPr>
            <a:lvl3pPr marL="1151230" indent="-230246" eaLnBrk="0" hangingPunct="0">
              <a:defRPr sz="2400">
                <a:solidFill>
                  <a:schemeClr val="tx1"/>
                </a:solidFill>
                <a:latin typeface="Arial" charset="0"/>
                <a:cs typeface="Arial" charset="0"/>
              </a:defRPr>
            </a:lvl3pPr>
            <a:lvl4pPr marL="1611721" indent="-230246" eaLnBrk="0" hangingPunct="0">
              <a:defRPr sz="2400">
                <a:solidFill>
                  <a:schemeClr val="tx1"/>
                </a:solidFill>
                <a:latin typeface="Arial" charset="0"/>
                <a:cs typeface="Arial" charset="0"/>
              </a:defRPr>
            </a:lvl4pPr>
            <a:lvl5pPr marL="2072213" indent="-230246" eaLnBrk="0" hangingPunct="0">
              <a:defRPr sz="2400">
                <a:solidFill>
                  <a:schemeClr val="tx1"/>
                </a:solidFill>
                <a:latin typeface="Arial" charset="0"/>
                <a:cs typeface="Arial" charset="0"/>
              </a:defRPr>
            </a:lvl5pPr>
            <a:lvl6pPr marL="2532705" indent="-230246" eaLnBrk="0" fontAlgn="base" hangingPunct="0">
              <a:spcBef>
                <a:spcPct val="0"/>
              </a:spcBef>
              <a:spcAft>
                <a:spcPct val="0"/>
              </a:spcAft>
              <a:defRPr sz="2400">
                <a:solidFill>
                  <a:schemeClr val="tx1"/>
                </a:solidFill>
                <a:latin typeface="Arial" charset="0"/>
                <a:cs typeface="Arial" charset="0"/>
              </a:defRPr>
            </a:lvl6pPr>
            <a:lvl7pPr marL="2993197" indent="-230246" eaLnBrk="0" fontAlgn="base" hangingPunct="0">
              <a:spcBef>
                <a:spcPct val="0"/>
              </a:spcBef>
              <a:spcAft>
                <a:spcPct val="0"/>
              </a:spcAft>
              <a:defRPr sz="2400">
                <a:solidFill>
                  <a:schemeClr val="tx1"/>
                </a:solidFill>
                <a:latin typeface="Arial" charset="0"/>
                <a:cs typeface="Arial" charset="0"/>
              </a:defRPr>
            </a:lvl7pPr>
            <a:lvl8pPr marL="3453689" indent="-230246" eaLnBrk="0" fontAlgn="base" hangingPunct="0">
              <a:spcBef>
                <a:spcPct val="0"/>
              </a:spcBef>
              <a:spcAft>
                <a:spcPct val="0"/>
              </a:spcAft>
              <a:defRPr sz="2400">
                <a:solidFill>
                  <a:schemeClr val="tx1"/>
                </a:solidFill>
                <a:latin typeface="Arial" charset="0"/>
                <a:cs typeface="Arial" charset="0"/>
              </a:defRPr>
            </a:lvl8pPr>
            <a:lvl9pPr marL="3914181" indent="-230246" eaLnBrk="0" fontAlgn="base" hangingPunct="0">
              <a:spcBef>
                <a:spcPct val="0"/>
              </a:spcBef>
              <a:spcAft>
                <a:spcPct val="0"/>
              </a:spcAft>
              <a:defRPr sz="2400">
                <a:solidFill>
                  <a:schemeClr val="tx1"/>
                </a:solidFill>
                <a:latin typeface="Arial" charset="0"/>
                <a:cs typeface="Arial" charset="0"/>
              </a:defRPr>
            </a:lvl9pPr>
          </a:lstStyle>
          <a:p>
            <a:pPr eaLnBrk="1" hangingPunct="1"/>
            <a:fld id="{296DA0C1-866D-479B-B654-E03ED8D8FCAB}" type="slidenum">
              <a:rPr lang="en-US" sz="1200"/>
              <a:pPr eaLnBrk="1" hangingPunct="1"/>
              <a:t>3</a:t>
            </a:fld>
            <a:endParaRPr lang="en-US" sz="120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bwMode="auto">
          <a:ln>
            <a:miter lim="800000"/>
            <a:headEnd/>
            <a:tailEnd/>
          </a:ln>
        </p:spPr>
        <p:txBody>
          <a:bodyPr/>
          <a:lstStyle>
            <a:lvl1pPr eaLnBrk="0" hangingPunct="0">
              <a:defRPr sz="7300">
                <a:solidFill>
                  <a:schemeClr val="tx1"/>
                </a:solidFill>
                <a:latin typeface="Arial" pitchFamily="34" charset="0"/>
                <a:cs typeface="Arial" pitchFamily="34" charset="0"/>
              </a:defRPr>
            </a:lvl1pPr>
            <a:lvl2pPr marL="748299" indent="-287807" eaLnBrk="0" hangingPunct="0">
              <a:defRPr sz="7300">
                <a:solidFill>
                  <a:schemeClr val="tx1"/>
                </a:solidFill>
                <a:latin typeface="Arial" pitchFamily="34" charset="0"/>
                <a:cs typeface="Arial" pitchFamily="34" charset="0"/>
              </a:defRPr>
            </a:lvl2pPr>
            <a:lvl3pPr marL="1151230" indent="-230246" eaLnBrk="0" hangingPunct="0">
              <a:defRPr sz="7300">
                <a:solidFill>
                  <a:schemeClr val="tx1"/>
                </a:solidFill>
                <a:latin typeface="Arial" pitchFamily="34" charset="0"/>
                <a:cs typeface="Arial" pitchFamily="34" charset="0"/>
              </a:defRPr>
            </a:lvl3pPr>
            <a:lvl4pPr marL="1611721" indent="-230246" eaLnBrk="0" hangingPunct="0">
              <a:defRPr sz="7300">
                <a:solidFill>
                  <a:schemeClr val="tx1"/>
                </a:solidFill>
                <a:latin typeface="Arial" pitchFamily="34" charset="0"/>
                <a:cs typeface="Arial" pitchFamily="34" charset="0"/>
              </a:defRPr>
            </a:lvl4pPr>
            <a:lvl5pPr marL="2072213" indent="-230246" eaLnBrk="0" hangingPunct="0">
              <a:defRPr sz="7300">
                <a:solidFill>
                  <a:schemeClr val="tx1"/>
                </a:solidFill>
                <a:latin typeface="Arial" pitchFamily="34" charset="0"/>
                <a:cs typeface="Arial" pitchFamily="34" charset="0"/>
              </a:defRPr>
            </a:lvl5pPr>
            <a:lvl6pPr marL="2532705" indent="-230246" defTabSz="3683935" eaLnBrk="0" fontAlgn="base" hangingPunct="0">
              <a:spcBef>
                <a:spcPct val="0"/>
              </a:spcBef>
              <a:spcAft>
                <a:spcPct val="0"/>
              </a:spcAft>
              <a:defRPr sz="7300">
                <a:solidFill>
                  <a:schemeClr val="tx1"/>
                </a:solidFill>
                <a:latin typeface="Arial" pitchFamily="34" charset="0"/>
                <a:cs typeface="Arial" pitchFamily="34" charset="0"/>
              </a:defRPr>
            </a:lvl6pPr>
            <a:lvl7pPr marL="2993197" indent="-230246" defTabSz="3683935" eaLnBrk="0" fontAlgn="base" hangingPunct="0">
              <a:spcBef>
                <a:spcPct val="0"/>
              </a:spcBef>
              <a:spcAft>
                <a:spcPct val="0"/>
              </a:spcAft>
              <a:defRPr sz="7300">
                <a:solidFill>
                  <a:schemeClr val="tx1"/>
                </a:solidFill>
                <a:latin typeface="Arial" pitchFamily="34" charset="0"/>
                <a:cs typeface="Arial" pitchFamily="34" charset="0"/>
              </a:defRPr>
            </a:lvl7pPr>
            <a:lvl8pPr marL="3453689" indent="-230246" defTabSz="3683935" eaLnBrk="0" fontAlgn="base" hangingPunct="0">
              <a:spcBef>
                <a:spcPct val="0"/>
              </a:spcBef>
              <a:spcAft>
                <a:spcPct val="0"/>
              </a:spcAft>
              <a:defRPr sz="7300">
                <a:solidFill>
                  <a:schemeClr val="tx1"/>
                </a:solidFill>
                <a:latin typeface="Arial" pitchFamily="34" charset="0"/>
                <a:cs typeface="Arial" pitchFamily="34" charset="0"/>
              </a:defRPr>
            </a:lvl8pPr>
            <a:lvl9pPr marL="3914181" indent="-230246" defTabSz="3683935" eaLnBrk="0" fontAlgn="base" hangingPunct="0">
              <a:spcBef>
                <a:spcPct val="0"/>
              </a:spcBef>
              <a:spcAft>
                <a:spcPct val="0"/>
              </a:spcAft>
              <a:defRPr sz="7300">
                <a:solidFill>
                  <a:schemeClr val="tx1"/>
                </a:solidFill>
                <a:latin typeface="Arial" pitchFamily="34" charset="0"/>
                <a:cs typeface="Arial" pitchFamily="34" charset="0"/>
              </a:defRPr>
            </a:lvl9pPr>
          </a:lstStyle>
          <a:p>
            <a:pPr eaLnBrk="1" hangingPunct="1"/>
            <a:fld id="{62BE62E2-643A-441A-90BF-5E4196AE1DD7}" type="slidenum">
              <a:rPr lang="en-US" sz="1200">
                <a:latin typeface="Calibri" pitchFamily="34" charset="0"/>
              </a:rPr>
              <a:pPr eaLnBrk="1" hangingPunct="1"/>
              <a:t>5</a:t>
            </a:fld>
            <a:endParaRPr lang="en-US" sz="1200">
              <a:latin typeface="Calibri" pitchFamily="34" charset="0"/>
            </a:endParaRPr>
          </a:p>
        </p:txBody>
      </p:sp>
      <p:sp>
        <p:nvSpPr>
          <p:cNvPr id="215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bwMode="auto">
          <a:ln>
            <a:miter lim="800000"/>
            <a:headEnd/>
            <a:tailEnd/>
          </a:ln>
        </p:spPr>
        <p:txBody>
          <a:bodyPr/>
          <a:lstStyle>
            <a:lvl1pPr eaLnBrk="0" hangingPunct="0">
              <a:defRPr sz="7300">
                <a:solidFill>
                  <a:schemeClr val="tx1"/>
                </a:solidFill>
                <a:latin typeface="Arial" pitchFamily="34" charset="0"/>
                <a:cs typeface="Arial" pitchFamily="34" charset="0"/>
              </a:defRPr>
            </a:lvl1pPr>
            <a:lvl2pPr marL="748299" indent="-287807" eaLnBrk="0" hangingPunct="0">
              <a:defRPr sz="7300">
                <a:solidFill>
                  <a:schemeClr val="tx1"/>
                </a:solidFill>
                <a:latin typeface="Arial" pitchFamily="34" charset="0"/>
                <a:cs typeface="Arial" pitchFamily="34" charset="0"/>
              </a:defRPr>
            </a:lvl2pPr>
            <a:lvl3pPr marL="1151230" indent="-230246" eaLnBrk="0" hangingPunct="0">
              <a:defRPr sz="7300">
                <a:solidFill>
                  <a:schemeClr val="tx1"/>
                </a:solidFill>
                <a:latin typeface="Arial" pitchFamily="34" charset="0"/>
                <a:cs typeface="Arial" pitchFamily="34" charset="0"/>
              </a:defRPr>
            </a:lvl3pPr>
            <a:lvl4pPr marL="1611721" indent="-230246" eaLnBrk="0" hangingPunct="0">
              <a:defRPr sz="7300">
                <a:solidFill>
                  <a:schemeClr val="tx1"/>
                </a:solidFill>
                <a:latin typeface="Arial" pitchFamily="34" charset="0"/>
                <a:cs typeface="Arial" pitchFamily="34" charset="0"/>
              </a:defRPr>
            </a:lvl4pPr>
            <a:lvl5pPr marL="2072213" indent="-230246" eaLnBrk="0" hangingPunct="0">
              <a:defRPr sz="7300">
                <a:solidFill>
                  <a:schemeClr val="tx1"/>
                </a:solidFill>
                <a:latin typeface="Arial" pitchFamily="34" charset="0"/>
                <a:cs typeface="Arial" pitchFamily="34" charset="0"/>
              </a:defRPr>
            </a:lvl5pPr>
            <a:lvl6pPr marL="2532705" indent="-230246" defTabSz="3683935" eaLnBrk="0" fontAlgn="base" hangingPunct="0">
              <a:spcBef>
                <a:spcPct val="0"/>
              </a:spcBef>
              <a:spcAft>
                <a:spcPct val="0"/>
              </a:spcAft>
              <a:defRPr sz="7300">
                <a:solidFill>
                  <a:schemeClr val="tx1"/>
                </a:solidFill>
                <a:latin typeface="Arial" pitchFamily="34" charset="0"/>
                <a:cs typeface="Arial" pitchFamily="34" charset="0"/>
              </a:defRPr>
            </a:lvl6pPr>
            <a:lvl7pPr marL="2993197" indent="-230246" defTabSz="3683935" eaLnBrk="0" fontAlgn="base" hangingPunct="0">
              <a:spcBef>
                <a:spcPct val="0"/>
              </a:spcBef>
              <a:spcAft>
                <a:spcPct val="0"/>
              </a:spcAft>
              <a:defRPr sz="7300">
                <a:solidFill>
                  <a:schemeClr val="tx1"/>
                </a:solidFill>
                <a:latin typeface="Arial" pitchFamily="34" charset="0"/>
                <a:cs typeface="Arial" pitchFamily="34" charset="0"/>
              </a:defRPr>
            </a:lvl7pPr>
            <a:lvl8pPr marL="3453689" indent="-230246" defTabSz="3683935" eaLnBrk="0" fontAlgn="base" hangingPunct="0">
              <a:spcBef>
                <a:spcPct val="0"/>
              </a:spcBef>
              <a:spcAft>
                <a:spcPct val="0"/>
              </a:spcAft>
              <a:defRPr sz="7300">
                <a:solidFill>
                  <a:schemeClr val="tx1"/>
                </a:solidFill>
                <a:latin typeface="Arial" pitchFamily="34" charset="0"/>
                <a:cs typeface="Arial" pitchFamily="34" charset="0"/>
              </a:defRPr>
            </a:lvl8pPr>
            <a:lvl9pPr marL="3914181" indent="-230246" defTabSz="3683935" eaLnBrk="0" fontAlgn="base" hangingPunct="0">
              <a:spcBef>
                <a:spcPct val="0"/>
              </a:spcBef>
              <a:spcAft>
                <a:spcPct val="0"/>
              </a:spcAft>
              <a:defRPr sz="7300">
                <a:solidFill>
                  <a:schemeClr val="tx1"/>
                </a:solidFill>
                <a:latin typeface="Arial" pitchFamily="34" charset="0"/>
                <a:cs typeface="Arial" pitchFamily="34" charset="0"/>
              </a:defRPr>
            </a:lvl9pPr>
          </a:lstStyle>
          <a:p>
            <a:pPr eaLnBrk="1" hangingPunct="1"/>
            <a:fld id="{62BE62E2-643A-441A-90BF-5E4196AE1DD7}" type="slidenum">
              <a:rPr lang="en-US" sz="1200">
                <a:latin typeface="Calibri" pitchFamily="34" charset="0"/>
              </a:rPr>
              <a:pPr eaLnBrk="1" hangingPunct="1"/>
              <a:t>7</a:t>
            </a:fld>
            <a:endParaRPr lang="en-US" sz="1200">
              <a:latin typeface="Calibri" pitchFamily="34" charset="0"/>
            </a:endParaRPr>
          </a:p>
        </p:txBody>
      </p:sp>
      <p:sp>
        <p:nvSpPr>
          <p:cNvPr id="215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CN"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latin typeface="Arial" pitchFamily="34" charset="0"/>
              <a:sym typeface="Wingdings" pitchFamily="2" charset="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7DFD75-F645-40BC-8FF2-4F80F2E9C257}" type="slidenum">
              <a:rPr lang="en-US" smtClean="0"/>
              <a:pPr/>
              <a:t>9</a:t>
            </a:fld>
            <a:endParaRPr lang="en-US"/>
          </a:p>
        </p:txBody>
      </p:sp>
    </p:spTree>
    <p:extLst>
      <p:ext uri="{BB962C8B-B14F-4D97-AF65-F5344CB8AC3E}">
        <p14:creationId xmlns:p14="http://schemas.microsoft.com/office/powerpoint/2010/main" val="24658123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7DFD75-F645-40BC-8FF2-4F80F2E9C257}" type="slidenum">
              <a:rPr lang="en-US" smtClean="0"/>
              <a:pPr/>
              <a:t>11</a:t>
            </a:fld>
            <a:endParaRPr lang="en-US"/>
          </a:p>
        </p:txBody>
      </p:sp>
    </p:spTree>
    <p:extLst>
      <p:ext uri="{BB962C8B-B14F-4D97-AF65-F5344CB8AC3E}">
        <p14:creationId xmlns:p14="http://schemas.microsoft.com/office/powerpoint/2010/main" val="355924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7DFD75-F645-40BC-8FF2-4F80F2E9C257}" type="slidenum">
              <a:rPr lang="en-US" smtClean="0"/>
              <a:pPr/>
              <a:t>12</a:t>
            </a:fld>
            <a:endParaRPr lang="en-US"/>
          </a:p>
        </p:txBody>
      </p:sp>
    </p:spTree>
    <p:extLst>
      <p:ext uri="{BB962C8B-B14F-4D97-AF65-F5344CB8AC3E}">
        <p14:creationId xmlns:p14="http://schemas.microsoft.com/office/powerpoint/2010/main" val="41230223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7DFD75-F645-40BC-8FF2-4F80F2E9C257}" type="slidenum">
              <a:rPr lang="en-US" smtClean="0"/>
              <a:pPr/>
              <a:t>13</a:t>
            </a:fld>
            <a:endParaRPr lang="en-US"/>
          </a:p>
        </p:txBody>
      </p:sp>
    </p:spTree>
    <p:extLst>
      <p:ext uri="{BB962C8B-B14F-4D97-AF65-F5344CB8AC3E}">
        <p14:creationId xmlns:p14="http://schemas.microsoft.com/office/powerpoint/2010/main" val="3504977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7DFD75-F645-40BC-8FF2-4F80F2E9C257}" type="slidenum">
              <a:rPr lang="en-US" smtClean="0"/>
              <a:pPr/>
              <a:t>14</a:t>
            </a:fld>
            <a:endParaRPr lang="en-US"/>
          </a:p>
        </p:txBody>
      </p:sp>
    </p:spTree>
    <p:extLst>
      <p:ext uri="{BB962C8B-B14F-4D97-AF65-F5344CB8AC3E}">
        <p14:creationId xmlns:p14="http://schemas.microsoft.com/office/powerpoint/2010/main" val="20336492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7DFD75-F645-40BC-8FF2-4F80F2E9C257}" type="slidenum">
              <a:rPr lang="en-US" smtClean="0"/>
              <a:pPr/>
              <a:t>15</a:t>
            </a:fld>
            <a:endParaRPr lang="en-US"/>
          </a:p>
        </p:txBody>
      </p:sp>
    </p:spTree>
    <p:extLst>
      <p:ext uri="{BB962C8B-B14F-4D97-AF65-F5344CB8AC3E}">
        <p14:creationId xmlns:p14="http://schemas.microsoft.com/office/powerpoint/2010/main" val="2130306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0984">
              <a:defRPr/>
            </a:pPr>
            <a:endParaRPr lang="en-US" dirty="0">
              <a:solidFill>
                <a:srgbClr val="000066"/>
              </a:solidFill>
            </a:endParaRPr>
          </a:p>
          <a:p>
            <a:pPr defTabSz="920984">
              <a:defRPr/>
            </a:pPr>
            <a:endParaRPr lang="en-US" dirty="0">
              <a:solidFill>
                <a:srgbClr val="000066"/>
              </a:solidFill>
            </a:endParaRPr>
          </a:p>
          <a:p>
            <a:pPr defTabSz="920984">
              <a:defRPr/>
            </a:pPr>
            <a:endParaRPr lang="en-US" dirty="0">
              <a:solidFill>
                <a:srgbClr val="000066"/>
              </a:solidFill>
            </a:endParaRPr>
          </a:p>
          <a:p>
            <a:pPr defTabSz="920984">
              <a:defRPr/>
            </a:pPr>
            <a:r>
              <a:rPr lang="en-US" dirty="0">
                <a:solidFill>
                  <a:srgbClr val="000066"/>
                </a:solidFill>
              </a:rPr>
              <a:t>Feeding resin did not affect the liver FXR SHP signaling, however feeding resin almost wipe out the expression of Fgf15 expression in the ileum. </a:t>
            </a:r>
          </a:p>
          <a:p>
            <a:pPr defTabSz="920984">
              <a:defRPr/>
            </a:pPr>
            <a:endParaRPr lang="en-US" dirty="0">
              <a:solidFill>
                <a:srgbClr val="000066"/>
              </a:solidFill>
            </a:endParaRPr>
          </a:p>
          <a:p>
            <a:pPr defTabSz="920984">
              <a:defRPr/>
            </a:pPr>
            <a:endParaRPr lang="en-US" dirty="0">
              <a:solidFill>
                <a:srgbClr val="000066"/>
              </a:solidFill>
            </a:endParaRPr>
          </a:p>
          <a:p>
            <a:pPr defTabSz="920984">
              <a:defRPr/>
            </a:pPr>
            <a:r>
              <a:rPr lang="en-US" dirty="0">
                <a:solidFill>
                  <a:srgbClr val="000066"/>
                </a:solidFill>
              </a:rPr>
              <a:t>The functional group of the anion exchange resin is a quaternary ammonium group attached to an inert styrene</a:t>
            </a:r>
            <a:r>
              <a:rPr lang="zh-CN" altLang="en-US" dirty="0" smtClean="0">
                <a:effectLst/>
              </a:rPr>
              <a:t>苯乙烯</a:t>
            </a:r>
            <a:r>
              <a:rPr lang="en-US" dirty="0">
                <a:solidFill>
                  <a:srgbClr val="000066"/>
                </a:solidFill>
              </a:rPr>
              <a:t>-</a:t>
            </a:r>
            <a:r>
              <a:rPr lang="en-US" dirty="0" err="1">
                <a:solidFill>
                  <a:srgbClr val="000066"/>
                </a:solidFill>
              </a:rPr>
              <a:t>divinylbenzene</a:t>
            </a:r>
            <a:r>
              <a:rPr lang="zh-CN" altLang="en-US" dirty="0">
                <a:solidFill>
                  <a:srgbClr val="000066"/>
                </a:solidFill>
              </a:rPr>
              <a:t>二乙烯基苯</a:t>
            </a:r>
            <a:r>
              <a:rPr lang="en-US" dirty="0">
                <a:solidFill>
                  <a:srgbClr val="000066"/>
                </a:solidFill>
              </a:rPr>
              <a:t> copolymer </a:t>
            </a:r>
            <a:r>
              <a:rPr lang="zh-CN" altLang="en-US" dirty="0">
                <a:solidFill>
                  <a:srgbClr val="000066"/>
                </a:solidFill>
              </a:rPr>
              <a:t>共聚物</a:t>
            </a:r>
            <a:endParaRPr lang="en-US" dirty="0">
              <a:solidFill>
                <a:srgbClr val="000066"/>
              </a:solidFill>
            </a:endParaRPr>
          </a:p>
          <a:p>
            <a:endParaRPr lang="en-US" dirty="0" smtClean="0"/>
          </a:p>
          <a:p>
            <a:endParaRPr lang="en-US" dirty="0" smtClean="0"/>
          </a:p>
          <a:p>
            <a:r>
              <a:rPr lang="en-US" dirty="0" err="1" smtClean="0"/>
              <a:t>Cholestyramine</a:t>
            </a:r>
            <a:r>
              <a:rPr lang="en-US" dirty="0" smtClean="0"/>
              <a:t> removes bile acids from the body by forming insoluble complexes with bile acids in the intestine, which are then excreted in feces. When bile acids are excreted, plasma cholesterol is converted to bile acid to normalize bile acid levels. This conversion of cholesterol into bile acids lowers plasma cholesterol concentrations. Bile acid </a:t>
            </a:r>
            <a:r>
              <a:rPr lang="en-US" dirty="0" err="1" smtClean="0"/>
              <a:t>sequestrants</a:t>
            </a:r>
            <a:r>
              <a:rPr lang="en-US" dirty="0" smtClean="0"/>
              <a:t> such as </a:t>
            </a:r>
            <a:r>
              <a:rPr lang="en-US" dirty="0" err="1" smtClean="0"/>
              <a:t>cholestyramine</a:t>
            </a:r>
            <a:r>
              <a:rPr lang="en-US" dirty="0" smtClean="0"/>
              <a:t> are primarily used to treat </a:t>
            </a:r>
            <a:r>
              <a:rPr lang="en-US" dirty="0" smtClean="0">
                <a:hlinkClick r:id="rId3" action="ppaction://hlinkfile" tooltip="Hypercholesterolemia"/>
              </a:rPr>
              <a:t>hypercholesterolemia</a:t>
            </a:r>
            <a:r>
              <a:rPr lang="en-US" dirty="0" smtClean="0"/>
              <a:t>, but can also be used to treat the </a:t>
            </a:r>
            <a:r>
              <a:rPr lang="en-US" dirty="0" smtClean="0">
                <a:hlinkClick r:id="rId4" action="ppaction://hlinkfile" tooltip="Pruritus"/>
              </a:rPr>
              <a:t>pruritus</a:t>
            </a:r>
            <a:r>
              <a:rPr lang="en-US" dirty="0" smtClean="0"/>
              <a:t>, or itching, that often occurs during </a:t>
            </a:r>
            <a:r>
              <a:rPr lang="en-US" dirty="0" smtClean="0">
                <a:hlinkClick r:id="rId5" action="ppaction://hlinkfile" tooltip="Liver failure"/>
              </a:rPr>
              <a:t>liver failure</a:t>
            </a:r>
            <a:r>
              <a:rPr lang="en-US" dirty="0" smtClean="0"/>
              <a:t> due to the liver's inability to eliminate bile</a:t>
            </a:r>
            <a:endParaRPr lang="en-US" dirty="0"/>
          </a:p>
        </p:txBody>
      </p:sp>
      <p:sp>
        <p:nvSpPr>
          <p:cNvPr id="4" name="Slide Number Placeholder 3"/>
          <p:cNvSpPr>
            <a:spLocks noGrp="1"/>
          </p:cNvSpPr>
          <p:nvPr>
            <p:ph type="sldNum" sz="quarter" idx="10"/>
          </p:nvPr>
        </p:nvSpPr>
        <p:spPr/>
        <p:txBody>
          <a:bodyPr/>
          <a:lstStyle/>
          <a:p>
            <a:fld id="{A17DFD75-F645-40BC-8FF2-4F80F2E9C257}" type="slidenum">
              <a:rPr lang="en-US" smtClean="0"/>
              <a:pPr/>
              <a:t>16</a:t>
            </a:fld>
            <a:endParaRPr lang="en-US"/>
          </a:p>
        </p:txBody>
      </p:sp>
    </p:spTree>
    <p:extLst>
      <p:ext uri="{BB962C8B-B14F-4D97-AF65-F5344CB8AC3E}">
        <p14:creationId xmlns:p14="http://schemas.microsoft.com/office/powerpoint/2010/main" val="647897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7B925A6-A137-4762-99DB-F556451C387C}" type="slidenum">
              <a:rPr lang="en-US" smtClean="0"/>
              <a:t>17</a:t>
            </a:fld>
            <a:endParaRPr lang="en-US"/>
          </a:p>
        </p:txBody>
      </p:sp>
    </p:spTree>
    <p:extLst>
      <p:ext uri="{BB962C8B-B14F-4D97-AF65-F5344CB8AC3E}">
        <p14:creationId xmlns:p14="http://schemas.microsoft.com/office/powerpoint/2010/main" val="40701375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cs typeface="Arial" charset="0"/>
              </a:defRPr>
            </a:lvl1pPr>
            <a:lvl2pPr marL="748299" indent="-287807" eaLnBrk="0" hangingPunct="0">
              <a:defRPr sz="2400">
                <a:solidFill>
                  <a:schemeClr val="tx1"/>
                </a:solidFill>
                <a:latin typeface="Arial" charset="0"/>
                <a:cs typeface="Arial" charset="0"/>
              </a:defRPr>
            </a:lvl2pPr>
            <a:lvl3pPr marL="1151230" indent="-230246" eaLnBrk="0" hangingPunct="0">
              <a:defRPr sz="2400">
                <a:solidFill>
                  <a:schemeClr val="tx1"/>
                </a:solidFill>
                <a:latin typeface="Arial" charset="0"/>
                <a:cs typeface="Arial" charset="0"/>
              </a:defRPr>
            </a:lvl3pPr>
            <a:lvl4pPr marL="1611721" indent="-230246" eaLnBrk="0" hangingPunct="0">
              <a:defRPr sz="2400">
                <a:solidFill>
                  <a:schemeClr val="tx1"/>
                </a:solidFill>
                <a:latin typeface="Arial" charset="0"/>
                <a:cs typeface="Arial" charset="0"/>
              </a:defRPr>
            </a:lvl4pPr>
            <a:lvl5pPr marL="2072213" indent="-230246" eaLnBrk="0" hangingPunct="0">
              <a:defRPr sz="2400">
                <a:solidFill>
                  <a:schemeClr val="tx1"/>
                </a:solidFill>
                <a:latin typeface="Arial" charset="0"/>
                <a:cs typeface="Arial" charset="0"/>
              </a:defRPr>
            </a:lvl5pPr>
            <a:lvl6pPr marL="2532705" indent="-230246" eaLnBrk="0" fontAlgn="base" hangingPunct="0">
              <a:spcBef>
                <a:spcPct val="0"/>
              </a:spcBef>
              <a:spcAft>
                <a:spcPct val="0"/>
              </a:spcAft>
              <a:defRPr sz="2400">
                <a:solidFill>
                  <a:schemeClr val="tx1"/>
                </a:solidFill>
                <a:latin typeface="Arial" charset="0"/>
                <a:cs typeface="Arial" charset="0"/>
              </a:defRPr>
            </a:lvl6pPr>
            <a:lvl7pPr marL="2993197" indent="-230246" eaLnBrk="0" fontAlgn="base" hangingPunct="0">
              <a:spcBef>
                <a:spcPct val="0"/>
              </a:spcBef>
              <a:spcAft>
                <a:spcPct val="0"/>
              </a:spcAft>
              <a:defRPr sz="2400">
                <a:solidFill>
                  <a:schemeClr val="tx1"/>
                </a:solidFill>
                <a:latin typeface="Arial" charset="0"/>
                <a:cs typeface="Arial" charset="0"/>
              </a:defRPr>
            </a:lvl7pPr>
            <a:lvl8pPr marL="3453689" indent="-230246" eaLnBrk="0" fontAlgn="base" hangingPunct="0">
              <a:spcBef>
                <a:spcPct val="0"/>
              </a:spcBef>
              <a:spcAft>
                <a:spcPct val="0"/>
              </a:spcAft>
              <a:defRPr sz="2400">
                <a:solidFill>
                  <a:schemeClr val="tx1"/>
                </a:solidFill>
                <a:latin typeface="Arial" charset="0"/>
                <a:cs typeface="Arial" charset="0"/>
              </a:defRPr>
            </a:lvl8pPr>
            <a:lvl9pPr marL="3914181" indent="-230246" eaLnBrk="0" fontAlgn="base" hangingPunct="0">
              <a:spcBef>
                <a:spcPct val="0"/>
              </a:spcBef>
              <a:spcAft>
                <a:spcPct val="0"/>
              </a:spcAft>
              <a:defRPr sz="2400">
                <a:solidFill>
                  <a:schemeClr val="tx1"/>
                </a:solidFill>
                <a:latin typeface="Arial" charset="0"/>
                <a:cs typeface="Arial" charset="0"/>
              </a:defRPr>
            </a:lvl9pPr>
          </a:lstStyle>
          <a:p>
            <a:pPr eaLnBrk="1" hangingPunct="1"/>
            <a:fld id="{E8C17DA4-22A2-46C1-83F3-1652E8705899}" type="slidenum">
              <a:rPr lang="en-US" sz="1200"/>
              <a:pPr eaLnBrk="1" hangingPunct="1"/>
              <a:t>19</a:t>
            </a:fld>
            <a:endParaRPr lang="en-US" sz="120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66181C-477A-4E7C-88C7-8B1681F38B1C}" type="slidenum">
              <a:rPr lang="en-US" smtClean="0">
                <a:solidFill>
                  <a:prstClr val="black"/>
                </a:solidFill>
              </a:rPr>
              <a:pPr/>
              <a:t>20</a:t>
            </a:fld>
            <a:endParaRPr 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087D9F3-43BB-4670-8751-D686F0AC9712}" type="datetime1">
              <a:rPr lang="en-US" smtClean="0"/>
              <a:pPr/>
              <a:t>8/26/2015</a:t>
            </a:fld>
            <a:endParaRPr lang="en-US"/>
          </a:p>
        </p:txBody>
      </p:sp>
      <p:sp>
        <p:nvSpPr>
          <p:cNvPr id="5" name="Footer Placeholder 4"/>
          <p:cNvSpPr>
            <a:spLocks noGrp="1"/>
          </p:cNvSpPr>
          <p:nvPr>
            <p:ph type="ftr" sz="quarter" idx="11"/>
          </p:nvPr>
        </p:nvSpPr>
        <p:spPr/>
        <p:txBody>
          <a:bodyPr/>
          <a:lstStyle/>
          <a:p>
            <a:r>
              <a:rPr lang="en-US" smtClean="0"/>
              <a:t>Peizhen Song </a:t>
            </a:r>
            <a:endParaRPr lang="en-US"/>
          </a:p>
        </p:txBody>
      </p:sp>
      <p:sp>
        <p:nvSpPr>
          <p:cNvPr id="6" name="Slide Number Placeholder 5"/>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802020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4B09CA-0071-4A8B-B539-6A1382806409}" type="datetime1">
              <a:rPr lang="en-US" smtClean="0"/>
              <a:pPr/>
              <a:t>8/26/2015</a:t>
            </a:fld>
            <a:endParaRPr lang="en-US"/>
          </a:p>
        </p:txBody>
      </p:sp>
      <p:sp>
        <p:nvSpPr>
          <p:cNvPr id="5" name="Footer Placeholder 4"/>
          <p:cNvSpPr>
            <a:spLocks noGrp="1"/>
          </p:cNvSpPr>
          <p:nvPr>
            <p:ph type="ftr" sz="quarter" idx="11"/>
          </p:nvPr>
        </p:nvSpPr>
        <p:spPr/>
        <p:txBody>
          <a:bodyPr/>
          <a:lstStyle/>
          <a:p>
            <a:r>
              <a:rPr lang="en-US" smtClean="0"/>
              <a:t>Peizhen Song </a:t>
            </a:r>
            <a:endParaRPr lang="en-US"/>
          </a:p>
        </p:txBody>
      </p:sp>
      <p:sp>
        <p:nvSpPr>
          <p:cNvPr id="6" name="Slide Number Placeholder 5"/>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119987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DA06CF-A29F-4C4E-94AB-32500B68B721}" type="datetime1">
              <a:rPr lang="en-US" smtClean="0"/>
              <a:pPr/>
              <a:t>8/26/2015</a:t>
            </a:fld>
            <a:endParaRPr lang="en-US"/>
          </a:p>
        </p:txBody>
      </p:sp>
      <p:sp>
        <p:nvSpPr>
          <p:cNvPr id="5" name="Footer Placeholder 4"/>
          <p:cNvSpPr>
            <a:spLocks noGrp="1"/>
          </p:cNvSpPr>
          <p:nvPr>
            <p:ph type="ftr" sz="quarter" idx="11"/>
          </p:nvPr>
        </p:nvSpPr>
        <p:spPr/>
        <p:txBody>
          <a:bodyPr/>
          <a:lstStyle/>
          <a:p>
            <a:r>
              <a:rPr lang="en-US" smtClean="0"/>
              <a:t>Peizhen Song </a:t>
            </a:r>
            <a:endParaRPr lang="en-US"/>
          </a:p>
        </p:txBody>
      </p:sp>
      <p:sp>
        <p:nvSpPr>
          <p:cNvPr id="6" name="Slide Number Placeholder 5"/>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1593513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927FDDB-880F-4C84-94C9-1314353FC2AF}" type="datetime1">
              <a:rPr lang="en-US" smtClean="0"/>
              <a:pPr/>
              <a:t>8/26/2015</a:t>
            </a:fld>
            <a:endParaRPr lang="en-US"/>
          </a:p>
        </p:txBody>
      </p:sp>
      <p:sp>
        <p:nvSpPr>
          <p:cNvPr id="6" name="Footer Placeholder 5"/>
          <p:cNvSpPr>
            <a:spLocks noGrp="1"/>
          </p:cNvSpPr>
          <p:nvPr>
            <p:ph type="ftr" sz="quarter" idx="11"/>
          </p:nvPr>
        </p:nvSpPr>
        <p:spPr/>
        <p:txBody>
          <a:bodyPr/>
          <a:lstStyle/>
          <a:p>
            <a:r>
              <a:rPr lang="en-US" smtClean="0"/>
              <a:t>Peizhen Song </a:t>
            </a:r>
            <a:endParaRPr lang="en-US"/>
          </a:p>
        </p:txBody>
      </p:sp>
      <p:sp>
        <p:nvSpPr>
          <p:cNvPr id="7" name="Slide Number Placeholder 6"/>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3331330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5EA8F82-FB47-40D6-8720-63B907E9445E}" type="datetime1">
              <a:rPr lang="en-US" smtClean="0"/>
              <a:pPr/>
              <a:t>8/26/2015</a:t>
            </a:fld>
            <a:endParaRPr lang="en-US"/>
          </a:p>
        </p:txBody>
      </p:sp>
      <p:sp>
        <p:nvSpPr>
          <p:cNvPr id="8" name="Footer Placeholder 7"/>
          <p:cNvSpPr>
            <a:spLocks noGrp="1"/>
          </p:cNvSpPr>
          <p:nvPr>
            <p:ph type="ftr" sz="quarter" idx="11"/>
          </p:nvPr>
        </p:nvSpPr>
        <p:spPr/>
        <p:txBody>
          <a:bodyPr/>
          <a:lstStyle/>
          <a:p>
            <a:r>
              <a:rPr lang="en-US" smtClean="0"/>
              <a:t>Peizhen Song </a:t>
            </a:r>
            <a:endParaRPr lang="en-US"/>
          </a:p>
        </p:txBody>
      </p:sp>
      <p:sp>
        <p:nvSpPr>
          <p:cNvPr id="9" name="Slide Number Placeholder 8"/>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3643783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F952C87-B3F9-4695-8A78-5B705E284A96}" type="datetime1">
              <a:rPr lang="en-US" smtClean="0"/>
              <a:pPr/>
              <a:t>8/26/2015</a:t>
            </a:fld>
            <a:endParaRPr lang="en-US"/>
          </a:p>
        </p:txBody>
      </p:sp>
      <p:sp>
        <p:nvSpPr>
          <p:cNvPr id="4" name="Footer Placeholder 3"/>
          <p:cNvSpPr>
            <a:spLocks noGrp="1"/>
          </p:cNvSpPr>
          <p:nvPr>
            <p:ph type="ftr" sz="quarter" idx="11"/>
          </p:nvPr>
        </p:nvSpPr>
        <p:spPr/>
        <p:txBody>
          <a:bodyPr/>
          <a:lstStyle/>
          <a:p>
            <a:r>
              <a:rPr lang="en-US" smtClean="0"/>
              <a:t>Peizhen Song </a:t>
            </a:r>
            <a:endParaRPr lang="en-US"/>
          </a:p>
        </p:txBody>
      </p:sp>
      <p:sp>
        <p:nvSpPr>
          <p:cNvPr id="5" name="Slide Number Placeholder 4"/>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2089994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0C11DB-C50E-49F6-8661-7DEA5B269613}" type="datetime1">
              <a:rPr lang="en-US" smtClean="0"/>
              <a:pPr/>
              <a:t>8/26/2015</a:t>
            </a:fld>
            <a:endParaRPr lang="en-US"/>
          </a:p>
        </p:txBody>
      </p:sp>
      <p:sp>
        <p:nvSpPr>
          <p:cNvPr id="3" name="Footer Placeholder 2"/>
          <p:cNvSpPr>
            <a:spLocks noGrp="1"/>
          </p:cNvSpPr>
          <p:nvPr>
            <p:ph type="ftr" sz="quarter" idx="11"/>
          </p:nvPr>
        </p:nvSpPr>
        <p:spPr/>
        <p:txBody>
          <a:bodyPr/>
          <a:lstStyle/>
          <a:p>
            <a:r>
              <a:rPr lang="en-US" smtClean="0"/>
              <a:t>Peizhen Song </a:t>
            </a:r>
            <a:endParaRPr lang="en-US"/>
          </a:p>
        </p:txBody>
      </p:sp>
      <p:sp>
        <p:nvSpPr>
          <p:cNvPr id="4" name="Slide Number Placeholder 3"/>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2237896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E6309E-0279-4C53-9EA4-DCFA601961AD}" type="datetime1">
              <a:rPr lang="en-US" smtClean="0"/>
              <a:pPr/>
              <a:t>8/26/2015</a:t>
            </a:fld>
            <a:endParaRPr lang="en-US"/>
          </a:p>
        </p:txBody>
      </p:sp>
      <p:sp>
        <p:nvSpPr>
          <p:cNvPr id="6" name="Footer Placeholder 5"/>
          <p:cNvSpPr>
            <a:spLocks noGrp="1"/>
          </p:cNvSpPr>
          <p:nvPr>
            <p:ph type="ftr" sz="quarter" idx="11"/>
          </p:nvPr>
        </p:nvSpPr>
        <p:spPr/>
        <p:txBody>
          <a:bodyPr/>
          <a:lstStyle/>
          <a:p>
            <a:r>
              <a:rPr lang="en-US" smtClean="0"/>
              <a:t>Peizhen Song </a:t>
            </a:r>
            <a:endParaRPr lang="en-US"/>
          </a:p>
        </p:txBody>
      </p:sp>
      <p:sp>
        <p:nvSpPr>
          <p:cNvPr id="7" name="Slide Number Placeholder 6"/>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1644582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9DB211-7C2E-4570-955A-063C426E2DD7}" type="datetime1">
              <a:rPr lang="en-US" smtClean="0"/>
              <a:pPr/>
              <a:t>8/26/2015</a:t>
            </a:fld>
            <a:endParaRPr lang="en-US"/>
          </a:p>
        </p:txBody>
      </p:sp>
      <p:sp>
        <p:nvSpPr>
          <p:cNvPr id="6" name="Footer Placeholder 5"/>
          <p:cNvSpPr>
            <a:spLocks noGrp="1"/>
          </p:cNvSpPr>
          <p:nvPr>
            <p:ph type="ftr" sz="quarter" idx="11"/>
          </p:nvPr>
        </p:nvSpPr>
        <p:spPr/>
        <p:txBody>
          <a:bodyPr/>
          <a:lstStyle/>
          <a:p>
            <a:r>
              <a:rPr lang="en-US" smtClean="0"/>
              <a:t>Peizhen Song </a:t>
            </a:r>
            <a:endParaRPr lang="en-US"/>
          </a:p>
        </p:txBody>
      </p:sp>
      <p:sp>
        <p:nvSpPr>
          <p:cNvPr id="7" name="Slide Number Placeholder 6"/>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2497634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C23763-52C6-4961-81FA-5B95E1D80DEC}" type="datetime1">
              <a:rPr lang="en-US" smtClean="0"/>
              <a:pPr/>
              <a:t>8/26/2015</a:t>
            </a:fld>
            <a:endParaRPr lang="en-US"/>
          </a:p>
        </p:txBody>
      </p:sp>
      <p:sp>
        <p:nvSpPr>
          <p:cNvPr id="5" name="Footer Placeholder 4"/>
          <p:cNvSpPr>
            <a:spLocks noGrp="1"/>
          </p:cNvSpPr>
          <p:nvPr>
            <p:ph type="ftr" sz="quarter" idx="11"/>
          </p:nvPr>
        </p:nvSpPr>
        <p:spPr/>
        <p:txBody>
          <a:bodyPr/>
          <a:lstStyle/>
          <a:p>
            <a:r>
              <a:rPr lang="en-US" smtClean="0"/>
              <a:t>Peizhen Song </a:t>
            </a:r>
            <a:endParaRPr lang="en-US"/>
          </a:p>
        </p:txBody>
      </p:sp>
      <p:sp>
        <p:nvSpPr>
          <p:cNvPr id="6" name="Slide Number Placeholder 5"/>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1101892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B743AD7-8562-4537-A11C-E11374853EBE}" type="datetime1">
              <a:rPr lang="en-US" smtClean="0"/>
              <a:pPr/>
              <a:t>8/26/2015</a:t>
            </a:fld>
            <a:endParaRPr lang="en-US"/>
          </a:p>
        </p:txBody>
      </p:sp>
      <p:sp>
        <p:nvSpPr>
          <p:cNvPr id="5" name="Footer Placeholder 4"/>
          <p:cNvSpPr>
            <a:spLocks noGrp="1"/>
          </p:cNvSpPr>
          <p:nvPr>
            <p:ph type="ftr" sz="quarter" idx="11"/>
          </p:nvPr>
        </p:nvSpPr>
        <p:spPr/>
        <p:txBody>
          <a:bodyPr/>
          <a:lstStyle/>
          <a:p>
            <a:r>
              <a:rPr lang="en-US" smtClean="0"/>
              <a:t>Peizhen Song </a:t>
            </a:r>
            <a:endParaRPr lang="en-US"/>
          </a:p>
        </p:txBody>
      </p:sp>
      <p:sp>
        <p:nvSpPr>
          <p:cNvPr id="6" name="Slide Number Placeholder 5"/>
          <p:cNvSpPr>
            <a:spLocks noGrp="1"/>
          </p:cNvSpPr>
          <p:nvPr>
            <p:ph type="sldNum" sz="quarter" idx="12"/>
          </p:nvPr>
        </p:nvSpPr>
        <p:spPr/>
        <p:txBody>
          <a:bodyPr/>
          <a:lstStyle/>
          <a:p>
            <a:fld id="{2353051B-D32A-4CBD-BC50-CF3F4AFC8964}" type="slidenum">
              <a:rPr lang="en-US" smtClean="0"/>
              <a:pPr/>
              <a:t>‹#›</a:t>
            </a:fld>
            <a:endParaRPr lang="en-US"/>
          </a:p>
        </p:txBody>
      </p:sp>
    </p:spTree>
    <p:extLst>
      <p:ext uri="{BB962C8B-B14F-4D97-AF65-F5344CB8AC3E}">
        <p14:creationId xmlns:p14="http://schemas.microsoft.com/office/powerpoint/2010/main" val="1449915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0F15CD09-594E-4ABD-82BA-8FA647E6D616}" type="datetime1">
              <a:rPr lang="en-US" smtClean="0">
                <a:solidFill>
                  <a:srgbClr val="D4D2D0">
                    <a:shade val="50000"/>
                  </a:srgbClr>
                </a:solidFill>
              </a:rPr>
              <a:pPr/>
              <a:t>8/26/2015</a:t>
            </a:fld>
            <a:endParaRPr lang="en-US">
              <a:solidFill>
                <a:srgbClr val="D4D2D0">
                  <a:shade val="50000"/>
                </a:srgbClr>
              </a:solidFill>
            </a:endParaRPr>
          </a:p>
        </p:txBody>
      </p:sp>
      <p:sp>
        <p:nvSpPr>
          <p:cNvPr id="2" name="Footer Placeholder 1"/>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15" name="Slide Number Placeholder 14"/>
          <p:cNvSpPr>
            <a:spLocks noGrp="1"/>
          </p:cNvSpPr>
          <p:nvPr>
            <p:ph type="sldNum" sz="quarter" idx="12"/>
          </p:nvPr>
        </p:nvSpPr>
        <p:spPr>
          <a:xfrm>
            <a:off x="8229600" y="6473952"/>
            <a:ext cx="758952" cy="246888"/>
          </a:xfrm>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87C3DE22-3D38-4B75-BA35-F5445EFC2AA9}" type="datetime1">
              <a:rPr lang="en-US" smtClean="0">
                <a:solidFill>
                  <a:srgbClr val="D4D2D0">
                    <a:shade val="50000"/>
                  </a:srgbClr>
                </a:solidFill>
              </a:rPr>
              <a:pPr/>
              <a:t>8/26/2015</a:t>
            </a:fld>
            <a:endParaRPr lang="en-US">
              <a:solidFill>
                <a:srgbClr val="D4D2D0">
                  <a:shade val="50000"/>
                </a:srgbClr>
              </a:solidFill>
            </a:endParaRPr>
          </a:p>
        </p:txBody>
      </p:sp>
      <p:sp>
        <p:nvSpPr>
          <p:cNvPr id="19" name="Footer Placeholder 18"/>
          <p:cNvSpPr>
            <a:spLocks noGrp="1"/>
          </p:cNvSpPr>
          <p:nvPr>
            <p:ph type="ftr" sz="quarter" idx="11"/>
          </p:nvPr>
        </p:nvSpPr>
        <p:spPr>
          <a:xfrm>
            <a:off x="3581400" y="76200"/>
            <a:ext cx="2895600" cy="288925"/>
          </a:xfrm>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16" name="Slide Number Placeholder 15"/>
          <p:cNvSpPr>
            <a:spLocks noGrp="1"/>
          </p:cNvSpPr>
          <p:nvPr>
            <p:ph type="sldNum" sz="quarter" idx="12"/>
          </p:nvPr>
        </p:nvSpPr>
        <p:spPr>
          <a:xfrm>
            <a:off x="8229600" y="6473952"/>
            <a:ext cx="758952" cy="246888"/>
          </a:xfrm>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7D50FC90-5201-4B52-A091-7D955F163A61}" type="datetime1">
              <a:rPr lang="en-US" smtClean="0">
                <a:solidFill>
                  <a:srgbClr val="D4D2D0">
                    <a:shade val="50000"/>
                  </a:srgbClr>
                </a:solidFill>
              </a:rPr>
              <a:pPr/>
              <a:t>8/26/2015</a:t>
            </a:fld>
            <a:endParaRPr lang="en-US">
              <a:solidFill>
                <a:srgbClr val="D4D2D0">
                  <a:shade val="50000"/>
                </a:srgbClr>
              </a:solidFill>
            </a:endParaRPr>
          </a:p>
        </p:txBody>
      </p:sp>
      <p:sp>
        <p:nvSpPr>
          <p:cNvPr id="11" name="Footer Placeholder 10"/>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16" name="Slide Number Placeholder 15"/>
          <p:cNvSpPr>
            <a:spLocks noGrp="1"/>
          </p:cNvSpPr>
          <p:nvPr>
            <p:ph type="sldNum" sz="quarter" idx="12"/>
          </p:nvPr>
        </p:nvSpPr>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9A124CC1-444C-4A9D-9122-D29D764E0DE9}" type="datetime1">
              <a:rPr lang="en-US" smtClean="0">
                <a:solidFill>
                  <a:srgbClr val="D4D2D0">
                    <a:shade val="50000"/>
                  </a:srgbClr>
                </a:solidFill>
              </a:rPr>
              <a:pPr/>
              <a:t>8/26/2015</a:t>
            </a:fld>
            <a:endParaRPr lang="en-US">
              <a:solidFill>
                <a:srgbClr val="D4D2D0">
                  <a:shade val="50000"/>
                </a:srgbClr>
              </a:solidFill>
            </a:endParaRPr>
          </a:p>
        </p:txBody>
      </p:sp>
      <p:sp>
        <p:nvSpPr>
          <p:cNvPr id="10" name="Footer Placeholder 9"/>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31" name="Slide Number Placeholder 30"/>
          <p:cNvSpPr>
            <a:spLocks noGrp="1"/>
          </p:cNvSpPr>
          <p:nvPr>
            <p:ph type="sldNum" sz="quarter" idx="12"/>
          </p:nvPr>
        </p:nvSpPr>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21AF333D-65B0-4D90-B336-08A97E9E74D5}" type="datetime1">
              <a:rPr lang="en-US" smtClean="0">
                <a:solidFill>
                  <a:srgbClr val="D4D2D0">
                    <a:shade val="50000"/>
                  </a:srgbClr>
                </a:solidFill>
              </a:rPr>
              <a:pPr/>
              <a:t>8/26/2015</a:t>
            </a:fld>
            <a:endParaRPr lang="en-US">
              <a:solidFill>
                <a:srgbClr val="D4D2D0">
                  <a:shade val="50000"/>
                </a:srgbClr>
              </a:solidFill>
            </a:endParaRPr>
          </a:p>
        </p:txBody>
      </p:sp>
      <p:sp>
        <p:nvSpPr>
          <p:cNvPr id="6" name="Footer Placeholder 5"/>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7" name="Slide Number Placeholder 6"/>
          <p:cNvSpPr>
            <a:spLocks noGrp="1"/>
          </p:cNvSpPr>
          <p:nvPr>
            <p:ph type="sldNum" sz="quarter" idx="12"/>
          </p:nvPr>
        </p:nvSpPr>
        <p:spPr>
          <a:xfrm>
            <a:off x="8229600" y="6477000"/>
            <a:ext cx="762000" cy="246888"/>
          </a:xfrm>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8ACD311F-80AE-4967-BD9A-47D5FC1557B1}" type="datetime1">
              <a:rPr lang="en-US" smtClean="0">
                <a:solidFill>
                  <a:srgbClr val="D4D2D0">
                    <a:shade val="50000"/>
                  </a:srgbClr>
                </a:solidFill>
              </a:rPr>
              <a:pPr/>
              <a:t>8/26/2015</a:t>
            </a:fld>
            <a:endParaRPr lang="en-US">
              <a:solidFill>
                <a:srgbClr val="D4D2D0">
                  <a:shade val="50000"/>
                </a:srgbClr>
              </a:solidFill>
            </a:endParaRPr>
          </a:p>
        </p:txBody>
      </p:sp>
      <p:sp>
        <p:nvSpPr>
          <p:cNvPr id="21" name="Footer Placeholder 20"/>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C12A8F1-8FCA-4FAD-9060-586F0670CF29}" type="datetime1">
              <a:rPr lang="en-US" smtClean="0">
                <a:solidFill>
                  <a:srgbClr val="D4D2D0">
                    <a:shade val="50000"/>
                  </a:srgbClr>
                </a:solidFill>
              </a:rPr>
              <a:pPr/>
              <a:t>8/26/2015</a:t>
            </a:fld>
            <a:endParaRPr lang="en-US">
              <a:solidFill>
                <a:srgbClr val="D4D2D0">
                  <a:shade val="50000"/>
                </a:srgbClr>
              </a:solidFill>
            </a:endParaRPr>
          </a:p>
        </p:txBody>
      </p:sp>
      <p:sp>
        <p:nvSpPr>
          <p:cNvPr id="24" name="Footer Placeholder 23"/>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6EDFD3C-A54A-4B2D-9EDC-A6A721C59AD5}" type="datetime1">
              <a:rPr lang="en-US" smtClean="0">
                <a:solidFill>
                  <a:srgbClr val="D4D2D0">
                    <a:shade val="50000"/>
                  </a:srgbClr>
                </a:solidFill>
              </a:rPr>
              <a:pPr/>
              <a:t>8/26/2015</a:t>
            </a:fld>
            <a:endParaRPr lang="en-US">
              <a:solidFill>
                <a:srgbClr val="D4D2D0">
                  <a:shade val="50000"/>
                </a:srgbClr>
              </a:solidFill>
            </a:endParaRPr>
          </a:p>
        </p:txBody>
      </p:sp>
      <p:sp>
        <p:nvSpPr>
          <p:cNvPr id="29" name="Footer Placeholder 28"/>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E2D56A06-C9B8-435A-B114-37140F3847B0}" type="datetime1">
              <a:rPr lang="en-US" smtClean="0">
                <a:solidFill>
                  <a:srgbClr val="D4D2D0">
                    <a:shade val="50000"/>
                  </a:srgbClr>
                </a:solidFill>
              </a:rPr>
              <a:pPr/>
              <a:t>8/26/2015</a:t>
            </a:fld>
            <a:endParaRPr lang="en-US">
              <a:solidFill>
                <a:srgbClr val="D4D2D0">
                  <a:shade val="50000"/>
                </a:srgbClr>
              </a:solidFill>
            </a:endParaRPr>
          </a:p>
        </p:txBody>
      </p:sp>
      <p:sp>
        <p:nvSpPr>
          <p:cNvPr id="5" name="Footer Placeholder 4"/>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31" name="Slide Number Placeholder 30"/>
          <p:cNvSpPr>
            <a:spLocks noGrp="1"/>
          </p:cNvSpPr>
          <p:nvPr>
            <p:ph type="sldNum" sz="quarter" idx="12"/>
          </p:nvPr>
        </p:nvSpPr>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CBB6CEA-D767-4423-9FBD-A5B78289F34B}" type="datetime1">
              <a:rPr lang="en-US" smtClean="0">
                <a:solidFill>
                  <a:srgbClr val="D4D2D0">
                    <a:shade val="50000"/>
                  </a:srgbClr>
                </a:solidFill>
              </a:rPr>
              <a:pPr/>
              <a:t>8/26/2015</a:t>
            </a:fld>
            <a:endParaRPr lang="en-US">
              <a:solidFill>
                <a:srgbClr val="D4D2D0">
                  <a:shade val="50000"/>
                </a:srgbClr>
              </a:solidFill>
            </a:endParaRPr>
          </a:p>
        </p:txBody>
      </p:sp>
      <p:sp>
        <p:nvSpPr>
          <p:cNvPr id="5" name="Footer Placeholder 4"/>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DC75EAC-038B-470C-9B78-EBEF1CE3D051}" type="datetime1">
              <a:rPr lang="en-US" smtClean="0">
                <a:solidFill>
                  <a:srgbClr val="D4D2D0">
                    <a:shade val="50000"/>
                  </a:srgbClr>
                </a:solidFill>
              </a:rPr>
              <a:pPr/>
              <a:t>8/26/2015</a:t>
            </a:fld>
            <a:endParaRPr lang="en-US">
              <a:solidFill>
                <a:srgbClr val="D4D2D0">
                  <a:shade val="50000"/>
                </a:srgbClr>
              </a:solidFill>
            </a:endParaRPr>
          </a:p>
        </p:txBody>
      </p:sp>
      <p:sp>
        <p:nvSpPr>
          <p:cNvPr id="5" name="Footer Placeholder 4"/>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srgbClr val="D4D2D0">
                    <a:shade val="50000"/>
                  </a:srgbClr>
                </a:solidFill>
              </a:rPr>
              <a:pPr/>
              <a:t>‹#›</a:t>
            </a:fld>
            <a:endParaRPr lang="en-US">
              <a:solidFill>
                <a:srgbClr val="D4D2D0">
                  <a:shade val="50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FEE7F2"/>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4CB293-7C61-42D0-A8DE-52E6258C4D68}" type="datetime1">
              <a:rPr lang="en-US" smtClean="0"/>
              <a:pPr/>
              <a:t>8/26/2015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Peizhen Song </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53051B-D32A-4CBD-BC50-CF3F4AFC8964}" type="slidenum">
              <a:rPr lang="en-US" smtClean="0"/>
              <a:pPr/>
              <a:t>‹#›</a:t>
            </a:fld>
            <a:endParaRPr lang="en-US"/>
          </a:p>
        </p:txBody>
      </p:sp>
    </p:spTree>
    <p:extLst>
      <p:ext uri="{BB962C8B-B14F-4D97-AF65-F5344CB8AC3E}">
        <p14:creationId xmlns:p14="http://schemas.microsoft.com/office/powerpoint/2010/main" val="1698875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FEE7F2"/>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0C4CB293-7C61-42D0-A8DE-52E6258C4D68}" type="datetime1">
              <a:rPr lang="en-US" smtClean="0"/>
              <a:pPr/>
              <a:t>8/26/2015</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r>
              <a:rPr lang="en-US" smtClean="0"/>
              <a:t>Peizhen Song </a:t>
            </a:r>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353051B-D32A-4CBD-BC50-CF3F4AFC8964}"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18" Type="http://schemas.microsoft.com/office/2007/relationships/hdphoto" Target="../media/hdphoto1.wdp"/><Relationship Id="rId3" Type="http://schemas.openxmlformats.org/officeDocument/2006/relationships/notesSlide" Target="../notesSlides/notesSlide3.xml"/><Relationship Id="rId7" Type="http://schemas.openxmlformats.org/officeDocument/2006/relationships/diagramColors" Target="../diagrams/colors1.xml"/><Relationship Id="rId12" Type="http://schemas.openxmlformats.org/officeDocument/2006/relationships/diagramColors" Target="../diagrams/colors2.xml"/><Relationship Id="rId17" Type="http://schemas.openxmlformats.org/officeDocument/2006/relationships/image" Target="../media/image4.png"/><Relationship Id="rId2" Type="http://schemas.openxmlformats.org/officeDocument/2006/relationships/slideLayout" Target="../slideLayouts/slideLayout13.xml"/><Relationship Id="rId16" Type="http://schemas.microsoft.com/office/2007/relationships/hdphoto" Target="../media/hdphoto2.wdp"/><Relationship Id="rId1" Type="http://schemas.openxmlformats.org/officeDocument/2006/relationships/tags" Target="../tags/tag1.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5" Type="http://schemas.openxmlformats.org/officeDocument/2006/relationships/image" Target="../media/image5.png"/><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hyperlink" Target="http://upload.wikimedia.org/wikipedia/en/7/7c/Cholestyramine_resin.png"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2.xml"/><Relationship Id="rId5" Type="http://schemas.microsoft.com/office/2007/relationships/hdphoto" Target="../media/hdphoto1.wdp"/><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4.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5.xml"/><Relationship Id="rId5" Type="http://schemas.microsoft.com/office/2007/relationships/hdphoto" Target="../media/hdphoto1.wdp"/><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6.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audio" Target="../media/audio1.wav"/></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4.xml"/><Relationship Id="rId13" Type="http://schemas.microsoft.com/office/2007/relationships/hdphoto" Target="../media/hdphoto1.wdp"/><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7" Type="http://schemas.microsoft.com/office/2007/relationships/hdphoto" Target="../media/hdphoto1.wdp"/><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microsoft.com/office/2007/relationships/hdphoto" Target="../media/hdphoto1.wdp"/><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microsoft.com/office/2007/relationships/hdphoto" Target="../media/hdphoto1.wdp"/><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98000"/>
                <a:lumMod val="63000"/>
                <a:lumOff val="37000"/>
              </a:schemeClr>
            </a:gs>
            <a:gs pos="0">
              <a:schemeClr val="bg1"/>
            </a:gs>
            <a:gs pos="19000">
              <a:schemeClr val="bg1"/>
            </a:gs>
            <a:gs pos="9000">
              <a:srgbClr val="002B82">
                <a:lumMod val="0"/>
                <a:alpha val="22000"/>
              </a:srgbClr>
            </a:gs>
            <a:gs pos="84000">
              <a:schemeClr val="accent1">
                <a:lumMod val="20000"/>
                <a:lumOff val="80000"/>
                <a:alpha val="83000"/>
              </a:schemeClr>
            </a:gs>
            <a:gs pos="94000">
              <a:schemeClr val="accent1">
                <a:lumMod val="20000"/>
                <a:lumOff val="80000"/>
              </a:schemeClr>
            </a:gs>
            <a:gs pos="81000">
              <a:schemeClr val="accent1">
                <a:lumMod val="75000"/>
              </a:schemeClr>
            </a:gs>
            <a:gs pos="72000">
              <a:srgbClr val="EFF0F7"/>
            </a:gs>
            <a:gs pos="88000">
              <a:schemeClr val="accent1">
                <a:lumMod val="75000"/>
                <a:alpha val="96000"/>
              </a:schemeClr>
            </a:gs>
          </a:gsLst>
          <a:lin ang="5400000" scaled="0"/>
          <a:tileRect/>
        </a:gradFill>
        <a:effectLst/>
      </p:bgPr>
    </p:bg>
    <p:spTree>
      <p:nvGrpSpPr>
        <p:cNvPr id="1" name=""/>
        <p:cNvGrpSpPr/>
        <p:nvPr/>
      </p:nvGrpSpPr>
      <p:grpSpPr>
        <a:xfrm>
          <a:off x="0" y="0"/>
          <a:ext cx="0" cy="0"/>
          <a:chOff x="0" y="0"/>
          <a:chExt cx="0" cy="0"/>
        </a:xfrm>
      </p:grpSpPr>
      <p:sp>
        <p:nvSpPr>
          <p:cNvPr id="8" name="Subtitle 2"/>
          <p:cNvSpPr txBox="1">
            <a:spLocks/>
          </p:cNvSpPr>
          <p:nvPr/>
        </p:nvSpPr>
        <p:spPr>
          <a:xfrm>
            <a:off x="3573470" y="4312315"/>
            <a:ext cx="5146269" cy="979328"/>
          </a:xfrm>
          <a:prstGeom prst="rect">
            <a:avLst/>
          </a:prstGeom>
          <a:effectLst>
            <a:outerShdw blurRad="38100" dist="25400" dir="8100000" algn="tr" rotWithShape="0">
              <a:prstClr val="black">
                <a:alpha val="69000"/>
              </a:prstClr>
            </a:outerShdw>
          </a:effectLst>
        </p:spPr>
        <p:txBody>
          <a:bodyPr vert="horz" tIns="0" rIns="45720" bIns="0" anchor="b">
            <a:noAutofit/>
            <a:scene3d>
              <a:camera prst="orthographicFront"/>
              <a:lightRig rig="threePt" dir="t"/>
            </a:scene3d>
            <a:sp3d extrusionH="57150">
              <a:bevelT w="38100" h="38100"/>
            </a:sp3d>
          </a:bodyPr>
          <a:lstStyle>
            <a:lvl1pPr marL="0" indent="0" algn="r" rtl="0" eaLnBrk="1" latinLnBrk="0" hangingPunct="1">
              <a:spcBef>
                <a:spcPct val="20000"/>
              </a:spcBef>
              <a:buClr>
                <a:schemeClr val="accent1"/>
              </a:buClr>
              <a:buSzPct val="80000"/>
              <a:buFont typeface="Wingdings 2"/>
              <a:buNone/>
              <a:defRPr kumimoji="0" sz="2000" kern="1200">
                <a:solidFill>
                  <a:schemeClr val="tx1"/>
                </a:solidFill>
                <a:effectLst/>
                <a:latin typeface="+mn-lt"/>
                <a:ea typeface="+mn-ea"/>
                <a:cs typeface="+mn-cs"/>
              </a:defRPr>
            </a:lvl1pPr>
            <a:lvl2pPr marL="457200" indent="0" algn="ctr" rtl="0" eaLnBrk="1" latinLnBrk="0" hangingPunct="1">
              <a:spcBef>
                <a:spcPct val="20000"/>
              </a:spcBef>
              <a:buClr>
                <a:schemeClr val="accent1"/>
              </a:buClr>
              <a:buSzPct val="90000"/>
              <a:buFont typeface="Wingdings 2"/>
              <a:buNone/>
              <a:defRPr kumimoji="0" sz="2600" kern="1200">
                <a:solidFill>
                  <a:schemeClr val="tx1"/>
                </a:solidFill>
                <a:latin typeface="+mn-lt"/>
                <a:ea typeface="+mn-ea"/>
                <a:cs typeface="+mn-cs"/>
              </a:defRPr>
            </a:lvl2pPr>
            <a:lvl3pPr marL="914400" indent="0" algn="ctr" rtl="0" eaLnBrk="1" latinLnBrk="0" hangingPunct="1">
              <a:spcBef>
                <a:spcPct val="20000"/>
              </a:spcBef>
              <a:buClr>
                <a:schemeClr val="accent2"/>
              </a:buClr>
              <a:buSzPct val="85000"/>
              <a:buFont typeface="Arial"/>
              <a:buNone/>
              <a:defRPr kumimoji="0" sz="2400" kern="1200">
                <a:solidFill>
                  <a:schemeClr val="tx1"/>
                </a:solidFill>
                <a:latin typeface="+mn-lt"/>
                <a:ea typeface="+mn-ea"/>
                <a:cs typeface="+mn-cs"/>
              </a:defRPr>
            </a:lvl3pPr>
            <a:lvl4pPr marL="1371600" indent="0" algn="ctr" rtl="0" eaLnBrk="1" latinLnBrk="0" hangingPunct="1">
              <a:spcBef>
                <a:spcPct val="20000"/>
              </a:spcBef>
              <a:buClr>
                <a:schemeClr val="accent3"/>
              </a:buClr>
              <a:buSzPct val="90000"/>
              <a:buFont typeface="Wingdings 2"/>
              <a:buNone/>
              <a:defRPr kumimoji="0" sz="2000" kern="1200">
                <a:solidFill>
                  <a:schemeClr val="tx1"/>
                </a:solidFill>
                <a:latin typeface="+mn-lt"/>
                <a:ea typeface="+mn-ea"/>
                <a:cs typeface="+mn-cs"/>
              </a:defRPr>
            </a:lvl4pPr>
            <a:lvl5pPr marL="1828800" indent="0" algn="ctr" rtl="0" eaLnBrk="1" latinLnBrk="0" hangingPunct="1">
              <a:spcBef>
                <a:spcPct val="20000"/>
              </a:spcBef>
              <a:buClr>
                <a:schemeClr val="accent4"/>
              </a:buClr>
              <a:buSzPct val="100000"/>
              <a:buFont typeface="Arial"/>
              <a:buNone/>
              <a:defRPr kumimoji="0" sz="2000" kern="1200">
                <a:solidFill>
                  <a:schemeClr val="tx1"/>
                </a:solidFill>
                <a:latin typeface="+mn-lt"/>
                <a:ea typeface="+mn-ea"/>
                <a:cs typeface="+mn-cs"/>
              </a:defRPr>
            </a:lvl5pPr>
            <a:lvl6pPr marL="2286000" indent="0" algn="ctr" rtl="0" eaLnBrk="1" latinLnBrk="0" hangingPunct="1">
              <a:spcBef>
                <a:spcPct val="20000"/>
              </a:spcBef>
              <a:buClr>
                <a:schemeClr val="accent5"/>
              </a:buClr>
              <a:buFont typeface="Arial"/>
              <a:buNone/>
              <a:defRPr kumimoji="0" sz="2000" kern="1200" baseline="0">
                <a:solidFill>
                  <a:schemeClr val="tx1"/>
                </a:solidFill>
                <a:latin typeface="+mn-lt"/>
                <a:ea typeface="+mn-ea"/>
                <a:cs typeface="+mn-cs"/>
              </a:defRPr>
            </a:lvl6pPr>
            <a:lvl7pPr marL="2743200" indent="0" algn="ctr" rtl="0" eaLnBrk="1" latinLnBrk="0" hangingPunct="1">
              <a:spcBef>
                <a:spcPct val="20000"/>
              </a:spcBef>
              <a:buClr>
                <a:schemeClr val="accent6"/>
              </a:buClr>
              <a:buSzPct val="100000"/>
              <a:buFont typeface="Arial"/>
              <a:buNone/>
              <a:defRPr kumimoji="0" sz="1800" kern="1200" baseline="0">
                <a:solidFill>
                  <a:schemeClr val="tx1"/>
                </a:solidFill>
                <a:latin typeface="+mn-lt"/>
                <a:ea typeface="+mn-ea"/>
                <a:cs typeface="+mn-cs"/>
              </a:defRPr>
            </a:lvl7pPr>
            <a:lvl8pPr marL="32004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9pPr>
          </a:lstStyle>
          <a:p>
            <a:pPr algn="l"/>
            <a:r>
              <a:rPr lang="en-US" b="1" i="1" dirty="0" smtClean="0">
                <a:solidFill>
                  <a:srgbClr val="002060"/>
                </a:solidFill>
                <a:latin typeface="Arial" pitchFamily="34" charset="0"/>
                <a:cs typeface="Arial" pitchFamily="34" charset="0"/>
              </a:rPr>
              <a:t>Invited Speaker:</a:t>
            </a:r>
          </a:p>
          <a:p>
            <a:r>
              <a:rPr lang="en-US" sz="3600" b="1" i="1" dirty="0" err="1" smtClean="0">
                <a:solidFill>
                  <a:srgbClr val="002060"/>
                </a:solidFill>
                <a:effectLst>
                  <a:outerShdw blurRad="38100" dist="38100" dir="2700000" algn="tl">
                    <a:srgbClr val="000000">
                      <a:alpha val="43137"/>
                    </a:srgbClr>
                  </a:outerShdw>
                </a:effectLst>
                <a:latin typeface="Arial" pitchFamily="34" charset="0"/>
                <a:cs typeface="Arial" pitchFamily="34" charset="0"/>
              </a:rPr>
              <a:t>Peizhen</a:t>
            </a:r>
            <a:r>
              <a:rPr lang="en-US" sz="3600" b="1" i="1" dirty="0" smtClean="0">
                <a:solidFill>
                  <a:srgbClr val="002060"/>
                </a:solidFill>
                <a:effectLst>
                  <a:outerShdw blurRad="38100" dist="38100" dir="2700000" algn="tl">
                    <a:srgbClr val="000000">
                      <a:alpha val="43137"/>
                    </a:srgbClr>
                  </a:outerShdw>
                </a:effectLst>
                <a:latin typeface="Arial" pitchFamily="34" charset="0"/>
                <a:cs typeface="Arial" pitchFamily="34" charset="0"/>
              </a:rPr>
              <a:t> Song,</a:t>
            </a:r>
            <a:r>
              <a:rPr lang="en-US" sz="3200" b="1" i="1" dirty="0" smtClean="0">
                <a:solidFill>
                  <a:srgbClr val="002060"/>
                </a:solidFill>
                <a:effectLst>
                  <a:outerShdw blurRad="38100" dist="38100" dir="2700000" algn="tl">
                    <a:srgbClr val="000000">
                      <a:alpha val="43137"/>
                    </a:srgbClr>
                  </a:outerShdw>
                </a:effectLst>
                <a:latin typeface="Arial" pitchFamily="34" charset="0"/>
                <a:cs typeface="Arial" pitchFamily="34" charset="0"/>
              </a:rPr>
              <a:t> </a:t>
            </a:r>
            <a:r>
              <a:rPr lang="en-US" sz="2800" b="1" i="1" dirty="0" smtClean="0">
                <a:solidFill>
                  <a:srgbClr val="002060"/>
                </a:solidFill>
                <a:effectLst>
                  <a:outerShdw blurRad="38100" dist="38100" dir="2700000" algn="tl">
                    <a:srgbClr val="000000">
                      <a:alpha val="43137"/>
                    </a:srgbClr>
                  </a:outerShdw>
                </a:effectLst>
                <a:latin typeface="Arial" pitchFamily="34" charset="0"/>
                <a:cs typeface="Arial" pitchFamily="34" charset="0"/>
              </a:rPr>
              <a:t>PhD/MD</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90" y="4312315"/>
            <a:ext cx="3024653" cy="2381110"/>
          </a:xfrm>
          <a:prstGeom prst="ellipse">
            <a:avLst/>
          </a:prstGeom>
          <a:ln w="63500" cap="rnd">
            <a:solidFill>
              <a:srgbClr val="333333"/>
            </a:solidFill>
          </a:ln>
          <a:effectLst>
            <a:outerShdw blurRad="25400" dir="14880000" sy="23000" kx="-1200000" algn="bl" rotWithShape="0">
              <a:schemeClr val="bg2">
                <a:lumMod val="25000"/>
                <a:alpha val="77000"/>
              </a:schemeClr>
            </a:outerShdw>
          </a:effectLst>
          <a:scene3d>
            <a:camera prst="orthographicFront"/>
            <a:lightRig rig="contrasting" dir="t">
              <a:rot lat="0" lon="0" rev="3000000"/>
            </a:lightRig>
          </a:scene3d>
          <a:sp3d contourW="7620">
            <a:bevelT w="95250" h="31750"/>
            <a:contourClr>
              <a:srgbClr val="333333"/>
            </a:contourClr>
          </a:sp3d>
        </p:spPr>
      </p:pic>
      <p:sp>
        <p:nvSpPr>
          <p:cNvPr id="2" name="Rectangle 1"/>
          <p:cNvSpPr/>
          <p:nvPr/>
        </p:nvSpPr>
        <p:spPr>
          <a:xfrm>
            <a:off x="4764025" y="5387655"/>
            <a:ext cx="4493384" cy="923330"/>
          </a:xfrm>
          <a:prstGeom prst="rect">
            <a:avLst/>
          </a:prstGeom>
        </p:spPr>
        <p:txBody>
          <a:bodyPr wrap="square">
            <a:spAutoFit/>
          </a:bodyPr>
          <a:lstStyle/>
          <a:p>
            <a:r>
              <a:rPr lang="en-US" b="1" i="1" dirty="0">
                <a:solidFill>
                  <a:srgbClr val="002B82"/>
                </a:solidFill>
                <a:latin typeface="Arial" panose="020B0604020202020204" pitchFamily="34" charset="0"/>
                <a:cs typeface="Arial" panose="020B0604020202020204" pitchFamily="34" charset="0"/>
              </a:rPr>
              <a:t>4</a:t>
            </a:r>
            <a:r>
              <a:rPr lang="en-US" b="1" i="1" baseline="30000" dirty="0">
                <a:solidFill>
                  <a:srgbClr val="002B82"/>
                </a:solidFill>
                <a:latin typeface="Arial" panose="020B0604020202020204" pitchFamily="34" charset="0"/>
                <a:cs typeface="Arial" panose="020B0604020202020204" pitchFamily="34" charset="0"/>
              </a:rPr>
              <a:t>th</a:t>
            </a:r>
            <a:r>
              <a:rPr lang="en-US" b="1" i="1" dirty="0">
                <a:solidFill>
                  <a:srgbClr val="002B82"/>
                </a:solidFill>
                <a:latin typeface="Arial" panose="020B0604020202020204" pitchFamily="34" charset="0"/>
                <a:cs typeface="Arial" panose="020B0604020202020204" pitchFamily="34" charset="0"/>
              </a:rPr>
              <a:t> Global Summit on </a:t>
            </a:r>
            <a:r>
              <a:rPr lang="en-US" b="1" i="1" dirty="0" smtClean="0">
                <a:solidFill>
                  <a:srgbClr val="002B82"/>
                </a:solidFill>
                <a:latin typeface="Arial" panose="020B0604020202020204" pitchFamily="34" charset="0"/>
                <a:cs typeface="Arial" panose="020B0604020202020204" pitchFamily="34" charset="0"/>
              </a:rPr>
              <a:t>Toxicology</a:t>
            </a:r>
          </a:p>
          <a:p>
            <a:r>
              <a:rPr lang="en-US" b="1" i="1" dirty="0" smtClean="0">
                <a:solidFill>
                  <a:srgbClr val="002B82"/>
                </a:solidFill>
                <a:latin typeface="Arial" panose="020B0604020202020204" pitchFamily="34" charset="0"/>
                <a:cs typeface="Arial" panose="020B0604020202020204" pitchFamily="34" charset="0"/>
              </a:rPr>
              <a:t>Philadelphia, PA, USA</a:t>
            </a:r>
          </a:p>
          <a:p>
            <a:r>
              <a:rPr lang="en-US" b="1" i="1" dirty="0" smtClean="0">
                <a:solidFill>
                  <a:srgbClr val="002B82"/>
                </a:solidFill>
                <a:latin typeface="Arial" panose="020B0604020202020204" pitchFamily="34" charset="0"/>
                <a:cs typeface="Arial" panose="020B0604020202020204" pitchFamily="34" charset="0"/>
              </a:rPr>
              <a:t>Aug. 24-26, 2015</a:t>
            </a:r>
            <a:endParaRPr lang="en-US" b="1" i="1" dirty="0">
              <a:solidFill>
                <a:srgbClr val="002B82"/>
              </a:solidFill>
              <a:latin typeface="Arial" panose="020B0604020202020204" pitchFamily="34" charset="0"/>
              <a:cs typeface="Arial" panose="020B0604020202020204" pitchFamily="34" charset="0"/>
            </a:endParaRPr>
          </a:p>
        </p:txBody>
      </p:sp>
      <p:sp>
        <p:nvSpPr>
          <p:cNvPr id="7" name="Subtitle 2"/>
          <p:cNvSpPr txBox="1">
            <a:spLocks/>
          </p:cNvSpPr>
          <p:nvPr/>
        </p:nvSpPr>
        <p:spPr>
          <a:xfrm>
            <a:off x="462665" y="1431940"/>
            <a:ext cx="7988240" cy="1075340"/>
          </a:xfrm>
          <a:prstGeom prst="rect">
            <a:avLst/>
          </a:prstGeom>
          <a:effectLst>
            <a:outerShdw blurRad="38100" dist="25400" dir="8100000" algn="tr" rotWithShape="0">
              <a:prstClr val="black">
                <a:alpha val="69000"/>
              </a:prstClr>
            </a:outerShdw>
          </a:effectLst>
        </p:spPr>
        <p:txBody>
          <a:bodyPr vert="horz" tIns="0" rIns="45720" bIns="0" anchor="b">
            <a:noAutofit/>
            <a:scene3d>
              <a:camera prst="orthographicFront"/>
              <a:lightRig rig="threePt" dir="t"/>
            </a:scene3d>
            <a:sp3d extrusionH="57150">
              <a:bevelT w="38100" h="38100"/>
            </a:sp3d>
          </a:bodyPr>
          <a:lstStyle>
            <a:lvl1pPr marL="0" indent="0" algn="r" rtl="0" eaLnBrk="1" latinLnBrk="0" hangingPunct="1">
              <a:spcBef>
                <a:spcPct val="20000"/>
              </a:spcBef>
              <a:buClr>
                <a:schemeClr val="accent1"/>
              </a:buClr>
              <a:buSzPct val="80000"/>
              <a:buFont typeface="Wingdings 2"/>
              <a:buNone/>
              <a:defRPr kumimoji="0" sz="2000" kern="1200">
                <a:solidFill>
                  <a:schemeClr val="tx1"/>
                </a:solidFill>
                <a:effectLst/>
                <a:latin typeface="+mn-lt"/>
                <a:ea typeface="+mn-ea"/>
                <a:cs typeface="+mn-cs"/>
              </a:defRPr>
            </a:lvl1pPr>
            <a:lvl2pPr marL="457200" indent="0" algn="ctr" rtl="0" eaLnBrk="1" latinLnBrk="0" hangingPunct="1">
              <a:spcBef>
                <a:spcPct val="20000"/>
              </a:spcBef>
              <a:buClr>
                <a:schemeClr val="accent1"/>
              </a:buClr>
              <a:buSzPct val="90000"/>
              <a:buFont typeface="Wingdings 2"/>
              <a:buNone/>
              <a:defRPr kumimoji="0" sz="2600" kern="1200">
                <a:solidFill>
                  <a:schemeClr val="tx1"/>
                </a:solidFill>
                <a:latin typeface="+mn-lt"/>
                <a:ea typeface="+mn-ea"/>
                <a:cs typeface="+mn-cs"/>
              </a:defRPr>
            </a:lvl2pPr>
            <a:lvl3pPr marL="914400" indent="0" algn="ctr" rtl="0" eaLnBrk="1" latinLnBrk="0" hangingPunct="1">
              <a:spcBef>
                <a:spcPct val="20000"/>
              </a:spcBef>
              <a:buClr>
                <a:schemeClr val="accent2"/>
              </a:buClr>
              <a:buSzPct val="85000"/>
              <a:buFont typeface="Arial"/>
              <a:buNone/>
              <a:defRPr kumimoji="0" sz="2400" kern="1200">
                <a:solidFill>
                  <a:schemeClr val="tx1"/>
                </a:solidFill>
                <a:latin typeface="+mn-lt"/>
                <a:ea typeface="+mn-ea"/>
                <a:cs typeface="+mn-cs"/>
              </a:defRPr>
            </a:lvl3pPr>
            <a:lvl4pPr marL="1371600" indent="0" algn="ctr" rtl="0" eaLnBrk="1" latinLnBrk="0" hangingPunct="1">
              <a:spcBef>
                <a:spcPct val="20000"/>
              </a:spcBef>
              <a:buClr>
                <a:schemeClr val="accent3"/>
              </a:buClr>
              <a:buSzPct val="90000"/>
              <a:buFont typeface="Wingdings 2"/>
              <a:buNone/>
              <a:defRPr kumimoji="0" sz="2000" kern="1200">
                <a:solidFill>
                  <a:schemeClr val="tx1"/>
                </a:solidFill>
                <a:latin typeface="+mn-lt"/>
                <a:ea typeface="+mn-ea"/>
                <a:cs typeface="+mn-cs"/>
              </a:defRPr>
            </a:lvl4pPr>
            <a:lvl5pPr marL="1828800" indent="0" algn="ctr" rtl="0" eaLnBrk="1" latinLnBrk="0" hangingPunct="1">
              <a:spcBef>
                <a:spcPct val="20000"/>
              </a:spcBef>
              <a:buClr>
                <a:schemeClr val="accent4"/>
              </a:buClr>
              <a:buSzPct val="100000"/>
              <a:buFont typeface="Arial"/>
              <a:buNone/>
              <a:defRPr kumimoji="0" sz="2000" kern="1200">
                <a:solidFill>
                  <a:schemeClr val="tx1"/>
                </a:solidFill>
                <a:latin typeface="+mn-lt"/>
                <a:ea typeface="+mn-ea"/>
                <a:cs typeface="+mn-cs"/>
              </a:defRPr>
            </a:lvl5pPr>
            <a:lvl6pPr marL="2286000" indent="0" algn="ctr" rtl="0" eaLnBrk="1" latinLnBrk="0" hangingPunct="1">
              <a:spcBef>
                <a:spcPct val="20000"/>
              </a:spcBef>
              <a:buClr>
                <a:schemeClr val="accent5"/>
              </a:buClr>
              <a:buFont typeface="Arial"/>
              <a:buNone/>
              <a:defRPr kumimoji="0" sz="2000" kern="1200" baseline="0">
                <a:solidFill>
                  <a:schemeClr val="tx1"/>
                </a:solidFill>
                <a:latin typeface="+mn-lt"/>
                <a:ea typeface="+mn-ea"/>
                <a:cs typeface="+mn-cs"/>
              </a:defRPr>
            </a:lvl6pPr>
            <a:lvl7pPr marL="2743200" indent="0" algn="ctr" rtl="0" eaLnBrk="1" latinLnBrk="0" hangingPunct="1">
              <a:spcBef>
                <a:spcPct val="20000"/>
              </a:spcBef>
              <a:buClr>
                <a:schemeClr val="accent6"/>
              </a:buClr>
              <a:buSzPct val="100000"/>
              <a:buFont typeface="Arial"/>
              <a:buNone/>
              <a:defRPr kumimoji="0" sz="1800" kern="1200" baseline="0">
                <a:solidFill>
                  <a:schemeClr val="tx1"/>
                </a:solidFill>
                <a:latin typeface="+mn-lt"/>
                <a:ea typeface="+mn-ea"/>
                <a:cs typeface="+mn-cs"/>
              </a:defRPr>
            </a:lvl7pPr>
            <a:lvl8pPr marL="32004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9pPr>
          </a:lstStyle>
          <a:p>
            <a:pPr algn="ctr"/>
            <a:r>
              <a:rPr lang="en-US" sz="2800" b="1" dirty="0" smtClean="0">
                <a:solidFill>
                  <a:srgbClr val="002060"/>
                </a:solidFill>
                <a:latin typeface="Arial" pitchFamily="34" charset="0"/>
                <a:cs typeface="Arial" pitchFamily="34" charset="0"/>
              </a:rPr>
              <a:t>Effects Of Bile Acid Sequestration</a:t>
            </a:r>
          </a:p>
          <a:p>
            <a:pPr algn="ctr"/>
            <a:r>
              <a:rPr lang="en-US" sz="2800" b="1" dirty="0" smtClean="0">
                <a:solidFill>
                  <a:srgbClr val="002060"/>
                </a:solidFill>
                <a:latin typeface="Arial" pitchFamily="34" charset="0"/>
                <a:cs typeface="Arial" pitchFamily="34" charset="0"/>
              </a:rPr>
              <a:t> On Bile Acid Profile And Bile Acid Signaling</a:t>
            </a:r>
          </a:p>
        </p:txBody>
      </p:sp>
    </p:spTree>
    <p:extLst>
      <p:ext uri="{BB962C8B-B14F-4D97-AF65-F5344CB8AC3E}">
        <p14:creationId xmlns:p14="http://schemas.microsoft.com/office/powerpoint/2010/main" val="4229255688"/>
      </p:ext>
    </p:extLst>
  </p:cSld>
  <p:clrMapOvr>
    <a:masterClrMapping/>
  </p:clrMapOvr>
  <mc:AlternateContent xmlns:mc="http://schemas.openxmlformats.org/markup-compatibility/2006" xmlns:p14="http://schemas.microsoft.com/office/powerpoint/2010/main">
    <mc:Choice Requires="p14">
      <p:transition spd="slow" p14:dur="2000" advTm="15096"/>
    </mc:Choice>
    <mc:Fallback xmlns="">
      <p:transition spd="slow" advTm="150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chemeClr val="accent5">
                <a:lumMod val="20000"/>
                <a:lumOff val="80000"/>
              </a:schemeClr>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93095" y="2161635"/>
            <a:ext cx="7865502" cy="3918490"/>
          </a:xfrm>
        </p:spPr>
        <p:txBody>
          <a:bodyPr>
            <a:normAutofit/>
          </a:bodyPr>
          <a:lstStyle/>
          <a:p>
            <a:pPr>
              <a:buFont typeface="Wingdings" panose="05000000000000000000" pitchFamily="2" charset="2"/>
              <a:buChar char="Ø"/>
            </a:pPr>
            <a:r>
              <a:rPr lang="en-US" sz="2000" b="1" dirty="0" smtClean="0">
                <a:solidFill>
                  <a:srgbClr val="002B82"/>
                </a:solidFill>
                <a:latin typeface="Arial" panose="020B0604020202020204" pitchFamily="34" charset="0"/>
                <a:cs typeface="Arial" panose="020B0604020202020204" pitchFamily="34" charset="0"/>
              </a:rPr>
              <a:t>Cholesterol-lowering drugs</a:t>
            </a:r>
          </a:p>
          <a:p>
            <a:pPr>
              <a:buFont typeface="Wingdings" panose="05000000000000000000" pitchFamily="2" charset="2"/>
              <a:buChar char="Ø"/>
            </a:pPr>
            <a:endParaRPr lang="en-US" sz="1800" b="1" dirty="0" smtClean="0">
              <a:solidFill>
                <a:srgbClr val="002B82"/>
              </a:solidFill>
              <a:latin typeface="Arial" panose="020B0604020202020204" pitchFamily="34" charset="0"/>
              <a:cs typeface="Arial" panose="020B0604020202020204" pitchFamily="34" charset="0"/>
            </a:endParaRPr>
          </a:p>
          <a:p>
            <a:pPr marL="0" indent="0">
              <a:buNone/>
            </a:pPr>
            <a:r>
              <a:rPr lang="en-US" sz="2000" b="1" dirty="0" smtClean="0">
                <a:solidFill>
                  <a:srgbClr val="002B82"/>
                </a:solidFill>
                <a:latin typeface="Arial" panose="020B0604020202020204" pitchFamily="34" charset="0"/>
                <a:cs typeface="Arial" panose="020B0604020202020204" pitchFamily="34" charset="0"/>
              </a:rPr>
              <a:t>    BASs: </a:t>
            </a:r>
          </a:p>
          <a:p>
            <a:pPr marL="0" indent="0">
              <a:buNone/>
            </a:pPr>
            <a:r>
              <a:rPr lang="en-US" sz="2000" b="1" dirty="0" smtClean="0">
                <a:solidFill>
                  <a:srgbClr val="002B82"/>
                </a:solidFill>
                <a:latin typeface="Arial" panose="020B0604020202020204" pitchFamily="34" charset="0"/>
                <a:cs typeface="Arial" panose="020B0604020202020204" pitchFamily="34" charset="0"/>
              </a:rPr>
              <a:t>       -</a:t>
            </a:r>
            <a:r>
              <a:rPr lang="en-US" sz="2000" b="1" dirty="0">
                <a:solidFill>
                  <a:srgbClr val="002B82"/>
                </a:solidFill>
                <a:latin typeface="Arial" panose="020B0604020202020204" pitchFamily="34" charset="0"/>
                <a:cs typeface="Arial" panose="020B0604020202020204" pitchFamily="34" charset="0"/>
              </a:rPr>
              <a:t>  </a:t>
            </a:r>
            <a:r>
              <a:rPr lang="en-US" sz="2000" b="1" dirty="0" smtClean="0">
                <a:solidFill>
                  <a:srgbClr val="002B82"/>
                </a:solidFill>
                <a:latin typeface="Arial" panose="020B0604020202020204" pitchFamily="34" charset="0"/>
                <a:cs typeface="Arial" panose="020B0604020202020204" pitchFamily="34" charset="0"/>
              </a:rPr>
              <a:t>Cholestyramine </a:t>
            </a:r>
            <a:r>
              <a:rPr lang="en-US" sz="2000" b="1" dirty="0">
                <a:solidFill>
                  <a:srgbClr val="002B82"/>
                </a:solidFill>
                <a:latin typeface="Arial" panose="020B0604020202020204" pitchFamily="34" charset="0"/>
                <a:cs typeface="Arial" panose="020B0604020202020204" pitchFamily="34" charset="0"/>
              </a:rPr>
              <a:t>(</a:t>
            </a:r>
            <a:r>
              <a:rPr lang="en-US" sz="2000" b="1" dirty="0" err="1">
                <a:solidFill>
                  <a:srgbClr val="002B82"/>
                </a:solidFill>
                <a:latin typeface="Arial" panose="020B0604020202020204" pitchFamily="34" charset="0"/>
                <a:cs typeface="Arial" panose="020B0604020202020204" pitchFamily="34" charset="0"/>
              </a:rPr>
              <a:t>Questran</a:t>
            </a:r>
            <a:r>
              <a:rPr lang="en-US" sz="2000" b="1" dirty="0">
                <a:solidFill>
                  <a:srgbClr val="002B82"/>
                </a:solidFill>
                <a:latin typeface="Arial" panose="020B0604020202020204" pitchFamily="34" charset="0"/>
                <a:cs typeface="Arial" panose="020B0604020202020204" pitchFamily="34" charset="0"/>
              </a:rPr>
              <a:t>, 1973),  </a:t>
            </a:r>
            <a:endParaRPr lang="en-US" sz="2000" b="1" dirty="0" smtClean="0">
              <a:solidFill>
                <a:srgbClr val="002B82"/>
              </a:solidFill>
              <a:latin typeface="Arial" panose="020B0604020202020204" pitchFamily="34" charset="0"/>
              <a:cs typeface="Arial" panose="020B0604020202020204" pitchFamily="34" charset="0"/>
            </a:endParaRPr>
          </a:p>
          <a:p>
            <a:pPr marL="0" indent="0">
              <a:buNone/>
            </a:pPr>
            <a:r>
              <a:rPr lang="en-US" sz="2000" b="1" dirty="0" smtClean="0">
                <a:solidFill>
                  <a:srgbClr val="002B82"/>
                </a:solidFill>
                <a:latin typeface="Arial" panose="020B0604020202020204" pitchFamily="34" charset="0"/>
                <a:cs typeface="Arial" panose="020B0604020202020204" pitchFamily="34" charset="0"/>
              </a:rPr>
              <a:t>       -  </a:t>
            </a:r>
            <a:r>
              <a:rPr lang="en-US" sz="2000" b="1" dirty="0" err="1" smtClean="0">
                <a:solidFill>
                  <a:srgbClr val="002B82"/>
                </a:solidFill>
                <a:latin typeface="Arial" panose="020B0604020202020204" pitchFamily="34" charset="0"/>
                <a:cs typeface="Arial" panose="020B0604020202020204" pitchFamily="34" charset="0"/>
              </a:rPr>
              <a:t>Colesevelam</a:t>
            </a:r>
            <a:r>
              <a:rPr lang="en-US" sz="2000" b="1" dirty="0" smtClean="0">
                <a:solidFill>
                  <a:srgbClr val="002B82"/>
                </a:solidFill>
                <a:latin typeface="Arial" panose="020B0604020202020204" pitchFamily="34" charset="0"/>
                <a:cs typeface="Arial" panose="020B0604020202020204" pitchFamily="34" charset="0"/>
              </a:rPr>
              <a:t> (</a:t>
            </a:r>
            <a:r>
              <a:rPr lang="en-US" sz="2000" b="1" dirty="0" err="1" smtClean="0">
                <a:solidFill>
                  <a:srgbClr val="002B82"/>
                </a:solidFill>
                <a:latin typeface="Arial" panose="020B0604020202020204" pitchFamily="34" charset="0"/>
                <a:cs typeface="Arial" panose="020B0604020202020204" pitchFamily="34" charset="0"/>
              </a:rPr>
              <a:t>Welchol</a:t>
            </a:r>
            <a:r>
              <a:rPr lang="en-US" sz="2000" b="1" dirty="0" smtClean="0">
                <a:solidFill>
                  <a:srgbClr val="002B82"/>
                </a:solidFill>
                <a:latin typeface="Arial" panose="020B0604020202020204" pitchFamily="34" charset="0"/>
                <a:cs typeface="Arial" panose="020B0604020202020204" pitchFamily="34" charset="0"/>
              </a:rPr>
              <a:t>, 2000) </a:t>
            </a:r>
          </a:p>
          <a:p>
            <a:pPr marL="0" indent="0">
              <a:buNone/>
            </a:pPr>
            <a:endParaRPr lang="en-US" sz="2000" b="1" dirty="0" smtClean="0">
              <a:solidFill>
                <a:srgbClr val="002B82"/>
              </a:solidFill>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b="1" dirty="0" smtClean="0">
                <a:solidFill>
                  <a:srgbClr val="002B82"/>
                </a:solidFill>
                <a:latin typeface="Arial" panose="020B0604020202020204" pitchFamily="34" charset="0"/>
                <a:cs typeface="Arial" panose="020B0604020202020204" pitchFamily="34" charset="0"/>
              </a:rPr>
              <a:t>BASs Novel Utilities: Glycemic Control in T2D Patients</a:t>
            </a:r>
          </a:p>
          <a:p>
            <a:pPr marL="0" indent="0">
              <a:buNone/>
            </a:pPr>
            <a:r>
              <a:rPr lang="en-US" sz="1600" b="1" dirty="0" smtClean="0">
                <a:solidFill>
                  <a:srgbClr val="002B82"/>
                </a:solidFill>
                <a:latin typeface="Arial" panose="020B0604020202020204" pitchFamily="34" charset="0"/>
                <a:cs typeface="Arial" panose="020B0604020202020204" pitchFamily="34" charset="0"/>
              </a:rPr>
              <a:t>            In 2008, USA FDA Approved BASs as </a:t>
            </a:r>
            <a:r>
              <a:rPr lang="en-US" sz="1600" b="1" dirty="0" smtClean="0">
                <a:solidFill>
                  <a:srgbClr val="002B82"/>
                </a:solidFill>
                <a:latin typeface="Arial" panose="020B0604020202020204" pitchFamily="34" charset="0"/>
                <a:cs typeface="Arial" panose="020B0604020202020204" pitchFamily="34" charset="0"/>
              </a:rPr>
              <a:t>a Conjunct </a:t>
            </a:r>
            <a:r>
              <a:rPr lang="en-US" sz="1600" b="1" dirty="0" smtClean="0">
                <a:solidFill>
                  <a:srgbClr val="002B82"/>
                </a:solidFill>
                <a:latin typeface="Arial" panose="020B0604020202020204" pitchFamily="34" charset="0"/>
                <a:cs typeface="Arial" panose="020B0604020202020204" pitchFamily="34" charset="0"/>
              </a:rPr>
              <a:t>Medicine for</a:t>
            </a:r>
          </a:p>
          <a:p>
            <a:pPr marL="0" indent="0">
              <a:buNone/>
            </a:pPr>
            <a:r>
              <a:rPr lang="en-US" sz="1600" b="1" dirty="0">
                <a:solidFill>
                  <a:srgbClr val="002B82"/>
                </a:solidFill>
                <a:latin typeface="Arial" panose="020B0604020202020204" pitchFamily="34" charset="0"/>
                <a:cs typeface="Arial" panose="020B0604020202020204" pitchFamily="34" charset="0"/>
              </a:rPr>
              <a:t> </a:t>
            </a:r>
            <a:r>
              <a:rPr lang="en-US" sz="1600" b="1" dirty="0" smtClean="0">
                <a:solidFill>
                  <a:srgbClr val="002B82"/>
                </a:solidFill>
                <a:latin typeface="Arial" panose="020B0604020202020204" pitchFamily="34" charset="0"/>
                <a:cs typeface="Arial" panose="020B0604020202020204" pitchFamily="34" charset="0"/>
              </a:rPr>
              <a:t>        the Treatment of T2D.</a:t>
            </a:r>
            <a:endParaRPr lang="en-US" sz="1600" b="1" dirty="0">
              <a:solidFill>
                <a:srgbClr val="002B82"/>
              </a:solidFill>
              <a:latin typeface="Arial" panose="020B0604020202020204" pitchFamily="34" charset="0"/>
              <a:cs typeface="Arial" panose="020B0604020202020204" pitchFamily="34" charset="0"/>
            </a:endParaRPr>
          </a:p>
          <a:p>
            <a:endParaRPr lang="en-US" sz="2000" b="1" dirty="0" smtClean="0">
              <a:solidFill>
                <a:srgbClr val="002B82"/>
              </a:solidFill>
              <a:latin typeface="Arial" panose="020B0604020202020204" pitchFamily="34" charset="0"/>
              <a:cs typeface="Arial" panose="020B0604020202020204" pitchFamily="34" charset="0"/>
            </a:endParaRPr>
          </a:p>
          <a:p>
            <a:endParaRPr lang="en-US" sz="2000" b="1" dirty="0">
              <a:solidFill>
                <a:srgbClr val="002B82"/>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latin typeface="Arial" panose="020B0604020202020204" pitchFamily="34" charset="0"/>
                <a:cs typeface="Arial" panose="020B0604020202020204" pitchFamily="34" charset="0"/>
              </a:rPr>
              <a:pPr/>
              <a:t>2</a:t>
            </a:fld>
            <a:endParaRPr lang="en-US">
              <a:solidFill>
                <a:srgbClr val="D4D2D0">
                  <a:shade val="50000"/>
                </a:srgbClr>
              </a:solidFill>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3" cstate="print">
            <a:extLst>
              <a:ext uri="{BEBA8EAE-BF5A-486C-A8C5-ECC9F3942E4B}">
                <a14:imgProps xmlns:a14="http://schemas.microsoft.com/office/drawing/2010/main">
                  <a14:imgLayer r:embed="rId4">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
        <p:nvSpPr>
          <p:cNvPr id="10" name="TextBox 9"/>
          <p:cNvSpPr txBox="1"/>
          <p:nvPr/>
        </p:nvSpPr>
        <p:spPr>
          <a:xfrm>
            <a:off x="347450" y="587030"/>
            <a:ext cx="7571250" cy="553998"/>
          </a:xfrm>
          <a:prstGeom prst="rect">
            <a:avLst/>
          </a:prstGeom>
          <a:noFill/>
        </p:spPr>
        <p:txBody>
          <a:bodyPr wrap="square" rtlCol="0">
            <a:spAutoFit/>
          </a:bodyPr>
          <a:lstStyle/>
          <a:p>
            <a:r>
              <a:rPr lang="en-US" sz="3000" b="1" dirty="0">
                <a:solidFill>
                  <a:srgbClr val="002060"/>
                </a:solidFill>
                <a:latin typeface="Arial" panose="020B0604020202020204" pitchFamily="34" charset="0"/>
                <a:ea typeface="Arial Unicode MS" panose="020B0604020202020204" pitchFamily="34" charset="-128"/>
                <a:cs typeface="Arial" panose="020B0604020202020204" pitchFamily="34" charset="0"/>
              </a:rPr>
              <a:t>Bile Acid </a:t>
            </a:r>
            <a:r>
              <a:rPr lang="en-US" sz="3000" b="1" dirty="0" err="1" smtClean="0">
                <a:solidFill>
                  <a:srgbClr val="002060"/>
                </a:solidFill>
                <a:latin typeface="Arial" panose="020B0604020202020204" pitchFamily="34" charset="0"/>
                <a:ea typeface="Arial Unicode MS" panose="020B0604020202020204" pitchFamily="34" charset="-128"/>
                <a:cs typeface="Arial" panose="020B0604020202020204" pitchFamily="34" charset="0"/>
              </a:rPr>
              <a:t>Sequestrant</a:t>
            </a:r>
            <a:r>
              <a:rPr lang="en-US" sz="3000" b="1" dirty="0" smtClean="0">
                <a:solidFill>
                  <a:srgbClr val="002060"/>
                </a:solidFill>
                <a:latin typeface="Arial" panose="020B0604020202020204" pitchFamily="34" charset="0"/>
                <a:ea typeface="Arial Unicode MS" panose="020B0604020202020204" pitchFamily="34" charset="-128"/>
                <a:cs typeface="Arial" panose="020B0604020202020204" pitchFamily="34" charset="0"/>
              </a:rPr>
              <a:t> (BAS) or Resin</a:t>
            </a:r>
            <a:endParaRPr lang="en-US" sz="30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7952094"/>
      </p:ext>
    </p:extLst>
  </p:cSld>
  <p:clrMapOvr>
    <a:masterClrMapping/>
  </p:clrMapOvr>
  <mc:AlternateContent xmlns:mc="http://schemas.openxmlformats.org/markup-compatibility/2006" xmlns:p14="http://schemas.microsoft.com/office/powerpoint/2010/main">
    <mc:Choice Requires="p14">
      <p:transition spd="slow" p14:dur="2000" advTm="92655"/>
    </mc:Choice>
    <mc:Fallback xmlns="">
      <p:transition spd="slow" advTm="9265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21511" name="AutoShape 199"/>
          <p:cNvSpPr>
            <a:spLocks/>
          </p:cNvSpPr>
          <p:nvPr/>
        </p:nvSpPr>
        <p:spPr bwMode="auto">
          <a:xfrm>
            <a:off x="4292784" y="3120232"/>
            <a:ext cx="1690687" cy="320675"/>
          </a:xfrm>
          <a:prstGeom prst="borderCallout1">
            <a:avLst>
              <a:gd name="adj1" fmla="val 35644"/>
              <a:gd name="adj2" fmla="val 104509"/>
              <a:gd name="adj3" fmla="val 877722"/>
              <a:gd name="adj4" fmla="val 10450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ltLang="zh-CN" sz="1400" b="1">
              <a:solidFill>
                <a:schemeClr val="bg1"/>
              </a:solidFill>
              <a:latin typeface="Arial" panose="020B0604020202020204" pitchFamily="34" charset="0"/>
              <a:ea typeface="SimSun" pitchFamily="2" charset="-122"/>
              <a:cs typeface="Arial" panose="020B0604020202020204" pitchFamily="34" charset="0"/>
            </a:endParaRPr>
          </a:p>
        </p:txBody>
      </p:sp>
      <p:grpSp>
        <p:nvGrpSpPr>
          <p:cNvPr id="8" name="Group 10"/>
          <p:cNvGrpSpPr>
            <a:grpSpLocks/>
          </p:cNvGrpSpPr>
          <p:nvPr/>
        </p:nvGrpSpPr>
        <p:grpSpPr bwMode="auto">
          <a:xfrm>
            <a:off x="3406958" y="3971133"/>
            <a:ext cx="2025650" cy="2417762"/>
            <a:chOff x="712" y="2501"/>
            <a:chExt cx="1276" cy="1523"/>
          </a:xfrm>
        </p:grpSpPr>
        <p:grpSp>
          <p:nvGrpSpPr>
            <p:cNvPr id="23601" name="Group 11"/>
            <p:cNvGrpSpPr>
              <a:grpSpLocks/>
            </p:cNvGrpSpPr>
            <p:nvPr/>
          </p:nvGrpSpPr>
          <p:grpSpPr bwMode="auto">
            <a:xfrm>
              <a:off x="712" y="2501"/>
              <a:ext cx="1276" cy="1422"/>
              <a:chOff x="154" y="2509"/>
              <a:chExt cx="1276" cy="1422"/>
            </a:xfrm>
          </p:grpSpPr>
          <p:sp>
            <p:nvSpPr>
              <p:cNvPr id="21641" name="Freeform 12"/>
              <p:cNvSpPr>
                <a:spLocks/>
              </p:cNvSpPr>
              <p:nvPr/>
            </p:nvSpPr>
            <p:spPr bwMode="auto">
              <a:xfrm>
                <a:off x="154" y="2509"/>
                <a:ext cx="1276" cy="1422"/>
              </a:xfrm>
              <a:custGeom>
                <a:avLst/>
                <a:gdLst>
                  <a:gd name="T0" fmla="*/ 239 w 1276"/>
                  <a:gd name="T1" fmla="*/ 1048 h 1422"/>
                  <a:gd name="T2" fmla="*/ 248 w 1276"/>
                  <a:gd name="T3" fmla="*/ 1176 h 1422"/>
                  <a:gd name="T4" fmla="*/ 175 w 1276"/>
                  <a:gd name="T5" fmla="*/ 1203 h 1422"/>
                  <a:gd name="T6" fmla="*/ 56 w 1276"/>
                  <a:gd name="T7" fmla="*/ 1157 h 1422"/>
                  <a:gd name="T8" fmla="*/ 47 w 1276"/>
                  <a:gd name="T9" fmla="*/ 974 h 1422"/>
                  <a:gd name="T10" fmla="*/ 75 w 1276"/>
                  <a:gd name="T11" fmla="*/ 883 h 1422"/>
                  <a:gd name="T12" fmla="*/ 20 w 1276"/>
                  <a:gd name="T13" fmla="*/ 718 h 1422"/>
                  <a:gd name="T14" fmla="*/ 75 w 1276"/>
                  <a:gd name="T15" fmla="*/ 581 h 1422"/>
                  <a:gd name="T16" fmla="*/ 1 w 1276"/>
                  <a:gd name="T17" fmla="*/ 417 h 1422"/>
                  <a:gd name="T18" fmla="*/ 84 w 1276"/>
                  <a:gd name="T19" fmla="*/ 280 h 1422"/>
                  <a:gd name="T20" fmla="*/ 20 w 1276"/>
                  <a:gd name="T21" fmla="*/ 133 h 1422"/>
                  <a:gd name="T22" fmla="*/ 84 w 1276"/>
                  <a:gd name="T23" fmla="*/ 24 h 1422"/>
                  <a:gd name="T24" fmla="*/ 230 w 1276"/>
                  <a:gd name="T25" fmla="*/ 60 h 1422"/>
                  <a:gd name="T26" fmla="*/ 376 w 1276"/>
                  <a:gd name="T27" fmla="*/ 5 h 1422"/>
                  <a:gd name="T28" fmla="*/ 495 w 1276"/>
                  <a:gd name="T29" fmla="*/ 88 h 1422"/>
                  <a:gd name="T30" fmla="*/ 678 w 1276"/>
                  <a:gd name="T31" fmla="*/ 14 h 1422"/>
                  <a:gd name="T32" fmla="*/ 797 w 1276"/>
                  <a:gd name="T33" fmla="*/ 88 h 1422"/>
                  <a:gd name="T34" fmla="*/ 916 w 1276"/>
                  <a:gd name="T35" fmla="*/ 33 h 1422"/>
                  <a:gd name="T36" fmla="*/ 1044 w 1276"/>
                  <a:gd name="T37" fmla="*/ 88 h 1422"/>
                  <a:gd name="T38" fmla="*/ 1153 w 1276"/>
                  <a:gd name="T39" fmla="*/ 24 h 1422"/>
                  <a:gd name="T40" fmla="*/ 1227 w 1276"/>
                  <a:gd name="T41" fmla="*/ 97 h 1422"/>
                  <a:gd name="T42" fmla="*/ 1172 w 1276"/>
                  <a:gd name="T43" fmla="*/ 225 h 1422"/>
                  <a:gd name="T44" fmla="*/ 1236 w 1276"/>
                  <a:gd name="T45" fmla="*/ 417 h 1422"/>
                  <a:gd name="T46" fmla="*/ 1190 w 1276"/>
                  <a:gd name="T47" fmla="*/ 536 h 1422"/>
                  <a:gd name="T48" fmla="*/ 1272 w 1276"/>
                  <a:gd name="T49" fmla="*/ 718 h 1422"/>
                  <a:gd name="T50" fmla="*/ 1208 w 1276"/>
                  <a:gd name="T51" fmla="*/ 901 h 1422"/>
                  <a:gd name="T52" fmla="*/ 1272 w 1276"/>
                  <a:gd name="T53" fmla="*/ 1057 h 1422"/>
                  <a:gd name="T54" fmla="*/ 1181 w 1276"/>
                  <a:gd name="T55" fmla="*/ 1176 h 1422"/>
                  <a:gd name="T56" fmla="*/ 1016 w 1276"/>
                  <a:gd name="T57" fmla="*/ 1176 h 1422"/>
                  <a:gd name="T58" fmla="*/ 943 w 1276"/>
                  <a:gd name="T59" fmla="*/ 1139 h 1422"/>
                  <a:gd name="T60" fmla="*/ 907 w 1276"/>
                  <a:gd name="T61" fmla="*/ 1194 h 1422"/>
                  <a:gd name="T62" fmla="*/ 897 w 1276"/>
                  <a:gd name="T63" fmla="*/ 1395 h 1422"/>
                  <a:gd name="T64" fmla="*/ 769 w 1276"/>
                  <a:gd name="T65" fmla="*/ 1358 h 1422"/>
                  <a:gd name="T66" fmla="*/ 769 w 1276"/>
                  <a:gd name="T67" fmla="*/ 1075 h 1422"/>
                  <a:gd name="T68" fmla="*/ 715 w 1276"/>
                  <a:gd name="T69" fmla="*/ 828 h 1422"/>
                  <a:gd name="T70" fmla="*/ 852 w 1276"/>
                  <a:gd name="T71" fmla="*/ 828 h 1422"/>
                  <a:gd name="T72" fmla="*/ 961 w 1276"/>
                  <a:gd name="T73" fmla="*/ 993 h 1422"/>
                  <a:gd name="T74" fmla="*/ 1089 w 1276"/>
                  <a:gd name="T75" fmla="*/ 1020 h 1422"/>
                  <a:gd name="T76" fmla="*/ 1080 w 1276"/>
                  <a:gd name="T77" fmla="*/ 938 h 1422"/>
                  <a:gd name="T78" fmla="*/ 1035 w 1276"/>
                  <a:gd name="T79" fmla="*/ 856 h 1422"/>
                  <a:gd name="T80" fmla="*/ 1071 w 1276"/>
                  <a:gd name="T81" fmla="*/ 746 h 1422"/>
                  <a:gd name="T82" fmla="*/ 1035 w 1276"/>
                  <a:gd name="T83" fmla="*/ 609 h 1422"/>
                  <a:gd name="T84" fmla="*/ 1062 w 1276"/>
                  <a:gd name="T85" fmla="*/ 490 h 1422"/>
                  <a:gd name="T86" fmla="*/ 1007 w 1276"/>
                  <a:gd name="T87" fmla="*/ 362 h 1422"/>
                  <a:gd name="T88" fmla="*/ 1007 w 1276"/>
                  <a:gd name="T89" fmla="*/ 252 h 1422"/>
                  <a:gd name="T90" fmla="*/ 861 w 1276"/>
                  <a:gd name="T91" fmla="*/ 270 h 1422"/>
                  <a:gd name="T92" fmla="*/ 806 w 1276"/>
                  <a:gd name="T93" fmla="*/ 270 h 1422"/>
                  <a:gd name="T94" fmla="*/ 715 w 1276"/>
                  <a:gd name="T95" fmla="*/ 216 h 1422"/>
                  <a:gd name="T96" fmla="*/ 587 w 1276"/>
                  <a:gd name="T97" fmla="*/ 270 h 1422"/>
                  <a:gd name="T98" fmla="*/ 449 w 1276"/>
                  <a:gd name="T99" fmla="*/ 252 h 1422"/>
                  <a:gd name="T100" fmla="*/ 349 w 1276"/>
                  <a:gd name="T101" fmla="*/ 206 h 1422"/>
                  <a:gd name="T102" fmla="*/ 303 w 1276"/>
                  <a:gd name="T103" fmla="*/ 280 h 1422"/>
                  <a:gd name="T104" fmla="*/ 257 w 1276"/>
                  <a:gd name="T105" fmla="*/ 316 h 1422"/>
                  <a:gd name="T106" fmla="*/ 294 w 1276"/>
                  <a:gd name="T107" fmla="*/ 490 h 1422"/>
                  <a:gd name="T108" fmla="*/ 257 w 1276"/>
                  <a:gd name="T109" fmla="*/ 563 h 1422"/>
                  <a:gd name="T110" fmla="*/ 257 w 1276"/>
                  <a:gd name="T111" fmla="*/ 673 h 1422"/>
                  <a:gd name="T112" fmla="*/ 321 w 1276"/>
                  <a:gd name="T113" fmla="*/ 819 h 1422"/>
                  <a:gd name="T114" fmla="*/ 248 w 1276"/>
                  <a:gd name="T115" fmla="*/ 929 h 1422"/>
                  <a:gd name="T116" fmla="*/ 166 w 1276"/>
                  <a:gd name="T117" fmla="*/ 1048 h 1422"/>
                  <a:gd name="T118" fmla="*/ 248 w 1276"/>
                  <a:gd name="T119" fmla="*/ 1212 h 1422"/>
                  <a:gd name="T120" fmla="*/ 248 w 1276"/>
                  <a:gd name="T121" fmla="*/ 1157 h 142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76"/>
                  <a:gd name="T184" fmla="*/ 0 h 1422"/>
                  <a:gd name="T185" fmla="*/ 1276 w 1276"/>
                  <a:gd name="T186" fmla="*/ 1422 h 142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76" h="1422">
                    <a:moveTo>
                      <a:pt x="239" y="1048"/>
                    </a:moveTo>
                    <a:cubicBezTo>
                      <a:pt x="249" y="1099"/>
                      <a:pt x="259" y="1150"/>
                      <a:pt x="248" y="1176"/>
                    </a:cubicBezTo>
                    <a:cubicBezTo>
                      <a:pt x="237" y="1202"/>
                      <a:pt x="207" y="1206"/>
                      <a:pt x="175" y="1203"/>
                    </a:cubicBezTo>
                    <a:cubicBezTo>
                      <a:pt x="143" y="1200"/>
                      <a:pt x="77" y="1195"/>
                      <a:pt x="56" y="1157"/>
                    </a:cubicBezTo>
                    <a:cubicBezTo>
                      <a:pt x="35" y="1119"/>
                      <a:pt x="44" y="1020"/>
                      <a:pt x="47" y="974"/>
                    </a:cubicBezTo>
                    <a:cubicBezTo>
                      <a:pt x="50" y="928"/>
                      <a:pt x="79" y="926"/>
                      <a:pt x="75" y="883"/>
                    </a:cubicBezTo>
                    <a:cubicBezTo>
                      <a:pt x="71" y="840"/>
                      <a:pt x="20" y="768"/>
                      <a:pt x="20" y="718"/>
                    </a:cubicBezTo>
                    <a:cubicBezTo>
                      <a:pt x="20" y="668"/>
                      <a:pt x="78" y="631"/>
                      <a:pt x="75" y="581"/>
                    </a:cubicBezTo>
                    <a:cubicBezTo>
                      <a:pt x="72" y="531"/>
                      <a:pt x="0" y="467"/>
                      <a:pt x="1" y="417"/>
                    </a:cubicBezTo>
                    <a:cubicBezTo>
                      <a:pt x="2" y="367"/>
                      <a:pt x="81" y="327"/>
                      <a:pt x="84" y="280"/>
                    </a:cubicBezTo>
                    <a:cubicBezTo>
                      <a:pt x="87" y="233"/>
                      <a:pt x="20" y="176"/>
                      <a:pt x="20" y="133"/>
                    </a:cubicBezTo>
                    <a:cubicBezTo>
                      <a:pt x="20" y="90"/>
                      <a:pt x="49" y="36"/>
                      <a:pt x="84" y="24"/>
                    </a:cubicBezTo>
                    <a:cubicBezTo>
                      <a:pt x="119" y="12"/>
                      <a:pt x="181" y="63"/>
                      <a:pt x="230" y="60"/>
                    </a:cubicBezTo>
                    <a:cubicBezTo>
                      <a:pt x="279" y="57"/>
                      <a:pt x="332" y="0"/>
                      <a:pt x="376" y="5"/>
                    </a:cubicBezTo>
                    <a:cubicBezTo>
                      <a:pt x="420" y="10"/>
                      <a:pt x="445" y="87"/>
                      <a:pt x="495" y="88"/>
                    </a:cubicBezTo>
                    <a:cubicBezTo>
                      <a:pt x="545" y="89"/>
                      <a:pt x="628" y="14"/>
                      <a:pt x="678" y="14"/>
                    </a:cubicBezTo>
                    <a:cubicBezTo>
                      <a:pt x="728" y="14"/>
                      <a:pt x="757" y="85"/>
                      <a:pt x="797" y="88"/>
                    </a:cubicBezTo>
                    <a:cubicBezTo>
                      <a:pt x="837" y="91"/>
                      <a:pt x="875" y="33"/>
                      <a:pt x="916" y="33"/>
                    </a:cubicBezTo>
                    <a:cubicBezTo>
                      <a:pt x="957" y="33"/>
                      <a:pt x="1005" y="89"/>
                      <a:pt x="1044" y="88"/>
                    </a:cubicBezTo>
                    <a:cubicBezTo>
                      <a:pt x="1083" y="87"/>
                      <a:pt x="1123" y="23"/>
                      <a:pt x="1153" y="24"/>
                    </a:cubicBezTo>
                    <a:cubicBezTo>
                      <a:pt x="1183" y="25"/>
                      <a:pt x="1224" y="64"/>
                      <a:pt x="1227" y="97"/>
                    </a:cubicBezTo>
                    <a:cubicBezTo>
                      <a:pt x="1230" y="130"/>
                      <a:pt x="1170" y="172"/>
                      <a:pt x="1172" y="225"/>
                    </a:cubicBezTo>
                    <a:cubicBezTo>
                      <a:pt x="1174" y="278"/>
                      <a:pt x="1233" y="365"/>
                      <a:pt x="1236" y="417"/>
                    </a:cubicBezTo>
                    <a:cubicBezTo>
                      <a:pt x="1239" y="469"/>
                      <a:pt x="1184" y="486"/>
                      <a:pt x="1190" y="536"/>
                    </a:cubicBezTo>
                    <a:cubicBezTo>
                      <a:pt x="1196" y="586"/>
                      <a:pt x="1269" y="657"/>
                      <a:pt x="1272" y="718"/>
                    </a:cubicBezTo>
                    <a:cubicBezTo>
                      <a:pt x="1275" y="779"/>
                      <a:pt x="1208" y="845"/>
                      <a:pt x="1208" y="901"/>
                    </a:cubicBezTo>
                    <a:cubicBezTo>
                      <a:pt x="1208" y="957"/>
                      <a:pt x="1276" y="1011"/>
                      <a:pt x="1272" y="1057"/>
                    </a:cubicBezTo>
                    <a:cubicBezTo>
                      <a:pt x="1268" y="1103"/>
                      <a:pt x="1224" y="1156"/>
                      <a:pt x="1181" y="1176"/>
                    </a:cubicBezTo>
                    <a:cubicBezTo>
                      <a:pt x="1138" y="1196"/>
                      <a:pt x="1056" y="1182"/>
                      <a:pt x="1016" y="1176"/>
                    </a:cubicBezTo>
                    <a:cubicBezTo>
                      <a:pt x="976" y="1170"/>
                      <a:pt x="961" y="1136"/>
                      <a:pt x="943" y="1139"/>
                    </a:cubicBezTo>
                    <a:cubicBezTo>
                      <a:pt x="925" y="1142"/>
                      <a:pt x="915" y="1151"/>
                      <a:pt x="907" y="1194"/>
                    </a:cubicBezTo>
                    <a:cubicBezTo>
                      <a:pt x="899" y="1237"/>
                      <a:pt x="920" y="1368"/>
                      <a:pt x="897" y="1395"/>
                    </a:cubicBezTo>
                    <a:cubicBezTo>
                      <a:pt x="874" y="1422"/>
                      <a:pt x="790" y="1411"/>
                      <a:pt x="769" y="1358"/>
                    </a:cubicBezTo>
                    <a:cubicBezTo>
                      <a:pt x="748" y="1305"/>
                      <a:pt x="778" y="1163"/>
                      <a:pt x="769" y="1075"/>
                    </a:cubicBezTo>
                    <a:cubicBezTo>
                      <a:pt x="760" y="987"/>
                      <a:pt x="701" y="869"/>
                      <a:pt x="715" y="828"/>
                    </a:cubicBezTo>
                    <a:cubicBezTo>
                      <a:pt x="729" y="787"/>
                      <a:pt x="811" y="801"/>
                      <a:pt x="852" y="828"/>
                    </a:cubicBezTo>
                    <a:cubicBezTo>
                      <a:pt x="893" y="855"/>
                      <a:pt x="922" y="961"/>
                      <a:pt x="961" y="993"/>
                    </a:cubicBezTo>
                    <a:cubicBezTo>
                      <a:pt x="1000" y="1025"/>
                      <a:pt x="1069" y="1029"/>
                      <a:pt x="1089" y="1020"/>
                    </a:cubicBezTo>
                    <a:cubicBezTo>
                      <a:pt x="1109" y="1011"/>
                      <a:pt x="1089" y="965"/>
                      <a:pt x="1080" y="938"/>
                    </a:cubicBezTo>
                    <a:cubicBezTo>
                      <a:pt x="1071" y="911"/>
                      <a:pt x="1036" y="888"/>
                      <a:pt x="1035" y="856"/>
                    </a:cubicBezTo>
                    <a:cubicBezTo>
                      <a:pt x="1034" y="824"/>
                      <a:pt x="1071" y="787"/>
                      <a:pt x="1071" y="746"/>
                    </a:cubicBezTo>
                    <a:cubicBezTo>
                      <a:pt x="1071" y="705"/>
                      <a:pt x="1036" y="652"/>
                      <a:pt x="1035" y="609"/>
                    </a:cubicBezTo>
                    <a:cubicBezTo>
                      <a:pt x="1034" y="566"/>
                      <a:pt x="1067" y="531"/>
                      <a:pt x="1062" y="490"/>
                    </a:cubicBezTo>
                    <a:cubicBezTo>
                      <a:pt x="1057" y="449"/>
                      <a:pt x="1016" y="402"/>
                      <a:pt x="1007" y="362"/>
                    </a:cubicBezTo>
                    <a:cubicBezTo>
                      <a:pt x="998" y="322"/>
                      <a:pt x="1031" y="267"/>
                      <a:pt x="1007" y="252"/>
                    </a:cubicBezTo>
                    <a:cubicBezTo>
                      <a:pt x="983" y="237"/>
                      <a:pt x="894" y="267"/>
                      <a:pt x="861" y="270"/>
                    </a:cubicBezTo>
                    <a:cubicBezTo>
                      <a:pt x="828" y="273"/>
                      <a:pt x="830" y="279"/>
                      <a:pt x="806" y="270"/>
                    </a:cubicBezTo>
                    <a:cubicBezTo>
                      <a:pt x="782" y="261"/>
                      <a:pt x="751" y="216"/>
                      <a:pt x="715" y="216"/>
                    </a:cubicBezTo>
                    <a:cubicBezTo>
                      <a:pt x="679" y="216"/>
                      <a:pt x="631" y="264"/>
                      <a:pt x="587" y="270"/>
                    </a:cubicBezTo>
                    <a:cubicBezTo>
                      <a:pt x="543" y="276"/>
                      <a:pt x="489" y="263"/>
                      <a:pt x="449" y="252"/>
                    </a:cubicBezTo>
                    <a:cubicBezTo>
                      <a:pt x="409" y="241"/>
                      <a:pt x="373" y="201"/>
                      <a:pt x="349" y="206"/>
                    </a:cubicBezTo>
                    <a:cubicBezTo>
                      <a:pt x="325" y="211"/>
                      <a:pt x="318" y="262"/>
                      <a:pt x="303" y="280"/>
                    </a:cubicBezTo>
                    <a:cubicBezTo>
                      <a:pt x="288" y="298"/>
                      <a:pt x="258" y="281"/>
                      <a:pt x="257" y="316"/>
                    </a:cubicBezTo>
                    <a:cubicBezTo>
                      <a:pt x="256" y="351"/>
                      <a:pt x="294" y="449"/>
                      <a:pt x="294" y="490"/>
                    </a:cubicBezTo>
                    <a:cubicBezTo>
                      <a:pt x="294" y="531"/>
                      <a:pt x="263" y="533"/>
                      <a:pt x="257" y="563"/>
                    </a:cubicBezTo>
                    <a:cubicBezTo>
                      <a:pt x="251" y="593"/>
                      <a:pt x="246" y="630"/>
                      <a:pt x="257" y="673"/>
                    </a:cubicBezTo>
                    <a:cubicBezTo>
                      <a:pt x="268" y="716"/>
                      <a:pt x="322" y="776"/>
                      <a:pt x="321" y="819"/>
                    </a:cubicBezTo>
                    <a:cubicBezTo>
                      <a:pt x="320" y="862"/>
                      <a:pt x="274" y="891"/>
                      <a:pt x="248" y="929"/>
                    </a:cubicBezTo>
                    <a:cubicBezTo>
                      <a:pt x="222" y="967"/>
                      <a:pt x="166" y="1001"/>
                      <a:pt x="166" y="1048"/>
                    </a:cubicBezTo>
                    <a:cubicBezTo>
                      <a:pt x="166" y="1095"/>
                      <a:pt x="234" y="1194"/>
                      <a:pt x="248" y="1212"/>
                    </a:cubicBezTo>
                    <a:cubicBezTo>
                      <a:pt x="262" y="1230"/>
                      <a:pt x="255" y="1193"/>
                      <a:pt x="248" y="1157"/>
                    </a:cubicBezTo>
                  </a:path>
                </a:pathLst>
              </a:custGeom>
              <a:solidFill>
                <a:srgbClr val="FF7C80">
                  <a:alpha val="47000"/>
                </a:srgbClr>
              </a:solidFill>
              <a:ln w="9525">
                <a:solidFill>
                  <a:srgbClr val="FF9900">
                    <a:alpha val="48000"/>
                  </a:srgbClr>
                </a:solidFill>
                <a:round/>
                <a:headEnd/>
                <a:tailEnd/>
              </a:ln>
              <a:effectLst>
                <a:outerShdw blurRad="50800" dist="38100" dir="2700000" algn="tl" rotWithShape="0">
                  <a:prstClr val="black">
                    <a:alpha val="40000"/>
                  </a:prstClr>
                </a:outerShdw>
              </a:effectLst>
            </p:spPr>
            <p:txBody>
              <a:bodyPr/>
              <a:lstStyle/>
              <a:p>
                <a:endParaRPr lang="en-US" sz="1800">
                  <a:latin typeface="Arial" panose="020B0604020202020204" pitchFamily="34" charset="0"/>
                  <a:cs typeface="Arial" panose="020B0604020202020204" pitchFamily="34" charset="0"/>
                </a:endParaRPr>
              </a:p>
            </p:txBody>
          </p:sp>
          <p:grpSp>
            <p:nvGrpSpPr>
              <p:cNvPr id="23606" name="Group 13"/>
              <p:cNvGrpSpPr>
                <a:grpSpLocks/>
              </p:cNvGrpSpPr>
              <p:nvPr/>
            </p:nvGrpSpPr>
            <p:grpSpPr bwMode="auto">
              <a:xfrm>
                <a:off x="378" y="2749"/>
                <a:ext cx="848" cy="957"/>
                <a:chOff x="378" y="2749"/>
                <a:chExt cx="848" cy="957"/>
              </a:xfrm>
            </p:grpSpPr>
            <p:sp>
              <p:nvSpPr>
                <p:cNvPr id="23607" name="Freeform 14"/>
                <p:cNvSpPr>
                  <a:spLocks/>
                </p:cNvSpPr>
                <p:nvPr/>
              </p:nvSpPr>
              <p:spPr bwMode="auto">
                <a:xfrm>
                  <a:off x="378" y="2749"/>
                  <a:ext cx="848" cy="957"/>
                </a:xfrm>
                <a:custGeom>
                  <a:avLst/>
                  <a:gdLst>
                    <a:gd name="T0" fmla="*/ 116 w 848"/>
                    <a:gd name="T1" fmla="*/ 21 h 957"/>
                    <a:gd name="T2" fmla="*/ 253 w 848"/>
                    <a:gd name="T3" fmla="*/ 58 h 957"/>
                    <a:gd name="T4" fmla="*/ 481 w 848"/>
                    <a:gd name="T5" fmla="*/ 3 h 957"/>
                    <a:gd name="T6" fmla="*/ 765 w 848"/>
                    <a:gd name="T7" fmla="*/ 12 h 957"/>
                    <a:gd name="T8" fmla="*/ 792 w 848"/>
                    <a:gd name="T9" fmla="*/ 204 h 957"/>
                    <a:gd name="T10" fmla="*/ 792 w 848"/>
                    <a:gd name="T11" fmla="*/ 460 h 957"/>
                    <a:gd name="T12" fmla="*/ 847 w 848"/>
                    <a:gd name="T13" fmla="*/ 725 h 957"/>
                    <a:gd name="T14" fmla="*/ 719 w 848"/>
                    <a:gd name="T15" fmla="*/ 689 h 957"/>
                    <a:gd name="T16" fmla="*/ 536 w 848"/>
                    <a:gd name="T17" fmla="*/ 533 h 957"/>
                    <a:gd name="T18" fmla="*/ 728 w 848"/>
                    <a:gd name="T19" fmla="*/ 424 h 957"/>
                    <a:gd name="T20" fmla="*/ 536 w 848"/>
                    <a:gd name="T21" fmla="*/ 314 h 957"/>
                    <a:gd name="T22" fmla="*/ 171 w 848"/>
                    <a:gd name="T23" fmla="*/ 341 h 957"/>
                    <a:gd name="T24" fmla="*/ 390 w 848"/>
                    <a:gd name="T25" fmla="*/ 296 h 957"/>
                    <a:gd name="T26" fmla="*/ 646 w 848"/>
                    <a:gd name="T27" fmla="*/ 286 h 957"/>
                    <a:gd name="T28" fmla="*/ 701 w 848"/>
                    <a:gd name="T29" fmla="*/ 168 h 957"/>
                    <a:gd name="T30" fmla="*/ 509 w 848"/>
                    <a:gd name="T31" fmla="*/ 113 h 957"/>
                    <a:gd name="T32" fmla="*/ 289 w 848"/>
                    <a:gd name="T33" fmla="*/ 131 h 957"/>
                    <a:gd name="T34" fmla="*/ 88 w 848"/>
                    <a:gd name="T35" fmla="*/ 177 h 957"/>
                    <a:gd name="T36" fmla="*/ 43 w 848"/>
                    <a:gd name="T37" fmla="*/ 332 h 957"/>
                    <a:gd name="T38" fmla="*/ 198 w 848"/>
                    <a:gd name="T39" fmla="*/ 460 h 957"/>
                    <a:gd name="T40" fmla="*/ 655 w 848"/>
                    <a:gd name="T41" fmla="*/ 396 h 957"/>
                    <a:gd name="T42" fmla="*/ 637 w 848"/>
                    <a:gd name="T43" fmla="*/ 424 h 957"/>
                    <a:gd name="T44" fmla="*/ 225 w 848"/>
                    <a:gd name="T45" fmla="*/ 497 h 957"/>
                    <a:gd name="T46" fmla="*/ 125 w 848"/>
                    <a:gd name="T47" fmla="*/ 570 h 957"/>
                    <a:gd name="T48" fmla="*/ 390 w 848"/>
                    <a:gd name="T49" fmla="*/ 588 h 957"/>
                    <a:gd name="T50" fmla="*/ 436 w 848"/>
                    <a:gd name="T51" fmla="*/ 643 h 957"/>
                    <a:gd name="T52" fmla="*/ 427 w 848"/>
                    <a:gd name="T53" fmla="*/ 808 h 957"/>
                    <a:gd name="T54" fmla="*/ 299 w 848"/>
                    <a:gd name="T55" fmla="*/ 680 h 957"/>
                    <a:gd name="T56" fmla="*/ 353 w 848"/>
                    <a:gd name="T57" fmla="*/ 689 h 957"/>
                    <a:gd name="T58" fmla="*/ 500 w 848"/>
                    <a:gd name="T59" fmla="*/ 817 h 957"/>
                    <a:gd name="T60" fmla="*/ 326 w 848"/>
                    <a:gd name="T61" fmla="*/ 890 h 957"/>
                    <a:gd name="T62" fmla="*/ 61 w 848"/>
                    <a:gd name="T63" fmla="*/ 734 h 957"/>
                    <a:gd name="T64" fmla="*/ 6 w 848"/>
                    <a:gd name="T65" fmla="*/ 771 h 957"/>
                    <a:gd name="T66" fmla="*/ 97 w 848"/>
                    <a:gd name="T67" fmla="*/ 606 h 95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48"/>
                    <a:gd name="T103" fmla="*/ 0 h 957"/>
                    <a:gd name="T104" fmla="*/ 848 w 848"/>
                    <a:gd name="T105" fmla="*/ 957 h 95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48" h="957">
                      <a:moveTo>
                        <a:pt x="43" y="76"/>
                      </a:moveTo>
                      <a:cubicBezTo>
                        <a:pt x="66" y="53"/>
                        <a:pt x="90" y="30"/>
                        <a:pt x="116" y="21"/>
                      </a:cubicBezTo>
                      <a:cubicBezTo>
                        <a:pt x="142" y="12"/>
                        <a:pt x="175" y="15"/>
                        <a:pt x="198" y="21"/>
                      </a:cubicBezTo>
                      <a:cubicBezTo>
                        <a:pt x="221" y="27"/>
                        <a:pt x="230" y="53"/>
                        <a:pt x="253" y="58"/>
                      </a:cubicBezTo>
                      <a:cubicBezTo>
                        <a:pt x="276" y="63"/>
                        <a:pt x="297" y="58"/>
                        <a:pt x="335" y="49"/>
                      </a:cubicBezTo>
                      <a:cubicBezTo>
                        <a:pt x="373" y="40"/>
                        <a:pt x="438" y="0"/>
                        <a:pt x="481" y="3"/>
                      </a:cubicBezTo>
                      <a:cubicBezTo>
                        <a:pt x="524" y="6"/>
                        <a:pt x="544" y="65"/>
                        <a:pt x="591" y="67"/>
                      </a:cubicBezTo>
                      <a:cubicBezTo>
                        <a:pt x="638" y="69"/>
                        <a:pt x="736" y="7"/>
                        <a:pt x="765" y="12"/>
                      </a:cubicBezTo>
                      <a:cubicBezTo>
                        <a:pt x="794" y="17"/>
                        <a:pt x="760" y="62"/>
                        <a:pt x="765" y="94"/>
                      </a:cubicBezTo>
                      <a:cubicBezTo>
                        <a:pt x="770" y="126"/>
                        <a:pt x="788" y="169"/>
                        <a:pt x="792" y="204"/>
                      </a:cubicBezTo>
                      <a:cubicBezTo>
                        <a:pt x="796" y="239"/>
                        <a:pt x="792" y="262"/>
                        <a:pt x="792" y="305"/>
                      </a:cubicBezTo>
                      <a:cubicBezTo>
                        <a:pt x="792" y="348"/>
                        <a:pt x="792" y="414"/>
                        <a:pt x="792" y="460"/>
                      </a:cubicBezTo>
                      <a:cubicBezTo>
                        <a:pt x="792" y="506"/>
                        <a:pt x="783" y="535"/>
                        <a:pt x="792" y="579"/>
                      </a:cubicBezTo>
                      <a:cubicBezTo>
                        <a:pt x="801" y="623"/>
                        <a:pt x="846" y="693"/>
                        <a:pt x="847" y="725"/>
                      </a:cubicBezTo>
                      <a:cubicBezTo>
                        <a:pt x="848" y="757"/>
                        <a:pt x="822" y="777"/>
                        <a:pt x="801" y="771"/>
                      </a:cubicBezTo>
                      <a:cubicBezTo>
                        <a:pt x="780" y="765"/>
                        <a:pt x="742" y="718"/>
                        <a:pt x="719" y="689"/>
                      </a:cubicBezTo>
                      <a:cubicBezTo>
                        <a:pt x="696" y="660"/>
                        <a:pt x="694" y="623"/>
                        <a:pt x="664" y="597"/>
                      </a:cubicBezTo>
                      <a:cubicBezTo>
                        <a:pt x="634" y="571"/>
                        <a:pt x="524" y="539"/>
                        <a:pt x="536" y="533"/>
                      </a:cubicBezTo>
                      <a:cubicBezTo>
                        <a:pt x="548" y="527"/>
                        <a:pt x="705" y="579"/>
                        <a:pt x="737" y="561"/>
                      </a:cubicBezTo>
                      <a:cubicBezTo>
                        <a:pt x="769" y="543"/>
                        <a:pt x="729" y="465"/>
                        <a:pt x="728" y="424"/>
                      </a:cubicBezTo>
                      <a:cubicBezTo>
                        <a:pt x="727" y="383"/>
                        <a:pt x="760" y="332"/>
                        <a:pt x="728" y="314"/>
                      </a:cubicBezTo>
                      <a:cubicBezTo>
                        <a:pt x="696" y="296"/>
                        <a:pt x="604" y="314"/>
                        <a:pt x="536" y="314"/>
                      </a:cubicBezTo>
                      <a:cubicBezTo>
                        <a:pt x="468" y="314"/>
                        <a:pt x="378" y="310"/>
                        <a:pt x="317" y="314"/>
                      </a:cubicBezTo>
                      <a:cubicBezTo>
                        <a:pt x="256" y="318"/>
                        <a:pt x="188" y="347"/>
                        <a:pt x="171" y="341"/>
                      </a:cubicBezTo>
                      <a:cubicBezTo>
                        <a:pt x="154" y="335"/>
                        <a:pt x="180" y="284"/>
                        <a:pt x="216" y="277"/>
                      </a:cubicBezTo>
                      <a:cubicBezTo>
                        <a:pt x="252" y="270"/>
                        <a:pt x="335" y="295"/>
                        <a:pt x="390" y="296"/>
                      </a:cubicBezTo>
                      <a:cubicBezTo>
                        <a:pt x="445" y="297"/>
                        <a:pt x="502" y="288"/>
                        <a:pt x="545" y="286"/>
                      </a:cubicBezTo>
                      <a:cubicBezTo>
                        <a:pt x="588" y="284"/>
                        <a:pt x="617" y="295"/>
                        <a:pt x="646" y="286"/>
                      </a:cubicBezTo>
                      <a:cubicBezTo>
                        <a:pt x="675" y="277"/>
                        <a:pt x="710" y="252"/>
                        <a:pt x="719" y="232"/>
                      </a:cubicBezTo>
                      <a:cubicBezTo>
                        <a:pt x="728" y="212"/>
                        <a:pt x="724" y="180"/>
                        <a:pt x="701" y="168"/>
                      </a:cubicBezTo>
                      <a:cubicBezTo>
                        <a:pt x="678" y="156"/>
                        <a:pt x="614" y="167"/>
                        <a:pt x="582" y="158"/>
                      </a:cubicBezTo>
                      <a:cubicBezTo>
                        <a:pt x="550" y="149"/>
                        <a:pt x="544" y="115"/>
                        <a:pt x="509" y="113"/>
                      </a:cubicBezTo>
                      <a:cubicBezTo>
                        <a:pt x="474" y="111"/>
                        <a:pt x="409" y="146"/>
                        <a:pt x="372" y="149"/>
                      </a:cubicBezTo>
                      <a:cubicBezTo>
                        <a:pt x="335" y="152"/>
                        <a:pt x="327" y="132"/>
                        <a:pt x="289" y="131"/>
                      </a:cubicBezTo>
                      <a:cubicBezTo>
                        <a:pt x="251" y="130"/>
                        <a:pt x="176" y="132"/>
                        <a:pt x="143" y="140"/>
                      </a:cubicBezTo>
                      <a:cubicBezTo>
                        <a:pt x="110" y="148"/>
                        <a:pt x="97" y="157"/>
                        <a:pt x="88" y="177"/>
                      </a:cubicBezTo>
                      <a:cubicBezTo>
                        <a:pt x="79" y="197"/>
                        <a:pt x="95" y="233"/>
                        <a:pt x="88" y="259"/>
                      </a:cubicBezTo>
                      <a:cubicBezTo>
                        <a:pt x="81" y="285"/>
                        <a:pt x="46" y="305"/>
                        <a:pt x="43" y="332"/>
                      </a:cubicBezTo>
                      <a:cubicBezTo>
                        <a:pt x="40" y="359"/>
                        <a:pt x="44" y="403"/>
                        <a:pt x="70" y="424"/>
                      </a:cubicBezTo>
                      <a:cubicBezTo>
                        <a:pt x="96" y="445"/>
                        <a:pt x="119" y="459"/>
                        <a:pt x="198" y="460"/>
                      </a:cubicBezTo>
                      <a:cubicBezTo>
                        <a:pt x="277" y="461"/>
                        <a:pt x="469" y="444"/>
                        <a:pt x="545" y="433"/>
                      </a:cubicBezTo>
                      <a:cubicBezTo>
                        <a:pt x="621" y="422"/>
                        <a:pt x="635" y="390"/>
                        <a:pt x="655" y="396"/>
                      </a:cubicBezTo>
                      <a:cubicBezTo>
                        <a:pt x="675" y="402"/>
                        <a:pt x="667" y="464"/>
                        <a:pt x="664" y="469"/>
                      </a:cubicBezTo>
                      <a:cubicBezTo>
                        <a:pt x="661" y="474"/>
                        <a:pt x="676" y="423"/>
                        <a:pt x="637" y="424"/>
                      </a:cubicBezTo>
                      <a:cubicBezTo>
                        <a:pt x="598" y="425"/>
                        <a:pt x="496" y="466"/>
                        <a:pt x="427" y="478"/>
                      </a:cubicBezTo>
                      <a:cubicBezTo>
                        <a:pt x="358" y="490"/>
                        <a:pt x="281" y="498"/>
                        <a:pt x="225" y="497"/>
                      </a:cubicBezTo>
                      <a:cubicBezTo>
                        <a:pt x="169" y="496"/>
                        <a:pt x="105" y="457"/>
                        <a:pt x="88" y="469"/>
                      </a:cubicBezTo>
                      <a:cubicBezTo>
                        <a:pt x="71" y="481"/>
                        <a:pt x="98" y="552"/>
                        <a:pt x="125" y="570"/>
                      </a:cubicBezTo>
                      <a:cubicBezTo>
                        <a:pt x="152" y="588"/>
                        <a:pt x="209" y="576"/>
                        <a:pt x="253" y="579"/>
                      </a:cubicBezTo>
                      <a:cubicBezTo>
                        <a:pt x="297" y="582"/>
                        <a:pt x="355" y="592"/>
                        <a:pt x="390" y="588"/>
                      </a:cubicBezTo>
                      <a:cubicBezTo>
                        <a:pt x="425" y="584"/>
                        <a:pt x="455" y="543"/>
                        <a:pt x="463" y="552"/>
                      </a:cubicBezTo>
                      <a:cubicBezTo>
                        <a:pt x="471" y="561"/>
                        <a:pt x="433" y="611"/>
                        <a:pt x="436" y="643"/>
                      </a:cubicBezTo>
                      <a:cubicBezTo>
                        <a:pt x="439" y="675"/>
                        <a:pt x="482" y="717"/>
                        <a:pt x="481" y="744"/>
                      </a:cubicBezTo>
                      <a:cubicBezTo>
                        <a:pt x="480" y="771"/>
                        <a:pt x="444" y="820"/>
                        <a:pt x="427" y="808"/>
                      </a:cubicBezTo>
                      <a:cubicBezTo>
                        <a:pt x="410" y="796"/>
                        <a:pt x="402" y="691"/>
                        <a:pt x="381" y="670"/>
                      </a:cubicBezTo>
                      <a:cubicBezTo>
                        <a:pt x="360" y="649"/>
                        <a:pt x="331" y="680"/>
                        <a:pt x="299" y="680"/>
                      </a:cubicBezTo>
                      <a:cubicBezTo>
                        <a:pt x="267" y="680"/>
                        <a:pt x="180" y="669"/>
                        <a:pt x="189" y="670"/>
                      </a:cubicBezTo>
                      <a:cubicBezTo>
                        <a:pt x="198" y="671"/>
                        <a:pt x="318" y="659"/>
                        <a:pt x="353" y="689"/>
                      </a:cubicBezTo>
                      <a:cubicBezTo>
                        <a:pt x="388" y="719"/>
                        <a:pt x="374" y="832"/>
                        <a:pt x="399" y="853"/>
                      </a:cubicBezTo>
                      <a:cubicBezTo>
                        <a:pt x="424" y="874"/>
                        <a:pt x="483" y="802"/>
                        <a:pt x="500" y="817"/>
                      </a:cubicBezTo>
                      <a:cubicBezTo>
                        <a:pt x="517" y="832"/>
                        <a:pt x="529" y="933"/>
                        <a:pt x="500" y="945"/>
                      </a:cubicBezTo>
                      <a:cubicBezTo>
                        <a:pt x="471" y="957"/>
                        <a:pt x="391" y="908"/>
                        <a:pt x="326" y="890"/>
                      </a:cubicBezTo>
                      <a:cubicBezTo>
                        <a:pt x="261" y="872"/>
                        <a:pt x="151" y="861"/>
                        <a:pt x="107" y="835"/>
                      </a:cubicBezTo>
                      <a:cubicBezTo>
                        <a:pt x="63" y="809"/>
                        <a:pt x="69" y="734"/>
                        <a:pt x="61" y="734"/>
                      </a:cubicBezTo>
                      <a:cubicBezTo>
                        <a:pt x="53" y="734"/>
                        <a:pt x="70" y="829"/>
                        <a:pt x="61" y="835"/>
                      </a:cubicBezTo>
                      <a:cubicBezTo>
                        <a:pt x="52" y="841"/>
                        <a:pt x="0" y="798"/>
                        <a:pt x="6" y="771"/>
                      </a:cubicBezTo>
                      <a:cubicBezTo>
                        <a:pt x="12" y="744"/>
                        <a:pt x="82" y="697"/>
                        <a:pt x="97" y="670"/>
                      </a:cubicBezTo>
                      <a:cubicBezTo>
                        <a:pt x="112" y="643"/>
                        <a:pt x="97" y="620"/>
                        <a:pt x="97" y="606"/>
                      </a:cubicBezTo>
                    </a:path>
                  </a:pathLst>
                </a:custGeom>
                <a:solidFill>
                  <a:srgbClr val="FF7C80">
                    <a:alpha val="46000"/>
                  </a:srgbClr>
                </a:solidFill>
                <a:ln w="9525">
                  <a:solidFill>
                    <a:srgbClr val="FF9900">
                      <a:alpha val="48000"/>
                    </a:srgbClr>
                  </a:solidFill>
                  <a:round/>
                  <a:headEnd/>
                  <a:tailEnd/>
                </a:ln>
              </p:spPr>
              <p:txBody>
                <a:bodyPr/>
                <a:lstStyle/>
                <a:p>
                  <a:endParaRPr lang="en-US" sz="1800">
                    <a:latin typeface="Arial" panose="020B0604020202020204" pitchFamily="34" charset="0"/>
                    <a:cs typeface="Arial" panose="020B0604020202020204" pitchFamily="34" charset="0"/>
                  </a:endParaRPr>
                </a:p>
              </p:txBody>
            </p:sp>
            <p:sp>
              <p:nvSpPr>
                <p:cNvPr id="23608" name="Freeform 15"/>
                <p:cNvSpPr>
                  <a:spLocks/>
                </p:cNvSpPr>
                <p:nvPr/>
              </p:nvSpPr>
              <p:spPr bwMode="auto">
                <a:xfrm>
                  <a:off x="448" y="2898"/>
                  <a:ext cx="660" cy="615"/>
                </a:xfrm>
                <a:custGeom>
                  <a:avLst/>
                  <a:gdLst>
                    <a:gd name="T0" fmla="*/ 613 w 660"/>
                    <a:gd name="T1" fmla="*/ 55 h 615"/>
                    <a:gd name="T2" fmla="*/ 558 w 660"/>
                    <a:gd name="T3" fmla="*/ 28 h 615"/>
                    <a:gd name="T4" fmla="*/ 475 w 660"/>
                    <a:gd name="T5" fmla="*/ 19 h 615"/>
                    <a:gd name="T6" fmla="*/ 375 w 660"/>
                    <a:gd name="T7" fmla="*/ 0 h 615"/>
                    <a:gd name="T8" fmla="*/ 320 w 660"/>
                    <a:gd name="T9" fmla="*/ 19 h 615"/>
                    <a:gd name="T10" fmla="*/ 219 w 660"/>
                    <a:gd name="T11" fmla="*/ 9 h 615"/>
                    <a:gd name="T12" fmla="*/ 82 w 660"/>
                    <a:gd name="T13" fmla="*/ 9 h 615"/>
                    <a:gd name="T14" fmla="*/ 46 w 660"/>
                    <a:gd name="T15" fmla="*/ 64 h 615"/>
                    <a:gd name="T16" fmla="*/ 46 w 660"/>
                    <a:gd name="T17" fmla="*/ 119 h 615"/>
                    <a:gd name="T18" fmla="*/ 18 w 660"/>
                    <a:gd name="T19" fmla="*/ 165 h 615"/>
                    <a:gd name="T20" fmla="*/ 37 w 660"/>
                    <a:gd name="T21" fmla="*/ 284 h 615"/>
                    <a:gd name="T22" fmla="*/ 192 w 660"/>
                    <a:gd name="T23" fmla="*/ 293 h 615"/>
                    <a:gd name="T24" fmla="*/ 329 w 660"/>
                    <a:gd name="T25" fmla="*/ 275 h 615"/>
                    <a:gd name="T26" fmla="*/ 421 w 660"/>
                    <a:gd name="T27" fmla="*/ 247 h 615"/>
                    <a:gd name="T28" fmla="*/ 567 w 660"/>
                    <a:gd name="T29" fmla="*/ 247 h 615"/>
                    <a:gd name="T30" fmla="*/ 622 w 660"/>
                    <a:gd name="T31" fmla="*/ 329 h 615"/>
                    <a:gd name="T32" fmla="*/ 549 w 660"/>
                    <a:gd name="T33" fmla="*/ 311 h 615"/>
                    <a:gd name="T34" fmla="*/ 402 w 660"/>
                    <a:gd name="T35" fmla="*/ 348 h 615"/>
                    <a:gd name="T36" fmla="*/ 265 w 660"/>
                    <a:gd name="T37" fmla="*/ 366 h 615"/>
                    <a:gd name="T38" fmla="*/ 27 w 660"/>
                    <a:gd name="T39" fmla="*/ 348 h 615"/>
                    <a:gd name="T40" fmla="*/ 101 w 660"/>
                    <a:gd name="T41" fmla="*/ 403 h 615"/>
                    <a:gd name="T42" fmla="*/ 219 w 660"/>
                    <a:gd name="T43" fmla="*/ 403 h 615"/>
                    <a:gd name="T44" fmla="*/ 293 w 660"/>
                    <a:gd name="T45" fmla="*/ 412 h 615"/>
                    <a:gd name="T46" fmla="*/ 384 w 660"/>
                    <a:gd name="T47" fmla="*/ 393 h 615"/>
                    <a:gd name="T48" fmla="*/ 393 w 660"/>
                    <a:gd name="T49" fmla="*/ 531 h 615"/>
                    <a:gd name="T50" fmla="*/ 421 w 660"/>
                    <a:gd name="T51" fmla="*/ 613 h 615"/>
                    <a:gd name="T52" fmla="*/ 430 w 660"/>
                    <a:gd name="T53" fmla="*/ 521 h 615"/>
                    <a:gd name="T54" fmla="*/ 411 w 660"/>
                    <a:gd name="T55" fmla="*/ 403 h 615"/>
                    <a:gd name="T56" fmla="*/ 475 w 660"/>
                    <a:gd name="T57" fmla="*/ 393 h 615"/>
                    <a:gd name="T58" fmla="*/ 576 w 660"/>
                    <a:gd name="T59" fmla="*/ 375 h 615"/>
                    <a:gd name="T60" fmla="*/ 631 w 660"/>
                    <a:gd name="T61" fmla="*/ 393 h 615"/>
                    <a:gd name="T62" fmla="*/ 649 w 660"/>
                    <a:gd name="T63" fmla="*/ 284 h 615"/>
                    <a:gd name="T64" fmla="*/ 640 w 660"/>
                    <a:gd name="T65" fmla="*/ 211 h 615"/>
                    <a:gd name="T66" fmla="*/ 530 w 660"/>
                    <a:gd name="T67" fmla="*/ 183 h 615"/>
                    <a:gd name="T68" fmla="*/ 283 w 660"/>
                    <a:gd name="T69" fmla="*/ 183 h 615"/>
                    <a:gd name="T70" fmla="*/ 192 w 660"/>
                    <a:gd name="T71" fmla="*/ 211 h 615"/>
                    <a:gd name="T72" fmla="*/ 91 w 660"/>
                    <a:gd name="T73" fmla="*/ 211 h 615"/>
                    <a:gd name="T74" fmla="*/ 101 w 660"/>
                    <a:gd name="T75" fmla="*/ 101 h 615"/>
                    <a:gd name="T76" fmla="*/ 219 w 660"/>
                    <a:gd name="T77" fmla="*/ 110 h 615"/>
                    <a:gd name="T78" fmla="*/ 366 w 660"/>
                    <a:gd name="T79" fmla="*/ 119 h 615"/>
                    <a:gd name="T80" fmla="*/ 539 w 660"/>
                    <a:gd name="T81" fmla="*/ 119 h 615"/>
                    <a:gd name="T82" fmla="*/ 613 w 660"/>
                    <a:gd name="T83" fmla="*/ 55 h 61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60"/>
                    <a:gd name="T127" fmla="*/ 0 h 615"/>
                    <a:gd name="T128" fmla="*/ 660 w 660"/>
                    <a:gd name="T129" fmla="*/ 615 h 61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60" h="615">
                      <a:moveTo>
                        <a:pt x="613" y="55"/>
                      </a:moveTo>
                      <a:cubicBezTo>
                        <a:pt x="616" y="40"/>
                        <a:pt x="581" y="34"/>
                        <a:pt x="558" y="28"/>
                      </a:cubicBezTo>
                      <a:cubicBezTo>
                        <a:pt x="535" y="22"/>
                        <a:pt x="505" y="24"/>
                        <a:pt x="475" y="19"/>
                      </a:cubicBezTo>
                      <a:cubicBezTo>
                        <a:pt x="445" y="14"/>
                        <a:pt x="401" y="0"/>
                        <a:pt x="375" y="0"/>
                      </a:cubicBezTo>
                      <a:cubicBezTo>
                        <a:pt x="349" y="0"/>
                        <a:pt x="346" y="18"/>
                        <a:pt x="320" y="19"/>
                      </a:cubicBezTo>
                      <a:cubicBezTo>
                        <a:pt x="294" y="20"/>
                        <a:pt x="259" y="11"/>
                        <a:pt x="219" y="9"/>
                      </a:cubicBezTo>
                      <a:cubicBezTo>
                        <a:pt x="179" y="7"/>
                        <a:pt x="111" y="0"/>
                        <a:pt x="82" y="9"/>
                      </a:cubicBezTo>
                      <a:cubicBezTo>
                        <a:pt x="53" y="18"/>
                        <a:pt x="52" y="46"/>
                        <a:pt x="46" y="64"/>
                      </a:cubicBezTo>
                      <a:cubicBezTo>
                        <a:pt x="40" y="82"/>
                        <a:pt x="51" y="102"/>
                        <a:pt x="46" y="119"/>
                      </a:cubicBezTo>
                      <a:cubicBezTo>
                        <a:pt x="41" y="136"/>
                        <a:pt x="19" y="138"/>
                        <a:pt x="18" y="165"/>
                      </a:cubicBezTo>
                      <a:cubicBezTo>
                        <a:pt x="17" y="192"/>
                        <a:pt x="8" y="263"/>
                        <a:pt x="37" y="284"/>
                      </a:cubicBezTo>
                      <a:cubicBezTo>
                        <a:pt x="66" y="305"/>
                        <a:pt x="143" y="294"/>
                        <a:pt x="192" y="293"/>
                      </a:cubicBezTo>
                      <a:cubicBezTo>
                        <a:pt x="241" y="292"/>
                        <a:pt x="291" y="283"/>
                        <a:pt x="329" y="275"/>
                      </a:cubicBezTo>
                      <a:cubicBezTo>
                        <a:pt x="367" y="267"/>
                        <a:pt x="381" y="252"/>
                        <a:pt x="421" y="247"/>
                      </a:cubicBezTo>
                      <a:cubicBezTo>
                        <a:pt x="461" y="242"/>
                        <a:pt x="534" y="233"/>
                        <a:pt x="567" y="247"/>
                      </a:cubicBezTo>
                      <a:cubicBezTo>
                        <a:pt x="600" y="261"/>
                        <a:pt x="625" y="318"/>
                        <a:pt x="622" y="329"/>
                      </a:cubicBezTo>
                      <a:cubicBezTo>
                        <a:pt x="619" y="340"/>
                        <a:pt x="586" y="308"/>
                        <a:pt x="549" y="311"/>
                      </a:cubicBezTo>
                      <a:cubicBezTo>
                        <a:pt x="512" y="314"/>
                        <a:pt x="449" y="339"/>
                        <a:pt x="402" y="348"/>
                      </a:cubicBezTo>
                      <a:cubicBezTo>
                        <a:pt x="355" y="357"/>
                        <a:pt x="327" y="366"/>
                        <a:pt x="265" y="366"/>
                      </a:cubicBezTo>
                      <a:cubicBezTo>
                        <a:pt x="203" y="366"/>
                        <a:pt x="54" y="342"/>
                        <a:pt x="27" y="348"/>
                      </a:cubicBezTo>
                      <a:cubicBezTo>
                        <a:pt x="0" y="354"/>
                        <a:pt x="69" y="394"/>
                        <a:pt x="101" y="403"/>
                      </a:cubicBezTo>
                      <a:cubicBezTo>
                        <a:pt x="133" y="412"/>
                        <a:pt x="187" y="402"/>
                        <a:pt x="219" y="403"/>
                      </a:cubicBezTo>
                      <a:cubicBezTo>
                        <a:pt x="251" y="404"/>
                        <a:pt x="266" y="414"/>
                        <a:pt x="293" y="412"/>
                      </a:cubicBezTo>
                      <a:cubicBezTo>
                        <a:pt x="320" y="410"/>
                        <a:pt x="367" y="373"/>
                        <a:pt x="384" y="393"/>
                      </a:cubicBezTo>
                      <a:cubicBezTo>
                        <a:pt x="401" y="413"/>
                        <a:pt x="387" y="494"/>
                        <a:pt x="393" y="531"/>
                      </a:cubicBezTo>
                      <a:cubicBezTo>
                        <a:pt x="399" y="568"/>
                        <a:pt x="415" y="615"/>
                        <a:pt x="421" y="613"/>
                      </a:cubicBezTo>
                      <a:cubicBezTo>
                        <a:pt x="427" y="611"/>
                        <a:pt x="432" y="556"/>
                        <a:pt x="430" y="521"/>
                      </a:cubicBezTo>
                      <a:cubicBezTo>
                        <a:pt x="428" y="486"/>
                        <a:pt x="404" y="424"/>
                        <a:pt x="411" y="403"/>
                      </a:cubicBezTo>
                      <a:cubicBezTo>
                        <a:pt x="418" y="382"/>
                        <a:pt x="448" y="398"/>
                        <a:pt x="475" y="393"/>
                      </a:cubicBezTo>
                      <a:cubicBezTo>
                        <a:pt x="502" y="388"/>
                        <a:pt x="550" y="375"/>
                        <a:pt x="576" y="375"/>
                      </a:cubicBezTo>
                      <a:cubicBezTo>
                        <a:pt x="602" y="375"/>
                        <a:pt x="619" y="408"/>
                        <a:pt x="631" y="393"/>
                      </a:cubicBezTo>
                      <a:cubicBezTo>
                        <a:pt x="643" y="378"/>
                        <a:pt x="648" y="314"/>
                        <a:pt x="649" y="284"/>
                      </a:cubicBezTo>
                      <a:cubicBezTo>
                        <a:pt x="650" y="254"/>
                        <a:pt x="660" y="228"/>
                        <a:pt x="640" y="211"/>
                      </a:cubicBezTo>
                      <a:cubicBezTo>
                        <a:pt x="620" y="194"/>
                        <a:pt x="589" y="188"/>
                        <a:pt x="530" y="183"/>
                      </a:cubicBezTo>
                      <a:cubicBezTo>
                        <a:pt x="471" y="178"/>
                        <a:pt x="339" y="178"/>
                        <a:pt x="283" y="183"/>
                      </a:cubicBezTo>
                      <a:cubicBezTo>
                        <a:pt x="227" y="188"/>
                        <a:pt x="224" y="206"/>
                        <a:pt x="192" y="211"/>
                      </a:cubicBezTo>
                      <a:cubicBezTo>
                        <a:pt x="160" y="216"/>
                        <a:pt x="106" y="229"/>
                        <a:pt x="91" y="211"/>
                      </a:cubicBezTo>
                      <a:cubicBezTo>
                        <a:pt x="76" y="193"/>
                        <a:pt x="80" y="118"/>
                        <a:pt x="101" y="101"/>
                      </a:cubicBezTo>
                      <a:cubicBezTo>
                        <a:pt x="122" y="84"/>
                        <a:pt x="175" y="107"/>
                        <a:pt x="219" y="110"/>
                      </a:cubicBezTo>
                      <a:cubicBezTo>
                        <a:pt x="263" y="113"/>
                        <a:pt x="313" y="118"/>
                        <a:pt x="366" y="119"/>
                      </a:cubicBezTo>
                      <a:cubicBezTo>
                        <a:pt x="419" y="120"/>
                        <a:pt x="496" y="128"/>
                        <a:pt x="539" y="119"/>
                      </a:cubicBezTo>
                      <a:cubicBezTo>
                        <a:pt x="582" y="110"/>
                        <a:pt x="610" y="70"/>
                        <a:pt x="613" y="55"/>
                      </a:cubicBezTo>
                      <a:close/>
                    </a:path>
                  </a:pathLst>
                </a:custGeom>
                <a:solidFill>
                  <a:srgbClr val="FF7C80"/>
                </a:solidFill>
                <a:ln w="9525">
                  <a:solidFill>
                    <a:srgbClr val="FF9900"/>
                  </a:solidFill>
                  <a:round/>
                  <a:headEnd/>
                  <a:tailEnd/>
                </a:ln>
              </p:spPr>
              <p:txBody>
                <a:bodyPr/>
                <a:lstStyle/>
                <a:p>
                  <a:endParaRPr lang="en-US" sz="1800">
                    <a:latin typeface="Arial" panose="020B0604020202020204" pitchFamily="34" charset="0"/>
                    <a:cs typeface="Arial" panose="020B0604020202020204" pitchFamily="34" charset="0"/>
                  </a:endParaRPr>
                </a:p>
              </p:txBody>
            </p:sp>
          </p:grpSp>
        </p:grpSp>
        <p:grpSp>
          <p:nvGrpSpPr>
            <p:cNvPr id="23602" name="Group 16"/>
            <p:cNvGrpSpPr>
              <a:grpSpLocks/>
            </p:cNvGrpSpPr>
            <p:nvPr/>
          </p:nvGrpSpPr>
          <p:grpSpPr bwMode="auto">
            <a:xfrm>
              <a:off x="843" y="2566"/>
              <a:ext cx="1069" cy="1458"/>
              <a:chOff x="321" y="3040"/>
              <a:chExt cx="1069" cy="1458"/>
            </a:xfrm>
          </p:grpSpPr>
          <p:sp>
            <p:nvSpPr>
              <p:cNvPr id="23603" name="Freeform 17"/>
              <p:cNvSpPr>
                <a:spLocks/>
              </p:cNvSpPr>
              <p:nvPr/>
            </p:nvSpPr>
            <p:spPr bwMode="auto">
              <a:xfrm>
                <a:off x="321" y="3040"/>
                <a:ext cx="1069" cy="974"/>
              </a:xfrm>
              <a:custGeom>
                <a:avLst/>
                <a:gdLst>
                  <a:gd name="T0" fmla="*/ 1069 w 1069"/>
                  <a:gd name="T1" fmla="*/ 69 h 974"/>
                  <a:gd name="T2" fmla="*/ 1005 w 1069"/>
                  <a:gd name="T3" fmla="*/ 78 h 974"/>
                  <a:gd name="T4" fmla="*/ 849 w 1069"/>
                  <a:gd name="T5" fmla="*/ 96 h 974"/>
                  <a:gd name="T6" fmla="*/ 712 w 1069"/>
                  <a:gd name="T7" fmla="*/ 96 h 974"/>
                  <a:gd name="T8" fmla="*/ 557 w 1069"/>
                  <a:gd name="T9" fmla="*/ 105 h 974"/>
                  <a:gd name="T10" fmla="*/ 401 w 1069"/>
                  <a:gd name="T11" fmla="*/ 69 h 974"/>
                  <a:gd name="T12" fmla="*/ 218 w 1069"/>
                  <a:gd name="T13" fmla="*/ 78 h 974"/>
                  <a:gd name="T14" fmla="*/ 26 w 1069"/>
                  <a:gd name="T15" fmla="*/ 50 h 974"/>
                  <a:gd name="T16" fmla="*/ 63 w 1069"/>
                  <a:gd name="T17" fmla="*/ 379 h 974"/>
                  <a:gd name="T18" fmla="*/ 8 w 1069"/>
                  <a:gd name="T19" fmla="*/ 654 h 974"/>
                  <a:gd name="T20" fmla="*/ 36 w 1069"/>
                  <a:gd name="T21" fmla="*/ 800 h 974"/>
                  <a:gd name="T22" fmla="*/ 8 w 1069"/>
                  <a:gd name="T23" fmla="*/ 974 h 9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69"/>
                  <a:gd name="T37" fmla="*/ 0 h 974"/>
                  <a:gd name="T38" fmla="*/ 1069 w 1069"/>
                  <a:gd name="T39" fmla="*/ 974 h 9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69" h="974">
                    <a:moveTo>
                      <a:pt x="1069" y="69"/>
                    </a:moveTo>
                    <a:cubicBezTo>
                      <a:pt x="1055" y="71"/>
                      <a:pt x="1042" y="74"/>
                      <a:pt x="1005" y="78"/>
                    </a:cubicBezTo>
                    <a:cubicBezTo>
                      <a:pt x="968" y="82"/>
                      <a:pt x="898" y="93"/>
                      <a:pt x="849" y="96"/>
                    </a:cubicBezTo>
                    <a:cubicBezTo>
                      <a:pt x="800" y="99"/>
                      <a:pt x="761" y="94"/>
                      <a:pt x="712" y="96"/>
                    </a:cubicBezTo>
                    <a:cubicBezTo>
                      <a:pt x="663" y="98"/>
                      <a:pt x="609" y="109"/>
                      <a:pt x="557" y="105"/>
                    </a:cubicBezTo>
                    <a:cubicBezTo>
                      <a:pt x="505" y="101"/>
                      <a:pt x="457" y="73"/>
                      <a:pt x="401" y="69"/>
                    </a:cubicBezTo>
                    <a:cubicBezTo>
                      <a:pt x="345" y="65"/>
                      <a:pt x="280" y="81"/>
                      <a:pt x="218" y="78"/>
                    </a:cubicBezTo>
                    <a:cubicBezTo>
                      <a:pt x="156" y="75"/>
                      <a:pt x="52" y="0"/>
                      <a:pt x="26" y="50"/>
                    </a:cubicBezTo>
                    <a:cubicBezTo>
                      <a:pt x="0" y="100"/>
                      <a:pt x="66" y="278"/>
                      <a:pt x="63" y="379"/>
                    </a:cubicBezTo>
                    <a:cubicBezTo>
                      <a:pt x="60" y="480"/>
                      <a:pt x="13" y="584"/>
                      <a:pt x="8" y="654"/>
                    </a:cubicBezTo>
                    <a:cubicBezTo>
                      <a:pt x="3" y="724"/>
                      <a:pt x="36" y="747"/>
                      <a:pt x="36" y="800"/>
                    </a:cubicBezTo>
                    <a:cubicBezTo>
                      <a:pt x="36" y="853"/>
                      <a:pt x="14" y="944"/>
                      <a:pt x="8" y="974"/>
                    </a:cubicBezTo>
                  </a:path>
                </a:pathLst>
              </a:custGeom>
              <a:noFill/>
              <a:ln w="50800" cap="rnd">
                <a:solidFill>
                  <a:schemeClr val="bg2"/>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US" sz="1800">
                  <a:latin typeface="Arial" panose="020B0604020202020204" pitchFamily="34" charset="0"/>
                  <a:cs typeface="Arial" panose="020B0604020202020204" pitchFamily="34" charset="0"/>
                </a:endParaRPr>
              </a:p>
            </p:txBody>
          </p:sp>
          <p:sp>
            <p:nvSpPr>
              <p:cNvPr id="23604" name="Freeform 18"/>
              <p:cNvSpPr>
                <a:spLocks/>
              </p:cNvSpPr>
              <p:nvPr/>
            </p:nvSpPr>
            <p:spPr bwMode="auto">
              <a:xfrm>
                <a:off x="994" y="3136"/>
                <a:ext cx="375" cy="1362"/>
              </a:xfrm>
              <a:custGeom>
                <a:avLst/>
                <a:gdLst>
                  <a:gd name="T0" fmla="*/ 323 w 375"/>
                  <a:gd name="T1" fmla="*/ 0 h 1362"/>
                  <a:gd name="T2" fmla="*/ 304 w 375"/>
                  <a:gd name="T3" fmla="*/ 174 h 1362"/>
                  <a:gd name="T4" fmla="*/ 304 w 375"/>
                  <a:gd name="T5" fmla="*/ 320 h 1362"/>
                  <a:gd name="T6" fmla="*/ 341 w 375"/>
                  <a:gd name="T7" fmla="*/ 485 h 1362"/>
                  <a:gd name="T8" fmla="*/ 304 w 375"/>
                  <a:gd name="T9" fmla="*/ 649 h 1362"/>
                  <a:gd name="T10" fmla="*/ 368 w 375"/>
                  <a:gd name="T11" fmla="*/ 859 h 1362"/>
                  <a:gd name="T12" fmla="*/ 332 w 375"/>
                  <a:gd name="T13" fmla="*/ 933 h 1362"/>
                  <a:gd name="T14" fmla="*/ 112 w 375"/>
                  <a:gd name="T15" fmla="*/ 869 h 1362"/>
                  <a:gd name="T16" fmla="*/ 12 w 375"/>
                  <a:gd name="T17" fmla="*/ 814 h 1362"/>
                  <a:gd name="T18" fmla="*/ 39 w 375"/>
                  <a:gd name="T19" fmla="*/ 1097 h 1362"/>
                  <a:gd name="T20" fmla="*/ 21 w 375"/>
                  <a:gd name="T21" fmla="*/ 1362 h 13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75"/>
                  <a:gd name="T34" fmla="*/ 0 h 1362"/>
                  <a:gd name="T35" fmla="*/ 375 w 375"/>
                  <a:gd name="T36" fmla="*/ 1362 h 13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75" h="1362">
                    <a:moveTo>
                      <a:pt x="323" y="0"/>
                    </a:moveTo>
                    <a:cubicBezTo>
                      <a:pt x="315" y="60"/>
                      <a:pt x="307" y="121"/>
                      <a:pt x="304" y="174"/>
                    </a:cubicBezTo>
                    <a:cubicBezTo>
                      <a:pt x="301" y="227"/>
                      <a:pt x="298" y="268"/>
                      <a:pt x="304" y="320"/>
                    </a:cubicBezTo>
                    <a:cubicBezTo>
                      <a:pt x="310" y="372"/>
                      <a:pt x="341" y="430"/>
                      <a:pt x="341" y="485"/>
                    </a:cubicBezTo>
                    <a:cubicBezTo>
                      <a:pt x="341" y="540"/>
                      <a:pt x="300" y="587"/>
                      <a:pt x="304" y="649"/>
                    </a:cubicBezTo>
                    <a:cubicBezTo>
                      <a:pt x="308" y="711"/>
                      <a:pt x="363" y="812"/>
                      <a:pt x="368" y="859"/>
                    </a:cubicBezTo>
                    <a:cubicBezTo>
                      <a:pt x="373" y="906"/>
                      <a:pt x="375" y="931"/>
                      <a:pt x="332" y="933"/>
                    </a:cubicBezTo>
                    <a:cubicBezTo>
                      <a:pt x="289" y="935"/>
                      <a:pt x="165" y="889"/>
                      <a:pt x="112" y="869"/>
                    </a:cubicBezTo>
                    <a:cubicBezTo>
                      <a:pt x="59" y="849"/>
                      <a:pt x="24" y="776"/>
                      <a:pt x="12" y="814"/>
                    </a:cubicBezTo>
                    <a:cubicBezTo>
                      <a:pt x="0" y="852"/>
                      <a:pt x="38" y="1006"/>
                      <a:pt x="39" y="1097"/>
                    </a:cubicBezTo>
                    <a:cubicBezTo>
                      <a:pt x="40" y="1188"/>
                      <a:pt x="24" y="1318"/>
                      <a:pt x="21" y="1362"/>
                    </a:cubicBezTo>
                  </a:path>
                </a:pathLst>
              </a:custGeom>
              <a:noFill/>
              <a:ln w="50800" cap="rnd">
                <a:solidFill>
                  <a:schemeClr val="bg2"/>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US" sz="1800">
                  <a:latin typeface="Arial" panose="020B0604020202020204" pitchFamily="34" charset="0"/>
                  <a:cs typeface="Arial" panose="020B0604020202020204" pitchFamily="34" charset="0"/>
                </a:endParaRPr>
              </a:p>
            </p:txBody>
          </p:sp>
        </p:grpSp>
      </p:grpSp>
      <p:grpSp>
        <p:nvGrpSpPr>
          <p:cNvPr id="12" name="Group 22"/>
          <p:cNvGrpSpPr>
            <a:grpSpLocks/>
          </p:cNvGrpSpPr>
          <p:nvPr/>
        </p:nvGrpSpPr>
        <p:grpSpPr bwMode="auto">
          <a:xfrm>
            <a:off x="4184833" y="2690020"/>
            <a:ext cx="1028700" cy="1708150"/>
            <a:chOff x="1202" y="1694"/>
            <a:chExt cx="648" cy="1076"/>
          </a:xfrm>
        </p:grpSpPr>
        <p:sp>
          <p:nvSpPr>
            <p:cNvPr id="23599" name="Freeform 23"/>
            <p:cNvSpPr>
              <a:spLocks/>
            </p:cNvSpPr>
            <p:nvPr/>
          </p:nvSpPr>
          <p:spPr bwMode="auto">
            <a:xfrm>
              <a:off x="1202" y="1769"/>
              <a:ext cx="435" cy="301"/>
            </a:xfrm>
            <a:custGeom>
              <a:avLst/>
              <a:gdLst>
                <a:gd name="T0" fmla="*/ 963 w 390"/>
                <a:gd name="T1" fmla="*/ 1 h 410"/>
                <a:gd name="T2" fmla="*/ 853 w 390"/>
                <a:gd name="T3" fmla="*/ 3 h 410"/>
                <a:gd name="T4" fmla="*/ 526 w 390"/>
                <a:gd name="T5" fmla="*/ 4 h 410"/>
                <a:gd name="T6" fmla="*/ 62 w 390"/>
                <a:gd name="T7" fmla="*/ 11 h 410"/>
                <a:gd name="T8" fmla="*/ 147 w 390"/>
                <a:gd name="T9" fmla="*/ 18 h 410"/>
                <a:gd name="T10" fmla="*/ 721 w 390"/>
                <a:gd name="T11" fmla="*/ 17 h 410"/>
                <a:gd name="T12" fmla="*/ 1017 w 390"/>
                <a:gd name="T13" fmla="*/ 11 h 410"/>
                <a:gd name="T14" fmla="*/ 935 w 390"/>
                <a:gd name="T15" fmla="*/ 5 h 410"/>
                <a:gd name="T16" fmla="*/ 1154 w 390"/>
                <a:gd name="T17" fmla="*/ 1 h 410"/>
                <a:gd name="T18" fmla="*/ 963 w 390"/>
                <a:gd name="T19" fmla="*/ 1 h 4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90"/>
                <a:gd name="T31" fmla="*/ 0 h 410"/>
                <a:gd name="T32" fmla="*/ 390 w 390"/>
                <a:gd name="T33" fmla="*/ 410 h 4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90" h="410">
                  <a:moveTo>
                    <a:pt x="323" y="6"/>
                  </a:moveTo>
                  <a:cubicBezTo>
                    <a:pt x="306" y="12"/>
                    <a:pt x="310" y="56"/>
                    <a:pt x="286" y="70"/>
                  </a:cubicBezTo>
                  <a:cubicBezTo>
                    <a:pt x="262" y="84"/>
                    <a:pt x="221" y="59"/>
                    <a:pt x="177" y="88"/>
                  </a:cubicBezTo>
                  <a:cubicBezTo>
                    <a:pt x="133" y="117"/>
                    <a:pt x="42" y="193"/>
                    <a:pt x="21" y="243"/>
                  </a:cubicBezTo>
                  <a:cubicBezTo>
                    <a:pt x="0" y="293"/>
                    <a:pt x="12" y="370"/>
                    <a:pt x="49" y="390"/>
                  </a:cubicBezTo>
                  <a:cubicBezTo>
                    <a:pt x="86" y="410"/>
                    <a:pt x="192" y="388"/>
                    <a:pt x="241" y="362"/>
                  </a:cubicBezTo>
                  <a:cubicBezTo>
                    <a:pt x="290" y="336"/>
                    <a:pt x="329" y="277"/>
                    <a:pt x="341" y="234"/>
                  </a:cubicBezTo>
                  <a:cubicBezTo>
                    <a:pt x="353" y="191"/>
                    <a:pt x="306" y="139"/>
                    <a:pt x="314" y="106"/>
                  </a:cubicBezTo>
                  <a:cubicBezTo>
                    <a:pt x="322" y="73"/>
                    <a:pt x="384" y="50"/>
                    <a:pt x="387" y="33"/>
                  </a:cubicBezTo>
                  <a:cubicBezTo>
                    <a:pt x="390" y="16"/>
                    <a:pt x="340" y="0"/>
                    <a:pt x="323" y="6"/>
                  </a:cubicBezTo>
                  <a:close/>
                </a:path>
              </a:pathLst>
            </a:custGeom>
            <a:solidFill>
              <a:srgbClr val="808000"/>
            </a:solidFill>
            <a:ln w="9525">
              <a:solidFill>
                <a:srgbClr val="808000"/>
              </a:solidFill>
              <a:round/>
              <a:headEnd/>
              <a:tailEnd/>
            </a:ln>
          </p:spPr>
          <p:txBody>
            <a:bodyPr/>
            <a:lstStyle/>
            <a:p>
              <a:endParaRPr lang="en-US" sz="1800">
                <a:latin typeface="Arial" panose="020B0604020202020204" pitchFamily="34" charset="0"/>
                <a:cs typeface="Arial" panose="020B0604020202020204" pitchFamily="34" charset="0"/>
              </a:endParaRPr>
            </a:p>
          </p:txBody>
        </p:sp>
        <p:sp>
          <p:nvSpPr>
            <p:cNvPr id="23600" name="Freeform 24"/>
            <p:cNvSpPr>
              <a:spLocks/>
            </p:cNvSpPr>
            <p:nvPr/>
          </p:nvSpPr>
          <p:spPr bwMode="auto">
            <a:xfrm>
              <a:off x="1280" y="1694"/>
              <a:ext cx="570" cy="1076"/>
            </a:xfrm>
            <a:custGeom>
              <a:avLst/>
              <a:gdLst>
                <a:gd name="T0" fmla="*/ 0 w 552"/>
                <a:gd name="T1" fmla="*/ 14 h 1176"/>
                <a:gd name="T2" fmla="*/ 467 w 552"/>
                <a:gd name="T3" fmla="*/ 44 h 1176"/>
                <a:gd name="T4" fmla="*/ 756 w 552"/>
                <a:gd name="T5" fmla="*/ 276 h 1176"/>
                <a:gd name="T6" fmla="*/ 493 w 552"/>
                <a:gd name="T7" fmla="*/ 483 h 1176"/>
                <a:gd name="T8" fmla="*/ 0 60000 65536"/>
                <a:gd name="T9" fmla="*/ 0 60000 65536"/>
                <a:gd name="T10" fmla="*/ 0 60000 65536"/>
                <a:gd name="T11" fmla="*/ 0 60000 65536"/>
                <a:gd name="T12" fmla="*/ 0 w 552"/>
                <a:gd name="T13" fmla="*/ 0 h 1176"/>
                <a:gd name="T14" fmla="*/ 552 w 552"/>
                <a:gd name="T15" fmla="*/ 1176 h 1176"/>
              </a:gdLst>
              <a:ahLst/>
              <a:cxnLst>
                <a:cxn ang="T8">
                  <a:pos x="T0" y="T1"/>
                </a:cxn>
                <a:cxn ang="T9">
                  <a:pos x="T2" y="T3"/>
                </a:cxn>
                <a:cxn ang="T10">
                  <a:pos x="T4" y="T5"/>
                </a:cxn>
                <a:cxn ang="T11">
                  <a:pos x="T6" y="T7"/>
                </a:cxn>
              </a:cxnLst>
              <a:rect l="T12" t="T13" r="T14" b="T15"/>
              <a:pathLst>
                <a:path w="552" h="1176">
                  <a:moveTo>
                    <a:pt x="0" y="33"/>
                  </a:moveTo>
                  <a:cubicBezTo>
                    <a:pt x="124" y="16"/>
                    <a:pt x="248" y="0"/>
                    <a:pt x="339" y="107"/>
                  </a:cubicBezTo>
                  <a:cubicBezTo>
                    <a:pt x="430" y="214"/>
                    <a:pt x="546" y="495"/>
                    <a:pt x="549" y="673"/>
                  </a:cubicBezTo>
                  <a:cubicBezTo>
                    <a:pt x="552" y="851"/>
                    <a:pt x="389" y="1092"/>
                    <a:pt x="357" y="1176"/>
                  </a:cubicBezTo>
                </a:path>
              </a:pathLst>
            </a:custGeom>
            <a:noFill/>
            <a:ln w="50800">
              <a:solidFill>
                <a:srgbClr val="8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sz="1800">
                <a:latin typeface="Arial" panose="020B0604020202020204" pitchFamily="34" charset="0"/>
                <a:cs typeface="Arial" panose="020B0604020202020204" pitchFamily="34" charset="0"/>
              </a:endParaRPr>
            </a:p>
          </p:txBody>
        </p:sp>
      </p:grpSp>
      <p:grpSp>
        <p:nvGrpSpPr>
          <p:cNvPr id="13" name="Group 30"/>
          <p:cNvGrpSpPr>
            <a:grpSpLocks/>
          </p:cNvGrpSpPr>
          <p:nvPr/>
        </p:nvGrpSpPr>
        <p:grpSpPr bwMode="auto">
          <a:xfrm>
            <a:off x="3091046" y="1623220"/>
            <a:ext cx="2327274" cy="2352675"/>
            <a:chOff x="513" y="1022"/>
            <a:chExt cx="1466" cy="1482"/>
          </a:xfrm>
        </p:grpSpPr>
        <p:grpSp>
          <p:nvGrpSpPr>
            <p:cNvPr id="23591" name="Group 31"/>
            <p:cNvGrpSpPr>
              <a:grpSpLocks/>
            </p:cNvGrpSpPr>
            <p:nvPr/>
          </p:nvGrpSpPr>
          <p:grpSpPr bwMode="auto">
            <a:xfrm>
              <a:off x="513" y="1132"/>
              <a:ext cx="1466" cy="1372"/>
              <a:chOff x="513" y="1132"/>
              <a:chExt cx="1466" cy="1372"/>
            </a:xfrm>
          </p:grpSpPr>
          <p:sp>
            <p:nvSpPr>
              <p:cNvPr id="23593" name="Freeform 32"/>
              <p:cNvSpPr>
                <a:spLocks/>
              </p:cNvSpPr>
              <p:nvPr/>
            </p:nvSpPr>
            <p:spPr bwMode="auto">
              <a:xfrm rot="411256">
                <a:off x="513" y="1132"/>
                <a:ext cx="1466" cy="1372"/>
              </a:xfrm>
              <a:custGeom>
                <a:avLst/>
                <a:gdLst>
                  <a:gd name="T0" fmla="*/ 1395 w 1513"/>
                  <a:gd name="T1" fmla="*/ 14 h 1243"/>
                  <a:gd name="T2" fmla="*/ 1684 w 1513"/>
                  <a:gd name="T3" fmla="*/ 48 h 1243"/>
                  <a:gd name="T4" fmla="*/ 1283 w 1513"/>
                  <a:gd name="T5" fmla="*/ 257 h 1243"/>
                  <a:gd name="T6" fmla="*/ 303 w 1513"/>
                  <a:gd name="T7" fmla="*/ 651 h 1243"/>
                  <a:gd name="T8" fmla="*/ 181 w 1513"/>
                  <a:gd name="T9" fmla="*/ 127 h 1243"/>
                  <a:gd name="T10" fmla="*/ 1395 w 1513"/>
                  <a:gd name="T11" fmla="*/ 14 h 1243"/>
                  <a:gd name="T12" fmla="*/ 0 60000 65536"/>
                  <a:gd name="T13" fmla="*/ 0 60000 65536"/>
                  <a:gd name="T14" fmla="*/ 0 60000 65536"/>
                  <a:gd name="T15" fmla="*/ 0 60000 65536"/>
                  <a:gd name="T16" fmla="*/ 0 60000 65536"/>
                  <a:gd name="T17" fmla="*/ 0 60000 65536"/>
                  <a:gd name="T18" fmla="*/ 0 w 1513"/>
                  <a:gd name="T19" fmla="*/ 0 h 1243"/>
                  <a:gd name="T20" fmla="*/ 1513 w 1513"/>
                  <a:gd name="T21" fmla="*/ 1243 h 1243"/>
                </a:gdLst>
                <a:ahLst/>
                <a:cxnLst>
                  <a:cxn ang="T12">
                    <a:pos x="T0" y="T1"/>
                  </a:cxn>
                  <a:cxn ang="T13">
                    <a:pos x="T2" y="T3"/>
                  </a:cxn>
                  <a:cxn ang="T14">
                    <a:pos x="T4" y="T5"/>
                  </a:cxn>
                  <a:cxn ang="T15">
                    <a:pos x="T6" y="T7"/>
                  </a:cxn>
                  <a:cxn ang="T16">
                    <a:pos x="T8" y="T9"/>
                  </a:cxn>
                  <a:cxn ang="T17">
                    <a:pos x="T10" y="T11"/>
                  </a:cxn>
                </a:cxnLst>
                <a:rect l="T18" t="T19" r="T20" b="T21"/>
                <a:pathLst>
                  <a:path w="1513" h="1243">
                    <a:moveTo>
                      <a:pt x="1240" y="24"/>
                    </a:moveTo>
                    <a:cubicBezTo>
                      <a:pt x="1462" y="0"/>
                      <a:pt x="1513" y="13"/>
                      <a:pt x="1496" y="88"/>
                    </a:cubicBezTo>
                    <a:cubicBezTo>
                      <a:pt x="1479" y="163"/>
                      <a:pt x="1343" y="286"/>
                      <a:pt x="1139" y="472"/>
                    </a:cubicBezTo>
                    <a:cubicBezTo>
                      <a:pt x="935" y="658"/>
                      <a:pt x="434" y="1243"/>
                      <a:pt x="271" y="1204"/>
                    </a:cubicBezTo>
                    <a:cubicBezTo>
                      <a:pt x="108" y="1165"/>
                      <a:pt x="0" y="432"/>
                      <a:pt x="161" y="235"/>
                    </a:cubicBezTo>
                    <a:cubicBezTo>
                      <a:pt x="322" y="38"/>
                      <a:pt x="1018" y="48"/>
                      <a:pt x="1240" y="24"/>
                    </a:cubicBezTo>
                    <a:close/>
                  </a:path>
                </a:pathLst>
              </a:custGeom>
              <a:solidFill>
                <a:srgbClr val="FFE6CD">
                  <a:alpha val="57000"/>
                </a:srgbClr>
              </a:solidFill>
              <a:ln w="9525">
                <a:solidFill>
                  <a:srgbClr val="CC6600">
                    <a:alpha val="52000"/>
                  </a:srgbClr>
                </a:solidFill>
                <a:round/>
                <a:headEnd/>
                <a:tailEnd/>
              </a:ln>
            </p:spPr>
            <p:txBody>
              <a:bodyPr/>
              <a:lstStyle/>
              <a:p>
                <a:endParaRPr lang="en-US" sz="1800">
                  <a:latin typeface="Arial" panose="020B0604020202020204" pitchFamily="34" charset="0"/>
                  <a:cs typeface="Arial" panose="020B0604020202020204" pitchFamily="34" charset="0"/>
                </a:endParaRPr>
              </a:p>
            </p:txBody>
          </p:sp>
          <p:sp>
            <p:nvSpPr>
              <p:cNvPr id="21626" name="Text Box 33"/>
              <p:cNvSpPr txBox="1">
                <a:spLocks noChangeArrowheads="1"/>
              </p:cNvSpPr>
              <p:nvPr/>
            </p:nvSpPr>
            <p:spPr bwMode="auto">
              <a:xfrm>
                <a:off x="758" y="1694"/>
                <a:ext cx="786" cy="339"/>
              </a:xfrm>
              <a:prstGeom prst="rect">
                <a:avLst/>
              </a:prstGeom>
              <a:noFill/>
              <a:ln w="9525">
                <a:noFill/>
                <a:miter lim="800000"/>
                <a:headEnd/>
                <a:tailEnd/>
              </a:ln>
            </p:spPr>
            <p:txBody>
              <a:bodyPr>
                <a:spAutoFit/>
              </a:bodyPr>
              <a:lstStyle/>
              <a:p>
                <a:pPr>
                  <a:spcBef>
                    <a:spcPct val="50000"/>
                  </a:spcBef>
                  <a:defRPr/>
                </a:pPr>
                <a:r>
                  <a:rPr lang="en-US" sz="1400" b="1" dirty="0">
                    <a:solidFill>
                      <a:srgbClr val="002B82"/>
                    </a:solidFill>
                    <a:latin typeface="Arial" panose="020B0604020202020204" pitchFamily="34" charset="0"/>
                    <a:cs typeface="Arial" panose="020B0604020202020204" pitchFamily="34" charset="0"/>
                  </a:rPr>
                  <a:t>Bile Acids</a:t>
                </a:r>
              </a:p>
              <a:p>
                <a:pPr>
                  <a:spcBef>
                    <a:spcPct val="50000"/>
                  </a:spcBef>
                  <a:defRPr/>
                </a:pPr>
                <a:r>
                  <a:rPr lang="en-US" sz="1000" b="1" dirty="0">
                    <a:solidFill>
                      <a:srgbClr val="002B82"/>
                    </a:solidFill>
                    <a:latin typeface="Arial" panose="020B0604020202020204" pitchFamily="34" charset="0"/>
                    <a:cs typeface="Arial" panose="020B0604020202020204" pitchFamily="34" charset="0"/>
                  </a:rPr>
                  <a:t>(CA and CDCA)</a:t>
                </a:r>
              </a:p>
            </p:txBody>
          </p:sp>
          <p:sp>
            <p:nvSpPr>
              <p:cNvPr id="21627" name="Text Box 34"/>
              <p:cNvSpPr txBox="1">
                <a:spLocks noChangeArrowheads="1"/>
              </p:cNvSpPr>
              <p:nvPr/>
            </p:nvSpPr>
            <p:spPr bwMode="auto">
              <a:xfrm>
                <a:off x="732" y="1216"/>
                <a:ext cx="786" cy="192"/>
              </a:xfrm>
              <a:prstGeom prst="rect">
                <a:avLst/>
              </a:prstGeom>
              <a:noFill/>
              <a:ln w="9525">
                <a:noFill/>
                <a:miter lim="800000"/>
                <a:headEnd/>
                <a:tailEnd/>
              </a:ln>
            </p:spPr>
            <p:txBody>
              <a:bodyPr>
                <a:spAutoFit/>
              </a:bodyPr>
              <a:lstStyle/>
              <a:p>
                <a:pPr>
                  <a:spcBef>
                    <a:spcPct val="50000"/>
                  </a:spcBef>
                  <a:defRPr/>
                </a:pPr>
                <a:r>
                  <a:rPr lang="en-US" sz="1400" b="1" dirty="0">
                    <a:solidFill>
                      <a:srgbClr val="002B82"/>
                    </a:solidFill>
                    <a:latin typeface="Arial" panose="020B0604020202020204" pitchFamily="34" charset="0"/>
                    <a:cs typeface="Arial" panose="020B0604020202020204" pitchFamily="34" charset="0"/>
                  </a:rPr>
                  <a:t>Cholesterol</a:t>
                </a:r>
              </a:p>
            </p:txBody>
          </p:sp>
          <p:grpSp>
            <p:nvGrpSpPr>
              <p:cNvPr id="23596" name="Group 35"/>
              <p:cNvGrpSpPr>
                <a:grpSpLocks/>
              </p:cNvGrpSpPr>
              <p:nvPr/>
            </p:nvGrpSpPr>
            <p:grpSpPr bwMode="auto">
              <a:xfrm>
                <a:off x="1051" y="1390"/>
                <a:ext cx="0" cy="310"/>
                <a:chOff x="1051" y="1774"/>
                <a:chExt cx="0" cy="310"/>
              </a:xfrm>
            </p:grpSpPr>
            <p:sp>
              <p:nvSpPr>
                <p:cNvPr id="23597" name="Line 36"/>
                <p:cNvSpPr>
                  <a:spLocks noChangeShapeType="1"/>
                </p:cNvSpPr>
                <p:nvPr/>
              </p:nvSpPr>
              <p:spPr bwMode="auto">
                <a:xfrm>
                  <a:off x="1051" y="1774"/>
                  <a:ext cx="0" cy="110"/>
                </a:xfrm>
                <a:prstGeom prst="line">
                  <a:avLst/>
                </a:prstGeom>
                <a:noFill/>
                <a:ln w="2540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en-US">
                    <a:latin typeface="Arial" panose="020B0604020202020204" pitchFamily="34" charset="0"/>
                    <a:cs typeface="Arial" panose="020B0604020202020204" pitchFamily="34" charset="0"/>
                  </a:endParaRPr>
                </a:p>
              </p:txBody>
            </p:sp>
            <p:sp>
              <p:nvSpPr>
                <p:cNvPr id="23598" name="Line 37"/>
                <p:cNvSpPr>
                  <a:spLocks noChangeShapeType="1"/>
                </p:cNvSpPr>
                <p:nvPr/>
              </p:nvSpPr>
              <p:spPr bwMode="auto">
                <a:xfrm>
                  <a:off x="1051" y="1931"/>
                  <a:ext cx="0" cy="153"/>
                </a:xfrm>
                <a:prstGeom prst="line">
                  <a:avLst/>
                </a:prstGeom>
                <a:noFill/>
                <a:ln w="25400">
                  <a:solidFill>
                    <a:srgbClr val="993300"/>
                  </a:solidFill>
                  <a:prstDash val="sysDash"/>
                  <a:round/>
                  <a:headEnd/>
                  <a:tailEnd type="triangle" w="med" len="med"/>
                </a:ln>
                <a:extLst>
                  <a:ext uri="{909E8E84-426E-40DD-AFC4-6F175D3DCCD1}">
                    <a14:hiddenFill xmlns:a14="http://schemas.microsoft.com/office/drawing/2010/main">
                      <a:noFill/>
                    </a14:hiddenFill>
                  </a:ext>
                </a:extLst>
              </p:spPr>
              <p:txBody>
                <a:bodyPr/>
                <a:lstStyle/>
                <a:p>
                  <a:endParaRPr lang="en-US">
                    <a:latin typeface="Arial" panose="020B0604020202020204" pitchFamily="34" charset="0"/>
                    <a:cs typeface="Arial" panose="020B0604020202020204" pitchFamily="34" charset="0"/>
                  </a:endParaRPr>
                </a:p>
              </p:txBody>
            </p:sp>
          </p:grpSp>
        </p:grpSp>
        <p:sp>
          <p:nvSpPr>
            <p:cNvPr id="23592" name="Text Box 38"/>
            <p:cNvSpPr txBox="1">
              <a:spLocks noChangeArrowheads="1"/>
            </p:cNvSpPr>
            <p:nvPr/>
          </p:nvSpPr>
          <p:spPr bwMode="auto">
            <a:xfrm>
              <a:off x="766" y="1022"/>
              <a:ext cx="78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cs typeface="Arial" charset="0"/>
                </a:defRPr>
              </a:lvl1pPr>
              <a:lvl2pPr marL="742950" indent="-285750" eaLnBrk="0" hangingPunct="0">
                <a:defRPr sz="2400">
                  <a:solidFill>
                    <a:schemeClr val="tx1"/>
                  </a:solidFill>
                  <a:latin typeface="Arial" charset="0"/>
                  <a:cs typeface="Arial" charset="0"/>
                </a:defRPr>
              </a:lvl2pPr>
              <a:lvl3pPr marL="1143000" indent="-228600" eaLnBrk="0" hangingPunct="0">
                <a:defRPr sz="2400">
                  <a:solidFill>
                    <a:schemeClr val="tx1"/>
                  </a:solidFill>
                  <a:latin typeface="Arial" charset="0"/>
                  <a:cs typeface="Arial" charset="0"/>
                </a:defRPr>
              </a:lvl3pPr>
              <a:lvl4pPr marL="1600200" indent="-228600" eaLnBrk="0" hangingPunct="0">
                <a:defRPr sz="2400">
                  <a:solidFill>
                    <a:schemeClr val="tx1"/>
                  </a:solidFill>
                  <a:latin typeface="Arial" charset="0"/>
                  <a:cs typeface="Arial" charset="0"/>
                </a:defRPr>
              </a:lvl4pPr>
              <a:lvl5pPr marL="2057400" indent="-228600" eaLnBrk="0" hangingPunct="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spcBef>
                  <a:spcPct val="50000"/>
                </a:spcBef>
              </a:pPr>
              <a:r>
                <a:rPr lang="en-US" sz="1400" b="1">
                  <a:solidFill>
                    <a:srgbClr val="CC3300"/>
                  </a:solidFill>
                  <a:latin typeface="Arial" panose="020B0604020202020204" pitchFamily="34" charset="0"/>
                  <a:cs typeface="Arial" panose="020B0604020202020204" pitchFamily="34" charset="0"/>
                </a:rPr>
                <a:t>Liver</a:t>
              </a:r>
            </a:p>
          </p:txBody>
        </p:sp>
      </p:grpSp>
      <p:grpSp>
        <p:nvGrpSpPr>
          <p:cNvPr id="16" name="Group 39"/>
          <p:cNvGrpSpPr>
            <a:grpSpLocks/>
          </p:cNvGrpSpPr>
          <p:nvPr/>
        </p:nvGrpSpPr>
        <p:grpSpPr bwMode="auto">
          <a:xfrm>
            <a:off x="2366034" y="2413795"/>
            <a:ext cx="1396524" cy="2832100"/>
            <a:chOff x="54" y="1520"/>
            <a:chExt cx="1039" cy="1784"/>
          </a:xfrm>
        </p:grpSpPr>
        <p:grpSp>
          <p:nvGrpSpPr>
            <p:cNvPr id="23573" name="Group 40"/>
            <p:cNvGrpSpPr>
              <a:grpSpLocks/>
            </p:cNvGrpSpPr>
            <p:nvPr/>
          </p:nvGrpSpPr>
          <p:grpSpPr bwMode="auto">
            <a:xfrm>
              <a:off x="274" y="1520"/>
              <a:ext cx="819" cy="1784"/>
              <a:chOff x="274" y="2066"/>
              <a:chExt cx="819" cy="1784"/>
            </a:xfrm>
          </p:grpSpPr>
          <p:grpSp>
            <p:nvGrpSpPr>
              <p:cNvPr id="23577" name="Group 41"/>
              <p:cNvGrpSpPr>
                <a:grpSpLocks/>
              </p:cNvGrpSpPr>
              <p:nvPr/>
            </p:nvGrpSpPr>
            <p:grpSpPr bwMode="auto">
              <a:xfrm>
                <a:off x="274" y="2066"/>
                <a:ext cx="819" cy="1784"/>
                <a:chOff x="274" y="2066"/>
                <a:chExt cx="819" cy="1784"/>
              </a:xfrm>
            </p:grpSpPr>
            <p:grpSp>
              <p:nvGrpSpPr>
                <p:cNvPr id="23579" name="Group 42"/>
                <p:cNvGrpSpPr>
                  <a:grpSpLocks/>
                </p:cNvGrpSpPr>
                <p:nvPr/>
              </p:nvGrpSpPr>
              <p:grpSpPr bwMode="auto">
                <a:xfrm>
                  <a:off x="274" y="2066"/>
                  <a:ext cx="644" cy="1784"/>
                  <a:chOff x="274" y="2066"/>
                  <a:chExt cx="644" cy="1784"/>
                </a:xfrm>
              </p:grpSpPr>
              <p:sp>
                <p:nvSpPr>
                  <p:cNvPr id="21620" name="AutoShape 43"/>
                  <p:cNvSpPr>
                    <a:spLocks noChangeArrowheads="1"/>
                  </p:cNvSpPr>
                  <p:nvPr/>
                </p:nvSpPr>
                <p:spPr bwMode="auto">
                  <a:xfrm>
                    <a:off x="274" y="2067"/>
                    <a:ext cx="120" cy="1783"/>
                  </a:xfrm>
                  <a:prstGeom prst="roundRect">
                    <a:avLst>
                      <a:gd name="adj" fmla="val 16667"/>
                    </a:avLst>
                  </a:prstGeom>
                  <a:solidFill>
                    <a:srgbClr val="FF0000">
                      <a:alpha val="43000"/>
                    </a:srgbClr>
                  </a:solidFill>
                  <a:ln w="9525">
                    <a:solidFill>
                      <a:srgbClr val="FF0000">
                        <a:alpha val="29000"/>
                      </a:srgbClr>
                    </a:solidFill>
                    <a:round/>
                    <a:headEnd/>
                    <a:tailEnd/>
                  </a:ln>
                </p:spPr>
                <p:txBody>
                  <a:bodyPr wrap="none" anchor="ctr"/>
                  <a:lstStyle>
                    <a:lvl1pPr eaLnBrk="0" hangingPunct="0">
                      <a:defRPr sz="2400">
                        <a:solidFill>
                          <a:schemeClr val="tx1"/>
                        </a:solidFill>
                        <a:latin typeface="Arial" charset="0"/>
                        <a:cs typeface="Arial" charset="0"/>
                      </a:defRPr>
                    </a:lvl1pPr>
                    <a:lvl2pPr marL="742950" indent="-285750" eaLnBrk="0" hangingPunct="0">
                      <a:defRPr sz="2400">
                        <a:solidFill>
                          <a:schemeClr val="tx1"/>
                        </a:solidFill>
                        <a:latin typeface="Arial" charset="0"/>
                        <a:cs typeface="Arial" charset="0"/>
                      </a:defRPr>
                    </a:lvl2pPr>
                    <a:lvl3pPr marL="1143000" indent="-228600" eaLnBrk="0" hangingPunct="0">
                      <a:defRPr sz="2400">
                        <a:solidFill>
                          <a:schemeClr val="tx1"/>
                        </a:solidFill>
                        <a:latin typeface="Arial" charset="0"/>
                        <a:cs typeface="Arial" charset="0"/>
                      </a:defRPr>
                    </a:lvl3pPr>
                    <a:lvl4pPr marL="1600200" indent="-228600" eaLnBrk="0" hangingPunct="0">
                      <a:defRPr sz="2400">
                        <a:solidFill>
                          <a:schemeClr val="tx1"/>
                        </a:solidFill>
                        <a:latin typeface="Arial" charset="0"/>
                        <a:cs typeface="Arial" charset="0"/>
                      </a:defRPr>
                    </a:lvl4pPr>
                    <a:lvl5pPr marL="2057400" indent="-228600" eaLnBrk="0" hangingPunct="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endParaRPr lang="en-US" sz="1800">
                      <a:latin typeface="Arial" panose="020B0604020202020204" pitchFamily="34" charset="0"/>
                      <a:cs typeface="Arial" panose="020B0604020202020204" pitchFamily="34" charset="0"/>
                    </a:endParaRPr>
                  </a:p>
                </p:txBody>
              </p:sp>
              <p:sp>
                <p:nvSpPr>
                  <p:cNvPr id="21621" name="AutoShape 44"/>
                  <p:cNvSpPr>
                    <a:spLocks noChangeArrowheads="1"/>
                  </p:cNvSpPr>
                  <p:nvPr/>
                </p:nvSpPr>
                <p:spPr bwMode="auto">
                  <a:xfrm>
                    <a:off x="395" y="2066"/>
                    <a:ext cx="329" cy="98"/>
                  </a:xfrm>
                  <a:prstGeom prst="roundRect">
                    <a:avLst>
                      <a:gd name="adj" fmla="val 16667"/>
                    </a:avLst>
                  </a:prstGeom>
                  <a:solidFill>
                    <a:srgbClr val="FF0000">
                      <a:alpha val="43000"/>
                    </a:srgbClr>
                  </a:solidFill>
                  <a:ln w="9525">
                    <a:solidFill>
                      <a:srgbClr val="FF0000">
                        <a:alpha val="29000"/>
                      </a:srgbClr>
                    </a:solidFill>
                    <a:round/>
                    <a:headEnd/>
                    <a:tailEnd/>
                  </a:ln>
                </p:spPr>
                <p:txBody>
                  <a:bodyPr wrap="none" anchor="ctr"/>
                  <a:lstStyle>
                    <a:lvl1pPr eaLnBrk="0" hangingPunct="0">
                      <a:defRPr sz="2400">
                        <a:solidFill>
                          <a:schemeClr val="tx1"/>
                        </a:solidFill>
                        <a:latin typeface="Arial" charset="0"/>
                        <a:cs typeface="Arial" charset="0"/>
                      </a:defRPr>
                    </a:lvl1pPr>
                    <a:lvl2pPr marL="742950" indent="-285750" eaLnBrk="0" hangingPunct="0">
                      <a:defRPr sz="2400">
                        <a:solidFill>
                          <a:schemeClr val="tx1"/>
                        </a:solidFill>
                        <a:latin typeface="Arial" charset="0"/>
                        <a:cs typeface="Arial" charset="0"/>
                      </a:defRPr>
                    </a:lvl2pPr>
                    <a:lvl3pPr marL="1143000" indent="-228600" eaLnBrk="0" hangingPunct="0">
                      <a:defRPr sz="2400">
                        <a:solidFill>
                          <a:schemeClr val="tx1"/>
                        </a:solidFill>
                        <a:latin typeface="Arial" charset="0"/>
                        <a:cs typeface="Arial" charset="0"/>
                      </a:defRPr>
                    </a:lvl3pPr>
                    <a:lvl4pPr marL="1600200" indent="-228600" eaLnBrk="0" hangingPunct="0">
                      <a:defRPr sz="2400">
                        <a:solidFill>
                          <a:schemeClr val="tx1"/>
                        </a:solidFill>
                        <a:latin typeface="Arial" charset="0"/>
                        <a:cs typeface="Arial" charset="0"/>
                      </a:defRPr>
                    </a:lvl4pPr>
                    <a:lvl5pPr marL="2057400" indent="-228600" eaLnBrk="0" hangingPunct="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endParaRPr lang="en-US" sz="1800">
                      <a:latin typeface="Arial" panose="020B0604020202020204" pitchFamily="34" charset="0"/>
                      <a:cs typeface="Arial" panose="020B0604020202020204" pitchFamily="34" charset="0"/>
                    </a:endParaRPr>
                  </a:p>
                </p:txBody>
              </p:sp>
              <p:sp>
                <p:nvSpPr>
                  <p:cNvPr id="21622" name="AutoShape 45"/>
                  <p:cNvSpPr>
                    <a:spLocks noChangeArrowheads="1"/>
                  </p:cNvSpPr>
                  <p:nvPr/>
                </p:nvSpPr>
                <p:spPr bwMode="auto">
                  <a:xfrm flipV="1">
                    <a:off x="394" y="3727"/>
                    <a:ext cx="524" cy="123"/>
                  </a:xfrm>
                  <a:prstGeom prst="roundRect">
                    <a:avLst>
                      <a:gd name="adj" fmla="val 16667"/>
                    </a:avLst>
                  </a:prstGeom>
                  <a:solidFill>
                    <a:srgbClr val="FF0000">
                      <a:alpha val="43000"/>
                    </a:srgbClr>
                  </a:solidFill>
                  <a:ln w="9525">
                    <a:solidFill>
                      <a:srgbClr val="FF0000">
                        <a:alpha val="29000"/>
                      </a:srgbClr>
                    </a:solidFill>
                    <a:round/>
                    <a:headEnd/>
                    <a:tailEnd/>
                  </a:ln>
                </p:spPr>
                <p:txBody>
                  <a:bodyPr wrap="none" anchor="ctr"/>
                  <a:lstStyle>
                    <a:lvl1pPr eaLnBrk="0" hangingPunct="0">
                      <a:defRPr sz="2400">
                        <a:solidFill>
                          <a:schemeClr val="tx1"/>
                        </a:solidFill>
                        <a:latin typeface="Arial" charset="0"/>
                        <a:cs typeface="Arial" charset="0"/>
                      </a:defRPr>
                    </a:lvl1pPr>
                    <a:lvl2pPr marL="742950" indent="-285750" eaLnBrk="0" hangingPunct="0">
                      <a:defRPr sz="2400">
                        <a:solidFill>
                          <a:schemeClr val="tx1"/>
                        </a:solidFill>
                        <a:latin typeface="Arial" charset="0"/>
                        <a:cs typeface="Arial" charset="0"/>
                      </a:defRPr>
                    </a:lvl2pPr>
                    <a:lvl3pPr marL="1143000" indent="-228600" eaLnBrk="0" hangingPunct="0">
                      <a:defRPr sz="2400">
                        <a:solidFill>
                          <a:schemeClr val="tx1"/>
                        </a:solidFill>
                        <a:latin typeface="Arial" charset="0"/>
                        <a:cs typeface="Arial" charset="0"/>
                      </a:defRPr>
                    </a:lvl3pPr>
                    <a:lvl4pPr marL="1600200" indent="-228600" eaLnBrk="0" hangingPunct="0">
                      <a:defRPr sz="2400">
                        <a:solidFill>
                          <a:schemeClr val="tx1"/>
                        </a:solidFill>
                        <a:latin typeface="Arial" charset="0"/>
                        <a:cs typeface="Arial" charset="0"/>
                      </a:defRPr>
                    </a:lvl4pPr>
                    <a:lvl5pPr marL="2057400" indent="-228600" eaLnBrk="0" hangingPunct="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endParaRPr lang="en-US" sz="1800">
                      <a:latin typeface="Arial" panose="020B0604020202020204" pitchFamily="34" charset="0"/>
                      <a:cs typeface="Arial" panose="020B0604020202020204" pitchFamily="34" charset="0"/>
                    </a:endParaRPr>
                  </a:p>
                </p:txBody>
              </p:sp>
            </p:grpSp>
            <p:sp>
              <p:nvSpPr>
                <p:cNvPr id="23580" name="Line 46"/>
                <p:cNvSpPr>
                  <a:spLocks noChangeShapeType="1"/>
                </p:cNvSpPr>
                <p:nvPr/>
              </p:nvSpPr>
              <p:spPr bwMode="auto">
                <a:xfrm>
                  <a:off x="326" y="2112"/>
                  <a:ext cx="9" cy="1691"/>
                </a:xfrm>
                <a:prstGeom prst="line">
                  <a:avLst/>
                </a:prstGeom>
                <a:noFill/>
                <a:ln w="38100" cap="rnd" cmpd="thickThin">
                  <a:solidFill>
                    <a:srgbClr val="00FF00"/>
                  </a:solidFill>
                  <a:prstDash val="sysDot"/>
                  <a:round/>
                  <a:headEnd/>
                  <a:tailEnd/>
                </a:ln>
                <a:extLst>
                  <a:ext uri="{909E8E84-426E-40DD-AFC4-6F175D3DCCD1}">
                    <a14:hiddenFill xmlns:a14="http://schemas.microsoft.com/office/drawing/2010/main">
                      <a:noFill/>
                    </a14:hiddenFill>
                  </a:ext>
                </a:extLst>
              </p:spPr>
              <p:txBody>
                <a:bodyPr/>
                <a:lstStyle/>
                <a:p>
                  <a:endParaRPr lang="en-US">
                    <a:latin typeface="Arial" panose="020B0604020202020204" pitchFamily="34" charset="0"/>
                    <a:cs typeface="Arial" panose="020B0604020202020204" pitchFamily="34" charset="0"/>
                  </a:endParaRPr>
                </a:p>
              </p:txBody>
            </p:sp>
            <p:sp>
              <p:nvSpPr>
                <p:cNvPr id="23581" name="Line 47"/>
                <p:cNvSpPr>
                  <a:spLocks noChangeShapeType="1"/>
                </p:cNvSpPr>
                <p:nvPr/>
              </p:nvSpPr>
              <p:spPr bwMode="auto">
                <a:xfrm flipV="1">
                  <a:off x="303" y="3793"/>
                  <a:ext cx="790" cy="29"/>
                </a:xfrm>
                <a:prstGeom prst="line">
                  <a:avLst/>
                </a:prstGeom>
                <a:noFill/>
                <a:ln w="38100" cap="rnd">
                  <a:solidFill>
                    <a:srgbClr val="00FF00"/>
                  </a:solidFill>
                  <a:prstDash val="sysDot"/>
                  <a:round/>
                  <a:headEnd/>
                  <a:tailEnd/>
                </a:ln>
                <a:extLst>
                  <a:ext uri="{909E8E84-426E-40DD-AFC4-6F175D3DCCD1}">
                    <a14:hiddenFill xmlns:a14="http://schemas.microsoft.com/office/drawing/2010/main">
                      <a:noFill/>
                    </a14:hiddenFill>
                  </a:ext>
                </a:extLst>
              </p:spPr>
              <p:txBody>
                <a:bodyPr/>
                <a:lstStyle/>
                <a:p>
                  <a:endParaRPr lang="en-US">
                    <a:latin typeface="Arial" panose="020B0604020202020204" pitchFamily="34" charset="0"/>
                    <a:cs typeface="Arial" panose="020B0604020202020204" pitchFamily="34" charset="0"/>
                  </a:endParaRPr>
                </a:p>
              </p:txBody>
            </p:sp>
          </p:grpSp>
          <p:sp>
            <p:nvSpPr>
              <p:cNvPr id="23578" name="Line 48"/>
              <p:cNvSpPr>
                <a:spLocks noChangeShapeType="1"/>
              </p:cNvSpPr>
              <p:nvPr/>
            </p:nvSpPr>
            <p:spPr bwMode="auto">
              <a:xfrm>
                <a:off x="311" y="2093"/>
                <a:ext cx="403" cy="10"/>
              </a:xfrm>
              <a:prstGeom prst="line">
                <a:avLst/>
              </a:prstGeom>
              <a:noFill/>
              <a:ln w="38100" cap="rnd">
                <a:solidFill>
                  <a:srgbClr val="00FF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n-US">
                  <a:latin typeface="Arial" panose="020B0604020202020204" pitchFamily="34" charset="0"/>
                  <a:cs typeface="Arial" panose="020B0604020202020204" pitchFamily="34" charset="0"/>
                </a:endParaRPr>
              </a:p>
            </p:txBody>
          </p:sp>
        </p:grpSp>
        <p:sp>
          <p:nvSpPr>
            <p:cNvPr id="21614" name="Text Box 49"/>
            <p:cNvSpPr txBox="1">
              <a:spLocks noChangeArrowheads="1"/>
            </p:cNvSpPr>
            <p:nvPr/>
          </p:nvSpPr>
          <p:spPr bwMode="auto">
            <a:xfrm rot="16200000">
              <a:off x="-349" y="2103"/>
              <a:ext cx="1004" cy="197"/>
            </a:xfrm>
            <a:prstGeom prst="rect">
              <a:avLst/>
            </a:prstGeom>
            <a:noFill/>
            <a:ln w="9525">
              <a:noFill/>
              <a:miter lim="800000"/>
              <a:headEnd/>
              <a:tailEnd/>
            </a:ln>
            <a:scene3d>
              <a:camera prst="orthographicFront"/>
              <a:lightRig rig="threePt" dir="t"/>
            </a:scene3d>
            <a:sp3d>
              <a:bevelT prst="relaxedInset"/>
            </a:sp3d>
          </p:spPr>
          <p:txBody>
            <a:bodyPr>
              <a:spAutoFit/>
            </a:bodyPr>
            <a:lstStyle/>
            <a:p>
              <a:pPr>
                <a:lnSpc>
                  <a:spcPct val="80000"/>
                </a:lnSpc>
                <a:defRPr/>
              </a:pPr>
              <a:r>
                <a:rPr lang="en-US" sz="1400" b="1" dirty="0">
                  <a:solidFill>
                    <a:srgbClr val="663300"/>
                  </a:solidFill>
                  <a:latin typeface="Arial" panose="020B0604020202020204" pitchFamily="34" charset="0"/>
                  <a:cs typeface="Arial" panose="020B0604020202020204" pitchFamily="34" charset="0"/>
                </a:rPr>
                <a:t>Portal Vein</a:t>
              </a:r>
            </a:p>
          </p:txBody>
        </p:sp>
      </p:grpSp>
      <p:sp>
        <p:nvSpPr>
          <p:cNvPr id="369811" name="Rectangle 147"/>
          <p:cNvSpPr>
            <a:spLocks noChangeArrowheads="1"/>
          </p:cNvSpPr>
          <p:nvPr/>
        </p:nvSpPr>
        <p:spPr bwMode="auto">
          <a:xfrm>
            <a:off x="462665" y="625435"/>
            <a:ext cx="8681335" cy="576075"/>
          </a:xfrm>
          <a:prstGeom prst="rect">
            <a:avLst/>
          </a:prstGeom>
          <a:noFill/>
          <a:ln w="9525">
            <a:noFill/>
            <a:miter lim="800000"/>
            <a:headEnd/>
            <a:tailEnd/>
          </a:ln>
          <a:effectLst/>
        </p:spPr>
        <p:txBody>
          <a:bodyPr anchor="ctr"/>
          <a:lstStyle/>
          <a:p>
            <a:pPr>
              <a:defRPr/>
            </a:pPr>
            <a:r>
              <a:rPr lang="en-US" sz="2400" b="1" dirty="0">
                <a:solidFill>
                  <a:srgbClr val="002B82"/>
                </a:solidFill>
                <a:latin typeface="Arial" panose="020B0604020202020204" pitchFamily="34" charset="0"/>
                <a:cs typeface="Arial" panose="020B0604020202020204" pitchFamily="34" charset="0"/>
              </a:rPr>
              <a:t>Enterohepatic </a:t>
            </a:r>
            <a:r>
              <a:rPr lang="en-US" sz="2400" b="1" dirty="0" smtClean="0">
                <a:solidFill>
                  <a:srgbClr val="002B82"/>
                </a:solidFill>
                <a:latin typeface="Arial" panose="020B0604020202020204" pitchFamily="34" charset="0"/>
                <a:cs typeface="Arial" panose="020B0604020202020204" pitchFamily="34" charset="0"/>
              </a:rPr>
              <a:t>Circulation (EHC) and BAS Working Spot  </a:t>
            </a:r>
            <a:endParaRPr lang="en-US" sz="2400" b="1" dirty="0">
              <a:solidFill>
                <a:srgbClr val="002B82"/>
              </a:solidFill>
              <a:latin typeface="Arial" pitchFamily="34" charset="0"/>
              <a:cs typeface="Arial" panose="020B0604020202020204" pitchFamily="34" charset="0"/>
            </a:endParaRPr>
          </a:p>
        </p:txBody>
      </p:sp>
      <p:sp>
        <p:nvSpPr>
          <p:cNvPr id="183" name="TextBox 182"/>
          <p:cNvSpPr txBox="1"/>
          <p:nvPr/>
        </p:nvSpPr>
        <p:spPr>
          <a:xfrm rot="16200000">
            <a:off x="3171215" y="1968502"/>
            <a:ext cx="1201737" cy="276999"/>
          </a:xfrm>
          <a:prstGeom prst="rect">
            <a:avLst/>
          </a:prstGeom>
          <a:noFill/>
        </p:spPr>
        <p:txBody>
          <a:bodyPr>
            <a:spAutoFit/>
          </a:bodyPr>
          <a:lstStyle/>
          <a:p>
            <a:pPr>
              <a:defRPr/>
            </a:pPr>
            <a:r>
              <a:rPr lang="en-US" sz="12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Cy7a1</a:t>
            </a:r>
          </a:p>
        </p:txBody>
      </p:sp>
      <p:sp>
        <p:nvSpPr>
          <p:cNvPr id="17493" name="Text Box 85"/>
          <p:cNvSpPr txBox="1">
            <a:spLocks noChangeArrowheads="1"/>
          </p:cNvSpPr>
          <p:nvPr/>
        </p:nvSpPr>
        <p:spPr bwMode="auto">
          <a:xfrm>
            <a:off x="2112915" y="4292602"/>
            <a:ext cx="6540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400">
                <a:solidFill>
                  <a:schemeClr val="tx1"/>
                </a:solidFill>
                <a:latin typeface="Arial" charset="0"/>
                <a:cs typeface="Arial" charset="0"/>
              </a:defRPr>
            </a:lvl1pPr>
            <a:lvl2pPr marL="742950" indent="-285750" eaLnBrk="0" hangingPunct="0">
              <a:defRPr sz="2400">
                <a:solidFill>
                  <a:schemeClr val="tx1"/>
                </a:solidFill>
                <a:latin typeface="Arial" charset="0"/>
                <a:cs typeface="Arial" charset="0"/>
              </a:defRPr>
            </a:lvl2pPr>
            <a:lvl3pPr marL="1143000" indent="-228600" eaLnBrk="0" hangingPunct="0">
              <a:defRPr sz="2400">
                <a:solidFill>
                  <a:schemeClr val="tx1"/>
                </a:solidFill>
                <a:latin typeface="Arial" charset="0"/>
                <a:cs typeface="Arial" charset="0"/>
              </a:defRPr>
            </a:lvl3pPr>
            <a:lvl4pPr marL="1600200" indent="-228600" eaLnBrk="0" hangingPunct="0">
              <a:defRPr sz="2400">
                <a:solidFill>
                  <a:schemeClr val="tx1"/>
                </a:solidFill>
                <a:latin typeface="Arial" charset="0"/>
                <a:cs typeface="Arial" charset="0"/>
              </a:defRPr>
            </a:lvl4pPr>
            <a:lvl5pPr marL="2057400" indent="-228600" eaLnBrk="0" hangingPunct="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spcBef>
                <a:spcPct val="50000"/>
              </a:spcBef>
            </a:pPr>
            <a:r>
              <a:rPr lang="en-US" sz="1400" dirty="0">
                <a:solidFill>
                  <a:srgbClr val="002060"/>
                </a:solidFill>
                <a:latin typeface="Arial" panose="020B0604020202020204" pitchFamily="34" charset="0"/>
                <a:cs typeface="Arial" panose="020B0604020202020204" pitchFamily="34" charset="0"/>
              </a:rPr>
              <a:t>95%</a:t>
            </a:r>
          </a:p>
        </p:txBody>
      </p:sp>
      <p:sp>
        <p:nvSpPr>
          <p:cNvPr id="17494" name="Text Box 86"/>
          <p:cNvSpPr txBox="1">
            <a:spLocks noChangeArrowheads="1"/>
          </p:cNvSpPr>
          <p:nvPr/>
        </p:nvSpPr>
        <p:spPr bwMode="auto">
          <a:xfrm>
            <a:off x="3092024" y="2569371"/>
            <a:ext cx="6540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400">
                <a:solidFill>
                  <a:schemeClr val="tx1"/>
                </a:solidFill>
                <a:latin typeface="Arial" charset="0"/>
                <a:cs typeface="Arial" charset="0"/>
              </a:defRPr>
            </a:lvl1pPr>
            <a:lvl2pPr marL="742950" indent="-285750" eaLnBrk="0" hangingPunct="0">
              <a:defRPr sz="2400">
                <a:solidFill>
                  <a:schemeClr val="tx1"/>
                </a:solidFill>
                <a:latin typeface="Arial" charset="0"/>
                <a:cs typeface="Arial" charset="0"/>
              </a:defRPr>
            </a:lvl2pPr>
            <a:lvl3pPr marL="1143000" indent="-228600" eaLnBrk="0" hangingPunct="0">
              <a:defRPr sz="2400">
                <a:solidFill>
                  <a:schemeClr val="tx1"/>
                </a:solidFill>
                <a:latin typeface="Arial" charset="0"/>
                <a:cs typeface="Arial" charset="0"/>
              </a:defRPr>
            </a:lvl3pPr>
            <a:lvl4pPr marL="1600200" indent="-228600" eaLnBrk="0" hangingPunct="0">
              <a:defRPr sz="2400">
                <a:solidFill>
                  <a:schemeClr val="tx1"/>
                </a:solidFill>
                <a:latin typeface="Arial" charset="0"/>
                <a:cs typeface="Arial" charset="0"/>
              </a:defRPr>
            </a:lvl4pPr>
            <a:lvl5pPr marL="2057400" indent="-228600" eaLnBrk="0" hangingPunct="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spcBef>
                <a:spcPct val="50000"/>
              </a:spcBef>
            </a:pPr>
            <a:r>
              <a:rPr lang="en-US" sz="1200" dirty="0" smtClean="0">
                <a:solidFill>
                  <a:schemeClr val="bg1"/>
                </a:solidFill>
                <a:latin typeface="Arial" panose="020B0604020202020204" pitchFamily="34" charset="0"/>
                <a:cs typeface="Arial" panose="020B0604020202020204" pitchFamily="34" charset="0"/>
              </a:rPr>
              <a:t>(5%)</a:t>
            </a:r>
            <a:endParaRPr lang="en-US" sz="1200" dirty="0">
              <a:solidFill>
                <a:schemeClr val="bg1"/>
              </a:solidFill>
              <a:latin typeface="Arial" panose="020B0604020202020204" pitchFamily="34" charset="0"/>
              <a:cs typeface="Arial" panose="020B0604020202020204" pitchFamily="34" charset="0"/>
            </a:endParaRPr>
          </a:p>
        </p:txBody>
      </p:sp>
      <p:graphicFrame>
        <p:nvGraphicFramePr>
          <p:cNvPr id="77" name="Diagram 76"/>
          <p:cNvGraphicFramePr/>
          <p:nvPr>
            <p:extLst>
              <p:ext uri="{D42A27DB-BD31-4B8C-83A1-F6EECF244321}">
                <p14:modId xmlns:p14="http://schemas.microsoft.com/office/powerpoint/2010/main" val="1245107962"/>
              </p:ext>
            </p:extLst>
          </p:nvPr>
        </p:nvGraphicFramePr>
        <p:xfrm>
          <a:off x="3868420" y="4776446"/>
          <a:ext cx="718459" cy="692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78" name="Diagram 77"/>
          <p:cNvGraphicFramePr/>
          <p:nvPr>
            <p:extLst>
              <p:ext uri="{D42A27DB-BD31-4B8C-83A1-F6EECF244321}">
                <p14:modId xmlns:p14="http://schemas.microsoft.com/office/powerpoint/2010/main" val="1349170014"/>
              </p:ext>
            </p:extLst>
          </p:nvPr>
        </p:nvGraphicFramePr>
        <p:xfrm>
          <a:off x="4495439" y="4750323"/>
          <a:ext cx="757646" cy="73152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6" name="Curved Left Arrow 5"/>
          <p:cNvSpPr/>
          <p:nvPr/>
        </p:nvSpPr>
        <p:spPr>
          <a:xfrm rot="11133893" flipH="1">
            <a:off x="2864599" y="1738076"/>
            <a:ext cx="537142" cy="694174"/>
          </a:xfrm>
          <a:prstGeom prst="curvedLef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rial" panose="020B0604020202020204" pitchFamily="34" charset="0"/>
              <a:cs typeface="Arial" panose="020B0604020202020204" pitchFamily="34" charset="0"/>
            </a:endParaRPr>
          </a:p>
        </p:txBody>
      </p:sp>
      <p:sp>
        <p:nvSpPr>
          <p:cNvPr id="7" name="TextBox 6"/>
          <p:cNvSpPr txBox="1"/>
          <p:nvPr/>
        </p:nvSpPr>
        <p:spPr>
          <a:xfrm>
            <a:off x="1730030" y="1569027"/>
            <a:ext cx="1203776" cy="646331"/>
          </a:xfrm>
          <a:prstGeom prst="rect">
            <a:avLst/>
          </a:prstGeom>
          <a:noFill/>
        </p:spPr>
        <p:txBody>
          <a:bodyPr wrap="square" rtlCol="0">
            <a:spAutoFit/>
          </a:bodyPr>
          <a:lstStyle/>
          <a:p>
            <a:pPr algn="r"/>
            <a:r>
              <a:rPr lang="en-US" sz="1200" b="1" dirty="0">
                <a:solidFill>
                  <a:srgbClr val="C00000"/>
                </a:solidFill>
                <a:latin typeface="Arial" panose="020B0604020202020204" pitchFamily="34" charset="0"/>
                <a:cs typeface="Arial" panose="020B0604020202020204" pitchFamily="34" charset="0"/>
              </a:rPr>
              <a:t>Bile Acids</a:t>
            </a:r>
          </a:p>
          <a:p>
            <a:pPr algn="r"/>
            <a:r>
              <a:rPr lang="en-US" sz="1200" b="1" dirty="0" smtClean="0">
                <a:solidFill>
                  <a:srgbClr val="C00000"/>
                </a:solidFill>
                <a:latin typeface="Arial" panose="020B0604020202020204" pitchFamily="34" charset="0"/>
                <a:cs typeface="Arial" panose="020B0604020202020204" pitchFamily="34" charset="0"/>
              </a:rPr>
              <a:t>In Systemic Blood</a:t>
            </a:r>
            <a:endParaRPr lang="en-US" sz="1200" b="1" dirty="0">
              <a:solidFill>
                <a:srgbClr val="C0000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B6F15528-21DE-4FAA-801E-634DDDAF4B2B}" type="slidenum">
              <a:rPr lang="en-US" smtClean="0">
                <a:solidFill>
                  <a:srgbClr val="D4D2D0">
                    <a:shade val="50000"/>
                  </a:srgbClr>
                </a:solidFill>
                <a:latin typeface="Arial" panose="020B0604020202020204" pitchFamily="34" charset="0"/>
                <a:cs typeface="Arial" panose="020B0604020202020204" pitchFamily="34" charset="0"/>
              </a:rPr>
              <a:pPr/>
              <a:t>3</a:t>
            </a:fld>
            <a:endParaRPr lang="en-US">
              <a:solidFill>
                <a:srgbClr val="D4D2D0">
                  <a:shade val="50000"/>
                </a:srgbClr>
              </a:solidFill>
              <a:latin typeface="Arial" panose="020B0604020202020204" pitchFamily="34" charset="0"/>
              <a:cs typeface="Arial" panose="020B0604020202020204" pitchFamily="34" charset="0"/>
            </a:endParaRPr>
          </a:p>
        </p:txBody>
      </p:sp>
      <p:grpSp>
        <p:nvGrpSpPr>
          <p:cNvPr id="3" name="Group 2"/>
          <p:cNvGrpSpPr/>
          <p:nvPr/>
        </p:nvGrpSpPr>
        <p:grpSpPr>
          <a:xfrm>
            <a:off x="4299477" y="5508493"/>
            <a:ext cx="855739" cy="758470"/>
            <a:chOff x="4299477" y="5508493"/>
            <a:chExt cx="855739" cy="758470"/>
          </a:xfrm>
        </p:grpSpPr>
        <p:pic>
          <p:nvPicPr>
            <p:cNvPr id="51" name="Picture 4" descr="File:Cholestyramine resin.png">
              <a:hlinkClick r:id="rId14"/>
            </p:cNvPr>
            <p:cNvPicPr>
              <a:picLocks noChangeAspect="1" noChangeArrowheads="1"/>
            </p:cNvPicPr>
            <p:nvPr/>
          </p:nvPicPr>
          <p:blipFill>
            <a:blip r:embed="rId15" cstate="print">
              <a:extLst>
                <a:ext uri="{BEBA8EAE-BF5A-486C-A8C5-ECC9F3942E4B}">
                  <a14:imgProps xmlns:a14="http://schemas.microsoft.com/office/drawing/2010/main">
                    <a14:imgLayer r:embed="rId16">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99477" y="5508493"/>
              <a:ext cx="855739" cy="758470"/>
            </a:xfrm>
            <a:prstGeom prst="rect">
              <a:avLst/>
            </a:prstGeom>
            <a:noFill/>
            <a:extLst>
              <a:ext uri="{909E8E84-426E-40DD-AFC4-6F175D3DCCD1}">
                <a14:hiddenFill xmlns:a14="http://schemas.microsoft.com/office/drawing/2010/main">
                  <a:solidFill>
                    <a:srgbClr val="FFFFFF"/>
                  </a:solidFill>
                </a14:hiddenFill>
              </a:ext>
            </a:extLst>
          </p:spPr>
        </p:pic>
        <p:sp>
          <p:nvSpPr>
            <p:cNvPr id="52" name="Oval 51"/>
            <p:cNvSpPr/>
            <p:nvPr/>
          </p:nvSpPr>
          <p:spPr>
            <a:xfrm>
              <a:off x="4801204" y="5985246"/>
              <a:ext cx="111125" cy="111208"/>
            </a:xfrm>
            <a:prstGeom prst="ellipse">
              <a:avLst/>
            </a:prstGeom>
            <a:solidFill>
              <a:srgbClr val="00B050"/>
            </a:solidFill>
            <a:ln>
              <a:solidFill>
                <a:srgbClr val="002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53" name="Oval 52"/>
            <p:cNvSpPr/>
            <p:nvPr/>
          </p:nvSpPr>
          <p:spPr>
            <a:xfrm>
              <a:off x="4653567" y="5925316"/>
              <a:ext cx="111125" cy="111208"/>
            </a:xfrm>
            <a:prstGeom prst="ellipse">
              <a:avLst/>
            </a:prstGeom>
            <a:solidFill>
              <a:srgbClr val="00B050"/>
            </a:solidFill>
            <a:ln>
              <a:solidFill>
                <a:srgbClr val="002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54" name="Oval 53"/>
            <p:cNvSpPr/>
            <p:nvPr/>
          </p:nvSpPr>
          <p:spPr>
            <a:xfrm>
              <a:off x="4805967" y="6077716"/>
              <a:ext cx="111125" cy="111208"/>
            </a:xfrm>
            <a:prstGeom prst="ellipse">
              <a:avLst/>
            </a:prstGeom>
            <a:solidFill>
              <a:srgbClr val="00B050"/>
            </a:solidFill>
            <a:ln>
              <a:solidFill>
                <a:srgbClr val="002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55" name="Oval 54"/>
            <p:cNvSpPr/>
            <p:nvPr/>
          </p:nvSpPr>
          <p:spPr>
            <a:xfrm>
              <a:off x="4693016" y="6023651"/>
              <a:ext cx="111125" cy="111208"/>
            </a:xfrm>
            <a:prstGeom prst="ellipse">
              <a:avLst/>
            </a:prstGeom>
            <a:solidFill>
              <a:srgbClr val="00B050"/>
            </a:solidFill>
            <a:ln>
              <a:solidFill>
                <a:srgbClr val="002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sp>
        <p:nvSpPr>
          <p:cNvPr id="2" name="Cloud Callout 1"/>
          <p:cNvSpPr/>
          <p:nvPr/>
        </p:nvSpPr>
        <p:spPr>
          <a:xfrm>
            <a:off x="5800960" y="4847431"/>
            <a:ext cx="2688350" cy="1176219"/>
          </a:xfrm>
          <a:prstGeom prst="cloudCallout">
            <a:avLst>
              <a:gd name="adj1" fmla="val -69527"/>
              <a:gd name="adj2" fmla="val 54456"/>
            </a:avLst>
          </a:prstGeom>
          <a:solidFill>
            <a:schemeClr val="accent1">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rgbClr val="C00000"/>
                </a:solidFill>
                <a:latin typeface="Arial" panose="020B0604020202020204" pitchFamily="34" charset="0"/>
                <a:cs typeface="Arial" panose="020B0604020202020204" pitchFamily="34" charset="0"/>
              </a:rPr>
              <a:t>BAS increases defecation of Bile</a:t>
            </a:r>
            <a:endParaRPr lang="en-US" sz="1600" b="1" dirty="0">
              <a:solidFill>
                <a:srgbClr val="C00000"/>
              </a:solidFill>
              <a:latin typeface="Arial" panose="020B0604020202020204" pitchFamily="34" charset="0"/>
              <a:cs typeface="Arial" panose="020B0604020202020204" pitchFamily="34" charset="0"/>
            </a:endParaRPr>
          </a:p>
        </p:txBody>
      </p:sp>
      <p:pic>
        <p:nvPicPr>
          <p:cNvPr id="56" name="Picture 55"/>
          <p:cNvPicPr>
            <a:picLocks noChangeAspect="1"/>
          </p:cNvPicPr>
          <p:nvPr/>
        </p:nvPicPr>
        <p:blipFill>
          <a:blip r:embed="rId17" cstate="print">
            <a:extLst>
              <a:ext uri="{BEBA8EAE-BF5A-486C-A8C5-ECC9F3942E4B}">
                <a14:imgProps xmlns:a14="http://schemas.microsoft.com/office/drawing/2010/main">
                  <a14:imgLayer r:embed="rId18">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custDataLst>
      <p:tags r:id="rId1"/>
    </p:custDataLst>
    <p:extLst>
      <p:ext uri="{BB962C8B-B14F-4D97-AF65-F5344CB8AC3E}">
        <p14:creationId xmlns:p14="http://schemas.microsoft.com/office/powerpoint/2010/main" val="4211821125"/>
      </p:ext>
    </p:extLst>
  </p:cSld>
  <p:clrMapOvr>
    <a:masterClrMapping/>
  </p:clrMapOvr>
  <p:transition advTm="37928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box(in)">
                                      <p:cBhvr>
                                        <p:cTn id="23" dur="500"/>
                                        <p:tgtEl>
                                          <p:spTgt spid="77"/>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box(in)">
                                      <p:cBhvr>
                                        <p:cTn id="26" dur="500"/>
                                        <p:tgtEl>
                                          <p:spTgt spid="7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493"/>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7494"/>
                                        </p:tgtEl>
                                        <p:attrNameLst>
                                          <p:attrName>style.visibility</p:attrName>
                                        </p:attrNameLst>
                                      </p:cBhvr>
                                      <p:to>
                                        <p:strVal val="visible"/>
                                      </p:to>
                                    </p:set>
                                  </p:childTnLst>
                                </p:cTn>
                              </p:par>
                              <p:par>
                                <p:cTn id="37" presetID="4" presetClass="entr" presetSubtype="16" fill="hold" grpId="0" nodeType="withEffect" nodePh="1">
                                  <p:stCondLst>
                                    <p:cond delay="0"/>
                                  </p:stCondLst>
                                  <p:endCondLst>
                                    <p:cond evt="begin" delay="0">
                                      <p:tn val="37"/>
                                    </p:cond>
                                  </p:endCondLst>
                                  <p:childTnLst>
                                    <p:set>
                                      <p:cBhvr>
                                        <p:cTn id="38" dur="1" fill="hold">
                                          <p:stCondLst>
                                            <p:cond delay="0"/>
                                          </p:stCondLst>
                                        </p:cTn>
                                        <p:tgtEl>
                                          <p:spTgt spid="21511"/>
                                        </p:tgtEl>
                                        <p:attrNameLst>
                                          <p:attrName>style.visibility</p:attrName>
                                        </p:attrNameLst>
                                      </p:cBhvr>
                                      <p:to>
                                        <p:strVal val="visible"/>
                                      </p:to>
                                    </p:set>
                                    <p:animEffect transition="in" filter="box(in)">
                                      <p:cBhvr>
                                        <p:cTn id="39" dur="500"/>
                                        <p:tgtEl>
                                          <p:spTgt spid="21511"/>
                                        </p:tgtEl>
                                      </p:cBhvr>
                                    </p:animEffect>
                                  </p:childTnLst>
                                </p:cTn>
                              </p:par>
                              <p:par>
                                <p:cTn id="40" presetID="1" presetClass="entr" presetSubtype="0" fill="hold" grpId="1" nodeType="withEffect" nodePh="1">
                                  <p:stCondLst>
                                    <p:cond delay="0"/>
                                  </p:stCondLst>
                                  <p:endCondLst>
                                    <p:cond evt="begin" delay="0">
                                      <p:tn val="40"/>
                                    </p:cond>
                                  </p:endCondLst>
                                  <p:childTnLst>
                                    <p:set>
                                      <p:cBhvr>
                                        <p:cTn id="41" dur="1" fill="hold">
                                          <p:stCondLst>
                                            <p:cond delay="0"/>
                                          </p:stCondLst>
                                        </p:cTn>
                                        <p:tgtEl>
                                          <p:spTgt spid="21511"/>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arn(inVertical)">
                                      <p:cBhvr>
                                        <p:cTn id="46" dur="500"/>
                                        <p:tgtEl>
                                          <p:spTgt spid="7"/>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Vertical)">
                                      <p:cBhvr>
                                        <p:cTn id="49" dur="500"/>
                                        <p:tgtEl>
                                          <p:spTgt spid="6"/>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inVertical)">
                                      <p:cBhvr>
                                        <p:cTn id="54" dur="500"/>
                                        <p:tgtEl>
                                          <p:spTgt spid="2"/>
                                        </p:tgtEl>
                                      </p:cBhvr>
                                    </p:animEffect>
                                  </p:childTnLst>
                                </p:cTn>
                              </p:par>
                              <p:par>
                                <p:cTn id="55" presetID="53" presetClass="entr" presetSubtype="16"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500" fill="hold"/>
                                        <p:tgtEl>
                                          <p:spTgt spid="3"/>
                                        </p:tgtEl>
                                        <p:attrNameLst>
                                          <p:attrName>ppt_w</p:attrName>
                                        </p:attrNameLst>
                                      </p:cBhvr>
                                      <p:tavLst>
                                        <p:tav tm="0">
                                          <p:val>
                                            <p:fltVal val="0"/>
                                          </p:val>
                                        </p:tav>
                                        <p:tav tm="100000">
                                          <p:val>
                                            <p:strVal val="#ppt_w"/>
                                          </p:val>
                                        </p:tav>
                                      </p:tavLst>
                                    </p:anim>
                                    <p:anim calcmode="lin" valueType="num">
                                      <p:cBhvr>
                                        <p:cTn id="58" dur="500" fill="hold"/>
                                        <p:tgtEl>
                                          <p:spTgt spid="3"/>
                                        </p:tgtEl>
                                        <p:attrNameLst>
                                          <p:attrName>ppt_h</p:attrName>
                                        </p:attrNameLst>
                                      </p:cBhvr>
                                      <p:tavLst>
                                        <p:tav tm="0">
                                          <p:val>
                                            <p:fltVal val="0"/>
                                          </p:val>
                                        </p:tav>
                                        <p:tav tm="100000">
                                          <p:val>
                                            <p:strVal val="#ppt_h"/>
                                          </p:val>
                                        </p:tav>
                                      </p:tavLst>
                                    </p:anim>
                                    <p:animEffect transition="in" filter="fade">
                                      <p:cBhvr>
                                        <p:cTn id="5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P spid="21511" grpId="1"/>
      <p:bldP spid="183" grpId="0"/>
      <p:bldP spid="17493" grpId="0"/>
      <p:bldP spid="17494" grpId="0"/>
      <p:bldGraphic spid="77" grpId="0">
        <p:bldAsOne/>
      </p:bldGraphic>
      <p:bldGraphic spid="78" grpId="0">
        <p:bldAsOne/>
      </p:bldGraphic>
      <p:bldP spid="6" grpId="0" animBg="1"/>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Rounded Rectangle 104"/>
          <p:cNvSpPr/>
          <p:nvPr/>
        </p:nvSpPr>
        <p:spPr>
          <a:xfrm>
            <a:off x="7334366" y="2565191"/>
            <a:ext cx="1200034" cy="2874284"/>
          </a:xfrm>
          <a:prstGeom prst="roundRect">
            <a:avLst>
              <a:gd name="adj" fmla="val 7523"/>
            </a:avLst>
          </a:prstGeom>
          <a:solidFill>
            <a:srgbClr val="C8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4" name="Rounded Rectangle 3"/>
          <p:cNvSpPr/>
          <p:nvPr/>
        </p:nvSpPr>
        <p:spPr>
          <a:xfrm>
            <a:off x="609600" y="2576016"/>
            <a:ext cx="1200034" cy="2863068"/>
          </a:xfrm>
          <a:prstGeom prst="roundRect">
            <a:avLst>
              <a:gd name="adj" fmla="val 752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 name="Rounded Rectangle 3"/>
          <p:cNvSpPr/>
          <p:nvPr/>
        </p:nvSpPr>
        <p:spPr>
          <a:xfrm>
            <a:off x="5495714" y="2602158"/>
            <a:ext cx="2343149" cy="2800350"/>
          </a:xfrm>
          <a:custGeom>
            <a:avLst/>
            <a:gdLst>
              <a:gd name="connsiteX0" fmla="*/ 0 w 2286000"/>
              <a:gd name="connsiteY0" fmla="*/ 342907 h 2057400"/>
              <a:gd name="connsiteX1" fmla="*/ 342907 w 2286000"/>
              <a:gd name="connsiteY1" fmla="*/ 0 h 2057400"/>
              <a:gd name="connsiteX2" fmla="*/ 1943093 w 2286000"/>
              <a:gd name="connsiteY2" fmla="*/ 0 h 2057400"/>
              <a:gd name="connsiteX3" fmla="*/ 2286000 w 2286000"/>
              <a:gd name="connsiteY3" fmla="*/ 342907 h 2057400"/>
              <a:gd name="connsiteX4" fmla="*/ 2286000 w 2286000"/>
              <a:gd name="connsiteY4" fmla="*/ 1714493 h 2057400"/>
              <a:gd name="connsiteX5" fmla="*/ 1943093 w 2286000"/>
              <a:gd name="connsiteY5" fmla="*/ 2057400 h 2057400"/>
              <a:gd name="connsiteX6" fmla="*/ 342907 w 2286000"/>
              <a:gd name="connsiteY6" fmla="*/ 2057400 h 2057400"/>
              <a:gd name="connsiteX7" fmla="*/ 0 w 2286000"/>
              <a:gd name="connsiteY7" fmla="*/ 1714493 h 2057400"/>
              <a:gd name="connsiteX8" fmla="*/ 0 w 2286000"/>
              <a:gd name="connsiteY8" fmla="*/ 342907 h 2057400"/>
              <a:gd name="connsiteX0" fmla="*/ 32974 w 2318974"/>
              <a:gd name="connsiteY0" fmla="*/ 342907 h 2057400"/>
              <a:gd name="connsiteX1" fmla="*/ 23449 w 2318974"/>
              <a:gd name="connsiteY1" fmla="*/ 352425 h 2057400"/>
              <a:gd name="connsiteX2" fmla="*/ 375881 w 2318974"/>
              <a:gd name="connsiteY2" fmla="*/ 0 h 2057400"/>
              <a:gd name="connsiteX3" fmla="*/ 1976067 w 2318974"/>
              <a:gd name="connsiteY3" fmla="*/ 0 h 2057400"/>
              <a:gd name="connsiteX4" fmla="*/ 2318974 w 2318974"/>
              <a:gd name="connsiteY4" fmla="*/ 342907 h 2057400"/>
              <a:gd name="connsiteX5" fmla="*/ 2318974 w 2318974"/>
              <a:gd name="connsiteY5" fmla="*/ 1714493 h 2057400"/>
              <a:gd name="connsiteX6" fmla="*/ 1976067 w 2318974"/>
              <a:gd name="connsiteY6" fmla="*/ 2057400 h 2057400"/>
              <a:gd name="connsiteX7" fmla="*/ 375881 w 2318974"/>
              <a:gd name="connsiteY7" fmla="*/ 2057400 h 2057400"/>
              <a:gd name="connsiteX8" fmla="*/ 32974 w 2318974"/>
              <a:gd name="connsiteY8" fmla="*/ 1714493 h 2057400"/>
              <a:gd name="connsiteX9" fmla="*/ 32974 w 2318974"/>
              <a:gd name="connsiteY9" fmla="*/ 342907 h 2057400"/>
              <a:gd name="connsiteX0" fmla="*/ 8 w 2286008"/>
              <a:gd name="connsiteY0" fmla="*/ 342907 h 2057400"/>
              <a:gd name="connsiteX1" fmla="*/ 314333 w 2286008"/>
              <a:gd name="connsiteY1" fmla="*/ 190500 h 2057400"/>
              <a:gd name="connsiteX2" fmla="*/ 342915 w 2286008"/>
              <a:gd name="connsiteY2" fmla="*/ 0 h 2057400"/>
              <a:gd name="connsiteX3" fmla="*/ 1943101 w 2286008"/>
              <a:gd name="connsiteY3" fmla="*/ 0 h 2057400"/>
              <a:gd name="connsiteX4" fmla="*/ 2286008 w 2286008"/>
              <a:gd name="connsiteY4" fmla="*/ 342907 h 2057400"/>
              <a:gd name="connsiteX5" fmla="*/ 2286008 w 2286008"/>
              <a:gd name="connsiteY5" fmla="*/ 1714493 h 2057400"/>
              <a:gd name="connsiteX6" fmla="*/ 1943101 w 2286008"/>
              <a:gd name="connsiteY6" fmla="*/ 2057400 h 2057400"/>
              <a:gd name="connsiteX7" fmla="*/ 342915 w 2286008"/>
              <a:gd name="connsiteY7" fmla="*/ 2057400 h 2057400"/>
              <a:gd name="connsiteX8" fmla="*/ 8 w 2286008"/>
              <a:gd name="connsiteY8" fmla="*/ 1714493 h 2057400"/>
              <a:gd name="connsiteX9" fmla="*/ 8 w 2286008"/>
              <a:gd name="connsiteY9" fmla="*/ 342907 h 2057400"/>
              <a:gd name="connsiteX0" fmla="*/ 9525 w 2295525"/>
              <a:gd name="connsiteY0" fmla="*/ 342907 h 2057400"/>
              <a:gd name="connsiteX1" fmla="*/ 323850 w 2295525"/>
              <a:gd name="connsiteY1" fmla="*/ 190500 h 2057400"/>
              <a:gd name="connsiteX2" fmla="*/ 352432 w 2295525"/>
              <a:gd name="connsiteY2" fmla="*/ 0 h 2057400"/>
              <a:gd name="connsiteX3" fmla="*/ 1952618 w 2295525"/>
              <a:gd name="connsiteY3" fmla="*/ 0 h 2057400"/>
              <a:gd name="connsiteX4" fmla="*/ 2295525 w 2295525"/>
              <a:gd name="connsiteY4" fmla="*/ 342907 h 2057400"/>
              <a:gd name="connsiteX5" fmla="*/ 2295525 w 2295525"/>
              <a:gd name="connsiteY5" fmla="*/ 1714493 h 2057400"/>
              <a:gd name="connsiteX6" fmla="*/ 1952618 w 2295525"/>
              <a:gd name="connsiteY6" fmla="*/ 2057400 h 2057400"/>
              <a:gd name="connsiteX7" fmla="*/ 352432 w 2295525"/>
              <a:gd name="connsiteY7" fmla="*/ 2057400 h 2057400"/>
              <a:gd name="connsiteX8" fmla="*/ 9525 w 2295525"/>
              <a:gd name="connsiteY8" fmla="*/ 1714493 h 2057400"/>
              <a:gd name="connsiteX9" fmla="*/ 0 w 2295525"/>
              <a:gd name="connsiteY9" fmla="*/ 533400 h 2057400"/>
              <a:gd name="connsiteX10" fmla="*/ 9525 w 2295525"/>
              <a:gd name="connsiteY10" fmla="*/ 342907 h 2057400"/>
              <a:gd name="connsiteX0" fmla="*/ 9525 w 2295525"/>
              <a:gd name="connsiteY0" fmla="*/ 342907 h 2057400"/>
              <a:gd name="connsiteX1" fmla="*/ 323850 w 2295525"/>
              <a:gd name="connsiteY1" fmla="*/ 190500 h 2057400"/>
              <a:gd name="connsiteX2" fmla="*/ 352432 w 2295525"/>
              <a:gd name="connsiteY2" fmla="*/ 0 h 2057400"/>
              <a:gd name="connsiteX3" fmla="*/ 1952618 w 2295525"/>
              <a:gd name="connsiteY3" fmla="*/ 0 h 2057400"/>
              <a:gd name="connsiteX4" fmla="*/ 2295525 w 2295525"/>
              <a:gd name="connsiteY4" fmla="*/ 342907 h 2057400"/>
              <a:gd name="connsiteX5" fmla="*/ 2295525 w 2295525"/>
              <a:gd name="connsiteY5" fmla="*/ 1714493 h 2057400"/>
              <a:gd name="connsiteX6" fmla="*/ 1952618 w 2295525"/>
              <a:gd name="connsiteY6" fmla="*/ 2057400 h 2057400"/>
              <a:gd name="connsiteX7" fmla="*/ 352432 w 2295525"/>
              <a:gd name="connsiteY7" fmla="*/ 2057400 h 2057400"/>
              <a:gd name="connsiteX8" fmla="*/ 9525 w 2295525"/>
              <a:gd name="connsiteY8" fmla="*/ 1714493 h 2057400"/>
              <a:gd name="connsiteX9" fmla="*/ 1 w 2295525"/>
              <a:gd name="connsiteY9" fmla="*/ 590550 h 2057400"/>
              <a:gd name="connsiteX10" fmla="*/ 0 w 2295525"/>
              <a:gd name="connsiteY10" fmla="*/ 533400 h 2057400"/>
              <a:gd name="connsiteX11" fmla="*/ 9525 w 2295525"/>
              <a:gd name="connsiteY11" fmla="*/ 342907 h 2057400"/>
              <a:gd name="connsiteX0" fmla="*/ 32342 w 2318342"/>
              <a:gd name="connsiteY0" fmla="*/ 342907 h 2057400"/>
              <a:gd name="connsiteX1" fmla="*/ 346667 w 2318342"/>
              <a:gd name="connsiteY1" fmla="*/ 190500 h 2057400"/>
              <a:gd name="connsiteX2" fmla="*/ 375249 w 2318342"/>
              <a:gd name="connsiteY2" fmla="*/ 0 h 2057400"/>
              <a:gd name="connsiteX3" fmla="*/ 1975435 w 2318342"/>
              <a:gd name="connsiteY3" fmla="*/ 0 h 2057400"/>
              <a:gd name="connsiteX4" fmla="*/ 2318342 w 2318342"/>
              <a:gd name="connsiteY4" fmla="*/ 342907 h 2057400"/>
              <a:gd name="connsiteX5" fmla="*/ 2318342 w 2318342"/>
              <a:gd name="connsiteY5" fmla="*/ 1714493 h 2057400"/>
              <a:gd name="connsiteX6" fmla="*/ 1975435 w 2318342"/>
              <a:gd name="connsiteY6" fmla="*/ 2057400 h 2057400"/>
              <a:gd name="connsiteX7" fmla="*/ 375249 w 2318342"/>
              <a:gd name="connsiteY7" fmla="*/ 2057400 h 2057400"/>
              <a:gd name="connsiteX8" fmla="*/ 32342 w 2318342"/>
              <a:gd name="connsiteY8" fmla="*/ 1714493 h 2057400"/>
              <a:gd name="connsiteX9" fmla="*/ 13293 w 2318342"/>
              <a:gd name="connsiteY9" fmla="*/ 809625 h 2057400"/>
              <a:gd name="connsiteX10" fmla="*/ 22818 w 2318342"/>
              <a:gd name="connsiteY10" fmla="*/ 590550 h 2057400"/>
              <a:gd name="connsiteX11" fmla="*/ 22817 w 2318342"/>
              <a:gd name="connsiteY11" fmla="*/ 533400 h 2057400"/>
              <a:gd name="connsiteX12" fmla="*/ 32342 w 2318342"/>
              <a:gd name="connsiteY12" fmla="*/ 342907 h 2057400"/>
              <a:gd name="connsiteX0" fmla="*/ 32342 w 2318342"/>
              <a:gd name="connsiteY0" fmla="*/ 342907 h 2057400"/>
              <a:gd name="connsiteX1" fmla="*/ 346667 w 2318342"/>
              <a:gd name="connsiteY1" fmla="*/ 190500 h 2057400"/>
              <a:gd name="connsiteX2" fmla="*/ 375249 w 2318342"/>
              <a:gd name="connsiteY2" fmla="*/ 0 h 2057400"/>
              <a:gd name="connsiteX3" fmla="*/ 1975435 w 2318342"/>
              <a:gd name="connsiteY3" fmla="*/ 0 h 2057400"/>
              <a:gd name="connsiteX4" fmla="*/ 2318342 w 2318342"/>
              <a:gd name="connsiteY4" fmla="*/ 342907 h 2057400"/>
              <a:gd name="connsiteX5" fmla="*/ 2318342 w 2318342"/>
              <a:gd name="connsiteY5" fmla="*/ 1714493 h 2057400"/>
              <a:gd name="connsiteX6" fmla="*/ 1975435 w 2318342"/>
              <a:gd name="connsiteY6" fmla="*/ 2057400 h 2057400"/>
              <a:gd name="connsiteX7" fmla="*/ 375249 w 2318342"/>
              <a:gd name="connsiteY7" fmla="*/ 2057400 h 2057400"/>
              <a:gd name="connsiteX8" fmla="*/ 32342 w 2318342"/>
              <a:gd name="connsiteY8" fmla="*/ 1714493 h 2057400"/>
              <a:gd name="connsiteX9" fmla="*/ 13293 w 2318342"/>
              <a:gd name="connsiteY9" fmla="*/ 809625 h 2057400"/>
              <a:gd name="connsiteX10" fmla="*/ 13293 w 2318342"/>
              <a:gd name="connsiteY10" fmla="*/ 809625 h 2057400"/>
              <a:gd name="connsiteX11" fmla="*/ 22818 w 2318342"/>
              <a:gd name="connsiteY11" fmla="*/ 590550 h 2057400"/>
              <a:gd name="connsiteX12" fmla="*/ 22817 w 2318342"/>
              <a:gd name="connsiteY12" fmla="*/ 533400 h 2057400"/>
              <a:gd name="connsiteX13" fmla="*/ 32342 w 2318342"/>
              <a:gd name="connsiteY13"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22772 w 2327821"/>
              <a:gd name="connsiteY10" fmla="*/ 809625 h 2057400"/>
              <a:gd name="connsiteX11" fmla="*/ 22772 w 2327821"/>
              <a:gd name="connsiteY11" fmla="*/ 809625 h 2057400"/>
              <a:gd name="connsiteX12" fmla="*/ 32297 w 2327821"/>
              <a:gd name="connsiteY12" fmla="*/ 590550 h 2057400"/>
              <a:gd name="connsiteX13" fmla="*/ 32296 w 2327821"/>
              <a:gd name="connsiteY13" fmla="*/ 533400 h 2057400"/>
              <a:gd name="connsiteX14" fmla="*/ 41821 w 2327821"/>
              <a:gd name="connsiteY14"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22772 w 2327821"/>
              <a:gd name="connsiteY12" fmla="*/ 809625 h 2057400"/>
              <a:gd name="connsiteX13" fmla="*/ 32297 w 2327821"/>
              <a:gd name="connsiteY13" fmla="*/ 590550 h 2057400"/>
              <a:gd name="connsiteX14" fmla="*/ 32296 w 2327821"/>
              <a:gd name="connsiteY14" fmla="*/ 533400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22772 w 2327821"/>
              <a:gd name="connsiteY12" fmla="*/ 809625 h 2057400"/>
              <a:gd name="connsiteX13" fmla="*/ 32297 w 2327821"/>
              <a:gd name="connsiteY13" fmla="*/ 590550 h 2057400"/>
              <a:gd name="connsiteX14" fmla="*/ 356146 w 2327821"/>
              <a:gd name="connsiteY14" fmla="*/ 504825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22772 w 2327821"/>
              <a:gd name="connsiteY12" fmla="*/ 809625 h 2057400"/>
              <a:gd name="connsiteX13" fmla="*/ 32297 w 2327821"/>
              <a:gd name="connsiteY13" fmla="*/ 590550 h 2057400"/>
              <a:gd name="connsiteX14" fmla="*/ 356146 w 2327821"/>
              <a:gd name="connsiteY14" fmla="*/ 504825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22772 w 2327821"/>
              <a:gd name="connsiteY12" fmla="*/ 809625 h 2057400"/>
              <a:gd name="connsiteX13" fmla="*/ 32297 w 2327821"/>
              <a:gd name="connsiteY13" fmla="*/ 590550 h 2057400"/>
              <a:gd name="connsiteX14" fmla="*/ 356146 w 2327821"/>
              <a:gd name="connsiteY14" fmla="*/ 533400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375197 w 2327821"/>
              <a:gd name="connsiteY12" fmla="*/ 809625 h 2057400"/>
              <a:gd name="connsiteX13" fmla="*/ 32297 w 2327821"/>
              <a:gd name="connsiteY13" fmla="*/ 590550 h 2057400"/>
              <a:gd name="connsiteX14" fmla="*/ 356146 w 2327821"/>
              <a:gd name="connsiteY14" fmla="*/ 533400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375198 w 2327821"/>
              <a:gd name="connsiteY10" fmla="*/ 1076325 h 2057400"/>
              <a:gd name="connsiteX11" fmla="*/ 22772 w 2327821"/>
              <a:gd name="connsiteY11" fmla="*/ 809625 h 2057400"/>
              <a:gd name="connsiteX12" fmla="*/ 375197 w 2327821"/>
              <a:gd name="connsiteY12" fmla="*/ 809625 h 2057400"/>
              <a:gd name="connsiteX13" fmla="*/ 32297 w 2327821"/>
              <a:gd name="connsiteY13" fmla="*/ 590550 h 2057400"/>
              <a:gd name="connsiteX14" fmla="*/ 356146 w 2327821"/>
              <a:gd name="connsiteY14" fmla="*/ 533400 h 2057400"/>
              <a:gd name="connsiteX15" fmla="*/ 41821 w 2327821"/>
              <a:gd name="connsiteY15" fmla="*/ 342907 h 2057400"/>
              <a:gd name="connsiteX0" fmla="*/ 25350 w 2311350"/>
              <a:gd name="connsiteY0" fmla="*/ 342907 h 2057400"/>
              <a:gd name="connsiteX1" fmla="*/ 339675 w 2311350"/>
              <a:gd name="connsiteY1" fmla="*/ 190500 h 2057400"/>
              <a:gd name="connsiteX2" fmla="*/ 368257 w 2311350"/>
              <a:gd name="connsiteY2" fmla="*/ 0 h 2057400"/>
              <a:gd name="connsiteX3" fmla="*/ 1968443 w 2311350"/>
              <a:gd name="connsiteY3" fmla="*/ 0 h 2057400"/>
              <a:gd name="connsiteX4" fmla="*/ 2311350 w 2311350"/>
              <a:gd name="connsiteY4" fmla="*/ 342907 h 2057400"/>
              <a:gd name="connsiteX5" fmla="*/ 2311350 w 2311350"/>
              <a:gd name="connsiteY5" fmla="*/ 1714493 h 2057400"/>
              <a:gd name="connsiteX6" fmla="*/ 1968443 w 2311350"/>
              <a:gd name="connsiteY6" fmla="*/ 2057400 h 2057400"/>
              <a:gd name="connsiteX7" fmla="*/ 368257 w 2311350"/>
              <a:gd name="connsiteY7" fmla="*/ 2057400 h 2057400"/>
              <a:gd name="connsiteX8" fmla="*/ 25350 w 2311350"/>
              <a:gd name="connsiteY8" fmla="*/ 1714493 h 2057400"/>
              <a:gd name="connsiteX9" fmla="*/ 34876 w 2311350"/>
              <a:gd name="connsiteY9" fmla="*/ 1171575 h 2057400"/>
              <a:gd name="connsiteX10" fmla="*/ 358727 w 2311350"/>
              <a:gd name="connsiteY10" fmla="*/ 1076325 h 2057400"/>
              <a:gd name="connsiteX11" fmla="*/ 6301 w 2311350"/>
              <a:gd name="connsiteY11" fmla="*/ 809625 h 2057400"/>
              <a:gd name="connsiteX12" fmla="*/ 358726 w 2311350"/>
              <a:gd name="connsiteY12" fmla="*/ 809625 h 2057400"/>
              <a:gd name="connsiteX13" fmla="*/ 15826 w 2311350"/>
              <a:gd name="connsiteY13" fmla="*/ 590550 h 2057400"/>
              <a:gd name="connsiteX14" fmla="*/ 339675 w 2311350"/>
              <a:gd name="connsiteY14" fmla="*/ 533400 h 2057400"/>
              <a:gd name="connsiteX15" fmla="*/ 25350 w 2311350"/>
              <a:gd name="connsiteY15" fmla="*/ 342907 h 2057400"/>
              <a:gd name="connsiteX0" fmla="*/ 43772 w 2329772"/>
              <a:gd name="connsiteY0" fmla="*/ 342907 h 2057400"/>
              <a:gd name="connsiteX1" fmla="*/ 358097 w 2329772"/>
              <a:gd name="connsiteY1" fmla="*/ 190500 h 2057400"/>
              <a:gd name="connsiteX2" fmla="*/ 386679 w 2329772"/>
              <a:gd name="connsiteY2" fmla="*/ 0 h 2057400"/>
              <a:gd name="connsiteX3" fmla="*/ 1986865 w 2329772"/>
              <a:gd name="connsiteY3" fmla="*/ 0 h 2057400"/>
              <a:gd name="connsiteX4" fmla="*/ 2329772 w 2329772"/>
              <a:gd name="connsiteY4" fmla="*/ 342907 h 2057400"/>
              <a:gd name="connsiteX5" fmla="*/ 2329772 w 2329772"/>
              <a:gd name="connsiteY5" fmla="*/ 1714493 h 2057400"/>
              <a:gd name="connsiteX6" fmla="*/ 1986865 w 2329772"/>
              <a:gd name="connsiteY6" fmla="*/ 2057400 h 2057400"/>
              <a:gd name="connsiteX7" fmla="*/ 386679 w 2329772"/>
              <a:gd name="connsiteY7" fmla="*/ 2057400 h 2057400"/>
              <a:gd name="connsiteX8" fmla="*/ 43772 w 2329772"/>
              <a:gd name="connsiteY8" fmla="*/ 1714493 h 2057400"/>
              <a:gd name="connsiteX9" fmla="*/ 5673 w 2329772"/>
              <a:gd name="connsiteY9" fmla="*/ 1438275 h 2057400"/>
              <a:gd name="connsiteX10" fmla="*/ 53298 w 2329772"/>
              <a:gd name="connsiteY10" fmla="*/ 1171575 h 2057400"/>
              <a:gd name="connsiteX11" fmla="*/ 377149 w 2329772"/>
              <a:gd name="connsiteY11" fmla="*/ 1076325 h 2057400"/>
              <a:gd name="connsiteX12" fmla="*/ 24723 w 2329772"/>
              <a:gd name="connsiteY12" fmla="*/ 809625 h 2057400"/>
              <a:gd name="connsiteX13" fmla="*/ 377148 w 2329772"/>
              <a:gd name="connsiteY13" fmla="*/ 809625 h 2057400"/>
              <a:gd name="connsiteX14" fmla="*/ 34248 w 2329772"/>
              <a:gd name="connsiteY14" fmla="*/ 590550 h 2057400"/>
              <a:gd name="connsiteX15" fmla="*/ 358097 w 2329772"/>
              <a:gd name="connsiteY15" fmla="*/ 533400 h 2057400"/>
              <a:gd name="connsiteX16" fmla="*/ 43772 w 2329772"/>
              <a:gd name="connsiteY16" fmla="*/ 342907 h 2057400"/>
              <a:gd name="connsiteX0" fmla="*/ 19055 w 2305055"/>
              <a:gd name="connsiteY0" fmla="*/ 342907 h 2057400"/>
              <a:gd name="connsiteX1" fmla="*/ 333380 w 2305055"/>
              <a:gd name="connsiteY1" fmla="*/ 190500 h 2057400"/>
              <a:gd name="connsiteX2" fmla="*/ 361962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361962 w 2305055"/>
              <a:gd name="connsiteY7" fmla="*/ 2057400 h 2057400"/>
              <a:gd name="connsiteX8" fmla="*/ 19055 w 2305055"/>
              <a:gd name="connsiteY8" fmla="*/ 1714493 h 2057400"/>
              <a:gd name="connsiteX9" fmla="*/ 371481 w 2305055"/>
              <a:gd name="connsiteY9" fmla="*/ 1428750 h 2057400"/>
              <a:gd name="connsiteX10" fmla="*/ 28581 w 2305055"/>
              <a:gd name="connsiteY10" fmla="*/ 1171575 h 2057400"/>
              <a:gd name="connsiteX11" fmla="*/ 352432 w 2305055"/>
              <a:gd name="connsiteY11" fmla="*/ 1076325 h 2057400"/>
              <a:gd name="connsiteX12" fmla="*/ 6 w 2305055"/>
              <a:gd name="connsiteY12" fmla="*/ 809625 h 2057400"/>
              <a:gd name="connsiteX13" fmla="*/ 352431 w 2305055"/>
              <a:gd name="connsiteY13" fmla="*/ 809625 h 2057400"/>
              <a:gd name="connsiteX14" fmla="*/ 9531 w 2305055"/>
              <a:gd name="connsiteY14" fmla="*/ 590550 h 2057400"/>
              <a:gd name="connsiteX15" fmla="*/ 333380 w 2305055"/>
              <a:gd name="connsiteY15" fmla="*/ 533400 h 2057400"/>
              <a:gd name="connsiteX16" fmla="*/ 19055 w 2305055"/>
              <a:gd name="connsiteY16" fmla="*/ 342907 h 2057400"/>
              <a:gd name="connsiteX0" fmla="*/ 19055 w 2305055"/>
              <a:gd name="connsiteY0" fmla="*/ 342907 h 2057400"/>
              <a:gd name="connsiteX1" fmla="*/ 333380 w 2305055"/>
              <a:gd name="connsiteY1" fmla="*/ 190500 h 2057400"/>
              <a:gd name="connsiteX2" fmla="*/ 361962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19055 w 2305055"/>
              <a:gd name="connsiteY8" fmla="*/ 1714493 h 2057400"/>
              <a:gd name="connsiteX9" fmla="*/ 371481 w 2305055"/>
              <a:gd name="connsiteY9" fmla="*/ 1428750 h 2057400"/>
              <a:gd name="connsiteX10" fmla="*/ 28581 w 2305055"/>
              <a:gd name="connsiteY10" fmla="*/ 1171575 h 2057400"/>
              <a:gd name="connsiteX11" fmla="*/ 352432 w 2305055"/>
              <a:gd name="connsiteY11" fmla="*/ 1076325 h 2057400"/>
              <a:gd name="connsiteX12" fmla="*/ 6 w 2305055"/>
              <a:gd name="connsiteY12" fmla="*/ 809625 h 2057400"/>
              <a:gd name="connsiteX13" fmla="*/ 352431 w 2305055"/>
              <a:gd name="connsiteY13" fmla="*/ 809625 h 2057400"/>
              <a:gd name="connsiteX14" fmla="*/ 9531 w 2305055"/>
              <a:gd name="connsiteY14" fmla="*/ 590550 h 2057400"/>
              <a:gd name="connsiteX15" fmla="*/ 333380 w 2305055"/>
              <a:gd name="connsiteY15" fmla="*/ 533400 h 2057400"/>
              <a:gd name="connsiteX16" fmla="*/ 19055 w 2305055"/>
              <a:gd name="connsiteY16"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19055 w 2305055"/>
              <a:gd name="connsiteY8" fmla="*/ 1714493 h 2057400"/>
              <a:gd name="connsiteX9" fmla="*/ 371481 w 2305055"/>
              <a:gd name="connsiteY9" fmla="*/ 1428750 h 2057400"/>
              <a:gd name="connsiteX10" fmla="*/ 28581 w 2305055"/>
              <a:gd name="connsiteY10" fmla="*/ 1171575 h 2057400"/>
              <a:gd name="connsiteX11" fmla="*/ 352432 w 2305055"/>
              <a:gd name="connsiteY11" fmla="*/ 1076325 h 2057400"/>
              <a:gd name="connsiteX12" fmla="*/ 6 w 2305055"/>
              <a:gd name="connsiteY12" fmla="*/ 809625 h 2057400"/>
              <a:gd name="connsiteX13" fmla="*/ 352431 w 2305055"/>
              <a:gd name="connsiteY13" fmla="*/ 809625 h 2057400"/>
              <a:gd name="connsiteX14" fmla="*/ 9531 w 2305055"/>
              <a:gd name="connsiteY14" fmla="*/ 590550 h 2057400"/>
              <a:gd name="connsiteX15" fmla="*/ 333380 w 2305055"/>
              <a:gd name="connsiteY15" fmla="*/ 533400 h 2057400"/>
              <a:gd name="connsiteX16" fmla="*/ 19055 w 2305055"/>
              <a:gd name="connsiteY16" fmla="*/ 342907 h 2057400"/>
              <a:gd name="connsiteX0" fmla="*/ 33183 w 2319183"/>
              <a:gd name="connsiteY0" fmla="*/ 342907 h 2057400"/>
              <a:gd name="connsiteX1" fmla="*/ 347508 w 2319183"/>
              <a:gd name="connsiteY1" fmla="*/ 190500 h 2057400"/>
              <a:gd name="connsiteX2" fmla="*/ 118915 w 2319183"/>
              <a:gd name="connsiteY2" fmla="*/ 0 h 2057400"/>
              <a:gd name="connsiteX3" fmla="*/ 1976276 w 2319183"/>
              <a:gd name="connsiteY3" fmla="*/ 0 h 2057400"/>
              <a:gd name="connsiteX4" fmla="*/ 2319183 w 2319183"/>
              <a:gd name="connsiteY4" fmla="*/ 342907 h 2057400"/>
              <a:gd name="connsiteX5" fmla="*/ 2319183 w 2319183"/>
              <a:gd name="connsiteY5" fmla="*/ 1714493 h 2057400"/>
              <a:gd name="connsiteX6" fmla="*/ 1976276 w 2319183"/>
              <a:gd name="connsiteY6" fmla="*/ 2057400 h 2057400"/>
              <a:gd name="connsiteX7" fmla="*/ 195115 w 2319183"/>
              <a:gd name="connsiteY7" fmla="*/ 2038350 h 2057400"/>
              <a:gd name="connsiteX8" fmla="*/ 33184 w 2319183"/>
              <a:gd name="connsiteY8" fmla="*/ 1857375 h 2057400"/>
              <a:gd name="connsiteX9" fmla="*/ 33183 w 2319183"/>
              <a:gd name="connsiteY9" fmla="*/ 1714493 h 2057400"/>
              <a:gd name="connsiteX10" fmla="*/ 385609 w 2319183"/>
              <a:gd name="connsiteY10" fmla="*/ 1428750 h 2057400"/>
              <a:gd name="connsiteX11" fmla="*/ 42709 w 2319183"/>
              <a:gd name="connsiteY11" fmla="*/ 1171575 h 2057400"/>
              <a:gd name="connsiteX12" fmla="*/ 366560 w 2319183"/>
              <a:gd name="connsiteY12" fmla="*/ 1076325 h 2057400"/>
              <a:gd name="connsiteX13" fmla="*/ 14134 w 2319183"/>
              <a:gd name="connsiteY13" fmla="*/ 809625 h 2057400"/>
              <a:gd name="connsiteX14" fmla="*/ 366559 w 2319183"/>
              <a:gd name="connsiteY14" fmla="*/ 809625 h 2057400"/>
              <a:gd name="connsiteX15" fmla="*/ 23659 w 2319183"/>
              <a:gd name="connsiteY15" fmla="*/ 590550 h 2057400"/>
              <a:gd name="connsiteX16" fmla="*/ 347508 w 2319183"/>
              <a:gd name="connsiteY16" fmla="*/ 533400 h 2057400"/>
              <a:gd name="connsiteX17" fmla="*/ 33183 w 2319183"/>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171575 h 2057400"/>
              <a:gd name="connsiteX12" fmla="*/ 352432 w 2305055"/>
              <a:gd name="connsiteY12" fmla="*/ 1076325 h 2057400"/>
              <a:gd name="connsiteX13" fmla="*/ 6 w 2305055"/>
              <a:gd name="connsiteY13" fmla="*/ 809625 h 2057400"/>
              <a:gd name="connsiteX14" fmla="*/ 352431 w 2305055"/>
              <a:gd name="connsiteY14" fmla="*/ 809625 h 2057400"/>
              <a:gd name="connsiteX15" fmla="*/ 9531 w 2305055"/>
              <a:gd name="connsiteY15" fmla="*/ 5905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09625 h 2057400"/>
              <a:gd name="connsiteX14" fmla="*/ 352431 w 2305055"/>
              <a:gd name="connsiteY14" fmla="*/ 809625 h 2057400"/>
              <a:gd name="connsiteX15" fmla="*/ 9531 w 2305055"/>
              <a:gd name="connsiteY15" fmla="*/ 5905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85825 h 2057400"/>
              <a:gd name="connsiteX14" fmla="*/ 352431 w 2305055"/>
              <a:gd name="connsiteY14" fmla="*/ 809625 h 2057400"/>
              <a:gd name="connsiteX15" fmla="*/ 9531 w 2305055"/>
              <a:gd name="connsiteY15" fmla="*/ 5905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85825 h 2057400"/>
              <a:gd name="connsiteX14" fmla="*/ 352431 w 2305055"/>
              <a:gd name="connsiteY14" fmla="*/ 809625 h 2057400"/>
              <a:gd name="connsiteX15" fmla="*/ 9531 w 2305055"/>
              <a:gd name="connsiteY15" fmla="*/ 6286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85825 h 2057400"/>
              <a:gd name="connsiteX14" fmla="*/ 352431 w 2305055"/>
              <a:gd name="connsiteY14" fmla="*/ 809625 h 2057400"/>
              <a:gd name="connsiteX15" fmla="*/ 9531 w 2305055"/>
              <a:gd name="connsiteY15" fmla="*/ 6286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85825 h 2057400"/>
              <a:gd name="connsiteX14" fmla="*/ 352431 w 2305055"/>
              <a:gd name="connsiteY14" fmla="*/ 809625 h 2057400"/>
              <a:gd name="connsiteX15" fmla="*/ 9531 w 2305055"/>
              <a:gd name="connsiteY15" fmla="*/ 628650 h 2057400"/>
              <a:gd name="connsiteX16" fmla="*/ 333380 w 2305055"/>
              <a:gd name="connsiteY16" fmla="*/ 533400 h 2057400"/>
              <a:gd name="connsiteX17" fmla="*/ 19055 w 2305055"/>
              <a:gd name="connsiteY17" fmla="*/ 342907 h 2057400"/>
              <a:gd name="connsiteX0" fmla="*/ 32913 w 2318913"/>
              <a:gd name="connsiteY0" fmla="*/ 342907 h 2057400"/>
              <a:gd name="connsiteX1" fmla="*/ 347238 w 2318913"/>
              <a:gd name="connsiteY1" fmla="*/ 190500 h 2057400"/>
              <a:gd name="connsiteX2" fmla="*/ 118645 w 2318913"/>
              <a:gd name="connsiteY2" fmla="*/ 0 h 2057400"/>
              <a:gd name="connsiteX3" fmla="*/ 1976006 w 2318913"/>
              <a:gd name="connsiteY3" fmla="*/ 0 h 2057400"/>
              <a:gd name="connsiteX4" fmla="*/ 2318913 w 2318913"/>
              <a:gd name="connsiteY4" fmla="*/ 342907 h 2057400"/>
              <a:gd name="connsiteX5" fmla="*/ 2318913 w 2318913"/>
              <a:gd name="connsiteY5" fmla="*/ 1714493 h 2057400"/>
              <a:gd name="connsiteX6" fmla="*/ 1976006 w 2318913"/>
              <a:gd name="connsiteY6" fmla="*/ 2057400 h 2057400"/>
              <a:gd name="connsiteX7" fmla="*/ 90070 w 2318913"/>
              <a:gd name="connsiteY7" fmla="*/ 2038350 h 2057400"/>
              <a:gd name="connsiteX8" fmla="*/ 394864 w 2318913"/>
              <a:gd name="connsiteY8" fmla="*/ 1819275 h 2057400"/>
              <a:gd name="connsiteX9" fmla="*/ 32913 w 2318913"/>
              <a:gd name="connsiteY9" fmla="*/ 1714493 h 2057400"/>
              <a:gd name="connsiteX10" fmla="*/ 385339 w 2318913"/>
              <a:gd name="connsiteY10" fmla="*/ 1428750 h 2057400"/>
              <a:gd name="connsiteX11" fmla="*/ 42439 w 2318913"/>
              <a:gd name="connsiteY11" fmla="*/ 1219200 h 2057400"/>
              <a:gd name="connsiteX12" fmla="*/ 366290 w 2318913"/>
              <a:gd name="connsiteY12" fmla="*/ 1076325 h 2057400"/>
              <a:gd name="connsiteX13" fmla="*/ 13864 w 2318913"/>
              <a:gd name="connsiteY13" fmla="*/ 885825 h 2057400"/>
              <a:gd name="connsiteX14" fmla="*/ 366289 w 2318913"/>
              <a:gd name="connsiteY14" fmla="*/ 809625 h 2057400"/>
              <a:gd name="connsiteX15" fmla="*/ 23389 w 2318913"/>
              <a:gd name="connsiteY15" fmla="*/ 628650 h 2057400"/>
              <a:gd name="connsiteX16" fmla="*/ 347238 w 2318913"/>
              <a:gd name="connsiteY16" fmla="*/ 533400 h 2057400"/>
              <a:gd name="connsiteX17" fmla="*/ 32913 w 2318913"/>
              <a:gd name="connsiteY17" fmla="*/ 342907 h 2057400"/>
              <a:gd name="connsiteX0" fmla="*/ 32913 w 2318913"/>
              <a:gd name="connsiteY0" fmla="*/ 342907 h 2057400"/>
              <a:gd name="connsiteX1" fmla="*/ 347238 w 2318913"/>
              <a:gd name="connsiteY1" fmla="*/ 190500 h 2057400"/>
              <a:gd name="connsiteX2" fmla="*/ 118645 w 2318913"/>
              <a:gd name="connsiteY2" fmla="*/ 0 h 2057400"/>
              <a:gd name="connsiteX3" fmla="*/ 1976006 w 2318913"/>
              <a:gd name="connsiteY3" fmla="*/ 0 h 2057400"/>
              <a:gd name="connsiteX4" fmla="*/ 2318913 w 2318913"/>
              <a:gd name="connsiteY4" fmla="*/ 342907 h 2057400"/>
              <a:gd name="connsiteX5" fmla="*/ 2318913 w 2318913"/>
              <a:gd name="connsiteY5" fmla="*/ 1714493 h 2057400"/>
              <a:gd name="connsiteX6" fmla="*/ 1976006 w 2318913"/>
              <a:gd name="connsiteY6" fmla="*/ 2057400 h 2057400"/>
              <a:gd name="connsiteX7" fmla="*/ 90070 w 2318913"/>
              <a:gd name="connsiteY7" fmla="*/ 2038350 h 2057400"/>
              <a:gd name="connsiteX8" fmla="*/ 394864 w 2318913"/>
              <a:gd name="connsiteY8" fmla="*/ 1819275 h 2057400"/>
              <a:gd name="connsiteX9" fmla="*/ 23388 w 2318913"/>
              <a:gd name="connsiteY9" fmla="*/ 1657343 h 2057400"/>
              <a:gd name="connsiteX10" fmla="*/ 385339 w 2318913"/>
              <a:gd name="connsiteY10" fmla="*/ 1428750 h 2057400"/>
              <a:gd name="connsiteX11" fmla="*/ 42439 w 2318913"/>
              <a:gd name="connsiteY11" fmla="*/ 1219200 h 2057400"/>
              <a:gd name="connsiteX12" fmla="*/ 366290 w 2318913"/>
              <a:gd name="connsiteY12" fmla="*/ 1076325 h 2057400"/>
              <a:gd name="connsiteX13" fmla="*/ 13864 w 2318913"/>
              <a:gd name="connsiteY13" fmla="*/ 885825 h 2057400"/>
              <a:gd name="connsiteX14" fmla="*/ 366289 w 2318913"/>
              <a:gd name="connsiteY14" fmla="*/ 809625 h 2057400"/>
              <a:gd name="connsiteX15" fmla="*/ 23389 w 2318913"/>
              <a:gd name="connsiteY15" fmla="*/ 628650 h 2057400"/>
              <a:gd name="connsiteX16" fmla="*/ 347238 w 2318913"/>
              <a:gd name="connsiteY16" fmla="*/ 533400 h 2057400"/>
              <a:gd name="connsiteX17" fmla="*/ 32913 w 2318913"/>
              <a:gd name="connsiteY17" fmla="*/ 342907 h 2057400"/>
              <a:gd name="connsiteX0" fmla="*/ 39596 w 2325596"/>
              <a:gd name="connsiteY0" fmla="*/ 342907 h 2057400"/>
              <a:gd name="connsiteX1" fmla="*/ 353921 w 2325596"/>
              <a:gd name="connsiteY1" fmla="*/ 190500 h 2057400"/>
              <a:gd name="connsiteX2" fmla="*/ 125328 w 2325596"/>
              <a:gd name="connsiteY2" fmla="*/ 0 h 2057400"/>
              <a:gd name="connsiteX3" fmla="*/ 1982689 w 2325596"/>
              <a:gd name="connsiteY3" fmla="*/ 0 h 2057400"/>
              <a:gd name="connsiteX4" fmla="*/ 2325596 w 2325596"/>
              <a:gd name="connsiteY4" fmla="*/ 342907 h 2057400"/>
              <a:gd name="connsiteX5" fmla="*/ 2325596 w 2325596"/>
              <a:gd name="connsiteY5" fmla="*/ 1714493 h 2057400"/>
              <a:gd name="connsiteX6" fmla="*/ 1982689 w 2325596"/>
              <a:gd name="connsiteY6" fmla="*/ 2057400 h 2057400"/>
              <a:gd name="connsiteX7" fmla="*/ 96753 w 2325596"/>
              <a:gd name="connsiteY7" fmla="*/ 2038350 h 2057400"/>
              <a:gd name="connsiteX8" fmla="*/ 401547 w 2325596"/>
              <a:gd name="connsiteY8" fmla="*/ 1819275 h 2057400"/>
              <a:gd name="connsiteX9" fmla="*/ 30071 w 2325596"/>
              <a:gd name="connsiteY9" fmla="*/ 1657343 h 2057400"/>
              <a:gd name="connsiteX10" fmla="*/ 392022 w 2325596"/>
              <a:gd name="connsiteY10" fmla="*/ 1428750 h 2057400"/>
              <a:gd name="connsiteX11" fmla="*/ 35259 w 2325596"/>
              <a:gd name="connsiteY11" fmla="*/ 1219200 h 2057400"/>
              <a:gd name="connsiteX12" fmla="*/ 49122 w 2325596"/>
              <a:gd name="connsiteY12" fmla="*/ 1219200 h 2057400"/>
              <a:gd name="connsiteX13" fmla="*/ 372973 w 2325596"/>
              <a:gd name="connsiteY13" fmla="*/ 1076325 h 2057400"/>
              <a:gd name="connsiteX14" fmla="*/ 20547 w 2325596"/>
              <a:gd name="connsiteY14" fmla="*/ 885825 h 2057400"/>
              <a:gd name="connsiteX15" fmla="*/ 372972 w 2325596"/>
              <a:gd name="connsiteY15" fmla="*/ 809625 h 2057400"/>
              <a:gd name="connsiteX16" fmla="*/ 30072 w 2325596"/>
              <a:gd name="connsiteY16" fmla="*/ 628650 h 2057400"/>
              <a:gd name="connsiteX17" fmla="*/ 353921 w 2325596"/>
              <a:gd name="connsiteY17" fmla="*/ 533400 h 2057400"/>
              <a:gd name="connsiteX18" fmla="*/ 39596 w 2325596"/>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78349 w 2364349"/>
              <a:gd name="connsiteY0" fmla="*/ 342907 h 2057400"/>
              <a:gd name="connsiteX1" fmla="*/ 392674 w 2364349"/>
              <a:gd name="connsiteY1" fmla="*/ 190500 h 2057400"/>
              <a:gd name="connsiteX2" fmla="*/ 87881 w 2364349"/>
              <a:gd name="connsiteY2" fmla="*/ 9525 h 2057400"/>
              <a:gd name="connsiteX3" fmla="*/ 2021442 w 2364349"/>
              <a:gd name="connsiteY3" fmla="*/ 0 h 2057400"/>
              <a:gd name="connsiteX4" fmla="*/ 2364349 w 2364349"/>
              <a:gd name="connsiteY4" fmla="*/ 342907 h 2057400"/>
              <a:gd name="connsiteX5" fmla="*/ 2364349 w 2364349"/>
              <a:gd name="connsiteY5" fmla="*/ 1714493 h 2057400"/>
              <a:gd name="connsiteX6" fmla="*/ 2021442 w 2364349"/>
              <a:gd name="connsiteY6" fmla="*/ 2057400 h 2057400"/>
              <a:gd name="connsiteX7" fmla="*/ 135506 w 2364349"/>
              <a:gd name="connsiteY7" fmla="*/ 2038350 h 2057400"/>
              <a:gd name="connsiteX8" fmla="*/ 440300 w 2364349"/>
              <a:gd name="connsiteY8" fmla="*/ 1819275 h 2057400"/>
              <a:gd name="connsiteX9" fmla="*/ 68824 w 2364349"/>
              <a:gd name="connsiteY9" fmla="*/ 1657343 h 2057400"/>
              <a:gd name="connsiteX10" fmla="*/ 430775 w 2364349"/>
              <a:gd name="connsiteY10" fmla="*/ 1428750 h 2057400"/>
              <a:gd name="connsiteX11" fmla="*/ 74012 w 2364349"/>
              <a:gd name="connsiteY11" fmla="*/ 1219200 h 2057400"/>
              <a:gd name="connsiteX12" fmla="*/ 87875 w 2364349"/>
              <a:gd name="connsiteY12" fmla="*/ 1219200 h 2057400"/>
              <a:gd name="connsiteX13" fmla="*/ 411726 w 2364349"/>
              <a:gd name="connsiteY13" fmla="*/ 1076325 h 2057400"/>
              <a:gd name="connsiteX14" fmla="*/ 59300 w 2364349"/>
              <a:gd name="connsiteY14" fmla="*/ 885825 h 2057400"/>
              <a:gd name="connsiteX15" fmla="*/ 411725 w 2364349"/>
              <a:gd name="connsiteY15" fmla="*/ 809625 h 2057400"/>
              <a:gd name="connsiteX16" fmla="*/ 68825 w 2364349"/>
              <a:gd name="connsiteY16" fmla="*/ 628650 h 2057400"/>
              <a:gd name="connsiteX17" fmla="*/ 392674 w 2364349"/>
              <a:gd name="connsiteY17" fmla="*/ 533400 h 2057400"/>
              <a:gd name="connsiteX18" fmla="*/ 78349 w 2364349"/>
              <a:gd name="connsiteY18" fmla="*/ 342907 h 2057400"/>
              <a:gd name="connsiteX0" fmla="*/ 32914 w 2318914"/>
              <a:gd name="connsiteY0" fmla="*/ 342907 h 2057400"/>
              <a:gd name="connsiteX1" fmla="*/ 347239 w 2318914"/>
              <a:gd name="connsiteY1" fmla="*/ 190500 h 2057400"/>
              <a:gd name="connsiteX2" fmla="*/ 42446 w 2318914"/>
              <a:gd name="connsiteY2" fmla="*/ 9525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19275 h 2057400"/>
              <a:gd name="connsiteX9" fmla="*/ 9530 w 2305055"/>
              <a:gd name="connsiteY9" fmla="*/ 1657343 h 2057400"/>
              <a:gd name="connsiteX10" fmla="*/ 371481 w 2305055"/>
              <a:gd name="connsiteY10" fmla="*/ 1428750 h 2057400"/>
              <a:gd name="connsiteX11" fmla="*/ 14718 w 2305055"/>
              <a:gd name="connsiteY11" fmla="*/ 1219200 h 2057400"/>
              <a:gd name="connsiteX12" fmla="*/ 28581 w 2305055"/>
              <a:gd name="connsiteY12" fmla="*/ 1219200 h 2057400"/>
              <a:gd name="connsiteX13" fmla="*/ 352432 w 2305055"/>
              <a:gd name="connsiteY13" fmla="*/ 1076325 h 2057400"/>
              <a:gd name="connsiteX14" fmla="*/ 6 w 2305055"/>
              <a:gd name="connsiteY14" fmla="*/ 885825 h 2057400"/>
              <a:gd name="connsiteX15" fmla="*/ 352431 w 2305055"/>
              <a:gd name="connsiteY15" fmla="*/ 809625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19275 h 2057400"/>
              <a:gd name="connsiteX9" fmla="*/ 9530 w 2305055"/>
              <a:gd name="connsiteY9" fmla="*/ 1657343 h 2057400"/>
              <a:gd name="connsiteX10" fmla="*/ 371481 w 2305055"/>
              <a:gd name="connsiteY10" fmla="*/ 1457325 h 2057400"/>
              <a:gd name="connsiteX11" fmla="*/ 14718 w 2305055"/>
              <a:gd name="connsiteY11" fmla="*/ 1219200 h 2057400"/>
              <a:gd name="connsiteX12" fmla="*/ 28581 w 2305055"/>
              <a:gd name="connsiteY12" fmla="*/ 1219200 h 2057400"/>
              <a:gd name="connsiteX13" fmla="*/ 352432 w 2305055"/>
              <a:gd name="connsiteY13" fmla="*/ 1076325 h 2057400"/>
              <a:gd name="connsiteX14" fmla="*/ 6 w 2305055"/>
              <a:gd name="connsiteY14" fmla="*/ 885825 h 2057400"/>
              <a:gd name="connsiteX15" fmla="*/ 352431 w 2305055"/>
              <a:gd name="connsiteY15" fmla="*/ 809625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19275 h 2057400"/>
              <a:gd name="connsiteX9" fmla="*/ 9530 w 2305055"/>
              <a:gd name="connsiteY9" fmla="*/ 1657343 h 2057400"/>
              <a:gd name="connsiteX10" fmla="*/ 371481 w 2305055"/>
              <a:gd name="connsiteY10" fmla="*/ 1457325 h 2057400"/>
              <a:gd name="connsiteX11" fmla="*/ 14718 w 2305055"/>
              <a:gd name="connsiteY11" fmla="*/ 1219200 h 2057400"/>
              <a:gd name="connsiteX12" fmla="*/ 28581 w 2305055"/>
              <a:gd name="connsiteY12" fmla="*/ 1219200 h 2057400"/>
              <a:gd name="connsiteX13" fmla="*/ 361957 w 2305055"/>
              <a:gd name="connsiteY13" fmla="*/ 1143000 h 2057400"/>
              <a:gd name="connsiteX14" fmla="*/ 6 w 2305055"/>
              <a:gd name="connsiteY14" fmla="*/ 885825 h 2057400"/>
              <a:gd name="connsiteX15" fmla="*/ 352431 w 2305055"/>
              <a:gd name="connsiteY15" fmla="*/ 809625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19275 h 2057400"/>
              <a:gd name="connsiteX9" fmla="*/ 9530 w 2305055"/>
              <a:gd name="connsiteY9" fmla="*/ 1657343 h 2057400"/>
              <a:gd name="connsiteX10" fmla="*/ 371481 w 2305055"/>
              <a:gd name="connsiteY10" fmla="*/ 1457325 h 2057400"/>
              <a:gd name="connsiteX11" fmla="*/ 14718 w 2305055"/>
              <a:gd name="connsiteY11" fmla="*/ 1219200 h 2057400"/>
              <a:gd name="connsiteX12" fmla="*/ 28581 w 2305055"/>
              <a:gd name="connsiteY12" fmla="*/ 1219200 h 2057400"/>
              <a:gd name="connsiteX13" fmla="*/ 361957 w 2305055"/>
              <a:gd name="connsiteY13" fmla="*/ 1143000 h 2057400"/>
              <a:gd name="connsiteX14" fmla="*/ 6 w 2305055"/>
              <a:gd name="connsiteY14" fmla="*/ 885825 h 2057400"/>
              <a:gd name="connsiteX15" fmla="*/ 352431 w 2305055"/>
              <a:gd name="connsiteY15" fmla="*/ 8763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457325 h 2057400"/>
              <a:gd name="connsiteX11" fmla="*/ 14718 w 2305055"/>
              <a:gd name="connsiteY11" fmla="*/ 1219200 h 2057400"/>
              <a:gd name="connsiteX12" fmla="*/ 28581 w 2305055"/>
              <a:gd name="connsiteY12" fmla="*/ 1219200 h 2057400"/>
              <a:gd name="connsiteX13" fmla="*/ 361957 w 2305055"/>
              <a:gd name="connsiteY13" fmla="*/ 1143000 h 2057400"/>
              <a:gd name="connsiteX14" fmla="*/ 6 w 2305055"/>
              <a:gd name="connsiteY14" fmla="*/ 885825 h 2057400"/>
              <a:gd name="connsiteX15" fmla="*/ 352431 w 2305055"/>
              <a:gd name="connsiteY15" fmla="*/ 8763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61957 w 2305055"/>
              <a:gd name="connsiteY13" fmla="*/ 1143000 h 2057400"/>
              <a:gd name="connsiteX14" fmla="*/ 6 w 2305055"/>
              <a:gd name="connsiteY14" fmla="*/ 885825 h 2057400"/>
              <a:gd name="connsiteX15" fmla="*/ 352431 w 2305055"/>
              <a:gd name="connsiteY15" fmla="*/ 8763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8763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14718 w 2305055"/>
              <a:gd name="connsiteY11" fmla="*/ 1219200 h 2057400"/>
              <a:gd name="connsiteX12" fmla="*/ 19056 w 2305055"/>
              <a:gd name="connsiteY12" fmla="*/ 1323975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14718 w 2305055"/>
              <a:gd name="connsiteY11" fmla="*/ 1219200 h 2057400"/>
              <a:gd name="connsiteX12" fmla="*/ 19056 w 2305055"/>
              <a:gd name="connsiteY12" fmla="*/ 1400175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14718 w 2305055"/>
              <a:gd name="connsiteY11" fmla="*/ 1219200 h 2057400"/>
              <a:gd name="connsiteX12" fmla="*/ 19056 w 2305055"/>
              <a:gd name="connsiteY12" fmla="*/ 1400175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52818 w 2305055"/>
              <a:gd name="connsiteY11" fmla="*/ 1438275 h 2057400"/>
              <a:gd name="connsiteX12" fmla="*/ 19056 w 2305055"/>
              <a:gd name="connsiteY12" fmla="*/ 1400175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57149 w 2343149"/>
              <a:gd name="connsiteY0" fmla="*/ 342907 h 2057400"/>
              <a:gd name="connsiteX1" fmla="*/ 371474 w 2343149"/>
              <a:gd name="connsiteY1" fmla="*/ 257175 h 2057400"/>
              <a:gd name="connsiteX2" fmla="*/ 66681 w 2343149"/>
              <a:gd name="connsiteY2" fmla="*/ 9525 h 2057400"/>
              <a:gd name="connsiteX3" fmla="*/ 2000242 w 2343149"/>
              <a:gd name="connsiteY3" fmla="*/ 0 h 2057400"/>
              <a:gd name="connsiteX4" fmla="*/ 2343149 w 2343149"/>
              <a:gd name="connsiteY4" fmla="*/ 342907 h 2057400"/>
              <a:gd name="connsiteX5" fmla="*/ 2343149 w 2343149"/>
              <a:gd name="connsiteY5" fmla="*/ 1714493 h 2057400"/>
              <a:gd name="connsiteX6" fmla="*/ 2000242 w 2343149"/>
              <a:gd name="connsiteY6" fmla="*/ 2057400 h 2057400"/>
              <a:gd name="connsiteX7" fmla="*/ 114306 w 2343149"/>
              <a:gd name="connsiteY7" fmla="*/ 2038350 h 2057400"/>
              <a:gd name="connsiteX8" fmla="*/ 419100 w 2343149"/>
              <a:gd name="connsiteY8" fmla="*/ 1876425 h 2057400"/>
              <a:gd name="connsiteX9" fmla="*/ 47624 w 2343149"/>
              <a:gd name="connsiteY9" fmla="*/ 1695443 h 2057400"/>
              <a:gd name="connsiteX10" fmla="*/ 409575 w 2343149"/>
              <a:gd name="connsiteY10" fmla="*/ 1533525 h 2057400"/>
              <a:gd name="connsiteX11" fmla="*/ 90912 w 2343149"/>
              <a:gd name="connsiteY11" fmla="*/ 1438275 h 2057400"/>
              <a:gd name="connsiteX12" fmla="*/ 0 w 2343149"/>
              <a:gd name="connsiteY12" fmla="*/ 1352550 h 2057400"/>
              <a:gd name="connsiteX13" fmla="*/ 390526 w 2343149"/>
              <a:gd name="connsiteY13" fmla="*/ 1219200 h 2057400"/>
              <a:gd name="connsiteX14" fmla="*/ 38100 w 2343149"/>
              <a:gd name="connsiteY14" fmla="*/ 885825 h 2057400"/>
              <a:gd name="connsiteX15" fmla="*/ 390525 w 2343149"/>
              <a:gd name="connsiteY15" fmla="*/ 952500 h 2057400"/>
              <a:gd name="connsiteX16" fmla="*/ 47625 w 2343149"/>
              <a:gd name="connsiteY16" fmla="*/ 628650 h 2057400"/>
              <a:gd name="connsiteX17" fmla="*/ 371474 w 2343149"/>
              <a:gd name="connsiteY17" fmla="*/ 619125 h 2057400"/>
              <a:gd name="connsiteX18" fmla="*/ 57149 w 2343149"/>
              <a:gd name="connsiteY18" fmla="*/ 342907 h 2057400"/>
              <a:gd name="connsiteX0" fmla="*/ 57149 w 2343149"/>
              <a:gd name="connsiteY0" fmla="*/ 342907 h 2057400"/>
              <a:gd name="connsiteX1" fmla="*/ 371474 w 2343149"/>
              <a:gd name="connsiteY1" fmla="*/ 257175 h 2057400"/>
              <a:gd name="connsiteX2" fmla="*/ 66681 w 2343149"/>
              <a:gd name="connsiteY2" fmla="*/ 9525 h 2057400"/>
              <a:gd name="connsiteX3" fmla="*/ 2000242 w 2343149"/>
              <a:gd name="connsiteY3" fmla="*/ 0 h 2057400"/>
              <a:gd name="connsiteX4" fmla="*/ 2343149 w 2343149"/>
              <a:gd name="connsiteY4" fmla="*/ 342907 h 2057400"/>
              <a:gd name="connsiteX5" fmla="*/ 2343149 w 2343149"/>
              <a:gd name="connsiteY5" fmla="*/ 1714493 h 2057400"/>
              <a:gd name="connsiteX6" fmla="*/ 2000242 w 2343149"/>
              <a:gd name="connsiteY6" fmla="*/ 2057400 h 2057400"/>
              <a:gd name="connsiteX7" fmla="*/ 114306 w 2343149"/>
              <a:gd name="connsiteY7" fmla="*/ 2038350 h 2057400"/>
              <a:gd name="connsiteX8" fmla="*/ 419100 w 2343149"/>
              <a:gd name="connsiteY8" fmla="*/ 1876425 h 2057400"/>
              <a:gd name="connsiteX9" fmla="*/ 47624 w 2343149"/>
              <a:gd name="connsiteY9" fmla="*/ 1695443 h 2057400"/>
              <a:gd name="connsiteX10" fmla="*/ 409575 w 2343149"/>
              <a:gd name="connsiteY10" fmla="*/ 1533525 h 2057400"/>
              <a:gd name="connsiteX11" fmla="*/ 90912 w 2343149"/>
              <a:gd name="connsiteY11" fmla="*/ 1438275 h 2057400"/>
              <a:gd name="connsiteX12" fmla="*/ 0 w 2343149"/>
              <a:gd name="connsiteY12" fmla="*/ 1352550 h 2057400"/>
              <a:gd name="connsiteX13" fmla="*/ 390526 w 2343149"/>
              <a:gd name="connsiteY13" fmla="*/ 1219200 h 2057400"/>
              <a:gd name="connsiteX14" fmla="*/ 19050 w 2343149"/>
              <a:gd name="connsiteY14" fmla="*/ 1038225 h 2057400"/>
              <a:gd name="connsiteX15" fmla="*/ 390525 w 2343149"/>
              <a:gd name="connsiteY15" fmla="*/ 952500 h 2057400"/>
              <a:gd name="connsiteX16" fmla="*/ 47625 w 2343149"/>
              <a:gd name="connsiteY16" fmla="*/ 628650 h 2057400"/>
              <a:gd name="connsiteX17" fmla="*/ 371474 w 2343149"/>
              <a:gd name="connsiteY17" fmla="*/ 619125 h 2057400"/>
              <a:gd name="connsiteX18" fmla="*/ 57149 w 2343149"/>
              <a:gd name="connsiteY18" fmla="*/ 342907 h 2057400"/>
              <a:gd name="connsiteX0" fmla="*/ 57149 w 2343149"/>
              <a:gd name="connsiteY0" fmla="*/ 342907 h 2057400"/>
              <a:gd name="connsiteX1" fmla="*/ 371474 w 2343149"/>
              <a:gd name="connsiteY1" fmla="*/ 257175 h 2057400"/>
              <a:gd name="connsiteX2" fmla="*/ 66681 w 2343149"/>
              <a:gd name="connsiteY2" fmla="*/ 9525 h 2057400"/>
              <a:gd name="connsiteX3" fmla="*/ 2000242 w 2343149"/>
              <a:gd name="connsiteY3" fmla="*/ 0 h 2057400"/>
              <a:gd name="connsiteX4" fmla="*/ 2343149 w 2343149"/>
              <a:gd name="connsiteY4" fmla="*/ 342907 h 2057400"/>
              <a:gd name="connsiteX5" fmla="*/ 2343149 w 2343149"/>
              <a:gd name="connsiteY5" fmla="*/ 1714493 h 2057400"/>
              <a:gd name="connsiteX6" fmla="*/ 2000242 w 2343149"/>
              <a:gd name="connsiteY6" fmla="*/ 2057400 h 2057400"/>
              <a:gd name="connsiteX7" fmla="*/ 114306 w 2343149"/>
              <a:gd name="connsiteY7" fmla="*/ 2038350 h 2057400"/>
              <a:gd name="connsiteX8" fmla="*/ 419100 w 2343149"/>
              <a:gd name="connsiteY8" fmla="*/ 1876425 h 2057400"/>
              <a:gd name="connsiteX9" fmla="*/ 47624 w 2343149"/>
              <a:gd name="connsiteY9" fmla="*/ 1695443 h 2057400"/>
              <a:gd name="connsiteX10" fmla="*/ 409575 w 2343149"/>
              <a:gd name="connsiteY10" fmla="*/ 1533525 h 2057400"/>
              <a:gd name="connsiteX11" fmla="*/ 90912 w 2343149"/>
              <a:gd name="connsiteY11" fmla="*/ 1438275 h 2057400"/>
              <a:gd name="connsiteX12" fmla="*/ 0 w 2343149"/>
              <a:gd name="connsiteY12" fmla="*/ 1352550 h 2057400"/>
              <a:gd name="connsiteX13" fmla="*/ 390526 w 2343149"/>
              <a:gd name="connsiteY13" fmla="*/ 1219200 h 2057400"/>
              <a:gd name="connsiteX14" fmla="*/ 19050 w 2343149"/>
              <a:gd name="connsiteY14" fmla="*/ 1038225 h 2057400"/>
              <a:gd name="connsiteX15" fmla="*/ 390525 w 2343149"/>
              <a:gd name="connsiteY15" fmla="*/ 952500 h 2057400"/>
              <a:gd name="connsiteX16" fmla="*/ 47625 w 2343149"/>
              <a:gd name="connsiteY16" fmla="*/ 742950 h 2057400"/>
              <a:gd name="connsiteX17" fmla="*/ 371474 w 2343149"/>
              <a:gd name="connsiteY17" fmla="*/ 619125 h 2057400"/>
              <a:gd name="connsiteX18" fmla="*/ 57149 w 2343149"/>
              <a:gd name="connsiteY18" fmla="*/ 342907 h 2057400"/>
              <a:gd name="connsiteX0" fmla="*/ 57149 w 2343149"/>
              <a:gd name="connsiteY0" fmla="*/ 409582 h 2057400"/>
              <a:gd name="connsiteX1" fmla="*/ 371474 w 2343149"/>
              <a:gd name="connsiteY1" fmla="*/ 257175 h 2057400"/>
              <a:gd name="connsiteX2" fmla="*/ 66681 w 2343149"/>
              <a:gd name="connsiteY2" fmla="*/ 9525 h 2057400"/>
              <a:gd name="connsiteX3" fmla="*/ 2000242 w 2343149"/>
              <a:gd name="connsiteY3" fmla="*/ 0 h 2057400"/>
              <a:gd name="connsiteX4" fmla="*/ 2343149 w 2343149"/>
              <a:gd name="connsiteY4" fmla="*/ 342907 h 2057400"/>
              <a:gd name="connsiteX5" fmla="*/ 2343149 w 2343149"/>
              <a:gd name="connsiteY5" fmla="*/ 1714493 h 2057400"/>
              <a:gd name="connsiteX6" fmla="*/ 2000242 w 2343149"/>
              <a:gd name="connsiteY6" fmla="*/ 2057400 h 2057400"/>
              <a:gd name="connsiteX7" fmla="*/ 114306 w 2343149"/>
              <a:gd name="connsiteY7" fmla="*/ 2038350 h 2057400"/>
              <a:gd name="connsiteX8" fmla="*/ 419100 w 2343149"/>
              <a:gd name="connsiteY8" fmla="*/ 1876425 h 2057400"/>
              <a:gd name="connsiteX9" fmla="*/ 47624 w 2343149"/>
              <a:gd name="connsiteY9" fmla="*/ 1695443 h 2057400"/>
              <a:gd name="connsiteX10" fmla="*/ 409575 w 2343149"/>
              <a:gd name="connsiteY10" fmla="*/ 1533525 h 2057400"/>
              <a:gd name="connsiteX11" fmla="*/ 90912 w 2343149"/>
              <a:gd name="connsiteY11" fmla="*/ 1438275 h 2057400"/>
              <a:gd name="connsiteX12" fmla="*/ 0 w 2343149"/>
              <a:gd name="connsiteY12" fmla="*/ 1352550 h 2057400"/>
              <a:gd name="connsiteX13" fmla="*/ 390526 w 2343149"/>
              <a:gd name="connsiteY13" fmla="*/ 1219200 h 2057400"/>
              <a:gd name="connsiteX14" fmla="*/ 19050 w 2343149"/>
              <a:gd name="connsiteY14" fmla="*/ 1038225 h 2057400"/>
              <a:gd name="connsiteX15" fmla="*/ 390525 w 2343149"/>
              <a:gd name="connsiteY15" fmla="*/ 952500 h 2057400"/>
              <a:gd name="connsiteX16" fmla="*/ 47625 w 2343149"/>
              <a:gd name="connsiteY16" fmla="*/ 742950 h 2057400"/>
              <a:gd name="connsiteX17" fmla="*/ 371474 w 2343149"/>
              <a:gd name="connsiteY17" fmla="*/ 619125 h 2057400"/>
              <a:gd name="connsiteX18" fmla="*/ 57149 w 2343149"/>
              <a:gd name="connsiteY18" fmla="*/ 409582 h 2057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43149" h="2057400">
                <a:moveTo>
                  <a:pt x="57149" y="409582"/>
                </a:moveTo>
                <a:cubicBezTo>
                  <a:pt x="131762" y="220671"/>
                  <a:pt x="314323" y="314326"/>
                  <a:pt x="371474" y="257175"/>
                </a:cubicBezTo>
                <a:cubicBezTo>
                  <a:pt x="428625" y="200024"/>
                  <a:pt x="74620" y="230188"/>
                  <a:pt x="66681" y="9525"/>
                </a:cubicBezTo>
                <a:lnTo>
                  <a:pt x="2000242" y="0"/>
                </a:lnTo>
                <a:cubicBezTo>
                  <a:pt x="2189624" y="0"/>
                  <a:pt x="2343149" y="153525"/>
                  <a:pt x="2343149" y="342907"/>
                </a:cubicBezTo>
                <a:lnTo>
                  <a:pt x="2343149" y="1714493"/>
                </a:lnTo>
                <a:cubicBezTo>
                  <a:pt x="2343149" y="1903875"/>
                  <a:pt x="2189624" y="2057400"/>
                  <a:pt x="2000242" y="2057400"/>
                </a:cubicBezTo>
                <a:lnTo>
                  <a:pt x="114306" y="2038350"/>
                </a:lnTo>
                <a:cubicBezTo>
                  <a:pt x="-76193" y="1871663"/>
                  <a:pt x="446089" y="1930401"/>
                  <a:pt x="419100" y="1876425"/>
                </a:cubicBezTo>
                <a:cubicBezTo>
                  <a:pt x="392111" y="1822449"/>
                  <a:pt x="55562" y="1833555"/>
                  <a:pt x="47624" y="1695443"/>
                </a:cubicBezTo>
                <a:cubicBezTo>
                  <a:pt x="98423" y="1525580"/>
                  <a:pt x="407987" y="1624011"/>
                  <a:pt x="409575" y="1533525"/>
                </a:cubicBezTo>
                <a:cubicBezTo>
                  <a:pt x="413615" y="1465264"/>
                  <a:pt x="148062" y="1473200"/>
                  <a:pt x="90912" y="1438275"/>
                </a:cubicBezTo>
                <a:cubicBezTo>
                  <a:pt x="119487" y="1355725"/>
                  <a:pt x="108814" y="1552575"/>
                  <a:pt x="0" y="1352550"/>
                </a:cubicBezTo>
                <a:cubicBezTo>
                  <a:pt x="71438" y="1150939"/>
                  <a:pt x="387351" y="1331912"/>
                  <a:pt x="390526" y="1219200"/>
                </a:cubicBezTo>
                <a:cubicBezTo>
                  <a:pt x="393701" y="1106488"/>
                  <a:pt x="17463" y="1168400"/>
                  <a:pt x="19050" y="1038225"/>
                </a:cubicBezTo>
                <a:cubicBezTo>
                  <a:pt x="127000" y="936625"/>
                  <a:pt x="273050" y="977900"/>
                  <a:pt x="390525" y="952500"/>
                </a:cubicBezTo>
                <a:cubicBezTo>
                  <a:pt x="392112" y="915988"/>
                  <a:pt x="26988" y="893762"/>
                  <a:pt x="47625" y="742950"/>
                </a:cubicBezTo>
                <a:cubicBezTo>
                  <a:pt x="76200" y="638175"/>
                  <a:pt x="371474" y="638175"/>
                  <a:pt x="371474" y="619125"/>
                </a:cubicBezTo>
                <a:cubicBezTo>
                  <a:pt x="304799" y="488952"/>
                  <a:pt x="123824" y="549280"/>
                  <a:pt x="57149" y="409582"/>
                </a:cubicBezTo>
                <a:close/>
              </a:path>
            </a:pathLst>
          </a:custGeom>
          <a:gradFill>
            <a:gsLst>
              <a:gs pos="84488">
                <a:srgbClr val="FBD296">
                  <a:lumMod val="92000"/>
                </a:srgbClr>
              </a:gs>
              <a:gs pos="74000">
                <a:srgbClr val="FBCF90"/>
              </a:gs>
              <a:gs pos="0">
                <a:srgbClr val="FBEAC7"/>
              </a:gs>
              <a:gs pos="43000">
                <a:srgbClr val="FAC77D">
                  <a:lumMod val="38000"/>
                  <a:lumOff val="62000"/>
                </a:srgbClr>
              </a:gs>
              <a:gs pos="100000">
                <a:srgbClr val="FBD49C"/>
              </a:gs>
              <a:gs pos="100000">
                <a:srgbClr val="FEE7F2"/>
              </a:gs>
            </a:gsLst>
            <a:path path="circle">
              <a:fillToRect l="50000" t="50000" r="50000" b="50000"/>
            </a:path>
          </a:gra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9" name="Oval 8"/>
          <p:cNvSpPr/>
          <p:nvPr/>
        </p:nvSpPr>
        <p:spPr>
          <a:xfrm>
            <a:off x="6763519" y="3731604"/>
            <a:ext cx="685800" cy="549220"/>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6" name="Rounded Rectangle 5"/>
          <p:cNvSpPr/>
          <p:nvPr/>
        </p:nvSpPr>
        <p:spPr>
          <a:xfrm>
            <a:off x="1449332" y="2602158"/>
            <a:ext cx="2849930" cy="2800350"/>
          </a:xfrm>
          <a:custGeom>
            <a:avLst/>
            <a:gdLst>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62200 w 2362200"/>
              <a:gd name="connsiteY4" fmla="*/ 2406642 h 2800350"/>
              <a:gd name="connsiteX5" fmla="*/ 1968492 w 2362200"/>
              <a:gd name="connsiteY5" fmla="*/ 2800350 h 2800350"/>
              <a:gd name="connsiteX6" fmla="*/ 393708 w 2362200"/>
              <a:gd name="connsiteY6" fmla="*/ 2800350 h 2800350"/>
              <a:gd name="connsiteX7" fmla="*/ 0 w 2362200"/>
              <a:gd name="connsiteY7" fmla="*/ 2406642 h 2800350"/>
              <a:gd name="connsiteX8" fmla="*/ 0 w 2362200"/>
              <a:gd name="connsiteY8"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343025 h 2800350"/>
              <a:gd name="connsiteX5" fmla="*/ 2362200 w 2362200"/>
              <a:gd name="connsiteY5" fmla="*/ 2406642 h 2800350"/>
              <a:gd name="connsiteX6" fmla="*/ 1968492 w 2362200"/>
              <a:gd name="connsiteY6" fmla="*/ 2800350 h 2800350"/>
              <a:gd name="connsiteX7" fmla="*/ 393708 w 2362200"/>
              <a:gd name="connsiteY7" fmla="*/ 2800350 h 2800350"/>
              <a:gd name="connsiteX8" fmla="*/ 0 w 2362200"/>
              <a:gd name="connsiteY8" fmla="*/ 2406642 h 2800350"/>
              <a:gd name="connsiteX9" fmla="*/ 0 w 2362200"/>
              <a:gd name="connsiteY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1828800 w 2362200"/>
              <a:gd name="connsiteY4" fmla="*/ 1400175 h 2800350"/>
              <a:gd name="connsiteX5" fmla="*/ 2362200 w 2362200"/>
              <a:gd name="connsiteY5" fmla="*/ 2406642 h 2800350"/>
              <a:gd name="connsiteX6" fmla="*/ 1968492 w 2362200"/>
              <a:gd name="connsiteY6" fmla="*/ 2800350 h 2800350"/>
              <a:gd name="connsiteX7" fmla="*/ 393708 w 2362200"/>
              <a:gd name="connsiteY7" fmla="*/ 2800350 h 2800350"/>
              <a:gd name="connsiteX8" fmla="*/ 0 w 2362200"/>
              <a:gd name="connsiteY8" fmla="*/ 2406642 h 2800350"/>
              <a:gd name="connsiteX9" fmla="*/ 0 w 2362200"/>
              <a:gd name="connsiteY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105025 w 2362200"/>
              <a:gd name="connsiteY4" fmla="*/ 885825 h 2800350"/>
              <a:gd name="connsiteX5" fmla="*/ 1828800 w 2362200"/>
              <a:gd name="connsiteY5" fmla="*/ 1400175 h 2800350"/>
              <a:gd name="connsiteX6" fmla="*/ 2362200 w 2362200"/>
              <a:gd name="connsiteY6" fmla="*/ 2406642 h 2800350"/>
              <a:gd name="connsiteX7" fmla="*/ 1968492 w 2362200"/>
              <a:gd name="connsiteY7" fmla="*/ 2800350 h 2800350"/>
              <a:gd name="connsiteX8" fmla="*/ 393708 w 2362200"/>
              <a:gd name="connsiteY8" fmla="*/ 2800350 h 2800350"/>
              <a:gd name="connsiteX9" fmla="*/ 0 w 2362200"/>
              <a:gd name="connsiteY9" fmla="*/ 2406642 h 2800350"/>
              <a:gd name="connsiteX10" fmla="*/ 0 w 2362200"/>
              <a:gd name="connsiteY1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105025 w 2362200"/>
              <a:gd name="connsiteY4" fmla="*/ 885825 h 2800350"/>
              <a:gd name="connsiteX5" fmla="*/ 2105025 w 2362200"/>
              <a:gd name="connsiteY5" fmla="*/ 885825 h 2800350"/>
              <a:gd name="connsiteX6" fmla="*/ 1828800 w 2362200"/>
              <a:gd name="connsiteY6" fmla="*/ 1400175 h 2800350"/>
              <a:gd name="connsiteX7" fmla="*/ 2362200 w 2362200"/>
              <a:gd name="connsiteY7" fmla="*/ 2406642 h 2800350"/>
              <a:gd name="connsiteX8" fmla="*/ 1968492 w 2362200"/>
              <a:gd name="connsiteY8" fmla="*/ 2800350 h 2800350"/>
              <a:gd name="connsiteX9" fmla="*/ 393708 w 2362200"/>
              <a:gd name="connsiteY9" fmla="*/ 2800350 h 2800350"/>
              <a:gd name="connsiteX10" fmla="*/ 0 w 2362200"/>
              <a:gd name="connsiteY10" fmla="*/ 2406642 h 2800350"/>
              <a:gd name="connsiteX11" fmla="*/ 0 w 2362200"/>
              <a:gd name="connsiteY1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105025 w 2362200"/>
              <a:gd name="connsiteY4" fmla="*/ 885825 h 2800350"/>
              <a:gd name="connsiteX5" fmla="*/ 2105025 w 2362200"/>
              <a:gd name="connsiteY5" fmla="*/ 885825 h 2800350"/>
              <a:gd name="connsiteX6" fmla="*/ 1828800 w 2362200"/>
              <a:gd name="connsiteY6" fmla="*/ 1400175 h 2800350"/>
              <a:gd name="connsiteX7" fmla="*/ 2114550 w 2362200"/>
              <a:gd name="connsiteY7" fmla="*/ 1914525 h 2800350"/>
              <a:gd name="connsiteX8" fmla="*/ 2362200 w 2362200"/>
              <a:gd name="connsiteY8" fmla="*/ 2406642 h 2800350"/>
              <a:gd name="connsiteX9" fmla="*/ 1968492 w 2362200"/>
              <a:gd name="connsiteY9" fmla="*/ 2800350 h 2800350"/>
              <a:gd name="connsiteX10" fmla="*/ 393708 w 2362200"/>
              <a:gd name="connsiteY10" fmla="*/ 2800350 h 2800350"/>
              <a:gd name="connsiteX11" fmla="*/ 0 w 2362200"/>
              <a:gd name="connsiteY11" fmla="*/ 2406642 h 2800350"/>
              <a:gd name="connsiteX12" fmla="*/ 0 w 2362200"/>
              <a:gd name="connsiteY1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105025 w 2362200"/>
              <a:gd name="connsiteY4" fmla="*/ 885825 h 2800350"/>
              <a:gd name="connsiteX5" fmla="*/ 1828800 w 2362200"/>
              <a:gd name="connsiteY5" fmla="*/ 866775 h 2800350"/>
              <a:gd name="connsiteX6" fmla="*/ 1828800 w 2362200"/>
              <a:gd name="connsiteY6" fmla="*/ 1400175 h 2800350"/>
              <a:gd name="connsiteX7" fmla="*/ 2114550 w 2362200"/>
              <a:gd name="connsiteY7" fmla="*/ 1914525 h 2800350"/>
              <a:gd name="connsiteX8" fmla="*/ 2362200 w 2362200"/>
              <a:gd name="connsiteY8" fmla="*/ 2406642 h 2800350"/>
              <a:gd name="connsiteX9" fmla="*/ 1968492 w 2362200"/>
              <a:gd name="connsiteY9" fmla="*/ 2800350 h 2800350"/>
              <a:gd name="connsiteX10" fmla="*/ 393708 w 2362200"/>
              <a:gd name="connsiteY10" fmla="*/ 2800350 h 2800350"/>
              <a:gd name="connsiteX11" fmla="*/ 0 w 2362200"/>
              <a:gd name="connsiteY11" fmla="*/ 2406642 h 2800350"/>
              <a:gd name="connsiteX12" fmla="*/ 0 w 2362200"/>
              <a:gd name="connsiteY1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1828800 w 2362200"/>
              <a:gd name="connsiteY5" fmla="*/ 866775 h 2800350"/>
              <a:gd name="connsiteX6" fmla="*/ 1828800 w 2362200"/>
              <a:gd name="connsiteY6" fmla="*/ 1400175 h 2800350"/>
              <a:gd name="connsiteX7" fmla="*/ 2114550 w 2362200"/>
              <a:gd name="connsiteY7" fmla="*/ 1914525 h 2800350"/>
              <a:gd name="connsiteX8" fmla="*/ 2362200 w 2362200"/>
              <a:gd name="connsiteY8" fmla="*/ 2406642 h 2800350"/>
              <a:gd name="connsiteX9" fmla="*/ 1968492 w 2362200"/>
              <a:gd name="connsiteY9" fmla="*/ 2800350 h 2800350"/>
              <a:gd name="connsiteX10" fmla="*/ 393708 w 2362200"/>
              <a:gd name="connsiteY10" fmla="*/ 2800350 h 2800350"/>
              <a:gd name="connsiteX11" fmla="*/ 0 w 2362200"/>
              <a:gd name="connsiteY11" fmla="*/ 2406642 h 2800350"/>
              <a:gd name="connsiteX12" fmla="*/ 0 w 2362200"/>
              <a:gd name="connsiteY1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1828800 w 2362200"/>
              <a:gd name="connsiteY5" fmla="*/ 866775 h 2800350"/>
              <a:gd name="connsiteX6" fmla="*/ 1828800 w 2362200"/>
              <a:gd name="connsiteY6" fmla="*/ 1400175 h 2800350"/>
              <a:gd name="connsiteX7" fmla="*/ 2343150 w 2362200"/>
              <a:gd name="connsiteY7" fmla="*/ 1962150 h 2800350"/>
              <a:gd name="connsiteX8" fmla="*/ 2362200 w 2362200"/>
              <a:gd name="connsiteY8" fmla="*/ 2406642 h 2800350"/>
              <a:gd name="connsiteX9" fmla="*/ 1968492 w 2362200"/>
              <a:gd name="connsiteY9" fmla="*/ 2800350 h 2800350"/>
              <a:gd name="connsiteX10" fmla="*/ 393708 w 2362200"/>
              <a:gd name="connsiteY10" fmla="*/ 2800350 h 2800350"/>
              <a:gd name="connsiteX11" fmla="*/ 0 w 2362200"/>
              <a:gd name="connsiteY11" fmla="*/ 2406642 h 2800350"/>
              <a:gd name="connsiteX12" fmla="*/ 0 w 2362200"/>
              <a:gd name="connsiteY1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1828800 w 2362200"/>
              <a:gd name="connsiteY5" fmla="*/ 866775 h 2800350"/>
              <a:gd name="connsiteX6" fmla="*/ 1828800 w 2362200"/>
              <a:gd name="connsiteY6" fmla="*/ 1400175 h 2800350"/>
              <a:gd name="connsiteX7" fmla="*/ 2105025 w 2362200"/>
              <a:gd name="connsiteY7" fmla="*/ 17049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1828800 w 2362200"/>
              <a:gd name="connsiteY5" fmla="*/ 866775 h 2800350"/>
              <a:gd name="connsiteX6" fmla="*/ 1828800 w 2362200"/>
              <a:gd name="connsiteY6" fmla="*/ 1400175 h 2800350"/>
              <a:gd name="connsiteX7" fmla="*/ 2162175 w 2362200"/>
              <a:gd name="connsiteY7" fmla="*/ 22383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33600 w 2362200"/>
              <a:gd name="connsiteY5" fmla="*/ 552450 h 2800350"/>
              <a:gd name="connsiteX6" fmla="*/ 1828800 w 2362200"/>
              <a:gd name="connsiteY6" fmla="*/ 1400175 h 2800350"/>
              <a:gd name="connsiteX7" fmla="*/ 2162175 w 2362200"/>
              <a:gd name="connsiteY7" fmla="*/ 22383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71700 w 2362200"/>
              <a:gd name="connsiteY5" fmla="*/ 428625 h 2800350"/>
              <a:gd name="connsiteX6" fmla="*/ 1828800 w 2362200"/>
              <a:gd name="connsiteY6" fmla="*/ 1400175 h 2800350"/>
              <a:gd name="connsiteX7" fmla="*/ 2162175 w 2362200"/>
              <a:gd name="connsiteY7" fmla="*/ 22383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71700 w 2362200"/>
              <a:gd name="connsiteY5" fmla="*/ 428625 h 2800350"/>
              <a:gd name="connsiteX6" fmla="*/ 1828800 w 2362200"/>
              <a:gd name="connsiteY6" fmla="*/ 1400175 h 2800350"/>
              <a:gd name="connsiteX7" fmla="*/ 2162175 w 2362200"/>
              <a:gd name="connsiteY7" fmla="*/ 23526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828800 w 2362200"/>
              <a:gd name="connsiteY6" fmla="*/ 1400175 h 2800350"/>
              <a:gd name="connsiteX7" fmla="*/ 2162175 w 2362200"/>
              <a:gd name="connsiteY7" fmla="*/ 23526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828800 w 2362200"/>
              <a:gd name="connsiteY6" fmla="*/ 1400175 h 2800350"/>
              <a:gd name="connsiteX7" fmla="*/ 1990725 w 2362200"/>
              <a:gd name="connsiteY7" fmla="*/ 1866900 h 2800350"/>
              <a:gd name="connsiteX8" fmla="*/ 2162175 w 2362200"/>
              <a:gd name="connsiteY8" fmla="*/ 2352675 h 2800350"/>
              <a:gd name="connsiteX9" fmla="*/ 2343150 w 2362200"/>
              <a:gd name="connsiteY9" fmla="*/ 1962150 h 2800350"/>
              <a:gd name="connsiteX10" fmla="*/ 2362200 w 2362200"/>
              <a:gd name="connsiteY10" fmla="*/ 2406642 h 2800350"/>
              <a:gd name="connsiteX11" fmla="*/ 1968492 w 2362200"/>
              <a:gd name="connsiteY11" fmla="*/ 2800350 h 2800350"/>
              <a:gd name="connsiteX12" fmla="*/ 393708 w 2362200"/>
              <a:gd name="connsiteY12" fmla="*/ 2800350 h 2800350"/>
              <a:gd name="connsiteX13" fmla="*/ 0 w 2362200"/>
              <a:gd name="connsiteY13" fmla="*/ 2406642 h 2800350"/>
              <a:gd name="connsiteX14" fmla="*/ 0 w 2362200"/>
              <a:gd name="connsiteY14"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990725 w 2362200"/>
              <a:gd name="connsiteY6" fmla="*/ 885825 h 2800350"/>
              <a:gd name="connsiteX7" fmla="*/ 1828800 w 2362200"/>
              <a:gd name="connsiteY7" fmla="*/ 1400175 h 2800350"/>
              <a:gd name="connsiteX8" fmla="*/ 1990725 w 2362200"/>
              <a:gd name="connsiteY8" fmla="*/ 1866900 h 2800350"/>
              <a:gd name="connsiteX9" fmla="*/ 2162175 w 2362200"/>
              <a:gd name="connsiteY9" fmla="*/ 2352675 h 2800350"/>
              <a:gd name="connsiteX10" fmla="*/ 2343150 w 2362200"/>
              <a:gd name="connsiteY10" fmla="*/ 1962150 h 2800350"/>
              <a:gd name="connsiteX11" fmla="*/ 2362200 w 2362200"/>
              <a:gd name="connsiteY11" fmla="*/ 2406642 h 2800350"/>
              <a:gd name="connsiteX12" fmla="*/ 1968492 w 2362200"/>
              <a:gd name="connsiteY12" fmla="*/ 2800350 h 2800350"/>
              <a:gd name="connsiteX13" fmla="*/ 393708 w 2362200"/>
              <a:gd name="connsiteY13" fmla="*/ 2800350 h 2800350"/>
              <a:gd name="connsiteX14" fmla="*/ 0 w 2362200"/>
              <a:gd name="connsiteY14" fmla="*/ 2406642 h 2800350"/>
              <a:gd name="connsiteX15" fmla="*/ 0 w 2362200"/>
              <a:gd name="connsiteY15"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2076450 w 2362200"/>
              <a:gd name="connsiteY6" fmla="*/ 619125 h 2800350"/>
              <a:gd name="connsiteX7" fmla="*/ 1990725 w 2362200"/>
              <a:gd name="connsiteY7" fmla="*/ 885825 h 2800350"/>
              <a:gd name="connsiteX8" fmla="*/ 1828800 w 2362200"/>
              <a:gd name="connsiteY8" fmla="*/ 1400175 h 2800350"/>
              <a:gd name="connsiteX9" fmla="*/ 1990725 w 2362200"/>
              <a:gd name="connsiteY9" fmla="*/ 1866900 h 2800350"/>
              <a:gd name="connsiteX10" fmla="*/ 2162175 w 2362200"/>
              <a:gd name="connsiteY10" fmla="*/ 2352675 h 2800350"/>
              <a:gd name="connsiteX11" fmla="*/ 2343150 w 2362200"/>
              <a:gd name="connsiteY11" fmla="*/ 1962150 h 2800350"/>
              <a:gd name="connsiteX12" fmla="*/ 2362200 w 2362200"/>
              <a:gd name="connsiteY12" fmla="*/ 2406642 h 2800350"/>
              <a:gd name="connsiteX13" fmla="*/ 1968492 w 2362200"/>
              <a:gd name="connsiteY13" fmla="*/ 2800350 h 2800350"/>
              <a:gd name="connsiteX14" fmla="*/ 393708 w 2362200"/>
              <a:gd name="connsiteY14" fmla="*/ 2800350 h 2800350"/>
              <a:gd name="connsiteX15" fmla="*/ 0 w 2362200"/>
              <a:gd name="connsiteY15" fmla="*/ 2406642 h 2800350"/>
              <a:gd name="connsiteX16" fmla="*/ 0 w 2362200"/>
              <a:gd name="connsiteY16"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2076450 w 2362200"/>
              <a:gd name="connsiteY6" fmla="*/ 619125 h 2800350"/>
              <a:gd name="connsiteX7" fmla="*/ 1990725 w 2362200"/>
              <a:gd name="connsiteY7" fmla="*/ 885825 h 2800350"/>
              <a:gd name="connsiteX8" fmla="*/ 1914525 w 2362200"/>
              <a:gd name="connsiteY8" fmla="*/ 1152525 h 2800350"/>
              <a:gd name="connsiteX9" fmla="*/ 1828800 w 2362200"/>
              <a:gd name="connsiteY9" fmla="*/ 1400175 h 2800350"/>
              <a:gd name="connsiteX10" fmla="*/ 1990725 w 2362200"/>
              <a:gd name="connsiteY10" fmla="*/ 1866900 h 2800350"/>
              <a:gd name="connsiteX11" fmla="*/ 2162175 w 2362200"/>
              <a:gd name="connsiteY11" fmla="*/ 2352675 h 2800350"/>
              <a:gd name="connsiteX12" fmla="*/ 2343150 w 2362200"/>
              <a:gd name="connsiteY12" fmla="*/ 1962150 h 2800350"/>
              <a:gd name="connsiteX13" fmla="*/ 2362200 w 2362200"/>
              <a:gd name="connsiteY13" fmla="*/ 2406642 h 2800350"/>
              <a:gd name="connsiteX14" fmla="*/ 1968492 w 2362200"/>
              <a:gd name="connsiteY14" fmla="*/ 2800350 h 2800350"/>
              <a:gd name="connsiteX15" fmla="*/ 393708 w 2362200"/>
              <a:gd name="connsiteY15" fmla="*/ 2800350 h 2800350"/>
              <a:gd name="connsiteX16" fmla="*/ 0 w 2362200"/>
              <a:gd name="connsiteY16" fmla="*/ 2406642 h 2800350"/>
              <a:gd name="connsiteX17" fmla="*/ 0 w 2362200"/>
              <a:gd name="connsiteY17"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2076450 w 2362200"/>
              <a:gd name="connsiteY6" fmla="*/ 619125 h 2800350"/>
              <a:gd name="connsiteX7" fmla="*/ 1990725 w 2362200"/>
              <a:gd name="connsiteY7" fmla="*/ 885825 h 2800350"/>
              <a:gd name="connsiteX8" fmla="*/ 1914525 w 2362200"/>
              <a:gd name="connsiteY8" fmla="*/ 1152525 h 2800350"/>
              <a:gd name="connsiteX9" fmla="*/ 1828800 w 2362200"/>
              <a:gd name="connsiteY9" fmla="*/ 1400175 h 2800350"/>
              <a:gd name="connsiteX10" fmla="*/ 1905000 w 2362200"/>
              <a:gd name="connsiteY10" fmla="*/ 1619250 h 2800350"/>
              <a:gd name="connsiteX11" fmla="*/ 1990725 w 2362200"/>
              <a:gd name="connsiteY11" fmla="*/ 1866900 h 2800350"/>
              <a:gd name="connsiteX12" fmla="*/ 2162175 w 2362200"/>
              <a:gd name="connsiteY12" fmla="*/ 2352675 h 2800350"/>
              <a:gd name="connsiteX13" fmla="*/ 2343150 w 2362200"/>
              <a:gd name="connsiteY13" fmla="*/ 1962150 h 2800350"/>
              <a:gd name="connsiteX14" fmla="*/ 2362200 w 2362200"/>
              <a:gd name="connsiteY14" fmla="*/ 2406642 h 2800350"/>
              <a:gd name="connsiteX15" fmla="*/ 1968492 w 2362200"/>
              <a:gd name="connsiteY15" fmla="*/ 2800350 h 2800350"/>
              <a:gd name="connsiteX16" fmla="*/ 393708 w 2362200"/>
              <a:gd name="connsiteY16" fmla="*/ 2800350 h 2800350"/>
              <a:gd name="connsiteX17" fmla="*/ 0 w 2362200"/>
              <a:gd name="connsiteY17" fmla="*/ 2406642 h 2800350"/>
              <a:gd name="connsiteX18" fmla="*/ 0 w 2362200"/>
              <a:gd name="connsiteY18"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2076450 w 2362200"/>
              <a:gd name="connsiteY6" fmla="*/ 619125 h 2800350"/>
              <a:gd name="connsiteX7" fmla="*/ 1990725 w 2362200"/>
              <a:gd name="connsiteY7" fmla="*/ 885825 h 2800350"/>
              <a:gd name="connsiteX8" fmla="*/ 1914525 w 2362200"/>
              <a:gd name="connsiteY8" fmla="*/ 1152525 h 2800350"/>
              <a:gd name="connsiteX9" fmla="*/ 1828800 w 2362200"/>
              <a:gd name="connsiteY9" fmla="*/ 1400175 h 2800350"/>
              <a:gd name="connsiteX10" fmla="*/ 1905000 w 2362200"/>
              <a:gd name="connsiteY10" fmla="*/ 161925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914525 w 2362200"/>
              <a:gd name="connsiteY8" fmla="*/ 1152525 h 2800350"/>
              <a:gd name="connsiteX9" fmla="*/ 1828800 w 2362200"/>
              <a:gd name="connsiteY9" fmla="*/ 1400175 h 2800350"/>
              <a:gd name="connsiteX10" fmla="*/ 1905000 w 2362200"/>
              <a:gd name="connsiteY10" fmla="*/ 161925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552575 w 2362200"/>
              <a:gd name="connsiteY8" fmla="*/ 1000125 h 2800350"/>
              <a:gd name="connsiteX9" fmla="*/ 1828800 w 2362200"/>
              <a:gd name="connsiteY9" fmla="*/ 1400175 h 2800350"/>
              <a:gd name="connsiteX10" fmla="*/ 1905000 w 2362200"/>
              <a:gd name="connsiteY10" fmla="*/ 161925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552575 w 2362200"/>
              <a:gd name="connsiteY8" fmla="*/ 1000125 h 2800350"/>
              <a:gd name="connsiteX9" fmla="*/ 1838325 w 2362200"/>
              <a:gd name="connsiteY9" fmla="*/ 1400175 h 2800350"/>
              <a:gd name="connsiteX10" fmla="*/ 1905000 w 2362200"/>
              <a:gd name="connsiteY10" fmla="*/ 161925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552575 w 2362200"/>
              <a:gd name="connsiteY8" fmla="*/ 1000125 h 2800350"/>
              <a:gd name="connsiteX9" fmla="*/ 1838325 w 2362200"/>
              <a:gd name="connsiteY9" fmla="*/ 1400175 h 2800350"/>
              <a:gd name="connsiteX10" fmla="*/ 1590675 w 2362200"/>
              <a:gd name="connsiteY10" fmla="*/ 179070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552575 w 2362200"/>
              <a:gd name="connsiteY8" fmla="*/ 1000125 h 2800350"/>
              <a:gd name="connsiteX9" fmla="*/ 1838325 w 2362200"/>
              <a:gd name="connsiteY9" fmla="*/ 1400175 h 2800350"/>
              <a:gd name="connsiteX10" fmla="*/ 1590675 w 2362200"/>
              <a:gd name="connsiteY10" fmla="*/ 1790700 h 2800350"/>
              <a:gd name="connsiteX11" fmla="*/ 1990725 w 2362200"/>
              <a:gd name="connsiteY11" fmla="*/ 1866900 h 2800350"/>
              <a:gd name="connsiteX12" fmla="*/ 1733550 w 2362200"/>
              <a:gd name="connsiteY12" fmla="*/ 230505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63817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63817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85975 w 2362200"/>
              <a:gd name="connsiteY6" fmla="*/ 4476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85975 w 2362200"/>
              <a:gd name="connsiteY6" fmla="*/ 4476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85975 w 2362200"/>
              <a:gd name="connsiteY6" fmla="*/ 4476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85975 w 2362200"/>
              <a:gd name="connsiteY6" fmla="*/ 4476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47875 w 2362200"/>
              <a:gd name="connsiteY6" fmla="*/ 73342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24075 w 2362200"/>
              <a:gd name="connsiteY6" fmla="*/ 381000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257425 w 2362200"/>
              <a:gd name="connsiteY6" fmla="*/ 581025 h 2800350"/>
              <a:gd name="connsiteX7" fmla="*/ 2124075 w 2362200"/>
              <a:gd name="connsiteY7" fmla="*/ 381000 h 2800350"/>
              <a:gd name="connsiteX8" fmla="*/ 1762125 w 2362200"/>
              <a:gd name="connsiteY8" fmla="*/ 409575 h 2800350"/>
              <a:gd name="connsiteX9" fmla="*/ 2066925 w 2362200"/>
              <a:gd name="connsiteY9" fmla="*/ 904875 h 2800350"/>
              <a:gd name="connsiteX10" fmla="*/ 1733550 w 2362200"/>
              <a:gd name="connsiteY10" fmla="*/ 838200 h 2800350"/>
              <a:gd name="connsiteX11" fmla="*/ 1552575 w 2362200"/>
              <a:gd name="connsiteY11" fmla="*/ 1000125 h 2800350"/>
              <a:gd name="connsiteX12" fmla="*/ 1838325 w 2362200"/>
              <a:gd name="connsiteY12" fmla="*/ 1400175 h 2800350"/>
              <a:gd name="connsiteX13" fmla="*/ 1590675 w 2362200"/>
              <a:gd name="connsiteY13" fmla="*/ 1790700 h 2800350"/>
              <a:gd name="connsiteX14" fmla="*/ 1990725 w 2362200"/>
              <a:gd name="connsiteY14" fmla="*/ 1866900 h 2800350"/>
              <a:gd name="connsiteX15" fmla="*/ 1733550 w 2362200"/>
              <a:gd name="connsiteY15" fmla="*/ 2305050 h 2800350"/>
              <a:gd name="connsiteX16" fmla="*/ 2152650 w 2362200"/>
              <a:gd name="connsiteY16" fmla="*/ 2371725 h 2800350"/>
              <a:gd name="connsiteX17" fmla="*/ 2343150 w 2362200"/>
              <a:gd name="connsiteY17" fmla="*/ 1752600 h 2800350"/>
              <a:gd name="connsiteX18" fmla="*/ 2343150 w 2362200"/>
              <a:gd name="connsiteY18" fmla="*/ 1962150 h 2800350"/>
              <a:gd name="connsiteX19" fmla="*/ 2362200 w 2362200"/>
              <a:gd name="connsiteY19" fmla="*/ 2406642 h 2800350"/>
              <a:gd name="connsiteX20" fmla="*/ 1968492 w 2362200"/>
              <a:gd name="connsiteY20" fmla="*/ 2800350 h 2800350"/>
              <a:gd name="connsiteX21" fmla="*/ 393708 w 2362200"/>
              <a:gd name="connsiteY21" fmla="*/ 2800350 h 2800350"/>
              <a:gd name="connsiteX22" fmla="*/ 0 w 2362200"/>
              <a:gd name="connsiteY22" fmla="*/ 2406642 h 2800350"/>
              <a:gd name="connsiteX23" fmla="*/ 0 w 2362200"/>
              <a:gd name="connsiteY2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257425 w 2362200"/>
              <a:gd name="connsiteY6" fmla="*/ 581025 h 2800350"/>
              <a:gd name="connsiteX7" fmla="*/ 2095500 w 2362200"/>
              <a:gd name="connsiteY7" fmla="*/ 552450 h 2800350"/>
              <a:gd name="connsiteX8" fmla="*/ 1762125 w 2362200"/>
              <a:gd name="connsiteY8" fmla="*/ 409575 h 2800350"/>
              <a:gd name="connsiteX9" fmla="*/ 2066925 w 2362200"/>
              <a:gd name="connsiteY9" fmla="*/ 904875 h 2800350"/>
              <a:gd name="connsiteX10" fmla="*/ 1733550 w 2362200"/>
              <a:gd name="connsiteY10" fmla="*/ 838200 h 2800350"/>
              <a:gd name="connsiteX11" fmla="*/ 1552575 w 2362200"/>
              <a:gd name="connsiteY11" fmla="*/ 1000125 h 2800350"/>
              <a:gd name="connsiteX12" fmla="*/ 1838325 w 2362200"/>
              <a:gd name="connsiteY12" fmla="*/ 1400175 h 2800350"/>
              <a:gd name="connsiteX13" fmla="*/ 1590675 w 2362200"/>
              <a:gd name="connsiteY13" fmla="*/ 1790700 h 2800350"/>
              <a:gd name="connsiteX14" fmla="*/ 1990725 w 2362200"/>
              <a:gd name="connsiteY14" fmla="*/ 1866900 h 2800350"/>
              <a:gd name="connsiteX15" fmla="*/ 1733550 w 2362200"/>
              <a:gd name="connsiteY15" fmla="*/ 2305050 h 2800350"/>
              <a:gd name="connsiteX16" fmla="*/ 2152650 w 2362200"/>
              <a:gd name="connsiteY16" fmla="*/ 2371725 h 2800350"/>
              <a:gd name="connsiteX17" fmla="*/ 2343150 w 2362200"/>
              <a:gd name="connsiteY17" fmla="*/ 1752600 h 2800350"/>
              <a:gd name="connsiteX18" fmla="*/ 2343150 w 2362200"/>
              <a:gd name="connsiteY18" fmla="*/ 1962150 h 2800350"/>
              <a:gd name="connsiteX19" fmla="*/ 2362200 w 2362200"/>
              <a:gd name="connsiteY19" fmla="*/ 2406642 h 2800350"/>
              <a:gd name="connsiteX20" fmla="*/ 1968492 w 2362200"/>
              <a:gd name="connsiteY20" fmla="*/ 2800350 h 2800350"/>
              <a:gd name="connsiteX21" fmla="*/ 393708 w 2362200"/>
              <a:gd name="connsiteY21" fmla="*/ 2800350 h 2800350"/>
              <a:gd name="connsiteX22" fmla="*/ 0 w 2362200"/>
              <a:gd name="connsiteY22" fmla="*/ 2406642 h 2800350"/>
              <a:gd name="connsiteX23" fmla="*/ 0 w 2362200"/>
              <a:gd name="connsiteY2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257425 w 2362200"/>
              <a:gd name="connsiteY6" fmla="*/ 58102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24075 w 2362200"/>
              <a:gd name="connsiteY6" fmla="*/ 609600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24075 w 2362200"/>
              <a:gd name="connsiteY6" fmla="*/ 609600 h 2800350"/>
              <a:gd name="connsiteX7" fmla="*/ 20288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24075 w 2362200"/>
              <a:gd name="connsiteY6" fmla="*/ 609600 h 2800350"/>
              <a:gd name="connsiteX7" fmla="*/ 1933575 w 2362200"/>
              <a:gd name="connsiteY7" fmla="*/ 50482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33575 w 2362200"/>
              <a:gd name="connsiteY7" fmla="*/ 50482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33575 w 2362200"/>
              <a:gd name="connsiteY7" fmla="*/ 5048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152650 w 2362200"/>
              <a:gd name="connsiteY15" fmla="*/ 228600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152650 w 2362200"/>
              <a:gd name="connsiteY15" fmla="*/ 228600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2095500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2095500 w 2362200"/>
              <a:gd name="connsiteY11" fmla="*/ 1438275 h 2800350"/>
              <a:gd name="connsiteX12" fmla="*/ 1533525 w 2362200"/>
              <a:gd name="connsiteY12" fmla="*/ 1714500 h 2800350"/>
              <a:gd name="connsiteX13" fmla="*/ 2124075 w 2362200"/>
              <a:gd name="connsiteY13" fmla="*/ 1800225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2095500 w 2362200"/>
              <a:gd name="connsiteY11" fmla="*/ 1438275 h 2800350"/>
              <a:gd name="connsiteX12" fmla="*/ 1533525 w 2362200"/>
              <a:gd name="connsiteY12" fmla="*/ 1714500 h 2800350"/>
              <a:gd name="connsiteX13" fmla="*/ 2124075 w 2362200"/>
              <a:gd name="connsiteY13" fmla="*/ 1800225 h 2800350"/>
              <a:gd name="connsiteX14" fmla="*/ 1733550 w 2362200"/>
              <a:gd name="connsiteY14" fmla="*/ 2305050 h 2800350"/>
              <a:gd name="connsiteX15" fmla="*/ 2247900 w 2362200"/>
              <a:gd name="connsiteY15" fmla="*/ 227647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2095500 w 2362200"/>
              <a:gd name="connsiteY11" fmla="*/ 1438275 h 2800350"/>
              <a:gd name="connsiteX12" fmla="*/ 1533525 w 2362200"/>
              <a:gd name="connsiteY12" fmla="*/ 1714500 h 2800350"/>
              <a:gd name="connsiteX13" fmla="*/ 2124075 w 2362200"/>
              <a:gd name="connsiteY13" fmla="*/ 1800225 h 2800350"/>
              <a:gd name="connsiteX14" fmla="*/ 1733550 w 2362200"/>
              <a:gd name="connsiteY14" fmla="*/ 2305050 h 2800350"/>
              <a:gd name="connsiteX15" fmla="*/ 2247900 w 2362200"/>
              <a:gd name="connsiteY15" fmla="*/ 2276475 h 2800350"/>
              <a:gd name="connsiteX16" fmla="*/ 2343150 w 2362200"/>
              <a:gd name="connsiteY16" fmla="*/ 1752600 h 2800350"/>
              <a:gd name="connsiteX17" fmla="*/ 2295525 w 2362200"/>
              <a:gd name="connsiteY17" fmla="*/ 198120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533525 w 2400300"/>
              <a:gd name="connsiteY12" fmla="*/ 1714500 h 2800350"/>
              <a:gd name="connsiteX13" fmla="*/ 2124075 w 2400300"/>
              <a:gd name="connsiteY13" fmla="*/ 1800225 h 2800350"/>
              <a:gd name="connsiteX14" fmla="*/ 1733550 w 2400300"/>
              <a:gd name="connsiteY14" fmla="*/ 2305050 h 2800350"/>
              <a:gd name="connsiteX15" fmla="*/ 2247900 w 2400300"/>
              <a:gd name="connsiteY15" fmla="*/ 22764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533525 w 2400300"/>
              <a:gd name="connsiteY12" fmla="*/ 1714500 h 2800350"/>
              <a:gd name="connsiteX13" fmla="*/ 2124075 w 2400300"/>
              <a:gd name="connsiteY13" fmla="*/ 1800225 h 2800350"/>
              <a:gd name="connsiteX14" fmla="*/ 1733550 w 2400300"/>
              <a:gd name="connsiteY14" fmla="*/ 2305050 h 2800350"/>
              <a:gd name="connsiteX15" fmla="*/ 2247900 w 2400300"/>
              <a:gd name="connsiteY15" fmla="*/ 218122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533525 w 2400300"/>
              <a:gd name="connsiteY12" fmla="*/ 1714500 h 2800350"/>
              <a:gd name="connsiteX13" fmla="*/ 2124075 w 2400300"/>
              <a:gd name="connsiteY13" fmla="*/ 1800225 h 2800350"/>
              <a:gd name="connsiteX14" fmla="*/ 1733550 w 2400300"/>
              <a:gd name="connsiteY14" fmla="*/ 2305050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533525 w 2400300"/>
              <a:gd name="connsiteY12" fmla="*/ 1714500 h 2800350"/>
              <a:gd name="connsiteX13" fmla="*/ 2124075 w 2400300"/>
              <a:gd name="connsiteY13" fmla="*/ 1800225 h 2800350"/>
              <a:gd name="connsiteX14" fmla="*/ 17145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145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2095500 w 2400300"/>
              <a:gd name="connsiteY9" fmla="*/ 1152525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1895475 w 2400300"/>
              <a:gd name="connsiteY8" fmla="*/ 904875 h 2800350"/>
              <a:gd name="connsiteX9" fmla="*/ 2095500 w 2400300"/>
              <a:gd name="connsiteY9" fmla="*/ 1152525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95475 w 2400300"/>
              <a:gd name="connsiteY8" fmla="*/ 904875 h 2800350"/>
              <a:gd name="connsiteX9" fmla="*/ 2095500 w 2400300"/>
              <a:gd name="connsiteY9" fmla="*/ 1152525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95500 w 2400300"/>
              <a:gd name="connsiteY9" fmla="*/ 1152525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95500 w 2400300"/>
              <a:gd name="connsiteY9" fmla="*/ 11525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90750 w 2400300"/>
              <a:gd name="connsiteY7" fmla="*/ 866775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90750 w 2400300"/>
              <a:gd name="connsiteY7" fmla="*/ 866775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90750 w 2400300"/>
              <a:gd name="connsiteY7" fmla="*/ 866775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924050 w 2400300"/>
              <a:gd name="connsiteY12" fmla="*/ 1647825 h 2800350"/>
              <a:gd name="connsiteX13" fmla="*/ 2124075 w 2400300"/>
              <a:gd name="connsiteY13" fmla="*/ 18002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14550 w 2400300"/>
              <a:gd name="connsiteY11" fmla="*/ 1438275 h 2800350"/>
              <a:gd name="connsiteX12" fmla="*/ 1924050 w 2400300"/>
              <a:gd name="connsiteY12" fmla="*/ 1647825 h 2800350"/>
              <a:gd name="connsiteX13" fmla="*/ 2124075 w 2400300"/>
              <a:gd name="connsiteY13" fmla="*/ 18002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14550 w 2400300"/>
              <a:gd name="connsiteY11" fmla="*/ 1438275 h 2800350"/>
              <a:gd name="connsiteX12" fmla="*/ 1876425 w 2400300"/>
              <a:gd name="connsiteY12" fmla="*/ 1762125 h 2800350"/>
              <a:gd name="connsiteX13" fmla="*/ 2124075 w 2400300"/>
              <a:gd name="connsiteY13" fmla="*/ 18002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14550 w 2400300"/>
              <a:gd name="connsiteY11" fmla="*/ 1438275 h 2800350"/>
              <a:gd name="connsiteX12" fmla="*/ 1876425 w 2400300"/>
              <a:gd name="connsiteY12" fmla="*/ 176212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14550 w 2400300"/>
              <a:gd name="connsiteY11" fmla="*/ 143827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05025 w 2400300"/>
              <a:gd name="connsiteY11" fmla="*/ 151447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1990725 w 2400300"/>
              <a:gd name="connsiteY6" fmla="*/ 70485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0485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0485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0485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57375 w 2400300"/>
              <a:gd name="connsiteY12" fmla="*/ 176212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67217 w 2400300"/>
              <a:gd name="connsiteY16" fmla="*/ 15621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67217 w 2400300"/>
              <a:gd name="connsiteY16" fmla="*/ 15621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39878 w 2400300"/>
              <a:gd name="connsiteY15" fmla="*/ 2247900 h 2800350"/>
              <a:gd name="connsiteX16" fmla="*/ 2367217 w 2400300"/>
              <a:gd name="connsiteY16" fmla="*/ 15621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174030 w 2400300"/>
              <a:gd name="connsiteY15" fmla="*/ 2124075 h 2800350"/>
              <a:gd name="connsiteX16" fmla="*/ 2239878 w 2400300"/>
              <a:gd name="connsiteY16" fmla="*/ 2247900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30186 w 2400300"/>
              <a:gd name="connsiteY15" fmla="*/ 2028825 h 2800350"/>
              <a:gd name="connsiteX16" fmla="*/ 2239878 w 2400300"/>
              <a:gd name="connsiteY16" fmla="*/ 2247900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39878 w 2400300"/>
              <a:gd name="connsiteY16" fmla="*/ 2247900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95258 w 2400300"/>
              <a:gd name="connsiteY13" fmla="*/ 17430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95258 w 2400300"/>
              <a:gd name="connsiteY13" fmla="*/ 17430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2054903 w 2400300"/>
              <a:gd name="connsiteY6" fmla="*/ 704850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2054903 w 2400300"/>
              <a:gd name="connsiteY6" fmla="*/ 704850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2054903 w 2400300"/>
              <a:gd name="connsiteY6" fmla="*/ 704850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302386 w 2400300"/>
              <a:gd name="connsiteY5" fmla="*/ 904875 h 2800350"/>
              <a:gd name="connsiteX6" fmla="*/ 2276475 w 2400300"/>
              <a:gd name="connsiteY6" fmla="*/ 762000 h 2800350"/>
              <a:gd name="connsiteX7" fmla="*/ 2054903 w 2400300"/>
              <a:gd name="connsiteY7" fmla="*/ 704850 h 2800350"/>
              <a:gd name="connsiteX8" fmla="*/ 2209800 w 2400300"/>
              <a:gd name="connsiteY8" fmla="*/ 1028700 h 2800350"/>
              <a:gd name="connsiteX9" fmla="*/ 1835320 w 2400300"/>
              <a:gd name="connsiteY9" fmla="*/ 990600 h 2800350"/>
              <a:gd name="connsiteX10" fmla="*/ 2095500 w 2400300"/>
              <a:gd name="connsiteY10" fmla="*/ 1266825 h 2800350"/>
              <a:gd name="connsiteX11" fmla="*/ 1787695 w 2400300"/>
              <a:gd name="connsiteY11" fmla="*/ 1428750 h 2800350"/>
              <a:gd name="connsiteX12" fmla="*/ 2105025 w 2400300"/>
              <a:gd name="connsiteY12" fmla="*/ 1533525 h 2800350"/>
              <a:gd name="connsiteX13" fmla="*/ 1857375 w 2400300"/>
              <a:gd name="connsiteY13" fmla="*/ 1809750 h 2800350"/>
              <a:gd name="connsiteX14" fmla="*/ 2155147 w 2400300"/>
              <a:gd name="connsiteY14" fmla="*/ 1781175 h 2800350"/>
              <a:gd name="connsiteX15" fmla="*/ 2037356 w 2400300"/>
              <a:gd name="connsiteY15" fmla="*/ 2114550 h 2800350"/>
              <a:gd name="connsiteX16" fmla="*/ 2262275 w 2400300"/>
              <a:gd name="connsiteY16" fmla="*/ 1943100 h 2800350"/>
              <a:gd name="connsiteX17" fmla="*/ 2288011 w 2400300"/>
              <a:gd name="connsiteY17" fmla="*/ 2257425 h 2800350"/>
              <a:gd name="connsiteX18" fmla="*/ 2367217 w 2400300"/>
              <a:gd name="connsiteY18" fmla="*/ 1562100 h 2800350"/>
              <a:gd name="connsiteX19" fmla="*/ 2400300 w 2400300"/>
              <a:gd name="connsiteY19" fmla="*/ 1981200 h 2800350"/>
              <a:gd name="connsiteX20" fmla="*/ 2362200 w 2400300"/>
              <a:gd name="connsiteY20" fmla="*/ 2406642 h 2800350"/>
              <a:gd name="connsiteX21" fmla="*/ 1968492 w 2400300"/>
              <a:gd name="connsiteY21" fmla="*/ 2800350 h 2800350"/>
              <a:gd name="connsiteX22" fmla="*/ 393708 w 2400300"/>
              <a:gd name="connsiteY22" fmla="*/ 2800350 h 2800350"/>
              <a:gd name="connsiteX23" fmla="*/ 0 w 2400300"/>
              <a:gd name="connsiteY23" fmla="*/ 2406642 h 2800350"/>
              <a:gd name="connsiteX24" fmla="*/ 0 w 2400300"/>
              <a:gd name="connsiteY24"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302386 w 2400300"/>
              <a:gd name="connsiteY5" fmla="*/ 904875 h 2800350"/>
              <a:gd name="connsiteX6" fmla="*/ 2276475 w 2400300"/>
              <a:gd name="connsiteY6" fmla="*/ 762000 h 2800350"/>
              <a:gd name="connsiteX7" fmla="*/ 2054903 w 2400300"/>
              <a:gd name="connsiteY7" fmla="*/ 704850 h 2800350"/>
              <a:gd name="connsiteX8" fmla="*/ 2209800 w 2400300"/>
              <a:gd name="connsiteY8" fmla="*/ 1028700 h 2800350"/>
              <a:gd name="connsiteX9" fmla="*/ 1835320 w 2400300"/>
              <a:gd name="connsiteY9" fmla="*/ 990600 h 2800350"/>
              <a:gd name="connsiteX10" fmla="*/ 2095500 w 2400300"/>
              <a:gd name="connsiteY10" fmla="*/ 1266825 h 2800350"/>
              <a:gd name="connsiteX11" fmla="*/ 1787695 w 2400300"/>
              <a:gd name="connsiteY11" fmla="*/ 1428750 h 2800350"/>
              <a:gd name="connsiteX12" fmla="*/ 2105025 w 2400300"/>
              <a:gd name="connsiteY12" fmla="*/ 1533525 h 2800350"/>
              <a:gd name="connsiteX13" fmla="*/ 1857375 w 2400300"/>
              <a:gd name="connsiteY13" fmla="*/ 1809750 h 2800350"/>
              <a:gd name="connsiteX14" fmla="*/ 2155147 w 2400300"/>
              <a:gd name="connsiteY14" fmla="*/ 1781175 h 2800350"/>
              <a:gd name="connsiteX15" fmla="*/ 2037356 w 2400300"/>
              <a:gd name="connsiteY15" fmla="*/ 2114550 h 2800350"/>
              <a:gd name="connsiteX16" fmla="*/ 2262275 w 2400300"/>
              <a:gd name="connsiteY16" fmla="*/ 1943100 h 2800350"/>
              <a:gd name="connsiteX17" fmla="*/ 2288011 w 2400300"/>
              <a:gd name="connsiteY17" fmla="*/ 2257425 h 2800350"/>
              <a:gd name="connsiteX18" fmla="*/ 2367217 w 2400300"/>
              <a:gd name="connsiteY18" fmla="*/ 1562100 h 2800350"/>
              <a:gd name="connsiteX19" fmla="*/ 2400300 w 2400300"/>
              <a:gd name="connsiteY19" fmla="*/ 1981200 h 2800350"/>
              <a:gd name="connsiteX20" fmla="*/ 2362200 w 2400300"/>
              <a:gd name="connsiteY20" fmla="*/ 2406642 h 2800350"/>
              <a:gd name="connsiteX21" fmla="*/ 1968492 w 2400300"/>
              <a:gd name="connsiteY21" fmla="*/ 2800350 h 2800350"/>
              <a:gd name="connsiteX22" fmla="*/ 393708 w 2400300"/>
              <a:gd name="connsiteY22" fmla="*/ 2800350 h 2800350"/>
              <a:gd name="connsiteX23" fmla="*/ 0 w 2400300"/>
              <a:gd name="connsiteY23" fmla="*/ 2406642 h 2800350"/>
              <a:gd name="connsiteX24" fmla="*/ 0 w 2400300"/>
              <a:gd name="connsiteY24"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302386 w 2400300"/>
              <a:gd name="connsiteY5" fmla="*/ 904875 h 2800350"/>
              <a:gd name="connsiteX6" fmla="*/ 2276475 w 2400300"/>
              <a:gd name="connsiteY6" fmla="*/ 762000 h 2800350"/>
              <a:gd name="connsiteX7" fmla="*/ 2054903 w 2400300"/>
              <a:gd name="connsiteY7" fmla="*/ 704850 h 2800350"/>
              <a:gd name="connsiteX8" fmla="*/ 2209800 w 2400300"/>
              <a:gd name="connsiteY8" fmla="*/ 1028700 h 2800350"/>
              <a:gd name="connsiteX9" fmla="*/ 1835320 w 2400300"/>
              <a:gd name="connsiteY9" fmla="*/ 990600 h 2800350"/>
              <a:gd name="connsiteX10" fmla="*/ 2095500 w 2400300"/>
              <a:gd name="connsiteY10" fmla="*/ 1266825 h 2800350"/>
              <a:gd name="connsiteX11" fmla="*/ 1787695 w 2400300"/>
              <a:gd name="connsiteY11" fmla="*/ 1428750 h 2800350"/>
              <a:gd name="connsiteX12" fmla="*/ 2105025 w 2400300"/>
              <a:gd name="connsiteY12" fmla="*/ 1533525 h 2800350"/>
              <a:gd name="connsiteX13" fmla="*/ 1857375 w 2400300"/>
              <a:gd name="connsiteY13" fmla="*/ 1809750 h 2800350"/>
              <a:gd name="connsiteX14" fmla="*/ 2155147 w 2400300"/>
              <a:gd name="connsiteY14" fmla="*/ 1781175 h 2800350"/>
              <a:gd name="connsiteX15" fmla="*/ 2037356 w 2400300"/>
              <a:gd name="connsiteY15" fmla="*/ 2114550 h 2800350"/>
              <a:gd name="connsiteX16" fmla="*/ 2262275 w 2400300"/>
              <a:gd name="connsiteY16" fmla="*/ 1943100 h 2800350"/>
              <a:gd name="connsiteX17" fmla="*/ 2288011 w 2400300"/>
              <a:gd name="connsiteY17" fmla="*/ 2257425 h 2800350"/>
              <a:gd name="connsiteX18" fmla="*/ 2367217 w 2400300"/>
              <a:gd name="connsiteY18" fmla="*/ 1562100 h 2800350"/>
              <a:gd name="connsiteX19" fmla="*/ 2400300 w 2400300"/>
              <a:gd name="connsiteY19" fmla="*/ 1981200 h 2800350"/>
              <a:gd name="connsiteX20" fmla="*/ 2362200 w 2400300"/>
              <a:gd name="connsiteY20" fmla="*/ 2406642 h 2800350"/>
              <a:gd name="connsiteX21" fmla="*/ 1968492 w 2400300"/>
              <a:gd name="connsiteY21" fmla="*/ 2800350 h 2800350"/>
              <a:gd name="connsiteX22" fmla="*/ 393708 w 2400300"/>
              <a:gd name="connsiteY22" fmla="*/ 2800350 h 2800350"/>
              <a:gd name="connsiteX23" fmla="*/ 0 w 2400300"/>
              <a:gd name="connsiteY23" fmla="*/ 2406642 h 2800350"/>
              <a:gd name="connsiteX24" fmla="*/ 0 w 2400300"/>
              <a:gd name="connsiteY24" fmla="*/ 393708 h 280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400300" h="2800350">
                <a:moveTo>
                  <a:pt x="0" y="393708"/>
                </a:moveTo>
                <a:cubicBezTo>
                  <a:pt x="0" y="176269"/>
                  <a:pt x="176269" y="0"/>
                  <a:pt x="393708" y="0"/>
                </a:cubicBezTo>
                <a:lnTo>
                  <a:pt x="1968492" y="0"/>
                </a:lnTo>
                <a:cubicBezTo>
                  <a:pt x="2185931" y="0"/>
                  <a:pt x="2362200" y="176269"/>
                  <a:pt x="2362200" y="393708"/>
                </a:cubicBezTo>
                <a:lnTo>
                  <a:pt x="2352675" y="1181100"/>
                </a:lnTo>
                <a:cubicBezTo>
                  <a:pt x="2341369" y="1263119"/>
                  <a:pt x="2315086" y="974725"/>
                  <a:pt x="2302386" y="904875"/>
                </a:cubicBezTo>
                <a:cubicBezTo>
                  <a:pt x="2289686" y="835025"/>
                  <a:pt x="2316385" y="792162"/>
                  <a:pt x="2276475" y="762000"/>
                </a:cubicBezTo>
                <a:cubicBezTo>
                  <a:pt x="2236565" y="731838"/>
                  <a:pt x="2137114" y="515938"/>
                  <a:pt x="2054903" y="704850"/>
                </a:cubicBezTo>
                <a:cubicBezTo>
                  <a:pt x="2076958" y="935038"/>
                  <a:pt x="2168841" y="889000"/>
                  <a:pt x="2209800" y="1028700"/>
                </a:cubicBezTo>
                <a:cubicBezTo>
                  <a:pt x="2136606" y="1120775"/>
                  <a:pt x="1970150" y="755650"/>
                  <a:pt x="1835320" y="990600"/>
                </a:cubicBezTo>
                <a:cubicBezTo>
                  <a:pt x="1857144" y="1246187"/>
                  <a:pt x="2111375" y="1123950"/>
                  <a:pt x="2095500" y="1266825"/>
                </a:cubicBezTo>
                <a:cubicBezTo>
                  <a:pt x="2022475" y="1323975"/>
                  <a:pt x="1818366" y="1281113"/>
                  <a:pt x="1787695" y="1428750"/>
                </a:cubicBezTo>
                <a:cubicBezTo>
                  <a:pt x="1854370" y="1752600"/>
                  <a:pt x="2095500" y="1314450"/>
                  <a:pt x="2105025" y="1533525"/>
                </a:cubicBezTo>
                <a:cubicBezTo>
                  <a:pt x="2060575" y="1739900"/>
                  <a:pt x="1882775" y="1584325"/>
                  <a:pt x="1857375" y="1809750"/>
                </a:cubicBezTo>
                <a:cubicBezTo>
                  <a:pt x="1981200" y="1968500"/>
                  <a:pt x="1998239" y="1698625"/>
                  <a:pt x="2155147" y="1781175"/>
                </a:cubicBezTo>
                <a:cubicBezTo>
                  <a:pt x="2102506" y="2032000"/>
                  <a:pt x="2025820" y="1901825"/>
                  <a:pt x="2037356" y="2114550"/>
                </a:cubicBezTo>
                <a:cubicBezTo>
                  <a:pt x="2190252" y="2181225"/>
                  <a:pt x="2219162" y="1927225"/>
                  <a:pt x="2262275" y="1943100"/>
                </a:cubicBezTo>
                <a:cubicBezTo>
                  <a:pt x="2305388" y="1958975"/>
                  <a:pt x="2247790" y="2179637"/>
                  <a:pt x="2288011" y="2257425"/>
                </a:cubicBezTo>
                <a:cubicBezTo>
                  <a:pt x="2386436" y="2205038"/>
                  <a:pt x="2335467" y="1630363"/>
                  <a:pt x="2367217" y="1562100"/>
                </a:cubicBezTo>
                <a:cubicBezTo>
                  <a:pt x="2398967" y="1493838"/>
                  <a:pt x="2393950" y="1911881"/>
                  <a:pt x="2400300" y="1981200"/>
                </a:cubicBezTo>
                <a:lnTo>
                  <a:pt x="2362200" y="2406642"/>
                </a:lnTo>
                <a:cubicBezTo>
                  <a:pt x="2362200" y="2624081"/>
                  <a:pt x="2185931" y="2800350"/>
                  <a:pt x="1968492" y="2800350"/>
                </a:cubicBezTo>
                <a:lnTo>
                  <a:pt x="393708" y="2800350"/>
                </a:lnTo>
                <a:cubicBezTo>
                  <a:pt x="176269" y="2800350"/>
                  <a:pt x="0" y="2624081"/>
                  <a:pt x="0" y="2406642"/>
                </a:cubicBezTo>
                <a:lnTo>
                  <a:pt x="0" y="393708"/>
                </a:lnTo>
                <a:close/>
              </a:path>
            </a:pathLst>
          </a:custGeom>
          <a:gradFill flip="none" rotWithShape="1">
            <a:gsLst>
              <a:gs pos="84488">
                <a:srgbClr val="FBD296">
                  <a:lumMod val="92000"/>
                  <a:lumOff val="8000"/>
                </a:srgbClr>
              </a:gs>
              <a:gs pos="74000">
                <a:srgbClr val="FBCF90"/>
              </a:gs>
              <a:gs pos="0">
                <a:srgbClr val="FBEAC7"/>
              </a:gs>
              <a:gs pos="43000">
                <a:srgbClr val="FAC77D">
                  <a:lumMod val="58000"/>
                  <a:lumOff val="42000"/>
                </a:srgbClr>
              </a:gs>
              <a:gs pos="100000">
                <a:srgbClr val="FBD49C"/>
              </a:gs>
              <a:gs pos="100000">
                <a:srgbClr val="FEE7F2"/>
              </a:gs>
            </a:gsLst>
            <a:path path="circle">
              <a:fillToRect l="50000" t="50000" r="50000" b="50000"/>
            </a:path>
            <a:tileRect/>
          </a:gra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11" name="Oval 10"/>
          <p:cNvSpPr/>
          <p:nvPr/>
        </p:nvSpPr>
        <p:spPr>
          <a:xfrm>
            <a:off x="2074197" y="3623710"/>
            <a:ext cx="685800" cy="514350"/>
          </a:xfrm>
          <a:prstGeom prst="ellipse">
            <a:avLst/>
          </a:prstGeom>
          <a:solidFill>
            <a:schemeClr val="accent4">
              <a:lumMod val="40000"/>
              <a:lumOff val="60000"/>
            </a:schemeClr>
          </a:solidFill>
          <a:ln w="63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2" name="Oval 11"/>
          <p:cNvSpPr/>
          <p:nvPr/>
        </p:nvSpPr>
        <p:spPr>
          <a:xfrm>
            <a:off x="2302797" y="3847547"/>
            <a:ext cx="152400" cy="128588"/>
          </a:xfrm>
          <a:prstGeom prst="ellipse">
            <a:avLst/>
          </a:prstGeom>
          <a:solidFill>
            <a:schemeClr val="accent4">
              <a:lumMod val="75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4" name="Oval 23"/>
          <p:cNvSpPr/>
          <p:nvPr/>
        </p:nvSpPr>
        <p:spPr>
          <a:xfrm>
            <a:off x="7053476" y="4045834"/>
            <a:ext cx="152400" cy="137305"/>
          </a:xfrm>
          <a:prstGeom prst="ellipse">
            <a:avLst/>
          </a:prstGeom>
          <a:solidFill>
            <a:schemeClr val="accent4">
              <a:lumMod val="75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pic>
        <p:nvPicPr>
          <p:cNvPr id="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6477" y="2611319"/>
            <a:ext cx="377825" cy="212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4163" y="3671224"/>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33820">
            <a:off x="3954163" y="3981929"/>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Flowchart: Direct Access Storage 22"/>
          <p:cNvSpPr/>
          <p:nvPr/>
        </p:nvSpPr>
        <p:spPr>
          <a:xfrm rot="3182695" flipH="1">
            <a:off x="3561275" y="3505170"/>
            <a:ext cx="252861" cy="133857"/>
          </a:xfrm>
          <a:prstGeom prst="flowChartMagneticDrum">
            <a:avLst/>
          </a:prstGeom>
          <a:solidFill>
            <a:schemeClr val="tx2">
              <a:lumMod val="40000"/>
              <a:lumOff val="6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53" name="Flowchart: Direct Access Storage 52"/>
          <p:cNvSpPr/>
          <p:nvPr/>
        </p:nvSpPr>
        <p:spPr>
          <a:xfrm rot="10800000">
            <a:off x="1314219" y="2947323"/>
            <a:ext cx="216736" cy="131887"/>
          </a:xfrm>
          <a:prstGeom prst="flowChartMagneticDrum">
            <a:avLst/>
          </a:prstGeom>
          <a:solidFill>
            <a:schemeClr val="tx2">
              <a:lumMod val="40000"/>
              <a:lumOff val="6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65" name="Straight Arrow Connector 64"/>
          <p:cNvCxnSpPr/>
          <p:nvPr/>
        </p:nvCxnSpPr>
        <p:spPr>
          <a:xfrm flipV="1">
            <a:off x="1219200" y="3030545"/>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flipV="1">
            <a:off x="1546228" y="3011618"/>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sp>
        <p:nvSpPr>
          <p:cNvPr id="68" name="Flowchart: Direct Access Storage 67"/>
          <p:cNvSpPr/>
          <p:nvPr/>
        </p:nvSpPr>
        <p:spPr>
          <a:xfrm rot="10800000">
            <a:off x="1314335" y="3246294"/>
            <a:ext cx="222252" cy="155960"/>
          </a:xfrm>
          <a:prstGeom prst="flowChartMagneticDrum">
            <a:avLst/>
          </a:prstGeom>
          <a:solidFill>
            <a:schemeClr val="tx2">
              <a:lumMod val="40000"/>
              <a:lumOff val="6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69" name="Straight Arrow Connector 68"/>
          <p:cNvCxnSpPr/>
          <p:nvPr/>
        </p:nvCxnSpPr>
        <p:spPr>
          <a:xfrm flipV="1">
            <a:off x="1228841" y="3309264"/>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V="1">
            <a:off x="1546344" y="3318912"/>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1193256" y="3001536"/>
            <a:ext cx="1095858" cy="307777"/>
          </a:xfrm>
          <a:prstGeom prst="rect">
            <a:avLst/>
          </a:prstGeom>
          <a:noFill/>
        </p:spPr>
        <p:txBody>
          <a:bodyPr wrap="square" rtlCol="0">
            <a:spAutoFit/>
          </a:bodyPr>
          <a:lstStyle/>
          <a:p>
            <a:r>
              <a:rPr lang="en-US" sz="1400" b="1" dirty="0" err="1" smtClean="0">
                <a:latin typeface="Arial" panose="020B0604020202020204" pitchFamily="34" charset="0"/>
                <a:cs typeface="Arial" panose="020B0604020202020204" pitchFamily="34" charset="0"/>
              </a:rPr>
              <a:t>Ntcp</a:t>
            </a:r>
            <a:endParaRPr lang="en-US" sz="1400" b="1" dirty="0">
              <a:latin typeface="Arial" panose="020B0604020202020204" pitchFamily="34" charset="0"/>
              <a:cs typeface="Arial" panose="020B0604020202020204" pitchFamily="34" charset="0"/>
            </a:endParaRPr>
          </a:p>
        </p:txBody>
      </p:sp>
      <p:sp>
        <p:nvSpPr>
          <p:cNvPr id="73" name="TextBox 72"/>
          <p:cNvSpPr txBox="1"/>
          <p:nvPr/>
        </p:nvSpPr>
        <p:spPr>
          <a:xfrm>
            <a:off x="1164867" y="3349858"/>
            <a:ext cx="909330" cy="307777"/>
          </a:xfrm>
          <a:prstGeom prst="rect">
            <a:avLst/>
          </a:prstGeom>
          <a:noFill/>
        </p:spPr>
        <p:txBody>
          <a:bodyPr wrap="square" rtlCol="0">
            <a:spAutoFit/>
          </a:bodyPr>
          <a:lstStyle/>
          <a:p>
            <a:r>
              <a:rPr lang="en-US" sz="1400" b="1" dirty="0" smtClean="0">
                <a:latin typeface="Arial" panose="020B0604020202020204" pitchFamily="34" charset="0"/>
                <a:cs typeface="Arial" panose="020B0604020202020204" pitchFamily="34" charset="0"/>
              </a:rPr>
              <a:t>Oatp1b2</a:t>
            </a:r>
            <a:endParaRPr lang="en-US" sz="1400" b="1" dirty="0">
              <a:latin typeface="Arial" panose="020B0604020202020204" pitchFamily="34" charset="0"/>
              <a:cs typeface="Arial" panose="020B0604020202020204" pitchFamily="34" charset="0"/>
            </a:endParaRPr>
          </a:p>
        </p:txBody>
      </p:sp>
      <p:sp>
        <p:nvSpPr>
          <p:cNvPr id="96" name="TextBox 95"/>
          <p:cNvSpPr txBox="1"/>
          <p:nvPr/>
        </p:nvSpPr>
        <p:spPr>
          <a:xfrm>
            <a:off x="2676525" y="4493894"/>
            <a:ext cx="800523" cy="276999"/>
          </a:xfrm>
          <a:prstGeom prst="rect">
            <a:avLst/>
          </a:prstGeom>
          <a:noFill/>
        </p:spPr>
        <p:txBody>
          <a:bodyPr wrap="square" rtlCol="0">
            <a:spAutoFit/>
          </a:bodyPr>
          <a:lstStyle/>
          <a:p>
            <a:r>
              <a:rPr lang="en-US" sz="1200" dirty="0" smtClean="0">
                <a:latin typeface="Arial" panose="020B0604020202020204" pitchFamily="34" charset="0"/>
                <a:cs typeface="Arial" panose="020B0604020202020204" pitchFamily="34" charset="0"/>
              </a:rPr>
              <a:t>Cyp7a</a:t>
            </a:r>
            <a:endParaRPr lang="en-US" sz="1200" dirty="0">
              <a:latin typeface="Arial" panose="020B0604020202020204" pitchFamily="34" charset="0"/>
              <a:cs typeface="Arial" panose="020B0604020202020204" pitchFamily="34" charset="0"/>
            </a:endParaRPr>
          </a:p>
        </p:txBody>
      </p:sp>
      <p:sp>
        <p:nvSpPr>
          <p:cNvPr id="97" name="TextBox 96"/>
          <p:cNvSpPr txBox="1"/>
          <p:nvPr/>
        </p:nvSpPr>
        <p:spPr>
          <a:xfrm>
            <a:off x="2682605" y="4756724"/>
            <a:ext cx="946420" cy="276999"/>
          </a:xfrm>
          <a:prstGeom prst="rect">
            <a:avLst/>
          </a:prstGeom>
          <a:noFill/>
        </p:spPr>
        <p:txBody>
          <a:bodyPr wrap="square" rtlCol="0">
            <a:spAutoFit/>
          </a:bodyPr>
          <a:lstStyle/>
          <a:p>
            <a:r>
              <a:rPr lang="en-US" sz="1200" dirty="0" smtClean="0">
                <a:latin typeface="Arial" panose="020B0604020202020204" pitchFamily="34" charset="0"/>
                <a:cs typeface="Arial" panose="020B0604020202020204" pitchFamily="34" charset="0"/>
              </a:rPr>
              <a:t>Cyp8b1</a:t>
            </a:r>
            <a:endParaRPr lang="en-US" sz="1200" dirty="0">
              <a:latin typeface="Arial" panose="020B0604020202020204" pitchFamily="34" charset="0"/>
              <a:cs typeface="Arial" panose="020B0604020202020204" pitchFamily="34" charset="0"/>
            </a:endParaRPr>
          </a:p>
        </p:txBody>
      </p:sp>
      <p:cxnSp>
        <p:nvCxnSpPr>
          <p:cNvPr id="54" name="Straight Arrow Connector 53"/>
          <p:cNvCxnSpPr/>
          <p:nvPr/>
        </p:nvCxnSpPr>
        <p:spPr>
          <a:xfrm>
            <a:off x="3558213" y="3393978"/>
            <a:ext cx="76129" cy="105373"/>
          </a:xfrm>
          <a:prstGeom prst="straightConnector1">
            <a:avLst/>
          </a:prstGeom>
          <a:ln w="254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a:off x="3748821" y="3657998"/>
            <a:ext cx="68377" cy="83937"/>
          </a:xfrm>
          <a:prstGeom prst="straightConnector1">
            <a:avLst/>
          </a:prstGeom>
          <a:ln w="25400">
            <a:solidFill>
              <a:schemeClr val="tx1"/>
            </a:solidFill>
            <a:tailEnd type="triangle" w="sm" len="sm"/>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3011433" y="3501560"/>
            <a:ext cx="805765" cy="307777"/>
          </a:xfrm>
          <a:prstGeom prst="rect">
            <a:avLst/>
          </a:prstGeom>
          <a:noFill/>
        </p:spPr>
        <p:txBody>
          <a:bodyPr wrap="square" rtlCol="0">
            <a:spAutoFit/>
          </a:bodyPr>
          <a:lstStyle/>
          <a:p>
            <a:r>
              <a:rPr lang="en-US" sz="1400" b="1" dirty="0" err="1" smtClean="0">
                <a:solidFill>
                  <a:srgbClr val="002B82"/>
                </a:solidFill>
                <a:latin typeface="Arial" panose="020B0604020202020204" pitchFamily="34" charset="0"/>
                <a:cs typeface="Arial" panose="020B0604020202020204" pitchFamily="34" charset="0"/>
              </a:rPr>
              <a:t>Bsep</a:t>
            </a:r>
            <a:endParaRPr lang="en-US" sz="1400" b="1" dirty="0">
              <a:solidFill>
                <a:srgbClr val="002B82"/>
              </a:solidFill>
              <a:latin typeface="Arial" panose="020B0604020202020204" pitchFamily="34" charset="0"/>
              <a:cs typeface="Arial" panose="020B0604020202020204" pitchFamily="34" charset="0"/>
            </a:endParaRPr>
          </a:p>
        </p:txBody>
      </p:sp>
      <p:pic>
        <p:nvPicPr>
          <p:cNvPr id="6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954" y="2909224"/>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575" y="3241917"/>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0275" y="2888029"/>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6" name="Group 35"/>
          <p:cNvGrpSpPr/>
          <p:nvPr/>
        </p:nvGrpSpPr>
        <p:grpSpPr>
          <a:xfrm rot="10800000">
            <a:off x="1211136" y="4258966"/>
            <a:ext cx="465308" cy="128567"/>
            <a:chOff x="1236127" y="3508769"/>
            <a:chExt cx="465308" cy="242887"/>
          </a:xfrm>
        </p:grpSpPr>
        <p:sp>
          <p:nvSpPr>
            <p:cNvPr id="64" name="Flowchart: Direct Access Storage 63"/>
            <p:cNvSpPr/>
            <p:nvPr/>
          </p:nvSpPr>
          <p:spPr>
            <a:xfrm rot="10800000">
              <a:off x="1333385" y="3508769"/>
              <a:ext cx="231893" cy="242887"/>
            </a:xfrm>
            <a:prstGeom prst="flowChartMagneticDrum">
              <a:avLst/>
            </a:prstGeom>
            <a:solidFill>
              <a:schemeClr val="accent3">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76" name="Straight Arrow Connector 75"/>
            <p:cNvCxnSpPr/>
            <p:nvPr/>
          </p:nvCxnSpPr>
          <p:spPr>
            <a:xfrm flipV="1">
              <a:off x="1236127" y="3630212"/>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V="1">
              <a:off x="1564301" y="363030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grpSp>
      <p:grpSp>
        <p:nvGrpSpPr>
          <p:cNvPr id="78" name="Group 77"/>
          <p:cNvGrpSpPr/>
          <p:nvPr/>
        </p:nvGrpSpPr>
        <p:grpSpPr>
          <a:xfrm rot="10800000">
            <a:off x="1193256" y="4572942"/>
            <a:ext cx="465308" cy="197644"/>
            <a:chOff x="1236127" y="3508769"/>
            <a:chExt cx="465308" cy="242887"/>
          </a:xfrm>
        </p:grpSpPr>
        <p:sp>
          <p:nvSpPr>
            <p:cNvPr id="79" name="Flowchart: Direct Access Storage 78"/>
            <p:cNvSpPr/>
            <p:nvPr/>
          </p:nvSpPr>
          <p:spPr>
            <a:xfrm rot="10800000">
              <a:off x="1333385" y="3508769"/>
              <a:ext cx="231893" cy="242887"/>
            </a:xfrm>
            <a:prstGeom prst="flowChartMagneticDrum">
              <a:avLst/>
            </a:prstGeom>
            <a:solidFill>
              <a:schemeClr val="accent3">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80" name="Straight Arrow Connector 79"/>
            <p:cNvCxnSpPr/>
            <p:nvPr/>
          </p:nvCxnSpPr>
          <p:spPr>
            <a:xfrm flipV="1">
              <a:off x="1236127" y="3630212"/>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flipV="1">
              <a:off x="1564301" y="363030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grpSp>
      <p:grpSp>
        <p:nvGrpSpPr>
          <p:cNvPr id="82" name="Group 81"/>
          <p:cNvGrpSpPr/>
          <p:nvPr/>
        </p:nvGrpSpPr>
        <p:grpSpPr>
          <a:xfrm rot="10800000">
            <a:off x="1193256" y="4960730"/>
            <a:ext cx="465308" cy="168115"/>
            <a:chOff x="1236127" y="3508769"/>
            <a:chExt cx="465308" cy="242887"/>
          </a:xfrm>
        </p:grpSpPr>
        <p:sp>
          <p:nvSpPr>
            <p:cNvPr id="83" name="Flowchart: Direct Access Storage 82"/>
            <p:cNvSpPr/>
            <p:nvPr/>
          </p:nvSpPr>
          <p:spPr>
            <a:xfrm rot="10800000">
              <a:off x="1333385" y="3508769"/>
              <a:ext cx="231893" cy="242887"/>
            </a:xfrm>
            <a:prstGeom prst="flowChartMagneticDrum">
              <a:avLst/>
            </a:prstGeom>
            <a:solidFill>
              <a:schemeClr val="accent3">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85" name="Straight Arrow Connector 84"/>
            <p:cNvCxnSpPr/>
            <p:nvPr/>
          </p:nvCxnSpPr>
          <p:spPr>
            <a:xfrm flipV="1">
              <a:off x="1236127" y="3630212"/>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flipV="1">
              <a:off x="1564301" y="363030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grpSp>
      <p:sp>
        <p:nvSpPr>
          <p:cNvPr id="87" name="Flowchart: Direct Access Storage 86"/>
          <p:cNvSpPr/>
          <p:nvPr/>
        </p:nvSpPr>
        <p:spPr>
          <a:xfrm rot="10800000">
            <a:off x="5475016" y="3488357"/>
            <a:ext cx="231893" cy="242887"/>
          </a:xfrm>
          <a:prstGeom prst="flowChartMagneticDrum">
            <a:avLst/>
          </a:prstGeom>
          <a:solidFill>
            <a:schemeClr val="tx2">
              <a:lumMod val="40000"/>
              <a:lumOff val="6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88" name="Straight Arrow Connector 87"/>
          <p:cNvCxnSpPr/>
          <p:nvPr/>
        </p:nvCxnSpPr>
        <p:spPr>
          <a:xfrm flipV="1">
            <a:off x="5389522" y="3609678"/>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89" name="Straight Arrow Connector 88"/>
          <p:cNvCxnSpPr/>
          <p:nvPr/>
        </p:nvCxnSpPr>
        <p:spPr>
          <a:xfrm flipV="1">
            <a:off x="5716550" y="359075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5354355" y="3214024"/>
            <a:ext cx="723784" cy="307777"/>
          </a:xfrm>
          <a:prstGeom prst="rect">
            <a:avLst/>
          </a:prstGeom>
          <a:noFill/>
        </p:spPr>
        <p:txBody>
          <a:bodyPr wrap="square" rtlCol="0">
            <a:spAutoFit/>
          </a:bodyPr>
          <a:lstStyle/>
          <a:p>
            <a:r>
              <a:rPr lang="en-US" sz="1400" b="1" dirty="0" err="1" smtClean="0">
                <a:latin typeface="Arial" panose="020B0604020202020204" pitchFamily="34" charset="0"/>
                <a:cs typeface="Arial" panose="020B0604020202020204" pitchFamily="34" charset="0"/>
              </a:rPr>
              <a:t>Asbt</a:t>
            </a:r>
            <a:endParaRPr lang="en-US" sz="1400" b="1" dirty="0">
              <a:latin typeface="Arial" panose="020B0604020202020204" pitchFamily="34" charset="0"/>
              <a:cs typeface="Arial" panose="020B0604020202020204" pitchFamily="34" charset="0"/>
            </a:endParaRPr>
          </a:p>
        </p:txBody>
      </p:sp>
      <p:pic>
        <p:nvPicPr>
          <p:cNvPr id="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6276" y="3488357"/>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9826" y="3609801"/>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8618" y="3196003"/>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98" name="Group 97"/>
          <p:cNvGrpSpPr/>
          <p:nvPr/>
        </p:nvGrpSpPr>
        <p:grpSpPr>
          <a:xfrm>
            <a:off x="7606209" y="4280824"/>
            <a:ext cx="465308" cy="121655"/>
            <a:chOff x="1236127" y="3508769"/>
            <a:chExt cx="465308" cy="242887"/>
          </a:xfrm>
        </p:grpSpPr>
        <p:sp>
          <p:nvSpPr>
            <p:cNvPr id="99" name="Flowchart: Direct Access Storage 98"/>
            <p:cNvSpPr/>
            <p:nvPr/>
          </p:nvSpPr>
          <p:spPr>
            <a:xfrm rot="10800000">
              <a:off x="1333385" y="3508769"/>
              <a:ext cx="231893" cy="242887"/>
            </a:xfrm>
            <a:prstGeom prst="flowChartMagneticDrum">
              <a:avLst/>
            </a:prstGeom>
            <a:solidFill>
              <a:schemeClr val="accent3">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100" name="Straight Arrow Connector 99"/>
            <p:cNvCxnSpPr/>
            <p:nvPr/>
          </p:nvCxnSpPr>
          <p:spPr>
            <a:xfrm flipV="1">
              <a:off x="1236127" y="3630212"/>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flipV="1">
              <a:off x="1564301" y="3630301"/>
              <a:ext cx="137134" cy="123"/>
            </a:xfrm>
            <a:prstGeom prst="straightConnector1">
              <a:avLst/>
            </a:prstGeom>
            <a:ln w="34925">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grpSp>
      <p:sp>
        <p:nvSpPr>
          <p:cNvPr id="106" name="TextBox 105"/>
          <p:cNvSpPr txBox="1"/>
          <p:nvPr/>
        </p:nvSpPr>
        <p:spPr>
          <a:xfrm>
            <a:off x="1241603" y="5070625"/>
            <a:ext cx="723784" cy="307777"/>
          </a:xfrm>
          <a:prstGeom prst="rect">
            <a:avLst/>
          </a:prstGeom>
          <a:noFill/>
        </p:spPr>
        <p:txBody>
          <a:bodyPr wrap="square" rtlCol="0">
            <a:spAutoFit/>
          </a:bodyPr>
          <a:lstStyle/>
          <a:p>
            <a:r>
              <a:rPr lang="en-US" sz="1400" b="1" dirty="0" smtClean="0">
                <a:latin typeface="Arial" panose="020B0604020202020204" pitchFamily="34" charset="0"/>
                <a:cs typeface="Arial" panose="020B0604020202020204" pitchFamily="34" charset="0"/>
              </a:rPr>
              <a:t>Mrp4</a:t>
            </a:r>
            <a:endParaRPr lang="en-US" sz="1400" b="1" dirty="0">
              <a:latin typeface="Arial" panose="020B0604020202020204" pitchFamily="34" charset="0"/>
              <a:cs typeface="Arial" panose="020B0604020202020204" pitchFamily="34" charset="0"/>
            </a:endParaRPr>
          </a:p>
        </p:txBody>
      </p:sp>
      <p:sp>
        <p:nvSpPr>
          <p:cNvPr id="107" name="TextBox 106"/>
          <p:cNvSpPr txBox="1"/>
          <p:nvPr/>
        </p:nvSpPr>
        <p:spPr>
          <a:xfrm>
            <a:off x="1238250" y="4713437"/>
            <a:ext cx="723784" cy="307777"/>
          </a:xfrm>
          <a:prstGeom prst="rect">
            <a:avLst/>
          </a:prstGeom>
          <a:noFill/>
        </p:spPr>
        <p:txBody>
          <a:bodyPr wrap="square" rtlCol="0">
            <a:spAutoFit/>
          </a:bodyPr>
          <a:lstStyle/>
          <a:p>
            <a:r>
              <a:rPr lang="en-US" sz="1400" b="1" dirty="0" smtClean="0">
                <a:latin typeface="Arial" panose="020B0604020202020204" pitchFamily="34" charset="0"/>
                <a:cs typeface="Arial" panose="020B0604020202020204" pitchFamily="34" charset="0"/>
              </a:rPr>
              <a:t>Mrp3</a:t>
            </a:r>
            <a:endParaRPr lang="en-US" sz="1400" b="1" dirty="0">
              <a:latin typeface="Arial" panose="020B0604020202020204" pitchFamily="34" charset="0"/>
              <a:cs typeface="Arial" panose="020B0604020202020204" pitchFamily="34" charset="0"/>
            </a:endParaRPr>
          </a:p>
        </p:txBody>
      </p:sp>
      <p:sp>
        <p:nvSpPr>
          <p:cNvPr id="108" name="TextBox 107"/>
          <p:cNvSpPr txBox="1"/>
          <p:nvPr/>
        </p:nvSpPr>
        <p:spPr>
          <a:xfrm>
            <a:off x="1153954" y="4342556"/>
            <a:ext cx="924145" cy="307777"/>
          </a:xfrm>
          <a:prstGeom prst="rect">
            <a:avLst/>
          </a:prstGeom>
          <a:noFill/>
        </p:spPr>
        <p:txBody>
          <a:bodyPr wrap="square" rtlCol="0">
            <a:spAutoFit/>
          </a:bodyPr>
          <a:lstStyle/>
          <a:p>
            <a:r>
              <a:rPr lang="en-US" sz="1400" dirty="0" err="1" smtClean="0">
                <a:latin typeface="Arial" panose="020B0604020202020204" pitchFamily="34" charset="0"/>
                <a:cs typeface="Arial" panose="020B0604020202020204" pitchFamily="34" charset="0"/>
              </a:rPr>
              <a:t>Ost</a:t>
            </a:r>
            <a:r>
              <a:rPr lang="el-GR" sz="1400" dirty="0" smtClean="0">
                <a:latin typeface="Arial" panose="020B0604020202020204" pitchFamily="34" charset="0"/>
                <a:cs typeface="Arial" panose="020B0604020202020204" pitchFamily="34" charset="0"/>
              </a:rPr>
              <a:t>α</a:t>
            </a:r>
            <a:r>
              <a:rPr lang="en-US" sz="1400" dirty="0" smtClean="0">
                <a:latin typeface="Arial" panose="020B0604020202020204" pitchFamily="34" charset="0"/>
                <a:cs typeface="Arial" panose="020B0604020202020204" pitchFamily="34" charset="0"/>
              </a:rPr>
              <a:t>/</a:t>
            </a:r>
            <a:r>
              <a:rPr lang="el-GR" sz="1400" dirty="0" smtClean="0">
                <a:latin typeface="Arial" panose="020B0604020202020204" pitchFamily="34" charset="0"/>
                <a:cs typeface="Arial" panose="020B0604020202020204" pitchFamily="34" charset="0"/>
              </a:rPr>
              <a:t>β</a:t>
            </a:r>
            <a:endParaRPr lang="en-US" sz="1400" dirty="0">
              <a:latin typeface="Arial" panose="020B0604020202020204" pitchFamily="34" charset="0"/>
              <a:cs typeface="Arial" panose="020B0604020202020204" pitchFamily="34" charset="0"/>
            </a:endParaRPr>
          </a:p>
        </p:txBody>
      </p:sp>
      <p:sp>
        <p:nvSpPr>
          <p:cNvPr id="109" name="TextBox 108"/>
          <p:cNvSpPr txBox="1"/>
          <p:nvPr/>
        </p:nvSpPr>
        <p:spPr>
          <a:xfrm>
            <a:off x="7455820" y="3976024"/>
            <a:ext cx="840455" cy="307777"/>
          </a:xfrm>
          <a:prstGeom prst="rect">
            <a:avLst/>
          </a:prstGeom>
          <a:noFill/>
        </p:spPr>
        <p:txBody>
          <a:bodyPr wrap="square" rtlCol="0">
            <a:spAutoFit/>
          </a:bodyPr>
          <a:lstStyle/>
          <a:p>
            <a:r>
              <a:rPr lang="en-US" sz="1400" b="1" dirty="0" err="1" smtClean="0">
                <a:solidFill>
                  <a:schemeClr val="tx1">
                    <a:lumMod val="95000"/>
                    <a:lumOff val="5000"/>
                  </a:schemeClr>
                </a:solidFill>
                <a:latin typeface="Arial" panose="020B0604020202020204" pitchFamily="34" charset="0"/>
                <a:cs typeface="Arial" panose="020B0604020202020204" pitchFamily="34" charset="0"/>
              </a:rPr>
              <a:t>Ost</a:t>
            </a:r>
            <a:r>
              <a:rPr lang="el-GR" sz="1400" b="1" dirty="0" smtClean="0">
                <a:solidFill>
                  <a:schemeClr val="tx1">
                    <a:lumMod val="95000"/>
                    <a:lumOff val="5000"/>
                  </a:schemeClr>
                </a:solidFill>
                <a:latin typeface="Arial" panose="020B0604020202020204" pitchFamily="34" charset="0"/>
                <a:cs typeface="Arial" panose="020B0604020202020204" pitchFamily="34" charset="0"/>
              </a:rPr>
              <a:t>α</a:t>
            </a:r>
            <a:r>
              <a:rPr lang="en-US" sz="1400" b="1" dirty="0" smtClean="0">
                <a:solidFill>
                  <a:schemeClr val="tx1">
                    <a:lumMod val="95000"/>
                    <a:lumOff val="5000"/>
                  </a:schemeClr>
                </a:solidFill>
                <a:latin typeface="Arial" panose="020B0604020202020204" pitchFamily="34" charset="0"/>
                <a:cs typeface="Arial" panose="020B0604020202020204" pitchFamily="34" charset="0"/>
              </a:rPr>
              <a:t>/</a:t>
            </a:r>
            <a:r>
              <a:rPr lang="el-GR" sz="1400" b="1" dirty="0" smtClean="0">
                <a:solidFill>
                  <a:schemeClr val="tx1">
                    <a:lumMod val="95000"/>
                    <a:lumOff val="5000"/>
                  </a:schemeClr>
                </a:solidFill>
                <a:latin typeface="Arial" panose="020B0604020202020204" pitchFamily="34" charset="0"/>
                <a:cs typeface="Arial" panose="020B0604020202020204" pitchFamily="34" charset="0"/>
              </a:rPr>
              <a:t>β</a:t>
            </a:r>
            <a:endParaRPr lang="en-US" sz="1400" b="1" dirty="0">
              <a:solidFill>
                <a:schemeClr val="tx1">
                  <a:lumMod val="95000"/>
                  <a:lumOff val="5000"/>
                </a:schemeClr>
              </a:solidFill>
              <a:latin typeface="Arial" panose="020B0604020202020204" pitchFamily="34" charset="0"/>
              <a:cs typeface="Arial" panose="020B0604020202020204" pitchFamily="34" charset="0"/>
            </a:endParaRPr>
          </a:p>
        </p:txBody>
      </p:sp>
      <p:pic>
        <p:nvPicPr>
          <p:cNvPr id="1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1929" y="4223674"/>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1433" y="4306436"/>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 name="TextBox 112"/>
          <p:cNvSpPr txBox="1"/>
          <p:nvPr/>
        </p:nvSpPr>
        <p:spPr>
          <a:xfrm>
            <a:off x="2074197" y="2100214"/>
            <a:ext cx="1432958" cy="369332"/>
          </a:xfrm>
          <a:prstGeom prst="rect">
            <a:avLst/>
          </a:prstGeom>
          <a:noFill/>
        </p:spPr>
        <p:txBody>
          <a:bodyPr wrap="square" rtlCol="0">
            <a:spAutoFit/>
          </a:bodyPr>
          <a:lstStyle/>
          <a:p>
            <a:r>
              <a:rPr lang="en-US" b="1" dirty="0" smtClean="0">
                <a:latin typeface="Arial" panose="020B0604020202020204" pitchFamily="34" charset="0"/>
                <a:cs typeface="Arial" panose="020B0604020202020204" pitchFamily="34" charset="0"/>
              </a:rPr>
              <a:t>Hepatocyte</a:t>
            </a:r>
            <a:endParaRPr lang="en-US" b="1" dirty="0">
              <a:latin typeface="Arial" panose="020B0604020202020204" pitchFamily="34" charset="0"/>
              <a:cs typeface="Arial" panose="020B0604020202020204" pitchFamily="34" charset="0"/>
            </a:endParaRPr>
          </a:p>
        </p:txBody>
      </p:sp>
      <p:sp>
        <p:nvSpPr>
          <p:cNvPr id="114" name="TextBox 113"/>
          <p:cNvSpPr txBox="1"/>
          <p:nvPr/>
        </p:nvSpPr>
        <p:spPr>
          <a:xfrm>
            <a:off x="6192495" y="2084825"/>
            <a:ext cx="1174790" cy="400110"/>
          </a:xfrm>
          <a:prstGeom prst="rect">
            <a:avLst/>
          </a:prstGeom>
          <a:noFill/>
        </p:spPr>
        <p:txBody>
          <a:bodyPr wrap="square" rtlCol="0">
            <a:spAutoFit/>
          </a:bodyPr>
          <a:lstStyle/>
          <a:p>
            <a:r>
              <a:rPr lang="en-US" sz="2000" b="1" dirty="0" err="1" smtClean="0">
                <a:latin typeface="Arial" panose="020B0604020202020204" pitchFamily="34" charset="0"/>
                <a:cs typeface="Arial" panose="020B0604020202020204" pitchFamily="34" charset="0"/>
              </a:rPr>
              <a:t>Ileocyte</a:t>
            </a:r>
            <a:endParaRPr lang="en-US" sz="2000" b="1" dirty="0">
              <a:latin typeface="Arial" panose="020B0604020202020204" pitchFamily="34" charset="0"/>
              <a:cs typeface="Arial" panose="020B0604020202020204" pitchFamily="34" charset="0"/>
            </a:endParaRPr>
          </a:p>
        </p:txBody>
      </p:sp>
      <p:pic>
        <p:nvPicPr>
          <p:cNvPr id="1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4646" y="4602968"/>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4646" y="4924996"/>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4646" y="4238617"/>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4587" y="4229622"/>
            <a:ext cx="377825" cy="247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72021" y="663840"/>
            <a:ext cx="9338273" cy="830997"/>
          </a:xfrm>
          <a:prstGeom prst="rect">
            <a:avLst/>
          </a:prstGeom>
          <a:noFill/>
        </p:spPr>
        <p:txBody>
          <a:bodyPr wrap="square" rtlCol="0">
            <a:spAutoFit/>
          </a:bodyPr>
          <a:lstStyle/>
          <a:p>
            <a:r>
              <a:rPr lang="en-US" sz="2400" dirty="0" smtClean="0">
                <a:solidFill>
                  <a:srgbClr val="002B82"/>
                </a:solidFill>
                <a:latin typeface="Arial" panose="020B0604020202020204" pitchFamily="34" charset="0"/>
                <a:cs typeface="Arial" panose="020B0604020202020204" pitchFamily="34" charset="0"/>
              </a:rPr>
              <a:t>Bile Acid Transporters in Hepatocytes and </a:t>
            </a:r>
            <a:r>
              <a:rPr lang="en-US" sz="2400" dirty="0" err="1" smtClean="0">
                <a:solidFill>
                  <a:srgbClr val="002B82"/>
                </a:solidFill>
                <a:latin typeface="Arial" panose="020B0604020202020204" pitchFamily="34" charset="0"/>
                <a:cs typeface="Arial" panose="020B0604020202020204" pitchFamily="34" charset="0"/>
              </a:rPr>
              <a:t>Ileocytes</a:t>
            </a:r>
            <a:r>
              <a:rPr lang="en-US" sz="2400" dirty="0" smtClean="0">
                <a:solidFill>
                  <a:srgbClr val="002B82"/>
                </a:solidFill>
                <a:latin typeface="Arial" panose="020B0604020202020204" pitchFamily="34" charset="0"/>
                <a:cs typeface="Arial" panose="020B0604020202020204" pitchFamily="34" charset="0"/>
              </a:rPr>
              <a:t> </a:t>
            </a:r>
          </a:p>
          <a:p>
            <a:r>
              <a:rPr lang="en-US" sz="2400" dirty="0" smtClean="0">
                <a:solidFill>
                  <a:srgbClr val="002B82"/>
                </a:solidFill>
                <a:latin typeface="Arial" panose="020B0604020202020204" pitchFamily="34" charset="0"/>
                <a:cs typeface="Arial" panose="020B0604020202020204" pitchFamily="34" charset="0"/>
              </a:rPr>
              <a:t>Mediate </a:t>
            </a:r>
            <a:r>
              <a:rPr lang="en-US" sz="2400" dirty="0" err="1" smtClean="0">
                <a:solidFill>
                  <a:srgbClr val="002B82"/>
                </a:solidFill>
                <a:latin typeface="Arial" panose="020B0604020202020204" pitchFamily="34" charset="0"/>
                <a:cs typeface="Arial" panose="020B0604020202020204" pitchFamily="34" charset="0"/>
              </a:rPr>
              <a:t>Acitve</a:t>
            </a:r>
            <a:r>
              <a:rPr lang="en-US" sz="2400" dirty="0" smtClean="0">
                <a:solidFill>
                  <a:srgbClr val="002B82"/>
                </a:solidFill>
                <a:latin typeface="Arial" panose="020B0604020202020204" pitchFamily="34" charset="0"/>
                <a:cs typeface="Arial" panose="020B0604020202020204" pitchFamily="34" charset="0"/>
              </a:rPr>
              <a:t> EHC of Bile Acids</a:t>
            </a:r>
            <a:endParaRPr lang="en-US" sz="2400" dirty="0">
              <a:solidFill>
                <a:srgbClr val="002B82"/>
              </a:solidFill>
              <a:latin typeface="Arial" panose="020B0604020202020204" pitchFamily="34" charset="0"/>
              <a:cs typeface="Arial" panose="020B0604020202020204" pitchFamily="34" charset="0"/>
            </a:endParaRPr>
          </a:p>
        </p:txBody>
      </p:sp>
      <p:sp>
        <p:nvSpPr>
          <p:cNvPr id="5" name="TextBox 4"/>
          <p:cNvSpPr txBox="1"/>
          <p:nvPr/>
        </p:nvSpPr>
        <p:spPr>
          <a:xfrm>
            <a:off x="846801" y="2255033"/>
            <a:ext cx="1442313" cy="338554"/>
          </a:xfrm>
          <a:prstGeom prst="rect">
            <a:avLst/>
          </a:prstGeom>
          <a:noFill/>
        </p:spPr>
        <p:txBody>
          <a:bodyPr wrap="square" rtlCol="0">
            <a:spAutoFit/>
          </a:bodyPr>
          <a:lstStyle/>
          <a:p>
            <a:r>
              <a:rPr lang="en-US" sz="1600" dirty="0" smtClean="0">
                <a:latin typeface="Arial" panose="020B0604020202020204" pitchFamily="34" charset="0"/>
                <a:cs typeface="Arial" panose="020B0604020202020204" pitchFamily="34" charset="0"/>
              </a:rPr>
              <a:t>Sinusoid</a:t>
            </a:r>
            <a:endParaRPr lang="en-US" sz="1600" dirty="0">
              <a:latin typeface="Arial" panose="020B0604020202020204" pitchFamily="34" charset="0"/>
              <a:cs typeface="Arial" panose="020B0604020202020204" pitchFamily="34" charset="0"/>
            </a:endParaRPr>
          </a:p>
        </p:txBody>
      </p:sp>
      <p:sp>
        <p:nvSpPr>
          <p:cNvPr id="120" name="TextBox 119"/>
          <p:cNvSpPr txBox="1"/>
          <p:nvPr/>
        </p:nvSpPr>
        <p:spPr>
          <a:xfrm rot="16200000">
            <a:off x="3529969" y="2539496"/>
            <a:ext cx="1442313" cy="584775"/>
          </a:xfrm>
          <a:prstGeom prst="rect">
            <a:avLst/>
          </a:prstGeom>
          <a:noFill/>
        </p:spPr>
        <p:txBody>
          <a:bodyPr wrap="square" rtlCol="0">
            <a:spAutoFit/>
          </a:bodyPr>
          <a:lstStyle/>
          <a:p>
            <a:r>
              <a:rPr lang="en-US" sz="1600" dirty="0" err="1" smtClean="0">
                <a:solidFill>
                  <a:srgbClr val="006600"/>
                </a:solidFill>
                <a:latin typeface="Arial" panose="020B0604020202020204" pitchFamily="34" charset="0"/>
                <a:cs typeface="Arial" panose="020B0604020202020204" pitchFamily="34" charset="0"/>
              </a:rPr>
              <a:t>Canalicular</a:t>
            </a:r>
            <a:r>
              <a:rPr lang="en-US" sz="1600" dirty="0" smtClean="0">
                <a:solidFill>
                  <a:srgbClr val="006600"/>
                </a:solidFill>
                <a:latin typeface="Arial" panose="020B0604020202020204" pitchFamily="34" charset="0"/>
                <a:cs typeface="Arial" panose="020B0604020202020204" pitchFamily="34" charset="0"/>
              </a:rPr>
              <a:t> Membrane</a:t>
            </a:r>
            <a:endParaRPr lang="en-US" sz="1600" dirty="0">
              <a:solidFill>
                <a:srgbClr val="006600"/>
              </a:solidFill>
              <a:latin typeface="Arial" panose="020B0604020202020204" pitchFamily="34" charset="0"/>
              <a:cs typeface="Arial" panose="020B0604020202020204" pitchFamily="34" charset="0"/>
            </a:endParaRPr>
          </a:p>
        </p:txBody>
      </p:sp>
      <p:sp>
        <p:nvSpPr>
          <p:cNvPr id="121" name="TextBox 120"/>
          <p:cNvSpPr txBox="1"/>
          <p:nvPr/>
        </p:nvSpPr>
        <p:spPr>
          <a:xfrm>
            <a:off x="1688636" y="5110120"/>
            <a:ext cx="1442313" cy="584775"/>
          </a:xfrm>
          <a:prstGeom prst="rect">
            <a:avLst/>
          </a:prstGeom>
          <a:noFill/>
        </p:spPr>
        <p:txBody>
          <a:bodyPr wrap="square" rtlCol="0">
            <a:spAutoFit/>
          </a:bodyPr>
          <a:lstStyle/>
          <a:p>
            <a:r>
              <a:rPr lang="en-US" sz="1600" dirty="0" smtClean="0">
                <a:solidFill>
                  <a:srgbClr val="C00000"/>
                </a:solidFill>
                <a:latin typeface="Arial" panose="020B0604020202020204" pitchFamily="34" charset="0"/>
                <a:cs typeface="Arial" panose="020B0604020202020204" pitchFamily="34" charset="0"/>
              </a:rPr>
              <a:t>Basolateral Membrane</a:t>
            </a:r>
            <a:endParaRPr lang="en-US" sz="1600" dirty="0">
              <a:solidFill>
                <a:srgbClr val="C00000"/>
              </a:solidFill>
              <a:latin typeface="Arial" panose="020B0604020202020204" pitchFamily="34" charset="0"/>
              <a:cs typeface="Arial" panose="020B0604020202020204" pitchFamily="34" charset="0"/>
            </a:endParaRPr>
          </a:p>
        </p:txBody>
      </p:sp>
      <p:sp>
        <p:nvSpPr>
          <p:cNvPr id="122" name="TextBox 121"/>
          <p:cNvSpPr txBox="1"/>
          <p:nvPr/>
        </p:nvSpPr>
        <p:spPr>
          <a:xfrm>
            <a:off x="6779890" y="4836457"/>
            <a:ext cx="1442313" cy="584775"/>
          </a:xfrm>
          <a:prstGeom prst="rect">
            <a:avLst/>
          </a:prstGeom>
          <a:noFill/>
        </p:spPr>
        <p:txBody>
          <a:bodyPr wrap="square" rtlCol="0">
            <a:spAutoFit/>
          </a:bodyPr>
          <a:lstStyle/>
          <a:p>
            <a:r>
              <a:rPr lang="en-US" sz="1600" dirty="0" smtClean="0">
                <a:latin typeface="Arial" panose="020B0604020202020204" pitchFamily="34" charset="0"/>
                <a:cs typeface="Arial" panose="020B0604020202020204" pitchFamily="34" charset="0"/>
              </a:rPr>
              <a:t>Basolateral Membrane</a:t>
            </a:r>
            <a:endParaRPr lang="en-US" sz="1600" dirty="0">
              <a:latin typeface="Arial" panose="020B0604020202020204" pitchFamily="34" charset="0"/>
              <a:cs typeface="Arial" panose="020B0604020202020204" pitchFamily="34" charset="0"/>
            </a:endParaRPr>
          </a:p>
        </p:txBody>
      </p:sp>
      <p:sp>
        <p:nvSpPr>
          <p:cNvPr id="123" name="TextBox 122"/>
          <p:cNvSpPr txBox="1"/>
          <p:nvPr/>
        </p:nvSpPr>
        <p:spPr>
          <a:xfrm>
            <a:off x="5219948" y="4708238"/>
            <a:ext cx="1442313" cy="584775"/>
          </a:xfrm>
          <a:prstGeom prst="rect">
            <a:avLst/>
          </a:prstGeom>
          <a:noFill/>
        </p:spPr>
        <p:txBody>
          <a:bodyPr wrap="square" rtlCol="0">
            <a:spAutoFit/>
          </a:bodyPr>
          <a:lstStyle/>
          <a:p>
            <a:r>
              <a:rPr lang="en-US" sz="1600" dirty="0" smtClean="0">
                <a:latin typeface="Arial" panose="020B0604020202020204" pitchFamily="34" charset="0"/>
                <a:cs typeface="Arial" panose="020B0604020202020204" pitchFamily="34" charset="0"/>
              </a:rPr>
              <a:t>Apical Membrane</a:t>
            </a:r>
            <a:endParaRPr lang="en-US" sz="1600" dirty="0">
              <a:latin typeface="Arial" panose="020B0604020202020204" pitchFamily="34" charset="0"/>
              <a:cs typeface="Arial" panose="020B0604020202020204" pitchFamily="34" charset="0"/>
            </a:endParaRPr>
          </a:p>
        </p:txBody>
      </p:sp>
      <p:sp>
        <p:nvSpPr>
          <p:cNvPr id="124" name="TextBox 123"/>
          <p:cNvSpPr txBox="1"/>
          <p:nvPr/>
        </p:nvSpPr>
        <p:spPr>
          <a:xfrm>
            <a:off x="7634808" y="2276850"/>
            <a:ext cx="1174790" cy="338554"/>
          </a:xfrm>
          <a:prstGeom prst="rect">
            <a:avLst/>
          </a:prstGeom>
          <a:noFill/>
        </p:spPr>
        <p:txBody>
          <a:bodyPr wrap="square" rtlCol="0">
            <a:spAutoFit/>
          </a:bodyPr>
          <a:lstStyle/>
          <a:p>
            <a:r>
              <a:rPr lang="en-US" sz="1600" dirty="0" smtClean="0">
                <a:latin typeface="Arial" panose="020B0604020202020204" pitchFamily="34" charset="0"/>
                <a:cs typeface="Arial" panose="020B0604020202020204" pitchFamily="34" charset="0"/>
              </a:rPr>
              <a:t>Blood</a:t>
            </a:r>
            <a:endParaRPr lang="en-US" sz="1600" dirty="0">
              <a:latin typeface="Arial" panose="020B0604020202020204" pitchFamily="34" charset="0"/>
              <a:cs typeface="Arial" panose="020B0604020202020204" pitchFamily="34" charset="0"/>
            </a:endParaRPr>
          </a:p>
        </p:txBody>
      </p:sp>
      <p:sp>
        <p:nvSpPr>
          <p:cNvPr id="125" name="TextBox 124"/>
          <p:cNvSpPr txBox="1"/>
          <p:nvPr/>
        </p:nvSpPr>
        <p:spPr>
          <a:xfrm>
            <a:off x="5017705" y="2321068"/>
            <a:ext cx="1174790" cy="338554"/>
          </a:xfrm>
          <a:prstGeom prst="rect">
            <a:avLst/>
          </a:prstGeom>
          <a:noFill/>
        </p:spPr>
        <p:txBody>
          <a:bodyPr wrap="square" rtlCol="0">
            <a:spAutoFit/>
          </a:bodyPr>
          <a:lstStyle/>
          <a:p>
            <a:r>
              <a:rPr lang="en-US" sz="1600" dirty="0" smtClean="0">
                <a:latin typeface="Arial" panose="020B0604020202020204" pitchFamily="34" charset="0"/>
                <a:cs typeface="Arial" panose="020B0604020202020204" pitchFamily="34" charset="0"/>
              </a:rPr>
              <a:t>Intestine</a:t>
            </a:r>
            <a:endParaRPr lang="en-US" sz="1600" dirty="0">
              <a:latin typeface="Arial" panose="020B0604020202020204" pitchFamily="34" charset="0"/>
              <a:cs typeface="Arial" panose="020B0604020202020204" pitchFamily="34" charset="0"/>
            </a:endParaRPr>
          </a:p>
        </p:txBody>
      </p:sp>
      <p:sp>
        <p:nvSpPr>
          <p:cNvPr id="126" name="TextBox 125"/>
          <p:cNvSpPr txBox="1"/>
          <p:nvPr/>
        </p:nvSpPr>
        <p:spPr>
          <a:xfrm>
            <a:off x="3744592" y="3796643"/>
            <a:ext cx="1401683" cy="276999"/>
          </a:xfrm>
          <a:prstGeom prst="rect">
            <a:avLst/>
          </a:prstGeom>
          <a:noFill/>
        </p:spPr>
        <p:txBody>
          <a:bodyPr wrap="square" rtlCol="0">
            <a:spAutoFit/>
          </a:bodyPr>
          <a:lstStyle/>
          <a:p>
            <a:r>
              <a:rPr lang="en-US" sz="1200" dirty="0" smtClean="0">
                <a:solidFill>
                  <a:srgbClr val="00B050"/>
                </a:solidFill>
                <a:latin typeface="Arial" panose="020B0604020202020204" pitchFamily="34" charset="0"/>
                <a:cs typeface="Arial" panose="020B0604020202020204" pitchFamily="34" charset="0"/>
              </a:rPr>
              <a:t>Canaliculus</a:t>
            </a:r>
            <a:endParaRPr lang="en-US" sz="1200" dirty="0">
              <a:solidFill>
                <a:srgbClr val="00B050"/>
              </a:solidFill>
              <a:latin typeface="Arial" panose="020B0604020202020204" pitchFamily="34" charset="0"/>
              <a:cs typeface="Arial" panose="020B0604020202020204" pitchFamily="34" charset="0"/>
            </a:endParaRPr>
          </a:p>
        </p:txBody>
      </p:sp>
      <p:sp>
        <p:nvSpPr>
          <p:cNvPr id="84" name="Flowchart: Direct Access Storage 83"/>
          <p:cNvSpPr/>
          <p:nvPr/>
        </p:nvSpPr>
        <p:spPr>
          <a:xfrm rot="10800000">
            <a:off x="1314335" y="3591205"/>
            <a:ext cx="222252" cy="155960"/>
          </a:xfrm>
          <a:prstGeom prst="flowChartMagneticDrum">
            <a:avLst/>
          </a:prstGeom>
          <a:solidFill>
            <a:schemeClr val="tx2">
              <a:lumMod val="40000"/>
              <a:lumOff val="6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92" name="Straight Arrow Connector 91"/>
          <p:cNvCxnSpPr/>
          <p:nvPr/>
        </p:nvCxnSpPr>
        <p:spPr>
          <a:xfrm flipV="1">
            <a:off x="1228841" y="3654175"/>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flipV="1">
            <a:off x="1546344" y="3663823"/>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sp>
        <p:nvSpPr>
          <p:cNvPr id="102" name="TextBox 101"/>
          <p:cNvSpPr txBox="1"/>
          <p:nvPr/>
        </p:nvSpPr>
        <p:spPr>
          <a:xfrm>
            <a:off x="1038740" y="3694769"/>
            <a:ext cx="1035457" cy="307777"/>
          </a:xfrm>
          <a:prstGeom prst="rect">
            <a:avLst/>
          </a:prstGeom>
          <a:noFill/>
        </p:spPr>
        <p:txBody>
          <a:bodyPr wrap="square" rtlCol="0">
            <a:spAutoFit/>
          </a:bodyPr>
          <a:lstStyle/>
          <a:p>
            <a:r>
              <a:rPr lang="en-US" sz="1400" b="1" dirty="0" smtClean="0">
                <a:latin typeface="Arial" panose="020B0604020202020204" pitchFamily="34" charset="0"/>
                <a:cs typeface="Arial" panose="020B0604020202020204" pitchFamily="34" charset="0"/>
              </a:rPr>
              <a:t>Oatp1a4</a:t>
            </a:r>
            <a:endParaRPr lang="en-US" sz="1400" b="1" dirty="0">
              <a:latin typeface="Arial" panose="020B0604020202020204" pitchFamily="34" charset="0"/>
              <a:cs typeface="Arial" panose="020B0604020202020204" pitchFamily="34" charset="0"/>
            </a:endParaRPr>
          </a:p>
        </p:txBody>
      </p:sp>
      <p:pic>
        <p:nvPicPr>
          <p:cNvPr id="10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575" y="3586828"/>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2475" y="4213077"/>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2475" y="4560014"/>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51" y="4921207"/>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634" y="3427344"/>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634" y="3196002"/>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5217523"/>
      </p:ext>
    </p:extLst>
  </p:cSld>
  <p:clrMapOvr>
    <a:masterClrMapping/>
  </p:clrMapOvr>
  <mc:AlternateContent xmlns:mc="http://schemas.openxmlformats.org/markup-compatibility/2006" xmlns:p14="http://schemas.microsoft.com/office/powerpoint/2010/main">
    <mc:Choice Requires="p14">
      <p:transition spd="slow" p14:dur="2000" advTm="168490"/>
    </mc:Choice>
    <mc:Fallback xmlns="">
      <p:transition spd="slow" advTm="16849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302086" name="Rectangle 6"/>
          <p:cNvSpPr>
            <a:spLocks noChangeArrowheads="1"/>
          </p:cNvSpPr>
          <p:nvPr/>
        </p:nvSpPr>
        <p:spPr bwMode="auto">
          <a:xfrm>
            <a:off x="381000" y="202980"/>
            <a:ext cx="7467600" cy="925512"/>
          </a:xfrm>
          <a:prstGeom prst="rect">
            <a:avLst/>
          </a:prstGeom>
          <a:noFill/>
          <a:ln w="9525">
            <a:noFill/>
            <a:miter lim="800000"/>
            <a:headEnd/>
            <a:tailEnd/>
          </a:ln>
          <a:effectLst/>
        </p:spPr>
        <p:txBody>
          <a:bodyPr lIns="91440" tIns="45720" rIns="91440" bIns="45720" anchor="b">
            <a:scene3d>
              <a:camera prst="orthographicFront"/>
              <a:lightRig rig="threePt" dir="t"/>
            </a:scene3d>
            <a:sp3d extrusionH="57150">
              <a:bevelT/>
            </a:sp3d>
          </a:bodyPr>
          <a:lstStyle/>
          <a:p>
            <a:pPr>
              <a:defRPr/>
            </a:pPr>
            <a:r>
              <a:rPr lang="en-US" sz="2400" b="1" dirty="0">
                <a:solidFill>
                  <a:srgbClr val="002B82"/>
                </a:solidFill>
                <a:latin typeface="Arial" panose="020B0604020202020204" pitchFamily="34" charset="0"/>
                <a:cs typeface="Arial" panose="020B0604020202020204" pitchFamily="34" charset="0"/>
              </a:rPr>
              <a:t>Bile Acids and Their Physiological </a:t>
            </a:r>
            <a:r>
              <a:rPr lang="en-US" sz="2400" b="1" dirty="0" smtClean="0">
                <a:solidFill>
                  <a:srgbClr val="002B82"/>
                </a:solidFill>
                <a:latin typeface="Arial" panose="020B0604020202020204" pitchFamily="34" charset="0"/>
                <a:cs typeface="Arial" panose="020B0604020202020204" pitchFamily="34" charset="0"/>
              </a:rPr>
              <a:t>Function</a:t>
            </a:r>
            <a:endParaRPr lang="en-US" altLang="zh-CN" sz="2400" b="1" dirty="0">
              <a:solidFill>
                <a:srgbClr val="002B82"/>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sp>
        <p:nvSpPr>
          <p:cNvPr id="302087" name="Text Box 7"/>
          <p:cNvSpPr txBox="1">
            <a:spLocks noChangeArrowheads="1"/>
          </p:cNvSpPr>
          <p:nvPr/>
        </p:nvSpPr>
        <p:spPr bwMode="auto">
          <a:xfrm>
            <a:off x="765844" y="2402927"/>
            <a:ext cx="5918431" cy="757238"/>
          </a:xfrm>
          <a:prstGeom prst="rect">
            <a:avLst/>
          </a:prstGeom>
          <a:noFill/>
          <a:ln w="9525">
            <a:noFill/>
            <a:miter lim="800000"/>
            <a:headEnd/>
            <a:tailEnd/>
          </a:ln>
          <a:effectLst>
            <a:innerShdw blurRad="63500" dist="50800" dir="2700000">
              <a:prstClr val="black">
                <a:alpha val="50000"/>
              </a:prstClr>
            </a:innerShdw>
          </a:effectLst>
          <a:scene3d>
            <a:camera prst="orthographicFront"/>
            <a:lightRig rig="threePt" dir="t"/>
          </a:scene3d>
          <a:sp3d prstMaterial="dkEdge">
            <a:bevelT/>
          </a:sp3d>
        </p:spPr>
        <p:txBody>
          <a:bodyPr lIns="91440" tIns="45720" rIns="91440" bIns="45720">
            <a:sp3d extrusionH="57150">
              <a:bevelT w="38100" h="38100"/>
            </a:sp3d>
          </a:bodyPr>
          <a:lstStyle>
            <a:lvl1pPr eaLnBrk="0" hangingPunct="0">
              <a:tabLst>
                <a:tab pos="2495550" algn="l"/>
              </a:tabLst>
              <a:defRPr sz="7200">
                <a:solidFill>
                  <a:schemeClr val="tx1"/>
                </a:solidFill>
                <a:latin typeface="Arial" pitchFamily="34" charset="0"/>
                <a:cs typeface="Arial" pitchFamily="34" charset="0"/>
              </a:defRPr>
            </a:lvl1pPr>
            <a:lvl2pPr eaLnBrk="0" hangingPunct="0">
              <a:tabLst>
                <a:tab pos="2495550" algn="l"/>
              </a:tabLst>
              <a:defRPr sz="7200">
                <a:solidFill>
                  <a:schemeClr val="tx1"/>
                </a:solidFill>
                <a:latin typeface="Arial" pitchFamily="34" charset="0"/>
                <a:cs typeface="Arial" pitchFamily="34" charset="0"/>
              </a:defRPr>
            </a:lvl2pPr>
            <a:lvl3pPr marL="1143000" indent="-228600" eaLnBrk="0" hangingPunct="0">
              <a:tabLst>
                <a:tab pos="2495550" algn="l"/>
              </a:tabLst>
              <a:defRPr sz="7200">
                <a:solidFill>
                  <a:schemeClr val="tx1"/>
                </a:solidFill>
                <a:latin typeface="Arial" pitchFamily="34" charset="0"/>
                <a:cs typeface="Arial" pitchFamily="34" charset="0"/>
              </a:defRPr>
            </a:lvl3pPr>
            <a:lvl4pPr marL="1600200" indent="-228600" eaLnBrk="0" hangingPunct="0">
              <a:tabLst>
                <a:tab pos="2495550" algn="l"/>
              </a:tabLst>
              <a:defRPr sz="7200">
                <a:solidFill>
                  <a:schemeClr val="tx1"/>
                </a:solidFill>
                <a:latin typeface="Arial" pitchFamily="34" charset="0"/>
                <a:cs typeface="Arial" pitchFamily="34" charset="0"/>
              </a:defRPr>
            </a:lvl4pPr>
            <a:lvl5pPr marL="2057400" indent="-228600" eaLnBrk="0" hangingPunct="0">
              <a:tabLst>
                <a:tab pos="2495550" algn="l"/>
              </a:tabLst>
              <a:defRPr sz="7200">
                <a:solidFill>
                  <a:schemeClr val="tx1"/>
                </a:solidFill>
                <a:latin typeface="Arial" pitchFamily="34" charset="0"/>
                <a:cs typeface="Arial" pitchFamily="34" charset="0"/>
              </a:defRPr>
            </a:lvl5pPr>
            <a:lvl6pPr marL="2514600" indent="-228600" defTabSz="3657600" eaLnBrk="0" fontAlgn="base" hangingPunct="0">
              <a:spcBef>
                <a:spcPct val="0"/>
              </a:spcBef>
              <a:spcAft>
                <a:spcPct val="0"/>
              </a:spcAft>
              <a:tabLst>
                <a:tab pos="2495550" algn="l"/>
              </a:tabLst>
              <a:defRPr sz="7200">
                <a:solidFill>
                  <a:schemeClr val="tx1"/>
                </a:solidFill>
                <a:latin typeface="Arial" pitchFamily="34" charset="0"/>
                <a:cs typeface="Arial" pitchFamily="34" charset="0"/>
              </a:defRPr>
            </a:lvl6pPr>
            <a:lvl7pPr marL="2971800" indent="-228600" defTabSz="3657600" eaLnBrk="0" fontAlgn="base" hangingPunct="0">
              <a:spcBef>
                <a:spcPct val="0"/>
              </a:spcBef>
              <a:spcAft>
                <a:spcPct val="0"/>
              </a:spcAft>
              <a:tabLst>
                <a:tab pos="2495550" algn="l"/>
              </a:tabLst>
              <a:defRPr sz="7200">
                <a:solidFill>
                  <a:schemeClr val="tx1"/>
                </a:solidFill>
                <a:latin typeface="Arial" pitchFamily="34" charset="0"/>
                <a:cs typeface="Arial" pitchFamily="34" charset="0"/>
              </a:defRPr>
            </a:lvl7pPr>
            <a:lvl8pPr marL="3429000" indent="-228600" defTabSz="3657600" eaLnBrk="0" fontAlgn="base" hangingPunct="0">
              <a:spcBef>
                <a:spcPct val="0"/>
              </a:spcBef>
              <a:spcAft>
                <a:spcPct val="0"/>
              </a:spcAft>
              <a:tabLst>
                <a:tab pos="2495550" algn="l"/>
              </a:tabLst>
              <a:defRPr sz="7200">
                <a:solidFill>
                  <a:schemeClr val="tx1"/>
                </a:solidFill>
                <a:latin typeface="Arial" pitchFamily="34" charset="0"/>
                <a:cs typeface="Arial" pitchFamily="34" charset="0"/>
              </a:defRPr>
            </a:lvl8pPr>
            <a:lvl9pPr marL="3886200" indent="-228600" defTabSz="3657600" eaLnBrk="0" fontAlgn="base" hangingPunct="0">
              <a:spcBef>
                <a:spcPct val="0"/>
              </a:spcBef>
              <a:spcAft>
                <a:spcPct val="0"/>
              </a:spcAft>
              <a:tabLst>
                <a:tab pos="2495550" algn="l"/>
              </a:tabLst>
              <a:defRPr sz="7200">
                <a:solidFill>
                  <a:schemeClr val="tx1"/>
                </a:solidFill>
                <a:latin typeface="Arial" pitchFamily="34" charset="0"/>
                <a:cs typeface="Arial" pitchFamily="34" charset="0"/>
              </a:defRPr>
            </a:lvl9pPr>
          </a:lstStyle>
          <a:p>
            <a:pPr eaLnBrk="1" hangingPunct="1">
              <a:buClr>
                <a:srgbClr val="3366CC"/>
              </a:buClr>
              <a:buSzPct val="150000"/>
              <a:buFont typeface="Wingdings" pitchFamily="2" charset="2"/>
              <a:buChar char="Ø"/>
            </a:pPr>
            <a:r>
              <a:rPr lang="en-US" altLang="zh-CN" sz="1600" b="1" dirty="0">
                <a:solidFill>
                  <a:srgbClr val="0000CC"/>
                </a:solidFill>
              </a:rPr>
              <a:t>  Facilitate:</a:t>
            </a:r>
          </a:p>
          <a:p>
            <a:pPr marL="461963" lvl="1" indent="-227013" eaLnBrk="1" hangingPunct="1">
              <a:buClr>
                <a:srgbClr val="FF0000"/>
              </a:buClr>
              <a:buSzPct val="150000"/>
              <a:buFont typeface="Arial" pitchFamily="34" charset="0"/>
              <a:buChar char="•"/>
            </a:pPr>
            <a:r>
              <a:rPr lang="en-US" altLang="zh-CN" sz="1600" b="1" dirty="0">
                <a:solidFill>
                  <a:srgbClr val="0000CC"/>
                </a:solidFill>
              </a:rPr>
              <a:t>The absorption of dietary fat</a:t>
            </a:r>
          </a:p>
          <a:p>
            <a:pPr marL="461963" lvl="1" indent="-227013" eaLnBrk="1" hangingPunct="1">
              <a:buClr>
                <a:srgbClr val="FF0000"/>
              </a:buClr>
              <a:buSzPct val="150000"/>
              <a:buFont typeface="Arial" pitchFamily="34" charset="0"/>
              <a:buChar char="•"/>
            </a:pPr>
            <a:r>
              <a:rPr lang="en-US" altLang="zh-CN" sz="1600" b="1" dirty="0">
                <a:solidFill>
                  <a:srgbClr val="0000CC"/>
                </a:solidFill>
              </a:rPr>
              <a:t>The elimination of cholesterol and some  </a:t>
            </a:r>
            <a:r>
              <a:rPr lang="en-US" altLang="zh-CN" sz="1600" b="1" dirty="0" err="1" smtClean="0">
                <a:solidFill>
                  <a:srgbClr val="0000CC"/>
                </a:solidFill>
              </a:rPr>
              <a:t>xenobiotics</a:t>
            </a:r>
            <a:endParaRPr lang="en-US" altLang="zh-CN" sz="1600" b="1" dirty="0">
              <a:solidFill>
                <a:srgbClr val="0000CC"/>
              </a:solidFill>
            </a:endParaRPr>
          </a:p>
          <a:p>
            <a:pPr lvl="1" eaLnBrk="1" hangingPunct="1">
              <a:buClr>
                <a:srgbClr val="3366CC"/>
              </a:buClr>
              <a:buSzPct val="150000"/>
              <a:buFont typeface="Wingdings" pitchFamily="2" charset="2"/>
              <a:buChar char="Ø"/>
            </a:pPr>
            <a:endParaRPr lang="en-US" altLang="zh-CN" sz="1600" b="1" dirty="0">
              <a:solidFill>
                <a:srgbClr val="0000CC"/>
              </a:solidFill>
            </a:endParaRPr>
          </a:p>
          <a:p>
            <a:pPr eaLnBrk="1" hangingPunct="1">
              <a:buClr>
                <a:srgbClr val="3366CC"/>
              </a:buClr>
              <a:buSzPct val="150000"/>
            </a:pPr>
            <a:endParaRPr lang="en-US" altLang="zh-CN" sz="1600" b="1" dirty="0">
              <a:solidFill>
                <a:srgbClr val="0000CC"/>
              </a:solidFill>
            </a:endParaRPr>
          </a:p>
        </p:txBody>
      </p:sp>
      <p:sp>
        <p:nvSpPr>
          <p:cNvPr id="137" name="AutoShape 2"/>
          <p:cNvSpPr txBox="1">
            <a:spLocks noChangeArrowheads="1"/>
          </p:cNvSpPr>
          <p:nvPr/>
        </p:nvSpPr>
        <p:spPr>
          <a:xfrm>
            <a:off x="795609" y="1830817"/>
            <a:ext cx="5043756" cy="514350"/>
          </a:xfrm>
          <a:prstGeom prst="roundRect">
            <a:avLst>
              <a:gd name="adj" fmla="val 16667"/>
            </a:avLst>
          </a:prstGeom>
          <a:noFill/>
          <a:ln/>
          <a:effectLst/>
        </p:spPr>
        <p:txBody>
          <a:bodyPr lIns="0" tIns="45720" rIns="0" bIns="0" anchor="b"/>
          <a:lstStyle/>
          <a:p>
            <a:pPr>
              <a:defRPr/>
            </a:pPr>
            <a:r>
              <a:rPr lang="en-US" b="1" dirty="0">
                <a:solidFill>
                  <a:srgbClr val="000099"/>
                </a:solidFill>
                <a:latin typeface="Arial" panose="020B0604020202020204" pitchFamily="34" charset="0"/>
                <a:ea typeface="+mj-ea"/>
                <a:cs typeface="Arial" panose="020B0604020202020204" pitchFamily="34" charset="0"/>
              </a:rPr>
              <a:t>Bile Acids</a:t>
            </a:r>
            <a:r>
              <a:rPr lang="en-US" b="1" dirty="0" smtClean="0">
                <a:solidFill>
                  <a:srgbClr val="000099"/>
                </a:solidFill>
                <a:latin typeface="Arial" panose="020B0604020202020204" pitchFamily="34" charset="0"/>
                <a:ea typeface="+mj-ea"/>
                <a:cs typeface="Arial" panose="020B0604020202020204" pitchFamily="34" charset="0"/>
              </a:rPr>
              <a:t>: Classic Physiological Functions</a:t>
            </a:r>
            <a:endParaRPr lang="en-US" b="1" dirty="0">
              <a:solidFill>
                <a:srgbClr val="000099"/>
              </a:solidFill>
              <a:latin typeface="Arial" panose="020B0604020202020204" pitchFamily="34" charset="0"/>
              <a:ea typeface="+mj-ea"/>
              <a:cs typeface="Arial" panose="020B0604020202020204" pitchFamily="34" charset="0"/>
            </a:endParaRPr>
          </a:p>
        </p:txBody>
      </p:sp>
      <p:grpSp>
        <p:nvGrpSpPr>
          <p:cNvPr id="5" name="Group 4"/>
          <p:cNvGrpSpPr/>
          <p:nvPr/>
        </p:nvGrpSpPr>
        <p:grpSpPr>
          <a:xfrm>
            <a:off x="757204" y="3717147"/>
            <a:ext cx="7501676" cy="1209648"/>
            <a:chOff x="525010" y="2929389"/>
            <a:chExt cx="7501676" cy="976426"/>
          </a:xfrm>
        </p:grpSpPr>
        <p:sp>
          <p:nvSpPr>
            <p:cNvPr id="72" name="Text Box 38"/>
            <p:cNvSpPr txBox="1">
              <a:spLocks noChangeArrowheads="1"/>
            </p:cNvSpPr>
            <p:nvPr/>
          </p:nvSpPr>
          <p:spPr bwMode="auto">
            <a:xfrm>
              <a:off x="593217" y="3278479"/>
              <a:ext cx="7433469" cy="627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cene3d>
                <a:camera prst="orthographicFront"/>
                <a:lightRig rig="threePt" dir="t"/>
              </a:scene3d>
              <a:sp3d extrusionH="57150">
                <a:bevelT w="38100" h="38100"/>
              </a:sp3d>
            </a:bodyPr>
            <a:lstStyle>
              <a:lvl1pPr eaLnBrk="0" hangingPunct="0">
                <a:tabLst>
                  <a:tab pos="2495550" algn="l"/>
                </a:tabLst>
                <a:defRPr sz="7200">
                  <a:solidFill>
                    <a:schemeClr val="tx1"/>
                  </a:solidFill>
                  <a:latin typeface="Arial" pitchFamily="34" charset="0"/>
                  <a:cs typeface="Arial" pitchFamily="34" charset="0"/>
                </a:defRPr>
              </a:lvl1pPr>
              <a:lvl2pPr eaLnBrk="0" hangingPunct="0">
                <a:tabLst>
                  <a:tab pos="2495550" algn="l"/>
                </a:tabLst>
                <a:defRPr sz="7200">
                  <a:solidFill>
                    <a:schemeClr val="tx1"/>
                  </a:solidFill>
                  <a:latin typeface="Arial" pitchFamily="34" charset="0"/>
                  <a:cs typeface="Arial" pitchFamily="34" charset="0"/>
                </a:defRPr>
              </a:lvl2pPr>
              <a:lvl3pPr marL="1143000" indent="-228600" eaLnBrk="0" hangingPunct="0">
                <a:tabLst>
                  <a:tab pos="2495550" algn="l"/>
                </a:tabLst>
                <a:defRPr sz="7200">
                  <a:solidFill>
                    <a:schemeClr val="tx1"/>
                  </a:solidFill>
                  <a:latin typeface="Arial" pitchFamily="34" charset="0"/>
                  <a:cs typeface="Arial" pitchFamily="34" charset="0"/>
                </a:defRPr>
              </a:lvl3pPr>
              <a:lvl4pPr marL="1600200" indent="-228600" eaLnBrk="0" hangingPunct="0">
                <a:tabLst>
                  <a:tab pos="2495550" algn="l"/>
                </a:tabLst>
                <a:defRPr sz="7200">
                  <a:solidFill>
                    <a:schemeClr val="tx1"/>
                  </a:solidFill>
                  <a:latin typeface="Arial" pitchFamily="34" charset="0"/>
                  <a:cs typeface="Arial" pitchFamily="34" charset="0"/>
                </a:defRPr>
              </a:lvl4pPr>
              <a:lvl5pPr marL="2057400" indent="-228600" eaLnBrk="0" hangingPunct="0">
                <a:tabLst>
                  <a:tab pos="2495550" algn="l"/>
                </a:tabLst>
                <a:defRPr sz="7200">
                  <a:solidFill>
                    <a:schemeClr val="tx1"/>
                  </a:solidFill>
                  <a:latin typeface="Arial" pitchFamily="34" charset="0"/>
                  <a:cs typeface="Arial" pitchFamily="34" charset="0"/>
                </a:defRPr>
              </a:lvl5pPr>
              <a:lvl6pPr marL="2514600" indent="-228600" defTabSz="3657600" eaLnBrk="0" fontAlgn="base" hangingPunct="0">
                <a:spcBef>
                  <a:spcPct val="0"/>
                </a:spcBef>
                <a:spcAft>
                  <a:spcPct val="0"/>
                </a:spcAft>
                <a:tabLst>
                  <a:tab pos="2495550" algn="l"/>
                </a:tabLst>
                <a:defRPr sz="7200">
                  <a:solidFill>
                    <a:schemeClr val="tx1"/>
                  </a:solidFill>
                  <a:latin typeface="Arial" pitchFamily="34" charset="0"/>
                  <a:cs typeface="Arial" pitchFamily="34" charset="0"/>
                </a:defRPr>
              </a:lvl6pPr>
              <a:lvl7pPr marL="2971800" indent="-228600" defTabSz="3657600" eaLnBrk="0" fontAlgn="base" hangingPunct="0">
                <a:spcBef>
                  <a:spcPct val="0"/>
                </a:spcBef>
                <a:spcAft>
                  <a:spcPct val="0"/>
                </a:spcAft>
                <a:tabLst>
                  <a:tab pos="2495550" algn="l"/>
                </a:tabLst>
                <a:defRPr sz="7200">
                  <a:solidFill>
                    <a:schemeClr val="tx1"/>
                  </a:solidFill>
                  <a:latin typeface="Arial" pitchFamily="34" charset="0"/>
                  <a:cs typeface="Arial" pitchFamily="34" charset="0"/>
                </a:defRPr>
              </a:lvl7pPr>
              <a:lvl8pPr marL="3429000" indent="-228600" defTabSz="3657600" eaLnBrk="0" fontAlgn="base" hangingPunct="0">
                <a:spcBef>
                  <a:spcPct val="0"/>
                </a:spcBef>
                <a:spcAft>
                  <a:spcPct val="0"/>
                </a:spcAft>
                <a:tabLst>
                  <a:tab pos="2495550" algn="l"/>
                </a:tabLst>
                <a:defRPr sz="7200">
                  <a:solidFill>
                    <a:schemeClr val="tx1"/>
                  </a:solidFill>
                  <a:latin typeface="Arial" pitchFamily="34" charset="0"/>
                  <a:cs typeface="Arial" pitchFamily="34" charset="0"/>
                </a:defRPr>
              </a:lvl8pPr>
              <a:lvl9pPr marL="3886200" indent="-228600" defTabSz="3657600" eaLnBrk="0" fontAlgn="base" hangingPunct="0">
                <a:spcBef>
                  <a:spcPct val="0"/>
                </a:spcBef>
                <a:spcAft>
                  <a:spcPct val="0"/>
                </a:spcAft>
                <a:tabLst>
                  <a:tab pos="2495550" algn="l"/>
                </a:tabLst>
                <a:defRPr sz="7200">
                  <a:solidFill>
                    <a:schemeClr val="tx1"/>
                  </a:solidFill>
                  <a:latin typeface="Arial" pitchFamily="34" charset="0"/>
                  <a:cs typeface="Arial" pitchFamily="34" charset="0"/>
                </a:defRPr>
              </a:lvl9pPr>
            </a:lstStyle>
            <a:p>
              <a:pPr eaLnBrk="1" hangingPunct="1">
                <a:buClr>
                  <a:srgbClr val="3366CC"/>
                </a:buClr>
                <a:buSzPct val="150000"/>
                <a:buFont typeface="Wingdings" pitchFamily="2" charset="2"/>
                <a:buChar char="Ø"/>
              </a:pPr>
              <a:r>
                <a:rPr lang="en-US" altLang="zh-CN" sz="1600" b="1" dirty="0" smtClean="0">
                  <a:solidFill>
                    <a:srgbClr val="0000CC"/>
                  </a:solidFill>
                </a:rPr>
                <a:t>Regulate:</a:t>
              </a:r>
              <a:endParaRPr lang="en-US" altLang="zh-CN" sz="1600" b="1" dirty="0">
                <a:solidFill>
                  <a:srgbClr val="0000CC"/>
                </a:solidFill>
              </a:endParaRPr>
            </a:p>
            <a:p>
              <a:pPr marL="461963" lvl="1" indent="-227013" eaLnBrk="1" hangingPunct="1">
                <a:buClr>
                  <a:srgbClr val="FF0000"/>
                </a:buClr>
                <a:buSzPct val="150000"/>
                <a:buFont typeface="Arial" pitchFamily="34" charset="0"/>
                <a:buChar char="•"/>
              </a:pPr>
              <a:r>
                <a:rPr lang="en-US" altLang="zh-CN" sz="1600" b="1" dirty="0" smtClean="0">
                  <a:solidFill>
                    <a:srgbClr val="0000CC"/>
                  </a:solidFill>
                </a:rPr>
                <a:t>Homeostasis </a:t>
              </a:r>
              <a:r>
                <a:rPr lang="en-US" altLang="zh-CN" sz="1600" b="1" dirty="0">
                  <a:solidFill>
                    <a:srgbClr val="0000CC"/>
                  </a:solidFill>
                </a:rPr>
                <a:t>of cholesterol, bile acids, fatty acids, and glucose </a:t>
              </a:r>
            </a:p>
            <a:p>
              <a:pPr lvl="1" eaLnBrk="1" hangingPunct="1">
                <a:buClr>
                  <a:srgbClr val="FF0000"/>
                </a:buClr>
                <a:buSzPct val="150000"/>
              </a:pPr>
              <a:r>
                <a:rPr lang="en-US" altLang="zh-CN" sz="1600" b="1" dirty="0" smtClean="0">
                  <a:solidFill>
                    <a:srgbClr val="0000CC"/>
                  </a:solidFill>
                </a:rPr>
                <a:t>via </a:t>
              </a:r>
              <a:r>
                <a:rPr lang="en-US" altLang="zh-CN" sz="1600" b="1" dirty="0">
                  <a:solidFill>
                    <a:srgbClr val="0000CC"/>
                  </a:solidFill>
                </a:rPr>
                <a:t>activation of FXR, TGR5, etc. </a:t>
              </a:r>
            </a:p>
          </p:txBody>
        </p:sp>
        <p:sp>
          <p:nvSpPr>
            <p:cNvPr id="42" name="AutoShape 2"/>
            <p:cNvSpPr txBox="1">
              <a:spLocks noChangeArrowheads="1"/>
            </p:cNvSpPr>
            <p:nvPr/>
          </p:nvSpPr>
          <p:spPr>
            <a:xfrm>
              <a:off x="525010" y="2929389"/>
              <a:ext cx="5043756" cy="257175"/>
            </a:xfrm>
            <a:prstGeom prst="roundRect">
              <a:avLst>
                <a:gd name="adj" fmla="val 16667"/>
              </a:avLst>
            </a:prstGeom>
            <a:noFill/>
            <a:ln/>
            <a:effectLst/>
          </p:spPr>
          <p:txBody>
            <a:bodyPr lIns="0" tIns="45720" rIns="0" bIns="0" anchor="b"/>
            <a:lstStyle/>
            <a:p>
              <a:pPr>
                <a:defRPr/>
              </a:pPr>
              <a:r>
                <a:rPr lang="en-US" b="1" dirty="0" smtClean="0">
                  <a:solidFill>
                    <a:srgbClr val="000099"/>
                  </a:solidFill>
                  <a:latin typeface="Arial" panose="020B0604020202020204" pitchFamily="34" charset="0"/>
                  <a:ea typeface="+mj-ea"/>
                  <a:cs typeface="Arial" panose="020B0604020202020204" pitchFamily="34" charset="0"/>
                </a:rPr>
                <a:t>  Bile </a:t>
              </a:r>
              <a:r>
                <a:rPr lang="en-US" b="1" dirty="0">
                  <a:solidFill>
                    <a:srgbClr val="000099"/>
                  </a:solidFill>
                  <a:latin typeface="Arial" panose="020B0604020202020204" pitchFamily="34" charset="0"/>
                  <a:ea typeface="+mj-ea"/>
                  <a:cs typeface="Arial" panose="020B0604020202020204" pitchFamily="34" charset="0"/>
                </a:rPr>
                <a:t>Acids</a:t>
              </a:r>
              <a:r>
                <a:rPr lang="en-US" b="1" dirty="0" smtClean="0">
                  <a:solidFill>
                    <a:srgbClr val="000099"/>
                  </a:solidFill>
                  <a:latin typeface="Arial" panose="020B0604020202020204" pitchFamily="34" charset="0"/>
                  <a:ea typeface="+mj-ea"/>
                  <a:cs typeface="Arial" panose="020B0604020202020204" pitchFamily="34" charset="0"/>
                </a:rPr>
                <a:t>: Novel Functions: Hormones</a:t>
              </a:r>
              <a:endParaRPr lang="en-US" b="1" dirty="0">
                <a:solidFill>
                  <a:srgbClr val="000099"/>
                </a:solidFill>
                <a:latin typeface="Arial" panose="020B0604020202020204" pitchFamily="34" charset="0"/>
                <a:ea typeface="+mj-ea"/>
                <a:cs typeface="Arial" panose="020B0604020202020204" pitchFamily="34" charset="0"/>
              </a:endParaRPr>
            </a:p>
          </p:txBody>
        </p:sp>
      </p:grpSp>
      <p:pic>
        <p:nvPicPr>
          <p:cNvPr id="56" name="Picture 55"/>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custDataLst>
      <p:tags r:id="rId1"/>
    </p:custDataLst>
    <p:extLst>
      <p:ext uri="{BB962C8B-B14F-4D97-AF65-F5344CB8AC3E}">
        <p14:creationId xmlns:p14="http://schemas.microsoft.com/office/powerpoint/2010/main" val="3294393080"/>
      </p:ext>
    </p:extLst>
  </p:cSld>
  <p:clrMapOvr>
    <a:masterClrMapping/>
  </p:clrMapOvr>
  <mc:AlternateContent xmlns:mc="http://schemas.openxmlformats.org/markup-compatibility/2006" xmlns:p14="http://schemas.microsoft.com/office/powerpoint/2010/main">
    <mc:Choice Requires="p14">
      <p:transition spd="slow" p14:dur="2000" advTm="1197"/>
    </mc:Choice>
    <mc:Fallback xmlns="">
      <p:transition spd="slow" advTm="11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9"/>
                                          </p:stCondLst>
                                        </p:cTn>
                                        <p:tgtEl>
                                          <p:spTgt spid="13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9"/>
                                          </p:stCondLst>
                                        </p:cTn>
                                        <p:tgtEl>
                                          <p:spTgt spid="30208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2087" grpId="0"/>
      <p:bldP spid="1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8229600" y="6473952"/>
            <a:ext cx="830874" cy="246888"/>
          </a:xfrm>
        </p:spPr>
        <p:txBody>
          <a:bodyPr/>
          <a:lstStyle/>
          <a:p>
            <a:fld id="{B6F15528-21DE-4FAA-801E-634DDDAF4B2B}" type="slidenum">
              <a:rPr lang="en-US" sz="1800" smtClean="0">
                <a:solidFill>
                  <a:srgbClr val="D4D2D0">
                    <a:shade val="50000"/>
                  </a:srgbClr>
                </a:solidFill>
                <a:latin typeface="Arial" panose="020B0604020202020204" pitchFamily="34" charset="0"/>
                <a:cs typeface="Arial" panose="020B0604020202020204" pitchFamily="34" charset="0"/>
              </a:rPr>
              <a:pPr/>
              <a:t>6</a:t>
            </a:fld>
            <a:endParaRPr lang="en-US" sz="1800" dirty="0">
              <a:solidFill>
                <a:srgbClr val="D4D2D0">
                  <a:shade val="50000"/>
                </a:srgbClr>
              </a:solidFill>
              <a:latin typeface="Arial" panose="020B0604020202020204" pitchFamily="34" charset="0"/>
              <a:cs typeface="Arial" panose="020B0604020202020204" pitchFamily="34" charset="0"/>
            </a:endParaRPr>
          </a:p>
        </p:txBody>
      </p:sp>
      <p:sp>
        <p:nvSpPr>
          <p:cNvPr id="6" name="Rounded Rectangle 5"/>
          <p:cNvSpPr/>
          <p:nvPr/>
        </p:nvSpPr>
        <p:spPr>
          <a:xfrm>
            <a:off x="1334553" y="1495341"/>
            <a:ext cx="1261932" cy="2810210"/>
          </a:xfrm>
          <a:prstGeom prst="roundRect">
            <a:avLst/>
          </a:prstGeom>
          <a:solidFill>
            <a:schemeClr val="bg1">
              <a:lumMod val="95000"/>
            </a:schemeClr>
          </a:solidFill>
          <a:ln w="63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7" name="Flowchart: Process 6"/>
          <p:cNvSpPr/>
          <p:nvPr/>
        </p:nvSpPr>
        <p:spPr>
          <a:xfrm>
            <a:off x="885121" y="4970868"/>
            <a:ext cx="7757809" cy="1300102"/>
          </a:xfrm>
          <a:prstGeom prst="flowChartProcess">
            <a:avLst/>
          </a:prstGeom>
          <a:solidFill>
            <a:schemeClr val="bg1">
              <a:lumMod val="95000"/>
            </a:schemeClr>
          </a:solidFill>
          <a:ln w="63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8" name="Rectangle 7"/>
          <p:cNvSpPr/>
          <p:nvPr/>
        </p:nvSpPr>
        <p:spPr>
          <a:xfrm>
            <a:off x="7131403" y="2057718"/>
            <a:ext cx="665286" cy="16305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9" name="Rectangle 8"/>
          <p:cNvSpPr/>
          <p:nvPr/>
        </p:nvSpPr>
        <p:spPr>
          <a:xfrm>
            <a:off x="3764864" y="1523299"/>
            <a:ext cx="1511318" cy="277415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0" name="Rounded Rectangle 3"/>
          <p:cNvSpPr/>
          <p:nvPr/>
        </p:nvSpPr>
        <p:spPr>
          <a:xfrm>
            <a:off x="1977490" y="1505202"/>
            <a:ext cx="2076777" cy="2800349"/>
          </a:xfrm>
          <a:custGeom>
            <a:avLst/>
            <a:gdLst>
              <a:gd name="connsiteX0" fmla="*/ 0 w 2286000"/>
              <a:gd name="connsiteY0" fmla="*/ 342907 h 2057400"/>
              <a:gd name="connsiteX1" fmla="*/ 342907 w 2286000"/>
              <a:gd name="connsiteY1" fmla="*/ 0 h 2057400"/>
              <a:gd name="connsiteX2" fmla="*/ 1943093 w 2286000"/>
              <a:gd name="connsiteY2" fmla="*/ 0 h 2057400"/>
              <a:gd name="connsiteX3" fmla="*/ 2286000 w 2286000"/>
              <a:gd name="connsiteY3" fmla="*/ 342907 h 2057400"/>
              <a:gd name="connsiteX4" fmla="*/ 2286000 w 2286000"/>
              <a:gd name="connsiteY4" fmla="*/ 1714493 h 2057400"/>
              <a:gd name="connsiteX5" fmla="*/ 1943093 w 2286000"/>
              <a:gd name="connsiteY5" fmla="*/ 2057400 h 2057400"/>
              <a:gd name="connsiteX6" fmla="*/ 342907 w 2286000"/>
              <a:gd name="connsiteY6" fmla="*/ 2057400 h 2057400"/>
              <a:gd name="connsiteX7" fmla="*/ 0 w 2286000"/>
              <a:gd name="connsiteY7" fmla="*/ 1714493 h 2057400"/>
              <a:gd name="connsiteX8" fmla="*/ 0 w 2286000"/>
              <a:gd name="connsiteY8" fmla="*/ 342907 h 2057400"/>
              <a:gd name="connsiteX0" fmla="*/ 32974 w 2318974"/>
              <a:gd name="connsiteY0" fmla="*/ 342907 h 2057400"/>
              <a:gd name="connsiteX1" fmla="*/ 23449 w 2318974"/>
              <a:gd name="connsiteY1" fmla="*/ 352425 h 2057400"/>
              <a:gd name="connsiteX2" fmla="*/ 375881 w 2318974"/>
              <a:gd name="connsiteY2" fmla="*/ 0 h 2057400"/>
              <a:gd name="connsiteX3" fmla="*/ 1976067 w 2318974"/>
              <a:gd name="connsiteY3" fmla="*/ 0 h 2057400"/>
              <a:gd name="connsiteX4" fmla="*/ 2318974 w 2318974"/>
              <a:gd name="connsiteY4" fmla="*/ 342907 h 2057400"/>
              <a:gd name="connsiteX5" fmla="*/ 2318974 w 2318974"/>
              <a:gd name="connsiteY5" fmla="*/ 1714493 h 2057400"/>
              <a:gd name="connsiteX6" fmla="*/ 1976067 w 2318974"/>
              <a:gd name="connsiteY6" fmla="*/ 2057400 h 2057400"/>
              <a:gd name="connsiteX7" fmla="*/ 375881 w 2318974"/>
              <a:gd name="connsiteY7" fmla="*/ 2057400 h 2057400"/>
              <a:gd name="connsiteX8" fmla="*/ 32974 w 2318974"/>
              <a:gd name="connsiteY8" fmla="*/ 1714493 h 2057400"/>
              <a:gd name="connsiteX9" fmla="*/ 32974 w 2318974"/>
              <a:gd name="connsiteY9" fmla="*/ 342907 h 2057400"/>
              <a:gd name="connsiteX0" fmla="*/ 8 w 2286008"/>
              <a:gd name="connsiteY0" fmla="*/ 342907 h 2057400"/>
              <a:gd name="connsiteX1" fmla="*/ 314333 w 2286008"/>
              <a:gd name="connsiteY1" fmla="*/ 190500 h 2057400"/>
              <a:gd name="connsiteX2" fmla="*/ 342915 w 2286008"/>
              <a:gd name="connsiteY2" fmla="*/ 0 h 2057400"/>
              <a:gd name="connsiteX3" fmla="*/ 1943101 w 2286008"/>
              <a:gd name="connsiteY3" fmla="*/ 0 h 2057400"/>
              <a:gd name="connsiteX4" fmla="*/ 2286008 w 2286008"/>
              <a:gd name="connsiteY4" fmla="*/ 342907 h 2057400"/>
              <a:gd name="connsiteX5" fmla="*/ 2286008 w 2286008"/>
              <a:gd name="connsiteY5" fmla="*/ 1714493 h 2057400"/>
              <a:gd name="connsiteX6" fmla="*/ 1943101 w 2286008"/>
              <a:gd name="connsiteY6" fmla="*/ 2057400 h 2057400"/>
              <a:gd name="connsiteX7" fmla="*/ 342915 w 2286008"/>
              <a:gd name="connsiteY7" fmla="*/ 2057400 h 2057400"/>
              <a:gd name="connsiteX8" fmla="*/ 8 w 2286008"/>
              <a:gd name="connsiteY8" fmla="*/ 1714493 h 2057400"/>
              <a:gd name="connsiteX9" fmla="*/ 8 w 2286008"/>
              <a:gd name="connsiteY9" fmla="*/ 342907 h 2057400"/>
              <a:gd name="connsiteX0" fmla="*/ 9525 w 2295525"/>
              <a:gd name="connsiteY0" fmla="*/ 342907 h 2057400"/>
              <a:gd name="connsiteX1" fmla="*/ 323850 w 2295525"/>
              <a:gd name="connsiteY1" fmla="*/ 190500 h 2057400"/>
              <a:gd name="connsiteX2" fmla="*/ 352432 w 2295525"/>
              <a:gd name="connsiteY2" fmla="*/ 0 h 2057400"/>
              <a:gd name="connsiteX3" fmla="*/ 1952618 w 2295525"/>
              <a:gd name="connsiteY3" fmla="*/ 0 h 2057400"/>
              <a:gd name="connsiteX4" fmla="*/ 2295525 w 2295525"/>
              <a:gd name="connsiteY4" fmla="*/ 342907 h 2057400"/>
              <a:gd name="connsiteX5" fmla="*/ 2295525 w 2295525"/>
              <a:gd name="connsiteY5" fmla="*/ 1714493 h 2057400"/>
              <a:gd name="connsiteX6" fmla="*/ 1952618 w 2295525"/>
              <a:gd name="connsiteY6" fmla="*/ 2057400 h 2057400"/>
              <a:gd name="connsiteX7" fmla="*/ 352432 w 2295525"/>
              <a:gd name="connsiteY7" fmla="*/ 2057400 h 2057400"/>
              <a:gd name="connsiteX8" fmla="*/ 9525 w 2295525"/>
              <a:gd name="connsiteY8" fmla="*/ 1714493 h 2057400"/>
              <a:gd name="connsiteX9" fmla="*/ 0 w 2295525"/>
              <a:gd name="connsiteY9" fmla="*/ 533400 h 2057400"/>
              <a:gd name="connsiteX10" fmla="*/ 9525 w 2295525"/>
              <a:gd name="connsiteY10" fmla="*/ 342907 h 2057400"/>
              <a:gd name="connsiteX0" fmla="*/ 9525 w 2295525"/>
              <a:gd name="connsiteY0" fmla="*/ 342907 h 2057400"/>
              <a:gd name="connsiteX1" fmla="*/ 323850 w 2295525"/>
              <a:gd name="connsiteY1" fmla="*/ 190500 h 2057400"/>
              <a:gd name="connsiteX2" fmla="*/ 352432 w 2295525"/>
              <a:gd name="connsiteY2" fmla="*/ 0 h 2057400"/>
              <a:gd name="connsiteX3" fmla="*/ 1952618 w 2295525"/>
              <a:gd name="connsiteY3" fmla="*/ 0 h 2057400"/>
              <a:gd name="connsiteX4" fmla="*/ 2295525 w 2295525"/>
              <a:gd name="connsiteY4" fmla="*/ 342907 h 2057400"/>
              <a:gd name="connsiteX5" fmla="*/ 2295525 w 2295525"/>
              <a:gd name="connsiteY5" fmla="*/ 1714493 h 2057400"/>
              <a:gd name="connsiteX6" fmla="*/ 1952618 w 2295525"/>
              <a:gd name="connsiteY6" fmla="*/ 2057400 h 2057400"/>
              <a:gd name="connsiteX7" fmla="*/ 352432 w 2295525"/>
              <a:gd name="connsiteY7" fmla="*/ 2057400 h 2057400"/>
              <a:gd name="connsiteX8" fmla="*/ 9525 w 2295525"/>
              <a:gd name="connsiteY8" fmla="*/ 1714493 h 2057400"/>
              <a:gd name="connsiteX9" fmla="*/ 1 w 2295525"/>
              <a:gd name="connsiteY9" fmla="*/ 590550 h 2057400"/>
              <a:gd name="connsiteX10" fmla="*/ 0 w 2295525"/>
              <a:gd name="connsiteY10" fmla="*/ 533400 h 2057400"/>
              <a:gd name="connsiteX11" fmla="*/ 9525 w 2295525"/>
              <a:gd name="connsiteY11" fmla="*/ 342907 h 2057400"/>
              <a:gd name="connsiteX0" fmla="*/ 32342 w 2318342"/>
              <a:gd name="connsiteY0" fmla="*/ 342907 h 2057400"/>
              <a:gd name="connsiteX1" fmla="*/ 346667 w 2318342"/>
              <a:gd name="connsiteY1" fmla="*/ 190500 h 2057400"/>
              <a:gd name="connsiteX2" fmla="*/ 375249 w 2318342"/>
              <a:gd name="connsiteY2" fmla="*/ 0 h 2057400"/>
              <a:gd name="connsiteX3" fmla="*/ 1975435 w 2318342"/>
              <a:gd name="connsiteY3" fmla="*/ 0 h 2057400"/>
              <a:gd name="connsiteX4" fmla="*/ 2318342 w 2318342"/>
              <a:gd name="connsiteY4" fmla="*/ 342907 h 2057400"/>
              <a:gd name="connsiteX5" fmla="*/ 2318342 w 2318342"/>
              <a:gd name="connsiteY5" fmla="*/ 1714493 h 2057400"/>
              <a:gd name="connsiteX6" fmla="*/ 1975435 w 2318342"/>
              <a:gd name="connsiteY6" fmla="*/ 2057400 h 2057400"/>
              <a:gd name="connsiteX7" fmla="*/ 375249 w 2318342"/>
              <a:gd name="connsiteY7" fmla="*/ 2057400 h 2057400"/>
              <a:gd name="connsiteX8" fmla="*/ 32342 w 2318342"/>
              <a:gd name="connsiteY8" fmla="*/ 1714493 h 2057400"/>
              <a:gd name="connsiteX9" fmla="*/ 13293 w 2318342"/>
              <a:gd name="connsiteY9" fmla="*/ 809625 h 2057400"/>
              <a:gd name="connsiteX10" fmla="*/ 22818 w 2318342"/>
              <a:gd name="connsiteY10" fmla="*/ 590550 h 2057400"/>
              <a:gd name="connsiteX11" fmla="*/ 22817 w 2318342"/>
              <a:gd name="connsiteY11" fmla="*/ 533400 h 2057400"/>
              <a:gd name="connsiteX12" fmla="*/ 32342 w 2318342"/>
              <a:gd name="connsiteY12" fmla="*/ 342907 h 2057400"/>
              <a:gd name="connsiteX0" fmla="*/ 32342 w 2318342"/>
              <a:gd name="connsiteY0" fmla="*/ 342907 h 2057400"/>
              <a:gd name="connsiteX1" fmla="*/ 346667 w 2318342"/>
              <a:gd name="connsiteY1" fmla="*/ 190500 h 2057400"/>
              <a:gd name="connsiteX2" fmla="*/ 375249 w 2318342"/>
              <a:gd name="connsiteY2" fmla="*/ 0 h 2057400"/>
              <a:gd name="connsiteX3" fmla="*/ 1975435 w 2318342"/>
              <a:gd name="connsiteY3" fmla="*/ 0 h 2057400"/>
              <a:gd name="connsiteX4" fmla="*/ 2318342 w 2318342"/>
              <a:gd name="connsiteY4" fmla="*/ 342907 h 2057400"/>
              <a:gd name="connsiteX5" fmla="*/ 2318342 w 2318342"/>
              <a:gd name="connsiteY5" fmla="*/ 1714493 h 2057400"/>
              <a:gd name="connsiteX6" fmla="*/ 1975435 w 2318342"/>
              <a:gd name="connsiteY6" fmla="*/ 2057400 h 2057400"/>
              <a:gd name="connsiteX7" fmla="*/ 375249 w 2318342"/>
              <a:gd name="connsiteY7" fmla="*/ 2057400 h 2057400"/>
              <a:gd name="connsiteX8" fmla="*/ 32342 w 2318342"/>
              <a:gd name="connsiteY8" fmla="*/ 1714493 h 2057400"/>
              <a:gd name="connsiteX9" fmla="*/ 13293 w 2318342"/>
              <a:gd name="connsiteY9" fmla="*/ 809625 h 2057400"/>
              <a:gd name="connsiteX10" fmla="*/ 13293 w 2318342"/>
              <a:gd name="connsiteY10" fmla="*/ 809625 h 2057400"/>
              <a:gd name="connsiteX11" fmla="*/ 22818 w 2318342"/>
              <a:gd name="connsiteY11" fmla="*/ 590550 h 2057400"/>
              <a:gd name="connsiteX12" fmla="*/ 22817 w 2318342"/>
              <a:gd name="connsiteY12" fmla="*/ 533400 h 2057400"/>
              <a:gd name="connsiteX13" fmla="*/ 32342 w 2318342"/>
              <a:gd name="connsiteY13"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22772 w 2327821"/>
              <a:gd name="connsiteY10" fmla="*/ 809625 h 2057400"/>
              <a:gd name="connsiteX11" fmla="*/ 22772 w 2327821"/>
              <a:gd name="connsiteY11" fmla="*/ 809625 h 2057400"/>
              <a:gd name="connsiteX12" fmla="*/ 32297 w 2327821"/>
              <a:gd name="connsiteY12" fmla="*/ 590550 h 2057400"/>
              <a:gd name="connsiteX13" fmla="*/ 32296 w 2327821"/>
              <a:gd name="connsiteY13" fmla="*/ 533400 h 2057400"/>
              <a:gd name="connsiteX14" fmla="*/ 41821 w 2327821"/>
              <a:gd name="connsiteY14"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22772 w 2327821"/>
              <a:gd name="connsiteY12" fmla="*/ 809625 h 2057400"/>
              <a:gd name="connsiteX13" fmla="*/ 32297 w 2327821"/>
              <a:gd name="connsiteY13" fmla="*/ 590550 h 2057400"/>
              <a:gd name="connsiteX14" fmla="*/ 32296 w 2327821"/>
              <a:gd name="connsiteY14" fmla="*/ 533400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22772 w 2327821"/>
              <a:gd name="connsiteY12" fmla="*/ 809625 h 2057400"/>
              <a:gd name="connsiteX13" fmla="*/ 32297 w 2327821"/>
              <a:gd name="connsiteY13" fmla="*/ 590550 h 2057400"/>
              <a:gd name="connsiteX14" fmla="*/ 356146 w 2327821"/>
              <a:gd name="connsiteY14" fmla="*/ 504825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22772 w 2327821"/>
              <a:gd name="connsiteY12" fmla="*/ 809625 h 2057400"/>
              <a:gd name="connsiteX13" fmla="*/ 32297 w 2327821"/>
              <a:gd name="connsiteY13" fmla="*/ 590550 h 2057400"/>
              <a:gd name="connsiteX14" fmla="*/ 356146 w 2327821"/>
              <a:gd name="connsiteY14" fmla="*/ 504825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22772 w 2327821"/>
              <a:gd name="connsiteY12" fmla="*/ 809625 h 2057400"/>
              <a:gd name="connsiteX13" fmla="*/ 32297 w 2327821"/>
              <a:gd name="connsiteY13" fmla="*/ 590550 h 2057400"/>
              <a:gd name="connsiteX14" fmla="*/ 356146 w 2327821"/>
              <a:gd name="connsiteY14" fmla="*/ 533400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13248 w 2327821"/>
              <a:gd name="connsiteY10" fmla="*/ 1076325 h 2057400"/>
              <a:gd name="connsiteX11" fmla="*/ 22772 w 2327821"/>
              <a:gd name="connsiteY11" fmla="*/ 809625 h 2057400"/>
              <a:gd name="connsiteX12" fmla="*/ 375197 w 2327821"/>
              <a:gd name="connsiteY12" fmla="*/ 809625 h 2057400"/>
              <a:gd name="connsiteX13" fmla="*/ 32297 w 2327821"/>
              <a:gd name="connsiteY13" fmla="*/ 590550 h 2057400"/>
              <a:gd name="connsiteX14" fmla="*/ 356146 w 2327821"/>
              <a:gd name="connsiteY14" fmla="*/ 533400 h 2057400"/>
              <a:gd name="connsiteX15" fmla="*/ 41821 w 2327821"/>
              <a:gd name="connsiteY15" fmla="*/ 342907 h 2057400"/>
              <a:gd name="connsiteX0" fmla="*/ 41821 w 2327821"/>
              <a:gd name="connsiteY0" fmla="*/ 342907 h 2057400"/>
              <a:gd name="connsiteX1" fmla="*/ 356146 w 2327821"/>
              <a:gd name="connsiteY1" fmla="*/ 190500 h 2057400"/>
              <a:gd name="connsiteX2" fmla="*/ 384728 w 2327821"/>
              <a:gd name="connsiteY2" fmla="*/ 0 h 2057400"/>
              <a:gd name="connsiteX3" fmla="*/ 1984914 w 2327821"/>
              <a:gd name="connsiteY3" fmla="*/ 0 h 2057400"/>
              <a:gd name="connsiteX4" fmla="*/ 2327821 w 2327821"/>
              <a:gd name="connsiteY4" fmla="*/ 342907 h 2057400"/>
              <a:gd name="connsiteX5" fmla="*/ 2327821 w 2327821"/>
              <a:gd name="connsiteY5" fmla="*/ 1714493 h 2057400"/>
              <a:gd name="connsiteX6" fmla="*/ 1984914 w 2327821"/>
              <a:gd name="connsiteY6" fmla="*/ 2057400 h 2057400"/>
              <a:gd name="connsiteX7" fmla="*/ 384728 w 2327821"/>
              <a:gd name="connsiteY7" fmla="*/ 2057400 h 2057400"/>
              <a:gd name="connsiteX8" fmla="*/ 41821 w 2327821"/>
              <a:gd name="connsiteY8" fmla="*/ 1714493 h 2057400"/>
              <a:gd name="connsiteX9" fmla="*/ 3722 w 2327821"/>
              <a:gd name="connsiteY9" fmla="*/ 1485900 h 2057400"/>
              <a:gd name="connsiteX10" fmla="*/ 375198 w 2327821"/>
              <a:gd name="connsiteY10" fmla="*/ 1076325 h 2057400"/>
              <a:gd name="connsiteX11" fmla="*/ 22772 w 2327821"/>
              <a:gd name="connsiteY11" fmla="*/ 809625 h 2057400"/>
              <a:gd name="connsiteX12" fmla="*/ 375197 w 2327821"/>
              <a:gd name="connsiteY12" fmla="*/ 809625 h 2057400"/>
              <a:gd name="connsiteX13" fmla="*/ 32297 w 2327821"/>
              <a:gd name="connsiteY13" fmla="*/ 590550 h 2057400"/>
              <a:gd name="connsiteX14" fmla="*/ 356146 w 2327821"/>
              <a:gd name="connsiteY14" fmla="*/ 533400 h 2057400"/>
              <a:gd name="connsiteX15" fmla="*/ 41821 w 2327821"/>
              <a:gd name="connsiteY15" fmla="*/ 342907 h 2057400"/>
              <a:gd name="connsiteX0" fmla="*/ 25350 w 2311350"/>
              <a:gd name="connsiteY0" fmla="*/ 342907 h 2057400"/>
              <a:gd name="connsiteX1" fmla="*/ 339675 w 2311350"/>
              <a:gd name="connsiteY1" fmla="*/ 190500 h 2057400"/>
              <a:gd name="connsiteX2" fmla="*/ 368257 w 2311350"/>
              <a:gd name="connsiteY2" fmla="*/ 0 h 2057400"/>
              <a:gd name="connsiteX3" fmla="*/ 1968443 w 2311350"/>
              <a:gd name="connsiteY3" fmla="*/ 0 h 2057400"/>
              <a:gd name="connsiteX4" fmla="*/ 2311350 w 2311350"/>
              <a:gd name="connsiteY4" fmla="*/ 342907 h 2057400"/>
              <a:gd name="connsiteX5" fmla="*/ 2311350 w 2311350"/>
              <a:gd name="connsiteY5" fmla="*/ 1714493 h 2057400"/>
              <a:gd name="connsiteX6" fmla="*/ 1968443 w 2311350"/>
              <a:gd name="connsiteY6" fmla="*/ 2057400 h 2057400"/>
              <a:gd name="connsiteX7" fmla="*/ 368257 w 2311350"/>
              <a:gd name="connsiteY7" fmla="*/ 2057400 h 2057400"/>
              <a:gd name="connsiteX8" fmla="*/ 25350 w 2311350"/>
              <a:gd name="connsiteY8" fmla="*/ 1714493 h 2057400"/>
              <a:gd name="connsiteX9" fmla="*/ 34876 w 2311350"/>
              <a:gd name="connsiteY9" fmla="*/ 1171575 h 2057400"/>
              <a:gd name="connsiteX10" fmla="*/ 358727 w 2311350"/>
              <a:gd name="connsiteY10" fmla="*/ 1076325 h 2057400"/>
              <a:gd name="connsiteX11" fmla="*/ 6301 w 2311350"/>
              <a:gd name="connsiteY11" fmla="*/ 809625 h 2057400"/>
              <a:gd name="connsiteX12" fmla="*/ 358726 w 2311350"/>
              <a:gd name="connsiteY12" fmla="*/ 809625 h 2057400"/>
              <a:gd name="connsiteX13" fmla="*/ 15826 w 2311350"/>
              <a:gd name="connsiteY13" fmla="*/ 590550 h 2057400"/>
              <a:gd name="connsiteX14" fmla="*/ 339675 w 2311350"/>
              <a:gd name="connsiteY14" fmla="*/ 533400 h 2057400"/>
              <a:gd name="connsiteX15" fmla="*/ 25350 w 2311350"/>
              <a:gd name="connsiteY15" fmla="*/ 342907 h 2057400"/>
              <a:gd name="connsiteX0" fmla="*/ 43772 w 2329772"/>
              <a:gd name="connsiteY0" fmla="*/ 342907 h 2057400"/>
              <a:gd name="connsiteX1" fmla="*/ 358097 w 2329772"/>
              <a:gd name="connsiteY1" fmla="*/ 190500 h 2057400"/>
              <a:gd name="connsiteX2" fmla="*/ 386679 w 2329772"/>
              <a:gd name="connsiteY2" fmla="*/ 0 h 2057400"/>
              <a:gd name="connsiteX3" fmla="*/ 1986865 w 2329772"/>
              <a:gd name="connsiteY3" fmla="*/ 0 h 2057400"/>
              <a:gd name="connsiteX4" fmla="*/ 2329772 w 2329772"/>
              <a:gd name="connsiteY4" fmla="*/ 342907 h 2057400"/>
              <a:gd name="connsiteX5" fmla="*/ 2329772 w 2329772"/>
              <a:gd name="connsiteY5" fmla="*/ 1714493 h 2057400"/>
              <a:gd name="connsiteX6" fmla="*/ 1986865 w 2329772"/>
              <a:gd name="connsiteY6" fmla="*/ 2057400 h 2057400"/>
              <a:gd name="connsiteX7" fmla="*/ 386679 w 2329772"/>
              <a:gd name="connsiteY7" fmla="*/ 2057400 h 2057400"/>
              <a:gd name="connsiteX8" fmla="*/ 43772 w 2329772"/>
              <a:gd name="connsiteY8" fmla="*/ 1714493 h 2057400"/>
              <a:gd name="connsiteX9" fmla="*/ 5673 w 2329772"/>
              <a:gd name="connsiteY9" fmla="*/ 1438275 h 2057400"/>
              <a:gd name="connsiteX10" fmla="*/ 53298 w 2329772"/>
              <a:gd name="connsiteY10" fmla="*/ 1171575 h 2057400"/>
              <a:gd name="connsiteX11" fmla="*/ 377149 w 2329772"/>
              <a:gd name="connsiteY11" fmla="*/ 1076325 h 2057400"/>
              <a:gd name="connsiteX12" fmla="*/ 24723 w 2329772"/>
              <a:gd name="connsiteY12" fmla="*/ 809625 h 2057400"/>
              <a:gd name="connsiteX13" fmla="*/ 377148 w 2329772"/>
              <a:gd name="connsiteY13" fmla="*/ 809625 h 2057400"/>
              <a:gd name="connsiteX14" fmla="*/ 34248 w 2329772"/>
              <a:gd name="connsiteY14" fmla="*/ 590550 h 2057400"/>
              <a:gd name="connsiteX15" fmla="*/ 358097 w 2329772"/>
              <a:gd name="connsiteY15" fmla="*/ 533400 h 2057400"/>
              <a:gd name="connsiteX16" fmla="*/ 43772 w 2329772"/>
              <a:gd name="connsiteY16" fmla="*/ 342907 h 2057400"/>
              <a:gd name="connsiteX0" fmla="*/ 19055 w 2305055"/>
              <a:gd name="connsiteY0" fmla="*/ 342907 h 2057400"/>
              <a:gd name="connsiteX1" fmla="*/ 333380 w 2305055"/>
              <a:gd name="connsiteY1" fmla="*/ 190500 h 2057400"/>
              <a:gd name="connsiteX2" fmla="*/ 361962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361962 w 2305055"/>
              <a:gd name="connsiteY7" fmla="*/ 2057400 h 2057400"/>
              <a:gd name="connsiteX8" fmla="*/ 19055 w 2305055"/>
              <a:gd name="connsiteY8" fmla="*/ 1714493 h 2057400"/>
              <a:gd name="connsiteX9" fmla="*/ 371481 w 2305055"/>
              <a:gd name="connsiteY9" fmla="*/ 1428750 h 2057400"/>
              <a:gd name="connsiteX10" fmla="*/ 28581 w 2305055"/>
              <a:gd name="connsiteY10" fmla="*/ 1171575 h 2057400"/>
              <a:gd name="connsiteX11" fmla="*/ 352432 w 2305055"/>
              <a:gd name="connsiteY11" fmla="*/ 1076325 h 2057400"/>
              <a:gd name="connsiteX12" fmla="*/ 6 w 2305055"/>
              <a:gd name="connsiteY12" fmla="*/ 809625 h 2057400"/>
              <a:gd name="connsiteX13" fmla="*/ 352431 w 2305055"/>
              <a:gd name="connsiteY13" fmla="*/ 809625 h 2057400"/>
              <a:gd name="connsiteX14" fmla="*/ 9531 w 2305055"/>
              <a:gd name="connsiteY14" fmla="*/ 590550 h 2057400"/>
              <a:gd name="connsiteX15" fmla="*/ 333380 w 2305055"/>
              <a:gd name="connsiteY15" fmla="*/ 533400 h 2057400"/>
              <a:gd name="connsiteX16" fmla="*/ 19055 w 2305055"/>
              <a:gd name="connsiteY16" fmla="*/ 342907 h 2057400"/>
              <a:gd name="connsiteX0" fmla="*/ 19055 w 2305055"/>
              <a:gd name="connsiteY0" fmla="*/ 342907 h 2057400"/>
              <a:gd name="connsiteX1" fmla="*/ 333380 w 2305055"/>
              <a:gd name="connsiteY1" fmla="*/ 190500 h 2057400"/>
              <a:gd name="connsiteX2" fmla="*/ 361962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19055 w 2305055"/>
              <a:gd name="connsiteY8" fmla="*/ 1714493 h 2057400"/>
              <a:gd name="connsiteX9" fmla="*/ 371481 w 2305055"/>
              <a:gd name="connsiteY9" fmla="*/ 1428750 h 2057400"/>
              <a:gd name="connsiteX10" fmla="*/ 28581 w 2305055"/>
              <a:gd name="connsiteY10" fmla="*/ 1171575 h 2057400"/>
              <a:gd name="connsiteX11" fmla="*/ 352432 w 2305055"/>
              <a:gd name="connsiteY11" fmla="*/ 1076325 h 2057400"/>
              <a:gd name="connsiteX12" fmla="*/ 6 w 2305055"/>
              <a:gd name="connsiteY12" fmla="*/ 809625 h 2057400"/>
              <a:gd name="connsiteX13" fmla="*/ 352431 w 2305055"/>
              <a:gd name="connsiteY13" fmla="*/ 809625 h 2057400"/>
              <a:gd name="connsiteX14" fmla="*/ 9531 w 2305055"/>
              <a:gd name="connsiteY14" fmla="*/ 590550 h 2057400"/>
              <a:gd name="connsiteX15" fmla="*/ 333380 w 2305055"/>
              <a:gd name="connsiteY15" fmla="*/ 533400 h 2057400"/>
              <a:gd name="connsiteX16" fmla="*/ 19055 w 2305055"/>
              <a:gd name="connsiteY16"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19055 w 2305055"/>
              <a:gd name="connsiteY8" fmla="*/ 1714493 h 2057400"/>
              <a:gd name="connsiteX9" fmla="*/ 371481 w 2305055"/>
              <a:gd name="connsiteY9" fmla="*/ 1428750 h 2057400"/>
              <a:gd name="connsiteX10" fmla="*/ 28581 w 2305055"/>
              <a:gd name="connsiteY10" fmla="*/ 1171575 h 2057400"/>
              <a:gd name="connsiteX11" fmla="*/ 352432 w 2305055"/>
              <a:gd name="connsiteY11" fmla="*/ 1076325 h 2057400"/>
              <a:gd name="connsiteX12" fmla="*/ 6 w 2305055"/>
              <a:gd name="connsiteY12" fmla="*/ 809625 h 2057400"/>
              <a:gd name="connsiteX13" fmla="*/ 352431 w 2305055"/>
              <a:gd name="connsiteY13" fmla="*/ 809625 h 2057400"/>
              <a:gd name="connsiteX14" fmla="*/ 9531 w 2305055"/>
              <a:gd name="connsiteY14" fmla="*/ 590550 h 2057400"/>
              <a:gd name="connsiteX15" fmla="*/ 333380 w 2305055"/>
              <a:gd name="connsiteY15" fmla="*/ 533400 h 2057400"/>
              <a:gd name="connsiteX16" fmla="*/ 19055 w 2305055"/>
              <a:gd name="connsiteY16" fmla="*/ 342907 h 2057400"/>
              <a:gd name="connsiteX0" fmla="*/ 33183 w 2319183"/>
              <a:gd name="connsiteY0" fmla="*/ 342907 h 2057400"/>
              <a:gd name="connsiteX1" fmla="*/ 347508 w 2319183"/>
              <a:gd name="connsiteY1" fmla="*/ 190500 h 2057400"/>
              <a:gd name="connsiteX2" fmla="*/ 118915 w 2319183"/>
              <a:gd name="connsiteY2" fmla="*/ 0 h 2057400"/>
              <a:gd name="connsiteX3" fmla="*/ 1976276 w 2319183"/>
              <a:gd name="connsiteY3" fmla="*/ 0 h 2057400"/>
              <a:gd name="connsiteX4" fmla="*/ 2319183 w 2319183"/>
              <a:gd name="connsiteY4" fmla="*/ 342907 h 2057400"/>
              <a:gd name="connsiteX5" fmla="*/ 2319183 w 2319183"/>
              <a:gd name="connsiteY5" fmla="*/ 1714493 h 2057400"/>
              <a:gd name="connsiteX6" fmla="*/ 1976276 w 2319183"/>
              <a:gd name="connsiteY6" fmla="*/ 2057400 h 2057400"/>
              <a:gd name="connsiteX7" fmla="*/ 195115 w 2319183"/>
              <a:gd name="connsiteY7" fmla="*/ 2038350 h 2057400"/>
              <a:gd name="connsiteX8" fmla="*/ 33184 w 2319183"/>
              <a:gd name="connsiteY8" fmla="*/ 1857375 h 2057400"/>
              <a:gd name="connsiteX9" fmla="*/ 33183 w 2319183"/>
              <a:gd name="connsiteY9" fmla="*/ 1714493 h 2057400"/>
              <a:gd name="connsiteX10" fmla="*/ 385609 w 2319183"/>
              <a:gd name="connsiteY10" fmla="*/ 1428750 h 2057400"/>
              <a:gd name="connsiteX11" fmla="*/ 42709 w 2319183"/>
              <a:gd name="connsiteY11" fmla="*/ 1171575 h 2057400"/>
              <a:gd name="connsiteX12" fmla="*/ 366560 w 2319183"/>
              <a:gd name="connsiteY12" fmla="*/ 1076325 h 2057400"/>
              <a:gd name="connsiteX13" fmla="*/ 14134 w 2319183"/>
              <a:gd name="connsiteY13" fmla="*/ 809625 h 2057400"/>
              <a:gd name="connsiteX14" fmla="*/ 366559 w 2319183"/>
              <a:gd name="connsiteY14" fmla="*/ 809625 h 2057400"/>
              <a:gd name="connsiteX15" fmla="*/ 23659 w 2319183"/>
              <a:gd name="connsiteY15" fmla="*/ 590550 h 2057400"/>
              <a:gd name="connsiteX16" fmla="*/ 347508 w 2319183"/>
              <a:gd name="connsiteY16" fmla="*/ 533400 h 2057400"/>
              <a:gd name="connsiteX17" fmla="*/ 33183 w 2319183"/>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171575 h 2057400"/>
              <a:gd name="connsiteX12" fmla="*/ 352432 w 2305055"/>
              <a:gd name="connsiteY12" fmla="*/ 1076325 h 2057400"/>
              <a:gd name="connsiteX13" fmla="*/ 6 w 2305055"/>
              <a:gd name="connsiteY13" fmla="*/ 809625 h 2057400"/>
              <a:gd name="connsiteX14" fmla="*/ 352431 w 2305055"/>
              <a:gd name="connsiteY14" fmla="*/ 809625 h 2057400"/>
              <a:gd name="connsiteX15" fmla="*/ 9531 w 2305055"/>
              <a:gd name="connsiteY15" fmla="*/ 5905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09625 h 2057400"/>
              <a:gd name="connsiteX14" fmla="*/ 352431 w 2305055"/>
              <a:gd name="connsiteY14" fmla="*/ 809625 h 2057400"/>
              <a:gd name="connsiteX15" fmla="*/ 9531 w 2305055"/>
              <a:gd name="connsiteY15" fmla="*/ 5905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85825 h 2057400"/>
              <a:gd name="connsiteX14" fmla="*/ 352431 w 2305055"/>
              <a:gd name="connsiteY14" fmla="*/ 809625 h 2057400"/>
              <a:gd name="connsiteX15" fmla="*/ 9531 w 2305055"/>
              <a:gd name="connsiteY15" fmla="*/ 5905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85825 h 2057400"/>
              <a:gd name="connsiteX14" fmla="*/ 352431 w 2305055"/>
              <a:gd name="connsiteY14" fmla="*/ 809625 h 2057400"/>
              <a:gd name="connsiteX15" fmla="*/ 9531 w 2305055"/>
              <a:gd name="connsiteY15" fmla="*/ 6286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85825 h 2057400"/>
              <a:gd name="connsiteX14" fmla="*/ 352431 w 2305055"/>
              <a:gd name="connsiteY14" fmla="*/ 809625 h 2057400"/>
              <a:gd name="connsiteX15" fmla="*/ 9531 w 2305055"/>
              <a:gd name="connsiteY15" fmla="*/ 628650 h 2057400"/>
              <a:gd name="connsiteX16" fmla="*/ 333380 w 2305055"/>
              <a:gd name="connsiteY16" fmla="*/ 533400 h 2057400"/>
              <a:gd name="connsiteX17" fmla="*/ 19055 w 2305055"/>
              <a:gd name="connsiteY17" fmla="*/ 342907 h 2057400"/>
              <a:gd name="connsiteX0" fmla="*/ 19055 w 2305055"/>
              <a:gd name="connsiteY0" fmla="*/ 342907 h 2057400"/>
              <a:gd name="connsiteX1" fmla="*/ 333380 w 2305055"/>
              <a:gd name="connsiteY1" fmla="*/ 190500 h 2057400"/>
              <a:gd name="connsiteX2" fmla="*/ 104787 w 2305055"/>
              <a:gd name="connsiteY2" fmla="*/ 0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180987 w 2305055"/>
              <a:gd name="connsiteY7" fmla="*/ 2038350 h 2057400"/>
              <a:gd name="connsiteX8" fmla="*/ 381006 w 2305055"/>
              <a:gd name="connsiteY8" fmla="*/ 1819275 h 2057400"/>
              <a:gd name="connsiteX9" fmla="*/ 19055 w 2305055"/>
              <a:gd name="connsiteY9" fmla="*/ 1714493 h 2057400"/>
              <a:gd name="connsiteX10" fmla="*/ 371481 w 2305055"/>
              <a:gd name="connsiteY10" fmla="*/ 1428750 h 2057400"/>
              <a:gd name="connsiteX11" fmla="*/ 28581 w 2305055"/>
              <a:gd name="connsiteY11" fmla="*/ 1219200 h 2057400"/>
              <a:gd name="connsiteX12" fmla="*/ 352432 w 2305055"/>
              <a:gd name="connsiteY12" fmla="*/ 1076325 h 2057400"/>
              <a:gd name="connsiteX13" fmla="*/ 6 w 2305055"/>
              <a:gd name="connsiteY13" fmla="*/ 885825 h 2057400"/>
              <a:gd name="connsiteX14" fmla="*/ 352431 w 2305055"/>
              <a:gd name="connsiteY14" fmla="*/ 809625 h 2057400"/>
              <a:gd name="connsiteX15" fmla="*/ 9531 w 2305055"/>
              <a:gd name="connsiteY15" fmla="*/ 628650 h 2057400"/>
              <a:gd name="connsiteX16" fmla="*/ 333380 w 2305055"/>
              <a:gd name="connsiteY16" fmla="*/ 533400 h 2057400"/>
              <a:gd name="connsiteX17" fmla="*/ 19055 w 2305055"/>
              <a:gd name="connsiteY17" fmla="*/ 342907 h 2057400"/>
              <a:gd name="connsiteX0" fmla="*/ 32913 w 2318913"/>
              <a:gd name="connsiteY0" fmla="*/ 342907 h 2057400"/>
              <a:gd name="connsiteX1" fmla="*/ 347238 w 2318913"/>
              <a:gd name="connsiteY1" fmla="*/ 190500 h 2057400"/>
              <a:gd name="connsiteX2" fmla="*/ 118645 w 2318913"/>
              <a:gd name="connsiteY2" fmla="*/ 0 h 2057400"/>
              <a:gd name="connsiteX3" fmla="*/ 1976006 w 2318913"/>
              <a:gd name="connsiteY3" fmla="*/ 0 h 2057400"/>
              <a:gd name="connsiteX4" fmla="*/ 2318913 w 2318913"/>
              <a:gd name="connsiteY4" fmla="*/ 342907 h 2057400"/>
              <a:gd name="connsiteX5" fmla="*/ 2318913 w 2318913"/>
              <a:gd name="connsiteY5" fmla="*/ 1714493 h 2057400"/>
              <a:gd name="connsiteX6" fmla="*/ 1976006 w 2318913"/>
              <a:gd name="connsiteY6" fmla="*/ 2057400 h 2057400"/>
              <a:gd name="connsiteX7" fmla="*/ 90070 w 2318913"/>
              <a:gd name="connsiteY7" fmla="*/ 2038350 h 2057400"/>
              <a:gd name="connsiteX8" fmla="*/ 394864 w 2318913"/>
              <a:gd name="connsiteY8" fmla="*/ 1819275 h 2057400"/>
              <a:gd name="connsiteX9" fmla="*/ 32913 w 2318913"/>
              <a:gd name="connsiteY9" fmla="*/ 1714493 h 2057400"/>
              <a:gd name="connsiteX10" fmla="*/ 385339 w 2318913"/>
              <a:gd name="connsiteY10" fmla="*/ 1428750 h 2057400"/>
              <a:gd name="connsiteX11" fmla="*/ 42439 w 2318913"/>
              <a:gd name="connsiteY11" fmla="*/ 1219200 h 2057400"/>
              <a:gd name="connsiteX12" fmla="*/ 366290 w 2318913"/>
              <a:gd name="connsiteY12" fmla="*/ 1076325 h 2057400"/>
              <a:gd name="connsiteX13" fmla="*/ 13864 w 2318913"/>
              <a:gd name="connsiteY13" fmla="*/ 885825 h 2057400"/>
              <a:gd name="connsiteX14" fmla="*/ 366289 w 2318913"/>
              <a:gd name="connsiteY14" fmla="*/ 809625 h 2057400"/>
              <a:gd name="connsiteX15" fmla="*/ 23389 w 2318913"/>
              <a:gd name="connsiteY15" fmla="*/ 628650 h 2057400"/>
              <a:gd name="connsiteX16" fmla="*/ 347238 w 2318913"/>
              <a:gd name="connsiteY16" fmla="*/ 533400 h 2057400"/>
              <a:gd name="connsiteX17" fmla="*/ 32913 w 2318913"/>
              <a:gd name="connsiteY17" fmla="*/ 342907 h 2057400"/>
              <a:gd name="connsiteX0" fmla="*/ 32913 w 2318913"/>
              <a:gd name="connsiteY0" fmla="*/ 342907 h 2057400"/>
              <a:gd name="connsiteX1" fmla="*/ 347238 w 2318913"/>
              <a:gd name="connsiteY1" fmla="*/ 190500 h 2057400"/>
              <a:gd name="connsiteX2" fmla="*/ 118645 w 2318913"/>
              <a:gd name="connsiteY2" fmla="*/ 0 h 2057400"/>
              <a:gd name="connsiteX3" fmla="*/ 1976006 w 2318913"/>
              <a:gd name="connsiteY3" fmla="*/ 0 h 2057400"/>
              <a:gd name="connsiteX4" fmla="*/ 2318913 w 2318913"/>
              <a:gd name="connsiteY4" fmla="*/ 342907 h 2057400"/>
              <a:gd name="connsiteX5" fmla="*/ 2318913 w 2318913"/>
              <a:gd name="connsiteY5" fmla="*/ 1714493 h 2057400"/>
              <a:gd name="connsiteX6" fmla="*/ 1976006 w 2318913"/>
              <a:gd name="connsiteY6" fmla="*/ 2057400 h 2057400"/>
              <a:gd name="connsiteX7" fmla="*/ 90070 w 2318913"/>
              <a:gd name="connsiteY7" fmla="*/ 2038350 h 2057400"/>
              <a:gd name="connsiteX8" fmla="*/ 394864 w 2318913"/>
              <a:gd name="connsiteY8" fmla="*/ 1819275 h 2057400"/>
              <a:gd name="connsiteX9" fmla="*/ 23388 w 2318913"/>
              <a:gd name="connsiteY9" fmla="*/ 1657343 h 2057400"/>
              <a:gd name="connsiteX10" fmla="*/ 385339 w 2318913"/>
              <a:gd name="connsiteY10" fmla="*/ 1428750 h 2057400"/>
              <a:gd name="connsiteX11" fmla="*/ 42439 w 2318913"/>
              <a:gd name="connsiteY11" fmla="*/ 1219200 h 2057400"/>
              <a:gd name="connsiteX12" fmla="*/ 366290 w 2318913"/>
              <a:gd name="connsiteY12" fmla="*/ 1076325 h 2057400"/>
              <a:gd name="connsiteX13" fmla="*/ 13864 w 2318913"/>
              <a:gd name="connsiteY13" fmla="*/ 885825 h 2057400"/>
              <a:gd name="connsiteX14" fmla="*/ 366289 w 2318913"/>
              <a:gd name="connsiteY14" fmla="*/ 809625 h 2057400"/>
              <a:gd name="connsiteX15" fmla="*/ 23389 w 2318913"/>
              <a:gd name="connsiteY15" fmla="*/ 628650 h 2057400"/>
              <a:gd name="connsiteX16" fmla="*/ 347238 w 2318913"/>
              <a:gd name="connsiteY16" fmla="*/ 533400 h 2057400"/>
              <a:gd name="connsiteX17" fmla="*/ 32913 w 2318913"/>
              <a:gd name="connsiteY17" fmla="*/ 342907 h 2057400"/>
              <a:gd name="connsiteX0" fmla="*/ 39596 w 2325596"/>
              <a:gd name="connsiteY0" fmla="*/ 342907 h 2057400"/>
              <a:gd name="connsiteX1" fmla="*/ 353921 w 2325596"/>
              <a:gd name="connsiteY1" fmla="*/ 190500 h 2057400"/>
              <a:gd name="connsiteX2" fmla="*/ 125328 w 2325596"/>
              <a:gd name="connsiteY2" fmla="*/ 0 h 2057400"/>
              <a:gd name="connsiteX3" fmla="*/ 1982689 w 2325596"/>
              <a:gd name="connsiteY3" fmla="*/ 0 h 2057400"/>
              <a:gd name="connsiteX4" fmla="*/ 2325596 w 2325596"/>
              <a:gd name="connsiteY4" fmla="*/ 342907 h 2057400"/>
              <a:gd name="connsiteX5" fmla="*/ 2325596 w 2325596"/>
              <a:gd name="connsiteY5" fmla="*/ 1714493 h 2057400"/>
              <a:gd name="connsiteX6" fmla="*/ 1982689 w 2325596"/>
              <a:gd name="connsiteY6" fmla="*/ 2057400 h 2057400"/>
              <a:gd name="connsiteX7" fmla="*/ 96753 w 2325596"/>
              <a:gd name="connsiteY7" fmla="*/ 2038350 h 2057400"/>
              <a:gd name="connsiteX8" fmla="*/ 401547 w 2325596"/>
              <a:gd name="connsiteY8" fmla="*/ 1819275 h 2057400"/>
              <a:gd name="connsiteX9" fmla="*/ 30071 w 2325596"/>
              <a:gd name="connsiteY9" fmla="*/ 1657343 h 2057400"/>
              <a:gd name="connsiteX10" fmla="*/ 392022 w 2325596"/>
              <a:gd name="connsiteY10" fmla="*/ 1428750 h 2057400"/>
              <a:gd name="connsiteX11" fmla="*/ 35259 w 2325596"/>
              <a:gd name="connsiteY11" fmla="*/ 1219200 h 2057400"/>
              <a:gd name="connsiteX12" fmla="*/ 49122 w 2325596"/>
              <a:gd name="connsiteY12" fmla="*/ 1219200 h 2057400"/>
              <a:gd name="connsiteX13" fmla="*/ 372973 w 2325596"/>
              <a:gd name="connsiteY13" fmla="*/ 1076325 h 2057400"/>
              <a:gd name="connsiteX14" fmla="*/ 20547 w 2325596"/>
              <a:gd name="connsiteY14" fmla="*/ 885825 h 2057400"/>
              <a:gd name="connsiteX15" fmla="*/ 372972 w 2325596"/>
              <a:gd name="connsiteY15" fmla="*/ 809625 h 2057400"/>
              <a:gd name="connsiteX16" fmla="*/ 30072 w 2325596"/>
              <a:gd name="connsiteY16" fmla="*/ 628650 h 2057400"/>
              <a:gd name="connsiteX17" fmla="*/ 353921 w 2325596"/>
              <a:gd name="connsiteY17" fmla="*/ 533400 h 2057400"/>
              <a:gd name="connsiteX18" fmla="*/ 39596 w 2325596"/>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32914 w 2318914"/>
              <a:gd name="connsiteY0" fmla="*/ 342907 h 2057400"/>
              <a:gd name="connsiteX1" fmla="*/ 347239 w 2318914"/>
              <a:gd name="connsiteY1" fmla="*/ 190500 h 2057400"/>
              <a:gd name="connsiteX2" fmla="*/ 118646 w 2318914"/>
              <a:gd name="connsiteY2" fmla="*/ 0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78349 w 2364349"/>
              <a:gd name="connsiteY0" fmla="*/ 342907 h 2057400"/>
              <a:gd name="connsiteX1" fmla="*/ 392674 w 2364349"/>
              <a:gd name="connsiteY1" fmla="*/ 190500 h 2057400"/>
              <a:gd name="connsiteX2" fmla="*/ 87881 w 2364349"/>
              <a:gd name="connsiteY2" fmla="*/ 9525 h 2057400"/>
              <a:gd name="connsiteX3" fmla="*/ 2021442 w 2364349"/>
              <a:gd name="connsiteY3" fmla="*/ 0 h 2057400"/>
              <a:gd name="connsiteX4" fmla="*/ 2364349 w 2364349"/>
              <a:gd name="connsiteY4" fmla="*/ 342907 h 2057400"/>
              <a:gd name="connsiteX5" fmla="*/ 2364349 w 2364349"/>
              <a:gd name="connsiteY5" fmla="*/ 1714493 h 2057400"/>
              <a:gd name="connsiteX6" fmla="*/ 2021442 w 2364349"/>
              <a:gd name="connsiteY6" fmla="*/ 2057400 h 2057400"/>
              <a:gd name="connsiteX7" fmla="*/ 135506 w 2364349"/>
              <a:gd name="connsiteY7" fmla="*/ 2038350 h 2057400"/>
              <a:gd name="connsiteX8" fmla="*/ 440300 w 2364349"/>
              <a:gd name="connsiteY8" fmla="*/ 1819275 h 2057400"/>
              <a:gd name="connsiteX9" fmla="*/ 68824 w 2364349"/>
              <a:gd name="connsiteY9" fmla="*/ 1657343 h 2057400"/>
              <a:gd name="connsiteX10" fmla="*/ 430775 w 2364349"/>
              <a:gd name="connsiteY10" fmla="*/ 1428750 h 2057400"/>
              <a:gd name="connsiteX11" fmla="*/ 74012 w 2364349"/>
              <a:gd name="connsiteY11" fmla="*/ 1219200 h 2057400"/>
              <a:gd name="connsiteX12" fmla="*/ 87875 w 2364349"/>
              <a:gd name="connsiteY12" fmla="*/ 1219200 h 2057400"/>
              <a:gd name="connsiteX13" fmla="*/ 411726 w 2364349"/>
              <a:gd name="connsiteY13" fmla="*/ 1076325 h 2057400"/>
              <a:gd name="connsiteX14" fmla="*/ 59300 w 2364349"/>
              <a:gd name="connsiteY14" fmla="*/ 885825 h 2057400"/>
              <a:gd name="connsiteX15" fmla="*/ 411725 w 2364349"/>
              <a:gd name="connsiteY15" fmla="*/ 809625 h 2057400"/>
              <a:gd name="connsiteX16" fmla="*/ 68825 w 2364349"/>
              <a:gd name="connsiteY16" fmla="*/ 628650 h 2057400"/>
              <a:gd name="connsiteX17" fmla="*/ 392674 w 2364349"/>
              <a:gd name="connsiteY17" fmla="*/ 533400 h 2057400"/>
              <a:gd name="connsiteX18" fmla="*/ 78349 w 2364349"/>
              <a:gd name="connsiteY18" fmla="*/ 342907 h 2057400"/>
              <a:gd name="connsiteX0" fmla="*/ 32914 w 2318914"/>
              <a:gd name="connsiteY0" fmla="*/ 342907 h 2057400"/>
              <a:gd name="connsiteX1" fmla="*/ 347239 w 2318914"/>
              <a:gd name="connsiteY1" fmla="*/ 190500 h 2057400"/>
              <a:gd name="connsiteX2" fmla="*/ 42446 w 2318914"/>
              <a:gd name="connsiteY2" fmla="*/ 9525 h 2057400"/>
              <a:gd name="connsiteX3" fmla="*/ 1976007 w 2318914"/>
              <a:gd name="connsiteY3" fmla="*/ 0 h 2057400"/>
              <a:gd name="connsiteX4" fmla="*/ 2318914 w 2318914"/>
              <a:gd name="connsiteY4" fmla="*/ 342907 h 2057400"/>
              <a:gd name="connsiteX5" fmla="*/ 2318914 w 2318914"/>
              <a:gd name="connsiteY5" fmla="*/ 1714493 h 2057400"/>
              <a:gd name="connsiteX6" fmla="*/ 1976007 w 2318914"/>
              <a:gd name="connsiteY6" fmla="*/ 2057400 h 2057400"/>
              <a:gd name="connsiteX7" fmla="*/ 90071 w 2318914"/>
              <a:gd name="connsiteY7" fmla="*/ 2038350 h 2057400"/>
              <a:gd name="connsiteX8" fmla="*/ 394865 w 2318914"/>
              <a:gd name="connsiteY8" fmla="*/ 1819275 h 2057400"/>
              <a:gd name="connsiteX9" fmla="*/ 23389 w 2318914"/>
              <a:gd name="connsiteY9" fmla="*/ 1657343 h 2057400"/>
              <a:gd name="connsiteX10" fmla="*/ 385340 w 2318914"/>
              <a:gd name="connsiteY10" fmla="*/ 1428750 h 2057400"/>
              <a:gd name="connsiteX11" fmla="*/ 28577 w 2318914"/>
              <a:gd name="connsiteY11" fmla="*/ 1219200 h 2057400"/>
              <a:gd name="connsiteX12" fmla="*/ 42440 w 2318914"/>
              <a:gd name="connsiteY12" fmla="*/ 1219200 h 2057400"/>
              <a:gd name="connsiteX13" fmla="*/ 366291 w 2318914"/>
              <a:gd name="connsiteY13" fmla="*/ 1076325 h 2057400"/>
              <a:gd name="connsiteX14" fmla="*/ 13865 w 2318914"/>
              <a:gd name="connsiteY14" fmla="*/ 885825 h 2057400"/>
              <a:gd name="connsiteX15" fmla="*/ 366290 w 2318914"/>
              <a:gd name="connsiteY15" fmla="*/ 809625 h 2057400"/>
              <a:gd name="connsiteX16" fmla="*/ 23390 w 2318914"/>
              <a:gd name="connsiteY16" fmla="*/ 628650 h 2057400"/>
              <a:gd name="connsiteX17" fmla="*/ 347239 w 2318914"/>
              <a:gd name="connsiteY17" fmla="*/ 533400 h 2057400"/>
              <a:gd name="connsiteX18" fmla="*/ 32914 w 2318914"/>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19275 h 2057400"/>
              <a:gd name="connsiteX9" fmla="*/ 9530 w 2305055"/>
              <a:gd name="connsiteY9" fmla="*/ 1657343 h 2057400"/>
              <a:gd name="connsiteX10" fmla="*/ 371481 w 2305055"/>
              <a:gd name="connsiteY10" fmla="*/ 1428750 h 2057400"/>
              <a:gd name="connsiteX11" fmla="*/ 14718 w 2305055"/>
              <a:gd name="connsiteY11" fmla="*/ 1219200 h 2057400"/>
              <a:gd name="connsiteX12" fmla="*/ 28581 w 2305055"/>
              <a:gd name="connsiteY12" fmla="*/ 1219200 h 2057400"/>
              <a:gd name="connsiteX13" fmla="*/ 352432 w 2305055"/>
              <a:gd name="connsiteY13" fmla="*/ 1076325 h 2057400"/>
              <a:gd name="connsiteX14" fmla="*/ 6 w 2305055"/>
              <a:gd name="connsiteY14" fmla="*/ 885825 h 2057400"/>
              <a:gd name="connsiteX15" fmla="*/ 352431 w 2305055"/>
              <a:gd name="connsiteY15" fmla="*/ 809625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19275 h 2057400"/>
              <a:gd name="connsiteX9" fmla="*/ 9530 w 2305055"/>
              <a:gd name="connsiteY9" fmla="*/ 1657343 h 2057400"/>
              <a:gd name="connsiteX10" fmla="*/ 371481 w 2305055"/>
              <a:gd name="connsiteY10" fmla="*/ 1457325 h 2057400"/>
              <a:gd name="connsiteX11" fmla="*/ 14718 w 2305055"/>
              <a:gd name="connsiteY11" fmla="*/ 1219200 h 2057400"/>
              <a:gd name="connsiteX12" fmla="*/ 28581 w 2305055"/>
              <a:gd name="connsiteY12" fmla="*/ 1219200 h 2057400"/>
              <a:gd name="connsiteX13" fmla="*/ 352432 w 2305055"/>
              <a:gd name="connsiteY13" fmla="*/ 1076325 h 2057400"/>
              <a:gd name="connsiteX14" fmla="*/ 6 w 2305055"/>
              <a:gd name="connsiteY14" fmla="*/ 885825 h 2057400"/>
              <a:gd name="connsiteX15" fmla="*/ 352431 w 2305055"/>
              <a:gd name="connsiteY15" fmla="*/ 809625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19275 h 2057400"/>
              <a:gd name="connsiteX9" fmla="*/ 9530 w 2305055"/>
              <a:gd name="connsiteY9" fmla="*/ 1657343 h 2057400"/>
              <a:gd name="connsiteX10" fmla="*/ 371481 w 2305055"/>
              <a:gd name="connsiteY10" fmla="*/ 1457325 h 2057400"/>
              <a:gd name="connsiteX11" fmla="*/ 14718 w 2305055"/>
              <a:gd name="connsiteY11" fmla="*/ 1219200 h 2057400"/>
              <a:gd name="connsiteX12" fmla="*/ 28581 w 2305055"/>
              <a:gd name="connsiteY12" fmla="*/ 1219200 h 2057400"/>
              <a:gd name="connsiteX13" fmla="*/ 361957 w 2305055"/>
              <a:gd name="connsiteY13" fmla="*/ 1143000 h 2057400"/>
              <a:gd name="connsiteX14" fmla="*/ 6 w 2305055"/>
              <a:gd name="connsiteY14" fmla="*/ 885825 h 2057400"/>
              <a:gd name="connsiteX15" fmla="*/ 352431 w 2305055"/>
              <a:gd name="connsiteY15" fmla="*/ 809625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19275 h 2057400"/>
              <a:gd name="connsiteX9" fmla="*/ 9530 w 2305055"/>
              <a:gd name="connsiteY9" fmla="*/ 1657343 h 2057400"/>
              <a:gd name="connsiteX10" fmla="*/ 371481 w 2305055"/>
              <a:gd name="connsiteY10" fmla="*/ 1457325 h 2057400"/>
              <a:gd name="connsiteX11" fmla="*/ 14718 w 2305055"/>
              <a:gd name="connsiteY11" fmla="*/ 1219200 h 2057400"/>
              <a:gd name="connsiteX12" fmla="*/ 28581 w 2305055"/>
              <a:gd name="connsiteY12" fmla="*/ 1219200 h 2057400"/>
              <a:gd name="connsiteX13" fmla="*/ 361957 w 2305055"/>
              <a:gd name="connsiteY13" fmla="*/ 1143000 h 2057400"/>
              <a:gd name="connsiteX14" fmla="*/ 6 w 2305055"/>
              <a:gd name="connsiteY14" fmla="*/ 885825 h 2057400"/>
              <a:gd name="connsiteX15" fmla="*/ 352431 w 2305055"/>
              <a:gd name="connsiteY15" fmla="*/ 8763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457325 h 2057400"/>
              <a:gd name="connsiteX11" fmla="*/ 14718 w 2305055"/>
              <a:gd name="connsiteY11" fmla="*/ 1219200 h 2057400"/>
              <a:gd name="connsiteX12" fmla="*/ 28581 w 2305055"/>
              <a:gd name="connsiteY12" fmla="*/ 1219200 h 2057400"/>
              <a:gd name="connsiteX13" fmla="*/ 361957 w 2305055"/>
              <a:gd name="connsiteY13" fmla="*/ 1143000 h 2057400"/>
              <a:gd name="connsiteX14" fmla="*/ 6 w 2305055"/>
              <a:gd name="connsiteY14" fmla="*/ 885825 h 2057400"/>
              <a:gd name="connsiteX15" fmla="*/ 352431 w 2305055"/>
              <a:gd name="connsiteY15" fmla="*/ 8763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61957 w 2305055"/>
              <a:gd name="connsiteY13" fmla="*/ 1143000 h 2057400"/>
              <a:gd name="connsiteX14" fmla="*/ 6 w 2305055"/>
              <a:gd name="connsiteY14" fmla="*/ 885825 h 2057400"/>
              <a:gd name="connsiteX15" fmla="*/ 352431 w 2305055"/>
              <a:gd name="connsiteY15" fmla="*/ 8763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8763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190500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533400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573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14718 w 2305055"/>
              <a:gd name="connsiteY11" fmla="*/ 1219200 h 2057400"/>
              <a:gd name="connsiteX12" fmla="*/ 28581 w 2305055"/>
              <a:gd name="connsiteY12" fmla="*/ 1219200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14718 w 2305055"/>
              <a:gd name="connsiteY11" fmla="*/ 1219200 h 2057400"/>
              <a:gd name="connsiteX12" fmla="*/ 19056 w 2305055"/>
              <a:gd name="connsiteY12" fmla="*/ 1323975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14718 w 2305055"/>
              <a:gd name="connsiteY11" fmla="*/ 1219200 h 2057400"/>
              <a:gd name="connsiteX12" fmla="*/ 19056 w 2305055"/>
              <a:gd name="connsiteY12" fmla="*/ 1400175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14718 w 2305055"/>
              <a:gd name="connsiteY11" fmla="*/ 1219200 h 2057400"/>
              <a:gd name="connsiteX12" fmla="*/ 19056 w 2305055"/>
              <a:gd name="connsiteY12" fmla="*/ 1400175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19055 w 2305055"/>
              <a:gd name="connsiteY0" fmla="*/ 342907 h 2057400"/>
              <a:gd name="connsiteX1" fmla="*/ 333380 w 2305055"/>
              <a:gd name="connsiteY1" fmla="*/ 257175 h 2057400"/>
              <a:gd name="connsiteX2" fmla="*/ 28587 w 2305055"/>
              <a:gd name="connsiteY2" fmla="*/ 9525 h 2057400"/>
              <a:gd name="connsiteX3" fmla="*/ 1962148 w 2305055"/>
              <a:gd name="connsiteY3" fmla="*/ 0 h 2057400"/>
              <a:gd name="connsiteX4" fmla="*/ 2305055 w 2305055"/>
              <a:gd name="connsiteY4" fmla="*/ 342907 h 2057400"/>
              <a:gd name="connsiteX5" fmla="*/ 2305055 w 2305055"/>
              <a:gd name="connsiteY5" fmla="*/ 1714493 h 2057400"/>
              <a:gd name="connsiteX6" fmla="*/ 1962148 w 2305055"/>
              <a:gd name="connsiteY6" fmla="*/ 2057400 h 2057400"/>
              <a:gd name="connsiteX7" fmla="*/ 76212 w 2305055"/>
              <a:gd name="connsiteY7" fmla="*/ 2038350 h 2057400"/>
              <a:gd name="connsiteX8" fmla="*/ 381006 w 2305055"/>
              <a:gd name="connsiteY8" fmla="*/ 1876425 h 2057400"/>
              <a:gd name="connsiteX9" fmla="*/ 9530 w 2305055"/>
              <a:gd name="connsiteY9" fmla="*/ 1695443 h 2057400"/>
              <a:gd name="connsiteX10" fmla="*/ 371481 w 2305055"/>
              <a:gd name="connsiteY10" fmla="*/ 1533525 h 2057400"/>
              <a:gd name="connsiteX11" fmla="*/ 52818 w 2305055"/>
              <a:gd name="connsiteY11" fmla="*/ 1438275 h 2057400"/>
              <a:gd name="connsiteX12" fmla="*/ 19056 w 2305055"/>
              <a:gd name="connsiteY12" fmla="*/ 1400175 h 2057400"/>
              <a:gd name="connsiteX13" fmla="*/ 352432 w 2305055"/>
              <a:gd name="connsiteY13" fmla="*/ 1219200 h 2057400"/>
              <a:gd name="connsiteX14" fmla="*/ 6 w 2305055"/>
              <a:gd name="connsiteY14" fmla="*/ 885825 h 2057400"/>
              <a:gd name="connsiteX15" fmla="*/ 352431 w 2305055"/>
              <a:gd name="connsiteY15" fmla="*/ 952500 h 2057400"/>
              <a:gd name="connsiteX16" fmla="*/ 9531 w 2305055"/>
              <a:gd name="connsiteY16" fmla="*/ 628650 h 2057400"/>
              <a:gd name="connsiteX17" fmla="*/ 333380 w 2305055"/>
              <a:gd name="connsiteY17" fmla="*/ 619125 h 2057400"/>
              <a:gd name="connsiteX18" fmla="*/ 19055 w 2305055"/>
              <a:gd name="connsiteY18" fmla="*/ 342907 h 2057400"/>
              <a:gd name="connsiteX0" fmla="*/ 57149 w 2343149"/>
              <a:gd name="connsiteY0" fmla="*/ 342907 h 2057400"/>
              <a:gd name="connsiteX1" fmla="*/ 371474 w 2343149"/>
              <a:gd name="connsiteY1" fmla="*/ 257175 h 2057400"/>
              <a:gd name="connsiteX2" fmla="*/ 66681 w 2343149"/>
              <a:gd name="connsiteY2" fmla="*/ 9525 h 2057400"/>
              <a:gd name="connsiteX3" fmla="*/ 2000242 w 2343149"/>
              <a:gd name="connsiteY3" fmla="*/ 0 h 2057400"/>
              <a:gd name="connsiteX4" fmla="*/ 2343149 w 2343149"/>
              <a:gd name="connsiteY4" fmla="*/ 342907 h 2057400"/>
              <a:gd name="connsiteX5" fmla="*/ 2343149 w 2343149"/>
              <a:gd name="connsiteY5" fmla="*/ 1714493 h 2057400"/>
              <a:gd name="connsiteX6" fmla="*/ 2000242 w 2343149"/>
              <a:gd name="connsiteY6" fmla="*/ 2057400 h 2057400"/>
              <a:gd name="connsiteX7" fmla="*/ 114306 w 2343149"/>
              <a:gd name="connsiteY7" fmla="*/ 2038350 h 2057400"/>
              <a:gd name="connsiteX8" fmla="*/ 419100 w 2343149"/>
              <a:gd name="connsiteY8" fmla="*/ 1876425 h 2057400"/>
              <a:gd name="connsiteX9" fmla="*/ 47624 w 2343149"/>
              <a:gd name="connsiteY9" fmla="*/ 1695443 h 2057400"/>
              <a:gd name="connsiteX10" fmla="*/ 409575 w 2343149"/>
              <a:gd name="connsiteY10" fmla="*/ 1533525 h 2057400"/>
              <a:gd name="connsiteX11" fmla="*/ 90912 w 2343149"/>
              <a:gd name="connsiteY11" fmla="*/ 1438275 h 2057400"/>
              <a:gd name="connsiteX12" fmla="*/ 0 w 2343149"/>
              <a:gd name="connsiteY12" fmla="*/ 1352550 h 2057400"/>
              <a:gd name="connsiteX13" fmla="*/ 390526 w 2343149"/>
              <a:gd name="connsiteY13" fmla="*/ 1219200 h 2057400"/>
              <a:gd name="connsiteX14" fmla="*/ 38100 w 2343149"/>
              <a:gd name="connsiteY14" fmla="*/ 885825 h 2057400"/>
              <a:gd name="connsiteX15" fmla="*/ 390525 w 2343149"/>
              <a:gd name="connsiteY15" fmla="*/ 952500 h 2057400"/>
              <a:gd name="connsiteX16" fmla="*/ 47625 w 2343149"/>
              <a:gd name="connsiteY16" fmla="*/ 628650 h 2057400"/>
              <a:gd name="connsiteX17" fmla="*/ 371474 w 2343149"/>
              <a:gd name="connsiteY17" fmla="*/ 619125 h 2057400"/>
              <a:gd name="connsiteX18" fmla="*/ 57149 w 2343149"/>
              <a:gd name="connsiteY18" fmla="*/ 342907 h 2057400"/>
              <a:gd name="connsiteX0" fmla="*/ 57149 w 2343149"/>
              <a:gd name="connsiteY0" fmla="*/ 342907 h 2057400"/>
              <a:gd name="connsiteX1" fmla="*/ 371474 w 2343149"/>
              <a:gd name="connsiteY1" fmla="*/ 257175 h 2057400"/>
              <a:gd name="connsiteX2" fmla="*/ 66681 w 2343149"/>
              <a:gd name="connsiteY2" fmla="*/ 9525 h 2057400"/>
              <a:gd name="connsiteX3" fmla="*/ 2000242 w 2343149"/>
              <a:gd name="connsiteY3" fmla="*/ 0 h 2057400"/>
              <a:gd name="connsiteX4" fmla="*/ 2343149 w 2343149"/>
              <a:gd name="connsiteY4" fmla="*/ 342907 h 2057400"/>
              <a:gd name="connsiteX5" fmla="*/ 2343149 w 2343149"/>
              <a:gd name="connsiteY5" fmla="*/ 1714493 h 2057400"/>
              <a:gd name="connsiteX6" fmla="*/ 2000242 w 2343149"/>
              <a:gd name="connsiteY6" fmla="*/ 2057400 h 2057400"/>
              <a:gd name="connsiteX7" fmla="*/ 114306 w 2343149"/>
              <a:gd name="connsiteY7" fmla="*/ 2038350 h 2057400"/>
              <a:gd name="connsiteX8" fmla="*/ 419100 w 2343149"/>
              <a:gd name="connsiteY8" fmla="*/ 1876425 h 2057400"/>
              <a:gd name="connsiteX9" fmla="*/ 47624 w 2343149"/>
              <a:gd name="connsiteY9" fmla="*/ 1695443 h 2057400"/>
              <a:gd name="connsiteX10" fmla="*/ 409575 w 2343149"/>
              <a:gd name="connsiteY10" fmla="*/ 1533525 h 2057400"/>
              <a:gd name="connsiteX11" fmla="*/ 90912 w 2343149"/>
              <a:gd name="connsiteY11" fmla="*/ 1438275 h 2057400"/>
              <a:gd name="connsiteX12" fmla="*/ 0 w 2343149"/>
              <a:gd name="connsiteY12" fmla="*/ 1352550 h 2057400"/>
              <a:gd name="connsiteX13" fmla="*/ 390526 w 2343149"/>
              <a:gd name="connsiteY13" fmla="*/ 1219200 h 2057400"/>
              <a:gd name="connsiteX14" fmla="*/ 19050 w 2343149"/>
              <a:gd name="connsiteY14" fmla="*/ 1038225 h 2057400"/>
              <a:gd name="connsiteX15" fmla="*/ 390525 w 2343149"/>
              <a:gd name="connsiteY15" fmla="*/ 952500 h 2057400"/>
              <a:gd name="connsiteX16" fmla="*/ 47625 w 2343149"/>
              <a:gd name="connsiteY16" fmla="*/ 628650 h 2057400"/>
              <a:gd name="connsiteX17" fmla="*/ 371474 w 2343149"/>
              <a:gd name="connsiteY17" fmla="*/ 619125 h 2057400"/>
              <a:gd name="connsiteX18" fmla="*/ 57149 w 2343149"/>
              <a:gd name="connsiteY18" fmla="*/ 342907 h 2057400"/>
              <a:gd name="connsiteX0" fmla="*/ 57149 w 2343149"/>
              <a:gd name="connsiteY0" fmla="*/ 342907 h 2057400"/>
              <a:gd name="connsiteX1" fmla="*/ 371474 w 2343149"/>
              <a:gd name="connsiteY1" fmla="*/ 257175 h 2057400"/>
              <a:gd name="connsiteX2" fmla="*/ 66681 w 2343149"/>
              <a:gd name="connsiteY2" fmla="*/ 9525 h 2057400"/>
              <a:gd name="connsiteX3" fmla="*/ 2000242 w 2343149"/>
              <a:gd name="connsiteY3" fmla="*/ 0 h 2057400"/>
              <a:gd name="connsiteX4" fmla="*/ 2343149 w 2343149"/>
              <a:gd name="connsiteY4" fmla="*/ 342907 h 2057400"/>
              <a:gd name="connsiteX5" fmla="*/ 2343149 w 2343149"/>
              <a:gd name="connsiteY5" fmla="*/ 1714493 h 2057400"/>
              <a:gd name="connsiteX6" fmla="*/ 2000242 w 2343149"/>
              <a:gd name="connsiteY6" fmla="*/ 2057400 h 2057400"/>
              <a:gd name="connsiteX7" fmla="*/ 114306 w 2343149"/>
              <a:gd name="connsiteY7" fmla="*/ 2038350 h 2057400"/>
              <a:gd name="connsiteX8" fmla="*/ 419100 w 2343149"/>
              <a:gd name="connsiteY8" fmla="*/ 1876425 h 2057400"/>
              <a:gd name="connsiteX9" fmla="*/ 47624 w 2343149"/>
              <a:gd name="connsiteY9" fmla="*/ 1695443 h 2057400"/>
              <a:gd name="connsiteX10" fmla="*/ 409575 w 2343149"/>
              <a:gd name="connsiteY10" fmla="*/ 1533525 h 2057400"/>
              <a:gd name="connsiteX11" fmla="*/ 90912 w 2343149"/>
              <a:gd name="connsiteY11" fmla="*/ 1438275 h 2057400"/>
              <a:gd name="connsiteX12" fmla="*/ 0 w 2343149"/>
              <a:gd name="connsiteY12" fmla="*/ 1352550 h 2057400"/>
              <a:gd name="connsiteX13" fmla="*/ 390526 w 2343149"/>
              <a:gd name="connsiteY13" fmla="*/ 1219200 h 2057400"/>
              <a:gd name="connsiteX14" fmla="*/ 19050 w 2343149"/>
              <a:gd name="connsiteY14" fmla="*/ 1038225 h 2057400"/>
              <a:gd name="connsiteX15" fmla="*/ 390525 w 2343149"/>
              <a:gd name="connsiteY15" fmla="*/ 952500 h 2057400"/>
              <a:gd name="connsiteX16" fmla="*/ 47625 w 2343149"/>
              <a:gd name="connsiteY16" fmla="*/ 742950 h 2057400"/>
              <a:gd name="connsiteX17" fmla="*/ 371474 w 2343149"/>
              <a:gd name="connsiteY17" fmla="*/ 619125 h 2057400"/>
              <a:gd name="connsiteX18" fmla="*/ 57149 w 2343149"/>
              <a:gd name="connsiteY18" fmla="*/ 342907 h 2057400"/>
              <a:gd name="connsiteX0" fmla="*/ 57149 w 2343149"/>
              <a:gd name="connsiteY0" fmla="*/ 409582 h 2057400"/>
              <a:gd name="connsiteX1" fmla="*/ 371474 w 2343149"/>
              <a:gd name="connsiteY1" fmla="*/ 257175 h 2057400"/>
              <a:gd name="connsiteX2" fmla="*/ 66681 w 2343149"/>
              <a:gd name="connsiteY2" fmla="*/ 9525 h 2057400"/>
              <a:gd name="connsiteX3" fmla="*/ 2000242 w 2343149"/>
              <a:gd name="connsiteY3" fmla="*/ 0 h 2057400"/>
              <a:gd name="connsiteX4" fmla="*/ 2343149 w 2343149"/>
              <a:gd name="connsiteY4" fmla="*/ 342907 h 2057400"/>
              <a:gd name="connsiteX5" fmla="*/ 2343149 w 2343149"/>
              <a:gd name="connsiteY5" fmla="*/ 1714493 h 2057400"/>
              <a:gd name="connsiteX6" fmla="*/ 2000242 w 2343149"/>
              <a:gd name="connsiteY6" fmla="*/ 2057400 h 2057400"/>
              <a:gd name="connsiteX7" fmla="*/ 114306 w 2343149"/>
              <a:gd name="connsiteY7" fmla="*/ 2038350 h 2057400"/>
              <a:gd name="connsiteX8" fmla="*/ 419100 w 2343149"/>
              <a:gd name="connsiteY8" fmla="*/ 1876425 h 2057400"/>
              <a:gd name="connsiteX9" fmla="*/ 47624 w 2343149"/>
              <a:gd name="connsiteY9" fmla="*/ 1695443 h 2057400"/>
              <a:gd name="connsiteX10" fmla="*/ 409575 w 2343149"/>
              <a:gd name="connsiteY10" fmla="*/ 1533525 h 2057400"/>
              <a:gd name="connsiteX11" fmla="*/ 90912 w 2343149"/>
              <a:gd name="connsiteY11" fmla="*/ 1438275 h 2057400"/>
              <a:gd name="connsiteX12" fmla="*/ 0 w 2343149"/>
              <a:gd name="connsiteY12" fmla="*/ 1352550 h 2057400"/>
              <a:gd name="connsiteX13" fmla="*/ 390526 w 2343149"/>
              <a:gd name="connsiteY13" fmla="*/ 1219200 h 2057400"/>
              <a:gd name="connsiteX14" fmla="*/ 19050 w 2343149"/>
              <a:gd name="connsiteY14" fmla="*/ 1038225 h 2057400"/>
              <a:gd name="connsiteX15" fmla="*/ 390525 w 2343149"/>
              <a:gd name="connsiteY15" fmla="*/ 952500 h 2057400"/>
              <a:gd name="connsiteX16" fmla="*/ 47625 w 2343149"/>
              <a:gd name="connsiteY16" fmla="*/ 742950 h 2057400"/>
              <a:gd name="connsiteX17" fmla="*/ 371474 w 2343149"/>
              <a:gd name="connsiteY17" fmla="*/ 619125 h 2057400"/>
              <a:gd name="connsiteX18" fmla="*/ 57149 w 2343149"/>
              <a:gd name="connsiteY18" fmla="*/ 409582 h 2057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43149" h="2057400">
                <a:moveTo>
                  <a:pt x="57149" y="409582"/>
                </a:moveTo>
                <a:cubicBezTo>
                  <a:pt x="131762" y="220671"/>
                  <a:pt x="314323" y="314326"/>
                  <a:pt x="371474" y="257175"/>
                </a:cubicBezTo>
                <a:cubicBezTo>
                  <a:pt x="428625" y="200024"/>
                  <a:pt x="74620" y="230188"/>
                  <a:pt x="66681" y="9525"/>
                </a:cubicBezTo>
                <a:lnTo>
                  <a:pt x="2000242" y="0"/>
                </a:lnTo>
                <a:cubicBezTo>
                  <a:pt x="2189624" y="0"/>
                  <a:pt x="2343149" y="153525"/>
                  <a:pt x="2343149" y="342907"/>
                </a:cubicBezTo>
                <a:lnTo>
                  <a:pt x="2343149" y="1714493"/>
                </a:lnTo>
                <a:cubicBezTo>
                  <a:pt x="2343149" y="1903875"/>
                  <a:pt x="2189624" y="2057400"/>
                  <a:pt x="2000242" y="2057400"/>
                </a:cubicBezTo>
                <a:lnTo>
                  <a:pt x="114306" y="2038350"/>
                </a:lnTo>
                <a:cubicBezTo>
                  <a:pt x="-76193" y="1871663"/>
                  <a:pt x="446089" y="1930401"/>
                  <a:pt x="419100" y="1876425"/>
                </a:cubicBezTo>
                <a:cubicBezTo>
                  <a:pt x="392111" y="1822449"/>
                  <a:pt x="55562" y="1833555"/>
                  <a:pt x="47624" y="1695443"/>
                </a:cubicBezTo>
                <a:cubicBezTo>
                  <a:pt x="98423" y="1525580"/>
                  <a:pt x="407987" y="1624011"/>
                  <a:pt x="409575" y="1533525"/>
                </a:cubicBezTo>
                <a:cubicBezTo>
                  <a:pt x="413615" y="1465264"/>
                  <a:pt x="148062" y="1473200"/>
                  <a:pt x="90912" y="1438275"/>
                </a:cubicBezTo>
                <a:cubicBezTo>
                  <a:pt x="119487" y="1355725"/>
                  <a:pt x="108814" y="1552575"/>
                  <a:pt x="0" y="1352550"/>
                </a:cubicBezTo>
                <a:cubicBezTo>
                  <a:pt x="71438" y="1150939"/>
                  <a:pt x="387351" y="1331912"/>
                  <a:pt x="390526" y="1219200"/>
                </a:cubicBezTo>
                <a:cubicBezTo>
                  <a:pt x="393701" y="1106488"/>
                  <a:pt x="17463" y="1168400"/>
                  <a:pt x="19050" y="1038225"/>
                </a:cubicBezTo>
                <a:cubicBezTo>
                  <a:pt x="127000" y="936625"/>
                  <a:pt x="273050" y="977900"/>
                  <a:pt x="390525" y="952500"/>
                </a:cubicBezTo>
                <a:cubicBezTo>
                  <a:pt x="392112" y="915988"/>
                  <a:pt x="26988" y="893762"/>
                  <a:pt x="47625" y="742950"/>
                </a:cubicBezTo>
                <a:cubicBezTo>
                  <a:pt x="76200" y="638175"/>
                  <a:pt x="371474" y="638175"/>
                  <a:pt x="371474" y="619125"/>
                </a:cubicBezTo>
                <a:cubicBezTo>
                  <a:pt x="304799" y="488952"/>
                  <a:pt x="123824" y="549280"/>
                  <a:pt x="57149" y="409582"/>
                </a:cubicBezTo>
                <a:close/>
              </a:path>
            </a:pathLst>
          </a:custGeom>
          <a:gradFill>
            <a:gsLst>
              <a:gs pos="84488">
                <a:srgbClr val="FBD296">
                  <a:lumMod val="92000"/>
                  <a:lumOff val="8000"/>
                </a:srgbClr>
              </a:gs>
              <a:gs pos="74000">
                <a:srgbClr val="FBCF90"/>
              </a:gs>
              <a:gs pos="0">
                <a:srgbClr val="FBEAC7"/>
              </a:gs>
              <a:gs pos="36000">
                <a:schemeClr val="accent6">
                  <a:lumMod val="28000"/>
                  <a:lumOff val="72000"/>
                </a:schemeClr>
              </a:gs>
              <a:gs pos="100000">
                <a:srgbClr val="FBD49C"/>
              </a:gs>
              <a:gs pos="100000">
                <a:srgbClr val="FEE7F2"/>
              </a:gs>
            </a:gsLst>
            <a:path path="circle">
              <a:fillToRect l="50000" t="50000" r="50000" b="50000"/>
            </a:path>
          </a:gradFill>
          <a:ln w="952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11" name="Oval 10"/>
          <p:cNvSpPr/>
          <p:nvPr/>
        </p:nvSpPr>
        <p:spPr>
          <a:xfrm>
            <a:off x="3129884" y="2809630"/>
            <a:ext cx="481990" cy="506468"/>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2" name="Rounded Rectangle 5"/>
          <p:cNvSpPr/>
          <p:nvPr/>
        </p:nvSpPr>
        <p:spPr>
          <a:xfrm>
            <a:off x="4985557" y="1527535"/>
            <a:ext cx="2849930" cy="2800350"/>
          </a:xfrm>
          <a:custGeom>
            <a:avLst/>
            <a:gdLst>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62200 w 2362200"/>
              <a:gd name="connsiteY4" fmla="*/ 2406642 h 2800350"/>
              <a:gd name="connsiteX5" fmla="*/ 1968492 w 2362200"/>
              <a:gd name="connsiteY5" fmla="*/ 2800350 h 2800350"/>
              <a:gd name="connsiteX6" fmla="*/ 393708 w 2362200"/>
              <a:gd name="connsiteY6" fmla="*/ 2800350 h 2800350"/>
              <a:gd name="connsiteX7" fmla="*/ 0 w 2362200"/>
              <a:gd name="connsiteY7" fmla="*/ 2406642 h 2800350"/>
              <a:gd name="connsiteX8" fmla="*/ 0 w 2362200"/>
              <a:gd name="connsiteY8"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343025 h 2800350"/>
              <a:gd name="connsiteX5" fmla="*/ 2362200 w 2362200"/>
              <a:gd name="connsiteY5" fmla="*/ 2406642 h 2800350"/>
              <a:gd name="connsiteX6" fmla="*/ 1968492 w 2362200"/>
              <a:gd name="connsiteY6" fmla="*/ 2800350 h 2800350"/>
              <a:gd name="connsiteX7" fmla="*/ 393708 w 2362200"/>
              <a:gd name="connsiteY7" fmla="*/ 2800350 h 2800350"/>
              <a:gd name="connsiteX8" fmla="*/ 0 w 2362200"/>
              <a:gd name="connsiteY8" fmla="*/ 2406642 h 2800350"/>
              <a:gd name="connsiteX9" fmla="*/ 0 w 2362200"/>
              <a:gd name="connsiteY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1828800 w 2362200"/>
              <a:gd name="connsiteY4" fmla="*/ 1400175 h 2800350"/>
              <a:gd name="connsiteX5" fmla="*/ 2362200 w 2362200"/>
              <a:gd name="connsiteY5" fmla="*/ 2406642 h 2800350"/>
              <a:gd name="connsiteX6" fmla="*/ 1968492 w 2362200"/>
              <a:gd name="connsiteY6" fmla="*/ 2800350 h 2800350"/>
              <a:gd name="connsiteX7" fmla="*/ 393708 w 2362200"/>
              <a:gd name="connsiteY7" fmla="*/ 2800350 h 2800350"/>
              <a:gd name="connsiteX8" fmla="*/ 0 w 2362200"/>
              <a:gd name="connsiteY8" fmla="*/ 2406642 h 2800350"/>
              <a:gd name="connsiteX9" fmla="*/ 0 w 2362200"/>
              <a:gd name="connsiteY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105025 w 2362200"/>
              <a:gd name="connsiteY4" fmla="*/ 885825 h 2800350"/>
              <a:gd name="connsiteX5" fmla="*/ 1828800 w 2362200"/>
              <a:gd name="connsiteY5" fmla="*/ 1400175 h 2800350"/>
              <a:gd name="connsiteX6" fmla="*/ 2362200 w 2362200"/>
              <a:gd name="connsiteY6" fmla="*/ 2406642 h 2800350"/>
              <a:gd name="connsiteX7" fmla="*/ 1968492 w 2362200"/>
              <a:gd name="connsiteY7" fmla="*/ 2800350 h 2800350"/>
              <a:gd name="connsiteX8" fmla="*/ 393708 w 2362200"/>
              <a:gd name="connsiteY8" fmla="*/ 2800350 h 2800350"/>
              <a:gd name="connsiteX9" fmla="*/ 0 w 2362200"/>
              <a:gd name="connsiteY9" fmla="*/ 2406642 h 2800350"/>
              <a:gd name="connsiteX10" fmla="*/ 0 w 2362200"/>
              <a:gd name="connsiteY1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105025 w 2362200"/>
              <a:gd name="connsiteY4" fmla="*/ 885825 h 2800350"/>
              <a:gd name="connsiteX5" fmla="*/ 2105025 w 2362200"/>
              <a:gd name="connsiteY5" fmla="*/ 885825 h 2800350"/>
              <a:gd name="connsiteX6" fmla="*/ 1828800 w 2362200"/>
              <a:gd name="connsiteY6" fmla="*/ 1400175 h 2800350"/>
              <a:gd name="connsiteX7" fmla="*/ 2362200 w 2362200"/>
              <a:gd name="connsiteY7" fmla="*/ 2406642 h 2800350"/>
              <a:gd name="connsiteX8" fmla="*/ 1968492 w 2362200"/>
              <a:gd name="connsiteY8" fmla="*/ 2800350 h 2800350"/>
              <a:gd name="connsiteX9" fmla="*/ 393708 w 2362200"/>
              <a:gd name="connsiteY9" fmla="*/ 2800350 h 2800350"/>
              <a:gd name="connsiteX10" fmla="*/ 0 w 2362200"/>
              <a:gd name="connsiteY10" fmla="*/ 2406642 h 2800350"/>
              <a:gd name="connsiteX11" fmla="*/ 0 w 2362200"/>
              <a:gd name="connsiteY1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105025 w 2362200"/>
              <a:gd name="connsiteY4" fmla="*/ 885825 h 2800350"/>
              <a:gd name="connsiteX5" fmla="*/ 2105025 w 2362200"/>
              <a:gd name="connsiteY5" fmla="*/ 885825 h 2800350"/>
              <a:gd name="connsiteX6" fmla="*/ 1828800 w 2362200"/>
              <a:gd name="connsiteY6" fmla="*/ 1400175 h 2800350"/>
              <a:gd name="connsiteX7" fmla="*/ 2114550 w 2362200"/>
              <a:gd name="connsiteY7" fmla="*/ 1914525 h 2800350"/>
              <a:gd name="connsiteX8" fmla="*/ 2362200 w 2362200"/>
              <a:gd name="connsiteY8" fmla="*/ 2406642 h 2800350"/>
              <a:gd name="connsiteX9" fmla="*/ 1968492 w 2362200"/>
              <a:gd name="connsiteY9" fmla="*/ 2800350 h 2800350"/>
              <a:gd name="connsiteX10" fmla="*/ 393708 w 2362200"/>
              <a:gd name="connsiteY10" fmla="*/ 2800350 h 2800350"/>
              <a:gd name="connsiteX11" fmla="*/ 0 w 2362200"/>
              <a:gd name="connsiteY11" fmla="*/ 2406642 h 2800350"/>
              <a:gd name="connsiteX12" fmla="*/ 0 w 2362200"/>
              <a:gd name="connsiteY1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105025 w 2362200"/>
              <a:gd name="connsiteY4" fmla="*/ 885825 h 2800350"/>
              <a:gd name="connsiteX5" fmla="*/ 1828800 w 2362200"/>
              <a:gd name="connsiteY5" fmla="*/ 866775 h 2800350"/>
              <a:gd name="connsiteX6" fmla="*/ 1828800 w 2362200"/>
              <a:gd name="connsiteY6" fmla="*/ 1400175 h 2800350"/>
              <a:gd name="connsiteX7" fmla="*/ 2114550 w 2362200"/>
              <a:gd name="connsiteY7" fmla="*/ 1914525 h 2800350"/>
              <a:gd name="connsiteX8" fmla="*/ 2362200 w 2362200"/>
              <a:gd name="connsiteY8" fmla="*/ 2406642 h 2800350"/>
              <a:gd name="connsiteX9" fmla="*/ 1968492 w 2362200"/>
              <a:gd name="connsiteY9" fmla="*/ 2800350 h 2800350"/>
              <a:gd name="connsiteX10" fmla="*/ 393708 w 2362200"/>
              <a:gd name="connsiteY10" fmla="*/ 2800350 h 2800350"/>
              <a:gd name="connsiteX11" fmla="*/ 0 w 2362200"/>
              <a:gd name="connsiteY11" fmla="*/ 2406642 h 2800350"/>
              <a:gd name="connsiteX12" fmla="*/ 0 w 2362200"/>
              <a:gd name="connsiteY1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1828800 w 2362200"/>
              <a:gd name="connsiteY5" fmla="*/ 866775 h 2800350"/>
              <a:gd name="connsiteX6" fmla="*/ 1828800 w 2362200"/>
              <a:gd name="connsiteY6" fmla="*/ 1400175 h 2800350"/>
              <a:gd name="connsiteX7" fmla="*/ 2114550 w 2362200"/>
              <a:gd name="connsiteY7" fmla="*/ 1914525 h 2800350"/>
              <a:gd name="connsiteX8" fmla="*/ 2362200 w 2362200"/>
              <a:gd name="connsiteY8" fmla="*/ 2406642 h 2800350"/>
              <a:gd name="connsiteX9" fmla="*/ 1968492 w 2362200"/>
              <a:gd name="connsiteY9" fmla="*/ 2800350 h 2800350"/>
              <a:gd name="connsiteX10" fmla="*/ 393708 w 2362200"/>
              <a:gd name="connsiteY10" fmla="*/ 2800350 h 2800350"/>
              <a:gd name="connsiteX11" fmla="*/ 0 w 2362200"/>
              <a:gd name="connsiteY11" fmla="*/ 2406642 h 2800350"/>
              <a:gd name="connsiteX12" fmla="*/ 0 w 2362200"/>
              <a:gd name="connsiteY1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1828800 w 2362200"/>
              <a:gd name="connsiteY5" fmla="*/ 866775 h 2800350"/>
              <a:gd name="connsiteX6" fmla="*/ 1828800 w 2362200"/>
              <a:gd name="connsiteY6" fmla="*/ 1400175 h 2800350"/>
              <a:gd name="connsiteX7" fmla="*/ 2343150 w 2362200"/>
              <a:gd name="connsiteY7" fmla="*/ 1962150 h 2800350"/>
              <a:gd name="connsiteX8" fmla="*/ 2362200 w 2362200"/>
              <a:gd name="connsiteY8" fmla="*/ 2406642 h 2800350"/>
              <a:gd name="connsiteX9" fmla="*/ 1968492 w 2362200"/>
              <a:gd name="connsiteY9" fmla="*/ 2800350 h 2800350"/>
              <a:gd name="connsiteX10" fmla="*/ 393708 w 2362200"/>
              <a:gd name="connsiteY10" fmla="*/ 2800350 h 2800350"/>
              <a:gd name="connsiteX11" fmla="*/ 0 w 2362200"/>
              <a:gd name="connsiteY11" fmla="*/ 2406642 h 2800350"/>
              <a:gd name="connsiteX12" fmla="*/ 0 w 2362200"/>
              <a:gd name="connsiteY1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1828800 w 2362200"/>
              <a:gd name="connsiteY5" fmla="*/ 866775 h 2800350"/>
              <a:gd name="connsiteX6" fmla="*/ 1828800 w 2362200"/>
              <a:gd name="connsiteY6" fmla="*/ 1400175 h 2800350"/>
              <a:gd name="connsiteX7" fmla="*/ 2105025 w 2362200"/>
              <a:gd name="connsiteY7" fmla="*/ 17049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1828800 w 2362200"/>
              <a:gd name="connsiteY5" fmla="*/ 866775 h 2800350"/>
              <a:gd name="connsiteX6" fmla="*/ 1828800 w 2362200"/>
              <a:gd name="connsiteY6" fmla="*/ 1400175 h 2800350"/>
              <a:gd name="connsiteX7" fmla="*/ 2162175 w 2362200"/>
              <a:gd name="connsiteY7" fmla="*/ 22383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33600 w 2362200"/>
              <a:gd name="connsiteY5" fmla="*/ 552450 h 2800350"/>
              <a:gd name="connsiteX6" fmla="*/ 1828800 w 2362200"/>
              <a:gd name="connsiteY6" fmla="*/ 1400175 h 2800350"/>
              <a:gd name="connsiteX7" fmla="*/ 2162175 w 2362200"/>
              <a:gd name="connsiteY7" fmla="*/ 22383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71700 w 2362200"/>
              <a:gd name="connsiteY5" fmla="*/ 428625 h 2800350"/>
              <a:gd name="connsiteX6" fmla="*/ 1828800 w 2362200"/>
              <a:gd name="connsiteY6" fmla="*/ 1400175 h 2800350"/>
              <a:gd name="connsiteX7" fmla="*/ 2162175 w 2362200"/>
              <a:gd name="connsiteY7" fmla="*/ 22383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71700 w 2362200"/>
              <a:gd name="connsiteY5" fmla="*/ 428625 h 2800350"/>
              <a:gd name="connsiteX6" fmla="*/ 1828800 w 2362200"/>
              <a:gd name="connsiteY6" fmla="*/ 1400175 h 2800350"/>
              <a:gd name="connsiteX7" fmla="*/ 2162175 w 2362200"/>
              <a:gd name="connsiteY7" fmla="*/ 23526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828800 w 2362200"/>
              <a:gd name="connsiteY6" fmla="*/ 1400175 h 2800350"/>
              <a:gd name="connsiteX7" fmla="*/ 2162175 w 2362200"/>
              <a:gd name="connsiteY7" fmla="*/ 2352675 h 2800350"/>
              <a:gd name="connsiteX8" fmla="*/ 2343150 w 2362200"/>
              <a:gd name="connsiteY8" fmla="*/ 1962150 h 2800350"/>
              <a:gd name="connsiteX9" fmla="*/ 2362200 w 2362200"/>
              <a:gd name="connsiteY9" fmla="*/ 2406642 h 2800350"/>
              <a:gd name="connsiteX10" fmla="*/ 1968492 w 2362200"/>
              <a:gd name="connsiteY10" fmla="*/ 2800350 h 2800350"/>
              <a:gd name="connsiteX11" fmla="*/ 393708 w 2362200"/>
              <a:gd name="connsiteY11" fmla="*/ 2800350 h 2800350"/>
              <a:gd name="connsiteX12" fmla="*/ 0 w 2362200"/>
              <a:gd name="connsiteY12" fmla="*/ 2406642 h 2800350"/>
              <a:gd name="connsiteX13" fmla="*/ 0 w 2362200"/>
              <a:gd name="connsiteY1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828800 w 2362200"/>
              <a:gd name="connsiteY6" fmla="*/ 1400175 h 2800350"/>
              <a:gd name="connsiteX7" fmla="*/ 1990725 w 2362200"/>
              <a:gd name="connsiteY7" fmla="*/ 1866900 h 2800350"/>
              <a:gd name="connsiteX8" fmla="*/ 2162175 w 2362200"/>
              <a:gd name="connsiteY8" fmla="*/ 2352675 h 2800350"/>
              <a:gd name="connsiteX9" fmla="*/ 2343150 w 2362200"/>
              <a:gd name="connsiteY9" fmla="*/ 1962150 h 2800350"/>
              <a:gd name="connsiteX10" fmla="*/ 2362200 w 2362200"/>
              <a:gd name="connsiteY10" fmla="*/ 2406642 h 2800350"/>
              <a:gd name="connsiteX11" fmla="*/ 1968492 w 2362200"/>
              <a:gd name="connsiteY11" fmla="*/ 2800350 h 2800350"/>
              <a:gd name="connsiteX12" fmla="*/ 393708 w 2362200"/>
              <a:gd name="connsiteY12" fmla="*/ 2800350 h 2800350"/>
              <a:gd name="connsiteX13" fmla="*/ 0 w 2362200"/>
              <a:gd name="connsiteY13" fmla="*/ 2406642 h 2800350"/>
              <a:gd name="connsiteX14" fmla="*/ 0 w 2362200"/>
              <a:gd name="connsiteY14"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990725 w 2362200"/>
              <a:gd name="connsiteY6" fmla="*/ 885825 h 2800350"/>
              <a:gd name="connsiteX7" fmla="*/ 1828800 w 2362200"/>
              <a:gd name="connsiteY7" fmla="*/ 1400175 h 2800350"/>
              <a:gd name="connsiteX8" fmla="*/ 1990725 w 2362200"/>
              <a:gd name="connsiteY8" fmla="*/ 1866900 h 2800350"/>
              <a:gd name="connsiteX9" fmla="*/ 2162175 w 2362200"/>
              <a:gd name="connsiteY9" fmla="*/ 2352675 h 2800350"/>
              <a:gd name="connsiteX10" fmla="*/ 2343150 w 2362200"/>
              <a:gd name="connsiteY10" fmla="*/ 1962150 h 2800350"/>
              <a:gd name="connsiteX11" fmla="*/ 2362200 w 2362200"/>
              <a:gd name="connsiteY11" fmla="*/ 2406642 h 2800350"/>
              <a:gd name="connsiteX12" fmla="*/ 1968492 w 2362200"/>
              <a:gd name="connsiteY12" fmla="*/ 2800350 h 2800350"/>
              <a:gd name="connsiteX13" fmla="*/ 393708 w 2362200"/>
              <a:gd name="connsiteY13" fmla="*/ 2800350 h 2800350"/>
              <a:gd name="connsiteX14" fmla="*/ 0 w 2362200"/>
              <a:gd name="connsiteY14" fmla="*/ 2406642 h 2800350"/>
              <a:gd name="connsiteX15" fmla="*/ 0 w 2362200"/>
              <a:gd name="connsiteY15"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2076450 w 2362200"/>
              <a:gd name="connsiteY6" fmla="*/ 619125 h 2800350"/>
              <a:gd name="connsiteX7" fmla="*/ 1990725 w 2362200"/>
              <a:gd name="connsiteY7" fmla="*/ 885825 h 2800350"/>
              <a:gd name="connsiteX8" fmla="*/ 1828800 w 2362200"/>
              <a:gd name="connsiteY8" fmla="*/ 1400175 h 2800350"/>
              <a:gd name="connsiteX9" fmla="*/ 1990725 w 2362200"/>
              <a:gd name="connsiteY9" fmla="*/ 1866900 h 2800350"/>
              <a:gd name="connsiteX10" fmla="*/ 2162175 w 2362200"/>
              <a:gd name="connsiteY10" fmla="*/ 2352675 h 2800350"/>
              <a:gd name="connsiteX11" fmla="*/ 2343150 w 2362200"/>
              <a:gd name="connsiteY11" fmla="*/ 1962150 h 2800350"/>
              <a:gd name="connsiteX12" fmla="*/ 2362200 w 2362200"/>
              <a:gd name="connsiteY12" fmla="*/ 2406642 h 2800350"/>
              <a:gd name="connsiteX13" fmla="*/ 1968492 w 2362200"/>
              <a:gd name="connsiteY13" fmla="*/ 2800350 h 2800350"/>
              <a:gd name="connsiteX14" fmla="*/ 393708 w 2362200"/>
              <a:gd name="connsiteY14" fmla="*/ 2800350 h 2800350"/>
              <a:gd name="connsiteX15" fmla="*/ 0 w 2362200"/>
              <a:gd name="connsiteY15" fmla="*/ 2406642 h 2800350"/>
              <a:gd name="connsiteX16" fmla="*/ 0 w 2362200"/>
              <a:gd name="connsiteY16"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2076450 w 2362200"/>
              <a:gd name="connsiteY6" fmla="*/ 619125 h 2800350"/>
              <a:gd name="connsiteX7" fmla="*/ 1990725 w 2362200"/>
              <a:gd name="connsiteY7" fmla="*/ 885825 h 2800350"/>
              <a:gd name="connsiteX8" fmla="*/ 1914525 w 2362200"/>
              <a:gd name="connsiteY8" fmla="*/ 1152525 h 2800350"/>
              <a:gd name="connsiteX9" fmla="*/ 1828800 w 2362200"/>
              <a:gd name="connsiteY9" fmla="*/ 1400175 h 2800350"/>
              <a:gd name="connsiteX10" fmla="*/ 1990725 w 2362200"/>
              <a:gd name="connsiteY10" fmla="*/ 1866900 h 2800350"/>
              <a:gd name="connsiteX11" fmla="*/ 2162175 w 2362200"/>
              <a:gd name="connsiteY11" fmla="*/ 2352675 h 2800350"/>
              <a:gd name="connsiteX12" fmla="*/ 2343150 w 2362200"/>
              <a:gd name="connsiteY12" fmla="*/ 1962150 h 2800350"/>
              <a:gd name="connsiteX13" fmla="*/ 2362200 w 2362200"/>
              <a:gd name="connsiteY13" fmla="*/ 2406642 h 2800350"/>
              <a:gd name="connsiteX14" fmla="*/ 1968492 w 2362200"/>
              <a:gd name="connsiteY14" fmla="*/ 2800350 h 2800350"/>
              <a:gd name="connsiteX15" fmla="*/ 393708 w 2362200"/>
              <a:gd name="connsiteY15" fmla="*/ 2800350 h 2800350"/>
              <a:gd name="connsiteX16" fmla="*/ 0 w 2362200"/>
              <a:gd name="connsiteY16" fmla="*/ 2406642 h 2800350"/>
              <a:gd name="connsiteX17" fmla="*/ 0 w 2362200"/>
              <a:gd name="connsiteY17"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2076450 w 2362200"/>
              <a:gd name="connsiteY6" fmla="*/ 619125 h 2800350"/>
              <a:gd name="connsiteX7" fmla="*/ 1990725 w 2362200"/>
              <a:gd name="connsiteY7" fmla="*/ 885825 h 2800350"/>
              <a:gd name="connsiteX8" fmla="*/ 1914525 w 2362200"/>
              <a:gd name="connsiteY8" fmla="*/ 1152525 h 2800350"/>
              <a:gd name="connsiteX9" fmla="*/ 1828800 w 2362200"/>
              <a:gd name="connsiteY9" fmla="*/ 1400175 h 2800350"/>
              <a:gd name="connsiteX10" fmla="*/ 1905000 w 2362200"/>
              <a:gd name="connsiteY10" fmla="*/ 1619250 h 2800350"/>
              <a:gd name="connsiteX11" fmla="*/ 1990725 w 2362200"/>
              <a:gd name="connsiteY11" fmla="*/ 1866900 h 2800350"/>
              <a:gd name="connsiteX12" fmla="*/ 2162175 w 2362200"/>
              <a:gd name="connsiteY12" fmla="*/ 2352675 h 2800350"/>
              <a:gd name="connsiteX13" fmla="*/ 2343150 w 2362200"/>
              <a:gd name="connsiteY13" fmla="*/ 1962150 h 2800350"/>
              <a:gd name="connsiteX14" fmla="*/ 2362200 w 2362200"/>
              <a:gd name="connsiteY14" fmla="*/ 2406642 h 2800350"/>
              <a:gd name="connsiteX15" fmla="*/ 1968492 w 2362200"/>
              <a:gd name="connsiteY15" fmla="*/ 2800350 h 2800350"/>
              <a:gd name="connsiteX16" fmla="*/ 393708 w 2362200"/>
              <a:gd name="connsiteY16" fmla="*/ 2800350 h 2800350"/>
              <a:gd name="connsiteX17" fmla="*/ 0 w 2362200"/>
              <a:gd name="connsiteY17" fmla="*/ 2406642 h 2800350"/>
              <a:gd name="connsiteX18" fmla="*/ 0 w 2362200"/>
              <a:gd name="connsiteY18"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2076450 w 2362200"/>
              <a:gd name="connsiteY6" fmla="*/ 619125 h 2800350"/>
              <a:gd name="connsiteX7" fmla="*/ 1990725 w 2362200"/>
              <a:gd name="connsiteY7" fmla="*/ 885825 h 2800350"/>
              <a:gd name="connsiteX8" fmla="*/ 1914525 w 2362200"/>
              <a:gd name="connsiteY8" fmla="*/ 1152525 h 2800350"/>
              <a:gd name="connsiteX9" fmla="*/ 1828800 w 2362200"/>
              <a:gd name="connsiteY9" fmla="*/ 1400175 h 2800350"/>
              <a:gd name="connsiteX10" fmla="*/ 1905000 w 2362200"/>
              <a:gd name="connsiteY10" fmla="*/ 161925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914525 w 2362200"/>
              <a:gd name="connsiteY8" fmla="*/ 1152525 h 2800350"/>
              <a:gd name="connsiteX9" fmla="*/ 1828800 w 2362200"/>
              <a:gd name="connsiteY9" fmla="*/ 1400175 h 2800350"/>
              <a:gd name="connsiteX10" fmla="*/ 1905000 w 2362200"/>
              <a:gd name="connsiteY10" fmla="*/ 161925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552575 w 2362200"/>
              <a:gd name="connsiteY8" fmla="*/ 1000125 h 2800350"/>
              <a:gd name="connsiteX9" fmla="*/ 1828800 w 2362200"/>
              <a:gd name="connsiteY9" fmla="*/ 1400175 h 2800350"/>
              <a:gd name="connsiteX10" fmla="*/ 1905000 w 2362200"/>
              <a:gd name="connsiteY10" fmla="*/ 161925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552575 w 2362200"/>
              <a:gd name="connsiteY8" fmla="*/ 1000125 h 2800350"/>
              <a:gd name="connsiteX9" fmla="*/ 1838325 w 2362200"/>
              <a:gd name="connsiteY9" fmla="*/ 1400175 h 2800350"/>
              <a:gd name="connsiteX10" fmla="*/ 1905000 w 2362200"/>
              <a:gd name="connsiteY10" fmla="*/ 161925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552575 w 2362200"/>
              <a:gd name="connsiteY8" fmla="*/ 1000125 h 2800350"/>
              <a:gd name="connsiteX9" fmla="*/ 1838325 w 2362200"/>
              <a:gd name="connsiteY9" fmla="*/ 1400175 h 2800350"/>
              <a:gd name="connsiteX10" fmla="*/ 1590675 w 2362200"/>
              <a:gd name="connsiteY10" fmla="*/ 1790700 h 2800350"/>
              <a:gd name="connsiteX11" fmla="*/ 1990725 w 2362200"/>
              <a:gd name="connsiteY11" fmla="*/ 1866900 h 2800350"/>
              <a:gd name="connsiteX12" fmla="*/ 2076450 w 2362200"/>
              <a:gd name="connsiteY12" fmla="*/ 209550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371475 h 2800350"/>
              <a:gd name="connsiteX6" fmla="*/ 1762125 w 2362200"/>
              <a:gd name="connsiteY6" fmla="*/ 409575 h 2800350"/>
              <a:gd name="connsiteX7" fmla="*/ 1990725 w 2362200"/>
              <a:gd name="connsiteY7" fmla="*/ 885825 h 2800350"/>
              <a:gd name="connsiteX8" fmla="*/ 1552575 w 2362200"/>
              <a:gd name="connsiteY8" fmla="*/ 1000125 h 2800350"/>
              <a:gd name="connsiteX9" fmla="*/ 1838325 w 2362200"/>
              <a:gd name="connsiteY9" fmla="*/ 1400175 h 2800350"/>
              <a:gd name="connsiteX10" fmla="*/ 1590675 w 2362200"/>
              <a:gd name="connsiteY10" fmla="*/ 1790700 h 2800350"/>
              <a:gd name="connsiteX11" fmla="*/ 1990725 w 2362200"/>
              <a:gd name="connsiteY11" fmla="*/ 1866900 h 2800350"/>
              <a:gd name="connsiteX12" fmla="*/ 1733550 w 2362200"/>
              <a:gd name="connsiteY12" fmla="*/ 2305050 h 2800350"/>
              <a:gd name="connsiteX13" fmla="*/ 2162175 w 2362200"/>
              <a:gd name="connsiteY13" fmla="*/ 2352675 h 2800350"/>
              <a:gd name="connsiteX14" fmla="*/ 2343150 w 2362200"/>
              <a:gd name="connsiteY14" fmla="*/ 1962150 h 2800350"/>
              <a:gd name="connsiteX15" fmla="*/ 2362200 w 2362200"/>
              <a:gd name="connsiteY15" fmla="*/ 2406642 h 2800350"/>
              <a:gd name="connsiteX16" fmla="*/ 1968492 w 2362200"/>
              <a:gd name="connsiteY16" fmla="*/ 2800350 h 2800350"/>
              <a:gd name="connsiteX17" fmla="*/ 393708 w 2362200"/>
              <a:gd name="connsiteY17" fmla="*/ 2800350 h 2800350"/>
              <a:gd name="connsiteX18" fmla="*/ 0 w 2362200"/>
              <a:gd name="connsiteY18" fmla="*/ 2406642 h 2800350"/>
              <a:gd name="connsiteX19" fmla="*/ 0 w 2362200"/>
              <a:gd name="connsiteY19"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63817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143125 w 2362200"/>
              <a:gd name="connsiteY5" fmla="*/ 63817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552575 w 2362200"/>
              <a:gd name="connsiteY9" fmla="*/ 1000125 h 2800350"/>
              <a:gd name="connsiteX10" fmla="*/ 1838325 w 2362200"/>
              <a:gd name="connsiteY10" fmla="*/ 1400175 h 2800350"/>
              <a:gd name="connsiteX11" fmla="*/ 1590675 w 2362200"/>
              <a:gd name="connsiteY11" fmla="*/ 1790700 h 2800350"/>
              <a:gd name="connsiteX12" fmla="*/ 1990725 w 2362200"/>
              <a:gd name="connsiteY12" fmla="*/ 1866900 h 2800350"/>
              <a:gd name="connsiteX13" fmla="*/ 1733550 w 2362200"/>
              <a:gd name="connsiteY13" fmla="*/ 2305050 h 2800350"/>
              <a:gd name="connsiteX14" fmla="*/ 2162175 w 2362200"/>
              <a:gd name="connsiteY14" fmla="*/ 2352675 h 2800350"/>
              <a:gd name="connsiteX15" fmla="*/ 2343150 w 2362200"/>
              <a:gd name="connsiteY15" fmla="*/ 1962150 h 2800350"/>
              <a:gd name="connsiteX16" fmla="*/ 2362200 w 2362200"/>
              <a:gd name="connsiteY16" fmla="*/ 2406642 h 2800350"/>
              <a:gd name="connsiteX17" fmla="*/ 1968492 w 2362200"/>
              <a:gd name="connsiteY17" fmla="*/ 2800350 h 2800350"/>
              <a:gd name="connsiteX18" fmla="*/ 393708 w 2362200"/>
              <a:gd name="connsiteY18" fmla="*/ 2800350 h 2800350"/>
              <a:gd name="connsiteX19" fmla="*/ 0 w 2362200"/>
              <a:gd name="connsiteY19" fmla="*/ 2406642 h 2800350"/>
              <a:gd name="connsiteX20" fmla="*/ 0 w 2362200"/>
              <a:gd name="connsiteY20"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62175 w 2362200"/>
              <a:gd name="connsiteY15" fmla="*/ 235267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962150 h 2800350"/>
              <a:gd name="connsiteX17" fmla="*/ 2362200 w 2362200"/>
              <a:gd name="connsiteY17" fmla="*/ 2406642 h 2800350"/>
              <a:gd name="connsiteX18" fmla="*/ 1968492 w 2362200"/>
              <a:gd name="connsiteY18" fmla="*/ 2800350 h 2800350"/>
              <a:gd name="connsiteX19" fmla="*/ 393708 w 2362200"/>
              <a:gd name="connsiteY19" fmla="*/ 2800350 h 2800350"/>
              <a:gd name="connsiteX20" fmla="*/ 0 w 2362200"/>
              <a:gd name="connsiteY20" fmla="*/ 2406642 h 2800350"/>
              <a:gd name="connsiteX21" fmla="*/ 0 w 2362200"/>
              <a:gd name="connsiteY21"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8572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1990725 w 2362200"/>
              <a:gd name="connsiteY8" fmla="*/ 88582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43125 w 2362200"/>
              <a:gd name="connsiteY6" fmla="*/ 3714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85975 w 2362200"/>
              <a:gd name="connsiteY6" fmla="*/ 4476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85975 w 2362200"/>
              <a:gd name="connsiteY6" fmla="*/ 4476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85975 w 2362200"/>
              <a:gd name="connsiteY6" fmla="*/ 4476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85975 w 2362200"/>
              <a:gd name="connsiteY6" fmla="*/ 44767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047875 w 2362200"/>
              <a:gd name="connsiteY6" fmla="*/ 73342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57425 w 2362200"/>
              <a:gd name="connsiteY5" fmla="*/ 581025 h 2800350"/>
              <a:gd name="connsiteX6" fmla="*/ 2124075 w 2362200"/>
              <a:gd name="connsiteY6" fmla="*/ 381000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257425 w 2362200"/>
              <a:gd name="connsiteY6" fmla="*/ 581025 h 2800350"/>
              <a:gd name="connsiteX7" fmla="*/ 2124075 w 2362200"/>
              <a:gd name="connsiteY7" fmla="*/ 381000 h 2800350"/>
              <a:gd name="connsiteX8" fmla="*/ 1762125 w 2362200"/>
              <a:gd name="connsiteY8" fmla="*/ 409575 h 2800350"/>
              <a:gd name="connsiteX9" fmla="*/ 2066925 w 2362200"/>
              <a:gd name="connsiteY9" fmla="*/ 904875 h 2800350"/>
              <a:gd name="connsiteX10" fmla="*/ 1733550 w 2362200"/>
              <a:gd name="connsiteY10" fmla="*/ 838200 h 2800350"/>
              <a:gd name="connsiteX11" fmla="*/ 1552575 w 2362200"/>
              <a:gd name="connsiteY11" fmla="*/ 1000125 h 2800350"/>
              <a:gd name="connsiteX12" fmla="*/ 1838325 w 2362200"/>
              <a:gd name="connsiteY12" fmla="*/ 1400175 h 2800350"/>
              <a:gd name="connsiteX13" fmla="*/ 1590675 w 2362200"/>
              <a:gd name="connsiteY13" fmla="*/ 1790700 h 2800350"/>
              <a:gd name="connsiteX14" fmla="*/ 1990725 w 2362200"/>
              <a:gd name="connsiteY14" fmla="*/ 1866900 h 2800350"/>
              <a:gd name="connsiteX15" fmla="*/ 1733550 w 2362200"/>
              <a:gd name="connsiteY15" fmla="*/ 2305050 h 2800350"/>
              <a:gd name="connsiteX16" fmla="*/ 2152650 w 2362200"/>
              <a:gd name="connsiteY16" fmla="*/ 2371725 h 2800350"/>
              <a:gd name="connsiteX17" fmla="*/ 2343150 w 2362200"/>
              <a:gd name="connsiteY17" fmla="*/ 1752600 h 2800350"/>
              <a:gd name="connsiteX18" fmla="*/ 2343150 w 2362200"/>
              <a:gd name="connsiteY18" fmla="*/ 1962150 h 2800350"/>
              <a:gd name="connsiteX19" fmla="*/ 2362200 w 2362200"/>
              <a:gd name="connsiteY19" fmla="*/ 2406642 h 2800350"/>
              <a:gd name="connsiteX20" fmla="*/ 1968492 w 2362200"/>
              <a:gd name="connsiteY20" fmla="*/ 2800350 h 2800350"/>
              <a:gd name="connsiteX21" fmla="*/ 393708 w 2362200"/>
              <a:gd name="connsiteY21" fmla="*/ 2800350 h 2800350"/>
              <a:gd name="connsiteX22" fmla="*/ 0 w 2362200"/>
              <a:gd name="connsiteY22" fmla="*/ 2406642 h 2800350"/>
              <a:gd name="connsiteX23" fmla="*/ 0 w 2362200"/>
              <a:gd name="connsiteY2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257425 w 2362200"/>
              <a:gd name="connsiteY6" fmla="*/ 581025 h 2800350"/>
              <a:gd name="connsiteX7" fmla="*/ 2095500 w 2362200"/>
              <a:gd name="connsiteY7" fmla="*/ 552450 h 2800350"/>
              <a:gd name="connsiteX8" fmla="*/ 1762125 w 2362200"/>
              <a:gd name="connsiteY8" fmla="*/ 409575 h 2800350"/>
              <a:gd name="connsiteX9" fmla="*/ 2066925 w 2362200"/>
              <a:gd name="connsiteY9" fmla="*/ 904875 h 2800350"/>
              <a:gd name="connsiteX10" fmla="*/ 1733550 w 2362200"/>
              <a:gd name="connsiteY10" fmla="*/ 838200 h 2800350"/>
              <a:gd name="connsiteX11" fmla="*/ 1552575 w 2362200"/>
              <a:gd name="connsiteY11" fmla="*/ 1000125 h 2800350"/>
              <a:gd name="connsiteX12" fmla="*/ 1838325 w 2362200"/>
              <a:gd name="connsiteY12" fmla="*/ 1400175 h 2800350"/>
              <a:gd name="connsiteX13" fmla="*/ 1590675 w 2362200"/>
              <a:gd name="connsiteY13" fmla="*/ 1790700 h 2800350"/>
              <a:gd name="connsiteX14" fmla="*/ 1990725 w 2362200"/>
              <a:gd name="connsiteY14" fmla="*/ 1866900 h 2800350"/>
              <a:gd name="connsiteX15" fmla="*/ 1733550 w 2362200"/>
              <a:gd name="connsiteY15" fmla="*/ 2305050 h 2800350"/>
              <a:gd name="connsiteX16" fmla="*/ 2152650 w 2362200"/>
              <a:gd name="connsiteY16" fmla="*/ 2371725 h 2800350"/>
              <a:gd name="connsiteX17" fmla="*/ 2343150 w 2362200"/>
              <a:gd name="connsiteY17" fmla="*/ 1752600 h 2800350"/>
              <a:gd name="connsiteX18" fmla="*/ 2343150 w 2362200"/>
              <a:gd name="connsiteY18" fmla="*/ 1962150 h 2800350"/>
              <a:gd name="connsiteX19" fmla="*/ 2362200 w 2362200"/>
              <a:gd name="connsiteY19" fmla="*/ 2406642 h 2800350"/>
              <a:gd name="connsiteX20" fmla="*/ 1968492 w 2362200"/>
              <a:gd name="connsiteY20" fmla="*/ 2800350 h 2800350"/>
              <a:gd name="connsiteX21" fmla="*/ 393708 w 2362200"/>
              <a:gd name="connsiteY21" fmla="*/ 2800350 h 2800350"/>
              <a:gd name="connsiteX22" fmla="*/ 0 w 2362200"/>
              <a:gd name="connsiteY22" fmla="*/ 2406642 h 2800350"/>
              <a:gd name="connsiteX23" fmla="*/ 0 w 2362200"/>
              <a:gd name="connsiteY23"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257425 w 2362200"/>
              <a:gd name="connsiteY6" fmla="*/ 581025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24075 w 2362200"/>
              <a:gd name="connsiteY6" fmla="*/ 609600 h 2800350"/>
              <a:gd name="connsiteX7" fmla="*/ 17621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24075 w 2362200"/>
              <a:gd name="connsiteY6" fmla="*/ 609600 h 2800350"/>
              <a:gd name="connsiteX7" fmla="*/ 2028825 w 2362200"/>
              <a:gd name="connsiteY7" fmla="*/ 40957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24075 w 2362200"/>
              <a:gd name="connsiteY6" fmla="*/ 609600 h 2800350"/>
              <a:gd name="connsiteX7" fmla="*/ 1933575 w 2362200"/>
              <a:gd name="connsiteY7" fmla="*/ 50482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33575 w 2362200"/>
              <a:gd name="connsiteY7" fmla="*/ 504825 h 2800350"/>
              <a:gd name="connsiteX8" fmla="*/ 2066925 w 2362200"/>
              <a:gd name="connsiteY8" fmla="*/ 904875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33575 w 2362200"/>
              <a:gd name="connsiteY7" fmla="*/ 5048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838325 w 2362200"/>
              <a:gd name="connsiteY11" fmla="*/ 14001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90675 w 2362200"/>
              <a:gd name="connsiteY12" fmla="*/ 17907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152650 w 2362200"/>
              <a:gd name="connsiteY15" fmla="*/ 237172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152650 w 2362200"/>
              <a:gd name="connsiteY15" fmla="*/ 228600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152650 w 2362200"/>
              <a:gd name="connsiteY15" fmla="*/ 228600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095500 w 2362200"/>
              <a:gd name="connsiteY8" fmla="*/ 952500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1952625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2095500 w 2362200"/>
              <a:gd name="connsiteY11" fmla="*/ 1438275 h 2800350"/>
              <a:gd name="connsiteX12" fmla="*/ 1533525 w 2362200"/>
              <a:gd name="connsiteY12" fmla="*/ 1714500 h 2800350"/>
              <a:gd name="connsiteX13" fmla="*/ 1990725 w 2362200"/>
              <a:gd name="connsiteY13" fmla="*/ 1866900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2095500 w 2362200"/>
              <a:gd name="connsiteY11" fmla="*/ 1438275 h 2800350"/>
              <a:gd name="connsiteX12" fmla="*/ 1533525 w 2362200"/>
              <a:gd name="connsiteY12" fmla="*/ 1714500 h 2800350"/>
              <a:gd name="connsiteX13" fmla="*/ 2124075 w 2362200"/>
              <a:gd name="connsiteY13" fmla="*/ 1800225 h 2800350"/>
              <a:gd name="connsiteX14" fmla="*/ 1733550 w 2362200"/>
              <a:gd name="connsiteY14" fmla="*/ 2305050 h 2800350"/>
              <a:gd name="connsiteX15" fmla="*/ 2219325 w 2362200"/>
              <a:gd name="connsiteY15" fmla="*/ 2419350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2095500 w 2362200"/>
              <a:gd name="connsiteY11" fmla="*/ 1438275 h 2800350"/>
              <a:gd name="connsiteX12" fmla="*/ 1533525 w 2362200"/>
              <a:gd name="connsiteY12" fmla="*/ 1714500 h 2800350"/>
              <a:gd name="connsiteX13" fmla="*/ 2124075 w 2362200"/>
              <a:gd name="connsiteY13" fmla="*/ 1800225 h 2800350"/>
              <a:gd name="connsiteX14" fmla="*/ 1733550 w 2362200"/>
              <a:gd name="connsiteY14" fmla="*/ 2305050 h 2800350"/>
              <a:gd name="connsiteX15" fmla="*/ 2247900 w 2362200"/>
              <a:gd name="connsiteY15" fmla="*/ 2276475 h 2800350"/>
              <a:gd name="connsiteX16" fmla="*/ 2343150 w 2362200"/>
              <a:gd name="connsiteY16" fmla="*/ 1752600 h 2800350"/>
              <a:gd name="connsiteX17" fmla="*/ 2343150 w 2362200"/>
              <a:gd name="connsiteY17" fmla="*/ 196215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362200"/>
              <a:gd name="connsiteY0" fmla="*/ 393708 h 2800350"/>
              <a:gd name="connsiteX1" fmla="*/ 393708 w 2362200"/>
              <a:gd name="connsiteY1" fmla="*/ 0 h 2800350"/>
              <a:gd name="connsiteX2" fmla="*/ 1968492 w 2362200"/>
              <a:gd name="connsiteY2" fmla="*/ 0 h 2800350"/>
              <a:gd name="connsiteX3" fmla="*/ 2362200 w 2362200"/>
              <a:gd name="connsiteY3" fmla="*/ 393708 h 2800350"/>
              <a:gd name="connsiteX4" fmla="*/ 2352675 w 2362200"/>
              <a:gd name="connsiteY4" fmla="*/ 1047750 h 2800350"/>
              <a:gd name="connsiteX5" fmla="*/ 2276475 w 2362200"/>
              <a:gd name="connsiteY5" fmla="*/ 742950 h 2800350"/>
              <a:gd name="connsiteX6" fmla="*/ 2133600 w 2362200"/>
              <a:gd name="connsiteY6" fmla="*/ 485775 h 2800350"/>
              <a:gd name="connsiteX7" fmla="*/ 1952625 w 2362200"/>
              <a:gd name="connsiteY7" fmla="*/ 466725 h 2800350"/>
              <a:gd name="connsiteX8" fmla="*/ 2200275 w 2362200"/>
              <a:gd name="connsiteY8" fmla="*/ 1095375 h 2800350"/>
              <a:gd name="connsiteX9" fmla="*/ 1733550 w 2362200"/>
              <a:gd name="connsiteY9" fmla="*/ 838200 h 2800350"/>
              <a:gd name="connsiteX10" fmla="*/ 1552575 w 2362200"/>
              <a:gd name="connsiteY10" fmla="*/ 1000125 h 2800350"/>
              <a:gd name="connsiteX11" fmla="*/ 2095500 w 2362200"/>
              <a:gd name="connsiteY11" fmla="*/ 1438275 h 2800350"/>
              <a:gd name="connsiteX12" fmla="*/ 1533525 w 2362200"/>
              <a:gd name="connsiteY12" fmla="*/ 1714500 h 2800350"/>
              <a:gd name="connsiteX13" fmla="*/ 2124075 w 2362200"/>
              <a:gd name="connsiteY13" fmla="*/ 1800225 h 2800350"/>
              <a:gd name="connsiteX14" fmla="*/ 1733550 w 2362200"/>
              <a:gd name="connsiteY14" fmla="*/ 2305050 h 2800350"/>
              <a:gd name="connsiteX15" fmla="*/ 2247900 w 2362200"/>
              <a:gd name="connsiteY15" fmla="*/ 2276475 h 2800350"/>
              <a:gd name="connsiteX16" fmla="*/ 2343150 w 2362200"/>
              <a:gd name="connsiteY16" fmla="*/ 1752600 h 2800350"/>
              <a:gd name="connsiteX17" fmla="*/ 2295525 w 2362200"/>
              <a:gd name="connsiteY17" fmla="*/ 1981200 h 2800350"/>
              <a:gd name="connsiteX18" fmla="*/ 2362200 w 2362200"/>
              <a:gd name="connsiteY18" fmla="*/ 2406642 h 2800350"/>
              <a:gd name="connsiteX19" fmla="*/ 1968492 w 2362200"/>
              <a:gd name="connsiteY19" fmla="*/ 2800350 h 2800350"/>
              <a:gd name="connsiteX20" fmla="*/ 393708 w 2362200"/>
              <a:gd name="connsiteY20" fmla="*/ 2800350 h 2800350"/>
              <a:gd name="connsiteX21" fmla="*/ 0 w 2362200"/>
              <a:gd name="connsiteY21" fmla="*/ 2406642 h 2800350"/>
              <a:gd name="connsiteX22" fmla="*/ 0 w 23622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533525 w 2400300"/>
              <a:gd name="connsiteY12" fmla="*/ 1714500 h 2800350"/>
              <a:gd name="connsiteX13" fmla="*/ 2124075 w 2400300"/>
              <a:gd name="connsiteY13" fmla="*/ 1800225 h 2800350"/>
              <a:gd name="connsiteX14" fmla="*/ 1733550 w 2400300"/>
              <a:gd name="connsiteY14" fmla="*/ 2305050 h 2800350"/>
              <a:gd name="connsiteX15" fmla="*/ 2247900 w 2400300"/>
              <a:gd name="connsiteY15" fmla="*/ 22764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533525 w 2400300"/>
              <a:gd name="connsiteY12" fmla="*/ 1714500 h 2800350"/>
              <a:gd name="connsiteX13" fmla="*/ 2124075 w 2400300"/>
              <a:gd name="connsiteY13" fmla="*/ 1800225 h 2800350"/>
              <a:gd name="connsiteX14" fmla="*/ 1733550 w 2400300"/>
              <a:gd name="connsiteY14" fmla="*/ 2305050 h 2800350"/>
              <a:gd name="connsiteX15" fmla="*/ 2247900 w 2400300"/>
              <a:gd name="connsiteY15" fmla="*/ 218122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533525 w 2400300"/>
              <a:gd name="connsiteY12" fmla="*/ 1714500 h 2800350"/>
              <a:gd name="connsiteX13" fmla="*/ 2124075 w 2400300"/>
              <a:gd name="connsiteY13" fmla="*/ 1800225 h 2800350"/>
              <a:gd name="connsiteX14" fmla="*/ 1733550 w 2400300"/>
              <a:gd name="connsiteY14" fmla="*/ 2305050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533525 w 2400300"/>
              <a:gd name="connsiteY12" fmla="*/ 1714500 h 2800350"/>
              <a:gd name="connsiteX13" fmla="*/ 2124075 w 2400300"/>
              <a:gd name="connsiteY13" fmla="*/ 1800225 h 2800350"/>
              <a:gd name="connsiteX14" fmla="*/ 17145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145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552575 w 2400300"/>
              <a:gd name="connsiteY10" fmla="*/ 1000125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1733550 w 2400300"/>
              <a:gd name="connsiteY9" fmla="*/ 838200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2200275 w 2400300"/>
              <a:gd name="connsiteY8" fmla="*/ 1095375 h 2800350"/>
              <a:gd name="connsiteX9" fmla="*/ 2095500 w 2400300"/>
              <a:gd name="connsiteY9" fmla="*/ 1152525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1952625 w 2400300"/>
              <a:gd name="connsiteY7" fmla="*/ 466725 h 2800350"/>
              <a:gd name="connsiteX8" fmla="*/ 1895475 w 2400300"/>
              <a:gd name="connsiteY8" fmla="*/ 904875 h 2800350"/>
              <a:gd name="connsiteX9" fmla="*/ 2095500 w 2400300"/>
              <a:gd name="connsiteY9" fmla="*/ 1152525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95475 w 2400300"/>
              <a:gd name="connsiteY8" fmla="*/ 904875 h 2800350"/>
              <a:gd name="connsiteX9" fmla="*/ 2095500 w 2400300"/>
              <a:gd name="connsiteY9" fmla="*/ 1152525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95500 w 2400300"/>
              <a:gd name="connsiteY9" fmla="*/ 1152525 h 2800350"/>
              <a:gd name="connsiteX10" fmla="*/ 1743075 w 2400300"/>
              <a:gd name="connsiteY10" fmla="*/ 100965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95500 w 2400300"/>
              <a:gd name="connsiteY9" fmla="*/ 11525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81225 w 2400300"/>
              <a:gd name="connsiteY7" fmla="*/ 89535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90750 w 2400300"/>
              <a:gd name="connsiteY7" fmla="*/ 866775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90750 w 2400300"/>
              <a:gd name="connsiteY7" fmla="*/ 866775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190750 w 2400300"/>
              <a:gd name="connsiteY7" fmla="*/ 866775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95500 w 2400300"/>
              <a:gd name="connsiteY11" fmla="*/ 143827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133600 w 2400300"/>
              <a:gd name="connsiteY6" fmla="*/ 485775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42950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305050 w 2400300"/>
              <a:gd name="connsiteY15" fmla="*/ 2238375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790700 w 2400300"/>
              <a:gd name="connsiteY14" fmla="*/ 2219325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781175 w 2400300"/>
              <a:gd name="connsiteY12" fmla="*/ 1685925 h 2800350"/>
              <a:gd name="connsiteX13" fmla="*/ 2124075 w 2400300"/>
              <a:gd name="connsiteY13" fmla="*/ 18002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24075 w 2400300"/>
              <a:gd name="connsiteY11" fmla="*/ 1343025 h 2800350"/>
              <a:gd name="connsiteX12" fmla="*/ 1924050 w 2400300"/>
              <a:gd name="connsiteY12" fmla="*/ 1647825 h 2800350"/>
              <a:gd name="connsiteX13" fmla="*/ 2124075 w 2400300"/>
              <a:gd name="connsiteY13" fmla="*/ 18002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14550 w 2400300"/>
              <a:gd name="connsiteY11" fmla="*/ 1438275 h 2800350"/>
              <a:gd name="connsiteX12" fmla="*/ 1924050 w 2400300"/>
              <a:gd name="connsiteY12" fmla="*/ 1647825 h 2800350"/>
              <a:gd name="connsiteX13" fmla="*/ 2124075 w 2400300"/>
              <a:gd name="connsiteY13" fmla="*/ 18002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14550 w 2400300"/>
              <a:gd name="connsiteY11" fmla="*/ 1438275 h 2800350"/>
              <a:gd name="connsiteX12" fmla="*/ 1876425 w 2400300"/>
              <a:gd name="connsiteY12" fmla="*/ 1762125 h 2800350"/>
              <a:gd name="connsiteX13" fmla="*/ 2124075 w 2400300"/>
              <a:gd name="connsiteY13" fmla="*/ 18002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14550 w 2400300"/>
              <a:gd name="connsiteY11" fmla="*/ 1438275 h 2800350"/>
              <a:gd name="connsiteX12" fmla="*/ 1876425 w 2400300"/>
              <a:gd name="connsiteY12" fmla="*/ 176212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14550 w 2400300"/>
              <a:gd name="connsiteY11" fmla="*/ 143827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105025 w 2400300"/>
              <a:gd name="connsiteY11" fmla="*/ 151447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33550 w 2400300"/>
              <a:gd name="connsiteY10" fmla="*/ 1219200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85975 w 2400300"/>
              <a:gd name="connsiteY9" fmla="*/ 12287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28800 w 2400300"/>
              <a:gd name="connsiteY8" fmla="*/ 781050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9525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2047875 w 2400300"/>
              <a:gd name="connsiteY6" fmla="*/ 53340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95525 w 2400300"/>
              <a:gd name="connsiteY5" fmla="*/ 657225 h 2800350"/>
              <a:gd name="connsiteX6" fmla="*/ 1990725 w 2400300"/>
              <a:gd name="connsiteY6" fmla="*/ 70485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0485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0485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04850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76425 w 2400300"/>
              <a:gd name="connsiteY12" fmla="*/ 181927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066925 w 2400300"/>
              <a:gd name="connsiteY11" fmla="*/ 1533525 h 2800350"/>
              <a:gd name="connsiteX12" fmla="*/ 1857375 w 2400300"/>
              <a:gd name="connsiteY12" fmla="*/ 176212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81225 w 2400300"/>
              <a:gd name="connsiteY13" fmla="*/ 183832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43150 w 2400300"/>
              <a:gd name="connsiteY16" fmla="*/ 17526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04775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67217 w 2400300"/>
              <a:gd name="connsiteY16" fmla="*/ 15621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47900 w 2400300"/>
              <a:gd name="connsiteY15" fmla="*/ 2209800 h 2800350"/>
              <a:gd name="connsiteX16" fmla="*/ 2367217 w 2400300"/>
              <a:gd name="connsiteY16" fmla="*/ 15621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39878 w 2400300"/>
              <a:gd name="connsiteY15" fmla="*/ 2247900 h 2800350"/>
              <a:gd name="connsiteX16" fmla="*/ 2367217 w 2400300"/>
              <a:gd name="connsiteY16" fmla="*/ 1562100 h 2800350"/>
              <a:gd name="connsiteX17" fmla="*/ 2400300 w 2400300"/>
              <a:gd name="connsiteY17" fmla="*/ 1981200 h 2800350"/>
              <a:gd name="connsiteX18" fmla="*/ 2362200 w 2400300"/>
              <a:gd name="connsiteY18" fmla="*/ 2406642 h 2800350"/>
              <a:gd name="connsiteX19" fmla="*/ 1968492 w 2400300"/>
              <a:gd name="connsiteY19" fmla="*/ 2800350 h 2800350"/>
              <a:gd name="connsiteX20" fmla="*/ 393708 w 2400300"/>
              <a:gd name="connsiteY20" fmla="*/ 2800350 h 2800350"/>
              <a:gd name="connsiteX21" fmla="*/ 0 w 2400300"/>
              <a:gd name="connsiteY21" fmla="*/ 2406642 h 2800350"/>
              <a:gd name="connsiteX22" fmla="*/ 0 w 2400300"/>
              <a:gd name="connsiteY22"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174030 w 2400300"/>
              <a:gd name="connsiteY15" fmla="*/ 2124075 h 2800350"/>
              <a:gd name="connsiteX16" fmla="*/ 2239878 w 2400300"/>
              <a:gd name="connsiteY16" fmla="*/ 2247900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30186 w 2400300"/>
              <a:gd name="connsiteY15" fmla="*/ 2028825 h 2800350"/>
              <a:gd name="connsiteX16" fmla="*/ 2239878 w 2400300"/>
              <a:gd name="connsiteY16" fmla="*/ 2247900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39878 w 2400300"/>
              <a:gd name="connsiteY16" fmla="*/ 2247900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1981200 w 2400300"/>
              <a:gd name="connsiteY14" fmla="*/ 21526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219325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95258 w 2400300"/>
              <a:gd name="connsiteY13" fmla="*/ 17430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95258 w 2400300"/>
              <a:gd name="connsiteY13" fmla="*/ 17430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762125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71650 w 2400300"/>
              <a:gd name="connsiteY10" fmla="*/ 1381125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19275 w 2400300"/>
              <a:gd name="connsiteY8" fmla="*/ 1019175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1990725 w 2400300"/>
              <a:gd name="connsiteY6" fmla="*/ 790575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2054903 w 2400300"/>
              <a:gd name="connsiteY6" fmla="*/ 704850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2054903 w 2400300"/>
              <a:gd name="connsiteY6" fmla="*/ 704850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276475 w 2400300"/>
              <a:gd name="connsiteY5" fmla="*/ 762000 h 2800350"/>
              <a:gd name="connsiteX6" fmla="*/ 2054903 w 2400300"/>
              <a:gd name="connsiteY6" fmla="*/ 704850 h 2800350"/>
              <a:gd name="connsiteX7" fmla="*/ 2209800 w 2400300"/>
              <a:gd name="connsiteY7" fmla="*/ 1028700 h 2800350"/>
              <a:gd name="connsiteX8" fmla="*/ 1835320 w 2400300"/>
              <a:gd name="connsiteY8" fmla="*/ 990600 h 2800350"/>
              <a:gd name="connsiteX9" fmla="*/ 2095500 w 2400300"/>
              <a:gd name="connsiteY9" fmla="*/ 1266825 h 2800350"/>
              <a:gd name="connsiteX10" fmla="*/ 1787695 w 2400300"/>
              <a:gd name="connsiteY10" fmla="*/ 1428750 h 2800350"/>
              <a:gd name="connsiteX11" fmla="*/ 2105025 w 2400300"/>
              <a:gd name="connsiteY11" fmla="*/ 1533525 h 2800350"/>
              <a:gd name="connsiteX12" fmla="*/ 1857375 w 2400300"/>
              <a:gd name="connsiteY12" fmla="*/ 1809750 h 2800350"/>
              <a:gd name="connsiteX13" fmla="*/ 2155147 w 2400300"/>
              <a:gd name="connsiteY13" fmla="*/ 1781175 h 2800350"/>
              <a:gd name="connsiteX14" fmla="*/ 2037356 w 2400300"/>
              <a:gd name="connsiteY14" fmla="*/ 2114550 h 2800350"/>
              <a:gd name="connsiteX15" fmla="*/ 2262275 w 2400300"/>
              <a:gd name="connsiteY15" fmla="*/ 1943100 h 2800350"/>
              <a:gd name="connsiteX16" fmla="*/ 2288011 w 2400300"/>
              <a:gd name="connsiteY16" fmla="*/ 2257425 h 2800350"/>
              <a:gd name="connsiteX17" fmla="*/ 2367217 w 2400300"/>
              <a:gd name="connsiteY17" fmla="*/ 1562100 h 2800350"/>
              <a:gd name="connsiteX18" fmla="*/ 2400300 w 2400300"/>
              <a:gd name="connsiteY18" fmla="*/ 1981200 h 2800350"/>
              <a:gd name="connsiteX19" fmla="*/ 2362200 w 2400300"/>
              <a:gd name="connsiteY19" fmla="*/ 2406642 h 2800350"/>
              <a:gd name="connsiteX20" fmla="*/ 1968492 w 2400300"/>
              <a:gd name="connsiteY20" fmla="*/ 2800350 h 2800350"/>
              <a:gd name="connsiteX21" fmla="*/ 393708 w 2400300"/>
              <a:gd name="connsiteY21" fmla="*/ 2800350 h 2800350"/>
              <a:gd name="connsiteX22" fmla="*/ 0 w 2400300"/>
              <a:gd name="connsiteY22" fmla="*/ 2406642 h 2800350"/>
              <a:gd name="connsiteX23" fmla="*/ 0 w 2400300"/>
              <a:gd name="connsiteY23"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302386 w 2400300"/>
              <a:gd name="connsiteY5" fmla="*/ 904875 h 2800350"/>
              <a:gd name="connsiteX6" fmla="*/ 2276475 w 2400300"/>
              <a:gd name="connsiteY6" fmla="*/ 762000 h 2800350"/>
              <a:gd name="connsiteX7" fmla="*/ 2054903 w 2400300"/>
              <a:gd name="connsiteY7" fmla="*/ 704850 h 2800350"/>
              <a:gd name="connsiteX8" fmla="*/ 2209800 w 2400300"/>
              <a:gd name="connsiteY8" fmla="*/ 1028700 h 2800350"/>
              <a:gd name="connsiteX9" fmla="*/ 1835320 w 2400300"/>
              <a:gd name="connsiteY9" fmla="*/ 990600 h 2800350"/>
              <a:gd name="connsiteX10" fmla="*/ 2095500 w 2400300"/>
              <a:gd name="connsiteY10" fmla="*/ 1266825 h 2800350"/>
              <a:gd name="connsiteX11" fmla="*/ 1787695 w 2400300"/>
              <a:gd name="connsiteY11" fmla="*/ 1428750 h 2800350"/>
              <a:gd name="connsiteX12" fmla="*/ 2105025 w 2400300"/>
              <a:gd name="connsiteY12" fmla="*/ 1533525 h 2800350"/>
              <a:gd name="connsiteX13" fmla="*/ 1857375 w 2400300"/>
              <a:gd name="connsiteY13" fmla="*/ 1809750 h 2800350"/>
              <a:gd name="connsiteX14" fmla="*/ 2155147 w 2400300"/>
              <a:gd name="connsiteY14" fmla="*/ 1781175 h 2800350"/>
              <a:gd name="connsiteX15" fmla="*/ 2037356 w 2400300"/>
              <a:gd name="connsiteY15" fmla="*/ 2114550 h 2800350"/>
              <a:gd name="connsiteX16" fmla="*/ 2262275 w 2400300"/>
              <a:gd name="connsiteY16" fmla="*/ 1943100 h 2800350"/>
              <a:gd name="connsiteX17" fmla="*/ 2288011 w 2400300"/>
              <a:gd name="connsiteY17" fmla="*/ 2257425 h 2800350"/>
              <a:gd name="connsiteX18" fmla="*/ 2367217 w 2400300"/>
              <a:gd name="connsiteY18" fmla="*/ 1562100 h 2800350"/>
              <a:gd name="connsiteX19" fmla="*/ 2400300 w 2400300"/>
              <a:gd name="connsiteY19" fmla="*/ 1981200 h 2800350"/>
              <a:gd name="connsiteX20" fmla="*/ 2362200 w 2400300"/>
              <a:gd name="connsiteY20" fmla="*/ 2406642 h 2800350"/>
              <a:gd name="connsiteX21" fmla="*/ 1968492 w 2400300"/>
              <a:gd name="connsiteY21" fmla="*/ 2800350 h 2800350"/>
              <a:gd name="connsiteX22" fmla="*/ 393708 w 2400300"/>
              <a:gd name="connsiteY22" fmla="*/ 2800350 h 2800350"/>
              <a:gd name="connsiteX23" fmla="*/ 0 w 2400300"/>
              <a:gd name="connsiteY23" fmla="*/ 2406642 h 2800350"/>
              <a:gd name="connsiteX24" fmla="*/ 0 w 2400300"/>
              <a:gd name="connsiteY24"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302386 w 2400300"/>
              <a:gd name="connsiteY5" fmla="*/ 904875 h 2800350"/>
              <a:gd name="connsiteX6" fmla="*/ 2276475 w 2400300"/>
              <a:gd name="connsiteY6" fmla="*/ 762000 h 2800350"/>
              <a:gd name="connsiteX7" fmla="*/ 2054903 w 2400300"/>
              <a:gd name="connsiteY7" fmla="*/ 704850 h 2800350"/>
              <a:gd name="connsiteX8" fmla="*/ 2209800 w 2400300"/>
              <a:gd name="connsiteY8" fmla="*/ 1028700 h 2800350"/>
              <a:gd name="connsiteX9" fmla="*/ 1835320 w 2400300"/>
              <a:gd name="connsiteY9" fmla="*/ 990600 h 2800350"/>
              <a:gd name="connsiteX10" fmla="*/ 2095500 w 2400300"/>
              <a:gd name="connsiteY10" fmla="*/ 1266825 h 2800350"/>
              <a:gd name="connsiteX11" fmla="*/ 1787695 w 2400300"/>
              <a:gd name="connsiteY11" fmla="*/ 1428750 h 2800350"/>
              <a:gd name="connsiteX12" fmla="*/ 2105025 w 2400300"/>
              <a:gd name="connsiteY12" fmla="*/ 1533525 h 2800350"/>
              <a:gd name="connsiteX13" fmla="*/ 1857375 w 2400300"/>
              <a:gd name="connsiteY13" fmla="*/ 1809750 h 2800350"/>
              <a:gd name="connsiteX14" fmla="*/ 2155147 w 2400300"/>
              <a:gd name="connsiteY14" fmla="*/ 1781175 h 2800350"/>
              <a:gd name="connsiteX15" fmla="*/ 2037356 w 2400300"/>
              <a:gd name="connsiteY15" fmla="*/ 2114550 h 2800350"/>
              <a:gd name="connsiteX16" fmla="*/ 2262275 w 2400300"/>
              <a:gd name="connsiteY16" fmla="*/ 1943100 h 2800350"/>
              <a:gd name="connsiteX17" fmla="*/ 2288011 w 2400300"/>
              <a:gd name="connsiteY17" fmla="*/ 2257425 h 2800350"/>
              <a:gd name="connsiteX18" fmla="*/ 2367217 w 2400300"/>
              <a:gd name="connsiteY18" fmla="*/ 1562100 h 2800350"/>
              <a:gd name="connsiteX19" fmla="*/ 2400300 w 2400300"/>
              <a:gd name="connsiteY19" fmla="*/ 1981200 h 2800350"/>
              <a:gd name="connsiteX20" fmla="*/ 2362200 w 2400300"/>
              <a:gd name="connsiteY20" fmla="*/ 2406642 h 2800350"/>
              <a:gd name="connsiteX21" fmla="*/ 1968492 w 2400300"/>
              <a:gd name="connsiteY21" fmla="*/ 2800350 h 2800350"/>
              <a:gd name="connsiteX22" fmla="*/ 393708 w 2400300"/>
              <a:gd name="connsiteY22" fmla="*/ 2800350 h 2800350"/>
              <a:gd name="connsiteX23" fmla="*/ 0 w 2400300"/>
              <a:gd name="connsiteY23" fmla="*/ 2406642 h 2800350"/>
              <a:gd name="connsiteX24" fmla="*/ 0 w 2400300"/>
              <a:gd name="connsiteY24" fmla="*/ 393708 h 2800350"/>
              <a:gd name="connsiteX0" fmla="*/ 0 w 2400300"/>
              <a:gd name="connsiteY0" fmla="*/ 393708 h 2800350"/>
              <a:gd name="connsiteX1" fmla="*/ 393708 w 2400300"/>
              <a:gd name="connsiteY1" fmla="*/ 0 h 2800350"/>
              <a:gd name="connsiteX2" fmla="*/ 1968492 w 2400300"/>
              <a:gd name="connsiteY2" fmla="*/ 0 h 2800350"/>
              <a:gd name="connsiteX3" fmla="*/ 2362200 w 2400300"/>
              <a:gd name="connsiteY3" fmla="*/ 393708 h 2800350"/>
              <a:gd name="connsiteX4" fmla="*/ 2352675 w 2400300"/>
              <a:gd name="connsiteY4" fmla="*/ 1181100 h 2800350"/>
              <a:gd name="connsiteX5" fmla="*/ 2302386 w 2400300"/>
              <a:gd name="connsiteY5" fmla="*/ 904875 h 2800350"/>
              <a:gd name="connsiteX6" fmla="*/ 2276475 w 2400300"/>
              <a:gd name="connsiteY6" fmla="*/ 762000 h 2800350"/>
              <a:gd name="connsiteX7" fmla="*/ 2054903 w 2400300"/>
              <a:gd name="connsiteY7" fmla="*/ 704850 h 2800350"/>
              <a:gd name="connsiteX8" fmla="*/ 2209800 w 2400300"/>
              <a:gd name="connsiteY8" fmla="*/ 1028700 h 2800350"/>
              <a:gd name="connsiteX9" fmla="*/ 1835320 w 2400300"/>
              <a:gd name="connsiteY9" fmla="*/ 990600 h 2800350"/>
              <a:gd name="connsiteX10" fmla="*/ 2095500 w 2400300"/>
              <a:gd name="connsiteY10" fmla="*/ 1266825 h 2800350"/>
              <a:gd name="connsiteX11" fmla="*/ 1787695 w 2400300"/>
              <a:gd name="connsiteY11" fmla="*/ 1428750 h 2800350"/>
              <a:gd name="connsiteX12" fmla="*/ 2105025 w 2400300"/>
              <a:gd name="connsiteY12" fmla="*/ 1533525 h 2800350"/>
              <a:gd name="connsiteX13" fmla="*/ 1857375 w 2400300"/>
              <a:gd name="connsiteY13" fmla="*/ 1809750 h 2800350"/>
              <a:gd name="connsiteX14" fmla="*/ 2155147 w 2400300"/>
              <a:gd name="connsiteY14" fmla="*/ 1781175 h 2800350"/>
              <a:gd name="connsiteX15" fmla="*/ 2037356 w 2400300"/>
              <a:gd name="connsiteY15" fmla="*/ 2114550 h 2800350"/>
              <a:gd name="connsiteX16" fmla="*/ 2262275 w 2400300"/>
              <a:gd name="connsiteY16" fmla="*/ 1943100 h 2800350"/>
              <a:gd name="connsiteX17" fmla="*/ 2288011 w 2400300"/>
              <a:gd name="connsiteY17" fmla="*/ 2257425 h 2800350"/>
              <a:gd name="connsiteX18" fmla="*/ 2367217 w 2400300"/>
              <a:gd name="connsiteY18" fmla="*/ 1562100 h 2800350"/>
              <a:gd name="connsiteX19" fmla="*/ 2400300 w 2400300"/>
              <a:gd name="connsiteY19" fmla="*/ 1981200 h 2800350"/>
              <a:gd name="connsiteX20" fmla="*/ 2362200 w 2400300"/>
              <a:gd name="connsiteY20" fmla="*/ 2406642 h 2800350"/>
              <a:gd name="connsiteX21" fmla="*/ 1968492 w 2400300"/>
              <a:gd name="connsiteY21" fmla="*/ 2800350 h 2800350"/>
              <a:gd name="connsiteX22" fmla="*/ 393708 w 2400300"/>
              <a:gd name="connsiteY22" fmla="*/ 2800350 h 2800350"/>
              <a:gd name="connsiteX23" fmla="*/ 0 w 2400300"/>
              <a:gd name="connsiteY23" fmla="*/ 2406642 h 2800350"/>
              <a:gd name="connsiteX24" fmla="*/ 0 w 2400300"/>
              <a:gd name="connsiteY24" fmla="*/ 393708 h 280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400300" h="2800350">
                <a:moveTo>
                  <a:pt x="0" y="393708"/>
                </a:moveTo>
                <a:cubicBezTo>
                  <a:pt x="0" y="176269"/>
                  <a:pt x="176269" y="0"/>
                  <a:pt x="393708" y="0"/>
                </a:cubicBezTo>
                <a:lnTo>
                  <a:pt x="1968492" y="0"/>
                </a:lnTo>
                <a:cubicBezTo>
                  <a:pt x="2185931" y="0"/>
                  <a:pt x="2362200" y="176269"/>
                  <a:pt x="2362200" y="393708"/>
                </a:cubicBezTo>
                <a:lnTo>
                  <a:pt x="2352675" y="1181100"/>
                </a:lnTo>
                <a:cubicBezTo>
                  <a:pt x="2341369" y="1263119"/>
                  <a:pt x="2315086" y="974725"/>
                  <a:pt x="2302386" y="904875"/>
                </a:cubicBezTo>
                <a:cubicBezTo>
                  <a:pt x="2289686" y="835025"/>
                  <a:pt x="2316385" y="792162"/>
                  <a:pt x="2276475" y="762000"/>
                </a:cubicBezTo>
                <a:cubicBezTo>
                  <a:pt x="2236565" y="731838"/>
                  <a:pt x="2137114" y="515938"/>
                  <a:pt x="2054903" y="704850"/>
                </a:cubicBezTo>
                <a:cubicBezTo>
                  <a:pt x="2076958" y="935038"/>
                  <a:pt x="2168841" y="889000"/>
                  <a:pt x="2209800" y="1028700"/>
                </a:cubicBezTo>
                <a:cubicBezTo>
                  <a:pt x="2136606" y="1120775"/>
                  <a:pt x="1970150" y="755650"/>
                  <a:pt x="1835320" y="990600"/>
                </a:cubicBezTo>
                <a:cubicBezTo>
                  <a:pt x="1857144" y="1246187"/>
                  <a:pt x="2111375" y="1123950"/>
                  <a:pt x="2095500" y="1266825"/>
                </a:cubicBezTo>
                <a:cubicBezTo>
                  <a:pt x="2022475" y="1323975"/>
                  <a:pt x="1818366" y="1281113"/>
                  <a:pt x="1787695" y="1428750"/>
                </a:cubicBezTo>
                <a:cubicBezTo>
                  <a:pt x="1854370" y="1752600"/>
                  <a:pt x="2095500" y="1314450"/>
                  <a:pt x="2105025" y="1533525"/>
                </a:cubicBezTo>
                <a:cubicBezTo>
                  <a:pt x="2060575" y="1739900"/>
                  <a:pt x="1882775" y="1584325"/>
                  <a:pt x="1857375" y="1809750"/>
                </a:cubicBezTo>
                <a:cubicBezTo>
                  <a:pt x="1981200" y="1968500"/>
                  <a:pt x="1998239" y="1698625"/>
                  <a:pt x="2155147" y="1781175"/>
                </a:cubicBezTo>
                <a:cubicBezTo>
                  <a:pt x="2102506" y="2032000"/>
                  <a:pt x="2025820" y="1901825"/>
                  <a:pt x="2037356" y="2114550"/>
                </a:cubicBezTo>
                <a:cubicBezTo>
                  <a:pt x="2190252" y="2181225"/>
                  <a:pt x="2219162" y="1927225"/>
                  <a:pt x="2262275" y="1943100"/>
                </a:cubicBezTo>
                <a:cubicBezTo>
                  <a:pt x="2305388" y="1958975"/>
                  <a:pt x="2247790" y="2179637"/>
                  <a:pt x="2288011" y="2257425"/>
                </a:cubicBezTo>
                <a:cubicBezTo>
                  <a:pt x="2386436" y="2205038"/>
                  <a:pt x="2335467" y="1630363"/>
                  <a:pt x="2367217" y="1562100"/>
                </a:cubicBezTo>
                <a:cubicBezTo>
                  <a:pt x="2398967" y="1493838"/>
                  <a:pt x="2393950" y="1911881"/>
                  <a:pt x="2400300" y="1981200"/>
                </a:cubicBezTo>
                <a:lnTo>
                  <a:pt x="2362200" y="2406642"/>
                </a:lnTo>
                <a:cubicBezTo>
                  <a:pt x="2362200" y="2624081"/>
                  <a:pt x="2185931" y="2800350"/>
                  <a:pt x="1968492" y="2800350"/>
                </a:cubicBezTo>
                <a:lnTo>
                  <a:pt x="393708" y="2800350"/>
                </a:lnTo>
                <a:cubicBezTo>
                  <a:pt x="176269" y="2800350"/>
                  <a:pt x="0" y="2624081"/>
                  <a:pt x="0" y="2406642"/>
                </a:cubicBezTo>
                <a:lnTo>
                  <a:pt x="0" y="393708"/>
                </a:lnTo>
                <a:close/>
              </a:path>
            </a:pathLst>
          </a:custGeom>
          <a:gradFill flip="none" rotWithShape="1">
            <a:gsLst>
              <a:gs pos="84488">
                <a:srgbClr val="FBD296">
                  <a:lumMod val="92000"/>
                  <a:lumOff val="8000"/>
                </a:srgbClr>
              </a:gs>
              <a:gs pos="74000">
                <a:srgbClr val="FBCF90"/>
              </a:gs>
              <a:gs pos="0">
                <a:srgbClr val="FBEAC7"/>
              </a:gs>
              <a:gs pos="43000">
                <a:srgbClr val="FAC77D">
                  <a:alpha val="78000"/>
                </a:srgbClr>
              </a:gs>
              <a:gs pos="100000">
                <a:srgbClr val="FBD49C"/>
              </a:gs>
              <a:gs pos="100000">
                <a:srgbClr val="FEE7F2"/>
              </a:gs>
            </a:gsLst>
            <a:path path="circle">
              <a:fillToRect l="50000" t="50000" r="50000" b="50000"/>
            </a:path>
            <a:tileRect/>
          </a:gradFill>
          <a:ln w="95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13" name="Oval 12"/>
          <p:cNvSpPr/>
          <p:nvPr/>
        </p:nvSpPr>
        <p:spPr>
          <a:xfrm>
            <a:off x="6118509" y="2583327"/>
            <a:ext cx="685800" cy="514350"/>
          </a:xfrm>
          <a:prstGeom prst="ellipse">
            <a:avLst/>
          </a:prstGeom>
          <a:solidFill>
            <a:schemeClr val="accent4">
              <a:lumMod val="40000"/>
              <a:lumOff val="60000"/>
            </a:schemeClr>
          </a:solidFill>
          <a:ln w="63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4" name="Oval 13"/>
          <p:cNvSpPr/>
          <p:nvPr/>
        </p:nvSpPr>
        <p:spPr>
          <a:xfrm>
            <a:off x="6363232" y="2781787"/>
            <a:ext cx="152400" cy="128588"/>
          </a:xfrm>
          <a:prstGeom prst="ellipse">
            <a:avLst/>
          </a:prstGeom>
          <a:solidFill>
            <a:schemeClr val="accent4">
              <a:lumMod val="75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5" name="TextBox 14"/>
          <p:cNvSpPr txBox="1"/>
          <p:nvPr/>
        </p:nvSpPr>
        <p:spPr>
          <a:xfrm>
            <a:off x="5486400" y="1601403"/>
            <a:ext cx="542925" cy="276999"/>
          </a:xfrm>
          <a:prstGeom prst="rect">
            <a:avLst/>
          </a:prstGeom>
          <a:noFill/>
        </p:spPr>
        <p:txBody>
          <a:bodyPr wrap="square" rtlCol="0">
            <a:spAutoFit/>
          </a:bodyPr>
          <a:lstStyle/>
          <a:p>
            <a:pPr algn="ctr"/>
            <a:r>
              <a:rPr lang="en-US" sz="1200" dirty="0" smtClean="0">
                <a:latin typeface="Arial" panose="020B0604020202020204" pitchFamily="34" charset="0"/>
                <a:cs typeface="Arial" panose="020B0604020202020204" pitchFamily="34" charset="0"/>
              </a:rPr>
              <a:t>FXR</a:t>
            </a:r>
            <a:endParaRPr lang="en-US" sz="1200" dirty="0">
              <a:latin typeface="Arial" panose="020B0604020202020204" pitchFamily="34" charset="0"/>
              <a:cs typeface="Arial" panose="020B0604020202020204" pitchFamily="34" charset="0"/>
            </a:endParaRPr>
          </a:p>
        </p:txBody>
      </p:sp>
      <p:sp>
        <p:nvSpPr>
          <p:cNvPr id="16" name="TextBox 15"/>
          <p:cNvSpPr txBox="1"/>
          <p:nvPr/>
        </p:nvSpPr>
        <p:spPr>
          <a:xfrm>
            <a:off x="5540012" y="2383901"/>
            <a:ext cx="578497" cy="276999"/>
          </a:xfrm>
          <a:prstGeom prst="rect">
            <a:avLst/>
          </a:prstGeom>
          <a:noFill/>
        </p:spPr>
        <p:txBody>
          <a:bodyPr wrap="square" rtlCol="0">
            <a:spAutoFit/>
          </a:bodyPr>
          <a:lstStyle/>
          <a:p>
            <a:pPr algn="ctr"/>
            <a:r>
              <a:rPr lang="en-US" sz="1200" dirty="0" smtClean="0">
                <a:latin typeface="Arial" panose="020B0604020202020204" pitchFamily="34" charset="0"/>
                <a:cs typeface="Arial" panose="020B0604020202020204" pitchFamily="34" charset="0"/>
              </a:rPr>
              <a:t>SHP</a:t>
            </a:r>
            <a:endParaRPr lang="en-US" sz="1200" dirty="0">
              <a:latin typeface="Arial" panose="020B0604020202020204" pitchFamily="34" charset="0"/>
              <a:cs typeface="Arial" panose="020B0604020202020204" pitchFamily="34" charset="0"/>
            </a:endParaRPr>
          </a:p>
        </p:txBody>
      </p:sp>
      <p:cxnSp>
        <p:nvCxnSpPr>
          <p:cNvPr id="18" name="Straight Arrow Connector 17"/>
          <p:cNvCxnSpPr>
            <a:stCxn id="15" idx="2"/>
          </p:cNvCxnSpPr>
          <p:nvPr/>
        </p:nvCxnSpPr>
        <p:spPr>
          <a:xfrm>
            <a:off x="5757863" y="1878402"/>
            <a:ext cx="0" cy="522160"/>
          </a:xfrm>
          <a:prstGeom prst="straightConnector1">
            <a:avLst/>
          </a:prstGeom>
          <a:ln w="25400">
            <a:solidFill>
              <a:schemeClr val="tx1"/>
            </a:solidFill>
            <a:prstDash val="solid"/>
            <a:tailEnd type="triangle" w="sm" len="med"/>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3227825" y="2946050"/>
            <a:ext cx="121071" cy="137305"/>
          </a:xfrm>
          <a:prstGeom prst="ellipse">
            <a:avLst/>
          </a:prstGeom>
          <a:solidFill>
            <a:schemeClr val="accent4">
              <a:lumMod val="75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pic>
        <p:nvPicPr>
          <p:cNvPr id="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2702" y="1659477"/>
            <a:ext cx="377825" cy="212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0388" y="2620717"/>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333820">
            <a:off x="7289373" y="2800424"/>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Flowchart: Direct Access Storage 22"/>
          <p:cNvSpPr/>
          <p:nvPr/>
        </p:nvSpPr>
        <p:spPr>
          <a:xfrm rot="3182695" flipH="1">
            <a:off x="7097500" y="2360207"/>
            <a:ext cx="252861" cy="133857"/>
          </a:xfrm>
          <a:prstGeom prst="flowChartMagneticDrum">
            <a:avLst/>
          </a:prstGeom>
          <a:solidFill>
            <a:schemeClr val="accent3">
              <a:lumMod val="75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5" name="Flowchart: Direct Access Storage 24"/>
          <p:cNvSpPr/>
          <p:nvPr/>
        </p:nvSpPr>
        <p:spPr>
          <a:xfrm rot="10800000">
            <a:off x="4850444" y="1959102"/>
            <a:ext cx="216736" cy="131887"/>
          </a:xfrm>
          <a:prstGeom prst="flowChartMagneticDrum">
            <a:avLst/>
          </a:prstGeom>
          <a:solidFill>
            <a:schemeClr val="tx2">
              <a:lumMod val="40000"/>
              <a:lumOff val="6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26" name="Straight Arrow Connector 25"/>
          <p:cNvCxnSpPr/>
          <p:nvPr/>
        </p:nvCxnSpPr>
        <p:spPr>
          <a:xfrm flipV="1">
            <a:off x="4755425" y="2042324"/>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5064165" y="203254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sp>
        <p:nvSpPr>
          <p:cNvPr id="28" name="Flowchart: Direct Access Storage 27"/>
          <p:cNvSpPr/>
          <p:nvPr/>
        </p:nvSpPr>
        <p:spPr>
          <a:xfrm rot="10800000">
            <a:off x="4850560" y="2258073"/>
            <a:ext cx="222252" cy="155960"/>
          </a:xfrm>
          <a:prstGeom prst="flowChartMagneticDrum">
            <a:avLst/>
          </a:prstGeom>
          <a:solidFill>
            <a:schemeClr val="tx2">
              <a:lumMod val="40000"/>
              <a:lumOff val="6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29" name="Straight Arrow Connector 28"/>
          <p:cNvCxnSpPr/>
          <p:nvPr/>
        </p:nvCxnSpPr>
        <p:spPr>
          <a:xfrm flipV="1">
            <a:off x="4765066" y="2321043"/>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5073425" y="233069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4729481" y="2013315"/>
            <a:ext cx="723784" cy="276999"/>
          </a:xfrm>
          <a:prstGeom prst="rect">
            <a:avLst/>
          </a:prstGeom>
          <a:noFill/>
        </p:spPr>
        <p:txBody>
          <a:bodyPr wrap="square" rtlCol="0">
            <a:spAutoFit/>
          </a:bodyPr>
          <a:lstStyle/>
          <a:p>
            <a:r>
              <a:rPr lang="en-US" sz="1200" dirty="0" err="1" smtClean="0">
                <a:latin typeface="Arial" panose="020B0604020202020204" pitchFamily="34" charset="0"/>
                <a:cs typeface="Arial" panose="020B0604020202020204" pitchFamily="34" charset="0"/>
              </a:rPr>
              <a:t>Ntcp</a:t>
            </a:r>
            <a:endParaRPr lang="en-US" sz="1200" dirty="0">
              <a:latin typeface="Arial" panose="020B0604020202020204" pitchFamily="34" charset="0"/>
              <a:cs typeface="Arial" panose="020B0604020202020204" pitchFamily="34" charset="0"/>
            </a:endParaRPr>
          </a:p>
        </p:txBody>
      </p:sp>
      <p:sp>
        <p:nvSpPr>
          <p:cNvPr id="32" name="TextBox 31"/>
          <p:cNvSpPr txBox="1"/>
          <p:nvPr/>
        </p:nvSpPr>
        <p:spPr>
          <a:xfrm>
            <a:off x="4569092" y="2361637"/>
            <a:ext cx="894000" cy="276999"/>
          </a:xfrm>
          <a:prstGeom prst="rect">
            <a:avLst/>
          </a:prstGeom>
          <a:noFill/>
        </p:spPr>
        <p:txBody>
          <a:bodyPr wrap="square" rtlCol="0">
            <a:spAutoFit/>
          </a:bodyPr>
          <a:lstStyle/>
          <a:p>
            <a:r>
              <a:rPr lang="en-US" sz="1200" dirty="0" smtClean="0">
                <a:latin typeface="Arial" panose="020B0604020202020204" pitchFamily="34" charset="0"/>
                <a:cs typeface="Arial" panose="020B0604020202020204" pitchFamily="34" charset="0"/>
              </a:rPr>
              <a:t>Oatp1b2</a:t>
            </a:r>
            <a:endParaRPr lang="en-US" sz="1200" dirty="0">
              <a:latin typeface="Arial" panose="020B0604020202020204" pitchFamily="34" charset="0"/>
              <a:cs typeface="Arial" panose="020B0604020202020204" pitchFamily="34" charset="0"/>
            </a:endParaRPr>
          </a:p>
        </p:txBody>
      </p:sp>
      <p:sp>
        <p:nvSpPr>
          <p:cNvPr id="34" name="L-Shape 33"/>
          <p:cNvSpPr/>
          <p:nvPr/>
        </p:nvSpPr>
        <p:spPr>
          <a:xfrm>
            <a:off x="6401764" y="4126461"/>
            <a:ext cx="145894" cy="252866"/>
          </a:xfrm>
          <a:prstGeom prst="corner">
            <a:avLst/>
          </a:prstGeom>
          <a:solidFill>
            <a:srgbClr val="00B050"/>
          </a:solidFill>
          <a:ln w="952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5" name="L-Shape 34"/>
          <p:cNvSpPr/>
          <p:nvPr/>
        </p:nvSpPr>
        <p:spPr>
          <a:xfrm flipH="1">
            <a:off x="6247831" y="4126461"/>
            <a:ext cx="153932" cy="252866"/>
          </a:xfrm>
          <a:prstGeom prst="corner">
            <a:avLst/>
          </a:prstGeom>
          <a:solidFill>
            <a:srgbClr val="00B050"/>
          </a:solidFill>
          <a:ln w="952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6" name="TextBox 35"/>
          <p:cNvSpPr txBox="1"/>
          <p:nvPr/>
        </p:nvSpPr>
        <p:spPr>
          <a:xfrm>
            <a:off x="6414307" y="3968703"/>
            <a:ext cx="800523" cy="369332"/>
          </a:xfrm>
          <a:prstGeom prst="rect">
            <a:avLst/>
          </a:prstGeom>
          <a:noFill/>
        </p:spPr>
        <p:txBody>
          <a:bodyPr wrap="square" rtlCol="0">
            <a:spAutoFit/>
          </a:bodyPr>
          <a:lstStyle/>
          <a:p>
            <a:r>
              <a:rPr lang="en-US" dirty="0" smtClean="0">
                <a:solidFill>
                  <a:srgbClr val="006600"/>
                </a:solidFill>
                <a:latin typeface="Arial" panose="020B0604020202020204" pitchFamily="34" charset="0"/>
                <a:cs typeface="Arial" panose="020B0604020202020204" pitchFamily="34" charset="0"/>
              </a:rPr>
              <a:t>Fgfr4</a:t>
            </a:r>
            <a:endParaRPr lang="en-US" dirty="0">
              <a:solidFill>
                <a:srgbClr val="006600"/>
              </a:solidFill>
              <a:latin typeface="Arial" panose="020B0604020202020204" pitchFamily="34" charset="0"/>
              <a:cs typeface="Arial" panose="020B0604020202020204" pitchFamily="34" charset="0"/>
            </a:endParaRPr>
          </a:p>
        </p:txBody>
      </p:sp>
      <p:sp>
        <p:nvSpPr>
          <p:cNvPr id="37" name="TextBox 36"/>
          <p:cNvSpPr txBox="1"/>
          <p:nvPr/>
        </p:nvSpPr>
        <p:spPr>
          <a:xfrm>
            <a:off x="5943600" y="3225754"/>
            <a:ext cx="800523" cy="307777"/>
          </a:xfrm>
          <a:prstGeom prst="rect">
            <a:avLst/>
          </a:prstGeom>
          <a:noFill/>
        </p:spPr>
        <p:txBody>
          <a:bodyPr wrap="square" rtlCol="0">
            <a:spAutoFit/>
          </a:bodyPr>
          <a:lstStyle/>
          <a:p>
            <a:r>
              <a:rPr lang="en-US" sz="1400" dirty="0" smtClean="0">
                <a:latin typeface="Arial" panose="020B0604020202020204" pitchFamily="34" charset="0"/>
                <a:cs typeface="Arial" panose="020B0604020202020204" pitchFamily="34" charset="0"/>
              </a:rPr>
              <a:t>Cyp7a</a:t>
            </a:r>
            <a:endParaRPr lang="en-US" sz="1400" dirty="0">
              <a:latin typeface="Arial" panose="020B0604020202020204" pitchFamily="34" charset="0"/>
              <a:cs typeface="Arial" panose="020B0604020202020204" pitchFamily="34" charset="0"/>
            </a:endParaRPr>
          </a:p>
        </p:txBody>
      </p:sp>
      <p:sp>
        <p:nvSpPr>
          <p:cNvPr id="38" name="TextBox 37"/>
          <p:cNvSpPr txBox="1"/>
          <p:nvPr/>
        </p:nvSpPr>
        <p:spPr>
          <a:xfrm>
            <a:off x="5949680" y="3488584"/>
            <a:ext cx="946420" cy="307777"/>
          </a:xfrm>
          <a:prstGeom prst="rect">
            <a:avLst/>
          </a:prstGeom>
          <a:noFill/>
        </p:spPr>
        <p:txBody>
          <a:bodyPr wrap="square" rtlCol="0">
            <a:spAutoFit/>
          </a:bodyPr>
          <a:lstStyle/>
          <a:p>
            <a:r>
              <a:rPr lang="en-US" sz="1400" dirty="0" smtClean="0">
                <a:latin typeface="Arial" panose="020B0604020202020204" pitchFamily="34" charset="0"/>
                <a:cs typeface="Arial" panose="020B0604020202020204" pitchFamily="34" charset="0"/>
              </a:rPr>
              <a:t>Cyp8b1</a:t>
            </a:r>
            <a:endParaRPr lang="en-US" sz="1400" dirty="0">
              <a:latin typeface="Arial" panose="020B0604020202020204" pitchFamily="34" charset="0"/>
              <a:cs typeface="Arial" panose="020B0604020202020204" pitchFamily="34" charset="0"/>
            </a:endParaRPr>
          </a:p>
        </p:txBody>
      </p:sp>
      <p:cxnSp>
        <p:nvCxnSpPr>
          <p:cNvPr id="39" name="Straight Arrow Connector 38"/>
          <p:cNvCxnSpPr/>
          <p:nvPr/>
        </p:nvCxnSpPr>
        <p:spPr>
          <a:xfrm>
            <a:off x="7094438" y="2249015"/>
            <a:ext cx="76129" cy="105373"/>
          </a:xfrm>
          <a:prstGeom prst="straightConnector1">
            <a:avLst/>
          </a:prstGeom>
          <a:ln w="254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7285046" y="2513035"/>
            <a:ext cx="68377" cy="83937"/>
          </a:xfrm>
          <a:prstGeom prst="straightConnector1">
            <a:avLst/>
          </a:prstGeom>
          <a:ln w="25400">
            <a:solidFill>
              <a:schemeClr val="tx1"/>
            </a:solidFill>
            <a:tailEnd type="triangle" w="sm" len="sm"/>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rot="2871407">
            <a:off x="6838135" y="2444419"/>
            <a:ext cx="692152" cy="307777"/>
          </a:xfrm>
          <a:prstGeom prst="rect">
            <a:avLst/>
          </a:prstGeom>
          <a:noFill/>
        </p:spPr>
        <p:txBody>
          <a:bodyPr wrap="square" rtlCol="0">
            <a:spAutoFit/>
          </a:bodyPr>
          <a:lstStyle/>
          <a:p>
            <a:r>
              <a:rPr lang="en-US" sz="1400" dirty="0" err="1" smtClean="0">
                <a:latin typeface="Arial" panose="020B0604020202020204" pitchFamily="34" charset="0"/>
                <a:cs typeface="Arial" panose="020B0604020202020204" pitchFamily="34" charset="0"/>
              </a:rPr>
              <a:t>Bsep</a:t>
            </a:r>
            <a:endParaRPr lang="en-US" sz="1200" dirty="0">
              <a:latin typeface="Arial" panose="020B0604020202020204" pitchFamily="34" charset="0"/>
              <a:cs typeface="Arial" panose="020B0604020202020204" pitchFamily="34" charset="0"/>
            </a:endParaRPr>
          </a:p>
        </p:txBody>
      </p:sp>
      <p:pic>
        <p:nvPicPr>
          <p:cNvPr id="4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2179" y="1921003"/>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2253696"/>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3154" y="1912800"/>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 name="Group 44"/>
          <p:cNvGrpSpPr/>
          <p:nvPr/>
        </p:nvGrpSpPr>
        <p:grpSpPr>
          <a:xfrm rot="10800000">
            <a:off x="4747361" y="2968381"/>
            <a:ext cx="465308" cy="229940"/>
            <a:chOff x="1236127" y="3508769"/>
            <a:chExt cx="465308" cy="242887"/>
          </a:xfrm>
        </p:grpSpPr>
        <p:sp>
          <p:nvSpPr>
            <p:cNvPr id="46" name="Flowchart: Direct Access Storage 45"/>
            <p:cNvSpPr/>
            <p:nvPr/>
          </p:nvSpPr>
          <p:spPr>
            <a:xfrm rot="10800000">
              <a:off x="1333385" y="3508769"/>
              <a:ext cx="231893" cy="242887"/>
            </a:xfrm>
            <a:prstGeom prst="flowChartMagneticDrum">
              <a:avLst/>
            </a:prstGeom>
            <a:solidFill>
              <a:schemeClr val="accent3">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47" name="Straight Arrow Connector 46"/>
            <p:cNvCxnSpPr/>
            <p:nvPr/>
          </p:nvCxnSpPr>
          <p:spPr>
            <a:xfrm flipV="1">
              <a:off x="1236127" y="3630212"/>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1564301" y="363030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grpSp>
      <p:grpSp>
        <p:nvGrpSpPr>
          <p:cNvPr id="49" name="Group 48"/>
          <p:cNvGrpSpPr/>
          <p:nvPr/>
        </p:nvGrpSpPr>
        <p:grpSpPr>
          <a:xfrm rot="10800000">
            <a:off x="4729481" y="3427979"/>
            <a:ext cx="465308" cy="197644"/>
            <a:chOff x="1236127" y="3508769"/>
            <a:chExt cx="465308" cy="242887"/>
          </a:xfrm>
        </p:grpSpPr>
        <p:sp>
          <p:nvSpPr>
            <p:cNvPr id="50" name="Flowchart: Direct Access Storage 49"/>
            <p:cNvSpPr/>
            <p:nvPr/>
          </p:nvSpPr>
          <p:spPr>
            <a:xfrm rot="10800000">
              <a:off x="1333385" y="3508769"/>
              <a:ext cx="231893" cy="242887"/>
            </a:xfrm>
            <a:prstGeom prst="flowChartMagneticDrum">
              <a:avLst/>
            </a:prstGeom>
            <a:solidFill>
              <a:schemeClr val="accent3">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51" name="Straight Arrow Connector 50"/>
            <p:cNvCxnSpPr/>
            <p:nvPr/>
          </p:nvCxnSpPr>
          <p:spPr>
            <a:xfrm flipV="1">
              <a:off x="1236127" y="3630212"/>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1564301" y="363030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rot="10800000">
            <a:off x="4729481" y="3815767"/>
            <a:ext cx="465308" cy="168115"/>
            <a:chOff x="1236127" y="3508769"/>
            <a:chExt cx="465308" cy="242887"/>
          </a:xfrm>
        </p:grpSpPr>
        <p:sp>
          <p:nvSpPr>
            <p:cNvPr id="54" name="Flowchart: Direct Access Storage 53"/>
            <p:cNvSpPr/>
            <p:nvPr/>
          </p:nvSpPr>
          <p:spPr>
            <a:xfrm rot="10800000">
              <a:off x="1333385" y="3508769"/>
              <a:ext cx="231893" cy="242887"/>
            </a:xfrm>
            <a:prstGeom prst="flowChartMagneticDrum">
              <a:avLst/>
            </a:prstGeom>
            <a:solidFill>
              <a:schemeClr val="accent3">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55" name="Straight Arrow Connector 54"/>
            <p:cNvCxnSpPr/>
            <p:nvPr/>
          </p:nvCxnSpPr>
          <p:spPr>
            <a:xfrm flipV="1">
              <a:off x="1236127" y="3630212"/>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V="1">
              <a:off x="1564301" y="3630301"/>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grpSp>
      <p:sp>
        <p:nvSpPr>
          <p:cNvPr id="57" name="Flowchart: Direct Access Storage 56"/>
          <p:cNvSpPr/>
          <p:nvPr/>
        </p:nvSpPr>
        <p:spPr>
          <a:xfrm rot="10800000">
            <a:off x="1956792" y="2400562"/>
            <a:ext cx="231893" cy="242887"/>
          </a:xfrm>
          <a:prstGeom prst="flowChartMagneticDrum">
            <a:avLst/>
          </a:prstGeom>
          <a:solidFill>
            <a:schemeClr val="tx2">
              <a:lumMod val="40000"/>
              <a:lumOff val="6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58" name="Straight Arrow Connector 57"/>
          <p:cNvCxnSpPr/>
          <p:nvPr/>
        </p:nvCxnSpPr>
        <p:spPr>
          <a:xfrm flipV="1">
            <a:off x="1871298" y="2521883"/>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flipV="1">
            <a:off x="2198326" y="2512100"/>
            <a:ext cx="137134" cy="123"/>
          </a:xfrm>
          <a:prstGeom prst="straightConnector1">
            <a:avLst/>
          </a:prstGeom>
          <a:ln w="44450">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1836131" y="2187075"/>
            <a:ext cx="723784" cy="276999"/>
          </a:xfrm>
          <a:prstGeom prst="rect">
            <a:avLst/>
          </a:prstGeom>
          <a:noFill/>
        </p:spPr>
        <p:txBody>
          <a:bodyPr wrap="square" rtlCol="0">
            <a:spAutoFit/>
          </a:bodyPr>
          <a:lstStyle/>
          <a:p>
            <a:r>
              <a:rPr lang="en-US" sz="1200" dirty="0" err="1" smtClean="0">
                <a:latin typeface="Arial" panose="020B0604020202020204" pitchFamily="34" charset="0"/>
                <a:cs typeface="Arial" panose="020B0604020202020204" pitchFamily="34" charset="0"/>
              </a:rPr>
              <a:t>Asbt</a:t>
            </a:r>
            <a:endParaRPr lang="en-US" sz="1200" dirty="0">
              <a:latin typeface="Arial" panose="020B0604020202020204" pitchFamily="34" charset="0"/>
              <a:cs typeface="Arial" panose="020B0604020202020204" pitchFamily="34" charset="0"/>
            </a:endParaRPr>
          </a:p>
        </p:txBody>
      </p:sp>
      <p:pic>
        <p:nvPicPr>
          <p:cNvPr id="6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8052" y="2400562"/>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1320" y="2528589"/>
            <a:ext cx="377825" cy="247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6051" y="2502430"/>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1868" y="2236234"/>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5" name="Group 64"/>
          <p:cNvGrpSpPr/>
          <p:nvPr/>
        </p:nvGrpSpPr>
        <p:grpSpPr>
          <a:xfrm>
            <a:off x="3798582" y="3171220"/>
            <a:ext cx="465308" cy="121655"/>
            <a:chOff x="1236127" y="3508769"/>
            <a:chExt cx="465308" cy="242887"/>
          </a:xfrm>
        </p:grpSpPr>
        <p:sp>
          <p:nvSpPr>
            <p:cNvPr id="66" name="Flowchart: Direct Access Storage 65"/>
            <p:cNvSpPr/>
            <p:nvPr/>
          </p:nvSpPr>
          <p:spPr>
            <a:xfrm rot="10800000">
              <a:off x="1333385" y="3508769"/>
              <a:ext cx="231893" cy="242887"/>
            </a:xfrm>
            <a:prstGeom prst="flowChartMagneticDrum">
              <a:avLst/>
            </a:prstGeom>
            <a:solidFill>
              <a:schemeClr val="accent3">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67" name="Straight Arrow Connector 66"/>
            <p:cNvCxnSpPr/>
            <p:nvPr/>
          </p:nvCxnSpPr>
          <p:spPr>
            <a:xfrm flipV="1">
              <a:off x="1236127" y="3630212"/>
              <a:ext cx="137134" cy="123"/>
            </a:xfrm>
            <a:prstGeom prst="straightConnector1">
              <a:avLst/>
            </a:prstGeom>
            <a:ln w="444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flipV="1">
              <a:off x="1564301" y="3630301"/>
              <a:ext cx="137134" cy="123"/>
            </a:xfrm>
            <a:prstGeom prst="straightConnector1">
              <a:avLst/>
            </a:prstGeom>
            <a:ln w="34925">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grpSp>
      <p:sp>
        <p:nvSpPr>
          <p:cNvPr id="69" name="TextBox 68"/>
          <p:cNvSpPr txBox="1"/>
          <p:nvPr/>
        </p:nvSpPr>
        <p:spPr>
          <a:xfrm>
            <a:off x="4777828" y="3925662"/>
            <a:ext cx="723784" cy="276999"/>
          </a:xfrm>
          <a:prstGeom prst="rect">
            <a:avLst/>
          </a:prstGeom>
          <a:noFill/>
        </p:spPr>
        <p:txBody>
          <a:bodyPr wrap="square" rtlCol="0">
            <a:spAutoFit/>
          </a:bodyPr>
          <a:lstStyle/>
          <a:p>
            <a:r>
              <a:rPr lang="en-US" sz="1200" dirty="0" smtClean="0">
                <a:latin typeface="Arial" panose="020B0604020202020204" pitchFamily="34" charset="0"/>
                <a:cs typeface="Arial" panose="020B0604020202020204" pitchFamily="34" charset="0"/>
              </a:rPr>
              <a:t>Mrp4</a:t>
            </a:r>
            <a:endParaRPr lang="en-US" sz="1200" dirty="0">
              <a:latin typeface="Arial" panose="020B0604020202020204" pitchFamily="34" charset="0"/>
              <a:cs typeface="Arial" panose="020B0604020202020204" pitchFamily="34" charset="0"/>
            </a:endParaRPr>
          </a:p>
        </p:txBody>
      </p:sp>
      <p:sp>
        <p:nvSpPr>
          <p:cNvPr id="70" name="TextBox 69"/>
          <p:cNvSpPr txBox="1"/>
          <p:nvPr/>
        </p:nvSpPr>
        <p:spPr>
          <a:xfrm>
            <a:off x="4774475" y="3568474"/>
            <a:ext cx="723784" cy="276999"/>
          </a:xfrm>
          <a:prstGeom prst="rect">
            <a:avLst/>
          </a:prstGeom>
          <a:noFill/>
        </p:spPr>
        <p:txBody>
          <a:bodyPr wrap="square" rtlCol="0">
            <a:spAutoFit/>
          </a:bodyPr>
          <a:lstStyle/>
          <a:p>
            <a:r>
              <a:rPr lang="en-US" sz="1200" dirty="0" smtClean="0">
                <a:latin typeface="Arial" panose="020B0604020202020204" pitchFamily="34" charset="0"/>
                <a:cs typeface="Arial" panose="020B0604020202020204" pitchFamily="34" charset="0"/>
              </a:rPr>
              <a:t>Mrp3</a:t>
            </a:r>
            <a:endParaRPr lang="en-US" sz="1200" dirty="0">
              <a:latin typeface="Arial" panose="020B0604020202020204" pitchFamily="34" charset="0"/>
              <a:cs typeface="Arial" panose="020B0604020202020204" pitchFamily="34" charset="0"/>
            </a:endParaRPr>
          </a:p>
        </p:txBody>
      </p:sp>
      <p:sp>
        <p:nvSpPr>
          <p:cNvPr id="71" name="TextBox 70"/>
          <p:cNvSpPr txBox="1"/>
          <p:nvPr/>
        </p:nvSpPr>
        <p:spPr>
          <a:xfrm>
            <a:off x="4765066" y="2766878"/>
            <a:ext cx="723784" cy="276999"/>
          </a:xfrm>
          <a:prstGeom prst="rect">
            <a:avLst/>
          </a:prstGeom>
          <a:noFill/>
        </p:spPr>
        <p:txBody>
          <a:bodyPr wrap="square" rtlCol="0">
            <a:spAutoFit/>
          </a:bodyPr>
          <a:lstStyle/>
          <a:p>
            <a:r>
              <a:rPr lang="en-US" sz="1200" dirty="0" err="1" smtClean="0">
                <a:latin typeface="Arial" panose="020B0604020202020204" pitchFamily="34" charset="0"/>
                <a:cs typeface="Arial" panose="020B0604020202020204" pitchFamily="34" charset="0"/>
              </a:rPr>
              <a:t>Ost</a:t>
            </a:r>
            <a:r>
              <a:rPr lang="el-GR" sz="1200" dirty="0" smtClean="0">
                <a:latin typeface="Arial" panose="020B0604020202020204" pitchFamily="34" charset="0"/>
                <a:cs typeface="Arial" panose="020B0604020202020204" pitchFamily="34" charset="0"/>
              </a:rPr>
              <a:t>α</a:t>
            </a:r>
            <a:r>
              <a:rPr lang="en-US" sz="1200" dirty="0" smtClean="0">
                <a:latin typeface="Arial" panose="020B0604020202020204" pitchFamily="34" charset="0"/>
                <a:cs typeface="Arial" panose="020B0604020202020204" pitchFamily="34" charset="0"/>
              </a:rPr>
              <a:t>/</a:t>
            </a:r>
            <a:r>
              <a:rPr lang="el-GR" sz="1200" dirty="0" smtClean="0">
                <a:latin typeface="Arial" panose="020B0604020202020204" pitchFamily="34" charset="0"/>
                <a:cs typeface="Arial" panose="020B0604020202020204" pitchFamily="34" charset="0"/>
              </a:rPr>
              <a:t>β</a:t>
            </a:r>
            <a:endParaRPr lang="en-US" sz="1200" dirty="0">
              <a:latin typeface="Arial" panose="020B0604020202020204" pitchFamily="34" charset="0"/>
              <a:cs typeface="Arial" panose="020B0604020202020204" pitchFamily="34" charset="0"/>
            </a:endParaRPr>
          </a:p>
        </p:txBody>
      </p:sp>
      <p:sp>
        <p:nvSpPr>
          <p:cNvPr id="72" name="TextBox 71"/>
          <p:cNvSpPr txBox="1"/>
          <p:nvPr/>
        </p:nvSpPr>
        <p:spPr>
          <a:xfrm>
            <a:off x="3764864" y="2966782"/>
            <a:ext cx="723784" cy="276999"/>
          </a:xfrm>
          <a:prstGeom prst="rect">
            <a:avLst/>
          </a:prstGeom>
          <a:noFill/>
        </p:spPr>
        <p:txBody>
          <a:bodyPr wrap="square" rtlCol="0">
            <a:spAutoFit/>
          </a:bodyPr>
          <a:lstStyle/>
          <a:p>
            <a:r>
              <a:rPr lang="en-US" sz="1200" dirty="0" err="1" smtClean="0">
                <a:latin typeface="Arial" panose="020B0604020202020204" pitchFamily="34" charset="0"/>
                <a:cs typeface="Arial" panose="020B0604020202020204" pitchFamily="34" charset="0"/>
              </a:rPr>
              <a:t>Ost</a:t>
            </a:r>
            <a:r>
              <a:rPr lang="el-GR" sz="1200" dirty="0" smtClean="0">
                <a:latin typeface="Arial" panose="020B0604020202020204" pitchFamily="34" charset="0"/>
                <a:cs typeface="Arial" panose="020B0604020202020204" pitchFamily="34" charset="0"/>
              </a:rPr>
              <a:t>α</a:t>
            </a:r>
            <a:r>
              <a:rPr lang="en-US" sz="1200" dirty="0" smtClean="0">
                <a:latin typeface="Arial" panose="020B0604020202020204" pitchFamily="34" charset="0"/>
                <a:cs typeface="Arial" panose="020B0604020202020204" pitchFamily="34" charset="0"/>
              </a:rPr>
              <a:t>/</a:t>
            </a:r>
            <a:r>
              <a:rPr lang="el-GR" sz="1200" dirty="0" smtClean="0">
                <a:latin typeface="Arial" panose="020B0604020202020204" pitchFamily="34" charset="0"/>
                <a:cs typeface="Arial" panose="020B0604020202020204" pitchFamily="34" charset="0"/>
              </a:rPr>
              <a:t>β</a:t>
            </a:r>
            <a:endParaRPr lang="en-US" sz="1200" dirty="0">
              <a:latin typeface="Arial" panose="020B0604020202020204" pitchFamily="34" charset="0"/>
              <a:cs typeface="Arial" panose="020B0604020202020204" pitchFamily="34" charset="0"/>
            </a:endParaRPr>
          </a:p>
        </p:txBody>
      </p:sp>
      <p:pic>
        <p:nvPicPr>
          <p:cNvPr id="7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5655" y="3412077"/>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9319" y="3172036"/>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5" name="Straight Arrow Connector 74"/>
          <p:cNvCxnSpPr/>
          <p:nvPr/>
        </p:nvCxnSpPr>
        <p:spPr>
          <a:xfrm flipH="1">
            <a:off x="6609380" y="3266493"/>
            <a:ext cx="8344" cy="260136"/>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flipH="1">
            <a:off x="6676821" y="3544215"/>
            <a:ext cx="7454" cy="228396"/>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sp>
        <p:nvSpPr>
          <p:cNvPr id="77" name="TextBox 76"/>
          <p:cNvSpPr txBox="1"/>
          <p:nvPr/>
        </p:nvSpPr>
        <p:spPr>
          <a:xfrm>
            <a:off x="5352097" y="1054981"/>
            <a:ext cx="2124428" cy="338554"/>
          </a:xfrm>
          <a:prstGeom prst="rect">
            <a:avLst/>
          </a:prstGeom>
          <a:noFill/>
        </p:spPr>
        <p:txBody>
          <a:bodyPr wrap="square" rtlCol="0">
            <a:spAutoFit/>
          </a:bodyPr>
          <a:lstStyle/>
          <a:p>
            <a:pPr algn="ctr"/>
            <a:r>
              <a:rPr lang="en-US" sz="1600" cap="small" dirty="0">
                <a:latin typeface="Arial" panose="020B0604020202020204" pitchFamily="34" charset="0"/>
                <a:cs typeface="Arial" panose="020B0604020202020204" pitchFamily="34" charset="0"/>
              </a:rPr>
              <a:t>Hepatocyte</a:t>
            </a:r>
          </a:p>
        </p:txBody>
      </p:sp>
      <p:sp>
        <p:nvSpPr>
          <p:cNvPr id="78" name="TextBox 77"/>
          <p:cNvSpPr txBox="1"/>
          <p:nvPr/>
        </p:nvSpPr>
        <p:spPr>
          <a:xfrm>
            <a:off x="2140493" y="1054981"/>
            <a:ext cx="1174790" cy="338554"/>
          </a:xfrm>
          <a:prstGeom prst="rect">
            <a:avLst/>
          </a:prstGeom>
          <a:noFill/>
        </p:spPr>
        <p:txBody>
          <a:bodyPr wrap="square" rtlCol="0">
            <a:spAutoFit/>
          </a:bodyPr>
          <a:lstStyle/>
          <a:p>
            <a:r>
              <a:rPr lang="en-US" sz="1600" cap="small" dirty="0" err="1" smtClean="0">
                <a:latin typeface="Arial" panose="020B0604020202020204" pitchFamily="34" charset="0"/>
                <a:cs typeface="Arial" panose="020B0604020202020204" pitchFamily="34" charset="0"/>
              </a:rPr>
              <a:t>Ileocyte</a:t>
            </a:r>
            <a:endParaRPr lang="en-US" sz="1600" cap="small" dirty="0">
              <a:latin typeface="Arial" panose="020B0604020202020204" pitchFamily="34" charset="0"/>
              <a:cs typeface="Arial" panose="020B0604020202020204" pitchFamily="34" charset="0"/>
            </a:endParaRPr>
          </a:p>
        </p:txBody>
      </p:sp>
      <p:pic>
        <p:nvPicPr>
          <p:cNvPr id="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267" y="3171981"/>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7802" y="2905377"/>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 name="TextBox 80"/>
          <p:cNvSpPr txBox="1"/>
          <p:nvPr/>
        </p:nvSpPr>
        <p:spPr>
          <a:xfrm>
            <a:off x="3867149" y="1517714"/>
            <a:ext cx="1283987" cy="330347"/>
          </a:xfrm>
          <a:prstGeom prst="rect">
            <a:avLst/>
          </a:prstGeom>
          <a:noFill/>
        </p:spPr>
        <p:txBody>
          <a:bodyPr wrap="square" rtlCol="0">
            <a:spAutoFit/>
          </a:bodyPr>
          <a:lstStyle/>
          <a:p>
            <a:pPr algn="ctr">
              <a:lnSpc>
                <a:spcPts val="900"/>
              </a:lnSpc>
            </a:pPr>
            <a:r>
              <a:rPr lang="en-US" sz="1200" dirty="0" smtClean="0">
                <a:latin typeface="Arial" panose="020B0604020202020204" pitchFamily="34" charset="0"/>
                <a:cs typeface="Arial" panose="020B0604020202020204" pitchFamily="34" charset="0"/>
              </a:rPr>
              <a:t>Systemic Blood Circulation</a:t>
            </a:r>
            <a:endParaRPr lang="en-US" sz="1200" dirty="0">
              <a:latin typeface="Arial" panose="020B0604020202020204" pitchFamily="34" charset="0"/>
              <a:cs typeface="Arial" panose="020B0604020202020204" pitchFamily="34" charset="0"/>
            </a:endParaRPr>
          </a:p>
        </p:txBody>
      </p:sp>
      <p:sp>
        <p:nvSpPr>
          <p:cNvPr id="82" name="TextBox 81"/>
          <p:cNvSpPr txBox="1"/>
          <p:nvPr/>
        </p:nvSpPr>
        <p:spPr>
          <a:xfrm>
            <a:off x="1371688" y="1524247"/>
            <a:ext cx="568177" cy="330347"/>
          </a:xfrm>
          <a:prstGeom prst="rect">
            <a:avLst/>
          </a:prstGeom>
          <a:noFill/>
        </p:spPr>
        <p:txBody>
          <a:bodyPr wrap="square" rtlCol="0">
            <a:spAutoFit/>
          </a:bodyPr>
          <a:lstStyle/>
          <a:p>
            <a:pPr algn="ctr">
              <a:lnSpc>
                <a:spcPts val="900"/>
              </a:lnSpc>
            </a:pPr>
            <a:r>
              <a:rPr lang="en-US" sz="1200" dirty="0" smtClean="0">
                <a:latin typeface="Arial" panose="020B0604020202020204" pitchFamily="34" charset="0"/>
                <a:cs typeface="Arial" panose="020B0604020202020204" pitchFamily="34" charset="0"/>
              </a:rPr>
              <a:t>GI Tract</a:t>
            </a:r>
            <a:endParaRPr lang="en-US" sz="1200" dirty="0">
              <a:latin typeface="Arial" panose="020B0604020202020204" pitchFamily="34" charset="0"/>
              <a:cs typeface="Arial" panose="020B0604020202020204" pitchFamily="34" charset="0"/>
            </a:endParaRPr>
          </a:p>
        </p:txBody>
      </p:sp>
      <p:cxnSp>
        <p:nvCxnSpPr>
          <p:cNvPr id="86" name="Straight Arrow Connector 85"/>
          <p:cNvCxnSpPr/>
          <p:nvPr/>
        </p:nvCxnSpPr>
        <p:spPr>
          <a:xfrm flipV="1">
            <a:off x="3245295" y="3488584"/>
            <a:ext cx="0" cy="261098"/>
          </a:xfrm>
          <a:prstGeom prst="straightConnector1">
            <a:avLst/>
          </a:prstGeom>
          <a:ln w="25400">
            <a:solidFill>
              <a:schemeClr val="bg1">
                <a:lumMod val="50000"/>
              </a:schemeClr>
            </a:solidFill>
            <a:tailEnd type="triangle" w="med" len="med"/>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1341383" y="3259367"/>
            <a:ext cx="589173" cy="246221"/>
          </a:xfrm>
          <a:prstGeom prst="rect">
            <a:avLst/>
          </a:prstGeom>
          <a:noFill/>
        </p:spPr>
        <p:txBody>
          <a:bodyPr wrap="square" rtlCol="0">
            <a:spAutoFit/>
          </a:bodyPr>
          <a:lstStyle/>
          <a:p>
            <a:pPr algn="ctr"/>
            <a:r>
              <a:rPr lang="en-US" sz="1000" dirty="0" smtClean="0">
                <a:solidFill>
                  <a:schemeClr val="bg1"/>
                </a:solidFill>
                <a:latin typeface="Arial" panose="020B0604020202020204" pitchFamily="34" charset="0"/>
                <a:cs typeface="Arial" panose="020B0604020202020204" pitchFamily="34" charset="0"/>
              </a:rPr>
              <a:t>CSA</a:t>
            </a:r>
            <a:endParaRPr lang="en-US" sz="1000" dirty="0">
              <a:solidFill>
                <a:schemeClr val="bg1"/>
              </a:solidFill>
              <a:latin typeface="Arial" panose="020B0604020202020204" pitchFamily="34" charset="0"/>
              <a:cs typeface="Arial" panose="020B0604020202020204" pitchFamily="34" charset="0"/>
            </a:endParaRPr>
          </a:p>
        </p:txBody>
      </p:sp>
      <p:pic>
        <p:nvPicPr>
          <p:cNvPr id="8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3327" y="2449723"/>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1643" y="3200558"/>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7262" y="3151779"/>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1451" y="3389471"/>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3569" y="3541754"/>
            <a:ext cx="377825"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5" name="Straight Arrow Connector 94"/>
          <p:cNvCxnSpPr/>
          <p:nvPr/>
        </p:nvCxnSpPr>
        <p:spPr>
          <a:xfrm flipV="1">
            <a:off x="5236500" y="3560514"/>
            <a:ext cx="0" cy="231127"/>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p:nvPr/>
        </p:nvCxnSpPr>
        <p:spPr>
          <a:xfrm flipV="1">
            <a:off x="5254882" y="3952964"/>
            <a:ext cx="0" cy="231127"/>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grpSp>
        <p:nvGrpSpPr>
          <p:cNvPr id="168" name="Group 167"/>
          <p:cNvGrpSpPr/>
          <p:nvPr/>
        </p:nvGrpSpPr>
        <p:grpSpPr>
          <a:xfrm>
            <a:off x="2596484" y="2513349"/>
            <a:ext cx="3826406" cy="2154112"/>
            <a:chOff x="2596484" y="2513349"/>
            <a:chExt cx="3826406" cy="2154112"/>
          </a:xfrm>
        </p:grpSpPr>
        <p:sp>
          <p:nvSpPr>
            <p:cNvPr id="17" name="TextBox 16"/>
            <p:cNvSpPr txBox="1"/>
            <p:nvPr/>
          </p:nvSpPr>
          <p:spPr>
            <a:xfrm>
              <a:off x="2596484" y="3495668"/>
              <a:ext cx="648811" cy="307777"/>
            </a:xfrm>
            <a:prstGeom prst="rect">
              <a:avLst/>
            </a:prstGeom>
            <a:noFill/>
          </p:spPr>
          <p:txBody>
            <a:bodyPr wrap="square" rtlCol="0">
              <a:spAutoFit/>
            </a:bodyPr>
            <a:lstStyle/>
            <a:p>
              <a:r>
                <a:rPr lang="en-US" sz="1400" dirty="0" smtClean="0">
                  <a:latin typeface="Arial" panose="020B0604020202020204" pitchFamily="34" charset="0"/>
                  <a:cs typeface="Arial" panose="020B0604020202020204" pitchFamily="34" charset="0"/>
                </a:rPr>
                <a:t>Fgf15</a:t>
              </a:r>
              <a:endParaRPr lang="en-US" sz="1400" dirty="0">
                <a:latin typeface="Arial" panose="020B0604020202020204" pitchFamily="34" charset="0"/>
                <a:cs typeface="Arial" panose="020B0604020202020204" pitchFamily="34" charset="0"/>
              </a:endParaRPr>
            </a:p>
          </p:txBody>
        </p:sp>
        <p:sp>
          <p:nvSpPr>
            <p:cNvPr id="24" name="TextBox 23"/>
            <p:cNvSpPr txBox="1"/>
            <p:nvPr/>
          </p:nvSpPr>
          <p:spPr>
            <a:xfrm>
              <a:off x="2596484" y="2513349"/>
              <a:ext cx="648812" cy="307777"/>
            </a:xfrm>
            <a:prstGeom prst="rect">
              <a:avLst/>
            </a:prstGeom>
            <a:noFill/>
          </p:spPr>
          <p:txBody>
            <a:bodyPr wrap="square" rtlCol="0">
              <a:spAutoFit/>
            </a:bodyPr>
            <a:lstStyle/>
            <a:p>
              <a:r>
                <a:rPr lang="en-US" sz="1400" dirty="0" smtClean="0">
                  <a:latin typeface="Arial" panose="020B0604020202020204" pitchFamily="34" charset="0"/>
                  <a:cs typeface="Arial" panose="020B0604020202020204" pitchFamily="34" charset="0"/>
                </a:rPr>
                <a:t>FXR</a:t>
              </a:r>
              <a:endParaRPr lang="en-US" sz="1400" dirty="0">
                <a:latin typeface="Arial" panose="020B0604020202020204" pitchFamily="34" charset="0"/>
                <a:cs typeface="Arial" panose="020B0604020202020204" pitchFamily="34" charset="0"/>
              </a:endParaRPr>
            </a:p>
          </p:txBody>
        </p:sp>
        <p:cxnSp>
          <p:nvCxnSpPr>
            <p:cNvPr id="33" name="Straight Arrow Connector 32"/>
            <p:cNvCxnSpPr/>
            <p:nvPr/>
          </p:nvCxnSpPr>
          <p:spPr>
            <a:xfrm>
              <a:off x="2863184" y="2797629"/>
              <a:ext cx="0" cy="716326"/>
            </a:xfrm>
            <a:prstGeom prst="straightConnector1">
              <a:avLst/>
            </a:prstGeom>
            <a:ln w="25400">
              <a:solidFill>
                <a:schemeClr val="tx1"/>
              </a:solidFill>
              <a:prstDash val="solid"/>
              <a:tailEnd type="triangle" w="sm" len="sm"/>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H="1">
              <a:off x="2863185" y="3803445"/>
              <a:ext cx="1" cy="864016"/>
            </a:xfrm>
            <a:prstGeom prst="line">
              <a:avLst/>
            </a:prstGeom>
            <a:ln w="2540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2891152" y="4667461"/>
              <a:ext cx="3519370" cy="0"/>
            </a:xfrm>
            <a:prstGeom prst="line">
              <a:avLst/>
            </a:prstGeom>
            <a:ln w="2540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6414311" y="4324561"/>
              <a:ext cx="8579" cy="326234"/>
            </a:xfrm>
            <a:prstGeom prst="line">
              <a:avLst/>
            </a:prstGeom>
            <a:ln w="25400">
              <a:solidFill>
                <a:schemeClr val="tx1"/>
              </a:solidFill>
              <a:prstDash val="solid"/>
              <a:headEnd type="triangle"/>
              <a:tailEnd type="none"/>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endCxn id="36" idx="1"/>
            </p:cNvCxnSpPr>
            <p:nvPr/>
          </p:nvCxnSpPr>
          <p:spPr>
            <a:xfrm flipH="1">
              <a:off x="6414307" y="3815767"/>
              <a:ext cx="8583" cy="337602"/>
            </a:xfrm>
            <a:prstGeom prst="line">
              <a:avLst/>
            </a:prstGeom>
            <a:ln w="25400">
              <a:solidFill>
                <a:schemeClr val="tx1"/>
              </a:solidFill>
              <a:prstDash val="solid"/>
              <a:headEnd type="oval"/>
              <a:tailEnd type="none"/>
            </a:ln>
          </p:spPr>
          <p:style>
            <a:lnRef idx="1">
              <a:schemeClr val="accent1"/>
            </a:lnRef>
            <a:fillRef idx="0">
              <a:schemeClr val="accent1"/>
            </a:fillRef>
            <a:effectRef idx="0">
              <a:schemeClr val="accent1"/>
            </a:effectRef>
            <a:fontRef idx="minor">
              <a:schemeClr val="tx1"/>
            </a:fontRef>
          </p:style>
        </p:cxnSp>
      </p:grpSp>
      <p:sp>
        <p:nvSpPr>
          <p:cNvPr id="98" name="TextBox 97"/>
          <p:cNvSpPr txBox="1"/>
          <p:nvPr/>
        </p:nvSpPr>
        <p:spPr>
          <a:xfrm>
            <a:off x="1295400" y="4007131"/>
            <a:ext cx="851514" cy="307905"/>
          </a:xfrm>
          <a:prstGeom prst="rect">
            <a:avLst/>
          </a:prstGeom>
          <a:noFill/>
        </p:spPr>
        <p:txBody>
          <a:bodyPr wrap="square" rtlCol="0">
            <a:spAutoFit/>
          </a:bodyPr>
          <a:lstStyle/>
          <a:p>
            <a:pPr>
              <a:lnSpc>
                <a:spcPts val="800"/>
              </a:lnSpc>
            </a:pPr>
            <a:r>
              <a:rPr lang="en-US" sz="1200" dirty="0" smtClean="0">
                <a:latin typeface="Arial" panose="020B0604020202020204" pitchFamily="34" charset="0"/>
                <a:cs typeface="Arial" panose="020B0604020202020204" pitchFamily="34" charset="0"/>
              </a:rPr>
              <a:t>BA Fecal Excretion </a:t>
            </a:r>
            <a:endParaRPr lang="en-US" sz="1200" dirty="0">
              <a:latin typeface="Arial" panose="020B0604020202020204" pitchFamily="34" charset="0"/>
              <a:cs typeface="Arial" panose="020B0604020202020204" pitchFamily="34" charset="0"/>
            </a:endParaRPr>
          </a:p>
        </p:txBody>
      </p:sp>
      <p:cxnSp>
        <p:nvCxnSpPr>
          <p:cNvPr id="99" name="Straight Arrow Connector 98"/>
          <p:cNvCxnSpPr/>
          <p:nvPr/>
        </p:nvCxnSpPr>
        <p:spPr>
          <a:xfrm flipV="1">
            <a:off x="2012141" y="4007131"/>
            <a:ext cx="0" cy="231127"/>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V="1">
            <a:off x="5071265" y="5264901"/>
            <a:ext cx="291974" cy="7539"/>
          </a:xfrm>
          <a:prstGeom prst="straightConnector1">
            <a:avLst/>
          </a:prstGeom>
          <a:ln w="25400" cmpd="sng">
            <a:solidFill>
              <a:schemeClr val="tx1"/>
            </a:solidFill>
            <a:prstDash val="solid"/>
            <a:tailEnd type="triangle" w="sm" len="sm"/>
          </a:ln>
        </p:spPr>
        <p:style>
          <a:lnRef idx="1">
            <a:schemeClr val="accent1"/>
          </a:lnRef>
          <a:fillRef idx="0">
            <a:schemeClr val="accent1"/>
          </a:fillRef>
          <a:effectRef idx="0">
            <a:schemeClr val="accent1"/>
          </a:effectRef>
          <a:fontRef idx="minor">
            <a:schemeClr val="tx1"/>
          </a:fontRef>
        </p:style>
      </p:cxnSp>
      <p:sp>
        <p:nvSpPr>
          <p:cNvPr id="101" name="TextBox 100"/>
          <p:cNvSpPr txBox="1"/>
          <p:nvPr/>
        </p:nvSpPr>
        <p:spPr>
          <a:xfrm>
            <a:off x="5600843" y="5009904"/>
            <a:ext cx="239614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Increased  signaling</a:t>
            </a:r>
            <a:endParaRPr lang="en-US" dirty="0">
              <a:latin typeface="Arial" panose="020B0604020202020204" pitchFamily="34" charset="0"/>
              <a:cs typeface="Arial" panose="020B0604020202020204" pitchFamily="34" charset="0"/>
            </a:endParaRPr>
          </a:p>
        </p:txBody>
      </p:sp>
      <p:cxnSp>
        <p:nvCxnSpPr>
          <p:cNvPr id="102" name="Straight Arrow Connector 101"/>
          <p:cNvCxnSpPr/>
          <p:nvPr/>
        </p:nvCxnSpPr>
        <p:spPr>
          <a:xfrm flipV="1">
            <a:off x="1269170" y="5464083"/>
            <a:ext cx="0" cy="231127"/>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sp>
        <p:nvSpPr>
          <p:cNvPr id="103" name="TextBox 102"/>
          <p:cNvSpPr txBox="1"/>
          <p:nvPr/>
        </p:nvSpPr>
        <p:spPr>
          <a:xfrm>
            <a:off x="1435638" y="5464080"/>
            <a:ext cx="3151957"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Increased Gene Expression</a:t>
            </a:r>
            <a:endParaRPr lang="en-US" dirty="0">
              <a:latin typeface="Arial" panose="020B0604020202020204" pitchFamily="34" charset="0"/>
              <a:cs typeface="Arial" panose="020B0604020202020204" pitchFamily="34" charset="0"/>
            </a:endParaRPr>
          </a:p>
        </p:txBody>
      </p:sp>
      <p:cxnSp>
        <p:nvCxnSpPr>
          <p:cNvPr id="104" name="Straight Arrow Connector 103"/>
          <p:cNvCxnSpPr/>
          <p:nvPr/>
        </p:nvCxnSpPr>
        <p:spPr>
          <a:xfrm>
            <a:off x="5147310" y="5522316"/>
            <a:ext cx="1688" cy="218762"/>
          </a:xfrm>
          <a:prstGeom prst="straightConnector1">
            <a:avLst/>
          </a:prstGeom>
          <a:ln w="25400">
            <a:solidFill>
              <a:schemeClr val="bg1">
                <a:lumMod val="50000"/>
              </a:schemeClr>
            </a:solidFill>
            <a:tailEnd type="triangle" w="med" len="med"/>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5499810" y="5464079"/>
            <a:ext cx="3143120"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Decreased Gene Expression</a:t>
            </a:r>
            <a:endParaRPr lang="en-US" dirty="0">
              <a:latin typeface="Arial" panose="020B0604020202020204" pitchFamily="34" charset="0"/>
              <a:cs typeface="Arial" panose="020B0604020202020204" pitchFamily="34" charset="0"/>
            </a:endParaRPr>
          </a:p>
        </p:txBody>
      </p:sp>
      <p:pic>
        <p:nvPicPr>
          <p:cNvPr id="10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0714" y="5004755"/>
            <a:ext cx="544101" cy="247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7" name="TextBox 106"/>
          <p:cNvSpPr txBox="1"/>
          <p:nvPr/>
        </p:nvSpPr>
        <p:spPr>
          <a:xfrm>
            <a:off x="1489338" y="5009904"/>
            <a:ext cx="3151957"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Bile Acid Molecule</a:t>
            </a:r>
            <a:endParaRPr lang="en-US" dirty="0">
              <a:latin typeface="Arial" panose="020B0604020202020204" pitchFamily="34" charset="0"/>
              <a:cs typeface="Arial" panose="020B0604020202020204" pitchFamily="34" charset="0"/>
            </a:endParaRPr>
          </a:p>
        </p:txBody>
      </p:sp>
      <p:cxnSp>
        <p:nvCxnSpPr>
          <p:cNvPr id="118" name="Straight Arrow Connector 117"/>
          <p:cNvCxnSpPr/>
          <p:nvPr/>
        </p:nvCxnSpPr>
        <p:spPr>
          <a:xfrm flipH="1">
            <a:off x="2260521" y="2183433"/>
            <a:ext cx="12744" cy="305239"/>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cxnSp>
        <p:nvCxnSpPr>
          <p:cNvPr id="125" name="Straight Arrow Connector 124"/>
          <p:cNvCxnSpPr/>
          <p:nvPr/>
        </p:nvCxnSpPr>
        <p:spPr>
          <a:xfrm flipV="1">
            <a:off x="7353423" y="2605021"/>
            <a:ext cx="0" cy="231127"/>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grpSp>
        <p:nvGrpSpPr>
          <p:cNvPr id="169" name="Group 168"/>
          <p:cNvGrpSpPr/>
          <p:nvPr/>
        </p:nvGrpSpPr>
        <p:grpSpPr>
          <a:xfrm>
            <a:off x="2198023" y="1739180"/>
            <a:ext cx="1047273" cy="720229"/>
            <a:chOff x="2198023" y="1739180"/>
            <a:chExt cx="1047273" cy="720229"/>
          </a:xfrm>
        </p:grpSpPr>
        <p:sp>
          <p:nvSpPr>
            <p:cNvPr id="140" name="TextBox 139"/>
            <p:cNvSpPr txBox="1"/>
            <p:nvPr/>
          </p:nvSpPr>
          <p:spPr>
            <a:xfrm>
              <a:off x="2596485" y="1739180"/>
              <a:ext cx="648811" cy="307777"/>
            </a:xfrm>
            <a:prstGeom prst="rect">
              <a:avLst/>
            </a:prstGeom>
            <a:noFill/>
          </p:spPr>
          <p:txBody>
            <a:bodyPr wrap="square" rtlCol="0">
              <a:spAutoFit/>
            </a:bodyPr>
            <a:lstStyle/>
            <a:p>
              <a:r>
                <a:rPr lang="en-US" sz="1400" dirty="0" err="1" smtClean="0">
                  <a:latin typeface="Arial" panose="020B0604020202020204" pitchFamily="34" charset="0"/>
                  <a:cs typeface="Arial" panose="020B0604020202020204" pitchFamily="34" charset="0"/>
                </a:rPr>
                <a:t>Shp</a:t>
              </a:r>
              <a:endParaRPr lang="en-US" sz="1400" dirty="0">
                <a:latin typeface="Arial" panose="020B0604020202020204" pitchFamily="34" charset="0"/>
                <a:cs typeface="Arial" panose="020B0604020202020204" pitchFamily="34" charset="0"/>
              </a:endParaRPr>
            </a:p>
          </p:txBody>
        </p:sp>
        <p:cxnSp>
          <p:nvCxnSpPr>
            <p:cNvPr id="141" name="Straight Arrow Connector 140"/>
            <p:cNvCxnSpPr/>
            <p:nvPr/>
          </p:nvCxnSpPr>
          <p:spPr>
            <a:xfrm flipH="1" flipV="1">
              <a:off x="2799145" y="2030575"/>
              <a:ext cx="11802" cy="428834"/>
            </a:xfrm>
            <a:prstGeom prst="straightConnector1">
              <a:avLst/>
            </a:prstGeom>
            <a:ln w="25400">
              <a:solidFill>
                <a:schemeClr val="tx1"/>
              </a:solidFill>
              <a:prstDash val="solid"/>
              <a:tailEnd type="triangle" w="sm" len="sm"/>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a:stCxn id="60" idx="0"/>
            </p:cNvCxnSpPr>
            <p:nvPr/>
          </p:nvCxnSpPr>
          <p:spPr>
            <a:xfrm flipV="1">
              <a:off x="2198023" y="1959101"/>
              <a:ext cx="398461" cy="227974"/>
            </a:xfrm>
            <a:prstGeom prst="line">
              <a:avLst/>
            </a:prstGeom>
            <a:ln w="25400">
              <a:solidFill>
                <a:schemeClr val="tx1"/>
              </a:solidFill>
              <a:prstDash val="solid"/>
              <a:headEnd type="oval"/>
              <a:tailEnd type="none"/>
            </a:ln>
          </p:spPr>
          <p:style>
            <a:lnRef idx="1">
              <a:schemeClr val="accent1"/>
            </a:lnRef>
            <a:fillRef idx="0">
              <a:schemeClr val="accent1"/>
            </a:fillRef>
            <a:effectRef idx="0">
              <a:schemeClr val="accent1"/>
            </a:effectRef>
            <a:fontRef idx="minor">
              <a:schemeClr val="tx1"/>
            </a:fontRef>
          </p:style>
        </p:cxnSp>
      </p:grpSp>
      <p:cxnSp>
        <p:nvCxnSpPr>
          <p:cNvPr id="150" name="Straight Connector 149"/>
          <p:cNvCxnSpPr/>
          <p:nvPr/>
        </p:nvCxnSpPr>
        <p:spPr>
          <a:xfrm flipH="1">
            <a:off x="4999465" y="5925325"/>
            <a:ext cx="453800" cy="1"/>
          </a:xfrm>
          <a:prstGeom prst="line">
            <a:avLst/>
          </a:prstGeom>
          <a:ln w="25400">
            <a:solidFill>
              <a:schemeClr val="tx1"/>
            </a:solidFill>
            <a:prstDash val="solid"/>
            <a:headEnd type="oval"/>
            <a:tailEnd type="none"/>
          </a:ln>
        </p:spPr>
        <p:style>
          <a:lnRef idx="1">
            <a:schemeClr val="accent1"/>
          </a:lnRef>
          <a:fillRef idx="0">
            <a:schemeClr val="accent1"/>
          </a:fillRef>
          <a:effectRef idx="0">
            <a:schemeClr val="accent1"/>
          </a:effectRef>
          <a:fontRef idx="minor">
            <a:schemeClr val="tx1"/>
          </a:fontRef>
        </p:style>
      </p:cxnSp>
      <p:sp>
        <p:nvSpPr>
          <p:cNvPr id="154" name="TextBox 153"/>
          <p:cNvSpPr txBox="1"/>
          <p:nvPr/>
        </p:nvSpPr>
        <p:spPr>
          <a:xfrm>
            <a:off x="5606237" y="5709966"/>
            <a:ext cx="239614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Inhibition Effects</a:t>
            </a:r>
            <a:endParaRPr lang="en-US" dirty="0">
              <a:latin typeface="Arial" panose="020B0604020202020204" pitchFamily="34" charset="0"/>
              <a:cs typeface="Arial" panose="020B0604020202020204" pitchFamily="34" charset="0"/>
            </a:endParaRPr>
          </a:p>
        </p:txBody>
      </p:sp>
      <p:sp>
        <p:nvSpPr>
          <p:cNvPr id="157" name="Rectangle 6"/>
          <p:cNvSpPr>
            <a:spLocks noChangeArrowheads="1"/>
          </p:cNvSpPr>
          <p:nvPr/>
        </p:nvSpPr>
        <p:spPr bwMode="auto">
          <a:xfrm>
            <a:off x="381000" y="202980"/>
            <a:ext cx="7467600" cy="925512"/>
          </a:xfrm>
          <a:prstGeom prst="rect">
            <a:avLst/>
          </a:prstGeom>
          <a:noFill/>
          <a:ln w="9525">
            <a:noFill/>
            <a:miter lim="800000"/>
            <a:headEnd/>
            <a:tailEnd/>
          </a:ln>
          <a:effectLst/>
        </p:spPr>
        <p:txBody>
          <a:bodyPr lIns="91440" tIns="45720" rIns="91440" bIns="45720" anchor="b">
            <a:scene3d>
              <a:camera prst="orthographicFront"/>
              <a:lightRig rig="threePt" dir="t"/>
            </a:scene3d>
            <a:sp3d extrusionH="57150">
              <a:bevelT/>
            </a:sp3d>
          </a:bodyPr>
          <a:lstStyle/>
          <a:p>
            <a:pPr>
              <a:defRPr/>
            </a:pPr>
            <a:r>
              <a:rPr lang="en-US" sz="2400" b="1" dirty="0">
                <a:solidFill>
                  <a:srgbClr val="002B82"/>
                </a:solidFill>
                <a:latin typeface="Arial" panose="020B0604020202020204" pitchFamily="34" charset="0"/>
                <a:cs typeface="Arial" panose="020B0604020202020204" pitchFamily="34" charset="0"/>
              </a:rPr>
              <a:t>Bile Acids </a:t>
            </a:r>
            <a:r>
              <a:rPr lang="en-US" sz="2400" b="1" dirty="0" smtClean="0">
                <a:solidFill>
                  <a:srgbClr val="002B82"/>
                </a:solidFill>
                <a:latin typeface="Arial" panose="020B0604020202020204" pitchFamily="34" charset="0"/>
                <a:cs typeface="Arial" panose="020B0604020202020204" pitchFamily="34" charset="0"/>
              </a:rPr>
              <a:t>Regulate Their Own Homeostasis</a:t>
            </a:r>
            <a:endParaRPr lang="en-US" altLang="zh-CN" sz="2400" b="1" dirty="0">
              <a:solidFill>
                <a:srgbClr val="002B82"/>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cxnSp>
        <p:nvCxnSpPr>
          <p:cNvPr id="161" name="Straight Connector 160"/>
          <p:cNvCxnSpPr>
            <a:stCxn id="37" idx="0"/>
            <a:endCxn id="16" idx="2"/>
          </p:cNvCxnSpPr>
          <p:nvPr/>
        </p:nvCxnSpPr>
        <p:spPr>
          <a:xfrm flipH="1" flipV="1">
            <a:off x="5829261" y="2660900"/>
            <a:ext cx="514601" cy="564854"/>
          </a:xfrm>
          <a:prstGeom prst="line">
            <a:avLst/>
          </a:prstGeom>
          <a:ln w="25400">
            <a:solidFill>
              <a:schemeClr val="tx1"/>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a:stCxn id="38" idx="1"/>
            <a:endCxn id="16" idx="2"/>
          </p:cNvCxnSpPr>
          <p:nvPr/>
        </p:nvCxnSpPr>
        <p:spPr>
          <a:xfrm flipH="1" flipV="1">
            <a:off x="5829261" y="2660900"/>
            <a:ext cx="120419" cy="981573"/>
          </a:xfrm>
          <a:prstGeom prst="line">
            <a:avLst/>
          </a:prstGeom>
          <a:ln w="25400">
            <a:solidFill>
              <a:schemeClr val="tx1"/>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a:off x="5363239" y="2276679"/>
            <a:ext cx="269970" cy="225751"/>
          </a:xfrm>
          <a:prstGeom prst="line">
            <a:avLst/>
          </a:prstGeom>
          <a:ln w="25400">
            <a:solidFill>
              <a:schemeClr val="tx1"/>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173" name="Straight Arrow Connector 172"/>
          <p:cNvCxnSpPr/>
          <p:nvPr/>
        </p:nvCxnSpPr>
        <p:spPr>
          <a:xfrm flipH="1">
            <a:off x="5236500" y="1871534"/>
            <a:ext cx="12744" cy="305239"/>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cxnSp>
        <p:nvCxnSpPr>
          <p:cNvPr id="174" name="Straight Arrow Connector 173"/>
          <p:cNvCxnSpPr/>
          <p:nvPr/>
        </p:nvCxnSpPr>
        <p:spPr>
          <a:xfrm flipH="1">
            <a:off x="5304864" y="2297103"/>
            <a:ext cx="12744" cy="305239"/>
          </a:xfrm>
          <a:prstGeom prst="straightConnector1">
            <a:avLst/>
          </a:prstGeom>
          <a:ln w="25400">
            <a:solidFill>
              <a:srgbClr val="C00000"/>
            </a:solidFill>
            <a:tailEnd type="triangle" w="med" len="med"/>
          </a:ln>
        </p:spPr>
        <p:style>
          <a:lnRef idx="1">
            <a:schemeClr val="accent1"/>
          </a:lnRef>
          <a:fillRef idx="0">
            <a:schemeClr val="accent1"/>
          </a:fillRef>
          <a:effectRef idx="0">
            <a:schemeClr val="accent1"/>
          </a:effectRef>
          <a:fontRef idx="minor">
            <a:schemeClr val="tx1"/>
          </a:fontRef>
        </p:style>
      </p:cxnSp>
      <p:cxnSp>
        <p:nvCxnSpPr>
          <p:cNvPr id="176" name="Straight Arrow Connector 175"/>
          <p:cNvCxnSpPr>
            <a:endCxn id="64" idx="1"/>
          </p:cNvCxnSpPr>
          <p:nvPr/>
        </p:nvCxnSpPr>
        <p:spPr>
          <a:xfrm>
            <a:off x="5949680" y="1746176"/>
            <a:ext cx="872188" cy="584515"/>
          </a:xfrm>
          <a:prstGeom prst="straightConnector1">
            <a:avLst/>
          </a:prstGeom>
          <a:ln w="25400">
            <a:solidFill>
              <a:schemeClr val="tx1"/>
            </a:solidFill>
            <a:prstDash val="solid"/>
            <a:tailEnd type="triangle" w="sm" len="med"/>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96347993"/>
      </p:ext>
    </p:extLst>
  </p:cSld>
  <p:clrMapOvr>
    <a:masterClrMapping/>
  </p:clrMapOvr>
  <mc:AlternateContent xmlns:mc="http://schemas.openxmlformats.org/markup-compatibility/2006" xmlns:p14="http://schemas.microsoft.com/office/powerpoint/2010/main">
    <mc:Choice Requires="p14">
      <p:transition spd="slow" p14:dur="2000" advTm="99471"/>
    </mc:Choice>
    <mc:Fallback xmlns="">
      <p:transition spd="slow" advTm="994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68"/>
                                        </p:tgtEl>
                                        <p:attrNameLst>
                                          <p:attrName>style.visibility</p:attrName>
                                        </p:attrNameLst>
                                      </p:cBhvr>
                                      <p:to>
                                        <p:strVal val="visible"/>
                                      </p:to>
                                    </p:set>
                                    <p:animEffect transition="in" filter="randombar(horizontal)">
                                      <p:cBhvr>
                                        <p:cTn id="7" dur="500"/>
                                        <p:tgtEl>
                                          <p:spTgt spid="168"/>
                                        </p:tgtEl>
                                      </p:cBhvr>
                                    </p:animEffect>
                                  </p:childTnLst>
                                </p:cTn>
                              </p:par>
                              <p:par>
                                <p:cTn id="8" presetID="14" presetClass="entr" presetSubtype="10" fill="hold" nodeType="withEffect">
                                  <p:stCondLst>
                                    <p:cond delay="0"/>
                                  </p:stCondLst>
                                  <p:childTnLst>
                                    <p:set>
                                      <p:cBhvr>
                                        <p:cTn id="9" dur="1" fill="hold">
                                          <p:stCondLst>
                                            <p:cond delay="0"/>
                                          </p:stCondLst>
                                        </p:cTn>
                                        <p:tgtEl>
                                          <p:spTgt spid="86"/>
                                        </p:tgtEl>
                                        <p:attrNameLst>
                                          <p:attrName>style.visibility</p:attrName>
                                        </p:attrNameLst>
                                      </p:cBhvr>
                                      <p:to>
                                        <p:strVal val="visible"/>
                                      </p:to>
                                    </p:set>
                                    <p:animEffect transition="in" filter="randombar(horizontal)">
                                      <p:cBhvr>
                                        <p:cTn id="10"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6" name="Rectangle 5"/>
          <p:cNvSpPr/>
          <p:nvPr/>
        </p:nvSpPr>
        <p:spPr>
          <a:xfrm>
            <a:off x="4223430" y="4881593"/>
            <a:ext cx="2304300" cy="1459284"/>
          </a:xfrm>
          <a:prstGeom prst="rect">
            <a:avLst/>
          </a:prstGeom>
          <a:solidFill>
            <a:srgbClr val="FFD5FF">
              <a:alpha val="41000"/>
            </a:srgbClr>
          </a:solidFill>
          <a:ln w="9525">
            <a:solidFill>
              <a:srgbClr val="D3D5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02086" name="Rectangle 6"/>
          <p:cNvSpPr>
            <a:spLocks noChangeArrowheads="1"/>
          </p:cNvSpPr>
          <p:nvPr/>
        </p:nvSpPr>
        <p:spPr bwMode="auto">
          <a:xfrm>
            <a:off x="309045" y="395005"/>
            <a:ext cx="7467600" cy="729695"/>
          </a:xfrm>
          <a:prstGeom prst="rect">
            <a:avLst/>
          </a:prstGeom>
          <a:noFill/>
          <a:ln w="9525">
            <a:noFill/>
            <a:miter lim="800000"/>
            <a:headEnd/>
            <a:tailEnd/>
          </a:ln>
          <a:effectLst/>
        </p:spPr>
        <p:txBody>
          <a:bodyPr lIns="91440" tIns="45720" rIns="91440" bIns="45720" anchor="b">
            <a:scene3d>
              <a:camera prst="orthographicFront"/>
              <a:lightRig rig="threePt" dir="t"/>
            </a:scene3d>
            <a:sp3d extrusionH="57150">
              <a:bevelT/>
            </a:sp3d>
          </a:bodyPr>
          <a:lstStyle/>
          <a:p>
            <a:pPr>
              <a:defRPr/>
            </a:pPr>
            <a:r>
              <a:rPr lang="en-US" altLang="zh-CN" sz="3500" b="1" dirty="0" smtClean="0">
                <a:solidFill>
                  <a:srgbClr val="0000CC"/>
                </a:solidFill>
                <a:effectLst>
                  <a:outerShdw blurRad="50800" dist="38100" dir="2700000" algn="tl" rotWithShape="0">
                    <a:prstClr val="black">
                      <a:alpha val="40000"/>
                    </a:prstClr>
                  </a:outerShdw>
                </a:effectLst>
                <a:latin typeface="Arial" panose="020B0604020202020204" pitchFamily="34" charset="0"/>
                <a:cs typeface="Arial" pitchFamily="34" charset="0"/>
              </a:rPr>
              <a:t>Biosynthesis of Bile Acids</a:t>
            </a:r>
            <a:endParaRPr lang="en-US" altLang="zh-CN" sz="3500" b="1" dirty="0">
              <a:solidFill>
                <a:srgbClr val="0000CC"/>
              </a:solidFill>
              <a:effectLst>
                <a:outerShdw blurRad="50800" dist="38100" dir="2700000" algn="tl" rotWithShape="0">
                  <a:prstClr val="black">
                    <a:alpha val="40000"/>
                  </a:prstClr>
                </a:outerShdw>
              </a:effectLst>
              <a:latin typeface="Arial" pitchFamily="34" charset="0"/>
              <a:cs typeface="Arial" pitchFamily="34" charset="0"/>
            </a:endParaRPr>
          </a:p>
        </p:txBody>
      </p:sp>
      <p:pic>
        <p:nvPicPr>
          <p:cNvPr id="77" name="Picture 76"/>
          <p:cNvPicPr/>
          <p:nvPr/>
        </p:nvPicPr>
        <p:blipFill>
          <a:blip r:embed="rId4" cstate="print">
            <a:extLst>
              <a:ext uri="{28A0092B-C50C-407E-A947-70E740481C1C}">
                <a14:useLocalDpi xmlns:a14="http://schemas.microsoft.com/office/drawing/2010/main" val="0"/>
              </a:ext>
            </a:extLst>
          </a:blip>
          <a:stretch>
            <a:fillRect/>
          </a:stretch>
        </p:blipFill>
        <p:spPr>
          <a:xfrm>
            <a:off x="769905" y="1497012"/>
            <a:ext cx="2986042" cy="4843865"/>
          </a:xfrm>
          <a:prstGeom prst="rect">
            <a:avLst/>
          </a:prstGeom>
        </p:spPr>
      </p:pic>
      <p:sp>
        <p:nvSpPr>
          <p:cNvPr id="2" name="TextBox 1"/>
          <p:cNvSpPr txBox="1"/>
          <p:nvPr/>
        </p:nvSpPr>
        <p:spPr>
          <a:xfrm>
            <a:off x="769905" y="6040003"/>
            <a:ext cx="669660" cy="307777"/>
          </a:xfrm>
          <a:prstGeom prst="rect">
            <a:avLst/>
          </a:prstGeom>
          <a:noFill/>
        </p:spPr>
        <p:txBody>
          <a:bodyPr wrap="square" rtlCol="0">
            <a:spAutoFit/>
          </a:bodyPr>
          <a:lstStyle/>
          <a:p>
            <a:r>
              <a:rPr lang="en-US" sz="1400" b="1" dirty="0" smtClean="0">
                <a:solidFill>
                  <a:srgbClr val="003366"/>
                </a:solidFill>
                <a:latin typeface="Arial" panose="020B0604020202020204" pitchFamily="34" charset="0"/>
                <a:cs typeface="Arial" panose="020B0604020202020204" pitchFamily="34" charset="0"/>
              </a:rPr>
              <a:t>Liver</a:t>
            </a:r>
            <a:endParaRPr lang="en-US" sz="1400" b="1" dirty="0">
              <a:solidFill>
                <a:srgbClr val="003366"/>
              </a:solidFill>
              <a:latin typeface="Arial" panose="020B0604020202020204" pitchFamily="34" charset="0"/>
              <a:cs typeface="Arial" panose="020B0604020202020204" pitchFamily="34" charset="0"/>
            </a:endParaRPr>
          </a:p>
        </p:txBody>
      </p:sp>
      <p:cxnSp>
        <p:nvCxnSpPr>
          <p:cNvPr id="4" name="Straight Arrow Connector 3"/>
          <p:cNvCxnSpPr/>
          <p:nvPr/>
        </p:nvCxnSpPr>
        <p:spPr>
          <a:xfrm>
            <a:off x="2958990" y="5694895"/>
            <a:ext cx="1997060" cy="0"/>
          </a:xfrm>
          <a:prstGeom prst="straightConnector1">
            <a:avLst/>
          </a:prstGeom>
          <a:ln w="158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a:off x="3230570" y="6154736"/>
            <a:ext cx="1997060" cy="0"/>
          </a:xfrm>
          <a:prstGeom prst="straightConnector1">
            <a:avLst/>
          </a:prstGeom>
          <a:ln w="1905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5024472" y="5541275"/>
            <a:ext cx="806505" cy="26883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3" name="TextBox 82"/>
          <p:cNvSpPr txBox="1"/>
          <p:nvPr/>
        </p:nvSpPr>
        <p:spPr>
          <a:xfrm>
            <a:off x="5092894" y="5541275"/>
            <a:ext cx="669660" cy="307777"/>
          </a:xfrm>
          <a:prstGeom prst="rect">
            <a:avLst/>
          </a:prstGeom>
          <a:noFill/>
        </p:spPr>
        <p:txBody>
          <a:bodyPr wrap="square" rtlCol="0">
            <a:spAutoFit/>
          </a:bodyPr>
          <a:lstStyle/>
          <a:p>
            <a:r>
              <a:rPr lang="en-US" sz="1400" b="1" dirty="0" smtClean="0">
                <a:solidFill>
                  <a:srgbClr val="003366"/>
                </a:solidFill>
                <a:latin typeface="Arial" panose="020B0604020202020204" pitchFamily="34" charset="0"/>
                <a:cs typeface="Arial" panose="020B0604020202020204" pitchFamily="34" charset="0"/>
              </a:rPr>
              <a:t>DCA</a:t>
            </a:r>
            <a:endParaRPr lang="en-US" sz="1400" b="1" dirty="0">
              <a:solidFill>
                <a:srgbClr val="003366"/>
              </a:solidFill>
              <a:latin typeface="Arial" panose="020B0604020202020204" pitchFamily="34" charset="0"/>
              <a:cs typeface="Arial" panose="020B0604020202020204" pitchFamily="34" charset="0"/>
            </a:endParaRPr>
          </a:p>
        </p:txBody>
      </p:sp>
      <p:sp>
        <p:nvSpPr>
          <p:cNvPr id="84" name="Rounded Rectangle 83"/>
          <p:cNvSpPr/>
          <p:nvPr/>
        </p:nvSpPr>
        <p:spPr>
          <a:xfrm>
            <a:off x="5224288" y="6039789"/>
            <a:ext cx="806505" cy="268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5" name="TextBox 84"/>
          <p:cNvSpPr txBox="1"/>
          <p:nvPr/>
        </p:nvSpPr>
        <p:spPr>
          <a:xfrm>
            <a:off x="5332405" y="6000847"/>
            <a:ext cx="669660" cy="307777"/>
          </a:xfrm>
          <a:prstGeom prst="rect">
            <a:avLst/>
          </a:prstGeom>
          <a:noFill/>
        </p:spPr>
        <p:txBody>
          <a:bodyPr wrap="square" rtlCol="0">
            <a:spAutoFit/>
          </a:bodyPr>
          <a:lstStyle/>
          <a:p>
            <a:r>
              <a:rPr lang="en-US" sz="1400" b="1" dirty="0">
                <a:solidFill>
                  <a:srgbClr val="003366"/>
                </a:solidFill>
                <a:latin typeface="Arial" panose="020B0604020202020204" pitchFamily="34" charset="0"/>
                <a:cs typeface="Arial" panose="020B0604020202020204" pitchFamily="34" charset="0"/>
              </a:rPr>
              <a:t>L</a:t>
            </a:r>
            <a:r>
              <a:rPr lang="en-US" sz="1400" b="1" dirty="0" smtClean="0">
                <a:solidFill>
                  <a:srgbClr val="003366"/>
                </a:solidFill>
                <a:latin typeface="Arial" panose="020B0604020202020204" pitchFamily="34" charset="0"/>
                <a:cs typeface="Arial" panose="020B0604020202020204" pitchFamily="34" charset="0"/>
              </a:rPr>
              <a:t>CA</a:t>
            </a:r>
            <a:endParaRPr lang="en-US" sz="1400" b="1" dirty="0">
              <a:solidFill>
                <a:srgbClr val="003366"/>
              </a:solidFill>
              <a:latin typeface="Arial" panose="020B0604020202020204" pitchFamily="34" charset="0"/>
              <a:cs typeface="Arial" panose="020B0604020202020204" pitchFamily="34" charset="0"/>
            </a:endParaRPr>
          </a:p>
        </p:txBody>
      </p:sp>
      <p:sp>
        <p:nvSpPr>
          <p:cNvPr id="87" name="TextBox 86"/>
          <p:cNvSpPr txBox="1"/>
          <p:nvPr/>
        </p:nvSpPr>
        <p:spPr>
          <a:xfrm>
            <a:off x="4468655" y="4849340"/>
            <a:ext cx="1063470" cy="307777"/>
          </a:xfrm>
          <a:prstGeom prst="rect">
            <a:avLst/>
          </a:prstGeom>
          <a:noFill/>
        </p:spPr>
        <p:txBody>
          <a:bodyPr wrap="square" rtlCol="0">
            <a:spAutoFit/>
          </a:bodyPr>
          <a:lstStyle/>
          <a:p>
            <a:r>
              <a:rPr lang="en-US" sz="1400" b="1" dirty="0" smtClean="0">
                <a:solidFill>
                  <a:srgbClr val="003366"/>
                </a:solidFill>
                <a:latin typeface="Arial" panose="020B0604020202020204" pitchFamily="34" charset="0"/>
                <a:cs typeface="Arial" panose="020B0604020202020204" pitchFamily="34" charset="0"/>
              </a:rPr>
              <a:t>Intestine</a:t>
            </a:r>
            <a:endParaRPr lang="en-US" sz="1400" b="1" dirty="0">
              <a:solidFill>
                <a:srgbClr val="003366"/>
              </a:solidFill>
              <a:latin typeface="Arial" panose="020B0604020202020204" pitchFamily="34" charset="0"/>
              <a:cs typeface="Arial" panose="020B0604020202020204" pitchFamily="34" charset="0"/>
            </a:endParaRPr>
          </a:p>
        </p:txBody>
      </p:sp>
      <p:sp>
        <p:nvSpPr>
          <p:cNvPr id="18" name="TextBox 17"/>
          <p:cNvSpPr txBox="1"/>
          <p:nvPr/>
        </p:nvSpPr>
        <p:spPr>
          <a:xfrm>
            <a:off x="4324712" y="2699305"/>
            <a:ext cx="3763690" cy="1477328"/>
          </a:xfrm>
          <a:prstGeom prst="rect">
            <a:avLst/>
          </a:prstGeom>
          <a:noFill/>
        </p:spPr>
        <p:txBody>
          <a:bodyPr wrap="square" rtlCol="0">
            <a:spAutoFit/>
          </a:bodyPr>
          <a:lstStyle/>
          <a:p>
            <a:r>
              <a:rPr lang="en-US" dirty="0" smtClean="0">
                <a:solidFill>
                  <a:srgbClr val="003366"/>
                </a:solidFill>
                <a:latin typeface="Arial" panose="020B0604020202020204" pitchFamily="34" charset="0"/>
                <a:cs typeface="Arial" panose="020B0604020202020204" pitchFamily="34" charset="0"/>
              </a:rPr>
              <a:t>12-OH Bile Acid species:</a:t>
            </a:r>
          </a:p>
          <a:p>
            <a:r>
              <a:rPr lang="en-US" dirty="0" smtClean="0">
                <a:solidFill>
                  <a:srgbClr val="003366"/>
                </a:solidFill>
                <a:latin typeface="Arial" panose="020B0604020202020204" pitchFamily="34" charset="0"/>
                <a:cs typeface="Arial" panose="020B0604020202020204" pitchFamily="34" charset="0"/>
              </a:rPr>
              <a:t>CA and DCA</a:t>
            </a:r>
          </a:p>
          <a:p>
            <a:endParaRPr lang="en-US" dirty="0">
              <a:solidFill>
                <a:srgbClr val="003366"/>
              </a:solidFill>
              <a:latin typeface="Arial" panose="020B0604020202020204" pitchFamily="34" charset="0"/>
              <a:cs typeface="Arial" panose="020B0604020202020204" pitchFamily="34" charset="0"/>
            </a:endParaRPr>
          </a:p>
          <a:p>
            <a:r>
              <a:rPr lang="en-US" dirty="0" smtClean="0">
                <a:solidFill>
                  <a:srgbClr val="003366"/>
                </a:solidFill>
                <a:latin typeface="Arial" panose="020B0604020202020204" pitchFamily="34" charset="0"/>
                <a:cs typeface="Arial" panose="020B0604020202020204" pitchFamily="34" charset="0"/>
              </a:rPr>
              <a:t>Non-12-OH Bile Acid Species:</a:t>
            </a:r>
          </a:p>
          <a:p>
            <a:r>
              <a:rPr lang="en-US" dirty="0" smtClean="0">
                <a:solidFill>
                  <a:srgbClr val="003366"/>
                </a:solidFill>
                <a:latin typeface="Arial" panose="020B0604020202020204" pitchFamily="34" charset="0"/>
                <a:cs typeface="Arial" panose="020B0604020202020204" pitchFamily="34" charset="0"/>
              </a:rPr>
              <a:t>CDCA and LCA</a:t>
            </a:r>
            <a:endParaRPr lang="en-US" dirty="0">
              <a:solidFill>
                <a:srgbClr val="003366"/>
              </a:solidFill>
              <a:latin typeface="Arial" panose="020B0604020202020204" pitchFamily="34" charset="0"/>
              <a:cs typeface="Arial" panose="020B0604020202020204" pitchFamily="34" charset="0"/>
            </a:endParaRPr>
          </a:p>
        </p:txBody>
      </p:sp>
      <p:sp>
        <p:nvSpPr>
          <p:cNvPr id="20" name="Rectangle 19"/>
          <p:cNvSpPr/>
          <p:nvPr/>
        </p:nvSpPr>
        <p:spPr>
          <a:xfrm>
            <a:off x="4114800" y="1623965"/>
            <a:ext cx="3493329" cy="369332"/>
          </a:xfrm>
          <a:prstGeom prst="rect">
            <a:avLst/>
          </a:prstGeom>
        </p:spPr>
        <p:txBody>
          <a:bodyPr wrap="none">
            <a:spAutoFit/>
          </a:bodyPr>
          <a:lstStyle/>
          <a:p>
            <a:r>
              <a:rPr lang="en-US" dirty="0">
                <a:solidFill>
                  <a:schemeClr val="bg1">
                    <a:lumMod val="95000"/>
                    <a:lumOff val="5000"/>
                  </a:schemeClr>
                </a:solidFill>
                <a:latin typeface="Arial" panose="020B0604020202020204" pitchFamily="34" charset="0"/>
                <a:cs typeface="Arial" panose="020B0604020202020204" pitchFamily="34" charset="0"/>
              </a:rPr>
              <a:t>Major BA biosynthesis pathways</a:t>
            </a: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srgbClr val="D4D2D0">
                    <a:shade val="50000"/>
                  </a:srgbClr>
                </a:solidFill>
                <a:latin typeface="Arial" panose="020B0604020202020204" pitchFamily="34" charset="0"/>
                <a:cs typeface="Arial" panose="020B0604020202020204" pitchFamily="34" charset="0"/>
              </a:rPr>
              <a:pPr/>
              <a:t>7</a:t>
            </a:fld>
            <a:endParaRPr lang="en-US">
              <a:solidFill>
                <a:srgbClr val="D4D2D0">
                  <a:shade val="50000"/>
                </a:srgbClr>
              </a:solidFill>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5" cstate="print">
            <a:extLst>
              <a:ext uri="{BEBA8EAE-BF5A-486C-A8C5-ECC9F3942E4B}">
                <a14:imgProps xmlns:a14="http://schemas.microsoft.com/office/drawing/2010/main">
                  <a14:imgLayer r:embed="rId6">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custDataLst>
      <p:tags r:id="rId1"/>
    </p:custDataLst>
    <p:extLst>
      <p:ext uri="{BB962C8B-B14F-4D97-AF65-F5344CB8AC3E}">
        <p14:creationId xmlns:p14="http://schemas.microsoft.com/office/powerpoint/2010/main" val="4241091511"/>
      </p:ext>
    </p:extLst>
  </p:cSld>
  <p:clrMapOvr>
    <a:masterClrMapping/>
  </p:clrMapOvr>
  <mc:AlternateContent xmlns:mc="http://schemas.openxmlformats.org/markup-compatibility/2006" xmlns:p14="http://schemas.microsoft.com/office/powerpoint/2010/main">
    <mc:Choice Requires="p14">
      <p:transition spd="slow" p14:dur="2000" advTm="64677"/>
    </mc:Choice>
    <mc:Fallback xmlns="">
      <p:transition spd="slow" advTm="6467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28675" name="Slide Number Placeholder 3"/>
          <p:cNvSpPr>
            <a:spLocks noGrp="1"/>
          </p:cNvSpPr>
          <p:nvPr>
            <p:ph type="sldNum" sz="quarter" idx="12"/>
          </p:nvPr>
        </p:nvSpPr>
        <p:spPr bwMode="auto">
          <a:xfrm>
            <a:off x="7662863" y="6238875"/>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cs typeface="Arial" pitchFamily="34" charset="0"/>
              </a:defRPr>
            </a:lvl9pPr>
          </a:lstStyle>
          <a:p>
            <a:pPr eaLnBrk="1" hangingPunct="1"/>
            <a:fld id="{71FBE887-47B1-44E9-A144-E750B9774539}" type="slidenum">
              <a:rPr lang="en-US" sz="1200">
                <a:solidFill>
                  <a:srgbClr val="045C75"/>
                </a:solidFill>
              </a:rPr>
              <a:pPr eaLnBrk="1" hangingPunct="1"/>
              <a:t>8</a:t>
            </a:fld>
            <a:endParaRPr lang="en-US" sz="1200">
              <a:solidFill>
                <a:srgbClr val="045C75"/>
              </a:solidFill>
            </a:endParaRPr>
          </a:p>
        </p:txBody>
      </p:sp>
      <p:sp>
        <p:nvSpPr>
          <p:cNvPr id="28673" name="Right Arrow 28672"/>
          <p:cNvSpPr/>
          <p:nvPr/>
        </p:nvSpPr>
        <p:spPr>
          <a:xfrm>
            <a:off x="2389469" y="2656967"/>
            <a:ext cx="1781456" cy="345645"/>
          </a:xfrm>
          <a:prstGeom prst="rightArrow">
            <a:avLst>
              <a:gd name="adj1" fmla="val 38242"/>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8677" name="TextBox 28676"/>
          <p:cNvSpPr txBox="1"/>
          <p:nvPr/>
        </p:nvSpPr>
        <p:spPr>
          <a:xfrm>
            <a:off x="4130342" y="2645918"/>
            <a:ext cx="1190555" cy="369332"/>
          </a:xfrm>
          <a:prstGeom prst="rect">
            <a:avLst/>
          </a:prstGeom>
          <a:noFill/>
        </p:spPr>
        <p:txBody>
          <a:bodyPr wrap="square" rtlCol="0">
            <a:spAutoFit/>
          </a:bodyPr>
          <a:lstStyle/>
          <a:p>
            <a:r>
              <a:rPr lang="en-US" dirty="0" smtClean="0">
                <a:solidFill>
                  <a:srgbClr val="000066"/>
                </a:solidFill>
                <a:latin typeface="Arial" panose="020B0604020202020204" pitchFamily="34" charset="0"/>
                <a:cs typeface="Arial" panose="020B0604020202020204" pitchFamily="34" charset="0"/>
              </a:rPr>
              <a:t>GLP-1</a:t>
            </a:r>
            <a:endParaRPr lang="en-US" dirty="0">
              <a:solidFill>
                <a:srgbClr val="000066"/>
              </a:solidFill>
              <a:latin typeface="Arial" panose="020B0604020202020204" pitchFamily="34" charset="0"/>
              <a:cs typeface="Arial" panose="020B0604020202020204" pitchFamily="34" charset="0"/>
            </a:endParaRPr>
          </a:p>
        </p:txBody>
      </p:sp>
      <p:sp>
        <p:nvSpPr>
          <p:cNvPr id="28678" name="Left Brace 28677"/>
          <p:cNvSpPr/>
          <p:nvPr/>
        </p:nvSpPr>
        <p:spPr>
          <a:xfrm>
            <a:off x="4725620" y="1680291"/>
            <a:ext cx="384050" cy="1784118"/>
          </a:xfrm>
          <a:prstGeom prst="leftBrace">
            <a:avLst>
              <a:gd name="adj1" fmla="val 26851"/>
              <a:gd name="adj2" fmla="val 50517"/>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rgbClr val="000066"/>
              </a:solidFill>
              <a:latin typeface="Arial" panose="020B0604020202020204" pitchFamily="34" charset="0"/>
              <a:cs typeface="Arial" panose="020B0604020202020204" pitchFamily="34" charset="0"/>
            </a:endParaRPr>
          </a:p>
        </p:txBody>
      </p:sp>
      <p:sp>
        <p:nvSpPr>
          <p:cNvPr id="63" name="TextBox 62"/>
          <p:cNvSpPr txBox="1"/>
          <p:nvPr/>
        </p:nvSpPr>
        <p:spPr>
          <a:xfrm>
            <a:off x="5120465" y="1585560"/>
            <a:ext cx="3440795" cy="400110"/>
          </a:xfrm>
          <a:prstGeom prst="rect">
            <a:avLst/>
          </a:prstGeom>
          <a:noFill/>
        </p:spPr>
        <p:txBody>
          <a:bodyPr wrap="square" rtlCol="0">
            <a:spAutoFit/>
          </a:bodyPr>
          <a:lstStyle/>
          <a:p>
            <a:r>
              <a:rPr lang="en-US" sz="2000" dirty="0" smtClean="0">
                <a:solidFill>
                  <a:srgbClr val="000066"/>
                </a:solidFill>
                <a:latin typeface="Arial" panose="020B0604020202020204" pitchFamily="34" charset="0"/>
                <a:cs typeface="Arial" panose="020B0604020202020204" pitchFamily="34" charset="0"/>
              </a:rPr>
              <a:t>Increase Insulin Secretion</a:t>
            </a:r>
            <a:endParaRPr lang="en-US" sz="2000" dirty="0">
              <a:solidFill>
                <a:srgbClr val="000066"/>
              </a:solidFill>
              <a:latin typeface="Arial" panose="020B0604020202020204" pitchFamily="34" charset="0"/>
              <a:cs typeface="Arial" panose="020B0604020202020204" pitchFamily="34" charset="0"/>
            </a:endParaRPr>
          </a:p>
        </p:txBody>
      </p:sp>
      <p:sp>
        <p:nvSpPr>
          <p:cNvPr id="64" name="TextBox 63"/>
          <p:cNvSpPr txBox="1"/>
          <p:nvPr/>
        </p:nvSpPr>
        <p:spPr>
          <a:xfrm>
            <a:off x="5128575" y="2357437"/>
            <a:ext cx="3440795" cy="400110"/>
          </a:xfrm>
          <a:prstGeom prst="rect">
            <a:avLst/>
          </a:prstGeom>
          <a:noFill/>
        </p:spPr>
        <p:txBody>
          <a:bodyPr wrap="square" rtlCol="0">
            <a:spAutoFit/>
          </a:bodyPr>
          <a:lstStyle/>
          <a:p>
            <a:r>
              <a:rPr lang="en-US" sz="2000" dirty="0" smtClean="0">
                <a:solidFill>
                  <a:srgbClr val="000066"/>
                </a:solidFill>
                <a:latin typeface="Arial" panose="020B0604020202020204" pitchFamily="34" charset="0"/>
                <a:cs typeface="Arial" panose="020B0604020202020204" pitchFamily="34" charset="0"/>
              </a:rPr>
              <a:t>Inhibition of Appetites</a:t>
            </a:r>
            <a:endParaRPr lang="en-US" sz="2000" dirty="0">
              <a:solidFill>
                <a:srgbClr val="000066"/>
              </a:solidFill>
              <a:latin typeface="Arial" panose="020B0604020202020204" pitchFamily="34" charset="0"/>
              <a:cs typeface="Arial" panose="020B0604020202020204" pitchFamily="34" charset="0"/>
            </a:endParaRPr>
          </a:p>
        </p:txBody>
      </p:sp>
      <p:sp>
        <p:nvSpPr>
          <p:cNvPr id="65" name="TextBox 64"/>
          <p:cNvSpPr txBox="1"/>
          <p:nvPr/>
        </p:nvSpPr>
        <p:spPr>
          <a:xfrm>
            <a:off x="5086920" y="3095076"/>
            <a:ext cx="3440795" cy="400110"/>
          </a:xfrm>
          <a:prstGeom prst="rect">
            <a:avLst/>
          </a:prstGeom>
          <a:noFill/>
        </p:spPr>
        <p:txBody>
          <a:bodyPr wrap="square" rtlCol="0">
            <a:spAutoFit/>
          </a:bodyPr>
          <a:lstStyle/>
          <a:p>
            <a:r>
              <a:rPr lang="en-US" sz="2000" dirty="0" smtClean="0">
                <a:solidFill>
                  <a:srgbClr val="000066"/>
                </a:solidFill>
                <a:latin typeface="Arial" panose="020B0604020202020204" pitchFamily="34" charset="0"/>
                <a:cs typeface="Arial" panose="020B0604020202020204" pitchFamily="34" charset="0"/>
              </a:rPr>
              <a:t>Impaired Gastric Emptying</a:t>
            </a:r>
            <a:endParaRPr lang="en-US" sz="2000" dirty="0">
              <a:solidFill>
                <a:srgbClr val="000066"/>
              </a:solidFill>
              <a:latin typeface="Arial" panose="020B0604020202020204" pitchFamily="34" charset="0"/>
              <a:cs typeface="Arial" panose="020B0604020202020204" pitchFamily="34" charset="0"/>
            </a:endParaRPr>
          </a:p>
        </p:txBody>
      </p:sp>
      <p:sp>
        <p:nvSpPr>
          <p:cNvPr id="66" name="Right Arrow 65"/>
          <p:cNvSpPr/>
          <p:nvPr/>
        </p:nvSpPr>
        <p:spPr>
          <a:xfrm>
            <a:off x="2114080" y="4041249"/>
            <a:ext cx="1685255" cy="345645"/>
          </a:xfrm>
          <a:prstGeom prst="rightArrow">
            <a:avLst>
              <a:gd name="adj1" fmla="val 29394"/>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8679" name="Curved Right Arrow 28678"/>
          <p:cNvSpPr/>
          <p:nvPr/>
        </p:nvSpPr>
        <p:spPr>
          <a:xfrm rot="18867388">
            <a:off x="3977844" y="3900399"/>
            <a:ext cx="776479" cy="1257883"/>
          </a:xfrm>
          <a:prstGeom prst="curvedRightArrow">
            <a:avLst>
              <a:gd name="adj1" fmla="val 9518"/>
              <a:gd name="adj2" fmla="val 35194"/>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rial" panose="020B0604020202020204" pitchFamily="34" charset="0"/>
              <a:cs typeface="Arial" panose="020B0604020202020204" pitchFamily="34" charset="0"/>
            </a:endParaRPr>
          </a:p>
        </p:txBody>
      </p:sp>
      <p:sp>
        <p:nvSpPr>
          <p:cNvPr id="68" name="TextBox 67"/>
          <p:cNvSpPr txBox="1"/>
          <p:nvPr/>
        </p:nvSpPr>
        <p:spPr>
          <a:xfrm>
            <a:off x="4187951" y="3627065"/>
            <a:ext cx="1190555" cy="369332"/>
          </a:xfrm>
          <a:prstGeom prst="rect">
            <a:avLst/>
          </a:prstGeom>
          <a:noFill/>
        </p:spPr>
        <p:txBody>
          <a:bodyPr wrap="square" rtlCol="0">
            <a:spAutoFit/>
          </a:bodyPr>
          <a:lstStyle/>
          <a:p>
            <a:r>
              <a:rPr lang="en-US" b="1" dirty="0" smtClean="0">
                <a:solidFill>
                  <a:srgbClr val="002B82"/>
                </a:solidFill>
                <a:latin typeface="Arial" panose="020B0604020202020204" pitchFamily="34" charset="0"/>
                <a:cs typeface="Arial" panose="020B0604020202020204" pitchFamily="34" charset="0"/>
              </a:rPr>
              <a:t>T4</a:t>
            </a:r>
            <a:endParaRPr lang="en-US" b="1" dirty="0">
              <a:solidFill>
                <a:srgbClr val="002B82"/>
              </a:solidFill>
              <a:latin typeface="Arial" panose="020B0604020202020204" pitchFamily="34" charset="0"/>
              <a:cs typeface="Arial" panose="020B0604020202020204" pitchFamily="34" charset="0"/>
            </a:endParaRPr>
          </a:p>
        </p:txBody>
      </p:sp>
      <p:sp>
        <p:nvSpPr>
          <p:cNvPr id="69" name="TextBox 68"/>
          <p:cNvSpPr txBox="1"/>
          <p:nvPr/>
        </p:nvSpPr>
        <p:spPr>
          <a:xfrm>
            <a:off x="4918055" y="4529340"/>
            <a:ext cx="1190555" cy="400110"/>
          </a:xfrm>
          <a:prstGeom prst="rect">
            <a:avLst/>
          </a:prstGeom>
          <a:noFill/>
        </p:spPr>
        <p:txBody>
          <a:bodyPr wrap="square" rtlCol="0">
            <a:spAutoFit/>
          </a:bodyPr>
          <a:lstStyle/>
          <a:p>
            <a:r>
              <a:rPr lang="en-US" sz="2000" dirty="0" smtClean="0">
                <a:solidFill>
                  <a:srgbClr val="C00000"/>
                </a:solidFill>
                <a:latin typeface="Arial" panose="020B0604020202020204" pitchFamily="34" charset="0"/>
                <a:cs typeface="Arial" panose="020B0604020202020204" pitchFamily="34" charset="0"/>
              </a:rPr>
              <a:t>T3</a:t>
            </a:r>
            <a:endParaRPr lang="en-US" sz="2000" dirty="0">
              <a:solidFill>
                <a:srgbClr val="C00000"/>
              </a:solidFill>
              <a:latin typeface="Arial" panose="020B0604020202020204" pitchFamily="34" charset="0"/>
              <a:cs typeface="Arial" panose="020B0604020202020204" pitchFamily="34" charset="0"/>
            </a:endParaRPr>
          </a:p>
        </p:txBody>
      </p:sp>
      <p:sp>
        <p:nvSpPr>
          <p:cNvPr id="70" name="Right Arrow 69"/>
          <p:cNvSpPr/>
          <p:nvPr/>
        </p:nvSpPr>
        <p:spPr>
          <a:xfrm>
            <a:off x="5378506" y="4657960"/>
            <a:ext cx="537670" cy="244257"/>
          </a:xfrm>
          <a:prstGeom prst="rightArrow">
            <a:avLst>
              <a:gd name="adj1" fmla="val 29394"/>
              <a:gd name="adj2" fmla="val 558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71" name="TextBox 70"/>
          <p:cNvSpPr txBox="1"/>
          <p:nvPr/>
        </p:nvSpPr>
        <p:spPr>
          <a:xfrm>
            <a:off x="5992985" y="4542745"/>
            <a:ext cx="3440795" cy="646331"/>
          </a:xfrm>
          <a:prstGeom prst="rect">
            <a:avLst/>
          </a:prstGeom>
          <a:noFill/>
        </p:spPr>
        <p:txBody>
          <a:bodyPr wrap="square" rtlCol="0">
            <a:spAutoFit/>
          </a:bodyPr>
          <a:lstStyle/>
          <a:p>
            <a:r>
              <a:rPr lang="en-US" dirty="0" smtClean="0">
                <a:solidFill>
                  <a:srgbClr val="000066"/>
                </a:solidFill>
                <a:latin typeface="Arial" panose="020B0604020202020204" pitchFamily="34" charset="0"/>
                <a:cs typeface="Arial" panose="020B0604020202020204" pitchFamily="34" charset="0"/>
              </a:rPr>
              <a:t>Increased Energy Expenditure</a:t>
            </a:r>
          </a:p>
          <a:p>
            <a:r>
              <a:rPr lang="en-US" dirty="0" smtClean="0">
                <a:solidFill>
                  <a:srgbClr val="000066"/>
                </a:solidFill>
                <a:latin typeface="Arial" panose="020B0604020202020204" pitchFamily="34" charset="0"/>
                <a:cs typeface="Arial" panose="020B0604020202020204" pitchFamily="34" charset="0"/>
              </a:rPr>
              <a:t>Increased Body Temperature</a:t>
            </a:r>
            <a:endParaRPr lang="en-US" dirty="0">
              <a:solidFill>
                <a:srgbClr val="000066"/>
              </a:solidFill>
              <a:latin typeface="Arial" panose="020B0604020202020204" pitchFamily="34" charset="0"/>
              <a:cs typeface="Arial" panose="020B0604020202020204" pitchFamily="34" charset="0"/>
            </a:endParaRPr>
          </a:p>
        </p:txBody>
      </p:sp>
      <p:sp>
        <p:nvSpPr>
          <p:cNvPr id="4" name="Rectangle 3"/>
          <p:cNvSpPr/>
          <p:nvPr/>
        </p:nvSpPr>
        <p:spPr>
          <a:xfrm>
            <a:off x="385855" y="639348"/>
            <a:ext cx="7834619" cy="830997"/>
          </a:xfrm>
          <a:prstGeom prst="rect">
            <a:avLst/>
          </a:prstGeom>
        </p:spPr>
        <p:txBody>
          <a:bodyPr wrap="square">
            <a:spAutoFit/>
          </a:bodyPr>
          <a:lstStyle/>
          <a:p>
            <a:r>
              <a:rPr lang="en-US" sz="2400" b="1" dirty="0" smtClean="0">
                <a:solidFill>
                  <a:srgbClr val="002B82"/>
                </a:solidFill>
                <a:latin typeface="Arial" panose="020B0604020202020204" pitchFamily="34" charset="0"/>
                <a:cs typeface="Arial" pitchFamily="34" charset="0"/>
              </a:rPr>
              <a:t>Bile Acid Regulate Metabolism Via Cell Membrane Receptor: TGR5</a:t>
            </a:r>
            <a:endParaRPr lang="en-US" sz="2400" b="1" dirty="0">
              <a:solidFill>
                <a:srgbClr val="002B82"/>
              </a:solidFill>
              <a:latin typeface="Arial" panose="020B0604020202020204" pitchFamily="34" charset="0"/>
              <a:cs typeface="Arial" panose="020B0604020202020204" pitchFamily="34" charset="0"/>
            </a:endParaRPr>
          </a:p>
        </p:txBody>
      </p:sp>
      <p:pic>
        <p:nvPicPr>
          <p:cNvPr id="18" name="Picture 17"/>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
        <p:nvSpPr>
          <p:cNvPr id="2" name="Rectangle 1"/>
          <p:cNvSpPr/>
          <p:nvPr/>
        </p:nvSpPr>
        <p:spPr>
          <a:xfrm>
            <a:off x="539475" y="2535818"/>
            <a:ext cx="1809188" cy="587945"/>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95000"/>
                    <a:lumOff val="5000"/>
                  </a:schemeClr>
                </a:solidFill>
                <a:latin typeface="Arial" panose="020B0604020202020204" pitchFamily="34" charset="0"/>
                <a:cs typeface="Arial" panose="020B0604020202020204" pitchFamily="34" charset="0"/>
              </a:rPr>
              <a:t>L Cell In the gut</a:t>
            </a:r>
            <a:endParaRPr lang="en-US" dirty="0">
              <a:solidFill>
                <a:schemeClr val="tx1">
                  <a:lumMod val="95000"/>
                  <a:lumOff val="5000"/>
                </a:schemeClr>
              </a:solidFill>
              <a:latin typeface="Arial" panose="020B0604020202020204" pitchFamily="34" charset="0"/>
              <a:cs typeface="Arial" panose="020B0604020202020204" pitchFamily="34" charset="0"/>
            </a:endParaRPr>
          </a:p>
        </p:txBody>
      </p:sp>
      <p:sp>
        <p:nvSpPr>
          <p:cNvPr id="19" name="Rectangle 18"/>
          <p:cNvSpPr/>
          <p:nvPr/>
        </p:nvSpPr>
        <p:spPr>
          <a:xfrm>
            <a:off x="619115" y="3845279"/>
            <a:ext cx="1809188" cy="587945"/>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95000"/>
                    <a:lumOff val="5000"/>
                  </a:schemeClr>
                </a:solidFill>
                <a:latin typeface="Arial" panose="020B0604020202020204" pitchFamily="34" charset="0"/>
                <a:cs typeface="Arial" panose="020B0604020202020204" pitchFamily="34" charset="0"/>
              </a:rPr>
              <a:t>Brown Fat Tissues</a:t>
            </a:r>
            <a:endParaRPr lang="en-US"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 name="Rounded Rectangle 2"/>
          <p:cNvSpPr/>
          <p:nvPr/>
        </p:nvSpPr>
        <p:spPr>
          <a:xfrm>
            <a:off x="1108926" y="2238445"/>
            <a:ext cx="1005154" cy="4074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C00000"/>
                </a:solidFill>
              </a:rPr>
              <a:t>TGR5</a:t>
            </a:r>
            <a:endParaRPr lang="en-US" dirty="0">
              <a:solidFill>
                <a:srgbClr val="C00000"/>
              </a:solidFill>
            </a:endParaRPr>
          </a:p>
        </p:txBody>
      </p:sp>
      <p:sp>
        <p:nvSpPr>
          <p:cNvPr id="21" name="Rounded Rectangle 20"/>
          <p:cNvSpPr/>
          <p:nvPr/>
        </p:nvSpPr>
        <p:spPr>
          <a:xfrm>
            <a:off x="1078446" y="3505810"/>
            <a:ext cx="958824" cy="4074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C00000"/>
                </a:solidFill>
              </a:rPr>
              <a:t>TGR5</a:t>
            </a:r>
            <a:endParaRPr lang="en-US" dirty="0">
              <a:solidFill>
                <a:srgbClr val="C00000"/>
              </a:solidFill>
            </a:endParaRPr>
          </a:p>
        </p:txBody>
      </p:sp>
      <p:sp>
        <p:nvSpPr>
          <p:cNvPr id="5" name="4-Point Star 4"/>
          <p:cNvSpPr/>
          <p:nvPr/>
        </p:nvSpPr>
        <p:spPr>
          <a:xfrm>
            <a:off x="1012914" y="2189406"/>
            <a:ext cx="192025" cy="252775"/>
          </a:xfrm>
          <a:prstGeom prst="star4">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4-Point Star 22"/>
          <p:cNvSpPr/>
          <p:nvPr/>
        </p:nvSpPr>
        <p:spPr>
          <a:xfrm>
            <a:off x="982434" y="3403547"/>
            <a:ext cx="192025" cy="252775"/>
          </a:xfrm>
          <a:prstGeom prst="star4">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181384847"/>
      </p:ext>
    </p:extLst>
  </p:cSld>
  <p:clrMapOvr>
    <a:masterClrMapping/>
  </p:clrMapOvr>
  <p:transition advTm="121133"/>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2147348" y="7635941"/>
            <a:ext cx="2895600" cy="365125"/>
          </a:xfrm>
        </p:spPr>
        <p:txBody>
          <a:bodyPr/>
          <a:lstStyle/>
          <a:p>
            <a:r>
              <a:rPr lang="en-US" smtClean="0">
                <a:solidFill>
                  <a:srgbClr val="D4D2D0">
                    <a:shade val="50000"/>
                  </a:srgbClr>
                </a:solidFill>
                <a:latin typeface="Arial" panose="020B0604020202020204" pitchFamily="34" charset="0"/>
                <a:cs typeface="Arial" panose="020B0604020202020204" pitchFamily="34" charset="0"/>
              </a:rPr>
              <a:t>Peizhen Song </a:t>
            </a:r>
            <a:endParaRPr lang="en-US">
              <a:solidFill>
                <a:srgbClr val="D4D2D0">
                  <a:shade val="50000"/>
                </a:srgb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a:xfrm>
            <a:off x="7176548" y="7635941"/>
            <a:ext cx="762000" cy="365125"/>
          </a:xfrm>
        </p:spPr>
        <p:txBody>
          <a:bodyPr/>
          <a:lstStyle/>
          <a:p>
            <a:fld id="{B6F15528-21DE-4FAA-801E-634DDDAF4B2B}" type="slidenum">
              <a:rPr lang="en-US" smtClean="0">
                <a:solidFill>
                  <a:srgbClr val="D4D2D0">
                    <a:shade val="50000"/>
                  </a:srgbClr>
                </a:solidFill>
                <a:latin typeface="Arial" panose="020B0604020202020204" pitchFamily="34" charset="0"/>
                <a:cs typeface="Arial" panose="020B0604020202020204" pitchFamily="34" charset="0"/>
              </a:rPr>
              <a:pPr/>
              <a:t>9</a:t>
            </a:fld>
            <a:endParaRPr lang="en-US">
              <a:solidFill>
                <a:srgbClr val="D4D2D0">
                  <a:shade val="50000"/>
                </a:srgbClr>
              </a:solidFill>
              <a:latin typeface="Arial" panose="020B0604020202020204" pitchFamily="34" charset="0"/>
              <a:cs typeface="Arial" panose="020B0604020202020204" pitchFamily="34" charset="0"/>
            </a:endParaRPr>
          </a:p>
        </p:txBody>
      </p:sp>
      <p:grpSp>
        <p:nvGrpSpPr>
          <p:cNvPr id="8" name="Diagram group"/>
          <p:cNvGrpSpPr/>
          <p:nvPr/>
        </p:nvGrpSpPr>
        <p:grpSpPr>
          <a:xfrm>
            <a:off x="3222575" y="3796696"/>
            <a:ext cx="2032000" cy="2235200"/>
            <a:chOff x="2844800" y="1828800"/>
            <a:chExt cx="2235200" cy="2235200"/>
          </a:xfrm>
          <a:scene3d>
            <a:camera prst="perspectiveLeft" zoom="91000"/>
            <a:lightRig rig="threePt" dir="t">
              <a:rot lat="0" lon="0" rev="20640000"/>
            </a:lightRig>
          </a:scene3d>
        </p:grpSpPr>
        <p:grpSp>
          <p:nvGrpSpPr>
            <p:cNvPr id="9" name="Group 8"/>
            <p:cNvGrpSpPr/>
            <p:nvPr/>
          </p:nvGrpSpPr>
          <p:grpSpPr>
            <a:xfrm>
              <a:off x="2844800" y="1828800"/>
              <a:ext cx="2235200" cy="2235200"/>
              <a:chOff x="2844800" y="1828800"/>
              <a:chExt cx="2235200" cy="2235200"/>
            </a:xfrm>
          </p:grpSpPr>
          <p:sp>
            <p:nvSpPr>
              <p:cNvPr id="10" name="Shape 9"/>
              <p:cNvSpPr/>
              <p:nvPr/>
            </p:nvSpPr>
            <p:spPr>
              <a:xfrm>
                <a:off x="2844800" y="1828800"/>
                <a:ext cx="2235200" cy="2235200"/>
              </a:xfrm>
              <a:prstGeom prst="gear9">
                <a:avLst/>
              </a:prstGeom>
              <a:sp3d extrusionH="50600" prstMaterial="metal">
                <a:bevelT w="101600" h="80600" prst="relaxedInset"/>
                <a:bevelB w="80600" h="80600" prst="relaxedInset"/>
              </a:sp3d>
            </p:spPr>
            <p:style>
              <a:lnRef idx="0">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dk1"/>
              </a:fontRef>
            </p:style>
          </p:sp>
          <p:sp>
            <p:nvSpPr>
              <p:cNvPr id="11" name="Shape 4"/>
              <p:cNvSpPr/>
              <p:nvPr/>
            </p:nvSpPr>
            <p:spPr>
              <a:xfrm>
                <a:off x="3294175" y="2352385"/>
                <a:ext cx="1336450" cy="114893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latin typeface="Arial" panose="020B0604020202020204" pitchFamily="34" charset="0"/>
                    <a:cs typeface="Arial" panose="020B0604020202020204" pitchFamily="34" charset="0"/>
                  </a:rPr>
                  <a:t>Normal </a:t>
                </a:r>
                <a:r>
                  <a:rPr lang="en-US" sz="1600" dirty="0" smtClean="0">
                    <a:latin typeface="Arial" panose="020B0604020202020204" pitchFamily="34" charset="0"/>
                    <a:cs typeface="Arial" panose="020B0604020202020204" pitchFamily="34" charset="0"/>
                  </a:rPr>
                  <a:t>Bile </a:t>
                </a:r>
                <a:r>
                  <a:rPr lang="en-US" sz="1600" dirty="0">
                    <a:latin typeface="Arial" panose="020B0604020202020204" pitchFamily="34" charset="0"/>
                    <a:cs typeface="Arial" panose="020B0604020202020204" pitchFamily="34" charset="0"/>
                  </a:rPr>
                  <a:t>acid level </a:t>
                </a:r>
                <a:r>
                  <a:rPr lang="en-US" sz="1600" dirty="0" smtClean="0">
                    <a:latin typeface="Arial" panose="020B0604020202020204" pitchFamily="34" charset="0"/>
                    <a:cs typeface="Arial" panose="020B0604020202020204" pitchFamily="34" charset="0"/>
                  </a:rPr>
                  <a:t>in the EHC pool</a:t>
                </a:r>
                <a:endParaRPr lang="en-US" sz="1600" kern="1200" dirty="0">
                  <a:latin typeface="Arial" panose="020B0604020202020204" pitchFamily="34" charset="0"/>
                  <a:cs typeface="Arial" panose="020B0604020202020204" pitchFamily="34" charset="0"/>
                </a:endParaRPr>
              </a:p>
            </p:txBody>
          </p:sp>
        </p:grpSp>
      </p:grpSp>
      <p:grpSp>
        <p:nvGrpSpPr>
          <p:cNvPr id="12" name="Diagram group"/>
          <p:cNvGrpSpPr/>
          <p:nvPr/>
        </p:nvGrpSpPr>
        <p:grpSpPr>
          <a:xfrm>
            <a:off x="2045635" y="3269150"/>
            <a:ext cx="1625600" cy="1625600"/>
            <a:chOff x="1544320" y="1300480"/>
            <a:chExt cx="1625600" cy="1625600"/>
          </a:xfrm>
          <a:scene3d>
            <a:camera prst="perspectiveLeft" zoom="91000"/>
            <a:lightRig rig="threePt" dir="t">
              <a:rot lat="0" lon="0" rev="20640000"/>
            </a:lightRig>
          </a:scene3d>
        </p:grpSpPr>
        <p:grpSp>
          <p:nvGrpSpPr>
            <p:cNvPr id="13" name="Group 12"/>
            <p:cNvGrpSpPr/>
            <p:nvPr/>
          </p:nvGrpSpPr>
          <p:grpSpPr>
            <a:xfrm>
              <a:off x="1544320" y="1300480"/>
              <a:ext cx="1625600" cy="1625600"/>
              <a:chOff x="1544320" y="1300480"/>
              <a:chExt cx="1625600" cy="1625600"/>
            </a:xfrm>
          </p:grpSpPr>
          <p:sp>
            <p:nvSpPr>
              <p:cNvPr id="14" name="Shape 13"/>
              <p:cNvSpPr/>
              <p:nvPr/>
            </p:nvSpPr>
            <p:spPr>
              <a:xfrm>
                <a:off x="1544320" y="1300480"/>
                <a:ext cx="1625600" cy="1625600"/>
              </a:xfrm>
              <a:prstGeom prst="gear6">
                <a:avLst/>
              </a:prstGeom>
              <a:sp3d extrusionH="50600" prstMaterial="metal">
                <a:bevelT w="101600" h="80600" prst="relaxedInset"/>
                <a:bevelB w="80600" h="80600" prst="relaxedInset"/>
              </a:sp3d>
            </p:spPr>
            <p:style>
              <a:lnRef idx="0">
                <a:schemeClr val="lt1">
                  <a:hueOff val="0"/>
                  <a:satOff val="0"/>
                  <a:lumOff val="0"/>
                  <a:alphaOff val="0"/>
                </a:schemeClr>
              </a:lnRef>
              <a:fillRef idx="1">
                <a:schemeClr val="accent2">
                  <a:hueOff val="5935807"/>
                  <a:satOff val="-38860"/>
                  <a:lumOff val="8528"/>
                  <a:alphaOff val="0"/>
                </a:schemeClr>
              </a:fillRef>
              <a:effectRef idx="1">
                <a:schemeClr val="accent2">
                  <a:hueOff val="5935807"/>
                  <a:satOff val="-38860"/>
                  <a:lumOff val="8528"/>
                  <a:alphaOff val="0"/>
                </a:schemeClr>
              </a:effectRef>
              <a:fontRef idx="minor">
                <a:schemeClr val="dk1"/>
              </a:fontRef>
            </p:style>
          </p:sp>
          <p:sp>
            <p:nvSpPr>
              <p:cNvPr id="15" name="Shape 4"/>
              <p:cNvSpPr/>
              <p:nvPr/>
            </p:nvSpPr>
            <p:spPr>
              <a:xfrm>
                <a:off x="1953570" y="1712203"/>
                <a:ext cx="807100" cy="802154"/>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dirty="0" smtClean="0">
                    <a:latin typeface="Arial" panose="020B0604020202020204" pitchFamily="34" charset="0"/>
                    <a:cs typeface="Arial" panose="020B0604020202020204" pitchFamily="34" charset="0"/>
                  </a:rPr>
                  <a:t>Bile acid regulation of metabolism</a:t>
                </a:r>
                <a:endParaRPr lang="en-US" sz="1100" kern="1200" dirty="0">
                  <a:latin typeface="Arial" panose="020B0604020202020204" pitchFamily="34" charset="0"/>
                  <a:cs typeface="Arial" panose="020B0604020202020204" pitchFamily="34" charset="0"/>
                </a:endParaRPr>
              </a:p>
            </p:txBody>
          </p:sp>
        </p:grpSp>
      </p:grpSp>
      <p:grpSp>
        <p:nvGrpSpPr>
          <p:cNvPr id="16" name="Diagram group"/>
          <p:cNvGrpSpPr/>
          <p:nvPr/>
        </p:nvGrpSpPr>
        <p:grpSpPr>
          <a:xfrm>
            <a:off x="2875915" y="2244580"/>
            <a:ext cx="1592756" cy="1592756"/>
            <a:chOff x="2454821" y="178981"/>
            <a:chExt cx="1592756" cy="1592756"/>
          </a:xfrm>
          <a:scene3d>
            <a:camera prst="perspectiveLeft" zoom="91000"/>
            <a:lightRig rig="threePt" dir="t">
              <a:rot lat="0" lon="0" rev="20640000"/>
            </a:lightRig>
          </a:scene3d>
        </p:grpSpPr>
        <p:grpSp>
          <p:nvGrpSpPr>
            <p:cNvPr id="17" name="Group 16"/>
            <p:cNvGrpSpPr/>
            <p:nvPr/>
          </p:nvGrpSpPr>
          <p:grpSpPr>
            <a:xfrm>
              <a:off x="2454821" y="178981"/>
              <a:ext cx="1592756" cy="1592756"/>
              <a:chOff x="2454821" y="178981"/>
              <a:chExt cx="1592756" cy="1592756"/>
            </a:xfrm>
          </p:grpSpPr>
          <p:sp>
            <p:nvSpPr>
              <p:cNvPr id="18" name="Shape 17"/>
              <p:cNvSpPr/>
              <p:nvPr/>
            </p:nvSpPr>
            <p:spPr>
              <a:xfrm rot="20700000">
                <a:off x="2454821" y="178981"/>
                <a:ext cx="1592756" cy="1592756"/>
              </a:xfrm>
              <a:prstGeom prst="gear6">
                <a:avLst/>
              </a:prstGeom>
              <a:sp3d extrusionH="50600" prstMaterial="metal">
                <a:bevelT w="101600" h="80600" prst="relaxedInset"/>
                <a:bevelB w="80600" h="80600" prst="relaxedInset"/>
              </a:sp3d>
            </p:spPr>
            <p:style>
              <a:lnRef idx="0">
                <a:schemeClr val="lt1">
                  <a:hueOff val="0"/>
                  <a:satOff val="0"/>
                  <a:lumOff val="0"/>
                  <a:alphaOff val="0"/>
                </a:schemeClr>
              </a:lnRef>
              <a:fillRef idx="1">
                <a:schemeClr val="accent2">
                  <a:hueOff val="11871614"/>
                  <a:satOff val="-77721"/>
                  <a:lumOff val="17056"/>
                  <a:alphaOff val="0"/>
                </a:schemeClr>
              </a:fillRef>
              <a:effectRef idx="1">
                <a:schemeClr val="accent2">
                  <a:hueOff val="11871614"/>
                  <a:satOff val="-77721"/>
                  <a:lumOff val="17056"/>
                  <a:alphaOff val="0"/>
                </a:schemeClr>
              </a:effectRef>
              <a:fontRef idx="minor">
                <a:schemeClr val="dk1"/>
              </a:fontRef>
            </p:style>
          </p:sp>
          <p:sp>
            <p:nvSpPr>
              <p:cNvPr id="19" name="Shape 4"/>
              <p:cNvSpPr/>
              <p:nvPr/>
            </p:nvSpPr>
            <p:spPr>
              <a:xfrm>
                <a:off x="2804160" y="528320"/>
                <a:ext cx="894080" cy="894080"/>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dirty="0" smtClean="0">
                    <a:latin typeface="Arial" panose="020B0604020202020204" pitchFamily="34" charset="0"/>
                    <a:cs typeface="Arial" panose="020B0604020202020204" pitchFamily="34" charset="0"/>
                  </a:rPr>
                  <a:t>Bile acids Systemic Homeostasis</a:t>
                </a:r>
                <a:endParaRPr lang="en-US" sz="1100" kern="1200" dirty="0">
                  <a:latin typeface="Arial" panose="020B0604020202020204" pitchFamily="34" charset="0"/>
                  <a:cs typeface="Arial" panose="020B0604020202020204" pitchFamily="34" charset="0"/>
                </a:endParaRPr>
              </a:p>
            </p:txBody>
          </p:sp>
        </p:grpSp>
      </p:grpSp>
      <p:grpSp>
        <p:nvGrpSpPr>
          <p:cNvPr id="20" name="Diagram group"/>
          <p:cNvGrpSpPr/>
          <p:nvPr/>
        </p:nvGrpSpPr>
        <p:grpSpPr>
          <a:xfrm>
            <a:off x="1819067" y="3042582"/>
            <a:ext cx="2078736" cy="2078736"/>
            <a:chOff x="1256429" y="941355"/>
            <a:chExt cx="2078736" cy="2078736"/>
          </a:xfrm>
          <a:scene3d>
            <a:camera prst="perspectiveLeft" zoom="91000"/>
            <a:lightRig rig="threePt" dir="t">
              <a:rot lat="0" lon="0" rev="20640000"/>
            </a:lightRig>
          </a:scene3d>
        </p:grpSpPr>
        <p:sp>
          <p:nvSpPr>
            <p:cNvPr id="21" name="Shape 20"/>
            <p:cNvSpPr/>
            <p:nvPr/>
          </p:nvSpPr>
          <p:spPr>
            <a:xfrm>
              <a:off x="1256429" y="941355"/>
              <a:ext cx="2078736" cy="2078736"/>
            </a:xfrm>
            <a:prstGeom prst="leftCircularArrow">
              <a:avLst>
                <a:gd name="adj1" fmla="val 6452"/>
                <a:gd name="adj2" fmla="val 429999"/>
                <a:gd name="adj3" fmla="val 10489124"/>
                <a:gd name="adj4" fmla="val 14837806"/>
                <a:gd name="adj5" fmla="val 7527"/>
              </a:avLst>
            </a:prstGeom>
            <a:sp3d z="-110000">
              <a:bevelT w="40600" h="20600" prst="relaxedInset"/>
            </a:sp3d>
          </p:spPr>
          <p:style>
            <a:lnRef idx="0">
              <a:schemeClr val="lt1">
                <a:hueOff val="0"/>
                <a:satOff val="0"/>
                <a:lumOff val="0"/>
                <a:alphaOff val="0"/>
              </a:schemeClr>
            </a:lnRef>
            <a:fillRef idx="1">
              <a:schemeClr val="accent2">
                <a:hueOff val="5935807"/>
                <a:satOff val="-38860"/>
                <a:lumOff val="8528"/>
                <a:alphaOff val="0"/>
              </a:schemeClr>
            </a:fillRef>
            <a:effectRef idx="2">
              <a:schemeClr val="accent2">
                <a:hueOff val="5935807"/>
                <a:satOff val="-38860"/>
                <a:lumOff val="8528"/>
                <a:alphaOff val="0"/>
              </a:schemeClr>
            </a:effectRef>
            <a:fontRef idx="minor"/>
          </p:style>
        </p:sp>
      </p:grpSp>
      <p:grpSp>
        <p:nvGrpSpPr>
          <p:cNvPr id="22" name="Diagram group"/>
          <p:cNvGrpSpPr/>
          <p:nvPr/>
        </p:nvGrpSpPr>
        <p:grpSpPr>
          <a:xfrm rot="1941067">
            <a:off x="2562548" y="1834958"/>
            <a:ext cx="2241296" cy="2533872"/>
            <a:chOff x="2086400" y="-169332"/>
            <a:chExt cx="2241296" cy="2241296"/>
          </a:xfrm>
          <a:scene3d>
            <a:camera prst="perspectiveLeft" zoom="91000"/>
            <a:lightRig rig="threePt" dir="t">
              <a:rot lat="0" lon="0" rev="20640000"/>
            </a:lightRig>
          </a:scene3d>
        </p:grpSpPr>
        <p:sp>
          <p:nvSpPr>
            <p:cNvPr id="23" name="Circular Arrow 22"/>
            <p:cNvSpPr/>
            <p:nvPr/>
          </p:nvSpPr>
          <p:spPr>
            <a:xfrm>
              <a:off x="2086400" y="-169332"/>
              <a:ext cx="2241296" cy="2241296"/>
            </a:xfrm>
            <a:prstGeom prst="circularArrow">
              <a:avLst>
                <a:gd name="adj1" fmla="val 5984"/>
                <a:gd name="adj2" fmla="val 394124"/>
                <a:gd name="adj3" fmla="val 13313824"/>
                <a:gd name="adj4" fmla="val 10508221"/>
                <a:gd name="adj5" fmla="val 6981"/>
              </a:avLst>
            </a:prstGeom>
            <a:sp3d z="-110000">
              <a:bevelT w="40600" h="20600" prst="relaxedInset"/>
            </a:sp3d>
          </p:spPr>
          <p:style>
            <a:lnRef idx="0">
              <a:schemeClr val="lt1">
                <a:hueOff val="0"/>
                <a:satOff val="0"/>
                <a:lumOff val="0"/>
                <a:alphaOff val="0"/>
              </a:schemeClr>
            </a:lnRef>
            <a:fillRef idx="1">
              <a:schemeClr val="accent2">
                <a:hueOff val="11871614"/>
                <a:satOff val="-77721"/>
                <a:lumOff val="17056"/>
                <a:alphaOff val="0"/>
              </a:schemeClr>
            </a:fillRef>
            <a:effectRef idx="2">
              <a:schemeClr val="accent2">
                <a:hueOff val="11871614"/>
                <a:satOff val="-77721"/>
                <a:lumOff val="17056"/>
                <a:alphaOff val="0"/>
              </a:schemeClr>
            </a:effectRef>
            <a:fontRef idx="minor"/>
          </p:style>
        </p:sp>
      </p:grpSp>
      <p:grpSp>
        <p:nvGrpSpPr>
          <p:cNvPr id="24" name="Diagram group"/>
          <p:cNvGrpSpPr/>
          <p:nvPr/>
        </p:nvGrpSpPr>
        <p:grpSpPr>
          <a:xfrm rot="2033077">
            <a:off x="2914935" y="3536893"/>
            <a:ext cx="2861056" cy="2861056"/>
            <a:chOff x="2671505" y="1492320"/>
            <a:chExt cx="2861056" cy="2861056"/>
          </a:xfrm>
          <a:scene3d>
            <a:camera prst="perspectiveLeft" zoom="91000"/>
            <a:lightRig rig="threePt" dir="t">
              <a:rot lat="0" lon="0" rev="20640000"/>
            </a:lightRig>
          </a:scene3d>
        </p:grpSpPr>
        <p:sp>
          <p:nvSpPr>
            <p:cNvPr id="25" name="Circular Arrow 24"/>
            <p:cNvSpPr/>
            <p:nvPr/>
          </p:nvSpPr>
          <p:spPr>
            <a:xfrm>
              <a:off x="2671505" y="1492320"/>
              <a:ext cx="2861056" cy="2861056"/>
            </a:xfrm>
            <a:prstGeom prst="circularArrow">
              <a:avLst>
                <a:gd name="adj1" fmla="val 4687"/>
                <a:gd name="adj2" fmla="val 299029"/>
                <a:gd name="adj3" fmla="val 2513083"/>
                <a:gd name="adj4" fmla="val 15867933"/>
                <a:gd name="adj5" fmla="val 5469"/>
              </a:avLst>
            </a:prstGeom>
            <a:sp3d z="-110000">
              <a:bevelT w="40600" h="20600" prst="relaxedInset"/>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p:style>
        </p:sp>
      </p:grpSp>
      <p:grpSp>
        <p:nvGrpSpPr>
          <p:cNvPr id="28" name="Group 27"/>
          <p:cNvGrpSpPr/>
          <p:nvPr/>
        </p:nvGrpSpPr>
        <p:grpSpPr>
          <a:xfrm>
            <a:off x="5144503" y="5044509"/>
            <a:ext cx="741632" cy="595627"/>
            <a:chOff x="7939703" y="3985522"/>
            <a:chExt cx="741632" cy="595627"/>
          </a:xfrm>
        </p:grpSpPr>
        <p:sp>
          <p:nvSpPr>
            <p:cNvPr id="27" name="&quot;No&quot; Symbol 26"/>
            <p:cNvSpPr/>
            <p:nvPr/>
          </p:nvSpPr>
          <p:spPr>
            <a:xfrm>
              <a:off x="7939703" y="3985522"/>
              <a:ext cx="691290" cy="576075"/>
            </a:xfrm>
            <a:prstGeom prst="noSmoking">
              <a:avLst/>
            </a:prstGeom>
            <a:solidFill>
              <a:srgbClr val="C00000"/>
            </a:solid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latin typeface="Arial" panose="020B0604020202020204" pitchFamily="34" charset="0"/>
                <a:cs typeface="Arial" panose="020B0604020202020204" pitchFamily="34" charset="0"/>
              </a:endParaRPr>
            </a:p>
          </p:txBody>
        </p:sp>
        <p:sp>
          <p:nvSpPr>
            <p:cNvPr id="26" name="Action Button: Sound 25">
              <a:hlinkClick r:id="" action="ppaction://noaction" highlightClick="1">
                <a:snd r:embed="rId4" name="bomb.wav"/>
              </a:hlinkClick>
            </p:cNvPr>
            <p:cNvSpPr/>
            <p:nvPr/>
          </p:nvSpPr>
          <p:spPr>
            <a:xfrm>
              <a:off x="7990045" y="4005074"/>
              <a:ext cx="691290" cy="576075"/>
            </a:xfrm>
            <a:prstGeom prst="actionButtonSound">
              <a:avLst/>
            </a:prstGeom>
            <a:noFill/>
            <a:ln w="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sp>
        <p:nvSpPr>
          <p:cNvPr id="30" name="&quot;No&quot; Symbol 29"/>
          <p:cNvSpPr/>
          <p:nvPr/>
        </p:nvSpPr>
        <p:spPr>
          <a:xfrm>
            <a:off x="1746750" y="3392835"/>
            <a:ext cx="691290" cy="576075"/>
          </a:xfrm>
          <a:prstGeom prst="noSmoking">
            <a:avLst/>
          </a:prstGeom>
          <a:solidFill>
            <a:srgbClr val="C00000">
              <a:alpha val="59000"/>
            </a:srgbClr>
          </a:solid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latin typeface="Arial" panose="020B0604020202020204" pitchFamily="34" charset="0"/>
              <a:cs typeface="Arial" panose="020B0604020202020204" pitchFamily="34" charset="0"/>
            </a:endParaRPr>
          </a:p>
        </p:txBody>
      </p:sp>
      <p:sp>
        <p:nvSpPr>
          <p:cNvPr id="31" name="&quot;No&quot; Symbol 30"/>
          <p:cNvSpPr/>
          <p:nvPr/>
        </p:nvSpPr>
        <p:spPr>
          <a:xfrm>
            <a:off x="2650461" y="1872787"/>
            <a:ext cx="691290" cy="576075"/>
          </a:xfrm>
          <a:prstGeom prst="noSmoking">
            <a:avLst/>
          </a:prstGeom>
          <a:solidFill>
            <a:srgbClr val="C00000">
              <a:alpha val="59000"/>
            </a:srgbClr>
          </a:solid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latin typeface="Arial" panose="020B0604020202020204" pitchFamily="34" charset="0"/>
              <a:cs typeface="Arial" panose="020B0604020202020204" pitchFamily="34" charset="0"/>
            </a:endParaRPr>
          </a:p>
        </p:txBody>
      </p:sp>
      <p:sp>
        <p:nvSpPr>
          <p:cNvPr id="2" name="TextBox 1"/>
          <p:cNvSpPr txBox="1"/>
          <p:nvPr/>
        </p:nvSpPr>
        <p:spPr>
          <a:xfrm>
            <a:off x="2650582" y="1875837"/>
            <a:ext cx="672412" cy="584775"/>
          </a:xfrm>
          <a:prstGeom prst="rect">
            <a:avLst/>
          </a:prstGeom>
          <a:noFill/>
        </p:spPr>
        <p:txBody>
          <a:bodyPr wrap="square" rtlCol="0">
            <a:spAutoFit/>
          </a:bodyPr>
          <a:lstStyle/>
          <a:p>
            <a:pPr algn="ctr"/>
            <a:r>
              <a:rPr lang="en-US" sz="3200" b="1" dirty="0" smtClean="0">
                <a:solidFill>
                  <a:srgbClr val="007434"/>
                </a:solidFill>
                <a:latin typeface="Arial" panose="020B0604020202020204" pitchFamily="34" charset="0"/>
                <a:cs typeface="Arial" panose="020B0604020202020204" pitchFamily="34" charset="0"/>
              </a:rPr>
              <a:t>?</a:t>
            </a:r>
            <a:endParaRPr lang="en-US" sz="3200" b="1" dirty="0">
              <a:solidFill>
                <a:srgbClr val="007434"/>
              </a:solidFill>
              <a:latin typeface="Arial" panose="020B0604020202020204" pitchFamily="34" charset="0"/>
              <a:cs typeface="Arial" panose="020B0604020202020204" pitchFamily="34" charset="0"/>
            </a:endParaRPr>
          </a:p>
        </p:txBody>
      </p:sp>
      <p:sp>
        <p:nvSpPr>
          <p:cNvPr id="32" name="TextBox 31"/>
          <p:cNvSpPr txBox="1"/>
          <p:nvPr/>
        </p:nvSpPr>
        <p:spPr>
          <a:xfrm>
            <a:off x="1748908" y="3403337"/>
            <a:ext cx="672412" cy="584775"/>
          </a:xfrm>
          <a:prstGeom prst="rect">
            <a:avLst/>
          </a:prstGeom>
          <a:noFill/>
        </p:spPr>
        <p:txBody>
          <a:bodyPr wrap="square" rtlCol="0">
            <a:spAutoFit/>
          </a:bodyPr>
          <a:lstStyle/>
          <a:p>
            <a:pPr algn="ctr"/>
            <a:r>
              <a:rPr lang="en-US" sz="3200" b="1" dirty="0" smtClean="0">
                <a:solidFill>
                  <a:srgbClr val="007434"/>
                </a:solidFill>
                <a:latin typeface="Arial" panose="020B0604020202020204" pitchFamily="34" charset="0"/>
                <a:cs typeface="Arial" panose="020B0604020202020204" pitchFamily="34" charset="0"/>
              </a:rPr>
              <a:t>?</a:t>
            </a:r>
            <a:endParaRPr lang="en-US" sz="3200" b="1" dirty="0">
              <a:solidFill>
                <a:srgbClr val="007434"/>
              </a:solidFill>
              <a:latin typeface="Arial" panose="020B0604020202020204" pitchFamily="34" charset="0"/>
              <a:cs typeface="Arial" panose="020B0604020202020204" pitchFamily="34" charset="0"/>
            </a:endParaRPr>
          </a:p>
        </p:txBody>
      </p:sp>
      <p:sp>
        <p:nvSpPr>
          <p:cNvPr id="33" name="Cloud Callout 32"/>
          <p:cNvSpPr/>
          <p:nvPr/>
        </p:nvSpPr>
        <p:spPr>
          <a:xfrm>
            <a:off x="6103950" y="4025274"/>
            <a:ext cx="1958655" cy="1019236"/>
          </a:xfrm>
          <a:prstGeom prst="cloudCallout">
            <a:avLst>
              <a:gd name="adj1" fmla="val -69527"/>
              <a:gd name="adj2" fmla="val 544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C00000"/>
                </a:solidFill>
                <a:latin typeface="Arial" panose="020B0604020202020204" pitchFamily="34" charset="0"/>
                <a:cs typeface="Arial" panose="020B0604020202020204" pitchFamily="34" charset="0"/>
              </a:rPr>
              <a:t> Disrupted EHC by BAS</a:t>
            </a:r>
            <a:endParaRPr lang="en-US" sz="1400" b="1" dirty="0">
              <a:solidFill>
                <a:srgbClr val="C00000"/>
              </a:solidFill>
              <a:latin typeface="Arial" panose="020B0604020202020204" pitchFamily="34" charset="0"/>
              <a:cs typeface="Arial" panose="020B0604020202020204" pitchFamily="34" charset="0"/>
            </a:endParaRPr>
          </a:p>
        </p:txBody>
      </p:sp>
      <p:sp>
        <p:nvSpPr>
          <p:cNvPr id="6" name="Rectangle 5"/>
          <p:cNvSpPr/>
          <p:nvPr/>
        </p:nvSpPr>
        <p:spPr>
          <a:xfrm>
            <a:off x="427860" y="711644"/>
            <a:ext cx="8716140" cy="707886"/>
          </a:xfrm>
          <a:prstGeom prst="rect">
            <a:avLst/>
          </a:prstGeom>
        </p:spPr>
        <p:txBody>
          <a:bodyPr wrap="square">
            <a:spAutoFit/>
          </a:bodyPr>
          <a:lstStyle/>
          <a:p>
            <a:r>
              <a:rPr lang="en-US" sz="2000" b="1" dirty="0">
                <a:solidFill>
                  <a:srgbClr val="002060"/>
                </a:solidFill>
                <a:latin typeface="Arial" panose="020B0604020202020204" pitchFamily="34" charset="0"/>
                <a:cs typeface="Arial" pitchFamily="34" charset="0"/>
              </a:rPr>
              <a:t>Will </a:t>
            </a:r>
            <a:r>
              <a:rPr lang="en-US" sz="2000" b="1" dirty="0" smtClean="0">
                <a:solidFill>
                  <a:srgbClr val="002060"/>
                </a:solidFill>
                <a:latin typeface="Arial" pitchFamily="34" charset="0"/>
                <a:cs typeface="Arial" pitchFamily="34" charset="0"/>
              </a:rPr>
              <a:t>Disruption of </a:t>
            </a:r>
            <a:r>
              <a:rPr lang="en-US" sz="2000" b="1" dirty="0">
                <a:solidFill>
                  <a:srgbClr val="002060"/>
                </a:solidFill>
                <a:latin typeface="Arial" pitchFamily="34" charset="0"/>
                <a:cs typeface="Arial" pitchFamily="34" charset="0"/>
              </a:rPr>
              <a:t>EHC by </a:t>
            </a:r>
            <a:r>
              <a:rPr lang="en-US" sz="2000" b="1" dirty="0" smtClean="0">
                <a:solidFill>
                  <a:srgbClr val="002060"/>
                </a:solidFill>
                <a:latin typeface="Arial" pitchFamily="34" charset="0"/>
                <a:cs typeface="Arial" pitchFamily="34" charset="0"/>
              </a:rPr>
              <a:t>BAS </a:t>
            </a:r>
          </a:p>
          <a:p>
            <a:r>
              <a:rPr lang="en-US" sz="2000" b="1" dirty="0" smtClean="0">
                <a:solidFill>
                  <a:srgbClr val="002060"/>
                </a:solidFill>
                <a:latin typeface="Arial" pitchFamily="34" charset="0"/>
                <a:cs typeface="Arial" pitchFamily="34" charset="0"/>
              </a:rPr>
              <a:t>Result </a:t>
            </a:r>
            <a:r>
              <a:rPr lang="en-US" sz="2000" b="1" dirty="0">
                <a:solidFill>
                  <a:srgbClr val="002060"/>
                </a:solidFill>
                <a:latin typeface="Arial" pitchFamily="34" charset="0"/>
                <a:cs typeface="Arial" pitchFamily="34" charset="0"/>
              </a:rPr>
              <a:t>in Decreased </a:t>
            </a:r>
            <a:r>
              <a:rPr lang="en-US" sz="2000" b="1" dirty="0" smtClean="0">
                <a:solidFill>
                  <a:srgbClr val="002060"/>
                </a:solidFill>
                <a:latin typeface="Arial" pitchFamily="34" charset="0"/>
                <a:cs typeface="Arial" pitchFamily="34" charset="0"/>
              </a:rPr>
              <a:t>Bile </a:t>
            </a:r>
            <a:r>
              <a:rPr lang="en-US" sz="2000" b="1" dirty="0">
                <a:solidFill>
                  <a:srgbClr val="002060"/>
                </a:solidFill>
                <a:latin typeface="Arial" pitchFamily="34" charset="0"/>
                <a:cs typeface="Arial" pitchFamily="34" charset="0"/>
              </a:rPr>
              <a:t>Acid Signaling In the </a:t>
            </a:r>
            <a:r>
              <a:rPr lang="en-US" sz="2000" b="1" dirty="0" smtClean="0">
                <a:solidFill>
                  <a:srgbClr val="002060"/>
                </a:solidFill>
                <a:latin typeface="Arial" pitchFamily="34" charset="0"/>
                <a:cs typeface="Arial" pitchFamily="34" charset="0"/>
              </a:rPr>
              <a:t>Body?</a:t>
            </a:r>
            <a:endParaRPr lang="en-US" sz="2000" dirty="0">
              <a:latin typeface="Arial" panose="020B0604020202020204" pitchFamily="34" charset="0"/>
              <a:cs typeface="Arial" panose="020B0604020202020204" pitchFamily="34" charset="0"/>
            </a:endParaRPr>
          </a:p>
        </p:txBody>
      </p:sp>
      <p:pic>
        <p:nvPicPr>
          <p:cNvPr id="34" name="Picture 33"/>
          <p:cNvPicPr>
            <a:picLocks noChangeAspect="1"/>
          </p:cNvPicPr>
          <p:nvPr/>
        </p:nvPicPr>
        <p:blipFill>
          <a:blip r:embed="rId5" cstate="print">
            <a:extLst>
              <a:ext uri="{BEBA8EAE-BF5A-486C-A8C5-ECC9F3942E4B}">
                <a14:imgProps xmlns:a14="http://schemas.microsoft.com/office/drawing/2010/main">
                  <a14:imgLayer r:embed="rId6">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custDataLst>
      <p:tags r:id="rId1"/>
    </p:custDataLst>
    <p:extLst>
      <p:ext uri="{BB962C8B-B14F-4D97-AF65-F5344CB8AC3E}">
        <p14:creationId xmlns:p14="http://schemas.microsoft.com/office/powerpoint/2010/main" val="926661808"/>
      </p:ext>
    </p:extLst>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1750"/>
                                        <p:tgtEl>
                                          <p:spTgt spid="8"/>
                                        </p:tgtEl>
                                      </p:cBhvr>
                                    </p:animEffect>
                                  </p:childTnLst>
                                </p:cTn>
                              </p:par>
                              <p:par>
                                <p:cTn id="8" presetID="21" presetClass="entr" presetSubtype="8"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heel(8)">
                                      <p:cBhvr>
                                        <p:cTn id="10" dur="20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heel(1)">
                                      <p:cBhvr>
                                        <p:cTn id="15" dur="2000"/>
                                        <p:tgtEl>
                                          <p:spTgt spid="16"/>
                                        </p:tgtEl>
                                      </p:cBhvr>
                                    </p:animEffect>
                                  </p:childTnLst>
                                </p:cTn>
                              </p:par>
                              <p:par>
                                <p:cTn id="16" presetID="21" presetClass="entr" presetSubtype="1"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1)">
                                      <p:cBhvr>
                                        <p:cTn id="18" dur="2000"/>
                                        <p:tgtEl>
                                          <p:spTgt spid="12"/>
                                        </p:tgtEl>
                                      </p:cBhvr>
                                    </p:animEffect>
                                  </p:childTnLst>
                                </p:cTn>
                              </p:par>
                              <p:par>
                                <p:cTn id="19" presetID="21" presetClass="entr" presetSubtype="8"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wheel(8)">
                                      <p:cBhvr>
                                        <p:cTn id="21" dur="2000"/>
                                        <p:tgtEl>
                                          <p:spTgt spid="20"/>
                                        </p:tgtEl>
                                      </p:cBhvr>
                                    </p:animEffect>
                                  </p:childTnLst>
                                </p:cTn>
                              </p:par>
                              <p:par>
                                <p:cTn id="22" presetID="21" presetClass="entr" presetSubtype="8"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heel(8)">
                                      <p:cBhvr>
                                        <p:cTn id="24" dur="2000"/>
                                        <p:tgtEl>
                                          <p:spTgt spid="2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down)">
                                      <p:cBhvr>
                                        <p:cTn id="29" dur="500"/>
                                        <p:tgtEl>
                                          <p:spTgt spid="28"/>
                                        </p:tgtEl>
                                      </p:cBhvr>
                                    </p:animEffect>
                                  </p:childTnLst>
                                </p:cTn>
                              </p:par>
                              <p:par>
                                <p:cTn id="30" presetID="1"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down)">
                                      <p:cBhvr>
                                        <p:cTn id="36" dur="500"/>
                                        <p:tgtEl>
                                          <p:spTgt spid="30"/>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down)">
                                      <p:cBhvr>
                                        <p:cTn id="39" dur="500"/>
                                        <p:tgtEl>
                                          <p:spTgt spid="32"/>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down)">
                                      <p:cBhvr>
                                        <p:cTn id="42" dur="500"/>
                                        <p:tgtEl>
                                          <p:spTgt spid="2"/>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down)">
                                      <p:cBhvr>
                                        <p:cTn id="4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2" grpId="0"/>
      <p:bldP spid="32" grpId="0"/>
      <p:bldP spid="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latin typeface="Arial" panose="020B0604020202020204" pitchFamily="34" charset="0"/>
                <a:cs typeface="Arial" panose="020B0604020202020204" pitchFamily="34" charset="0"/>
              </a:rPr>
              <a:pPr/>
              <a:t>10</a:t>
            </a:fld>
            <a:endParaRPr lang="en-US">
              <a:solidFill>
                <a:srgbClr val="D4D2D0">
                  <a:shade val="50000"/>
                </a:srgbClr>
              </a:solidFill>
              <a:latin typeface="Arial" panose="020B0604020202020204" pitchFamily="34" charset="0"/>
              <a:cs typeface="Arial" panose="020B0604020202020204" pitchFamily="34" charset="0"/>
            </a:endParaRPr>
          </a:p>
        </p:txBody>
      </p:sp>
      <p:graphicFrame>
        <p:nvGraphicFramePr>
          <p:cNvPr id="9" name="Diagram 8"/>
          <p:cNvGraphicFramePr/>
          <p:nvPr>
            <p:extLst>
              <p:ext uri="{D42A27DB-BD31-4B8C-83A1-F6EECF244321}">
                <p14:modId xmlns:p14="http://schemas.microsoft.com/office/powerpoint/2010/main" val="2731039753"/>
              </p:ext>
            </p:extLst>
          </p:nvPr>
        </p:nvGraphicFramePr>
        <p:xfrm>
          <a:off x="654690" y="1662370"/>
          <a:ext cx="7422509" cy="31492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agram 9"/>
          <p:cNvGraphicFramePr/>
          <p:nvPr>
            <p:extLst>
              <p:ext uri="{D42A27DB-BD31-4B8C-83A1-F6EECF244321}">
                <p14:modId xmlns:p14="http://schemas.microsoft.com/office/powerpoint/2010/main" val="180560433"/>
              </p:ext>
            </p:extLst>
          </p:nvPr>
        </p:nvGraphicFramePr>
        <p:xfrm>
          <a:off x="693096" y="4965200"/>
          <a:ext cx="7536504" cy="92049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Rectangle 1"/>
          <p:cNvSpPr/>
          <p:nvPr/>
        </p:nvSpPr>
        <p:spPr>
          <a:xfrm>
            <a:off x="616285" y="587030"/>
            <a:ext cx="2073870" cy="461665"/>
          </a:xfrm>
          <a:prstGeom prst="rect">
            <a:avLst/>
          </a:prstGeom>
        </p:spPr>
        <p:txBody>
          <a:bodyPr wrap="square">
            <a:spAutoFit/>
          </a:bodyPr>
          <a:lstStyle/>
          <a:p>
            <a:r>
              <a:rPr lang="en-US" sz="2400" b="1" dirty="0">
                <a:solidFill>
                  <a:srgbClr val="002B82"/>
                </a:solidFill>
                <a:latin typeface="Arial" panose="020B0604020202020204" pitchFamily="34" charset="0"/>
                <a:cs typeface="Arial" pitchFamily="34" charset="0"/>
              </a:rPr>
              <a:t>Methods</a:t>
            </a:r>
          </a:p>
        </p:txBody>
      </p:sp>
      <p:pic>
        <p:nvPicPr>
          <p:cNvPr id="7" name="Picture 6"/>
          <p:cNvPicPr>
            <a:picLocks noChangeAspect="1"/>
          </p:cNvPicPr>
          <p:nvPr/>
        </p:nvPicPr>
        <p:blipFill>
          <a:blip r:embed="rId12" cstate="print">
            <a:extLst>
              <a:ext uri="{BEBA8EAE-BF5A-486C-A8C5-ECC9F3942E4B}">
                <a14:imgProps xmlns:a14="http://schemas.microsoft.com/office/drawing/2010/main">
                  <a14:imgLayer r:embed="rId13">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95946102"/>
      </p:ext>
    </p:extLst>
  </p:cSld>
  <p:clrMapOvr>
    <a:masterClrMapping/>
  </p:clrMapOvr>
  <mc:AlternateContent xmlns:mc="http://schemas.openxmlformats.org/markup-compatibility/2006" xmlns:p14="http://schemas.microsoft.com/office/powerpoint/2010/main">
    <mc:Choice Requires="p14">
      <p:transition spd="slow" p14:dur="2000" advTm="5622"/>
    </mc:Choice>
    <mc:Fallback xmlns="">
      <p:transition spd="slow" advTm="562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rPr>
              <a:pPr/>
              <a:t>11</a:t>
            </a:fld>
            <a:endParaRPr lang="en-US" dirty="0">
              <a:solidFill>
                <a:srgbClr val="D4D2D0">
                  <a:shade val="50000"/>
                </a:srgbClr>
              </a:solidFill>
            </a:endParaRPr>
          </a:p>
        </p:txBody>
      </p:sp>
      <p:sp>
        <p:nvSpPr>
          <p:cNvPr id="8" name="AutoShape 2"/>
          <p:cNvSpPr txBox="1">
            <a:spLocks noChangeArrowheads="1"/>
          </p:cNvSpPr>
          <p:nvPr/>
        </p:nvSpPr>
        <p:spPr>
          <a:xfrm>
            <a:off x="354874" y="241385"/>
            <a:ext cx="7902388" cy="856129"/>
          </a:xfrm>
          <a:prstGeom prst="roundRect">
            <a:avLst>
              <a:gd name="adj" fmla="val 0"/>
            </a:avLst>
          </a:prstGeom>
          <a:noFill/>
          <a:ln/>
          <a:effectLst>
            <a:outerShdw blurRad="50800" dist="38100" dir="2700000" algn="tl" rotWithShape="0">
              <a:prstClr val="black">
                <a:alpha val="40000"/>
              </a:prstClr>
            </a:outerShdw>
          </a:effectLst>
        </p:spPr>
        <p:txBody>
          <a:bodyPr lIns="0" rIns="0" bIns="0" anchor="b">
            <a:noAutofit/>
            <a:scene3d>
              <a:camera prst="orthographicFront"/>
              <a:lightRig rig="threePt" dir="t"/>
            </a:scene3d>
            <a:sp3d extrusionH="57150">
              <a:bevelT w="38100" h="38100"/>
            </a:sp3d>
          </a:bodyPr>
          <a:lstStyle/>
          <a:p>
            <a:pPr>
              <a:defRPr/>
            </a:pPr>
            <a:r>
              <a:rPr lang="en-US" sz="2400" b="1" dirty="0" smtClean="0">
                <a:solidFill>
                  <a:srgbClr val="003399"/>
                </a:solidFill>
                <a:latin typeface="Arial" pitchFamily="34" charset="0"/>
                <a:ea typeface="+mj-ea"/>
                <a:cs typeface="Arial" pitchFamily="34" charset="0"/>
              </a:rPr>
              <a:t>BAS Decreased Total Bile Acid Concentration In Liver</a:t>
            </a:r>
            <a:endParaRPr lang="en-US" sz="2400" b="1" dirty="0">
              <a:solidFill>
                <a:srgbClr val="003399"/>
              </a:solidFill>
              <a:latin typeface="Arial" pitchFamily="34" charset="0"/>
              <a:ea typeface="+mj-ea"/>
              <a:cs typeface="Arial" pitchFamily="34" charset="0"/>
            </a:endParaRPr>
          </a:p>
        </p:txBody>
      </p:sp>
      <p:pic>
        <p:nvPicPr>
          <p:cNvPr id="10" name="Picture 9"/>
          <p:cNvPicPr/>
          <p:nvPr/>
        </p:nvPicPr>
        <p:blipFill>
          <a:blip r:embed="rId3" cstate="print">
            <a:extLst>
              <a:ext uri="{28A0092B-C50C-407E-A947-70E740481C1C}">
                <a14:useLocalDpi xmlns:a14="http://schemas.microsoft.com/office/drawing/2010/main" val="0"/>
              </a:ext>
            </a:extLst>
          </a:blip>
          <a:stretch>
            <a:fillRect/>
          </a:stretch>
        </p:blipFill>
        <p:spPr>
          <a:xfrm>
            <a:off x="1422790" y="1815990"/>
            <a:ext cx="5760750" cy="3840500"/>
          </a:xfrm>
          <a:prstGeom prst="rect">
            <a:avLst/>
          </a:prstGeom>
        </p:spPr>
      </p:pic>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353172030"/>
      </p:ext>
    </p:extLst>
  </p:cSld>
  <p:clrMapOvr>
    <a:masterClrMapping/>
  </p:clrMapOvr>
  <mc:AlternateContent xmlns:mc="http://schemas.openxmlformats.org/markup-compatibility/2006" xmlns:p14="http://schemas.microsoft.com/office/powerpoint/2010/main">
    <mc:Choice Requires="p14">
      <p:transition spd="slow" p14:dur="2000" advTm="59254"/>
    </mc:Choice>
    <mc:Fallback xmlns="">
      <p:transition spd="slow" advTm="5925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rPr>
              <a:pPr/>
              <a:t>12</a:t>
            </a:fld>
            <a:endParaRPr lang="en-US" dirty="0">
              <a:solidFill>
                <a:srgbClr val="D4D2D0">
                  <a:shade val="50000"/>
                </a:srgbClr>
              </a:solidFill>
            </a:endParaRPr>
          </a:p>
        </p:txBody>
      </p:sp>
      <p:sp>
        <p:nvSpPr>
          <p:cNvPr id="8" name="AutoShape 2"/>
          <p:cNvSpPr txBox="1">
            <a:spLocks noChangeArrowheads="1"/>
          </p:cNvSpPr>
          <p:nvPr/>
        </p:nvSpPr>
        <p:spPr>
          <a:xfrm>
            <a:off x="270640" y="619825"/>
            <a:ext cx="8789126" cy="428065"/>
          </a:xfrm>
          <a:prstGeom prst="roundRect">
            <a:avLst>
              <a:gd name="adj" fmla="val 53"/>
            </a:avLst>
          </a:prstGeom>
          <a:noFill/>
          <a:ln/>
          <a:effectLst>
            <a:outerShdw blurRad="50800" dist="38100" dir="2700000" algn="tl" rotWithShape="0">
              <a:prstClr val="black">
                <a:alpha val="40000"/>
              </a:prstClr>
            </a:outerShdw>
          </a:effectLst>
        </p:spPr>
        <p:txBody>
          <a:bodyPr lIns="0" rIns="0" bIns="0" anchor="b">
            <a:noAutofit/>
            <a:scene3d>
              <a:camera prst="orthographicFront"/>
              <a:lightRig rig="threePt" dir="t"/>
            </a:scene3d>
            <a:sp3d extrusionH="57150">
              <a:bevelT w="38100" h="38100"/>
            </a:sp3d>
          </a:bodyPr>
          <a:lstStyle/>
          <a:p>
            <a:pPr fontAlgn="auto">
              <a:spcAft>
                <a:spcPts val="0"/>
              </a:spcAft>
              <a:defRPr/>
            </a:pPr>
            <a:r>
              <a:rPr lang="en-US" sz="2400" b="1" dirty="0" smtClean="0">
                <a:solidFill>
                  <a:srgbClr val="003399"/>
                </a:solidFill>
                <a:latin typeface="Arial" pitchFamily="34" charset="0"/>
                <a:ea typeface="+mj-ea"/>
                <a:cs typeface="Arial" pitchFamily="34" charset="0"/>
              </a:rPr>
              <a:t>BAS Increases CA And Total CA Concentration In Serum </a:t>
            </a:r>
            <a:endParaRPr lang="en-US" sz="2400" b="1" dirty="0">
              <a:solidFill>
                <a:srgbClr val="003399"/>
              </a:solidFill>
              <a:latin typeface="Arial" pitchFamily="34" charset="0"/>
              <a:ea typeface="+mj-ea"/>
              <a:cs typeface="Arial" pitchFamily="34" charset="0"/>
            </a:endParaRPr>
          </a:p>
        </p:txBody>
      </p:sp>
      <p:pic>
        <p:nvPicPr>
          <p:cNvPr id="10" name="Picture 9"/>
          <p:cNvPicPr/>
          <p:nvPr/>
        </p:nvPicPr>
        <p:blipFill>
          <a:blip r:embed="rId3" cstate="print">
            <a:extLst>
              <a:ext uri="{28A0092B-C50C-407E-A947-70E740481C1C}">
                <a14:useLocalDpi xmlns:a14="http://schemas.microsoft.com/office/drawing/2010/main" val="0"/>
              </a:ext>
            </a:extLst>
          </a:blip>
          <a:stretch>
            <a:fillRect/>
          </a:stretch>
        </p:blipFill>
        <p:spPr>
          <a:xfrm>
            <a:off x="1691625" y="1470346"/>
            <a:ext cx="5837560" cy="4875180"/>
          </a:xfrm>
          <a:prstGeom prst="rect">
            <a:avLst/>
          </a:prstGeom>
        </p:spPr>
      </p:pic>
      <p:pic>
        <p:nvPicPr>
          <p:cNvPr id="9" name="Picture 8"/>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438034295"/>
      </p:ext>
    </p:extLst>
  </p:cSld>
  <p:clrMapOvr>
    <a:masterClrMapping/>
  </p:clrMapOvr>
  <mc:AlternateContent xmlns:mc="http://schemas.openxmlformats.org/markup-compatibility/2006" xmlns:p14="http://schemas.microsoft.com/office/powerpoint/2010/main">
    <mc:Choice Requires="p14">
      <p:transition spd="slow" p14:dur="2000" advTm="28425"/>
    </mc:Choice>
    <mc:Fallback xmlns="">
      <p:transition spd="slow" advTm="2842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pic>
        <p:nvPicPr>
          <p:cNvPr id="10" name="Content Placeholder 9"/>
          <p:cNvPicPr>
            <a:picLocks noGrp="1"/>
          </p:cNvPicPr>
          <p:nvPr>
            <p:ph idx="1"/>
          </p:nvPr>
        </p:nvPicPr>
        <p:blipFill>
          <a:blip r:embed="rId3" cstate="print">
            <a:extLst>
              <a:ext uri="{28A0092B-C50C-407E-A947-70E740481C1C}">
                <a14:useLocalDpi xmlns:a14="http://schemas.microsoft.com/office/drawing/2010/main" val="0"/>
              </a:ext>
            </a:extLst>
          </a:blip>
          <a:stretch>
            <a:fillRect/>
          </a:stretch>
        </p:blipFill>
        <p:spPr>
          <a:xfrm>
            <a:off x="1960460" y="1393535"/>
            <a:ext cx="5223080" cy="5070640"/>
          </a:xfrm>
          <a:prstGeom prst="rect">
            <a:avLst/>
          </a:prstGeom>
        </p:spPr>
      </p:pic>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rPr>
              <a:pPr/>
              <a:t>13</a:t>
            </a:fld>
            <a:endParaRPr lang="en-US" dirty="0">
              <a:solidFill>
                <a:srgbClr val="D4D2D0">
                  <a:shade val="50000"/>
                </a:srgbClr>
              </a:solidFill>
            </a:endParaRPr>
          </a:p>
        </p:txBody>
      </p:sp>
      <p:sp>
        <p:nvSpPr>
          <p:cNvPr id="8" name="AutoShape 2"/>
          <p:cNvSpPr txBox="1">
            <a:spLocks noChangeArrowheads="1"/>
          </p:cNvSpPr>
          <p:nvPr/>
        </p:nvSpPr>
        <p:spPr>
          <a:xfrm>
            <a:off x="433302" y="625435"/>
            <a:ext cx="7902388" cy="428064"/>
          </a:xfrm>
          <a:prstGeom prst="roundRect">
            <a:avLst>
              <a:gd name="adj" fmla="val 0"/>
            </a:avLst>
          </a:prstGeom>
          <a:noFill/>
          <a:ln/>
          <a:effectLst>
            <a:outerShdw blurRad="50800" dist="38100" dir="2700000" algn="tl" rotWithShape="0">
              <a:prstClr val="black">
                <a:alpha val="40000"/>
              </a:prstClr>
            </a:outerShdw>
          </a:effectLst>
        </p:spPr>
        <p:txBody>
          <a:bodyPr lIns="0" rIns="0" bIns="0" anchor="b">
            <a:noAutofit/>
            <a:scene3d>
              <a:camera prst="orthographicFront"/>
              <a:lightRig rig="threePt" dir="t"/>
            </a:scene3d>
            <a:sp3d extrusionH="57150">
              <a:bevelT w="38100" h="38100"/>
            </a:sp3d>
          </a:bodyPr>
          <a:lstStyle/>
          <a:p>
            <a:pPr fontAlgn="auto">
              <a:spcAft>
                <a:spcPts val="0"/>
              </a:spcAft>
              <a:defRPr/>
            </a:pPr>
            <a:r>
              <a:rPr lang="en-US" sz="2400" b="1" dirty="0" smtClean="0">
                <a:solidFill>
                  <a:srgbClr val="003399"/>
                </a:solidFill>
                <a:latin typeface="Arial" pitchFamily="34" charset="0"/>
                <a:ea typeface="+mj-ea"/>
                <a:cs typeface="Arial" pitchFamily="34" charset="0"/>
              </a:rPr>
              <a:t>BAS Decreased Bile Acid Concentrations In Liver</a:t>
            </a:r>
            <a:endParaRPr lang="en-US" sz="2400" b="1" dirty="0">
              <a:solidFill>
                <a:srgbClr val="003399"/>
              </a:solidFill>
              <a:latin typeface="Arial" pitchFamily="34" charset="0"/>
              <a:ea typeface="+mj-ea"/>
              <a:cs typeface="Arial" pitchFamily="34" charset="0"/>
            </a:endParaRPr>
          </a:p>
        </p:txBody>
      </p:sp>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438034295"/>
      </p:ext>
    </p:extLst>
  </p:cSld>
  <p:clrMapOvr>
    <a:masterClrMapping/>
  </p:clrMapOvr>
  <mc:AlternateContent xmlns:mc="http://schemas.openxmlformats.org/markup-compatibility/2006" xmlns:p14="http://schemas.microsoft.com/office/powerpoint/2010/main">
    <mc:Choice Requires="p14">
      <p:transition spd="slow" p14:dur="2000" advTm="79061"/>
    </mc:Choice>
    <mc:Fallback xmlns="">
      <p:transition spd="slow" advTm="7906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pic>
        <p:nvPicPr>
          <p:cNvPr id="10" name="Content Placeholder 9"/>
          <p:cNvPicPr>
            <a:picLocks noGrp="1"/>
          </p:cNvPicPr>
          <p:nvPr>
            <p:ph idx="1"/>
          </p:nvPr>
        </p:nvPicPr>
        <p:blipFill>
          <a:blip r:embed="rId3" cstate="print">
            <a:extLst>
              <a:ext uri="{28A0092B-C50C-407E-A947-70E740481C1C}">
                <a14:useLocalDpi xmlns:a14="http://schemas.microsoft.com/office/drawing/2010/main" val="0"/>
              </a:ext>
            </a:extLst>
          </a:blip>
          <a:stretch>
            <a:fillRect/>
          </a:stretch>
        </p:blipFill>
        <p:spPr>
          <a:xfrm>
            <a:off x="1422790" y="1393535"/>
            <a:ext cx="6836090" cy="5184675"/>
          </a:xfrm>
          <a:prstGeom prst="rect">
            <a:avLst/>
          </a:prstGeom>
        </p:spPr>
      </p:pic>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rPr>
              <a:pPr/>
              <a:t>14</a:t>
            </a:fld>
            <a:endParaRPr lang="en-US" dirty="0">
              <a:solidFill>
                <a:srgbClr val="D4D2D0">
                  <a:shade val="50000"/>
                </a:srgbClr>
              </a:solidFill>
            </a:endParaRPr>
          </a:p>
        </p:txBody>
      </p:sp>
      <p:sp>
        <p:nvSpPr>
          <p:cNvPr id="8" name="AutoShape 2"/>
          <p:cNvSpPr txBox="1">
            <a:spLocks noChangeArrowheads="1"/>
          </p:cNvSpPr>
          <p:nvPr/>
        </p:nvSpPr>
        <p:spPr>
          <a:xfrm>
            <a:off x="40210" y="619826"/>
            <a:ext cx="9017751" cy="428064"/>
          </a:xfrm>
          <a:prstGeom prst="roundRect">
            <a:avLst>
              <a:gd name="adj" fmla="val 0"/>
            </a:avLst>
          </a:prstGeom>
          <a:noFill/>
          <a:ln/>
          <a:effectLst>
            <a:outerShdw blurRad="50800" dist="38100" dir="2700000" algn="tl" rotWithShape="0">
              <a:prstClr val="black">
                <a:alpha val="40000"/>
              </a:prstClr>
            </a:outerShdw>
          </a:effectLst>
        </p:spPr>
        <p:txBody>
          <a:bodyPr lIns="0" rIns="0" bIns="0" anchor="b">
            <a:noAutofit/>
            <a:scene3d>
              <a:camera prst="orthographicFront"/>
              <a:lightRig rig="threePt" dir="t"/>
            </a:scene3d>
            <a:sp3d extrusionH="57150">
              <a:bevelT w="38100" h="38100"/>
            </a:sp3d>
          </a:bodyPr>
          <a:lstStyle/>
          <a:p>
            <a:pPr fontAlgn="auto">
              <a:spcAft>
                <a:spcPts val="0"/>
              </a:spcAft>
              <a:defRPr/>
            </a:pPr>
            <a:r>
              <a:rPr lang="en-US" sz="2400" b="1" dirty="0" smtClean="0">
                <a:solidFill>
                  <a:srgbClr val="003399"/>
                </a:solidFill>
                <a:latin typeface="Arial" pitchFamily="34" charset="0"/>
                <a:ea typeface="+mj-ea"/>
                <a:cs typeface="Arial" pitchFamily="34" charset="0"/>
              </a:rPr>
              <a:t>Results: BAS increase CA proportion in liver Bile Acid Pool</a:t>
            </a:r>
            <a:endParaRPr lang="en-US" sz="2400" b="1" dirty="0">
              <a:solidFill>
                <a:srgbClr val="003399"/>
              </a:solidFill>
              <a:latin typeface="Arial" pitchFamily="34" charset="0"/>
              <a:ea typeface="+mj-ea"/>
              <a:cs typeface="Arial" pitchFamily="34" charset="0"/>
            </a:endParaRPr>
          </a:p>
        </p:txBody>
      </p:sp>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438034295"/>
      </p:ext>
    </p:extLst>
  </p:cSld>
  <p:clrMapOvr>
    <a:masterClrMapping/>
  </p:clrMapOvr>
  <mc:AlternateContent xmlns:mc="http://schemas.openxmlformats.org/markup-compatibility/2006" xmlns:p14="http://schemas.microsoft.com/office/powerpoint/2010/main">
    <mc:Choice Requires="p14">
      <p:transition spd="slow" p14:dur="2000" advTm="30044"/>
    </mc:Choice>
    <mc:Fallback xmlns="">
      <p:transition spd="slow" advTm="3004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rPr>
              <a:pPr/>
              <a:t>15</a:t>
            </a:fld>
            <a:endParaRPr lang="en-US" dirty="0">
              <a:solidFill>
                <a:srgbClr val="D4D2D0">
                  <a:shade val="50000"/>
                </a:srgbClr>
              </a:solidFill>
            </a:endParaRPr>
          </a:p>
        </p:txBody>
      </p:sp>
      <p:sp>
        <p:nvSpPr>
          <p:cNvPr id="8" name="AutoShape 2"/>
          <p:cNvSpPr txBox="1">
            <a:spLocks noChangeArrowheads="1"/>
          </p:cNvSpPr>
          <p:nvPr/>
        </p:nvSpPr>
        <p:spPr>
          <a:xfrm>
            <a:off x="76810" y="548625"/>
            <a:ext cx="9103790" cy="510484"/>
          </a:xfrm>
          <a:prstGeom prst="roundRect">
            <a:avLst>
              <a:gd name="adj" fmla="val 0"/>
            </a:avLst>
          </a:prstGeom>
          <a:noFill/>
          <a:ln/>
          <a:effectLst>
            <a:outerShdw blurRad="50800" dist="38100" dir="2700000" algn="tl" rotWithShape="0">
              <a:prstClr val="black">
                <a:alpha val="40000"/>
              </a:prstClr>
            </a:outerShdw>
          </a:effectLst>
        </p:spPr>
        <p:txBody>
          <a:bodyPr lIns="0" rIns="0" bIns="0" anchor="b">
            <a:noAutofit/>
            <a:scene3d>
              <a:camera prst="orthographicFront"/>
              <a:lightRig rig="threePt" dir="t"/>
            </a:scene3d>
            <a:sp3d extrusionH="57150">
              <a:bevelT w="38100" h="38100"/>
            </a:sp3d>
          </a:bodyPr>
          <a:lstStyle/>
          <a:p>
            <a:pPr fontAlgn="auto">
              <a:spcAft>
                <a:spcPts val="0"/>
              </a:spcAft>
              <a:defRPr/>
            </a:pPr>
            <a:r>
              <a:rPr lang="en-US" sz="2400" b="1" dirty="0" smtClean="0">
                <a:solidFill>
                  <a:srgbClr val="003399"/>
                </a:solidFill>
                <a:latin typeface="Arial" pitchFamily="34" charset="0"/>
                <a:ea typeface="+mj-ea"/>
                <a:cs typeface="Arial" pitchFamily="34" charset="0"/>
              </a:rPr>
              <a:t>Effects of Resin On Genes Involved in Bile Acid Homeostasis </a:t>
            </a:r>
            <a:endParaRPr lang="en-US" sz="2400" b="1" dirty="0">
              <a:solidFill>
                <a:srgbClr val="003399"/>
              </a:solidFill>
              <a:latin typeface="Arial" pitchFamily="34" charset="0"/>
              <a:ea typeface="+mj-ea"/>
              <a:cs typeface="Arial" pitchFamily="34"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830" y="1500383"/>
            <a:ext cx="2670395" cy="4857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99089" y="1513020"/>
            <a:ext cx="2686656" cy="486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39365" y="1513019"/>
            <a:ext cx="2907802" cy="4846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438034295"/>
      </p:ext>
    </p:extLst>
  </p:cSld>
  <p:clrMapOvr>
    <a:masterClrMapping/>
  </p:clrMapOvr>
  <mc:AlternateContent xmlns:mc="http://schemas.openxmlformats.org/markup-compatibility/2006" xmlns:p14="http://schemas.microsoft.com/office/powerpoint/2010/main">
    <mc:Choice Requires="p14">
      <p:transition spd="slow" p14:dur="2000" advTm="51429"/>
    </mc:Choice>
    <mc:Fallback xmlns="">
      <p:transition spd="slow" advTm="5142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pic>
        <p:nvPicPr>
          <p:cNvPr id="11" name="Content Placeholder 9"/>
          <p:cNvPicPr>
            <a:picLocks noGrp="1"/>
          </p:cNvPicPr>
          <p:nvPr>
            <p:ph idx="1"/>
          </p:nvPr>
        </p:nvPicPr>
        <p:blipFill>
          <a:blip r:embed="rId3" cstate="print">
            <a:extLst>
              <a:ext uri="{28A0092B-C50C-407E-A947-70E740481C1C}">
                <a14:useLocalDpi xmlns:a14="http://schemas.microsoft.com/office/drawing/2010/main" val="0"/>
              </a:ext>
            </a:extLst>
          </a:blip>
          <a:stretch>
            <a:fillRect/>
          </a:stretch>
        </p:blipFill>
        <p:spPr>
          <a:xfrm>
            <a:off x="5032860" y="2308344"/>
            <a:ext cx="3456451" cy="2961329"/>
          </a:xfrm>
          <a:prstGeom prst="rect">
            <a:avLst/>
          </a:prstGeom>
          <a:ln>
            <a:solidFill>
              <a:schemeClr val="bg1"/>
            </a:solidFill>
          </a:ln>
        </p:spPr>
      </p:pic>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rPr>
              <a:pPr/>
              <a:t>16</a:t>
            </a:fld>
            <a:endParaRPr lang="en-US" dirty="0">
              <a:solidFill>
                <a:srgbClr val="D4D2D0">
                  <a:shade val="50000"/>
                </a:srgbClr>
              </a:solidFill>
            </a:endParaRPr>
          </a:p>
        </p:txBody>
      </p:sp>
      <p:sp>
        <p:nvSpPr>
          <p:cNvPr id="8" name="AutoShape 2"/>
          <p:cNvSpPr txBox="1">
            <a:spLocks noChangeArrowheads="1"/>
          </p:cNvSpPr>
          <p:nvPr/>
        </p:nvSpPr>
        <p:spPr>
          <a:xfrm>
            <a:off x="354874" y="579353"/>
            <a:ext cx="7902388" cy="491588"/>
          </a:xfrm>
          <a:prstGeom prst="roundRect">
            <a:avLst>
              <a:gd name="adj" fmla="val 16667"/>
            </a:avLst>
          </a:prstGeom>
          <a:noFill/>
          <a:ln/>
          <a:effectLst>
            <a:outerShdw blurRad="50800" dist="38100" dir="2700000" algn="tl" rotWithShape="0">
              <a:prstClr val="black">
                <a:alpha val="40000"/>
              </a:prstClr>
            </a:outerShdw>
          </a:effectLst>
        </p:spPr>
        <p:txBody>
          <a:bodyPr lIns="0" rIns="0" bIns="0" anchor="b">
            <a:noAutofit/>
            <a:scene3d>
              <a:camera prst="orthographicFront"/>
              <a:lightRig rig="threePt" dir="t"/>
            </a:scene3d>
            <a:sp3d extrusionH="57150">
              <a:bevelT w="38100" h="38100"/>
            </a:sp3d>
          </a:bodyPr>
          <a:lstStyle/>
          <a:p>
            <a:pPr fontAlgn="auto">
              <a:spcAft>
                <a:spcPts val="0"/>
              </a:spcAft>
              <a:defRPr/>
            </a:pPr>
            <a:r>
              <a:rPr lang="en-US" sz="2400" b="1" dirty="0" smtClean="0">
                <a:solidFill>
                  <a:srgbClr val="003399"/>
                </a:solidFill>
                <a:latin typeface="Arial" pitchFamily="34" charset="0"/>
                <a:ea typeface="+mj-ea"/>
                <a:cs typeface="Arial" pitchFamily="34" charset="0"/>
              </a:rPr>
              <a:t>Results: effects of Resin On Transcription Factors </a:t>
            </a:r>
            <a:endParaRPr lang="en-US" sz="2400" b="1" dirty="0">
              <a:solidFill>
                <a:srgbClr val="003399"/>
              </a:solidFill>
              <a:latin typeface="Arial" pitchFamily="34" charset="0"/>
              <a:ea typeface="+mj-ea"/>
              <a:cs typeface="Arial" pitchFamily="34" charset="0"/>
            </a:endParaRPr>
          </a:p>
        </p:txBody>
      </p:sp>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725" y="3440541"/>
            <a:ext cx="3531020" cy="1829132"/>
          </a:xfrm>
          <a:prstGeom prst="rect">
            <a:avLst/>
          </a:prstGeom>
          <a:solidFill>
            <a:srgbClr val="FFFFFF">
              <a:shade val="85000"/>
            </a:srgbClr>
          </a:solidFill>
          <a:ln w="9525">
            <a:solidFill>
              <a:schemeClr val="bg1"/>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TextBox 1"/>
          <p:cNvSpPr txBox="1"/>
          <p:nvPr/>
        </p:nvSpPr>
        <p:spPr>
          <a:xfrm>
            <a:off x="1270185" y="5334674"/>
            <a:ext cx="2482100" cy="369332"/>
          </a:xfrm>
          <a:prstGeom prst="rect">
            <a:avLst/>
          </a:prstGeom>
          <a:noFill/>
        </p:spPr>
        <p:txBody>
          <a:bodyPr wrap="square" rtlCol="0">
            <a:spAutoFit/>
          </a:bodyPr>
          <a:lstStyle/>
          <a:p>
            <a:pPr algn="ctr"/>
            <a:r>
              <a:rPr lang="en-US" b="1" dirty="0" smtClean="0">
                <a:solidFill>
                  <a:srgbClr val="00220F"/>
                </a:solidFill>
              </a:rPr>
              <a:t>Liver </a:t>
            </a:r>
            <a:endParaRPr lang="en-US" b="1" dirty="0">
              <a:solidFill>
                <a:srgbClr val="00220F"/>
              </a:solidFill>
            </a:endParaRPr>
          </a:p>
        </p:txBody>
      </p:sp>
      <p:sp>
        <p:nvSpPr>
          <p:cNvPr id="10" name="TextBox 9"/>
          <p:cNvSpPr txBox="1"/>
          <p:nvPr/>
        </p:nvSpPr>
        <p:spPr>
          <a:xfrm>
            <a:off x="5595100" y="5335348"/>
            <a:ext cx="2482100" cy="369332"/>
          </a:xfrm>
          <a:prstGeom prst="rect">
            <a:avLst/>
          </a:prstGeom>
          <a:noFill/>
        </p:spPr>
        <p:txBody>
          <a:bodyPr wrap="square" rtlCol="0">
            <a:spAutoFit/>
          </a:bodyPr>
          <a:lstStyle/>
          <a:p>
            <a:pPr algn="ctr"/>
            <a:r>
              <a:rPr lang="en-US" b="1" dirty="0" smtClean="0">
                <a:solidFill>
                  <a:srgbClr val="00220F"/>
                </a:solidFill>
              </a:rPr>
              <a:t>Intestine</a:t>
            </a:r>
            <a:endParaRPr lang="en-US" b="1" dirty="0">
              <a:solidFill>
                <a:srgbClr val="00220F"/>
              </a:solidFill>
            </a:endParaRPr>
          </a:p>
        </p:txBody>
      </p:sp>
      <p:pic>
        <p:nvPicPr>
          <p:cNvPr id="9" name="Picture 8"/>
          <p:cNvPicPr>
            <a:picLocks noChangeAspect="1"/>
          </p:cNvPicPr>
          <p:nvPr/>
        </p:nvPicPr>
        <p:blipFill>
          <a:blip r:embed="rId5" cstate="print">
            <a:extLst>
              <a:ext uri="{BEBA8EAE-BF5A-486C-A8C5-ECC9F3942E4B}">
                <a14:imgProps xmlns:a14="http://schemas.microsoft.com/office/drawing/2010/main">
                  <a14:imgLayer r:embed="rId6">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438034295"/>
      </p:ext>
    </p:extLst>
  </p:cSld>
  <p:clrMapOvr>
    <a:masterClrMapping/>
  </p:clrMapOvr>
  <mc:AlternateContent xmlns:mc="http://schemas.openxmlformats.org/markup-compatibility/2006" xmlns:p14="http://schemas.microsoft.com/office/powerpoint/2010/main">
    <mc:Choice Requires="p14">
      <p:transition spd="slow" p14:dur="2000" advTm="28980"/>
    </mc:Choice>
    <mc:Fallback xmlns="">
      <p:transition spd="slow" advTm="2898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14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309" y="1547155"/>
            <a:ext cx="6348170" cy="4912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0" name="Rectangle 436"/>
          <p:cNvSpPr>
            <a:spLocks noChangeArrowheads="1"/>
          </p:cNvSpPr>
          <p:nvPr/>
        </p:nvSpPr>
        <p:spPr bwMode="auto">
          <a:xfrm>
            <a:off x="424260" y="657059"/>
            <a:ext cx="8704138" cy="544451"/>
          </a:xfrm>
          <a:prstGeom prst="rect">
            <a:avLst/>
          </a:prstGeom>
          <a:noFill/>
          <a:ln w="9525">
            <a:noFill/>
            <a:miter lim="800000"/>
            <a:headEnd/>
            <a:tailEnd/>
          </a:ln>
          <a:effectLst/>
        </p:spPr>
        <p:txBody>
          <a:bodyPr wrap="square" lIns="173427" tIns="86713" rIns="173427" bIns="86713">
            <a:spAutoFit/>
            <a:scene3d>
              <a:camera prst="orthographicFront"/>
              <a:lightRig rig="threePt" dir="t"/>
            </a:scene3d>
            <a:sp3d extrusionH="57150">
              <a:bevelT w="38100" h="38100"/>
            </a:sp3d>
          </a:bodyPr>
          <a:lstStyle/>
          <a:p>
            <a:r>
              <a:rPr lang="en-US" sz="2400" b="1" dirty="0" smtClean="0">
                <a:solidFill>
                  <a:srgbClr val="002B82"/>
                </a:solidFill>
                <a:latin typeface="Arial" panose="020B0604020202020204" pitchFamily="34" charset="0"/>
                <a:cs typeface="Arial" panose="020B0604020202020204" pitchFamily="34" charset="0"/>
              </a:rPr>
              <a:t>Schematic Illustration Of Gene Regulation By BAS/Resin </a:t>
            </a:r>
            <a:endParaRPr lang="en-US" sz="2400" b="1" dirty="0">
              <a:solidFill>
                <a:srgbClr val="002B82"/>
              </a:solidFill>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1044326778"/>
      </p:ext>
    </p:extLst>
  </p:cSld>
  <p:clrMapOvr>
    <a:masterClrMapping/>
  </p:clrMapOvr>
  <mc:AlternateContent xmlns:mc="http://schemas.openxmlformats.org/markup-compatibility/2006" xmlns:p14="http://schemas.microsoft.com/office/powerpoint/2010/main">
    <mc:Choice Requires="p14">
      <p:transition spd="slow" p14:dur="2000" advTm="181870"/>
    </mc:Choice>
    <mc:Fallback xmlns="">
      <p:transition spd="slow" advTm="18187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solidFill>
                  <a:srgbClr val="D4D2D0">
                    <a:shade val="50000"/>
                  </a:srgbClr>
                </a:solidFill>
              </a:rPr>
              <a:t>Peizhen Song </a:t>
            </a:r>
            <a:endParaRPr lang="en-US">
              <a:solidFill>
                <a:srgbClr val="D4D2D0">
                  <a:shade val="50000"/>
                </a:srgb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srgbClr val="D4D2D0">
                    <a:shade val="50000"/>
                  </a:srgbClr>
                </a:solidFill>
              </a:rPr>
              <a:pPr/>
              <a:t>18</a:t>
            </a:fld>
            <a:endParaRPr lang="en-US">
              <a:solidFill>
                <a:srgbClr val="D4D2D0">
                  <a:shade val="50000"/>
                </a:srgbClr>
              </a:solidFill>
            </a:endParaRPr>
          </a:p>
        </p:txBody>
      </p:sp>
      <p:sp>
        <p:nvSpPr>
          <p:cNvPr id="6" name="Rectangle 436"/>
          <p:cNvSpPr>
            <a:spLocks noChangeArrowheads="1"/>
          </p:cNvSpPr>
          <p:nvPr/>
        </p:nvSpPr>
        <p:spPr bwMode="auto">
          <a:xfrm>
            <a:off x="424260" y="657059"/>
            <a:ext cx="8704138" cy="544451"/>
          </a:xfrm>
          <a:prstGeom prst="rect">
            <a:avLst/>
          </a:prstGeom>
          <a:noFill/>
          <a:ln w="9525">
            <a:noFill/>
            <a:miter lim="800000"/>
            <a:headEnd/>
            <a:tailEnd/>
          </a:ln>
          <a:effectLst/>
        </p:spPr>
        <p:txBody>
          <a:bodyPr wrap="square" lIns="173427" tIns="86713" rIns="173427" bIns="86713">
            <a:spAutoFit/>
            <a:scene3d>
              <a:camera prst="orthographicFront"/>
              <a:lightRig rig="threePt" dir="t"/>
            </a:scene3d>
            <a:sp3d extrusionH="57150">
              <a:bevelT w="38100" h="38100"/>
            </a:sp3d>
          </a:bodyPr>
          <a:lstStyle/>
          <a:p>
            <a:r>
              <a:rPr lang="en-US" sz="2400" b="1" dirty="0" smtClean="0">
                <a:solidFill>
                  <a:srgbClr val="002B82"/>
                </a:solidFill>
                <a:latin typeface="Arial" panose="020B0604020202020204" pitchFamily="34" charset="0"/>
                <a:cs typeface="Arial" panose="020B0604020202020204" pitchFamily="34" charset="0"/>
              </a:rPr>
              <a:t>Highlights Of The Study: </a:t>
            </a:r>
            <a:endParaRPr lang="en-US" sz="2400" b="1" dirty="0">
              <a:solidFill>
                <a:srgbClr val="002B82"/>
              </a:solidFill>
              <a:latin typeface="Arial" panose="020B0604020202020204" pitchFamily="34" charset="0"/>
              <a:cs typeface="Arial" panose="020B0604020202020204" pitchFamily="34" charset="0"/>
            </a:endParaRPr>
          </a:p>
        </p:txBody>
      </p:sp>
      <p:sp>
        <p:nvSpPr>
          <p:cNvPr id="7" name="Rectangle 6"/>
          <p:cNvSpPr/>
          <p:nvPr/>
        </p:nvSpPr>
        <p:spPr>
          <a:xfrm>
            <a:off x="577880" y="1777585"/>
            <a:ext cx="8372290" cy="707886"/>
          </a:xfrm>
          <a:prstGeom prst="rect">
            <a:avLst/>
          </a:prstGeom>
        </p:spPr>
        <p:txBody>
          <a:bodyPr wrap="square">
            <a:spAutoFit/>
          </a:bodyPr>
          <a:lstStyle/>
          <a:p>
            <a:pPr marL="342900" indent="-342900">
              <a:buFont typeface="Wingdings" panose="05000000000000000000" pitchFamily="2" charset="2"/>
              <a:buChar char="Ø"/>
            </a:pPr>
            <a:r>
              <a:rPr lang="en-US" sz="2000" b="1" dirty="0" smtClean="0">
                <a:solidFill>
                  <a:srgbClr val="002B82"/>
                </a:solidFill>
                <a:latin typeface="Arial" pitchFamily="34" charset="0"/>
                <a:cs typeface="Arial" pitchFamily="34" charset="0"/>
              </a:rPr>
              <a:t>The BAS Decreases Bile Acid Signaling inside EHC system (including the ileum and the liver)</a:t>
            </a:r>
            <a:endParaRPr lang="en-US" sz="2000" b="1" dirty="0">
              <a:solidFill>
                <a:srgbClr val="002B82"/>
              </a:solidFill>
            </a:endParaRPr>
          </a:p>
        </p:txBody>
      </p:sp>
      <p:sp>
        <p:nvSpPr>
          <p:cNvPr id="8" name="Rectangle 7"/>
          <p:cNvSpPr/>
          <p:nvPr/>
        </p:nvSpPr>
        <p:spPr>
          <a:xfrm>
            <a:off x="577880" y="4581150"/>
            <a:ext cx="8372290" cy="1323439"/>
          </a:xfrm>
          <a:prstGeom prst="rect">
            <a:avLst/>
          </a:prstGeom>
        </p:spPr>
        <p:txBody>
          <a:bodyPr wrap="square">
            <a:spAutoFit/>
          </a:bodyPr>
          <a:lstStyle/>
          <a:p>
            <a:pPr marL="342900" indent="-342900">
              <a:buFont typeface="Wingdings" panose="05000000000000000000" pitchFamily="2" charset="2"/>
              <a:buChar char="Ø"/>
            </a:pPr>
            <a:r>
              <a:rPr lang="en-US" sz="2000" b="1" dirty="0" smtClean="0">
                <a:solidFill>
                  <a:srgbClr val="002B82"/>
                </a:solidFill>
                <a:latin typeface="Arial" pitchFamily="34" charset="0"/>
                <a:cs typeface="Arial" pitchFamily="34" charset="0"/>
              </a:rPr>
              <a:t>The data suggest a possible third mechanisms for the Cholesterol-Lowering drug BASs: BAS increases the blood CA concentration, which can activate TGR5 causing increased metabolism of Sugar and Lipids.</a:t>
            </a:r>
            <a:endParaRPr lang="en-US" sz="2000" b="1" dirty="0">
              <a:solidFill>
                <a:srgbClr val="002B82"/>
              </a:solidFill>
            </a:endParaRPr>
          </a:p>
        </p:txBody>
      </p:sp>
      <p:sp>
        <p:nvSpPr>
          <p:cNvPr id="9" name="Rectangle 8"/>
          <p:cNvSpPr/>
          <p:nvPr/>
        </p:nvSpPr>
        <p:spPr>
          <a:xfrm>
            <a:off x="594335" y="2891330"/>
            <a:ext cx="8372290" cy="1015663"/>
          </a:xfrm>
          <a:prstGeom prst="rect">
            <a:avLst/>
          </a:prstGeom>
        </p:spPr>
        <p:txBody>
          <a:bodyPr wrap="square">
            <a:spAutoFit/>
          </a:bodyPr>
          <a:lstStyle/>
          <a:p>
            <a:pPr marL="342900" indent="-342900">
              <a:buFont typeface="Wingdings" panose="05000000000000000000" pitchFamily="2" charset="2"/>
              <a:buChar char="Ø"/>
            </a:pPr>
            <a:r>
              <a:rPr lang="en-US" sz="2000" b="1" dirty="0" smtClean="0">
                <a:solidFill>
                  <a:srgbClr val="002B82"/>
                </a:solidFill>
                <a:latin typeface="Arial" pitchFamily="34" charset="0"/>
                <a:cs typeface="Arial" pitchFamily="34" charset="0"/>
              </a:rPr>
              <a:t>The BAS Increased </a:t>
            </a:r>
            <a:r>
              <a:rPr lang="en-US" sz="2000" b="1" dirty="0">
                <a:solidFill>
                  <a:srgbClr val="002B82"/>
                </a:solidFill>
                <a:latin typeface="Arial" pitchFamily="34" charset="0"/>
                <a:cs typeface="Arial" pitchFamily="34" charset="0"/>
              </a:rPr>
              <a:t>Bile Acid Concentration In Systemic </a:t>
            </a:r>
            <a:r>
              <a:rPr lang="en-US" sz="2000" b="1" dirty="0" smtClean="0">
                <a:solidFill>
                  <a:srgbClr val="002B82"/>
                </a:solidFill>
                <a:latin typeface="Arial" pitchFamily="34" charset="0"/>
                <a:cs typeface="Arial" pitchFamily="34" charset="0"/>
              </a:rPr>
              <a:t>Blood which may be responsible for increased metabolism of lipid and glucose. </a:t>
            </a:r>
            <a:endParaRPr lang="en-US" sz="2000" b="1" dirty="0">
              <a:solidFill>
                <a:srgbClr val="002B82"/>
              </a:solidFill>
            </a:endParaRPr>
          </a:p>
        </p:txBody>
      </p:sp>
    </p:spTree>
    <p:custDataLst>
      <p:tags r:id="rId1"/>
    </p:custDataLst>
    <p:extLst>
      <p:ext uri="{BB962C8B-B14F-4D97-AF65-F5344CB8AC3E}">
        <p14:creationId xmlns:p14="http://schemas.microsoft.com/office/powerpoint/2010/main" val="2519732237"/>
      </p:ext>
    </p:extLst>
  </p:cSld>
  <p:clrMapOvr>
    <a:masterClrMapping/>
  </p:clrMapOvr>
  <mc:AlternateContent xmlns:mc="http://schemas.openxmlformats.org/markup-compatibility/2006" xmlns:p14="http://schemas.microsoft.com/office/powerpoint/2010/main">
    <mc:Choice Requires="p14">
      <p:transition spd="slow" p14:dur="2000" advTm="70572"/>
    </mc:Choice>
    <mc:Fallback xmlns="">
      <p:transition spd="slow" advTm="705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95000">
              <a:schemeClr val="bg2">
                <a:alpha val="88000"/>
                <a:lumMod val="74000"/>
              </a:schemeClr>
            </a:gs>
            <a:gs pos="72000">
              <a:srgbClr val="EFF0F7"/>
            </a:gs>
            <a:gs pos="100000">
              <a:schemeClr val="accent1">
                <a:lumMod val="75000"/>
                <a:alpha val="89000"/>
              </a:schemeClr>
            </a:gs>
          </a:gsLst>
          <a:lin ang="5400000" scaled="0"/>
          <a:tileRect/>
        </a:gradFill>
        <a:effectLst/>
      </p:bgPr>
    </p:bg>
    <p:spTree>
      <p:nvGrpSpPr>
        <p:cNvPr id="1" name=""/>
        <p:cNvGrpSpPr/>
        <p:nvPr/>
      </p:nvGrpSpPr>
      <p:grpSpPr>
        <a:xfrm>
          <a:off x="0" y="0"/>
          <a:ext cx="0" cy="0"/>
          <a:chOff x="0" y="0"/>
          <a:chExt cx="0" cy="0"/>
        </a:xfrm>
      </p:grpSpPr>
      <p:sp>
        <p:nvSpPr>
          <p:cNvPr id="22" name="Vertical Scroll 21"/>
          <p:cNvSpPr/>
          <p:nvPr/>
        </p:nvSpPr>
        <p:spPr>
          <a:xfrm>
            <a:off x="4305191" y="1643167"/>
            <a:ext cx="4165710" cy="4243753"/>
          </a:xfrm>
          <a:prstGeom prst="verticalScroll">
            <a:avLst>
              <a:gd name="adj" fmla="val 5133"/>
            </a:avLst>
          </a:prstGeom>
          <a:solidFill>
            <a:srgbClr val="EFF0F7"/>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400"/>
              </a:spcBef>
              <a:buClr>
                <a:srgbClr val="008000"/>
              </a:buClr>
              <a:buSzPct val="150000"/>
            </a:pPr>
            <a:r>
              <a:rPr lang="en-US" sz="1600" b="1" dirty="0" smtClean="0">
                <a:solidFill>
                  <a:srgbClr val="002B82"/>
                </a:solidFill>
                <a:latin typeface="Arial" panose="020B0604020202020204" pitchFamily="34" charset="0"/>
                <a:cs typeface="Arial" panose="020B0604020202020204" pitchFamily="34" charset="0"/>
              </a:rPr>
              <a:t>University </a:t>
            </a:r>
            <a:r>
              <a:rPr lang="en-US" sz="1600" b="1" dirty="0">
                <a:solidFill>
                  <a:srgbClr val="002B82"/>
                </a:solidFill>
                <a:latin typeface="Arial" panose="020B0604020202020204" pitchFamily="34" charset="0"/>
                <a:cs typeface="Arial" panose="020B0604020202020204" pitchFamily="34" charset="0"/>
              </a:rPr>
              <a:t>of Kansas, </a:t>
            </a:r>
            <a:endParaRPr lang="en-US" sz="1600" b="1" dirty="0" smtClean="0">
              <a:solidFill>
                <a:srgbClr val="002B82"/>
              </a:solidFill>
              <a:latin typeface="Arial" panose="020B0604020202020204" pitchFamily="34" charset="0"/>
              <a:cs typeface="Arial" panose="020B0604020202020204" pitchFamily="34" charset="0"/>
            </a:endParaRPr>
          </a:p>
          <a:p>
            <a:pPr algn="just">
              <a:spcBef>
                <a:spcPts val="400"/>
              </a:spcBef>
              <a:buClr>
                <a:srgbClr val="008000"/>
              </a:buClr>
              <a:buSzPct val="150000"/>
            </a:pPr>
            <a:r>
              <a:rPr lang="en-US" sz="1600" b="1" dirty="0">
                <a:solidFill>
                  <a:srgbClr val="002B82"/>
                </a:solidFill>
                <a:latin typeface="Arial" panose="020B0604020202020204" pitchFamily="34" charset="0"/>
                <a:cs typeface="Arial" panose="020B0604020202020204" pitchFamily="34" charset="0"/>
              </a:rPr>
              <a:t> </a:t>
            </a:r>
            <a:r>
              <a:rPr lang="en-US" sz="1600" b="1" dirty="0" smtClean="0">
                <a:solidFill>
                  <a:srgbClr val="002B82"/>
                </a:solidFill>
                <a:latin typeface="Arial" panose="020B0604020202020204" pitchFamily="34" charset="0"/>
                <a:cs typeface="Arial" panose="020B0604020202020204" pitchFamily="34" charset="0"/>
              </a:rPr>
              <a:t>   School </a:t>
            </a:r>
            <a:r>
              <a:rPr lang="en-US" sz="1600" b="1" dirty="0">
                <a:solidFill>
                  <a:srgbClr val="002B82"/>
                </a:solidFill>
                <a:latin typeface="Arial" panose="020B0604020202020204" pitchFamily="34" charset="0"/>
                <a:cs typeface="Arial" panose="020B0604020202020204" pitchFamily="34" charset="0"/>
              </a:rPr>
              <a:t>of </a:t>
            </a:r>
            <a:r>
              <a:rPr lang="en-US" sz="1600" b="1" dirty="0" smtClean="0">
                <a:solidFill>
                  <a:srgbClr val="002B82"/>
                </a:solidFill>
                <a:latin typeface="Arial" panose="020B0604020202020204" pitchFamily="34" charset="0"/>
                <a:cs typeface="Arial" panose="020B0604020202020204" pitchFamily="34" charset="0"/>
              </a:rPr>
              <a:t>Medicine:</a:t>
            </a:r>
            <a:endParaRPr lang="en-US" sz="1600" b="1" dirty="0">
              <a:solidFill>
                <a:srgbClr val="002B82"/>
              </a:solidFill>
              <a:latin typeface="Arial" panose="020B0604020202020204" pitchFamily="34" charset="0"/>
              <a:cs typeface="Arial" panose="020B0604020202020204" pitchFamily="34" charset="0"/>
            </a:endParaRPr>
          </a:p>
          <a:p>
            <a:pPr marL="342900" indent="-342900">
              <a:buClr>
                <a:srgbClr val="008000"/>
              </a:buClr>
              <a:buSzPct val="150000"/>
            </a:pPr>
            <a:endParaRPr lang="en-US" sz="1600" b="1" dirty="0">
              <a:solidFill>
                <a:srgbClr val="002B8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342900" indent="-342900">
              <a:buClr>
                <a:srgbClr val="008000"/>
              </a:buClr>
              <a:buSzPct val="150000"/>
              <a:buFontTx/>
              <a:buChar char="•"/>
            </a:pPr>
            <a:r>
              <a:rPr lang="en-US" b="1" dirty="0">
                <a:solidFill>
                  <a:srgbClr val="002B82"/>
                </a:solidFill>
                <a:latin typeface="Arial" panose="020B0604020202020204" pitchFamily="34" charset="0"/>
                <a:cs typeface="Arial" panose="020B0604020202020204" pitchFamily="34" charset="0"/>
              </a:rPr>
              <a:t>Dr. Sara Li</a:t>
            </a:r>
          </a:p>
          <a:p>
            <a:pPr marL="342900" indent="-342900">
              <a:buClr>
                <a:srgbClr val="008000"/>
              </a:buClr>
              <a:buSzPct val="150000"/>
              <a:buFontTx/>
              <a:buChar char="•"/>
            </a:pPr>
            <a:r>
              <a:rPr lang="en-US" b="1" dirty="0">
                <a:solidFill>
                  <a:srgbClr val="002B82"/>
                </a:solidFill>
                <a:latin typeface="Arial" panose="020B0604020202020204" pitchFamily="34" charset="0"/>
                <a:cs typeface="Arial" panose="020B0604020202020204" pitchFamily="34" charset="0"/>
              </a:rPr>
              <a:t>Dr. </a:t>
            </a:r>
            <a:r>
              <a:rPr lang="en-US" b="1" dirty="0" err="1">
                <a:solidFill>
                  <a:srgbClr val="002B82"/>
                </a:solidFill>
                <a:latin typeface="Arial" panose="020B0604020202020204" pitchFamily="34" charset="0"/>
                <a:cs typeface="Arial" panose="020B0604020202020204" pitchFamily="34" charset="0"/>
              </a:rPr>
              <a:t>Johnason</a:t>
            </a:r>
            <a:r>
              <a:rPr lang="en-US" b="1" dirty="0">
                <a:solidFill>
                  <a:srgbClr val="002B82"/>
                </a:solidFill>
                <a:latin typeface="Arial" panose="020B0604020202020204" pitchFamily="34" charset="0"/>
                <a:cs typeface="Arial" panose="020B0604020202020204" pitchFamily="34" charset="0"/>
              </a:rPr>
              <a:t> Li</a:t>
            </a:r>
          </a:p>
          <a:p>
            <a:pPr marL="342900" indent="-342900">
              <a:buClr>
                <a:srgbClr val="008000"/>
              </a:buClr>
              <a:buSzPct val="150000"/>
              <a:buFontTx/>
              <a:buChar char="•"/>
            </a:pPr>
            <a:r>
              <a:rPr lang="en-US" b="1" dirty="0">
                <a:solidFill>
                  <a:srgbClr val="002B82"/>
                </a:solidFill>
                <a:latin typeface="Arial" panose="020B0604020202020204" pitchFamily="34" charset="0"/>
                <a:cs typeface="Arial" panose="020B0604020202020204" pitchFamily="34" charset="0"/>
              </a:rPr>
              <a:t>Fang Fan, PhD/MD</a:t>
            </a:r>
          </a:p>
        </p:txBody>
      </p:sp>
      <p:sp>
        <p:nvSpPr>
          <p:cNvPr id="6" name="Vertical Scroll 5"/>
          <p:cNvSpPr/>
          <p:nvPr/>
        </p:nvSpPr>
        <p:spPr>
          <a:xfrm>
            <a:off x="190030" y="1643167"/>
            <a:ext cx="4165710" cy="4243753"/>
          </a:xfrm>
          <a:prstGeom prst="verticalScroll">
            <a:avLst>
              <a:gd name="adj" fmla="val 5133"/>
            </a:avLst>
          </a:prstGeom>
          <a:solidFill>
            <a:srgbClr val="EFF0F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5875">
              <a:lnSpc>
                <a:spcPct val="200000"/>
              </a:lnSpc>
              <a:buClr>
                <a:srgbClr val="008000"/>
              </a:buClr>
              <a:buSzPct val="150000"/>
            </a:pPr>
            <a:r>
              <a:rPr lang="en-US" b="1" dirty="0" smtClean="0">
                <a:solidFill>
                  <a:srgbClr val="002B82"/>
                </a:solidFill>
                <a:latin typeface="Arial" panose="020B0604020202020204" pitchFamily="34" charset="0"/>
                <a:cs typeface="Arial" panose="020B0604020202020204" pitchFamily="34" charset="0"/>
              </a:rPr>
              <a:t>Quality &amp; Science Consulting:</a:t>
            </a:r>
          </a:p>
          <a:p>
            <a:pPr marL="358775" indent="-342900">
              <a:lnSpc>
                <a:spcPct val="200000"/>
              </a:lnSpc>
              <a:buClr>
                <a:srgbClr val="008000"/>
              </a:buClr>
              <a:buSzPct val="150000"/>
              <a:buFontTx/>
              <a:buChar char="•"/>
            </a:pPr>
            <a:r>
              <a:rPr lang="en-US" b="1" dirty="0" err="1" smtClean="0">
                <a:solidFill>
                  <a:srgbClr val="002B82"/>
                </a:solidFill>
                <a:latin typeface="Arial" panose="020B0604020202020204" pitchFamily="34" charset="0"/>
                <a:cs typeface="Arial" panose="020B0604020202020204" pitchFamily="34" charset="0"/>
              </a:rPr>
              <a:t>Boj</a:t>
            </a:r>
            <a:r>
              <a:rPr lang="en-US" b="1" dirty="0" smtClean="0">
                <a:solidFill>
                  <a:srgbClr val="002B82"/>
                </a:solidFill>
                <a:latin typeface="Arial" panose="020B0604020202020204" pitchFamily="34" charset="0"/>
                <a:cs typeface="Arial" panose="020B0604020202020204" pitchFamily="34" charset="0"/>
              </a:rPr>
              <a:t> </a:t>
            </a:r>
            <a:r>
              <a:rPr lang="en-US" b="1" dirty="0">
                <a:solidFill>
                  <a:srgbClr val="002B82"/>
                </a:solidFill>
                <a:latin typeface="Arial" panose="020B0604020202020204" pitchFamily="34" charset="0"/>
                <a:cs typeface="Arial" panose="020B0604020202020204" pitchFamily="34" charset="0"/>
              </a:rPr>
              <a:t>Kong, </a:t>
            </a:r>
            <a:r>
              <a:rPr lang="en-US" b="1" dirty="0" err="1">
                <a:solidFill>
                  <a:srgbClr val="002B82"/>
                </a:solidFill>
                <a:latin typeface="Arial" panose="020B0604020202020204" pitchFamily="34" charset="0"/>
                <a:cs typeface="Arial" panose="020B0604020202020204" pitchFamily="34" charset="0"/>
              </a:rPr>
              <a:t>Ph.D</a:t>
            </a:r>
            <a:endParaRPr lang="en-US" b="1" dirty="0">
              <a:solidFill>
                <a:srgbClr val="002B82"/>
              </a:solidFill>
              <a:latin typeface="Arial" panose="020B0604020202020204" pitchFamily="34" charset="0"/>
              <a:cs typeface="Arial" panose="020B0604020202020204" pitchFamily="34" charset="0"/>
            </a:endParaRPr>
          </a:p>
          <a:p>
            <a:pPr marL="358775" indent="-342900">
              <a:lnSpc>
                <a:spcPct val="200000"/>
              </a:lnSpc>
              <a:buClr>
                <a:srgbClr val="008000"/>
              </a:buClr>
              <a:buSzPct val="150000"/>
              <a:buFontTx/>
              <a:buChar char="•"/>
            </a:pPr>
            <a:r>
              <a:rPr lang="en-US" b="1" dirty="0">
                <a:solidFill>
                  <a:srgbClr val="002B82"/>
                </a:solidFill>
                <a:latin typeface="Arial" panose="020B0604020202020204" pitchFamily="34" charset="0"/>
                <a:cs typeface="Arial" panose="020B0604020202020204" pitchFamily="34" charset="0"/>
              </a:rPr>
              <a:t>Ryan Wiley M.S</a:t>
            </a:r>
          </a:p>
          <a:p>
            <a:pPr algn="ctr"/>
            <a:endParaRPr lang="en-US" dirty="0">
              <a:solidFill>
                <a:srgbClr val="002B82"/>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z="1600" b="1" smtClean="0">
                <a:solidFill>
                  <a:srgbClr val="002B82"/>
                </a:solidFill>
                <a:latin typeface="Arial" panose="020B0604020202020204" pitchFamily="34" charset="0"/>
                <a:cs typeface="Arial" panose="020B0604020202020204" pitchFamily="34" charset="0"/>
              </a:rPr>
              <a:pPr/>
              <a:t>19</a:t>
            </a:fld>
            <a:endParaRPr lang="en-US" sz="1600" b="1">
              <a:solidFill>
                <a:srgbClr val="002B82"/>
              </a:solidFill>
              <a:latin typeface="Arial" panose="020B0604020202020204" pitchFamily="34" charset="0"/>
              <a:cs typeface="Arial" panose="020B0604020202020204" pitchFamily="34" charset="0"/>
            </a:endParaRPr>
          </a:p>
        </p:txBody>
      </p:sp>
      <p:sp>
        <p:nvSpPr>
          <p:cNvPr id="4" name="Rectangle 3"/>
          <p:cNvSpPr/>
          <p:nvPr/>
        </p:nvSpPr>
        <p:spPr>
          <a:xfrm>
            <a:off x="539473" y="571085"/>
            <a:ext cx="2856872" cy="461665"/>
          </a:xfrm>
          <a:prstGeom prst="rect">
            <a:avLst/>
          </a:prstGeom>
        </p:spPr>
        <p:txBody>
          <a:bodyPr wrap="none">
            <a:spAutoFit/>
          </a:bodyPr>
          <a:lstStyle/>
          <a:p>
            <a:r>
              <a:rPr lang="en-US" sz="2400" dirty="0">
                <a:solidFill>
                  <a:srgbClr val="002B82"/>
                </a:solidFill>
                <a:latin typeface="Arial" pitchFamily="34" charset="0"/>
                <a:cs typeface="Arial" pitchFamily="34" charset="0"/>
              </a:rPr>
              <a:t>Acknowledgements</a:t>
            </a:r>
            <a:endParaRPr lang="en-US" sz="2400" dirty="0">
              <a:solidFill>
                <a:srgbClr val="002B82"/>
              </a:solidFill>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8492" y="1890365"/>
            <a:ext cx="616393" cy="1109507"/>
          </a:xfrm>
          <a:prstGeom prst="rect">
            <a:avLst/>
          </a:prstGeom>
          <a:ln>
            <a:noFill/>
          </a:ln>
          <a:effectLst>
            <a:softEdge rad="112500"/>
          </a:effectLst>
        </p:spPr>
      </p:pic>
      <p:sp>
        <p:nvSpPr>
          <p:cNvPr id="5" name="Rectangle 4"/>
          <p:cNvSpPr/>
          <p:nvPr/>
        </p:nvSpPr>
        <p:spPr>
          <a:xfrm>
            <a:off x="4608492" y="3736240"/>
            <a:ext cx="3323100" cy="206339"/>
          </a:xfrm>
          <a:prstGeom prst="rect">
            <a:avLst/>
          </a:prstGeom>
        </p:spPr>
        <p:txBody>
          <a:bodyPr wrap="square">
            <a:spAutoFit/>
          </a:bodyPr>
          <a:lstStyle/>
          <a:p>
            <a:pPr marL="342900" indent="-342900" algn="just">
              <a:lnSpc>
                <a:spcPts val="680"/>
              </a:lnSpc>
              <a:spcBef>
                <a:spcPts val="400"/>
              </a:spcBef>
              <a:buClr>
                <a:srgbClr val="008000"/>
              </a:buClr>
              <a:buSzPct val="150000"/>
            </a:pPr>
            <a:endParaRPr lang="en-US" sz="1600" b="1" dirty="0">
              <a:solidFill>
                <a:srgbClr val="002B82"/>
              </a:solidFill>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445985" y="2058002"/>
            <a:ext cx="983482" cy="774231"/>
          </a:xfrm>
          <a:prstGeom prst="ellipse">
            <a:avLst/>
          </a:prstGeom>
          <a:ln>
            <a:noFill/>
          </a:ln>
          <a:effectLst>
            <a:softEdge rad="12700"/>
          </a:effectLst>
        </p:spPr>
      </p:pic>
      <p:pic>
        <p:nvPicPr>
          <p:cNvPr id="10" name="Picture 9"/>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8000" contrast="-6000"/>
                    </a14:imgEffect>
                  </a14:imgLayer>
                </a14:imgProps>
              </a:ext>
              <a:ext uri="{28A0092B-C50C-407E-A947-70E740481C1C}">
                <a14:useLocalDpi xmlns:a14="http://schemas.microsoft.com/office/drawing/2010/main" val="0"/>
              </a:ext>
            </a:extLst>
          </a:blip>
          <a:stretch>
            <a:fillRect/>
          </a:stretch>
        </p:blipFill>
        <p:spPr>
          <a:xfrm>
            <a:off x="8066855" y="4824"/>
            <a:ext cx="983482" cy="774231"/>
          </a:xfrm>
          <a:prstGeom prst="ellipse">
            <a:avLst/>
          </a:prstGeom>
          <a:ln>
            <a:noFill/>
          </a:ln>
          <a:effectLst>
            <a:outerShdw blurRad="76200" dist="12700" dir="2700000" sy="-23000" kx="-800400" algn="bl" rotWithShape="0">
              <a:prstClr val="black">
                <a:alpha val="20000"/>
              </a:prstClr>
            </a:outerShdw>
            <a:softEdge rad="12700"/>
          </a:effectLst>
        </p:spPr>
      </p:pic>
    </p:spTree>
    <p:extLst>
      <p:ext uri="{BB962C8B-B14F-4D97-AF65-F5344CB8AC3E}">
        <p14:creationId xmlns:p14="http://schemas.microsoft.com/office/powerpoint/2010/main" val="1146366239"/>
      </p:ext>
    </p:extLst>
  </p:cSld>
  <p:clrMapOvr>
    <a:masterClrMapping/>
  </p:clrMapOvr>
  <p:transition advTm="6112"/>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2">
                <a:lumMod val="90000"/>
              </a:schemeClr>
            </a:gs>
            <a:gs pos="7000">
              <a:schemeClr val="accent1">
                <a:alpha val="79000"/>
                <a:lumMod val="85000"/>
              </a:schemeClr>
            </a:gs>
            <a:gs pos="0">
              <a:schemeClr val="bg1"/>
            </a:gs>
            <a:gs pos="19000">
              <a:schemeClr val="bg1"/>
            </a:gs>
            <a:gs pos="9000">
              <a:srgbClr val="002B82">
                <a:alpha val="54000"/>
              </a:srgbClr>
            </a:gs>
            <a:gs pos="81000">
              <a:schemeClr val="bg2">
                <a:lumMod val="50000"/>
              </a:schemeClr>
            </a:gs>
            <a:gs pos="84000">
              <a:schemeClr val="accent1">
                <a:lumMod val="20000"/>
                <a:lumOff val="80000"/>
              </a:schemeClr>
            </a:gs>
            <a:gs pos="72000">
              <a:srgbClr val="EFF0F7"/>
            </a:gs>
            <a:gs pos="91667">
              <a:schemeClr val="bg2"/>
            </a:gs>
            <a:gs pos="87000">
              <a:schemeClr val="bg2">
                <a:lumMod val="50000"/>
              </a:schemeClr>
            </a:gs>
          </a:gsLst>
          <a:lin ang="5400000" scaled="0"/>
          <a:tileRect/>
        </a:gradFill>
        <a:effectLst/>
      </p:bgPr>
    </p:bg>
    <p:spTree>
      <p:nvGrpSpPr>
        <p:cNvPr id="1" name=""/>
        <p:cNvGrpSpPr/>
        <p:nvPr/>
      </p:nvGrpSpPr>
      <p:grpSpPr>
        <a:xfrm>
          <a:off x="0" y="0"/>
          <a:ext cx="0" cy="0"/>
          <a:chOff x="0" y="0"/>
          <a:chExt cx="0" cy="0"/>
        </a:xfrm>
      </p:grpSpPr>
      <p:sp>
        <p:nvSpPr>
          <p:cNvPr id="8" name="Subtitle 2"/>
          <p:cNvSpPr txBox="1">
            <a:spLocks/>
          </p:cNvSpPr>
          <p:nvPr/>
        </p:nvSpPr>
        <p:spPr>
          <a:xfrm>
            <a:off x="3727090" y="4312315"/>
            <a:ext cx="4992649" cy="979328"/>
          </a:xfrm>
          <a:prstGeom prst="rect">
            <a:avLst/>
          </a:prstGeom>
          <a:effectLst>
            <a:outerShdw blurRad="38100" dist="25400" dir="8100000" algn="tr" rotWithShape="0">
              <a:prstClr val="black">
                <a:alpha val="69000"/>
              </a:prstClr>
            </a:outerShdw>
          </a:effectLst>
        </p:spPr>
        <p:txBody>
          <a:bodyPr vert="horz" tIns="0" rIns="45720" bIns="0" anchor="b">
            <a:noAutofit/>
            <a:scene3d>
              <a:camera prst="orthographicFront"/>
              <a:lightRig rig="threePt" dir="t"/>
            </a:scene3d>
            <a:sp3d extrusionH="57150">
              <a:bevelT w="38100" h="38100"/>
            </a:sp3d>
          </a:bodyPr>
          <a:lstStyle>
            <a:lvl1pPr marL="0" indent="0" algn="r" rtl="0" eaLnBrk="1" latinLnBrk="0" hangingPunct="1">
              <a:spcBef>
                <a:spcPct val="20000"/>
              </a:spcBef>
              <a:buClr>
                <a:schemeClr val="accent1"/>
              </a:buClr>
              <a:buSzPct val="80000"/>
              <a:buFont typeface="Wingdings 2"/>
              <a:buNone/>
              <a:defRPr kumimoji="0" sz="2000" kern="1200">
                <a:solidFill>
                  <a:schemeClr val="tx1"/>
                </a:solidFill>
                <a:effectLst/>
                <a:latin typeface="+mn-lt"/>
                <a:ea typeface="+mn-ea"/>
                <a:cs typeface="+mn-cs"/>
              </a:defRPr>
            </a:lvl1pPr>
            <a:lvl2pPr marL="457200" indent="0" algn="ctr" rtl="0" eaLnBrk="1" latinLnBrk="0" hangingPunct="1">
              <a:spcBef>
                <a:spcPct val="20000"/>
              </a:spcBef>
              <a:buClr>
                <a:schemeClr val="accent1"/>
              </a:buClr>
              <a:buSzPct val="90000"/>
              <a:buFont typeface="Wingdings 2"/>
              <a:buNone/>
              <a:defRPr kumimoji="0" sz="2600" kern="1200">
                <a:solidFill>
                  <a:schemeClr val="tx1"/>
                </a:solidFill>
                <a:latin typeface="+mn-lt"/>
                <a:ea typeface="+mn-ea"/>
                <a:cs typeface="+mn-cs"/>
              </a:defRPr>
            </a:lvl2pPr>
            <a:lvl3pPr marL="914400" indent="0" algn="ctr" rtl="0" eaLnBrk="1" latinLnBrk="0" hangingPunct="1">
              <a:spcBef>
                <a:spcPct val="20000"/>
              </a:spcBef>
              <a:buClr>
                <a:schemeClr val="accent2"/>
              </a:buClr>
              <a:buSzPct val="85000"/>
              <a:buFont typeface="Arial"/>
              <a:buNone/>
              <a:defRPr kumimoji="0" sz="2400" kern="1200">
                <a:solidFill>
                  <a:schemeClr val="tx1"/>
                </a:solidFill>
                <a:latin typeface="+mn-lt"/>
                <a:ea typeface="+mn-ea"/>
                <a:cs typeface="+mn-cs"/>
              </a:defRPr>
            </a:lvl3pPr>
            <a:lvl4pPr marL="1371600" indent="0" algn="ctr" rtl="0" eaLnBrk="1" latinLnBrk="0" hangingPunct="1">
              <a:spcBef>
                <a:spcPct val="20000"/>
              </a:spcBef>
              <a:buClr>
                <a:schemeClr val="accent3"/>
              </a:buClr>
              <a:buSzPct val="90000"/>
              <a:buFont typeface="Wingdings 2"/>
              <a:buNone/>
              <a:defRPr kumimoji="0" sz="2000" kern="1200">
                <a:solidFill>
                  <a:schemeClr val="tx1"/>
                </a:solidFill>
                <a:latin typeface="+mn-lt"/>
                <a:ea typeface="+mn-ea"/>
                <a:cs typeface="+mn-cs"/>
              </a:defRPr>
            </a:lvl4pPr>
            <a:lvl5pPr marL="1828800" indent="0" algn="ctr" rtl="0" eaLnBrk="1" latinLnBrk="0" hangingPunct="1">
              <a:spcBef>
                <a:spcPct val="20000"/>
              </a:spcBef>
              <a:buClr>
                <a:schemeClr val="accent4"/>
              </a:buClr>
              <a:buSzPct val="100000"/>
              <a:buFont typeface="Arial"/>
              <a:buNone/>
              <a:defRPr kumimoji="0" sz="2000" kern="1200">
                <a:solidFill>
                  <a:schemeClr val="tx1"/>
                </a:solidFill>
                <a:latin typeface="+mn-lt"/>
                <a:ea typeface="+mn-ea"/>
                <a:cs typeface="+mn-cs"/>
              </a:defRPr>
            </a:lvl5pPr>
            <a:lvl6pPr marL="2286000" indent="0" algn="ctr" rtl="0" eaLnBrk="1" latinLnBrk="0" hangingPunct="1">
              <a:spcBef>
                <a:spcPct val="20000"/>
              </a:spcBef>
              <a:buClr>
                <a:schemeClr val="accent5"/>
              </a:buClr>
              <a:buFont typeface="Arial"/>
              <a:buNone/>
              <a:defRPr kumimoji="0" sz="2000" kern="1200" baseline="0">
                <a:solidFill>
                  <a:schemeClr val="tx1"/>
                </a:solidFill>
                <a:latin typeface="+mn-lt"/>
                <a:ea typeface="+mn-ea"/>
                <a:cs typeface="+mn-cs"/>
              </a:defRPr>
            </a:lvl6pPr>
            <a:lvl7pPr marL="2743200" indent="0" algn="ctr" rtl="0" eaLnBrk="1" latinLnBrk="0" hangingPunct="1">
              <a:spcBef>
                <a:spcPct val="20000"/>
              </a:spcBef>
              <a:buClr>
                <a:schemeClr val="accent6"/>
              </a:buClr>
              <a:buSzPct val="100000"/>
              <a:buFont typeface="Arial"/>
              <a:buNone/>
              <a:defRPr kumimoji="0" sz="1800" kern="1200" baseline="0">
                <a:solidFill>
                  <a:schemeClr val="tx1"/>
                </a:solidFill>
                <a:latin typeface="+mn-lt"/>
                <a:ea typeface="+mn-ea"/>
                <a:cs typeface="+mn-cs"/>
              </a:defRPr>
            </a:lvl7pPr>
            <a:lvl8pPr marL="32004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9pPr>
          </a:lstStyle>
          <a:p>
            <a:pPr algn="l"/>
            <a:r>
              <a:rPr lang="en-US" i="1" dirty="0" smtClean="0">
                <a:solidFill>
                  <a:srgbClr val="002060"/>
                </a:solidFill>
                <a:latin typeface="Arial" pitchFamily="34" charset="0"/>
                <a:cs typeface="Arial" pitchFamily="34" charset="0"/>
              </a:rPr>
              <a:t>Invited Speaker:</a:t>
            </a:r>
          </a:p>
          <a:p>
            <a:r>
              <a:rPr lang="en-US" sz="3600" b="1" i="1" dirty="0" err="1" smtClean="0">
                <a:solidFill>
                  <a:srgbClr val="002060"/>
                </a:solidFill>
                <a:effectLst>
                  <a:outerShdw blurRad="38100" dist="38100" dir="2700000" algn="tl">
                    <a:srgbClr val="000000">
                      <a:alpha val="43137"/>
                    </a:srgbClr>
                  </a:outerShdw>
                </a:effectLst>
                <a:latin typeface="Arial" pitchFamily="34" charset="0"/>
                <a:cs typeface="Arial" pitchFamily="34" charset="0"/>
              </a:rPr>
              <a:t>Peizhen</a:t>
            </a:r>
            <a:r>
              <a:rPr lang="en-US" sz="3600" b="1" i="1" dirty="0" smtClean="0">
                <a:solidFill>
                  <a:srgbClr val="002060"/>
                </a:solidFill>
                <a:effectLst>
                  <a:outerShdw blurRad="38100" dist="38100" dir="2700000" algn="tl">
                    <a:srgbClr val="000000">
                      <a:alpha val="43137"/>
                    </a:srgbClr>
                  </a:outerShdw>
                </a:effectLst>
                <a:latin typeface="Arial" pitchFamily="34" charset="0"/>
                <a:cs typeface="Arial" pitchFamily="34" charset="0"/>
              </a:rPr>
              <a:t> Song,</a:t>
            </a:r>
            <a:r>
              <a:rPr lang="en-US" sz="3200" b="1" i="1" dirty="0" smtClean="0">
                <a:solidFill>
                  <a:srgbClr val="002060"/>
                </a:solidFill>
                <a:effectLst>
                  <a:outerShdw blurRad="38100" dist="38100" dir="2700000" algn="tl">
                    <a:srgbClr val="000000">
                      <a:alpha val="43137"/>
                    </a:srgbClr>
                  </a:outerShdw>
                </a:effectLst>
                <a:latin typeface="Arial" pitchFamily="34" charset="0"/>
                <a:cs typeface="Arial" pitchFamily="34" charset="0"/>
              </a:rPr>
              <a:t> </a:t>
            </a:r>
            <a:r>
              <a:rPr lang="en-US" sz="2800" b="1" i="1" dirty="0" smtClean="0">
                <a:solidFill>
                  <a:srgbClr val="002060"/>
                </a:solidFill>
                <a:effectLst>
                  <a:outerShdw blurRad="38100" dist="38100" dir="2700000" algn="tl">
                    <a:srgbClr val="000000">
                      <a:alpha val="43137"/>
                    </a:srgbClr>
                  </a:outerShdw>
                </a:effectLst>
                <a:latin typeface="Arial" pitchFamily="34" charset="0"/>
                <a:cs typeface="Arial" pitchFamily="34" charset="0"/>
              </a:rPr>
              <a:t>PhD/MD</a:t>
            </a:r>
          </a:p>
        </p:txBody>
      </p:sp>
      <p:sp>
        <p:nvSpPr>
          <p:cNvPr id="5" name="Subtitle 2"/>
          <p:cNvSpPr txBox="1">
            <a:spLocks/>
          </p:cNvSpPr>
          <p:nvPr/>
        </p:nvSpPr>
        <p:spPr>
          <a:xfrm>
            <a:off x="462665" y="1393535"/>
            <a:ext cx="7988240" cy="1728225"/>
          </a:xfrm>
          <a:prstGeom prst="rect">
            <a:avLst/>
          </a:prstGeom>
          <a:effectLst>
            <a:outerShdw blurRad="38100" dist="25400" dir="8100000" algn="tr" rotWithShape="0">
              <a:prstClr val="black">
                <a:alpha val="69000"/>
              </a:prstClr>
            </a:outerShdw>
          </a:effectLst>
        </p:spPr>
        <p:txBody>
          <a:bodyPr vert="horz" tIns="0" rIns="45720" bIns="0" anchor="b">
            <a:noAutofit/>
            <a:scene3d>
              <a:camera prst="orthographicFront"/>
              <a:lightRig rig="threePt" dir="t"/>
            </a:scene3d>
            <a:sp3d extrusionH="57150">
              <a:bevelT w="38100" h="38100"/>
            </a:sp3d>
          </a:bodyPr>
          <a:lstStyle>
            <a:lvl1pPr marL="0" indent="0" algn="r" rtl="0" eaLnBrk="1" latinLnBrk="0" hangingPunct="1">
              <a:spcBef>
                <a:spcPct val="20000"/>
              </a:spcBef>
              <a:buClr>
                <a:schemeClr val="accent1"/>
              </a:buClr>
              <a:buSzPct val="80000"/>
              <a:buFont typeface="Wingdings 2"/>
              <a:buNone/>
              <a:defRPr kumimoji="0" sz="2000" kern="1200">
                <a:solidFill>
                  <a:schemeClr val="tx1"/>
                </a:solidFill>
                <a:effectLst/>
                <a:latin typeface="+mn-lt"/>
                <a:ea typeface="+mn-ea"/>
                <a:cs typeface="+mn-cs"/>
              </a:defRPr>
            </a:lvl1pPr>
            <a:lvl2pPr marL="457200" indent="0" algn="ctr" rtl="0" eaLnBrk="1" latinLnBrk="0" hangingPunct="1">
              <a:spcBef>
                <a:spcPct val="20000"/>
              </a:spcBef>
              <a:buClr>
                <a:schemeClr val="accent1"/>
              </a:buClr>
              <a:buSzPct val="90000"/>
              <a:buFont typeface="Wingdings 2"/>
              <a:buNone/>
              <a:defRPr kumimoji="0" sz="2600" kern="1200">
                <a:solidFill>
                  <a:schemeClr val="tx1"/>
                </a:solidFill>
                <a:latin typeface="+mn-lt"/>
                <a:ea typeface="+mn-ea"/>
                <a:cs typeface="+mn-cs"/>
              </a:defRPr>
            </a:lvl2pPr>
            <a:lvl3pPr marL="914400" indent="0" algn="ctr" rtl="0" eaLnBrk="1" latinLnBrk="0" hangingPunct="1">
              <a:spcBef>
                <a:spcPct val="20000"/>
              </a:spcBef>
              <a:buClr>
                <a:schemeClr val="accent2"/>
              </a:buClr>
              <a:buSzPct val="85000"/>
              <a:buFont typeface="Arial"/>
              <a:buNone/>
              <a:defRPr kumimoji="0" sz="2400" kern="1200">
                <a:solidFill>
                  <a:schemeClr val="tx1"/>
                </a:solidFill>
                <a:latin typeface="+mn-lt"/>
                <a:ea typeface="+mn-ea"/>
                <a:cs typeface="+mn-cs"/>
              </a:defRPr>
            </a:lvl3pPr>
            <a:lvl4pPr marL="1371600" indent="0" algn="ctr" rtl="0" eaLnBrk="1" latinLnBrk="0" hangingPunct="1">
              <a:spcBef>
                <a:spcPct val="20000"/>
              </a:spcBef>
              <a:buClr>
                <a:schemeClr val="accent3"/>
              </a:buClr>
              <a:buSzPct val="90000"/>
              <a:buFont typeface="Wingdings 2"/>
              <a:buNone/>
              <a:defRPr kumimoji="0" sz="2000" kern="1200">
                <a:solidFill>
                  <a:schemeClr val="tx1"/>
                </a:solidFill>
                <a:latin typeface="+mn-lt"/>
                <a:ea typeface="+mn-ea"/>
                <a:cs typeface="+mn-cs"/>
              </a:defRPr>
            </a:lvl4pPr>
            <a:lvl5pPr marL="1828800" indent="0" algn="ctr" rtl="0" eaLnBrk="1" latinLnBrk="0" hangingPunct="1">
              <a:spcBef>
                <a:spcPct val="20000"/>
              </a:spcBef>
              <a:buClr>
                <a:schemeClr val="accent4"/>
              </a:buClr>
              <a:buSzPct val="100000"/>
              <a:buFont typeface="Arial"/>
              <a:buNone/>
              <a:defRPr kumimoji="0" sz="2000" kern="1200">
                <a:solidFill>
                  <a:schemeClr val="tx1"/>
                </a:solidFill>
                <a:latin typeface="+mn-lt"/>
                <a:ea typeface="+mn-ea"/>
                <a:cs typeface="+mn-cs"/>
              </a:defRPr>
            </a:lvl5pPr>
            <a:lvl6pPr marL="2286000" indent="0" algn="ctr" rtl="0" eaLnBrk="1" latinLnBrk="0" hangingPunct="1">
              <a:spcBef>
                <a:spcPct val="20000"/>
              </a:spcBef>
              <a:buClr>
                <a:schemeClr val="accent5"/>
              </a:buClr>
              <a:buFont typeface="Arial"/>
              <a:buNone/>
              <a:defRPr kumimoji="0" sz="2000" kern="1200" baseline="0">
                <a:solidFill>
                  <a:schemeClr val="tx1"/>
                </a:solidFill>
                <a:latin typeface="+mn-lt"/>
                <a:ea typeface="+mn-ea"/>
                <a:cs typeface="+mn-cs"/>
              </a:defRPr>
            </a:lvl6pPr>
            <a:lvl7pPr marL="2743200" indent="0" algn="ctr" rtl="0" eaLnBrk="1" latinLnBrk="0" hangingPunct="1">
              <a:spcBef>
                <a:spcPct val="20000"/>
              </a:spcBef>
              <a:buClr>
                <a:schemeClr val="accent6"/>
              </a:buClr>
              <a:buSzPct val="100000"/>
              <a:buFont typeface="Arial"/>
              <a:buNone/>
              <a:defRPr kumimoji="0" sz="1800" kern="1200" baseline="0">
                <a:solidFill>
                  <a:schemeClr val="tx1"/>
                </a:solidFill>
                <a:latin typeface="+mn-lt"/>
                <a:ea typeface="+mn-ea"/>
                <a:cs typeface="+mn-cs"/>
              </a:defRPr>
            </a:lvl7pPr>
            <a:lvl8pPr marL="32004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9pPr>
          </a:lstStyle>
          <a:p>
            <a:pPr algn="ctr"/>
            <a:r>
              <a:rPr lang="en-US" sz="2800" b="1" dirty="0" smtClean="0">
                <a:solidFill>
                  <a:srgbClr val="002060"/>
                </a:solidFill>
                <a:latin typeface="Arial" pitchFamily="34" charset="0"/>
                <a:cs typeface="Arial" pitchFamily="34" charset="0"/>
              </a:rPr>
              <a:t>Effects Of Bile Acid Sequestration</a:t>
            </a:r>
          </a:p>
          <a:p>
            <a:pPr algn="ctr"/>
            <a:r>
              <a:rPr lang="en-US" sz="2800" b="1" dirty="0" smtClean="0">
                <a:solidFill>
                  <a:srgbClr val="002060"/>
                </a:solidFill>
                <a:latin typeface="Arial" pitchFamily="34" charset="0"/>
                <a:cs typeface="Arial" pitchFamily="34" charset="0"/>
              </a:rPr>
              <a:t> On Bile Acid Profile And Bile Acid Signaling</a:t>
            </a:r>
          </a:p>
          <a:p>
            <a:pPr algn="ctr"/>
            <a:r>
              <a:rPr lang="en-US" sz="2400" b="1" dirty="0" smtClean="0">
                <a:solidFill>
                  <a:srgbClr val="002060"/>
                </a:solidFill>
                <a:latin typeface="Arial" pitchFamily="34" charset="0"/>
                <a:cs typeface="Arial" pitchFamily="34" charset="0"/>
              </a:rPr>
              <a:t>       </a:t>
            </a:r>
            <a:r>
              <a:rPr lang="en-US" sz="2400" dirty="0" smtClean="0">
                <a:solidFill>
                  <a:srgbClr val="002060"/>
                </a:solidFill>
                <a:latin typeface="Arial" pitchFamily="34" charset="0"/>
                <a:cs typeface="Arial" pitchFamily="34" charset="0"/>
              </a:rPr>
              <a:t>----The</a:t>
            </a:r>
            <a:r>
              <a:rPr lang="en-US" sz="2400" b="1" dirty="0" smtClean="0">
                <a:solidFill>
                  <a:srgbClr val="002060"/>
                </a:solidFill>
                <a:latin typeface="Arial" pitchFamily="34" charset="0"/>
                <a:cs typeface="Arial" pitchFamily="34" charset="0"/>
              </a:rPr>
              <a:t> </a:t>
            </a:r>
            <a:r>
              <a:rPr lang="en-US" dirty="0" smtClean="0">
                <a:solidFill>
                  <a:srgbClr val="002060"/>
                </a:solidFill>
                <a:latin typeface="Arial" pitchFamily="34" charset="0"/>
                <a:cs typeface="Arial" pitchFamily="34" charset="0"/>
              </a:rPr>
              <a:t>Bile Acid </a:t>
            </a:r>
            <a:r>
              <a:rPr lang="en-US" dirty="0" err="1" smtClean="0">
                <a:solidFill>
                  <a:srgbClr val="002060"/>
                </a:solidFill>
                <a:latin typeface="Arial" pitchFamily="34" charset="0"/>
                <a:cs typeface="Arial" pitchFamily="34" charset="0"/>
              </a:rPr>
              <a:t>Sequestrant</a:t>
            </a:r>
            <a:r>
              <a:rPr lang="en-US" dirty="0" smtClean="0">
                <a:solidFill>
                  <a:srgbClr val="002060"/>
                </a:solidFill>
                <a:latin typeface="Arial" pitchFamily="34" charset="0"/>
                <a:cs typeface="Arial" pitchFamily="34" charset="0"/>
              </a:rPr>
              <a:t> </a:t>
            </a:r>
            <a:r>
              <a:rPr lang="en-US" dirty="0">
                <a:solidFill>
                  <a:srgbClr val="002060"/>
                </a:solidFill>
                <a:latin typeface="Arial" pitchFamily="34" charset="0"/>
                <a:cs typeface="Arial" pitchFamily="34" charset="0"/>
              </a:rPr>
              <a:t>Decrease Bile Acid Signaling in the </a:t>
            </a:r>
            <a:r>
              <a:rPr lang="en-US" dirty="0" smtClean="0">
                <a:solidFill>
                  <a:srgbClr val="002060"/>
                </a:solidFill>
                <a:latin typeface="Arial" pitchFamily="34" charset="0"/>
                <a:cs typeface="Arial" pitchFamily="34" charset="0"/>
              </a:rPr>
              <a:t>EHC, But Enhances Systemic Bile Acid Signaling</a:t>
            </a:r>
            <a:endParaRPr lang="en-US" dirty="0">
              <a:solidFill>
                <a:srgbClr val="002060"/>
              </a:solidFill>
              <a:latin typeface="Arial" pitchFamily="34" charset="0"/>
              <a:cs typeface="Arial"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90" y="4235505"/>
            <a:ext cx="3024653" cy="238111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ctangle 1"/>
          <p:cNvSpPr/>
          <p:nvPr/>
        </p:nvSpPr>
        <p:spPr>
          <a:xfrm>
            <a:off x="193830" y="395005"/>
            <a:ext cx="8950170" cy="523220"/>
          </a:xfrm>
          <a:prstGeom prst="rect">
            <a:avLst/>
          </a:prstGeom>
        </p:spPr>
        <p:txBody>
          <a:bodyPr wrap="square">
            <a:spAutoFit/>
          </a:bodyPr>
          <a:lstStyle/>
          <a:p>
            <a:r>
              <a:rPr lang="en-US" sz="2400" b="1" dirty="0"/>
              <a:t>4</a:t>
            </a:r>
            <a:r>
              <a:rPr lang="en-US" sz="2400" b="1" baseline="30000" dirty="0"/>
              <a:t>th</a:t>
            </a:r>
            <a:r>
              <a:rPr lang="en-US" sz="2400" b="1" dirty="0"/>
              <a:t> Global Summit on </a:t>
            </a:r>
            <a:r>
              <a:rPr lang="en-US" sz="2800" b="1" dirty="0">
                <a:effectLst>
                  <a:outerShdw blurRad="38100" dist="38100" dir="2700000" algn="tl">
                    <a:srgbClr val="000000">
                      <a:alpha val="43137"/>
                    </a:srgbClr>
                  </a:outerShdw>
                </a:effectLst>
              </a:rPr>
              <a:t>Toxicology</a:t>
            </a:r>
          </a:p>
        </p:txBody>
      </p:sp>
    </p:spTree>
    <p:extLst>
      <p:ext uri="{BB962C8B-B14F-4D97-AF65-F5344CB8AC3E}">
        <p14:creationId xmlns:p14="http://schemas.microsoft.com/office/powerpoint/2010/main" val="861610663"/>
      </p:ext>
    </p:extLst>
  </p:cSld>
  <p:clrMapOvr>
    <a:masterClrMapping/>
  </p:clrMapOvr>
  <mc:AlternateContent xmlns:mc="http://schemas.openxmlformats.org/markup-compatibility/2006" xmlns:p14="http://schemas.microsoft.com/office/powerpoint/2010/main">
    <mc:Choice Requires="p14">
      <p:transition spd="slow" p14:dur="2000" advTm="14108"/>
    </mc:Choice>
    <mc:Fallback xmlns="">
      <p:transition spd="slow" advTm="14108"/>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3|73.6|51.4|1|21.1|44.1|2|25"/>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ags/tag3.xml><?xml version="1.0" encoding="utf-8"?>
<p:tagLst xmlns:a="http://schemas.openxmlformats.org/drawingml/2006/main" xmlns:r="http://schemas.openxmlformats.org/officeDocument/2006/relationships" xmlns:p="http://schemas.openxmlformats.org/presentationml/2006/main">
  <p:tag name="TIMING" val="|45.2"/>
</p:tagLst>
</file>

<file path=ppt/tags/tag4.xml><?xml version="1.0" encoding="utf-8"?>
<p:tagLst xmlns:a="http://schemas.openxmlformats.org/drawingml/2006/main" xmlns:r="http://schemas.openxmlformats.org/officeDocument/2006/relationships" xmlns:p="http://schemas.openxmlformats.org/presentationml/2006/main">
  <p:tag name="TIMING" val="|1.4|2.6|19.7|0.9|0.9|1.5"/>
</p:tagLst>
</file>

<file path=ppt/tags/tag5.xml><?xml version="1.0" encoding="utf-8"?>
<p:tagLst xmlns:a="http://schemas.openxmlformats.org/drawingml/2006/main" xmlns:r="http://schemas.openxmlformats.org/officeDocument/2006/relationships" xmlns:p="http://schemas.openxmlformats.org/presentationml/2006/main">
  <p:tag name="TIMING" val="|1|0"/>
</p:tagLst>
</file>

<file path=ppt/tags/tag6.xml><?xml version="1.0" encoding="utf-8"?>
<p:tagLst xmlns:a="http://schemas.openxmlformats.org/drawingml/2006/main" xmlns:r="http://schemas.openxmlformats.org/officeDocument/2006/relationships" xmlns:p="http://schemas.openxmlformats.org/presentationml/2006/main">
  <p:tag name="TIMING" val="|3.9|12.8|15.9|13.9"/>
</p:tagLst>
</file>

<file path=ppt/tags/tag7.xml><?xml version="1.0" encoding="utf-8"?>
<p:tagLst xmlns:a="http://schemas.openxmlformats.org/drawingml/2006/main" xmlns:r="http://schemas.openxmlformats.org/officeDocument/2006/relationships" xmlns:p="http://schemas.openxmlformats.org/presentationml/2006/main">
  <p:tag name="TIMING" val="|3.3"/>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28822</TotalTime>
  <Words>832</Words>
  <Application>Microsoft Office PowerPoint</Application>
  <PresentationFormat>On-screen Show (4:3)</PresentationFormat>
  <Paragraphs>203</Paragraphs>
  <Slides>20</Slides>
  <Notes>16</Notes>
  <HiddenSlides>0</HiddenSlides>
  <MMClips>0</MMClips>
  <ScaleCrop>false</ScaleCrop>
  <HeadingPairs>
    <vt:vector size="4" baseType="variant">
      <vt:variant>
        <vt:lpstr>Theme</vt:lpstr>
      </vt:variant>
      <vt:variant>
        <vt:i4>2</vt:i4>
      </vt:variant>
      <vt:variant>
        <vt:lpstr>Slide Titles</vt:lpstr>
      </vt:variant>
      <vt:variant>
        <vt:i4>20</vt:i4>
      </vt:variant>
    </vt:vector>
  </HeadingPairs>
  <TitlesOfParts>
    <vt:vector size="22" baseType="lpstr">
      <vt:lpstr>Office Theme</vt:lpstr>
      <vt:lpstr>Trek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 of Bile Acid Feeding and Sequestration on Liver Bile Acid Composition and Gene Regulation in Mice</dc:title>
  <dc:creator>Sunny</dc:creator>
  <cp:lastModifiedBy>pei song</cp:lastModifiedBy>
  <cp:revision>377</cp:revision>
  <cp:lastPrinted>2010-12-03T13:53:10Z</cp:lastPrinted>
  <dcterms:created xsi:type="dcterms:W3CDTF">2010-11-22T22:29:26Z</dcterms:created>
  <dcterms:modified xsi:type="dcterms:W3CDTF">2015-08-26T12:24:45Z</dcterms:modified>
</cp:coreProperties>
</file>