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notesMasterIdLst>
    <p:notesMasterId r:id="rId28"/>
  </p:notesMasterIdLst>
  <p:sldIdLst>
    <p:sldId id="256" r:id="rId2"/>
    <p:sldId id="257" r:id="rId3"/>
    <p:sldId id="258" r:id="rId4"/>
    <p:sldId id="259" r:id="rId5"/>
    <p:sldId id="260" r:id="rId6"/>
    <p:sldId id="274" r:id="rId7"/>
    <p:sldId id="261" r:id="rId8"/>
    <p:sldId id="263" r:id="rId9"/>
    <p:sldId id="264" r:id="rId10"/>
    <p:sldId id="262" r:id="rId11"/>
    <p:sldId id="266" r:id="rId12"/>
    <p:sldId id="267" r:id="rId13"/>
    <p:sldId id="265" r:id="rId14"/>
    <p:sldId id="275" r:id="rId15"/>
    <p:sldId id="280" r:id="rId16"/>
    <p:sldId id="282" r:id="rId17"/>
    <p:sldId id="268" r:id="rId18"/>
    <p:sldId id="269" r:id="rId19"/>
    <p:sldId id="270" r:id="rId20"/>
    <p:sldId id="272" r:id="rId21"/>
    <p:sldId id="271" r:id="rId22"/>
    <p:sldId id="273" r:id="rId23"/>
    <p:sldId id="276" r:id="rId24"/>
    <p:sldId id="277" r:id="rId25"/>
    <p:sldId id="278" r:id="rId26"/>
    <p:sldId id="27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131624-1FFA-49DA-A1BB-5699A63AA08B}" type="datetimeFigureOut">
              <a:rPr lang="en-IN" smtClean="0"/>
              <a:pPr/>
              <a:t>28-09-2015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57383B-4BFD-4E60-BE88-93FAE2329623}" type="slidenum">
              <a:rPr lang="en-IN" smtClean="0"/>
              <a:pPr/>
              <a:t>‹#›</a:t>
            </a:fld>
            <a:endParaRPr lang="en-IN" dirty="0"/>
          </a:p>
        </p:txBody>
      </p:sp>
    </p:spTree>
    <p:extLst>
      <p:ext uri="{BB962C8B-B14F-4D97-AF65-F5344CB8AC3E}">
        <p14:creationId xmlns:p14="http://schemas.microsoft.com/office/powerpoint/2010/main" xmlns="" val="1020614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8557383B-4BFD-4E60-BE88-93FAE2329623}" type="slidenum">
              <a:rPr lang="en-IN" smtClean="0"/>
              <a:pPr/>
              <a:t>2</a:t>
            </a:fld>
            <a:endParaRPr lang="en-IN"/>
          </a:p>
        </p:txBody>
      </p:sp>
    </p:spTree>
    <p:extLst>
      <p:ext uri="{BB962C8B-B14F-4D97-AF65-F5344CB8AC3E}">
        <p14:creationId xmlns:p14="http://schemas.microsoft.com/office/powerpoint/2010/main" xmlns="" val="3247812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57383B-4BFD-4E60-BE88-93FAE2329623}" type="slidenum">
              <a:rPr lang="en-IN" smtClean="0"/>
              <a:pPr/>
              <a:t>24</a:t>
            </a:fld>
            <a:endParaRPr lang="en-I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28-Sep-15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28-Sep-15</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7400"/>
            <a:ext cx="7772400" cy="1470025"/>
          </a:xfrm>
        </p:spPr>
        <p:txBody>
          <a:bodyPr>
            <a:noAutofit/>
          </a:bodyPr>
          <a:lstStyle/>
          <a:p>
            <a:pPr algn="ctr"/>
            <a:r>
              <a:rPr sz="2800" b="1" smtClean="0">
                <a:solidFill>
                  <a:schemeClr val="tx1"/>
                </a:solidFill>
              </a:rPr>
              <a:t/>
            </a:r>
            <a:br>
              <a:rPr sz="2800" b="1" smtClean="0">
                <a:solidFill>
                  <a:schemeClr val="tx1"/>
                </a:solidFill>
              </a:rPr>
            </a:br>
            <a:r>
              <a:rPr sz="2600" b="1" smtClean="0">
                <a:solidFill>
                  <a:schemeClr val="tx1"/>
                </a:solidFill>
              </a:rPr>
              <a:t>An Immunoinformatics analysis and structure based modeling of potential HLA class II allele binding T cell epitopes for vaccine design of JE</a:t>
            </a:r>
            <a:r>
              <a:rPr sz="2800" smtClean="0"/>
              <a:t/>
            </a:r>
            <a:br>
              <a:rPr sz="2800" smtClean="0"/>
            </a:br>
            <a:r>
              <a:rPr lang="en-IN" sz="2800" dirty="0">
                <a:solidFill>
                  <a:schemeClr val="tx1"/>
                </a:solidFill>
                <a:latin typeface="Baskerville Old Face" pitchFamily="18" charset="0"/>
              </a:rPr>
              <a:t/>
            </a:r>
            <a:br>
              <a:rPr lang="en-IN" sz="2800" dirty="0">
                <a:solidFill>
                  <a:schemeClr val="tx1"/>
                </a:solidFill>
                <a:latin typeface="Baskerville Old Face" pitchFamily="18" charset="0"/>
              </a:rPr>
            </a:br>
            <a:endParaRPr lang="en-IN" sz="2800" dirty="0">
              <a:solidFill>
                <a:schemeClr val="tx1"/>
              </a:solidFill>
              <a:latin typeface="Baskerville Old Face" pitchFamily="18" charset="0"/>
            </a:endParaRPr>
          </a:p>
        </p:txBody>
      </p:sp>
      <p:sp>
        <p:nvSpPr>
          <p:cNvPr id="3" name="Subtitle 2"/>
          <p:cNvSpPr>
            <a:spLocks noGrp="1"/>
          </p:cNvSpPr>
          <p:nvPr>
            <p:ph type="subTitle" idx="1"/>
          </p:nvPr>
        </p:nvSpPr>
        <p:spPr>
          <a:xfrm>
            <a:off x="5105400" y="4724400"/>
            <a:ext cx="3505200" cy="1752600"/>
          </a:xfrm>
        </p:spPr>
        <p:txBody>
          <a:bodyPr>
            <a:normAutofit/>
          </a:bodyPr>
          <a:lstStyle/>
          <a:p>
            <a:r>
              <a:rPr lang="en-US" dirty="0" err="1" smtClean="0"/>
              <a:t>Pawan</a:t>
            </a:r>
            <a:r>
              <a:rPr lang="en-US" dirty="0" smtClean="0"/>
              <a:t> Sharma</a:t>
            </a:r>
          </a:p>
          <a:p>
            <a:r>
              <a:rPr lang="en-US" dirty="0" smtClean="0"/>
              <a:t>Assistant Professor</a:t>
            </a:r>
          </a:p>
          <a:p>
            <a:r>
              <a:rPr lang="en-US" dirty="0" smtClean="0"/>
              <a:t>Mangalayatan University,  India</a:t>
            </a:r>
            <a:endParaRPr lang="en-IN" dirty="0"/>
          </a:p>
        </p:txBody>
      </p:sp>
      <p:pic>
        <p:nvPicPr>
          <p:cNvPr id="46081" name="Picture 1"/>
          <p:cNvPicPr>
            <a:picLocks noChangeAspect="1" noChangeArrowheads="1"/>
          </p:cNvPicPr>
          <p:nvPr/>
        </p:nvPicPr>
        <p:blipFill>
          <a:blip r:embed="rId2"/>
          <a:srcRect/>
          <a:stretch>
            <a:fillRect/>
          </a:stretch>
        </p:blipFill>
        <p:spPr bwMode="auto">
          <a:xfrm>
            <a:off x="3981450" y="152400"/>
            <a:ext cx="4781550" cy="1190625"/>
          </a:xfrm>
          <a:prstGeom prst="rect">
            <a:avLst/>
          </a:prstGeom>
          <a:noFill/>
          <a:ln w="9525">
            <a:noFill/>
            <a:miter lim="800000"/>
            <a:headEnd/>
            <a:tailEnd/>
          </a:ln>
          <a:effectLst/>
        </p:spPr>
      </p:pic>
    </p:spTree>
    <p:extLst>
      <p:ext uri="{BB962C8B-B14F-4D97-AF65-F5344CB8AC3E}">
        <p14:creationId xmlns:p14="http://schemas.microsoft.com/office/powerpoint/2010/main" xmlns="" val="1706525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10600" cy="5334000"/>
          </a:xfrm>
        </p:spPr>
        <p:txBody>
          <a:bodyPr>
            <a:normAutofit fontScale="92500" lnSpcReduction="20000"/>
          </a:bodyPr>
          <a:lstStyle/>
          <a:p>
            <a:pPr algn="just"/>
            <a:r>
              <a:rPr lang="en-IN" dirty="0"/>
              <a:t>Japanese encephalitis virus (JEV) is a flavivirus, </a:t>
            </a:r>
            <a:r>
              <a:rPr lang="en-IN" dirty="0" smtClean="0"/>
              <a:t>family </a:t>
            </a:r>
            <a:r>
              <a:rPr lang="en-IN" dirty="0" err="1" smtClean="0"/>
              <a:t>Flaviviridea</a:t>
            </a:r>
            <a:endParaRPr lang="en-IN" dirty="0" smtClean="0"/>
          </a:p>
          <a:p>
            <a:pPr algn="just"/>
            <a:r>
              <a:rPr lang="en-IN" dirty="0" smtClean="0"/>
              <a:t>Causes disease to human beings:  </a:t>
            </a:r>
            <a:r>
              <a:rPr lang="en-IN" dirty="0"/>
              <a:t>Japanese Encephalitis (JE) </a:t>
            </a:r>
            <a:endParaRPr lang="en-IN" dirty="0" smtClean="0"/>
          </a:p>
          <a:p>
            <a:pPr algn="just"/>
            <a:r>
              <a:rPr lang="en-IN" dirty="0" err="1" smtClean="0"/>
              <a:t>Flavivirus</a:t>
            </a:r>
            <a:r>
              <a:rPr lang="en-IN" dirty="0" smtClean="0"/>
              <a:t> </a:t>
            </a:r>
            <a:r>
              <a:rPr lang="en-IN" dirty="0"/>
              <a:t>genus comprises of 72 other viruses</a:t>
            </a:r>
            <a:r>
              <a:rPr lang="en-IN" dirty="0" smtClean="0"/>
              <a:t>, viz. Dengue </a:t>
            </a:r>
            <a:r>
              <a:rPr lang="en-IN" dirty="0"/>
              <a:t>virus, Yellow fever virus and West Nile virus. </a:t>
            </a:r>
            <a:endParaRPr lang="en-IN" dirty="0" smtClean="0"/>
          </a:p>
          <a:p>
            <a:pPr algn="just">
              <a:buNone/>
            </a:pPr>
            <a:endParaRPr lang="en-IN" dirty="0" smtClean="0"/>
          </a:p>
          <a:p>
            <a:pPr algn="just"/>
            <a:r>
              <a:rPr lang="en-IN" b="1" dirty="0" smtClean="0"/>
              <a:t>Mode of transmission: </a:t>
            </a:r>
            <a:r>
              <a:rPr lang="en-IN" i="1" dirty="0" err="1" smtClean="0"/>
              <a:t>Culex</a:t>
            </a:r>
            <a:r>
              <a:rPr lang="en-IN" i="1" dirty="0" smtClean="0"/>
              <a:t> </a:t>
            </a:r>
            <a:r>
              <a:rPr lang="en-IN" i="1" dirty="0" err="1"/>
              <a:t>tritaeniorhynchus</a:t>
            </a:r>
            <a:r>
              <a:rPr lang="en-IN" i="1" dirty="0"/>
              <a:t> </a:t>
            </a:r>
            <a:r>
              <a:rPr lang="en-IN" dirty="0"/>
              <a:t>and </a:t>
            </a:r>
            <a:r>
              <a:rPr lang="en-IN" i="1" dirty="0"/>
              <a:t>C. </a:t>
            </a:r>
            <a:r>
              <a:rPr lang="en-IN" i="1" dirty="0" err="1"/>
              <a:t>visnui</a:t>
            </a:r>
            <a:r>
              <a:rPr lang="en-IN" i="1" dirty="0"/>
              <a:t> </a:t>
            </a:r>
            <a:r>
              <a:rPr lang="en-IN" dirty="0" smtClean="0"/>
              <a:t>mosquitoes to human. </a:t>
            </a:r>
          </a:p>
          <a:p>
            <a:pPr algn="just"/>
            <a:r>
              <a:rPr lang="en-IN" dirty="0" smtClean="0"/>
              <a:t>JE </a:t>
            </a:r>
            <a:r>
              <a:rPr lang="en-IN" dirty="0"/>
              <a:t>virus causes membrane inflammation of brain and leads to deleterious effects on Central Nervous System (CNS).</a:t>
            </a:r>
          </a:p>
        </p:txBody>
      </p:sp>
    </p:spTree>
    <p:extLst>
      <p:ext uri="{BB962C8B-B14F-4D97-AF65-F5344CB8AC3E}">
        <p14:creationId xmlns:p14="http://schemas.microsoft.com/office/powerpoint/2010/main" xmlns="" val="201790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3050389" cy="944562"/>
          </a:xfrm>
        </p:spPr>
        <p:txBody>
          <a:bodyPr bIns="91440" anchor="b" anchorCtr="0">
            <a:normAutofit fontScale="90000"/>
          </a:bodyPr>
          <a:lstStyle/>
          <a:p>
            <a:pPr fontAlgn="base">
              <a:spcAft>
                <a:spcPct val="0"/>
              </a:spcAft>
            </a:pPr>
            <a:r>
              <a:rPr lang="en-US" sz="3200" b="1" dirty="0">
                <a:solidFill>
                  <a:srgbClr val="376092"/>
                </a:solidFill>
                <a:latin typeface="Californian FB" pitchFamily="18" charset="0"/>
                <a:ea typeface="AVGmdBU" pitchFamily="2" charset="-128"/>
                <a:cs typeface="+mn-cs"/>
              </a:rPr>
              <a:t>Epidemiology</a:t>
            </a:r>
            <a:endParaRPr lang="en-IN" sz="3200" b="1" dirty="0">
              <a:solidFill>
                <a:srgbClr val="376092"/>
              </a:solidFill>
              <a:latin typeface="Californian FB" pitchFamily="18" charset="0"/>
              <a:ea typeface="AVGmdBU" pitchFamily="2" charset="-128"/>
              <a:cs typeface="+mn-cs"/>
            </a:endParaRPr>
          </a:p>
        </p:txBody>
      </p:sp>
      <p:sp>
        <p:nvSpPr>
          <p:cNvPr id="3" name="Content Placeholder 2"/>
          <p:cNvSpPr>
            <a:spLocks noGrp="1"/>
          </p:cNvSpPr>
          <p:nvPr>
            <p:ph idx="1"/>
          </p:nvPr>
        </p:nvSpPr>
        <p:spPr>
          <a:xfrm>
            <a:off x="914400" y="1447800"/>
            <a:ext cx="7772400" cy="1371600"/>
          </a:xfrm>
        </p:spPr>
        <p:txBody>
          <a:bodyPr>
            <a:normAutofit fontScale="77500" lnSpcReduction="20000"/>
          </a:bodyPr>
          <a:lstStyle/>
          <a:p>
            <a:pPr algn="just"/>
            <a:r>
              <a:rPr lang="en-IN" dirty="0" smtClean="0"/>
              <a:t>As </a:t>
            </a:r>
            <a:r>
              <a:rPr lang="en-IN" dirty="0"/>
              <a:t>reported 67,900 clinical cases of JE occur annually, with approximately 13,600 to 20,400 deaths, in spite of widespread availability of vaccine (WHO 2015). </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5991" t="24207" r="27268" b="55754"/>
          <a:stretch/>
        </p:blipFill>
        <p:spPr bwMode="auto">
          <a:xfrm>
            <a:off x="292741" y="3352800"/>
            <a:ext cx="8394059" cy="213359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8835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ppt_x</p:attrName>
                                        </p:attrNameLst>
                                      </p:cBhvr>
                                      <p:tavLst>
                                        <p:tav tm="0">
                                          <p:val>
                                            <p:strVal val="#ppt_x"/>
                                          </p:val>
                                        </p:tav>
                                        <p:tav tm="100000">
                                          <p:val>
                                            <p:strVal val="#ppt_x"/>
                                          </p:val>
                                        </p:tav>
                                      </p:tavLst>
                                    </p:anim>
                                    <p:anim calcmode="lin" valueType="num">
                                      <p:cBhvr>
                                        <p:cTn id="1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534400" cy="1905000"/>
          </a:xfrm>
        </p:spPr>
        <p:txBody>
          <a:bodyPr>
            <a:normAutofit fontScale="85000" lnSpcReduction="20000"/>
          </a:bodyPr>
          <a:lstStyle/>
          <a:p>
            <a:pPr algn="just"/>
            <a:r>
              <a:rPr lang="en-IN" dirty="0"/>
              <a:t>JE </a:t>
            </a:r>
            <a:r>
              <a:rPr lang="en-IN" dirty="0" smtClean="0"/>
              <a:t>virus- </a:t>
            </a:r>
            <a:r>
              <a:rPr lang="en-IN" dirty="0" err="1" smtClean="0"/>
              <a:t>ss</a:t>
            </a:r>
            <a:r>
              <a:rPr lang="en-IN" dirty="0" smtClean="0"/>
              <a:t> </a:t>
            </a:r>
            <a:r>
              <a:rPr lang="en-IN" dirty="0"/>
              <a:t>RNA genome </a:t>
            </a:r>
            <a:endParaRPr lang="en-IN" dirty="0" smtClean="0"/>
          </a:p>
          <a:p>
            <a:pPr algn="just"/>
            <a:r>
              <a:rPr lang="en-IN" dirty="0" smtClean="0"/>
              <a:t>11,000 </a:t>
            </a:r>
            <a:r>
              <a:rPr lang="en-IN" dirty="0"/>
              <a:t>nucleotides encoding a single polypeptide of 3432 amino acids. </a:t>
            </a:r>
          </a:p>
          <a:p>
            <a:pPr algn="just"/>
            <a:r>
              <a:rPr lang="en-IN" dirty="0"/>
              <a:t>The virus has seven </a:t>
            </a:r>
            <a:r>
              <a:rPr lang="en-IN" dirty="0" err="1"/>
              <a:t>nonstructural</a:t>
            </a:r>
            <a:r>
              <a:rPr lang="en-IN" dirty="0"/>
              <a:t> proteins and three structural </a:t>
            </a:r>
            <a:r>
              <a:rPr lang="en-IN" dirty="0" smtClean="0"/>
              <a:t>proteins</a:t>
            </a:r>
            <a:endParaRPr lang="en-IN" dirty="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00199" y="2895889"/>
            <a:ext cx="5894633" cy="3428711"/>
          </a:xfrm>
          <a:prstGeom prst="rect">
            <a:avLst/>
          </a:prstGeom>
        </p:spPr>
      </p:pic>
      <p:sp>
        <p:nvSpPr>
          <p:cNvPr id="5" name="TextBox 5"/>
          <p:cNvSpPr txBox="1">
            <a:spLocks noChangeArrowheads="1"/>
          </p:cNvSpPr>
          <p:nvPr/>
        </p:nvSpPr>
        <p:spPr bwMode="auto">
          <a:xfrm>
            <a:off x="5105400" y="6400800"/>
            <a:ext cx="370681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r>
              <a:rPr lang="en-US" altLang="en-US" sz="1200" dirty="0">
                <a:latin typeface="Calibri" pitchFamily="34" charset="0"/>
                <a:ea typeface="ヒラギノ角ゴ Pro W3" pitchFamily="-107" charset="-128"/>
              </a:rPr>
              <a:t>Adopted from Swiss Institute of Bioinformatics, </a:t>
            </a:r>
            <a:r>
              <a:rPr lang="en-US" altLang="en-US" sz="1200" dirty="0" smtClean="0">
                <a:latin typeface="Calibri" pitchFamily="34" charset="0"/>
                <a:ea typeface="ヒラギノ角ゴ Pro W3" pitchFamily="-107" charset="-128"/>
              </a:rPr>
              <a:t>2010</a:t>
            </a:r>
            <a:endParaRPr lang="en-US" altLang="en-US" sz="1200" dirty="0">
              <a:latin typeface="Calibri" pitchFamily="34" charset="0"/>
              <a:ea typeface="ヒラギノ角ゴ Pro W3" pitchFamily="-107" charset="-128"/>
            </a:endParaRPr>
          </a:p>
        </p:txBody>
      </p:sp>
    </p:spTree>
    <p:extLst>
      <p:ext uri="{BB962C8B-B14F-4D97-AF65-F5344CB8AC3E}">
        <p14:creationId xmlns:p14="http://schemas.microsoft.com/office/powerpoint/2010/main" xmlns="" val="37415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2400" y="533400"/>
            <a:ext cx="8839200" cy="5898157"/>
          </a:xfrm>
          <a:prstGeom prst="rect">
            <a:avLst/>
          </a:prstGeom>
        </p:spPr>
      </p:pic>
      <p:sp>
        <p:nvSpPr>
          <p:cNvPr id="5" name="Rectangle 4"/>
          <p:cNvSpPr/>
          <p:nvPr/>
        </p:nvSpPr>
        <p:spPr>
          <a:xfrm>
            <a:off x="304800" y="30126"/>
            <a:ext cx="7315200" cy="369332"/>
          </a:xfrm>
          <a:prstGeom prst="rect">
            <a:avLst/>
          </a:prstGeom>
        </p:spPr>
        <p:txBody>
          <a:bodyPr wrap="square">
            <a:spAutoFit/>
          </a:bodyPr>
          <a:lstStyle/>
          <a:p>
            <a:r>
              <a:rPr lang="en-IN" dirty="0"/>
              <a:t>Geographic Distribution of Japanese Encephalitis Virus</a:t>
            </a:r>
          </a:p>
        </p:txBody>
      </p:sp>
      <p:sp>
        <p:nvSpPr>
          <p:cNvPr id="6" name="TextBox 5"/>
          <p:cNvSpPr txBox="1">
            <a:spLocks noChangeArrowheads="1"/>
          </p:cNvSpPr>
          <p:nvPr/>
        </p:nvSpPr>
        <p:spPr bwMode="auto">
          <a:xfrm>
            <a:off x="3733800" y="6453350"/>
            <a:ext cx="4953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Perpetua" pitchFamily="18" charset="0"/>
              </a:defRPr>
            </a:lvl1pPr>
            <a:lvl2pPr marL="742950" indent="-285750">
              <a:defRPr>
                <a:solidFill>
                  <a:schemeClr val="tx1"/>
                </a:solidFill>
                <a:latin typeface="Perpetua" pitchFamily="18" charset="0"/>
              </a:defRPr>
            </a:lvl2pPr>
            <a:lvl3pPr marL="1143000" indent="-228600">
              <a:defRPr>
                <a:solidFill>
                  <a:schemeClr val="tx1"/>
                </a:solidFill>
                <a:latin typeface="Perpetua" pitchFamily="18" charset="0"/>
              </a:defRPr>
            </a:lvl3pPr>
            <a:lvl4pPr marL="1600200" indent="-228600">
              <a:defRPr>
                <a:solidFill>
                  <a:schemeClr val="tx1"/>
                </a:solidFill>
                <a:latin typeface="Perpetua" pitchFamily="18" charset="0"/>
              </a:defRPr>
            </a:lvl4pPr>
            <a:lvl5pPr marL="2057400" indent="-228600">
              <a:defRPr>
                <a:solidFill>
                  <a:schemeClr val="tx1"/>
                </a:solidFill>
                <a:latin typeface="Perpetua" pitchFamily="18" charset="0"/>
              </a:defRPr>
            </a:lvl5pPr>
            <a:lvl6pPr marL="2514600" indent="-228600" fontAlgn="base">
              <a:spcBef>
                <a:spcPct val="0"/>
              </a:spcBef>
              <a:spcAft>
                <a:spcPct val="0"/>
              </a:spcAft>
              <a:defRPr>
                <a:solidFill>
                  <a:schemeClr val="tx1"/>
                </a:solidFill>
                <a:latin typeface="Perpetua" pitchFamily="18" charset="0"/>
              </a:defRPr>
            </a:lvl6pPr>
            <a:lvl7pPr marL="2971800" indent="-228600" fontAlgn="base">
              <a:spcBef>
                <a:spcPct val="0"/>
              </a:spcBef>
              <a:spcAft>
                <a:spcPct val="0"/>
              </a:spcAft>
              <a:defRPr>
                <a:solidFill>
                  <a:schemeClr val="tx1"/>
                </a:solidFill>
                <a:latin typeface="Perpetua" pitchFamily="18" charset="0"/>
              </a:defRPr>
            </a:lvl7pPr>
            <a:lvl8pPr marL="3429000" indent="-228600" fontAlgn="base">
              <a:spcBef>
                <a:spcPct val="0"/>
              </a:spcBef>
              <a:spcAft>
                <a:spcPct val="0"/>
              </a:spcAft>
              <a:defRPr>
                <a:solidFill>
                  <a:schemeClr val="tx1"/>
                </a:solidFill>
                <a:latin typeface="Perpetua" pitchFamily="18" charset="0"/>
              </a:defRPr>
            </a:lvl8pPr>
            <a:lvl9pPr marL="3886200" indent="-228600" fontAlgn="base">
              <a:spcBef>
                <a:spcPct val="0"/>
              </a:spcBef>
              <a:spcAft>
                <a:spcPct val="0"/>
              </a:spcAft>
              <a:defRPr>
                <a:solidFill>
                  <a:schemeClr val="tx1"/>
                </a:solidFill>
                <a:latin typeface="Perpetua" pitchFamily="18" charset="0"/>
              </a:defRPr>
            </a:lvl9pPr>
          </a:lstStyle>
          <a:p>
            <a:r>
              <a:rPr lang="en-US" altLang="en-US" sz="1200" dirty="0">
                <a:latin typeface="Calibri" pitchFamily="34" charset="0"/>
                <a:ea typeface="ヒラギノ角ゴ Pro W3" pitchFamily="-107" charset="-128"/>
              </a:rPr>
              <a:t>Adopted from </a:t>
            </a:r>
            <a:r>
              <a:rPr lang="en-IN" altLang="en-US" sz="1200" dirty="0" err="1">
                <a:latin typeface="Calibri" pitchFamily="34" charset="0"/>
                <a:ea typeface="ヒラギノ角ゴ Pro W3" pitchFamily="-107" charset="-128"/>
              </a:rPr>
              <a:t>Centers</a:t>
            </a:r>
            <a:r>
              <a:rPr lang="en-IN" altLang="en-US" sz="1200" dirty="0">
                <a:latin typeface="Calibri" pitchFamily="34" charset="0"/>
                <a:ea typeface="ヒラギノ角ゴ Pro W3" pitchFamily="-107" charset="-128"/>
              </a:rPr>
              <a:t> for Disease Control and </a:t>
            </a:r>
            <a:r>
              <a:rPr lang="en-IN" altLang="en-US" sz="1200" dirty="0" smtClean="0">
                <a:latin typeface="Calibri" pitchFamily="34" charset="0"/>
                <a:ea typeface="ヒラギノ角ゴ Pro W3" pitchFamily="-107" charset="-128"/>
              </a:rPr>
              <a:t>Prevention, August 2015</a:t>
            </a:r>
            <a:endParaRPr lang="en-US" altLang="en-US" sz="1200" dirty="0">
              <a:latin typeface="Calibri" pitchFamily="34" charset="0"/>
              <a:ea typeface="ヒラギノ角ゴ Pro W3" pitchFamily="-107" charset="-128"/>
            </a:endParaRPr>
          </a:p>
        </p:txBody>
      </p:sp>
    </p:spTree>
    <p:extLst>
      <p:ext uri="{BB962C8B-B14F-4D97-AF65-F5344CB8AC3E}">
        <p14:creationId xmlns:p14="http://schemas.microsoft.com/office/powerpoint/2010/main" xmlns="" val="238219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im.rediff.com/news/2005/aug/24first-look.jpg"/>
          <p:cNvPicPr>
            <a:picLocks noChangeAspect="1" noChangeArrowheads="1"/>
          </p:cNvPicPr>
          <p:nvPr/>
        </p:nvPicPr>
        <p:blipFill>
          <a:blip r:embed="rId2"/>
          <a:srcRect/>
          <a:stretch>
            <a:fillRect/>
          </a:stretch>
        </p:blipFill>
        <p:spPr bwMode="auto">
          <a:xfrm>
            <a:off x="2057400" y="1143000"/>
            <a:ext cx="5638800" cy="3200400"/>
          </a:xfrm>
          <a:prstGeom prst="rect">
            <a:avLst/>
          </a:prstGeom>
          <a:noFill/>
          <a:ln w="9525">
            <a:noFill/>
            <a:miter lim="800000"/>
            <a:headEnd/>
            <a:tailEnd/>
          </a:ln>
        </p:spPr>
      </p:pic>
      <p:sp>
        <p:nvSpPr>
          <p:cNvPr id="5" name="Text Box 7"/>
          <p:cNvSpPr txBox="1">
            <a:spLocks noGrp="1" noChangeArrowheads="1"/>
          </p:cNvSpPr>
          <p:nvPr>
            <p:ph type="ctrTitle"/>
          </p:nvPr>
        </p:nvSpPr>
        <p:spPr bwMode="auto">
          <a:xfrm>
            <a:off x="2286000" y="304801"/>
            <a:ext cx="6172200" cy="1538883"/>
          </a:xfrm>
          <a:prstGeom prst="rect">
            <a:avLst/>
          </a:prstGeom>
          <a:noFill/>
          <a:ln w="9525">
            <a:noFill/>
            <a:miter lim="800000"/>
            <a:headEnd/>
            <a:tailEnd/>
          </a:ln>
        </p:spPr>
        <p:txBody>
          <a:bodyPr wrap="square">
            <a:spAutoFit/>
          </a:bodyPr>
          <a:lstStyle/>
          <a:p>
            <a:pPr>
              <a:spcBef>
                <a:spcPct val="50000"/>
              </a:spcBef>
            </a:pPr>
            <a:r>
              <a:rPr lang="en-US" sz="2000" b="1" i="1" dirty="0">
                <a:latin typeface="Arial" charset="0"/>
                <a:cs typeface="Arial" charset="0"/>
              </a:rPr>
              <a:t>Seen in picture is a man rushing his child to </a:t>
            </a:r>
            <a:r>
              <a:rPr lang="en-US" sz="2000" b="1" i="1" dirty="0" smtClean="0">
                <a:latin typeface="Arial" charset="0"/>
                <a:cs typeface="Arial" charset="0"/>
              </a:rPr>
              <a:t>a </a:t>
            </a:r>
            <a:r>
              <a:rPr lang="en-US" sz="2000" b="1" i="1" dirty="0">
                <a:latin typeface="Arial" charset="0"/>
                <a:cs typeface="Arial" charset="0"/>
              </a:rPr>
              <a:t>hospital in </a:t>
            </a:r>
            <a:r>
              <a:rPr lang="en-US" sz="2000" b="1" i="1" dirty="0" err="1">
                <a:latin typeface="Arial" charset="0"/>
                <a:cs typeface="Arial" charset="0"/>
              </a:rPr>
              <a:t>Ghorakpur</a:t>
            </a:r>
            <a:r>
              <a:rPr lang="en-US" sz="2000" b="1" i="1" dirty="0">
                <a:latin typeface="Arial" charset="0"/>
                <a:cs typeface="Arial" charset="0"/>
              </a:rPr>
              <a:t>, </a:t>
            </a:r>
            <a:r>
              <a:rPr lang="en-US" sz="2000" b="1" i="1" dirty="0" smtClean="0">
                <a:latin typeface="Arial" charset="0"/>
                <a:cs typeface="Arial" charset="0"/>
              </a:rPr>
              <a:t>U.P. , India)</a:t>
            </a:r>
            <a:endParaRPr lang="en-US" sz="2000" b="1" dirty="0">
              <a:latin typeface="Arial" charset="0"/>
              <a:cs typeface="Arial" charset="0"/>
            </a:endParaRPr>
          </a:p>
          <a:p>
            <a:pPr>
              <a:spcBef>
                <a:spcPct val="50000"/>
              </a:spcBef>
            </a:pPr>
            <a:endParaRPr lang="en-US" b="1" dirty="0"/>
          </a:p>
        </p:txBody>
      </p:sp>
      <p:pic>
        <p:nvPicPr>
          <p:cNvPr id="6" name="Picture 2"/>
          <p:cNvPicPr>
            <a:picLocks noChangeAspect="1" noChangeArrowheads="1"/>
          </p:cNvPicPr>
          <p:nvPr/>
        </p:nvPicPr>
        <p:blipFill>
          <a:blip r:embed="rId3"/>
          <a:srcRect/>
          <a:stretch>
            <a:fillRect/>
          </a:stretch>
        </p:blipFill>
        <p:spPr bwMode="auto">
          <a:xfrm>
            <a:off x="2057400" y="4419600"/>
            <a:ext cx="5638800"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772400" cy="655638"/>
          </a:xfrm>
        </p:spPr>
        <p:txBody>
          <a:bodyPr bIns="91440" anchor="b" anchorCtr="0">
            <a:normAutofit fontScale="90000"/>
          </a:bodyPr>
          <a:lstStyle/>
          <a:p>
            <a:pPr fontAlgn="base">
              <a:spcAft>
                <a:spcPct val="0"/>
              </a:spcAft>
            </a:pPr>
            <a:r>
              <a:rPr lang="en-US" sz="3200" b="1" dirty="0">
                <a:solidFill>
                  <a:srgbClr val="376092"/>
                </a:solidFill>
                <a:latin typeface="Californian FB" pitchFamily="18" charset="0"/>
                <a:ea typeface="AVGmdBU" pitchFamily="2" charset="-128"/>
                <a:cs typeface="+mn-cs"/>
              </a:rPr>
              <a:t>Current status of Vaccine for JE virus</a:t>
            </a:r>
            <a:endParaRPr lang="en-IN" sz="3200" b="1" dirty="0">
              <a:solidFill>
                <a:srgbClr val="376092"/>
              </a:solidFill>
              <a:latin typeface="Californian FB" pitchFamily="18" charset="0"/>
              <a:ea typeface="AVGmdBU" pitchFamily="2" charset="-128"/>
              <a:cs typeface="+mn-cs"/>
            </a:endParaRPr>
          </a:p>
        </p:txBody>
      </p:sp>
      <p:sp>
        <p:nvSpPr>
          <p:cNvPr id="3" name="Content Placeholder 2"/>
          <p:cNvSpPr>
            <a:spLocks noGrp="1"/>
          </p:cNvSpPr>
          <p:nvPr>
            <p:ph idx="1"/>
          </p:nvPr>
        </p:nvSpPr>
        <p:spPr>
          <a:xfrm>
            <a:off x="304800" y="990600"/>
            <a:ext cx="8610600" cy="5791200"/>
          </a:xfrm>
        </p:spPr>
        <p:txBody>
          <a:bodyPr>
            <a:normAutofit/>
          </a:bodyPr>
          <a:lstStyle/>
          <a:p>
            <a:pPr algn="just"/>
            <a:r>
              <a:rPr lang="en-IN" sz="2000" b="1" dirty="0"/>
              <a:t>Now-a-days, a number of vaccines have been developed for JE in several </a:t>
            </a:r>
            <a:r>
              <a:rPr lang="en-IN" sz="2000" b="1" dirty="0" smtClean="0"/>
              <a:t>countries:</a:t>
            </a:r>
          </a:p>
          <a:p>
            <a:pPr marL="514350" indent="-514350" algn="just">
              <a:buFont typeface="+mj-lt"/>
              <a:buAutoNum type="arabicPeriod"/>
            </a:pPr>
            <a:r>
              <a:rPr lang="en-IN" sz="2000" dirty="0" smtClean="0"/>
              <a:t>Inactivated mouse brain derived Nakayama strain vaccine is the most commercially used vaccine</a:t>
            </a:r>
          </a:p>
          <a:p>
            <a:pPr marL="514350" indent="-514350" algn="just">
              <a:buFont typeface="+mj-lt"/>
              <a:buAutoNum type="arabicPeriod"/>
            </a:pPr>
            <a:r>
              <a:rPr lang="en-IN" sz="2000" dirty="0" smtClean="0"/>
              <a:t>Vero </a:t>
            </a:r>
            <a:r>
              <a:rPr lang="en-IN" sz="2000" dirty="0"/>
              <a:t>cell derived JE vaccine (IXIARO) which can effectively boost the </a:t>
            </a:r>
            <a:r>
              <a:rPr lang="en-IN" sz="2000" dirty="0" smtClean="0"/>
              <a:t>immunity</a:t>
            </a:r>
          </a:p>
          <a:p>
            <a:pPr marL="0" indent="0" algn="just">
              <a:buNone/>
            </a:pPr>
            <a:endParaRPr lang="en-IN" sz="2000" dirty="0" smtClean="0"/>
          </a:p>
          <a:p>
            <a:pPr algn="just"/>
            <a:r>
              <a:rPr lang="en-IN" sz="2000" b="1" dirty="0" smtClean="0"/>
              <a:t>Drawbacks associated with these vaccines:</a:t>
            </a:r>
          </a:p>
          <a:p>
            <a:pPr marL="514350" indent="-514350" algn="just">
              <a:buFont typeface="+mj-lt"/>
              <a:buAutoNum type="arabicPeriod"/>
            </a:pPr>
            <a:r>
              <a:rPr lang="en-IN" sz="2000" dirty="0" smtClean="0"/>
              <a:t>High </a:t>
            </a:r>
            <a:r>
              <a:rPr lang="en-IN" sz="2000" dirty="0"/>
              <a:t>cost, </a:t>
            </a:r>
            <a:endParaRPr lang="en-IN" sz="2000" dirty="0" smtClean="0"/>
          </a:p>
          <a:p>
            <a:pPr marL="514350" indent="-514350" algn="just">
              <a:buFont typeface="+mj-lt"/>
              <a:buAutoNum type="arabicPeriod"/>
            </a:pPr>
            <a:r>
              <a:rPr lang="en-IN" sz="2000" dirty="0" smtClean="0"/>
              <a:t>Vaccine </a:t>
            </a:r>
            <a:r>
              <a:rPr lang="en-IN" sz="2000" dirty="0"/>
              <a:t>production shortage </a:t>
            </a:r>
            <a:r>
              <a:rPr lang="en-IN" sz="2000" dirty="0" smtClean="0"/>
              <a:t> </a:t>
            </a:r>
          </a:p>
          <a:p>
            <a:pPr marL="514350" indent="-514350" algn="just">
              <a:buFont typeface="+mj-lt"/>
              <a:buAutoNum type="arabicPeriod"/>
            </a:pPr>
            <a:r>
              <a:rPr lang="en-IN" sz="2000" dirty="0" smtClean="0"/>
              <a:t>Neurological </a:t>
            </a:r>
            <a:r>
              <a:rPr lang="en-IN" sz="2000" dirty="0"/>
              <a:t>adverse </a:t>
            </a:r>
            <a:r>
              <a:rPr lang="en-IN" sz="2000" dirty="0" smtClean="0"/>
              <a:t>effects</a:t>
            </a:r>
          </a:p>
          <a:p>
            <a:pPr marL="0" indent="0" algn="just">
              <a:buNone/>
            </a:pPr>
            <a:r>
              <a:rPr lang="en-IN" sz="2000" dirty="0" smtClean="0"/>
              <a:t> </a:t>
            </a:r>
            <a:endParaRPr lang="en-US" sz="2000" dirty="0"/>
          </a:p>
          <a:p>
            <a:pPr marL="0" indent="0" algn="just">
              <a:buNone/>
            </a:pPr>
            <a:r>
              <a:rPr lang="en-US" sz="2000" dirty="0" smtClean="0"/>
              <a:t>All </a:t>
            </a:r>
            <a:r>
              <a:rPr lang="en-US" sz="2000" dirty="0"/>
              <a:t>this leads to the serious requirement to develop </a:t>
            </a:r>
            <a:r>
              <a:rPr lang="en-US" sz="2400" b="1" dirty="0">
                <a:solidFill>
                  <a:srgbClr val="C00000"/>
                </a:solidFill>
                <a:latin typeface="Footlight MT Light" pitchFamily="18" charset="0"/>
              </a:rPr>
              <a:t>more compatible and economically effective vaccines</a:t>
            </a:r>
            <a:r>
              <a:rPr lang="en-US" sz="2000" dirty="0"/>
              <a:t>. </a:t>
            </a:r>
            <a:endParaRPr lang="en-IN" sz="2000" dirty="0" smtClean="0"/>
          </a:p>
        </p:txBody>
      </p:sp>
    </p:spTree>
    <p:extLst>
      <p:ext uri="{BB962C8B-B14F-4D97-AF65-F5344CB8AC3E}">
        <p14:creationId xmlns:p14="http://schemas.microsoft.com/office/powerpoint/2010/main" xmlns="" val="10619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1000"/>
                                        <p:tgtEl>
                                          <p:spTgt spid="3">
                                            <p:txEl>
                                              <p:pRg st="9" end="9"/>
                                            </p:txEl>
                                          </p:spTgt>
                                        </p:tgtEl>
                                      </p:cBhvr>
                                    </p:animEffect>
                                    <p:anim calcmode="lin" valueType="num">
                                      <p:cBhvr>
                                        <p:cTn id="5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ars.els-cdn.com/content/image/1-s2.0-S1740677306000404-gr1.jpg"/>
          <p:cNvPicPr>
            <a:picLocks noChangeAspect="1" noChangeArrowheads="1"/>
          </p:cNvPicPr>
          <p:nvPr/>
        </p:nvPicPr>
        <p:blipFill>
          <a:blip r:embed="rId2">
            <a:extLst>
              <a:ext uri="{28A0092B-C50C-407E-A947-70E740481C1C}">
                <a14:useLocalDpi xmlns:a14="http://schemas.microsoft.com/office/drawing/2010/main" xmlns="" val="0"/>
              </a:ext>
            </a:extLst>
          </a:blip>
          <a:srcRect b="2937"/>
          <a:stretch>
            <a:fillRect/>
          </a:stretch>
        </p:blipFill>
        <p:spPr bwMode="auto">
          <a:xfrm>
            <a:off x="304800" y="125413"/>
            <a:ext cx="4106863" cy="665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5" name="TextBox 4"/>
          <p:cNvSpPr txBox="1">
            <a:spLocks noChangeArrowheads="1"/>
          </p:cNvSpPr>
          <p:nvPr/>
        </p:nvSpPr>
        <p:spPr bwMode="auto">
          <a:xfrm>
            <a:off x="5029200" y="5257800"/>
            <a:ext cx="40163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pitchFamily="-107" charset="-128"/>
              </a:defRPr>
            </a:lvl1pPr>
            <a:lvl2pPr marL="37931725" indent="-37474525" eaLnBrk="0" hangingPunct="0">
              <a:defRPr sz="2400">
                <a:solidFill>
                  <a:schemeClr val="tx1"/>
                </a:solidFill>
                <a:latin typeface="Arial" charset="0"/>
                <a:ea typeface="ヒラギノ角ゴ Pro W3" pitchFamily="-107" charset="-128"/>
              </a:defRPr>
            </a:lvl2pPr>
            <a:lvl3pPr eaLnBrk="0" hangingPunct="0">
              <a:defRPr sz="2400">
                <a:solidFill>
                  <a:schemeClr val="tx1"/>
                </a:solidFill>
                <a:latin typeface="Arial" charset="0"/>
                <a:ea typeface="ヒラギノ角ゴ Pro W3" pitchFamily="-107" charset="-128"/>
              </a:defRPr>
            </a:lvl3pPr>
            <a:lvl4pPr eaLnBrk="0" hangingPunct="0">
              <a:defRPr sz="2400">
                <a:solidFill>
                  <a:schemeClr val="tx1"/>
                </a:solidFill>
                <a:latin typeface="Arial" charset="0"/>
                <a:ea typeface="ヒラギノ角ゴ Pro W3" pitchFamily="-107" charset="-128"/>
              </a:defRPr>
            </a:lvl4pPr>
            <a:lvl5pPr eaLnBrk="0" hangingPunct="0">
              <a:defRPr sz="2400">
                <a:solidFill>
                  <a:schemeClr val="tx1"/>
                </a:solidFill>
                <a:latin typeface="Arial" charset="0"/>
                <a:ea typeface="ヒラギノ角ゴ Pro W3" pitchFamily="-107" charset="-128"/>
              </a:defRPr>
            </a:lvl5pPr>
            <a:lvl6pPr marL="457200" eaLnBrk="0" fontAlgn="base" hangingPunct="0">
              <a:spcBef>
                <a:spcPct val="0"/>
              </a:spcBef>
              <a:spcAft>
                <a:spcPct val="0"/>
              </a:spcAft>
              <a:defRPr sz="2400">
                <a:solidFill>
                  <a:schemeClr val="tx1"/>
                </a:solidFill>
                <a:latin typeface="Arial" charset="0"/>
                <a:ea typeface="ヒラギノ角ゴ Pro W3" pitchFamily="-107" charset="-128"/>
              </a:defRPr>
            </a:lvl6pPr>
            <a:lvl7pPr marL="914400" eaLnBrk="0" fontAlgn="base" hangingPunct="0">
              <a:spcBef>
                <a:spcPct val="0"/>
              </a:spcBef>
              <a:spcAft>
                <a:spcPct val="0"/>
              </a:spcAft>
              <a:defRPr sz="2400">
                <a:solidFill>
                  <a:schemeClr val="tx1"/>
                </a:solidFill>
                <a:latin typeface="Arial" charset="0"/>
                <a:ea typeface="ヒラギノ角ゴ Pro W3" pitchFamily="-107" charset="-128"/>
              </a:defRPr>
            </a:lvl7pPr>
            <a:lvl8pPr marL="1371600" eaLnBrk="0" fontAlgn="base" hangingPunct="0">
              <a:spcBef>
                <a:spcPct val="0"/>
              </a:spcBef>
              <a:spcAft>
                <a:spcPct val="0"/>
              </a:spcAft>
              <a:defRPr sz="2400">
                <a:solidFill>
                  <a:schemeClr val="tx1"/>
                </a:solidFill>
                <a:latin typeface="Arial" charset="0"/>
                <a:ea typeface="ヒラギノ角ゴ Pro W3" pitchFamily="-107" charset="-128"/>
              </a:defRPr>
            </a:lvl8pPr>
            <a:lvl9pPr marL="1828800" eaLnBrk="0" fontAlgn="base" hangingPunct="0">
              <a:spcBef>
                <a:spcPct val="0"/>
              </a:spcBef>
              <a:spcAft>
                <a:spcPct val="0"/>
              </a:spcAft>
              <a:defRPr sz="2400">
                <a:solidFill>
                  <a:schemeClr val="tx1"/>
                </a:solidFill>
                <a:latin typeface="Arial" charset="0"/>
                <a:ea typeface="ヒラギノ角ゴ Pro W3" pitchFamily="-107" charset="-128"/>
              </a:defRPr>
            </a:lvl9pPr>
          </a:lstStyle>
          <a:p>
            <a:pPr eaLnBrk="1" hangingPunct="1"/>
            <a:r>
              <a:rPr lang="en-US" sz="1800" dirty="0">
                <a:latin typeface="Calibri" pitchFamily="34" charset="0"/>
              </a:rPr>
              <a:t>Vaccine development methodologies.</a:t>
            </a:r>
          </a:p>
        </p:txBody>
      </p:sp>
      <p:sp>
        <p:nvSpPr>
          <p:cNvPr id="23556" name="TextBox 5"/>
          <p:cNvSpPr txBox="1">
            <a:spLocks noChangeArrowheads="1"/>
          </p:cNvSpPr>
          <p:nvPr/>
        </p:nvSpPr>
        <p:spPr bwMode="auto">
          <a:xfrm>
            <a:off x="4738688" y="6611938"/>
            <a:ext cx="4440237"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pitchFamily="-107" charset="-128"/>
              </a:defRPr>
            </a:lvl1pPr>
            <a:lvl2pPr marL="37931725" indent="-37474525" eaLnBrk="0" hangingPunct="0">
              <a:defRPr sz="2400">
                <a:solidFill>
                  <a:schemeClr val="tx1"/>
                </a:solidFill>
                <a:latin typeface="Arial" charset="0"/>
                <a:ea typeface="ヒラギノ角ゴ Pro W3" pitchFamily="-107" charset="-128"/>
              </a:defRPr>
            </a:lvl2pPr>
            <a:lvl3pPr eaLnBrk="0" hangingPunct="0">
              <a:defRPr sz="2400">
                <a:solidFill>
                  <a:schemeClr val="tx1"/>
                </a:solidFill>
                <a:latin typeface="Arial" charset="0"/>
                <a:ea typeface="ヒラギノ角ゴ Pro W3" pitchFamily="-107" charset="-128"/>
              </a:defRPr>
            </a:lvl3pPr>
            <a:lvl4pPr eaLnBrk="0" hangingPunct="0">
              <a:defRPr sz="2400">
                <a:solidFill>
                  <a:schemeClr val="tx1"/>
                </a:solidFill>
                <a:latin typeface="Arial" charset="0"/>
                <a:ea typeface="ヒラギノ角ゴ Pro W3" pitchFamily="-107" charset="-128"/>
              </a:defRPr>
            </a:lvl4pPr>
            <a:lvl5pPr eaLnBrk="0" hangingPunct="0">
              <a:defRPr sz="2400">
                <a:solidFill>
                  <a:schemeClr val="tx1"/>
                </a:solidFill>
                <a:latin typeface="Arial" charset="0"/>
                <a:ea typeface="ヒラギノ角ゴ Pro W3" pitchFamily="-107" charset="-128"/>
              </a:defRPr>
            </a:lvl5pPr>
            <a:lvl6pPr marL="457200" eaLnBrk="0" fontAlgn="base" hangingPunct="0">
              <a:spcBef>
                <a:spcPct val="0"/>
              </a:spcBef>
              <a:spcAft>
                <a:spcPct val="0"/>
              </a:spcAft>
              <a:defRPr sz="2400">
                <a:solidFill>
                  <a:schemeClr val="tx1"/>
                </a:solidFill>
                <a:latin typeface="Arial" charset="0"/>
                <a:ea typeface="ヒラギノ角ゴ Pro W3" pitchFamily="-107" charset="-128"/>
              </a:defRPr>
            </a:lvl6pPr>
            <a:lvl7pPr marL="914400" eaLnBrk="0" fontAlgn="base" hangingPunct="0">
              <a:spcBef>
                <a:spcPct val="0"/>
              </a:spcBef>
              <a:spcAft>
                <a:spcPct val="0"/>
              </a:spcAft>
              <a:defRPr sz="2400">
                <a:solidFill>
                  <a:schemeClr val="tx1"/>
                </a:solidFill>
                <a:latin typeface="Arial" charset="0"/>
                <a:ea typeface="ヒラギノ角ゴ Pro W3" pitchFamily="-107" charset="-128"/>
              </a:defRPr>
            </a:lvl7pPr>
            <a:lvl8pPr marL="1371600" eaLnBrk="0" fontAlgn="base" hangingPunct="0">
              <a:spcBef>
                <a:spcPct val="0"/>
              </a:spcBef>
              <a:spcAft>
                <a:spcPct val="0"/>
              </a:spcAft>
              <a:defRPr sz="2400">
                <a:solidFill>
                  <a:schemeClr val="tx1"/>
                </a:solidFill>
                <a:latin typeface="Arial" charset="0"/>
                <a:ea typeface="ヒラギノ角ゴ Pro W3" pitchFamily="-107" charset="-128"/>
              </a:defRPr>
            </a:lvl8pPr>
            <a:lvl9pPr marL="1828800" eaLnBrk="0" fontAlgn="base" hangingPunct="0">
              <a:spcBef>
                <a:spcPct val="0"/>
              </a:spcBef>
              <a:spcAft>
                <a:spcPct val="0"/>
              </a:spcAft>
              <a:defRPr sz="2400">
                <a:solidFill>
                  <a:schemeClr val="tx1"/>
                </a:solidFill>
                <a:latin typeface="Arial" charset="0"/>
                <a:ea typeface="ヒラギノ角ゴ Pro W3" pitchFamily="-107" charset="-128"/>
              </a:defRPr>
            </a:lvl9pPr>
          </a:lstStyle>
          <a:p>
            <a:pPr eaLnBrk="1" hangingPunct="1"/>
            <a:r>
              <a:rPr lang="en-US" sz="1000">
                <a:latin typeface="Calibri" pitchFamily="34" charset="0"/>
              </a:rPr>
              <a:t>Adopted from Drug Discovery Today, Therapeutic Strategies, June 15, 2002</a:t>
            </a:r>
          </a:p>
        </p:txBody>
      </p:sp>
    </p:spTree>
    <p:extLst>
      <p:ext uri="{BB962C8B-B14F-4D97-AF65-F5344CB8AC3E}">
        <p14:creationId xmlns:p14="http://schemas.microsoft.com/office/powerpoint/2010/main" xmlns="" val="412283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228600"/>
            <a:ext cx="7772400" cy="762000"/>
          </a:xfrm>
        </p:spPr>
        <p:txBody>
          <a:bodyPr bIns="91440" anchor="b" anchorCtr="0">
            <a:normAutofit fontScale="90000"/>
          </a:bodyPr>
          <a:lstStyle/>
          <a:p>
            <a:pPr fontAlgn="base">
              <a:spcAft>
                <a:spcPct val="0"/>
              </a:spcAft>
            </a:pPr>
            <a:r>
              <a:rPr lang="en-US" sz="3200" b="1" dirty="0">
                <a:solidFill>
                  <a:srgbClr val="376092"/>
                </a:solidFill>
                <a:latin typeface="Californian FB" pitchFamily="18" charset="0"/>
                <a:ea typeface="AVGmdBU" pitchFamily="2" charset="-128"/>
                <a:cs typeface="+mn-cs"/>
              </a:rPr>
              <a:t>MHC I and MHC II antigen presentation</a:t>
            </a:r>
          </a:p>
        </p:txBody>
      </p:sp>
      <p:pic>
        <p:nvPicPr>
          <p:cNvPr id="24579" name="Picture 9" descr="TCR-TAP-Clip.tif"/>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219200"/>
            <a:ext cx="8636000" cy="518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580" name="Rectangle 10"/>
          <p:cNvSpPr>
            <a:spLocks noChangeArrowheads="1"/>
          </p:cNvSpPr>
          <p:nvPr/>
        </p:nvSpPr>
        <p:spPr bwMode="auto">
          <a:xfrm>
            <a:off x="5562600" y="6611938"/>
            <a:ext cx="4495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latin typeface="Palatino" pitchFamily="-107" charset="0"/>
              </a:rPr>
              <a:t>Sebastian D. Schuck, HU Berlin, Dessertation, March 13, 2009 </a:t>
            </a:r>
          </a:p>
        </p:txBody>
      </p:sp>
    </p:spTree>
    <p:extLst>
      <p:ext uri="{BB962C8B-B14F-4D97-AF65-F5344CB8AC3E}">
        <p14:creationId xmlns:p14="http://schemas.microsoft.com/office/powerpoint/2010/main" xmlns="" val="316966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fade">
                                      <p:cBhvr>
                                        <p:cTn id="7" dur="1000"/>
                                        <p:tgtEl>
                                          <p:spTgt spid="24579"/>
                                        </p:tgtEl>
                                      </p:cBhvr>
                                    </p:animEffect>
                                    <p:anim calcmode="lin" valueType="num">
                                      <p:cBhvr>
                                        <p:cTn id="8" dur="1000" fill="hold"/>
                                        <p:tgtEl>
                                          <p:spTgt spid="24579"/>
                                        </p:tgtEl>
                                        <p:attrNameLst>
                                          <p:attrName>ppt_x</p:attrName>
                                        </p:attrNameLst>
                                      </p:cBhvr>
                                      <p:tavLst>
                                        <p:tav tm="0">
                                          <p:val>
                                            <p:strVal val="#ppt_x"/>
                                          </p:val>
                                        </p:tav>
                                        <p:tav tm="100000">
                                          <p:val>
                                            <p:strVal val="#ppt_x"/>
                                          </p:val>
                                        </p:tav>
                                      </p:tavLst>
                                    </p:anim>
                                    <p:anim calcmode="lin" valueType="num">
                                      <p:cBhvr>
                                        <p:cTn id="9" dur="1000" fill="hold"/>
                                        <p:tgtEl>
                                          <p:spTgt spid="245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305800" cy="5715000"/>
          </a:xfrm>
        </p:spPr>
        <p:txBody>
          <a:bodyPr>
            <a:normAutofit/>
          </a:bodyPr>
          <a:lstStyle/>
          <a:p>
            <a:pPr algn="just"/>
            <a:r>
              <a:rPr lang="en-IN" sz="2800" b="1" dirty="0"/>
              <a:t>Advantage of </a:t>
            </a:r>
            <a:r>
              <a:rPr lang="en-IN" sz="2800" b="1" dirty="0" smtClean="0"/>
              <a:t>Epitope </a:t>
            </a:r>
            <a:r>
              <a:rPr lang="en-IN" sz="2800" b="1" dirty="0"/>
              <a:t>Vaccine:</a:t>
            </a:r>
          </a:p>
          <a:p>
            <a:pPr marL="514350" indent="-514350" algn="just">
              <a:buFont typeface="+mj-lt"/>
              <a:buAutoNum type="arabicPeriod"/>
            </a:pPr>
            <a:r>
              <a:rPr lang="en-IN" sz="2400" dirty="0"/>
              <a:t>More specific immunity </a:t>
            </a:r>
          </a:p>
          <a:p>
            <a:pPr marL="514350" indent="-514350" algn="just">
              <a:buFont typeface="+mj-lt"/>
              <a:buAutoNum type="arabicPeriod"/>
            </a:pPr>
            <a:r>
              <a:rPr lang="en-IN" sz="2400" dirty="0"/>
              <a:t>Devoid of side effects in contrast of entire viral proteins </a:t>
            </a:r>
            <a:r>
              <a:rPr lang="en-IN" sz="2400" dirty="0" smtClean="0"/>
              <a:t>vaccines</a:t>
            </a:r>
            <a:endParaRPr lang="en-IN" sz="2400" dirty="0"/>
          </a:p>
          <a:p>
            <a:pPr marL="514350" indent="-514350" algn="just">
              <a:buFont typeface="+mj-lt"/>
              <a:buAutoNum type="arabicPeriod"/>
            </a:pPr>
            <a:r>
              <a:rPr lang="en-IN" sz="2400" dirty="0"/>
              <a:t>Ability to deliver high doses of potential </a:t>
            </a:r>
            <a:r>
              <a:rPr lang="en-IN" sz="2400" dirty="0" err="1"/>
              <a:t>immunogen</a:t>
            </a:r>
            <a:r>
              <a:rPr lang="en-IN" sz="2400" dirty="0"/>
              <a:t> at lower </a:t>
            </a:r>
            <a:r>
              <a:rPr lang="en-IN" sz="2400" dirty="0" smtClean="0"/>
              <a:t>cost</a:t>
            </a:r>
          </a:p>
          <a:p>
            <a:pPr marL="0" indent="0" algn="just">
              <a:spcBef>
                <a:spcPts val="575"/>
              </a:spcBef>
              <a:buNone/>
            </a:pPr>
            <a:endParaRPr lang="en-IN" altLang="en-US" sz="2800" dirty="0" smtClean="0"/>
          </a:p>
          <a:p>
            <a:pPr marL="273050" indent="-273050" algn="just">
              <a:spcBef>
                <a:spcPts val="575"/>
              </a:spcBef>
              <a:buFont typeface="Wingdings 2" pitchFamily="18" charset="2"/>
              <a:buChar char=""/>
            </a:pPr>
            <a:r>
              <a:rPr lang="en-IN" sz="2800" b="1" dirty="0"/>
              <a:t>Criteria for best epitope for vaccine development:</a:t>
            </a:r>
          </a:p>
          <a:p>
            <a:pPr marL="514350" indent="-514350" algn="just">
              <a:spcBef>
                <a:spcPts val="575"/>
              </a:spcBef>
              <a:buFont typeface="+mj-lt"/>
              <a:buAutoNum type="arabicPeriod"/>
            </a:pPr>
            <a:r>
              <a:rPr lang="en-IN" altLang="en-US" sz="2400" dirty="0" smtClean="0"/>
              <a:t>World </a:t>
            </a:r>
            <a:r>
              <a:rPr lang="en-IN" altLang="en-US" sz="2400" dirty="0"/>
              <a:t>wide </a:t>
            </a:r>
            <a:r>
              <a:rPr lang="en-IN" altLang="en-US" sz="2400" dirty="0" smtClean="0"/>
              <a:t>conservancy </a:t>
            </a:r>
            <a:r>
              <a:rPr lang="en-IN" altLang="en-US" dirty="0" smtClean="0"/>
              <a:t>of Epitopes</a:t>
            </a:r>
            <a:endParaRPr lang="en-IN" altLang="en-US" sz="2400" dirty="0"/>
          </a:p>
          <a:p>
            <a:pPr marL="514350" indent="-514350" algn="just">
              <a:spcBef>
                <a:spcPts val="575"/>
              </a:spcBef>
              <a:buFont typeface="+mj-lt"/>
              <a:buAutoNum type="arabicPeriod"/>
            </a:pPr>
            <a:r>
              <a:rPr lang="en-IN" altLang="en-US" sz="2400" dirty="0"/>
              <a:t>Stable binding with HLA class I and class II alleles</a:t>
            </a:r>
          </a:p>
          <a:p>
            <a:pPr marL="514350" indent="-514350" algn="just">
              <a:spcBef>
                <a:spcPts val="575"/>
              </a:spcBef>
              <a:buFont typeface="+mj-lt"/>
              <a:buAutoNum type="arabicPeriod"/>
            </a:pPr>
            <a:r>
              <a:rPr lang="en-IN" altLang="en-US" sz="2400" dirty="0"/>
              <a:t>Smooth passage through TAP for epitopes binding with HLA class I alleles </a:t>
            </a:r>
            <a:endParaRPr lang="en-US" altLang="en-US" sz="2400" dirty="0"/>
          </a:p>
          <a:p>
            <a:pPr marL="0" indent="0" algn="just">
              <a:buNone/>
            </a:pPr>
            <a:endParaRPr lang="en-IN" sz="2800" dirty="0"/>
          </a:p>
          <a:p>
            <a:endParaRPr lang="en-IN" dirty="0"/>
          </a:p>
        </p:txBody>
      </p:sp>
    </p:spTree>
    <p:extLst>
      <p:ext uri="{BB962C8B-B14F-4D97-AF65-F5344CB8AC3E}">
        <p14:creationId xmlns:p14="http://schemas.microsoft.com/office/powerpoint/2010/main" xmlns="" val="184437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276600" y="152400"/>
            <a:ext cx="2558714" cy="58477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bIns="91440" anchor="b" anchorCtr="0">
            <a:normAutofit fontScale="92500" lnSpcReduction="10000"/>
          </a:bodyPr>
          <a:lstStyle/>
          <a:p>
            <a:pPr fontAlgn="base">
              <a:spcBef>
                <a:spcPct val="0"/>
              </a:spcBef>
              <a:spcAft>
                <a:spcPct val="0"/>
              </a:spcAft>
            </a:pPr>
            <a:r>
              <a:rPr lang="en-US" sz="3200" b="1" dirty="0" smtClean="0">
                <a:solidFill>
                  <a:srgbClr val="376092"/>
                </a:solidFill>
                <a:latin typeface="Californian FB" pitchFamily="18" charset="0"/>
                <a:ea typeface="AVGmdBU" pitchFamily="2" charset="-128"/>
              </a:rPr>
              <a:t>Work flow</a:t>
            </a:r>
            <a:endParaRPr lang="en-US" sz="3200" b="1" dirty="0">
              <a:solidFill>
                <a:srgbClr val="376092"/>
              </a:solidFill>
              <a:latin typeface="Californian FB" pitchFamily="18" charset="0"/>
              <a:ea typeface="AVGmdBU" pitchFamily="2" charset="-128"/>
            </a:endParaRPr>
          </a:p>
        </p:txBody>
      </p:sp>
      <p:sp>
        <p:nvSpPr>
          <p:cNvPr id="5" name="Rectangle 4"/>
          <p:cNvSpPr/>
          <p:nvPr/>
        </p:nvSpPr>
        <p:spPr>
          <a:xfrm>
            <a:off x="762000" y="914400"/>
            <a:ext cx="8001000" cy="6858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40" name="Rectangle 5"/>
          <p:cNvSpPr>
            <a:spLocks noChangeArrowheads="1"/>
          </p:cNvSpPr>
          <p:nvPr/>
        </p:nvSpPr>
        <p:spPr bwMode="auto">
          <a:xfrm>
            <a:off x="762000" y="1030069"/>
            <a:ext cx="80010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IN" dirty="0">
                <a:latin typeface="Calibri" pitchFamily="34" charset="0"/>
              </a:rPr>
              <a:t>Identification of T cell epitopes and their conservancy </a:t>
            </a:r>
            <a:r>
              <a:rPr lang="en-IN" dirty="0" smtClean="0">
                <a:latin typeface="Calibri" pitchFamily="34" charset="0"/>
              </a:rPr>
              <a:t>study</a:t>
            </a:r>
          </a:p>
          <a:p>
            <a:pPr algn="ctr"/>
            <a:r>
              <a:rPr lang="en-US" dirty="0" smtClean="0">
                <a:latin typeface="Calibri" pitchFamily="34" charset="0"/>
              </a:rPr>
              <a:t>Tools</a:t>
            </a:r>
            <a:r>
              <a:rPr lang="en-US" dirty="0">
                <a:latin typeface="Calibri" pitchFamily="34" charset="0"/>
              </a:rPr>
              <a:t>: . </a:t>
            </a:r>
            <a:r>
              <a:rPr lang="en-US" dirty="0" err="1">
                <a:latin typeface="Calibri" pitchFamily="34" charset="0"/>
              </a:rPr>
              <a:t>Propred</a:t>
            </a:r>
            <a:r>
              <a:rPr lang="en-US" dirty="0">
                <a:latin typeface="Calibri" pitchFamily="34" charset="0"/>
              </a:rPr>
              <a:t> </a:t>
            </a:r>
            <a:r>
              <a:rPr lang="en-US" dirty="0" smtClean="0">
                <a:latin typeface="Calibri" pitchFamily="34" charset="0"/>
              </a:rPr>
              <a:t>I, </a:t>
            </a:r>
            <a:r>
              <a:rPr lang="en-US" dirty="0" err="1" smtClean="0">
                <a:latin typeface="Calibri" pitchFamily="34" charset="0"/>
              </a:rPr>
              <a:t>Propred</a:t>
            </a:r>
            <a:r>
              <a:rPr lang="en-US" dirty="0" smtClean="0">
                <a:latin typeface="Calibri" pitchFamily="34" charset="0"/>
              </a:rPr>
              <a:t>, IEDB and </a:t>
            </a:r>
            <a:r>
              <a:rPr lang="en-US" dirty="0">
                <a:latin typeface="Calibri" pitchFamily="34" charset="0"/>
              </a:rPr>
              <a:t>MHC </a:t>
            </a:r>
            <a:r>
              <a:rPr lang="en-US" dirty="0" err="1">
                <a:latin typeface="Calibri" pitchFamily="34" charset="0"/>
              </a:rPr>
              <a:t>pred</a:t>
            </a:r>
            <a:r>
              <a:rPr lang="en-US" dirty="0">
                <a:latin typeface="Calibri" pitchFamily="34" charset="0"/>
              </a:rPr>
              <a:t> 2.0</a:t>
            </a:r>
          </a:p>
        </p:txBody>
      </p:sp>
      <p:sp>
        <p:nvSpPr>
          <p:cNvPr id="7" name="Rectangle 6"/>
          <p:cNvSpPr/>
          <p:nvPr/>
        </p:nvSpPr>
        <p:spPr>
          <a:xfrm>
            <a:off x="838200" y="2133600"/>
            <a:ext cx="7696200" cy="533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42" name="Rectangle 7"/>
          <p:cNvSpPr>
            <a:spLocks noChangeArrowheads="1"/>
          </p:cNvSpPr>
          <p:nvPr/>
        </p:nvSpPr>
        <p:spPr bwMode="auto">
          <a:xfrm>
            <a:off x="990600" y="2209800"/>
            <a:ext cx="7620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dirty="0">
                <a:latin typeface="Calibri" pitchFamily="34" charset="0"/>
              </a:rPr>
              <a:t>Screening of epitopes forming stable complex with HLA I &amp; HLA II allele.</a:t>
            </a:r>
          </a:p>
        </p:txBody>
      </p:sp>
      <p:sp>
        <p:nvSpPr>
          <p:cNvPr id="9" name="Rectangle 8"/>
          <p:cNvSpPr/>
          <p:nvPr/>
        </p:nvSpPr>
        <p:spPr>
          <a:xfrm>
            <a:off x="762000" y="3124200"/>
            <a:ext cx="7772400" cy="533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44" name="Rectangle 9"/>
          <p:cNvSpPr>
            <a:spLocks noChangeArrowheads="1"/>
          </p:cNvSpPr>
          <p:nvPr/>
        </p:nvSpPr>
        <p:spPr bwMode="auto">
          <a:xfrm>
            <a:off x="838200" y="3087469"/>
            <a:ext cx="7696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en-US" dirty="0">
                <a:latin typeface="Calibri" pitchFamily="34" charset="0"/>
              </a:rPr>
              <a:t>Molecular modeling of the identified epitopes and HLA I/II allele</a:t>
            </a:r>
            <a:r>
              <a:rPr lang="en-US" dirty="0" smtClean="0">
                <a:latin typeface="Calibri" pitchFamily="34" charset="0"/>
              </a:rPr>
              <a:t>.</a:t>
            </a:r>
          </a:p>
          <a:p>
            <a:pPr algn="just"/>
            <a:r>
              <a:rPr lang="en-US" dirty="0">
                <a:latin typeface="Calibri" pitchFamily="34" charset="0"/>
              </a:rPr>
              <a:t>Tools: </a:t>
            </a:r>
            <a:r>
              <a:rPr lang="en-US" dirty="0" smtClean="0">
                <a:latin typeface="Calibri" pitchFamily="34" charset="0"/>
              </a:rPr>
              <a:t> Pepstr, Swiss Model </a:t>
            </a:r>
            <a:r>
              <a:rPr lang="en-US" dirty="0">
                <a:latin typeface="Calibri" pitchFamily="34" charset="0"/>
              </a:rPr>
              <a:t>and Validation by: </a:t>
            </a:r>
            <a:r>
              <a:rPr lang="en-US" dirty="0" err="1">
                <a:latin typeface="Calibri" pitchFamily="34" charset="0"/>
              </a:rPr>
              <a:t>Errat</a:t>
            </a:r>
            <a:r>
              <a:rPr lang="en-US" dirty="0">
                <a:latin typeface="Calibri" pitchFamily="34" charset="0"/>
              </a:rPr>
              <a:t>, </a:t>
            </a:r>
            <a:r>
              <a:rPr lang="en-US" dirty="0" err="1">
                <a:latin typeface="Calibri" pitchFamily="34" charset="0"/>
              </a:rPr>
              <a:t>ProSA</a:t>
            </a:r>
            <a:r>
              <a:rPr lang="en-US" dirty="0">
                <a:latin typeface="Calibri" pitchFamily="34" charset="0"/>
              </a:rPr>
              <a:t>, Pro Q </a:t>
            </a:r>
            <a:r>
              <a:rPr lang="en-US" dirty="0" smtClean="0">
                <a:latin typeface="Calibri" pitchFamily="34" charset="0"/>
              </a:rPr>
              <a:t>and RAMPAGE </a:t>
            </a:r>
            <a:endParaRPr lang="en-US" dirty="0">
              <a:latin typeface="Calibri" pitchFamily="34" charset="0"/>
            </a:endParaRPr>
          </a:p>
        </p:txBody>
      </p:sp>
      <p:sp>
        <p:nvSpPr>
          <p:cNvPr id="11" name="Down Arrow 10"/>
          <p:cNvSpPr>
            <a:spLocks noChangeArrowheads="1"/>
          </p:cNvSpPr>
          <p:nvPr/>
        </p:nvSpPr>
        <p:spPr bwMode="auto">
          <a:xfrm>
            <a:off x="4419600" y="1752600"/>
            <a:ext cx="228600" cy="304800"/>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12" name="Down Arrow 11"/>
          <p:cNvSpPr>
            <a:spLocks noChangeArrowheads="1"/>
          </p:cNvSpPr>
          <p:nvPr/>
        </p:nvSpPr>
        <p:spPr bwMode="auto">
          <a:xfrm>
            <a:off x="4419600" y="2743200"/>
            <a:ext cx="228600" cy="304800"/>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13" name="Down Arrow 12"/>
          <p:cNvSpPr>
            <a:spLocks noChangeArrowheads="1"/>
          </p:cNvSpPr>
          <p:nvPr/>
        </p:nvSpPr>
        <p:spPr bwMode="auto">
          <a:xfrm>
            <a:off x="4419600" y="3733800"/>
            <a:ext cx="228600" cy="304800"/>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14" name="Rectangle 13"/>
          <p:cNvSpPr/>
          <p:nvPr/>
        </p:nvSpPr>
        <p:spPr>
          <a:xfrm>
            <a:off x="990600" y="4114800"/>
            <a:ext cx="7162800" cy="533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49" name="Rectangle 14"/>
          <p:cNvSpPr>
            <a:spLocks noChangeArrowheads="1"/>
          </p:cNvSpPr>
          <p:nvPr/>
        </p:nvSpPr>
        <p:spPr bwMode="auto">
          <a:xfrm>
            <a:off x="1143000" y="4078069"/>
            <a:ext cx="693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dirty="0">
                <a:latin typeface="Calibri" pitchFamily="34" charset="0"/>
              </a:rPr>
              <a:t>Molecular docking of identified epitopes and HLA I/II allele</a:t>
            </a:r>
            <a:r>
              <a:rPr lang="en-US" dirty="0" smtClean="0">
                <a:latin typeface="Calibri" pitchFamily="34" charset="0"/>
              </a:rPr>
              <a:t>.</a:t>
            </a:r>
          </a:p>
          <a:p>
            <a:pPr algn="ctr"/>
            <a:r>
              <a:rPr lang="en-US" dirty="0" smtClean="0">
                <a:latin typeface="Calibri" pitchFamily="34" charset="0"/>
              </a:rPr>
              <a:t>Tools: </a:t>
            </a:r>
            <a:r>
              <a:rPr lang="en-IN" dirty="0">
                <a:latin typeface="Calibri" pitchFamily="34" charset="0"/>
              </a:rPr>
              <a:t>by </a:t>
            </a:r>
            <a:r>
              <a:rPr lang="en-IN" dirty="0" err="1">
                <a:latin typeface="Calibri" pitchFamily="34" charset="0"/>
              </a:rPr>
              <a:t>Autodock</a:t>
            </a:r>
            <a:r>
              <a:rPr lang="en-IN" dirty="0">
                <a:latin typeface="Calibri" pitchFamily="34" charset="0"/>
              </a:rPr>
              <a:t> 4.2 and Hex 8.0</a:t>
            </a:r>
            <a:endParaRPr lang="en-US" dirty="0">
              <a:latin typeface="Calibri" pitchFamily="34" charset="0"/>
            </a:endParaRPr>
          </a:p>
        </p:txBody>
      </p:sp>
      <p:sp>
        <p:nvSpPr>
          <p:cNvPr id="16" name="Down Arrow 15"/>
          <p:cNvSpPr>
            <a:spLocks noChangeArrowheads="1"/>
          </p:cNvSpPr>
          <p:nvPr/>
        </p:nvSpPr>
        <p:spPr bwMode="auto">
          <a:xfrm>
            <a:off x="4419600" y="5715000"/>
            <a:ext cx="228600" cy="304800"/>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17" name="Rectangle 16"/>
          <p:cNvSpPr/>
          <p:nvPr/>
        </p:nvSpPr>
        <p:spPr>
          <a:xfrm>
            <a:off x="990600" y="6096000"/>
            <a:ext cx="7162800" cy="533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52" name="Rectangle 17"/>
          <p:cNvSpPr>
            <a:spLocks noChangeArrowheads="1"/>
          </p:cNvSpPr>
          <p:nvPr/>
        </p:nvSpPr>
        <p:spPr bwMode="auto">
          <a:xfrm>
            <a:off x="1447800" y="6087070"/>
            <a:ext cx="640080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dirty="0">
                <a:latin typeface="Calibri" pitchFamily="34" charset="0"/>
              </a:rPr>
              <a:t>Molecular docking of identified epitopes and human cTAP1</a:t>
            </a:r>
            <a:r>
              <a:rPr lang="en-US" dirty="0" smtClean="0">
                <a:latin typeface="Calibri" pitchFamily="34" charset="0"/>
              </a:rPr>
              <a:t>.</a:t>
            </a:r>
          </a:p>
          <a:p>
            <a:r>
              <a:rPr lang="en-US" dirty="0">
                <a:latin typeface="Calibri" pitchFamily="34" charset="0"/>
              </a:rPr>
              <a:t>Tools: </a:t>
            </a:r>
            <a:r>
              <a:rPr lang="en-IN" dirty="0">
                <a:latin typeface="Calibri" pitchFamily="34" charset="0"/>
              </a:rPr>
              <a:t>by </a:t>
            </a:r>
            <a:r>
              <a:rPr lang="en-IN" dirty="0" err="1">
                <a:latin typeface="Calibri" pitchFamily="34" charset="0"/>
              </a:rPr>
              <a:t>Autodock</a:t>
            </a:r>
            <a:r>
              <a:rPr lang="en-IN" dirty="0">
                <a:latin typeface="Calibri" pitchFamily="34" charset="0"/>
              </a:rPr>
              <a:t> 4.2 and Hex 8.0</a:t>
            </a:r>
            <a:endParaRPr lang="en-US" dirty="0">
              <a:latin typeface="Calibri" pitchFamily="34" charset="0"/>
            </a:endParaRPr>
          </a:p>
          <a:p>
            <a:endParaRPr lang="en-US" dirty="0">
              <a:latin typeface="Calibri" pitchFamily="34" charset="0"/>
            </a:endParaRPr>
          </a:p>
        </p:txBody>
      </p:sp>
      <p:sp>
        <p:nvSpPr>
          <p:cNvPr id="21" name="Rectangle 20"/>
          <p:cNvSpPr/>
          <p:nvPr/>
        </p:nvSpPr>
        <p:spPr>
          <a:xfrm>
            <a:off x="762000" y="5046518"/>
            <a:ext cx="8153400" cy="5334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9954" name="Rectangle 21"/>
          <p:cNvSpPr>
            <a:spLocks noChangeArrowheads="1"/>
          </p:cNvSpPr>
          <p:nvPr/>
        </p:nvSpPr>
        <p:spPr bwMode="auto">
          <a:xfrm>
            <a:off x="762000" y="5029200"/>
            <a:ext cx="8153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r>
              <a:rPr lang="en-US" dirty="0">
                <a:latin typeface="Calibri" pitchFamily="34" charset="0"/>
              </a:rPr>
              <a:t>Molecular dynamics simulation of identified epitopes and HLA I/II allele</a:t>
            </a:r>
            <a:r>
              <a:rPr lang="en-US" dirty="0" smtClean="0">
                <a:latin typeface="Calibri" pitchFamily="34" charset="0"/>
              </a:rPr>
              <a:t>.</a:t>
            </a:r>
          </a:p>
          <a:p>
            <a:pPr algn="just"/>
            <a:r>
              <a:rPr lang="en-US" dirty="0">
                <a:latin typeface="Calibri" pitchFamily="34" charset="0"/>
              </a:rPr>
              <a:t>Tools: </a:t>
            </a:r>
            <a:r>
              <a:rPr lang="en-US" dirty="0" err="1">
                <a:latin typeface="Calibri" pitchFamily="34" charset="0"/>
              </a:rPr>
              <a:t>NAnoscale</a:t>
            </a:r>
            <a:r>
              <a:rPr lang="en-US" dirty="0">
                <a:latin typeface="Calibri" pitchFamily="34" charset="0"/>
              </a:rPr>
              <a:t> Molecular Dynamics (NAMD) </a:t>
            </a:r>
            <a:r>
              <a:rPr lang="en-US" dirty="0" smtClean="0">
                <a:latin typeface="Calibri" pitchFamily="34" charset="0"/>
              </a:rPr>
              <a:t>and </a:t>
            </a:r>
            <a:r>
              <a:rPr lang="en-US" dirty="0">
                <a:latin typeface="Calibri" pitchFamily="34" charset="0"/>
              </a:rPr>
              <a:t>Visual Molecular Dynamics (VMD) </a:t>
            </a:r>
          </a:p>
        </p:txBody>
      </p:sp>
      <p:sp>
        <p:nvSpPr>
          <p:cNvPr id="23" name="Down Arrow 22"/>
          <p:cNvSpPr>
            <a:spLocks noChangeArrowheads="1"/>
          </p:cNvSpPr>
          <p:nvPr/>
        </p:nvSpPr>
        <p:spPr bwMode="auto">
          <a:xfrm>
            <a:off x="4419600" y="4724400"/>
            <a:ext cx="228600" cy="304800"/>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Tree>
    <p:extLst>
      <p:ext uri="{BB962C8B-B14F-4D97-AF65-F5344CB8AC3E}">
        <p14:creationId xmlns:p14="http://schemas.microsoft.com/office/powerpoint/2010/main" xmlns="" val="3441791583"/>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fade">
                                      <p:cBhvr>
                                        <p:cTn id="7" dur="1000"/>
                                        <p:tgtEl>
                                          <p:spTgt spid="39940"/>
                                        </p:tgtEl>
                                      </p:cBhvr>
                                    </p:animEffect>
                                    <p:anim calcmode="lin" valueType="num">
                                      <p:cBhvr>
                                        <p:cTn id="8" dur="1000" fill="hold"/>
                                        <p:tgtEl>
                                          <p:spTgt spid="39940"/>
                                        </p:tgtEl>
                                        <p:attrNameLst>
                                          <p:attrName>ppt_x</p:attrName>
                                        </p:attrNameLst>
                                      </p:cBhvr>
                                      <p:tavLst>
                                        <p:tav tm="0">
                                          <p:val>
                                            <p:strVal val="#ppt_x"/>
                                          </p:val>
                                        </p:tav>
                                        <p:tav tm="100000">
                                          <p:val>
                                            <p:strVal val="#ppt_x"/>
                                          </p:val>
                                        </p:tav>
                                      </p:tavLst>
                                    </p:anim>
                                    <p:anim calcmode="lin" valueType="num">
                                      <p:cBhvr>
                                        <p:cTn id="9" dur="1000" fill="hold"/>
                                        <p:tgtEl>
                                          <p:spTgt spid="399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9942"/>
                                        </p:tgtEl>
                                        <p:attrNameLst>
                                          <p:attrName>style.visibility</p:attrName>
                                        </p:attrNameLst>
                                      </p:cBhvr>
                                      <p:to>
                                        <p:strVal val="visible"/>
                                      </p:to>
                                    </p:set>
                                    <p:animEffect transition="in" filter="fade">
                                      <p:cBhvr>
                                        <p:cTn id="19" dur="1000"/>
                                        <p:tgtEl>
                                          <p:spTgt spid="39942"/>
                                        </p:tgtEl>
                                      </p:cBhvr>
                                    </p:animEffect>
                                    <p:anim calcmode="lin" valueType="num">
                                      <p:cBhvr>
                                        <p:cTn id="20" dur="1000" fill="hold"/>
                                        <p:tgtEl>
                                          <p:spTgt spid="39942"/>
                                        </p:tgtEl>
                                        <p:attrNameLst>
                                          <p:attrName>ppt_x</p:attrName>
                                        </p:attrNameLst>
                                      </p:cBhvr>
                                      <p:tavLst>
                                        <p:tav tm="0">
                                          <p:val>
                                            <p:strVal val="#ppt_x"/>
                                          </p:val>
                                        </p:tav>
                                        <p:tav tm="100000">
                                          <p:val>
                                            <p:strVal val="#ppt_x"/>
                                          </p:val>
                                        </p:tav>
                                      </p:tavLst>
                                    </p:anim>
                                    <p:anim calcmode="lin" valueType="num">
                                      <p:cBhvr>
                                        <p:cTn id="21" dur="1000" fill="hold"/>
                                        <p:tgtEl>
                                          <p:spTgt spid="399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9944"/>
                                        </p:tgtEl>
                                        <p:attrNameLst>
                                          <p:attrName>style.visibility</p:attrName>
                                        </p:attrNameLst>
                                      </p:cBhvr>
                                      <p:to>
                                        <p:strVal val="visible"/>
                                      </p:to>
                                    </p:set>
                                    <p:animEffect transition="in" filter="fade">
                                      <p:cBhvr>
                                        <p:cTn id="31" dur="1000"/>
                                        <p:tgtEl>
                                          <p:spTgt spid="39944"/>
                                        </p:tgtEl>
                                      </p:cBhvr>
                                    </p:animEffect>
                                    <p:anim calcmode="lin" valueType="num">
                                      <p:cBhvr>
                                        <p:cTn id="32" dur="1000" fill="hold"/>
                                        <p:tgtEl>
                                          <p:spTgt spid="39944"/>
                                        </p:tgtEl>
                                        <p:attrNameLst>
                                          <p:attrName>ppt_x</p:attrName>
                                        </p:attrNameLst>
                                      </p:cBhvr>
                                      <p:tavLst>
                                        <p:tav tm="0">
                                          <p:val>
                                            <p:strVal val="#ppt_x"/>
                                          </p:val>
                                        </p:tav>
                                        <p:tav tm="100000">
                                          <p:val>
                                            <p:strVal val="#ppt_x"/>
                                          </p:val>
                                        </p:tav>
                                      </p:tavLst>
                                    </p:anim>
                                    <p:anim calcmode="lin" valueType="num">
                                      <p:cBhvr>
                                        <p:cTn id="33" dur="1000" fill="hold"/>
                                        <p:tgtEl>
                                          <p:spTgt spid="3994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9949"/>
                                        </p:tgtEl>
                                        <p:attrNameLst>
                                          <p:attrName>style.visibility</p:attrName>
                                        </p:attrNameLst>
                                      </p:cBhvr>
                                      <p:to>
                                        <p:strVal val="visible"/>
                                      </p:to>
                                    </p:set>
                                    <p:animEffect transition="in" filter="fade">
                                      <p:cBhvr>
                                        <p:cTn id="43" dur="1000"/>
                                        <p:tgtEl>
                                          <p:spTgt spid="39949"/>
                                        </p:tgtEl>
                                      </p:cBhvr>
                                    </p:animEffect>
                                    <p:anim calcmode="lin" valueType="num">
                                      <p:cBhvr>
                                        <p:cTn id="44" dur="1000" fill="hold"/>
                                        <p:tgtEl>
                                          <p:spTgt spid="39949"/>
                                        </p:tgtEl>
                                        <p:attrNameLst>
                                          <p:attrName>ppt_x</p:attrName>
                                        </p:attrNameLst>
                                      </p:cBhvr>
                                      <p:tavLst>
                                        <p:tav tm="0">
                                          <p:val>
                                            <p:strVal val="#ppt_x"/>
                                          </p:val>
                                        </p:tav>
                                        <p:tav tm="100000">
                                          <p:val>
                                            <p:strVal val="#ppt_x"/>
                                          </p:val>
                                        </p:tav>
                                      </p:tavLst>
                                    </p:anim>
                                    <p:anim calcmode="lin" valueType="num">
                                      <p:cBhvr>
                                        <p:cTn id="45" dur="1000" fill="hold"/>
                                        <p:tgtEl>
                                          <p:spTgt spid="399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9954"/>
                                        </p:tgtEl>
                                        <p:attrNameLst>
                                          <p:attrName>style.visibility</p:attrName>
                                        </p:attrNameLst>
                                      </p:cBhvr>
                                      <p:to>
                                        <p:strVal val="visible"/>
                                      </p:to>
                                    </p:set>
                                    <p:animEffect transition="in" filter="fade">
                                      <p:cBhvr>
                                        <p:cTn id="55" dur="1000"/>
                                        <p:tgtEl>
                                          <p:spTgt spid="39954"/>
                                        </p:tgtEl>
                                      </p:cBhvr>
                                    </p:animEffect>
                                    <p:anim calcmode="lin" valueType="num">
                                      <p:cBhvr>
                                        <p:cTn id="56" dur="1000" fill="hold"/>
                                        <p:tgtEl>
                                          <p:spTgt spid="39954"/>
                                        </p:tgtEl>
                                        <p:attrNameLst>
                                          <p:attrName>ppt_x</p:attrName>
                                        </p:attrNameLst>
                                      </p:cBhvr>
                                      <p:tavLst>
                                        <p:tav tm="0">
                                          <p:val>
                                            <p:strVal val="#ppt_x"/>
                                          </p:val>
                                        </p:tav>
                                        <p:tav tm="100000">
                                          <p:val>
                                            <p:strVal val="#ppt_x"/>
                                          </p:val>
                                        </p:tav>
                                      </p:tavLst>
                                    </p:anim>
                                    <p:anim calcmode="lin" valueType="num">
                                      <p:cBhvr>
                                        <p:cTn id="57" dur="1000" fill="hold"/>
                                        <p:tgtEl>
                                          <p:spTgt spid="3995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9952"/>
                                        </p:tgtEl>
                                        <p:attrNameLst>
                                          <p:attrName>style.visibility</p:attrName>
                                        </p:attrNameLst>
                                      </p:cBhvr>
                                      <p:to>
                                        <p:strVal val="visible"/>
                                      </p:to>
                                    </p:set>
                                    <p:animEffect transition="in" filter="fade">
                                      <p:cBhvr>
                                        <p:cTn id="67" dur="1000"/>
                                        <p:tgtEl>
                                          <p:spTgt spid="39952"/>
                                        </p:tgtEl>
                                      </p:cBhvr>
                                    </p:animEffect>
                                    <p:anim calcmode="lin" valueType="num">
                                      <p:cBhvr>
                                        <p:cTn id="68" dur="1000" fill="hold"/>
                                        <p:tgtEl>
                                          <p:spTgt spid="39952"/>
                                        </p:tgtEl>
                                        <p:attrNameLst>
                                          <p:attrName>ppt_x</p:attrName>
                                        </p:attrNameLst>
                                      </p:cBhvr>
                                      <p:tavLst>
                                        <p:tav tm="0">
                                          <p:val>
                                            <p:strVal val="#ppt_x"/>
                                          </p:val>
                                        </p:tav>
                                        <p:tav tm="100000">
                                          <p:val>
                                            <p:strVal val="#ppt_x"/>
                                          </p:val>
                                        </p:tav>
                                      </p:tavLst>
                                    </p:anim>
                                    <p:anim calcmode="lin" valueType="num">
                                      <p:cBhvr>
                                        <p:cTn id="69" dur="1000" fill="hold"/>
                                        <p:tgtEl>
                                          <p:spTgt spid="399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39942" grpId="0"/>
      <p:bldP spid="39944" grpId="0"/>
      <p:bldP spid="11" grpId="0" animBg="1"/>
      <p:bldP spid="12" grpId="0" animBg="1"/>
      <p:bldP spid="13" grpId="0" animBg="1"/>
      <p:bldP spid="39949" grpId="0"/>
      <p:bldP spid="16" grpId="0" animBg="1"/>
      <p:bldP spid="39952" grpId="0"/>
      <p:bldP spid="39954" grpId="0"/>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609600" y="914400"/>
            <a:ext cx="8839200" cy="41703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endParaRPr lang="en-US" sz="2500" b="1" dirty="0">
              <a:solidFill>
                <a:srgbClr val="376092"/>
              </a:solidFill>
              <a:latin typeface="Calibri" pitchFamily="34" charset="0"/>
            </a:endParaRPr>
          </a:p>
          <a:p>
            <a:endParaRPr lang="en-US" b="1" dirty="0">
              <a:solidFill>
                <a:srgbClr val="376092"/>
              </a:solidFill>
              <a:latin typeface="Calibri" pitchFamily="34" charset="0"/>
            </a:endParaRPr>
          </a:p>
          <a:p>
            <a:pPr>
              <a:buFont typeface="Arial" pitchFamily="34" charset="0"/>
              <a:buChar char="•"/>
            </a:pPr>
            <a:r>
              <a:rPr lang="en-US" sz="2400" dirty="0" smtClean="0">
                <a:latin typeface="Calibri" pitchFamily="34" charset="0"/>
              </a:rPr>
              <a:t> Screening </a:t>
            </a:r>
            <a:r>
              <a:rPr lang="en-US" sz="2400" dirty="0">
                <a:latin typeface="Calibri" pitchFamily="34" charset="0"/>
              </a:rPr>
              <a:t>for conserved nanomer peptide.</a:t>
            </a:r>
          </a:p>
          <a:p>
            <a:pPr>
              <a:buFont typeface="Arial" charset="0"/>
              <a:buChar char="•"/>
            </a:pPr>
            <a:endParaRPr lang="en-US" sz="2400" dirty="0">
              <a:latin typeface="Calibri" pitchFamily="34" charset="0"/>
            </a:endParaRPr>
          </a:p>
          <a:p>
            <a:pPr>
              <a:buFont typeface="Arial" charset="0"/>
              <a:buChar char="•"/>
            </a:pPr>
            <a:r>
              <a:rPr lang="en-US" sz="2400" dirty="0">
                <a:latin typeface="Calibri" pitchFamily="34" charset="0"/>
              </a:rPr>
              <a:t>Molecular modeling</a:t>
            </a:r>
          </a:p>
          <a:p>
            <a:pPr>
              <a:buFont typeface="Arial" charset="0"/>
              <a:buChar char="•"/>
            </a:pPr>
            <a:endParaRPr lang="en-US" sz="2400" dirty="0">
              <a:latin typeface="Calibri" pitchFamily="34" charset="0"/>
            </a:endParaRPr>
          </a:p>
          <a:p>
            <a:pPr>
              <a:buFont typeface="Arial" charset="0"/>
              <a:buChar char="•"/>
            </a:pPr>
            <a:r>
              <a:rPr lang="en-US" sz="2400" dirty="0">
                <a:latin typeface="Calibri" pitchFamily="34" charset="0"/>
              </a:rPr>
              <a:t>Molecular docking</a:t>
            </a:r>
          </a:p>
          <a:p>
            <a:pPr>
              <a:buFont typeface="Arial" charset="0"/>
              <a:buChar char="•"/>
            </a:pPr>
            <a:endParaRPr lang="en-US" sz="2400" dirty="0">
              <a:latin typeface="Calibri" pitchFamily="34" charset="0"/>
            </a:endParaRPr>
          </a:p>
          <a:p>
            <a:pPr>
              <a:buFont typeface="Arial" charset="0"/>
              <a:buChar char="•"/>
            </a:pPr>
            <a:r>
              <a:rPr lang="en-US" sz="2400" dirty="0">
                <a:latin typeface="Calibri" pitchFamily="34" charset="0"/>
              </a:rPr>
              <a:t>Molecular dynamic simulation</a:t>
            </a:r>
          </a:p>
          <a:p>
            <a:endParaRPr lang="en-US" b="1" dirty="0">
              <a:solidFill>
                <a:srgbClr val="376092"/>
              </a:solidFill>
              <a:latin typeface="Calibri" pitchFamily="34" charset="0"/>
            </a:endParaRPr>
          </a:p>
          <a:p>
            <a:endParaRPr lang="en-US" b="1" dirty="0">
              <a:solidFill>
                <a:srgbClr val="376092"/>
              </a:solidFill>
              <a:latin typeface="Calibri" pitchFamily="34" charset="0"/>
            </a:endParaRPr>
          </a:p>
          <a:p>
            <a:pPr algn="ctr"/>
            <a:endParaRPr lang="en-US" dirty="0">
              <a:latin typeface="Calibri" pitchFamily="34" charset="0"/>
            </a:endParaRPr>
          </a:p>
        </p:txBody>
      </p:sp>
    </p:spTree>
    <p:extLst>
      <p:ext uri="{BB962C8B-B14F-4D97-AF65-F5344CB8AC3E}">
        <p14:creationId xmlns:p14="http://schemas.microsoft.com/office/powerpoint/2010/main" xmlns="" val="414527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62">
                                            <p:txEl>
                                              <p:pRg st="2" end="2"/>
                                            </p:txEl>
                                          </p:spTgt>
                                        </p:tgtEl>
                                        <p:attrNameLst>
                                          <p:attrName>style.visibility</p:attrName>
                                        </p:attrNameLst>
                                      </p:cBhvr>
                                      <p:to>
                                        <p:strVal val="visible"/>
                                      </p:to>
                                    </p:set>
                                    <p:animEffect transition="in" filter="fade">
                                      <p:cBhvr>
                                        <p:cTn id="7" dur="1000"/>
                                        <p:tgtEl>
                                          <p:spTgt spid="40962">
                                            <p:txEl>
                                              <p:pRg st="2" end="2"/>
                                            </p:txEl>
                                          </p:spTgt>
                                        </p:tgtEl>
                                      </p:cBhvr>
                                    </p:animEffect>
                                    <p:anim calcmode="lin" valueType="num">
                                      <p:cBhvr>
                                        <p:cTn id="8" dur="1000" fill="hold"/>
                                        <p:tgtEl>
                                          <p:spTgt spid="4096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096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962">
                                            <p:txEl>
                                              <p:pRg st="4" end="4"/>
                                            </p:txEl>
                                          </p:spTgt>
                                        </p:tgtEl>
                                        <p:attrNameLst>
                                          <p:attrName>style.visibility</p:attrName>
                                        </p:attrNameLst>
                                      </p:cBhvr>
                                      <p:to>
                                        <p:strVal val="visible"/>
                                      </p:to>
                                    </p:set>
                                    <p:animEffect transition="in" filter="fade">
                                      <p:cBhvr>
                                        <p:cTn id="12" dur="1000"/>
                                        <p:tgtEl>
                                          <p:spTgt spid="40962">
                                            <p:txEl>
                                              <p:pRg st="4" end="4"/>
                                            </p:txEl>
                                          </p:spTgt>
                                        </p:tgtEl>
                                      </p:cBhvr>
                                    </p:animEffect>
                                    <p:anim calcmode="lin" valueType="num">
                                      <p:cBhvr>
                                        <p:cTn id="13" dur="10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096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962">
                                            <p:txEl>
                                              <p:pRg st="6" end="6"/>
                                            </p:txEl>
                                          </p:spTgt>
                                        </p:tgtEl>
                                        <p:attrNameLst>
                                          <p:attrName>style.visibility</p:attrName>
                                        </p:attrNameLst>
                                      </p:cBhvr>
                                      <p:to>
                                        <p:strVal val="visible"/>
                                      </p:to>
                                    </p:set>
                                    <p:animEffect transition="in" filter="fade">
                                      <p:cBhvr>
                                        <p:cTn id="17" dur="1000"/>
                                        <p:tgtEl>
                                          <p:spTgt spid="40962">
                                            <p:txEl>
                                              <p:pRg st="6" end="6"/>
                                            </p:txEl>
                                          </p:spTgt>
                                        </p:tgtEl>
                                      </p:cBhvr>
                                    </p:animEffect>
                                    <p:anim calcmode="lin" valueType="num">
                                      <p:cBhvr>
                                        <p:cTn id="18" dur="1000" fill="hold"/>
                                        <p:tgtEl>
                                          <p:spTgt spid="40962">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40962">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962">
                                            <p:txEl>
                                              <p:pRg st="8" end="8"/>
                                            </p:txEl>
                                          </p:spTgt>
                                        </p:tgtEl>
                                        <p:attrNameLst>
                                          <p:attrName>style.visibility</p:attrName>
                                        </p:attrNameLst>
                                      </p:cBhvr>
                                      <p:to>
                                        <p:strVal val="visible"/>
                                      </p:to>
                                    </p:set>
                                    <p:animEffect transition="in" filter="fade">
                                      <p:cBhvr>
                                        <p:cTn id="22" dur="1000"/>
                                        <p:tgtEl>
                                          <p:spTgt spid="40962">
                                            <p:txEl>
                                              <p:pRg st="8" end="8"/>
                                            </p:txEl>
                                          </p:spTgt>
                                        </p:tgtEl>
                                      </p:cBhvr>
                                    </p:animEffect>
                                    <p:anim calcmode="lin" valueType="num">
                                      <p:cBhvr>
                                        <p:cTn id="23" dur="1000" fill="hold"/>
                                        <p:tgtEl>
                                          <p:spTgt spid="40962">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4096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763000" cy="457200"/>
          </a:xfrm>
        </p:spPr>
        <p:txBody>
          <a:bodyPr>
            <a:noAutofit/>
          </a:bodyPr>
          <a:lstStyle/>
          <a:p>
            <a:pPr algn="ctr"/>
            <a:r>
              <a:rPr lang="en-US" sz="2400" b="1" dirty="0"/>
              <a:t>Identification of HLA alleles and TAP binding epitopes and their conservancy study</a:t>
            </a:r>
            <a:endParaRPr lang="en-IN" sz="2400" dirty="0"/>
          </a:p>
        </p:txBody>
      </p:sp>
      <p:pic>
        <p:nvPicPr>
          <p:cNvPr id="2065" name="Picture 17"/>
          <p:cNvPicPr>
            <a:picLocks noChangeAspect="1" noChangeArrowheads="1"/>
          </p:cNvPicPr>
          <p:nvPr/>
        </p:nvPicPr>
        <p:blipFill>
          <a:blip r:embed="rId2"/>
          <a:srcRect/>
          <a:stretch>
            <a:fillRect/>
          </a:stretch>
        </p:blipFill>
        <p:spPr bwMode="auto">
          <a:xfrm>
            <a:off x="833602" y="1600200"/>
            <a:ext cx="7624598" cy="3276600"/>
          </a:xfrm>
          <a:prstGeom prst="rect">
            <a:avLst/>
          </a:prstGeom>
          <a:noFill/>
          <a:ln w="9525">
            <a:noFill/>
            <a:miter lim="800000"/>
            <a:headEnd/>
            <a:tailEnd/>
          </a:ln>
          <a:effectLst/>
        </p:spPr>
      </p:pic>
      <p:pic>
        <p:nvPicPr>
          <p:cNvPr id="2066" name="Picture 18"/>
          <p:cNvPicPr>
            <a:picLocks noChangeAspect="1" noChangeArrowheads="1"/>
          </p:cNvPicPr>
          <p:nvPr/>
        </p:nvPicPr>
        <p:blipFill>
          <a:blip r:embed="rId3"/>
          <a:srcRect/>
          <a:stretch>
            <a:fillRect/>
          </a:stretch>
        </p:blipFill>
        <p:spPr bwMode="auto">
          <a:xfrm>
            <a:off x="838200" y="4953001"/>
            <a:ext cx="7620000" cy="1066799"/>
          </a:xfrm>
          <a:prstGeom prst="rect">
            <a:avLst/>
          </a:prstGeom>
          <a:noFill/>
          <a:ln w="9525">
            <a:noFill/>
            <a:miter lim="800000"/>
            <a:headEnd/>
            <a:tailEnd/>
          </a:ln>
          <a:effectLst/>
        </p:spPr>
      </p:pic>
    </p:spTree>
    <p:extLst>
      <p:ext uri="{BB962C8B-B14F-4D97-AF65-F5344CB8AC3E}">
        <p14:creationId xmlns:p14="http://schemas.microsoft.com/office/powerpoint/2010/main" xmlns="" val="102884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65"/>
                                        </p:tgtEl>
                                        <p:attrNameLst>
                                          <p:attrName>style.visibility</p:attrName>
                                        </p:attrNameLst>
                                      </p:cBhvr>
                                      <p:to>
                                        <p:strVal val="visible"/>
                                      </p:to>
                                    </p:set>
                                    <p:animEffect transition="in" filter="fade">
                                      <p:cBhvr>
                                        <p:cTn id="7" dur="1000"/>
                                        <p:tgtEl>
                                          <p:spTgt spid="2065"/>
                                        </p:tgtEl>
                                      </p:cBhvr>
                                    </p:animEffect>
                                    <p:anim calcmode="lin" valueType="num">
                                      <p:cBhvr>
                                        <p:cTn id="8" dur="1000" fill="hold"/>
                                        <p:tgtEl>
                                          <p:spTgt spid="2065"/>
                                        </p:tgtEl>
                                        <p:attrNameLst>
                                          <p:attrName>ppt_x</p:attrName>
                                        </p:attrNameLst>
                                      </p:cBhvr>
                                      <p:tavLst>
                                        <p:tav tm="0">
                                          <p:val>
                                            <p:strVal val="#ppt_x"/>
                                          </p:val>
                                        </p:tav>
                                        <p:tav tm="100000">
                                          <p:val>
                                            <p:strVal val="#ppt_x"/>
                                          </p:val>
                                        </p:tav>
                                      </p:tavLst>
                                    </p:anim>
                                    <p:anim calcmode="lin" valueType="num">
                                      <p:cBhvr>
                                        <p:cTn id="9" dur="1000" fill="hold"/>
                                        <p:tgtEl>
                                          <p:spTgt spid="206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66"/>
                                        </p:tgtEl>
                                        <p:attrNameLst>
                                          <p:attrName>style.visibility</p:attrName>
                                        </p:attrNameLst>
                                      </p:cBhvr>
                                      <p:to>
                                        <p:strVal val="visible"/>
                                      </p:to>
                                    </p:set>
                                    <p:animEffect transition="in" filter="fade">
                                      <p:cBhvr>
                                        <p:cTn id="14" dur="1000"/>
                                        <p:tgtEl>
                                          <p:spTgt spid="2066"/>
                                        </p:tgtEl>
                                      </p:cBhvr>
                                    </p:animEffect>
                                    <p:anim calcmode="lin" valueType="num">
                                      <p:cBhvr>
                                        <p:cTn id="15" dur="1000" fill="hold"/>
                                        <p:tgtEl>
                                          <p:spTgt spid="2066"/>
                                        </p:tgtEl>
                                        <p:attrNameLst>
                                          <p:attrName>ppt_x</p:attrName>
                                        </p:attrNameLst>
                                      </p:cBhvr>
                                      <p:tavLst>
                                        <p:tav tm="0">
                                          <p:val>
                                            <p:strVal val="#ppt_x"/>
                                          </p:val>
                                        </p:tav>
                                        <p:tav tm="100000">
                                          <p:val>
                                            <p:strVal val="#ppt_x"/>
                                          </p:val>
                                        </p:tav>
                                      </p:tavLst>
                                    </p:anim>
                                    <p:anim calcmode="lin" valueType="num">
                                      <p:cBhvr>
                                        <p:cTn id="16" dur="1000" fill="hold"/>
                                        <p:tgtEl>
                                          <p:spTgt spid="20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990600" y="1181100"/>
          <a:ext cx="6845300" cy="5816600"/>
        </p:xfrm>
        <a:graphic>
          <a:graphicData uri="http://schemas.openxmlformats.org/presentationml/2006/ole">
            <p:oleObj spid="_x0000_s31750" name="Document" r:id="rId3" imgW="5958616" imgH="6160737" progId="Word.Document.12">
              <p:embed/>
            </p:oleObj>
          </a:graphicData>
        </a:graphic>
      </p:graphicFrame>
      <p:sp>
        <p:nvSpPr>
          <p:cNvPr id="3" name="Rectangle 2"/>
          <p:cNvSpPr/>
          <p:nvPr/>
        </p:nvSpPr>
        <p:spPr>
          <a:xfrm>
            <a:off x="1066800" y="228600"/>
            <a:ext cx="6629400" cy="646331"/>
          </a:xfrm>
          <a:prstGeom prst="rect">
            <a:avLst/>
          </a:prstGeom>
        </p:spPr>
        <p:txBody>
          <a:bodyPr wrap="square">
            <a:spAutoFit/>
          </a:bodyPr>
          <a:lstStyle/>
          <a:p>
            <a:r>
              <a:rPr lang="en-US" dirty="0" smtClean="0"/>
              <a:t> Identified HLA alleles and TAP binding epitopes of JEV by </a:t>
            </a:r>
            <a:r>
              <a:rPr lang="en-US" dirty="0" err="1" smtClean="0"/>
              <a:t>Propred</a:t>
            </a:r>
            <a:r>
              <a:rPr lang="en-US" dirty="0" smtClean="0"/>
              <a:t> I, </a:t>
            </a:r>
            <a:r>
              <a:rPr lang="en-US" dirty="0" err="1" smtClean="0"/>
              <a:t>Propred</a:t>
            </a:r>
            <a:r>
              <a:rPr lang="en-US" dirty="0" smtClean="0"/>
              <a:t> and MHC </a:t>
            </a:r>
            <a:r>
              <a:rPr lang="en-US" dirty="0" err="1" smtClean="0"/>
              <a:t>pred</a:t>
            </a:r>
            <a:r>
              <a:rPr lang="en-US" dirty="0" smtClean="0"/>
              <a:t> 2.0 respectively.</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1000"/>
                                        <p:tgtEl>
                                          <p:spTgt spid="31746"/>
                                        </p:tgtEl>
                                      </p:cBhvr>
                                    </p:animEffect>
                                    <p:anim calcmode="lin" valueType="num">
                                      <p:cBhvr>
                                        <p:cTn id="8" dur="1000" fill="hold"/>
                                        <p:tgtEl>
                                          <p:spTgt spid="31746"/>
                                        </p:tgtEl>
                                        <p:attrNameLst>
                                          <p:attrName>ppt_x</p:attrName>
                                        </p:attrNameLst>
                                      </p:cBhvr>
                                      <p:tavLst>
                                        <p:tav tm="0">
                                          <p:val>
                                            <p:strVal val="#ppt_x"/>
                                          </p:val>
                                        </p:tav>
                                        <p:tav tm="100000">
                                          <p:val>
                                            <p:strVal val="#ppt_x"/>
                                          </p:val>
                                        </p:tav>
                                      </p:tavLst>
                                    </p:anim>
                                    <p:anim calcmode="lin" valueType="num">
                                      <p:cBhvr>
                                        <p:cTn id="9" dur="1000" fill="hold"/>
                                        <p:tgtEl>
                                          <p:spTgt spid="317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b="1" dirty="0" smtClean="0"/>
              <a:t>L</a:t>
            </a:r>
            <a:r>
              <a:rPr lang="en-US" dirty="0" smtClean="0"/>
              <a:t>VTVNPFVA  epitope showed best binding with HLA class I and Class II molecules  viz. </a:t>
            </a:r>
            <a:r>
              <a:rPr lang="en-US" dirty="0" smtClean="0"/>
              <a:t>B5102 and DRB1 0405 HLA </a:t>
            </a:r>
            <a:r>
              <a:rPr lang="en-US" dirty="0" smtClean="0"/>
              <a:t>alleles.</a:t>
            </a:r>
          </a:p>
          <a:p>
            <a:pPr algn="just"/>
            <a:r>
              <a:rPr lang="en-US" b="1" dirty="0" smtClean="0"/>
              <a:t>F</a:t>
            </a:r>
            <a:r>
              <a:rPr lang="en-US" dirty="0" smtClean="0"/>
              <a:t>RTLFGGMS epitope showed binding with DRB1 0405 HLA II allele.</a:t>
            </a:r>
          </a:p>
          <a:p>
            <a:pPr algn="just"/>
            <a:r>
              <a:rPr lang="en-US" dirty="0" smtClean="0"/>
              <a:t>These two epitopes are also showed HLA binding population coverage</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609600" y="457200"/>
            <a:ext cx="8001000" cy="2769989"/>
          </a:xfrm>
          <a:prstGeom prst="rect">
            <a:avLst/>
          </a:prstGeom>
          <a:noFill/>
          <a:ln w="9525">
            <a:noFill/>
            <a:miter lim="800000"/>
            <a:headEnd/>
            <a:tailEnd/>
          </a:ln>
        </p:spPr>
        <p:txBody>
          <a:bodyPr>
            <a:spAutoFit/>
          </a:bodyPr>
          <a:lstStyle/>
          <a:p>
            <a:pPr algn="ctr"/>
            <a:r>
              <a:rPr lang="en-US" sz="3000" b="1" dirty="0">
                <a:latin typeface="Calibri" pitchFamily="34" charset="0"/>
              </a:rPr>
              <a:t>Modeling of identified nanomer peptides</a:t>
            </a:r>
          </a:p>
          <a:p>
            <a:pPr algn="ctr"/>
            <a:endParaRPr lang="en-US" dirty="0">
              <a:latin typeface="Calibri" pitchFamily="34" charset="0"/>
            </a:endParaRPr>
          </a:p>
          <a:p>
            <a:pPr algn="ctr"/>
            <a:endParaRPr lang="en-US" dirty="0">
              <a:latin typeface="Calibri" pitchFamily="34" charset="0"/>
            </a:endParaRPr>
          </a:p>
          <a:p>
            <a:pPr algn="just"/>
            <a:r>
              <a:rPr lang="en-US" dirty="0">
                <a:latin typeface="Calibri" pitchFamily="34" charset="0"/>
              </a:rPr>
              <a:t>3D conformation prediction of identified conserved LVTVNPFVA epitope nanomer peptide for Japanese Encephalitis</a:t>
            </a:r>
            <a:r>
              <a:rPr lang="en-US" dirty="0" smtClean="0">
                <a:latin typeface="Calibri" pitchFamily="34" charset="0"/>
              </a:rPr>
              <a:t>. </a:t>
            </a:r>
            <a:r>
              <a:rPr lang="en-US" dirty="0" err="1" smtClean="0">
                <a:latin typeface="Calibri" pitchFamily="34" charset="0"/>
              </a:rPr>
              <a:t>PEPstr</a:t>
            </a:r>
            <a:r>
              <a:rPr lang="en-US" dirty="0" smtClean="0">
                <a:latin typeface="Calibri" pitchFamily="34" charset="0"/>
              </a:rPr>
              <a:t>, Swiss Model</a:t>
            </a:r>
          </a:p>
          <a:p>
            <a:pPr algn="just"/>
            <a:endParaRPr lang="en-US" dirty="0">
              <a:latin typeface="Calibri" pitchFamily="34" charset="0"/>
            </a:endParaRPr>
          </a:p>
          <a:p>
            <a:pPr algn="just"/>
            <a:endParaRPr lang="en-US" dirty="0">
              <a:latin typeface="Calibri" pitchFamily="34" charset="0"/>
            </a:endParaRPr>
          </a:p>
          <a:p>
            <a:pPr algn="ctr"/>
            <a:endParaRPr lang="en-US" b="1" dirty="0">
              <a:latin typeface="Calibri" pitchFamily="34" charset="0"/>
            </a:endParaRPr>
          </a:p>
          <a:p>
            <a:pPr algn="ctr"/>
            <a:endParaRPr lang="en-US" dirty="0">
              <a:latin typeface="Calibri" pitchFamily="34" charset="0"/>
            </a:endParaRPr>
          </a:p>
        </p:txBody>
      </p:sp>
      <p:pic>
        <p:nvPicPr>
          <p:cNvPr id="29699" name="Picture 2" descr="LVT.png"/>
          <p:cNvPicPr>
            <a:picLocks noChangeAspect="1"/>
          </p:cNvPicPr>
          <p:nvPr/>
        </p:nvPicPr>
        <p:blipFill>
          <a:blip r:embed="rId2"/>
          <a:srcRect l="9274" t="6238" r="6181" b="11229"/>
          <a:stretch>
            <a:fillRect/>
          </a:stretch>
        </p:blipFill>
        <p:spPr bwMode="auto">
          <a:xfrm>
            <a:off x="914400" y="3181350"/>
            <a:ext cx="3684588" cy="2228850"/>
          </a:xfrm>
          <a:prstGeom prst="rect">
            <a:avLst/>
          </a:prstGeom>
          <a:noFill/>
          <a:ln w="9525">
            <a:noFill/>
            <a:miter lim="800000"/>
            <a:headEnd/>
            <a:tailEnd/>
          </a:ln>
        </p:spPr>
      </p:pic>
      <p:sp>
        <p:nvSpPr>
          <p:cNvPr id="29700" name="Rectangle 3"/>
          <p:cNvSpPr>
            <a:spLocks noChangeArrowheads="1"/>
          </p:cNvSpPr>
          <p:nvPr/>
        </p:nvSpPr>
        <p:spPr bwMode="auto">
          <a:xfrm>
            <a:off x="1447800" y="5391150"/>
            <a:ext cx="2590800" cy="323850"/>
          </a:xfrm>
          <a:prstGeom prst="rect">
            <a:avLst/>
          </a:prstGeom>
          <a:noFill/>
          <a:ln w="9525">
            <a:noFill/>
            <a:miter lim="800000"/>
            <a:headEnd/>
            <a:tailEnd/>
          </a:ln>
        </p:spPr>
        <p:txBody>
          <a:bodyPr>
            <a:spAutoFit/>
          </a:bodyPr>
          <a:lstStyle/>
          <a:p>
            <a:pPr algn="just"/>
            <a:r>
              <a:rPr lang="en-US" sz="1500">
                <a:latin typeface="Calibri" pitchFamily="34" charset="0"/>
              </a:rPr>
              <a:t>Epitope LVTVNPFVA Model</a:t>
            </a:r>
          </a:p>
        </p:txBody>
      </p:sp>
      <p:pic>
        <p:nvPicPr>
          <p:cNvPr id="29701" name="Picture 4" descr="drb-hla.png"/>
          <p:cNvPicPr>
            <a:picLocks noChangeAspect="1"/>
          </p:cNvPicPr>
          <p:nvPr/>
        </p:nvPicPr>
        <p:blipFill>
          <a:blip r:embed="rId3"/>
          <a:srcRect l="13518" t="10106" r="17380" b="6316"/>
          <a:stretch>
            <a:fillRect/>
          </a:stretch>
        </p:blipFill>
        <p:spPr bwMode="auto">
          <a:xfrm>
            <a:off x="6046788" y="3257550"/>
            <a:ext cx="2106612" cy="1947863"/>
          </a:xfrm>
          <a:prstGeom prst="rect">
            <a:avLst/>
          </a:prstGeom>
          <a:noFill/>
          <a:ln w="9525">
            <a:noFill/>
            <a:miter lim="800000"/>
            <a:headEnd/>
            <a:tailEnd/>
          </a:ln>
        </p:spPr>
      </p:pic>
      <p:sp>
        <p:nvSpPr>
          <p:cNvPr id="29702" name="Rectangle 5"/>
          <p:cNvSpPr>
            <a:spLocks noChangeArrowheads="1"/>
          </p:cNvSpPr>
          <p:nvPr/>
        </p:nvSpPr>
        <p:spPr bwMode="auto">
          <a:xfrm>
            <a:off x="6019800" y="5367338"/>
            <a:ext cx="2590800" cy="322262"/>
          </a:xfrm>
          <a:prstGeom prst="rect">
            <a:avLst/>
          </a:prstGeom>
          <a:noFill/>
          <a:ln w="9525">
            <a:noFill/>
            <a:miter lim="800000"/>
            <a:headEnd/>
            <a:tailEnd/>
          </a:ln>
        </p:spPr>
        <p:txBody>
          <a:bodyPr>
            <a:spAutoFit/>
          </a:bodyPr>
          <a:lstStyle/>
          <a:p>
            <a:pPr algn="just"/>
            <a:r>
              <a:rPr lang="en-US" sz="1500" dirty="0">
                <a:latin typeface="Calibri" pitchFamily="34" charset="0"/>
              </a:rPr>
              <a:t>HLA Class </a:t>
            </a:r>
            <a:r>
              <a:rPr lang="en-US" sz="1500" dirty="0" smtClean="0">
                <a:latin typeface="Calibri" pitchFamily="34" charset="0"/>
              </a:rPr>
              <a:t> DRB1 0405 </a:t>
            </a:r>
            <a:r>
              <a:rPr lang="en-US" sz="1500" dirty="0">
                <a:latin typeface="Calibri" pitchFamily="34" charset="0"/>
              </a:rPr>
              <a:t>Model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175286"/>
            <a:ext cx="7772400" cy="487362"/>
          </a:xfrm>
        </p:spPr>
        <p:txBody>
          <a:bodyPr bIns="91440" anchor="b" anchorCtr="0">
            <a:noAutofit/>
          </a:bodyPr>
          <a:lstStyle/>
          <a:p>
            <a:r>
              <a:rPr lang="en-US" sz="1800" b="1" dirty="0"/>
              <a:t>Molecular modeling of the identified epitopes and HLA I/II allele</a:t>
            </a:r>
            <a:endParaRPr lang="en-IN" sz="1800" b="1" dirty="0"/>
          </a:p>
        </p:txBody>
      </p:sp>
      <p:grpSp>
        <p:nvGrpSpPr>
          <p:cNvPr id="7" name="Group 6"/>
          <p:cNvGrpSpPr/>
          <p:nvPr/>
        </p:nvGrpSpPr>
        <p:grpSpPr>
          <a:xfrm>
            <a:off x="1981200" y="2743200"/>
            <a:ext cx="6115050" cy="3255818"/>
            <a:chOff x="685800" y="2362200"/>
            <a:chExt cx="6115050" cy="3571875"/>
          </a:xfrm>
        </p:grpSpPr>
        <p:pic>
          <p:nvPicPr>
            <p:cNvPr id="5" name="Picture 4" descr="C:\Users\a\Desktop\zplot_RLOQXN.png"/>
            <p:cNvPicPr/>
            <p:nvPr/>
          </p:nvPicPr>
          <p:blipFill>
            <a:blip r:embed="rId2"/>
            <a:srcRect/>
            <a:stretch>
              <a:fillRect/>
            </a:stretch>
          </p:blipFill>
          <p:spPr bwMode="auto">
            <a:xfrm>
              <a:off x="685800" y="2362200"/>
              <a:ext cx="2971800" cy="3571875"/>
            </a:xfrm>
            <a:prstGeom prst="rect">
              <a:avLst/>
            </a:prstGeom>
            <a:noFill/>
            <a:ln w="9525">
              <a:noFill/>
              <a:miter lim="800000"/>
              <a:headEnd/>
              <a:tailEnd/>
            </a:ln>
          </p:spPr>
        </p:pic>
        <p:pic>
          <p:nvPicPr>
            <p:cNvPr id="6" name="Picture 5" descr="E:\research pawan\research autodock data nov 2014\research autodock data\MHC Modelling  B 5102\zplot_MITafh.png"/>
            <p:cNvPicPr/>
            <p:nvPr/>
          </p:nvPicPr>
          <p:blipFill>
            <a:blip r:embed="rId3"/>
            <a:srcRect/>
            <a:stretch>
              <a:fillRect/>
            </a:stretch>
          </p:blipFill>
          <p:spPr bwMode="auto">
            <a:xfrm>
              <a:off x="3657600" y="2362200"/>
              <a:ext cx="3143250" cy="3571875"/>
            </a:xfrm>
            <a:prstGeom prst="rect">
              <a:avLst/>
            </a:prstGeom>
            <a:noFill/>
            <a:ln w="9525">
              <a:noFill/>
              <a:miter lim="800000"/>
              <a:headEnd/>
              <a:tailEnd/>
            </a:ln>
          </p:spPr>
        </p:pic>
      </p:grpSp>
      <p:sp>
        <p:nvSpPr>
          <p:cNvPr id="8" name="Rectangle 7"/>
          <p:cNvSpPr/>
          <p:nvPr/>
        </p:nvSpPr>
        <p:spPr>
          <a:xfrm>
            <a:off x="838200" y="6019800"/>
            <a:ext cx="7848600" cy="369332"/>
          </a:xfrm>
          <a:prstGeom prst="rect">
            <a:avLst/>
          </a:prstGeom>
        </p:spPr>
        <p:txBody>
          <a:bodyPr wrap="square">
            <a:spAutoFit/>
          </a:bodyPr>
          <a:lstStyle/>
          <a:p>
            <a:r>
              <a:rPr lang="en-US" b="1" dirty="0"/>
              <a:t> Fig.1:</a:t>
            </a:r>
            <a:r>
              <a:rPr lang="en-US" dirty="0"/>
              <a:t>  </a:t>
            </a:r>
            <a:r>
              <a:rPr lang="en-US" dirty="0" err="1"/>
              <a:t>ProSA</a:t>
            </a:r>
            <a:r>
              <a:rPr lang="en-US" dirty="0"/>
              <a:t> analysis: (a) Z score plot of DRB1 0405 allele (b) Z score plot of B5102 allele  </a:t>
            </a:r>
            <a:endParaRPr lang="en-IN" dirty="0"/>
          </a:p>
        </p:txBody>
      </p:sp>
      <p:sp>
        <p:nvSpPr>
          <p:cNvPr id="9" name="Rectangle 8"/>
          <p:cNvSpPr/>
          <p:nvPr/>
        </p:nvSpPr>
        <p:spPr>
          <a:xfrm>
            <a:off x="536864" y="718066"/>
            <a:ext cx="8149936" cy="646331"/>
          </a:xfrm>
          <a:prstGeom prst="rect">
            <a:avLst/>
          </a:prstGeom>
        </p:spPr>
        <p:txBody>
          <a:bodyPr wrap="square">
            <a:spAutoFit/>
          </a:bodyPr>
          <a:lstStyle/>
          <a:p>
            <a:r>
              <a:rPr lang="en-US" b="1" dirty="0" smtClean="0"/>
              <a:t> </a:t>
            </a:r>
            <a:r>
              <a:rPr lang="en-US" dirty="0"/>
              <a:t>Calculated </a:t>
            </a:r>
            <a:r>
              <a:rPr lang="en-US" dirty="0" err="1"/>
              <a:t>Errat</a:t>
            </a:r>
            <a:r>
              <a:rPr lang="en-US" dirty="0"/>
              <a:t>, </a:t>
            </a:r>
            <a:r>
              <a:rPr lang="en-US" dirty="0" err="1"/>
              <a:t>ProQ</a:t>
            </a:r>
            <a:r>
              <a:rPr lang="en-US" dirty="0"/>
              <a:t>  and Pro SA scores for B5102 and DRB1 0405 HLA alleles </a:t>
            </a:r>
            <a:endParaRPr lang="en-IN" dirty="0"/>
          </a:p>
        </p:txBody>
      </p:sp>
      <p:pic>
        <p:nvPicPr>
          <p:cNvPr id="9236" name="Picture 20"/>
          <p:cNvPicPr>
            <a:picLocks noChangeAspect="1" noChangeArrowheads="1"/>
          </p:cNvPicPr>
          <p:nvPr/>
        </p:nvPicPr>
        <p:blipFill>
          <a:blip r:embed="rId4"/>
          <a:srcRect/>
          <a:stretch>
            <a:fillRect/>
          </a:stretch>
        </p:blipFill>
        <p:spPr bwMode="auto">
          <a:xfrm>
            <a:off x="685800" y="1419225"/>
            <a:ext cx="7772400" cy="1476375"/>
          </a:xfrm>
          <a:prstGeom prst="rect">
            <a:avLst/>
          </a:prstGeom>
          <a:noFill/>
          <a:ln w="9525">
            <a:noFill/>
            <a:miter lim="800000"/>
            <a:headEnd/>
            <a:tailEnd/>
          </a:ln>
          <a:effectLst/>
        </p:spPr>
      </p:pic>
    </p:spTree>
    <p:extLst>
      <p:ext uri="{BB962C8B-B14F-4D97-AF65-F5344CB8AC3E}">
        <p14:creationId xmlns:p14="http://schemas.microsoft.com/office/powerpoint/2010/main" xmlns="" val="75408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7772400" cy="639762"/>
          </a:xfrm>
        </p:spPr>
        <p:txBody>
          <a:bodyPr bIns="91440" anchor="b" anchorCtr="0">
            <a:noAutofit/>
          </a:bodyPr>
          <a:lstStyle/>
          <a:p>
            <a:r>
              <a:rPr lang="en-US" sz="1800" b="1" dirty="0"/>
              <a:t>Molecular docking of identified epitopes and HLA I/II allele.</a:t>
            </a:r>
            <a:br>
              <a:rPr lang="en-US" sz="1800" b="1" dirty="0"/>
            </a:br>
            <a:endParaRPr lang="en-IN" sz="1800" b="1" dirty="0"/>
          </a:p>
        </p:txBody>
      </p:sp>
      <p:pic>
        <p:nvPicPr>
          <p:cNvPr id="10256" name="Picture 16"/>
          <p:cNvPicPr>
            <a:picLocks noChangeAspect="1" noChangeArrowheads="1"/>
          </p:cNvPicPr>
          <p:nvPr/>
        </p:nvPicPr>
        <p:blipFill>
          <a:blip r:embed="rId2"/>
          <a:srcRect/>
          <a:stretch>
            <a:fillRect/>
          </a:stretch>
        </p:blipFill>
        <p:spPr bwMode="auto">
          <a:xfrm>
            <a:off x="457201" y="1524000"/>
            <a:ext cx="7696199" cy="5029200"/>
          </a:xfrm>
          <a:prstGeom prst="rect">
            <a:avLst/>
          </a:prstGeom>
          <a:noFill/>
          <a:ln w="9525">
            <a:noFill/>
            <a:miter lim="800000"/>
            <a:headEnd/>
            <a:tailEnd/>
          </a:ln>
          <a:effectLst/>
        </p:spPr>
      </p:pic>
    </p:spTree>
    <p:extLst>
      <p:ext uri="{BB962C8B-B14F-4D97-AF65-F5344CB8AC3E}">
        <p14:creationId xmlns:p14="http://schemas.microsoft.com/office/powerpoint/2010/main" xmlns="" val="1239676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research pawan\research autodock data nov 2014\research autodock data\JEV simulation and autodock\G final.jpg"/>
          <p:cNvPicPr/>
          <p:nvPr/>
        </p:nvPicPr>
        <p:blipFill>
          <a:blip r:embed="rId2" cstate="print"/>
          <a:srcRect/>
          <a:stretch>
            <a:fillRect/>
          </a:stretch>
        </p:blipFill>
        <p:spPr bwMode="auto">
          <a:xfrm>
            <a:off x="228600" y="514350"/>
            <a:ext cx="3723640" cy="2914650"/>
          </a:xfrm>
          <a:prstGeom prst="rect">
            <a:avLst/>
          </a:prstGeom>
          <a:noFill/>
          <a:ln w="9525">
            <a:solidFill>
              <a:schemeClr val="accent1">
                <a:lumMod val="75000"/>
              </a:schemeClr>
            </a:solidFill>
            <a:miter lim="800000"/>
            <a:headEnd/>
            <a:tailEnd/>
          </a:ln>
        </p:spPr>
      </p:pic>
      <p:sp>
        <p:nvSpPr>
          <p:cNvPr id="5" name="Rectangle 4"/>
          <p:cNvSpPr/>
          <p:nvPr/>
        </p:nvSpPr>
        <p:spPr>
          <a:xfrm>
            <a:off x="221673" y="4190999"/>
            <a:ext cx="3730567" cy="1200329"/>
          </a:xfrm>
          <a:prstGeom prst="rect">
            <a:avLst/>
          </a:prstGeom>
        </p:spPr>
        <p:txBody>
          <a:bodyPr wrap="square">
            <a:spAutoFit/>
          </a:bodyPr>
          <a:lstStyle/>
          <a:p>
            <a:pPr algn="just"/>
            <a:r>
              <a:rPr lang="en-US" b="1" dirty="0"/>
              <a:t>Fig.2:</a:t>
            </a:r>
            <a:r>
              <a:rPr lang="en-US" dirty="0"/>
              <a:t> Epitope LVTVNPFVA (sticks) and B*5102 allele (solid spheres) complex obtained by </a:t>
            </a:r>
            <a:r>
              <a:rPr lang="en-US" dirty="0" err="1"/>
              <a:t>Autodock</a:t>
            </a:r>
            <a:r>
              <a:rPr lang="en-US" dirty="0"/>
              <a:t> 4.2, showing two H- bond viz. ASP53:HN1 and SER28:HN1. </a:t>
            </a:r>
            <a:endParaRPr lang="en-IN" dirty="0"/>
          </a:p>
        </p:txBody>
      </p:sp>
      <p:pic>
        <p:nvPicPr>
          <p:cNvPr id="6" name="Picture 5" descr="E:\research pawan\research autodock data nov 2014\research autodock data\JEV simulation and autodock\S final.jpg"/>
          <p:cNvPicPr/>
          <p:nvPr/>
        </p:nvPicPr>
        <p:blipFill>
          <a:blip r:embed="rId3" cstate="print"/>
          <a:srcRect/>
          <a:stretch>
            <a:fillRect/>
          </a:stretch>
        </p:blipFill>
        <p:spPr bwMode="auto">
          <a:xfrm>
            <a:off x="4927455" y="467995"/>
            <a:ext cx="3667125" cy="3007360"/>
          </a:xfrm>
          <a:prstGeom prst="rect">
            <a:avLst/>
          </a:prstGeom>
          <a:noFill/>
          <a:ln w="9525">
            <a:solidFill>
              <a:schemeClr val="bg2">
                <a:lumMod val="25000"/>
              </a:schemeClr>
            </a:solidFill>
            <a:miter lim="800000"/>
            <a:headEnd/>
            <a:tailEnd/>
          </a:ln>
        </p:spPr>
      </p:pic>
      <p:sp>
        <p:nvSpPr>
          <p:cNvPr id="7" name="Rectangle 6"/>
          <p:cNvSpPr/>
          <p:nvPr/>
        </p:nvSpPr>
        <p:spPr>
          <a:xfrm>
            <a:off x="4927455" y="4191000"/>
            <a:ext cx="3667126" cy="1477328"/>
          </a:xfrm>
          <a:prstGeom prst="rect">
            <a:avLst/>
          </a:prstGeom>
        </p:spPr>
        <p:txBody>
          <a:bodyPr wrap="square">
            <a:spAutoFit/>
          </a:bodyPr>
          <a:lstStyle/>
          <a:p>
            <a:pPr algn="just"/>
            <a:r>
              <a:rPr lang="en-US" b="1" dirty="0"/>
              <a:t>Fig.3:</a:t>
            </a:r>
            <a:r>
              <a:rPr lang="en-US" dirty="0"/>
              <a:t> Epitope FRTLFGGMS (sticks) and DRB1*0405 allele (solid sphere) complex obtained by </a:t>
            </a:r>
            <a:r>
              <a:rPr lang="en-US" dirty="0" err="1"/>
              <a:t>Autodock</a:t>
            </a:r>
            <a:r>
              <a:rPr lang="en-US" dirty="0"/>
              <a:t> 4.2, showing two H-bond viz. CSY44: HN1 and PHE46: HN1.</a:t>
            </a:r>
            <a:endParaRPr lang="en-IN" dirty="0"/>
          </a:p>
        </p:txBody>
      </p:sp>
    </p:spTree>
    <p:extLst>
      <p:ext uri="{BB962C8B-B14F-4D97-AF65-F5344CB8AC3E}">
        <p14:creationId xmlns:p14="http://schemas.microsoft.com/office/powerpoint/2010/main" xmlns="" val="109343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715962"/>
          </a:xfrm>
        </p:spPr>
        <p:txBody>
          <a:bodyPr bIns="91440" anchor="b" anchorCtr="0">
            <a:noAutofit/>
          </a:bodyPr>
          <a:lstStyle/>
          <a:p>
            <a:r>
              <a:rPr lang="en-US" sz="1800" b="1" dirty="0"/>
              <a:t>Molecular dynamics simulation of identified epitopes and HLA I/II allele.</a:t>
            </a:r>
            <a:br>
              <a:rPr lang="en-US" sz="1800" b="1" dirty="0"/>
            </a:br>
            <a:endParaRPr lang="en-IN" sz="1800" b="1" dirty="0"/>
          </a:p>
        </p:txBody>
      </p:sp>
      <p:sp>
        <p:nvSpPr>
          <p:cNvPr id="5" name="Rectangle 4"/>
          <p:cNvSpPr/>
          <p:nvPr/>
        </p:nvSpPr>
        <p:spPr>
          <a:xfrm>
            <a:off x="4876800" y="990600"/>
            <a:ext cx="3886200" cy="2031325"/>
          </a:xfrm>
          <a:prstGeom prst="rect">
            <a:avLst/>
          </a:prstGeom>
        </p:spPr>
        <p:txBody>
          <a:bodyPr wrap="square">
            <a:spAutoFit/>
          </a:bodyPr>
          <a:lstStyle/>
          <a:p>
            <a:pPr algn="just"/>
            <a:r>
              <a:rPr lang="en-US" b="1" dirty="0" smtClean="0"/>
              <a:t>A: </a:t>
            </a:r>
            <a:r>
              <a:rPr lang="en-US" dirty="0"/>
              <a:t>Graph displaying</a:t>
            </a:r>
            <a:r>
              <a:rPr lang="en-US" b="1" dirty="0"/>
              <a:t> </a:t>
            </a:r>
            <a:r>
              <a:rPr lang="en-US" dirty="0"/>
              <a:t>RMSD in</a:t>
            </a:r>
            <a:r>
              <a:rPr lang="en-US" b="1" dirty="0"/>
              <a:t> </a:t>
            </a:r>
            <a:r>
              <a:rPr lang="en-US" dirty="0"/>
              <a:t>relation to time (picoseconds) for NAMD-VMD simulation of LVTVNPFVA and B 5102 complex, with highest RMSD value of 11.4 Å at 12,000 picoseconds.</a:t>
            </a:r>
            <a:endParaRPr lang="en-IN" dirty="0"/>
          </a:p>
        </p:txBody>
      </p:sp>
      <p:sp>
        <p:nvSpPr>
          <p:cNvPr id="8" name="Rectangle 7"/>
          <p:cNvSpPr/>
          <p:nvPr/>
        </p:nvSpPr>
        <p:spPr>
          <a:xfrm>
            <a:off x="4876800" y="3851564"/>
            <a:ext cx="3900055" cy="1754326"/>
          </a:xfrm>
          <a:prstGeom prst="rect">
            <a:avLst/>
          </a:prstGeom>
        </p:spPr>
        <p:txBody>
          <a:bodyPr wrap="square">
            <a:spAutoFit/>
          </a:bodyPr>
          <a:lstStyle/>
          <a:p>
            <a:pPr algn="just"/>
            <a:r>
              <a:rPr lang="en-US" b="1" dirty="0" smtClean="0"/>
              <a:t>B:   </a:t>
            </a:r>
            <a:r>
              <a:rPr lang="en-US" dirty="0"/>
              <a:t>Graph displaying</a:t>
            </a:r>
            <a:r>
              <a:rPr lang="en-US" b="1" dirty="0"/>
              <a:t> </a:t>
            </a:r>
            <a:r>
              <a:rPr lang="en-US" dirty="0"/>
              <a:t>RMSD in</a:t>
            </a:r>
            <a:r>
              <a:rPr lang="en-US" b="1" dirty="0"/>
              <a:t> </a:t>
            </a:r>
            <a:r>
              <a:rPr lang="en-US" dirty="0"/>
              <a:t>relation to time (picoseconds) for NAMD-VMD simulation of FRTLFGGMS and DRB1 0405 complex, with highest RMSD value of 7.6 Å at 8,000 picoseconds.</a:t>
            </a:r>
            <a:endParaRPr lang="en-IN" dirty="0"/>
          </a:p>
        </p:txBody>
      </p:sp>
      <p:pic>
        <p:nvPicPr>
          <p:cNvPr id="47105" name="Picture 1"/>
          <p:cNvPicPr>
            <a:picLocks noChangeAspect="1" noChangeArrowheads="1"/>
          </p:cNvPicPr>
          <p:nvPr/>
        </p:nvPicPr>
        <p:blipFill>
          <a:blip r:embed="rId2"/>
          <a:srcRect/>
          <a:stretch>
            <a:fillRect/>
          </a:stretch>
        </p:blipFill>
        <p:spPr bwMode="auto">
          <a:xfrm>
            <a:off x="228601" y="771525"/>
            <a:ext cx="4724399" cy="2428875"/>
          </a:xfrm>
          <a:prstGeom prst="rect">
            <a:avLst/>
          </a:prstGeom>
          <a:noFill/>
          <a:ln w="9525">
            <a:noFill/>
            <a:miter lim="800000"/>
            <a:headEnd/>
            <a:tailEnd/>
          </a:ln>
          <a:effectLst/>
        </p:spPr>
      </p:pic>
      <p:pic>
        <p:nvPicPr>
          <p:cNvPr id="47106" name="Picture 2"/>
          <p:cNvPicPr>
            <a:picLocks noChangeAspect="1" noChangeArrowheads="1"/>
          </p:cNvPicPr>
          <p:nvPr/>
        </p:nvPicPr>
        <p:blipFill>
          <a:blip r:embed="rId3"/>
          <a:srcRect/>
          <a:stretch>
            <a:fillRect/>
          </a:stretch>
        </p:blipFill>
        <p:spPr bwMode="auto">
          <a:xfrm>
            <a:off x="228600" y="3438525"/>
            <a:ext cx="4724400" cy="2733675"/>
          </a:xfrm>
          <a:prstGeom prst="rect">
            <a:avLst/>
          </a:prstGeom>
          <a:noFill/>
          <a:ln w="9525">
            <a:noFill/>
            <a:miter lim="800000"/>
            <a:headEnd/>
            <a:tailEnd/>
          </a:ln>
          <a:effectLst/>
        </p:spPr>
      </p:pic>
    </p:spTree>
    <p:extLst>
      <p:ext uri="{BB962C8B-B14F-4D97-AF65-F5344CB8AC3E}">
        <p14:creationId xmlns:p14="http://schemas.microsoft.com/office/powerpoint/2010/main" xmlns="" val="373325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pic-2-in-1.tif"/>
          <p:cNvPicPr/>
          <p:nvPr/>
        </p:nvPicPr>
        <p:blipFill>
          <a:blip r:embed="rId2" cstate="print"/>
          <a:srcRect/>
          <a:stretch>
            <a:fillRect/>
          </a:stretch>
        </p:blipFill>
        <p:spPr bwMode="auto">
          <a:xfrm>
            <a:off x="1738745" y="533400"/>
            <a:ext cx="5181600" cy="3962400"/>
          </a:xfrm>
          <a:prstGeom prst="rect">
            <a:avLst/>
          </a:prstGeom>
          <a:noFill/>
          <a:ln w="9525">
            <a:noFill/>
            <a:miter lim="800000"/>
            <a:headEnd/>
            <a:tailEnd/>
          </a:ln>
        </p:spPr>
      </p:pic>
      <p:sp>
        <p:nvSpPr>
          <p:cNvPr id="5" name="Rectangle 4"/>
          <p:cNvSpPr/>
          <p:nvPr/>
        </p:nvSpPr>
        <p:spPr>
          <a:xfrm>
            <a:off x="76200" y="4572000"/>
            <a:ext cx="8686800" cy="1815882"/>
          </a:xfrm>
          <a:prstGeom prst="rect">
            <a:avLst/>
          </a:prstGeom>
        </p:spPr>
        <p:txBody>
          <a:bodyPr wrap="square">
            <a:spAutoFit/>
          </a:bodyPr>
          <a:lstStyle/>
          <a:p>
            <a:pPr algn="just"/>
            <a:r>
              <a:rPr lang="en-US" sz="1600" b="1" dirty="0"/>
              <a:t>Fig.4:	</a:t>
            </a:r>
            <a:r>
              <a:rPr lang="en-US" sz="1600" dirty="0"/>
              <a:t>The docking study of identified highly conserved epitope LVTVNPFVA (grey solid spheres) with cTAP1 (white solid spheres) channel cavity facilitating the smooth passage of the epitope from cytoplasm to ER lumen. </a:t>
            </a:r>
            <a:r>
              <a:rPr lang="en-US" sz="1600" b="1" dirty="0"/>
              <a:t>(a)</a:t>
            </a:r>
            <a:r>
              <a:rPr lang="en-US" sz="1600" dirty="0"/>
              <a:t> This docking study shows that the epitope peptide gets hold at the upper part of the cavity by two hydrogen bonds. </a:t>
            </a:r>
            <a:r>
              <a:rPr lang="en-US" sz="1600" b="1" dirty="0"/>
              <a:t>(b)</a:t>
            </a:r>
            <a:r>
              <a:rPr lang="en-US" sz="1600" dirty="0"/>
              <a:t> With very optimal binding energy it is gripped by lower part of the cavity. </a:t>
            </a:r>
            <a:r>
              <a:rPr lang="en-US" sz="1600" b="1" dirty="0"/>
              <a:t>(c)</a:t>
            </a:r>
            <a:r>
              <a:rPr lang="en-US" sz="1600" dirty="0"/>
              <a:t> The Docking study by </a:t>
            </a:r>
            <a:r>
              <a:rPr lang="en-US" sz="1600" dirty="0" err="1"/>
              <a:t>Autodock</a:t>
            </a:r>
            <a:r>
              <a:rPr lang="en-US" sz="1600" dirty="0"/>
              <a:t> 4.2 shows the epitope is forming 2 hydrogen bonds at the upper portion of cTAP1 viz. ARG515: ALA9 and TYR555: THR3, having  binding energy of -1.88. If we put these two states of binding in sequence then we may conclude a smooth facilitation for epitope peptide transport from cytoplasm to ER lumen.</a:t>
            </a:r>
            <a:endParaRPr lang="en-IN" sz="1600" dirty="0"/>
          </a:p>
        </p:txBody>
      </p:sp>
      <p:sp>
        <p:nvSpPr>
          <p:cNvPr id="6" name="Rectangle 5"/>
          <p:cNvSpPr/>
          <p:nvPr/>
        </p:nvSpPr>
        <p:spPr>
          <a:xfrm>
            <a:off x="900544" y="0"/>
            <a:ext cx="7315199" cy="533400"/>
          </a:xfrm>
          <a:prstGeom prst="rect">
            <a:avLst/>
          </a:prstGeom>
        </p:spPr>
        <p:txBody>
          <a:bodyPr bIns="91440" anchor="b" anchorCtr="0">
            <a:noAutofit/>
          </a:bodyPr>
          <a:lstStyle/>
          <a:p>
            <a:pPr>
              <a:spcBef>
                <a:spcPct val="0"/>
              </a:spcBef>
            </a:pPr>
            <a:r>
              <a:rPr lang="en-US" b="1" dirty="0">
                <a:solidFill>
                  <a:schemeClr val="tx2"/>
                </a:solidFill>
                <a:latin typeface="+mj-lt"/>
                <a:ea typeface="+mj-ea"/>
                <a:cs typeface="+mj-cs"/>
              </a:rPr>
              <a:t>Molecular docking of identified epitopes and human cTAP1.</a:t>
            </a:r>
            <a:endParaRPr lang="en-IN" b="1" dirty="0">
              <a:solidFill>
                <a:schemeClr val="tx2"/>
              </a:solidFill>
              <a:latin typeface="+mj-lt"/>
              <a:ea typeface="+mj-ea"/>
              <a:cs typeface="+mj-cs"/>
            </a:endParaRPr>
          </a:p>
        </p:txBody>
      </p:sp>
    </p:spTree>
    <p:extLst>
      <p:ext uri="{BB962C8B-B14F-4D97-AF65-F5344CB8AC3E}">
        <p14:creationId xmlns:p14="http://schemas.microsoft.com/office/powerpoint/2010/main" xmlns="" val="91525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bIns="91440" anchor="b" anchorCtr="0">
            <a:normAutofit/>
          </a:bodyPr>
          <a:lstStyle/>
          <a:p>
            <a:pPr fontAlgn="base">
              <a:spcAft>
                <a:spcPct val="0"/>
              </a:spcAft>
            </a:pPr>
            <a:r>
              <a:rPr lang="en-US" sz="3200" b="1" dirty="0">
                <a:solidFill>
                  <a:srgbClr val="376092"/>
                </a:solidFill>
                <a:latin typeface="Californian FB" pitchFamily="18" charset="0"/>
                <a:ea typeface="AVGmdBU" pitchFamily="2" charset="-128"/>
                <a:cs typeface="+mn-cs"/>
              </a:rPr>
              <a:t>Conclusion</a:t>
            </a:r>
            <a:endParaRPr lang="en-IN" sz="3200" b="1" dirty="0">
              <a:solidFill>
                <a:srgbClr val="376092"/>
              </a:solidFill>
              <a:latin typeface="Californian FB" pitchFamily="18" charset="0"/>
              <a:ea typeface="AVGmdBU" pitchFamily="2" charset="-128"/>
              <a:cs typeface="+mn-cs"/>
            </a:endParaRPr>
          </a:p>
        </p:txBody>
      </p:sp>
      <p:sp>
        <p:nvSpPr>
          <p:cNvPr id="3" name="Content Placeholder 2"/>
          <p:cNvSpPr>
            <a:spLocks noGrp="1"/>
          </p:cNvSpPr>
          <p:nvPr>
            <p:ph idx="1"/>
          </p:nvPr>
        </p:nvSpPr>
        <p:spPr>
          <a:xfrm>
            <a:off x="304800" y="1143000"/>
            <a:ext cx="8534400" cy="5334000"/>
          </a:xfrm>
        </p:spPr>
        <p:txBody>
          <a:bodyPr>
            <a:normAutofit fontScale="77500" lnSpcReduction="20000"/>
          </a:bodyPr>
          <a:lstStyle/>
          <a:p>
            <a:pPr algn="just"/>
            <a:r>
              <a:rPr lang="en-US" dirty="0" smtClean="0"/>
              <a:t>The </a:t>
            </a:r>
            <a:r>
              <a:rPr lang="en-US" dirty="0"/>
              <a:t>peptides LVTVNPFVA and FRTLFGGMS are completely conserved epitopes with super antigenic property</a:t>
            </a:r>
            <a:r>
              <a:rPr lang="en-US" dirty="0" smtClean="0"/>
              <a:t>.</a:t>
            </a:r>
          </a:p>
          <a:p>
            <a:pPr algn="just"/>
            <a:r>
              <a:rPr lang="en-US" dirty="0" smtClean="0"/>
              <a:t> </a:t>
            </a:r>
            <a:r>
              <a:rPr lang="en-US" dirty="0"/>
              <a:t>Identified epitopes LVTVNPFVA and FRTLFGGMS of envelope protein form stable complex with B5102 and DRB1 0405 HLA alleles </a:t>
            </a:r>
            <a:r>
              <a:rPr lang="en-US" dirty="0" smtClean="0"/>
              <a:t>respectively.</a:t>
            </a:r>
          </a:p>
          <a:p>
            <a:pPr algn="just"/>
            <a:r>
              <a:rPr lang="en-US" dirty="0" smtClean="0"/>
              <a:t>Also, smooth </a:t>
            </a:r>
            <a:r>
              <a:rPr lang="en-US" dirty="0"/>
              <a:t>facilitation of epitopes LVTVNPFVA through cTAP1 shows actual acceptance of the epitope in cytosolic antigen processing for further presentation by HLA class I. </a:t>
            </a:r>
            <a:endParaRPr lang="en-US" dirty="0" smtClean="0"/>
          </a:p>
          <a:p>
            <a:pPr algn="just"/>
            <a:r>
              <a:rPr lang="en-US" dirty="0" smtClean="0"/>
              <a:t>Hence </a:t>
            </a:r>
            <a:r>
              <a:rPr lang="en-US" dirty="0"/>
              <a:t>these identified epitopes are most promising as vaccine candidates for JE and can also be useful as diagnostic agents for JE. </a:t>
            </a:r>
            <a:endParaRPr lang="en-US" dirty="0" smtClean="0"/>
          </a:p>
          <a:p>
            <a:pPr algn="just"/>
            <a:r>
              <a:rPr lang="en-US" dirty="0" smtClean="0"/>
              <a:t>Here </a:t>
            </a:r>
            <a:r>
              <a:rPr lang="en-US" dirty="0"/>
              <a:t>we look forward to use these results as a platform for further trails for vaccine development against JE. </a:t>
            </a:r>
            <a:endParaRPr lang="en-IN" dirty="0"/>
          </a:p>
          <a:p>
            <a:pPr algn="just"/>
            <a:endParaRPr lang="en-IN" dirty="0"/>
          </a:p>
        </p:txBody>
      </p:sp>
    </p:spTree>
    <p:extLst>
      <p:ext uri="{BB962C8B-B14F-4D97-AF65-F5344CB8AC3E}">
        <p14:creationId xmlns:p14="http://schemas.microsoft.com/office/powerpoint/2010/main" xmlns="" val="88864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274320" lvl="1" algn="just">
              <a:spcBef>
                <a:spcPts val="600"/>
              </a:spcBef>
              <a:buSzPct val="70000"/>
              <a:buFont typeface="Wingdings"/>
              <a:buChar char=""/>
            </a:pPr>
            <a:r>
              <a:rPr lang="en-IN" sz="1600" dirty="0" smtClean="0"/>
              <a:t>WHO (2015) Weekly epidemiological record. 90: 69–88.</a:t>
            </a:r>
            <a:endParaRPr lang="en-US" sz="1600" dirty="0" smtClean="0"/>
          </a:p>
          <a:p>
            <a:pPr marL="274320" lvl="1" algn="just">
              <a:spcBef>
                <a:spcPts val="600"/>
              </a:spcBef>
              <a:buSzPct val="70000"/>
              <a:buFont typeface="Wingdings"/>
              <a:buChar char=""/>
            </a:pPr>
            <a:r>
              <a:rPr lang="en-IN" sz="1600" dirty="0" smtClean="0"/>
              <a:t>Singh A et al. (2015) A Japanese encephalitis vaccine from India induces durable and cross-protective immunity against temporally and spatially wide-ranging global field strains. Journal of Infectious Diseases (2015): jiv023.</a:t>
            </a:r>
            <a:endParaRPr lang="en-US" sz="1600" dirty="0" smtClean="0"/>
          </a:p>
          <a:p>
            <a:pPr marL="274320" lvl="1" algn="just">
              <a:spcBef>
                <a:spcPts val="600"/>
              </a:spcBef>
              <a:buSzPct val="70000"/>
              <a:buFont typeface="Wingdings"/>
              <a:buChar char=""/>
            </a:pPr>
            <a:r>
              <a:rPr lang="en-IN" sz="1600" dirty="0" smtClean="0"/>
              <a:t>Sharma P, </a:t>
            </a:r>
            <a:r>
              <a:rPr lang="en-IN" sz="1600" dirty="0" err="1" smtClean="0"/>
              <a:t>Saxena</a:t>
            </a:r>
            <a:r>
              <a:rPr lang="en-IN" sz="1600" dirty="0" smtClean="0"/>
              <a:t> K, </a:t>
            </a:r>
            <a:r>
              <a:rPr lang="en-IN" sz="1600" dirty="0" err="1" smtClean="0"/>
              <a:t>Mishra</a:t>
            </a:r>
            <a:r>
              <a:rPr lang="en-IN" sz="1600" dirty="0" smtClean="0"/>
              <a:t> S, Kumar A (2014) A comprehensive analysis of predicted HLA binding peptides of JE viral proteins specific to north Indian Isolates. </a:t>
            </a:r>
            <a:r>
              <a:rPr lang="en-IN" sz="1600" dirty="0" err="1" smtClean="0"/>
              <a:t>Bioinformation</a:t>
            </a:r>
            <a:r>
              <a:rPr lang="en-IN" sz="1600" dirty="0" smtClean="0"/>
              <a:t> 10:334-34.</a:t>
            </a:r>
            <a:endParaRPr lang="en-US" sz="1600" dirty="0" smtClean="0"/>
          </a:p>
          <a:p>
            <a:pPr marL="274320" lvl="1" algn="just">
              <a:spcBef>
                <a:spcPts val="600"/>
              </a:spcBef>
              <a:buSzPct val="70000"/>
              <a:buFont typeface="Wingdings"/>
              <a:buChar char=""/>
            </a:pPr>
            <a:r>
              <a:rPr lang="en-IN" sz="1600" dirty="0" err="1" smtClean="0"/>
              <a:t>Erra</a:t>
            </a:r>
            <a:r>
              <a:rPr lang="en-IN" sz="1600" dirty="0" smtClean="0"/>
              <a:t> EO, </a:t>
            </a:r>
            <a:r>
              <a:rPr lang="en-IN" sz="1600" dirty="0" err="1" smtClean="0"/>
              <a:t>Askling</a:t>
            </a:r>
            <a:r>
              <a:rPr lang="en-IN" sz="1600" dirty="0" smtClean="0"/>
              <a:t> HH, </a:t>
            </a:r>
            <a:r>
              <a:rPr lang="en-IN" sz="1600" dirty="0" err="1" smtClean="0"/>
              <a:t>Rombo</a:t>
            </a:r>
            <a:r>
              <a:rPr lang="en-IN" sz="1600" dirty="0" smtClean="0"/>
              <a:t> L, </a:t>
            </a:r>
            <a:r>
              <a:rPr lang="en-IN" sz="1600" dirty="0" err="1" smtClean="0"/>
              <a:t>Riutta</a:t>
            </a:r>
            <a:r>
              <a:rPr lang="en-IN" sz="1600" dirty="0" smtClean="0"/>
              <a:t> J, </a:t>
            </a:r>
            <a:r>
              <a:rPr lang="en-IN" sz="1600" dirty="0" err="1" smtClean="0"/>
              <a:t>Vene</a:t>
            </a:r>
            <a:r>
              <a:rPr lang="en-IN" sz="1600" dirty="0" smtClean="0"/>
              <a:t> S, </a:t>
            </a:r>
            <a:r>
              <a:rPr lang="en-IN" sz="1600" dirty="0" err="1" smtClean="0"/>
              <a:t>Yoksan</a:t>
            </a:r>
            <a:r>
              <a:rPr lang="en-IN" sz="1600" dirty="0" smtClean="0"/>
              <a:t> S, Lindquist L, </a:t>
            </a:r>
            <a:r>
              <a:rPr lang="en-IN" sz="1600" dirty="0" err="1" smtClean="0"/>
              <a:t>Pakkanen</a:t>
            </a:r>
            <a:r>
              <a:rPr lang="en-IN" sz="1600" dirty="0" smtClean="0"/>
              <a:t> SH, </a:t>
            </a:r>
            <a:r>
              <a:rPr lang="en-IN" sz="1600" dirty="0" err="1" smtClean="0"/>
              <a:t>Huhtamo</a:t>
            </a:r>
            <a:r>
              <a:rPr lang="en-IN" sz="1600" dirty="0" smtClean="0"/>
              <a:t> E, </a:t>
            </a:r>
            <a:r>
              <a:rPr lang="en-IN" sz="1600" dirty="0" err="1" smtClean="0"/>
              <a:t>Vapalahti</a:t>
            </a:r>
            <a:r>
              <a:rPr lang="en-IN" sz="1600" dirty="0" smtClean="0"/>
              <a:t> O, </a:t>
            </a:r>
            <a:r>
              <a:rPr lang="en-IN" sz="1600" dirty="0" err="1" smtClean="0"/>
              <a:t>Kantele</a:t>
            </a:r>
            <a:r>
              <a:rPr lang="en-IN" sz="1600" dirty="0" smtClean="0"/>
              <a:t> A (2012) A single dose of </a:t>
            </a:r>
            <a:r>
              <a:rPr lang="en-IN" sz="1600" dirty="0" err="1" smtClean="0"/>
              <a:t>vero</a:t>
            </a:r>
            <a:r>
              <a:rPr lang="en-IN" sz="1600" dirty="0" smtClean="0"/>
              <a:t> cell-derived Japanese encephalitis (JE) vaccine (</a:t>
            </a:r>
            <a:r>
              <a:rPr lang="en-IN" sz="1600" dirty="0" err="1" smtClean="0"/>
              <a:t>Ixiaro</a:t>
            </a:r>
            <a:r>
              <a:rPr lang="en-IN" sz="1600" dirty="0" smtClean="0"/>
              <a:t>) effectively boosts immunity in </a:t>
            </a:r>
            <a:r>
              <a:rPr lang="en-IN" sz="1600" dirty="0" err="1" smtClean="0"/>
              <a:t>travelers</a:t>
            </a:r>
            <a:r>
              <a:rPr lang="en-IN" sz="1600" dirty="0" smtClean="0"/>
              <a:t> primed with mouse brain-derived JE vaccines. </a:t>
            </a:r>
            <a:r>
              <a:rPr lang="en-IN" sz="1600" dirty="0" err="1" smtClean="0"/>
              <a:t>Clin</a:t>
            </a:r>
            <a:r>
              <a:rPr lang="en-IN" sz="1600" dirty="0" smtClean="0"/>
              <a:t> Infect </a:t>
            </a:r>
            <a:r>
              <a:rPr lang="en-IN" sz="1600" dirty="0" err="1" smtClean="0"/>
              <a:t>Dis</a:t>
            </a:r>
            <a:r>
              <a:rPr lang="en-IN" sz="1600" dirty="0" smtClean="0"/>
              <a:t> 55:825-34.</a:t>
            </a:r>
            <a:endParaRPr lang="en-US" sz="1600" dirty="0" smtClean="0"/>
          </a:p>
          <a:p>
            <a:pPr marL="274320" lvl="1" algn="just">
              <a:spcBef>
                <a:spcPts val="600"/>
              </a:spcBef>
              <a:buSzPct val="70000"/>
              <a:buFont typeface="Wingdings"/>
              <a:buChar char=""/>
            </a:pPr>
            <a:r>
              <a:rPr lang="en-IN" sz="1600" dirty="0" smtClean="0"/>
              <a:t>Tang H, Liu XS, Fang YZ, Pan L, Zhang ZW et al (2012) The epitopes of foot and mouth disease. Asian J </a:t>
            </a:r>
            <a:r>
              <a:rPr lang="en-IN" sz="1600" dirty="0" err="1" smtClean="0"/>
              <a:t>Anim</a:t>
            </a:r>
            <a:r>
              <a:rPr lang="en-IN" sz="1600" dirty="0" smtClean="0"/>
              <a:t> Vet Adv 7:1261–1265.</a:t>
            </a:r>
          </a:p>
          <a:p>
            <a:pPr marL="274320" lvl="1" algn="just">
              <a:spcBef>
                <a:spcPts val="600"/>
              </a:spcBef>
              <a:buSzPct val="70000"/>
              <a:buFont typeface="Wingdings"/>
              <a:buChar char=""/>
            </a:pPr>
            <a:r>
              <a:rPr lang="en-US" sz="1600" dirty="0" err="1" smtClean="0"/>
              <a:t>Procko</a:t>
            </a:r>
            <a:r>
              <a:rPr lang="en-US" sz="1600" dirty="0" smtClean="0"/>
              <a:t> E and </a:t>
            </a:r>
            <a:r>
              <a:rPr lang="en-US" sz="1600" dirty="0" err="1" smtClean="0"/>
              <a:t>Gaudet</a:t>
            </a:r>
            <a:r>
              <a:rPr lang="en-US" sz="1600" dirty="0" smtClean="0"/>
              <a:t> R (2009)  Antigen processing and presentation: </a:t>
            </a:r>
            <a:r>
              <a:rPr lang="en-US" sz="1600" dirty="0" err="1" smtClean="0"/>
              <a:t>TAPping</a:t>
            </a:r>
            <a:r>
              <a:rPr lang="en-US" sz="1600" dirty="0" smtClean="0"/>
              <a:t> into ABC Transporters. Current Opinion in Immunology 21:84–91.</a:t>
            </a:r>
          </a:p>
          <a:p>
            <a:pPr marL="274320" lvl="1" algn="just">
              <a:spcBef>
                <a:spcPts val="600"/>
              </a:spcBef>
              <a:buSzPct val="70000"/>
              <a:buFont typeface="Wingdings"/>
              <a:buChar char=""/>
            </a:pPr>
            <a:endParaRPr lang="en-US" sz="1600"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p:cNvPicPr>
            <a:picLocks noChangeAspect="1" noChangeArrowheads="1"/>
          </p:cNvPicPr>
          <p:nvPr/>
        </p:nvPicPr>
        <p:blipFill>
          <a:blip r:embed="rId3"/>
          <a:srcRect/>
          <a:stretch>
            <a:fillRect/>
          </a:stretch>
        </p:blipFill>
        <p:spPr bwMode="auto">
          <a:xfrm>
            <a:off x="334851" y="1066801"/>
            <a:ext cx="7970949" cy="914400"/>
          </a:xfrm>
          <a:prstGeom prst="rect">
            <a:avLst/>
          </a:prstGeom>
          <a:noFill/>
          <a:ln w="9525">
            <a:noFill/>
            <a:miter lim="800000"/>
            <a:headEnd/>
            <a:tailEnd/>
          </a:ln>
          <a:effectLst/>
        </p:spPr>
      </p:pic>
      <p:pic>
        <p:nvPicPr>
          <p:cNvPr id="61444" name="Picture 4"/>
          <p:cNvPicPr>
            <a:picLocks noChangeAspect="1" noChangeArrowheads="1"/>
          </p:cNvPicPr>
          <p:nvPr/>
        </p:nvPicPr>
        <p:blipFill>
          <a:blip r:embed="rId4"/>
          <a:srcRect/>
          <a:stretch>
            <a:fillRect/>
          </a:stretch>
        </p:blipFill>
        <p:spPr bwMode="auto">
          <a:xfrm>
            <a:off x="1828800" y="2028825"/>
            <a:ext cx="4800600" cy="4676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srcRect/>
          <a:stretch>
            <a:fillRect/>
          </a:stretch>
        </p:blipFill>
        <p:spPr bwMode="auto">
          <a:xfrm>
            <a:off x="133350" y="228600"/>
            <a:ext cx="870585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4">
              <a:buNone/>
            </a:pPr>
            <a:r>
              <a:rPr lang="en-US" sz="5800" dirty="0" smtClean="0"/>
              <a:t>	</a:t>
            </a:r>
          </a:p>
          <a:p>
            <a:pPr lvl="4">
              <a:buNone/>
            </a:pPr>
            <a:r>
              <a:rPr lang="en-US" sz="5800" dirty="0" smtClean="0">
                <a:latin typeface="Algerian" pitchFamily="82" charset="0"/>
              </a:rPr>
              <a:t>	  </a:t>
            </a:r>
            <a:r>
              <a:rPr lang="en-US" sz="5800" dirty="0" smtClean="0">
                <a:solidFill>
                  <a:schemeClr val="accent1"/>
                </a:solidFill>
                <a:latin typeface="Algerian" pitchFamily="82" charset="0"/>
              </a:rPr>
              <a:t>Thank you</a:t>
            </a:r>
            <a:endParaRPr lang="en-US" dirty="0" smtClean="0">
              <a:solidFill>
                <a:schemeClr val="accent1"/>
              </a:solidFill>
            </a:endParaRPr>
          </a:p>
          <a:p>
            <a:pPr lvl="7">
              <a:buNone/>
            </a:pPr>
            <a:r>
              <a:rPr lang="en-US" sz="6000" dirty="0" smtClean="0">
                <a:latin typeface="Algerian" pitchFamily="82" charset="0"/>
              </a:rPr>
              <a:t>(</a:t>
            </a:r>
            <a:r>
              <a:rPr lang="en-US" sz="6000" dirty="0" err="1" smtClean="0">
                <a:latin typeface="Algerian" pitchFamily="82" charset="0"/>
              </a:rPr>
              <a:t>Shokran</a:t>
            </a:r>
            <a:r>
              <a:rPr lang="en-US" sz="6000" dirty="0" smtClean="0">
                <a:latin typeface="Algerian" pitchFamily="82" charset="0"/>
              </a:rPr>
              <a:t>)</a:t>
            </a:r>
            <a:r>
              <a:rPr lang="en-US" dirty="0" smtClean="0"/>
              <a:t>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657</TotalTime>
  <Words>1123</Words>
  <Application>Microsoft Office PowerPoint</Application>
  <PresentationFormat>On-screen Show (4:3)</PresentationFormat>
  <Paragraphs>108</Paragraphs>
  <Slides>26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Trek</vt:lpstr>
      <vt:lpstr>Microsoft Office Word Document</vt:lpstr>
      <vt:lpstr> An Immunoinformatics analysis and structure based modeling of potential HLA class II allele binding T cell epitopes for vaccine design of JE  </vt:lpstr>
      <vt:lpstr>Slide 2</vt:lpstr>
      <vt:lpstr>Epidemiology</vt:lpstr>
      <vt:lpstr>Slide 4</vt:lpstr>
      <vt:lpstr>Slide 5</vt:lpstr>
      <vt:lpstr>Seen in picture is a man rushing his child to a hospital in Ghorakpur, U.P. , India) </vt:lpstr>
      <vt:lpstr>Current status of Vaccine for JE virus</vt:lpstr>
      <vt:lpstr>Slide 8</vt:lpstr>
      <vt:lpstr>MHC I and MHC II antigen presentation</vt:lpstr>
      <vt:lpstr>Slide 10</vt:lpstr>
      <vt:lpstr>Slide 11</vt:lpstr>
      <vt:lpstr>Slide 12</vt:lpstr>
      <vt:lpstr>Identification of HLA alleles and TAP binding epitopes and their conservancy study</vt:lpstr>
      <vt:lpstr>Slide 14</vt:lpstr>
      <vt:lpstr>Slide 15</vt:lpstr>
      <vt:lpstr>Slide 16</vt:lpstr>
      <vt:lpstr>Molecular modeling of the identified epitopes and HLA I/II allele</vt:lpstr>
      <vt:lpstr>Molecular docking of identified epitopes and HLA I/II allele. </vt:lpstr>
      <vt:lpstr>Slide 19</vt:lpstr>
      <vt:lpstr>Molecular dynamics simulation of identified epitopes and HLA I/II allele. </vt:lpstr>
      <vt:lpstr>Slide 21</vt:lpstr>
      <vt:lpstr>Conclusion</vt:lpstr>
      <vt:lpstr>References</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Immunoinformatics based identification of noble vaccine T cell epitopes of JEV showing smooth passage through cTAP1 </dc:title>
  <dc:creator>Divya</dc:creator>
  <cp:lastModifiedBy>a</cp:lastModifiedBy>
  <cp:revision>110</cp:revision>
  <dcterms:created xsi:type="dcterms:W3CDTF">2006-08-16T00:00:00Z</dcterms:created>
  <dcterms:modified xsi:type="dcterms:W3CDTF">2015-09-29T04:12:29Z</dcterms:modified>
</cp:coreProperties>
</file>