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961" r:id="rId2"/>
  </p:sldMasterIdLst>
  <p:notesMasterIdLst>
    <p:notesMasterId r:id="rId27"/>
  </p:notesMasterIdLst>
  <p:handoutMasterIdLst>
    <p:handoutMasterId r:id="rId28"/>
  </p:handoutMasterIdLst>
  <p:sldIdLst>
    <p:sldId id="300" r:id="rId3"/>
    <p:sldId id="348" r:id="rId4"/>
    <p:sldId id="349" r:id="rId5"/>
    <p:sldId id="350" r:id="rId6"/>
    <p:sldId id="351" r:id="rId7"/>
    <p:sldId id="352" r:id="rId8"/>
    <p:sldId id="353" r:id="rId9"/>
    <p:sldId id="308" r:id="rId10"/>
    <p:sldId id="298" r:id="rId11"/>
    <p:sldId id="346" r:id="rId12"/>
    <p:sldId id="309" r:id="rId13"/>
    <p:sldId id="358" r:id="rId14"/>
    <p:sldId id="315" r:id="rId15"/>
    <p:sldId id="316" r:id="rId16"/>
    <p:sldId id="321" r:id="rId17"/>
    <p:sldId id="322" r:id="rId18"/>
    <p:sldId id="323" r:id="rId19"/>
    <p:sldId id="324" r:id="rId20"/>
    <p:sldId id="325" r:id="rId21"/>
    <p:sldId id="354" r:id="rId22"/>
    <p:sldId id="343" r:id="rId23"/>
    <p:sldId id="356" r:id="rId24"/>
    <p:sldId id="337" r:id="rId25"/>
    <p:sldId id="340" r:id="rId2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lr>
        <a:schemeClr val="tx2"/>
      </a:buClr>
      <a:buSzPct val="70000"/>
      <a:buFont typeface="Wingdings" pitchFamily="2" charset="2"/>
      <a:buChar char="l"/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426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800000"/>
    <a:srgbClr val="FF0000"/>
    <a:srgbClr val="CC0000"/>
    <a:srgbClr val="FF7C80"/>
    <a:srgbClr val="FF5050"/>
    <a:srgbClr val="000000"/>
    <a:srgbClr val="F8F8F8"/>
    <a:srgbClr val="80808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86355" autoAdjust="0"/>
  </p:normalViewPr>
  <p:slideViewPr>
    <p:cSldViewPr showGuides="1">
      <p:cViewPr>
        <p:scale>
          <a:sx n="91" d="100"/>
          <a:sy n="91" d="100"/>
        </p:scale>
        <p:origin x="-804" y="498"/>
      </p:cViewPr>
      <p:guideLst>
        <p:guide orient="horz" pos="2160"/>
        <p:guide pos="242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0569677546598"/>
          <c:y val="0.10074448383765262"/>
          <c:w val="0.75297287528347745"/>
          <c:h val="0.62407665657672784"/>
        </c:manualLayout>
      </c:layout>
      <c:lineChart>
        <c:grouping val="standar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ischaemic stroke</c:v>
                </c:pt>
              </c:strCache>
            </c:strRef>
          </c:tx>
          <c:spPr>
            <a:ln w="2857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Hárok1!$A$2:$A$6</c:f>
              <c:strCache>
                <c:ptCount val="5"/>
                <c:pt idx="0">
                  <c:v>20-44</c:v>
                </c:pt>
                <c:pt idx="1">
                  <c:v>45-54</c:v>
                </c:pt>
                <c:pt idx="2">
                  <c:v>55-64</c:v>
                </c:pt>
                <c:pt idx="3">
                  <c:v>65-74</c:v>
                </c:pt>
                <c:pt idx="4">
                  <c:v>75-84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0.5</c:v>
                </c:pt>
                <c:pt idx="1">
                  <c:v>1.4</c:v>
                </c:pt>
                <c:pt idx="2">
                  <c:v>2.9</c:v>
                </c:pt>
                <c:pt idx="3">
                  <c:v>7.7</c:v>
                </c:pt>
                <c:pt idx="4">
                  <c:v>13.5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myocardial infarction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strRef>
              <c:f>Hárok1!$A$2:$A$6</c:f>
              <c:strCache>
                <c:ptCount val="5"/>
                <c:pt idx="0">
                  <c:v>20-44</c:v>
                </c:pt>
                <c:pt idx="1">
                  <c:v>45-54</c:v>
                </c:pt>
                <c:pt idx="2">
                  <c:v>55-64</c:v>
                </c:pt>
                <c:pt idx="3">
                  <c:v>65-74</c:v>
                </c:pt>
                <c:pt idx="4">
                  <c:v>75-84</c:v>
                </c:pt>
              </c:strCache>
            </c:strRef>
          </c:cat>
          <c:val>
            <c:numRef>
              <c:f>Hárok1!$C$2:$C$6</c:f>
              <c:numCache>
                <c:formatCode>General</c:formatCode>
                <c:ptCount val="5"/>
                <c:pt idx="0">
                  <c:v>0.8</c:v>
                </c:pt>
                <c:pt idx="1">
                  <c:v>2</c:v>
                </c:pt>
                <c:pt idx="2">
                  <c:v>3.8</c:v>
                </c:pt>
                <c:pt idx="3">
                  <c:v>6.7</c:v>
                </c:pt>
                <c:pt idx="4">
                  <c:v>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DVT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Hárok1!$A$2:$A$6</c:f>
              <c:strCache>
                <c:ptCount val="5"/>
                <c:pt idx="0">
                  <c:v>20-44</c:v>
                </c:pt>
                <c:pt idx="1">
                  <c:v>45-54</c:v>
                </c:pt>
                <c:pt idx="2">
                  <c:v>55-64</c:v>
                </c:pt>
                <c:pt idx="3">
                  <c:v>65-74</c:v>
                </c:pt>
                <c:pt idx="4">
                  <c:v>75-84</c:v>
                </c:pt>
              </c:strCache>
            </c:strRef>
          </c:cat>
          <c:val>
            <c:numRef>
              <c:f>Hárok1!$D$2:$D$6</c:f>
              <c:numCache>
                <c:formatCode>General</c:formatCode>
                <c:ptCount val="5"/>
                <c:pt idx="0">
                  <c:v>0.55000000000000004</c:v>
                </c:pt>
                <c:pt idx="1">
                  <c:v>1.22</c:v>
                </c:pt>
                <c:pt idx="2">
                  <c:v>2.0299999999999998</c:v>
                </c:pt>
                <c:pt idx="3">
                  <c:v>3.47</c:v>
                </c:pt>
                <c:pt idx="4">
                  <c:v>7.26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PE +/- DVT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Hárok1!$A$2:$A$6</c:f>
              <c:strCache>
                <c:ptCount val="5"/>
                <c:pt idx="0">
                  <c:v>20-44</c:v>
                </c:pt>
                <c:pt idx="1">
                  <c:v>45-54</c:v>
                </c:pt>
                <c:pt idx="2">
                  <c:v>55-64</c:v>
                </c:pt>
                <c:pt idx="3">
                  <c:v>65-74</c:v>
                </c:pt>
                <c:pt idx="4">
                  <c:v>75-84</c:v>
                </c:pt>
              </c:strCache>
            </c:strRef>
          </c:cat>
          <c:val>
            <c:numRef>
              <c:f>Hárok1!$E$2:$E$6</c:f>
              <c:numCache>
                <c:formatCode>General</c:formatCode>
                <c:ptCount val="5"/>
                <c:pt idx="0">
                  <c:v>0.53</c:v>
                </c:pt>
                <c:pt idx="1">
                  <c:v>0.31</c:v>
                </c:pt>
                <c:pt idx="2">
                  <c:v>1.1000000000000001</c:v>
                </c:pt>
                <c:pt idx="3">
                  <c:v>2.42</c:v>
                </c:pt>
                <c:pt idx="4">
                  <c:v>3.95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678208"/>
        <c:axId val="35226752"/>
      </c:lineChart>
      <c:catAx>
        <c:axId val="356782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 b="0" i="1"/>
                </a:pPr>
                <a:r>
                  <a:rPr lang="sk-SK" b="0" i="1" dirty="0" err="1" smtClean="0"/>
                  <a:t>age</a:t>
                </a:r>
                <a:r>
                  <a:rPr lang="sk-SK" b="0" i="1" dirty="0" smtClean="0"/>
                  <a:t> </a:t>
                </a:r>
                <a:r>
                  <a:rPr lang="en-US" b="0" i="1" dirty="0" smtClean="0">
                    <a:latin typeface="Arial Narrow" panose="020B0606020202030204" pitchFamily="34" charset="0"/>
                  </a:rPr>
                  <a:t>[</a:t>
                </a:r>
                <a:r>
                  <a:rPr lang="sk-SK" b="0" i="1" dirty="0" err="1" smtClean="0">
                    <a:latin typeface="Arial Narrow" panose="020B0606020202030204" pitchFamily="34" charset="0"/>
                  </a:rPr>
                  <a:t>years</a:t>
                </a:r>
                <a:r>
                  <a:rPr lang="en-US" b="0" i="1" dirty="0" smtClean="0">
                    <a:latin typeface="Arial Narrow" panose="020B0606020202030204" pitchFamily="34" charset="0"/>
                  </a:rPr>
                  <a:t>]</a:t>
                </a:r>
                <a:endParaRPr lang="sk-SK" b="0" i="1" dirty="0">
                  <a:latin typeface="Arial Narrow" panose="020B0606020202030204" pitchFamily="34" charset="0"/>
                </a:endParaRP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35226752"/>
        <c:crosses val="autoZero"/>
        <c:auto val="1"/>
        <c:lblAlgn val="ctr"/>
        <c:lblOffset val="10"/>
        <c:tickLblSkip val="1"/>
        <c:noMultiLvlLbl val="0"/>
      </c:catAx>
      <c:valAx>
        <c:axId val="35226752"/>
        <c:scaling>
          <c:orientation val="minMax"/>
          <c:max val="1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 i="1"/>
                </a:pPr>
                <a:r>
                  <a:rPr lang="sk-SK" b="0" i="1" dirty="0" err="1" smtClean="0"/>
                  <a:t>incidence</a:t>
                </a:r>
                <a:r>
                  <a:rPr lang="sk-SK" b="0" i="1" dirty="0" smtClean="0"/>
                  <a:t> in </a:t>
                </a:r>
                <a:r>
                  <a:rPr lang="sk-SK" b="0" i="1" dirty="0" err="1" smtClean="0"/>
                  <a:t>men</a:t>
                </a:r>
                <a:r>
                  <a:rPr lang="sk-SK" b="0" i="1" dirty="0" smtClean="0"/>
                  <a:t> </a:t>
                </a:r>
                <a:r>
                  <a:rPr lang="en-US" b="0" i="1" dirty="0">
                    <a:latin typeface="Arial Narrow" panose="020B0606020202030204" pitchFamily="34" charset="0"/>
                  </a:rPr>
                  <a:t>[</a:t>
                </a:r>
                <a:r>
                  <a:rPr lang="sk-SK" b="0" i="1" dirty="0">
                    <a:latin typeface="Arial Narrow" panose="020B0606020202030204" pitchFamily="34" charset="0"/>
                  </a:rPr>
                  <a:t>1000 / </a:t>
                </a:r>
                <a:r>
                  <a:rPr lang="sk-SK" b="0" i="1" dirty="0" err="1" smtClean="0">
                    <a:latin typeface="Arial Narrow" panose="020B0606020202030204" pitchFamily="34" charset="0"/>
                  </a:rPr>
                  <a:t>year</a:t>
                </a:r>
                <a:r>
                  <a:rPr lang="en-US" b="0" i="1" dirty="0" smtClean="0">
                    <a:latin typeface="Arial Narrow" panose="020B0606020202030204" pitchFamily="34" charset="0"/>
                  </a:rPr>
                  <a:t>]</a:t>
                </a:r>
                <a:endParaRPr lang="sk-SK" b="0" i="1" dirty="0">
                  <a:latin typeface="Arial Narrow" panose="020B0606020202030204" pitchFamily="34" charset="0"/>
                </a:endParaRPr>
              </a:p>
            </c:rich>
          </c:tx>
          <c:layout>
            <c:manualLayout>
              <c:xMode val="edge"/>
              <c:yMode val="edge"/>
              <c:x val="6.554317280520458E-2"/>
              <c:y val="0.1879291334037533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35678208"/>
        <c:crosses val="autoZero"/>
        <c:crossBetween val="between"/>
        <c:majorUnit val="5"/>
      </c:valAx>
      <c:spPr>
        <a:ln>
          <a:solidFill>
            <a:schemeClr val="bg1">
              <a:lumMod val="50000"/>
            </a:schemeClr>
          </a:solidFill>
          <a:bevel/>
        </a:ln>
      </c:spPr>
    </c:plotArea>
    <c:legend>
      <c:legendPos val="t"/>
      <c:layout>
        <c:manualLayout>
          <c:xMode val="edge"/>
          <c:yMode val="edge"/>
          <c:x val="0.12949519670038134"/>
          <c:y val="3.5020043229991422E-2"/>
          <c:w val="0.76015586223283926"/>
          <c:h val="5.532284435548598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08952529484499"/>
          <c:y val="0.10074448383765262"/>
          <c:w val="0.7619086389032792"/>
          <c:h val="0.62407665657672784"/>
        </c:manualLayout>
      </c:layout>
      <c:lineChart>
        <c:grouping val="standar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men - general population (developed countries)</c:v>
                </c:pt>
              </c:strCache>
            </c:strRef>
          </c:tx>
          <c:spPr>
            <a:ln w="28575">
              <a:solidFill>
                <a:srgbClr val="339933"/>
              </a:solidFill>
            </a:ln>
          </c:spPr>
          <c:marker>
            <c:symbol val="none"/>
          </c:marker>
          <c:cat>
            <c:strRef>
              <c:f>Hárok1!$A$2:$A$7</c:f>
              <c:strCache>
                <c:ptCount val="6"/>
                <c:pt idx="0">
                  <c:v>before 1930</c:v>
                </c:pt>
                <c:pt idx="1">
                  <c:v>1930-50s</c:v>
                </c:pt>
                <c:pt idx="2">
                  <c:v>1960s</c:v>
                </c:pt>
                <c:pt idx="3">
                  <c:v>1970-80s</c:v>
                </c:pt>
                <c:pt idx="4">
                  <c:v>1980-90s</c:v>
                </c:pt>
                <c:pt idx="5">
                  <c:v>after 2000</c:v>
                </c:pt>
              </c:strCache>
            </c:strRef>
          </c:cat>
          <c:val>
            <c:numRef>
              <c:f>Hárok1!$B$2:$B$7</c:f>
              <c:numCache>
                <c:formatCode>General</c:formatCode>
                <c:ptCount val="6"/>
                <c:pt idx="0">
                  <c:v>55</c:v>
                </c:pt>
                <c:pt idx="1">
                  <c:v>65</c:v>
                </c:pt>
                <c:pt idx="2">
                  <c:v>68</c:v>
                </c:pt>
                <c:pt idx="3">
                  <c:v>71</c:v>
                </c:pt>
                <c:pt idx="4">
                  <c:v>75</c:v>
                </c:pt>
                <c:pt idx="5">
                  <c:v>76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PWH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Hárok1!$A$2:$A$7</c:f>
              <c:strCache>
                <c:ptCount val="6"/>
                <c:pt idx="0">
                  <c:v>before 1930</c:v>
                </c:pt>
                <c:pt idx="1">
                  <c:v>1930-50s</c:v>
                </c:pt>
                <c:pt idx="2">
                  <c:v>1960s</c:v>
                </c:pt>
                <c:pt idx="3">
                  <c:v>1970-80s</c:v>
                </c:pt>
                <c:pt idx="4">
                  <c:v>1980-90s</c:v>
                </c:pt>
                <c:pt idx="5">
                  <c:v>after 2000</c:v>
                </c:pt>
              </c:strCache>
            </c:strRef>
          </c:cat>
          <c:val>
            <c:numRef>
              <c:f>Hárok1!$C$2:$C$7</c:f>
              <c:numCache>
                <c:formatCode>General</c:formatCode>
                <c:ptCount val="6"/>
                <c:pt idx="0">
                  <c:v>16.5</c:v>
                </c:pt>
                <c:pt idx="1">
                  <c:v>20</c:v>
                </c:pt>
                <c:pt idx="2">
                  <c:v>40</c:v>
                </c:pt>
                <c:pt idx="3">
                  <c:v>67</c:v>
                </c:pt>
                <c:pt idx="4">
                  <c:v>40</c:v>
                </c:pt>
                <c:pt idx="5">
                  <c:v>70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53312"/>
        <c:axId val="35229056"/>
      </c:lineChart>
      <c:catAx>
        <c:axId val="870533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35229056"/>
        <c:crosses val="autoZero"/>
        <c:auto val="1"/>
        <c:lblAlgn val="ctr"/>
        <c:lblOffset val="1000"/>
        <c:noMultiLvlLbl val="0"/>
      </c:catAx>
      <c:valAx>
        <c:axId val="352290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 i="1">
                    <a:latin typeface="Arial" pitchFamily="34" charset="0"/>
                    <a:cs typeface="Arial" pitchFamily="34" charset="0"/>
                  </a:defRPr>
                </a:pPr>
                <a:r>
                  <a:rPr lang="sk-SK" sz="1800" b="0" i="1" dirty="0" err="1" smtClean="0">
                    <a:latin typeface="Arial" pitchFamily="34" charset="0"/>
                    <a:cs typeface="Arial" pitchFamily="34" charset="0"/>
                  </a:rPr>
                  <a:t>life</a:t>
                </a:r>
                <a:r>
                  <a:rPr lang="sk-SK" sz="1800" b="0" i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sk-SK" sz="1800" b="0" i="1" dirty="0" err="1" smtClean="0">
                    <a:latin typeface="Arial" pitchFamily="34" charset="0"/>
                    <a:cs typeface="Arial" pitchFamily="34" charset="0"/>
                  </a:rPr>
                  <a:t>expectancy</a:t>
                </a:r>
                <a:r>
                  <a:rPr lang="sk-SK" sz="1800" b="0" i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="0" i="1" dirty="0" smtClean="0">
                    <a:latin typeface="Arial Narrow" panose="020B0606020202030204" pitchFamily="34" charset="0"/>
                    <a:cs typeface="Arial" pitchFamily="34" charset="0"/>
                  </a:rPr>
                  <a:t>[</a:t>
                </a:r>
                <a:r>
                  <a:rPr lang="sk-SK" sz="1600" b="0" i="1" dirty="0" err="1" smtClean="0">
                    <a:latin typeface="Arial Narrow" panose="020B0606020202030204" pitchFamily="34" charset="0"/>
                    <a:cs typeface="Arial" pitchFamily="34" charset="0"/>
                  </a:rPr>
                  <a:t>years</a:t>
                </a:r>
                <a:r>
                  <a:rPr lang="en-US" sz="1600" b="0" i="1" dirty="0" smtClean="0">
                    <a:latin typeface="Arial Narrow" panose="020B0606020202030204" pitchFamily="34" charset="0"/>
                    <a:cs typeface="Arial" pitchFamily="34" charset="0"/>
                  </a:rPr>
                  <a:t>]</a:t>
                </a:r>
                <a:endParaRPr lang="sk-SK" sz="1600" b="0" i="1" dirty="0">
                  <a:latin typeface="Arial Narrow" panose="020B0606020202030204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7.8308549404922365E-2"/>
              <c:y val="0.2042718202444160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7053312"/>
        <c:crosses val="autoZero"/>
        <c:crossBetween val="between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48437266617253605"/>
          <c:y val="4.6693390973321898E-3"/>
          <c:w val="0.43616045213958771"/>
          <c:h val="0.11368958307213835"/>
        </c:manualLayout>
      </c:layout>
      <c:overlay val="0"/>
      <c:txPr>
        <a:bodyPr/>
        <a:lstStyle/>
        <a:p>
          <a:pPr>
            <a:defRPr sz="1800">
              <a:latin typeface="Arial Narrow" panose="020B0606020202030204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0569677546587"/>
          <c:y val="0.1007444838376526"/>
          <c:w val="0.75297287528347678"/>
          <c:h val="0.329908293444799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0-18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Hárok1!$A$2:$A$7</c:f>
              <c:strCache>
                <c:ptCount val="6"/>
                <c:pt idx="0">
                  <c:v>world</c:v>
                </c:pt>
                <c:pt idx="1">
                  <c:v>EU</c:v>
                </c:pt>
                <c:pt idx="2">
                  <c:v>UK</c:v>
                </c:pt>
                <c:pt idx="3">
                  <c:v>USA</c:v>
                </c:pt>
                <c:pt idx="4">
                  <c:v>CAN</c:v>
                </c:pt>
                <c:pt idx="5">
                  <c:v>AUS</c:v>
                </c:pt>
              </c:strCache>
            </c:strRef>
          </c:cat>
          <c:val>
            <c:numRef>
              <c:f>Hárok1!$B$2:$B$7</c:f>
              <c:numCache>
                <c:formatCode>General</c:formatCode>
                <c:ptCount val="6"/>
                <c:pt idx="0">
                  <c:v>39</c:v>
                </c:pt>
                <c:pt idx="1">
                  <c:v>22</c:v>
                </c:pt>
                <c:pt idx="2">
                  <c:v>28</c:v>
                </c:pt>
                <c:pt idx="3">
                  <c:v>45</c:v>
                </c:pt>
                <c:pt idx="4">
                  <c:v>26</c:v>
                </c:pt>
                <c:pt idx="5">
                  <c:v>28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19-44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Hárok1!$A$2:$A$7</c:f>
              <c:strCache>
                <c:ptCount val="6"/>
                <c:pt idx="0">
                  <c:v>world</c:v>
                </c:pt>
                <c:pt idx="1">
                  <c:v>EU</c:v>
                </c:pt>
                <c:pt idx="2">
                  <c:v>UK</c:v>
                </c:pt>
                <c:pt idx="3">
                  <c:v>USA</c:v>
                </c:pt>
                <c:pt idx="4">
                  <c:v>CAN</c:v>
                </c:pt>
                <c:pt idx="5">
                  <c:v>AUS</c:v>
                </c:pt>
              </c:strCache>
            </c:strRef>
          </c:cat>
          <c:val>
            <c:numRef>
              <c:f>Hárok1!$C$2:$C$7</c:f>
              <c:numCache>
                <c:formatCode>General</c:formatCode>
                <c:ptCount val="6"/>
                <c:pt idx="0">
                  <c:v>44</c:v>
                </c:pt>
                <c:pt idx="1">
                  <c:v>45</c:v>
                </c:pt>
                <c:pt idx="2">
                  <c:v>38</c:v>
                </c:pt>
                <c:pt idx="3">
                  <c:v>38</c:v>
                </c:pt>
                <c:pt idx="4">
                  <c:v>41</c:v>
                </c:pt>
                <c:pt idx="5">
                  <c:v>40</c:v>
                </c:pt>
              </c:numCache>
            </c:numRef>
          </c:val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45+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world</c:v>
                </c:pt>
                <c:pt idx="1">
                  <c:v>EU</c:v>
                </c:pt>
                <c:pt idx="2">
                  <c:v>UK</c:v>
                </c:pt>
                <c:pt idx="3">
                  <c:v>USA</c:v>
                </c:pt>
                <c:pt idx="4">
                  <c:v>CAN</c:v>
                </c:pt>
                <c:pt idx="5">
                  <c:v>AUS</c:v>
                </c:pt>
              </c:strCache>
            </c:strRef>
          </c:cat>
          <c:val>
            <c:numRef>
              <c:f>Hárok1!$D$2:$D$7</c:f>
              <c:numCache>
                <c:formatCode>General</c:formatCode>
                <c:ptCount val="6"/>
                <c:pt idx="0">
                  <c:v>17</c:v>
                </c:pt>
                <c:pt idx="1">
                  <c:v>33</c:v>
                </c:pt>
                <c:pt idx="2">
                  <c:v>34</c:v>
                </c:pt>
                <c:pt idx="3">
                  <c:v>17</c:v>
                </c:pt>
                <c:pt idx="4">
                  <c:v>33</c:v>
                </c:pt>
                <c:pt idx="5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overlap val="100"/>
        <c:axId val="87052800"/>
        <c:axId val="35232512"/>
      </c:barChart>
      <c:catAx>
        <c:axId val="87052800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35232512"/>
        <c:crosses val="autoZero"/>
        <c:auto val="1"/>
        <c:lblAlgn val="ctr"/>
        <c:lblOffset val="10"/>
        <c:noMultiLvlLbl val="0"/>
      </c:catAx>
      <c:valAx>
        <c:axId val="35232512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7052800"/>
        <c:crosses val="autoZero"/>
        <c:crossBetween val="between"/>
        <c:majorUnit val="2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0569677546587"/>
          <c:y val="0.1007444838376526"/>
          <c:w val="0.75297287528347678"/>
          <c:h val="0.339246971639463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0-18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Hárok1!$A$2:$A$7</c:f>
              <c:strCache>
                <c:ptCount val="6"/>
                <c:pt idx="0">
                  <c:v>spolu</c:v>
                </c:pt>
                <c:pt idx="1">
                  <c:v>EU</c:v>
                </c:pt>
                <c:pt idx="2">
                  <c:v>UK</c:v>
                </c:pt>
                <c:pt idx="3">
                  <c:v>USA</c:v>
                </c:pt>
                <c:pt idx="4">
                  <c:v>CAN</c:v>
                </c:pt>
                <c:pt idx="5">
                  <c:v>AUS</c:v>
                </c:pt>
              </c:strCache>
            </c:strRef>
          </c:cat>
          <c:val>
            <c:numRef>
              <c:f>Hárok1!$B$2:$B$7</c:f>
              <c:numCache>
                <c:formatCode>General</c:formatCode>
                <c:ptCount val="6"/>
                <c:pt idx="0">
                  <c:v>37</c:v>
                </c:pt>
                <c:pt idx="1">
                  <c:v>24</c:v>
                </c:pt>
                <c:pt idx="2">
                  <c:v>27</c:v>
                </c:pt>
                <c:pt idx="3">
                  <c:v>44</c:v>
                </c:pt>
                <c:pt idx="4">
                  <c:v>20</c:v>
                </c:pt>
                <c:pt idx="5">
                  <c:v>24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19-44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Hárok1!$A$2:$A$7</c:f>
              <c:strCache>
                <c:ptCount val="6"/>
                <c:pt idx="0">
                  <c:v>spolu</c:v>
                </c:pt>
                <c:pt idx="1">
                  <c:v>EU</c:v>
                </c:pt>
                <c:pt idx="2">
                  <c:v>UK</c:v>
                </c:pt>
                <c:pt idx="3">
                  <c:v>USA</c:v>
                </c:pt>
                <c:pt idx="4">
                  <c:v>CAN</c:v>
                </c:pt>
                <c:pt idx="5">
                  <c:v>AUS</c:v>
                </c:pt>
              </c:strCache>
            </c:strRef>
          </c:cat>
          <c:val>
            <c:numRef>
              <c:f>Hárok1!$C$2:$C$7</c:f>
              <c:numCache>
                <c:formatCode>General</c:formatCode>
                <c:ptCount val="6"/>
                <c:pt idx="0">
                  <c:v>44</c:v>
                </c:pt>
                <c:pt idx="1">
                  <c:v>43</c:v>
                </c:pt>
                <c:pt idx="2">
                  <c:v>41</c:v>
                </c:pt>
                <c:pt idx="3">
                  <c:v>35</c:v>
                </c:pt>
                <c:pt idx="4">
                  <c:v>42</c:v>
                </c:pt>
                <c:pt idx="5">
                  <c:v>42</c:v>
                </c:pt>
              </c:numCache>
            </c:numRef>
          </c:val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45+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fld id="{79913F41-D61A-4A13-A6D1-2478D6F018F0}" type="VALUE">
                      <a:rPr lang="en-US" smtClean="0"/>
                      <a:pPr/>
                      <a:t>[HODNOTA]</a:t>
                    </a:fld>
                    <a:endParaRPr lang="sk-SK"/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spolu</c:v>
                </c:pt>
                <c:pt idx="1">
                  <c:v>EU</c:v>
                </c:pt>
                <c:pt idx="2">
                  <c:v>UK</c:v>
                </c:pt>
                <c:pt idx="3">
                  <c:v>USA</c:v>
                </c:pt>
                <c:pt idx="4">
                  <c:v>CAN</c:v>
                </c:pt>
                <c:pt idx="5">
                  <c:v>AUS</c:v>
                </c:pt>
              </c:strCache>
            </c:strRef>
          </c:cat>
          <c:val>
            <c:numRef>
              <c:f>Hárok1!$D$2:$D$7</c:f>
              <c:numCache>
                <c:formatCode>General</c:formatCode>
                <c:ptCount val="6"/>
                <c:pt idx="0">
                  <c:v>19</c:v>
                </c:pt>
                <c:pt idx="1">
                  <c:v>33</c:v>
                </c:pt>
                <c:pt idx="2">
                  <c:v>32</c:v>
                </c:pt>
                <c:pt idx="3">
                  <c:v>21</c:v>
                </c:pt>
                <c:pt idx="4">
                  <c:v>38</c:v>
                </c:pt>
                <c:pt idx="5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overlap val="100"/>
        <c:axId val="83707392"/>
        <c:axId val="35233088"/>
      </c:barChart>
      <c:catAx>
        <c:axId val="8370739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35233088"/>
        <c:crosses val="autoZero"/>
        <c:auto val="1"/>
        <c:lblAlgn val="ctr"/>
        <c:lblOffset val="10"/>
        <c:noMultiLvlLbl val="0"/>
      </c:catAx>
      <c:valAx>
        <c:axId val="35233088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3707392"/>
        <c:crosses val="autoZero"/>
        <c:crossBetween val="between"/>
        <c:majorUnit val="20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4313414722158058"/>
          <c:y val="0.52726765350268445"/>
          <c:w val="0.19881601634611498"/>
          <c:h val="5.01571581887523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7607446206216E-2"/>
          <c:y val="4.2919766211186636E-2"/>
          <c:w val="0.93690673882940123"/>
          <c:h val="0.722094646127272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celá populácia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0.3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1.1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3.8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7.7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16.1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41.7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≤ 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60-69</c:v>
                </c:pt>
                <c:pt idx="5">
                  <c:v>≥ 70</c:v>
                </c:pt>
              </c:strCache>
            </c:strRef>
          </c:cat>
          <c:val>
            <c:numRef>
              <c:f>Hárok1!$B$2:$B$7</c:f>
              <c:numCache>
                <c:formatCode>General</c:formatCode>
                <c:ptCount val="6"/>
                <c:pt idx="0">
                  <c:v>0.30000000000000016</c:v>
                </c:pt>
                <c:pt idx="1">
                  <c:v>1.1000000000000001</c:v>
                </c:pt>
                <c:pt idx="2">
                  <c:v>3.8</c:v>
                </c:pt>
                <c:pt idx="3">
                  <c:v>7.7</c:v>
                </c:pt>
                <c:pt idx="4">
                  <c:v>16.100000000000001</c:v>
                </c:pt>
                <c:pt idx="5">
                  <c:v>41.7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hemofilici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0.4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0AC922A-F6E6-4654-89B4-C57D64F7100E}" type="VALUE">
                      <a:rPr lang="en-US" smtClean="0"/>
                      <a:pPr/>
                      <a:t>[HODNOTA]</a:t>
                    </a:fld>
                    <a:r>
                      <a:rPr lang="en-US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7.8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18.2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34.7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61.9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≤ 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60-69</c:v>
                </c:pt>
                <c:pt idx="5">
                  <c:v>≥ 70</c:v>
                </c:pt>
              </c:strCache>
            </c:strRef>
          </c:cat>
          <c:val>
            <c:numRef>
              <c:f>Hárok1!$C$2:$C$7</c:f>
              <c:numCache>
                <c:formatCode>General</c:formatCode>
                <c:ptCount val="6"/>
                <c:pt idx="0">
                  <c:v>0.4</c:v>
                </c:pt>
                <c:pt idx="1">
                  <c:v>2</c:v>
                </c:pt>
                <c:pt idx="2">
                  <c:v>7.8</c:v>
                </c:pt>
                <c:pt idx="3">
                  <c:v>18.2</c:v>
                </c:pt>
                <c:pt idx="4">
                  <c:v>34.700000000000003</c:v>
                </c:pt>
                <c:pt idx="5">
                  <c:v>61.9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9"/>
        <c:overlap val="-16"/>
        <c:axId val="113845248"/>
        <c:axId val="40347904"/>
      </c:barChart>
      <c:catAx>
        <c:axId val="1138452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sk-SK" i="1" dirty="0" err="1" smtClean="0">
                    <a:solidFill>
                      <a:schemeClr val="tx1"/>
                    </a:solidFill>
                  </a:rPr>
                  <a:t>age</a:t>
                </a:r>
                <a:r>
                  <a:rPr lang="sk-SK" i="1" dirty="0" smtClean="0">
                    <a:solidFill>
                      <a:schemeClr val="tx1"/>
                    </a:solidFill>
                  </a:rPr>
                  <a:t> </a:t>
                </a:r>
                <a:r>
                  <a:rPr lang="sk-SK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[</a:t>
                </a:r>
                <a:r>
                  <a:rPr lang="sk-SK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years</a:t>
                </a:r>
                <a:r>
                  <a:rPr lang="sk-SK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  <a:endParaRPr lang="sk-SK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0347904"/>
        <c:crosses val="autoZero"/>
        <c:auto val="1"/>
        <c:lblAlgn val="ctr"/>
        <c:lblOffset val="100"/>
        <c:noMultiLvlLbl val="0"/>
      </c:catAx>
      <c:valAx>
        <c:axId val="40347904"/>
        <c:scaling>
          <c:orientation val="minMax"/>
          <c:max val="80"/>
        </c:scaling>
        <c:delete val="1"/>
        <c:axPos val="l"/>
        <c:numFmt formatCode="General" sourceLinked="1"/>
        <c:majorTickMark val="none"/>
        <c:minorTickMark val="none"/>
        <c:tickLblPos val="nextTo"/>
        <c:crossAx val="113845248"/>
        <c:crosses val="autoZero"/>
        <c:crossBetween val="between"/>
        <c:majorUnit val="2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572211984499702E-2"/>
          <c:y val="0.35894130232812205"/>
          <c:w val="0.93690673882940123"/>
          <c:h val="0.58851543741224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7DBCBA8-4134-4705-B509-CB02610113A5}" type="VALUE">
                      <a:rPr lang="en-US" smtClean="0"/>
                      <a:pPr/>
                      <a:t>[HODNOTA]</a:t>
                    </a:fld>
                    <a:r>
                      <a:rPr lang="en-US" dirty="0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719BEBE4-CF26-47FE-9A0D-1F46C8B54294}" type="VALUE">
                      <a:rPr lang="en-US" smtClean="0"/>
                      <a:pPr/>
                      <a:t>[HODNOTA]</a:t>
                    </a:fld>
                    <a:r>
                      <a:rPr lang="en-US" dirty="0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0.4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0.8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3.1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60-69</c:v>
                </c:pt>
                <c:pt idx="5">
                  <c:v>70 a viac</c:v>
                </c:pt>
              </c:strCache>
            </c:strRef>
          </c:cat>
          <c:val>
            <c:numRef>
              <c:f>Hárok1!$B$2:$B$7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</c:v>
                </c:pt>
                <c:pt idx="4">
                  <c:v>0.8</c:v>
                </c:pt>
                <c:pt idx="5">
                  <c:v>3.1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PWH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C97D1D99-4130-4518-BB00-AE8657D4DC92}" type="VALUE">
                      <a:rPr lang="en-US" smtClean="0"/>
                      <a:pPr/>
                      <a:t>[HODNOTA]</a:t>
                    </a:fld>
                    <a:r>
                      <a:rPr lang="en-US" dirty="0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0.4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3.2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3.8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60-69</c:v>
                </c:pt>
                <c:pt idx="5">
                  <c:v>70 a viac</c:v>
                </c:pt>
              </c:strCache>
            </c:strRef>
          </c:cat>
          <c:val>
            <c:numRef>
              <c:f>Hárok1!$C$2:$C$7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0.4</c:v>
                </c:pt>
                <c:pt idx="3">
                  <c:v>2</c:v>
                </c:pt>
                <c:pt idx="4">
                  <c:v>3.2</c:v>
                </c:pt>
                <c:pt idx="5">
                  <c:v>3.8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9"/>
        <c:overlap val="-17"/>
        <c:axId val="112922112"/>
        <c:axId val="40349056"/>
      </c:barChart>
      <c:catAx>
        <c:axId val="112922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349056"/>
        <c:crosses val="autoZero"/>
        <c:auto val="1"/>
        <c:lblAlgn val="ctr"/>
        <c:lblOffset val="100"/>
        <c:noMultiLvlLbl val="0"/>
      </c:catAx>
      <c:valAx>
        <c:axId val="40349056"/>
        <c:scaling>
          <c:orientation val="minMax"/>
          <c:max val="8"/>
        </c:scaling>
        <c:delete val="1"/>
        <c:axPos val="l"/>
        <c:numFmt formatCode="General" sourceLinked="1"/>
        <c:majorTickMark val="none"/>
        <c:minorTickMark val="none"/>
        <c:tickLblPos val="nextTo"/>
        <c:crossAx val="112922112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4.8497625713226467E-2"/>
          <c:y val="0.19400631133869911"/>
          <c:w val="0.32813539881653558"/>
          <c:h val="0.13930958565232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069873186044186E-2"/>
          <c:y val="5.5440375768764281E-2"/>
          <c:w val="0.93690673882940123"/>
          <c:h val="0.600158372859932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celá populácia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3.7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3.7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Hárok1!$B$2:$B$3</c:f>
              <c:numCache>
                <c:formatCode>General</c:formatCode>
                <c:ptCount val="2"/>
                <c:pt idx="0">
                  <c:v>3.7</c:v>
                </c:pt>
                <c:pt idx="1">
                  <c:v>3.7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hemofília ťažk.st.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3.9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3.2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Hárok1!$C$2:$C$3</c:f>
              <c:numCache>
                <c:formatCode>General</c:formatCode>
                <c:ptCount val="2"/>
                <c:pt idx="0">
                  <c:v>3.9</c:v>
                </c:pt>
                <c:pt idx="1">
                  <c:v>3.2</c:v>
                </c:pt>
              </c:numCache>
            </c:numRef>
          </c:val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hemofília str. ťažk. / ľahk. st.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5.4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5.2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Hárok1!$D$2:$D$3</c:f>
              <c:numCache>
                <c:formatCode>General</c:formatCode>
                <c:ptCount val="2"/>
                <c:pt idx="0">
                  <c:v>5.4</c:v>
                </c:pt>
                <c:pt idx="1">
                  <c:v>5.2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3546752"/>
        <c:axId val="40351360"/>
      </c:barChart>
      <c:catAx>
        <c:axId val="113546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351360"/>
        <c:crosses val="autoZero"/>
        <c:auto val="1"/>
        <c:lblAlgn val="ctr"/>
        <c:lblOffset val="100"/>
        <c:noMultiLvlLbl val="0"/>
      </c:catAx>
      <c:valAx>
        <c:axId val="40351360"/>
        <c:scaling>
          <c:orientation val="minMax"/>
          <c:max val="8"/>
        </c:scaling>
        <c:delete val="1"/>
        <c:axPos val="l"/>
        <c:numFmt formatCode="General" sourceLinked="1"/>
        <c:majorTickMark val="none"/>
        <c:minorTickMark val="none"/>
        <c:tickLblPos val="nextTo"/>
        <c:crossAx val="113546752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572211984499702E-2"/>
          <c:y val="0.35894130232812205"/>
          <c:w val="0.93690673882940123"/>
          <c:h val="0.58851543741224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4.8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4BA79DF-567F-4B7C-BB8D-EE78EDBB62F7}" type="VALUE">
                      <a:rPr lang="en-US" smtClean="0"/>
                      <a:pPr/>
                      <a:t>[HODNOTA]</a:t>
                    </a:fld>
                    <a:r>
                      <a:rPr lang="en-US" dirty="0" smtClean="0"/>
                      <a:t>.0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Hárok1!$B$2:$B$3</c:f>
              <c:numCache>
                <c:formatCode>General</c:formatCode>
                <c:ptCount val="2"/>
                <c:pt idx="0">
                  <c:v>4.8</c:v>
                </c:pt>
                <c:pt idx="1">
                  <c:v>4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severe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5070163953663638E-3"/>
                  <c:y val="3.174648730996882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0.5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1017023919072925E-16"/>
                  <c:y val="3.174648730996894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1.7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Hárok1!$C$2:$C$3</c:f>
              <c:numCache>
                <c:formatCode>General</c:formatCode>
                <c:ptCount val="2"/>
                <c:pt idx="0">
                  <c:v>0.5</c:v>
                </c:pt>
                <c:pt idx="1">
                  <c:v>1.7</c:v>
                </c:pt>
              </c:numCache>
            </c:numRef>
          </c:val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mild / moderate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4.4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1017023919072925E-16"/>
                  <c:y val="0.1501921778099552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Hárok1!$D$2:$D$3</c:f>
              <c:numCache>
                <c:formatCode>General</c:formatCode>
                <c:ptCount val="2"/>
                <c:pt idx="0">
                  <c:v>4.4000000000000004</c:v>
                </c:pt>
                <c:pt idx="1">
                  <c:v>3.6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4260480"/>
        <c:axId val="40353088"/>
      </c:barChart>
      <c:catAx>
        <c:axId val="114260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353088"/>
        <c:crosses val="autoZero"/>
        <c:auto val="1"/>
        <c:lblAlgn val="ctr"/>
        <c:lblOffset val="100"/>
        <c:noMultiLvlLbl val="0"/>
      </c:catAx>
      <c:valAx>
        <c:axId val="40353088"/>
        <c:scaling>
          <c:orientation val="minMax"/>
          <c:max val="8"/>
        </c:scaling>
        <c:delete val="1"/>
        <c:axPos val="l"/>
        <c:numFmt formatCode="General" sourceLinked="1"/>
        <c:majorTickMark val="none"/>
        <c:minorTickMark val="none"/>
        <c:tickLblPos val="nextTo"/>
        <c:crossAx val="114260480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4.6995286914771034E-2"/>
          <c:y val="0.21164324873312643"/>
          <c:w val="0.5553623676670193"/>
          <c:h val="0.13930958565232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572211984499702E-2"/>
          <c:y val="0.20933236323981322"/>
          <c:w val="0.93580153557048773"/>
          <c:h val="0.756762699941547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8.056843590931691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1.4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626235758566153E-3"/>
                  <c:y val="1.51810847470557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1.5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072578231779633E-16"/>
                  <c:y val="1.567333054347301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2.7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Hárok1!$A$2:$A$4</c:f>
              <c:strCache>
                <c:ptCount val="3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</c:strCache>
            </c:strRef>
          </c:cat>
          <c:val>
            <c:numRef>
              <c:f>Hárok1!$B$2:$B$4</c:f>
              <c:numCache>
                <c:formatCode>General</c:formatCode>
                <c:ptCount val="3"/>
                <c:pt idx="0">
                  <c:v>1.4</c:v>
                </c:pt>
                <c:pt idx="1">
                  <c:v>1.5</c:v>
                </c:pt>
                <c:pt idx="2">
                  <c:v>2.7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PWH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919806307178367E-4"/>
                  <c:y val="1.037362437634828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1.0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1.037362437634841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0.6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046775969110205E-3"/>
                  <c:y val="7.9208828282425082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4.7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Hárok1!$A$2:$A$4</c:f>
              <c:strCache>
                <c:ptCount val="3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</c:strCache>
            </c:strRef>
          </c:cat>
          <c:val>
            <c:numRef>
              <c:f>Hárok1!$C$2:$C$4</c:f>
              <c:numCache>
                <c:formatCode>General</c:formatCode>
                <c:ptCount val="3"/>
                <c:pt idx="0">
                  <c:v>1</c:v>
                </c:pt>
                <c:pt idx="1">
                  <c:v>0.6</c:v>
                </c:pt>
                <c:pt idx="2">
                  <c:v>4.7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4363904"/>
        <c:axId val="112753408"/>
      </c:barChart>
      <c:catAx>
        <c:axId val="114363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2753408"/>
        <c:crosses val="autoZero"/>
        <c:auto val="1"/>
        <c:lblAlgn val="ctr"/>
        <c:lblOffset val="100"/>
        <c:noMultiLvlLbl val="0"/>
      </c:catAx>
      <c:valAx>
        <c:axId val="112753408"/>
        <c:scaling>
          <c:orientation val="minMax"/>
          <c:max val="9"/>
        </c:scaling>
        <c:delete val="1"/>
        <c:axPos val="l"/>
        <c:numFmt formatCode="General" sourceLinked="1"/>
        <c:majorTickMark val="none"/>
        <c:minorTickMark val="none"/>
        <c:tickLblPos val="nextTo"/>
        <c:crossAx val="114363904"/>
        <c:crosses val="autoZero"/>
        <c:crossBetween val="between"/>
        <c:majorUnit val="3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4.3549559387526957E-2"/>
          <c:y val="7.5210950463524426E-2"/>
          <c:w val="0.36156066266626596"/>
          <c:h val="0.13930958565232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572211984499702E-2"/>
          <c:y val="0.19471777795754142"/>
          <c:w val="0.93690673882940123"/>
          <c:h val="0.663535262587752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0.4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2.5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6.5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24.2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60-69</c:v>
                </c:pt>
                <c:pt idx="5">
                  <c:v>≥ 70</c:v>
                </c:pt>
              </c:strCache>
            </c:strRef>
          </c:cat>
          <c:val>
            <c:numRef>
              <c:f>Hárok1!$B$2:$B$7</c:f>
              <c:numCache>
                <c:formatCode>General</c:formatCode>
                <c:ptCount val="6"/>
                <c:pt idx="0">
                  <c:v>0.1</c:v>
                </c:pt>
                <c:pt idx="1">
                  <c:v>0.4</c:v>
                </c:pt>
                <c:pt idx="2">
                  <c:v>1</c:v>
                </c:pt>
                <c:pt idx="3">
                  <c:v>2.5</c:v>
                </c:pt>
                <c:pt idx="4">
                  <c:v>6.5</c:v>
                </c:pt>
                <c:pt idx="5">
                  <c:v>24.2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PWH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2.7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12.4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33.1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18-29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60-69</c:v>
                </c:pt>
                <c:pt idx="5">
                  <c:v>≥ 70</c:v>
                </c:pt>
              </c:strCache>
            </c:strRef>
          </c:cat>
          <c:val>
            <c:numRef>
              <c:f>Hárok1!$C$2:$C$7</c:f>
              <c:numCache>
                <c:formatCode>General</c:formatCode>
                <c:ptCount val="6"/>
                <c:pt idx="0">
                  <c:v>0.2</c:v>
                </c:pt>
                <c:pt idx="1">
                  <c:v>1.2</c:v>
                </c:pt>
                <c:pt idx="2">
                  <c:v>2.7</c:v>
                </c:pt>
                <c:pt idx="3">
                  <c:v>5.2</c:v>
                </c:pt>
                <c:pt idx="4">
                  <c:v>12.4</c:v>
                </c:pt>
                <c:pt idx="5">
                  <c:v>33.1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9"/>
        <c:overlap val="-17"/>
        <c:axId val="114963456"/>
        <c:axId val="115264896"/>
      </c:barChart>
      <c:catAx>
        <c:axId val="1149634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1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sk-SK" i="1" dirty="0" err="1" smtClean="0">
                    <a:solidFill>
                      <a:schemeClr val="tx1"/>
                    </a:solidFill>
                  </a:rPr>
                  <a:t>age</a:t>
                </a:r>
                <a:r>
                  <a:rPr lang="sk-SK" i="1" dirty="0" smtClean="0">
                    <a:solidFill>
                      <a:schemeClr val="tx1"/>
                    </a:solidFill>
                  </a:rPr>
                  <a:t> </a:t>
                </a:r>
                <a:r>
                  <a:rPr lang="sk-SK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[</a:t>
                </a:r>
                <a:r>
                  <a:rPr lang="sk-SK" i="1" dirty="0" err="1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years</a:t>
                </a:r>
                <a:r>
                  <a:rPr lang="sk-SK" i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  <a:endParaRPr lang="sk-SK" i="1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5264896"/>
        <c:crosses val="autoZero"/>
        <c:auto val="1"/>
        <c:lblAlgn val="ctr"/>
        <c:lblOffset val="100"/>
        <c:noMultiLvlLbl val="0"/>
      </c:catAx>
      <c:valAx>
        <c:axId val="115264896"/>
        <c:scaling>
          <c:orientation val="minMax"/>
          <c:max val="40"/>
        </c:scaling>
        <c:delete val="1"/>
        <c:axPos val="l"/>
        <c:numFmt formatCode="General" sourceLinked="1"/>
        <c:majorTickMark val="none"/>
        <c:minorTickMark val="none"/>
        <c:tickLblPos val="nextTo"/>
        <c:crossAx val="114963456"/>
        <c:crosses val="autoZero"/>
        <c:crossBetween val="between"/>
        <c:majorUnit val="10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4.3990609317860113E-2"/>
          <c:y val="7.8232271985481355E-2"/>
          <c:w val="0.33114007641344662"/>
          <c:h val="0.13930958565232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069873186044186E-2"/>
          <c:y val="0.23352257268686588"/>
          <c:w val="0.93690673882940123"/>
          <c:h val="0.73525224623728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1.4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1.5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Hárok1!$B$2:$B$3</c:f>
              <c:numCache>
                <c:formatCode>General</c:formatCode>
                <c:ptCount val="2"/>
                <c:pt idx="0">
                  <c:v>1.4</c:v>
                </c:pt>
                <c:pt idx="1">
                  <c:v>1.5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severe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0046775969109103E-3"/>
                  <c:y val="1.42778189965059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0.5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3.0288200063877601E-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Hárok1!$C$2:$C$3</c:f>
              <c:numCache>
                <c:formatCode>General</c:formatCode>
                <c:ptCount val="2"/>
                <c:pt idx="0">
                  <c:v>0.5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mild / moderate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1.5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1017023919072925E-16"/>
                  <c:y val="0.1012797796141431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1.1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Kategória 1</c:v>
                </c:pt>
                <c:pt idx="1">
                  <c:v>Kategória 2</c:v>
                </c:pt>
              </c:strCache>
            </c:strRef>
          </c:cat>
          <c:val>
            <c:numRef>
              <c:f>Hárok1!$D$2:$D$3</c:f>
              <c:numCache>
                <c:formatCode>General</c:formatCode>
                <c:ptCount val="2"/>
                <c:pt idx="0">
                  <c:v>1.5</c:v>
                </c:pt>
                <c:pt idx="1">
                  <c:v>1.1000000000000001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5954688"/>
        <c:axId val="115266624"/>
      </c:barChart>
      <c:catAx>
        <c:axId val="115954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5266624"/>
        <c:crosses val="autoZero"/>
        <c:auto val="1"/>
        <c:lblAlgn val="ctr"/>
        <c:lblOffset val="100"/>
        <c:noMultiLvlLbl val="0"/>
      </c:catAx>
      <c:valAx>
        <c:axId val="115266624"/>
        <c:scaling>
          <c:orientation val="minMax"/>
          <c:max val="3"/>
        </c:scaling>
        <c:delete val="1"/>
        <c:axPos val="l"/>
        <c:numFmt formatCode="General" sourceLinked="1"/>
        <c:majorTickMark val="none"/>
        <c:minorTickMark val="none"/>
        <c:tickLblPos val="nextTo"/>
        <c:crossAx val="115954688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4.6995286914771034E-2"/>
          <c:y val="0.10333750655762916"/>
          <c:w val="0.53883664088400929"/>
          <c:h val="0.13930958565232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572211984499702E-2"/>
          <c:y val="0.20933236323981322"/>
          <c:w val="0.93872678272220056"/>
          <c:h val="0.614277876819065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celá populácia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5050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FF7C80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FF7C80"/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0.25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38.2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32.0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Hárok1!$A$2:$A$7</c:f>
              <c:strCache>
                <c:ptCount val="6"/>
                <c:pt idx="0">
                  <c:v>Coppola et al., 2012</c:v>
                </c:pt>
                <c:pt idx="1">
                  <c:v>Kasper et al., 1973</c:v>
                </c:pt>
                <c:pt idx="2">
                  <c:v>Rodrigez-Merchan et al., 2007</c:v>
                </c:pt>
                <c:pt idx="3">
                  <c:v>Hermans et al., 2010</c:v>
                </c:pt>
                <c:pt idx="4">
                  <c:v>Cost, Journeycake, 2011</c:v>
                </c:pt>
                <c:pt idx="5">
                  <c:v>Nowak-Göttl et al., 2003</c:v>
                </c:pt>
              </c:strCache>
            </c:strRef>
          </c:cat>
          <c:val>
            <c:numRef>
              <c:f>Hárok1!$B$2:$B$7</c:f>
              <c:numCache>
                <c:formatCode>General</c:formatCode>
                <c:ptCount val="6"/>
                <c:pt idx="0">
                  <c:v>0.25</c:v>
                </c:pt>
                <c:pt idx="1">
                  <c:v>0</c:v>
                </c:pt>
                <c:pt idx="2">
                  <c:v>0</c:v>
                </c:pt>
                <c:pt idx="3">
                  <c:v>10</c:v>
                </c:pt>
                <c:pt idx="4">
                  <c:v>38.200000000000003</c:v>
                </c:pt>
                <c:pt idx="5">
                  <c:v>32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0"/>
        <c:overlap val="-27"/>
        <c:axId val="116461568"/>
        <c:axId val="115268352"/>
      </c:barChart>
      <c:catAx>
        <c:axId val="1164615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5268352"/>
        <c:crosses val="autoZero"/>
        <c:auto val="1"/>
        <c:lblAlgn val="ctr"/>
        <c:lblOffset val="100"/>
        <c:noMultiLvlLbl val="0"/>
      </c:catAx>
      <c:valAx>
        <c:axId val="115268352"/>
        <c:scaling>
          <c:orientation val="minMax"/>
          <c:max val="50"/>
        </c:scaling>
        <c:delete val="1"/>
        <c:axPos val="l"/>
        <c:numFmt formatCode="General" sourceLinked="1"/>
        <c:majorTickMark val="none"/>
        <c:minorTickMark val="none"/>
        <c:tickLblPos val="nextTo"/>
        <c:crossAx val="116461568"/>
        <c:crosses val="autoZero"/>
        <c:crossBetween val="between"/>
        <c:majorUnit val="1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799473183411082"/>
          <c:y val="8.4520987341289391E-2"/>
          <c:w val="0.5242664305475957"/>
          <c:h val="0.785259664566044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8.9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5.1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Hárok1!$A$2:$A$6</c:f>
              <c:strCache>
                <c:ptCount val="5"/>
                <c:pt idx="0">
                  <c:v>obesity</c:v>
                </c:pt>
                <c:pt idx="1">
                  <c:v>hypertension</c:v>
                </c:pt>
                <c:pt idx="2">
                  <c:v>DM</c:v>
                </c:pt>
                <c:pt idx="3">
                  <c:v>hyper-lipidaemia</c:v>
                </c:pt>
                <c:pt idx="4">
                  <c:v>smoking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0.2</c:v>
                </c:pt>
                <c:pt idx="1">
                  <c:v>8.9</c:v>
                </c:pt>
                <c:pt idx="2">
                  <c:v>5.0999999999999996</c:v>
                </c:pt>
                <c:pt idx="3">
                  <c:v>7.2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PWH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0.8</a:t>
                    </a:r>
                    <a:endParaRPr lang="en-US" sz="1600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10.6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5.1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5.4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Hárok1!$A$2:$A$6</c:f>
              <c:strCache>
                <c:ptCount val="5"/>
                <c:pt idx="0">
                  <c:v>obesity</c:v>
                </c:pt>
                <c:pt idx="1">
                  <c:v>hypertension</c:v>
                </c:pt>
                <c:pt idx="2">
                  <c:v>DM</c:v>
                </c:pt>
                <c:pt idx="3">
                  <c:v>hyper-lipidaemia</c:v>
                </c:pt>
                <c:pt idx="4">
                  <c:v>smoking</c:v>
                </c:pt>
              </c:strCache>
            </c:strRef>
          </c:cat>
          <c:val>
            <c:numRef>
              <c:f>Hárok1!$C$2:$C$6</c:f>
              <c:numCache>
                <c:formatCode>General</c:formatCode>
                <c:ptCount val="5"/>
                <c:pt idx="0">
                  <c:v>0.8</c:v>
                </c:pt>
                <c:pt idx="1">
                  <c:v>10.6</c:v>
                </c:pt>
                <c:pt idx="2">
                  <c:v>5.0999999999999996</c:v>
                </c:pt>
                <c:pt idx="3">
                  <c:v>5.4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16684288"/>
        <c:axId val="114098176"/>
      </c:barChart>
      <c:catAx>
        <c:axId val="116684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098176"/>
        <c:crosses val="autoZero"/>
        <c:auto val="1"/>
        <c:lblAlgn val="ctr"/>
        <c:lblOffset val="100"/>
        <c:noMultiLvlLbl val="0"/>
      </c:catAx>
      <c:valAx>
        <c:axId val="114098176"/>
        <c:scaling>
          <c:orientation val="minMax"/>
          <c:max val="100"/>
        </c:scaling>
        <c:delete val="1"/>
        <c:axPos val="b"/>
        <c:numFmt formatCode="General" sourceLinked="1"/>
        <c:majorTickMark val="none"/>
        <c:minorTickMark val="none"/>
        <c:tickLblPos val="nextTo"/>
        <c:crossAx val="116684288"/>
        <c:crosses val="autoZero"/>
        <c:crossBetween val="between"/>
        <c:majorUnit val="20"/>
      </c:valAx>
      <c:spPr>
        <a:noFill/>
        <a:ln>
          <a:solidFill>
            <a:schemeClr val="bg1">
              <a:lumMod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572307497027776E-2"/>
          <c:y val="0.1500820862044597"/>
          <c:w val="0.72698195271391519"/>
          <c:h val="0.662455417396387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general population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11FA4AF7-2325-4CC3-BE6C-EAFF076A8A75}" type="VALUE">
                      <a:rPr lang="en-US" smtClean="0"/>
                      <a:pPr/>
                      <a:t>[HODNOTA]</a:t>
                    </a:fld>
                    <a:r>
                      <a:rPr lang="en-US" dirty="0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4BA79DF-567F-4B7C-BB8D-EE78EDBB62F7}" type="VALUE">
                      <a:rPr lang="en-US" smtClean="0">
                        <a:solidFill>
                          <a:schemeClr val="tx1"/>
                        </a:solidFill>
                      </a:rPr>
                      <a:pPr/>
                      <a:t>[HODNOTA]</a:t>
                    </a:fld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C2CE7CE-6CB1-49C3-9D2A-8694072AC46D}" type="VALUE">
                      <a:rPr lang="en-US" smtClean="0"/>
                      <a:pPr/>
                      <a:t>[HODNOTA]</a:t>
                    </a:fld>
                    <a:r>
                      <a:rPr lang="en-US" dirty="0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Hárok1!$A$2:$A$6</c:f>
              <c:strCache>
                <c:ptCount val="5"/>
                <c:pt idx="0">
                  <c:v>obezita</c:v>
                </c:pt>
                <c:pt idx="1">
                  <c:v>↑ TK</c:v>
                </c:pt>
                <c:pt idx="2">
                  <c:v>DM</c:v>
                </c:pt>
                <c:pt idx="3">
                  <c:v>↑ cholesterol</c:v>
                </c:pt>
                <c:pt idx="4">
                  <c:v>fajčenie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20</c:v>
                </c:pt>
                <c:pt idx="1">
                  <c:v>40</c:v>
                </c:pt>
                <c:pt idx="3">
                  <c:v>68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PWH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30C9A0E2-5817-4115-A74D-B4CEE120CFBC}" type="VALUE">
                      <a:rPr lang="en-US" smtClean="0">
                        <a:solidFill>
                          <a:schemeClr val="tx1"/>
                        </a:solidFill>
                      </a:rPr>
                      <a:pPr/>
                      <a:t>[HODNOTA]</a:t>
                    </a:fld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75A0FE1D-FA24-414A-8900-228142946A67}" type="VALUE">
                      <a:rPr lang="en-US" smtClean="0"/>
                      <a:pPr/>
                      <a:t>[HODNOTA]</a:t>
                    </a:fld>
                    <a:r>
                      <a:rPr lang="en-US" dirty="0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12913CCF-FE3A-4729-9619-DE7256CB6B41}" type="VALUE">
                      <a:rPr lang="en-US" smtClean="0"/>
                      <a:pPr/>
                      <a:t>[HODNOTA]</a:t>
                    </a:fld>
                    <a:r>
                      <a:rPr lang="en-US" dirty="0" smtClean="0"/>
                      <a:t>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Hárok1!$A$2:$A$6</c:f>
              <c:strCache>
                <c:ptCount val="5"/>
                <c:pt idx="0">
                  <c:v>obezita</c:v>
                </c:pt>
                <c:pt idx="1">
                  <c:v>↑ TK</c:v>
                </c:pt>
                <c:pt idx="2">
                  <c:v>DM</c:v>
                </c:pt>
                <c:pt idx="3">
                  <c:v>↑ cholesterol</c:v>
                </c:pt>
                <c:pt idx="4">
                  <c:v>fajčenie</c:v>
                </c:pt>
              </c:strCache>
            </c:strRef>
          </c:cat>
          <c:val>
            <c:numRef>
              <c:f>Hárok1!$C$2:$C$6</c:f>
              <c:numCache>
                <c:formatCode>General</c:formatCode>
                <c:ptCount val="5"/>
                <c:pt idx="0">
                  <c:v>15</c:v>
                </c:pt>
                <c:pt idx="1">
                  <c:v>49</c:v>
                </c:pt>
                <c:pt idx="3">
                  <c:v>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22361344"/>
        <c:axId val="114100480"/>
      </c:barChart>
      <c:catAx>
        <c:axId val="1223613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4100480"/>
        <c:crosses val="autoZero"/>
        <c:auto val="1"/>
        <c:lblAlgn val="ctr"/>
        <c:lblOffset val="100"/>
        <c:noMultiLvlLbl val="0"/>
      </c:catAx>
      <c:valAx>
        <c:axId val="114100480"/>
        <c:scaling>
          <c:orientation val="minMax"/>
          <c:max val="100"/>
        </c:scaling>
        <c:delete val="1"/>
        <c:axPos val="b"/>
        <c:numFmt formatCode="General" sourceLinked="1"/>
        <c:majorTickMark val="none"/>
        <c:minorTickMark val="none"/>
        <c:tickLblPos val="nextTo"/>
        <c:crossAx val="122361344"/>
        <c:crosses val="autoZero"/>
        <c:crossBetween val="between"/>
        <c:majorUnit val="20"/>
      </c:valAx>
      <c:spPr>
        <a:noFill/>
        <a:ln>
          <a:solidFill>
            <a:schemeClr val="bg1">
              <a:lumMod val="50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3.0048447485224641E-2"/>
          <c:y val="5.6952888238439033E-2"/>
          <c:w val="0.75478621870631168"/>
          <c:h val="9.65640401964272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Arial CE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572307497027776E-2"/>
          <c:y val="0.1500820862044597"/>
          <c:w val="0.72698195271391519"/>
          <c:h val="0.662455417396387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celá populácia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36.2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37.9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8.2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46.4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60.2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Hárok1!$A$2:$A$6</c:f>
              <c:strCache>
                <c:ptCount val="5"/>
                <c:pt idx="0">
                  <c:v>obezita</c:v>
                </c:pt>
                <c:pt idx="1">
                  <c:v>↑ TK</c:v>
                </c:pt>
                <c:pt idx="2">
                  <c:v>DM</c:v>
                </c:pt>
                <c:pt idx="3">
                  <c:v>↑ cholesterol</c:v>
                </c:pt>
                <c:pt idx="4">
                  <c:v>fajčenie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36.200000000000003</c:v>
                </c:pt>
                <c:pt idx="1">
                  <c:v>37.9</c:v>
                </c:pt>
                <c:pt idx="2">
                  <c:v>8.2000000000000011</c:v>
                </c:pt>
                <c:pt idx="3">
                  <c:v>46.4</c:v>
                </c:pt>
                <c:pt idx="4">
                  <c:v>60.2</c:v>
                </c:pt>
              </c:numCache>
            </c:numRef>
          </c:val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hemofilici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34.6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31.9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11.9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31.4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43.8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Hárok1!$A$2:$A$6</c:f>
              <c:strCache>
                <c:ptCount val="5"/>
                <c:pt idx="0">
                  <c:v>obezita</c:v>
                </c:pt>
                <c:pt idx="1">
                  <c:v>↑ TK</c:v>
                </c:pt>
                <c:pt idx="2">
                  <c:v>DM</c:v>
                </c:pt>
                <c:pt idx="3">
                  <c:v>↑ cholesterol</c:v>
                </c:pt>
                <c:pt idx="4">
                  <c:v>fajčenie</c:v>
                </c:pt>
              </c:strCache>
            </c:strRef>
          </c:cat>
          <c:val>
            <c:numRef>
              <c:f>Hárok1!$C$2:$C$6</c:f>
              <c:numCache>
                <c:formatCode>General</c:formatCode>
                <c:ptCount val="5"/>
                <c:pt idx="0">
                  <c:v>34.6</c:v>
                </c:pt>
                <c:pt idx="1">
                  <c:v>31.9</c:v>
                </c:pt>
                <c:pt idx="2">
                  <c:v>11.9</c:v>
                </c:pt>
                <c:pt idx="3">
                  <c:v>31.4</c:v>
                </c:pt>
                <c:pt idx="4">
                  <c:v>43.8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22374656"/>
        <c:axId val="114105088"/>
      </c:barChart>
      <c:catAx>
        <c:axId val="122374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4105088"/>
        <c:crosses val="autoZero"/>
        <c:auto val="1"/>
        <c:lblAlgn val="ctr"/>
        <c:lblOffset val="100"/>
        <c:noMultiLvlLbl val="0"/>
      </c:catAx>
      <c:valAx>
        <c:axId val="114105088"/>
        <c:scaling>
          <c:orientation val="minMax"/>
          <c:max val="100"/>
        </c:scaling>
        <c:delete val="1"/>
        <c:axPos val="b"/>
        <c:numFmt formatCode="General" sourceLinked="1"/>
        <c:majorTickMark val="none"/>
        <c:minorTickMark val="none"/>
        <c:tickLblPos val="nextTo"/>
        <c:crossAx val="122374656"/>
        <c:crosses val="autoZero"/>
        <c:crossBetween val="between"/>
        <c:majorUnit val="20"/>
      </c:valAx>
      <c:spPr>
        <a:noFill/>
        <a:ln>
          <a:solidFill>
            <a:schemeClr val="bg1">
              <a:lumMod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E3BE80C8-8B77-4AA2-A2EF-D4171C55704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32320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noProof="0" smtClean="0"/>
              <a:t>Klepnutím lze upravit styly předlohy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Třetí úroveň</a:t>
            </a:r>
          </a:p>
          <a:p>
            <a:pPr lvl="3"/>
            <a:r>
              <a:rPr lang="sk-SK" noProof="0" smtClean="0"/>
              <a:t>Čtvrtá úroveň</a:t>
            </a:r>
          </a:p>
          <a:p>
            <a:pPr lvl="4"/>
            <a:r>
              <a:rPr lang="sk-SK" noProof="0" smtClean="0"/>
              <a:t>Pátá úroveň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4F4BDDB1-6467-4922-9AD3-C154922BBBE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19498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25C5F16-565D-4BCE-B1F1-8D5E7F0A8EF1}" type="slidenum">
              <a:rPr lang="sk-SK" sz="1200" smtClean="0"/>
              <a:pPr eaLnBrk="1" hangingPunct="1"/>
              <a:t>1</a:t>
            </a:fld>
            <a:endParaRPr lang="sk-SK" sz="120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125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2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01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3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064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4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069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5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705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6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69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7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481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8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824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9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1547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10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869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11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167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12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r>
              <a:rPr lang="sk-SK" sz="1200" b="0" baseline="3000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037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13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850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14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037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15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011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16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2716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17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08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18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174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19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2861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20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304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21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776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22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7592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B66220-57AA-4E70-A005-8EA61EC98E7F}" type="slidenum">
              <a:rPr lang="en-US" sz="1200" smtClean="0">
                <a:solidFill>
                  <a:srgbClr val="000000"/>
                </a:solidFill>
                <a:latin typeface="Calibri" pitchFamily="34" charset="0"/>
              </a:rPr>
              <a:pPr eaLnBrk="1" hangingPunct="1"/>
              <a:t>23</a:t>
            </a:fld>
            <a:endParaRPr lang="en-US" sz="120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286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25C5F16-565D-4BCE-B1F1-8D5E7F0A8EF1}" type="slidenum">
              <a:rPr lang="sk-SK" sz="1200" smtClean="0"/>
              <a:pPr eaLnBrk="1" hangingPunct="1"/>
              <a:t>24</a:t>
            </a:fld>
            <a:endParaRPr lang="sk-SK" sz="120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69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 smtClean="0"/>
              <a:t>Kliknite sem a upravte štýl predlohy nadpisov.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 smtClean="0"/>
              <a:t>Kliknite sem a upravte štýl predlohy podnadpisov.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1ACEF-AE15-451B-8BB7-97CD9A7002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125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09CED-CB43-4182-B0A7-82516243FE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72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85070-4970-4BAC-8624-FD0B614671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75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014A4-BC2A-42B1-9E53-33CB26CF0B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46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26FC1-6062-4698-856B-912B845823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460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9E310-8D30-460F-A723-D56BA1B953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9750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20ACB-F5EA-4899-BDD6-836A4BE8DE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672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8AB93-919C-433D-BB68-6F1E601B9C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939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B08ED-A599-4F3B-9A2A-7BFAF37F57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385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E7650-9276-4F1F-9736-2B82CB5ED8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503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0AD8A-72F9-47F9-9338-7BF65F0A8A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435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ext a dva obje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119D7-72FB-40B3-8F6F-5DA87CBDBD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6717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FAB3D-71CF-4BF6-844E-BC97846A27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910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25AEAD31-42ED-4182-A324-59B1D7BD2220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E24EC13A-FF9E-4786-B8B3-011B40CDF7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67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BDC5AA02-0558-45B6-9996-41E9A2648F0A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FEF71764-D149-43BA-BC21-E4336B48B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75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D6197FD0-074A-4C63-85C7-061ED88D89A7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B5FCAADB-3274-4581-B55E-ABEECE9D01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62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3410D072-2A4B-477B-B19E-A0DACC55B1EB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4EC06EFB-9B8E-441E-9E31-B1A2455168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354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EFFBD23B-9738-4A9F-9C73-D75A352BCAA5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47FE60BD-F0EE-4453-9432-5F39B03A07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64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48A53D36-B467-48BA-BB81-9CBC27FCFB22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44ECD253-7171-4D25-AC96-790052022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56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07BBDA8E-5DDB-4554-BB7B-5AE6017E942A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A8232491-2468-47E5-89D2-D9DFFFA12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898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899397B8-E536-484D-815C-5CBE98DC5CE5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696B2E65-91E7-4166-9D92-39474B33D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13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D7382EE0-84D0-4D82-8B7B-000C653044F4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CCA8B4E6-E60D-4D0E-B38B-D7A57272E4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912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BB61F497-C3CC-4CD4-8A01-11470806EB00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DAA104C6-5D7C-4572-9FAA-5D6486CD86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6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C17F107F-DADC-4643-A7F8-4FDA3A3245AF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buClr>
                <a:schemeClr val="tx2"/>
              </a:buClr>
              <a:buSzPct val="70000"/>
              <a:buFont typeface="Wingdings" pitchFamily="2" charset="2"/>
              <a:buChar char="l"/>
              <a:defRPr/>
            </a:lvl1pPr>
          </a:lstStyle>
          <a:p>
            <a:pPr>
              <a:defRPr/>
            </a:pPr>
            <a:fld id="{2B90C3D8-1DAB-471A-A8EF-B9F114D9B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4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Kliknite sem a upravte štýl predlohy nadpisov.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Kliknite sem a upravte štýly predlohy textu.</a:t>
            </a:r>
          </a:p>
          <a:p>
            <a:pPr lvl="1"/>
            <a:r>
              <a:rPr lang="en-US" altLang="en-US" smtClean="0"/>
              <a:t>Druhá úroveň</a:t>
            </a:r>
          </a:p>
          <a:p>
            <a:pPr lvl="2"/>
            <a:r>
              <a:rPr lang="en-US" altLang="en-US" smtClean="0"/>
              <a:t>Tretia úroveň</a:t>
            </a:r>
          </a:p>
          <a:p>
            <a:pPr lvl="3"/>
            <a:r>
              <a:rPr lang="en-US" altLang="en-US" smtClean="0"/>
              <a:t>Štvrtá úroveň</a:t>
            </a:r>
          </a:p>
          <a:p>
            <a:pPr lvl="4"/>
            <a:r>
              <a:rPr lang="en-US" altLang="en-US" smtClean="0"/>
              <a:t>Piata úroveň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000">
                <a:latin typeface="Arial" charset="0"/>
              </a:defRPr>
            </a:lvl1pPr>
          </a:lstStyle>
          <a:p>
            <a:pPr>
              <a:defRPr/>
            </a:pPr>
            <a:fld id="{CDFA74CA-983E-44DA-8625-CFAE97A1D1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l"/>
              <a:endParaRPr lang="sk-SK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štýly predlohy textu</a:t>
            </a:r>
            <a:endParaRPr lang="en-US" smtClean="0"/>
          </a:p>
        </p:txBody>
      </p:sp>
      <p:sp>
        <p:nvSpPr>
          <p:cNvPr id="3075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smtClean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EE64A4B0-F3BB-44EE-B835-A2C1DF7A7FD7}" type="datetimeFigureOut">
              <a:rPr lang="en-US"/>
              <a:pPr>
                <a:defRPr/>
              </a:pPr>
              <a:t>8/8/2016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B474929C-06C3-466D-9A68-0E6C76D234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hart" Target="../charts/chart3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tif"/><Relationship Id="rId10" Type="http://schemas.openxmlformats.org/officeDocument/2006/relationships/image" Target="../media/image11.png"/><Relationship Id="rId4" Type="http://schemas.openxmlformats.org/officeDocument/2006/relationships/chart" Target="../charts/chart4.xml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0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2.xml"/><Relationship Id="rId4" Type="http://schemas.openxmlformats.org/officeDocument/2006/relationships/chart" Target="../charts/char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3.xml"/><Relationship Id="rId4" Type="http://schemas.openxmlformats.org/officeDocument/2006/relationships/chart" Target="../charts/char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4.xml"/><Relationship Id="rId4" Type="http://schemas.openxmlformats.org/officeDocument/2006/relationships/chart" Target="../charts/char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5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/>
          <p:cNvSpPr/>
          <p:nvPr/>
        </p:nvSpPr>
        <p:spPr bwMode="auto">
          <a:xfrm>
            <a:off x="3053438" y="4847770"/>
            <a:ext cx="5651030" cy="17008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2" name="Obdĺžnik 11"/>
          <p:cNvSpPr/>
          <p:nvPr/>
        </p:nvSpPr>
        <p:spPr bwMode="auto">
          <a:xfrm rot="5400000">
            <a:off x="2056882" y="-2073941"/>
            <a:ext cx="5026654" cy="914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1704" y="1348214"/>
            <a:ext cx="7936597" cy="2497219"/>
          </a:xfrm>
        </p:spPr>
        <p:txBody>
          <a:bodyPr/>
          <a:lstStyle/>
          <a:p>
            <a:pPr algn="l"/>
            <a:r>
              <a:rPr lang="sk-SK" sz="3600" dirty="0" smtClean="0">
                <a:solidFill>
                  <a:schemeClr val="bg1"/>
                </a:solidFill>
              </a:rPr>
              <a:t>t</a:t>
            </a:r>
            <a:r>
              <a:rPr lang="en-GB" sz="3600" dirty="0" err="1" smtClean="0">
                <a:solidFill>
                  <a:schemeClr val="bg1"/>
                </a:solidFill>
              </a:rPr>
              <a:t>hrombotic</a:t>
            </a:r>
            <a:r>
              <a:rPr lang="en-GB" sz="3600" dirty="0" smtClean="0">
                <a:solidFill>
                  <a:schemeClr val="bg1"/>
                </a:solidFill>
              </a:rPr>
              <a:t> complications</a:t>
            </a:r>
            <a:r>
              <a:rPr lang="sk-SK" sz="3600" dirty="0" smtClean="0">
                <a:solidFill>
                  <a:schemeClr val="bg1"/>
                </a:solidFill>
              </a:rPr>
              <a:t>                 </a:t>
            </a:r>
            <a:r>
              <a:rPr lang="en-GB" sz="3600" dirty="0" smtClean="0">
                <a:solidFill>
                  <a:schemeClr val="bg1"/>
                </a:solidFill>
              </a:rPr>
              <a:t>in </a:t>
            </a:r>
            <a:r>
              <a:rPr lang="en-GB" sz="3600" dirty="0">
                <a:solidFill>
                  <a:schemeClr val="bg1"/>
                </a:solidFill>
              </a:rPr>
              <a:t>inherited bleeding </a:t>
            </a:r>
            <a:r>
              <a:rPr lang="en-GB" sz="3600" dirty="0" smtClean="0">
                <a:solidFill>
                  <a:schemeClr val="bg1"/>
                </a:solidFill>
              </a:rPr>
              <a:t>disorders</a:t>
            </a:r>
            <a:r>
              <a:rPr lang="sk-SK" sz="1200" dirty="0" smtClean="0">
                <a:solidFill>
                  <a:schemeClr val="bg1"/>
                </a:solidFill>
              </a:rPr>
              <a:t/>
            </a:r>
            <a:br>
              <a:rPr lang="sk-SK" sz="1200" dirty="0" smtClean="0">
                <a:solidFill>
                  <a:schemeClr val="bg1"/>
                </a:solidFill>
              </a:rPr>
            </a:br>
            <a:r>
              <a:rPr lang="sk-SK" sz="1200" dirty="0" smtClean="0">
                <a:solidFill>
                  <a:schemeClr val="bg1"/>
                </a:solidFill>
              </a:rPr>
              <a:t/>
            </a:r>
            <a:br>
              <a:rPr lang="sk-SK" sz="1200" dirty="0" smtClean="0">
                <a:solidFill>
                  <a:schemeClr val="bg1"/>
                </a:solidFill>
              </a:rPr>
            </a:br>
            <a:r>
              <a:rPr lang="en-GB" sz="3600" dirty="0" smtClean="0">
                <a:solidFill>
                  <a:schemeClr val="bg1"/>
                </a:solidFill>
              </a:rPr>
              <a:t>the </a:t>
            </a:r>
            <a:r>
              <a:rPr lang="en-GB" sz="3600" dirty="0">
                <a:solidFill>
                  <a:schemeClr val="bg1"/>
                </a:solidFill>
              </a:rPr>
              <a:t>problem of aging population?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2" name="Obdĺžnik 1"/>
          <p:cNvSpPr/>
          <p:nvPr/>
        </p:nvSpPr>
        <p:spPr bwMode="auto">
          <a:xfrm>
            <a:off x="7452320" y="0"/>
            <a:ext cx="16916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Obdĺžnik 3"/>
          <p:cNvSpPr/>
          <p:nvPr/>
        </p:nvSpPr>
        <p:spPr>
          <a:xfrm>
            <a:off x="681845" y="5156617"/>
            <a:ext cx="1737976" cy="404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2000" b="1" dirty="0"/>
              <a:t>P</a:t>
            </a:r>
            <a:r>
              <a:rPr lang="en-US" sz="2000" b="1" dirty="0" err="1"/>
              <a:t>eter</a:t>
            </a:r>
            <a:r>
              <a:rPr lang="en-US" sz="2000" b="1" dirty="0"/>
              <a:t> </a:t>
            </a:r>
            <a:r>
              <a:rPr lang="en-US" sz="2000" b="1" dirty="0" err="1" smtClean="0"/>
              <a:t>Kubisz</a:t>
            </a:r>
            <a:endParaRPr lang="sk-SK" sz="2000" b="1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03848" y="5173305"/>
            <a:ext cx="5759498" cy="1263382"/>
          </a:xfrm>
        </p:spPr>
        <p:txBody>
          <a:bodyPr/>
          <a:lstStyle/>
          <a:p>
            <a:pPr algn="l" eaLnBrk="1" hangingPunct="1">
              <a:lnSpc>
                <a:spcPct val="114000"/>
              </a:lnSpc>
              <a:spcBef>
                <a:spcPts val="0"/>
              </a:spcBef>
            </a:pPr>
            <a:r>
              <a:rPr lang="sk-SK" sz="1600" dirty="0" smtClean="0"/>
              <a:t>National Centre </a:t>
            </a:r>
            <a:r>
              <a:rPr lang="sk-SK" sz="1600" dirty="0" err="1" smtClean="0"/>
              <a:t>for</a:t>
            </a:r>
            <a:r>
              <a:rPr lang="sk-SK" sz="1600" dirty="0" smtClean="0"/>
              <a:t> </a:t>
            </a:r>
            <a:r>
              <a:rPr lang="sk-SK" sz="1600" dirty="0" err="1" smtClean="0"/>
              <a:t>Haemostasis</a:t>
            </a:r>
            <a:r>
              <a:rPr lang="sk-SK" sz="1600" dirty="0" smtClean="0"/>
              <a:t> and </a:t>
            </a:r>
            <a:r>
              <a:rPr lang="sk-SK" sz="1600" dirty="0" err="1" smtClean="0"/>
              <a:t>Thrombosis</a:t>
            </a:r>
            <a:endParaRPr lang="sk-SK" sz="1600" dirty="0" smtClean="0"/>
          </a:p>
          <a:p>
            <a:pPr algn="l" eaLnBrk="1" hangingPunct="1">
              <a:lnSpc>
                <a:spcPct val="114000"/>
              </a:lnSpc>
              <a:spcBef>
                <a:spcPts val="0"/>
              </a:spcBef>
            </a:pPr>
            <a:r>
              <a:rPr lang="sk-SK" sz="1600" dirty="0" smtClean="0"/>
              <a:t>Department of </a:t>
            </a:r>
            <a:r>
              <a:rPr lang="sk-SK" sz="1600" dirty="0" err="1" smtClean="0"/>
              <a:t>Haematology</a:t>
            </a:r>
            <a:r>
              <a:rPr lang="sk-SK" sz="1600" dirty="0" smtClean="0"/>
              <a:t> and </a:t>
            </a:r>
            <a:r>
              <a:rPr lang="sk-SK" sz="1600" dirty="0" err="1" smtClean="0"/>
              <a:t>Transfusion</a:t>
            </a:r>
            <a:r>
              <a:rPr lang="sk-SK" sz="1600" dirty="0" smtClean="0"/>
              <a:t> </a:t>
            </a:r>
            <a:r>
              <a:rPr lang="sk-SK" sz="1600" dirty="0" err="1" smtClean="0"/>
              <a:t>Medicine</a:t>
            </a:r>
            <a:endParaRPr lang="sk-SK" sz="1600" dirty="0" smtClean="0"/>
          </a:p>
          <a:p>
            <a:pPr algn="l" eaLnBrk="1" hangingPunct="1">
              <a:lnSpc>
                <a:spcPct val="114000"/>
              </a:lnSpc>
              <a:spcBef>
                <a:spcPts val="0"/>
              </a:spcBef>
            </a:pPr>
            <a:r>
              <a:rPr lang="en-US" sz="1600" dirty="0" err="1" smtClean="0"/>
              <a:t>Jesseni</a:t>
            </a:r>
            <a:r>
              <a:rPr lang="sk-SK" sz="1600" dirty="0" err="1" smtClean="0"/>
              <a:t>us</a:t>
            </a:r>
            <a:r>
              <a:rPr lang="sk-SK" sz="1600" dirty="0" smtClean="0"/>
              <a:t> </a:t>
            </a:r>
            <a:r>
              <a:rPr lang="sk-SK" sz="1600" dirty="0" err="1" smtClean="0"/>
              <a:t>Faculty</a:t>
            </a:r>
            <a:r>
              <a:rPr lang="sk-SK" sz="1600" dirty="0" smtClean="0"/>
              <a:t> of </a:t>
            </a:r>
            <a:r>
              <a:rPr lang="sk-SK" sz="1600" dirty="0" err="1" smtClean="0"/>
              <a:t>Medicine</a:t>
            </a:r>
            <a:r>
              <a:rPr lang="sk-SK" sz="1600" dirty="0" smtClean="0"/>
              <a:t> of </a:t>
            </a:r>
            <a:r>
              <a:rPr lang="sk-SK" sz="1600" dirty="0" err="1" smtClean="0"/>
              <a:t>the</a:t>
            </a:r>
            <a:r>
              <a:rPr lang="sk-SK" sz="1600" dirty="0" smtClean="0"/>
              <a:t> </a:t>
            </a:r>
            <a:r>
              <a:rPr lang="sk-SK" sz="1600" dirty="0" err="1" smtClean="0"/>
              <a:t>Comenius</a:t>
            </a:r>
            <a:r>
              <a:rPr lang="sk-SK" sz="1600" dirty="0" smtClean="0"/>
              <a:t> </a:t>
            </a:r>
            <a:r>
              <a:rPr lang="sk-SK" sz="1600" dirty="0" err="1" smtClean="0"/>
              <a:t>University</a:t>
            </a:r>
            <a:endParaRPr lang="sk-SK" sz="1600" dirty="0" smtClean="0"/>
          </a:p>
          <a:p>
            <a:pPr algn="l" eaLnBrk="1" hangingPunct="1">
              <a:lnSpc>
                <a:spcPct val="114000"/>
              </a:lnSpc>
              <a:spcBef>
                <a:spcPts val="0"/>
              </a:spcBef>
            </a:pPr>
            <a:r>
              <a:rPr lang="sk-SK" sz="1600" dirty="0" err="1" smtClean="0"/>
              <a:t>University</a:t>
            </a:r>
            <a:r>
              <a:rPr lang="sk-SK" sz="1600" dirty="0" smtClean="0"/>
              <a:t> </a:t>
            </a:r>
            <a:r>
              <a:rPr lang="sk-SK" sz="1600" dirty="0" err="1" smtClean="0"/>
              <a:t>Hospital</a:t>
            </a:r>
            <a:r>
              <a:rPr lang="sk-SK" sz="1600" dirty="0" smtClean="0"/>
              <a:t> in M</a:t>
            </a:r>
            <a:r>
              <a:rPr lang="en-US" sz="1600" dirty="0" err="1" smtClean="0"/>
              <a:t>artin</a:t>
            </a:r>
            <a:r>
              <a:rPr lang="sk-SK" sz="1600" dirty="0" smtClean="0"/>
              <a:t> </a:t>
            </a:r>
          </a:p>
          <a:p>
            <a:pPr algn="l" eaLnBrk="1" hangingPunct="1">
              <a:lnSpc>
                <a:spcPct val="114000"/>
              </a:lnSpc>
              <a:spcBef>
                <a:spcPts val="0"/>
              </a:spcBef>
            </a:pPr>
            <a:r>
              <a:rPr lang="sk-SK" sz="1600" dirty="0" smtClean="0"/>
              <a:t>Martin, Slovak </a:t>
            </a:r>
            <a:r>
              <a:rPr lang="sk-SK" sz="1600" dirty="0" err="1" smtClean="0"/>
              <a:t>Republic</a:t>
            </a:r>
            <a:endParaRPr lang="en-US" sz="1600" dirty="0" smtClean="0"/>
          </a:p>
        </p:txBody>
      </p:sp>
      <p:grpSp>
        <p:nvGrpSpPr>
          <p:cNvPr id="8" name="Skupina 7"/>
          <p:cNvGrpSpPr/>
          <p:nvPr/>
        </p:nvGrpSpPr>
        <p:grpSpPr>
          <a:xfrm>
            <a:off x="2526197" y="5264862"/>
            <a:ext cx="544239" cy="1341455"/>
            <a:chOff x="2587601" y="5207123"/>
            <a:chExt cx="572192" cy="1447877"/>
          </a:xfrm>
        </p:grpSpPr>
        <p:pic>
          <p:nvPicPr>
            <p:cNvPr id="5" name="Obrázok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9553" y="5698174"/>
              <a:ext cx="468288" cy="468288"/>
            </a:xfrm>
            <a:prstGeom prst="rect">
              <a:avLst/>
            </a:prstGeom>
          </p:spPr>
        </p:pic>
        <p:pic>
          <p:nvPicPr>
            <p:cNvPr id="6" name="Obrázok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6874" y="5207123"/>
              <a:ext cx="448643" cy="443910"/>
            </a:xfrm>
            <a:prstGeom prst="rect">
              <a:avLst/>
            </a:prstGeom>
          </p:spPr>
        </p:pic>
        <p:pic>
          <p:nvPicPr>
            <p:cNvPr id="7" name="Obrázok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601" y="6166462"/>
              <a:ext cx="572192" cy="4885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625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3"/>
    </mc:Choice>
    <mc:Fallback xmlns="">
      <p:transition spd="slow" advTm="81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/>
        </p:nvGrpSpPr>
        <p:grpSpPr>
          <a:xfrm>
            <a:off x="-1" y="555"/>
            <a:ext cx="9144000" cy="914400"/>
            <a:chOff x="-1" y="555"/>
            <a:chExt cx="9144000" cy="914400"/>
          </a:xfrm>
        </p:grpSpPr>
        <p:sp>
          <p:nvSpPr>
            <p:cNvPr id="21" name="Obdĺžnik 20"/>
            <p:cNvSpPr/>
            <p:nvPr/>
          </p:nvSpPr>
          <p:spPr bwMode="auto">
            <a:xfrm rot="16200000">
              <a:off x="4116517" y="-4112526"/>
              <a:ext cx="914399" cy="9140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tabLst/>
              </a:pPr>
              <a:endParaRPr kumimoji="0" lang="sk-SK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-1" y="555"/>
              <a:ext cx="9144000" cy="900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/>
            <a:p>
              <a:pPr indent="93663">
                <a:spcBef>
                  <a:spcPct val="0"/>
                </a:spcBef>
                <a:buClrTx/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sk-SK" sz="3200" b="1" dirty="0" smtClean="0">
                  <a:solidFill>
                    <a:schemeClr val="bg1"/>
                  </a:solidFill>
                  <a:latin typeface="Calligraph421 BT"/>
                </a:rPr>
                <a:t> 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basic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characteristics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					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case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report</a:t>
              </a:r>
              <a:endParaRPr lang="sk-SK" sz="32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0" name="Text Placeholder 85"/>
          <p:cNvSpPr txBox="1">
            <a:spLocks/>
          </p:cNvSpPr>
          <p:nvPr/>
        </p:nvSpPr>
        <p:spPr>
          <a:xfrm>
            <a:off x="251520" y="1238689"/>
            <a:ext cx="8640960" cy="14432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600"/>
              </a:spcBef>
              <a:buClr>
                <a:srgbClr val="97E4FF"/>
              </a:buClr>
              <a:buNone/>
            </a:pPr>
            <a:r>
              <a:rPr lang="sk-SK" sz="2000" b="1" u="sng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61-year</a:t>
            </a:r>
            <a:r>
              <a:rPr lang="sk-SK" sz="2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lang="sk-SK" sz="2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  <a:endParaRPr lang="sk-SK" sz="2000" b="1" kern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5000"/>
              </a:lnSpc>
              <a:spcBef>
                <a:spcPts val="600"/>
              </a:spcBef>
              <a:buClr>
                <a:srgbClr val="97E4FF"/>
              </a:buClr>
              <a:buNone/>
            </a:pPr>
            <a:r>
              <a:rPr lang="sk-SK" sz="2000" b="1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</a:t>
            </a:r>
            <a:r>
              <a:rPr lang="sk-SK" sz="2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haemophilia</a:t>
            </a:r>
            <a:r>
              <a:rPr lang="sk-SK" sz="2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sk-SK" sz="2000" kern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(FVIII:C 0.02-0.03 IU/</a:t>
            </a:r>
            <a:r>
              <a:rPr lang="sk-SK" sz="2000" kern="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mL</a:t>
            </a:r>
            <a:r>
              <a:rPr lang="sk-SK" sz="2000" kern="0" dirty="0" smtClean="0">
                <a:latin typeface="Arial Narrow" panose="020B0606020202030204" pitchFamily="34" charset="0"/>
                <a:cs typeface="Arial" panose="020B0604020202020204" pitchFamily="34" charset="0"/>
              </a:rPr>
              <a:t>) </a:t>
            </a:r>
            <a:r>
              <a:rPr lang="sk-SK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sk-SK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inhibitor</a:t>
            </a:r>
            <a:r>
              <a:rPr lang="sk-SK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sk-SK" sz="2000" b="1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sk-SK" sz="2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sk-SK" sz="2000" b="1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</a:t>
            </a:r>
            <a:r>
              <a:rPr lang="sk-SK" sz="2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sk-SK" sz="2000" b="1" kern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b="1" kern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pdFVIII</a:t>
            </a:r>
            <a:endParaRPr lang="sk-SK" sz="2000" kern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5000"/>
              </a:lnSpc>
              <a:spcBef>
                <a:spcPts val="600"/>
              </a:spcBef>
              <a:buClr>
                <a:srgbClr val="C00000"/>
              </a:buClr>
              <a:buSzPct val="85000"/>
              <a:buNone/>
            </a:pPr>
            <a:endParaRPr lang="sk-SK" sz="2000" b="1" i="1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991464"/>
              </p:ext>
            </p:extLst>
          </p:nvPr>
        </p:nvGraphicFramePr>
        <p:xfrm>
          <a:off x="281532" y="2564904"/>
          <a:ext cx="8610948" cy="4013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842"/>
                <a:gridCol w="7266106"/>
              </a:tblGrid>
              <a:tr h="368893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sk-SK" sz="20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history</a:t>
                      </a:r>
                      <a:r>
                        <a:rPr lang="sk-SK" sz="2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sk-SK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108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6023"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sk-SK" sz="2000" b="0" i="1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bleeding </a:t>
                      </a:r>
                      <a:endParaRPr lang="sk-SK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gastrointestinal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intra-abdominal</a:t>
                      </a:r>
                      <a:endParaRPr lang="sk-SK" sz="2000" b="0" kern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</a:t>
                      </a: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joint</a:t>
                      </a: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bleeds</a:t>
                      </a: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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arthropathy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cs-CZ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right</a:t>
                      </a:r>
                      <a:r>
                        <a:rPr lang="cs-CZ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hip and </a:t>
                      </a:r>
                      <a:r>
                        <a:rPr lang="cs-CZ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ankle</a:t>
                      </a:r>
                      <a:r>
                        <a:rPr lang="cs-CZ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left</a:t>
                      </a:r>
                      <a:r>
                        <a:rPr lang="cs-CZ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knee</a:t>
                      </a:r>
                      <a:r>
                        <a:rPr lang="cs-CZ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elbows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sk-SK" sz="20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108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55388"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sk-SK" sz="2000" b="0" i="1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2000" b="0" i="1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edical</a:t>
                      </a:r>
                      <a:endParaRPr lang="sk-SK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arterial</a:t>
                      </a: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hypertension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II,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very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added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CV risk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obesity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(BMI 30)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dyslipidaemia</a:t>
                      </a:r>
                      <a:endParaRPr lang="sk-SK" sz="2000" b="0" kern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heavy</a:t>
                      </a: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smoker</a:t>
                      </a: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(30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cigarettes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day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40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years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chronic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hepatitis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HP-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positive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gastritis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gastric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ulcer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past</a:t>
                      </a:r>
                      <a:endParaRPr lang="sk-SK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08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573"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sk-SK" sz="2000" b="0" i="1" kern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family</a:t>
                      </a:r>
                      <a:r>
                        <a:rPr lang="sk-SK" sz="2000" b="0" i="1" kern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sk-SK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serious</a:t>
                      </a: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bleeding</a:t>
                      </a:r>
                      <a:r>
                        <a:rPr lang="sk-SK" sz="2000" b="0" kern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thrombotic</a:t>
                      </a:r>
                      <a:r>
                        <a:rPr lang="sk-SK" sz="2000" b="0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kern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events</a:t>
                      </a:r>
                      <a:endParaRPr lang="sk-SK" sz="2000" b="0" dirty="0">
                        <a:solidFill>
                          <a:srgbClr val="FF0000"/>
                        </a:solidFill>
                      </a:endParaRPr>
                    </a:p>
                  </a:txBody>
                  <a:tcPr marL="108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573"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sk-SK" sz="2000" b="0" i="1" kern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medication</a:t>
                      </a:r>
                      <a:endParaRPr lang="sk-SK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0" kern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cs-CZ" sz="2000" b="0" kern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erindopril</a:t>
                      </a:r>
                      <a:r>
                        <a:rPr lang="cs-CZ" sz="2000" b="0" kern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cs-CZ" sz="2000" b="0" kern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Bisoprolol</a:t>
                      </a:r>
                      <a:r>
                        <a:rPr lang="cs-CZ" sz="2000" b="0" kern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Alprazolam, FVIII on </a:t>
                      </a:r>
                      <a:r>
                        <a:rPr lang="cs-CZ" sz="2000" b="0" kern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demand</a:t>
                      </a:r>
                      <a:endParaRPr lang="sk-SK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08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43727851"/>
      </p:ext>
    </p:extLst>
  </p:cSld>
  <p:clrMapOvr>
    <a:masterClrMapping/>
  </p:clrMapOvr>
  <p:transition spd="med" advTm="8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251519" y="1174881"/>
            <a:ext cx="864096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lnSpc>
                <a:spcPct val="125000"/>
              </a:lnSpc>
              <a:spcBef>
                <a:spcPts val="600"/>
              </a:spcBef>
              <a:buClr>
                <a:srgbClr val="C00000"/>
              </a:buClr>
              <a:buSzPct val="85000"/>
              <a:buNone/>
            </a:pPr>
            <a:r>
              <a:rPr lang="sk-SK" sz="2200" b="1" i="1" kern="0" dirty="0" err="1" smtClean="0">
                <a:cs typeface="Arial" panose="020B0604020202020204" pitchFamily="34" charset="0"/>
              </a:rPr>
              <a:t>problem</a:t>
            </a:r>
            <a:endParaRPr lang="en-US" sz="2200" b="1" kern="0" dirty="0">
              <a:cs typeface="Arial" panose="020B0604020202020204" pitchFamily="34" charset="0"/>
            </a:endParaRPr>
          </a:p>
          <a:p>
            <a:pPr marL="28575" indent="0" algn="l">
              <a:lnSpc>
                <a:spcPct val="125000"/>
              </a:lnSpc>
              <a:spcBef>
                <a:spcPts val="600"/>
              </a:spcBef>
              <a:buClr>
                <a:srgbClr val="C00000"/>
              </a:buClr>
              <a:buNone/>
            </a:pP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constant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moderate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abdominal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pain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in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the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mesogastrium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smtClean="0">
                <a:solidFill>
                  <a:srgbClr val="FF0000"/>
                </a:solidFill>
                <a:cs typeface="Arial" panose="020B0604020202020204" pitchFamily="34" charset="0"/>
              </a:rPr>
              <a:t>                        </a:t>
            </a:r>
            <a:r>
              <a:rPr lang="sk-SK" sz="2000" kern="0" dirty="0" err="1" smtClean="0">
                <a:cs typeface="Arial" panose="020B0604020202020204" pitchFamily="34" charset="0"/>
              </a:rPr>
              <a:t>radiating</a:t>
            </a:r>
            <a:r>
              <a:rPr lang="sk-SK" sz="2000" kern="0" dirty="0" smtClean="0">
                <a:cs typeface="Arial" panose="020B0604020202020204" pitchFamily="34" charset="0"/>
              </a:rPr>
              <a:t> </a:t>
            </a:r>
            <a:r>
              <a:rPr lang="sk-SK" sz="2000" kern="0" dirty="0">
                <a:cs typeface="Arial" panose="020B0604020202020204" pitchFamily="34" charset="0"/>
              </a:rPr>
              <a:t>to </a:t>
            </a:r>
            <a:r>
              <a:rPr lang="sk-SK" sz="2000" kern="0" dirty="0" err="1">
                <a:cs typeface="Arial" panose="020B0604020202020204" pitchFamily="34" charset="0"/>
              </a:rPr>
              <a:t>the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kern="0" dirty="0" err="1">
                <a:cs typeface="Arial" panose="020B0604020202020204" pitchFamily="34" charset="0"/>
              </a:rPr>
              <a:t>back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for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5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days</a:t>
            </a:r>
            <a:r>
              <a:rPr lang="sk-SK" sz="2000" kern="0" dirty="0">
                <a:cs typeface="Arial" panose="020B0604020202020204" pitchFamily="34" charset="0"/>
              </a:rPr>
              <a:t>, </a:t>
            </a:r>
            <a:r>
              <a:rPr lang="sk-SK" sz="2000" kern="0" dirty="0" err="1">
                <a:cs typeface="Arial" panose="020B0604020202020204" pitchFamily="34" charset="0"/>
              </a:rPr>
              <a:t>started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after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dietary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excess</a:t>
            </a:r>
            <a:endParaRPr lang="sk-SK" sz="2000" b="1" kern="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8575" indent="0" algn="l">
              <a:lnSpc>
                <a:spcPct val="125000"/>
              </a:lnSpc>
              <a:spcBef>
                <a:spcPts val="600"/>
              </a:spcBef>
              <a:buClr>
                <a:srgbClr val="C00000"/>
              </a:buClr>
              <a:buNone/>
            </a:pPr>
            <a:r>
              <a:rPr lang="en-US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recu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r</a:t>
            </a:r>
            <a:r>
              <a:rPr lang="en-US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rent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nausea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and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vomitus</a:t>
            </a:r>
            <a:endParaRPr lang="sk-SK" sz="2000" b="1" kern="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8575" indent="0" algn="l">
              <a:lnSpc>
                <a:spcPct val="125000"/>
              </a:lnSpc>
              <a:spcBef>
                <a:spcPts val="600"/>
              </a:spcBef>
              <a:buClr>
                <a:srgbClr val="C00000"/>
              </a:buClr>
              <a:buNone/>
            </a:pP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c</a:t>
            </a:r>
            <a:r>
              <a:rPr lang="en-US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hronic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kern="0" dirty="0" err="1">
                <a:solidFill>
                  <a:srgbClr val="FF0000"/>
                </a:solidFill>
                <a:cs typeface="Arial" panose="020B0604020202020204" pitchFamily="34" charset="0"/>
              </a:rPr>
              <a:t>dyspepsia</a:t>
            </a:r>
            <a:r>
              <a:rPr lang="sk-SK" sz="2000" b="1" kern="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000" kern="0" dirty="0">
                <a:cs typeface="Arial" panose="020B0604020202020204" pitchFamily="34" charset="0"/>
              </a:rPr>
              <a:t>→ </a:t>
            </a:r>
            <a:r>
              <a:rPr lang="sk-SK" sz="2000" kern="0" dirty="0" err="1">
                <a:cs typeface="Arial" panose="020B0604020202020204" pitchFamily="34" charset="0"/>
              </a:rPr>
              <a:t>similar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kern="0" dirty="0" err="1">
                <a:cs typeface="Arial" panose="020B0604020202020204" pitchFamily="34" charset="0"/>
              </a:rPr>
              <a:t>but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kern="0" dirty="0" err="1">
                <a:cs typeface="Arial" panose="020B0604020202020204" pitchFamily="34" charset="0"/>
              </a:rPr>
              <a:t>less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kern="0" dirty="0" err="1">
                <a:cs typeface="Arial" panose="020B0604020202020204" pitchFamily="34" charset="0"/>
              </a:rPr>
              <a:t>intense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en-US" sz="2000" kern="0" dirty="0">
                <a:cs typeface="Arial" panose="020B0604020202020204" pitchFamily="34" charset="0"/>
              </a:rPr>
              <a:t>symptoms intermittently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kern="0" dirty="0" smtClean="0">
                <a:cs typeface="Arial" panose="020B0604020202020204" pitchFamily="34" charset="0"/>
              </a:rPr>
              <a:t>       		            in </a:t>
            </a:r>
            <a:r>
              <a:rPr lang="sk-SK" sz="2000" kern="0" dirty="0" err="1">
                <a:cs typeface="Arial" panose="020B0604020202020204" pitchFamily="34" charset="0"/>
              </a:rPr>
              <a:t>the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kern="0" dirty="0" err="1" smtClean="0">
                <a:cs typeface="Arial" panose="020B0604020202020204" pitchFamily="34" charset="0"/>
              </a:rPr>
              <a:t>last</a:t>
            </a:r>
            <a:r>
              <a:rPr lang="sk-SK" sz="2000" kern="0" dirty="0" smtClean="0">
                <a:cs typeface="Arial" panose="020B0604020202020204" pitchFamily="34" charset="0"/>
              </a:rPr>
              <a:t> 2 </a:t>
            </a:r>
            <a:r>
              <a:rPr lang="sk-SK" sz="2000" kern="0" dirty="0" err="1" smtClean="0">
                <a:cs typeface="Arial" panose="020B0604020202020204" pitchFamily="34" charset="0"/>
              </a:rPr>
              <a:t>years</a:t>
            </a:r>
            <a:r>
              <a:rPr lang="sk-SK" sz="2000" kern="0" dirty="0" smtClean="0">
                <a:cs typeface="Arial" panose="020B0604020202020204" pitchFamily="34" charset="0"/>
              </a:rPr>
              <a:t>; </a:t>
            </a:r>
            <a:r>
              <a:rPr lang="sk-SK" sz="2000" kern="0" dirty="0" err="1">
                <a:cs typeface="Arial" panose="020B0604020202020204" pitchFamily="34" charset="0"/>
              </a:rPr>
              <a:t>repeated</a:t>
            </a:r>
            <a:r>
              <a:rPr lang="sk-SK" sz="2000" kern="0" dirty="0">
                <a:cs typeface="Arial" panose="020B0604020202020204" pitchFamily="34" charset="0"/>
              </a:rPr>
              <a:t> </a:t>
            </a:r>
            <a:r>
              <a:rPr lang="sk-SK" sz="2000" kern="0" dirty="0" err="1" smtClean="0">
                <a:cs typeface="Arial" panose="020B0604020202020204" pitchFamily="34" charset="0"/>
              </a:rPr>
              <a:t>exams</a:t>
            </a:r>
            <a:r>
              <a:rPr lang="sk-SK" sz="2000" kern="0" dirty="0" smtClean="0">
                <a:cs typeface="Arial" panose="020B0604020202020204" pitchFamily="34" charset="0"/>
              </a:rPr>
              <a:t>, </a:t>
            </a:r>
            <a:r>
              <a:rPr lang="sk-SK" sz="2000" kern="0" dirty="0" err="1" smtClean="0">
                <a:cs typeface="Arial" panose="020B0604020202020204" pitchFamily="34" charset="0"/>
              </a:rPr>
              <a:t>not</a:t>
            </a:r>
            <a:r>
              <a:rPr lang="sk-SK" sz="2000" kern="0" dirty="0" smtClean="0">
                <a:cs typeface="Arial" panose="020B0604020202020204" pitchFamily="34" charset="0"/>
              </a:rPr>
              <a:t> </a:t>
            </a:r>
            <a:r>
              <a:rPr lang="sk-SK" sz="2000" kern="0" dirty="0" err="1" smtClean="0">
                <a:cs typeface="Arial" panose="020B0604020202020204" pitchFamily="34" charset="0"/>
              </a:rPr>
              <a:t>revealing</a:t>
            </a:r>
            <a:endParaRPr lang="en-GB" sz="2000" kern="0" dirty="0">
              <a:cs typeface="Arial" panose="020B0604020202020204" pitchFamily="34" charset="0"/>
            </a:endParaRPr>
          </a:p>
        </p:txBody>
      </p:sp>
      <p:grpSp>
        <p:nvGrpSpPr>
          <p:cNvPr id="8" name="Skupina 7"/>
          <p:cNvGrpSpPr/>
          <p:nvPr/>
        </p:nvGrpSpPr>
        <p:grpSpPr>
          <a:xfrm>
            <a:off x="-1" y="555"/>
            <a:ext cx="9144000" cy="914400"/>
            <a:chOff x="-1" y="555"/>
            <a:chExt cx="9144000" cy="914400"/>
          </a:xfrm>
        </p:grpSpPr>
        <p:sp>
          <p:nvSpPr>
            <p:cNvPr id="9" name="Obdĺžnik 8"/>
            <p:cNvSpPr/>
            <p:nvPr/>
          </p:nvSpPr>
          <p:spPr bwMode="auto">
            <a:xfrm rot="16200000">
              <a:off x="4116517" y="-4112526"/>
              <a:ext cx="914399" cy="9140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tabLst/>
              </a:pPr>
              <a:endParaRPr kumimoji="0" lang="sk-SK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-1" y="555"/>
              <a:ext cx="9144000" cy="900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/>
            <a:p>
              <a:pPr indent="93663">
                <a:spcBef>
                  <a:spcPct val="0"/>
                </a:spcBef>
                <a:buClrTx/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sk-SK" sz="3200" b="1" dirty="0" smtClean="0">
                  <a:solidFill>
                    <a:schemeClr val="bg1"/>
                  </a:solidFill>
                  <a:latin typeface="Calligraph421 BT"/>
                </a:rPr>
                <a:t> 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problem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										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case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report</a:t>
              </a:r>
              <a:endParaRPr lang="sk-SK" sz="32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1" name="Skupina 10"/>
          <p:cNvGrpSpPr/>
          <p:nvPr/>
        </p:nvGrpSpPr>
        <p:grpSpPr>
          <a:xfrm>
            <a:off x="179511" y="4075630"/>
            <a:ext cx="8723538" cy="865538"/>
            <a:chOff x="179511" y="4075630"/>
            <a:chExt cx="8723538" cy="865538"/>
          </a:xfrm>
        </p:grpSpPr>
        <p:sp>
          <p:nvSpPr>
            <p:cNvPr id="4" name="Obdĺžnik 3"/>
            <p:cNvSpPr/>
            <p:nvPr/>
          </p:nvSpPr>
          <p:spPr bwMode="auto">
            <a:xfrm>
              <a:off x="179511" y="4077072"/>
              <a:ext cx="8712969" cy="86409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tabLst/>
              </a:pPr>
              <a:endParaRPr kumimoji="0" lang="sk-SK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" name="Obdĺžnik 1"/>
            <p:cNvSpPr/>
            <p:nvPr/>
          </p:nvSpPr>
          <p:spPr>
            <a:xfrm>
              <a:off x="262089" y="4075630"/>
              <a:ext cx="8640960" cy="834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14000"/>
                </a:lnSpc>
                <a:spcBef>
                  <a:spcPts val="800"/>
                </a:spcBef>
                <a:buClr>
                  <a:srgbClr val="000000"/>
                </a:buClr>
                <a:buNone/>
              </a:pPr>
              <a:r>
                <a:rPr lang="sk-SK" sz="2200" b="1" i="1" dirty="0" err="1">
                  <a:solidFill>
                    <a:schemeClr val="bg1"/>
                  </a:solidFill>
                  <a:cs typeface="Arial" panose="020B0604020202020204" pitchFamily="34" charset="0"/>
                </a:rPr>
                <a:t>working</a:t>
              </a:r>
              <a:r>
                <a:rPr lang="sk-SK" sz="2200" b="1" i="1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2200" b="1" i="1" dirty="0" err="1">
                  <a:solidFill>
                    <a:schemeClr val="bg1"/>
                  </a:solidFill>
                  <a:cs typeface="Arial" panose="020B0604020202020204" pitchFamily="34" charset="0"/>
                </a:rPr>
                <a:t>diagnosis</a:t>
              </a:r>
              <a:r>
                <a:rPr lang="sk-SK" sz="2200" b="1" i="1" dirty="0">
                  <a:solidFill>
                    <a:schemeClr val="bg1"/>
                  </a:solidFill>
                  <a:cs typeface="Arial" panose="020B0604020202020204" pitchFamily="34" charset="0"/>
                </a:rPr>
                <a:t>: </a:t>
              </a:r>
              <a:r>
                <a:rPr lang="sk-SK" sz="2400" b="1" dirty="0" err="1">
                  <a:solidFill>
                    <a:schemeClr val="bg1"/>
                  </a:solidFill>
                  <a:cs typeface="Arial" panose="020B0604020202020204" pitchFamily="34" charset="0"/>
                </a:rPr>
                <a:t>acute</a:t>
              </a:r>
              <a:r>
                <a:rPr lang="sk-SK" sz="2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2400" b="1" dirty="0" err="1">
                  <a:solidFill>
                    <a:schemeClr val="bg1"/>
                  </a:solidFill>
                  <a:cs typeface="Arial" panose="020B0604020202020204" pitchFamily="34" charset="0"/>
                </a:rPr>
                <a:t>dyspepsia</a:t>
              </a:r>
              <a:r>
                <a:rPr lang="sk-SK" sz="2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                                                                                   </a:t>
              </a:r>
              <a:r>
                <a:rPr lang="sk-SK" sz="20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		           </a:t>
              </a:r>
              <a:r>
                <a:rPr lang="sk-SK" sz="20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(</a:t>
              </a:r>
              <a:r>
                <a:rPr lang="sk-SK" sz="2000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gastritis</a:t>
              </a:r>
              <a:r>
                <a:rPr lang="sk-SK" sz="20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2000" dirty="0">
                  <a:solidFill>
                    <a:schemeClr val="bg1"/>
                  </a:solidFill>
                  <a:cs typeface="Arial" panose="020B0604020202020204" pitchFamily="34" charset="0"/>
                </a:rPr>
                <a:t>/ </a:t>
              </a:r>
              <a:r>
                <a:rPr lang="sk-SK" sz="20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acute</a:t>
              </a:r>
              <a:r>
                <a:rPr lang="sk-SK" sz="2000" dirty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2000" dirty="0" err="1">
                  <a:solidFill>
                    <a:schemeClr val="bg1"/>
                  </a:solidFill>
                  <a:cs typeface="Arial" panose="020B0604020202020204" pitchFamily="34" charset="0"/>
                </a:rPr>
                <a:t>pancreatitis</a:t>
              </a:r>
              <a:r>
                <a:rPr lang="sk-SK" sz="2000" dirty="0">
                  <a:solidFill>
                    <a:schemeClr val="bg1"/>
                  </a:solidFill>
                  <a:cs typeface="Arial" panose="020B0604020202020204" pitchFamily="34" charset="0"/>
                </a:rPr>
                <a:t> / </a:t>
              </a:r>
              <a:r>
                <a:rPr lang="sk-SK" sz="2000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haemorrhage</a:t>
              </a:r>
              <a:r>
                <a:rPr lang="sk-SK" sz="2000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)</a:t>
              </a:r>
              <a:endParaRPr lang="sk-SK" sz="8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4" name="Obdĺžnik 13"/>
          <p:cNvSpPr/>
          <p:nvPr/>
        </p:nvSpPr>
        <p:spPr>
          <a:xfrm>
            <a:off x="276738" y="5102854"/>
            <a:ext cx="8640960" cy="1684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sk-SK" sz="2200" b="1" i="1" dirty="0" err="1" smtClean="0">
                <a:cs typeface="Arial" panose="020B0604020202020204" pitchFamily="34" charset="0"/>
              </a:rPr>
              <a:t>initial</a:t>
            </a:r>
            <a:r>
              <a:rPr lang="sk-SK" sz="2200" b="1" i="1" dirty="0" smtClean="0">
                <a:cs typeface="Arial" panose="020B0604020202020204" pitchFamily="34" charset="0"/>
              </a:rPr>
              <a:t> </a:t>
            </a:r>
            <a:r>
              <a:rPr lang="sk-SK" sz="2200" b="1" i="1" dirty="0" err="1" smtClean="0">
                <a:cs typeface="Arial" panose="020B0604020202020204" pitchFamily="34" charset="0"/>
              </a:rPr>
              <a:t>workout</a:t>
            </a:r>
            <a:r>
              <a:rPr lang="sk-SK" sz="2200" b="1" i="1" dirty="0" smtClean="0">
                <a:cs typeface="Arial" panose="020B0604020202020204" pitchFamily="34" charset="0"/>
              </a:rPr>
              <a:t> </a:t>
            </a:r>
          </a:p>
          <a:p>
            <a:pPr marL="185738" algn="l">
              <a:lnSpc>
                <a:spcPct val="114000"/>
              </a:lnSpc>
              <a:spcBef>
                <a:spcPts val="600"/>
              </a:spcBef>
              <a:buClr>
                <a:srgbClr val="000000"/>
              </a:buClr>
              <a:buNone/>
            </a:pPr>
            <a:r>
              <a:rPr lang="sk-SK" sz="2000" i="1" dirty="0" err="1" smtClean="0">
                <a:cs typeface="Arial" panose="020B0604020202020204" pitchFamily="34" charset="0"/>
              </a:rPr>
              <a:t>treatment</a:t>
            </a:r>
            <a:r>
              <a:rPr lang="sk-SK" sz="2000" dirty="0" smtClean="0">
                <a:cs typeface="Arial" panose="020B0604020202020204" pitchFamily="34" charset="0"/>
              </a:rPr>
              <a:t>: </a:t>
            </a:r>
            <a:r>
              <a:rPr lang="sk-SK" sz="2000" dirty="0" err="1" smtClean="0">
                <a:cs typeface="Arial" panose="020B0604020202020204" pitchFamily="34" charset="0"/>
              </a:rPr>
              <a:t>symptomatic</a:t>
            </a:r>
            <a:r>
              <a:rPr lang="sk-SK" sz="2000" dirty="0" smtClean="0">
                <a:cs typeface="Arial" panose="020B0604020202020204" pitchFamily="34" charset="0"/>
              </a:rPr>
              <a:t> </a:t>
            </a:r>
            <a:r>
              <a:rPr lang="sk-SK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sk-SK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diet</a:t>
            </a:r>
            <a:r>
              <a:rPr lang="sk-SK" sz="200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AU" sz="2000" dirty="0">
                <a:latin typeface="Arial Narrow" panose="020B0606020202030204" pitchFamily="34" charset="0"/>
                <a:cs typeface="Arial" panose="020B0604020202020204" pitchFamily="34" charset="0"/>
              </a:rPr>
              <a:t>parenteral</a:t>
            </a:r>
            <a:r>
              <a:rPr lang="sk-SK" sz="20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nutrition</a:t>
            </a:r>
            <a:r>
              <a:rPr lang="sk-SK" sz="200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sk-SK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antiemetics</a:t>
            </a:r>
            <a:r>
              <a:rPr lang="sk-SK" sz="200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sk-SK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analgetics</a:t>
            </a:r>
            <a:r>
              <a:rPr lang="sk-SK" sz="2000" dirty="0"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  <a:p>
            <a:pPr marL="185738" algn="l">
              <a:lnSpc>
                <a:spcPct val="114000"/>
              </a:lnSpc>
              <a:spcBef>
                <a:spcPts val="600"/>
              </a:spcBef>
              <a:buClr>
                <a:srgbClr val="000000"/>
              </a:buClr>
              <a:buNone/>
            </a:pPr>
            <a:r>
              <a:rPr lang="sk-SK" sz="2000" i="1" dirty="0" err="1" smtClean="0">
                <a:cs typeface="Arial" panose="020B0604020202020204" pitchFamily="34" charset="0"/>
              </a:rPr>
              <a:t>examination</a:t>
            </a:r>
            <a:r>
              <a:rPr lang="sk-SK" sz="2000" dirty="0" smtClean="0">
                <a:cs typeface="Arial" panose="020B0604020202020204" pitchFamily="34" charset="0"/>
              </a:rPr>
              <a:t>: </a:t>
            </a:r>
            <a:r>
              <a:rPr lang="en-US" sz="2000" dirty="0" smtClean="0">
                <a:cs typeface="Arial" panose="020B0604020202020204" pitchFamily="34" charset="0"/>
              </a:rPr>
              <a:t>p</a:t>
            </a:r>
            <a:r>
              <a:rPr lang="sk-SK" sz="2000" dirty="0" err="1">
                <a:cs typeface="Arial" panose="020B0604020202020204" pitchFamily="34" charset="0"/>
              </a:rPr>
              <a:t>hysical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e</a:t>
            </a:r>
            <a:r>
              <a:rPr lang="sk-SK" sz="2000" dirty="0" err="1">
                <a:cs typeface="Arial" panose="020B0604020202020204" pitchFamily="34" charset="0"/>
              </a:rPr>
              <a:t>xamination</a:t>
            </a:r>
            <a:r>
              <a:rPr lang="sk-SK" sz="2000" i="1" dirty="0">
                <a:cs typeface="Arial" panose="020B0604020202020204" pitchFamily="34" charset="0"/>
              </a:rPr>
              <a:t>, </a:t>
            </a:r>
            <a:r>
              <a:rPr lang="sk-SK" sz="2000" dirty="0" err="1">
                <a:cs typeface="Arial" panose="020B0604020202020204" pitchFamily="34" charset="0"/>
              </a:rPr>
              <a:t>laboratory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testing</a:t>
            </a:r>
            <a:r>
              <a:rPr lang="sk-SK" sz="2000" dirty="0">
                <a:cs typeface="Arial" panose="020B0604020202020204" pitchFamily="34" charset="0"/>
              </a:rPr>
              <a:t>, </a:t>
            </a:r>
            <a:r>
              <a:rPr lang="sk-SK" sz="2000" dirty="0" smtClean="0">
                <a:cs typeface="Arial" panose="020B0604020202020204" pitchFamily="34" charset="0"/>
              </a:rPr>
              <a:t>				            </a:t>
            </a:r>
            <a:r>
              <a:rPr lang="sk-SK" sz="2000" dirty="0" err="1" smtClean="0">
                <a:cs typeface="Arial" panose="020B0604020202020204" pitchFamily="34" charset="0"/>
              </a:rPr>
              <a:t>ultrasound</a:t>
            </a:r>
            <a:r>
              <a:rPr lang="sk-SK" sz="2000" dirty="0" smtClean="0">
                <a:cs typeface="Arial" panose="020B0604020202020204" pitchFamily="34" charset="0"/>
              </a:rPr>
              <a:t> </a:t>
            </a:r>
            <a:r>
              <a:rPr lang="sk-SK" sz="2000" dirty="0">
                <a:cs typeface="Arial" panose="020B0604020202020204" pitchFamily="34" charset="0"/>
              </a:rPr>
              <a:t>of </a:t>
            </a:r>
            <a:r>
              <a:rPr lang="sk-SK" sz="2000" dirty="0" err="1">
                <a:cs typeface="Arial" panose="020B0604020202020204" pitchFamily="34" charset="0"/>
              </a:rPr>
              <a:t>the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abdomen</a:t>
            </a:r>
            <a:r>
              <a:rPr lang="sk-SK" sz="2000" dirty="0">
                <a:cs typeface="Arial" panose="020B0604020202020204" pitchFamily="34" charset="0"/>
              </a:rPr>
              <a:t>, </a:t>
            </a:r>
            <a:r>
              <a:rPr lang="sk-SK" sz="2000" dirty="0" err="1">
                <a:cs typeface="Arial" panose="020B0604020202020204" pitchFamily="34" charset="0"/>
              </a:rPr>
              <a:t>endoscopic</a:t>
            </a:r>
            <a:r>
              <a:rPr lang="sk-SK" sz="2000" dirty="0">
                <a:cs typeface="Arial" panose="020B0604020202020204" pitchFamily="34" charset="0"/>
              </a:rPr>
              <a:t> </a:t>
            </a:r>
            <a:r>
              <a:rPr lang="sk-SK" sz="2000" dirty="0" err="1">
                <a:cs typeface="Arial" panose="020B0604020202020204" pitchFamily="34" charset="0"/>
              </a:rPr>
              <a:t>examination</a:t>
            </a:r>
            <a:endParaRPr lang="en-GB" sz="2000" dirty="0"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2722598"/>
      </p:ext>
    </p:extLst>
  </p:cSld>
  <p:clrMapOvr>
    <a:masterClrMapping/>
  </p:clrMapOvr>
  <p:transition spd="med" advTm="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-1" y="555"/>
            <a:ext cx="9144000" cy="914400"/>
            <a:chOff x="-1" y="555"/>
            <a:chExt cx="9144000" cy="914400"/>
          </a:xfrm>
        </p:grpSpPr>
        <p:sp>
          <p:nvSpPr>
            <p:cNvPr id="9" name="Obdĺžnik 8"/>
            <p:cNvSpPr/>
            <p:nvPr/>
          </p:nvSpPr>
          <p:spPr bwMode="auto">
            <a:xfrm rot="16200000">
              <a:off x="4116517" y="-4112526"/>
              <a:ext cx="914399" cy="9140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tabLst/>
              </a:pPr>
              <a:endParaRPr kumimoji="0" lang="sk-SK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-1" y="555"/>
              <a:ext cx="9144000" cy="900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/>
            <a:p>
              <a:pPr indent="93663">
                <a:spcBef>
                  <a:spcPct val="0"/>
                </a:spcBef>
                <a:buClrTx/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sk-SK" sz="3200" b="1" dirty="0" smtClean="0">
                  <a:solidFill>
                    <a:schemeClr val="bg1"/>
                  </a:solidFill>
                  <a:latin typeface="Calligraph421 BT"/>
                </a:rPr>
                <a:t> 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initial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workout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		   						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case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report</a:t>
              </a:r>
              <a:endParaRPr lang="sk-SK" sz="32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7" name="Tabuľ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94504"/>
              </p:ext>
            </p:extLst>
          </p:nvPr>
        </p:nvGraphicFramePr>
        <p:xfrm>
          <a:off x="287523" y="1124744"/>
          <a:ext cx="8568952" cy="5857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8952"/>
              </a:tblGrid>
              <a:tr h="360040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sk-SK" sz="200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hysical</a:t>
                      </a:r>
                      <a:r>
                        <a:rPr lang="sk-SK" sz="200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sk-SK" sz="200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xamination</a:t>
                      </a:r>
                      <a:endParaRPr lang="sk-SK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28192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sk-SK" sz="20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signs</a:t>
                      </a: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bleeding </a:t>
                      </a:r>
                      <a:r>
                        <a:rPr lang="sk-SK" sz="20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(skin, </a:t>
                      </a:r>
                      <a:r>
                        <a:rPr lang="sk-SK" sz="200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muco</a:t>
                      </a:r>
                      <a:r>
                        <a:rPr lang="en-US" sz="20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us</a:t>
                      </a:r>
                      <a:r>
                        <a:rPr lang="sk-SK" sz="20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membranes</a:t>
                      </a:r>
                      <a:r>
                        <a:rPr lang="sk-SK" sz="20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sk-SK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cardiopulmonary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stable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20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ECG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ischemic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endParaRPr lang="sk-SK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None/>
                      </a:pPr>
                      <a:endParaRPr lang="sk-SK" sz="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sk-SK" sz="20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abdomen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sk-SK" sz="20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pathological</a:t>
                      </a: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findings</a:t>
                      </a: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sk-SK" sz="20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peritoneal</a:t>
                      </a: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irritation</a:t>
                      </a:r>
                      <a:r>
                        <a:rPr lang="sk-SK" sz="20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                        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sk-SK" sz="20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</a:t>
                      </a:r>
                      <a:r>
                        <a:rPr lang="sk-SK" sz="2000" i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</a:t>
                      </a:r>
                      <a:r>
                        <a:rPr lang="sk-SK" sz="2000" i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i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rectal</a:t>
                      </a:r>
                      <a:r>
                        <a:rPr lang="sk-SK" sz="2000" i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i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examination</a:t>
                      </a: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no </a:t>
                      </a:r>
                      <a:r>
                        <a:rPr lang="sk-SK" sz="20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signs</a:t>
                      </a:r>
                      <a:r>
                        <a:rPr lang="sk-SK" sz="20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bleeding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sk-SK" sz="4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sk-SK" sz="20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extremities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sk-SK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arthropathy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no </a:t>
                      </a:r>
                      <a:r>
                        <a:rPr lang="sk-SK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signs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thrombosis 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 </a:t>
                      </a:r>
                      <a:r>
                        <a:rPr lang="sk-SK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acute</a:t>
                      </a:r>
                      <a:r>
                        <a:rPr lang="sk-SK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schemia</a:t>
                      </a:r>
                      <a:endParaRPr lang="sk-SK" sz="20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600" b="1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2968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laboratory</a:t>
                      </a:r>
                      <a:r>
                        <a:rPr lang="sk-SK" sz="2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testing</a:t>
                      </a:r>
                      <a:endParaRPr lang="sk-SK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6124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sk-SK" sz="2000" b="0" i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blood</a:t>
                      </a:r>
                      <a:r>
                        <a:rPr lang="sk-SK" sz="2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</a:t>
                      </a:r>
                      <a:r>
                        <a:rPr lang="sk-SK" sz="2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sk-SK" sz="20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mild</a:t>
                      </a:r>
                      <a:r>
                        <a:rPr lang="sk-SK" sz="2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anaemia</a:t>
                      </a:r>
                      <a:r>
                        <a:rPr lang="sk-SK" sz="2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20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otherwise</a:t>
                      </a:r>
                      <a:r>
                        <a:rPr lang="sk-SK" sz="2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sk-SK" sz="20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sk-SK" sz="2000" b="0" i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serum</a:t>
                      </a:r>
                      <a:r>
                        <a:rPr lang="sk-SK" sz="2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sk-SK" sz="2000" b="0" i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  <a:r>
                        <a:rPr lang="sk-SK" sz="2000" b="0" i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</a:t>
                      </a:r>
                      <a:r>
                        <a:rPr lang="sk-SK" sz="2000" b="0" i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r>
                        <a:rPr lang="sk-SK" sz="2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 </a:t>
                      </a:r>
                      <a:r>
                        <a:rPr lang="sk-SK" sz="2000" b="0" i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stool</a:t>
                      </a:r>
                      <a:r>
                        <a:rPr lang="sk-SK" sz="2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sk-SK" sz="2000" b="0" i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</a:t>
                      </a:r>
                      <a:r>
                        <a:rPr lang="sk-SK" sz="2000" b="0" i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2000" b="0" i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occult</a:t>
                      </a:r>
                      <a:r>
                        <a:rPr lang="sk-SK" sz="2000" b="0" i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bleeding</a:t>
                      </a:r>
                      <a:endParaRPr lang="sk-SK" sz="2000" b="0" i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184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6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564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abdominal </a:t>
                      </a:r>
                      <a:r>
                        <a:rPr lang="sk-SK" sz="2000" b="1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ultra</a:t>
                      </a:r>
                      <a:r>
                        <a:rPr lang="en-US" sz="2000" b="1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sonography</a:t>
                      </a:r>
                      <a:endParaRPr lang="sk-SK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0208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2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pancreas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hyperechoic body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2000" b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</a:t>
                      </a:r>
                      <a:r>
                        <a:rPr lang="sk-SK" sz="2000" b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r>
                        <a:rPr lang="sk-SK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sk-SK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</a:t>
                      </a:r>
                      <a:r>
                        <a:rPr lang="sk-SK" sz="20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organs</a:t>
                      </a:r>
                      <a:r>
                        <a:rPr lang="sk-SK" sz="20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sk-SK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600" b="0" i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sk-SK" sz="60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6086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</a:t>
                      </a:r>
                      <a:r>
                        <a:rPr lang="sk-SK" sz="2000" b="1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gastrointestinal</a:t>
                      </a:r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endoscopy</a:t>
                      </a:r>
                      <a:endParaRPr lang="sk-SK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7612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erythematous </a:t>
                      </a: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pangastritis</a:t>
                      </a:r>
                      <a:r>
                        <a:rPr lang="sk-SK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</a:t>
                      </a:r>
                      <a:r>
                        <a:rPr lang="sk-SK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ulcer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active bleeding</a:t>
                      </a:r>
                      <a:endParaRPr lang="sk-SK" sz="2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1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k-SK" sz="2000" b="0" i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Obdĺžnik 10"/>
          <p:cNvSpPr/>
          <p:nvPr/>
        </p:nvSpPr>
        <p:spPr>
          <a:xfrm>
            <a:off x="2411760" y="2857208"/>
            <a:ext cx="4320480" cy="153041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None/>
            </a:pPr>
            <a:endParaRPr lang="sk-SK" sz="400" b="1" dirty="0" smtClean="0">
              <a:solidFill>
                <a:schemeClr val="bg1"/>
              </a:solidFill>
              <a:latin typeface="Calligraph421 BT"/>
            </a:endParaRPr>
          </a:p>
          <a:p>
            <a:pPr>
              <a:lnSpc>
                <a:spcPct val="125000"/>
              </a:lnSpc>
              <a:buNone/>
            </a:pPr>
            <a:r>
              <a:rPr lang="sk-SK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no </a:t>
            </a:r>
            <a:r>
              <a:rPr lang="sk-SK" sz="28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findings</a:t>
            </a:r>
            <a:r>
              <a:rPr lang="sk-SK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to </a:t>
            </a:r>
            <a:r>
              <a:rPr lang="sk-SK" sz="28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explain</a:t>
            </a:r>
            <a:r>
              <a:rPr lang="sk-SK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5000"/>
              </a:lnSpc>
              <a:buNone/>
            </a:pPr>
            <a:r>
              <a:rPr lang="sk-SK" sz="28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the</a:t>
            </a:r>
            <a:r>
              <a:rPr lang="sk-SK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8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clinical</a:t>
            </a:r>
            <a:r>
              <a:rPr lang="sk-SK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8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problem</a:t>
            </a:r>
            <a:endParaRPr lang="sk-SK" sz="28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buNone/>
            </a:pPr>
            <a:endParaRPr lang="sk-SK" sz="500" b="1" dirty="0"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7282890"/>
      </p:ext>
    </p:extLst>
  </p:cSld>
  <p:clrMapOvr>
    <a:masterClrMapping/>
  </p:clrMapOvr>
  <p:transition spd="med" advTm="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-1" y="555"/>
            <a:ext cx="9144000" cy="914400"/>
            <a:chOff x="-1" y="555"/>
            <a:chExt cx="9144000" cy="914400"/>
          </a:xfrm>
        </p:grpSpPr>
        <p:sp>
          <p:nvSpPr>
            <p:cNvPr id="9" name="Obdĺžnik 8"/>
            <p:cNvSpPr/>
            <p:nvPr/>
          </p:nvSpPr>
          <p:spPr bwMode="auto">
            <a:xfrm rot="16200000">
              <a:off x="4116517" y="-4112526"/>
              <a:ext cx="914399" cy="9140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tabLst/>
              </a:pPr>
              <a:endParaRPr kumimoji="0" lang="sk-SK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-1" y="555"/>
              <a:ext cx="9144000" cy="900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/>
            <a:p>
              <a:pPr indent="93663">
                <a:spcBef>
                  <a:spcPct val="0"/>
                </a:spcBef>
                <a:buClrTx/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additional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examination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     			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case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report</a:t>
              </a:r>
              <a:endParaRPr lang="sk-SK" sz="32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2" name="Tabuľ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098363"/>
              </p:ext>
            </p:extLst>
          </p:nvPr>
        </p:nvGraphicFramePr>
        <p:xfrm>
          <a:off x="323526" y="1176071"/>
          <a:ext cx="8496945" cy="136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6945"/>
              </a:tblGrid>
              <a:tr h="366211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of the abdomen</a:t>
                      </a:r>
                      <a:endParaRPr lang="sk-SK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1685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sk-SK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pancreas</a:t>
                      </a:r>
                      <a:r>
                        <a:rPr lang="sk-SK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lipomatous</a:t>
                      </a:r>
                      <a:r>
                        <a:rPr lang="sk-SK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</a:t>
                      </a:r>
                      <a:r>
                        <a:rPr lang="sk-SK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otherwise</a:t>
                      </a:r>
                      <a:r>
                        <a:rPr lang="sk-SK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sk-SK" sz="20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1256111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irregular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circular thrombus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mm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the entire length of the </a:t>
                      </a:r>
                      <a:r>
                        <a:rPr lang="sk-SK" sz="2000" b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abd</a:t>
                      </a:r>
                      <a:r>
                        <a:rPr lang="sk-SK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20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aorta</a:t>
                      </a:r>
                      <a:endParaRPr lang="sk-SK" sz="2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" name="Skupina 1"/>
          <p:cNvGrpSpPr/>
          <p:nvPr/>
        </p:nvGrpSpPr>
        <p:grpSpPr>
          <a:xfrm>
            <a:off x="323528" y="2509866"/>
            <a:ext cx="8496944" cy="3028844"/>
            <a:chOff x="328761" y="2842909"/>
            <a:chExt cx="8496944" cy="3028844"/>
          </a:xfrm>
        </p:grpSpPr>
        <p:pic>
          <p:nvPicPr>
            <p:cNvPr id="21" name="Picture 3" descr="C:\Documents and Settings\Gabriela.ACER5630\Desktop\1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2842909"/>
              <a:ext cx="4037681" cy="30288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Šípka dolu 51"/>
            <p:cNvSpPr/>
            <p:nvPr/>
          </p:nvSpPr>
          <p:spPr>
            <a:xfrm rot="5400000">
              <a:off x="6937725" y="4417670"/>
              <a:ext cx="118748" cy="27736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3" name="Šípka dolu 52"/>
            <p:cNvSpPr/>
            <p:nvPr/>
          </p:nvSpPr>
          <p:spPr>
            <a:xfrm rot="5400000">
              <a:off x="7256256" y="3473928"/>
              <a:ext cx="118748" cy="27736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4" name="Šípka dolu 53"/>
            <p:cNvSpPr/>
            <p:nvPr/>
          </p:nvSpPr>
          <p:spPr>
            <a:xfrm rot="16200000">
              <a:off x="6308254" y="3916680"/>
              <a:ext cx="118748" cy="27736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5" name="Šípka dolu 54"/>
            <p:cNvSpPr/>
            <p:nvPr/>
          </p:nvSpPr>
          <p:spPr>
            <a:xfrm rot="16200000">
              <a:off x="6439092" y="3414553"/>
              <a:ext cx="118748" cy="277364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grpSp>
          <p:nvGrpSpPr>
            <p:cNvPr id="16" name="Skupina 15"/>
            <p:cNvGrpSpPr/>
            <p:nvPr/>
          </p:nvGrpSpPr>
          <p:grpSpPr>
            <a:xfrm>
              <a:off x="328761" y="2842909"/>
              <a:ext cx="4222266" cy="3027800"/>
              <a:chOff x="7362137" y="16075985"/>
              <a:chExt cx="3270747" cy="2007474"/>
            </a:xfrm>
          </p:grpSpPr>
          <p:pic>
            <p:nvPicPr>
              <p:cNvPr id="17" name="Picture 2" descr="C:\Documents and Settings\Gabriela.ACER5630\Desktop\2.bmp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2137" y="16075985"/>
                <a:ext cx="3270747" cy="200747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Šípka dolu 46"/>
              <p:cNvSpPr/>
              <p:nvPr/>
            </p:nvSpPr>
            <p:spPr>
              <a:xfrm rot="16200000">
                <a:off x="8864172" y="17233072"/>
                <a:ext cx="69338" cy="214858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Šípka dolu 47"/>
              <p:cNvSpPr/>
              <p:nvPr/>
            </p:nvSpPr>
            <p:spPr>
              <a:xfrm rot="16200000">
                <a:off x="9003491" y="16682751"/>
                <a:ext cx="69338" cy="214858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20" name="Šípka dolu 49"/>
              <p:cNvSpPr/>
              <p:nvPr/>
            </p:nvSpPr>
            <p:spPr>
              <a:xfrm rot="5400000">
                <a:off x="9486411" y="17240369"/>
                <a:ext cx="78732" cy="214858"/>
              </a:xfrm>
              <a:prstGeom prst="down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</p:grpSp>
      <p:grpSp>
        <p:nvGrpSpPr>
          <p:cNvPr id="3" name="Skupina 2"/>
          <p:cNvGrpSpPr/>
          <p:nvPr/>
        </p:nvGrpSpPr>
        <p:grpSpPr>
          <a:xfrm>
            <a:off x="1193071" y="5759438"/>
            <a:ext cx="6757854" cy="948310"/>
            <a:chOff x="1193071" y="5759438"/>
            <a:chExt cx="6757854" cy="948310"/>
          </a:xfrm>
        </p:grpSpPr>
        <p:sp>
          <p:nvSpPr>
            <p:cNvPr id="32" name="Obdĺžnik 31"/>
            <p:cNvSpPr/>
            <p:nvPr/>
          </p:nvSpPr>
          <p:spPr bwMode="auto">
            <a:xfrm>
              <a:off x="1193072" y="5759438"/>
              <a:ext cx="6757853" cy="94831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tabLst/>
              </a:pPr>
              <a:endParaRPr kumimoji="0" lang="sk-SK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Text Placeholder 88"/>
            <p:cNvSpPr txBox="1">
              <a:spLocks/>
            </p:cNvSpPr>
            <p:nvPr/>
          </p:nvSpPr>
          <p:spPr>
            <a:xfrm>
              <a:off x="1193071" y="5815581"/>
              <a:ext cx="6757853" cy="83602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92150" indent="-34766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+mn-lt"/>
                </a:defRPr>
              </a:lvl2pPr>
              <a:lvl3pPr marL="987425" indent="-29368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+mn-lt"/>
                </a:defRPr>
              </a:lvl3pPr>
              <a:lvl4pPr marL="1281113" indent="-2921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1598613" indent="-31591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055813" indent="-31591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513013" indent="-31591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2970213" indent="-31591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427413" indent="-31591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300"/>
                </a:spcBef>
                <a:buClr>
                  <a:srgbClr val="000000"/>
                </a:buClr>
                <a:buNone/>
              </a:pPr>
              <a:r>
                <a:rPr lang="sk-SK" sz="2000" b="1" i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definitive</a:t>
              </a:r>
              <a:r>
                <a:rPr lang="sk-SK" sz="2000" b="1" i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i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diagnosis</a:t>
              </a:r>
              <a:r>
                <a:rPr lang="sk-SK" sz="2000" b="1" i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abdominal</a:t>
              </a:r>
              <a:r>
                <a:rPr lang="sk-SK" alt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ischemia</a:t>
              </a:r>
              <a:r>
                <a:rPr lang="sk-SK" alt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caused</a:t>
              </a:r>
              <a:r>
                <a:rPr lang="sk-SK" alt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by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sk-SK" alt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partial</a:t>
              </a:r>
              <a:r>
                <a:rPr lang="sk-SK" alt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aortic</a:t>
              </a:r>
              <a:r>
                <a:rPr lang="sk-SK" alt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thrombosis</a:t>
              </a:r>
              <a:r>
                <a:rPr lang="sk-SK" alt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lang="sk-SK" alt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alt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atherosclerosis</a:t>
              </a:r>
              <a:endParaRPr lang="en-US" altLang="sk-SK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34092805"/>
      </p:ext>
    </p:extLst>
  </p:cSld>
  <p:clrMapOvr>
    <a:masterClrMapping/>
  </p:clrMapOvr>
  <p:transition spd="med" advTm="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-1" y="555"/>
            <a:ext cx="9144000" cy="914400"/>
            <a:chOff x="-1" y="555"/>
            <a:chExt cx="9144000" cy="914400"/>
          </a:xfrm>
        </p:grpSpPr>
        <p:sp>
          <p:nvSpPr>
            <p:cNvPr id="9" name="Obdĺžnik 8"/>
            <p:cNvSpPr/>
            <p:nvPr/>
          </p:nvSpPr>
          <p:spPr bwMode="auto">
            <a:xfrm rot="16200000">
              <a:off x="4116517" y="-4112526"/>
              <a:ext cx="914399" cy="9140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tabLst/>
              </a:pPr>
              <a:endParaRPr kumimoji="0" lang="sk-SK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-1" y="555"/>
              <a:ext cx="9144000" cy="900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/>
            <a:p>
              <a:pPr indent="93663">
                <a:spcBef>
                  <a:spcPct val="0"/>
                </a:spcBef>
                <a:buClrTx/>
                <a:buSz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additional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examination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</a:t>
              </a:r>
              <a:r>
                <a:rPr lang="sk-SK" sz="3200" dirty="0" smtClean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</a:t>
              </a:r>
              <a:r>
                <a:rPr lang="sk-SK" sz="3200" dirty="0" err="1" smtClean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cont</a:t>
              </a:r>
              <a:r>
                <a:rPr lang="sk-SK" sz="3200" dirty="0" smtClean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.)   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		</a:t>
              </a:r>
              <a:r>
                <a:rPr lang="sk-SK" sz="3200" b="1" dirty="0" err="1" smtClean="0">
                  <a:solidFill>
                    <a:schemeClr val="bg1"/>
                  </a:solidFill>
                  <a:cs typeface="Arial" panose="020B0604020202020204" pitchFamily="34" charset="0"/>
                </a:rPr>
                <a:t>case</a:t>
              </a:r>
              <a:r>
                <a:rPr lang="sk-SK" sz="3200" b="1" dirty="0" smtClean="0">
                  <a:solidFill>
                    <a:schemeClr val="bg1"/>
                  </a:solidFill>
                  <a:cs typeface="Arial" panose="020B0604020202020204" pitchFamily="34" charset="0"/>
                </a:rPr>
                <a:t> report</a:t>
              </a:r>
              <a:endParaRPr lang="sk-SK" sz="32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7" name="Tabuľka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108450"/>
              </p:ext>
            </p:extLst>
          </p:nvPr>
        </p:nvGraphicFramePr>
        <p:xfrm>
          <a:off x="251520" y="1340768"/>
          <a:ext cx="8640960" cy="6758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0"/>
              </a:tblGrid>
              <a:tr h="432048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E4FF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k-SK" sz="2000" b="1" i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thrombophilia</a:t>
                      </a:r>
                      <a:r>
                        <a:rPr lang="sk-SK" sz="2000" b="1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i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testing</a:t>
                      </a:r>
                      <a:endParaRPr lang="sk-SK" sz="2000" b="0" i="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3250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sk-SK" sz="2000" b="0" i="1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included</a:t>
                      </a:r>
                      <a:r>
                        <a:rPr lang="sk-SK" sz="2000" b="0" i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1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tests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antiphospholipid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antibodies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;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homocysteine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;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resistance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activated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protein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C, </a:t>
                      </a:r>
                    </a:p>
                    <a:p>
                      <a:pPr marL="0" marR="0" indent="0" algn="l" defTabSz="1256111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                      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protein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C,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protein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S and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antithrombin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activity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                                                                    </a:t>
                      </a:r>
                    </a:p>
                    <a:p>
                      <a:pPr marL="0" marR="0" indent="0" algn="l" defTabSz="1256111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                       </a:t>
                      </a:r>
                      <a:r>
                        <a:rPr lang="sk-SK" sz="2000" b="0" i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genetics</a:t>
                      </a:r>
                      <a:r>
                        <a:rPr lang="sk-SK" sz="2000" b="0" i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: F2 rs1799963,  F5 rs6025, MTHFR rs1801131, MTHFR rs1801133</a:t>
                      </a:r>
                    </a:p>
                    <a:p>
                      <a:pPr marL="0" marR="0" indent="0" algn="l" defTabSz="1256111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E4FF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k-SK" sz="1000" b="1" i="0" baseline="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1256111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E4FF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k-SK" sz="2000" b="1" i="0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clinically</a:t>
                      </a:r>
                      <a:r>
                        <a:rPr lang="sk-SK" sz="2000" b="1" i="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i="0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relevant</a:t>
                      </a:r>
                      <a:r>
                        <a:rPr lang="sk-SK" sz="2000" b="1" i="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i="0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inherited</a:t>
                      </a:r>
                      <a:r>
                        <a:rPr lang="sk-SK" sz="2000" b="1" i="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i="0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thrombophilia</a:t>
                      </a:r>
                      <a:r>
                        <a:rPr lang="sk-SK" sz="2000" b="1" i="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i="0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identified</a:t>
                      </a:r>
                      <a:r>
                        <a:rPr lang="sk-SK" sz="2000" b="1" i="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i="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</a:t>
                      </a:r>
                      <a:r>
                        <a:rPr lang="sk-SK" sz="2000" b="0" i="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 </a:t>
                      </a:r>
                      <a:r>
                        <a:rPr lang="sk-SK" sz="2000" b="1" i="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                            </a:t>
                      </a:r>
                      <a:r>
                        <a:rPr lang="sk-SK" sz="20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resistance</a:t>
                      </a:r>
                      <a:r>
                        <a:rPr lang="sk-SK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20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activated</a:t>
                      </a:r>
                      <a:r>
                        <a:rPr lang="sk-SK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protein</a:t>
                      </a:r>
                      <a:r>
                        <a:rPr lang="sk-SK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</a:t>
                      </a:r>
                      <a:r>
                        <a:rPr lang="sk-SK" sz="20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sk-SK" sz="2000" b="1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heterozygosity</a:t>
                      </a:r>
                      <a:r>
                        <a:rPr lang="sk-SK" sz="20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2000" b="1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20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FV </a:t>
                      </a:r>
                      <a:r>
                        <a:rPr lang="sk-SK" sz="2000" b="1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Leiden</a:t>
                      </a:r>
                      <a:r>
                        <a:rPr lang="sk-SK" sz="2000" b="1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sk-SK" sz="2000" b="1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3250">
                <a:tc>
                  <a:txBody>
                    <a:bodyPr/>
                    <a:lstStyle/>
                    <a:p>
                      <a:pPr marL="0" marR="0" indent="0" algn="l" defTabSz="1256111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7E4FF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k-SK" sz="20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" name="Skupina 3"/>
          <p:cNvGrpSpPr/>
          <p:nvPr/>
        </p:nvGrpSpPr>
        <p:grpSpPr>
          <a:xfrm>
            <a:off x="338216" y="4381969"/>
            <a:ext cx="8467566" cy="1630402"/>
            <a:chOff x="338216" y="4381969"/>
            <a:chExt cx="8467566" cy="1630402"/>
          </a:xfrm>
        </p:grpSpPr>
        <p:sp>
          <p:nvSpPr>
            <p:cNvPr id="32" name="Obdĺžnik 31"/>
            <p:cNvSpPr/>
            <p:nvPr/>
          </p:nvSpPr>
          <p:spPr bwMode="auto">
            <a:xfrm>
              <a:off x="899591" y="4381969"/>
              <a:ext cx="7344817" cy="163040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tabLst/>
              </a:pPr>
              <a:endParaRPr kumimoji="0" lang="sk-SK" sz="3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Text Placeholder 88"/>
            <p:cNvSpPr txBox="1">
              <a:spLocks/>
            </p:cNvSpPr>
            <p:nvPr/>
          </p:nvSpPr>
          <p:spPr>
            <a:xfrm>
              <a:off x="338216" y="4576222"/>
              <a:ext cx="8467566" cy="143614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92150" indent="-34766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+mn-lt"/>
                </a:defRPr>
              </a:lvl2pPr>
              <a:lvl3pPr marL="987425" indent="-29368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+mn-lt"/>
                </a:defRPr>
              </a:lvl3pPr>
              <a:lvl4pPr marL="1281113" indent="-2921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1598613" indent="-31591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055813" indent="-31591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513013" indent="-31591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2970213" indent="-31591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427413" indent="-315913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algn="ctr">
                <a:lnSpc>
                  <a:spcPct val="120000"/>
                </a:lnSpc>
                <a:spcBef>
                  <a:spcPts val="300"/>
                </a:spcBef>
                <a:buClr>
                  <a:srgbClr val="000000"/>
                </a:buClr>
                <a:buNone/>
              </a:pP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thrombotic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event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likely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due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to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presence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</a:p>
            <a:p>
              <a:pPr marL="0" indent="0" algn="ctr">
                <a:lnSpc>
                  <a:spcPct val="120000"/>
                </a:lnSpc>
                <a:spcBef>
                  <a:spcPts val="300"/>
                </a:spcBef>
                <a:buClr>
                  <a:srgbClr val="000000"/>
                </a:buClr>
                <a:buNone/>
              </a:pP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inherited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acquired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prothrombotic</a:t>
              </a:r>
              <a:r>
                <a:rPr lang="sk-SK" sz="2000" b="1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risk </a:t>
              </a:r>
              <a:r>
                <a:rPr lang="sk-SK" sz="2000" b="1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factors</a:t>
              </a:r>
              <a:endParaRPr lang="sk-SK" sz="20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20000"/>
                </a:lnSpc>
                <a:spcBef>
                  <a:spcPts val="300"/>
                </a:spcBef>
                <a:buClr>
                  <a:srgbClr val="000000"/>
                </a:buClr>
                <a:buNone/>
              </a:pPr>
              <a:r>
                <a:rPr lang="sk-SK" altLang="sk-SK" sz="2000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sk-SK" altLang="sk-SK" sz="2000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</a:t>
              </a:r>
              <a:r>
                <a:rPr lang="sk-SK" altLang="sk-SK" sz="2000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sk-SK" altLang="sk-SK" sz="2000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dyslipidaemia</a:t>
              </a:r>
              <a:r>
                <a:rPr lang="sk-SK" altLang="sk-SK" sz="2000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sk-SK" altLang="sk-SK" sz="2000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obesity</a:t>
              </a:r>
              <a:r>
                <a:rPr lang="sk-SK" altLang="sk-SK" sz="2000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smoking, </a:t>
              </a:r>
              <a:r>
                <a:rPr lang="sk-SK" altLang="sk-SK" sz="2000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inherited</a:t>
              </a:r>
              <a:r>
                <a:rPr lang="sk-SK" altLang="sk-SK" sz="2000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altLang="sk-SK" sz="2000" kern="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thrombophilia</a:t>
              </a:r>
              <a:r>
                <a:rPr lang="sk-SK" altLang="sk-SK" sz="2000" kern="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</a:p>
            <a:p>
              <a:pPr marL="0" indent="0" algn="ctr">
                <a:lnSpc>
                  <a:spcPct val="120000"/>
                </a:lnSpc>
                <a:spcBef>
                  <a:spcPts val="300"/>
                </a:spcBef>
                <a:buClr>
                  <a:srgbClr val="000000"/>
                </a:buClr>
                <a:buNone/>
              </a:pPr>
              <a:endParaRPr lang="en-US" altLang="sk-SK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50074082"/>
      </p:ext>
    </p:extLst>
  </p:cSld>
  <p:clrMapOvr>
    <a:masterClrMapping/>
  </p:clrMapOvr>
  <p:transition spd="med" advTm="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951392" y="1074509"/>
            <a:ext cx="7241215" cy="4708981"/>
            <a:chOff x="1691035" y="1749085"/>
            <a:chExt cx="4766166" cy="4708981"/>
          </a:xfrm>
        </p:grpSpPr>
        <p:sp>
          <p:nvSpPr>
            <p:cNvPr id="11" name="Obdĺžnik 10"/>
            <p:cNvSpPr/>
            <p:nvPr/>
          </p:nvSpPr>
          <p:spPr>
            <a:xfrm>
              <a:off x="4657001" y="1749085"/>
              <a:ext cx="1800200" cy="47089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None/>
                <a:defRPr/>
              </a:pPr>
              <a:r>
                <a:rPr lang="sk-SK" sz="30000" dirty="0" smtClean="0">
                  <a:latin typeface="Arial Narrow" panose="020B0606020202030204" pitchFamily="34" charset="0"/>
                  <a:cs typeface="Arial" pitchFamily="34" charset="0"/>
                </a:rPr>
                <a:t>?</a:t>
              </a:r>
              <a:endParaRPr lang="sk-SK" sz="30000" dirty="0">
                <a:latin typeface="Arial Narrow" panose="020B0606020202030204" pitchFamily="34" charset="0"/>
                <a:cs typeface="Arial" pitchFamily="34" charset="0"/>
              </a:endParaRPr>
            </a:p>
          </p:txBody>
        </p:sp>
        <p:sp>
          <p:nvSpPr>
            <p:cNvPr id="14" name="Obdĺžnik 13"/>
            <p:cNvSpPr/>
            <p:nvPr/>
          </p:nvSpPr>
          <p:spPr>
            <a:xfrm>
              <a:off x="1691035" y="2519400"/>
              <a:ext cx="4320480" cy="326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sk-SK" sz="3200" b="1" dirty="0" err="1" smtClean="0">
                  <a:cs typeface="Arial" panose="020B0604020202020204" pitchFamily="34" charset="0"/>
                </a:rPr>
                <a:t>arterial</a:t>
              </a:r>
              <a:r>
                <a:rPr lang="sk-SK" sz="3200" b="1" dirty="0" smtClean="0">
                  <a:cs typeface="Arial" panose="020B0604020202020204" pitchFamily="34" charset="0"/>
                </a:rPr>
                <a:t> </a:t>
              </a:r>
              <a:r>
                <a:rPr lang="sk-SK" sz="3200" b="1" dirty="0" err="1" smtClean="0">
                  <a:cs typeface="Arial" panose="020B0604020202020204" pitchFamily="34" charset="0"/>
                </a:rPr>
                <a:t>thrombotic</a:t>
              </a:r>
              <a:r>
                <a:rPr lang="sk-SK" sz="3200" b="1" dirty="0" smtClean="0">
                  <a:cs typeface="Arial" panose="020B0604020202020204" pitchFamily="34" charset="0"/>
                </a:rPr>
                <a:t> </a:t>
              </a:r>
              <a:r>
                <a:rPr lang="sk-SK" sz="3200" b="1" dirty="0" err="1" smtClean="0">
                  <a:cs typeface="Arial" panose="020B0604020202020204" pitchFamily="34" charset="0"/>
                </a:rPr>
                <a:t>event</a:t>
              </a:r>
              <a:r>
                <a:rPr lang="sk-SK" sz="3200" b="1" dirty="0" smtClean="0">
                  <a:cs typeface="Arial" panose="020B0604020202020204" pitchFamily="34" charset="0"/>
                </a:rPr>
                <a:t> </a:t>
              </a:r>
            </a:p>
            <a:p>
              <a:pPr algn="l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sk-SK" sz="3200" b="1" dirty="0" smtClean="0">
                  <a:cs typeface="Arial" panose="020B0604020202020204" pitchFamily="34" charset="0"/>
                </a:rPr>
                <a:t>in </a:t>
              </a:r>
              <a:r>
                <a:rPr lang="sk-SK" sz="3200" b="1" dirty="0" err="1" smtClean="0">
                  <a:cs typeface="Arial" panose="020B0604020202020204" pitchFamily="34" charset="0"/>
                </a:rPr>
                <a:t>elderly</a:t>
              </a:r>
              <a:r>
                <a:rPr lang="sk-SK" sz="3200" b="1" dirty="0" smtClean="0">
                  <a:cs typeface="Arial" panose="020B0604020202020204" pitchFamily="34" charset="0"/>
                </a:rPr>
                <a:t> PWH:</a:t>
              </a:r>
            </a:p>
            <a:p>
              <a:pPr algn="l">
                <a:lnSpc>
                  <a:spcPct val="120000"/>
                </a:lnSpc>
                <a:spcBef>
                  <a:spcPts val="0"/>
                </a:spcBef>
                <a:buNone/>
              </a:pPr>
              <a:endParaRPr lang="sk-SK" sz="1200" b="1" dirty="0" smtClean="0">
                <a:solidFill>
                  <a:srgbClr val="FF0000"/>
                </a:solidFill>
                <a:cs typeface="Arial" panose="020B0604020202020204" pitchFamily="34" charset="0"/>
              </a:endParaRPr>
            </a:p>
            <a:p>
              <a:pPr algn="l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sk-SK" sz="3200" b="1" dirty="0" smtClean="0">
                  <a:solidFill>
                    <a:srgbClr val="FF0000"/>
                  </a:solidFill>
                  <a:cs typeface="Arial" panose="020B0604020202020204" pitchFamily="34" charset="0"/>
                </a:rPr>
                <a:t>UNUSUAL</a:t>
              </a:r>
            </a:p>
            <a:p>
              <a:pPr algn="l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sk-SK" sz="3200" dirty="0" smtClean="0">
                  <a:cs typeface="Arial" panose="020B0604020202020204" pitchFamily="34" charset="0"/>
                </a:rPr>
                <a:t>or</a:t>
              </a:r>
            </a:p>
            <a:p>
              <a:pPr algn="l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sk-SK" sz="3200" b="1" dirty="0" smtClean="0">
                  <a:solidFill>
                    <a:srgbClr val="339933"/>
                  </a:solidFill>
                  <a:cs typeface="Arial" panose="020B0604020202020204" pitchFamily="34" charset="0"/>
                </a:rPr>
                <a:t>EXPECTED FINDING</a:t>
              </a:r>
              <a:endParaRPr lang="sk-SK" sz="3200" dirty="0">
                <a:solidFill>
                  <a:srgbClr val="339933"/>
                </a:solidFill>
                <a:cs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51834860"/>
      </p:ext>
    </p:extLst>
  </p:cSld>
  <p:clrMapOvr>
    <a:masterClrMapping/>
  </p:clrMapOvr>
  <p:transition spd="med" advTm="8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2738423040"/>
              </p:ext>
            </p:extLst>
          </p:nvPr>
        </p:nvGraphicFramePr>
        <p:xfrm>
          <a:off x="-252536" y="1124744"/>
          <a:ext cx="9948786" cy="543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Obdĺžnik 20"/>
          <p:cNvSpPr/>
          <p:nvPr/>
        </p:nvSpPr>
        <p:spPr bwMode="auto">
          <a:xfrm rot="16200000">
            <a:off x="4114799" y="-4114245"/>
            <a:ext cx="914399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thrombo-embolic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events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age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sk-SK" sz="3200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general</a:t>
            </a:r>
            <a:r>
              <a:rPr lang="sk-SK" sz="3200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p.)</a:t>
            </a:r>
            <a:endParaRPr lang="sk-SK" sz="32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Skupina 1"/>
          <p:cNvGrpSpPr/>
          <p:nvPr/>
        </p:nvGrpSpPr>
        <p:grpSpPr>
          <a:xfrm>
            <a:off x="0" y="5931228"/>
            <a:ext cx="9144000" cy="926772"/>
            <a:chOff x="1" y="6108412"/>
            <a:chExt cx="9144000" cy="926772"/>
          </a:xfrm>
        </p:grpSpPr>
        <p:sp>
          <p:nvSpPr>
            <p:cNvPr id="23554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894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ts val="0"/>
                </a:spcBef>
                <a:buNone/>
              </a:pPr>
              <a:r>
                <a:rPr lang="sk-SK" sz="1300" dirty="0" smtClean="0">
                  <a:latin typeface="Arial Narrow" panose="020B0606020202030204" pitchFamily="34" charset="0"/>
                </a:rPr>
                <a:t>American </a:t>
              </a:r>
              <a:r>
                <a:rPr lang="sk-SK" sz="1300" dirty="0" err="1">
                  <a:latin typeface="Arial Narrow" panose="020B0606020202030204" pitchFamily="34" charset="0"/>
                </a:rPr>
                <a:t>Heart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Association, </a:t>
              </a:r>
              <a:r>
                <a:rPr lang="en-US" sz="1300" dirty="0" smtClean="0">
                  <a:latin typeface="Arial Narrow" panose="020B0606020202030204" pitchFamily="34" charset="0"/>
                </a:rPr>
                <a:t>Prevalence of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stroke</a:t>
              </a:r>
              <a:r>
                <a:rPr lang="sk-SK" sz="1300" dirty="0" smtClean="0">
                  <a:latin typeface="Arial Narrow" panose="020B0606020202030204" pitchFamily="34" charset="0"/>
                </a:rPr>
                <a:t>,</a:t>
              </a:r>
              <a:r>
                <a:rPr lang="en-US" sz="1300" dirty="0" smtClean="0">
                  <a:latin typeface="Arial Narrow" panose="020B0606020202030204" pitchFamily="34" charset="0"/>
                </a:rPr>
                <a:t> </a:t>
              </a:r>
              <a:r>
                <a:rPr lang="en-US" sz="1300" dirty="0">
                  <a:latin typeface="Arial Narrow" panose="020B0606020202030204" pitchFamily="34" charset="0"/>
                </a:rPr>
                <a:t>http://</a:t>
              </a:r>
              <a:r>
                <a:rPr lang="en-US" sz="1300" dirty="0" smtClean="0">
                  <a:latin typeface="Arial Narrow" panose="020B0606020202030204" pitchFamily="34" charset="0"/>
                </a:rPr>
                <a:t>www.heart.org/idc/groups/heart-public</a:t>
              </a:r>
              <a:r>
                <a:rPr lang="en-US" sz="1300" dirty="0">
                  <a:latin typeface="Arial Narrow" panose="020B0606020202030204" pitchFamily="34" charset="0"/>
                </a:rPr>
                <a:t>/@wcm/@sop/@</a:t>
              </a:r>
              <a:r>
                <a:rPr lang="en-US" sz="1300" dirty="0" smtClean="0">
                  <a:latin typeface="Arial Narrow" panose="020B0606020202030204" pitchFamily="34" charset="0"/>
                </a:rPr>
                <a:t>smd/</a:t>
              </a:r>
              <a:r>
                <a:rPr lang="sk-SK" sz="1300" dirty="0" smtClean="0">
                  <a:latin typeface="Arial Narrow" panose="020B0606020202030204" pitchFamily="34" charset="0"/>
                </a:rPr>
                <a:t>d</a:t>
              </a:r>
              <a:r>
                <a:rPr lang="en-US" sz="1300" dirty="0" err="1" smtClean="0">
                  <a:latin typeface="Arial Narrow" panose="020B0606020202030204" pitchFamily="34" charset="0"/>
                </a:rPr>
                <a:t>ocuments</a:t>
              </a:r>
              <a:r>
                <a:rPr lang="en-US" sz="1300" dirty="0" smtClean="0">
                  <a:latin typeface="Arial Narrow" panose="020B0606020202030204" pitchFamily="34" charset="0"/>
                </a:rPr>
                <a:t>/downloadable/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en-US" sz="1300" dirty="0" smtClean="0">
                  <a:latin typeface="Arial Narrow" panose="020B0606020202030204" pitchFamily="34" charset="0"/>
                </a:rPr>
                <a:t>ucm_4498</a:t>
              </a:r>
              <a:r>
                <a:rPr lang="sk-SK" sz="1300" dirty="0">
                  <a:latin typeface="Arial Narrow" panose="020B0606020202030204" pitchFamily="34" charset="0"/>
                </a:rPr>
                <a:t>58</a:t>
              </a:r>
              <a:r>
                <a:rPr lang="en-US" sz="1300" dirty="0" smtClean="0">
                  <a:latin typeface="Arial Narrow" panose="020B0606020202030204" pitchFamily="34" charset="0"/>
                </a:rPr>
                <a:t>.pdf</a:t>
              </a:r>
              <a:r>
                <a:rPr lang="sk-SK" sz="1300" dirty="0" smtClean="0">
                  <a:latin typeface="Arial Narrow" panose="020B0606020202030204" pitchFamily="34" charset="0"/>
                </a:rPr>
                <a:t>; </a:t>
              </a:r>
              <a:r>
                <a:rPr lang="sk-SK" sz="1300" dirty="0" err="1">
                  <a:latin typeface="Arial Narrow" panose="020B0606020202030204" pitchFamily="34" charset="0"/>
                </a:rPr>
                <a:t>Kissela</a:t>
              </a:r>
              <a:r>
                <a:rPr lang="sk-SK" sz="1300" dirty="0">
                  <a:latin typeface="Arial Narrow" panose="020B0606020202030204" pitchFamily="34" charset="0"/>
                </a:rPr>
                <a:t> BM et al., </a:t>
              </a:r>
              <a:r>
                <a:rPr lang="sk-SK" sz="1300" dirty="0" err="1">
                  <a:latin typeface="Arial Narrow" panose="020B0606020202030204" pitchFamily="34" charset="0"/>
                </a:rPr>
                <a:t>Stroke</a:t>
              </a:r>
              <a:r>
                <a:rPr lang="sk-SK" sz="1300" dirty="0">
                  <a:latin typeface="Arial Narrow" panose="020B0606020202030204" pitchFamily="34" charset="0"/>
                </a:rPr>
                <a:t> 2012;79:1781-7; </a:t>
              </a:r>
              <a:r>
                <a:rPr lang="sk-SK" sz="1300" dirty="0" smtClean="0">
                  <a:latin typeface="Arial Narrow" panose="020B0606020202030204" pitchFamily="34" charset="0"/>
                </a:rPr>
                <a:t>American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Heart</a:t>
              </a:r>
              <a:r>
                <a:rPr lang="sk-SK" sz="1300" dirty="0" smtClean="0">
                  <a:latin typeface="Arial Narrow" panose="020B0606020202030204" pitchFamily="34" charset="0"/>
                </a:rPr>
                <a:t> Association, </a:t>
              </a:r>
              <a:r>
                <a:rPr lang="en-US" sz="1300" dirty="0">
                  <a:latin typeface="Arial Narrow" panose="020B0606020202030204" pitchFamily="34" charset="0"/>
                </a:rPr>
                <a:t>Prevalence of myocardial infarction by </a:t>
              </a:r>
              <a:r>
                <a:rPr lang="en-US" sz="1300" i="1" dirty="0">
                  <a:latin typeface="Arial Narrow" panose="020B0606020202030204" pitchFamily="34" charset="0"/>
                </a:rPr>
                <a:t>age</a:t>
              </a:r>
              <a:r>
                <a:rPr lang="en-US" sz="1300" dirty="0">
                  <a:latin typeface="Arial Narrow" panose="020B0606020202030204" pitchFamily="34" charset="0"/>
                </a:rPr>
                <a:t> and </a:t>
              </a:r>
              <a:r>
                <a:rPr lang="en-US" sz="1300" dirty="0" smtClean="0">
                  <a:latin typeface="Arial Narrow" panose="020B0606020202030204" pitchFamily="34" charset="0"/>
                </a:rPr>
                <a:t>sex</a:t>
              </a:r>
              <a:r>
                <a:rPr lang="sk-SK" sz="1300" dirty="0" smtClean="0">
                  <a:latin typeface="Arial Narrow" panose="020B0606020202030204" pitchFamily="34" charset="0"/>
                </a:rPr>
                <a:t>,</a:t>
              </a:r>
              <a:r>
                <a:rPr lang="en-US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http</a:t>
              </a:r>
              <a:r>
                <a:rPr lang="sk-SK" sz="1300" dirty="0">
                  <a:latin typeface="Arial Narrow" panose="020B0606020202030204" pitchFamily="34" charset="0"/>
                </a:rPr>
                <a:t>://</a:t>
              </a:r>
              <a:r>
                <a:rPr lang="sk-SK" sz="1300" dirty="0" smtClean="0">
                  <a:latin typeface="Arial Narrow" panose="020B0606020202030204" pitchFamily="34" charset="0"/>
                </a:rPr>
                <a:t>www.heart.org/idc/groups/heart-public</a:t>
              </a:r>
              <a:r>
                <a:rPr lang="sk-SK" sz="1300" dirty="0">
                  <a:latin typeface="Arial Narrow" panose="020B0606020202030204" pitchFamily="34" charset="0"/>
                </a:rPr>
                <a:t>/@wcm</a:t>
              </a:r>
              <a:r>
                <a:rPr lang="sk-SK" sz="1300" dirty="0" smtClean="0">
                  <a:latin typeface="Arial Narrow" panose="020B0606020202030204" pitchFamily="34" charset="0"/>
                </a:rPr>
                <a:t>/@</a:t>
              </a:r>
              <a:r>
                <a:rPr lang="sk-SK" sz="1300" dirty="0">
                  <a:latin typeface="Arial Narrow" panose="020B0606020202030204" pitchFamily="34" charset="0"/>
                </a:rPr>
                <a:t>sop</a:t>
              </a:r>
              <a:r>
                <a:rPr lang="sk-SK" sz="1300" dirty="0" smtClean="0">
                  <a:latin typeface="Arial Narrow" panose="020B0606020202030204" pitchFamily="34" charset="0"/>
                </a:rPr>
                <a:t>/ @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smd</a:t>
              </a:r>
              <a:r>
                <a:rPr lang="sk-SK" sz="1300" dirty="0" smtClean="0">
                  <a:latin typeface="Arial Narrow" panose="020B0606020202030204" pitchFamily="34" charset="0"/>
                </a:rPr>
                <a:t>/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documents</a:t>
              </a:r>
              <a:r>
                <a:rPr lang="sk-SK" sz="1300" dirty="0" smtClean="0">
                  <a:latin typeface="Arial Narrow" panose="020B0606020202030204" pitchFamily="34" charset="0"/>
                </a:rPr>
                <a:t>/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downloadable</a:t>
              </a:r>
              <a:r>
                <a:rPr lang="sk-SK" sz="1300" dirty="0" smtClean="0">
                  <a:latin typeface="Arial Narrow" panose="020B0606020202030204" pitchFamily="34" charset="0"/>
                </a:rPr>
                <a:t>/ucm_449846.pdf; </a:t>
              </a:r>
              <a:r>
                <a:rPr lang="sk-SK" sz="1300" dirty="0" err="1">
                  <a:latin typeface="Arial Narrow" panose="020B0606020202030204" pitchFamily="34" charset="0"/>
                </a:rPr>
                <a:t>Parikh</a:t>
              </a:r>
              <a:r>
                <a:rPr lang="sk-SK" sz="1300" dirty="0">
                  <a:latin typeface="Arial Narrow" panose="020B0606020202030204" pitchFamily="34" charset="0"/>
                </a:rPr>
                <a:t> NI et al., </a:t>
              </a:r>
              <a:r>
                <a:rPr lang="sk-SK" sz="1300" dirty="0" err="1">
                  <a:latin typeface="Arial Narrow" panose="020B0606020202030204" pitchFamily="34" charset="0"/>
                </a:rPr>
                <a:t>Circulation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2009;119:1203-10;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Naess</a:t>
              </a:r>
              <a:r>
                <a:rPr lang="sk-SK" sz="1300" dirty="0" smtClean="0">
                  <a:latin typeface="Arial Narrow" panose="020B0606020202030204" pitchFamily="34" charset="0"/>
                </a:rPr>
                <a:t> IA et al., J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Thromb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Haemost</a:t>
              </a:r>
              <a:r>
                <a:rPr lang="sk-SK" sz="1300" dirty="0" smtClean="0">
                  <a:latin typeface="Arial Narrow" panose="020B0606020202030204" pitchFamily="34" charset="0"/>
                </a:rPr>
                <a:t> 2007;5:692-9 </a:t>
              </a:r>
              <a:endParaRPr lang="sk-SK" sz="1300" dirty="0">
                <a:latin typeface="Arial Narrow" panose="020B0606020202030204" pitchFamily="34" charset="0"/>
              </a:endParaRPr>
            </a:p>
          </p:txBody>
        </p:sp>
        <p:sp>
          <p:nvSpPr>
            <p:cNvPr id="23568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9" name="Obdĺžnik 8"/>
          <p:cNvSpPr/>
          <p:nvPr/>
        </p:nvSpPr>
        <p:spPr>
          <a:xfrm>
            <a:off x="1187624" y="1772816"/>
            <a:ext cx="3888432" cy="124649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incidence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of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both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arterial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and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venous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TE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events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increased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with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age</a:t>
            </a:r>
            <a:endParaRPr lang="sk-SK" sz="400" dirty="0"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0837687"/>
      </p:ext>
    </p:extLst>
  </p:cSld>
  <p:clrMapOvr>
    <a:masterClrMapping/>
  </p:clrMapOvr>
  <p:transition spd="med" advTm="1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/>
          <p:cNvSpPr/>
          <p:nvPr/>
        </p:nvSpPr>
        <p:spPr bwMode="auto">
          <a:xfrm rot="16200000">
            <a:off x="4116517" y="-4112526"/>
            <a:ext cx="914399" cy="91405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PWH -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life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expectancy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treatment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446965499"/>
              </p:ext>
            </p:extLst>
          </p:nvPr>
        </p:nvGraphicFramePr>
        <p:xfrm>
          <a:off x="-252536" y="1196752"/>
          <a:ext cx="9948786" cy="543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Obdĺžnik 15"/>
          <p:cNvSpPr/>
          <p:nvPr/>
        </p:nvSpPr>
        <p:spPr>
          <a:xfrm>
            <a:off x="1323456" y="5096377"/>
            <a:ext cx="1606534" cy="603495"/>
          </a:xfrm>
          <a:prstGeom prst="rect">
            <a:avLst/>
          </a:prstGeom>
          <a:solidFill>
            <a:srgbClr val="339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/>
              </a:solidFill>
            </a:endParaRPr>
          </a:p>
        </p:txBody>
      </p:sp>
      <p:sp>
        <p:nvSpPr>
          <p:cNvPr id="86" name="Obdĺžnik 85"/>
          <p:cNvSpPr/>
          <p:nvPr/>
        </p:nvSpPr>
        <p:spPr>
          <a:xfrm>
            <a:off x="2929991" y="5096377"/>
            <a:ext cx="1440160" cy="603495"/>
          </a:xfrm>
          <a:prstGeom prst="rect">
            <a:avLst/>
          </a:prstGeom>
          <a:solidFill>
            <a:srgbClr val="339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/>
              </a:solidFill>
            </a:endParaRPr>
          </a:p>
        </p:txBody>
      </p:sp>
      <p:sp>
        <p:nvSpPr>
          <p:cNvPr id="107" name="Obdĺžnik 106"/>
          <p:cNvSpPr/>
          <p:nvPr/>
        </p:nvSpPr>
        <p:spPr>
          <a:xfrm>
            <a:off x="4289809" y="5096377"/>
            <a:ext cx="2624217" cy="603495"/>
          </a:xfrm>
          <a:prstGeom prst="rect">
            <a:avLst/>
          </a:prstGeom>
          <a:solidFill>
            <a:srgbClr val="339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/>
              </a:solidFill>
            </a:endParaRPr>
          </a:p>
        </p:txBody>
      </p:sp>
      <p:sp>
        <p:nvSpPr>
          <p:cNvPr id="108" name="Obdĺžnik 107"/>
          <p:cNvSpPr/>
          <p:nvPr/>
        </p:nvSpPr>
        <p:spPr>
          <a:xfrm>
            <a:off x="6914026" y="5096377"/>
            <a:ext cx="1992629" cy="603495"/>
          </a:xfrm>
          <a:prstGeom prst="rect">
            <a:avLst/>
          </a:prstGeom>
          <a:solidFill>
            <a:srgbClr val="3399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/>
              </a:solidFill>
            </a:endParaRPr>
          </a:p>
        </p:txBody>
      </p:sp>
      <p:sp>
        <p:nvSpPr>
          <p:cNvPr id="17" name="Obdĺžnik 16"/>
          <p:cNvSpPr/>
          <p:nvPr/>
        </p:nvSpPr>
        <p:spPr>
          <a:xfrm>
            <a:off x="1323456" y="5246053"/>
            <a:ext cx="1555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whole</a:t>
            </a:r>
            <a:r>
              <a:rPr lang="sk-SK" sz="18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blood</a:t>
            </a:r>
            <a:endParaRPr lang="sk-SK" sz="1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9" name="Obdĺžnik 108"/>
          <p:cNvSpPr/>
          <p:nvPr/>
        </p:nvSpPr>
        <p:spPr>
          <a:xfrm>
            <a:off x="2944672" y="5240465"/>
            <a:ext cx="1345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plasma</a:t>
            </a:r>
            <a:endParaRPr lang="sk-SK" sz="1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1" name="Obdĺžnik 110"/>
          <p:cNvSpPr/>
          <p:nvPr/>
        </p:nvSpPr>
        <p:spPr>
          <a:xfrm>
            <a:off x="4289809" y="5061970"/>
            <a:ext cx="26242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cryoprecipitate</a:t>
            </a:r>
            <a:r>
              <a:rPr lang="sk-SK" sz="1800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pd</a:t>
            </a:r>
            <a:r>
              <a:rPr lang="sk-SK" sz="1800" dirty="0" smtClean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coag</a:t>
            </a:r>
            <a:r>
              <a:rPr lang="sk-SK" sz="1800" dirty="0" smtClean="0">
                <a:solidFill>
                  <a:schemeClr val="bg1"/>
                </a:solidFill>
                <a:cs typeface="Arial" pitchFamily="34" charset="0"/>
              </a:rPr>
              <a:t>. </a:t>
            </a: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factors</a:t>
            </a:r>
            <a:endParaRPr lang="sk-SK" sz="1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7" name="Obdĺžnik 116"/>
          <p:cNvSpPr/>
          <p:nvPr/>
        </p:nvSpPr>
        <p:spPr>
          <a:xfrm>
            <a:off x="7004637" y="5079788"/>
            <a:ext cx="19020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pd</a:t>
            </a:r>
            <a:r>
              <a:rPr lang="sk-SK" sz="1800" dirty="0" smtClean="0">
                <a:solidFill>
                  <a:schemeClr val="bg1"/>
                </a:solidFill>
                <a:cs typeface="Arial" pitchFamily="34" charset="0"/>
              </a:rPr>
              <a:t>: ↑ </a:t>
            </a: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safety</a:t>
            </a:r>
            <a:r>
              <a:rPr lang="sk-SK" sz="1800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sz="1800" dirty="0" smtClean="0">
                <a:solidFill>
                  <a:schemeClr val="bg1"/>
                </a:solidFill>
                <a:cs typeface="Arial" pitchFamily="34" charset="0"/>
              </a:rPr>
              <a:t>r </a:t>
            </a: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coag</a:t>
            </a:r>
            <a:r>
              <a:rPr lang="sk-SK" sz="1800" dirty="0" smtClean="0">
                <a:solidFill>
                  <a:schemeClr val="bg1"/>
                </a:solidFill>
                <a:cs typeface="Arial" pitchFamily="34" charset="0"/>
              </a:rPr>
              <a:t>. </a:t>
            </a:r>
            <a:r>
              <a:rPr lang="sk-SK" sz="1800" dirty="0" err="1" smtClean="0">
                <a:solidFill>
                  <a:schemeClr val="bg1"/>
                </a:solidFill>
                <a:cs typeface="Arial" pitchFamily="34" charset="0"/>
              </a:rPr>
              <a:t>factors</a:t>
            </a:r>
            <a:endParaRPr lang="sk-SK" sz="1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2" name="Obdĺžnik 121"/>
          <p:cNvSpPr/>
          <p:nvPr/>
        </p:nvSpPr>
        <p:spPr>
          <a:xfrm>
            <a:off x="14173" y="5240465"/>
            <a:ext cx="12587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sz="1800" i="1" dirty="0" err="1" smtClean="0">
                <a:cs typeface="Arial" pitchFamily="34" charset="0"/>
              </a:rPr>
              <a:t>treatment</a:t>
            </a:r>
            <a:endParaRPr lang="sk-SK" sz="1800" i="1" dirty="0">
              <a:cs typeface="Arial" pitchFamily="34" charset="0"/>
            </a:endParaRPr>
          </a:p>
        </p:txBody>
      </p:sp>
      <p:sp>
        <p:nvSpPr>
          <p:cNvPr id="23" name="Obdĺžnik 22"/>
          <p:cNvSpPr/>
          <p:nvPr/>
        </p:nvSpPr>
        <p:spPr>
          <a:xfrm>
            <a:off x="1475656" y="3159643"/>
            <a:ext cx="4829355" cy="184665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None/>
            </a:pPr>
            <a:endParaRPr lang="sk-SK" sz="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life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expectancy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of PWH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improved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with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treatment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developement</a:t>
            </a:r>
            <a:endParaRPr lang="sk-SK" sz="2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sk-SK" sz="2000" b="1" i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present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: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life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expectancy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of PWH          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only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slightly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 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developed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countries</a:t>
            </a:r>
            <a:endParaRPr lang="sk-SK" sz="2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endParaRPr lang="sk-SK" sz="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4" name="Rovná spojovacia šípka 3"/>
          <p:cNvCxnSpPr/>
          <p:nvPr/>
        </p:nvCxnSpPr>
        <p:spPr>
          <a:xfrm flipV="1">
            <a:off x="7035358" y="3539924"/>
            <a:ext cx="0" cy="117632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dĺžnik 26"/>
          <p:cNvSpPr/>
          <p:nvPr/>
        </p:nvSpPr>
        <p:spPr>
          <a:xfrm>
            <a:off x="6419484" y="3965806"/>
            <a:ext cx="61587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sk-SK" sz="1600" b="1" dirty="0" smtClean="0">
                <a:cs typeface="Arial" pitchFamily="34" charset="0"/>
              </a:rPr>
              <a:t>HIV</a:t>
            </a:r>
          </a:p>
          <a:p>
            <a:pPr algn="r">
              <a:spcBef>
                <a:spcPts val="0"/>
              </a:spcBef>
              <a:buNone/>
            </a:pPr>
            <a:r>
              <a:rPr lang="sk-SK" sz="1600" b="1" dirty="0" smtClean="0">
                <a:cs typeface="Arial" pitchFamily="34" charset="0"/>
              </a:rPr>
              <a:t>HBV</a:t>
            </a:r>
          </a:p>
          <a:p>
            <a:pPr algn="r">
              <a:spcBef>
                <a:spcPts val="0"/>
              </a:spcBef>
              <a:buNone/>
            </a:pPr>
            <a:r>
              <a:rPr lang="sk-SK" sz="1600" b="1" dirty="0" smtClean="0">
                <a:cs typeface="Arial" pitchFamily="34" charset="0"/>
              </a:rPr>
              <a:t>HCV</a:t>
            </a:r>
            <a:endParaRPr lang="sk-SK" sz="1600" b="1" dirty="0"/>
          </a:p>
        </p:txBody>
      </p:sp>
      <p:grpSp>
        <p:nvGrpSpPr>
          <p:cNvPr id="2" name="Skupina 1"/>
          <p:cNvGrpSpPr/>
          <p:nvPr/>
        </p:nvGrpSpPr>
        <p:grpSpPr>
          <a:xfrm>
            <a:off x="0" y="6356505"/>
            <a:ext cx="9144000" cy="507036"/>
            <a:chOff x="1" y="6108412"/>
            <a:chExt cx="9144000" cy="507036"/>
          </a:xfrm>
        </p:grpSpPr>
        <p:sp>
          <p:nvSpPr>
            <p:cNvPr id="23554" name="Rectangle 2"/>
            <p:cNvSpPr>
              <a:spLocks noChangeArrowheads="1"/>
            </p:cNvSpPr>
            <p:nvPr/>
          </p:nvSpPr>
          <p:spPr bwMode="auto">
            <a:xfrm>
              <a:off x="202992" y="6120824"/>
              <a:ext cx="8897980" cy="494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ct val="0"/>
                </a:spcBef>
                <a:buClrTx/>
                <a:buSzTx/>
                <a:buNone/>
              </a:pPr>
              <a:r>
                <a:rPr lang="sk-SK" sz="1300" dirty="0" err="1" smtClean="0">
                  <a:latin typeface="Arial Narrow" panose="020B0606020202030204" pitchFamily="34" charset="0"/>
                </a:rPr>
                <a:t>Mejia-Carvajal</a:t>
              </a:r>
              <a:r>
                <a:rPr lang="sk-SK" sz="1300" dirty="0" smtClean="0">
                  <a:latin typeface="Arial Narrow" panose="020B0606020202030204" pitchFamily="34" charset="0"/>
                </a:rPr>
                <a:t> C et al., J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Thromb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Haemost</a:t>
              </a:r>
              <a:r>
                <a:rPr lang="sk-SK" sz="1300" dirty="0" smtClean="0">
                  <a:latin typeface="Arial Narrow" panose="020B0606020202030204" pitchFamily="34" charset="0"/>
                </a:rPr>
                <a:t> 2006;4:507-9;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Darby</a:t>
              </a:r>
              <a:r>
                <a:rPr lang="sk-SK" sz="1300" dirty="0" smtClean="0">
                  <a:latin typeface="Arial Narrow" panose="020B0606020202030204" pitchFamily="34" charset="0"/>
                </a:rPr>
                <a:t> SC et al.,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Blood</a:t>
              </a:r>
              <a:r>
                <a:rPr lang="sk-SK" sz="1300" dirty="0" smtClean="0">
                  <a:latin typeface="Arial Narrow" panose="020B0606020202030204" pitchFamily="34" charset="0"/>
                </a:rPr>
                <a:t> 2007;110:815-25; U. S.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Statistics</a:t>
              </a:r>
              <a:r>
                <a:rPr lang="sk-SK" sz="1300" dirty="0" smtClean="0">
                  <a:latin typeface="Arial Narrow" panose="020B0606020202030204" pitchFamily="34" charset="0"/>
                </a:rPr>
                <a:t>, </a:t>
              </a:r>
              <a:r>
                <a:rPr lang="en-US" sz="1300" dirty="0" smtClean="0">
                  <a:latin typeface="Arial Narrow" panose="020B0606020202030204" pitchFamily="34" charset="0"/>
                </a:rPr>
                <a:t>Life Expectancy by Age, 1850–2004</a:t>
              </a:r>
              <a:r>
                <a:rPr lang="sk-SK" sz="1300" dirty="0" smtClean="0">
                  <a:latin typeface="Arial Narrow" panose="020B0606020202030204" pitchFamily="34" charset="0"/>
                </a:rPr>
                <a:t>, www.infoplease.com/ipa/A0005140.html;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www.worldlifeexpectancy.com</a:t>
              </a:r>
              <a:r>
                <a:rPr lang="sk-SK" sz="1300" dirty="0" smtClean="0">
                  <a:latin typeface="Arial Narrow" panose="020B0606020202030204" pitchFamily="34" charset="0"/>
                </a:rPr>
                <a:t>/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history-of-life-expectancy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endParaRPr lang="sk-SK" sz="1300" dirty="0" smtClean="0">
                <a:latin typeface="Arial Narrow" panose="020B0606020202030204" pitchFamily="34" charset="0"/>
                <a:cs typeface="Arial" pitchFamily="34" charset="0"/>
              </a:endParaRPr>
            </a:p>
          </p:txBody>
        </p:sp>
        <p:sp>
          <p:nvSpPr>
            <p:cNvPr id="23568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85508093"/>
      </p:ext>
    </p:extLst>
  </p:cSld>
  <p:clrMapOvr>
    <a:masterClrMapping/>
  </p:clrMapOvr>
  <p:transition spd="med" advTm="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1149948" y="5629570"/>
            <a:ext cx="1765868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sk-SK" sz="1800" b="1" dirty="0" err="1" smtClean="0"/>
              <a:t>haemophilia</a:t>
            </a:r>
            <a:r>
              <a:rPr lang="sk-SK" sz="1800" b="1" dirty="0" smtClean="0"/>
              <a:t> B</a:t>
            </a:r>
            <a:endParaRPr lang="sk-SK" sz="1800" b="1" dirty="0"/>
          </a:p>
        </p:txBody>
      </p:sp>
      <p:grpSp>
        <p:nvGrpSpPr>
          <p:cNvPr id="10" name="Skupina 9"/>
          <p:cNvGrpSpPr/>
          <p:nvPr/>
        </p:nvGrpSpPr>
        <p:grpSpPr>
          <a:xfrm>
            <a:off x="269718" y="1484784"/>
            <a:ext cx="2934130" cy="4132524"/>
            <a:chOff x="269718" y="1484784"/>
            <a:chExt cx="2934130" cy="4132524"/>
          </a:xfrm>
        </p:grpSpPr>
        <p:sp>
          <p:nvSpPr>
            <p:cNvPr id="35" name="Rectangle 2"/>
            <p:cNvSpPr>
              <a:spLocks noChangeArrowheads="1"/>
            </p:cNvSpPr>
            <p:nvPr/>
          </p:nvSpPr>
          <p:spPr bwMode="auto">
            <a:xfrm rot="16200000">
              <a:off x="-578203" y="3423249"/>
              <a:ext cx="2005800" cy="3099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400" i="1" dirty="0" smtClean="0"/>
                <a:t>počet pacientov [%]</a:t>
              </a:r>
              <a:endParaRPr lang="sk-SK" sz="1400" i="1" dirty="0"/>
            </a:p>
          </p:txBody>
        </p:sp>
        <p:cxnSp>
          <p:nvCxnSpPr>
            <p:cNvPr id="23555" name="Rovná spojnica 23554"/>
            <p:cNvCxnSpPr/>
            <p:nvPr/>
          </p:nvCxnSpPr>
          <p:spPr>
            <a:xfrm>
              <a:off x="3203848" y="1484784"/>
              <a:ext cx="0" cy="1802475"/>
            </a:xfrm>
            <a:prstGeom prst="line">
              <a:avLst/>
            </a:prstGeom>
            <a:ln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ovná spojnica 51"/>
            <p:cNvCxnSpPr/>
            <p:nvPr/>
          </p:nvCxnSpPr>
          <p:spPr>
            <a:xfrm>
              <a:off x="3203848" y="3791314"/>
              <a:ext cx="0" cy="1825994"/>
            </a:xfrm>
            <a:prstGeom prst="line">
              <a:avLst/>
            </a:prstGeom>
            <a:ln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ovná spojnica 57"/>
            <p:cNvCxnSpPr/>
            <p:nvPr/>
          </p:nvCxnSpPr>
          <p:spPr>
            <a:xfrm>
              <a:off x="2123728" y="1484784"/>
              <a:ext cx="0" cy="1802475"/>
            </a:xfrm>
            <a:prstGeom prst="line">
              <a:avLst/>
            </a:prstGeom>
            <a:ln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ovná spojnica 58"/>
            <p:cNvCxnSpPr/>
            <p:nvPr/>
          </p:nvCxnSpPr>
          <p:spPr>
            <a:xfrm>
              <a:off x="2123728" y="3791314"/>
              <a:ext cx="0" cy="1825994"/>
            </a:xfrm>
            <a:prstGeom prst="line">
              <a:avLst/>
            </a:prstGeom>
            <a:ln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Graf 7"/>
          <p:cNvGraphicFramePr/>
          <p:nvPr>
            <p:extLst>
              <p:ext uri="{D42A27DB-BD31-4B8C-83A1-F6EECF244321}">
                <p14:modId xmlns:p14="http://schemas.microsoft.com/office/powerpoint/2010/main" val="227002691"/>
              </p:ext>
            </p:extLst>
          </p:nvPr>
        </p:nvGraphicFramePr>
        <p:xfrm>
          <a:off x="-252536" y="945117"/>
          <a:ext cx="9948786" cy="543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Graf 27"/>
          <p:cNvGraphicFramePr/>
          <p:nvPr>
            <p:extLst>
              <p:ext uri="{D42A27DB-BD31-4B8C-83A1-F6EECF244321}">
                <p14:modId xmlns:p14="http://schemas.microsoft.com/office/powerpoint/2010/main" val="920041150"/>
              </p:ext>
            </p:extLst>
          </p:nvPr>
        </p:nvGraphicFramePr>
        <p:xfrm>
          <a:off x="-252536" y="3225604"/>
          <a:ext cx="9948786" cy="543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Skupina 1"/>
          <p:cNvGrpSpPr/>
          <p:nvPr/>
        </p:nvGrpSpPr>
        <p:grpSpPr>
          <a:xfrm>
            <a:off x="-2" y="6525022"/>
            <a:ext cx="9144000" cy="294569"/>
            <a:chOff x="-1" y="6140451"/>
            <a:chExt cx="9144000" cy="294569"/>
          </a:xfrm>
        </p:grpSpPr>
        <p:sp>
          <p:nvSpPr>
            <p:cNvPr id="23554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2945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just">
                <a:spcBef>
                  <a:spcPts val="0"/>
                </a:spcBef>
                <a:buNone/>
              </a:pPr>
              <a:r>
                <a:rPr lang="sk-SK" sz="1300" dirty="0" err="1" smtClean="0">
                  <a:latin typeface="Arial Narrow" panose="020B0606020202030204" pitchFamily="34" charset="0"/>
                </a:rPr>
                <a:t>World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Federation</a:t>
              </a:r>
              <a:r>
                <a:rPr lang="sk-SK" sz="1300" dirty="0" smtClean="0">
                  <a:latin typeface="Arial Narrow" panose="020B0606020202030204" pitchFamily="34" charset="0"/>
                </a:rPr>
                <a:t> of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Hemophilia</a:t>
              </a:r>
              <a:r>
                <a:rPr lang="sk-SK" sz="1300" dirty="0">
                  <a:latin typeface="Arial Narrow" panose="020B0606020202030204" pitchFamily="34" charset="0"/>
                </a:rPr>
                <a:t>, </a:t>
              </a:r>
              <a:r>
                <a:rPr lang="sk-SK" sz="1300" dirty="0" err="1">
                  <a:latin typeface="Arial Narrow" panose="020B0606020202030204" pitchFamily="34" charset="0"/>
                </a:rPr>
                <a:t>World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err="1">
                  <a:latin typeface="Arial Narrow" panose="020B0606020202030204" pitchFamily="34" charset="0"/>
                </a:rPr>
                <a:t>Federation</a:t>
              </a:r>
              <a:r>
                <a:rPr lang="sk-SK" sz="1300" dirty="0">
                  <a:latin typeface="Arial Narrow" panose="020B0606020202030204" pitchFamily="34" charset="0"/>
                </a:rPr>
                <a:t> of </a:t>
              </a:r>
              <a:r>
                <a:rPr lang="sk-SK" sz="1300" dirty="0" err="1">
                  <a:latin typeface="Arial Narrow" panose="020B0606020202030204" pitchFamily="34" charset="0"/>
                </a:rPr>
                <a:t>Hemophilia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err="1">
                  <a:latin typeface="Arial Narrow" panose="020B0606020202030204" pitchFamily="34" charset="0"/>
                </a:rPr>
                <a:t>Global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Survey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2014, http</a:t>
              </a:r>
              <a:r>
                <a:rPr lang="sk-SK" sz="1300" dirty="0">
                  <a:latin typeface="Arial Narrow" panose="020B0606020202030204" pitchFamily="34" charset="0"/>
                </a:rPr>
                <a:t>://</a:t>
              </a:r>
              <a:r>
                <a:rPr lang="sk-SK" sz="1300" dirty="0" smtClean="0">
                  <a:latin typeface="Arial Narrow" panose="020B0606020202030204" pitchFamily="34" charset="0"/>
                </a:rPr>
                <a:t>www1.wfh.org/publications/files/pdf-1627.pdf</a:t>
              </a:r>
              <a:endParaRPr lang="sk-SK" sz="1300" dirty="0">
                <a:latin typeface="Arial Narrow" panose="020B0606020202030204" pitchFamily="34" charset="0"/>
              </a:endParaRPr>
            </a:p>
          </p:txBody>
        </p:sp>
        <p:sp>
          <p:nvSpPr>
            <p:cNvPr id="23568" name="Line 5"/>
            <p:cNvSpPr>
              <a:spLocks noChangeShapeType="1"/>
            </p:cNvSpPr>
            <p:nvPr/>
          </p:nvSpPr>
          <p:spPr bwMode="auto">
            <a:xfrm>
              <a:off x="-1" y="6140451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563" name="Skupina 23562"/>
          <p:cNvGrpSpPr/>
          <p:nvPr/>
        </p:nvGrpSpPr>
        <p:grpSpPr>
          <a:xfrm>
            <a:off x="1149948" y="1081238"/>
            <a:ext cx="7451103" cy="373635"/>
            <a:chOff x="1149948" y="1081238"/>
            <a:chExt cx="7451103" cy="373635"/>
          </a:xfrm>
        </p:grpSpPr>
        <p:sp>
          <p:nvSpPr>
            <p:cNvPr id="14" name="Rectangle 2"/>
            <p:cNvSpPr>
              <a:spLocks noChangeArrowheads="1"/>
            </p:cNvSpPr>
            <p:nvPr/>
          </p:nvSpPr>
          <p:spPr bwMode="auto">
            <a:xfrm>
              <a:off x="1149948" y="1081238"/>
              <a:ext cx="2187457" cy="371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just">
                <a:spcBef>
                  <a:spcPts val="0"/>
                </a:spcBef>
                <a:buNone/>
              </a:pPr>
              <a:r>
                <a:rPr lang="sk-SK" sz="1800" b="1" dirty="0" err="1" smtClean="0"/>
                <a:t>haemophilia</a:t>
              </a:r>
              <a:r>
                <a:rPr lang="sk-SK" sz="1800" b="1" dirty="0" smtClean="0"/>
                <a:t> A</a:t>
              </a:r>
              <a:endParaRPr lang="sk-SK" sz="1800" b="1" dirty="0"/>
            </a:p>
          </p:txBody>
        </p:sp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3776517" y="1114138"/>
              <a:ext cx="4824534" cy="340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r">
                <a:spcBef>
                  <a:spcPts val="0"/>
                </a:spcBef>
                <a:buNone/>
              </a:pPr>
              <a:r>
                <a:rPr lang="sk-SK" sz="1600" dirty="0" smtClean="0"/>
                <a:t>73 </a:t>
              </a:r>
              <a:r>
                <a:rPr lang="sk-SK" sz="1600" dirty="0" err="1" smtClean="0"/>
                <a:t>countries</a:t>
              </a:r>
              <a:r>
                <a:rPr lang="sk-SK" sz="1600" dirty="0" smtClean="0"/>
                <a:t> (13 </a:t>
              </a:r>
              <a:r>
                <a:rPr lang="sk-SK" sz="1600" dirty="0" err="1" smtClean="0"/>
                <a:t>from</a:t>
              </a:r>
              <a:r>
                <a:rPr lang="sk-SK" sz="1600" dirty="0" smtClean="0"/>
                <a:t> </a:t>
              </a:r>
              <a:r>
                <a:rPr lang="sk-SK" sz="1600" dirty="0" err="1" smtClean="0"/>
                <a:t>the</a:t>
              </a:r>
              <a:r>
                <a:rPr lang="sk-SK" sz="1600" dirty="0" smtClean="0"/>
                <a:t> EU), </a:t>
              </a:r>
              <a:r>
                <a:rPr lang="sk-SK" sz="1600" dirty="0" err="1" smtClean="0"/>
                <a:t>year</a:t>
              </a:r>
              <a:r>
                <a:rPr lang="sk-SK" sz="1600" dirty="0" smtClean="0"/>
                <a:t> 2014</a:t>
              </a:r>
              <a:endParaRPr lang="sk-SK" sz="1600" dirty="0"/>
            </a:p>
          </p:txBody>
        </p:sp>
      </p:grpSp>
      <p:pic>
        <p:nvPicPr>
          <p:cNvPr id="23552" name="Obrázok 2355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7" y="5993194"/>
            <a:ext cx="1004348" cy="392323"/>
          </a:xfrm>
          <a:prstGeom prst="rect">
            <a:avLst/>
          </a:prstGeom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8028384" y="6073534"/>
            <a:ext cx="1351602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sk-SK" sz="1400" dirty="0" err="1" smtClean="0"/>
              <a:t>years</a:t>
            </a:r>
            <a:endParaRPr lang="sk-SK" sz="1400" dirty="0"/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3806006" y="5653433"/>
            <a:ext cx="4824535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sk-SK" sz="1600" dirty="0" smtClean="0"/>
              <a:t>72 </a:t>
            </a:r>
            <a:r>
              <a:rPr lang="sk-SK" sz="1600" dirty="0" err="1" smtClean="0"/>
              <a:t>countries</a:t>
            </a:r>
            <a:r>
              <a:rPr lang="sk-SK" sz="1600" dirty="0" smtClean="0"/>
              <a:t> (13 </a:t>
            </a:r>
            <a:r>
              <a:rPr lang="sk-SK" sz="1600" dirty="0" err="1" smtClean="0"/>
              <a:t>from</a:t>
            </a:r>
            <a:r>
              <a:rPr lang="sk-SK" sz="1600" dirty="0" smtClean="0"/>
              <a:t> </a:t>
            </a:r>
            <a:r>
              <a:rPr lang="sk-SK" sz="1600" dirty="0" err="1" smtClean="0"/>
              <a:t>the</a:t>
            </a:r>
            <a:r>
              <a:rPr lang="sk-SK" sz="1600" dirty="0" smtClean="0"/>
              <a:t> EU), </a:t>
            </a:r>
            <a:r>
              <a:rPr lang="sk-SK" sz="1600" dirty="0" err="1" smtClean="0"/>
              <a:t>year</a:t>
            </a:r>
            <a:r>
              <a:rPr lang="sk-SK" sz="1600" dirty="0" smtClean="0"/>
              <a:t> 2014</a:t>
            </a:r>
            <a:endParaRPr lang="sk-SK" sz="1600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-1642999" y="-2074609"/>
            <a:ext cx="3960031" cy="0"/>
            <a:chOff x="5386" y="1100"/>
            <a:chExt cx="6236" cy="0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386" y="1100"/>
              <a:ext cx="6236" cy="0"/>
            </a:xfrm>
            <a:custGeom>
              <a:avLst/>
              <a:gdLst>
                <a:gd name="T0" fmla="+- 0 5386 5386"/>
                <a:gd name="T1" fmla="*/ T0 w 6236"/>
                <a:gd name="T2" fmla="+- 0 11622 5386"/>
                <a:gd name="T3" fmla="*/ T2 w 6236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</a:cxnLst>
              <a:rect l="0" t="0" r="r" b="b"/>
              <a:pathLst>
                <a:path w="6236">
                  <a:moveTo>
                    <a:pt x="0" y="0"/>
                  </a:moveTo>
                  <a:lnTo>
                    <a:pt x="6236" y="0"/>
                  </a:lnTo>
                </a:path>
              </a:pathLst>
            </a:custGeom>
            <a:noFill/>
            <a:ln w="12708">
              <a:solidFill>
                <a:srgbClr val="EA302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/>
            </a:p>
          </p:txBody>
        </p:sp>
      </p:grpSp>
      <p:sp>
        <p:nvSpPr>
          <p:cNvPr id="41" name="Obdĺžnik 40"/>
          <p:cNvSpPr/>
          <p:nvPr/>
        </p:nvSpPr>
        <p:spPr bwMode="auto">
          <a:xfrm rot="16200000">
            <a:off x="4116517" y="-4112526"/>
            <a:ext cx="914399" cy="91405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Rectangle 23"/>
          <p:cNvSpPr>
            <a:spLocks noChangeArrowheads="1"/>
          </p:cNvSpPr>
          <p:nvPr/>
        </p:nvSpPr>
        <p:spPr bwMode="auto">
          <a:xfrm>
            <a:off x="111267" y="555"/>
            <a:ext cx="9032731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PWH - </a:t>
            </a:r>
            <a:r>
              <a:rPr lang="sk-SK" sz="3200" b="1" dirty="0" err="1" smtClean="0">
                <a:solidFill>
                  <a:schemeClr val="bg1"/>
                </a:solidFill>
                <a:latin typeface="Calligraph421 BT"/>
              </a:rPr>
              <a:t>age</a:t>
            </a: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latin typeface="Calligraph421 BT"/>
              </a:rPr>
              <a:t>distribution</a:t>
            </a:r>
            <a:endParaRPr lang="sk-SK" sz="3200" b="1" dirty="0">
              <a:solidFill>
                <a:schemeClr val="bg1"/>
              </a:solidFill>
              <a:latin typeface="Calligraph421 BT"/>
            </a:endParaRPr>
          </a:p>
        </p:txBody>
      </p:sp>
      <p:grpSp>
        <p:nvGrpSpPr>
          <p:cNvPr id="9" name="Skupina 8"/>
          <p:cNvGrpSpPr/>
          <p:nvPr/>
        </p:nvGrpSpPr>
        <p:grpSpPr>
          <a:xfrm>
            <a:off x="1364921" y="3287259"/>
            <a:ext cx="6811223" cy="504055"/>
            <a:chOff x="1364921" y="3287259"/>
            <a:chExt cx="6811223" cy="504055"/>
          </a:xfrm>
        </p:grpSpPr>
        <p:grpSp>
          <p:nvGrpSpPr>
            <p:cNvPr id="3" name="Skupina 2"/>
            <p:cNvGrpSpPr/>
            <p:nvPr/>
          </p:nvGrpSpPr>
          <p:grpSpPr>
            <a:xfrm>
              <a:off x="1364921" y="3287259"/>
              <a:ext cx="6811223" cy="504055"/>
              <a:chOff x="1364921" y="4858229"/>
              <a:chExt cx="6811223" cy="504055"/>
            </a:xfrm>
          </p:grpSpPr>
          <p:pic>
            <p:nvPicPr>
              <p:cNvPr id="12" name="Obrázok 1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4921" y="4858229"/>
                <a:ext cx="504055" cy="504055"/>
              </a:xfrm>
              <a:prstGeom prst="rect">
                <a:avLst/>
              </a:prstGeom>
            </p:spPr>
          </p:pic>
          <p:pic>
            <p:nvPicPr>
              <p:cNvPr id="18" name="Picture 2" descr="C:\Documents and Settings\Gabriela.ACER5630\Desktop\300px-Flag_of_the_United_Kingdom_svg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4208" y="4938069"/>
                <a:ext cx="443236" cy="305364"/>
              </a:xfrm>
              <a:prstGeom prst="rect">
                <a:avLst/>
              </a:prstGeom>
              <a:noFill/>
              <a:ln w="9525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Obrázok 19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01" t="7882" r="7024" b="11960"/>
              <a:stretch/>
            </p:blipFill>
            <p:spPr>
              <a:xfrm>
                <a:off x="2732981" y="4946270"/>
                <a:ext cx="455373" cy="311328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Obrázok 22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4478" y="4930423"/>
                <a:ext cx="469702" cy="305535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Obrázok 2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13924" y="4930596"/>
                <a:ext cx="462220" cy="296352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43" name="Picture 5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7314" y="3356937"/>
              <a:ext cx="469576" cy="2978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0" name="Obdĺžnik 39"/>
          <p:cNvSpPr/>
          <p:nvPr/>
        </p:nvSpPr>
        <p:spPr>
          <a:xfrm>
            <a:off x="1169747" y="4780875"/>
            <a:ext cx="3402253" cy="159736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None/>
            </a:pPr>
            <a:endParaRPr lang="sk-SK" sz="400" b="1" dirty="0" smtClean="0">
              <a:solidFill>
                <a:schemeClr val="bg1"/>
              </a:solidFill>
              <a:latin typeface="Calligraph421 BT"/>
            </a:endParaRPr>
          </a:p>
          <a:p>
            <a:pPr>
              <a:lnSpc>
                <a:spcPct val="125000"/>
              </a:lnSpc>
              <a:buNone/>
            </a:pP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cca 1/3 of PWH</a:t>
            </a:r>
          </a:p>
          <a:p>
            <a:pPr>
              <a:lnSpc>
                <a:spcPct val="125000"/>
              </a:lnSpc>
              <a:buNone/>
            </a:pP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in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developed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countries</a:t>
            </a:r>
            <a:endParaRPr lang="sk-SK" sz="2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buNone/>
            </a:pP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are 45+</a:t>
            </a:r>
          </a:p>
          <a:p>
            <a:pPr>
              <a:lnSpc>
                <a:spcPct val="125000"/>
              </a:lnSpc>
              <a:buNone/>
            </a:pPr>
            <a:endParaRPr lang="sk-SK" sz="4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738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/>
          <p:cNvSpPr/>
          <p:nvPr/>
        </p:nvSpPr>
        <p:spPr bwMode="auto">
          <a:xfrm rot="16200000">
            <a:off x="4114799" y="-4114245"/>
            <a:ext cx="914399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err="1" smtClean="0">
                <a:solidFill>
                  <a:schemeClr val="bg1"/>
                </a:solidFill>
                <a:latin typeface="Calligraph421 BT"/>
              </a:rPr>
              <a:t>haemopilia</a:t>
            </a: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latin typeface="Calligraph421 BT"/>
              </a:rPr>
              <a:t>effect</a:t>
            </a:r>
            <a:endParaRPr lang="sk-SK" sz="3200" b="1" dirty="0">
              <a:solidFill>
                <a:schemeClr val="bg1"/>
              </a:solidFill>
              <a:latin typeface="Calligraph421 BT"/>
            </a:endParaRPr>
          </a:p>
        </p:txBody>
      </p:sp>
      <p:sp>
        <p:nvSpPr>
          <p:cNvPr id="63" name="Obdĺžnik 62"/>
          <p:cNvSpPr/>
          <p:nvPr/>
        </p:nvSpPr>
        <p:spPr>
          <a:xfrm>
            <a:off x="149782" y="2714953"/>
            <a:ext cx="3869162" cy="1804340"/>
          </a:xfrm>
          <a:prstGeom prst="rect">
            <a:avLst/>
          </a:prstGeom>
          <a:solidFill>
            <a:srgbClr val="339933"/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  <a:buNone/>
            </a:pPr>
            <a:endParaRPr lang="sk-SK" sz="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haemophilias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provide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life-long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protection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against</a:t>
            </a:r>
            <a:r>
              <a:rPr lang="sk-SK" sz="20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TE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events</a:t>
            </a:r>
            <a:endParaRPr lang="sk-SK" sz="2000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endParaRPr lang="sk-SK" sz="5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risk of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thromboembolism</a:t>
            </a:r>
            <a:endParaRPr lang="sk-SK" sz="2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not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changed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in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elderly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PWH</a:t>
            </a: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endParaRPr lang="sk-SK" sz="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4" name="Obdĺžnik 63"/>
          <p:cNvSpPr/>
          <p:nvPr/>
        </p:nvSpPr>
        <p:spPr>
          <a:xfrm>
            <a:off x="5076056" y="2701543"/>
            <a:ext cx="3872538" cy="180434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  <a:buNone/>
            </a:pPr>
            <a:endParaRPr lang="sk-SK" sz="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haemophilias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do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not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affect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age-related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changes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of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hemostasis</a:t>
            </a:r>
            <a:endParaRPr lang="sk-SK" sz="2000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endParaRPr lang="sk-SK" sz="5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 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risk of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thromboembolism</a:t>
            </a:r>
            <a:endParaRPr lang="sk-SK" sz="2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elderly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PWH</a:t>
            </a:r>
          </a:p>
          <a:p>
            <a:pPr>
              <a:lnSpc>
                <a:spcPct val="125000"/>
              </a:lnSpc>
              <a:spcBef>
                <a:spcPts val="0"/>
              </a:spcBef>
              <a:buNone/>
            </a:pPr>
            <a:endParaRPr lang="sk-SK" sz="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5" name="Obdĺžnik 64"/>
          <p:cNvSpPr/>
          <p:nvPr/>
        </p:nvSpPr>
        <p:spPr>
          <a:xfrm>
            <a:off x="359532" y="4869160"/>
            <a:ext cx="842493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>
              <a:lnSpc>
                <a:spcPct val="125000"/>
              </a:lnSpc>
              <a:spcBef>
                <a:spcPts val="6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b="1" dirty="0" err="1" smtClean="0">
                <a:cs typeface="Arial" panose="020B0604020202020204" pitchFamily="34" charset="0"/>
              </a:rPr>
              <a:t>occurence</a:t>
            </a:r>
            <a:r>
              <a:rPr lang="sk-SK" sz="2000" b="1" dirty="0" smtClean="0">
                <a:cs typeface="Arial" panose="020B0604020202020204" pitchFamily="34" charset="0"/>
              </a:rPr>
              <a:t> of TE </a:t>
            </a:r>
            <a:r>
              <a:rPr lang="sk-SK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(CAD, </a:t>
            </a:r>
            <a:r>
              <a:rPr lang="sk-SK" sz="20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stroke</a:t>
            </a:r>
            <a:r>
              <a:rPr lang="sk-SK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, VTE) </a:t>
            </a:r>
            <a:r>
              <a:rPr lang="sk-SK" sz="2000" b="1" dirty="0" err="1" smtClean="0">
                <a:cs typeface="Arial" panose="020B0604020202020204" pitchFamily="34" charset="0"/>
              </a:rPr>
              <a:t>events</a:t>
            </a:r>
            <a:r>
              <a:rPr lang="sk-SK" sz="2000" b="1" dirty="0" smtClean="0">
                <a:cs typeface="Arial" panose="020B0604020202020204" pitchFamily="34" charset="0"/>
              </a:rPr>
              <a:t> in </a:t>
            </a:r>
            <a:r>
              <a:rPr lang="sk-SK" sz="2000" b="1" dirty="0" err="1" smtClean="0">
                <a:cs typeface="Arial" panose="020B0604020202020204" pitchFamily="34" charset="0"/>
              </a:rPr>
              <a:t>haemophilic</a:t>
            </a:r>
            <a:r>
              <a:rPr lang="sk-SK" sz="2000" b="1" dirty="0" smtClean="0"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cs typeface="Arial" panose="020B0604020202020204" pitchFamily="34" charset="0"/>
              </a:rPr>
              <a:t>population</a:t>
            </a:r>
            <a:r>
              <a:rPr lang="sk-SK" sz="2000" b="1" dirty="0" smtClean="0">
                <a:cs typeface="Arial" panose="020B0604020202020204" pitchFamily="34" charset="0"/>
              </a:rPr>
              <a:t> </a:t>
            </a:r>
          </a:p>
          <a:p>
            <a:pPr marL="179388" indent="-179388" algn="l">
              <a:lnSpc>
                <a:spcPct val="125000"/>
              </a:lnSpc>
              <a:spcBef>
                <a:spcPts val="6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b="1" dirty="0">
                <a:cs typeface="Arial" panose="020B0604020202020204" pitchFamily="34" charset="0"/>
              </a:rPr>
              <a:t>r</a:t>
            </a:r>
            <a:r>
              <a:rPr lang="sk-SK" sz="2000" b="1" dirty="0" smtClean="0">
                <a:cs typeface="Arial" panose="020B0604020202020204" pitchFamily="34" charset="0"/>
              </a:rPr>
              <a:t>isk </a:t>
            </a:r>
            <a:r>
              <a:rPr lang="sk-SK" sz="2000" b="1" dirty="0" err="1" smtClean="0">
                <a:cs typeface="Arial" panose="020B0604020202020204" pitchFamily="34" charset="0"/>
              </a:rPr>
              <a:t>factors</a:t>
            </a:r>
            <a:endParaRPr lang="sk-SK" sz="2000" b="1" dirty="0" smtClean="0">
              <a:cs typeface="Arial" panose="020B0604020202020204" pitchFamily="34" charset="0"/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4124244" y="1593547"/>
            <a:ext cx="865968" cy="11079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sk-SK" sz="6600" b="1" dirty="0" smtClean="0">
                <a:cs typeface="Arial" pitchFamily="34" charset="0"/>
              </a:rPr>
              <a:t>?</a:t>
            </a:r>
            <a:endParaRPr lang="sk-SK" sz="6600" b="1" dirty="0">
              <a:cs typeface="Arial" pitchFamily="34" charset="0"/>
            </a:endParaRP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4177661" y="2564335"/>
            <a:ext cx="697508" cy="157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70380"/>
      </p:ext>
    </p:extLst>
  </p:cSld>
  <p:clrMapOvr>
    <a:masterClrMapping/>
  </p:clrMapOvr>
  <p:transition spd="med" advTm="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/>
          <p:cNvSpPr/>
          <p:nvPr/>
        </p:nvSpPr>
        <p:spPr bwMode="auto">
          <a:xfrm rot="16200000">
            <a:off x="4114799" y="-4114245"/>
            <a:ext cx="914399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CVD in PWH </a:t>
            </a:r>
            <a:endParaRPr lang="sk-SK" sz="3200" b="1" dirty="0">
              <a:solidFill>
                <a:schemeClr val="bg1"/>
              </a:solidFill>
              <a:latin typeface="Calligraph421 BT"/>
            </a:endParaRPr>
          </a:p>
        </p:txBody>
      </p:sp>
      <p:graphicFrame>
        <p:nvGraphicFramePr>
          <p:cNvPr id="7" name="Tabuľ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60568"/>
              </p:ext>
            </p:extLst>
          </p:nvPr>
        </p:nvGraphicFramePr>
        <p:xfrm>
          <a:off x="136714" y="979554"/>
          <a:ext cx="8895953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7"/>
                <a:gridCol w="1368152"/>
                <a:gridCol w="3024336"/>
                <a:gridCol w="2991298"/>
              </a:tblGrid>
              <a:tr h="2921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i="1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authors</a:t>
                      </a:r>
                      <a:endParaRPr lang="sk-SK" sz="1600" b="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i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study</a:t>
                      </a:r>
                      <a:r>
                        <a:rPr lang="sk-SK" sz="1600" b="0" i="1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design</a:t>
                      </a:r>
                      <a:endParaRPr lang="sk-SK" sz="1600" b="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i="1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studied</a:t>
                      </a:r>
                      <a:r>
                        <a:rPr lang="sk-SK" sz="1600" b="0" i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i="1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population</a:t>
                      </a:r>
                      <a:endParaRPr lang="sk-SK" sz="1600" b="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i="1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results</a:t>
                      </a:r>
                      <a:endParaRPr lang="sk-SK" sz="1600" b="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7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Rosendaal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et al., 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1989 </a:t>
                      </a:r>
                      <a:r>
                        <a:rPr lang="sk-SK" sz="1600" b="0" baseline="30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sk-SK" sz="1600" b="0" baseline="30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retrospective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;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mortality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data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717 PWH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population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data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(NL)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 mortality </a:t>
                      </a:r>
                      <a:r>
                        <a:rPr lang="sk-SK" sz="1600" b="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due</a:t>
                      </a:r>
                      <a:r>
                        <a:rPr lang="sk-SK" sz="16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 to CVD</a:t>
                      </a:r>
                      <a:r>
                        <a:rPr lang="sk-SK" sz="16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(80%)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7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Bilora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et al., 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1999 </a:t>
                      </a:r>
                      <a:r>
                        <a:rPr lang="sk-SK" sz="1600" b="0" baseline="30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prospective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50 PWH (S, Mo; 41.7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ys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-m.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controls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(ITA)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 </a:t>
                      </a:r>
                      <a:r>
                        <a:rPr lang="sk-SK" sz="1600" b="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prevalence</a:t>
                      </a:r>
                      <a:r>
                        <a:rPr lang="sk-SK" sz="16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 of </a:t>
                      </a:r>
                      <a:r>
                        <a:rPr lang="sk-SK" sz="1600" b="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asympt</a:t>
                      </a:r>
                      <a:r>
                        <a:rPr lang="sk-SK" sz="16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. ATS 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in PWH (12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vs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. 30%)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5047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sk-SK" sz="1600" b="0" dirty="0" err="1" smtClean="0">
                          <a:latin typeface="Arial Narrow" panose="020B0606020202030204" pitchFamily="34" charset="0"/>
                        </a:rPr>
                        <a:t>Fransen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</a:rPr>
                        <a:t> van de </a:t>
                      </a:r>
                      <a:r>
                        <a:rPr lang="sk-SK" sz="1600" b="0" dirty="0" err="1" smtClean="0">
                          <a:latin typeface="Arial Narrow" panose="020B0606020202030204" pitchFamily="34" charset="0"/>
                        </a:rPr>
                        <a:t>Putte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</a:rPr>
                        <a:t> et al., 2012 </a:t>
                      </a:r>
                      <a:r>
                        <a:rPr lang="sk-SK" sz="1600" b="0" baseline="30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retrospective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408 PWH (53</a:t>
                      </a:r>
                      <a:r>
                        <a:rPr lang="sk-SK" sz="16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.7 </a:t>
                      </a:r>
                      <a:r>
                        <a:rPr lang="sk-SK" sz="160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ys</a:t>
                      </a:r>
                      <a:r>
                        <a:rPr lang="sk-SK" sz="16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population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data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(NL)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3" panose="05040102010807070707" pitchFamily="18" charset="2"/>
                        </a:rPr>
                        <a:t></a:t>
                      </a:r>
                      <a:r>
                        <a:rPr lang="en-US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600" b="0" i="0" kern="1200" dirty="0" err="1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prevalence</a:t>
                      </a:r>
                      <a:r>
                        <a:rPr lang="en-US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of</a:t>
                      </a:r>
                      <a:r>
                        <a:rPr lang="sk-SK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MI in PWH </a:t>
                      </a:r>
                      <a:r>
                        <a:rPr lang="sk-SK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(2.5% </a:t>
                      </a:r>
                      <a:r>
                        <a:rPr lang="sk-SK" sz="1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vs</a:t>
                      </a:r>
                      <a:r>
                        <a:rPr lang="sk-SK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 4.8%), </a:t>
                      </a:r>
                      <a:r>
                        <a:rPr lang="sk-SK" sz="1600" b="0" i="0" kern="1200" dirty="0" smtClean="0">
                          <a:solidFill>
                            <a:srgbClr val="339933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 </a:t>
                      </a:r>
                      <a:r>
                        <a:rPr lang="sk-SK" sz="1600" b="0" i="0" kern="1200" dirty="0" err="1" smtClean="0">
                          <a:solidFill>
                            <a:srgbClr val="339933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comparable</a:t>
                      </a:r>
                      <a:r>
                        <a:rPr lang="sk-SK" sz="1600" b="0" i="0" kern="1200" dirty="0" smtClean="0">
                          <a:solidFill>
                            <a:srgbClr val="339933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sk-SK" sz="1600" b="0" dirty="0">
                        <a:solidFill>
                          <a:srgbClr val="339933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7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sk-SK" sz="1600" b="0" dirty="0" err="1" smtClean="0">
                          <a:latin typeface="Arial Narrow" panose="020B0606020202030204" pitchFamily="34" charset="0"/>
                        </a:rPr>
                        <a:t>Fransen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</a:rPr>
                        <a:t> van de </a:t>
                      </a:r>
                      <a:r>
                        <a:rPr lang="sk-SK" sz="1600" b="0" dirty="0" err="1" smtClean="0">
                          <a:latin typeface="Arial Narrow" panose="020B0606020202030204" pitchFamily="34" charset="0"/>
                        </a:rPr>
                        <a:t>Putte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</a:rPr>
                        <a:t> et al., 2012 </a:t>
                      </a:r>
                      <a:r>
                        <a:rPr lang="sk-SK" sz="1600" b="0" baseline="30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retrospective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709 PWH (</a:t>
                      </a:r>
                      <a:r>
                        <a:rPr lang="sk-SK" sz="16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49.8 </a:t>
                      </a:r>
                      <a:r>
                        <a:rPr lang="sk-SK" sz="160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ys</a:t>
                      </a:r>
                      <a:r>
                        <a:rPr lang="sk-SK" sz="160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population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data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(NL, UK)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trend </a:t>
                      </a:r>
                      <a:r>
                        <a:rPr lang="sk-SK" sz="1600" b="0" i="0" kern="1200" dirty="0" err="1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towards</a:t>
                      </a:r>
                      <a:r>
                        <a:rPr lang="en-US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  <a:sym typeface="Wingdings 3" panose="05040102010807070707" pitchFamily="18" charset="2"/>
                        </a:rPr>
                        <a:t></a:t>
                      </a:r>
                      <a:r>
                        <a:rPr lang="en-US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600" b="0" i="0" kern="1200" dirty="0" err="1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prevalence</a:t>
                      </a:r>
                      <a:r>
                        <a:rPr lang="en-US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of</a:t>
                      </a:r>
                      <a:r>
                        <a:rPr lang="sk-SK" sz="1600" b="0" i="0" kern="1200" dirty="0" smtClean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MI </a:t>
                      </a:r>
                      <a:r>
                        <a:rPr lang="sk-SK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in PWH (1.7% </a:t>
                      </a:r>
                      <a:r>
                        <a:rPr lang="sk-SK" sz="16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vs</a:t>
                      </a:r>
                      <a:r>
                        <a:rPr lang="sk-SK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 4.0%), </a:t>
                      </a:r>
                      <a:r>
                        <a:rPr lang="sk-SK" sz="1600" b="0" i="0" kern="1200" dirty="0" smtClean="0">
                          <a:solidFill>
                            <a:srgbClr val="339933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AP </a:t>
                      </a:r>
                      <a:r>
                        <a:rPr lang="sk-SK" sz="1600" b="0" i="0" kern="1200" dirty="0" err="1" smtClean="0">
                          <a:solidFill>
                            <a:srgbClr val="339933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comparable</a:t>
                      </a:r>
                      <a:r>
                        <a:rPr lang="sk-SK" sz="1600" b="0" i="0" kern="1200" dirty="0" smtClean="0">
                          <a:solidFill>
                            <a:srgbClr val="339933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sk-SK" sz="1600" b="0" dirty="0">
                        <a:solidFill>
                          <a:srgbClr val="339933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690646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sk-SK" sz="1600" b="0" dirty="0" err="1" smtClean="0">
                          <a:latin typeface="Arial Narrow" panose="020B0606020202030204" pitchFamily="34" charset="0"/>
                        </a:rPr>
                        <a:t>Pocoski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</a:rPr>
                        <a:t> J et al., </a:t>
                      </a: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sk-SK" sz="1600" b="0" dirty="0" smtClean="0">
                          <a:latin typeface="Arial Narrow" panose="020B0606020202030204" pitchFamily="34" charset="0"/>
                        </a:rPr>
                        <a:t>2013 </a:t>
                      </a:r>
                      <a:r>
                        <a:rPr lang="sk-SK" sz="1600" b="0" baseline="30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retrospective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2506 PWH (HA)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7518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-m.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controls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(USA)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MarketScan</a:t>
                      </a:r>
                      <a:endParaRPr lang="sk-SK" sz="1400" b="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 </a:t>
                      </a:r>
                      <a:r>
                        <a:rPr lang="sk-SK" sz="1600" b="0" dirty="0" err="1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prevalence</a:t>
                      </a: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 of CVD 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(CAD, MI) in PWH, 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CVD in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earlier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in PWH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47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Minuk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et al., 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2015 </a:t>
                      </a:r>
                      <a:r>
                        <a:rPr lang="sk-SK" sz="1600" b="0" baseline="30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retrospective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(ARCHER study)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294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PWH (54 </a:t>
                      </a:r>
                      <a:r>
                        <a:rPr lang="sk-SK" sz="1600" b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ys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population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data</a:t>
                      </a:r>
                      <a:r>
                        <a:rPr lang="sk-SK" sz="1600" b="0" dirty="0" smtClean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(CAN)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similar</a:t>
                      </a: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incidence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relatively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common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(14.0 </a:t>
                      </a:r>
                      <a:r>
                        <a:rPr lang="sk-SK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per 1000 </a:t>
                      </a:r>
                      <a:r>
                        <a:rPr lang="sk-SK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patient</a:t>
                      </a:r>
                      <a:r>
                        <a:rPr lang="sk-SK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years</a:t>
                      </a:r>
                      <a:r>
                        <a:rPr lang="sk-SK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</a:tr>
              <a:tr h="50470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Wang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et al., 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2015 </a:t>
                      </a:r>
                      <a:r>
                        <a:rPr lang="sk-SK" sz="1600" b="0" baseline="30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retrospective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1054 PWH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1054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-m.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baseline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controls</a:t>
                      </a:r>
                      <a:r>
                        <a:rPr lang="sk-SK" sz="1600" b="0" baseline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(Taiwan)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similar</a:t>
                      </a: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prevalence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CVD in </a:t>
                      </a:r>
                      <a:r>
                        <a:rPr lang="sk-SK" sz="1600" b="0" dirty="0" err="1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earlier</a:t>
                      </a: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in PWH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(49,0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vs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. 55.8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ys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p = 0.019)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90646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Humphries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et al., 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2016 </a:t>
                      </a:r>
                      <a:r>
                        <a:rPr lang="sk-SK" sz="1600" b="0" baseline="300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retrospective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1050 </a:t>
                      </a:r>
                      <a:r>
                        <a:rPr lang="sk-SK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PWh</a:t>
                      </a:r>
                      <a:endParaRPr lang="sk-SK" sz="1600" b="0" i="0" u="none" strike="noStrike" kern="1200" baseline="0" dirty="0" smtClean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3150 </a:t>
                      </a:r>
                      <a:r>
                        <a:rPr lang="sk-SK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age</a:t>
                      </a:r>
                      <a:r>
                        <a:rPr lang="sk-SK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-m. </a:t>
                      </a:r>
                      <a:r>
                        <a:rPr lang="sk-SK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controls</a:t>
                      </a:r>
                      <a:r>
                        <a:rPr lang="sk-SK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(USA)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sk-SK" sz="14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PharMetricsVR</a:t>
                      </a:r>
                      <a:r>
                        <a:rPr lang="sk-SK" sz="14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4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LifeLink</a:t>
                      </a:r>
                      <a:r>
                        <a:rPr lang="sk-SK" sz="1400" b="0" i="1" u="none" strike="noStrike" kern="1200" baseline="0" dirty="0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400" b="0" i="1" u="none" strike="noStrike" kern="1200" baseline="0" dirty="0" err="1" smtClean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claims</a:t>
                      </a:r>
                      <a:endParaRPr lang="sk-SK" sz="1400" b="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 </a:t>
                      </a:r>
                      <a:r>
                        <a:rPr lang="sk-SK" sz="1600" b="0" dirty="0" err="1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prevalence</a:t>
                      </a:r>
                      <a:r>
                        <a:rPr lang="sk-SK" sz="1600" b="0" dirty="0" smtClean="0">
                          <a:solidFill>
                            <a:srgbClr val="339933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 of CVD 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  <a:sym typeface="Wingdings 3" panose="05040102010807070707" pitchFamily="18" charset="2"/>
                        </a:rPr>
                        <a:t>(CAD, MI) in PWH, 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CVD in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earlier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1600" b="0" dirty="0" err="1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sk-SK" sz="1600" b="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in PWH</a:t>
                      </a:r>
                      <a:endParaRPr lang="sk-SK" sz="1600" b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Obdĺžnik 8"/>
          <p:cNvSpPr/>
          <p:nvPr/>
        </p:nvSpPr>
        <p:spPr>
          <a:xfrm>
            <a:off x="107505" y="6225519"/>
            <a:ext cx="9036493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1300" b="1" dirty="0" smtClean="0">
                <a:latin typeface="Arial Narrow" panose="020B0606020202030204" pitchFamily="34" charset="0"/>
              </a:rPr>
              <a:t>1  </a:t>
            </a:r>
            <a:r>
              <a:rPr lang="en-US" sz="1300" dirty="0" err="1" smtClean="0">
                <a:latin typeface="Arial Narrow" panose="020B0606020202030204" pitchFamily="34" charset="0"/>
              </a:rPr>
              <a:t>Rosendaal</a:t>
            </a:r>
            <a:r>
              <a:rPr lang="sk-SK" sz="1300" dirty="0" smtClean="0">
                <a:latin typeface="Arial Narrow" panose="020B0606020202030204" pitchFamily="34" charset="0"/>
              </a:rPr>
              <a:t> </a:t>
            </a:r>
            <a:r>
              <a:rPr lang="sk-SK" sz="1300" dirty="0" err="1" smtClean="0">
                <a:latin typeface="Arial Narrow" panose="020B0606020202030204" pitchFamily="34" charset="0"/>
              </a:rPr>
              <a:t>Fr</a:t>
            </a:r>
            <a:r>
              <a:rPr lang="sk-SK" sz="1300" dirty="0" smtClean="0">
                <a:latin typeface="Arial Narrow" panose="020B0606020202030204" pitchFamily="34" charset="0"/>
              </a:rPr>
              <a:t> et al., </a:t>
            </a:r>
            <a:r>
              <a:rPr lang="en-US" sz="1300" dirty="0" smtClean="0">
                <a:latin typeface="Arial Narrow" panose="020B0606020202030204" pitchFamily="34" charset="0"/>
              </a:rPr>
              <a:t>Br J </a:t>
            </a:r>
            <a:r>
              <a:rPr lang="en-US" sz="1300" dirty="0" err="1">
                <a:latin typeface="Arial Narrow" panose="020B0606020202030204" pitchFamily="34" charset="0"/>
              </a:rPr>
              <a:t>Haematol</a:t>
            </a:r>
            <a:r>
              <a:rPr lang="en-US" sz="1300" dirty="0">
                <a:latin typeface="Arial Narrow" panose="020B0606020202030204" pitchFamily="34" charset="0"/>
              </a:rPr>
              <a:t>. </a:t>
            </a:r>
            <a:r>
              <a:rPr lang="sk-SK" sz="1300" dirty="0" smtClean="0">
                <a:latin typeface="Arial Narrow" panose="020B0606020202030204" pitchFamily="34" charset="0"/>
              </a:rPr>
              <a:t>1989;</a:t>
            </a:r>
            <a:r>
              <a:rPr lang="en-US" sz="1300" dirty="0" smtClean="0">
                <a:latin typeface="Arial Narrow" panose="020B0606020202030204" pitchFamily="34" charset="0"/>
              </a:rPr>
              <a:t>71</a:t>
            </a:r>
            <a:r>
              <a:rPr lang="sk-SK" sz="1300" dirty="0" smtClean="0">
                <a:latin typeface="Arial Narrow" panose="020B0606020202030204" pitchFamily="34" charset="0"/>
              </a:rPr>
              <a:t>:</a:t>
            </a:r>
            <a:r>
              <a:rPr lang="en-US" sz="1300" dirty="0" smtClean="0">
                <a:latin typeface="Arial Narrow" panose="020B0606020202030204" pitchFamily="34" charset="0"/>
              </a:rPr>
              <a:t>71</a:t>
            </a:r>
            <a:r>
              <a:rPr lang="sk-SK" sz="1300" dirty="0" smtClean="0">
                <a:latin typeface="Arial Narrow" panose="020B0606020202030204" pitchFamily="34" charset="0"/>
              </a:rPr>
              <a:t>-</a:t>
            </a:r>
            <a:r>
              <a:rPr lang="en-US" sz="1300" dirty="0" smtClean="0">
                <a:latin typeface="Arial Narrow" panose="020B0606020202030204" pitchFamily="34" charset="0"/>
              </a:rPr>
              <a:t>6</a:t>
            </a:r>
            <a:r>
              <a:rPr lang="sk-SK" sz="1300" dirty="0" smtClean="0">
                <a:latin typeface="Arial Narrow" panose="020B0606020202030204" pitchFamily="34" charset="0"/>
              </a:rPr>
              <a:t>; </a:t>
            </a:r>
            <a:r>
              <a:rPr lang="sk-SK" sz="1300" b="1" dirty="0" smtClean="0">
                <a:latin typeface="Arial Narrow" panose="020B0606020202030204" pitchFamily="34" charset="0"/>
              </a:rPr>
              <a:t>2</a:t>
            </a:r>
            <a:r>
              <a:rPr lang="sk-SK" sz="1300" dirty="0" smtClean="0">
                <a:latin typeface="Arial Narrow" panose="020B0606020202030204" pitchFamily="34" charset="0"/>
              </a:rPr>
              <a:t>  </a:t>
            </a:r>
            <a:r>
              <a:rPr lang="it-IT" sz="1300" dirty="0" smtClean="0">
                <a:latin typeface="Arial Narrow" panose="020B0606020202030204" pitchFamily="34" charset="0"/>
              </a:rPr>
              <a:t>Bilora</a:t>
            </a:r>
            <a:r>
              <a:rPr lang="sk-SK" sz="1300" dirty="0" smtClean="0">
                <a:latin typeface="Arial Narrow" panose="020B0606020202030204" pitchFamily="34" charset="0"/>
              </a:rPr>
              <a:t> F et al., C</a:t>
            </a:r>
            <a:r>
              <a:rPr lang="en-US" sz="1300" dirty="0" err="1" smtClean="0">
                <a:latin typeface="Arial Narrow" panose="020B0606020202030204" pitchFamily="34" charset="0"/>
              </a:rPr>
              <a:t>lin</a:t>
            </a:r>
            <a:r>
              <a:rPr lang="sk-SK" sz="1300" dirty="0" smtClean="0">
                <a:latin typeface="Arial Narrow" panose="020B0606020202030204" pitchFamily="34" charset="0"/>
              </a:rPr>
              <a:t> </a:t>
            </a:r>
            <a:r>
              <a:rPr lang="en-US" sz="1300" dirty="0" err="1" smtClean="0">
                <a:latin typeface="Arial Narrow" panose="020B0606020202030204" pitchFamily="34" charset="0"/>
              </a:rPr>
              <a:t>Appl</a:t>
            </a:r>
            <a:r>
              <a:rPr lang="en-US" sz="1300" dirty="0" smtClean="0">
                <a:latin typeface="Arial Narrow" panose="020B0606020202030204" pitchFamily="34" charset="0"/>
              </a:rPr>
              <a:t> </a:t>
            </a:r>
            <a:r>
              <a:rPr lang="en-US" sz="1300" dirty="0" err="1" smtClean="0">
                <a:latin typeface="Arial Narrow" panose="020B0606020202030204" pitchFamily="34" charset="0"/>
              </a:rPr>
              <a:t>Thromb</a:t>
            </a:r>
            <a:r>
              <a:rPr lang="en-US" sz="1300" dirty="0" smtClean="0">
                <a:latin typeface="Arial Narrow" panose="020B0606020202030204" pitchFamily="34" charset="0"/>
              </a:rPr>
              <a:t> </a:t>
            </a:r>
            <a:r>
              <a:rPr lang="en-US" sz="1300" dirty="0" err="1">
                <a:latin typeface="Arial Narrow" panose="020B0606020202030204" pitchFamily="34" charset="0"/>
              </a:rPr>
              <a:t>Hemost</a:t>
            </a:r>
            <a:r>
              <a:rPr lang="en-US" sz="1300" dirty="0" smtClean="0">
                <a:latin typeface="Arial Narrow" panose="020B0606020202030204" pitchFamily="34" charset="0"/>
              </a:rPr>
              <a:t>.</a:t>
            </a:r>
            <a:r>
              <a:rPr lang="sk-SK" sz="1300" dirty="0" smtClean="0">
                <a:latin typeface="Arial Narrow" panose="020B0606020202030204" pitchFamily="34" charset="0"/>
              </a:rPr>
              <a:t> 1999:</a:t>
            </a:r>
            <a:r>
              <a:rPr lang="en-US" sz="1300" dirty="0" smtClean="0">
                <a:latin typeface="Arial Narrow" panose="020B0606020202030204" pitchFamily="34" charset="0"/>
              </a:rPr>
              <a:t>5</a:t>
            </a:r>
            <a:r>
              <a:rPr lang="sk-SK" sz="1300" dirty="0" smtClean="0">
                <a:latin typeface="Arial Narrow" panose="020B0606020202030204" pitchFamily="34" charset="0"/>
              </a:rPr>
              <a:t>:</a:t>
            </a:r>
            <a:r>
              <a:rPr lang="en-US" sz="1300" dirty="0" smtClean="0">
                <a:latin typeface="Arial Narrow" panose="020B0606020202030204" pitchFamily="34" charset="0"/>
              </a:rPr>
              <a:t>232</a:t>
            </a:r>
            <a:r>
              <a:rPr lang="sk-SK" sz="1300" dirty="0" smtClean="0">
                <a:latin typeface="Arial Narrow" panose="020B0606020202030204" pitchFamily="34" charset="0"/>
              </a:rPr>
              <a:t>-</a:t>
            </a:r>
            <a:r>
              <a:rPr lang="en-US" sz="1300" dirty="0" smtClean="0">
                <a:latin typeface="Arial Narrow" panose="020B0606020202030204" pitchFamily="34" charset="0"/>
              </a:rPr>
              <a:t>5</a:t>
            </a:r>
            <a:r>
              <a:rPr lang="sk-SK" sz="1300" dirty="0" smtClean="0">
                <a:latin typeface="Arial Narrow" panose="020B0606020202030204" pitchFamily="34" charset="0"/>
              </a:rPr>
              <a:t>; </a:t>
            </a:r>
            <a:r>
              <a:rPr lang="sk-SK" sz="1300" b="1" dirty="0" smtClean="0">
                <a:latin typeface="Arial Narrow" panose="020B0606020202030204" pitchFamily="34" charset="0"/>
              </a:rPr>
              <a:t>3  </a:t>
            </a:r>
            <a:r>
              <a:rPr lang="sk-SK" sz="1300" dirty="0" err="1" smtClean="0">
                <a:latin typeface="Arial Narrow" panose="020B0606020202030204" pitchFamily="34" charset="0"/>
              </a:rPr>
              <a:t>Fransen</a:t>
            </a:r>
            <a:r>
              <a:rPr lang="sk-SK" sz="1300" dirty="0" smtClean="0">
                <a:latin typeface="Arial Narrow" panose="020B0606020202030204" pitchFamily="34" charset="0"/>
              </a:rPr>
              <a:t> </a:t>
            </a:r>
            <a:r>
              <a:rPr lang="sk-SK" sz="1300" dirty="0">
                <a:latin typeface="Arial Narrow" panose="020B0606020202030204" pitchFamily="34" charset="0"/>
              </a:rPr>
              <a:t>van de </a:t>
            </a:r>
            <a:r>
              <a:rPr lang="sk-SK" sz="1300" dirty="0" err="1">
                <a:latin typeface="Arial Narrow" panose="020B0606020202030204" pitchFamily="34" charset="0"/>
              </a:rPr>
              <a:t>Putte</a:t>
            </a:r>
            <a:r>
              <a:rPr lang="sk-SK" sz="1300" dirty="0">
                <a:latin typeface="Arial Narrow" panose="020B0606020202030204" pitchFamily="34" charset="0"/>
              </a:rPr>
              <a:t> DE et al., </a:t>
            </a:r>
            <a:r>
              <a:rPr lang="sk-SK" sz="1300" dirty="0" smtClean="0">
                <a:latin typeface="Arial Narrow" panose="020B0606020202030204" pitchFamily="34" charset="0"/>
              </a:rPr>
              <a:t>          </a:t>
            </a:r>
            <a:r>
              <a:rPr lang="sk-SK" sz="1300" dirty="0" err="1" smtClean="0">
                <a:latin typeface="Arial Narrow" panose="020B0606020202030204" pitchFamily="34" charset="0"/>
              </a:rPr>
              <a:t>Eu</a:t>
            </a:r>
            <a:r>
              <a:rPr lang="sk-SK" sz="1300" dirty="0" smtClean="0">
                <a:latin typeface="Arial Narrow" panose="020B0606020202030204" pitchFamily="34" charset="0"/>
              </a:rPr>
              <a:t> </a:t>
            </a:r>
            <a:r>
              <a:rPr lang="sk-SK" sz="1300" dirty="0">
                <a:latin typeface="Arial Narrow" panose="020B0606020202030204" pitchFamily="34" charset="0"/>
              </a:rPr>
              <a:t>J </a:t>
            </a:r>
            <a:r>
              <a:rPr lang="sk-SK" sz="1300" dirty="0" err="1">
                <a:latin typeface="Arial Narrow" panose="020B0606020202030204" pitchFamily="34" charset="0"/>
              </a:rPr>
              <a:t>Haematol</a:t>
            </a:r>
            <a:r>
              <a:rPr lang="sk-SK" sz="1300" dirty="0">
                <a:latin typeface="Arial Narrow" panose="020B0606020202030204" pitchFamily="34" charset="0"/>
              </a:rPr>
              <a:t> 2012;89:336-9; </a:t>
            </a:r>
            <a:r>
              <a:rPr lang="sk-SK" sz="1300" b="1" dirty="0" smtClean="0">
                <a:latin typeface="Arial Narrow" panose="020B0606020202030204" pitchFamily="34" charset="0"/>
              </a:rPr>
              <a:t>4</a:t>
            </a:r>
            <a:r>
              <a:rPr lang="sk-SK" sz="1300" dirty="0" smtClean="0">
                <a:latin typeface="Arial Narrow" panose="020B0606020202030204" pitchFamily="34" charset="0"/>
              </a:rPr>
              <a:t>  </a:t>
            </a:r>
            <a:r>
              <a:rPr lang="sk-SK" sz="1300" dirty="0" err="1">
                <a:latin typeface="Arial Narrow" panose="020B0606020202030204" pitchFamily="34" charset="0"/>
              </a:rPr>
              <a:t>Fransen</a:t>
            </a:r>
            <a:r>
              <a:rPr lang="sk-SK" sz="1300" dirty="0">
                <a:latin typeface="Arial Narrow" panose="020B0606020202030204" pitchFamily="34" charset="0"/>
              </a:rPr>
              <a:t> van de </a:t>
            </a:r>
            <a:r>
              <a:rPr lang="sk-SK" sz="1300" dirty="0" err="1">
                <a:latin typeface="Arial Narrow" panose="020B0606020202030204" pitchFamily="34" charset="0"/>
              </a:rPr>
              <a:t>Putte</a:t>
            </a:r>
            <a:r>
              <a:rPr lang="sk-SK" sz="1300" dirty="0">
                <a:latin typeface="Arial Narrow" panose="020B0606020202030204" pitchFamily="34" charset="0"/>
              </a:rPr>
              <a:t> DE et al., </a:t>
            </a:r>
            <a:r>
              <a:rPr lang="sk-SK" sz="1300" dirty="0" err="1">
                <a:latin typeface="Arial Narrow" panose="020B0606020202030204" pitchFamily="34" charset="0"/>
              </a:rPr>
              <a:t>Thromb</a:t>
            </a:r>
            <a:r>
              <a:rPr lang="sk-SK" sz="1300" dirty="0">
                <a:latin typeface="Arial Narrow" panose="020B0606020202030204" pitchFamily="34" charset="0"/>
              </a:rPr>
              <a:t> </a:t>
            </a:r>
            <a:r>
              <a:rPr lang="sk-SK" sz="1300" dirty="0" err="1">
                <a:latin typeface="Arial Narrow" panose="020B0606020202030204" pitchFamily="34" charset="0"/>
              </a:rPr>
              <a:t>Res</a:t>
            </a:r>
            <a:r>
              <a:rPr lang="sk-SK" sz="1300" dirty="0">
                <a:latin typeface="Arial Narrow" panose="020B0606020202030204" pitchFamily="34" charset="0"/>
              </a:rPr>
              <a:t> </a:t>
            </a:r>
            <a:r>
              <a:rPr lang="sk-SK" sz="1300" dirty="0" smtClean="0">
                <a:latin typeface="Arial Narrow" panose="020B0606020202030204" pitchFamily="34" charset="0"/>
              </a:rPr>
              <a:t>2012;130:157-62; </a:t>
            </a:r>
            <a:r>
              <a:rPr lang="sk-SK" sz="1300" b="1" dirty="0" smtClean="0">
                <a:latin typeface="Arial Narrow" panose="020B0606020202030204" pitchFamily="34" charset="0"/>
              </a:rPr>
              <a:t>5  </a:t>
            </a:r>
            <a:r>
              <a:rPr lang="sk-SK" sz="1300" dirty="0" err="1">
                <a:latin typeface="Arial Narrow" panose="020B0606020202030204" pitchFamily="34" charset="0"/>
              </a:rPr>
              <a:t>Pocoski</a:t>
            </a:r>
            <a:r>
              <a:rPr lang="sk-SK" sz="1300" dirty="0">
                <a:latin typeface="Arial Narrow" panose="020B0606020202030204" pitchFamily="34" charset="0"/>
              </a:rPr>
              <a:t> J et al., </a:t>
            </a:r>
            <a:r>
              <a:rPr lang="sk-SK" sz="1300" dirty="0" err="1">
                <a:latin typeface="Arial Narrow" panose="020B0606020202030204" pitchFamily="34" charset="0"/>
              </a:rPr>
              <a:t>Haemophilia</a:t>
            </a:r>
            <a:r>
              <a:rPr lang="sk-SK" sz="1300" dirty="0">
                <a:latin typeface="Arial Narrow" panose="020B0606020202030204" pitchFamily="34" charset="0"/>
              </a:rPr>
              <a:t> </a:t>
            </a:r>
            <a:r>
              <a:rPr lang="sk-SK" sz="1300" dirty="0" smtClean="0">
                <a:latin typeface="Arial Narrow" panose="020B0606020202030204" pitchFamily="34" charset="0"/>
              </a:rPr>
              <a:t>2013;9:1-7;          </a:t>
            </a:r>
            <a:r>
              <a:rPr lang="sk-SK" sz="1300" b="1" dirty="0" smtClean="0">
                <a:latin typeface="Arial Narrow" panose="020B0606020202030204" pitchFamily="34" charset="0"/>
              </a:rPr>
              <a:t>6 </a:t>
            </a:r>
            <a:r>
              <a:rPr lang="sk-SK" sz="1300" dirty="0" smtClean="0">
                <a:latin typeface="Arial Narrow" panose="020B0606020202030204" pitchFamily="34" charset="0"/>
              </a:rPr>
              <a:t> </a:t>
            </a:r>
            <a:r>
              <a:rPr lang="sk-SK" sz="1300" dirty="0" err="1" smtClean="0">
                <a:latin typeface="Arial Narrow" panose="020B0606020202030204" pitchFamily="34" charset="0"/>
              </a:rPr>
              <a:t>Minuk</a:t>
            </a:r>
            <a:r>
              <a:rPr lang="sk-SK" sz="1300" dirty="0" smtClean="0">
                <a:latin typeface="Arial Narrow" panose="020B0606020202030204" pitchFamily="34" charset="0"/>
              </a:rPr>
              <a:t> L et al., </a:t>
            </a:r>
            <a:r>
              <a:rPr lang="sk-SK" sz="1300" dirty="0" err="1" smtClean="0">
                <a:latin typeface="Arial Narrow" panose="020B0606020202030204" pitchFamily="34" charset="0"/>
              </a:rPr>
              <a:t>Haemophilia</a:t>
            </a:r>
            <a:r>
              <a:rPr lang="sk-SK" sz="1300" dirty="0" smtClean="0">
                <a:latin typeface="Arial Narrow" panose="020B0606020202030204" pitchFamily="34" charset="0"/>
              </a:rPr>
              <a:t> 2015;21:736–41; </a:t>
            </a:r>
            <a:r>
              <a:rPr lang="sk-SK" sz="1300" b="1" dirty="0" smtClean="0">
                <a:latin typeface="Arial Narrow" panose="020B0606020202030204" pitchFamily="34" charset="0"/>
              </a:rPr>
              <a:t>7</a:t>
            </a:r>
            <a:r>
              <a:rPr lang="sk-SK" sz="1300" dirty="0" smtClean="0">
                <a:latin typeface="Arial Narrow" panose="020B0606020202030204" pitchFamily="34" charset="0"/>
              </a:rPr>
              <a:t>  </a:t>
            </a:r>
            <a:r>
              <a:rPr lang="en-US" sz="1300" dirty="0" smtClean="0">
                <a:latin typeface="Arial Narrow" panose="020B0606020202030204" pitchFamily="34" charset="0"/>
              </a:rPr>
              <a:t>Wang</a:t>
            </a:r>
            <a:r>
              <a:rPr lang="sk-SK" sz="1300" dirty="0" smtClean="0">
                <a:latin typeface="Arial Narrow" panose="020B0606020202030204" pitchFamily="34" charset="0"/>
              </a:rPr>
              <a:t> </a:t>
            </a:r>
            <a:r>
              <a:rPr lang="sk-SK" sz="1300" dirty="0">
                <a:latin typeface="Arial Narrow" panose="020B0606020202030204" pitchFamily="34" charset="0"/>
              </a:rPr>
              <a:t>J</a:t>
            </a:r>
            <a:r>
              <a:rPr lang="en-US" sz="1300" dirty="0">
                <a:latin typeface="Arial Narrow" panose="020B0606020202030204" pitchFamily="34" charset="0"/>
              </a:rPr>
              <a:t> et al., </a:t>
            </a:r>
            <a:r>
              <a:rPr lang="en-US" sz="1300" dirty="0" err="1">
                <a:latin typeface="Arial Narrow" panose="020B0606020202030204" pitchFamily="34" charset="0"/>
              </a:rPr>
              <a:t>Thromb</a:t>
            </a:r>
            <a:r>
              <a:rPr lang="sk-SK" sz="1300" dirty="0">
                <a:latin typeface="Arial Narrow" panose="020B0606020202030204" pitchFamily="34" charset="0"/>
              </a:rPr>
              <a:t> </a:t>
            </a:r>
            <a:r>
              <a:rPr lang="sk-SK" sz="1300" dirty="0" err="1">
                <a:latin typeface="Arial Narrow" panose="020B0606020202030204" pitchFamily="34" charset="0"/>
              </a:rPr>
              <a:t>Res</a:t>
            </a:r>
            <a:r>
              <a:rPr lang="sk-SK" sz="1300" dirty="0">
                <a:latin typeface="Arial Narrow" panose="020B0606020202030204" pitchFamily="34" charset="0"/>
              </a:rPr>
              <a:t> </a:t>
            </a:r>
            <a:r>
              <a:rPr lang="sk-SK" sz="1300" dirty="0" smtClean="0">
                <a:latin typeface="Arial Narrow" panose="020B0606020202030204" pitchFamily="34" charset="0"/>
              </a:rPr>
              <a:t>2015;135:502–7;</a:t>
            </a:r>
            <a:r>
              <a:rPr lang="sk-SK" sz="1300" b="1" dirty="0" smtClean="0">
                <a:latin typeface="Arial Narrow" panose="020B0606020202030204" pitchFamily="34" charset="0"/>
              </a:rPr>
              <a:t> 8  </a:t>
            </a:r>
            <a:r>
              <a:rPr lang="sk-SK" sz="1300" dirty="0" err="1" smtClean="0">
                <a:latin typeface="Arial Narrow" panose="020B0606020202030204" pitchFamily="34" charset="0"/>
              </a:rPr>
              <a:t>Humphries</a:t>
            </a:r>
            <a:r>
              <a:rPr lang="sk-SK" sz="1300" dirty="0" smtClean="0">
                <a:latin typeface="Arial Narrow" panose="020B0606020202030204" pitchFamily="34" charset="0"/>
              </a:rPr>
              <a:t> TJ et al., </a:t>
            </a:r>
            <a:r>
              <a:rPr lang="en-US" sz="1300" dirty="0" smtClean="0">
                <a:latin typeface="Arial Narrow" panose="020B0606020202030204" pitchFamily="34" charset="0"/>
              </a:rPr>
              <a:t>Am J Hem</a:t>
            </a:r>
            <a:r>
              <a:rPr lang="sk-SK" sz="1300" dirty="0" smtClean="0">
                <a:latin typeface="Arial Narrow" panose="020B0606020202030204" pitchFamily="34" charset="0"/>
              </a:rPr>
              <a:t> 2016;</a:t>
            </a:r>
            <a:r>
              <a:rPr lang="en-US" sz="1300" dirty="0" smtClean="0">
                <a:latin typeface="Arial Narrow" panose="020B0606020202030204" pitchFamily="34" charset="0"/>
              </a:rPr>
              <a:t>91</a:t>
            </a:r>
            <a:r>
              <a:rPr lang="sk-SK" sz="1300" dirty="0" smtClean="0">
                <a:latin typeface="Arial Narrow" panose="020B0606020202030204" pitchFamily="34" charset="0"/>
              </a:rPr>
              <a:t>:E298-9</a:t>
            </a:r>
            <a:endParaRPr lang="sk-SK" sz="1300" dirty="0">
              <a:latin typeface="Arial Narrow" panose="020B0606020202030204" pitchFamily="34" charset="0"/>
            </a:endParaRPr>
          </a:p>
        </p:txBody>
      </p:sp>
      <p:sp>
        <p:nvSpPr>
          <p:cNvPr id="52" name="Line 5"/>
          <p:cNvSpPr>
            <a:spLocks noChangeShapeType="1"/>
          </p:cNvSpPr>
          <p:nvPr/>
        </p:nvSpPr>
        <p:spPr bwMode="auto">
          <a:xfrm>
            <a:off x="-2" y="6219356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0" name="Obdĺžnik 9"/>
          <p:cNvSpPr/>
          <p:nvPr/>
        </p:nvSpPr>
        <p:spPr>
          <a:xfrm>
            <a:off x="2188499" y="5882436"/>
            <a:ext cx="69555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ATS, </a:t>
            </a:r>
            <a:r>
              <a:rPr lang="sk-SK" sz="1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atherosclerosis</a:t>
            </a: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; CVD, </a:t>
            </a:r>
            <a:r>
              <a:rPr lang="sk-SK" sz="1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cardio-vascular</a:t>
            </a: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disease</a:t>
            </a: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; MI, </a:t>
            </a:r>
            <a:r>
              <a:rPr lang="sk-SK" sz="1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myocardial</a:t>
            </a: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infarction</a:t>
            </a: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;  S, severe; Mo, </a:t>
            </a:r>
            <a:r>
              <a:rPr lang="sk-SK" sz="1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moderate</a:t>
            </a:r>
            <a:endParaRPr lang="sk-SK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1716879"/>
      </p:ext>
    </p:extLst>
  </p:cSld>
  <p:clrMapOvr>
    <a:masterClrMapping/>
  </p:clrMapOvr>
  <p:transition spd="med" advTm="132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raf 36"/>
          <p:cNvGraphicFramePr/>
          <p:nvPr>
            <p:extLst>
              <p:ext uri="{D42A27DB-BD31-4B8C-83A1-F6EECF244321}">
                <p14:modId xmlns:p14="http://schemas.microsoft.com/office/powerpoint/2010/main" val="761623911"/>
              </p:ext>
            </p:extLst>
          </p:nvPr>
        </p:nvGraphicFramePr>
        <p:xfrm>
          <a:off x="349712" y="2924339"/>
          <a:ext cx="8453486" cy="2644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Graf 37"/>
          <p:cNvGraphicFramePr/>
          <p:nvPr>
            <p:extLst>
              <p:ext uri="{D42A27DB-BD31-4B8C-83A1-F6EECF244321}">
                <p14:modId xmlns:p14="http://schemas.microsoft.com/office/powerpoint/2010/main" val="2578608544"/>
              </p:ext>
            </p:extLst>
          </p:nvPr>
        </p:nvGraphicFramePr>
        <p:xfrm>
          <a:off x="345257" y="824776"/>
          <a:ext cx="8453486" cy="2160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Obdĺžnik 20"/>
          <p:cNvSpPr/>
          <p:nvPr/>
        </p:nvSpPr>
        <p:spPr bwMode="auto">
          <a:xfrm rot="16200000">
            <a:off x="4107242" y="-4121801"/>
            <a:ext cx="914399" cy="915911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5114" y="555"/>
            <a:ext cx="9159113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latin typeface="Calligraph421 BT"/>
              </a:rPr>
              <a:t>aging</a:t>
            </a: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CVD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20" name="Skupina 19"/>
          <p:cNvGrpSpPr/>
          <p:nvPr/>
        </p:nvGrpSpPr>
        <p:grpSpPr>
          <a:xfrm>
            <a:off x="-15114" y="6523860"/>
            <a:ext cx="9144000" cy="326608"/>
            <a:chOff x="1" y="6108412"/>
            <a:chExt cx="9144000" cy="326608"/>
          </a:xfrm>
        </p:grpSpPr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2945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1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Pocoski</a:t>
              </a:r>
              <a:r>
                <a:rPr lang="sk-SK" sz="1300" dirty="0" smtClean="0">
                  <a:latin typeface="Arial Narrow" panose="020B0606020202030204" pitchFamily="34" charset="0"/>
                </a:rPr>
                <a:t> J et al.,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Haemophilia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2013;9:1-7 </a:t>
              </a:r>
            </a:p>
          </p:txBody>
        </p:sp>
        <p:sp>
          <p:nvSpPr>
            <p:cNvPr id="24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0" name="Rectangle 2"/>
          <p:cNvSpPr>
            <a:spLocks noChangeArrowheads="1"/>
          </p:cNvSpPr>
          <p:nvPr/>
        </p:nvSpPr>
        <p:spPr bwMode="auto">
          <a:xfrm rot="16200000">
            <a:off x="-508078" y="3156592"/>
            <a:ext cx="20058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600" i="1" dirty="0" err="1" smtClean="0"/>
              <a:t>prevalence</a:t>
            </a:r>
            <a:r>
              <a:rPr lang="sk-SK" sz="1600" i="1" dirty="0" smtClean="0"/>
              <a:t> [%]</a:t>
            </a:r>
            <a:endParaRPr lang="sk-SK" sz="1600" i="1" dirty="0"/>
          </a:p>
        </p:txBody>
      </p:sp>
      <p:sp>
        <p:nvSpPr>
          <p:cNvPr id="27" name="Obdĺžnik 26"/>
          <p:cNvSpPr/>
          <p:nvPr/>
        </p:nvSpPr>
        <p:spPr>
          <a:xfrm>
            <a:off x="762832" y="1604038"/>
            <a:ext cx="13516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sk-SK" sz="2000" b="1" dirty="0" err="1" smtClean="0">
                <a:latin typeface="AdvTT5235d5a9"/>
              </a:rPr>
              <a:t>infarction</a:t>
            </a:r>
            <a:endParaRPr lang="sk-SK" sz="2000" b="1" dirty="0"/>
          </a:p>
        </p:txBody>
      </p:sp>
      <p:sp>
        <p:nvSpPr>
          <p:cNvPr id="29" name="Obdĺžnik 28"/>
          <p:cNvSpPr/>
          <p:nvPr/>
        </p:nvSpPr>
        <p:spPr>
          <a:xfrm>
            <a:off x="798275" y="3057024"/>
            <a:ext cx="2122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sk-SK" sz="2000" b="1" dirty="0" err="1" smtClean="0">
                <a:latin typeface="AdvTT5235d5a9"/>
              </a:rPr>
              <a:t>angina</a:t>
            </a:r>
            <a:r>
              <a:rPr lang="sk-SK" sz="2000" b="1" dirty="0" smtClean="0">
                <a:latin typeface="AdvTT5235d5a9"/>
              </a:rPr>
              <a:t> </a:t>
            </a:r>
            <a:r>
              <a:rPr lang="sk-SK" sz="2000" b="1" dirty="0" err="1" smtClean="0">
                <a:latin typeface="AdvTT5235d5a9"/>
              </a:rPr>
              <a:t>pectoris</a:t>
            </a:r>
            <a:endParaRPr lang="sk-SK" sz="2000" b="1" dirty="0"/>
          </a:p>
        </p:txBody>
      </p:sp>
      <p:sp>
        <p:nvSpPr>
          <p:cNvPr id="39" name="Obdĺžnik 38"/>
          <p:cNvSpPr/>
          <p:nvPr/>
        </p:nvSpPr>
        <p:spPr>
          <a:xfrm flipH="1">
            <a:off x="341414" y="4783541"/>
            <a:ext cx="3600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6" name="Obdĺžnik 55"/>
          <p:cNvSpPr/>
          <p:nvPr/>
        </p:nvSpPr>
        <p:spPr>
          <a:xfrm>
            <a:off x="521434" y="5471679"/>
            <a:ext cx="8422696" cy="1004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buNone/>
            </a:pPr>
            <a:r>
              <a:rPr lang="sk-SK" sz="1800" dirty="0" err="1" smtClean="0">
                <a:cs typeface="Arial" panose="020B0604020202020204" pitchFamily="34" charset="0"/>
              </a:rPr>
              <a:t>retrospective</a:t>
            </a:r>
            <a:endParaRPr lang="sk-SK" sz="1800" dirty="0" smtClean="0">
              <a:cs typeface="Arial" panose="020B0604020202020204" pitchFamily="34" charset="0"/>
            </a:endParaRPr>
          </a:p>
          <a:p>
            <a:pPr algn="l">
              <a:lnSpc>
                <a:spcPct val="114000"/>
              </a:lnSpc>
              <a:spcBef>
                <a:spcPts val="0"/>
              </a:spcBef>
              <a:buNone/>
            </a:pPr>
            <a:r>
              <a:rPr lang="sk-SK" sz="1800" b="1" dirty="0" smtClean="0">
                <a:cs typeface="Arial" panose="020B0604020202020204" pitchFamily="34" charset="0"/>
              </a:rPr>
              <a:t>2506 PWH (USA), </a:t>
            </a:r>
            <a:r>
              <a:rPr lang="sk-SK" sz="1800" dirty="0">
                <a:cs typeface="Arial" panose="020B0604020202020204" pitchFamily="34" charset="0"/>
              </a:rPr>
              <a:t>7518 </a:t>
            </a:r>
            <a:r>
              <a:rPr lang="sk-SK" sz="1800" dirty="0" err="1">
                <a:cs typeface="Arial" panose="020B0604020202020204" pitchFamily="34" charset="0"/>
              </a:rPr>
              <a:t>age-matched</a:t>
            </a:r>
            <a:r>
              <a:rPr lang="sk-SK" sz="1800" dirty="0">
                <a:cs typeface="Arial" panose="020B0604020202020204" pitchFamily="34" charset="0"/>
              </a:rPr>
              <a:t> </a:t>
            </a:r>
            <a:r>
              <a:rPr lang="sk-SK" sz="1800" dirty="0" err="1">
                <a:cs typeface="Arial" panose="020B0604020202020204" pitchFamily="34" charset="0"/>
              </a:rPr>
              <a:t>controls</a:t>
            </a:r>
            <a:endParaRPr lang="sk-SK" sz="1600" dirty="0">
              <a:cs typeface="Arial" panose="020B0604020202020204" pitchFamily="34" charset="0"/>
            </a:endParaRPr>
          </a:p>
          <a:p>
            <a:pPr algn="l">
              <a:lnSpc>
                <a:spcPct val="114000"/>
              </a:lnSpc>
              <a:spcBef>
                <a:spcPts val="0"/>
              </a:spcBef>
              <a:buNone/>
            </a:pPr>
            <a:r>
              <a:rPr lang="sk-SK" sz="1600" dirty="0" smtClean="0">
                <a:cs typeface="Arial" panose="020B0604020202020204" pitchFamily="34" charset="0"/>
              </a:rPr>
              <a:t>PWH: 1282 ≤ 29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251 30-39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255 40-49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307 50-59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251 60-69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160 ≥ 70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endParaRPr lang="sk-SK" sz="400" dirty="0" smtClean="0">
              <a:cs typeface="Arial" panose="020B0604020202020204" pitchFamily="34" charset="0"/>
            </a:endParaRPr>
          </a:p>
        </p:txBody>
      </p:sp>
      <p:grpSp>
        <p:nvGrpSpPr>
          <p:cNvPr id="117" name="Skupina 116"/>
          <p:cNvGrpSpPr/>
          <p:nvPr/>
        </p:nvGrpSpPr>
        <p:grpSpPr>
          <a:xfrm>
            <a:off x="5037704" y="1707237"/>
            <a:ext cx="1880747" cy="536516"/>
            <a:chOff x="5202667" y="1481995"/>
            <a:chExt cx="1880747" cy="536516"/>
          </a:xfrm>
        </p:grpSpPr>
        <p:grpSp>
          <p:nvGrpSpPr>
            <p:cNvPr id="69" name="Skupina 68"/>
            <p:cNvGrpSpPr/>
            <p:nvPr/>
          </p:nvGrpSpPr>
          <p:grpSpPr>
            <a:xfrm>
              <a:off x="5202667" y="1679957"/>
              <a:ext cx="603050" cy="338554"/>
              <a:chOff x="1189555" y="2004662"/>
              <a:chExt cx="603050" cy="338554"/>
            </a:xfrm>
          </p:grpSpPr>
          <p:cxnSp>
            <p:nvCxnSpPr>
              <p:cNvPr id="70" name="Rovná spojnica 69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Obdĺžnik 70"/>
              <p:cNvSpPr/>
              <p:nvPr/>
            </p:nvSpPr>
            <p:spPr>
              <a:xfrm>
                <a:off x="1189555" y="2004662"/>
                <a:ext cx="6030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0.019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72" name="Skupina 71"/>
            <p:cNvGrpSpPr/>
            <p:nvPr/>
          </p:nvGrpSpPr>
          <p:grpSpPr>
            <a:xfrm>
              <a:off x="6573338" y="1481995"/>
              <a:ext cx="510076" cy="338554"/>
              <a:chOff x="1236041" y="2004662"/>
              <a:chExt cx="510076" cy="338554"/>
            </a:xfrm>
          </p:grpSpPr>
          <p:cxnSp>
            <p:nvCxnSpPr>
              <p:cNvPr id="73" name="Rovná spojnica 72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Obdĺžnik 73"/>
              <p:cNvSpPr/>
              <p:nvPr/>
            </p:nvSpPr>
            <p:spPr>
              <a:xfrm>
                <a:off x="1236041" y="2004662"/>
                <a:ext cx="51007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0.01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</p:grpSp>
      <p:grpSp>
        <p:nvGrpSpPr>
          <p:cNvPr id="116" name="Skupina 115"/>
          <p:cNvGrpSpPr/>
          <p:nvPr/>
        </p:nvGrpSpPr>
        <p:grpSpPr>
          <a:xfrm>
            <a:off x="3774705" y="2883176"/>
            <a:ext cx="4595968" cy="1532371"/>
            <a:chOff x="3939668" y="2657934"/>
            <a:chExt cx="4595968" cy="1532371"/>
          </a:xfrm>
        </p:grpSpPr>
        <p:grpSp>
          <p:nvGrpSpPr>
            <p:cNvPr id="86" name="Skupina 85"/>
            <p:cNvGrpSpPr/>
            <p:nvPr/>
          </p:nvGrpSpPr>
          <p:grpSpPr>
            <a:xfrm>
              <a:off x="5202668" y="3631482"/>
              <a:ext cx="723275" cy="338554"/>
              <a:chOff x="1129443" y="2004662"/>
              <a:chExt cx="723275" cy="338554"/>
            </a:xfrm>
          </p:grpSpPr>
          <p:cxnSp>
            <p:nvCxnSpPr>
              <p:cNvPr id="87" name="Rovná spojnica 86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Obdĺžnik 87"/>
              <p:cNvSpPr/>
              <p:nvPr/>
            </p:nvSpPr>
            <p:spPr>
              <a:xfrm>
                <a:off x="1129443" y="2004662"/>
                <a:ext cx="7232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cs typeface="Arial" panose="020B0604020202020204" pitchFamily="34" charset="0"/>
                  </a:rPr>
                  <a:t>&lt;</a:t>
                </a: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0.001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89" name="Skupina 88"/>
            <p:cNvGrpSpPr/>
            <p:nvPr/>
          </p:nvGrpSpPr>
          <p:grpSpPr>
            <a:xfrm>
              <a:off x="3939668" y="3851751"/>
              <a:ext cx="603050" cy="338554"/>
              <a:chOff x="1189554" y="2004662"/>
              <a:chExt cx="603050" cy="338554"/>
            </a:xfrm>
          </p:grpSpPr>
          <p:cxnSp>
            <p:nvCxnSpPr>
              <p:cNvPr id="90" name="Rovná spojnica 89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bdĺžnik 90"/>
              <p:cNvSpPr/>
              <p:nvPr/>
            </p:nvSpPr>
            <p:spPr>
              <a:xfrm>
                <a:off x="1189554" y="2004662"/>
                <a:ext cx="6030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0.017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92" name="Skupina 91"/>
            <p:cNvGrpSpPr/>
            <p:nvPr/>
          </p:nvGrpSpPr>
          <p:grpSpPr>
            <a:xfrm>
              <a:off x="6466738" y="3288378"/>
              <a:ext cx="723275" cy="338554"/>
              <a:chOff x="1129443" y="2004662"/>
              <a:chExt cx="723275" cy="338554"/>
            </a:xfrm>
          </p:grpSpPr>
          <p:cxnSp>
            <p:nvCxnSpPr>
              <p:cNvPr id="93" name="Rovná spojnica 92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bdĺžnik 93"/>
              <p:cNvSpPr/>
              <p:nvPr/>
            </p:nvSpPr>
            <p:spPr>
              <a:xfrm>
                <a:off x="1129443" y="2004662"/>
                <a:ext cx="7232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cs typeface="Arial" panose="020B0604020202020204" pitchFamily="34" charset="0"/>
                  </a:rPr>
                  <a:t>&lt;</a:t>
                </a: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0.001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95" name="Skupina 94"/>
            <p:cNvGrpSpPr/>
            <p:nvPr/>
          </p:nvGrpSpPr>
          <p:grpSpPr>
            <a:xfrm>
              <a:off x="7812361" y="2657934"/>
              <a:ext cx="723275" cy="338554"/>
              <a:chOff x="1129443" y="2004662"/>
              <a:chExt cx="723275" cy="338554"/>
            </a:xfrm>
          </p:grpSpPr>
          <p:sp>
            <p:nvSpPr>
              <p:cNvPr id="97" name="Obdĺžnik 96"/>
              <p:cNvSpPr/>
              <p:nvPr/>
            </p:nvSpPr>
            <p:spPr>
              <a:xfrm>
                <a:off x="1129443" y="2004662"/>
                <a:ext cx="72327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cs typeface="Arial" panose="020B0604020202020204" pitchFamily="34" charset="0"/>
                  </a:rPr>
                  <a:t>&lt;</a:t>
                </a: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0.001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96" name="Rovná spojnica 95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0" name="Skupina 119"/>
          <p:cNvGrpSpPr/>
          <p:nvPr/>
        </p:nvGrpSpPr>
        <p:grpSpPr>
          <a:xfrm>
            <a:off x="2778057" y="1872597"/>
            <a:ext cx="5230976" cy="2450670"/>
            <a:chOff x="2943020" y="1647355"/>
            <a:chExt cx="5230976" cy="2450670"/>
          </a:xfrm>
        </p:grpSpPr>
        <p:cxnSp>
          <p:nvCxnSpPr>
            <p:cNvPr id="105" name="Rovná spojovacia šípka 104"/>
            <p:cNvCxnSpPr/>
            <p:nvPr/>
          </p:nvCxnSpPr>
          <p:spPr>
            <a:xfrm flipV="1">
              <a:off x="2943020" y="3031837"/>
              <a:ext cx="5230976" cy="10661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ovacia šípka 106"/>
            <p:cNvCxnSpPr/>
            <p:nvPr/>
          </p:nvCxnSpPr>
          <p:spPr>
            <a:xfrm flipV="1">
              <a:off x="4241192" y="1647355"/>
              <a:ext cx="3932804" cy="58236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Skupina 44"/>
          <p:cNvGrpSpPr/>
          <p:nvPr/>
        </p:nvGrpSpPr>
        <p:grpSpPr>
          <a:xfrm>
            <a:off x="6558271" y="1171396"/>
            <a:ext cx="2178252" cy="365909"/>
            <a:chOff x="6541810" y="1255872"/>
            <a:chExt cx="2178252" cy="365909"/>
          </a:xfrm>
        </p:grpSpPr>
        <p:sp>
          <p:nvSpPr>
            <p:cNvPr id="46" name="Obdĺžnik 45"/>
            <p:cNvSpPr/>
            <p:nvPr/>
          </p:nvSpPr>
          <p:spPr>
            <a:xfrm>
              <a:off x="6541810" y="1255872"/>
              <a:ext cx="6030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0.000</a:t>
              </a:r>
              <a:endParaRPr lang="sk-SK" sz="1600" dirty="0">
                <a:latin typeface="Arial Narrow" panose="020B0606020202030204" pitchFamily="34" charset="0"/>
              </a:endParaRPr>
            </a:p>
          </p:txBody>
        </p:sp>
        <p:sp>
          <p:nvSpPr>
            <p:cNvPr id="47" name="Obdĺžnik 46"/>
            <p:cNvSpPr/>
            <p:nvPr/>
          </p:nvSpPr>
          <p:spPr>
            <a:xfrm>
              <a:off x="7018955" y="1283227"/>
              <a:ext cx="17011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err="1" smtClean="0">
                  <a:cs typeface="Arial" panose="020B0604020202020204" pitchFamily="34" charset="0"/>
                </a:rPr>
                <a:t>stat</a:t>
              </a:r>
              <a:r>
                <a:rPr lang="sk-SK" sz="1600" dirty="0" smtClean="0">
                  <a:cs typeface="Arial" panose="020B0604020202020204" pitchFamily="34" charset="0"/>
                </a:rPr>
                <a:t>. </a:t>
              </a:r>
              <a:r>
                <a:rPr lang="sk-SK" sz="1600" dirty="0" err="1" smtClean="0">
                  <a:cs typeface="Arial" panose="020B0604020202020204" pitchFamily="34" charset="0"/>
                </a:rPr>
                <a:t>significance</a:t>
              </a:r>
              <a:endParaRPr lang="sk-SK" sz="1600" dirty="0">
                <a:cs typeface="Arial" panose="020B0604020202020204" pitchFamily="34" charset="0"/>
              </a:endParaRPr>
            </a:p>
          </p:txBody>
        </p:sp>
        <p:cxnSp>
          <p:nvCxnSpPr>
            <p:cNvPr id="48" name="Rovná spojnica 47"/>
            <p:cNvCxnSpPr/>
            <p:nvPr/>
          </p:nvCxnSpPr>
          <p:spPr>
            <a:xfrm>
              <a:off x="6632360" y="1538695"/>
              <a:ext cx="421948" cy="4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85014276"/>
      </p:ext>
    </p:extLst>
  </p:cSld>
  <p:clrMapOvr>
    <a:masterClrMapping/>
  </p:clrMapOvr>
  <p:transition spd="med" advTm="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/>
          <p:cNvSpPr/>
          <p:nvPr/>
        </p:nvSpPr>
        <p:spPr bwMode="auto">
          <a:xfrm rot="16200000">
            <a:off x="4108614" y="-4120430"/>
            <a:ext cx="914399" cy="915637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severity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of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haemophilias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CVD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5" name="Skupina 14"/>
          <p:cNvGrpSpPr/>
          <p:nvPr/>
        </p:nvGrpSpPr>
        <p:grpSpPr>
          <a:xfrm>
            <a:off x="332754" y="784079"/>
            <a:ext cx="8457941" cy="4226190"/>
            <a:chOff x="251520" y="1815559"/>
            <a:chExt cx="8457941" cy="4226190"/>
          </a:xfrm>
        </p:grpSpPr>
        <p:graphicFrame>
          <p:nvGraphicFramePr>
            <p:cNvPr id="18" name="Graf 17"/>
            <p:cNvGraphicFramePr/>
            <p:nvPr>
              <p:extLst>
                <p:ext uri="{D42A27DB-BD31-4B8C-83A1-F6EECF244321}">
                  <p14:modId xmlns:p14="http://schemas.microsoft.com/office/powerpoint/2010/main" val="2303908012"/>
                </p:ext>
              </p:extLst>
            </p:nvPr>
          </p:nvGraphicFramePr>
          <p:xfrm>
            <a:off x="255975" y="3915122"/>
            <a:ext cx="8453486" cy="21266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Graf 13"/>
            <p:cNvGraphicFramePr/>
            <p:nvPr>
              <p:extLst>
                <p:ext uri="{D42A27DB-BD31-4B8C-83A1-F6EECF244321}">
                  <p14:modId xmlns:p14="http://schemas.microsoft.com/office/powerpoint/2010/main" val="2534013818"/>
                </p:ext>
              </p:extLst>
            </p:nvPr>
          </p:nvGraphicFramePr>
          <p:xfrm>
            <a:off x="251520" y="1815559"/>
            <a:ext cx="8453486" cy="21602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20" name="Skupina 19"/>
          <p:cNvGrpSpPr/>
          <p:nvPr/>
        </p:nvGrpSpPr>
        <p:grpSpPr>
          <a:xfrm>
            <a:off x="-12372" y="6501796"/>
            <a:ext cx="9144000" cy="326608"/>
            <a:chOff x="1" y="6108412"/>
            <a:chExt cx="9144000" cy="326608"/>
          </a:xfrm>
        </p:grpSpPr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2945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1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Fransen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>
                  <a:latin typeface="Arial Narrow" panose="020B0606020202030204" pitchFamily="34" charset="0"/>
                </a:rPr>
                <a:t>van de </a:t>
              </a:r>
              <a:r>
                <a:rPr lang="sk-SK" sz="1300" dirty="0" err="1">
                  <a:latin typeface="Arial Narrow" panose="020B0606020202030204" pitchFamily="34" charset="0"/>
                </a:rPr>
                <a:t>Putte</a:t>
              </a:r>
              <a:r>
                <a:rPr lang="sk-SK" sz="1300" dirty="0">
                  <a:latin typeface="Arial Narrow" panose="020B0606020202030204" pitchFamily="34" charset="0"/>
                </a:rPr>
                <a:t> DE et al.,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Eu</a:t>
              </a:r>
              <a:r>
                <a:rPr lang="sk-SK" sz="1300" dirty="0" smtClean="0">
                  <a:latin typeface="Arial Narrow" panose="020B0606020202030204" pitchFamily="34" charset="0"/>
                </a:rPr>
                <a:t> J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Haematol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2012;89:336-9; </a:t>
              </a:r>
              <a:r>
                <a:rPr lang="sk-SK" sz="1300" b="1" dirty="0" smtClean="0">
                  <a:latin typeface="Arial Narrow" panose="020B0606020202030204" pitchFamily="34" charset="0"/>
                </a:rPr>
                <a:t>2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Fransen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>
                  <a:latin typeface="Arial Narrow" panose="020B0606020202030204" pitchFamily="34" charset="0"/>
                </a:rPr>
                <a:t>van de </a:t>
              </a:r>
              <a:r>
                <a:rPr lang="sk-SK" sz="1300" dirty="0" err="1">
                  <a:latin typeface="Arial Narrow" panose="020B0606020202030204" pitchFamily="34" charset="0"/>
                </a:rPr>
                <a:t>Putte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DE et </a:t>
              </a:r>
              <a:r>
                <a:rPr lang="sk-SK" sz="1300" dirty="0">
                  <a:latin typeface="Arial Narrow" panose="020B0606020202030204" pitchFamily="34" charset="0"/>
                </a:rPr>
                <a:t>al</a:t>
              </a:r>
              <a:r>
                <a:rPr lang="sk-SK" sz="1300" dirty="0" smtClean="0">
                  <a:latin typeface="Arial Narrow" panose="020B0606020202030204" pitchFamily="34" charset="0"/>
                </a:rPr>
                <a:t>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Thromb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Res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2012;130:157-62</a:t>
              </a:r>
            </a:p>
          </p:txBody>
        </p:sp>
        <p:sp>
          <p:nvSpPr>
            <p:cNvPr id="24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7" name="Obdĺžnik 16"/>
          <p:cNvSpPr/>
          <p:nvPr/>
        </p:nvSpPr>
        <p:spPr>
          <a:xfrm>
            <a:off x="4499992" y="1516014"/>
            <a:ext cx="198112" cy="2881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dĺžnik 24"/>
          <p:cNvSpPr/>
          <p:nvPr/>
        </p:nvSpPr>
        <p:spPr>
          <a:xfrm flipH="1">
            <a:off x="301997" y="4109680"/>
            <a:ext cx="3600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9" name="Obdĺžnik 28"/>
          <p:cNvSpPr/>
          <p:nvPr/>
        </p:nvSpPr>
        <p:spPr>
          <a:xfrm>
            <a:off x="718731" y="3010801"/>
            <a:ext cx="21226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sk-SK" sz="2000" b="1" dirty="0" err="1" smtClean="0"/>
              <a:t>angina</a:t>
            </a:r>
            <a:r>
              <a:rPr lang="sk-SK" sz="2000" b="1" dirty="0" smtClean="0"/>
              <a:t> </a:t>
            </a:r>
            <a:r>
              <a:rPr lang="sk-SK" sz="2000" b="1" dirty="0" err="1" smtClean="0"/>
              <a:t>pectoris</a:t>
            </a:r>
            <a:endParaRPr lang="sk-SK" sz="2000" b="1" dirty="0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 rot="16200000">
            <a:off x="-506724" y="2764183"/>
            <a:ext cx="20058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600" i="1" dirty="0" err="1" smtClean="0"/>
              <a:t>prevalence</a:t>
            </a:r>
            <a:r>
              <a:rPr lang="sk-SK" sz="1600" i="1" dirty="0" smtClean="0"/>
              <a:t> [%]</a:t>
            </a:r>
            <a:endParaRPr lang="sk-SK" sz="1600" i="1" dirty="0"/>
          </a:p>
        </p:txBody>
      </p:sp>
      <p:grpSp>
        <p:nvGrpSpPr>
          <p:cNvPr id="19" name="Skupina 18"/>
          <p:cNvGrpSpPr/>
          <p:nvPr/>
        </p:nvGrpSpPr>
        <p:grpSpPr>
          <a:xfrm>
            <a:off x="655869" y="4086760"/>
            <a:ext cx="8020587" cy="1902058"/>
            <a:chOff x="775282" y="3981511"/>
            <a:chExt cx="8020587" cy="1902058"/>
          </a:xfrm>
        </p:grpSpPr>
        <p:sp>
          <p:nvSpPr>
            <p:cNvPr id="2" name="Obdĺžnik 1"/>
            <p:cNvSpPr/>
            <p:nvPr/>
          </p:nvSpPr>
          <p:spPr>
            <a:xfrm>
              <a:off x="775282" y="3981511"/>
              <a:ext cx="4320479" cy="18466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endParaRPr lang="sk-SK" sz="18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retrospective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baseline="30000" dirty="0" smtClean="0">
                  <a:cs typeface="Arial" panose="020B0604020202020204" pitchFamily="34" charset="0"/>
                </a:rPr>
                <a:t>1</a:t>
              </a:r>
              <a:endParaRPr lang="sk-SK" sz="18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3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b="1" dirty="0" smtClean="0">
                  <a:cs typeface="Arial" panose="020B0604020202020204" pitchFamily="34" charset="0"/>
                </a:rPr>
                <a:t>408 PWH (NL)</a:t>
              </a:r>
              <a:endParaRPr lang="sk-SK" sz="1800" baseline="300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3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smtClean="0">
                  <a:cs typeface="Arial" panose="020B0604020202020204" pitchFamily="34" charset="0"/>
                </a:rPr>
                <a:t>365 </a:t>
              </a:r>
              <a:r>
                <a:rPr lang="sk-SK" sz="1600" dirty="0" smtClean="0">
                  <a:cs typeface="Arial" panose="020B0604020202020204" pitchFamily="34" charset="0"/>
                </a:rPr>
                <a:t>(89%) </a:t>
              </a:r>
              <a:r>
                <a:rPr lang="sk-SK" sz="1800" dirty="0" smtClean="0">
                  <a:cs typeface="Arial" panose="020B0604020202020204" pitchFamily="34" charset="0"/>
                </a:rPr>
                <a:t>HA, 43 </a:t>
              </a:r>
              <a:r>
                <a:rPr lang="sk-SK" sz="1600" dirty="0" smtClean="0">
                  <a:cs typeface="Arial" panose="020B0604020202020204" pitchFamily="34" charset="0"/>
                </a:rPr>
                <a:t>(11%) </a:t>
              </a:r>
              <a:r>
                <a:rPr lang="sk-SK" sz="1800" dirty="0" smtClean="0">
                  <a:cs typeface="Arial" panose="020B0604020202020204" pitchFamily="34" charset="0"/>
                </a:rPr>
                <a:t>HB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smtClean="0">
                  <a:cs typeface="Arial" panose="020B0604020202020204" pitchFamily="34" charset="0"/>
                </a:rPr>
                <a:t>severe: 204 </a:t>
              </a:r>
              <a:r>
                <a:rPr lang="sk-SK" sz="1600" dirty="0" smtClean="0">
                  <a:cs typeface="Arial" panose="020B0604020202020204" pitchFamily="34" charset="0"/>
                </a:rPr>
                <a:t>(50%) 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mean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dirty="0" err="1" smtClean="0">
                  <a:cs typeface="Arial" panose="020B0604020202020204" pitchFamily="34" charset="0"/>
                </a:rPr>
                <a:t>age</a:t>
              </a:r>
              <a:r>
                <a:rPr lang="sk-SK" sz="1800" dirty="0" smtClean="0">
                  <a:cs typeface="Arial" panose="020B0604020202020204" pitchFamily="34" charset="0"/>
                </a:rPr>
                <a:t>: 53.7 </a:t>
              </a:r>
              <a:r>
                <a:rPr lang="sk-SK" sz="1600" dirty="0" smtClean="0">
                  <a:cs typeface="Arial" panose="020B0604020202020204" pitchFamily="34" charset="0"/>
                </a:rPr>
                <a:t>(24-94) </a:t>
              </a:r>
              <a:r>
                <a:rPr lang="sk-SK" sz="1800" dirty="0" err="1" smtClean="0">
                  <a:cs typeface="Arial" panose="020B0604020202020204" pitchFamily="34" charset="0"/>
                </a:rPr>
                <a:t>ys</a:t>
              </a:r>
              <a:endParaRPr lang="sk-SK" sz="1800" dirty="0" smtClean="0">
                <a:cs typeface="Arial" panose="020B0604020202020204" pitchFamily="34" charset="0"/>
              </a:endParaRPr>
            </a:p>
          </p:txBody>
        </p:sp>
        <p:sp>
          <p:nvSpPr>
            <p:cNvPr id="16" name="Obdĺžnik 15"/>
            <p:cNvSpPr/>
            <p:nvPr/>
          </p:nvSpPr>
          <p:spPr>
            <a:xfrm>
              <a:off x="4817516" y="4313909"/>
              <a:ext cx="3978353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retrospective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baseline="30000" dirty="0">
                  <a:cs typeface="Arial" panose="020B0604020202020204" pitchFamily="34" charset="0"/>
                </a:rPr>
                <a:t>2</a:t>
              </a:r>
              <a:endParaRPr lang="sk-SK" sz="1800" dirty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300" dirty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b="1" dirty="0" smtClean="0">
                  <a:cs typeface="Arial" panose="020B0604020202020204" pitchFamily="34" charset="0"/>
                </a:rPr>
                <a:t>709 PWH (NL, UK)</a:t>
              </a:r>
            </a:p>
            <a:p>
              <a:pPr>
                <a:spcBef>
                  <a:spcPts val="0"/>
                </a:spcBef>
                <a:buNone/>
              </a:pPr>
              <a:endParaRPr lang="sk-SK" sz="3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smtClean="0">
                  <a:cs typeface="Arial" panose="020B0604020202020204" pitchFamily="34" charset="0"/>
                </a:rPr>
                <a:t>594</a:t>
              </a:r>
              <a:r>
                <a:rPr lang="sk-SK" sz="1600" dirty="0" smtClean="0">
                  <a:cs typeface="Arial" panose="020B0604020202020204" pitchFamily="34" charset="0"/>
                </a:rPr>
                <a:t> (84%)</a:t>
              </a:r>
              <a:r>
                <a:rPr lang="sk-SK" sz="1800" dirty="0" smtClean="0">
                  <a:cs typeface="Arial" panose="020B0604020202020204" pitchFamily="34" charset="0"/>
                </a:rPr>
                <a:t> HA,</a:t>
              </a:r>
              <a:r>
                <a:rPr lang="sk-SK" sz="1600" dirty="0" smtClean="0">
                  <a:cs typeface="Arial" panose="020B0604020202020204" pitchFamily="34" charset="0"/>
                </a:rPr>
                <a:t> </a:t>
              </a:r>
              <a:r>
                <a:rPr lang="sk-SK" sz="1800" dirty="0" smtClean="0">
                  <a:cs typeface="Arial" panose="020B0604020202020204" pitchFamily="34" charset="0"/>
                </a:rPr>
                <a:t>115</a:t>
              </a:r>
              <a:r>
                <a:rPr lang="sk-SK" sz="1600" dirty="0" smtClean="0">
                  <a:cs typeface="Arial" panose="020B0604020202020204" pitchFamily="34" charset="0"/>
                </a:rPr>
                <a:t> (16%) </a:t>
              </a:r>
              <a:r>
                <a:rPr lang="sk-SK" sz="1800" dirty="0" smtClean="0">
                  <a:cs typeface="Arial" panose="020B0604020202020204" pitchFamily="34" charset="0"/>
                </a:rPr>
                <a:t>HB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smtClean="0">
                  <a:cs typeface="Arial" panose="020B0604020202020204" pitchFamily="34" charset="0"/>
                </a:rPr>
                <a:t>severe: 344 </a:t>
              </a:r>
              <a:r>
                <a:rPr lang="sk-SK" sz="1600" dirty="0" smtClean="0">
                  <a:cs typeface="Arial" panose="020B0604020202020204" pitchFamily="34" charset="0"/>
                </a:rPr>
                <a:t>(49%) 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mean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dirty="0" err="1" smtClean="0">
                  <a:cs typeface="Arial" panose="020B0604020202020204" pitchFamily="34" charset="0"/>
                </a:rPr>
                <a:t>age</a:t>
              </a:r>
              <a:r>
                <a:rPr lang="sk-SK" sz="1800" dirty="0" smtClean="0">
                  <a:cs typeface="Arial" panose="020B0604020202020204" pitchFamily="34" charset="0"/>
                </a:rPr>
                <a:t>: 49.8 </a:t>
              </a:r>
              <a:r>
                <a:rPr lang="sk-SK" sz="1600" dirty="0" smtClean="0">
                  <a:cs typeface="Arial" panose="020B0604020202020204" pitchFamily="34" charset="0"/>
                </a:rPr>
                <a:t>(30-94) </a:t>
              </a:r>
              <a:r>
                <a:rPr lang="sk-SK" sz="1800" dirty="0" err="1" smtClean="0">
                  <a:cs typeface="Arial" panose="020B0604020202020204" pitchFamily="34" charset="0"/>
                </a:rPr>
                <a:t>ys</a:t>
              </a:r>
              <a:endParaRPr lang="sk-SK" sz="18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34" name="Skupina 33"/>
          <p:cNvGrpSpPr/>
          <p:nvPr/>
        </p:nvGrpSpPr>
        <p:grpSpPr>
          <a:xfrm>
            <a:off x="6523781" y="1197182"/>
            <a:ext cx="2217653" cy="352457"/>
            <a:chOff x="6480366" y="1019880"/>
            <a:chExt cx="2217653" cy="352457"/>
          </a:xfrm>
        </p:grpSpPr>
        <p:grpSp>
          <p:nvGrpSpPr>
            <p:cNvPr id="35" name="Skupina 34"/>
            <p:cNvGrpSpPr/>
            <p:nvPr/>
          </p:nvGrpSpPr>
          <p:grpSpPr>
            <a:xfrm>
              <a:off x="6480366" y="1019880"/>
              <a:ext cx="603050" cy="338554"/>
              <a:chOff x="1189556" y="2004662"/>
              <a:chExt cx="603050" cy="338554"/>
            </a:xfrm>
          </p:grpSpPr>
          <p:cxnSp>
            <p:nvCxnSpPr>
              <p:cNvPr id="37" name="Rovná spojnica 36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bdĺžnik 37"/>
              <p:cNvSpPr/>
              <p:nvPr/>
            </p:nvSpPr>
            <p:spPr>
              <a:xfrm>
                <a:off x="1189556" y="2004662"/>
                <a:ext cx="6030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0.000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36" name="Obdĺžnik 35"/>
            <p:cNvSpPr/>
            <p:nvPr/>
          </p:nvSpPr>
          <p:spPr>
            <a:xfrm>
              <a:off x="6996912" y="1033783"/>
              <a:ext cx="17011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err="1" smtClean="0">
                  <a:cs typeface="Arial" panose="020B0604020202020204" pitchFamily="34" charset="0"/>
                </a:rPr>
                <a:t>stat</a:t>
              </a:r>
              <a:r>
                <a:rPr lang="sk-SK" sz="1600" dirty="0" smtClean="0">
                  <a:cs typeface="Arial" panose="020B0604020202020204" pitchFamily="34" charset="0"/>
                </a:rPr>
                <a:t>. </a:t>
              </a:r>
              <a:r>
                <a:rPr lang="sk-SK" sz="1600" dirty="0" err="1" smtClean="0">
                  <a:cs typeface="Arial" panose="020B0604020202020204" pitchFamily="34" charset="0"/>
                </a:rPr>
                <a:t>significance</a:t>
              </a:r>
              <a:endParaRPr lang="sk-SK" sz="16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3" name="Skupina 2"/>
          <p:cNvGrpSpPr/>
          <p:nvPr/>
        </p:nvGrpSpPr>
        <p:grpSpPr>
          <a:xfrm>
            <a:off x="714448" y="1558202"/>
            <a:ext cx="1936963" cy="400110"/>
            <a:chOff x="714448" y="1558202"/>
            <a:chExt cx="1936963" cy="400110"/>
          </a:xfrm>
        </p:grpSpPr>
        <p:sp>
          <p:nvSpPr>
            <p:cNvPr id="27" name="Obdĺžnik 26"/>
            <p:cNvSpPr/>
            <p:nvPr/>
          </p:nvSpPr>
          <p:spPr>
            <a:xfrm>
              <a:off x="714448" y="1558202"/>
              <a:ext cx="135165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2000" b="1" dirty="0" err="1" smtClean="0">
                  <a:cs typeface="Arial" panose="020B0604020202020204" pitchFamily="34" charset="0"/>
                </a:rPr>
                <a:t>infarction</a:t>
              </a:r>
              <a:endParaRPr lang="sk-SK" sz="2000" b="1" dirty="0">
                <a:cs typeface="Arial" panose="020B0604020202020204" pitchFamily="34" charset="0"/>
              </a:endParaRPr>
            </a:p>
          </p:txBody>
        </p:sp>
        <p:grpSp>
          <p:nvGrpSpPr>
            <p:cNvPr id="39" name="Skupina 38"/>
            <p:cNvGrpSpPr/>
            <p:nvPr/>
          </p:nvGrpSpPr>
          <p:grpSpPr>
            <a:xfrm>
              <a:off x="1947372" y="1619758"/>
              <a:ext cx="704039" cy="338554"/>
              <a:chOff x="1139061" y="2004662"/>
              <a:chExt cx="704039" cy="338554"/>
            </a:xfrm>
          </p:grpSpPr>
          <p:cxnSp>
            <p:nvCxnSpPr>
              <p:cNvPr id="40" name="Rovná spojnica 39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bdĺžnik 40"/>
              <p:cNvSpPr/>
              <p:nvPr/>
            </p:nvSpPr>
            <p:spPr>
              <a:xfrm>
                <a:off x="1139061" y="2004662"/>
                <a:ext cx="70403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cs typeface="Arial" panose="020B0604020202020204" pitchFamily="34" charset="0"/>
                  </a:rPr>
                  <a:t>&lt;0.05</a:t>
                </a:r>
                <a:endParaRPr lang="sk-SK" sz="1600" dirty="0"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2" name="Šípka nadol 41"/>
          <p:cNvSpPr/>
          <p:nvPr/>
        </p:nvSpPr>
        <p:spPr>
          <a:xfrm>
            <a:off x="2630718" y="1697869"/>
            <a:ext cx="123654" cy="215343"/>
          </a:xfrm>
          <a:prstGeom prst="down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7319633"/>
      </p:ext>
    </p:extLst>
  </p:cSld>
  <p:clrMapOvr>
    <a:masterClrMapping/>
  </p:clrMapOvr>
  <p:transition spd="med" advTm="203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/>
          <p:cNvSpPr/>
          <p:nvPr/>
        </p:nvSpPr>
        <p:spPr bwMode="auto">
          <a:xfrm rot="16200000">
            <a:off x="4116517" y="-4112526"/>
            <a:ext cx="914399" cy="91405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ischaemic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stroke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in PWH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2995422417"/>
              </p:ext>
            </p:extLst>
          </p:nvPr>
        </p:nvGraphicFramePr>
        <p:xfrm>
          <a:off x="230486" y="1124744"/>
          <a:ext cx="8683027" cy="3565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Skupina 19"/>
          <p:cNvGrpSpPr/>
          <p:nvPr/>
        </p:nvGrpSpPr>
        <p:grpSpPr>
          <a:xfrm>
            <a:off x="-1" y="6302038"/>
            <a:ext cx="9144000" cy="526663"/>
            <a:chOff x="1" y="6108412"/>
            <a:chExt cx="9144000" cy="526663"/>
          </a:xfrm>
        </p:grpSpPr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494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1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Fransen</a:t>
              </a:r>
              <a:r>
                <a:rPr lang="sk-SK" sz="1300" dirty="0" smtClean="0">
                  <a:latin typeface="Arial Narrow" panose="020B0606020202030204" pitchFamily="34" charset="0"/>
                </a:rPr>
                <a:t> van de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Putte</a:t>
              </a:r>
              <a:r>
                <a:rPr lang="sk-SK" sz="1300" dirty="0" smtClean="0">
                  <a:latin typeface="Arial Narrow" panose="020B0606020202030204" pitchFamily="34" charset="0"/>
                </a:rPr>
                <a:t> DE et al.,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Eu</a:t>
              </a:r>
              <a:r>
                <a:rPr lang="sk-SK" sz="1300" dirty="0" smtClean="0">
                  <a:latin typeface="Arial Narrow" panose="020B0606020202030204" pitchFamily="34" charset="0"/>
                </a:rPr>
                <a:t> J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Haematol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2012;89:336-9; </a:t>
              </a:r>
              <a:r>
                <a:rPr lang="sk-SK" sz="1300" b="1" dirty="0" smtClean="0">
                  <a:latin typeface="Arial Narrow" panose="020B0606020202030204" pitchFamily="34" charset="0"/>
                </a:rPr>
                <a:t>2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Fransen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>
                  <a:latin typeface="Arial Narrow" panose="020B0606020202030204" pitchFamily="34" charset="0"/>
                </a:rPr>
                <a:t>van de </a:t>
              </a:r>
              <a:r>
                <a:rPr lang="sk-SK" sz="1300" dirty="0" err="1">
                  <a:latin typeface="Arial Narrow" panose="020B0606020202030204" pitchFamily="34" charset="0"/>
                </a:rPr>
                <a:t>Putte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DE et </a:t>
              </a:r>
              <a:r>
                <a:rPr lang="sk-SK" sz="1300" dirty="0">
                  <a:latin typeface="Arial Narrow" panose="020B0606020202030204" pitchFamily="34" charset="0"/>
                </a:rPr>
                <a:t>al</a:t>
              </a:r>
              <a:r>
                <a:rPr lang="sk-SK" sz="1300" dirty="0" smtClean="0">
                  <a:latin typeface="Arial Narrow" panose="020B0606020202030204" pitchFamily="34" charset="0"/>
                </a:rPr>
                <a:t>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Thromb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Res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2012;130:157-62 </a:t>
              </a:r>
            </a:p>
            <a:p>
              <a:pPr algn="l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3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>
                  <a:latin typeface="Arial Narrow" panose="020B0606020202030204" pitchFamily="34" charset="0"/>
                </a:rPr>
                <a:t>Pocoski</a:t>
              </a:r>
              <a:r>
                <a:rPr lang="sk-SK" sz="1300" dirty="0">
                  <a:latin typeface="Arial Narrow" panose="020B0606020202030204" pitchFamily="34" charset="0"/>
                </a:rPr>
                <a:t> J et al., </a:t>
              </a:r>
              <a:r>
                <a:rPr lang="sk-SK" sz="1300" dirty="0" err="1">
                  <a:latin typeface="Arial Narrow" panose="020B0606020202030204" pitchFamily="34" charset="0"/>
                </a:rPr>
                <a:t>Haemophilia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2013;9:1-7</a:t>
              </a:r>
            </a:p>
          </p:txBody>
        </p:sp>
        <p:sp>
          <p:nvSpPr>
            <p:cNvPr id="24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7" name="Obdĺžnik 16"/>
          <p:cNvSpPr/>
          <p:nvPr/>
        </p:nvSpPr>
        <p:spPr>
          <a:xfrm>
            <a:off x="3102739" y="1816053"/>
            <a:ext cx="127682" cy="3144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dĺžnik 24"/>
          <p:cNvSpPr/>
          <p:nvPr/>
        </p:nvSpPr>
        <p:spPr>
          <a:xfrm flipH="1">
            <a:off x="199729" y="4450345"/>
            <a:ext cx="3600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6" name="Obdĺžnik 25"/>
          <p:cNvSpPr/>
          <p:nvPr/>
        </p:nvSpPr>
        <p:spPr>
          <a:xfrm flipH="1">
            <a:off x="266689" y="4202283"/>
            <a:ext cx="28853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 rot="16200000">
            <a:off x="-618040" y="3075506"/>
            <a:ext cx="20058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600" i="1" dirty="0" err="1" smtClean="0"/>
              <a:t>pevalence</a:t>
            </a:r>
            <a:r>
              <a:rPr lang="sk-SK" sz="1600" i="1" dirty="0" smtClean="0"/>
              <a:t> [%]</a:t>
            </a:r>
            <a:endParaRPr lang="sk-SK" sz="1600" i="1" dirty="0"/>
          </a:p>
        </p:txBody>
      </p:sp>
      <p:grpSp>
        <p:nvGrpSpPr>
          <p:cNvPr id="19" name="Skupina 18"/>
          <p:cNvGrpSpPr/>
          <p:nvPr/>
        </p:nvGrpSpPr>
        <p:grpSpPr>
          <a:xfrm>
            <a:off x="559769" y="4394762"/>
            <a:ext cx="5516908" cy="1348061"/>
            <a:chOff x="781450" y="3948848"/>
            <a:chExt cx="5516908" cy="1348061"/>
          </a:xfrm>
        </p:grpSpPr>
        <p:sp>
          <p:nvSpPr>
            <p:cNvPr id="2" name="Obdĺžnik 1"/>
            <p:cNvSpPr/>
            <p:nvPr/>
          </p:nvSpPr>
          <p:spPr>
            <a:xfrm>
              <a:off x="781450" y="3948848"/>
              <a:ext cx="2808359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endParaRPr lang="sk-SK" sz="18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retrospective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baseline="30000" dirty="0" smtClean="0">
                  <a:cs typeface="Arial" panose="020B0604020202020204" pitchFamily="34" charset="0"/>
                </a:rPr>
                <a:t>1</a:t>
              </a:r>
              <a:endParaRPr lang="sk-SK" sz="18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3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b="1" dirty="0" smtClean="0">
                  <a:cs typeface="Arial" panose="020B0604020202020204" pitchFamily="34" charset="0"/>
                </a:rPr>
                <a:t>408 PWH (NL)</a:t>
              </a:r>
              <a:endParaRPr lang="sk-SK" sz="1800" baseline="300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3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mean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dirty="0" err="1" smtClean="0">
                  <a:cs typeface="Arial" panose="020B0604020202020204" pitchFamily="34" charset="0"/>
                </a:rPr>
                <a:t>age</a:t>
              </a:r>
              <a:r>
                <a:rPr lang="sk-SK" sz="1800" dirty="0" smtClean="0">
                  <a:cs typeface="Arial" panose="020B0604020202020204" pitchFamily="34" charset="0"/>
                </a:rPr>
                <a:t>: 53.7 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(24-94) </a:t>
              </a:r>
              <a:r>
                <a:rPr lang="sk-SK" sz="18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ys</a:t>
              </a:r>
              <a:endParaRPr lang="sk-SK" sz="18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bdĺžnik 15"/>
            <p:cNvSpPr/>
            <p:nvPr/>
          </p:nvSpPr>
          <p:spPr>
            <a:xfrm>
              <a:off x="3410924" y="4281246"/>
              <a:ext cx="28874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retrospective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baseline="30000" dirty="0">
                  <a:cs typeface="Arial" panose="020B0604020202020204" pitchFamily="34" charset="0"/>
                </a:rPr>
                <a:t>2</a:t>
              </a:r>
              <a:endParaRPr lang="sk-SK" sz="1800" dirty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300" dirty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b="1" dirty="0" smtClean="0">
                  <a:cs typeface="Arial" panose="020B0604020202020204" pitchFamily="34" charset="0"/>
                </a:rPr>
                <a:t>709 PWH (NL, UK) </a:t>
              </a:r>
            </a:p>
            <a:p>
              <a:pPr>
                <a:spcBef>
                  <a:spcPts val="0"/>
                </a:spcBef>
                <a:buNone/>
              </a:pPr>
              <a:endParaRPr lang="sk-SK" sz="300" dirty="0" smtClean="0"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mean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dirty="0" err="1" smtClean="0">
                  <a:cs typeface="Arial" panose="020B0604020202020204" pitchFamily="34" charset="0"/>
                </a:rPr>
                <a:t>age</a:t>
              </a:r>
              <a:r>
                <a:rPr lang="sk-SK" sz="1800" dirty="0" smtClean="0">
                  <a:cs typeface="Arial" panose="020B0604020202020204" pitchFamily="34" charset="0"/>
                </a:rPr>
                <a:t>: 49.8 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(30-94) </a:t>
              </a:r>
              <a:r>
                <a:rPr lang="sk-SK" sz="18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ys</a:t>
              </a:r>
              <a:endParaRPr lang="sk-SK" sz="18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Obdĺžnik 33"/>
          <p:cNvSpPr/>
          <p:nvPr/>
        </p:nvSpPr>
        <p:spPr>
          <a:xfrm>
            <a:off x="6004669" y="1816053"/>
            <a:ext cx="88002" cy="2913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5" name="Obdĺžnik 34"/>
          <p:cNvSpPr/>
          <p:nvPr/>
        </p:nvSpPr>
        <p:spPr>
          <a:xfrm>
            <a:off x="6093088" y="4727160"/>
            <a:ext cx="28874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800" dirty="0" err="1" smtClean="0">
                <a:cs typeface="Arial" panose="020B0604020202020204" pitchFamily="34" charset="0"/>
              </a:rPr>
              <a:t>retrospective</a:t>
            </a:r>
            <a:r>
              <a:rPr lang="sk-SK" sz="1800" dirty="0" smtClean="0">
                <a:cs typeface="Arial" panose="020B0604020202020204" pitchFamily="34" charset="0"/>
              </a:rPr>
              <a:t> </a:t>
            </a:r>
            <a:r>
              <a:rPr lang="sk-SK" sz="1800" baseline="30000" dirty="0" smtClean="0">
                <a:cs typeface="Arial" panose="020B0604020202020204" pitchFamily="34" charset="0"/>
              </a:rPr>
              <a:t>3</a:t>
            </a:r>
            <a:endParaRPr lang="sk-SK" sz="18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sk-SK" sz="3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sk-SK" sz="1800" b="1" dirty="0" smtClean="0">
                <a:cs typeface="Arial" panose="020B0604020202020204" pitchFamily="34" charset="0"/>
              </a:rPr>
              <a:t>2506 PWH (USA) </a:t>
            </a:r>
          </a:p>
          <a:p>
            <a:pPr>
              <a:spcBef>
                <a:spcPts val="0"/>
              </a:spcBef>
              <a:buNone/>
            </a:pPr>
            <a:endParaRPr lang="sk-SK" sz="300" dirty="0" smtClean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sk-SK" sz="1800" dirty="0" smtClean="0">
                <a:cs typeface="Arial" panose="020B0604020202020204" pitchFamily="34" charset="0"/>
              </a:rPr>
              <a:t>1282 </a:t>
            </a:r>
            <a:r>
              <a:rPr lang="sk-SK" sz="1600" dirty="0" smtClean="0">
                <a:cs typeface="Arial" panose="020B0604020202020204" pitchFamily="34" charset="0"/>
              </a:rPr>
              <a:t>(51.2%) </a:t>
            </a:r>
            <a:r>
              <a:rPr lang="sk-SK" sz="1800" dirty="0" smtClean="0">
                <a:cs typeface="Arial" panose="020B0604020202020204" pitchFamily="34" charset="0"/>
              </a:rPr>
              <a:t>≤ 29 </a:t>
            </a:r>
            <a:r>
              <a:rPr lang="sk-SK" sz="1800" dirty="0" err="1" smtClean="0">
                <a:cs typeface="Arial" panose="020B0604020202020204" pitchFamily="34" charset="0"/>
              </a:rPr>
              <a:t>ys</a:t>
            </a:r>
            <a:endParaRPr lang="sk-SK" sz="16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Skupina 36"/>
          <p:cNvGrpSpPr/>
          <p:nvPr/>
        </p:nvGrpSpPr>
        <p:grpSpPr>
          <a:xfrm>
            <a:off x="6632017" y="1451688"/>
            <a:ext cx="2247789" cy="364365"/>
            <a:chOff x="6566865" y="1022355"/>
            <a:chExt cx="2247789" cy="364365"/>
          </a:xfrm>
        </p:grpSpPr>
        <p:grpSp>
          <p:nvGrpSpPr>
            <p:cNvPr id="38" name="Skupina 37"/>
            <p:cNvGrpSpPr/>
            <p:nvPr/>
          </p:nvGrpSpPr>
          <p:grpSpPr>
            <a:xfrm>
              <a:off x="6566865" y="1022355"/>
              <a:ext cx="603050" cy="338554"/>
              <a:chOff x="1276055" y="2007137"/>
              <a:chExt cx="603050" cy="338554"/>
            </a:xfrm>
          </p:grpSpPr>
          <p:cxnSp>
            <p:nvCxnSpPr>
              <p:cNvPr id="40" name="Rovná spojnica 39"/>
              <p:cNvCxnSpPr/>
              <p:nvPr/>
            </p:nvCxnSpPr>
            <p:spPr>
              <a:xfrm>
                <a:off x="1362556" y="229617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bdĺžnik 40"/>
              <p:cNvSpPr/>
              <p:nvPr/>
            </p:nvSpPr>
            <p:spPr>
              <a:xfrm>
                <a:off x="1276055" y="2007137"/>
                <a:ext cx="6030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0.000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39" name="Obdĺžnik 38"/>
            <p:cNvSpPr/>
            <p:nvPr/>
          </p:nvSpPr>
          <p:spPr>
            <a:xfrm>
              <a:off x="7113546" y="1048166"/>
              <a:ext cx="170110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err="1" smtClean="0">
                  <a:cs typeface="Arial" panose="020B0604020202020204" pitchFamily="34" charset="0"/>
                </a:rPr>
                <a:t>stat</a:t>
              </a:r>
              <a:r>
                <a:rPr lang="sk-SK" sz="1600" dirty="0" smtClean="0">
                  <a:cs typeface="Arial" panose="020B0604020202020204" pitchFamily="34" charset="0"/>
                </a:rPr>
                <a:t>. </a:t>
              </a:r>
              <a:r>
                <a:rPr lang="sk-SK" sz="1600" dirty="0" err="1" smtClean="0">
                  <a:cs typeface="Arial" panose="020B0604020202020204" pitchFamily="34" charset="0"/>
                </a:rPr>
                <a:t>significance</a:t>
              </a:r>
              <a:endParaRPr lang="sk-SK" sz="16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42" name="Skupina 41"/>
          <p:cNvGrpSpPr/>
          <p:nvPr/>
        </p:nvGrpSpPr>
        <p:grpSpPr>
          <a:xfrm>
            <a:off x="7152862" y="2390398"/>
            <a:ext cx="603050" cy="338554"/>
            <a:chOff x="1189557" y="2004662"/>
            <a:chExt cx="603050" cy="338554"/>
          </a:xfrm>
        </p:grpSpPr>
        <p:cxnSp>
          <p:nvCxnSpPr>
            <p:cNvPr id="43" name="Rovná spojnica 42"/>
            <p:cNvCxnSpPr/>
            <p:nvPr/>
          </p:nvCxnSpPr>
          <p:spPr>
            <a:xfrm>
              <a:off x="1276055" y="2302792"/>
              <a:ext cx="430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bdĺžnik 43"/>
            <p:cNvSpPr/>
            <p:nvPr/>
          </p:nvSpPr>
          <p:spPr>
            <a:xfrm>
              <a:off x="1189557" y="2004662"/>
              <a:ext cx="6030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0.001</a:t>
              </a:r>
              <a:endParaRPr lang="sk-SK" sz="16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4" name="Šípka nahor 3"/>
          <p:cNvSpPr/>
          <p:nvPr/>
        </p:nvSpPr>
        <p:spPr>
          <a:xfrm>
            <a:off x="7739069" y="2452003"/>
            <a:ext cx="121858" cy="215343"/>
          </a:xfrm>
          <a:prstGeom prst="up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41168514"/>
      </p:ext>
    </p:extLst>
  </p:cSld>
  <p:clrMapOvr>
    <a:masterClrMapping/>
  </p:clrMapOvr>
  <p:transition spd="med" advTm="13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Graf 37"/>
          <p:cNvGraphicFramePr/>
          <p:nvPr>
            <p:extLst>
              <p:ext uri="{D42A27DB-BD31-4B8C-83A1-F6EECF244321}">
                <p14:modId xmlns:p14="http://schemas.microsoft.com/office/powerpoint/2010/main" val="3876731460"/>
              </p:ext>
            </p:extLst>
          </p:nvPr>
        </p:nvGraphicFramePr>
        <p:xfrm>
          <a:off x="345257" y="821781"/>
          <a:ext cx="8453486" cy="454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Obdĺžnik 20"/>
          <p:cNvSpPr/>
          <p:nvPr/>
        </p:nvSpPr>
        <p:spPr bwMode="auto">
          <a:xfrm rot="16200000">
            <a:off x="4107242" y="-4121801"/>
            <a:ext cx="914399" cy="915911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aging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ischaemic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stroke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20" name="Skupina 19"/>
          <p:cNvGrpSpPr/>
          <p:nvPr/>
        </p:nvGrpSpPr>
        <p:grpSpPr>
          <a:xfrm>
            <a:off x="-15114" y="6523860"/>
            <a:ext cx="9144000" cy="326608"/>
            <a:chOff x="1" y="6108412"/>
            <a:chExt cx="9144000" cy="326608"/>
          </a:xfrm>
        </p:grpSpPr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2945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1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Pocoski</a:t>
              </a:r>
              <a:r>
                <a:rPr lang="sk-SK" sz="1300" dirty="0" smtClean="0">
                  <a:latin typeface="Arial Narrow" panose="020B0606020202030204" pitchFamily="34" charset="0"/>
                </a:rPr>
                <a:t> J et al.,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Haemophilia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2013;9:1-7 </a:t>
              </a:r>
            </a:p>
          </p:txBody>
        </p:sp>
        <p:sp>
          <p:nvSpPr>
            <p:cNvPr id="24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0" name="Rectangle 2"/>
          <p:cNvSpPr>
            <a:spLocks noChangeArrowheads="1"/>
          </p:cNvSpPr>
          <p:nvPr/>
        </p:nvSpPr>
        <p:spPr bwMode="auto">
          <a:xfrm rot="16200000">
            <a:off x="-506118" y="3184995"/>
            <a:ext cx="20058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600" i="1" dirty="0" err="1" smtClean="0"/>
              <a:t>prevalence</a:t>
            </a:r>
            <a:r>
              <a:rPr lang="sk-SK" sz="1600" i="1" dirty="0" smtClean="0"/>
              <a:t> [%]</a:t>
            </a:r>
            <a:endParaRPr lang="sk-SK" sz="1600" i="1" dirty="0"/>
          </a:p>
        </p:txBody>
      </p:sp>
      <p:sp>
        <p:nvSpPr>
          <p:cNvPr id="39" name="Obdĺžnik 38"/>
          <p:cNvSpPr/>
          <p:nvPr/>
        </p:nvSpPr>
        <p:spPr>
          <a:xfrm flipH="1">
            <a:off x="338618" y="4551678"/>
            <a:ext cx="3600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pSp>
        <p:nvGrpSpPr>
          <p:cNvPr id="100" name="Skupina 99"/>
          <p:cNvGrpSpPr/>
          <p:nvPr/>
        </p:nvGrpSpPr>
        <p:grpSpPr>
          <a:xfrm>
            <a:off x="6480604" y="1293607"/>
            <a:ext cx="2224294" cy="354573"/>
            <a:chOff x="6480364" y="1019880"/>
            <a:chExt cx="2224294" cy="354573"/>
          </a:xfrm>
        </p:grpSpPr>
        <p:grpSp>
          <p:nvGrpSpPr>
            <p:cNvPr id="81" name="Skupina 80"/>
            <p:cNvGrpSpPr/>
            <p:nvPr/>
          </p:nvGrpSpPr>
          <p:grpSpPr>
            <a:xfrm>
              <a:off x="6480364" y="1019880"/>
              <a:ext cx="603050" cy="338554"/>
              <a:chOff x="1189554" y="2004662"/>
              <a:chExt cx="603050" cy="338554"/>
            </a:xfrm>
          </p:grpSpPr>
          <p:cxnSp>
            <p:nvCxnSpPr>
              <p:cNvPr id="82" name="Rovná spojnica 81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Obdĺžnik 82"/>
              <p:cNvSpPr/>
              <p:nvPr/>
            </p:nvSpPr>
            <p:spPr>
              <a:xfrm>
                <a:off x="1189554" y="2004662"/>
                <a:ext cx="6030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0.000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84" name="Obdĺžnik 83"/>
            <p:cNvSpPr/>
            <p:nvPr/>
          </p:nvSpPr>
          <p:spPr>
            <a:xfrm>
              <a:off x="7003551" y="1035899"/>
              <a:ext cx="17011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err="1" smtClean="0">
                  <a:cs typeface="Arial" panose="020B0604020202020204" pitchFamily="34" charset="0"/>
                </a:rPr>
                <a:t>stat</a:t>
              </a:r>
              <a:r>
                <a:rPr lang="sk-SK" sz="1600" dirty="0" smtClean="0">
                  <a:cs typeface="Arial" panose="020B0604020202020204" pitchFamily="34" charset="0"/>
                </a:rPr>
                <a:t>. </a:t>
              </a:r>
              <a:r>
                <a:rPr lang="sk-SK" sz="1600" dirty="0" err="1" smtClean="0">
                  <a:cs typeface="Arial" panose="020B0604020202020204" pitchFamily="34" charset="0"/>
                </a:rPr>
                <a:t>significance</a:t>
              </a:r>
              <a:endParaRPr lang="sk-SK" sz="16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86" name="Skupina 85"/>
          <p:cNvGrpSpPr/>
          <p:nvPr/>
        </p:nvGrpSpPr>
        <p:grpSpPr>
          <a:xfrm>
            <a:off x="5129428" y="3619856"/>
            <a:ext cx="603050" cy="338554"/>
            <a:chOff x="1189555" y="2004662"/>
            <a:chExt cx="603050" cy="338554"/>
          </a:xfrm>
        </p:grpSpPr>
        <p:cxnSp>
          <p:nvCxnSpPr>
            <p:cNvPr id="87" name="Rovná spojnica 86"/>
            <p:cNvCxnSpPr/>
            <p:nvPr/>
          </p:nvCxnSpPr>
          <p:spPr>
            <a:xfrm>
              <a:off x="1276055" y="2302792"/>
              <a:ext cx="430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bdĺžnik 87"/>
            <p:cNvSpPr/>
            <p:nvPr/>
          </p:nvSpPr>
          <p:spPr>
            <a:xfrm>
              <a:off x="1189555" y="2004662"/>
              <a:ext cx="6030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0.024</a:t>
              </a:r>
              <a:endParaRPr lang="sk-SK" sz="16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2" name="Skupina 91"/>
          <p:cNvGrpSpPr/>
          <p:nvPr/>
        </p:nvGrpSpPr>
        <p:grpSpPr>
          <a:xfrm>
            <a:off x="6375396" y="3062590"/>
            <a:ext cx="603050" cy="338554"/>
            <a:chOff x="1189555" y="2004662"/>
            <a:chExt cx="603050" cy="338554"/>
          </a:xfrm>
        </p:grpSpPr>
        <p:cxnSp>
          <p:nvCxnSpPr>
            <p:cNvPr id="93" name="Rovná spojnica 92"/>
            <p:cNvCxnSpPr/>
            <p:nvPr/>
          </p:nvCxnSpPr>
          <p:spPr>
            <a:xfrm>
              <a:off x="1276055" y="2302792"/>
              <a:ext cx="430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bdĺžnik 93"/>
            <p:cNvSpPr/>
            <p:nvPr/>
          </p:nvSpPr>
          <p:spPr>
            <a:xfrm>
              <a:off x="1189555" y="2004662"/>
              <a:ext cx="6030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0.005</a:t>
              </a:r>
              <a:endParaRPr lang="sk-SK" sz="160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5" name="Skupina 94"/>
          <p:cNvGrpSpPr/>
          <p:nvPr/>
        </p:nvGrpSpPr>
        <p:grpSpPr>
          <a:xfrm>
            <a:off x="7752399" y="1642194"/>
            <a:ext cx="510076" cy="338554"/>
            <a:chOff x="1236042" y="2004662"/>
            <a:chExt cx="510076" cy="338554"/>
          </a:xfrm>
        </p:grpSpPr>
        <p:sp>
          <p:nvSpPr>
            <p:cNvPr id="97" name="Obdĺžnik 96"/>
            <p:cNvSpPr/>
            <p:nvPr/>
          </p:nvSpPr>
          <p:spPr>
            <a:xfrm>
              <a:off x="1236042" y="2004662"/>
              <a:ext cx="51007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0.03</a:t>
              </a:r>
              <a:endParaRPr lang="sk-SK" sz="1600" dirty="0">
                <a:latin typeface="Arial Narrow" panose="020B0606020202030204" pitchFamily="34" charset="0"/>
              </a:endParaRPr>
            </a:p>
          </p:txBody>
        </p:sp>
        <p:cxnSp>
          <p:nvCxnSpPr>
            <p:cNvPr id="96" name="Rovná spojnica 95"/>
            <p:cNvCxnSpPr/>
            <p:nvPr/>
          </p:nvCxnSpPr>
          <p:spPr>
            <a:xfrm>
              <a:off x="1276055" y="2302792"/>
              <a:ext cx="430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Rovná spojovacia šípka 104"/>
          <p:cNvCxnSpPr/>
          <p:nvPr/>
        </p:nvCxnSpPr>
        <p:spPr>
          <a:xfrm flipV="1">
            <a:off x="2778056" y="2094655"/>
            <a:ext cx="5229379" cy="19614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dĺžnik 27"/>
          <p:cNvSpPr/>
          <p:nvPr/>
        </p:nvSpPr>
        <p:spPr>
          <a:xfrm>
            <a:off x="523250" y="5342134"/>
            <a:ext cx="8422696" cy="1025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1800" dirty="0" err="1" smtClean="0">
                <a:cs typeface="Arial" panose="020B0604020202020204" pitchFamily="34" charset="0"/>
              </a:rPr>
              <a:t>retrospective</a:t>
            </a:r>
            <a:endParaRPr lang="sk-SK" sz="1800" dirty="0" smtClean="0"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1800" b="1" dirty="0" smtClean="0">
                <a:cs typeface="Arial" panose="020B0604020202020204" pitchFamily="34" charset="0"/>
              </a:rPr>
              <a:t>2506 PWH (USA), </a:t>
            </a:r>
            <a:r>
              <a:rPr lang="sk-SK" sz="1800" dirty="0">
                <a:cs typeface="Arial" panose="020B0604020202020204" pitchFamily="34" charset="0"/>
              </a:rPr>
              <a:t>7518 </a:t>
            </a:r>
            <a:r>
              <a:rPr lang="sk-SK" sz="1800" dirty="0" err="1">
                <a:cs typeface="Arial" panose="020B0604020202020204" pitchFamily="34" charset="0"/>
              </a:rPr>
              <a:t>age-matched</a:t>
            </a:r>
            <a:r>
              <a:rPr lang="sk-SK" sz="1800" dirty="0">
                <a:cs typeface="Arial" panose="020B0604020202020204" pitchFamily="34" charset="0"/>
              </a:rPr>
              <a:t> </a:t>
            </a:r>
            <a:r>
              <a:rPr lang="sk-SK" sz="1800" dirty="0" err="1">
                <a:cs typeface="Arial" panose="020B0604020202020204" pitchFamily="34" charset="0"/>
              </a:rPr>
              <a:t>controls</a:t>
            </a:r>
            <a:endParaRPr lang="sk-SK" sz="1600" dirty="0"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1600" dirty="0" smtClean="0">
                <a:cs typeface="Arial" panose="020B0604020202020204" pitchFamily="34" charset="0"/>
              </a:rPr>
              <a:t>PWH: 1282 ≤ 29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251 30-39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255 40-49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307 50-59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251 60-69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r>
              <a:rPr lang="sk-SK" sz="1600" dirty="0" smtClean="0">
                <a:cs typeface="Arial" panose="020B0604020202020204" pitchFamily="34" charset="0"/>
              </a:rPr>
              <a:t>, 160 ≥ 70 </a:t>
            </a:r>
            <a:r>
              <a:rPr lang="sk-SK" sz="1600" dirty="0" err="1" smtClean="0">
                <a:cs typeface="Arial" panose="020B0604020202020204" pitchFamily="34" charset="0"/>
              </a:rPr>
              <a:t>ys</a:t>
            </a:r>
            <a:endParaRPr lang="sk-SK" sz="400" dirty="0" smtClean="0"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2349696"/>
      </p:ext>
    </p:extLst>
  </p:cSld>
  <p:clrMapOvr>
    <a:masterClrMapping/>
  </p:clrMapOvr>
  <p:transition spd="med" advTm="1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Skupina 18"/>
          <p:cNvGrpSpPr/>
          <p:nvPr/>
        </p:nvGrpSpPr>
        <p:grpSpPr>
          <a:xfrm>
            <a:off x="632824" y="4535747"/>
            <a:ext cx="7942411" cy="1655529"/>
            <a:chOff x="781450" y="4313909"/>
            <a:chExt cx="7942411" cy="1655529"/>
          </a:xfrm>
        </p:grpSpPr>
        <p:sp>
          <p:nvSpPr>
            <p:cNvPr id="2" name="Obdĺžnik 1"/>
            <p:cNvSpPr/>
            <p:nvPr/>
          </p:nvSpPr>
          <p:spPr>
            <a:xfrm>
              <a:off x="781450" y="4324501"/>
              <a:ext cx="3909963" cy="1644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retrospective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baseline="30000" dirty="0">
                  <a:cs typeface="Arial" panose="020B0604020202020204" pitchFamily="34" charset="0"/>
                </a:rPr>
                <a:t>1</a:t>
              </a:r>
              <a:endParaRPr lang="sk-SK" sz="2000" dirty="0" smtClean="0">
                <a:cs typeface="Arial" panose="020B0604020202020204" pitchFamily="34" charset="0"/>
              </a:endParaRPr>
            </a:p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b="1" dirty="0" smtClean="0">
                  <a:cs typeface="Arial" panose="020B0604020202020204" pitchFamily="34" charset="0"/>
                </a:rPr>
                <a:t>408 PWH (NL)</a:t>
              </a:r>
              <a:endParaRPr lang="sk-SK" sz="300" dirty="0" smtClean="0">
                <a:cs typeface="Arial" panose="020B0604020202020204" pitchFamily="34" charset="0"/>
              </a:endParaRPr>
            </a:p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dirty="0" smtClean="0">
                  <a:cs typeface="Arial" panose="020B0604020202020204" pitchFamily="34" charset="0"/>
                </a:rPr>
                <a:t>365 </a:t>
              </a:r>
              <a:r>
                <a:rPr lang="sk-SK" sz="1600" dirty="0" smtClean="0">
                  <a:cs typeface="Arial" panose="020B0604020202020204" pitchFamily="34" charset="0"/>
                </a:rPr>
                <a:t>(89%) </a:t>
              </a:r>
              <a:r>
                <a:rPr lang="sk-SK" sz="1800" dirty="0" smtClean="0">
                  <a:cs typeface="Arial" panose="020B0604020202020204" pitchFamily="34" charset="0"/>
                </a:rPr>
                <a:t>HA, 43 </a:t>
              </a:r>
              <a:r>
                <a:rPr lang="sk-SK" sz="1600" dirty="0" smtClean="0">
                  <a:cs typeface="Arial" panose="020B0604020202020204" pitchFamily="34" charset="0"/>
                </a:rPr>
                <a:t>(11%) </a:t>
              </a:r>
              <a:r>
                <a:rPr lang="sk-SK" sz="1800" dirty="0" smtClean="0">
                  <a:cs typeface="Arial" panose="020B0604020202020204" pitchFamily="34" charset="0"/>
                </a:rPr>
                <a:t>HB</a:t>
              </a:r>
            </a:p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dirty="0" smtClean="0">
                  <a:cs typeface="Arial" panose="020B0604020202020204" pitchFamily="34" charset="0"/>
                </a:rPr>
                <a:t>severe: 204 </a:t>
              </a:r>
              <a:r>
                <a:rPr lang="sk-SK" sz="1600" dirty="0" smtClean="0">
                  <a:cs typeface="Arial" panose="020B0604020202020204" pitchFamily="34" charset="0"/>
                </a:rPr>
                <a:t>(50%) </a:t>
              </a:r>
            </a:p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mean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dirty="0" err="1" smtClean="0">
                  <a:cs typeface="Arial" panose="020B0604020202020204" pitchFamily="34" charset="0"/>
                </a:rPr>
                <a:t>age</a:t>
              </a:r>
              <a:r>
                <a:rPr lang="sk-SK" sz="1800" dirty="0" smtClean="0">
                  <a:cs typeface="Arial" panose="020B0604020202020204" pitchFamily="34" charset="0"/>
                </a:rPr>
                <a:t>: 53.7 </a:t>
              </a:r>
              <a:r>
                <a:rPr lang="sk-SK" sz="1600" dirty="0" smtClean="0">
                  <a:cs typeface="Arial" panose="020B0604020202020204" pitchFamily="34" charset="0"/>
                </a:rPr>
                <a:t>(24-94) </a:t>
              </a:r>
              <a:r>
                <a:rPr lang="sk-SK" sz="1800" dirty="0" err="1" smtClean="0">
                  <a:cs typeface="Arial" panose="020B0604020202020204" pitchFamily="34" charset="0"/>
                </a:rPr>
                <a:t>ys</a:t>
              </a:r>
              <a:endParaRPr lang="sk-SK" sz="1800" dirty="0" smtClean="0">
                <a:cs typeface="Arial" panose="020B0604020202020204" pitchFamily="34" charset="0"/>
              </a:endParaRPr>
            </a:p>
          </p:txBody>
        </p:sp>
        <p:sp>
          <p:nvSpPr>
            <p:cNvPr id="16" name="Obdĺžnik 15"/>
            <p:cNvSpPr/>
            <p:nvPr/>
          </p:nvSpPr>
          <p:spPr>
            <a:xfrm>
              <a:off x="4817516" y="4313909"/>
              <a:ext cx="3906345" cy="16158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retrospective</a:t>
              </a:r>
              <a:r>
                <a:rPr lang="sk-SK" sz="800" baseline="30000" dirty="0">
                  <a:cs typeface="Arial" panose="020B0604020202020204" pitchFamily="34" charset="0"/>
                </a:rPr>
                <a:t> </a:t>
              </a:r>
              <a:r>
                <a:rPr lang="sk-SK" sz="800" baseline="30000" dirty="0" smtClean="0">
                  <a:cs typeface="Arial" panose="020B0604020202020204" pitchFamily="34" charset="0"/>
                </a:rPr>
                <a:t> </a:t>
              </a:r>
              <a:r>
                <a:rPr lang="sk-SK" sz="1800" baseline="30000" dirty="0" smtClean="0">
                  <a:cs typeface="Arial" panose="020B0604020202020204" pitchFamily="34" charset="0"/>
                </a:rPr>
                <a:t>2</a:t>
              </a:r>
              <a:endParaRPr lang="sk-SK" sz="300" dirty="0">
                <a:cs typeface="Arial" panose="020B0604020202020204" pitchFamily="34" charset="0"/>
              </a:endParaRPr>
            </a:p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b="1" dirty="0" smtClean="0">
                  <a:cs typeface="Arial" panose="020B0604020202020204" pitchFamily="34" charset="0"/>
                </a:rPr>
                <a:t>709 PWH (NL, UK) </a:t>
              </a:r>
              <a:endParaRPr lang="sk-SK" sz="300" dirty="0" smtClean="0">
                <a:cs typeface="Arial" panose="020B0604020202020204" pitchFamily="34" charset="0"/>
              </a:endParaRPr>
            </a:p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dirty="0" smtClean="0">
                  <a:cs typeface="Arial" panose="020B0604020202020204" pitchFamily="34" charset="0"/>
                </a:rPr>
                <a:t>594</a:t>
              </a:r>
              <a:r>
                <a:rPr lang="sk-SK" sz="1600" dirty="0" smtClean="0">
                  <a:cs typeface="Arial" panose="020B0604020202020204" pitchFamily="34" charset="0"/>
                </a:rPr>
                <a:t> (84%)</a:t>
              </a:r>
              <a:r>
                <a:rPr lang="sk-SK" sz="1800" dirty="0" smtClean="0">
                  <a:cs typeface="Arial" panose="020B0604020202020204" pitchFamily="34" charset="0"/>
                </a:rPr>
                <a:t> HA,</a:t>
              </a:r>
              <a:r>
                <a:rPr lang="sk-SK" sz="1600" dirty="0" smtClean="0">
                  <a:cs typeface="Arial" panose="020B0604020202020204" pitchFamily="34" charset="0"/>
                </a:rPr>
                <a:t> </a:t>
              </a:r>
              <a:r>
                <a:rPr lang="sk-SK" sz="1800" dirty="0" smtClean="0">
                  <a:cs typeface="Arial" panose="020B0604020202020204" pitchFamily="34" charset="0"/>
                </a:rPr>
                <a:t>115</a:t>
              </a:r>
              <a:r>
                <a:rPr lang="sk-SK" sz="1600" dirty="0" smtClean="0">
                  <a:cs typeface="Arial" panose="020B0604020202020204" pitchFamily="34" charset="0"/>
                </a:rPr>
                <a:t> (16%) </a:t>
              </a:r>
              <a:r>
                <a:rPr lang="sk-SK" sz="1800" dirty="0" smtClean="0">
                  <a:cs typeface="Arial" panose="020B0604020202020204" pitchFamily="34" charset="0"/>
                </a:rPr>
                <a:t>HB</a:t>
              </a:r>
            </a:p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dirty="0" smtClean="0">
                  <a:cs typeface="Arial" panose="020B0604020202020204" pitchFamily="34" charset="0"/>
                </a:rPr>
                <a:t>severe: 344 </a:t>
              </a:r>
              <a:r>
                <a:rPr lang="sk-SK" sz="1600" dirty="0" smtClean="0">
                  <a:cs typeface="Arial" panose="020B0604020202020204" pitchFamily="34" charset="0"/>
                </a:rPr>
                <a:t>(49%) </a:t>
              </a:r>
            </a:p>
            <a:p>
              <a:pPr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sk-SK" sz="1800" dirty="0" err="1" smtClean="0">
                  <a:cs typeface="Arial" panose="020B0604020202020204" pitchFamily="34" charset="0"/>
                </a:rPr>
                <a:t>mean</a:t>
              </a:r>
              <a:r>
                <a:rPr lang="sk-SK" sz="1800" dirty="0" smtClean="0">
                  <a:cs typeface="Arial" panose="020B0604020202020204" pitchFamily="34" charset="0"/>
                </a:rPr>
                <a:t> </a:t>
              </a:r>
              <a:r>
                <a:rPr lang="sk-SK" sz="1800" dirty="0" err="1" smtClean="0">
                  <a:cs typeface="Arial" panose="020B0604020202020204" pitchFamily="34" charset="0"/>
                </a:rPr>
                <a:t>age</a:t>
              </a:r>
              <a:r>
                <a:rPr lang="sk-SK" sz="1800" dirty="0" smtClean="0">
                  <a:cs typeface="Arial" panose="020B0604020202020204" pitchFamily="34" charset="0"/>
                </a:rPr>
                <a:t>: 49.8 </a:t>
              </a:r>
              <a:r>
                <a:rPr lang="sk-SK" sz="1600" dirty="0" smtClean="0">
                  <a:cs typeface="Arial" panose="020B0604020202020204" pitchFamily="34" charset="0"/>
                </a:rPr>
                <a:t>(30-94) </a:t>
              </a:r>
              <a:r>
                <a:rPr lang="sk-SK" sz="1800" dirty="0" err="1" smtClean="0">
                  <a:cs typeface="Arial" panose="020B0604020202020204" pitchFamily="34" charset="0"/>
                </a:rPr>
                <a:t>ys</a:t>
              </a:r>
              <a:endParaRPr lang="sk-SK" sz="1800" dirty="0">
                <a:cs typeface="Arial" panose="020B0604020202020204" pitchFamily="34" charset="0"/>
              </a:endParaRPr>
            </a:p>
          </p:txBody>
        </p:sp>
      </p:grpSp>
      <p:sp>
        <p:nvSpPr>
          <p:cNvPr id="21" name="Obdĺžnik 20"/>
          <p:cNvSpPr/>
          <p:nvPr/>
        </p:nvSpPr>
        <p:spPr bwMode="auto">
          <a:xfrm rot="16200000">
            <a:off x="4108614" y="-4120430"/>
            <a:ext cx="914399" cy="915637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severy of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haemophilias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ischaemic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stroke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3717498756"/>
              </p:ext>
            </p:extLst>
          </p:nvPr>
        </p:nvGraphicFramePr>
        <p:xfrm>
          <a:off x="303541" y="900668"/>
          <a:ext cx="8453486" cy="363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0" name="Skupina 19"/>
          <p:cNvGrpSpPr/>
          <p:nvPr/>
        </p:nvGrpSpPr>
        <p:grpSpPr>
          <a:xfrm>
            <a:off x="-6187" y="6467444"/>
            <a:ext cx="9144000" cy="326608"/>
            <a:chOff x="1" y="6108412"/>
            <a:chExt cx="9144000" cy="326608"/>
          </a:xfrm>
        </p:grpSpPr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2945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1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Fransen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>
                  <a:latin typeface="Arial Narrow" panose="020B0606020202030204" pitchFamily="34" charset="0"/>
                </a:rPr>
                <a:t>van de </a:t>
              </a:r>
              <a:r>
                <a:rPr lang="sk-SK" sz="1300" dirty="0" err="1">
                  <a:latin typeface="Arial Narrow" panose="020B0606020202030204" pitchFamily="34" charset="0"/>
                </a:rPr>
                <a:t>Putte</a:t>
              </a:r>
              <a:r>
                <a:rPr lang="sk-SK" sz="1300" dirty="0">
                  <a:latin typeface="Arial Narrow" panose="020B0606020202030204" pitchFamily="34" charset="0"/>
                </a:rPr>
                <a:t> DE et al.,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Eu</a:t>
              </a:r>
              <a:r>
                <a:rPr lang="sk-SK" sz="1300" dirty="0" smtClean="0">
                  <a:latin typeface="Arial Narrow" panose="020B0606020202030204" pitchFamily="34" charset="0"/>
                </a:rPr>
                <a:t> J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Haematol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2012;89:336-9; </a:t>
              </a:r>
              <a:r>
                <a:rPr lang="sk-SK" sz="1300" b="1" dirty="0" smtClean="0">
                  <a:latin typeface="Arial Narrow" panose="020B0606020202030204" pitchFamily="34" charset="0"/>
                </a:rPr>
                <a:t>2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Fransen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>
                  <a:latin typeface="Arial Narrow" panose="020B0606020202030204" pitchFamily="34" charset="0"/>
                </a:rPr>
                <a:t>van de </a:t>
              </a:r>
              <a:r>
                <a:rPr lang="sk-SK" sz="1300" dirty="0" err="1">
                  <a:latin typeface="Arial Narrow" panose="020B0606020202030204" pitchFamily="34" charset="0"/>
                </a:rPr>
                <a:t>Putte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DE et </a:t>
              </a:r>
              <a:r>
                <a:rPr lang="sk-SK" sz="1300" dirty="0">
                  <a:latin typeface="Arial Narrow" panose="020B0606020202030204" pitchFamily="34" charset="0"/>
                </a:rPr>
                <a:t>al</a:t>
              </a:r>
              <a:r>
                <a:rPr lang="sk-SK" sz="1300" dirty="0" smtClean="0">
                  <a:latin typeface="Arial Narrow" panose="020B0606020202030204" pitchFamily="34" charset="0"/>
                </a:rPr>
                <a:t>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Thromb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Res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2012;130:157-62</a:t>
              </a:r>
            </a:p>
          </p:txBody>
        </p:sp>
        <p:sp>
          <p:nvSpPr>
            <p:cNvPr id="24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7" name="Obdĺžnik 16"/>
          <p:cNvSpPr/>
          <p:nvPr/>
        </p:nvSpPr>
        <p:spPr>
          <a:xfrm>
            <a:off x="4542787" y="1632603"/>
            <a:ext cx="126103" cy="2881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dĺžnik 24"/>
          <p:cNvSpPr/>
          <p:nvPr/>
        </p:nvSpPr>
        <p:spPr>
          <a:xfrm flipH="1">
            <a:off x="272784" y="4226269"/>
            <a:ext cx="36004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 rot="16200000">
            <a:off x="-550095" y="2925122"/>
            <a:ext cx="20058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600" i="1" dirty="0" err="1" smtClean="0"/>
              <a:t>prevalence</a:t>
            </a:r>
            <a:r>
              <a:rPr lang="sk-SK" sz="1600" i="1" dirty="0" smtClean="0"/>
              <a:t> [%]</a:t>
            </a:r>
            <a:endParaRPr lang="sk-SK" sz="1600" i="1" dirty="0"/>
          </a:p>
        </p:txBody>
      </p:sp>
      <p:grpSp>
        <p:nvGrpSpPr>
          <p:cNvPr id="34" name="Skupina 33"/>
          <p:cNvGrpSpPr/>
          <p:nvPr/>
        </p:nvGrpSpPr>
        <p:grpSpPr>
          <a:xfrm>
            <a:off x="6487493" y="1317087"/>
            <a:ext cx="2238758" cy="354573"/>
            <a:chOff x="6480365" y="1019880"/>
            <a:chExt cx="2238758" cy="354573"/>
          </a:xfrm>
        </p:grpSpPr>
        <p:grpSp>
          <p:nvGrpSpPr>
            <p:cNvPr id="35" name="Skupina 34"/>
            <p:cNvGrpSpPr/>
            <p:nvPr/>
          </p:nvGrpSpPr>
          <p:grpSpPr>
            <a:xfrm>
              <a:off x="6480365" y="1019880"/>
              <a:ext cx="603050" cy="338554"/>
              <a:chOff x="1189555" y="2004662"/>
              <a:chExt cx="603050" cy="338554"/>
            </a:xfrm>
          </p:grpSpPr>
          <p:cxnSp>
            <p:nvCxnSpPr>
              <p:cNvPr id="37" name="Rovná spojnica 36"/>
              <p:cNvCxnSpPr/>
              <p:nvPr/>
            </p:nvCxnSpPr>
            <p:spPr>
              <a:xfrm>
                <a:off x="1276055" y="2302792"/>
                <a:ext cx="430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bdĺžnik 37"/>
              <p:cNvSpPr/>
              <p:nvPr/>
            </p:nvSpPr>
            <p:spPr>
              <a:xfrm>
                <a:off x="1189555" y="2004662"/>
                <a:ext cx="6030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sk-SK" sz="1600" dirty="0" smtClean="0">
                    <a:latin typeface="Arial Narrow" panose="020B0606020202030204" pitchFamily="34" charset="0"/>
                    <a:cs typeface="Arial" panose="020B0604020202020204" pitchFamily="34" charset="0"/>
                  </a:rPr>
                  <a:t>0.000</a:t>
                </a:r>
                <a:endParaRPr lang="sk-SK" sz="1600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36" name="Obdĺžnik 35"/>
            <p:cNvSpPr/>
            <p:nvPr/>
          </p:nvSpPr>
          <p:spPr>
            <a:xfrm>
              <a:off x="7018016" y="1035899"/>
              <a:ext cx="170110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err="1" smtClean="0">
                  <a:cs typeface="Arial" panose="020B0604020202020204" pitchFamily="34" charset="0"/>
                </a:rPr>
                <a:t>stat</a:t>
              </a:r>
              <a:r>
                <a:rPr lang="sk-SK" sz="1600" dirty="0" smtClean="0">
                  <a:cs typeface="Arial" panose="020B0604020202020204" pitchFamily="34" charset="0"/>
                </a:rPr>
                <a:t>. </a:t>
              </a:r>
              <a:r>
                <a:rPr lang="sk-SK" sz="1600" dirty="0" err="1" smtClean="0">
                  <a:cs typeface="Arial" panose="020B0604020202020204" pitchFamily="34" charset="0"/>
                </a:rPr>
                <a:t>significance</a:t>
              </a:r>
              <a:endParaRPr lang="sk-SK" sz="1600" dirty="0">
                <a:cs typeface="Arial" panose="020B0604020202020204" pitchFamily="34" charset="0"/>
              </a:endParaRPr>
            </a:p>
          </p:txBody>
        </p:sp>
      </p:grpSp>
      <p:grpSp>
        <p:nvGrpSpPr>
          <p:cNvPr id="39" name="Skupina 38"/>
          <p:cNvGrpSpPr/>
          <p:nvPr/>
        </p:nvGrpSpPr>
        <p:grpSpPr>
          <a:xfrm>
            <a:off x="5868953" y="2508099"/>
            <a:ext cx="630302" cy="338554"/>
            <a:chOff x="1175929" y="2004662"/>
            <a:chExt cx="630302" cy="338554"/>
          </a:xfrm>
        </p:grpSpPr>
        <p:cxnSp>
          <p:nvCxnSpPr>
            <p:cNvPr id="40" name="Rovná spojnica 39"/>
            <p:cNvCxnSpPr/>
            <p:nvPr/>
          </p:nvCxnSpPr>
          <p:spPr>
            <a:xfrm>
              <a:off x="1276055" y="2302792"/>
              <a:ext cx="430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bdĺžnik 40"/>
            <p:cNvSpPr/>
            <p:nvPr/>
          </p:nvSpPr>
          <p:spPr>
            <a:xfrm>
              <a:off x="1175929" y="2004662"/>
              <a:ext cx="6303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sk-SK" sz="1600" dirty="0" smtClean="0">
                  <a:cs typeface="Arial" panose="020B0604020202020204" pitchFamily="34" charset="0"/>
                </a:rPr>
                <a:t>&lt;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0.05</a:t>
              </a:r>
              <a:endParaRPr lang="sk-SK" sz="160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42" name="Šípka nadol 41"/>
          <p:cNvSpPr/>
          <p:nvPr/>
        </p:nvSpPr>
        <p:spPr>
          <a:xfrm>
            <a:off x="6487493" y="2612967"/>
            <a:ext cx="123654" cy="215343"/>
          </a:xfrm>
          <a:prstGeom prst="downArrow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4835103"/>
      </p:ext>
    </p:extLst>
  </p:cSld>
  <p:clrMapOvr>
    <a:masterClrMapping/>
  </p:clrMapOvr>
  <p:transition spd="med" advTm="111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ĺžnik 20"/>
          <p:cNvSpPr/>
          <p:nvPr/>
        </p:nvSpPr>
        <p:spPr bwMode="auto">
          <a:xfrm rot="16200000">
            <a:off x="4114799" y="-4114245"/>
            <a:ext cx="914399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DVT in PWH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20" name="Skupina 19"/>
          <p:cNvGrpSpPr/>
          <p:nvPr/>
        </p:nvGrpSpPr>
        <p:grpSpPr>
          <a:xfrm>
            <a:off x="-1" y="6149987"/>
            <a:ext cx="9144000" cy="726717"/>
            <a:chOff x="1" y="6108412"/>
            <a:chExt cx="9144000" cy="726717"/>
          </a:xfrm>
        </p:grpSpPr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6946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just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1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Coppola</a:t>
              </a:r>
              <a:r>
                <a:rPr lang="sk-SK" sz="1300" dirty="0" smtClean="0">
                  <a:latin typeface="Arial Narrow" panose="020B0606020202030204" pitchFamily="34" charset="0"/>
                </a:rPr>
                <a:t> A et al., </a:t>
              </a:r>
              <a:r>
                <a:rPr lang="sk-SK" sz="1300" dirty="0" err="1">
                  <a:latin typeface="Arial Narrow" panose="020B0606020202030204" pitchFamily="34" charset="0"/>
                </a:rPr>
                <a:t>Haemophilia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2012;18:e173-e187; </a:t>
              </a:r>
              <a:r>
                <a:rPr lang="sk-SK" sz="1300" b="1" dirty="0" smtClean="0">
                  <a:latin typeface="Arial Narrow" panose="020B0606020202030204" pitchFamily="34" charset="0"/>
                </a:rPr>
                <a:t>2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Kasper</a:t>
              </a:r>
              <a:r>
                <a:rPr lang="sk-SK" sz="1300" dirty="0" smtClean="0">
                  <a:latin typeface="Arial Narrow" panose="020B0606020202030204" pitchFamily="34" charset="0"/>
                </a:rPr>
                <a:t> CK, </a:t>
              </a:r>
              <a:r>
                <a:rPr lang="sk-SK" sz="1300" dirty="0">
                  <a:latin typeface="Arial Narrow" panose="020B0606020202030204" pitchFamily="34" charset="0"/>
                </a:rPr>
                <a:t>N </a:t>
              </a:r>
              <a:r>
                <a:rPr lang="sk-SK" sz="1300" dirty="0" err="1">
                  <a:latin typeface="Arial Narrow" panose="020B0606020202030204" pitchFamily="34" charset="0"/>
                </a:rPr>
                <a:t>Engl</a:t>
              </a:r>
              <a:r>
                <a:rPr lang="sk-SK" sz="1300" dirty="0">
                  <a:latin typeface="Arial Narrow" panose="020B0606020202030204" pitchFamily="34" charset="0"/>
                </a:rPr>
                <a:t> J Med </a:t>
              </a:r>
              <a:r>
                <a:rPr lang="sk-SK" sz="1300" dirty="0" smtClean="0">
                  <a:latin typeface="Arial Narrow" panose="020B0606020202030204" pitchFamily="34" charset="0"/>
                </a:rPr>
                <a:t>1973;289:160 </a:t>
              </a:r>
            </a:p>
            <a:p>
              <a:pPr algn="just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3 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Rodriguez-Mer-chan</a:t>
              </a:r>
              <a:r>
                <a:rPr lang="sk-SK" sz="1300" dirty="0" smtClean="0">
                  <a:latin typeface="Arial Narrow" panose="020B0606020202030204" pitchFamily="34" charset="0"/>
                </a:rPr>
                <a:t> EC,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Joint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>
                  <a:latin typeface="Arial Narrow" panose="020B0606020202030204" pitchFamily="34" charset="0"/>
                </a:rPr>
                <a:t>Surg</a:t>
              </a:r>
              <a:r>
                <a:rPr lang="sk-SK" sz="1300" dirty="0">
                  <a:latin typeface="Arial Narrow" panose="020B0606020202030204" pitchFamily="34" charset="0"/>
                </a:rPr>
                <a:t> Br </a:t>
              </a:r>
              <a:r>
                <a:rPr lang="sk-SK" sz="1300" dirty="0" smtClean="0">
                  <a:latin typeface="Arial Narrow" panose="020B0606020202030204" pitchFamily="34" charset="0"/>
                </a:rPr>
                <a:t>2007;89:186-8; </a:t>
              </a:r>
              <a:r>
                <a:rPr lang="sk-SK" sz="1300" b="1" dirty="0" smtClean="0">
                  <a:latin typeface="Arial Narrow" panose="020B0606020202030204" pitchFamily="34" charset="0"/>
                </a:rPr>
                <a:t>4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>
                  <a:latin typeface="Arial Narrow" panose="020B0606020202030204" pitchFamily="34" charset="0"/>
                </a:rPr>
                <a:t>Hermans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C et al., </a:t>
              </a:r>
              <a:r>
                <a:rPr lang="en-US" sz="1300" dirty="0" smtClean="0">
                  <a:latin typeface="Arial Narrow" panose="020B0606020202030204" pitchFamily="34" charset="0"/>
                </a:rPr>
                <a:t>J </a:t>
              </a:r>
              <a:r>
                <a:rPr lang="en-US" sz="1300" dirty="0" err="1" smtClean="0">
                  <a:latin typeface="Arial Narrow" panose="020B0606020202030204" pitchFamily="34" charset="0"/>
                </a:rPr>
                <a:t>Thromb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Haemost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2010;8:138-40 </a:t>
              </a:r>
            </a:p>
            <a:p>
              <a:pPr algn="just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5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Cost</a:t>
              </a:r>
              <a:r>
                <a:rPr lang="sk-SK" sz="1300" dirty="0" smtClean="0">
                  <a:latin typeface="Arial Narrow" panose="020B0606020202030204" pitchFamily="34" charset="0"/>
                </a:rPr>
                <a:t> CR,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Journey-cake</a:t>
              </a:r>
              <a:r>
                <a:rPr lang="sk-SK" sz="1300" dirty="0" smtClean="0">
                  <a:latin typeface="Arial Narrow" panose="020B0606020202030204" pitchFamily="34" charset="0"/>
                </a:rPr>
                <a:t> JM,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Haemophilia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2011;17:890-4; </a:t>
              </a:r>
              <a:r>
                <a:rPr lang="sk-SK" sz="1300" b="1" dirty="0" smtClean="0">
                  <a:latin typeface="Arial Narrow" panose="020B0606020202030204" pitchFamily="34" charset="0"/>
                </a:rPr>
                <a:t>6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Nowak-Göttl</a:t>
              </a:r>
              <a:r>
                <a:rPr lang="sk-SK" sz="1300" dirty="0" smtClean="0">
                  <a:latin typeface="Arial Narrow" panose="020B0606020202030204" pitchFamily="34" charset="0"/>
                </a:rPr>
                <a:t> U et al.,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Hämostaseologie</a:t>
              </a:r>
              <a:r>
                <a:rPr lang="sk-SK" sz="1300" dirty="0" smtClean="0">
                  <a:latin typeface="Arial Narrow" panose="020B0606020202030204" pitchFamily="34" charset="0"/>
                </a:rPr>
                <a:t> 2003;23:36-40</a:t>
              </a:r>
            </a:p>
          </p:txBody>
        </p:sp>
        <p:sp>
          <p:nvSpPr>
            <p:cNvPr id="24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735748585"/>
              </p:ext>
            </p:extLst>
          </p:nvPr>
        </p:nvGraphicFramePr>
        <p:xfrm>
          <a:off x="230486" y="1268760"/>
          <a:ext cx="8683027" cy="3565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Skupina 5"/>
          <p:cNvGrpSpPr/>
          <p:nvPr/>
        </p:nvGrpSpPr>
        <p:grpSpPr>
          <a:xfrm>
            <a:off x="269185" y="1949164"/>
            <a:ext cx="5884446" cy="2881698"/>
            <a:chOff x="371453" y="1464483"/>
            <a:chExt cx="5884446" cy="2881698"/>
          </a:xfrm>
        </p:grpSpPr>
        <p:sp>
          <p:nvSpPr>
            <p:cNvPr id="30" name="Rectangle 2"/>
            <p:cNvSpPr>
              <a:spLocks noChangeArrowheads="1"/>
            </p:cNvSpPr>
            <p:nvPr/>
          </p:nvSpPr>
          <p:spPr bwMode="auto">
            <a:xfrm rot="16200000">
              <a:off x="-538619" y="2460344"/>
              <a:ext cx="2160880" cy="3407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600" i="1" dirty="0" err="1" smtClean="0"/>
                <a:t>prevalence</a:t>
              </a:r>
              <a:r>
                <a:rPr lang="sk-SK" sz="1600" i="1" dirty="0" smtClean="0"/>
                <a:t> [%]</a:t>
              </a:r>
              <a:endParaRPr lang="sk-SK" sz="1600" i="1" dirty="0"/>
            </a:p>
          </p:txBody>
        </p:sp>
        <p:grpSp>
          <p:nvGrpSpPr>
            <p:cNvPr id="5" name="Skupina 4"/>
            <p:cNvGrpSpPr/>
            <p:nvPr/>
          </p:nvGrpSpPr>
          <p:grpSpPr>
            <a:xfrm>
              <a:off x="2019162" y="1464483"/>
              <a:ext cx="4236737" cy="2881698"/>
              <a:chOff x="2019162" y="1464483"/>
              <a:chExt cx="4236737" cy="2881698"/>
            </a:xfrm>
          </p:grpSpPr>
          <p:sp>
            <p:nvSpPr>
              <p:cNvPr id="17" name="Obdĺžnik 16"/>
              <p:cNvSpPr/>
              <p:nvPr/>
            </p:nvSpPr>
            <p:spPr>
              <a:xfrm>
                <a:off x="2019162" y="1464483"/>
                <a:ext cx="109805" cy="288169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34" name="Obdĺžnik 33"/>
              <p:cNvSpPr/>
              <p:nvPr/>
            </p:nvSpPr>
            <p:spPr>
              <a:xfrm>
                <a:off x="6132720" y="1512928"/>
                <a:ext cx="123179" cy="28021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</p:grpSp>
      <p:grpSp>
        <p:nvGrpSpPr>
          <p:cNvPr id="3" name="Skupina 2"/>
          <p:cNvGrpSpPr/>
          <p:nvPr/>
        </p:nvGrpSpPr>
        <p:grpSpPr>
          <a:xfrm>
            <a:off x="233816" y="4121565"/>
            <a:ext cx="8580727" cy="1568969"/>
            <a:chOff x="337748" y="3563835"/>
            <a:chExt cx="8362275" cy="1568969"/>
          </a:xfrm>
        </p:grpSpPr>
        <p:sp>
          <p:nvSpPr>
            <p:cNvPr id="25" name="Obdĺžnik 24"/>
            <p:cNvSpPr/>
            <p:nvPr/>
          </p:nvSpPr>
          <p:spPr>
            <a:xfrm flipH="1">
              <a:off x="337748" y="3563835"/>
              <a:ext cx="360040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sk-SK"/>
            </a:p>
          </p:txBody>
        </p:sp>
        <p:sp>
          <p:nvSpPr>
            <p:cNvPr id="2" name="Obdĺžnik 1"/>
            <p:cNvSpPr/>
            <p:nvPr/>
          </p:nvSpPr>
          <p:spPr>
            <a:xfrm>
              <a:off x="697789" y="3717032"/>
              <a:ext cx="127856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meta-analysis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 (</a:t>
              </a: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prospective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) </a:t>
              </a:r>
              <a:r>
                <a:rPr lang="sk-SK" sz="1600" baseline="30000" dirty="0" smtClean="0">
                  <a:cs typeface="Arial" panose="020B0604020202020204" pitchFamily="34" charset="0"/>
                </a:rPr>
                <a:t>1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400" b="1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5168 PWH 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severe: 4402</a:t>
              </a:r>
            </a:p>
          </p:txBody>
        </p:sp>
        <p:sp>
          <p:nvSpPr>
            <p:cNvPr id="28" name="Obdĺžnik 27"/>
            <p:cNvSpPr/>
            <p:nvPr/>
          </p:nvSpPr>
          <p:spPr>
            <a:xfrm>
              <a:off x="2093660" y="3717032"/>
              <a:ext cx="127380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retrospective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sk-SK" sz="1600" baseline="30000" dirty="0" smtClean="0">
                  <a:cs typeface="Arial" panose="020B0604020202020204" pitchFamily="34" charset="0"/>
                </a:rPr>
                <a:t>2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400" b="1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72 HB 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major </a:t>
              </a:r>
              <a:r>
                <a:rPr lang="sk-SK" sz="1600" b="1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surgery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bdĺžnik 28"/>
            <p:cNvSpPr/>
            <p:nvPr/>
          </p:nvSpPr>
          <p:spPr>
            <a:xfrm>
              <a:off x="3360152" y="3717032"/>
              <a:ext cx="1340933" cy="1415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retrospective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sk-SK" sz="1600" baseline="30000" dirty="0" smtClean="0">
                  <a:cs typeface="Arial" panose="020B0604020202020204" pitchFamily="34" charset="0"/>
                </a:rPr>
                <a:t>3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400" b="1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30 PWH </a:t>
              </a:r>
            </a:p>
            <a:p>
              <a:pPr>
                <a:spcBef>
                  <a:spcPts val="0"/>
                </a:spcBef>
                <a:buNone/>
              </a:pPr>
              <a:r>
                <a:rPr lang="sk-SK" sz="1600" b="1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total</a:t>
              </a: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sk-SK" sz="1600" b="1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knee</a:t>
              </a: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sk-SK" sz="1600" b="1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replacement</a:t>
              </a:r>
              <a:endParaRPr lang="sk-SK" sz="400" b="1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31 </a:t>
              </a:r>
              <a:r>
                <a:rPr lang="sk-SK" sz="14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(24-42) </a:t>
              </a: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ys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bdĺžnik 30"/>
            <p:cNvSpPr/>
            <p:nvPr/>
          </p:nvSpPr>
          <p:spPr>
            <a:xfrm>
              <a:off x="4731331" y="3711150"/>
              <a:ext cx="130104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prospective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sk-SK" sz="1600" baseline="30000" dirty="0" smtClean="0">
                  <a:cs typeface="Arial" panose="020B0604020202020204" pitchFamily="34" charset="0"/>
                </a:rPr>
                <a:t>4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400" b="1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20 PWH        major </a:t>
              </a:r>
              <a:r>
                <a:rPr lang="sk-SK" sz="1600" b="1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surgery</a:t>
              </a:r>
              <a:endParaRPr lang="sk-SK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400" b="1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43 </a:t>
              </a:r>
              <a:r>
                <a:rPr lang="sk-SK" sz="14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(18-74) </a:t>
              </a: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ys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Obdĺžnik 31"/>
            <p:cNvSpPr/>
            <p:nvPr/>
          </p:nvSpPr>
          <p:spPr>
            <a:xfrm>
              <a:off x="7316482" y="3711150"/>
              <a:ext cx="138354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retrospective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sk-SK" sz="1600" baseline="30000" dirty="0" smtClean="0">
                  <a:cs typeface="Arial" panose="020B0604020202020204" pitchFamily="34" charset="0"/>
                </a:rPr>
                <a:t>6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400" b="1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25 PWH       </a:t>
              </a:r>
              <a:r>
                <a:rPr lang="sk-SK" sz="1600" b="1" dirty="0" smtClean="0">
                  <a:latin typeface="Arial"/>
                  <a:cs typeface="Arial"/>
                </a:rPr>
                <a:t>'</a:t>
              </a:r>
              <a:r>
                <a:rPr lang="sk-SK" sz="1600" b="1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tunneled</a:t>
              </a:r>
              <a:r>
                <a:rPr lang="sk-SK" sz="1600" b="1" dirty="0" smtClean="0">
                  <a:latin typeface="Arial"/>
                  <a:cs typeface="Arial"/>
                </a:rPr>
                <a:t>' </a:t>
              </a: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CVD</a:t>
              </a:r>
              <a:endParaRPr lang="sk-SK" sz="400" b="1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bdĺžnik 32"/>
            <p:cNvSpPr/>
            <p:nvPr/>
          </p:nvSpPr>
          <p:spPr>
            <a:xfrm>
              <a:off x="6036818" y="3717032"/>
              <a:ext cx="132227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rPr lang="sk-SK" sz="16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retrospective</a:t>
              </a:r>
              <a:r>
                <a:rPr lang="sk-SK" sz="16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sk-SK" sz="1600" baseline="30000" dirty="0" smtClean="0">
                  <a:cs typeface="Arial" panose="020B0604020202020204" pitchFamily="34" charset="0"/>
                </a:rPr>
                <a:t>5</a:t>
              </a:r>
              <a:endParaRPr lang="sk-SK" sz="16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endParaRPr lang="sk-SK" sz="400" b="1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sk-SK" sz="1600" b="1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36 PWH</a:t>
              </a:r>
              <a:endParaRPr lang="sk-SK" sz="400" b="1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0"/>
                </a:spcBef>
                <a:buNone/>
              </a:pPr>
              <a:r>
                <a:rPr lang="en-US" sz="1600" dirty="0" smtClean="0">
                  <a:latin typeface="Arial Narrow" panose="020B0606020202030204" pitchFamily="34" charset="0"/>
                </a:rPr>
                <a:t>25 </a:t>
              </a:r>
              <a:r>
                <a:rPr lang="en-US" sz="1400" dirty="0" smtClean="0">
                  <a:latin typeface="Arial Narrow" panose="020B0606020202030204" pitchFamily="34" charset="0"/>
                </a:rPr>
                <a:t>(3–189</a:t>
              </a:r>
              <a:r>
                <a:rPr lang="sk-SK" sz="1400" dirty="0" smtClean="0">
                  <a:latin typeface="Arial Narrow" panose="020B0606020202030204" pitchFamily="34" charset="0"/>
                </a:rPr>
                <a:t>) </a:t>
              </a:r>
              <a:r>
                <a:rPr lang="sk-SK" sz="1600" dirty="0" smtClean="0">
                  <a:latin typeface="Arial Narrow" panose="020B0606020202030204" pitchFamily="34" charset="0"/>
                </a:rPr>
                <a:t>m.</a:t>
              </a:r>
              <a:endParaRPr lang="sk-SK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Skupina 35"/>
          <p:cNvGrpSpPr/>
          <p:nvPr/>
        </p:nvGrpSpPr>
        <p:grpSpPr>
          <a:xfrm>
            <a:off x="1022498" y="2181959"/>
            <a:ext cx="7503248" cy="2037998"/>
            <a:chOff x="2851649" y="987863"/>
            <a:chExt cx="7503248" cy="2037998"/>
          </a:xfrm>
        </p:grpSpPr>
        <p:sp>
          <p:nvSpPr>
            <p:cNvPr id="45" name="Zaoblený obdĺžnik 44"/>
            <p:cNvSpPr/>
            <p:nvPr/>
          </p:nvSpPr>
          <p:spPr>
            <a:xfrm>
              <a:off x="2851649" y="2556439"/>
              <a:ext cx="609584" cy="469422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46" name="Zaoblený obdĺžnik 45"/>
            <p:cNvSpPr/>
            <p:nvPr/>
          </p:nvSpPr>
          <p:spPr>
            <a:xfrm>
              <a:off x="8186194" y="987863"/>
              <a:ext cx="2168703" cy="2037998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693768" y="1591006"/>
            <a:ext cx="8156684" cy="389799"/>
            <a:chOff x="749499" y="1116594"/>
            <a:chExt cx="8156684" cy="389799"/>
          </a:xfrm>
        </p:grpSpPr>
        <p:sp>
          <p:nvSpPr>
            <p:cNvPr id="48" name="Obdĺžnik 47"/>
            <p:cNvSpPr/>
            <p:nvPr/>
          </p:nvSpPr>
          <p:spPr>
            <a:xfrm>
              <a:off x="749499" y="1130297"/>
              <a:ext cx="121147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sk-SK" sz="1800" dirty="0" err="1" smtClean="0">
                  <a:latin typeface="AdvTT5235d5a9"/>
                </a:rPr>
                <a:t>all</a:t>
              </a:r>
              <a:endParaRPr lang="sk-SK" sz="1800" dirty="0"/>
            </a:p>
          </p:txBody>
        </p:sp>
        <p:sp>
          <p:nvSpPr>
            <p:cNvPr id="49" name="Obdĺžnik 48"/>
            <p:cNvSpPr/>
            <p:nvPr/>
          </p:nvSpPr>
          <p:spPr>
            <a:xfrm>
              <a:off x="2164388" y="1116594"/>
              <a:ext cx="39931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sk-SK" sz="1800" dirty="0" err="1" smtClean="0">
                  <a:latin typeface="AdvTT5235d5a9"/>
                </a:rPr>
                <a:t>orthopaedic</a:t>
              </a:r>
              <a:r>
                <a:rPr lang="sk-SK" sz="1800" dirty="0" smtClean="0">
                  <a:latin typeface="AdvTT5235d5a9"/>
                </a:rPr>
                <a:t> </a:t>
              </a:r>
              <a:r>
                <a:rPr lang="sk-SK" sz="1800" dirty="0" err="1" smtClean="0">
                  <a:latin typeface="AdvTT5235d5a9"/>
                </a:rPr>
                <a:t>surgery</a:t>
              </a:r>
              <a:endParaRPr lang="sk-SK" sz="1800" dirty="0"/>
            </a:p>
          </p:txBody>
        </p:sp>
        <p:sp>
          <p:nvSpPr>
            <p:cNvPr id="50" name="Obdĺžnik 49"/>
            <p:cNvSpPr/>
            <p:nvPr/>
          </p:nvSpPr>
          <p:spPr>
            <a:xfrm>
              <a:off x="6243608" y="1137061"/>
              <a:ext cx="266257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sk-SK" sz="1800" dirty="0" smtClean="0">
                  <a:latin typeface="AdvTT5235d5a9"/>
                </a:rPr>
                <a:t>CVD</a:t>
              </a:r>
              <a:endParaRPr lang="sk-SK" sz="1800" dirty="0"/>
            </a:p>
          </p:txBody>
        </p:sp>
      </p:grpSp>
      <p:sp>
        <p:nvSpPr>
          <p:cNvPr id="4" name="Obdĺžnik 3"/>
          <p:cNvSpPr/>
          <p:nvPr/>
        </p:nvSpPr>
        <p:spPr>
          <a:xfrm>
            <a:off x="6847981" y="5658400"/>
            <a:ext cx="20024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CVD, </a:t>
            </a:r>
            <a:r>
              <a:rPr lang="sk-SK" sz="1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central</a:t>
            </a: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4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venous</a:t>
            </a:r>
            <a:r>
              <a:rPr lang="sk-SK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device</a:t>
            </a:r>
            <a:endParaRPr lang="sk-SK"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3578845"/>
      </p:ext>
    </p:extLst>
  </p:cSld>
  <p:clrMapOvr>
    <a:masterClrMapping/>
  </p:clrMapOvr>
  <p:transition spd="med" advTm="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 bwMode="auto">
          <a:xfrm rot="16200000">
            <a:off x="1598493" y="-685522"/>
            <a:ext cx="5943044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en-GB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err="1" smtClean="0">
                <a:latin typeface="Calligraph421 BT"/>
              </a:rPr>
              <a:t>epidemiology</a:t>
            </a:r>
            <a:r>
              <a:rPr lang="sk-SK" sz="3200" b="1" dirty="0" smtClean="0">
                <a:latin typeface="Calligraph421 BT"/>
              </a:rPr>
              <a:t> of TE </a:t>
            </a:r>
            <a:r>
              <a:rPr lang="sk-SK" sz="3200" b="1" dirty="0" err="1" smtClean="0">
                <a:latin typeface="Calligraph421 BT"/>
              </a:rPr>
              <a:t>events</a:t>
            </a:r>
            <a:r>
              <a:rPr lang="sk-SK" sz="3200" b="1" dirty="0" smtClean="0">
                <a:latin typeface="Calligraph421 BT"/>
              </a:rPr>
              <a:t> in PWH: </a:t>
            </a:r>
            <a:r>
              <a:rPr lang="sk-SK" sz="3200" b="1" dirty="0" err="1" smtClean="0">
                <a:latin typeface="Calligraph421 BT"/>
              </a:rPr>
              <a:t>summary</a:t>
            </a:r>
            <a:endParaRPr lang="sk-SK" sz="3200" b="1" dirty="0">
              <a:latin typeface="Calligraph421 BT"/>
            </a:endParaRP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287524" y="1423175"/>
            <a:ext cx="8568952" cy="4926606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marL="176213" indent="-176213" algn="l">
              <a:lnSpc>
                <a:spcPct val="130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data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on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arterial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events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in PWH 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are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limited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and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conflicting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but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the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thromboses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do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not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seem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to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be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significantly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  <a:sym typeface="Wingdings 3"/>
              </a:rPr>
              <a:t></a:t>
            </a:r>
            <a:r>
              <a:rPr lang="sk-SK" sz="2000" dirty="0" smtClean="0"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in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comparison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to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the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general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population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          </a:t>
            </a:r>
          </a:p>
          <a:p>
            <a:pPr marL="176213" indent="-176213" algn="l">
              <a:lnSpc>
                <a:spcPct val="130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VTE in PWH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rare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with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a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possible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exception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of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patients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with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CVD</a:t>
            </a:r>
            <a:r>
              <a:rPr lang="en-US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endParaRPr lang="sk-SK" sz="20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76213" indent="-176213" algn="l">
              <a:lnSpc>
                <a:spcPct val="130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CAD and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ischaemic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stroke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in PWH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increased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with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age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(&gt;</a:t>
            </a:r>
            <a:r>
              <a:rPr lang="sk-SK" sz="2000" dirty="0" smtClean="0"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50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years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)               in a trend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similar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for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the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general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population</a:t>
            </a:r>
            <a:endParaRPr lang="sk-SK" sz="2000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76213" indent="-176213" algn="l">
              <a:lnSpc>
                <a:spcPct val="130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severe,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but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not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mild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and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moderate</a:t>
            </a:r>
            <a:r>
              <a:rPr lang="sk-SK" sz="2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>
                <a:solidFill>
                  <a:srgbClr val="FF0000"/>
                </a:solidFill>
                <a:cs typeface="Arial" panose="020B0604020202020204" pitchFamily="34" charset="0"/>
              </a:rPr>
              <a:t>haemophilias</a:t>
            </a:r>
            <a:r>
              <a:rPr lang="sk-SK" sz="2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>
                <a:solidFill>
                  <a:schemeClr val="bg1"/>
                </a:solidFill>
                <a:cs typeface="Arial" panose="020B0604020202020204" pitchFamily="34" charset="0"/>
              </a:rPr>
              <a:t>are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associated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                   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with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  <a:sym typeface="Wingdings 3"/>
              </a:rPr>
              <a:t>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prevalence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of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arterial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events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(MI,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ischaemic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stroke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</a:p>
          <a:p>
            <a:pPr marL="176213" indent="-176213" algn="just">
              <a:lnSpc>
                <a:spcPct val="130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presence</a:t>
            </a:r>
            <a:r>
              <a:rPr lang="sk-SK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 of 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CVD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seems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not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to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be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influenced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by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haemophilia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severity</a:t>
            </a:r>
            <a:r>
              <a:rPr lang="sk-SK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endParaRPr lang="sk-SK" sz="300" i="1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925229"/>
      </p:ext>
    </p:extLst>
  </p:cSld>
  <p:clrMapOvr>
    <a:masterClrMapping/>
  </p:clrMapOvr>
  <p:transition spd="med" advTm="111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dĺžnik 34"/>
          <p:cNvSpPr/>
          <p:nvPr/>
        </p:nvSpPr>
        <p:spPr>
          <a:xfrm>
            <a:off x="5384894" y="1628800"/>
            <a:ext cx="3507586" cy="439248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pSp>
        <p:nvGrpSpPr>
          <p:cNvPr id="30" name="Skupina 29"/>
          <p:cNvGrpSpPr/>
          <p:nvPr/>
        </p:nvGrpSpPr>
        <p:grpSpPr>
          <a:xfrm>
            <a:off x="-1" y="6313291"/>
            <a:ext cx="9144000" cy="526663"/>
            <a:chOff x="1" y="6108412"/>
            <a:chExt cx="9144000" cy="526663"/>
          </a:xfrm>
        </p:grpSpPr>
        <p:sp>
          <p:nvSpPr>
            <p:cNvPr id="31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494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ts val="0"/>
                </a:spcBef>
                <a:buNone/>
              </a:pPr>
              <a:r>
                <a:rPr lang="sk-SK" sz="1300" dirty="0" err="1" smtClean="0">
                  <a:latin typeface="Arial Narrow" panose="020B0606020202030204" pitchFamily="34" charset="0"/>
                </a:rPr>
                <a:t>Ruiz-Sáez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>
                  <a:latin typeface="Arial Narrow" panose="020B0606020202030204" pitchFamily="34" charset="0"/>
                </a:rPr>
                <a:t>A. </a:t>
              </a:r>
              <a:r>
                <a:rPr lang="en-US" sz="1300" dirty="0">
                  <a:latin typeface="Arial Narrow" panose="020B0606020202030204" pitchFamily="34" charset="0"/>
                </a:rPr>
                <a:t>Hematology 2012</a:t>
              </a:r>
              <a:r>
                <a:rPr lang="sk-SK" sz="1300" dirty="0">
                  <a:latin typeface="Arial Narrow" panose="020B0606020202030204" pitchFamily="34" charset="0"/>
                </a:rPr>
                <a:t>;</a:t>
              </a:r>
              <a:r>
                <a:rPr lang="en-US" sz="1300" dirty="0">
                  <a:latin typeface="Arial Narrow" panose="020B0606020202030204" pitchFamily="34" charset="0"/>
                </a:rPr>
                <a:t>17</a:t>
              </a:r>
              <a:r>
                <a:rPr lang="sk-SK" sz="1300" dirty="0">
                  <a:latin typeface="Arial Narrow" panose="020B0606020202030204" pitchFamily="34" charset="0"/>
                </a:rPr>
                <a:t>(</a:t>
              </a:r>
              <a:r>
                <a:rPr lang="en-US" sz="1300" dirty="0" err="1">
                  <a:latin typeface="Arial Narrow" panose="020B0606020202030204" pitchFamily="34" charset="0"/>
                </a:rPr>
                <a:t>Suppl</a:t>
              </a:r>
              <a:r>
                <a:rPr lang="sk-SK" sz="1300" dirty="0">
                  <a:latin typeface="Arial Narrow" panose="020B0606020202030204" pitchFamily="34" charset="0"/>
                </a:rPr>
                <a:t>.</a:t>
              </a:r>
              <a:r>
                <a:rPr lang="en-US" sz="1300" dirty="0">
                  <a:latin typeface="Arial Narrow" panose="020B0606020202030204" pitchFamily="34" charset="0"/>
                </a:rPr>
                <a:t> 1</a:t>
              </a:r>
              <a:r>
                <a:rPr lang="sk-SK" sz="1300" dirty="0">
                  <a:latin typeface="Arial Narrow" panose="020B0606020202030204" pitchFamily="34" charset="0"/>
                </a:rPr>
                <a:t>)</a:t>
              </a:r>
              <a:r>
                <a:rPr lang="en-US" sz="1300" dirty="0">
                  <a:latin typeface="Arial Narrow" panose="020B0606020202030204" pitchFamily="34" charset="0"/>
                </a:rPr>
                <a:t>:156-8</a:t>
              </a:r>
              <a:r>
                <a:rPr lang="sk-SK" sz="1300" dirty="0">
                  <a:latin typeface="Arial Narrow" panose="020B0606020202030204" pitchFamily="34" charset="0"/>
                </a:rPr>
                <a:t>;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Sharathkumar</a:t>
              </a:r>
              <a:r>
                <a:rPr lang="sk-SK" sz="1300" dirty="0" smtClean="0">
                  <a:latin typeface="Arial Narrow" panose="020B0606020202030204" pitchFamily="34" charset="0"/>
                </a:rPr>
                <a:t> AA et al.,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Haemophilia</a:t>
              </a:r>
              <a:r>
                <a:rPr lang="sk-SK" sz="1300" dirty="0" smtClean="0">
                  <a:latin typeface="Arial Narrow" panose="020B0606020202030204" pitchFamily="34" charset="0"/>
                </a:rPr>
                <a:t> 2011;17:597-604  </a:t>
              </a:r>
            </a:p>
            <a:p>
              <a:pPr algn="l">
                <a:spcBef>
                  <a:spcPts val="0"/>
                </a:spcBef>
                <a:buNone/>
              </a:pPr>
              <a:r>
                <a:rPr lang="sk-SK" sz="1300" dirty="0" err="1" smtClean="0">
                  <a:latin typeface="Arial Narrow" panose="020B0606020202030204" pitchFamily="34" charset="0"/>
                </a:rPr>
                <a:t>Berntorp</a:t>
              </a:r>
              <a:r>
                <a:rPr lang="sk-SK" sz="1300" dirty="0" smtClean="0">
                  <a:latin typeface="Arial Narrow" panose="020B0606020202030204" pitchFamily="34" charset="0"/>
                </a:rPr>
                <a:t> E, </a:t>
              </a:r>
              <a:r>
                <a:rPr lang="sk-SK" sz="1300" dirty="0" err="1" smtClean="0">
                  <a:latin typeface="Arial Narrow" panose="020B0606020202030204" pitchFamily="34" charset="0"/>
                </a:rPr>
                <a:t>Minerva</a:t>
              </a:r>
              <a:r>
                <a:rPr lang="sk-SK" sz="1300" dirty="0" smtClean="0">
                  <a:latin typeface="Arial Narrow" panose="020B0606020202030204" pitchFamily="34" charset="0"/>
                </a:rPr>
                <a:t> Med 2013;104:169-73 </a:t>
              </a:r>
              <a:endParaRPr lang="en-US" sz="1300" dirty="0">
                <a:latin typeface="Arial Narrow" panose="020B0606020202030204" pitchFamily="34" charset="0"/>
              </a:endParaRPr>
            </a:p>
          </p:txBody>
        </p:sp>
        <p:sp>
          <p:nvSpPr>
            <p:cNvPr id="32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1" name="Obdĺžnik 20"/>
          <p:cNvSpPr/>
          <p:nvPr/>
        </p:nvSpPr>
        <p:spPr bwMode="auto">
          <a:xfrm rot="16200000">
            <a:off x="4114799" y="-4114245"/>
            <a:ext cx="914399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latin typeface="Calligraph421 BT"/>
              </a:rPr>
              <a:t>possible</a:t>
            </a: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latin typeface="Calligraph421 BT"/>
              </a:rPr>
              <a:t>causes</a:t>
            </a: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of </a:t>
            </a:r>
            <a:r>
              <a:rPr lang="sk-SK" sz="3200" b="1" dirty="0" err="1" smtClean="0">
                <a:solidFill>
                  <a:schemeClr val="bg1"/>
                </a:solidFill>
                <a:latin typeface="Calligraph421 BT"/>
              </a:rPr>
              <a:t>thrombosis</a:t>
            </a: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in PWH</a:t>
            </a:r>
            <a:endParaRPr lang="sk-SK" sz="3200" b="1" dirty="0">
              <a:solidFill>
                <a:schemeClr val="bg1"/>
              </a:solidFill>
              <a:latin typeface="Calligraph421 BT"/>
            </a:endParaRPr>
          </a:p>
        </p:txBody>
      </p:sp>
      <p:grpSp>
        <p:nvGrpSpPr>
          <p:cNvPr id="38" name="Skupina 37"/>
          <p:cNvGrpSpPr/>
          <p:nvPr/>
        </p:nvGrpSpPr>
        <p:grpSpPr>
          <a:xfrm>
            <a:off x="179511" y="1641366"/>
            <a:ext cx="3294273" cy="4541316"/>
            <a:chOff x="179511" y="1641366"/>
            <a:chExt cx="3294273" cy="4541316"/>
          </a:xfrm>
        </p:grpSpPr>
        <p:sp>
          <p:nvSpPr>
            <p:cNvPr id="37" name="Obdĺžnik 36"/>
            <p:cNvSpPr/>
            <p:nvPr/>
          </p:nvSpPr>
          <p:spPr>
            <a:xfrm>
              <a:off x="179511" y="1641366"/>
              <a:ext cx="3294273" cy="43924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179511" y="1771020"/>
              <a:ext cx="3294273" cy="441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r>
                <a:rPr lang="sk-SK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  <a:r>
                <a:rPr lang="sk-SK" sz="2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traditional</a:t>
              </a:r>
              <a:r>
                <a:rPr lang="sk-SK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' risk </a:t>
              </a:r>
              <a:r>
                <a:rPr lang="sk-SK" sz="22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factors</a:t>
              </a:r>
              <a:r>
                <a:rPr lang="sk-SK" sz="2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174625" indent="-174625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endParaRPr lang="sk-SK" sz="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4625" indent="-174625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endParaRPr lang="sk-SK" sz="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4625" indent="-174625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r>
                <a:rPr lang="sk-SK" sz="2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for</a:t>
              </a:r>
              <a:r>
                <a:rPr lang="sk-SK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ATS / CAD</a:t>
              </a:r>
            </a:p>
            <a:p>
              <a:pPr marL="347663" lvl="1" indent="-173038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r>
                <a:rPr lang="sk-SK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smoking</a:t>
              </a:r>
            </a:p>
            <a:p>
              <a:pPr marL="347663" lvl="1" indent="-173038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r>
                <a:rPr lang="sk-SK" sz="2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obesity</a:t>
              </a:r>
              <a:endParaRPr lang="sk-SK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7663" lvl="1" indent="-173038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r>
                <a:rPr lang="sk-SK" sz="2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arterial</a:t>
              </a:r>
              <a:r>
                <a:rPr lang="sk-SK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hypertension</a:t>
              </a:r>
              <a:endParaRPr lang="sk-SK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7663" lvl="1" indent="-173038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r>
                <a:rPr lang="sk-SK" sz="2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metabolic</a:t>
              </a:r>
              <a:r>
                <a:rPr lang="sk-SK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k-SK" sz="2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disorders</a:t>
              </a:r>
              <a:r>
                <a:rPr lang="sk-SK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174625" lvl="1" indent="273050" eaLnBrk="1" hangingPunct="1">
                <a:lnSpc>
                  <a:spcPct val="11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r>
                <a:rPr lang="sk-SK" sz="20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DM</a:t>
              </a:r>
            </a:p>
            <a:p>
              <a:pPr marL="174625" lvl="1" indent="273050" eaLnBrk="1" hangingPunct="1">
                <a:lnSpc>
                  <a:spcPct val="11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r>
                <a:rPr lang="sk-SK" sz="2000" dirty="0" err="1" smtClean="0">
                  <a:latin typeface="Arial Narrow" panose="020B0606020202030204" pitchFamily="34" charset="0"/>
                  <a:cs typeface="Arial" panose="020B0604020202020204" pitchFamily="34" charset="0"/>
                </a:rPr>
                <a:t>dyslipidemia</a:t>
              </a:r>
              <a:endParaRPr lang="sk-SK" sz="2000" dirty="0" smtClean="0"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 marL="174625" lvl="1" indent="273050" eaLnBrk="1" hangingPunct="1">
                <a:lnSpc>
                  <a:spcPct val="110000"/>
                </a:lnSpc>
                <a:spcBef>
                  <a:spcPts val="0"/>
                </a:spcBef>
                <a:buClrTx/>
                <a:buSzTx/>
                <a:buNone/>
                <a:defRPr/>
              </a:pPr>
              <a:r>
                <a:rPr lang="sk-SK" sz="2000" dirty="0" smtClean="0">
                  <a:latin typeface="Arial Narrow" panose="020B0606020202030204" pitchFamily="34" charset="0"/>
                  <a:cs typeface="Arial" panose="020B0604020202020204" pitchFamily="34" charset="0"/>
                  <a:sym typeface="Wingdings 3"/>
                </a:rPr>
                <a:t> </a:t>
              </a:r>
              <a:r>
                <a:rPr lang="sk-SK" sz="2000" dirty="0" smtClean="0">
                  <a:latin typeface="Arial Narrow" panose="020B0606020202030204" pitchFamily="34" charset="0"/>
                  <a:cs typeface="Arial" panose="020B0604020202020204" pitchFamily="34" charset="0"/>
                </a:rPr>
                <a:t>cholesterol</a:t>
              </a:r>
            </a:p>
            <a:p>
              <a:pPr marL="174625" indent="-174625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endParaRPr lang="sk-SK" sz="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4625" indent="-174625" eaLnBrk="1" hangingPunct="1">
                <a:lnSpc>
                  <a:spcPct val="120000"/>
                </a:lnSpc>
                <a:spcBef>
                  <a:spcPts val="0"/>
                </a:spcBef>
                <a:buClrTx/>
                <a:buSzTx/>
                <a:buFont typeface="Wingdings" panose="05000000000000000000" pitchFamily="2" charset="2"/>
                <a:buChar char="§"/>
                <a:defRPr/>
              </a:pPr>
              <a:r>
                <a:rPr lang="sk-SK" sz="2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trombophilia</a:t>
              </a:r>
              <a:endParaRPr lang="sk-SK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384894" y="1779952"/>
            <a:ext cx="3507586" cy="440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sk-SK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risk </a:t>
            </a:r>
            <a:r>
              <a:rPr lang="sk-SK" sz="2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endParaRPr lang="sk-SK" sz="2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endParaRPr lang="sk-SK" sz="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intensive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substitution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therapy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 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FVIII) </a:t>
            </a: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endParaRPr lang="sk-SK" sz="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bypassing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agent </a:t>
            </a: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therapy</a:t>
            </a:r>
            <a:endParaRPr lang="sk-SK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endParaRPr lang="sk-SK" sz="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-term </a:t>
            </a: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CVD</a:t>
            </a: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endParaRPr lang="sk-SK" sz="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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mobility </a:t>
            </a: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  </a:t>
            </a: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haemophilic</a:t>
            </a:r>
            <a:r>
              <a:rPr lang="sk-SK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arthropathy</a:t>
            </a:r>
            <a:endParaRPr lang="sk-SK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indent="-174625"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anose="05000000000000000000" pitchFamily="2" charset="2"/>
              <a:buChar char="§"/>
              <a:defRPr/>
            </a:pPr>
            <a:endParaRPr lang="sk-S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Wingdings" pitchFamily="2" charset="2"/>
              <a:buNone/>
              <a:defRPr/>
            </a:pPr>
            <a:endParaRPr lang="sk-SK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3482101" y="1641366"/>
            <a:ext cx="1894476" cy="826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lnSpc>
                <a:spcPct val="114000"/>
              </a:lnSpc>
              <a:buClrTx/>
              <a:buSzTx/>
              <a:buNone/>
              <a:defRPr/>
            </a:pPr>
            <a:r>
              <a:rPr lang="sk-SK" sz="2000" b="1" dirty="0" err="1" smtClean="0"/>
              <a:t>multifactorial</a:t>
            </a:r>
            <a:r>
              <a:rPr lang="sk-SK" sz="2000" b="1" dirty="0" smtClean="0"/>
              <a:t> </a:t>
            </a:r>
          </a:p>
          <a:p>
            <a:pPr marL="0" indent="0" eaLnBrk="1" hangingPunct="1">
              <a:lnSpc>
                <a:spcPct val="114000"/>
              </a:lnSpc>
              <a:buClrTx/>
              <a:buSzTx/>
              <a:buNone/>
              <a:defRPr/>
            </a:pPr>
            <a:r>
              <a:rPr lang="sk-SK" sz="2000" b="1" dirty="0" err="1" smtClean="0"/>
              <a:t>pathogenesis</a:t>
            </a:r>
            <a:endParaRPr lang="sk-SK" sz="2000" b="1" dirty="0"/>
          </a:p>
        </p:txBody>
      </p:sp>
      <p:grpSp>
        <p:nvGrpSpPr>
          <p:cNvPr id="7" name="Skupina 6"/>
          <p:cNvGrpSpPr/>
          <p:nvPr/>
        </p:nvGrpSpPr>
        <p:grpSpPr>
          <a:xfrm>
            <a:off x="171194" y="2336253"/>
            <a:ext cx="3302590" cy="3330760"/>
            <a:chOff x="171482" y="2616053"/>
            <a:chExt cx="3176382" cy="3330760"/>
          </a:xfrm>
        </p:grpSpPr>
        <p:sp>
          <p:nvSpPr>
            <p:cNvPr id="33" name="Zaoblený obdĺžnik 32"/>
            <p:cNvSpPr/>
            <p:nvPr/>
          </p:nvSpPr>
          <p:spPr>
            <a:xfrm>
              <a:off x="178727" y="2616053"/>
              <a:ext cx="3169137" cy="365805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41" name="Zaoblený obdĺžnik 40"/>
            <p:cNvSpPr/>
            <p:nvPr/>
          </p:nvSpPr>
          <p:spPr>
            <a:xfrm>
              <a:off x="171482" y="5581008"/>
              <a:ext cx="3169137" cy="365805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16498954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af 13"/>
          <p:cNvGraphicFramePr/>
          <p:nvPr>
            <p:extLst>
              <p:ext uri="{D42A27DB-BD31-4B8C-83A1-F6EECF244321}">
                <p14:modId xmlns:p14="http://schemas.microsoft.com/office/powerpoint/2010/main" val="949483827"/>
              </p:ext>
            </p:extLst>
          </p:nvPr>
        </p:nvGraphicFramePr>
        <p:xfrm>
          <a:off x="33921" y="1451948"/>
          <a:ext cx="4651343" cy="3565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0" name="Skupina 29"/>
          <p:cNvGrpSpPr/>
          <p:nvPr/>
        </p:nvGrpSpPr>
        <p:grpSpPr>
          <a:xfrm>
            <a:off x="0" y="6328922"/>
            <a:ext cx="9144000" cy="526663"/>
            <a:chOff x="1" y="6108412"/>
            <a:chExt cx="9144000" cy="526663"/>
          </a:xfrm>
        </p:grpSpPr>
        <p:sp>
          <p:nvSpPr>
            <p:cNvPr id="31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494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l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1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en-US" sz="1300" dirty="0">
                  <a:latin typeface="Arial Narrow" panose="020B0606020202030204" pitchFamily="34" charset="0"/>
                </a:rPr>
                <a:t>Wang</a:t>
              </a:r>
              <a:r>
                <a:rPr lang="sk-SK" sz="1300" dirty="0">
                  <a:latin typeface="Arial Narrow" panose="020B0606020202030204" pitchFamily="34" charset="0"/>
                </a:rPr>
                <a:t> J</a:t>
              </a:r>
              <a:r>
                <a:rPr lang="en-US" sz="1300" dirty="0">
                  <a:latin typeface="Arial Narrow" panose="020B0606020202030204" pitchFamily="34" charset="0"/>
                </a:rPr>
                <a:t> et al., </a:t>
              </a:r>
              <a:r>
                <a:rPr lang="en-US" sz="1300" dirty="0" err="1">
                  <a:latin typeface="Arial Narrow" panose="020B0606020202030204" pitchFamily="34" charset="0"/>
                </a:rPr>
                <a:t>Thromb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err="1">
                  <a:latin typeface="Arial Narrow" panose="020B0606020202030204" pitchFamily="34" charset="0"/>
                </a:rPr>
                <a:t>Res</a:t>
              </a:r>
              <a:r>
                <a:rPr lang="sk-SK" sz="1300" dirty="0">
                  <a:latin typeface="Arial Narrow" panose="020B0606020202030204" pitchFamily="34" charset="0"/>
                </a:rPr>
                <a:t> 2015;135:502–7; </a:t>
              </a:r>
              <a:r>
                <a:rPr lang="sk-SK" sz="1300" b="1" dirty="0" smtClean="0">
                  <a:latin typeface="Arial Narrow" panose="020B0606020202030204" pitchFamily="34" charset="0"/>
                </a:rPr>
                <a:t>2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sz="1300" dirty="0" err="1">
                  <a:latin typeface="Arial Narrow" panose="020B0606020202030204" pitchFamily="34" charset="0"/>
                </a:rPr>
                <a:t>Sharathkumar</a:t>
              </a:r>
              <a:r>
                <a:rPr lang="sk-SK" sz="1300" dirty="0">
                  <a:latin typeface="Arial Narrow" panose="020B0606020202030204" pitchFamily="34" charset="0"/>
                </a:rPr>
                <a:t> AA et al., </a:t>
              </a:r>
              <a:r>
                <a:rPr lang="sk-SK" sz="1300" dirty="0" err="1">
                  <a:latin typeface="Arial Narrow" panose="020B0606020202030204" pitchFamily="34" charset="0"/>
                </a:rPr>
                <a:t>Haemophilia</a:t>
              </a:r>
              <a:r>
                <a:rPr lang="sk-SK" sz="1300" dirty="0">
                  <a:latin typeface="Arial Narrow" panose="020B0606020202030204" pitchFamily="34" charset="0"/>
                </a:rPr>
                <a:t> </a:t>
              </a:r>
              <a:r>
                <a:rPr lang="sk-SK" sz="1300" dirty="0" smtClean="0">
                  <a:latin typeface="Arial Narrow" panose="020B0606020202030204" pitchFamily="34" charset="0"/>
                </a:rPr>
                <a:t>2011;17:597–604</a:t>
              </a:r>
            </a:p>
            <a:p>
              <a:pPr algn="l">
                <a:spcBef>
                  <a:spcPts val="0"/>
                </a:spcBef>
                <a:buNone/>
              </a:pPr>
              <a:r>
                <a:rPr lang="sk-SK" sz="1300" b="1" dirty="0" smtClean="0">
                  <a:latin typeface="Arial Narrow" panose="020B0606020202030204" pitchFamily="34" charset="0"/>
                </a:rPr>
                <a:t>3</a:t>
              </a:r>
              <a:r>
                <a:rPr lang="sk-SK" sz="1300" dirty="0" smtClean="0">
                  <a:latin typeface="Arial Narrow" panose="020B0606020202030204" pitchFamily="34" charset="0"/>
                </a:rPr>
                <a:t>  </a:t>
              </a:r>
              <a:r>
                <a:rPr lang="sk-SK" altLang="sk-SK" sz="1300" dirty="0" err="1" smtClean="0">
                  <a:latin typeface="Arial Narrow" panose="020B0606020202030204" pitchFamily="34" charset="0"/>
                  <a:cs typeface="Lucida Sans Unicode" panose="020B0602030504020204" pitchFamily="34" charset="0"/>
                </a:rPr>
                <a:t>Fransen</a:t>
              </a:r>
              <a:r>
                <a:rPr lang="sk-SK" altLang="sk-SK" sz="1300" dirty="0" smtClean="0">
                  <a:latin typeface="Arial Narrow" panose="020B0606020202030204" pitchFamily="34" charset="0"/>
                  <a:cs typeface="Lucida Sans Unicode" panose="020B0602030504020204" pitchFamily="34" charset="0"/>
                </a:rPr>
                <a:t> </a:t>
              </a:r>
              <a:r>
                <a:rPr lang="sk-SK" altLang="sk-SK" sz="1300" dirty="0">
                  <a:latin typeface="Arial Narrow" panose="020B0606020202030204" pitchFamily="34" charset="0"/>
                  <a:cs typeface="Lucida Sans Unicode" panose="020B0602030504020204" pitchFamily="34" charset="0"/>
                </a:rPr>
                <a:t>van de </a:t>
              </a:r>
              <a:r>
                <a:rPr lang="sk-SK" altLang="sk-SK" sz="1300" dirty="0" err="1">
                  <a:latin typeface="Arial Narrow" panose="020B0606020202030204" pitchFamily="34" charset="0"/>
                  <a:cs typeface="Lucida Sans Unicode" panose="020B0602030504020204" pitchFamily="34" charset="0"/>
                </a:rPr>
                <a:t>Putte</a:t>
              </a:r>
              <a:r>
                <a:rPr lang="sk-SK" altLang="sk-SK" sz="1300" dirty="0">
                  <a:latin typeface="Arial Narrow" panose="020B0606020202030204" pitchFamily="34" charset="0"/>
                  <a:cs typeface="Lucida Sans Unicode" panose="020B0602030504020204" pitchFamily="34" charset="0"/>
                </a:rPr>
                <a:t> DE et al., </a:t>
              </a:r>
              <a:r>
                <a:rPr lang="sk-SK" altLang="sk-SK" sz="1300" dirty="0" err="1">
                  <a:latin typeface="Arial Narrow" panose="020B0606020202030204" pitchFamily="34" charset="0"/>
                  <a:cs typeface="Lucida Sans Unicode" panose="020B0602030504020204" pitchFamily="34" charset="0"/>
                </a:rPr>
                <a:t>Thromb</a:t>
              </a:r>
              <a:r>
                <a:rPr lang="sk-SK" altLang="sk-SK" sz="1300" dirty="0">
                  <a:latin typeface="Arial Narrow" panose="020B0606020202030204" pitchFamily="34" charset="0"/>
                  <a:cs typeface="Lucida Sans Unicode" panose="020B0602030504020204" pitchFamily="34" charset="0"/>
                </a:rPr>
                <a:t> </a:t>
              </a:r>
              <a:r>
                <a:rPr lang="sk-SK" altLang="sk-SK" sz="1300" dirty="0" err="1">
                  <a:latin typeface="Arial Narrow" panose="020B0606020202030204" pitchFamily="34" charset="0"/>
                  <a:cs typeface="Lucida Sans Unicode" panose="020B0602030504020204" pitchFamily="34" charset="0"/>
                </a:rPr>
                <a:t>Haemost</a:t>
              </a:r>
              <a:r>
                <a:rPr lang="sk-SK" altLang="sk-SK" sz="1300" dirty="0">
                  <a:latin typeface="Arial Narrow" panose="020B0606020202030204" pitchFamily="34" charset="0"/>
                  <a:cs typeface="Lucida Sans Unicode" panose="020B0602030504020204" pitchFamily="34" charset="0"/>
                </a:rPr>
                <a:t> </a:t>
              </a:r>
              <a:r>
                <a:rPr lang="sk-SK" altLang="sk-SK" sz="1300" dirty="0" smtClean="0">
                  <a:latin typeface="Arial Narrow" panose="020B0606020202030204" pitchFamily="34" charset="0"/>
                  <a:cs typeface="Lucida Sans Unicode" panose="020B0602030504020204" pitchFamily="34" charset="0"/>
                </a:rPr>
                <a:t>2013;109:16-23</a:t>
              </a:r>
              <a:endParaRPr lang="en-US" sz="1300" dirty="0">
                <a:latin typeface="Arial Narrow" panose="020B0606020202030204" pitchFamily="34" charset="0"/>
              </a:endParaRPr>
            </a:p>
          </p:txBody>
        </p:sp>
        <p:sp>
          <p:nvSpPr>
            <p:cNvPr id="32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1" name="Obdĺžnik 20"/>
          <p:cNvSpPr/>
          <p:nvPr/>
        </p:nvSpPr>
        <p:spPr bwMode="auto">
          <a:xfrm rot="16200000">
            <a:off x="4114799" y="-4114245"/>
            <a:ext cx="914399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indent="93663"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risk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factors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for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ATS / CAD in PWH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1194796" y="4679518"/>
            <a:ext cx="2555534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retrospective</a:t>
            </a:r>
            <a:r>
              <a:rPr lang="sk-SK" sz="1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aseline="30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endParaRPr lang="sk-SK" sz="300" baseline="30000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1054 PWH (Taiwan)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10540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age-matched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controls</a:t>
            </a:r>
            <a:r>
              <a:rPr lang="sk-SK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sk-SK" sz="200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Graf 16"/>
          <p:cNvGraphicFramePr/>
          <p:nvPr>
            <p:extLst>
              <p:ext uri="{D42A27DB-BD31-4B8C-83A1-F6EECF244321}">
                <p14:modId xmlns:p14="http://schemas.microsoft.com/office/powerpoint/2010/main" val="2706877759"/>
              </p:ext>
            </p:extLst>
          </p:nvPr>
        </p:nvGraphicFramePr>
        <p:xfrm>
          <a:off x="6341451" y="1093463"/>
          <a:ext cx="3288922" cy="4230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Obdĺžnik 24"/>
          <p:cNvSpPr/>
          <p:nvPr/>
        </p:nvSpPr>
        <p:spPr>
          <a:xfrm>
            <a:off x="6459582" y="4665629"/>
            <a:ext cx="2427144" cy="1285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retrospective</a:t>
            </a:r>
            <a:r>
              <a:rPr lang="sk-SK" sz="1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aseline="30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701 PWH (NL, UK)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compared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with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official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data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for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gen.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population</a:t>
            </a:r>
            <a:endParaRPr lang="sk-SK" sz="300" b="1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Graf 41"/>
          <p:cNvGraphicFramePr/>
          <p:nvPr>
            <p:extLst>
              <p:ext uri="{D42A27DB-BD31-4B8C-83A1-F6EECF244321}">
                <p14:modId xmlns:p14="http://schemas.microsoft.com/office/powerpoint/2010/main" val="2752969382"/>
              </p:ext>
            </p:extLst>
          </p:nvPr>
        </p:nvGraphicFramePr>
        <p:xfrm>
          <a:off x="3766082" y="1093463"/>
          <a:ext cx="3288922" cy="4230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9781" y="1396499"/>
            <a:ext cx="1583668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sk-SK" sz="1600" i="1" dirty="0" err="1" smtClean="0"/>
              <a:t>occurrence</a:t>
            </a:r>
            <a:r>
              <a:rPr lang="sk-SK" sz="1600" i="1" dirty="0" smtClean="0"/>
              <a:t> [%]</a:t>
            </a:r>
            <a:endParaRPr lang="sk-SK" sz="1600" i="1" dirty="0"/>
          </a:p>
        </p:txBody>
      </p:sp>
      <p:sp>
        <p:nvSpPr>
          <p:cNvPr id="20" name="Obdĺžnik 19"/>
          <p:cNvSpPr/>
          <p:nvPr/>
        </p:nvSpPr>
        <p:spPr>
          <a:xfrm>
            <a:off x="3885196" y="4690447"/>
            <a:ext cx="2440503" cy="1285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retrospective</a:t>
            </a:r>
            <a:r>
              <a:rPr lang="sk-SK" sz="1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aseline="30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endParaRPr lang="sk-SK" sz="300" baseline="30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185 PWH (USA)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compared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with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official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data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for</a:t>
            </a:r>
            <a:r>
              <a:rPr lang="sk-SK" sz="18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gen. </a:t>
            </a:r>
            <a:r>
              <a:rPr lang="sk-SK" sz="1800" b="1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population</a:t>
            </a:r>
            <a:endParaRPr lang="sk-SK" sz="300" b="1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1257519" y="1863979"/>
            <a:ext cx="4283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sk-SK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NR</a:t>
            </a:r>
            <a:endParaRPr lang="sk-SK" sz="1600" dirty="0"/>
          </a:p>
        </p:txBody>
      </p:sp>
      <p:sp>
        <p:nvSpPr>
          <p:cNvPr id="18" name="Obdĺžnik 17"/>
          <p:cNvSpPr/>
          <p:nvPr/>
        </p:nvSpPr>
        <p:spPr>
          <a:xfrm>
            <a:off x="6505475" y="1838649"/>
            <a:ext cx="4283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sk-SK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NR</a:t>
            </a:r>
            <a:endParaRPr lang="sk-SK" sz="1600" dirty="0"/>
          </a:p>
        </p:txBody>
      </p:sp>
      <p:sp>
        <p:nvSpPr>
          <p:cNvPr id="19" name="Obdĺžnik 18"/>
          <p:cNvSpPr/>
          <p:nvPr/>
        </p:nvSpPr>
        <p:spPr>
          <a:xfrm>
            <a:off x="6505475" y="3012467"/>
            <a:ext cx="4283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sk-SK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NR</a:t>
            </a:r>
            <a:endParaRPr lang="sk-SK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6038771"/>
      </p:ext>
    </p:extLst>
  </p:cSld>
  <p:clrMapOvr>
    <a:masterClrMapping/>
  </p:clrMapOvr>
  <p:transition spd="med" advTm="104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/>
          <p:cNvSpPr/>
          <p:nvPr/>
        </p:nvSpPr>
        <p:spPr>
          <a:xfrm>
            <a:off x="369327" y="1364222"/>
            <a:ext cx="8520726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 algn="l">
              <a:lnSpc>
                <a:spcPct val="12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1800" b="1" dirty="0" smtClean="0">
                <a:cs typeface="Arial" panose="020B0604020202020204" pitchFamily="34" charset="0"/>
              </a:rPr>
              <a:t>limitované klin. údaje</a:t>
            </a:r>
          </a:p>
          <a:p>
            <a:pPr marL="179388" indent="-179388" algn="l">
              <a:lnSpc>
                <a:spcPct val="12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endParaRPr lang="sk-SK" sz="400" b="1" dirty="0" smtClean="0"/>
          </a:p>
          <a:p>
            <a:pPr marL="179388" indent="-179388" algn="l">
              <a:lnSpc>
                <a:spcPct val="12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1800" b="1" dirty="0" err="1" smtClean="0"/>
              <a:t>trombofilná</a:t>
            </a:r>
            <a:r>
              <a:rPr lang="sk-SK" sz="1800" b="1" dirty="0" smtClean="0"/>
              <a:t> porucha však pravdepodobne modifikuje klinický obraz hemofílie a môže viesť v </a:t>
            </a:r>
            <a:r>
              <a:rPr lang="sk-SK" sz="1800" b="1" dirty="0" err="1" smtClean="0"/>
              <a:t>rizik</a:t>
            </a:r>
            <a:r>
              <a:rPr lang="sk-SK" sz="1800" b="1" dirty="0" smtClean="0"/>
              <a:t>. situáciách (prítomnosť získaných </a:t>
            </a:r>
            <a:r>
              <a:rPr lang="sk-SK" sz="1800" b="1" dirty="0" err="1" smtClean="0"/>
              <a:t>rizik</a:t>
            </a:r>
            <a:r>
              <a:rPr lang="sk-SK" sz="1800" b="1" dirty="0" smtClean="0"/>
              <a:t>. faktorov) k vzniku trombózy</a:t>
            </a:r>
            <a:endParaRPr lang="sk-SK" sz="1800" b="1" dirty="0"/>
          </a:p>
        </p:txBody>
      </p:sp>
      <p:grpSp>
        <p:nvGrpSpPr>
          <p:cNvPr id="30" name="Skupina 29"/>
          <p:cNvGrpSpPr/>
          <p:nvPr/>
        </p:nvGrpSpPr>
        <p:grpSpPr>
          <a:xfrm>
            <a:off x="-2" y="6518623"/>
            <a:ext cx="9144000" cy="326608"/>
            <a:chOff x="1" y="6108412"/>
            <a:chExt cx="9144000" cy="326608"/>
          </a:xfrm>
        </p:grpSpPr>
        <p:sp>
          <p:nvSpPr>
            <p:cNvPr id="31" name="Rectangle 2"/>
            <p:cNvSpPr>
              <a:spLocks noChangeArrowheads="1"/>
            </p:cNvSpPr>
            <p:nvPr/>
          </p:nvSpPr>
          <p:spPr bwMode="auto">
            <a:xfrm>
              <a:off x="111269" y="6140451"/>
              <a:ext cx="8921460" cy="2945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pPr algn="just">
                <a:spcBef>
                  <a:spcPts val="0"/>
                </a:spcBef>
                <a:buNone/>
              </a:pPr>
              <a:r>
                <a:rPr lang="sk-SK" sz="1300" dirty="0" err="1" smtClean="0">
                  <a:latin typeface="Arial Narrow" panose="020B0606020202030204" pitchFamily="34" charset="0"/>
                </a:rPr>
                <a:t>Nowak-Göttl</a:t>
              </a:r>
              <a:r>
                <a:rPr lang="sk-SK" sz="1300" dirty="0" smtClean="0">
                  <a:latin typeface="Arial Narrow" panose="020B0606020202030204" pitchFamily="34" charset="0"/>
                </a:rPr>
                <a:t> </a:t>
              </a:r>
              <a:r>
                <a:rPr lang="sk-SK" sz="1300" dirty="0">
                  <a:latin typeface="Arial Narrow" panose="020B0606020202030204" pitchFamily="34" charset="0"/>
                </a:rPr>
                <a:t>U et al., </a:t>
              </a:r>
              <a:r>
                <a:rPr lang="sk-SK" sz="1300" dirty="0" err="1">
                  <a:latin typeface="Arial Narrow" panose="020B0606020202030204" pitchFamily="34" charset="0"/>
                </a:rPr>
                <a:t>Hämostaseologie</a:t>
              </a:r>
              <a:r>
                <a:rPr lang="sk-SK" sz="1300" dirty="0">
                  <a:latin typeface="Arial Narrow" panose="020B0606020202030204" pitchFamily="34" charset="0"/>
                </a:rPr>
                <a:t> 2003;23:36-40</a:t>
              </a:r>
            </a:p>
          </p:txBody>
        </p:sp>
        <p:sp>
          <p:nvSpPr>
            <p:cNvPr id="32" name="Line 5"/>
            <p:cNvSpPr>
              <a:spLocks noChangeShapeType="1"/>
            </p:cNvSpPr>
            <p:nvPr/>
          </p:nvSpPr>
          <p:spPr bwMode="auto">
            <a:xfrm>
              <a:off x="1" y="6108412"/>
              <a:ext cx="9144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1" name="Obdĺžnik 20"/>
          <p:cNvSpPr/>
          <p:nvPr/>
        </p:nvSpPr>
        <p:spPr bwMode="auto">
          <a:xfrm rot="16200000">
            <a:off x="4114799" y="-4114245"/>
            <a:ext cx="914399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effect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of </a:t>
            </a:r>
            <a:r>
              <a:rPr lang="sk-SK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thrombophilia</a:t>
            </a:r>
            <a:r>
              <a:rPr lang="sk-SK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on PWH</a:t>
            </a:r>
            <a:endParaRPr lang="sk-SK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4" name="Obdĺžnik 33"/>
          <p:cNvSpPr/>
          <p:nvPr/>
        </p:nvSpPr>
        <p:spPr>
          <a:xfrm>
            <a:off x="273729" y="997883"/>
            <a:ext cx="8623230" cy="5212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6" name="Obdĺžnik 35"/>
          <p:cNvSpPr/>
          <p:nvPr/>
        </p:nvSpPr>
        <p:spPr>
          <a:xfrm>
            <a:off x="251033" y="1291270"/>
            <a:ext cx="755197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sk-SK" sz="1800" b="1" dirty="0" smtClean="0">
                <a:cs typeface="Arial" panose="020B0604020202020204" pitchFamily="34" charset="0"/>
              </a:rPr>
              <a:t>135 </a:t>
            </a:r>
            <a:r>
              <a:rPr lang="sk-SK" sz="1800" b="1" dirty="0" err="1" smtClean="0">
                <a:cs typeface="Arial" panose="020B0604020202020204" pitchFamily="34" charset="0"/>
              </a:rPr>
              <a:t>PUPs</a:t>
            </a:r>
            <a:r>
              <a:rPr lang="sk-SK" sz="1800" b="1" dirty="0" smtClean="0">
                <a:cs typeface="Arial" panose="020B0604020202020204" pitchFamily="34" charset="0"/>
              </a:rPr>
              <a:t> (GER)</a:t>
            </a:r>
          </a:p>
          <a:p>
            <a:pPr algn="l">
              <a:spcBef>
                <a:spcPts val="0"/>
              </a:spcBef>
              <a:buNone/>
            </a:pPr>
            <a:endParaRPr lang="sk-SK" sz="400" b="1" dirty="0" smtClean="0">
              <a:cs typeface="Arial" panose="020B0604020202020204" pitchFamily="34" charset="0"/>
            </a:endParaRPr>
          </a:p>
        </p:txBody>
      </p:sp>
      <p:sp>
        <p:nvSpPr>
          <p:cNvPr id="37" name="Obdĺžnik 36"/>
          <p:cNvSpPr/>
          <p:nvPr/>
        </p:nvSpPr>
        <p:spPr>
          <a:xfrm>
            <a:off x="4798805" y="1718402"/>
            <a:ext cx="4091248" cy="103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buNone/>
            </a:pPr>
            <a:r>
              <a:rPr lang="sk-SK" sz="1800" dirty="0" err="1" smtClean="0">
                <a:cs typeface="Arial" panose="020B0604020202020204" pitchFamily="34" charset="0"/>
              </a:rPr>
              <a:t>the</a:t>
            </a:r>
            <a:r>
              <a:rPr lang="sk-SK" sz="1800" dirty="0" smtClean="0">
                <a:cs typeface="Arial" panose="020B0604020202020204" pitchFamily="34" charset="0"/>
              </a:rPr>
              <a:t> </a:t>
            </a:r>
            <a:r>
              <a:rPr lang="sk-SK" sz="1800" dirty="0" err="1" smtClean="0">
                <a:cs typeface="Arial" panose="020B0604020202020204" pitchFamily="34" charset="0"/>
              </a:rPr>
              <a:t>onset</a:t>
            </a:r>
            <a:r>
              <a:rPr lang="sk-SK" sz="1800" dirty="0" smtClean="0">
                <a:cs typeface="Arial" panose="020B0604020202020204" pitchFamily="34" charset="0"/>
              </a:rPr>
              <a:t> of </a:t>
            </a:r>
            <a:r>
              <a:rPr lang="sk-SK" sz="1800" dirty="0" err="1" smtClean="0">
                <a:cs typeface="Arial" panose="020B0604020202020204" pitchFamily="34" charset="0"/>
              </a:rPr>
              <a:t>clinical</a:t>
            </a:r>
            <a:r>
              <a:rPr lang="sk-SK" sz="1800" dirty="0" smtClean="0">
                <a:cs typeface="Arial" panose="020B0604020202020204" pitchFamily="34" charset="0"/>
              </a:rPr>
              <a:t> </a:t>
            </a:r>
            <a:r>
              <a:rPr lang="sk-SK" sz="1800" dirty="0" err="1" smtClean="0">
                <a:cs typeface="Arial" panose="020B0604020202020204" pitchFamily="34" charset="0"/>
              </a:rPr>
              <a:t>symptoms</a:t>
            </a:r>
            <a:r>
              <a:rPr lang="sk-SK" sz="1800" dirty="0" smtClean="0">
                <a:cs typeface="Arial" panose="020B0604020202020204" pitchFamily="34" charset="0"/>
              </a:rPr>
              <a:t> and </a:t>
            </a:r>
            <a:r>
              <a:rPr lang="sk-SK" sz="1800" dirty="0" err="1" smtClean="0">
                <a:cs typeface="Arial" panose="020B0604020202020204" pitchFamily="34" charset="0"/>
              </a:rPr>
              <a:t>diagnosis</a:t>
            </a:r>
            <a:r>
              <a:rPr lang="sk-SK" sz="1800" dirty="0" smtClean="0">
                <a:cs typeface="Arial" panose="020B0604020202020204" pitchFamily="34" charset="0"/>
              </a:rPr>
              <a:t> of </a:t>
            </a:r>
            <a:r>
              <a:rPr lang="sk-SK" sz="1800" dirty="0" err="1" smtClean="0">
                <a:cs typeface="Arial" panose="020B0604020202020204" pitchFamily="34" charset="0"/>
              </a:rPr>
              <a:t>haemophilia</a:t>
            </a:r>
            <a:r>
              <a:rPr lang="sk-SK" sz="1800" dirty="0" smtClean="0">
                <a:cs typeface="Arial" panose="020B0604020202020204" pitchFamily="34" charset="0"/>
              </a:rPr>
              <a:t> </a:t>
            </a:r>
            <a:r>
              <a:rPr lang="sk-SK" sz="1800" dirty="0" err="1" smtClean="0">
                <a:cs typeface="Arial" panose="020B0604020202020204" pitchFamily="34" charset="0"/>
              </a:rPr>
              <a:t>made</a:t>
            </a:r>
            <a:r>
              <a:rPr lang="sk-SK" sz="1800" dirty="0" smtClean="0">
                <a:cs typeface="Arial" panose="020B0604020202020204" pitchFamily="34" charset="0"/>
              </a:rPr>
              <a:t> </a:t>
            </a:r>
            <a:r>
              <a:rPr lang="sk-SK" sz="18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later</a:t>
            </a:r>
            <a:r>
              <a:rPr lang="sk-SK" sz="1800" dirty="0" smtClean="0">
                <a:solidFill>
                  <a:srgbClr val="FF0000"/>
                </a:solidFill>
                <a:cs typeface="Arial" panose="020B0604020202020204" pitchFamily="34" charset="0"/>
              </a:rPr>
              <a:t> in </a:t>
            </a:r>
            <a:r>
              <a:rPr lang="sk-SK" sz="18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those</a:t>
            </a:r>
            <a:r>
              <a:rPr lang="sk-SK" sz="18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18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with</a:t>
            </a:r>
            <a:r>
              <a:rPr lang="sk-SK" sz="18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18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prothrombotic</a:t>
            </a:r>
            <a:r>
              <a:rPr lang="sk-SK" sz="1800" dirty="0" smtClean="0">
                <a:solidFill>
                  <a:srgbClr val="FF0000"/>
                </a:solidFill>
                <a:cs typeface="Arial" panose="020B0604020202020204" pitchFamily="34" charset="0"/>
              </a:rPr>
              <a:t> risk </a:t>
            </a:r>
            <a:r>
              <a:rPr lang="sk-SK" sz="18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factor</a:t>
            </a:r>
            <a:endParaRPr lang="sk-SK" sz="300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38" name="Obrázok 37"/>
          <p:cNvPicPr>
            <a:picLocks noChangeAspect="1"/>
          </p:cNvPicPr>
          <p:nvPr/>
        </p:nvPicPr>
        <p:blipFill>
          <a:blip r:embed="rId3">
            <a:grayscl/>
            <a:lum contrast="20000"/>
          </a:blip>
          <a:stretch>
            <a:fillRect/>
          </a:stretch>
        </p:blipFill>
        <p:spPr>
          <a:xfrm>
            <a:off x="293981" y="1798102"/>
            <a:ext cx="4426514" cy="213513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9" name="Obdĺžnik 38"/>
          <p:cNvSpPr/>
          <p:nvPr/>
        </p:nvSpPr>
        <p:spPr>
          <a:xfrm>
            <a:off x="273729" y="4161531"/>
            <a:ext cx="3701956" cy="1626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buNone/>
            </a:pPr>
            <a:r>
              <a:rPr lang="sk-SK" sz="1800" dirty="0" smtClean="0">
                <a:cs typeface="Arial" panose="020B0604020202020204" pitchFamily="34" charset="0"/>
              </a:rPr>
              <a:t>25 PWH </a:t>
            </a:r>
            <a:r>
              <a:rPr lang="sk-SK" sz="1800" dirty="0" err="1" smtClean="0">
                <a:cs typeface="Arial" panose="020B0604020202020204" pitchFamily="34" charset="0"/>
              </a:rPr>
              <a:t>with</a:t>
            </a:r>
            <a:r>
              <a:rPr lang="sk-SK" sz="1800" dirty="0" smtClean="0">
                <a:cs typeface="Arial" panose="020B0604020202020204" pitchFamily="34" charset="0"/>
              </a:rPr>
              <a:t> CVD </a:t>
            </a:r>
            <a:r>
              <a:rPr lang="sk-SK" sz="1800" dirty="0" smtClean="0">
                <a:cs typeface="Arial" panose="020B0604020202020204" pitchFamily="34" charset="0"/>
                <a:sym typeface="Wingdings 3" panose="05040102010807070707" pitchFamily="18" charset="2"/>
              </a:rPr>
              <a:t></a:t>
            </a:r>
            <a:r>
              <a:rPr lang="sk-SK" sz="1800" dirty="0" smtClean="0">
                <a:cs typeface="Arial" panose="020B0604020202020204" pitchFamily="34" charset="0"/>
              </a:rPr>
              <a:t>                              </a:t>
            </a:r>
            <a:r>
              <a:rPr lang="sk-SK" sz="1800" dirty="0" err="1" smtClean="0">
                <a:cs typeface="Arial" panose="020B0604020202020204" pitchFamily="34" charset="0"/>
              </a:rPr>
              <a:t>thrombosis</a:t>
            </a:r>
            <a:r>
              <a:rPr lang="sk-SK" sz="1800" dirty="0" smtClean="0">
                <a:cs typeface="Arial" panose="020B0604020202020204" pitchFamily="34" charset="0"/>
              </a:rPr>
              <a:t> in 8 </a:t>
            </a:r>
            <a:r>
              <a:rPr lang="sk-SK" sz="1800" dirty="0" smtClean="0">
                <a:cs typeface="Arial" panose="020B0604020202020204" pitchFamily="34" charset="0"/>
                <a:sym typeface="Wingdings 3" panose="05040102010807070707" pitchFamily="18" charset="2"/>
              </a:rPr>
              <a:t>                              </a:t>
            </a:r>
            <a:r>
              <a:rPr lang="sk-SK" sz="1800" dirty="0" err="1" smtClean="0">
                <a:solidFill>
                  <a:srgbClr val="FF0000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thrombophilia</a:t>
            </a:r>
            <a:r>
              <a:rPr lang="sk-SK" sz="1800" dirty="0" smtClean="0">
                <a:solidFill>
                  <a:srgbClr val="FF0000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sk-SK" sz="1800" dirty="0" err="1" smtClean="0">
                <a:solidFill>
                  <a:srgbClr val="FF0000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identified</a:t>
            </a:r>
            <a:r>
              <a:rPr lang="sk-SK" sz="1800" dirty="0" smtClean="0">
                <a:solidFill>
                  <a:srgbClr val="FF0000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 in </a:t>
            </a:r>
            <a:r>
              <a:rPr lang="sk-SK" sz="1800" dirty="0" smtClean="0">
                <a:solidFill>
                  <a:srgbClr val="FF0000"/>
                </a:solidFill>
                <a:cs typeface="Arial" panose="020B0604020202020204" pitchFamily="34" charset="0"/>
              </a:rPr>
              <a:t>7 </a:t>
            </a:r>
            <a:r>
              <a:rPr lang="sk-SK" sz="1800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(87.5%)             </a:t>
            </a:r>
            <a:r>
              <a:rPr lang="sk-SK" sz="1600" dirty="0" smtClean="0">
                <a:cs typeface="Arial" panose="020B0604020202020204" pitchFamily="34" charset="0"/>
              </a:rPr>
              <a:t>(FV </a:t>
            </a:r>
            <a:r>
              <a:rPr lang="sk-SK" sz="1600" dirty="0" err="1" smtClean="0">
                <a:cs typeface="Arial" panose="020B0604020202020204" pitchFamily="34" charset="0"/>
              </a:rPr>
              <a:t>Leiden</a:t>
            </a:r>
            <a:r>
              <a:rPr lang="sk-SK" sz="1600" dirty="0" smtClean="0">
                <a:cs typeface="Arial" panose="020B0604020202020204" pitchFamily="34" charset="0"/>
              </a:rPr>
              <a:t> / ↑ </a:t>
            </a:r>
            <a:r>
              <a:rPr lang="sk-SK" sz="1600" dirty="0" err="1" smtClean="0">
                <a:cs typeface="Arial" panose="020B0604020202020204" pitchFamily="34" charset="0"/>
              </a:rPr>
              <a:t>homocystein</a:t>
            </a:r>
            <a:r>
              <a:rPr lang="sk-SK" sz="1600" dirty="0" smtClean="0">
                <a:cs typeface="Arial" panose="020B0604020202020204" pitchFamily="34" charset="0"/>
              </a:rPr>
              <a:t> / </a:t>
            </a:r>
          </a:p>
          <a:p>
            <a:pPr algn="l">
              <a:lnSpc>
                <a:spcPct val="114000"/>
              </a:lnSpc>
              <a:buNone/>
            </a:pPr>
            <a:r>
              <a:rPr lang="sk-SK" sz="1600" dirty="0" smtClean="0">
                <a:cs typeface="Arial" panose="020B0604020202020204" pitchFamily="34" charset="0"/>
              </a:rPr>
              <a:t>↑ </a:t>
            </a:r>
            <a:r>
              <a:rPr lang="sk-SK" sz="1600" dirty="0" err="1" smtClean="0">
                <a:cs typeface="Arial" panose="020B0604020202020204" pitchFamily="34" charset="0"/>
              </a:rPr>
              <a:t>lipoprotein</a:t>
            </a:r>
            <a:r>
              <a:rPr lang="sk-SK" sz="1600" dirty="0" smtClean="0">
                <a:cs typeface="Arial" panose="020B0604020202020204" pitchFamily="34" charset="0"/>
              </a:rPr>
              <a:t> a)</a:t>
            </a:r>
            <a:endParaRPr lang="sk-SK" sz="200" b="1" dirty="0" smtClean="0">
              <a:cs typeface="Arial" panose="020B0604020202020204" pitchFamily="34" charset="0"/>
            </a:endParaRPr>
          </a:p>
        </p:txBody>
      </p:sp>
      <p:grpSp>
        <p:nvGrpSpPr>
          <p:cNvPr id="40" name="Skupina 39"/>
          <p:cNvGrpSpPr/>
          <p:nvPr/>
        </p:nvGrpSpPr>
        <p:grpSpPr>
          <a:xfrm>
            <a:off x="4255646" y="4162627"/>
            <a:ext cx="4475393" cy="2063555"/>
            <a:chOff x="134061" y="7167413"/>
            <a:chExt cx="5216274" cy="2559022"/>
          </a:xfrm>
        </p:grpSpPr>
        <p:grpSp>
          <p:nvGrpSpPr>
            <p:cNvPr id="41" name="Skupina 40"/>
            <p:cNvGrpSpPr/>
            <p:nvPr/>
          </p:nvGrpSpPr>
          <p:grpSpPr>
            <a:xfrm>
              <a:off x="134061" y="7167414"/>
              <a:ext cx="5216273" cy="2559021"/>
              <a:chOff x="3057884" y="4103345"/>
              <a:chExt cx="3782115" cy="1944701"/>
            </a:xfrm>
          </p:grpSpPr>
          <p:sp>
            <p:nvSpPr>
              <p:cNvPr id="44" name="Obdĺžnik 43"/>
              <p:cNvSpPr/>
              <p:nvPr/>
            </p:nvSpPr>
            <p:spPr>
              <a:xfrm flipH="1">
                <a:off x="5168664" y="4237894"/>
                <a:ext cx="257224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pic>
            <p:nvPicPr>
              <p:cNvPr id="45" name="Obrázok 44"/>
              <p:cNvPicPr>
                <a:picLocks noChangeAspect="1"/>
              </p:cNvPicPr>
              <p:nvPr/>
            </p:nvPicPr>
            <p:blipFill rotWithShape="1">
              <a:blip r:embed="rId4"/>
              <a:srcRect l="1" t="-1" r="87940" b="2257"/>
              <a:stretch/>
            </p:blipFill>
            <p:spPr>
              <a:xfrm>
                <a:off x="3057884" y="4104046"/>
                <a:ext cx="684000" cy="19440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6" name="Obrázok 45"/>
              <p:cNvPicPr>
                <a:picLocks noChangeAspect="1"/>
              </p:cNvPicPr>
              <p:nvPr/>
            </p:nvPicPr>
            <p:blipFill rotWithShape="1">
              <a:blip r:embed="rId4"/>
              <a:srcRect l="33966" t="-1" r="11441" b="2257"/>
              <a:stretch/>
            </p:blipFill>
            <p:spPr>
              <a:xfrm>
                <a:off x="3744000" y="4103345"/>
                <a:ext cx="3095999" cy="1943999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43" name="Obdĺžnik 42"/>
            <p:cNvSpPr/>
            <p:nvPr/>
          </p:nvSpPr>
          <p:spPr>
            <a:xfrm>
              <a:off x="134061" y="7167413"/>
              <a:ext cx="5216274" cy="2558098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sp>
        <p:nvSpPr>
          <p:cNvPr id="26" name="Obdĺžnik 25"/>
          <p:cNvSpPr/>
          <p:nvPr/>
        </p:nvSpPr>
        <p:spPr>
          <a:xfrm>
            <a:off x="202053" y="4891703"/>
            <a:ext cx="3773632" cy="1350498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>
              <a:buNone/>
            </a:pPr>
            <a:endParaRPr lang="sk-SK" sz="400" b="1" dirty="0" smtClean="0">
              <a:solidFill>
                <a:schemeClr val="bg1"/>
              </a:solidFill>
              <a:latin typeface="Calligraph421 BT"/>
            </a:endParaRPr>
          </a:p>
          <a:p>
            <a:pPr>
              <a:lnSpc>
                <a:spcPct val="114000"/>
              </a:lnSpc>
              <a:buNone/>
            </a:pPr>
            <a:r>
              <a:rPr lang="sk-SK" sz="2000" b="1" dirty="0" err="1" smtClean="0">
                <a:solidFill>
                  <a:schemeClr val="bg1"/>
                </a:solidFill>
                <a:latin typeface="Calligraph421 BT"/>
              </a:rPr>
              <a:t>modifying</a:t>
            </a:r>
            <a:r>
              <a:rPr lang="sk-SK" sz="20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latin typeface="Calligraph421 BT"/>
              </a:rPr>
              <a:t>effect</a:t>
            </a:r>
            <a:r>
              <a:rPr lang="sk-SK" sz="2000" b="1" dirty="0" smtClean="0">
                <a:solidFill>
                  <a:schemeClr val="bg1"/>
                </a:solidFill>
                <a:latin typeface="Calligraph421 BT"/>
              </a:rPr>
              <a:t> of </a:t>
            </a:r>
            <a:r>
              <a:rPr lang="sk-SK" sz="2000" b="1" dirty="0" err="1" smtClean="0">
                <a:solidFill>
                  <a:schemeClr val="bg1"/>
                </a:solidFill>
                <a:latin typeface="Calligraph421 BT"/>
              </a:rPr>
              <a:t>prothrombotic</a:t>
            </a:r>
            <a:r>
              <a:rPr lang="sk-SK" sz="2000" b="1" dirty="0" smtClean="0">
                <a:solidFill>
                  <a:schemeClr val="bg1"/>
                </a:solidFill>
                <a:latin typeface="Calligraph421 BT"/>
              </a:rPr>
              <a:t> risk </a:t>
            </a:r>
            <a:r>
              <a:rPr lang="sk-SK" sz="2000" b="1" dirty="0" err="1" smtClean="0">
                <a:solidFill>
                  <a:schemeClr val="bg1"/>
                </a:solidFill>
                <a:latin typeface="Calligraph421 BT"/>
              </a:rPr>
              <a:t>factors</a:t>
            </a:r>
            <a:r>
              <a:rPr lang="sk-SK" sz="2000" b="1" dirty="0" smtClean="0">
                <a:solidFill>
                  <a:schemeClr val="bg1"/>
                </a:solidFill>
                <a:latin typeface="Calligraph421 BT"/>
              </a:rPr>
              <a:t>  on </a:t>
            </a:r>
            <a:r>
              <a:rPr lang="sk-SK" sz="2000" b="1" dirty="0" err="1" smtClean="0">
                <a:solidFill>
                  <a:schemeClr val="bg1"/>
                </a:solidFill>
                <a:latin typeface="Calligraph421 BT"/>
              </a:rPr>
              <a:t>haemophilia</a:t>
            </a:r>
            <a:r>
              <a:rPr lang="sk-SK" sz="2000" b="1" dirty="0" smtClean="0">
                <a:solidFill>
                  <a:schemeClr val="bg1"/>
                </a:solidFill>
                <a:latin typeface="Calligraph421 BT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latin typeface="Calligraph421 BT"/>
              </a:rPr>
              <a:t>phenotype</a:t>
            </a:r>
            <a:endParaRPr lang="sk-SK" sz="2000" b="1" dirty="0" smtClean="0">
              <a:solidFill>
                <a:schemeClr val="bg1"/>
              </a:solidFill>
              <a:latin typeface="Calligraph421 BT"/>
            </a:endParaRPr>
          </a:p>
          <a:p>
            <a:pPr>
              <a:lnSpc>
                <a:spcPct val="114000"/>
              </a:lnSpc>
              <a:buNone/>
            </a:pPr>
            <a:endParaRPr lang="sk-SK" sz="400" dirty="0"/>
          </a:p>
        </p:txBody>
      </p:sp>
    </p:spTree>
    <p:extLst>
      <p:ext uri="{BB962C8B-B14F-4D97-AF65-F5344CB8AC3E}">
        <p14:creationId xmlns:p14="http://schemas.microsoft.com/office/powerpoint/2010/main" val="14188136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 bwMode="auto">
          <a:xfrm rot="16200000">
            <a:off x="1598493" y="-685522"/>
            <a:ext cx="5943044" cy="91440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en-GB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bdĺžnik 20"/>
          <p:cNvSpPr/>
          <p:nvPr/>
        </p:nvSpPr>
        <p:spPr bwMode="auto">
          <a:xfrm rot="16200000">
            <a:off x="4114799" y="-4114245"/>
            <a:ext cx="914399" cy="91440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-1" y="555"/>
            <a:ext cx="91440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sk-SK" sz="3200" b="1" dirty="0" err="1" smtClean="0">
                <a:cs typeface="Arial" panose="020B0604020202020204" pitchFamily="34" charset="0"/>
              </a:rPr>
              <a:t>thrombotic</a:t>
            </a:r>
            <a:r>
              <a:rPr lang="sk-SK" sz="3200" b="1" dirty="0" smtClean="0">
                <a:cs typeface="Arial" panose="020B0604020202020204" pitchFamily="34" charset="0"/>
              </a:rPr>
              <a:t> </a:t>
            </a:r>
            <a:r>
              <a:rPr lang="sk-SK" sz="3200" b="1" dirty="0" err="1" smtClean="0">
                <a:cs typeface="Arial" panose="020B0604020202020204" pitchFamily="34" charset="0"/>
              </a:rPr>
              <a:t>events</a:t>
            </a:r>
            <a:r>
              <a:rPr lang="sk-SK" sz="3200" b="1" dirty="0" smtClean="0">
                <a:cs typeface="Arial" panose="020B0604020202020204" pitchFamily="34" charset="0"/>
              </a:rPr>
              <a:t> in </a:t>
            </a:r>
            <a:r>
              <a:rPr lang="sk-SK" sz="3200" b="1" dirty="0" err="1" smtClean="0">
                <a:cs typeface="Arial" panose="020B0604020202020204" pitchFamily="34" charset="0"/>
              </a:rPr>
              <a:t>haemophilias</a:t>
            </a:r>
            <a:r>
              <a:rPr lang="sk-SK" sz="3200" b="1" dirty="0" smtClean="0">
                <a:cs typeface="Arial" panose="020B0604020202020204" pitchFamily="34" charset="0"/>
              </a:rPr>
              <a:t>: </a:t>
            </a:r>
            <a:r>
              <a:rPr lang="sk-SK" sz="3200" b="1" dirty="0" err="1" smtClean="0">
                <a:cs typeface="Arial" panose="020B0604020202020204" pitchFamily="34" charset="0"/>
              </a:rPr>
              <a:t>summary</a:t>
            </a:r>
            <a:endParaRPr lang="sk-SK" sz="3200" b="1" dirty="0">
              <a:cs typeface="Arial" panose="020B0604020202020204" pitchFamily="34" charset="0"/>
            </a:endParaRP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251520" y="1260053"/>
            <a:ext cx="8640960" cy="484966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marL="176213" indent="-176213" algn="l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TE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events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appear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to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be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a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serious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problem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in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aging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PWH</a:t>
            </a:r>
          </a:p>
          <a:p>
            <a:pPr marL="176213" indent="-176213" algn="l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the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risk of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arterial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events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(CAD, MI,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ischaemic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stroke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)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is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more prominent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whereas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venous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events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are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rare</a:t>
            </a:r>
            <a:endParaRPr lang="sk-SK" sz="2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76213" indent="-176213" algn="l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arterial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TE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events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are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rather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common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in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the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elderly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PWH </a:t>
            </a:r>
            <a:endParaRPr lang="sk-SK" sz="20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76213" indent="-176213" algn="l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the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severity</a:t>
            </a:r>
            <a:r>
              <a:rPr lang="sk-SK" sz="2000" b="1" dirty="0">
                <a:solidFill>
                  <a:srgbClr val="FF0000"/>
                </a:solidFill>
                <a:cs typeface="Arial" panose="020B0604020202020204" pitchFamily="34" charset="0"/>
              </a:rPr>
              <a:t> of </a:t>
            </a:r>
            <a:r>
              <a:rPr lang="sk-SK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the</a:t>
            </a:r>
            <a:r>
              <a:rPr lang="sk-SK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disorder</a:t>
            </a:r>
            <a:r>
              <a:rPr lang="sk-SK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influences</a:t>
            </a:r>
            <a:r>
              <a:rPr lang="sk-SK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the</a:t>
            </a:r>
            <a:r>
              <a:rPr lang="sk-SK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likelihood</a:t>
            </a:r>
            <a:r>
              <a:rPr lang="sk-SK" sz="2000" b="1" dirty="0">
                <a:solidFill>
                  <a:srgbClr val="FF0000"/>
                </a:solidFill>
                <a:cs typeface="Arial" panose="020B0604020202020204" pitchFamily="34" charset="0"/>
              </a:rPr>
              <a:t> of </a:t>
            </a:r>
            <a:r>
              <a:rPr lang="sk-SK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the</a:t>
            </a:r>
            <a:r>
              <a:rPr lang="sk-SK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rgbClr val="FF0000"/>
                </a:solidFill>
                <a:cs typeface="Arial" panose="020B0604020202020204" pitchFamily="34" charset="0"/>
              </a:rPr>
              <a:t>event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</a:rPr>
              <a:t>:                                                                                                          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persons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with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mild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</a:rPr>
              <a:t> /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moderate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haemophilia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have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</a:rPr>
              <a:t> a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higher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</a:rPr>
              <a:t>risk, 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    severe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haemophilia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provides</a:t>
            </a:r>
            <a:r>
              <a:rPr lang="sk-SK" sz="20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>
                <a:solidFill>
                  <a:schemeClr val="bg1"/>
                </a:solidFill>
                <a:cs typeface="Arial" panose="020B0604020202020204" pitchFamily="34" charset="0"/>
              </a:rPr>
              <a:t>protection</a:t>
            </a:r>
            <a:endParaRPr lang="sk-SK" sz="20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76213" indent="-176213" algn="l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risk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factors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for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ATS / CAD are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frequent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in PWH 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 </a:t>
            </a: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prevention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  <a:sym typeface="Wingdings 3" panose="05040102010807070707" pitchFamily="18" charset="2"/>
              </a:rPr>
              <a:t>?</a:t>
            </a:r>
            <a:endParaRPr lang="sk-SK" sz="20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176213" indent="-176213" algn="l">
              <a:lnSpc>
                <a:spcPct val="130000"/>
              </a:lnSpc>
              <a:spcBef>
                <a:spcPts val="120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sk-SK" sz="20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concomitant</a:t>
            </a:r>
            <a:r>
              <a:rPr lang="sk-SK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prothrombotic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factors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are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likely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to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increase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sk-SK" sz="2000" b="1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the</a:t>
            </a:r>
            <a:r>
              <a:rPr lang="sk-SK" sz="20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 risk</a:t>
            </a:r>
          </a:p>
        </p:txBody>
      </p:sp>
    </p:spTree>
    <p:extLst>
      <p:ext uri="{BB962C8B-B14F-4D97-AF65-F5344CB8AC3E}">
        <p14:creationId xmlns:p14="http://schemas.microsoft.com/office/powerpoint/2010/main" val="361081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 bwMode="auto">
          <a:xfrm rot="5400000">
            <a:off x="3644718" y="1342200"/>
            <a:ext cx="1854564" cy="917703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Obdĺžnik 1"/>
          <p:cNvSpPr/>
          <p:nvPr/>
        </p:nvSpPr>
        <p:spPr bwMode="auto">
          <a:xfrm>
            <a:off x="7452320" y="0"/>
            <a:ext cx="16916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tabLst/>
            </a:pPr>
            <a:endParaRPr kumimoji="0" lang="sk-SK" sz="3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037483"/>
            <a:ext cx="4572000" cy="924573"/>
          </a:xfrm>
        </p:spPr>
        <p:txBody>
          <a:bodyPr/>
          <a:lstStyle/>
          <a:p>
            <a:pPr algn="ctr" eaLnBrk="1" hangingPunct="1">
              <a:lnSpc>
                <a:spcPct val="125000"/>
              </a:lnSpc>
            </a:pPr>
            <a:r>
              <a:rPr lang="sk-SK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sk-SK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attention</a:t>
            </a:r>
            <a:endParaRPr lang="en-US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4001864"/>
            <a:ext cx="3707905" cy="92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ea typeface="+mj-ea"/>
                <a:cs typeface="Arial" pitchFamily="34" charset="0"/>
              </a:rPr>
              <a:t>thank</a:t>
            </a:r>
            <a:r>
              <a:rPr kumimoji="0" lang="sk-SK" sz="3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j-ea"/>
                <a:cs typeface="Arial" pitchFamily="34" charset="0"/>
              </a:rPr>
              <a:t> </a:t>
            </a:r>
            <a:r>
              <a:rPr kumimoji="0" lang="sk-SK" sz="3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ea typeface="+mj-ea"/>
                <a:cs typeface="Arial" pitchFamily="34" charset="0"/>
              </a:rPr>
              <a:t>you</a:t>
            </a:r>
            <a:endParaRPr kumimoji="0" lang="en-US" sz="3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18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Sieť">
  <a:themeElements>
    <a:clrScheme name="Sieť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Sieť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0000"/>
          <a:buFont typeface="Wingdings" pitchFamily="2" charset="2"/>
          <a:buChar char="l"/>
          <a:tabLst/>
          <a:defRPr kumimoji="0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2"/>
          </a:buClr>
          <a:buSzPct val="70000"/>
          <a:buFont typeface="Wingdings" pitchFamily="2" charset="2"/>
          <a:buChar char="l"/>
          <a:tabLst/>
          <a:defRPr kumimoji="0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ieť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eť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eť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eť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eť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eť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eť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eť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eť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eť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12914</TotalTime>
  <Words>2364</Words>
  <Application>Microsoft Office PowerPoint</Application>
  <PresentationFormat>On-screen Show (4:3)</PresentationFormat>
  <Paragraphs>488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Sieť</vt:lpstr>
      <vt:lpstr>Motív Office</vt:lpstr>
      <vt:lpstr>thrombotic complications                 in inherited bleeding disorders  the problem of aging population?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attention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Trombóza u pacienta s hemofíliou A  – kazuistika</dc:title>
  <dc:creator>Murko</dc:creator>
  <cp:lastModifiedBy>Hematology</cp:lastModifiedBy>
  <cp:revision>1093</cp:revision>
  <dcterms:created xsi:type="dcterms:W3CDTF">2012-05-13T19:23:47Z</dcterms:created>
  <dcterms:modified xsi:type="dcterms:W3CDTF">2016-08-08T10:14:14Z</dcterms:modified>
</cp:coreProperties>
</file>