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7"/>
  </p:notesMasterIdLst>
  <p:sldIdLst>
    <p:sldId id="267" r:id="rId2"/>
    <p:sldId id="287" r:id="rId3"/>
    <p:sldId id="283" r:id="rId4"/>
    <p:sldId id="284" r:id="rId5"/>
    <p:sldId id="280" r:id="rId6"/>
    <p:sldId id="282" r:id="rId7"/>
    <p:sldId id="291" r:id="rId8"/>
    <p:sldId id="293" r:id="rId9"/>
    <p:sldId id="295" r:id="rId10"/>
    <p:sldId id="297" r:id="rId11"/>
    <p:sldId id="292" r:id="rId12"/>
    <p:sldId id="288" r:id="rId13"/>
    <p:sldId id="290" r:id="rId14"/>
    <p:sldId id="294" r:id="rId15"/>
    <p:sldId id="276" r:id="rId16"/>
  </p:sldIdLst>
  <p:sldSz cx="9144000" cy="6858000" type="screen4x3"/>
  <p:notesSz cx="6888163" cy="100203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 xmlns="">
          <a:srgbClr val="FF0000"/>
        </p14:laserClr>
      </p:ext>
      <p:ext uri="{2FDB2607-1784-4EEB-B798-7EB5836EED8A}">
        <p14:showMediaCtrls xmlns:p14="http://schemas.microsoft.com/office/powerpoint/2010/main" xmlns="" val="1"/>
      </p:ext>
    </p:extLst>
  </p:showPr>
  <p:clrMru>
    <a:srgbClr val="E9D1FD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 horzBarState="maximized">
    <p:restoredLeft sz="10882" autoAdjust="0"/>
    <p:restoredTop sz="94660" autoAdjust="0"/>
  </p:normalViewPr>
  <p:slideViewPr>
    <p:cSldViewPr>
      <p:cViewPr varScale="1">
        <p:scale>
          <a:sx n="69" d="100"/>
          <a:sy n="69" d="100"/>
        </p:scale>
        <p:origin x="-1524" y="-108"/>
      </p:cViewPr>
      <p:guideLst>
        <p:guide orient="horz" pos="119"/>
        <p:guide orient="horz" pos="4201"/>
        <p:guide orient="horz" pos="572"/>
        <p:guide orient="horz" pos="1207"/>
        <p:guide orient="horz" pos="1298"/>
        <p:guide pos="158"/>
        <p:guide pos="5602"/>
        <p:guide pos="2880"/>
        <p:guide pos="2835"/>
        <p:guide pos="2925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902075" y="0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8DA116-333B-4A59-8792-F73AD969326B}" type="datetimeFigureOut">
              <a:rPr lang="ru-RU" smtClean="0"/>
              <a:pPr/>
              <a:t>04.09.2014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39800" y="750888"/>
            <a:ext cx="5008563" cy="37576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8975" y="4759325"/>
            <a:ext cx="5510213" cy="451008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517063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902075" y="9517063"/>
            <a:ext cx="2984500" cy="50165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36EA4A7-FE54-4688-9060-B6872FB41C6F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38528119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DBB84BAC-DAFF-45F9-A6CC-0571A6040EB5}" type="datetime1">
              <a:rPr lang="ru-RU" smtClean="0"/>
              <a:pPr/>
              <a:t>04.09.2014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08FA22DF-CF20-4C48-9ED3-0C7B8D8071B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632D0A2-48D9-43B5-B6FE-45109AD8BD56}" type="datetime1">
              <a:rPr lang="ru-RU" smtClean="0"/>
              <a:pPr/>
              <a:t>04.09.2014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8FA22DF-CF20-4C48-9ED3-0C7B8D8071B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2D4FB019-F82E-4F23-B9A3-8E1B79150AA9}" type="datetime1">
              <a:rPr lang="ru-RU" smtClean="0"/>
              <a:pPr/>
              <a:t>04.09.2014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8FA22DF-CF20-4C48-9ED3-0C7B8D8071B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7D4C4866-F7F4-48E7-8E79-5FE1E1CA4D1F}" type="datetime1">
              <a:rPr lang="ru-RU" smtClean="0"/>
              <a:pPr/>
              <a:t>04.09.2014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8FA22DF-CF20-4C48-9ED3-0C7B8D8071B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4461298-BA8E-4F71-94BA-ACE652F49200}" type="datetime1">
              <a:rPr lang="ru-RU" smtClean="0"/>
              <a:pPr/>
              <a:t>04.09.2014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8FA22DF-CF20-4C48-9ED3-0C7B8D8071B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02292569-1854-47BA-8D82-2A46AD2011A9}" type="datetime1">
              <a:rPr lang="ru-RU" smtClean="0"/>
              <a:pPr/>
              <a:t>04.09.2014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8FA22DF-CF20-4C48-9ED3-0C7B8D8071B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ED7A037-D5EE-4E7C-89CF-17906BF29EE3}" type="datetime1">
              <a:rPr lang="ru-RU" smtClean="0"/>
              <a:pPr/>
              <a:t>04.09.2014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8FA22DF-CF20-4C48-9ED3-0C7B8D8071B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BCDC0D38-BF7D-4CC9-94EE-62153BC48A40}" type="datetime1">
              <a:rPr lang="ru-RU" smtClean="0"/>
              <a:pPr/>
              <a:t>04.09.2014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8FA22DF-CF20-4C48-9ED3-0C7B8D8071B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FBDBCA2C-0BBE-4220-BB17-F5FBD7E2E3A4}" type="datetime1">
              <a:rPr lang="ru-RU" smtClean="0"/>
              <a:pPr/>
              <a:t>04.09.2014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08FA22DF-CF20-4C48-9ED3-0C7B8D8071BA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C2A5DD02-D375-40FA-966C-75E40206425C}" type="datetime1">
              <a:rPr lang="ru-RU" smtClean="0"/>
              <a:pPr/>
              <a:t>04.09.2014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8FA22DF-CF20-4C48-9ED3-0C7B8D8071B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BFBA5EB1-459B-4941-A495-178121FBC919}" type="datetime1">
              <a:rPr lang="ru-RU" smtClean="0"/>
              <a:pPr/>
              <a:t>04.09.2014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08FA22DF-CF20-4C48-9ED3-0C7B8D8071BA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DB468C6-A02D-48A6-9F5D-29B4653557AA}" type="datetime1">
              <a:rPr lang="ru-RU" smtClean="0"/>
              <a:pPr/>
              <a:t>04.09.2014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08FA22DF-CF20-4C48-9ED3-0C7B8D8071BA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 ftr="0" dt="0"/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5.png"/><Relationship Id="rId4" Type="http://schemas.openxmlformats.org/officeDocument/2006/relationships/image" Target="../media/image4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2.jpeg"/><Relationship Id="rId4" Type="http://schemas.openxmlformats.org/officeDocument/2006/relationships/image" Target="../media/image21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Группа 11"/>
          <p:cNvGrpSpPr/>
          <p:nvPr/>
        </p:nvGrpSpPr>
        <p:grpSpPr>
          <a:xfrm>
            <a:off x="2819400" y="162478"/>
            <a:ext cx="3239055" cy="675722"/>
            <a:chOff x="108808" y="75604"/>
            <a:chExt cx="3528053" cy="691179"/>
          </a:xfrm>
        </p:grpSpPr>
        <p:grpSp>
          <p:nvGrpSpPr>
            <p:cNvPr id="13" name="Группа 12"/>
            <p:cNvGrpSpPr/>
            <p:nvPr/>
          </p:nvGrpSpPr>
          <p:grpSpPr>
            <a:xfrm>
              <a:off x="1692984" y="122105"/>
              <a:ext cx="1943877" cy="644678"/>
              <a:chOff x="2555776" y="188913"/>
              <a:chExt cx="2447702" cy="863600"/>
            </a:xfrm>
          </p:grpSpPr>
          <p:pic>
            <p:nvPicPr>
              <p:cNvPr id="15" name="Image 4" descr="3-tcp.jpg"/>
              <p:cNvPicPr>
                <a:picLocks noChangeAspect="1"/>
              </p:cNvPicPr>
              <p:nvPr/>
            </p:nvPicPr>
            <p:blipFill>
              <a:blip r:embed="rId2" cstate="print">
                <a:lum bright="6000" contrast="18000"/>
              </a:blip>
              <a:srcRect l="49252" r="33823"/>
              <a:stretch>
                <a:fillRect/>
              </a:stretch>
            </p:blipFill>
            <p:spPr bwMode="auto">
              <a:xfrm>
                <a:off x="2555776" y="188913"/>
                <a:ext cx="792088" cy="86360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16" name="Image 4" descr="3-tcp.jpg"/>
              <p:cNvPicPr>
                <a:picLocks noChangeAspect="1"/>
              </p:cNvPicPr>
              <p:nvPr/>
            </p:nvPicPr>
            <p:blipFill>
              <a:blip r:embed="rId2" cstate="print">
                <a:lum bright="6000" contrast="18000"/>
              </a:blip>
              <a:srcRect l="66162" t="16676"/>
              <a:stretch>
                <a:fillRect/>
              </a:stretch>
            </p:blipFill>
            <p:spPr bwMode="auto">
              <a:xfrm>
                <a:off x="3419872" y="188913"/>
                <a:ext cx="1583606" cy="71958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14" name="Picture 7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xmlns="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8808" y="75604"/>
              <a:ext cx="1682750" cy="6699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 xmlns="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xmlns="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 xmlns="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</p:grpSp>
      <p:sp>
        <p:nvSpPr>
          <p:cNvPr id="18" name="Rectangle 2"/>
          <p:cNvSpPr txBox="1">
            <a:spLocks noChangeArrowheads="1"/>
          </p:cNvSpPr>
          <p:nvPr/>
        </p:nvSpPr>
        <p:spPr>
          <a:xfrm>
            <a:off x="0" y="1730375"/>
            <a:ext cx="9144000" cy="1774825"/>
          </a:xfrm>
          <a:prstGeom prst="rect">
            <a:avLst/>
          </a:prstGeom>
        </p:spPr>
        <p:txBody>
          <a:bodyPr vert="horz" rtlCol="0" anchor="ctr">
            <a:no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/>
            <a:r>
              <a:rPr lang="en-US" altLang="ru-RU" sz="2800" dirty="0" smtClean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Pharmacogenetic kit for individual correction of Warfarin and Clopidogrel dosage in the Central Asian population </a:t>
            </a:r>
            <a:r>
              <a:rPr lang="en-US" altLang="en-US" sz="2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en-US" altLang="en-US" sz="28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US" altLang="en-US" sz="2800" dirty="0" smtClean="0"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9" name="Rectangle 3"/>
          <p:cNvSpPr txBox="1">
            <a:spLocks noChangeArrowheads="1"/>
          </p:cNvSpPr>
          <p:nvPr/>
        </p:nvSpPr>
        <p:spPr>
          <a:xfrm>
            <a:off x="6248399" y="4038600"/>
            <a:ext cx="2895601" cy="990600"/>
          </a:xfrm>
          <a:prstGeom prst="rect">
            <a:avLst/>
          </a:prstGeom>
        </p:spPr>
        <p:txBody>
          <a:bodyPr vert="horz">
            <a:normAutofit fontScale="92500" lnSpcReduction="10000"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109728" indent="0">
              <a:buNone/>
            </a:pPr>
            <a:r>
              <a:rPr lang="en-US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Pavel </a:t>
            </a:r>
            <a:r>
              <a:rPr lang="en-US" alt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Tarlykov</a:t>
            </a:r>
            <a:r>
              <a:rPr lang="en-US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PhD</a:t>
            </a:r>
            <a:endParaRPr lang="ru-RU" alt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buNone/>
            </a:pPr>
            <a:r>
              <a:rPr lang="en-US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General Genetics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LTD</a:t>
            </a:r>
          </a:p>
          <a:p>
            <a:pPr>
              <a:buNone/>
            </a:pPr>
            <a:r>
              <a:rPr lang="en-US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Astana, Kazakhstan</a:t>
            </a:r>
            <a:endParaRPr lang="en-US" altLang="en-US" sz="2000" dirty="0"/>
          </a:p>
        </p:txBody>
      </p:sp>
      <p:sp>
        <p:nvSpPr>
          <p:cNvPr id="20" name="Rectangle 3"/>
          <p:cNvSpPr txBox="1">
            <a:spLocks noChangeArrowheads="1"/>
          </p:cNvSpPr>
          <p:nvPr/>
        </p:nvSpPr>
        <p:spPr>
          <a:xfrm>
            <a:off x="3124200" y="6400800"/>
            <a:ext cx="3124201" cy="4572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109728" indent="0" algn="ctr">
              <a:buNone/>
            </a:pPr>
            <a:r>
              <a:rPr lang="en-US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Raleigh, 2014</a:t>
            </a:r>
            <a:endParaRPr lang="en-US" altLang="en-US" sz="2000" dirty="0"/>
          </a:p>
        </p:txBody>
      </p:sp>
      <p:pic>
        <p:nvPicPr>
          <p:cNvPr id="1026" name="Picture 2" descr="C:\Users\Pavel\Desktop\WB logo_0.JP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6629400" y="152400"/>
            <a:ext cx="2362200" cy="1017894"/>
          </a:xfrm>
          <a:prstGeom prst="rect">
            <a:avLst/>
          </a:prstGeom>
          <a:noFill/>
        </p:spPr>
      </p:pic>
      <p:pic>
        <p:nvPicPr>
          <p:cNvPr id="1028" name="Picture 4" descr="C:\Users\Pavel\Desktop\1334224162219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25778" y="152400"/>
            <a:ext cx="2212622" cy="91440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xmlns="" val="4226138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28600" y="1066800"/>
            <a:ext cx="8458200" cy="4525963"/>
          </a:xfrm>
        </p:spPr>
        <p:txBody>
          <a:bodyPr>
            <a:normAutofit/>
          </a:bodyPr>
          <a:lstStyle/>
          <a:p>
            <a:pPr algn="just"/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106,000 deaths and 2.2 Million serious events caused by adverse drug reactions occur in the US each year</a:t>
            </a:r>
          </a:p>
          <a:p>
            <a:pPr algn="just"/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Information on the patient’s pharmacogenetic status minimizes occurrence of side effects and complications after the appointment of drugs</a:t>
            </a:r>
          </a:p>
          <a:p>
            <a:pPr algn="just"/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FDA has approved usefulness of genetic information for prescription of Warfarin and </a:t>
            </a:r>
            <a:r>
              <a:rPr lang="en-US" alt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Plavix</a:t>
            </a:r>
            <a:r>
              <a:rPr lang="en-US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 2007 and 2010, respectively.</a:t>
            </a:r>
            <a:endParaRPr lang="en-US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22DF-CF20-4C48-9ED3-0C7B8D8071BA}" type="slidenum">
              <a:rPr lang="ru-RU" smtClean="0">
                <a:latin typeface="Times New Roman" pitchFamily="18" charset="0"/>
                <a:cs typeface="Times New Roman" pitchFamily="18" charset="0"/>
              </a:rPr>
              <a:pPr/>
              <a:t>2</a:t>
            </a:fld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pPr algn="ctr"/>
            <a:r>
              <a:rPr lang="en-US" sz="2800" dirty="0" smtClean="0">
                <a:latin typeface="Times New Roman" pitchFamily="18" charset="0"/>
                <a:cs typeface="Times New Roman" pitchFamily="18" charset="0"/>
              </a:rPr>
              <a:t>Pharmacogenetics and adverse drug reactions</a:t>
            </a:r>
            <a:endParaRPr lang="en-US" sz="28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1000" y="5345063"/>
            <a:ext cx="8229600" cy="12873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" name="Rectangle 1"/>
          <p:cNvSpPr/>
          <p:nvPr/>
        </p:nvSpPr>
        <p:spPr>
          <a:xfrm>
            <a:off x="6553200" y="6519446"/>
            <a:ext cx="178074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6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http://www.fda.gov</a:t>
            </a:r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218330" y="3983666"/>
            <a:ext cx="5410200" cy="1919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9" name="Straight Connector 8"/>
          <p:cNvCxnSpPr/>
          <p:nvPr/>
        </p:nvCxnSpPr>
        <p:spPr>
          <a:xfrm>
            <a:off x="228600" y="3810000"/>
            <a:ext cx="8763000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2" descr="C:\NNLBKP_pavel\MNS\misc\Labels\dna-pill-6824-2560x160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29000" y="0"/>
            <a:ext cx="2326297" cy="1453896"/>
          </a:xfrm>
          <a:prstGeom prst="rect">
            <a:avLst/>
          </a:prstGeom>
          <a:noFill/>
        </p:spPr>
      </p:pic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22DF-CF20-4C48-9ED3-0C7B8D8071BA}" type="slidenum"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3</a:t>
            </a:fld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2050" name="Picture 2" descr="C:\Users\Pavel\Desktop\553px-Central_Asia_(orthographic_projection).svg.png"/>
          <p:cNvPicPr>
            <a:picLocks noGrp="1" noChangeAspect="1" noChangeArrowheads="1"/>
          </p:cNvPicPr>
          <p:nvPr>
            <p:ph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381000" y="552450"/>
            <a:ext cx="4114800" cy="4114800"/>
          </a:xfrm>
          <a:prstGeom prst="rect">
            <a:avLst/>
          </a:prstGeom>
          <a:noFill/>
        </p:spPr>
      </p:pic>
      <p:pic>
        <p:nvPicPr>
          <p:cNvPr id="2051" name="Picture 3" descr="C:\Users\Pavel\Desktop\250px-Kazakhstan_(orthographic_projection).svg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724400" y="533400"/>
            <a:ext cx="4057650" cy="4057650"/>
          </a:xfrm>
          <a:prstGeom prst="rect">
            <a:avLst/>
          </a:prstGeom>
          <a:noFill/>
        </p:spPr>
      </p:pic>
      <p:sp>
        <p:nvSpPr>
          <p:cNvPr id="7" name="Rectangle 3"/>
          <p:cNvSpPr txBox="1">
            <a:spLocks noChangeArrowheads="1"/>
          </p:cNvSpPr>
          <p:nvPr/>
        </p:nvSpPr>
        <p:spPr>
          <a:xfrm>
            <a:off x="-76200" y="4800600"/>
            <a:ext cx="8991600" cy="990600"/>
          </a:xfrm>
          <a:prstGeom prst="rect">
            <a:avLst/>
          </a:prstGeom>
        </p:spPr>
        <p:txBody>
          <a:bodyPr vert="horz">
            <a:normAutofit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109728" indent="0" algn="just">
              <a:buNone/>
            </a:pPr>
            <a:r>
              <a:rPr lang="en-US" alt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Central Asia 			       Kazakhstan</a:t>
            </a:r>
          </a:p>
          <a:p>
            <a:pPr marL="109728" indent="0" algn="ctr">
              <a:buNone/>
            </a:pPr>
            <a:r>
              <a:rPr lang="en-US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Population – 66 M	                          Population – 17 M</a:t>
            </a:r>
          </a:p>
          <a:p>
            <a:pPr marL="109728" indent="0" algn="ctr">
              <a:buNone/>
            </a:pPr>
            <a:endParaRPr lang="en-US" alt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 algn="just">
              <a:buNone/>
            </a:pPr>
            <a:endParaRPr lang="en-US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Rectangle 3"/>
          <p:cNvSpPr txBox="1">
            <a:spLocks noChangeArrowheads="1"/>
          </p:cNvSpPr>
          <p:nvPr/>
        </p:nvSpPr>
        <p:spPr>
          <a:xfrm>
            <a:off x="152400" y="5257800"/>
            <a:ext cx="8991600" cy="990600"/>
          </a:xfrm>
          <a:prstGeom prst="rect">
            <a:avLst/>
          </a:prstGeom>
        </p:spPr>
        <p:txBody>
          <a:bodyPr vert="horz">
            <a:noAutofit/>
          </a:bodyPr>
          <a:lstStyle>
            <a:lvl1pPr marL="365760" indent="-256032" algn="l" rtl="0" eaLnBrk="1" latinLnBrk="0" hangingPunct="1">
              <a:spcBef>
                <a:spcPts val="400"/>
              </a:spcBef>
              <a:spcAft>
                <a:spcPts val="0"/>
              </a:spcAft>
              <a:buClr>
                <a:schemeClr val="accent1"/>
              </a:buClr>
              <a:buSzPct val="68000"/>
              <a:buFont typeface="Wingdings 3"/>
              <a:buChar char=""/>
              <a:defRPr kumimoji="0"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1792" indent="-228600" algn="l" rtl="0" eaLnBrk="1" latinLnBrk="0" hangingPunct="1">
              <a:spcBef>
                <a:spcPts val="324"/>
              </a:spcBef>
              <a:buClr>
                <a:schemeClr val="accent1"/>
              </a:buClr>
              <a:buFont typeface="Verdana"/>
              <a:buChar char="◦"/>
              <a:defRPr kumimoji="0" sz="23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59536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SzPct val="100000"/>
              <a:buFont typeface="Wingdings 2"/>
              <a:buChar char=""/>
              <a:defRPr kumimoji="0" sz="21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1430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-228600" algn="l" rtl="0" eaLnBrk="1" latinLnBrk="0" hangingPunct="1">
              <a:spcBef>
                <a:spcPts val="350"/>
              </a:spcBef>
              <a:buClr>
                <a:schemeClr val="accent2"/>
              </a:buClr>
              <a:buFont typeface="Wingdings 2"/>
              <a:buChar char="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002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8288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0574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286000" indent="-228600" algn="l" rtl="0" eaLnBrk="1" latinLnBrk="0" hangingPunct="1">
              <a:spcBef>
                <a:spcPts val="350"/>
              </a:spcBef>
              <a:buClr>
                <a:schemeClr val="accent3"/>
              </a:buClr>
              <a:buFont typeface="Wingdings 2"/>
              <a:buChar char=""/>
              <a:defRPr kumimoji="0" sz="1600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  <a:extLst/>
          </a:lstStyle>
          <a:p>
            <a:pPr marL="109728" indent="0" algn="just">
              <a:buNone/>
            </a:pPr>
            <a:r>
              <a:rPr lang="en-US" alt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	</a:t>
            </a:r>
          </a:p>
          <a:p>
            <a:pPr marL="109728" indent="0" algn="ctr">
              <a:buNone/>
            </a:pPr>
            <a:r>
              <a:rPr lang="en-US" alt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PHARMACOGENETIC TESTING IS NOT CONDUCTED IN </a:t>
            </a:r>
          </a:p>
          <a:p>
            <a:pPr marL="109728" indent="0" algn="ctr">
              <a:buNone/>
            </a:pPr>
            <a:r>
              <a:rPr lang="en-US" alt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CENTRAL ASIA REGION</a:t>
            </a:r>
            <a:endParaRPr lang="en-US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228600" y="762000"/>
            <a:ext cx="8686800" cy="5562600"/>
          </a:xfrm>
        </p:spPr>
        <p:txBody>
          <a:bodyPr>
            <a:normAutofit/>
          </a:bodyPr>
          <a:lstStyle/>
          <a:p>
            <a:pPr algn="just"/>
            <a:r>
              <a:rPr lang="en-US" alt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General Genetic</a:t>
            </a:r>
            <a:r>
              <a:rPr lang="en-US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 is a young start-up company (est. in 2012) with a focus on </a:t>
            </a:r>
            <a:r>
              <a:rPr lang="en-US" altLang="en-US" sz="20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pharmacogenetics</a:t>
            </a:r>
            <a:r>
              <a:rPr lang="en-US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</a:p>
          <a:p>
            <a:pPr algn="just"/>
            <a:endParaRPr lang="en-US" altLang="en-US" sz="2000" b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alt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Problem </a:t>
            </a:r>
            <a:r>
              <a:rPr lang="en-US" altLang="en-US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to solve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– unawareness about pharmacogenetic </a:t>
            </a:r>
            <a:r>
              <a:rPr lang="en-US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testing in the region</a:t>
            </a:r>
            <a:r>
              <a:rPr lang="ru-RU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US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absence of genetic </a:t>
            </a:r>
            <a:r>
              <a:rPr lang="en-US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testing</a:t>
            </a:r>
            <a:endParaRPr lang="en-US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endParaRPr lang="en-US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/>
            <a:r>
              <a:rPr lang="en-US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Our goal is introduction of pharmacogenetic testing to healthcare system</a:t>
            </a:r>
            <a:r>
              <a:rPr lang="ru-RU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 Kazakhstan (health centers, hospitals)</a:t>
            </a:r>
            <a:endParaRPr lang="en-US" alt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09728" indent="0" algn="just">
              <a:buNone/>
            </a:pPr>
            <a:endParaRPr lang="en-US" alt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altLang="en-US" sz="2000" dirty="0" smtClean="0">
                <a:latin typeface="Times New Roman" pitchFamily="18" charset="0"/>
                <a:cs typeface="Times New Roman" pitchFamily="18" charset="0"/>
              </a:rPr>
              <a:t>We received funding from the World Bank and Ministry of Education and Science of the Republic of Kazakhstan to develop pharmacogenetic kit for individual dosage correction of Warfarin and Plavix</a:t>
            </a:r>
          </a:p>
          <a:p>
            <a:pPr algn="just">
              <a:buNone/>
            </a:pPr>
            <a:endParaRPr lang="en-US" alt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altLang="en-US" sz="2000" dirty="0" smtClean="0">
                <a:latin typeface="Times New Roman" pitchFamily="18" charset="0"/>
                <a:cs typeface="Times New Roman" pitchFamily="18" charset="0"/>
              </a:rPr>
              <a:t>Starting in 2013 our pharmacogenetic services were</a:t>
            </a:r>
            <a:r>
              <a:rPr lang="ru-RU" altLang="en-US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altLang="en-US" sz="2000" dirty="0" smtClean="0">
                <a:latin typeface="Times New Roman" pitchFamily="18" charset="0"/>
                <a:cs typeface="Times New Roman" pitchFamily="18" charset="0"/>
              </a:rPr>
              <a:t>provided to the National </a:t>
            </a:r>
            <a:r>
              <a:rPr lang="en-US" altLang="en-US" sz="2000" dirty="0" err="1" smtClean="0">
                <a:latin typeface="Times New Roman" pitchFamily="18" charset="0"/>
                <a:cs typeface="Times New Roman" pitchFamily="18" charset="0"/>
              </a:rPr>
              <a:t>Cardiosurgery</a:t>
            </a:r>
            <a:r>
              <a:rPr lang="en-US" altLang="en-US" sz="2000" dirty="0" smtClean="0">
                <a:latin typeface="Times New Roman" pitchFamily="18" charset="0"/>
                <a:cs typeface="Times New Roman" pitchFamily="18" charset="0"/>
              </a:rPr>
              <a:t> Center (Astana, Kazakhstan) and National Medical Research Center (Astana, Kazakhstan)</a:t>
            </a:r>
          </a:p>
          <a:p>
            <a:pPr algn="just"/>
            <a:endParaRPr lang="en-US" alt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109728" indent="0" algn="just">
              <a:buNone/>
            </a:pPr>
            <a:endParaRPr lang="en-US" alt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/>
            <a:endParaRPr lang="en-US" dirty="0"/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22DF-CF20-4C48-9ED3-0C7B8D8071BA}" type="slidenum">
              <a:rPr lang="ru-RU" smtClean="0"/>
              <a:pPr/>
              <a:t>4</a:t>
            </a:fld>
            <a:endParaRPr lang="ru-RU"/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0" y="76200"/>
            <a:ext cx="9144000" cy="609600"/>
          </a:xfrm>
        </p:spPr>
        <p:txBody>
          <a:bodyPr>
            <a:normAutofit/>
          </a:bodyPr>
          <a:lstStyle/>
          <a:p>
            <a:pPr algn="ctr"/>
            <a:r>
              <a:rPr lang="en-US" altLang="en-US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General Genetics LTD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17721" y="1143000"/>
            <a:ext cx="8686800" cy="1968691"/>
          </a:xfrm>
        </p:spPr>
        <p:txBody>
          <a:bodyPr>
            <a:normAutofit/>
          </a:bodyPr>
          <a:lstStyle/>
          <a:p>
            <a:pPr marL="735013" lvl="1" indent="-342900" algn="just">
              <a:lnSpc>
                <a:spcPct val="110000"/>
              </a:lnSpc>
            </a:pP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ardiovascular disease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is the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leading cause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 morbidity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mortality in Kazakhstan and Central Asia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US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735013" lvl="1" indent="-342900" algn="just">
              <a:lnSpc>
                <a:spcPct val="110000"/>
              </a:lnSpc>
            </a:pP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ntroduction of genetic testing will minimize side effects and complications after the appointment of the CVD drugs (Warfarin and Plavix)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22DF-CF20-4C48-9ED3-0C7B8D8071BA}" type="slidenum"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5</a:t>
            </a:fld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0" y="76200"/>
            <a:ext cx="9144000" cy="685800"/>
          </a:xfrm>
          <a:prstGeom prst="rect">
            <a:avLst/>
          </a:prstGeo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Focus on </a:t>
            </a:r>
            <a:r>
              <a:rPr kumimoji="0" lang="en-US" altLang="en-US" sz="2800" b="1" i="0" u="none" strike="noStrike" kern="0" cap="none" spc="0" normalizeH="0" baseline="0" noProof="0" dirty="0" err="1" smtClean="0">
                <a:ln>
                  <a:noFill/>
                </a:ln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pharmacogenetics</a:t>
            </a:r>
            <a:r>
              <a:rPr kumimoji="0" lang="en-US" altLang="en-US" sz="2800" b="1" i="0" u="none" strike="noStrike" kern="0" cap="none" spc="0" normalizeH="0" baseline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of cardiovascular</a:t>
            </a:r>
            <a:r>
              <a:rPr kumimoji="0" lang="en-US" altLang="en-US" sz="2800" b="1" i="0" u="none" strike="noStrike" kern="0" cap="none" spc="0" normalizeH="0" noProof="0" dirty="0" smtClean="0">
                <a:ln>
                  <a:noFill/>
                </a:ln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uLnTx/>
                <a:uFillTx/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 drugs</a:t>
            </a:r>
            <a:endParaRPr kumimoji="0" lang="en-US" altLang="en-US" sz="28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 rotWithShape="1">
          <a:blip r:embed="rId2"/>
          <a:srcRect l="21667" t="36444" r="27222" b="12734"/>
          <a:stretch/>
        </p:blipFill>
        <p:spPr bwMode="auto">
          <a:xfrm>
            <a:off x="3146323" y="2667000"/>
            <a:ext cx="5616677" cy="34905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TextBox 3"/>
          <p:cNvSpPr txBox="1">
            <a:spLocks noChangeArrowheads="1"/>
          </p:cNvSpPr>
          <p:nvPr/>
        </p:nvSpPr>
        <p:spPr bwMode="auto">
          <a:xfrm>
            <a:off x="2209800" y="6096000"/>
            <a:ext cx="7543800" cy="800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Morbidity of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CVD </a:t>
            </a:r>
            <a:r>
              <a:rPr lang="en-US" dirty="0">
                <a:latin typeface="Times New Roman" panose="02020603050405020304" pitchFamily="18" charset="0"/>
                <a:cs typeface="Times New Roman" panose="02020603050405020304" pitchFamily="18" charset="0"/>
              </a:rPr>
              <a:t>increases by ~50,000 new cases every year</a:t>
            </a:r>
          </a:p>
          <a:p>
            <a:pPr algn="ctr"/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en-US" sz="1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http://medinfo.kz/  </a:t>
            </a:r>
          </a:p>
        </p:txBody>
      </p:sp>
      <p:pic>
        <p:nvPicPr>
          <p:cNvPr id="9" name="Picture 3" descr="C:\Users\Pavel\Desktop\250px-Kazakhstan_(orthographic_projection).svg.pn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57200" y="3174287"/>
            <a:ext cx="2533650" cy="25336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4648200"/>
          </a:xfrm>
        </p:spPr>
        <p:txBody>
          <a:bodyPr>
            <a:normAutofit lnSpcReduction="10000"/>
          </a:bodyPr>
          <a:lstStyle/>
          <a:p>
            <a:pPr algn="just">
              <a:lnSpc>
                <a:spcPct val="110000"/>
              </a:lnSpc>
              <a:buNone/>
            </a:pP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Social impact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Increase of lifespan and decrease in mortality when the dosing of CVD drugs is corrected individually. Warfarin is cheap and efficient; however, there is a high risk of hemorrhages.</a:t>
            </a:r>
          </a:p>
          <a:p>
            <a:pPr algn="just">
              <a:lnSpc>
                <a:spcPct val="110000"/>
              </a:lnSpc>
            </a:pP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0000"/>
              </a:lnSpc>
              <a:buNone/>
            </a:pP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Economic impact</a:t>
            </a:r>
            <a:r>
              <a:rPr lang="ru-RU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correction of individual dosage will </a:t>
            </a:r>
            <a:r>
              <a:rPr 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decrease treatment price twofold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Warfarin is prescribed for lifetime what makes decrease in treatment price very significant</a:t>
            </a:r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pPr algn="just">
              <a:lnSpc>
                <a:spcPct val="110000"/>
              </a:lnSpc>
            </a:pP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0000"/>
              </a:lnSpc>
              <a:buNone/>
            </a:pPr>
            <a:r>
              <a:rPr lang="en-US" altLang="en-US" sz="20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Application:</a:t>
            </a:r>
            <a:r>
              <a:rPr lang="en-US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First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all, our product will be applied in healthcare institutions of </a:t>
            </a:r>
            <a:r>
              <a:rPr lang="en-US" alt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Kazakhstan </a:t>
            </a:r>
            <a:r>
              <a:rPr lang="en-US" alt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clinical diagnostic labs.</a:t>
            </a:r>
          </a:p>
          <a:p>
            <a:pPr algn="just">
              <a:lnSpc>
                <a:spcPct val="110000"/>
              </a:lnSpc>
            </a:pPr>
            <a:endParaRPr lang="en-US" alt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just">
              <a:lnSpc>
                <a:spcPct val="110000"/>
              </a:lnSpc>
              <a:buNone/>
            </a:pP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are planning gradual expansion of the product market to </a:t>
            </a:r>
            <a:r>
              <a:rPr lang="en-US" alt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Central Asia </a:t>
            </a:r>
            <a:r>
              <a:rPr lang="en-US" alt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region.</a:t>
            </a:r>
          </a:p>
          <a:p>
            <a:endParaRPr lang="en-US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22DF-CF20-4C48-9ED3-0C7B8D8071BA}" type="slidenum">
              <a:rPr lang="ru-RU" smtClean="0">
                <a:latin typeface="Times New Roman" panose="02020603050405020304" pitchFamily="18" charset="0"/>
                <a:cs typeface="Times New Roman" panose="02020603050405020304" pitchFamily="18" charset="0"/>
              </a:rPr>
              <a:pPr/>
              <a:t>6</a:t>
            </a:fld>
            <a:endParaRPr lang="ru-RU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-1" y="-76200"/>
            <a:ext cx="9133367" cy="1143000"/>
          </a:xfrm>
        </p:spPr>
        <p:txBody>
          <a:bodyPr>
            <a:normAutofit/>
          </a:bodyPr>
          <a:lstStyle/>
          <a:p>
            <a:pPr lvl="0" algn="ctr"/>
            <a:r>
              <a:rPr lang="en-US" altLang="en-US" sz="2800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Pharmacogenetics </a:t>
            </a:r>
            <a:r>
              <a:rPr lang="en-US" altLang="en-US" sz="2800" kern="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cardiovascular </a:t>
            </a:r>
            <a:r>
              <a:rPr lang="en-US" altLang="en-US" sz="2800" kern="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drugs</a:t>
            </a:r>
            <a:endParaRPr lang="en-US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4" descr="http://www.joshgitalis.com/wp-content/uploads/2012/02/heartDisease_1484124c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346767" y="5288243"/>
            <a:ext cx="2263833" cy="1417357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/>
          <p:cNvSpPr/>
          <p:nvPr/>
        </p:nvSpPr>
        <p:spPr>
          <a:xfrm>
            <a:off x="304800" y="5791200"/>
            <a:ext cx="8458200" cy="391533"/>
          </a:xfrm>
          <a:prstGeom prst="rect">
            <a:avLst/>
          </a:prstGeom>
        </p:spPr>
        <p:txBody>
          <a:bodyPr wrap="square" lIns="82945" tIns="41473" rIns="82945" bIns="41473">
            <a:spAutoFit/>
          </a:bodyPr>
          <a:lstStyle/>
          <a:p>
            <a:pPr algn="ctr"/>
            <a:r>
              <a:rPr lang="en-GB" altLang="zh-CN" sz="2000" dirty="0" smtClean="0">
                <a:latin typeface="Times New Roman" pitchFamily="18" charset="0"/>
                <a:ea typeface="SimSun"/>
                <a:cs typeface="Times New Roman" pitchFamily="18" charset="0"/>
              </a:rPr>
              <a:t>S</a:t>
            </a:r>
            <a:r>
              <a:rPr lang="en-GB" altLang="zh-CN" sz="2000" dirty="0" smtClean="0">
                <a:solidFill>
                  <a:schemeClr val="tx1"/>
                </a:solidFill>
                <a:latin typeface="Times New Roman" pitchFamily="18" charset="0"/>
                <a:ea typeface="SimSun"/>
                <a:cs typeface="Times New Roman" pitchFamily="18" charset="0"/>
              </a:rPr>
              <a:t>ensitivity of various ethnic grou</a:t>
            </a:r>
            <a:r>
              <a:rPr lang="en-GB" altLang="zh-CN" sz="2000" dirty="0" smtClean="0">
                <a:latin typeface="Times New Roman" pitchFamily="18" charset="0"/>
                <a:ea typeface="SimSun"/>
                <a:cs typeface="Times New Roman" pitchFamily="18" charset="0"/>
              </a:rPr>
              <a:t>ps </a:t>
            </a:r>
            <a:r>
              <a:rPr lang="en-GB" altLang="zh-CN" sz="2000" dirty="0" smtClean="0">
                <a:solidFill>
                  <a:schemeClr val="tx1"/>
                </a:solidFill>
                <a:latin typeface="Times New Roman" pitchFamily="18" charset="0"/>
                <a:ea typeface="SimSun"/>
                <a:cs typeface="Times New Roman" pitchFamily="18" charset="0"/>
              </a:rPr>
              <a:t>to the drugs </a:t>
            </a:r>
            <a:r>
              <a:rPr lang="en-GB" altLang="zh-CN" sz="2000" dirty="0" smtClean="0">
                <a:latin typeface="Times New Roman" pitchFamily="18" charset="0"/>
                <a:ea typeface="SimSun"/>
                <a:cs typeface="Times New Roman" pitchFamily="18" charset="0"/>
              </a:rPr>
              <a:t>is different</a:t>
            </a:r>
            <a:endParaRPr lang="en-US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Pavel\Desktop\Genetic_Variation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685800" y="838200"/>
            <a:ext cx="8143270" cy="4800600"/>
          </a:xfrm>
          <a:prstGeom prst="rect">
            <a:avLst/>
          </a:prstGeom>
          <a:noFill/>
        </p:spPr>
      </p:pic>
      <p:sp>
        <p:nvSpPr>
          <p:cNvPr id="4" name="Rectangle 2"/>
          <p:cNvSpPr txBox="1">
            <a:spLocks noChangeArrowheads="1"/>
          </p:cNvSpPr>
          <p:nvPr/>
        </p:nvSpPr>
        <p:spPr>
          <a:xfrm>
            <a:off x="990600" y="152400"/>
            <a:ext cx="81534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algn="ctr">
              <a:spcBef>
                <a:spcPct val="0"/>
              </a:spcBef>
            </a:pPr>
            <a:endParaRPr kumimoji="0" lang="en-US" altLang="en-US" sz="4000" b="0" i="0" u="none" strike="noStrike" kern="1200" cap="none" spc="0" normalizeH="0" baseline="0" noProof="0" dirty="0">
              <a:ln>
                <a:noFill/>
              </a:ln>
              <a:solidFill>
                <a:schemeClr val="tx2">
                  <a:satMod val="130000"/>
                </a:schemeClr>
              </a:solidFill>
              <a:effectLst/>
              <a:uLnTx/>
              <a:uFillTx/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  <p:sp>
        <p:nvSpPr>
          <p:cNvPr id="5" name="Заголовок 3"/>
          <p:cNvSpPr txBox="1">
            <a:spLocks/>
          </p:cNvSpPr>
          <p:nvPr/>
        </p:nvSpPr>
        <p:spPr>
          <a:xfrm>
            <a:off x="457200" y="76200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en-US" altLang="en-US" sz="2800" b="1" kern="0" dirty="0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Ethnic Differences and Pharmacogenetics</a:t>
            </a:r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27365" y="4170962"/>
            <a:ext cx="5521035" cy="143729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22DF-CF20-4C48-9ED3-0C7B8D8071BA}" type="slidenum">
              <a:rPr lang="ru-RU" smtClean="0">
                <a:latin typeface="Times New Roman" pitchFamily="18" charset="0"/>
                <a:cs typeface="Times New Roman" pitchFamily="18" charset="0"/>
              </a:rPr>
              <a:pPr/>
              <a:t>8</a:t>
            </a:fld>
            <a:endParaRPr lang="ru-RU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533400" y="862548"/>
            <a:ext cx="8382000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buFont typeface="Arial" pitchFamily="34" charset="0"/>
              <a:buChar char="•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Central Asia and its population is one of the least-studied regions of the world</a:t>
            </a:r>
          </a:p>
          <a:p>
            <a:pPr algn="just">
              <a:buFont typeface="Arial" pitchFamily="34" charset="0"/>
              <a:buChar char="•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Historically, Central Asia has always been a crossroad between West and East leading to the current high population genetic admixture and diversity </a:t>
            </a:r>
          </a:p>
          <a:p>
            <a:pPr algn="just">
              <a:buFont typeface="Arial" pitchFamily="34" charset="0"/>
              <a:buChar char="•"/>
            </a:pPr>
            <a:endParaRPr lang="en-US" sz="24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Font typeface="Arial" pitchFamily="34" charset="0"/>
              <a:buChar char="•"/>
            </a:pPr>
            <a:r>
              <a:rPr lang="en-US" sz="2400" dirty="0" smtClean="0">
                <a:latin typeface="Times New Roman" pitchFamily="18" charset="0"/>
                <a:cs typeface="Times New Roman" pitchFamily="18" charset="0"/>
              </a:rPr>
              <a:t> The studies of the region indicate that population of Central Asia has a mixed genetic composition intermediate between those of Asian and European populations</a:t>
            </a:r>
            <a:endParaRPr lang="en-US" sz="2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Заголовок 3"/>
          <p:cNvSpPr txBox="1">
            <a:spLocks/>
          </p:cNvSpPr>
          <p:nvPr/>
        </p:nvSpPr>
        <p:spPr>
          <a:xfrm>
            <a:off x="457200" y="76200"/>
            <a:ext cx="82296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en-US" altLang="en-US" sz="2800" b="1" kern="0" dirty="0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Ethnic Differences in Central Asia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8FA22DF-CF20-4C48-9ED3-0C7B8D8071BA}" type="slidenum">
              <a:rPr lang="ru-RU" smtClean="0"/>
              <a:pPr/>
              <a:t>9</a:t>
            </a:fld>
            <a:endParaRPr lang="ru-RU"/>
          </a:p>
        </p:txBody>
      </p:sp>
      <p:sp>
        <p:nvSpPr>
          <p:cNvPr id="3" name="Slide Number Placeholder 8"/>
          <p:cNvSpPr txBox="1">
            <a:spLocks/>
          </p:cNvSpPr>
          <p:nvPr/>
        </p:nvSpPr>
        <p:spPr>
          <a:xfrm>
            <a:off x="6553200" y="6245225"/>
            <a:ext cx="2128838" cy="471488"/>
          </a:xfrm>
          <a:prstGeom prst="rect">
            <a:avLst/>
          </a:prstGeom>
        </p:spPr>
        <p:txBody>
          <a:bodyPr vert="horz" anchor="b"/>
          <a:lstStyle>
            <a:defPPr>
              <a:defRPr lang="ru-RU"/>
            </a:defPPr>
            <a:lvl1pPr marL="0" algn="r" defTabSz="914400" rtl="0" eaLnBrk="1" latinLnBrk="0" hangingPunct="1">
              <a:defRPr kumimoji="0" sz="10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defRPr/>
            </a:pPr>
            <a:fld id="{E40A0F9D-30A3-4884-BE21-3657465D4EAD}" type="slidenum">
              <a:rPr lang="en-US" smtClean="0"/>
              <a:pPr>
                <a:defRPr/>
              </a:pPr>
              <a:t>9</a:t>
            </a:fld>
            <a:endParaRPr lang="en-US"/>
          </a:p>
        </p:txBody>
      </p:sp>
      <p:pic>
        <p:nvPicPr>
          <p:cNvPr id="4" name="Picture 2" descr="C:\Users\Pavel\Pictures\expedition\DSC0246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>
          <a:xfrm>
            <a:off x="4775200" y="0"/>
            <a:ext cx="4368800" cy="3276600"/>
          </a:xfrm>
          <a:prstGeom prst="rect">
            <a:avLst/>
          </a:prstGeom>
        </p:spPr>
      </p:pic>
      <p:pic>
        <p:nvPicPr>
          <p:cNvPr id="5" name="Picture 2" descr="C:\Users\Pavel\Pictures\expedition\DSC02478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800600" y="3505200"/>
            <a:ext cx="4292600" cy="3219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3" descr="C:\Users\Pavel\Pictures\expedition\2010-07-06-09 Экспедиция в Тарбагатай\DSC02227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6200" y="1619250"/>
            <a:ext cx="4648200" cy="348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Заголовок 3"/>
          <p:cNvSpPr txBox="1">
            <a:spLocks/>
          </p:cNvSpPr>
          <p:nvPr/>
        </p:nvSpPr>
        <p:spPr>
          <a:xfrm>
            <a:off x="713510" y="76200"/>
            <a:ext cx="83820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en-US" altLang="en-US" sz="2800" b="1" kern="0" dirty="0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Population study of the Central Asian population</a:t>
            </a:r>
          </a:p>
        </p:txBody>
      </p:sp>
    </p:spTree>
    <p:extLst>
      <p:ext uri="{BB962C8B-B14F-4D97-AF65-F5344CB8AC3E}">
        <p14:creationId xmlns:p14="http://schemas.microsoft.com/office/powerpoint/2010/main" xmlns="" val="193119291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Рисунок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l="597" t="10257" r="48398" b="35419"/>
          <a:stretch>
            <a:fillRect/>
          </a:stretch>
        </p:blipFill>
        <p:spPr bwMode="auto">
          <a:xfrm>
            <a:off x="1354975" y="685800"/>
            <a:ext cx="6744169" cy="40437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1720380" y="4696246"/>
            <a:ext cx="8033220" cy="637754"/>
          </a:xfrm>
          <a:prstGeom prst="rect">
            <a:avLst/>
          </a:prstGeom>
        </p:spPr>
        <p:txBody>
          <a:bodyPr wrap="square" lIns="82945" tIns="41473" rIns="82945" bIns="41473">
            <a:spAutoFit/>
          </a:bodyPr>
          <a:lstStyle/>
          <a:p>
            <a:pPr algn="just"/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Example of cluster 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analysis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for</a:t>
            </a: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x-none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CYP2C19*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variant </a:t>
            </a:r>
            <a:r>
              <a:rPr lang="en-US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with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real</a:t>
            </a:r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-time PCR</a:t>
            </a:r>
          </a:p>
          <a:p>
            <a:pPr algn="just"/>
            <a:r>
              <a:rPr lang="en-US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</a:t>
            </a:r>
            <a:endParaRPr lang="en-US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696277" y="5257800"/>
            <a:ext cx="8066723" cy="699309"/>
          </a:xfrm>
          <a:prstGeom prst="rect">
            <a:avLst/>
          </a:prstGeom>
        </p:spPr>
        <p:txBody>
          <a:bodyPr wrap="square" lIns="82945" tIns="41473" rIns="82945" bIns="41473">
            <a:spAutoFit/>
          </a:bodyPr>
          <a:lstStyle/>
          <a:p>
            <a:pPr marL="285750" indent="-285750" algn="just">
              <a:buFont typeface="Arial" panose="020B0604020202020204" pitchFamily="34" charset="0"/>
              <a:buChar char="•"/>
            </a:pP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Kazakh population sample was genotyped </a:t>
            </a:r>
            <a:r>
              <a:rPr lang="en-US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to study genetic variability of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drug biotransformation </a:t>
            </a:r>
            <a:r>
              <a:rPr lang="en-US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enzymes and compare to other populations </a:t>
            </a:r>
            <a:endParaRPr lang="en-US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3453290" y="2460593"/>
            <a:ext cx="1807200" cy="344197"/>
          </a:xfrm>
          <a:prstGeom prst="rect">
            <a:avLst/>
          </a:prstGeom>
          <a:noFill/>
          <a:ln w="9525">
            <a:noFill/>
            <a:round/>
            <a:headEnd/>
            <a:tailEnd/>
          </a:ln>
        </p:spPr>
        <p:txBody>
          <a:bodyPr wrap="none" lIns="81639" tIns="56821" rIns="81639" bIns="40820"/>
          <a:lstStyle/>
          <a:p>
            <a:pPr algn="ctr">
              <a:tabLst>
                <a:tab pos="0" algn="l"/>
                <a:tab pos="406086" algn="l"/>
                <a:tab pos="813612" algn="l"/>
                <a:tab pos="1221138" algn="l"/>
                <a:tab pos="1628664" algn="l"/>
                <a:tab pos="2036190" algn="l"/>
                <a:tab pos="2443717" algn="l"/>
                <a:tab pos="2851242" algn="l"/>
                <a:tab pos="3258769" algn="l"/>
                <a:tab pos="3666294" algn="l"/>
                <a:tab pos="4073821" algn="l"/>
                <a:tab pos="4481346" algn="l"/>
                <a:tab pos="4888873" algn="l"/>
                <a:tab pos="5296398" algn="l"/>
                <a:tab pos="5703925" algn="l"/>
                <a:tab pos="6111450" algn="l"/>
                <a:tab pos="6518977" algn="l"/>
                <a:tab pos="6926502" algn="l"/>
                <a:tab pos="7334029" algn="l"/>
                <a:tab pos="7741554" algn="l"/>
                <a:tab pos="8149081" algn="l"/>
              </a:tabLst>
            </a:pPr>
            <a:endParaRPr lang="ru-RU" sz="2200" b="1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Заголовок 3"/>
          <p:cNvSpPr txBox="1">
            <a:spLocks/>
          </p:cNvSpPr>
          <p:nvPr/>
        </p:nvSpPr>
        <p:spPr>
          <a:xfrm>
            <a:off x="0" y="0"/>
            <a:ext cx="9144000" cy="5715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en-US" altLang="en-US" sz="2800" b="1" kern="0" dirty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Genotyping of drug biotransformation </a:t>
            </a:r>
            <a:r>
              <a:rPr lang="en-US" altLang="en-US" sz="2800" b="1" kern="0" dirty="0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enzymes</a:t>
            </a:r>
            <a:endParaRPr lang="en-US" altLang="en-US" sz="2800" b="1" kern="0" dirty="0">
              <a:solidFill>
                <a:schemeClr val="tx2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940729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685800" y="990600"/>
          <a:ext cx="8288999" cy="6058120"/>
        </p:xfrm>
        <a:graphic>
          <a:graphicData uri="http://schemas.openxmlformats.org/drawingml/2006/table">
            <a:tbl>
              <a:tblPr/>
              <a:tblGrid>
                <a:gridCol w="1219200"/>
                <a:gridCol w="770125"/>
                <a:gridCol w="1234842"/>
                <a:gridCol w="779404"/>
                <a:gridCol w="665972"/>
                <a:gridCol w="892833"/>
                <a:gridCol w="893693"/>
                <a:gridCol w="892833"/>
                <a:gridCol w="940097"/>
              </a:tblGrid>
              <a:tr h="51493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latin typeface="Times New Roman"/>
                          <a:ea typeface="Times New Roman"/>
                          <a:cs typeface="Times New Roman"/>
                        </a:rPr>
                        <a:t>Polymorphisms</a:t>
                      </a:r>
                      <a:endParaRPr lang="en-US" sz="13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8583" marR="28583" marT="28586" marB="2858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Number of samples</a:t>
                      </a:r>
                      <a:endParaRPr lang="en-US" sz="13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8583" marR="28583" marT="28586" marB="2858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spc="-30" dirty="0">
                          <a:latin typeface="Times New Roman"/>
                          <a:ea typeface="ArialMT"/>
                          <a:cs typeface="Times New Roman"/>
                        </a:rPr>
                        <a:t>Hardy – Weinberg equilibrium</a:t>
                      </a:r>
                      <a:endParaRPr lang="en-US" sz="13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8583" marR="28583" marT="28586" marB="2858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Allele</a:t>
                      </a: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8583" marR="28583" marT="28586" marB="2858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b="1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n</a:t>
                      </a:r>
                      <a:r>
                        <a:rPr lang="ru-RU" sz="1300" b="1" baseline="3000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</a:t>
                      </a:r>
                      <a:endParaRPr lang="en-US" sz="13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8583" marR="28583" marT="28586" marB="2858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latin typeface="Times New Roman"/>
                          <a:ea typeface="Times New Roman"/>
                          <a:cs typeface="Times New Roman"/>
                        </a:rPr>
                        <a:t>Frequency</a:t>
                      </a: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8583" marR="28583" marT="28586" marB="2858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>
                          <a:latin typeface="Times New Roman"/>
                          <a:ea typeface="Times New Roman"/>
                          <a:cs typeface="Times New Roman"/>
                        </a:rPr>
                        <a:t>Genotype</a:t>
                      </a: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8583" marR="28583" marT="28586" marB="2858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b="1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n</a:t>
                      </a:r>
                      <a:r>
                        <a:rPr lang="ru-RU" sz="1300" b="1" baseline="30000" dirty="0" err="1" smtClean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b</a:t>
                      </a:r>
                      <a:endParaRPr lang="en-US" sz="13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8583" marR="28583" marT="28586" marB="2858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dirty="0">
                          <a:latin typeface="Times New Roman"/>
                          <a:ea typeface="Times New Roman"/>
                          <a:cs typeface="Times New Roman"/>
                        </a:rPr>
                        <a:t>Frequency</a:t>
                      </a:r>
                      <a:endParaRPr lang="en-US" sz="13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8583" marR="28583" marT="28586" marB="2858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146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CYP2C9*2</a:t>
                      </a:r>
                      <a:endParaRPr lang="en-US" sz="13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8583" marR="28583" marT="28586" marB="2858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437</a:t>
                      </a:r>
                      <a:endParaRPr lang="en-US" sz="13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8583" marR="28583" marT="28586" marB="2858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p=0</a:t>
                      </a:r>
                      <a:r>
                        <a:rPr lang="en-US" sz="13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  <a:r>
                        <a:rPr lang="ru-RU" sz="13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66</a:t>
                      </a:r>
                      <a:endParaRPr lang="en-US" sz="13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8583" marR="28583" marT="28586" marB="2858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C</a:t>
                      </a:r>
                      <a:endParaRPr lang="en-US" sz="13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T</a:t>
                      </a:r>
                      <a:endParaRPr lang="en-US" sz="13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8583" marR="28583" marT="28586" marB="2858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856</a:t>
                      </a:r>
                      <a:endParaRPr lang="en-US" sz="13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18</a:t>
                      </a:r>
                      <a:endParaRPr lang="en-US" sz="13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8583" marR="28583" marT="28586" marB="2858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0.98</a:t>
                      </a:r>
                      <a:endParaRPr lang="en-US" sz="13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0.02</a:t>
                      </a:r>
                      <a:endParaRPr lang="en-US" sz="13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8583" marR="28583" marT="28586" marB="2858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СС</a:t>
                      </a:r>
                      <a:endParaRPr lang="en-US" sz="13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СT</a:t>
                      </a:r>
                      <a:endParaRPr lang="en-US" sz="13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TT</a:t>
                      </a:r>
                      <a:endParaRPr lang="en-US" sz="13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8583" marR="28583" marT="28586" marB="2858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419</a:t>
                      </a:r>
                      <a:endParaRPr lang="en-US" sz="13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18</a:t>
                      </a:r>
                      <a:endParaRPr lang="en-US" sz="13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en-US" sz="13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8583" marR="28583" marT="28586" marB="2858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0.96</a:t>
                      </a:r>
                      <a:endParaRPr lang="en-US" sz="13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0.04</a:t>
                      </a:r>
                      <a:endParaRPr lang="en-US" sz="13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0.00</a:t>
                      </a:r>
                      <a:endParaRPr lang="en-US" sz="13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8583" marR="28583" marT="28586" marB="2858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493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CYP2C9*3</a:t>
                      </a: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8583" marR="28583" marT="28586" marB="2858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444</a:t>
                      </a:r>
                      <a:endParaRPr lang="en-US" sz="13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8583" marR="28583" marT="28586" marB="2858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p=0</a:t>
                      </a:r>
                      <a:r>
                        <a:rPr lang="en-US" sz="13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  <a:r>
                        <a:rPr lang="ru-RU" sz="13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54</a:t>
                      </a:r>
                      <a:endParaRPr lang="en-US" sz="13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8583" marR="28583" marT="28586" marB="2858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</a:t>
                      </a:r>
                      <a:endParaRPr lang="en-US" sz="13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C</a:t>
                      </a:r>
                      <a:endParaRPr lang="en-US" sz="13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8583" marR="28583" marT="28586" marB="2858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863</a:t>
                      </a:r>
                      <a:endParaRPr lang="en-US" sz="13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25</a:t>
                      </a:r>
                      <a:endParaRPr lang="en-US" sz="13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8583" marR="28583" marT="28586" marB="2858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0.97</a:t>
                      </a: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0.03</a:t>
                      </a: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8583" marR="28583" marT="28586" marB="2858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AA</a:t>
                      </a: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AC</a:t>
                      </a: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CC</a:t>
                      </a: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8583" marR="28583" marT="28586" marB="2858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419</a:t>
                      </a: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25</a:t>
                      </a: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8583" marR="28583" marT="28586" marB="2858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0.94</a:t>
                      </a:r>
                      <a:endParaRPr lang="en-US" sz="13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0.06</a:t>
                      </a:r>
                      <a:endParaRPr lang="en-US" sz="13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0.00</a:t>
                      </a:r>
                      <a:endParaRPr lang="en-US" sz="13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8583" marR="28583" marT="28586" marB="2858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493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VKORC1 1173</a:t>
                      </a: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8583" marR="28583" marT="28586" marB="2858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286</a:t>
                      </a: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8583" marR="28583" marT="28586" marB="2858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p=0</a:t>
                      </a:r>
                      <a:r>
                        <a:rPr lang="en-US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  <a:r>
                        <a:rPr lang="ru-RU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76</a:t>
                      </a: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8583" marR="28583" marT="28586" marB="2858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C</a:t>
                      </a:r>
                      <a:endParaRPr lang="en-US" sz="13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T</a:t>
                      </a:r>
                      <a:endParaRPr lang="en-US" sz="13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8583" marR="28583" marT="28586" marB="2858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162</a:t>
                      </a:r>
                      <a:endParaRPr lang="en-US" sz="13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410</a:t>
                      </a:r>
                      <a:endParaRPr lang="en-US" sz="13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8583" marR="28583" marT="28586" marB="2858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0.28</a:t>
                      </a:r>
                      <a:endParaRPr lang="en-US" sz="13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0.72</a:t>
                      </a:r>
                      <a:endParaRPr lang="en-US" sz="13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8583" marR="28583" marT="28586" marB="2858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CC</a:t>
                      </a:r>
                      <a:endParaRPr lang="en-US" sz="13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CT</a:t>
                      </a:r>
                      <a:endParaRPr lang="en-US" sz="13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TT</a:t>
                      </a:r>
                      <a:endParaRPr lang="en-US" sz="13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8583" marR="28583" marT="28586" marB="2858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24</a:t>
                      </a: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114</a:t>
                      </a: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148</a:t>
                      </a: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8583" marR="28583" marT="28586" marB="2858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0.08</a:t>
                      </a: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0.4</a:t>
                      </a: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0.52</a:t>
                      </a: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8583" marR="28583" marT="28586" marB="2858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493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VKORC1 1542</a:t>
                      </a: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8583" marR="28583" marT="28586" marB="2858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259</a:t>
                      </a: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8583" marR="28583" marT="28586" marB="2858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p=0</a:t>
                      </a:r>
                      <a:r>
                        <a:rPr lang="en-US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  <a:r>
                        <a:rPr lang="ru-RU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65</a:t>
                      </a: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8583" marR="28583" marT="28586" marB="2858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G</a:t>
                      </a:r>
                      <a:endParaRPr lang="en-US" sz="13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C</a:t>
                      </a:r>
                      <a:endParaRPr lang="en-US" sz="13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8583" marR="28583" marT="28586" marB="2858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142</a:t>
                      </a: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376</a:t>
                      </a: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8583" marR="28583" marT="28586" marB="2858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0.28</a:t>
                      </a:r>
                      <a:endParaRPr lang="en-US" sz="13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0.72</a:t>
                      </a:r>
                      <a:endParaRPr lang="en-US" sz="13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8583" marR="28583" marT="28586" marB="2858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GG</a:t>
                      </a:r>
                      <a:endParaRPr lang="en-US" sz="13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GC</a:t>
                      </a:r>
                      <a:endParaRPr lang="en-US" sz="13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CC</a:t>
                      </a:r>
                      <a:endParaRPr lang="en-US" sz="13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8583" marR="28583" marT="28586" marB="2858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18</a:t>
                      </a:r>
                      <a:endParaRPr lang="en-US" sz="13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106</a:t>
                      </a:r>
                      <a:endParaRPr lang="en-US" sz="13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135</a:t>
                      </a:r>
                      <a:endParaRPr lang="en-US" sz="13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8583" marR="28583" marT="28586" marB="2858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0.07</a:t>
                      </a: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0.41</a:t>
                      </a: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0.52</a:t>
                      </a: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8583" marR="28583" marT="28586" marB="2858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493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CYP4F2</a:t>
                      </a: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8583" marR="28583" marT="28586" marB="2858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284</a:t>
                      </a: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8583" marR="28583" marT="28586" marB="2858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p=0</a:t>
                      </a:r>
                      <a:r>
                        <a:rPr lang="en-US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  <a:r>
                        <a:rPr lang="ru-RU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26</a:t>
                      </a: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8583" marR="28583" marT="28586" marB="2858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G</a:t>
                      </a: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</a:t>
                      </a: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8583" marR="28583" marT="28586" marB="2858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396</a:t>
                      </a: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172</a:t>
                      </a: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8583" marR="28583" marT="28586" marB="2858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0.70</a:t>
                      </a: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0.31</a:t>
                      </a: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8583" marR="28583" marT="28586" marB="2858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GG</a:t>
                      </a:r>
                      <a:endParaRPr lang="en-US" sz="13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GA</a:t>
                      </a:r>
                      <a:endParaRPr lang="en-US" sz="13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AA</a:t>
                      </a:r>
                      <a:endParaRPr lang="en-US" sz="13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8583" marR="28583" marT="28586" marB="2858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134</a:t>
                      </a: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128</a:t>
                      </a: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22</a:t>
                      </a: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8583" marR="28583" marT="28586" marB="2858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0.47</a:t>
                      </a:r>
                      <a:endParaRPr lang="en-US" sz="13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0.45</a:t>
                      </a:r>
                      <a:endParaRPr lang="en-US" sz="13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0.08</a:t>
                      </a:r>
                      <a:endParaRPr lang="en-US" sz="13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8583" marR="28583" marT="28586" marB="2858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493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CYP2D6*3</a:t>
                      </a: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8583" marR="28583" marT="28586" marB="2858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287</a:t>
                      </a: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8583" marR="28583" marT="28586" marB="2858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p=0</a:t>
                      </a:r>
                      <a:r>
                        <a:rPr lang="en-US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  <a:r>
                        <a:rPr lang="ru-RU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86</a:t>
                      </a: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8583" marR="28583" marT="28586" marB="2858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</a:t>
                      </a: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del</a:t>
                      </a: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8583" marR="28583" marT="28586" marB="2858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568</a:t>
                      </a: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8583" marR="28583" marT="28586" marB="2858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0.99</a:t>
                      </a: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0.01</a:t>
                      </a: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8583" marR="28583" marT="28586" marB="2858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AA</a:t>
                      </a:r>
                      <a:endParaRPr lang="en-US" sz="13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A/del</a:t>
                      </a:r>
                      <a:endParaRPr lang="en-US" sz="13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del/del</a:t>
                      </a:r>
                      <a:endParaRPr lang="en-US" sz="13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8583" marR="28583" marT="28586" marB="2858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281</a:t>
                      </a: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</a:t>
                      </a: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8583" marR="28583" marT="28586" marB="2858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0.98</a:t>
                      </a:r>
                      <a:endParaRPr lang="en-US" sz="13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0.02</a:t>
                      </a:r>
                      <a:endParaRPr lang="en-US" sz="13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en-US" sz="13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8583" marR="28583" marT="28586" marB="2858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493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CYP2D6*4</a:t>
                      </a: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8583" marR="28583" marT="28586" marB="2858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343</a:t>
                      </a: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8583" marR="28583" marT="28586" marB="2858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p=0</a:t>
                      </a:r>
                      <a:r>
                        <a:rPr lang="en-US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  <a:r>
                        <a:rPr lang="ru-RU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15</a:t>
                      </a: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8583" marR="28583" marT="28586" marB="2858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G</a:t>
                      </a: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</a:t>
                      </a: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8583" marR="28583" marT="28586" marB="2858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637</a:t>
                      </a: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49</a:t>
                      </a: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8583" marR="28583" marT="28586" marB="2858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0.93</a:t>
                      </a: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0.07</a:t>
                      </a: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8583" marR="28583" marT="28586" marB="2858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GG</a:t>
                      </a:r>
                      <a:endParaRPr lang="en-US" sz="13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GA</a:t>
                      </a:r>
                      <a:endParaRPr lang="en-US" sz="13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AA</a:t>
                      </a:r>
                      <a:endParaRPr lang="en-US" sz="13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8583" marR="28583" marT="28586" marB="2858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294</a:t>
                      </a:r>
                      <a:endParaRPr lang="en-US" sz="13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49</a:t>
                      </a:r>
                      <a:endParaRPr lang="en-US" sz="13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</a:t>
                      </a:r>
                      <a:endParaRPr lang="en-US" sz="13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8583" marR="28583" marT="28586" marB="2858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0.86</a:t>
                      </a:r>
                      <a:endParaRPr lang="en-US" sz="13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0.14</a:t>
                      </a:r>
                      <a:endParaRPr lang="en-US" sz="13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0.00</a:t>
                      </a:r>
                      <a:endParaRPr lang="en-US" sz="13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8583" marR="28583" marT="28586" marB="2858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1493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CYP1A2*1F</a:t>
                      </a: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8583" marR="28583" marT="28586" marB="2858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257</a:t>
                      </a: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8583" marR="28583" marT="28586" marB="2858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p=0</a:t>
                      </a:r>
                      <a:r>
                        <a:rPr lang="en-US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.</a:t>
                      </a:r>
                      <a:r>
                        <a:rPr lang="ru-RU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63</a:t>
                      </a: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8583" marR="28583" marT="28586" marB="2858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</a:t>
                      </a: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C</a:t>
                      </a: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8583" marR="28583" marT="28586" marB="2858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332</a:t>
                      </a: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182</a:t>
                      </a: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8583" marR="28583" marT="28586" marB="2858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0.65</a:t>
                      </a: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0.35</a:t>
                      </a: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8583" marR="28583" marT="28586" marB="2858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AA</a:t>
                      </a: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AC</a:t>
                      </a: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CC</a:t>
                      </a:r>
                      <a:endParaRPr lang="en-US" sz="13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8583" marR="28583" marT="28586" marB="2858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109</a:t>
                      </a:r>
                      <a:endParaRPr lang="en-US" sz="13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114</a:t>
                      </a:r>
                      <a:endParaRPr lang="en-US" sz="13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34</a:t>
                      </a:r>
                      <a:endParaRPr lang="en-US" sz="13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8583" marR="28583" marT="28586" marB="2858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0.42</a:t>
                      </a:r>
                      <a:endParaRPr lang="en-US" sz="13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0.44</a:t>
                      </a:r>
                      <a:endParaRPr lang="en-US" sz="1300" dirty="0">
                        <a:latin typeface="Times New Roman"/>
                        <a:ea typeface="Times New Roman"/>
                        <a:cs typeface="Times New Roman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dirty="0">
                          <a:solidFill>
                            <a:srgbClr val="000000"/>
                          </a:solidFill>
                          <a:latin typeface="Times New Roman"/>
                          <a:ea typeface="Times New Roman"/>
                          <a:cs typeface="Times New Roman"/>
                        </a:rPr>
                        <a:t>0.13</a:t>
                      </a:r>
                      <a:endParaRPr lang="en-US" sz="13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28583" marR="28583" marT="28586" marB="2858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6162">
                <a:tc gridSpan="9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900" baseline="30000" dirty="0">
                          <a:latin typeface="Times New Roman"/>
                          <a:ea typeface="Times New Roman"/>
                          <a:cs typeface="Times New Roman"/>
                        </a:rPr>
                        <a:t>а</a:t>
                      </a:r>
                      <a:r>
                        <a:rPr lang="ru-RU" sz="900" dirty="0">
                          <a:latin typeface="Times New Roman"/>
                          <a:ea typeface="Times New Roman"/>
                          <a:cs typeface="Times New Roman"/>
                        </a:rPr>
                        <a:t> </a:t>
                      </a:r>
                      <a:r>
                        <a:rPr lang="en-US" sz="900" dirty="0">
                          <a:latin typeface="Times New Roman"/>
                          <a:ea typeface="Times New Roman"/>
                          <a:cs typeface="Times New Roman"/>
                        </a:rPr>
                        <a:t>number of chromosomes; </a:t>
                      </a:r>
                      <a:r>
                        <a:rPr lang="en-US" sz="900" baseline="30000" dirty="0">
                          <a:latin typeface="Times New Roman"/>
                          <a:ea typeface="Times New Roman"/>
                          <a:cs typeface="Times New Roman"/>
                        </a:rPr>
                        <a:t>b</a:t>
                      </a:r>
                      <a:r>
                        <a:rPr lang="en-US" sz="900" dirty="0">
                          <a:latin typeface="Times New Roman"/>
                          <a:ea typeface="Times New Roman"/>
                          <a:cs typeface="Times New Roman"/>
                        </a:rPr>
                        <a:t> number of alleles</a:t>
                      </a:r>
                    </a:p>
                  </a:txBody>
                  <a:tcPr marL="28583" marR="28583" marT="28586" marB="28586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4" name="Заголовок 3"/>
          <p:cNvSpPr txBox="1">
            <a:spLocks/>
          </p:cNvSpPr>
          <p:nvPr/>
        </p:nvSpPr>
        <p:spPr>
          <a:xfrm>
            <a:off x="0" y="0"/>
            <a:ext cx="91440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en-US" altLang="en-US" sz="2800" b="1" kern="0" dirty="0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Allele frequency and genotype distribution </a:t>
            </a:r>
            <a:endParaRPr lang="en-US" altLang="en-US" sz="2800" b="1" kern="0" dirty="0">
              <a:solidFill>
                <a:schemeClr val="tx2"/>
              </a:solidFill>
              <a:effectLst>
                <a:outerShdw blurRad="31750" dist="25400" dir="5400000" algn="tl" rotWithShape="0">
                  <a:srgbClr val="000000">
                    <a:alpha val="25000"/>
                  </a:srgbClr>
                </a:outerShdw>
              </a:effectLst>
              <a:latin typeface="Times New Roman" panose="02020603050405020304" pitchFamily="18" charset="0"/>
              <a:ea typeface="+mj-ea"/>
              <a:cs typeface="Times New Roman" panose="02020603050405020304" pitchFamily="18" charset="0"/>
            </a:endParaRPr>
          </a:p>
          <a:p>
            <a:pPr lvl="0" algn="ctr">
              <a:spcBef>
                <a:spcPct val="0"/>
              </a:spcBef>
            </a:pPr>
            <a:r>
              <a:rPr lang="en-US" altLang="en-US" sz="2800" b="1" kern="0" dirty="0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in Kazakh population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xmlns="" val="2570407334"/>
              </p:ext>
            </p:extLst>
          </p:nvPr>
        </p:nvGraphicFramePr>
        <p:xfrm>
          <a:off x="1284239" y="1219200"/>
          <a:ext cx="7935961" cy="5113146"/>
        </p:xfrm>
        <a:graphic>
          <a:graphicData uri="http://schemas.openxmlformats.org/drawingml/2006/table">
            <a:tbl>
              <a:tblPr/>
              <a:tblGrid>
                <a:gridCol w="1396964"/>
                <a:gridCol w="820012"/>
                <a:gridCol w="820012"/>
                <a:gridCol w="820012"/>
                <a:gridCol w="820012"/>
                <a:gridCol w="820012"/>
                <a:gridCol w="820623"/>
                <a:gridCol w="820623"/>
                <a:gridCol w="700937"/>
                <a:gridCol w="96754"/>
              </a:tblGrid>
              <a:tr h="74957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 kern="50" dirty="0"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1330" marR="513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 b="1" kern="50" dirty="0" smtClean="0">
                        <a:latin typeface="Times New Roman"/>
                        <a:ea typeface="Arial Unicode MS"/>
                        <a:cs typeface="Arial Unicode MS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b="1" kern="50" dirty="0" smtClean="0">
                          <a:latin typeface="Times New Roman"/>
                          <a:ea typeface="Arial Unicode MS"/>
                          <a:cs typeface="Arial Unicode MS"/>
                        </a:rPr>
                        <a:t>2с9*2</a:t>
                      </a:r>
                      <a:endParaRPr lang="en-US" sz="1300" b="1" kern="50" dirty="0"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1330" marR="513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 b="1" kern="50" dirty="0" smtClean="0">
                        <a:latin typeface="Times New Roman"/>
                        <a:ea typeface="Arial Unicode MS"/>
                        <a:cs typeface="Arial Unicode MS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b="1" kern="50" dirty="0" smtClean="0">
                          <a:latin typeface="Times New Roman"/>
                          <a:ea typeface="Arial Unicode MS"/>
                          <a:cs typeface="Arial Unicode MS"/>
                        </a:rPr>
                        <a:t>2с9*3</a:t>
                      </a:r>
                      <a:endParaRPr lang="en-US" sz="1300" b="1" kern="50" dirty="0"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1330" marR="513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 b="1" kern="50" dirty="0" smtClean="0">
                        <a:latin typeface="Times New Roman"/>
                        <a:ea typeface="Arial Unicode MS"/>
                        <a:cs typeface="Arial Unicode MS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50" dirty="0" smtClean="0">
                          <a:latin typeface="Times New Roman"/>
                          <a:ea typeface="Arial Unicode MS"/>
                          <a:cs typeface="Arial Unicode MS"/>
                        </a:rPr>
                        <a:t>VKORC</a:t>
                      </a:r>
                      <a:r>
                        <a:rPr lang="ru-RU" sz="1300" b="1" kern="50" dirty="0" smtClean="0">
                          <a:latin typeface="Times New Roman"/>
                          <a:ea typeface="Arial Unicode MS"/>
                          <a:cs typeface="Times New Roman"/>
                        </a:rPr>
                        <a:t> </a:t>
                      </a:r>
                      <a:r>
                        <a:rPr lang="ru-RU" sz="1300" b="1" kern="50" dirty="0">
                          <a:latin typeface="Times New Roman"/>
                          <a:ea typeface="Arial Unicode MS"/>
                          <a:cs typeface="Times New Roman"/>
                        </a:rPr>
                        <a:t>rs9934438</a:t>
                      </a:r>
                      <a:endParaRPr lang="en-US" sz="1300" b="1" kern="50" dirty="0"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1330" marR="513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 b="1" kern="50" dirty="0" smtClean="0">
                        <a:latin typeface="Times New Roman"/>
                        <a:ea typeface="Arial Unicode MS"/>
                        <a:cs typeface="Arial Unicode MS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50" dirty="0" smtClean="0">
                          <a:latin typeface="Times New Roman"/>
                          <a:ea typeface="Arial Unicode MS"/>
                          <a:cs typeface="Arial Unicode MS"/>
                        </a:rPr>
                        <a:t>VKORC</a:t>
                      </a:r>
                      <a:r>
                        <a:rPr lang="ru-RU" sz="1300" b="1" kern="50" dirty="0" smtClean="0">
                          <a:latin typeface="Times New Roman"/>
                          <a:ea typeface="Arial Unicode MS"/>
                          <a:cs typeface="Times New Roman"/>
                        </a:rPr>
                        <a:t> </a:t>
                      </a:r>
                      <a:r>
                        <a:rPr lang="ru-RU" sz="1300" b="1" kern="50" dirty="0">
                          <a:latin typeface="Times New Roman"/>
                          <a:ea typeface="Arial Unicode MS"/>
                          <a:cs typeface="Times New Roman"/>
                        </a:rPr>
                        <a:t>rs8050894</a:t>
                      </a:r>
                      <a:endParaRPr lang="en-US" sz="1300" b="1" kern="50" dirty="0"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1330" marR="513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 b="1" kern="50" dirty="0" smtClean="0">
                        <a:latin typeface="Times New Roman"/>
                        <a:ea typeface="Arial Unicode MS"/>
                        <a:cs typeface="Arial Unicode MS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50" dirty="0" smtClean="0">
                          <a:latin typeface="Times New Roman"/>
                          <a:ea typeface="Arial Unicode MS"/>
                          <a:cs typeface="Arial Unicode MS"/>
                        </a:rPr>
                        <a:t>CYP4F2</a:t>
                      </a:r>
                      <a:endParaRPr lang="en-US" sz="1300" b="1" kern="50" dirty="0"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1330" marR="513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 b="1" kern="50" dirty="0" smtClean="0">
                        <a:latin typeface="Times New Roman"/>
                        <a:ea typeface="Arial Unicode MS"/>
                        <a:cs typeface="Arial Unicode MS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b="1" kern="50" dirty="0" smtClean="0">
                          <a:latin typeface="Times New Roman"/>
                          <a:ea typeface="Arial Unicode MS"/>
                          <a:cs typeface="Arial Unicode MS"/>
                        </a:rPr>
                        <a:t>2</a:t>
                      </a:r>
                      <a:r>
                        <a:rPr lang="en-US" sz="1300" b="1" kern="50" dirty="0">
                          <a:latin typeface="Times New Roman"/>
                          <a:ea typeface="Arial Unicode MS"/>
                          <a:cs typeface="Arial Unicode MS"/>
                        </a:rPr>
                        <a:t>d</a:t>
                      </a:r>
                      <a:r>
                        <a:rPr lang="ru-RU" sz="1300" b="1" kern="50" dirty="0">
                          <a:latin typeface="Times New Roman"/>
                          <a:ea typeface="Arial Unicode MS"/>
                          <a:cs typeface="Arial Unicode MS"/>
                        </a:rPr>
                        <a:t>6*3</a:t>
                      </a:r>
                      <a:endParaRPr lang="en-US" sz="1300" b="1" kern="50" dirty="0"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1330" marR="513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 b="1" kern="50" dirty="0" smtClean="0">
                        <a:latin typeface="Times New Roman"/>
                        <a:ea typeface="Arial Unicode MS"/>
                        <a:cs typeface="Arial Unicode MS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ru-RU" sz="1300" b="1" kern="50" dirty="0" smtClean="0">
                          <a:latin typeface="Times New Roman"/>
                          <a:ea typeface="Arial Unicode MS"/>
                          <a:cs typeface="Arial Unicode MS"/>
                        </a:rPr>
                        <a:t>2</a:t>
                      </a:r>
                      <a:r>
                        <a:rPr lang="en-US" sz="1300" b="1" kern="50" dirty="0">
                          <a:latin typeface="Times New Roman"/>
                          <a:ea typeface="Arial Unicode MS"/>
                          <a:cs typeface="Arial Unicode MS"/>
                        </a:rPr>
                        <a:t>d</a:t>
                      </a:r>
                      <a:r>
                        <a:rPr lang="ru-RU" sz="1300" b="1" kern="50" dirty="0">
                          <a:latin typeface="Times New Roman"/>
                          <a:ea typeface="Arial Unicode MS"/>
                          <a:cs typeface="Arial Unicode MS"/>
                        </a:rPr>
                        <a:t>6*</a:t>
                      </a:r>
                      <a:r>
                        <a:rPr lang="en-US" sz="1300" b="1" kern="50" dirty="0">
                          <a:latin typeface="Times New Roman"/>
                          <a:ea typeface="Arial Unicode MS"/>
                          <a:cs typeface="Arial Unicode MS"/>
                        </a:rPr>
                        <a:t>4</a:t>
                      </a:r>
                    </a:p>
                  </a:txBody>
                  <a:tcPr marL="51330" marR="513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n-US" sz="1300" b="1" kern="50" dirty="0" smtClean="0">
                        <a:latin typeface="Times New Roman"/>
                        <a:ea typeface="Arial Unicode MS"/>
                        <a:cs typeface="Arial Unicode MS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50" dirty="0" smtClean="0">
                          <a:latin typeface="Times New Roman"/>
                          <a:ea typeface="Arial Unicode MS"/>
                          <a:cs typeface="Arial Unicode MS"/>
                        </a:rPr>
                        <a:t>1a2*1F</a:t>
                      </a:r>
                      <a:endParaRPr lang="en-US" sz="1300" b="1" kern="50" dirty="0"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1330" marR="513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50">
                          <a:latin typeface="Times New Roman"/>
                          <a:ea typeface="Arial Unicode MS"/>
                          <a:cs typeface="Arial Unicode MS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01167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50" dirty="0" smtClean="0">
                          <a:latin typeface="Times New Roman"/>
                          <a:ea typeface="Arial Unicode MS"/>
                          <a:cs typeface="Arial Unicode MS"/>
                        </a:rPr>
                        <a:t>Kazakh</a:t>
                      </a:r>
                      <a:endParaRPr lang="en-US" sz="1300" kern="50" dirty="0"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1330" marR="513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50">
                          <a:latin typeface="Times New Roman"/>
                          <a:ea typeface="Arial Unicode MS"/>
                          <a:cs typeface="Arial Unicode MS"/>
                        </a:rPr>
                        <a:t>0.02</a:t>
                      </a:r>
                      <a:endParaRPr lang="en-US" sz="1300" kern="50"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1330" marR="513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50">
                          <a:latin typeface="Times New Roman"/>
                          <a:ea typeface="Arial Unicode MS"/>
                          <a:cs typeface="Arial Unicode MS"/>
                        </a:rPr>
                        <a:t>0.03</a:t>
                      </a:r>
                      <a:endParaRPr lang="en-US" sz="1300" kern="50"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1330" marR="513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50">
                          <a:latin typeface="Times New Roman"/>
                          <a:ea typeface="Arial Unicode MS"/>
                          <a:cs typeface="Arial Unicode MS"/>
                        </a:rPr>
                        <a:t>0.72</a:t>
                      </a:r>
                      <a:endParaRPr lang="en-US" sz="1300" kern="50"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1330" marR="513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50">
                          <a:latin typeface="Times New Roman"/>
                          <a:ea typeface="Arial Unicode MS"/>
                          <a:cs typeface="Arial Unicode MS"/>
                        </a:rPr>
                        <a:t>0.72</a:t>
                      </a:r>
                      <a:endParaRPr lang="en-US" sz="1300" kern="50"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1330" marR="513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50">
                          <a:latin typeface="Times New Roman"/>
                          <a:ea typeface="Arial Unicode MS"/>
                          <a:cs typeface="Arial Unicode MS"/>
                        </a:rPr>
                        <a:t>0.31</a:t>
                      </a:r>
                      <a:endParaRPr lang="en-US" sz="1300" kern="50"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1330" marR="513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50">
                          <a:latin typeface="Times New Roman"/>
                          <a:ea typeface="Arial Unicode MS"/>
                          <a:cs typeface="Arial Unicode MS"/>
                        </a:rPr>
                        <a:t>0.01</a:t>
                      </a:r>
                      <a:endParaRPr lang="en-US" sz="1300" kern="50"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1330" marR="513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50">
                          <a:latin typeface="Times New Roman"/>
                          <a:ea typeface="Arial Unicode MS"/>
                          <a:cs typeface="Arial Unicode MS"/>
                        </a:rPr>
                        <a:t>0.07</a:t>
                      </a:r>
                      <a:endParaRPr lang="en-US" sz="1300" kern="50"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1330" marR="513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b="1" kern="50">
                          <a:latin typeface="Times New Roman"/>
                          <a:ea typeface="Arial Unicode MS"/>
                          <a:cs typeface="Arial Unicode MS"/>
                        </a:rPr>
                        <a:t>0.35</a:t>
                      </a:r>
                      <a:endParaRPr lang="en-US" sz="1300" kern="50"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1330" marR="513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50">
                          <a:latin typeface="Times New Roman"/>
                          <a:ea typeface="Arial Unicode MS"/>
                          <a:cs typeface="Arial Unicode MS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749571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50" dirty="0">
                          <a:latin typeface="Times New Roman"/>
                          <a:ea typeface="Arial Unicode MS"/>
                          <a:cs typeface="Arial Unicode MS"/>
                        </a:rPr>
                        <a:t>African-American</a:t>
                      </a:r>
                      <a:r>
                        <a:rPr lang="ru-RU" sz="1300" kern="50" dirty="0">
                          <a:latin typeface="Times New Roman"/>
                          <a:ea typeface="Arial Unicode MS"/>
                          <a:cs typeface="Arial Unicode MS"/>
                        </a:rPr>
                        <a:t> (1000 </a:t>
                      </a:r>
                      <a:r>
                        <a:rPr lang="en-US" sz="1300" kern="50" dirty="0">
                          <a:latin typeface="Times New Roman"/>
                          <a:ea typeface="Arial Unicode MS"/>
                          <a:cs typeface="Arial Unicode MS"/>
                        </a:rPr>
                        <a:t>Genomes)</a:t>
                      </a:r>
                    </a:p>
                  </a:txBody>
                  <a:tcPr marL="51330" marR="513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50" dirty="0">
                          <a:latin typeface="Times New Roman"/>
                          <a:ea typeface="Arial Unicode MS"/>
                          <a:cs typeface="Arial Unicode MS"/>
                        </a:rPr>
                        <a:t>0.02</a:t>
                      </a:r>
                    </a:p>
                  </a:txBody>
                  <a:tcPr marL="51330" marR="513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50" dirty="0">
                          <a:latin typeface="Times New Roman"/>
                          <a:ea typeface="Arial Unicode MS"/>
                          <a:cs typeface="Arial Unicode MS"/>
                        </a:rPr>
                        <a:t>0.01</a:t>
                      </a:r>
                    </a:p>
                  </a:txBody>
                  <a:tcPr marL="51330" marR="513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50">
                          <a:latin typeface="Times New Roman"/>
                          <a:ea typeface="Arial Unicode MS"/>
                          <a:cs typeface="Arial Unicode MS"/>
                        </a:rPr>
                        <a:t>0.07</a:t>
                      </a:r>
                    </a:p>
                  </a:txBody>
                  <a:tcPr marL="51330" marR="513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50">
                          <a:latin typeface="Times New Roman"/>
                          <a:ea typeface="Arial Unicode MS"/>
                          <a:cs typeface="Arial Unicode MS"/>
                        </a:rPr>
                        <a:t>0.21</a:t>
                      </a:r>
                    </a:p>
                  </a:txBody>
                  <a:tcPr marL="51330" marR="513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50">
                          <a:latin typeface="Times New Roman"/>
                          <a:ea typeface="Arial Unicode MS"/>
                          <a:cs typeface="Arial Unicode MS"/>
                        </a:rPr>
                        <a:t>0.09</a:t>
                      </a:r>
                    </a:p>
                  </a:txBody>
                  <a:tcPr marL="51330" marR="513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50">
                          <a:latin typeface="Times New Roman"/>
                          <a:ea typeface="Arial Unicode MS"/>
                          <a:cs typeface="Arial Unicode MS"/>
                        </a:rPr>
                        <a:t>0.0</a:t>
                      </a:r>
                    </a:p>
                  </a:txBody>
                  <a:tcPr marL="51330" marR="513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50">
                          <a:latin typeface="Times New Roman"/>
                          <a:ea typeface="Arial Unicode MS"/>
                          <a:cs typeface="Arial Unicode MS"/>
                        </a:rPr>
                        <a:t>0.06</a:t>
                      </a:r>
                    </a:p>
                  </a:txBody>
                  <a:tcPr marL="51330" marR="513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50">
                          <a:latin typeface="Times New Roman"/>
                          <a:ea typeface="Arial Unicode MS"/>
                          <a:cs typeface="Arial Unicode MS"/>
                        </a:rPr>
                        <a:t>0.46</a:t>
                      </a:r>
                    </a:p>
                  </a:txBody>
                  <a:tcPr marL="51330" marR="513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50">
                          <a:latin typeface="Times New Roman"/>
                          <a:ea typeface="Arial Unicode MS"/>
                          <a:cs typeface="Arial Unicode MS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0233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50" dirty="0">
                          <a:latin typeface="Times New Roman"/>
                          <a:ea typeface="Arial Unicode MS"/>
                          <a:cs typeface="Arial Unicode MS"/>
                        </a:rPr>
                        <a:t>African-American*</a:t>
                      </a:r>
                    </a:p>
                  </a:txBody>
                  <a:tcPr marL="51330" marR="513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50">
                          <a:latin typeface="Times New Roman"/>
                          <a:ea typeface="Arial Unicode MS"/>
                          <a:cs typeface="Arial Unicode MS"/>
                        </a:rPr>
                        <a:t>0.01-0.027</a:t>
                      </a:r>
                    </a:p>
                  </a:txBody>
                  <a:tcPr marL="51330" marR="513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50">
                          <a:latin typeface="Times New Roman"/>
                          <a:ea typeface="Arial Unicode MS"/>
                          <a:cs typeface="Arial Unicode MS"/>
                        </a:rPr>
                        <a:t>0.005-0.02</a:t>
                      </a:r>
                    </a:p>
                  </a:txBody>
                  <a:tcPr marL="51330" marR="513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50">
                          <a:latin typeface="Times New Roman"/>
                          <a:ea typeface="Arial Unicode MS"/>
                          <a:cs typeface="Arial Unicode MS"/>
                        </a:rPr>
                        <a:t>0.02-0.13</a:t>
                      </a:r>
                    </a:p>
                  </a:txBody>
                  <a:tcPr marL="51330" marR="513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50">
                          <a:latin typeface="Times New Roman"/>
                          <a:ea typeface="Arial Unicode MS"/>
                          <a:cs typeface="Arial Unicode MS"/>
                        </a:rPr>
                        <a:t>0.19-0.28</a:t>
                      </a:r>
                    </a:p>
                  </a:txBody>
                  <a:tcPr marL="51330" marR="513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50">
                          <a:latin typeface="Times New Roman"/>
                          <a:ea typeface="Arial Unicode MS"/>
                          <a:cs typeface="Arial Unicode MS"/>
                        </a:rPr>
                        <a:t>0.05-0.1</a:t>
                      </a:r>
                    </a:p>
                  </a:txBody>
                  <a:tcPr marL="51330" marR="513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50">
                          <a:latin typeface="Times New Roman"/>
                          <a:ea typeface="Arial Unicode MS"/>
                          <a:cs typeface="Arial Unicode MS"/>
                        </a:rPr>
                        <a:t>0.0-0.01</a:t>
                      </a:r>
                    </a:p>
                  </a:txBody>
                  <a:tcPr marL="51330" marR="513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50">
                          <a:latin typeface="Times New Roman"/>
                          <a:ea typeface="Arial Unicode MS"/>
                          <a:cs typeface="Arial Unicode MS"/>
                        </a:rPr>
                        <a:t>0.01-0.12</a:t>
                      </a:r>
                    </a:p>
                  </a:txBody>
                  <a:tcPr marL="51330" marR="513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50">
                          <a:latin typeface="Times New Roman"/>
                          <a:ea typeface="Arial Unicode MS"/>
                          <a:cs typeface="Arial Unicode MS"/>
                        </a:rPr>
                        <a:t>0.35-0.54</a:t>
                      </a:r>
                    </a:p>
                  </a:txBody>
                  <a:tcPr marL="51330" marR="513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50">
                          <a:latin typeface="Times New Roman"/>
                          <a:ea typeface="Arial Unicode MS"/>
                          <a:cs typeface="Arial Unicode MS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0233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50" dirty="0">
                          <a:latin typeface="Times New Roman"/>
                          <a:ea typeface="Arial Unicode MS"/>
                          <a:cs typeface="Arial Unicode MS"/>
                        </a:rPr>
                        <a:t>Caucasians </a:t>
                      </a:r>
                      <a:r>
                        <a:rPr lang="ru-RU" sz="1300" kern="50" dirty="0">
                          <a:latin typeface="Times New Roman"/>
                          <a:ea typeface="Arial Unicode MS"/>
                          <a:cs typeface="Arial Unicode MS"/>
                        </a:rPr>
                        <a:t>(1000 </a:t>
                      </a:r>
                      <a:r>
                        <a:rPr lang="en-US" sz="1300" kern="50" dirty="0">
                          <a:latin typeface="Times New Roman"/>
                          <a:ea typeface="Arial Unicode MS"/>
                          <a:cs typeface="Arial Unicode MS"/>
                        </a:rPr>
                        <a:t>Genomes)</a:t>
                      </a:r>
                    </a:p>
                  </a:txBody>
                  <a:tcPr marL="51330" marR="513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50">
                          <a:latin typeface="Times New Roman"/>
                          <a:ea typeface="Arial Unicode MS"/>
                          <a:cs typeface="Arial Unicode MS"/>
                        </a:rPr>
                        <a:t>0.12</a:t>
                      </a:r>
                    </a:p>
                  </a:txBody>
                  <a:tcPr marL="51330" marR="513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50">
                          <a:latin typeface="Times New Roman"/>
                          <a:ea typeface="Arial Unicode MS"/>
                          <a:cs typeface="Arial Unicode MS"/>
                        </a:rPr>
                        <a:t>0.06</a:t>
                      </a:r>
                    </a:p>
                  </a:txBody>
                  <a:tcPr marL="51330" marR="513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50">
                          <a:latin typeface="Times New Roman"/>
                          <a:ea typeface="Arial Unicode MS"/>
                          <a:cs typeface="Arial Unicode MS"/>
                        </a:rPr>
                        <a:t>0.4</a:t>
                      </a:r>
                    </a:p>
                  </a:txBody>
                  <a:tcPr marL="51330" marR="513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50">
                          <a:latin typeface="Times New Roman"/>
                          <a:ea typeface="Arial Unicode MS"/>
                          <a:cs typeface="Arial Unicode MS"/>
                        </a:rPr>
                        <a:t>0.41</a:t>
                      </a:r>
                    </a:p>
                  </a:txBody>
                  <a:tcPr marL="51330" marR="513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50">
                          <a:latin typeface="Times New Roman"/>
                          <a:ea typeface="Arial Unicode MS"/>
                          <a:cs typeface="Arial Unicode MS"/>
                        </a:rPr>
                        <a:t>0.27</a:t>
                      </a:r>
                    </a:p>
                  </a:txBody>
                  <a:tcPr marL="51330" marR="513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50">
                          <a:latin typeface="Times New Roman"/>
                          <a:ea typeface="Arial Unicode MS"/>
                          <a:cs typeface="Arial Unicode MS"/>
                        </a:rPr>
                        <a:t>0.02</a:t>
                      </a:r>
                    </a:p>
                  </a:txBody>
                  <a:tcPr marL="51330" marR="513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50">
                          <a:latin typeface="Times New Roman"/>
                          <a:ea typeface="Arial Unicode MS"/>
                          <a:cs typeface="Arial Unicode MS"/>
                        </a:rPr>
                        <a:t>0.19</a:t>
                      </a:r>
                    </a:p>
                  </a:txBody>
                  <a:tcPr marL="51330" marR="513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50">
                          <a:latin typeface="Times New Roman"/>
                          <a:ea typeface="Arial Unicode MS"/>
                          <a:cs typeface="Arial Unicode MS"/>
                        </a:rPr>
                        <a:t>0.31</a:t>
                      </a:r>
                    </a:p>
                  </a:txBody>
                  <a:tcPr marL="51330" marR="513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50">
                          <a:latin typeface="Times New Roman"/>
                          <a:ea typeface="Arial Unicode MS"/>
                          <a:cs typeface="Arial Unicode MS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0233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50" dirty="0">
                          <a:latin typeface="Times New Roman"/>
                          <a:ea typeface="Arial Unicode MS"/>
                          <a:cs typeface="Arial Unicode MS"/>
                        </a:rPr>
                        <a:t>Caucasians*</a:t>
                      </a:r>
                    </a:p>
                  </a:txBody>
                  <a:tcPr marL="51330" marR="513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50">
                          <a:latin typeface="Times New Roman"/>
                          <a:ea typeface="Arial Unicode MS"/>
                          <a:cs typeface="Arial Unicode MS"/>
                        </a:rPr>
                        <a:t>0.11-0.2</a:t>
                      </a:r>
                    </a:p>
                  </a:txBody>
                  <a:tcPr marL="51330" marR="513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50">
                          <a:latin typeface="Times New Roman"/>
                          <a:ea typeface="Arial Unicode MS"/>
                          <a:cs typeface="Arial Unicode MS"/>
                        </a:rPr>
                        <a:t>0.06-0.16</a:t>
                      </a:r>
                    </a:p>
                  </a:txBody>
                  <a:tcPr marL="51330" marR="513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50">
                          <a:latin typeface="Times New Roman"/>
                          <a:ea typeface="Arial Unicode MS"/>
                          <a:cs typeface="Arial Unicode MS"/>
                        </a:rPr>
                        <a:t>0.39-0.48</a:t>
                      </a:r>
                    </a:p>
                  </a:txBody>
                  <a:tcPr marL="51330" marR="513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50">
                          <a:latin typeface="Times New Roman"/>
                          <a:ea typeface="Arial Unicode MS"/>
                          <a:cs typeface="Arial Unicode MS"/>
                        </a:rPr>
                        <a:t>0.37-0.41</a:t>
                      </a:r>
                    </a:p>
                  </a:txBody>
                  <a:tcPr marL="51330" marR="513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50">
                          <a:latin typeface="Times New Roman"/>
                          <a:ea typeface="Arial Unicode MS"/>
                          <a:cs typeface="Arial Unicode MS"/>
                        </a:rPr>
                        <a:t>0.23-0.32</a:t>
                      </a:r>
                    </a:p>
                  </a:txBody>
                  <a:tcPr marL="51330" marR="513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50">
                          <a:latin typeface="Times New Roman"/>
                          <a:ea typeface="Arial Unicode MS"/>
                          <a:cs typeface="Arial Unicode MS"/>
                        </a:rPr>
                        <a:t>0.0-0.04</a:t>
                      </a:r>
                    </a:p>
                  </a:txBody>
                  <a:tcPr marL="51330" marR="513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50">
                          <a:latin typeface="Times New Roman"/>
                          <a:ea typeface="Arial Unicode MS"/>
                          <a:cs typeface="Arial Unicode MS"/>
                        </a:rPr>
                        <a:t>0.07-0.21</a:t>
                      </a:r>
                    </a:p>
                  </a:txBody>
                  <a:tcPr marL="51330" marR="513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50">
                          <a:latin typeface="Times New Roman"/>
                          <a:ea typeface="Arial Unicode MS"/>
                          <a:cs typeface="Arial Unicode MS"/>
                        </a:rPr>
                        <a:t>0.22-0.52</a:t>
                      </a:r>
                    </a:p>
                  </a:txBody>
                  <a:tcPr marL="51330" marR="513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50">
                          <a:latin typeface="Times New Roman"/>
                          <a:ea typeface="Arial Unicode MS"/>
                          <a:cs typeface="Arial Unicode MS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0233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50">
                          <a:latin typeface="Times New Roman"/>
                          <a:ea typeface="Arial Unicode MS"/>
                          <a:cs typeface="Arial Unicode MS"/>
                        </a:rPr>
                        <a:t>Asians </a:t>
                      </a:r>
                      <a:r>
                        <a:rPr lang="ru-RU" sz="1300" kern="50">
                          <a:latin typeface="Times New Roman"/>
                          <a:ea typeface="Arial Unicode MS"/>
                          <a:cs typeface="Arial Unicode MS"/>
                        </a:rPr>
                        <a:t>(1000 </a:t>
                      </a:r>
                      <a:r>
                        <a:rPr lang="en-US" sz="1300" kern="50">
                          <a:latin typeface="Times New Roman"/>
                          <a:ea typeface="Arial Unicode MS"/>
                          <a:cs typeface="Arial Unicode MS"/>
                        </a:rPr>
                        <a:t>Genomes)</a:t>
                      </a:r>
                    </a:p>
                  </a:txBody>
                  <a:tcPr marL="51330" marR="513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50">
                          <a:latin typeface="Times New Roman"/>
                          <a:ea typeface="Arial Unicode MS"/>
                          <a:cs typeface="Arial Unicode MS"/>
                        </a:rPr>
                        <a:t>0.0</a:t>
                      </a:r>
                    </a:p>
                  </a:txBody>
                  <a:tcPr marL="51330" marR="513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50">
                          <a:latin typeface="Times New Roman"/>
                          <a:ea typeface="Arial Unicode MS"/>
                          <a:cs typeface="Arial Unicode MS"/>
                        </a:rPr>
                        <a:t>0.02</a:t>
                      </a:r>
                    </a:p>
                  </a:txBody>
                  <a:tcPr marL="51330" marR="513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50">
                          <a:latin typeface="Times New Roman"/>
                          <a:ea typeface="Arial Unicode MS"/>
                          <a:cs typeface="Arial Unicode MS"/>
                        </a:rPr>
                        <a:t>0.92</a:t>
                      </a:r>
                    </a:p>
                  </a:txBody>
                  <a:tcPr marL="51330" marR="513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50">
                          <a:latin typeface="Times New Roman"/>
                          <a:ea typeface="Arial Unicode MS"/>
                          <a:cs typeface="Arial Unicode MS"/>
                        </a:rPr>
                        <a:t>0.92</a:t>
                      </a:r>
                    </a:p>
                  </a:txBody>
                  <a:tcPr marL="51330" marR="513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50">
                          <a:latin typeface="Times New Roman"/>
                          <a:ea typeface="Arial Unicode MS"/>
                          <a:cs typeface="Arial Unicode MS"/>
                        </a:rPr>
                        <a:t>0.21</a:t>
                      </a:r>
                    </a:p>
                  </a:txBody>
                  <a:tcPr marL="51330" marR="513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50">
                          <a:latin typeface="Times New Roman"/>
                          <a:ea typeface="Arial Unicode MS"/>
                          <a:cs typeface="Arial Unicode MS"/>
                        </a:rPr>
                        <a:t>0.0</a:t>
                      </a:r>
                    </a:p>
                  </a:txBody>
                  <a:tcPr marL="51330" marR="513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50">
                          <a:latin typeface="Times New Roman"/>
                          <a:ea typeface="Arial Unicode MS"/>
                          <a:cs typeface="Arial Unicode MS"/>
                        </a:rPr>
                        <a:t>0.0</a:t>
                      </a:r>
                    </a:p>
                  </a:txBody>
                  <a:tcPr marL="51330" marR="513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50">
                          <a:latin typeface="Times New Roman"/>
                          <a:ea typeface="Arial Unicode MS"/>
                          <a:cs typeface="Arial Unicode MS"/>
                        </a:rPr>
                        <a:t>0.37</a:t>
                      </a:r>
                    </a:p>
                  </a:txBody>
                  <a:tcPr marL="51330" marR="513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50" dirty="0">
                          <a:latin typeface="Times New Roman"/>
                          <a:ea typeface="Arial Unicode MS"/>
                          <a:cs typeface="Arial Unicode MS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02334"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50">
                          <a:latin typeface="Times New Roman"/>
                          <a:ea typeface="Arial Unicode MS"/>
                          <a:cs typeface="Arial Unicode MS"/>
                        </a:rPr>
                        <a:t>Asians*</a:t>
                      </a:r>
                    </a:p>
                  </a:txBody>
                  <a:tcPr marL="51330" marR="513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50">
                          <a:latin typeface="Times New Roman"/>
                          <a:ea typeface="Arial Unicode MS"/>
                          <a:cs typeface="Arial Unicode MS"/>
                        </a:rPr>
                        <a:t>0.0-0.05</a:t>
                      </a:r>
                    </a:p>
                  </a:txBody>
                  <a:tcPr marL="51330" marR="513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50">
                          <a:latin typeface="Times New Roman"/>
                          <a:ea typeface="Arial Unicode MS"/>
                          <a:cs typeface="Arial Unicode MS"/>
                        </a:rPr>
                        <a:t>0.02-0.1</a:t>
                      </a:r>
                    </a:p>
                  </a:txBody>
                  <a:tcPr marL="51330" marR="513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50">
                          <a:latin typeface="Times New Roman"/>
                          <a:ea typeface="Arial Unicode MS"/>
                          <a:cs typeface="Arial Unicode MS"/>
                        </a:rPr>
                        <a:t>0.9-0.95</a:t>
                      </a:r>
                    </a:p>
                  </a:txBody>
                  <a:tcPr marL="51330" marR="513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50">
                          <a:latin typeface="Times New Roman"/>
                          <a:ea typeface="Arial Unicode MS"/>
                          <a:cs typeface="Arial Unicode MS"/>
                        </a:rPr>
                        <a:t>0.89-0.94</a:t>
                      </a:r>
                    </a:p>
                  </a:txBody>
                  <a:tcPr marL="51330" marR="513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50">
                          <a:latin typeface="Times New Roman"/>
                          <a:ea typeface="Arial Unicode MS"/>
                          <a:cs typeface="Arial Unicode MS"/>
                        </a:rPr>
                        <a:t>0.</a:t>
                      </a:r>
                      <a:r>
                        <a:rPr lang="ru-RU" sz="1300" kern="50">
                          <a:latin typeface="Times New Roman"/>
                          <a:ea typeface="Arial Unicode MS"/>
                          <a:cs typeface="Arial Unicode MS"/>
                        </a:rPr>
                        <a:t>19</a:t>
                      </a:r>
                      <a:r>
                        <a:rPr lang="en-US" sz="1300" kern="50">
                          <a:latin typeface="Times New Roman"/>
                          <a:ea typeface="Arial Unicode MS"/>
                          <a:cs typeface="Arial Unicode MS"/>
                        </a:rPr>
                        <a:t>-0.34</a:t>
                      </a:r>
                    </a:p>
                  </a:txBody>
                  <a:tcPr marL="51330" marR="513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50">
                          <a:latin typeface="Times New Roman"/>
                          <a:ea typeface="Arial Unicode MS"/>
                          <a:cs typeface="Arial Unicode MS"/>
                        </a:rPr>
                        <a:t>0.0</a:t>
                      </a:r>
                    </a:p>
                  </a:txBody>
                  <a:tcPr marL="51330" marR="513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50">
                          <a:latin typeface="Times New Roman"/>
                          <a:ea typeface="Arial Unicode MS"/>
                          <a:cs typeface="Arial Unicode MS"/>
                        </a:rPr>
                        <a:t>0.0-0.15</a:t>
                      </a:r>
                    </a:p>
                  </a:txBody>
                  <a:tcPr marL="51330" marR="513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50">
                          <a:latin typeface="Times New Roman"/>
                          <a:ea typeface="Arial Unicode MS"/>
                          <a:cs typeface="Arial Unicode MS"/>
                        </a:rPr>
                        <a:t>0.33-0.61</a:t>
                      </a:r>
                    </a:p>
                  </a:txBody>
                  <a:tcPr marL="51330" marR="513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50">
                          <a:latin typeface="Times New Roman"/>
                          <a:ea typeface="Arial Unicode MS"/>
                          <a:cs typeface="Arial Unicode MS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01167">
                <a:tc gridSpan="10"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300" kern="50" dirty="0">
                          <a:latin typeface="Times New Roman"/>
                          <a:ea typeface="Arial Unicode MS"/>
                          <a:cs typeface="Arial Unicode MS"/>
                        </a:rPr>
                        <a:t>* - different sources with a population sample of more than 100 people (including </a:t>
                      </a:r>
                      <a:r>
                        <a:rPr lang="en-US" sz="1300" kern="50" dirty="0" err="1">
                          <a:latin typeface="Times New Roman"/>
                          <a:ea typeface="Arial Unicode MS"/>
                          <a:cs typeface="Arial Unicode MS"/>
                        </a:rPr>
                        <a:t>HapMap</a:t>
                      </a:r>
                      <a:r>
                        <a:rPr lang="en-US" sz="1300" kern="50" dirty="0">
                          <a:latin typeface="Times New Roman"/>
                          <a:ea typeface="Arial Unicode MS"/>
                          <a:cs typeface="Arial Unicode MS"/>
                        </a:rPr>
                        <a:t> data</a:t>
                      </a:r>
                      <a:r>
                        <a:rPr lang="en-US" sz="1300" kern="50" dirty="0" smtClean="0">
                          <a:latin typeface="Times New Roman"/>
                          <a:ea typeface="Arial Unicode MS"/>
                          <a:cs typeface="Arial Unicode MS"/>
                        </a:rPr>
                        <a:t>)</a:t>
                      </a:r>
                      <a:endParaRPr lang="en-US" sz="1300" kern="50" dirty="0">
                        <a:latin typeface="Times New Roman"/>
                        <a:ea typeface="Arial Unicode MS"/>
                        <a:cs typeface="Arial Unicode MS"/>
                      </a:endParaRPr>
                    </a:p>
                  </a:txBody>
                  <a:tcPr marL="51330" marR="5133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</a:tbl>
          </a:graphicData>
        </a:graphic>
      </p:graphicFrame>
      <p:sp>
        <p:nvSpPr>
          <p:cNvPr id="5" name="Заголовок 3"/>
          <p:cNvSpPr txBox="1">
            <a:spLocks/>
          </p:cNvSpPr>
          <p:nvPr/>
        </p:nvSpPr>
        <p:spPr>
          <a:xfrm>
            <a:off x="0" y="76200"/>
            <a:ext cx="91440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en-US" altLang="en-US" sz="2800" b="1" kern="0" dirty="0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Frequencies of biotransformation genes </a:t>
            </a:r>
          </a:p>
          <a:p>
            <a:pPr lvl="0" algn="ctr">
              <a:spcBef>
                <a:spcPct val="0"/>
              </a:spcBef>
            </a:pPr>
            <a:r>
              <a:rPr lang="en-US" altLang="en-US" sz="2800" b="1" kern="0" dirty="0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in different populations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762000"/>
            <a:ext cx="8108160" cy="5410200"/>
          </a:xfrm>
        </p:spPr>
        <p:txBody>
          <a:bodyPr lIns="82945" tIns="41473" rIns="82945" bIns="41473">
            <a:normAutofit/>
          </a:bodyPr>
          <a:lstStyle/>
          <a:p>
            <a:pPr algn="just"/>
            <a:endParaRPr lang="en-US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Contribution of the genetic component to drug sensitivity in Kazakh population has Asian-specific pattern with several European traits. </a:t>
            </a:r>
          </a:p>
          <a:p>
            <a:pPr algn="just"/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P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harmacogenetic diagnostics of the following polymorphic markers, namely, CYP2C9*2, CYP2C9*3, VKORC1 (1639) C&gt;T, СYP4F2 (G23454A) and GGCX (G1958) should be carried out to determine sensitivity to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W</a:t>
            </a: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arfarin in the Kazakh population.</a:t>
            </a:r>
          </a:p>
          <a:p>
            <a:pPr algn="just"/>
            <a:endParaRPr lang="en-US" sz="2000" dirty="0" smtClean="0"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r>
              <a:rPr lang="en-US" sz="2000" dirty="0" smtClean="0">
                <a:latin typeface="Times New Roman" pitchFamily="18" charset="0"/>
                <a:cs typeface="Times New Roman" pitchFamily="18" charset="0"/>
              </a:rPr>
              <a:t>Genotyping of the following polymorphic markers: CYP2C19*2, CYP2C19*3, CYP2C19*17 and CYP2C19*4 is required to determine sensitivity to Plavix in the Kazakh </a:t>
            </a:r>
            <a:r>
              <a:rPr lang="en-US" sz="2000" dirty="0">
                <a:latin typeface="Times New Roman" pitchFamily="18" charset="0"/>
                <a:cs typeface="Times New Roman" pitchFamily="18" charset="0"/>
              </a:rPr>
              <a:t>population.</a:t>
            </a:r>
            <a:endParaRPr lang="ru-RU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>
              <a:buNone/>
            </a:pPr>
            <a:endParaRPr lang="en-US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Заголовок 3"/>
          <p:cNvSpPr txBox="1">
            <a:spLocks/>
          </p:cNvSpPr>
          <p:nvPr/>
        </p:nvSpPr>
        <p:spPr>
          <a:xfrm>
            <a:off x="0" y="152400"/>
            <a:ext cx="9144000" cy="1143000"/>
          </a:xfrm>
          <a:prstGeom prst="rect">
            <a:avLst/>
          </a:prstGeom>
        </p:spPr>
        <p:txBody>
          <a:bodyPr>
            <a:normAutofit/>
          </a:bodyPr>
          <a:lstStyle/>
          <a:p>
            <a:pPr lvl="0" algn="ctr">
              <a:spcBef>
                <a:spcPct val="0"/>
              </a:spcBef>
            </a:pPr>
            <a:r>
              <a:rPr lang="en-US" altLang="en-US" sz="2800" b="1" kern="0" dirty="0" smtClean="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Times New Roman" panose="02020603050405020304" pitchFamily="18" charset="0"/>
                <a:ea typeface="+mj-ea"/>
                <a:cs typeface="Times New Roman" panose="02020603050405020304" pitchFamily="18" charset="0"/>
              </a:rPr>
              <a:t>Conclusion from population data</a:t>
            </a:r>
          </a:p>
        </p:txBody>
      </p:sp>
    </p:spTree>
    <p:extLst>
      <p:ext uri="{BB962C8B-B14F-4D97-AF65-F5344CB8AC3E}">
        <p14:creationId xmlns:p14="http://schemas.microsoft.com/office/powerpoint/2010/main" xmlns="" val="317026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632115" y="2819400"/>
            <a:ext cx="4359485" cy="304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Номер слайда 2"/>
          <p:cNvSpPr txBox="1">
            <a:spLocks/>
          </p:cNvSpPr>
          <p:nvPr/>
        </p:nvSpPr>
        <p:spPr>
          <a:xfrm>
            <a:off x="8778240" y="6264275"/>
            <a:ext cx="365760" cy="365125"/>
          </a:xfrm>
          <a:prstGeom prst="rect">
            <a:avLst/>
          </a:prstGeom>
        </p:spPr>
        <p:txBody>
          <a:bodyPr vert="horz" anchor="b"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08FA22DF-CF20-4C48-9ED3-0C7B8D8071BA}" type="slidenum">
              <a:rPr kumimoji="0" lang="ru-RU" sz="10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ru-RU" sz="10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4724400" cy="365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648200" y="1318397"/>
            <a:ext cx="4572000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Composition</a:t>
            </a:r>
            <a:r>
              <a:rPr lang="ru-RU" b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endParaRPr lang="en-US" b="1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342900" indent="-342900">
              <a:buAutoNum type="arabicPeriod"/>
            </a:pP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PCR master mix</a:t>
            </a:r>
          </a:p>
          <a:p>
            <a:pPr marL="342900" indent="-342900">
              <a:buAutoNum type="arabicPeriod"/>
            </a:pPr>
            <a:r>
              <a:rPr lang="en-US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Primer/probe mix</a:t>
            </a:r>
          </a:p>
          <a:p>
            <a:pPr marL="342900" indent="-342900">
              <a:buAutoNum type="arabicPeriod"/>
            </a:pP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Taq polymerase</a:t>
            </a:r>
          </a:p>
          <a:p>
            <a:pPr marL="342900" indent="-342900">
              <a:buAutoNum type="arabicPeriod"/>
            </a:pPr>
            <a:r>
              <a:rPr lang="en-US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Control samples             Real-time PCR  </a:t>
            </a:r>
            <a:endParaRPr lang="en-US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Rectangle 7"/>
          <p:cNvSpPr/>
          <p:nvPr/>
        </p:nvSpPr>
        <p:spPr bwMode="auto">
          <a:xfrm>
            <a:off x="2438400" y="1595488"/>
            <a:ext cx="2168234" cy="828768"/>
          </a:xfrm>
          <a:prstGeom prst="rect">
            <a:avLst/>
          </a:prstGeom>
          <a:noFill/>
          <a:ln w="158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Rectangle 13"/>
          <p:cNvSpPr/>
          <p:nvPr/>
        </p:nvSpPr>
        <p:spPr bwMode="auto">
          <a:xfrm>
            <a:off x="4603898" y="1254599"/>
            <a:ext cx="4463901" cy="1544142"/>
          </a:xfrm>
          <a:prstGeom prst="rect">
            <a:avLst/>
          </a:prstGeom>
          <a:noFill/>
          <a:ln w="1587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449263" rtl="0" eaLnBrk="1" fontAlgn="base" latinLnBrk="0" hangingPunct="0">
              <a:lnSpc>
                <a:spcPct val="93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Times New Roman" pitchFamily="18" charset="0"/>
              <a:buNone/>
              <a:tabLst/>
            </a:pPr>
            <a:endParaRPr kumimoji="0" lang="en-US" sz="1800" b="0" i="0" u="none" strike="noStrike" cap="none" normalizeH="0" baseline="0" smtClean="0">
              <a:ln>
                <a:noFill/>
              </a:ln>
              <a:solidFill>
                <a:schemeClr val="bg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9" name="Rectangle 2"/>
          <p:cNvSpPr txBox="1">
            <a:spLocks noChangeArrowheads="1"/>
          </p:cNvSpPr>
          <p:nvPr/>
        </p:nvSpPr>
        <p:spPr>
          <a:xfrm>
            <a:off x="3695700" y="239233"/>
            <a:ext cx="6172200" cy="838200"/>
          </a:xfrm>
          <a:prstGeom prst="rect">
            <a:avLst/>
          </a:prstGeom>
        </p:spPr>
        <p:txBody>
          <a:bodyPr vert="horz" rtlCol="0" anchor="ctr">
            <a:normAutofit fontScale="70000" lnSpcReduction="20000"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100" b="1" kern="1200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extLst/>
          </a:lstStyle>
          <a:p>
            <a:pPr algn="ctr">
              <a:defRPr/>
            </a:pPr>
            <a:r>
              <a:rPr lang="en-US" alt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Pharmacogenetic kit </a:t>
            </a:r>
          </a:p>
          <a:p>
            <a:pPr algn="ctr">
              <a:defRPr/>
            </a:pPr>
            <a:r>
              <a:rPr lang="en-US" altLang="en-US" sz="4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en-US" sz="4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or diagnostics</a:t>
            </a:r>
          </a:p>
          <a:p>
            <a:pPr algn="ctr">
              <a:defRPr/>
            </a:pPr>
            <a:endParaRPr lang="en-US" altLang="en-US" sz="40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6" name="Picture 2" descr="http://www.bio-rad.com/webroot/web/images/lsr/products/amplification_pcr/product_detail/global/lsr_cfx96touch_pdetail.jpg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 t="4194" b="7499"/>
          <a:stretch/>
        </p:blipFill>
        <p:spPr bwMode="auto">
          <a:xfrm>
            <a:off x="6781800" y="1295400"/>
            <a:ext cx="2148661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3" descr="C:\NNLBKP\MNS\Plakat\DSCF2021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883148" y="3595255"/>
            <a:ext cx="3251201" cy="2438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5"/>
          <p:cNvSpPr/>
          <p:nvPr/>
        </p:nvSpPr>
        <p:spPr>
          <a:xfrm>
            <a:off x="914400" y="5777691"/>
            <a:ext cx="8534400" cy="699309"/>
          </a:xfrm>
          <a:prstGeom prst="rect">
            <a:avLst/>
          </a:prstGeom>
        </p:spPr>
        <p:txBody>
          <a:bodyPr wrap="square" lIns="82945" tIns="41473" rIns="82945" bIns="41473">
            <a:spAutoFit/>
          </a:bodyPr>
          <a:lstStyle/>
          <a:p>
            <a:pPr algn="just"/>
            <a:endParaRPr lang="en-US" sz="200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en-US" altLang="zh-CN" sz="2000" dirty="0" smtClean="0">
                <a:latin typeface="Times New Roman" pitchFamily="18" charset="0"/>
                <a:ea typeface="SimSun"/>
                <a:cs typeface="Times New Roman" pitchFamily="18" charset="0"/>
              </a:rPr>
              <a:t>Genetic </a:t>
            </a:r>
            <a:r>
              <a:rPr lang="en-US" altLang="zh-CN" sz="2000" dirty="0" smtClean="0">
                <a:latin typeface="Times New Roman" pitchFamily="18" charset="0"/>
                <a:ea typeface="SimSun"/>
                <a:cs typeface="Times New Roman" pitchFamily="18" charset="0"/>
              </a:rPr>
              <a:t>testing of 136 clinical samples was carried out with the selected SNPs</a:t>
            </a:r>
            <a:endParaRPr lang="en-US" sz="20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2"/>
          <p:cNvSpPr>
            <a:spLocks noGrp="1" noChangeArrowheads="1"/>
          </p:cNvSpPr>
          <p:nvPr>
            <p:ph type="title"/>
          </p:nvPr>
        </p:nvSpPr>
        <p:spPr>
          <a:xfrm>
            <a:off x="539552" y="1981200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en-US" altLang="ru-RU" sz="4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Thank </a:t>
            </a:r>
            <a:r>
              <a:rPr lang="en-US" altLang="ru-RU" sz="4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you for your attention!</a:t>
            </a:r>
            <a:endParaRPr lang="en-US" altLang="ru-RU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r>
              <a:rPr lang="ru-RU" sz="1200" dirty="0" smtClean="0"/>
              <a:t>9</a:t>
            </a:r>
            <a:endParaRPr lang="ru-RU" sz="1200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619500" y="304800"/>
            <a:ext cx="2095500" cy="160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8" name="Picture 2" descr="C:\Users\Pavel\Pictures\NNLBKP 22.02.2013\DSCF1984.jpg"/>
          <p:cNvPicPr>
            <a:picLocks noChangeAspect="1" noChangeArrowheads="1"/>
          </p:cNvPicPr>
          <p:nvPr/>
        </p:nvPicPr>
        <p:blipFill>
          <a:blip r:embed="rId3" cstate="print"/>
          <a:srcRect l="41577" t="20922"/>
          <a:stretch>
            <a:fillRect/>
          </a:stretch>
        </p:blipFill>
        <p:spPr bwMode="auto">
          <a:xfrm>
            <a:off x="3276600" y="3429000"/>
            <a:ext cx="2927445" cy="2971800"/>
          </a:xfrm>
          <a:prstGeom prst="rect">
            <a:avLst/>
          </a:prstGeom>
          <a:noFill/>
          <a:scene3d>
            <a:camera prst="orthographicFront"/>
            <a:lightRig rig="threePt" dir="t"/>
          </a:scene3d>
          <a:sp3d prstMaterial="powder">
            <a:bevelT w="165100" prst="coolSlant"/>
          </a:sp3d>
        </p:spPr>
      </p:pic>
    </p:spTree>
    <p:extLst>
      <p:ext uri="{BB962C8B-B14F-4D97-AF65-F5344CB8AC3E}">
        <p14:creationId xmlns:p14="http://schemas.microsoft.com/office/powerpoint/2010/main" xmlns="" val="3010958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  <a:font script="Geor" typeface="Sylfaen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2258</TotalTime>
  <Words>947</Words>
  <Application>Microsoft Office PowerPoint</Application>
  <PresentationFormat>Экран (4:3)</PresentationFormat>
  <Paragraphs>328</Paragraphs>
  <Slides>15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15</vt:i4>
      </vt:variant>
    </vt:vector>
  </HeadingPairs>
  <TitlesOfParts>
    <vt:vector size="16" baseType="lpstr">
      <vt:lpstr>Открытая</vt:lpstr>
      <vt:lpstr>Слайд 1</vt:lpstr>
      <vt:lpstr>Pharmacogenetics and adverse drug reactions</vt:lpstr>
      <vt:lpstr>Слайд 3</vt:lpstr>
      <vt:lpstr>General Genetics LTD</vt:lpstr>
      <vt:lpstr>Слайд 5</vt:lpstr>
      <vt:lpstr>Pharmacogenetics of cardiovascular drugs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Thank you for your attention!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Pavel</cp:lastModifiedBy>
  <cp:revision>232</cp:revision>
  <cp:lastPrinted>2013-04-02T09:42:58Z</cp:lastPrinted>
  <dcterms:created xsi:type="dcterms:W3CDTF">2013-03-27T09:23:37Z</dcterms:created>
  <dcterms:modified xsi:type="dcterms:W3CDTF">2014-09-04T02:51:59Z</dcterms:modified>
</cp:coreProperties>
</file>