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embeddings/oleObject2.bin" ContentType="application/vnd.openxmlformats-officedocument.oleObject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2" r:id="rId5"/>
    <p:sldId id="263" r:id="rId6"/>
    <p:sldId id="266" r:id="rId7"/>
    <p:sldId id="274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7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8451" autoAdjust="0"/>
  </p:normalViewPr>
  <p:slideViewPr>
    <p:cSldViewPr snapToGrid="0" snapToObjects="1">
      <p:cViewPr>
        <p:scale>
          <a:sx n="100" d="100"/>
          <a:sy n="100" d="100"/>
        </p:scale>
        <p:origin x="-16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pavelbostik:Desktop:AktpaperJuly2012:Correct_Figures_for_Paper_I_sent_yesterday:ICS%20worksheet%20June%20201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pavelbostik:Desktop:AktpaperJuly2012:Correct_Figures_for_Paper_I_sent_yesterday:ICS%20worksheet%20June%20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pavelbostik:Desktop:AktpaperJuly2012:Correct_Figures_for_Paper_I_sent_yesterday:ICS%20worksheet%20June%2020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Macintosh%20HD:Users:pavelbostik:Desktop:AktpaperJuly2012:Correct_Figures_for_Paper_I_sent_yesterday:LYLiClNiF%20combo%20IC%20staining%20data.xls" TargetMode="External"/><Relationship Id="rId3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Macintosh%20HD:Users:pavelbostik:Desktop:AktpaperJuly2012:Correct_Figures_for_Paper_I_sent_yesterday:LYLiClNiF%20combo%20IC%20staining%20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Sheet2!$M$41:$N$41</c:f>
              <c:strCache>
                <c:ptCount val="1"/>
                <c:pt idx="0">
                  <c:v>base RM-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Sheet2!$V$41:$X$41</c:f>
                <c:numCache>
                  <c:formatCode>General</c:formatCode>
                  <c:ptCount val="3"/>
                  <c:pt idx="0">
                    <c:v>0.0284066013454619</c:v>
                  </c:pt>
                  <c:pt idx="1">
                    <c:v>0.302560453463436</c:v>
                  </c:pt>
                  <c:pt idx="2">
                    <c:v>0.27278778599944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Sheet2!$O$40:$Q$40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Sheet2!$O$41:$Q$41</c:f>
              <c:numCache>
                <c:formatCode>0.00%</c:formatCode>
                <c:ptCount val="3"/>
                <c:pt idx="0">
                  <c:v>0.0789</c:v>
                </c:pt>
                <c:pt idx="1">
                  <c:v>0.53506</c:v>
                </c:pt>
                <c:pt idx="2">
                  <c:v>0.603057142857143</c:v>
                </c:pt>
              </c:numCache>
            </c:numRef>
          </c:val>
        </c:ser>
        <c:ser>
          <c:idx val="1"/>
          <c:order val="1"/>
          <c:tx>
            <c:strRef>
              <c:f>Sheet2!$M$42:$N$42</c:f>
              <c:strCache>
                <c:ptCount val="1"/>
                <c:pt idx="0">
                  <c:v>base RM+</c:v>
                </c:pt>
              </c:strCache>
            </c:strRef>
          </c:tx>
          <c:spPr>
            <a:pattFill prst="pct25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Sheet2!$V$42:$X$42</c:f>
                <c:numCache>
                  <c:formatCode>General</c:formatCode>
                  <c:ptCount val="3"/>
                  <c:pt idx="0">
                    <c:v>0.0498790637442204</c:v>
                  </c:pt>
                  <c:pt idx="1">
                    <c:v>0.0606025508264026</c:v>
                  </c:pt>
                  <c:pt idx="2">
                    <c:v>0.055107735391685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Sheet2!$O$40:$Q$40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Sheet2!$O$42:$Q$42</c:f>
              <c:numCache>
                <c:formatCode>0.00%</c:formatCode>
                <c:ptCount val="3"/>
                <c:pt idx="0">
                  <c:v>0.11339</c:v>
                </c:pt>
                <c:pt idx="1">
                  <c:v>0.561125</c:v>
                </c:pt>
                <c:pt idx="2">
                  <c:v>0.542925</c:v>
                </c:pt>
              </c:numCache>
            </c:numRef>
          </c:val>
        </c:ser>
        <c:ser>
          <c:idx val="2"/>
          <c:order val="2"/>
          <c:tx>
            <c:strRef>
              <c:f>Sheet2!$M$43:$N$43</c:f>
              <c:strCache>
                <c:ptCount val="1"/>
                <c:pt idx="0">
                  <c:v>base SM-</c:v>
                </c:pt>
              </c:strCache>
            </c:strRef>
          </c:tx>
          <c:spPr>
            <a:pattFill prst="dkUp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Sheet2!$V$43:$X$43</c:f>
                <c:numCache>
                  <c:formatCode>General</c:formatCode>
                  <c:ptCount val="3"/>
                  <c:pt idx="0">
                    <c:v>0.116694232933766</c:v>
                  </c:pt>
                  <c:pt idx="1">
                    <c:v>0.250241512676587</c:v>
                  </c:pt>
                  <c:pt idx="2">
                    <c:v>0.25583583169247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Sheet2!$O$40:$Q$40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Sheet2!$O$43:$Q$43</c:f>
              <c:numCache>
                <c:formatCode>0.00%</c:formatCode>
                <c:ptCount val="3"/>
                <c:pt idx="0">
                  <c:v>0.1747</c:v>
                </c:pt>
                <c:pt idx="1">
                  <c:v>0.360557142857143</c:v>
                </c:pt>
                <c:pt idx="2">
                  <c:v>0.605555555555556</c:v>
                </c:pt>
              </c:numCache>
            </c:numRef>
          </c:val>
        </c:ser>
        <c:ser>
          <c:idx val="3"/>
          <c:order val="3"/>
          <c:tx>
            <c:strRef>
              <c:f>Sheet2!$M$44:$N$44</c:f>
              <c:strCache>
                <c:ptCount val="1"/>
                <c:pt idx="0">
                  <c:v>base SM+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Sheet2!$V$44:$X$44</c:f>
                <c:numCache>
                  <c:formatCode>General</c:formatCode>
                  <c:ptCount val="3"/>
                  <c:pt idx="0">
                    <c:v>0.387031286849009</c:v>
                  </c:pt>
                  <c:pt idx="1">
                    <c:v>0.101451012809139</c:v>
                  </c:pt>
                  <c:pt idx="2">
                    <c:v>0.214195548506499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Sheet2!$O$40:$Q$40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Sheet2!$O$44:$Q$44</c:f>
              <c:numCache>
                <c:formatCode>0.00%</c:formatCode>
                <c:ptCount val="3"/>
                <c:pt idx="0">
                  <c:v>0.19382</c:v>
                </c:pt>
                <c:pt idx="1">
                  <c:v>0.17436</c:v>
                </c:pt>
                <c:pt idx="2">
                  <c:v>0.72284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0752376"/>
        <c:axId val="2120755512"/>
      </c:barChart>
      <c:catAx>
        <c:axId val="21207523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/>
              </a:defRPr>
            </a:pPr>
            <a:endParaRPr lang="en-US"/>
          </a:p>
        </c:txPr>
        <c:crossAx val="2120755512"/>
        <c:crosses val="autoZero"/>
        <c:auto val="1"/>
        <c:lblAlgn val="ctr"/>
        <c:lblOffset val="100"/>
        <c:noMultiLvlLbl val="0"/>
      </c:catAx>
      <c:valAx>
        <c:axId val="21207555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/>
              </a:defRPr>
            </a:pPr>
            <a:endParaRPr lang="en-US"/>
          </a:p>
        </c:txPr>
        <c:crossAx val="2120752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7909560197964"/>
          <c:y val="0.00482793817439487"/>
          <c:w val="0.239632545931759"/>
          <c:h val="0.314418197725284"/>
        </c:manualLayout>
      </c:layout>
      <c:overlay val="0"/>
      <c:txPr>
        <a:bodyPr/>
        <a:lstStyle/>
        <a:p>
          <a:pPr>
            <a:defRPr sz="14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RM</a:t>
            </a:r>
            <a:r>
              <a:rPr lang="en-US" baseline="0"/>
              <a:t> </a:t>
            </a:r>
            <a:r>
              <a:rPr lang="en-US"/>
              <a:t>CD4+ T cells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Sheet2!$O$71</c:f>
              <c:strCache>
                <c:ptCount val="1"/>
                <c:pt idx="0">
                  <c:v>NEG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Sheet2!$Z$64:$Z$66</c:f>
                <c:numCache>
                  <c:formatCode>General</c:formatCode>
                  <c:ptCount val="3"/>
                  <c:pt idx="0">
                    <c:v>0.0284066013454619</c:v>
                  </c:pt>
                  <c:pt idx="1">
                    <c:v>0.302560453463436</c:v>
                  </c:pt>
                  <c:pt idx="2">
                    <c:v>0.27278778599944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Sheet2!$N$72:$N$74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Sheet2!$O$72:$O$74</c:f>
              <c:numCache>
                <c:formatCode>0.00%</c:formatCode>
                <c:ptCount val="3"/>
                <c:pt idx="0">
                  <c:v>0.0789</c:v>
                </c:pt>
                <c:pt idx="1">
                  <c:v>0.53506</c:v>
                </c:pt>
                <c:pt idx="2">
                  <c:v>0.603057142857143</c:v>
                </c:pt>
              </c:numCache>
            </c:numRef>
          </c:val>
        </c:ser>
        <c:ser>
          <c:idx val="1"/>
          <c:order val="1"/>
          <c:tx>
            <c:strRef>
              <c:f>Sheet2!$P$71</c:f>
              <c:strCache>
                <c:ptCount val="1"/>
                <c:pt idx="0">
                  <c:v>NEG ACT</c:v>
                </c:pt>
              </c:strCache>
            </c:strRef>
          </c:tx>
          <c:spPr>
            <a:pattFill prst="pct20">
              <a:fgClr>
                <a:prstClr val="black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Sheet2!$AA$64:$AA$66</c:f>
                <c:numCache>
                  <c:formatCode>General</c:formatCode>
                  <c:ptCount val="3"/>
                  <c:pt idx="0">
                    <c:v>0.0876814233461113</c:v>
                  </c:pt>
                  <c:pt idx="1">
                    <c:v>0.305951134987272</c:v>
                  </c:pt>
                  <c:pt idx="2">
                    <c:v>0.236162061990934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Sheet2!$N$72:$N$74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Sheet2!$P$72:$P$74</c:f>
              <c:numCache>
                <c:formatCode>0.00%</c:formatCode>
                <c:ptCount val="3"/>
                <c:pt idx="0">
                  <c:v>0.13412</c:v>
                </c:pt>
                <c:pt idx="1">
                  <c:v>0.54242</c:v>
                </c:pt>
                <c:pt idx="2">
                  <c:v>0.652142857142857</c:v>
                </c:pt>
              </c:numCache>
            </c:numRef>
          </c:val>
        </c:ser>
        <c:ser>
          <c:idx val="2"/>
          <c:order val="2"/>
          <c:tx>
            <c:strRef>
              <c:f>Sheet2!$Q$71</c:f>
              <c:strCache>
                <c:ptCount val="1"/>
                <c:pt idx="0">
                  <c:v>POS</c:v>
                </c:pt>
              </c:strCache>
            </c:strRef>
          </c:tx>
          <c:spPr>
            <a:pattFill prst="dkUp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Sheet2!$AB$64:$AB$66</c:f>
                <c:numCache>
                  <c:formatCode>General</c:formatCode>
                  <c:ptCount val="3"/>
                  <c:pt idx="0">
                    <c:v>0.0498790637442204</c:v>
                  </c:pt>
                  <c:pt idx="1">
                    <c:v>0.0606025508264026</c:v>
                  </c:pt>
                  <c:pt idx="2">
                    <c:v>0.055107735391685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Sheet2!$N$72:$N$74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Sheet2!$Q$72:$Q$74</c:f>
              <c:numCache>
                <c:formatCode>0.00%</c:formatCode>
                <c:ptCount val="3"/>
                <c:pt idx="0">
                  <c:v>0.11339</c:v>
                </c:pt>
                <c:pt idx="1">
                  <c:v>0.561125</c:v>
                </c:pt>
                <c:pt idx="2">
                  <c:v>0.542925</c:v>
                </c:pt>
              </c:numCache>
            </c:numRef>
          </c:val>
        </c:ser>
        <c:ser>
          <c:idx val="3"/>
          <c:order val="3"/>
          <c:tx>
            <c:strRef>
              <c:f>Sheet2!$R$71</c:f>
              <c:strCache>
                <c:ptCount val="1"/>
                <c:pt idx="0">
                  <c:v>POS ACT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Sheet2!$AC$64:$AC$66</c:f>
                <c:numCache>
                  <c:formatCode>General</c:formatCode>
                  <c:ptCount val="3"/>
                  <c:pt idx="0">
                    <c:v>0.146707269001157</c:v>
                  </c:pt>
                  <c:pt idx="1">
                    <c:v>0.0326978465142069</c:v>
                  </c:pt>
                  <c:pt idx="2">
                    <c:v>0.0695771993304327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Sheet2!$N$72:$N$74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Sheet2!$R$72:$R$74</c:f>
              <c:numCache>
                <c:formatCode>0.00%</c:formatCode>
                <c:ptCount val="3"/>
                <c:pt idx="0">
                  <c:v>0.28805</c:v>
                </c:pt>
                <c:pt idx="1">
                  <c:v>0.622325</c:v>
                </c:pt>
                <c:pt idx="2">
                  <c:v>0.7314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0849448"/>
        <c:axId val="2120852584"/>
      </c:barChart>
      <c:catAx>
        <c:axId val="21208494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/>
              </a:defRPr>
            </a:pPr>
            <a:endParaRPr lang="en-US"/>
          </a:p>
        </c:txPr>
        <c:crossAx val="2120852584"/>
        <c:crosses val="autoZero"/>
        <c:auto val="1"/>
        <c:lblAlgn val="ctr"/>
        <c:lblOffset val="100"/>
        <c:noMultiLvlLbl val="0"/>
      </c:catAx>
      <c:valAx>
        <c:axId val="2120852584"/>
        <c:scaling>
          <c:orientation val="minMax"/>
          <c:max val="1.0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</a:defRPr>
            </a:pPr>
            <a:endParaRPr lang="en-US"/>
          </a:p>
        </c:txPr>
        <c:crossAx val="2120849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12845106318232"/>
          <c:y val="0.14736738087022"/>
          <c:w val="0.242106584503024"/>
          <c:h val="0.276288232895191"/>
        </c:manualLayout>
      </c:layout>
      <c:overlay val="0"/>
      <c:txPr>
        <a:bodyPr/>
        <a:lstStyle/>
        <a:p>
          <a:pPr>
            <a:defRPr sz="14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SM</a:t>
            </a:r>
            <a:r>
              <a:rPr lang="en-US" baseline="0"/>
              <a:t> CD4+ T cells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Sheet2!$T$71</c:f>
              <c:strCache>
                <c:ptCount val="1"/>
                <c:pt idx="0">
                  <c:v>NEG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Sheet2!$AE$64:$AE$66</c:f>
                <c:numCache>
                  <c:formatCode>General</c:formatCode>
                  <c:ptCount val="3"/>
                  <c:pt idx="0">
                    <c:v>0.116694232933766</c:v>
                  </c:pt>
                  <c:pt idx="1">
                    <c:v>0.250241512676587</c:v>
                  </c:pt>
                  <c:pt idx="2">
                    <c:v>0.25583583169247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Sheet2!$S$72:$S$74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Sheet2!$T$72:$T$74</c:f>
              <c:numCache>
                <c:formatCode>0.00%</c:formatCode>
                <c:ptCount val="3"/>
                <c:pt idx="0">
                  <c:v>0.1747</c:v>
                </c:pt>
                <c:pt idx="1">
                  <c:v>0.360557142857143</c:v>
                </c:pt>
                <c:pt idx="2">
                  <c:v>0.605555555555556</c:v>
                </c:pt>
              </c:numCache>
            </c:numRef>
          </c:val>
        </c:ser>
        <c:ser>
          <c:idx val="1"/>
          <c:order val="1"/>
          <c:tx>
            <c:strRef>
              <c:f>Sheet2!$U$71</c:f>
              <c:strCache>
                <c:ptCount val="1"/>
                <c:pt idx="0">
                  <c:v>NEG ACT</c:v>
                </c:pt>
              </c:strCache>
            </c:strRef>
          </c:tx>
          <c:spPr>
            <a:pattFill prst="pct20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Sheet2!$AF$64:$AF$66</c:f>
                <c:numCache>
                  <c:formatCode>General</c:formatCode>
                  <c:ptCount val="3"/>
                  <c:pt idx="0">
                    <c:v>0.0871248625058695</c:v>
                  </c:pt>
                  <c:pt idx="1">
                    <c:v>0.223958201882575</c:v>
                  </c:pt>
                  <c:pt idx="2">
                    <c:v>0.232058758722872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Sheet2!$S$72:$S$74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Sheet2!$U$72:$U$74</c:f>
              <c:numCache>
                <c:formatCode>0.00%</c:formatCode>
                <c:ptCount val="3"/>
                <c:pt idx="0">
                  <c:v>0.129516666666667</c:v>
                </c:pt>
                <c:pt idx="1">
                  <c:v>0.496942857142857</c:v>
                </c:pt>
                <c:pt idx="2">
                  <c:v>0.7011</c:v>
                </c:pt>
              </c:numCache>
            </c:numRef>
          </c:val>
        </c:ser>
        <c:ser>
          <c:idx val="2"/>
          <c:order val="2"/>
          <c:tx>
            <c:strRef>
              <c:f>Sheet2!$V$71</c:f>
              <c:strCache>
                <c:ptCount val="1"/>
                <c:pt idx="0">
                  <c:v>POS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Sheet2!$AG$64:$AG$66</c:f>
                <c:numCache>
                  <c:formatCode>General</c:formatCode>
                  <c:ptCount val="3"/>
                  <c:pt idx="0">
                    <c:v>0.387031286849009</c:v>
                  </c:pt>
                  <c:pt idx="1">
                    <c:v>0.101451012809139</c:v>
                  </c:pt>
                  <c:pt idx="2">
                    <c:v>0.214195548506499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Sheet2!$S$72:$S$74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Sheet2!$V$72:$V$74</c:f>
              <c:numCache>
                <c:formatCode>0.00%</c:formatCode>
                <c:ptCount val="3"/>
                <c:pt idx="0">
                  <c:v>0.19382</c:v>
                </c:pt>
                <c:pt idx="1">
                  <c:v>0.17436</c:v>
                </c:pt>
                <c:pt idx="2">
                  <c:v>0.72284</c:v>
                </c:pt>
              </c:numCache>
            </c:numRef>
          </c:val>
        </c:ser>
        <c:ser>
          <c:idx val="3"/>
          <c:order val="3"/>
          <c:tx>
            <c:strRef>
              <c:f>Sheet2!$W$71</c:f>
              <c:strCache>
                <c:ptCount val="1"/>
                <c:pt idx="0">
                  <c:v>POS ACT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Sheet2!$AH$64:$AH$66</c:f>
                <c:numCache>
                  <c:formatCode>General</c:formatCode>
                  <c:ptCount val="3"/>
                  <c:pt idx="0">
                    <c:v>0.389115439169406</c:v>
                  </c:pt>
                  <c:pt idx="1">
                    <c:v>0.213999175232056</c:v>
                  </c:pt>
                  <c:pt idx="2">
                    <c:v>0.038770285013137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Sheet2!$S$72:$S$74</c:f>
              <c:strCache>
                <c:ptCount val="3"/>
                <c:pt idx="0">
                  <c:v>pAkt Thr308</c:v>
                </c:pt>
                <c:pt idx="1">
                  <c:v>pAkt Ser473</c:v>
                </c:pt>
                <c:pt idx="2">
                  <c:v>Akt</c:v>
                </c:pt>
              </c:strCache>
            </c:strRef>
          </c:cat>
          <c:val>
            <c:numRef>
              <c:f>Sheet2!$W$72:$W$74</c:f>
              <c:numCache>
                <c:formatCode>0.00%</c:formatCode>
                <c:ptCount val="3"/>
                <c:pt idx="0">
                  <c:v>0.1976</c:v>
                </c:pt>
                <c:pt idx="1">
                  <c:v>0.23908</c:v>
                </c:pt>
                <c:pt idx="2">
                  <c:v>0.8233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0903176"/>
        <c:axId val="2120906312"/>
      </c:barChart>
      <c:catAx>
        <c:axId val="21209031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/>
              </a:defRPr>
            </a:pPr>
            <a:endParaRPr lang="en-US"/>
          </a:p>
        </c:txPr>
        <c:crossAx val="2120906312"/>
        <c:crosses val="autoZero"/>
        <c:auto val="1"/>
        <c:lblAlgn val="ctr"/>
        <c:lblOffset val="100"/>
        <c:noMultiLvlLbl val="0"/>
      </c:catAx>
      <c:valAx>
        <c:axId val="2120906312"/>
        <c:scaling>
          <c:orientation val="minMax"/>
          <c:max val="1.0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Arial"/>
              </a:defRPr>
            </a:pPr>
            <a:endParaRPr lang="en-US"/>
          </a:p>
        </c:txPr>
        <c:crossAx val="21209031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532795657824"/>
          <c:y val="0.157799085598171"/>
          <c:w val="0.235399243177127"/>
          <c:h val="0.251337312674625"/>
        </c:manualLayout>
      </c:layout>
      <c:overlay val="0"/>
      <c:txPr>
        <a:bodyPr/>
        <a:lstStyle/>
        <a:p>
          <a:pPr>
            <a:defRPr sz="14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'Akt G'!$AA$217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'Akt G'!$AG$217:$AJ$217</c:f>
                <c:numCache>
                  <c:formatCode>General</c:formatCode>
                  <c:ptCount val="4"/>
                  <c:pt idx="0">
                    <c:v>0.0551077353916852</c:v>
                  </c:pt>
                  <c:pt idx="1">
                    <c:v>0.0244331059561953</c:v>
                  </c:pt>
                  <c:pt idx="2">
                    <c:v>0.0602310758662007</c:v>
                  </c:pt>
                  <c:pt idx="3">
                    <c:v>0.0534360053397203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'Akt G'!$AB$216:$AE$216</c:f>
              <c:strCache>
                <c:ptCount val="4"/>
                <c:pt idx="0">
                  <c:v>All cells</c:v>
                </c:pt>
                <c:pt idx="1">
                  <c:v>CM</c:v>
                </c:pt>
                <c:pt idx="2">
                  <c:v>EM</c:v>
                </c:pt>
                <c:pt idx="3">
                  <c:v>N</c:v>
                </c:pt>
              </c:strCache>
            </c:strRef>
          </c:cat>
          <c:val>
            <c:numRef>
              <c:f>'Akt G'!$AB$217:$AE$217</c:f>
              <c:numCache>
                <c:formatCode>0.00%</c:formatCode>
                <c:ptCount val="4"/>
                <c:pt idx="0">
                  <c:v>0.542925</c:v>
                </c:pt>
                <c:pt idx="1">
                  <c:v>0.79065</c:v>
                </c:pt>
                <c:pt idx="2">
                  <c:v>0.456775</c:v>
                </c:pt>
                <c:pt idx="3">
                  <c:v>0.4477</c:v>
                </c:pt>
              </c:numCache>
            </c:numRef>
          </c:val>
        </c:ser>
        <c:ser>
          <c:idx val="1"/>
          <c:order val="1"/>
          <c:tx>
            <c:strRef>
              <c:f>'Akt G'!$AA$218</c:f>
              <c:strCache>
                <c:ptCount val="1"/>
                <c:pt idx="0">
                  <c:v>ACT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'Akt G'!$AG$218:$AJ$218</c:f>
                <c:numCache>
                  <c:formatCode>General</c:formatCode>
                  <c:ptCount val="4"/>
                  <c:pt idx="0">
                    <c:v>0.069577199330432</c:v>
                  </c:pt>
                  <c:pt idx="1">
                    <c:v>0.0704526495834851</c:v>
                  </c:pt>
                  <c:pt idx="2">
                    <c:v>0.0489466716607643</c:v>
                  </c:pt>
                  <c:pt idx="3">
                    <c:v>0.127547402952784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'Akt G'!$AB$216:$AE$216</c:f>
              <c:strCache>
                <c:ptCount val="4"/>
                <c:pt idx="0">
                  <c:v>All cells</c:v>
                </c:pt>
                <c:pt idx="1">
                  <c:v>CM</c:v>
                </c:pt>
                <c:pt idx="2">
                  <c:v>EM</c:v>
                </c:pt>
                <c:pt idx="3">
                  <c:v>N</c:v>
                </c:pt>
              </c:strCache>
            </c:strRef>
          </c:cat>
          <c:val>
            <c:numRef>
              <c:f>'Akt G'!$AB$218:$AE$218</c:f>
              <c:numCache>
                <c:formatCode>0.00%</c:formatCode>
                <c:ptCount val="4"/>
                <c:pt idx="0">
                  <c:v>0.7314</c:v>
                </c:pt>
                <c:pt idx="1">
                  <c:v>0.812375</c:v>
                </c:pt>
                <c:pt idx="2">
                  <c:v>0.64905</c:v>
                </c:pt>
                <c:pt idx="3">
                  <c:v>0.6295</c:v>
                </c:pt>
              </c:numCache>
            </c:numRef>
          </c:val>
        </c:ser>
        <c:ser>
          <c:idx val="2"/>
          <c:order val="2"/>
          <c:tx>
            <c:strRef>
              <c:f>'Akt G'!$AA$219</c:f>
              <c:strCache>
                <c:ptCount val="1"/>
                <c:pt idx="0">
                  <c:v>ACT+LiCl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'Akt G'!$AG$219:$AJ$219</c:f>
                <c:numCache>
                  <c:formatCode>General</c:formatCode>
                  <c:ptCount val="4"/>
                  <c:pt idx="0">
                    <c:v>0.0885700099732787</c:v>
                  </c:pt>
                  <c:pt idx="1">
                    <c:v>0.1083232623524</c:v>
                  </c:pt>
                  <c:pt idx="2">
                    <c:v>0.130835071113724</c:v>
                  </c:pt>
                  <c:pt idx="3">
                    <c:v>0.177342991591624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'Akt G'!$AB$216:$AE$216</c:f>
              <c:strCache>
                <c:ptCount val="4"/>
                <c:pt idx="0">
                  <c:v>All cells</c:v>
                </c:pt>
                <c:pt idx="1">
                  <c:v>CM</c:v>
                </c:pt>
                <c:pt idx="2">
                  <c:v>EM</c:v>
                </c:pt>
                <c:pt idx="3">
                  <c:v>N</c:v>
                </c:pt>
              </c:strCache>
            </c:strRef>
          </c:cat>
          <c:val>
            <c:numRef>
              <c:f>'Akt G'!$AB$219:$AE$219</c:f>
              <c:numCache>
                <c:formatCode>0.00%</c:formatCode>
                <c:ptCount val="4"/>
                <c:pt idx="0">
                  <c:v>0.708</c:v>
                </c:pt>
                <c:pt idx="1">
                  <c:v>0.818675</c:v>
                </c:pt>
                <c:pt idx="2">
                  <c:v>0.620225</c:v>
                </c:pt>
                <c:pt idx="3">
                  <c:v>0.62245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0965592"/>
        <c:axId val="2120968648"/>
      </c:barChart>
      <c:catAx>
        <c:axId val="2120965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/>
              </a:defRPr>
            </a:pPr>
            <a:endParaRPr lang="en-US"/>
          </a:p>
        </c:txPr>
        <c:crossAx val="2120968648"/>
        <c:crosses val="autoZero"/>
        <c:auto val="1"/>
        <c:lblAlgn val="ctr"/>
        <c:lblOffset val="100"/>
        <c:noMultiLvlLbl val="0"/>
      </c:catAx>
      <c:valAx>
        <c:axId val="212096864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/>
              </a:defRPr>
            </a:pPr>
            <a:endParaRPr lang="en-US"/>
          </a:p>
        </c:txPr>
        <c:crossAx val="2120965592"/>
        <c:crosses val="autoZero"/>
        <c:crossBetween val="between"/>
      </c:valAx>
      <c:spPr>
        <a:ln>
          <a:noFill/>
        </a:ln>
      </c:spPr>
    </c:plotArea>
    <c:legend>
      <c:legendPos val="t"/>
      <c:layout/>
      <c:overlay val="0"/>
      <c:txPr>
        <a:bodyPr/>
        <a:lstStyle/>
        <a:p>
          <a:pPr>
            <a:defRPr sz="14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'308 G'!$W$259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'308 G'!$AC$259:$AF$259</c:f>
                <c:numCache>
                  <c:formatCode>General</c:formatCode>
                  <c:ptCount val="4"/>
                  <c:pt idx="0">
                    <c:v>0.0498790637442204</c:v>
                  </c:pt>
                  <c:pt idx="1">
                    <c:v>0.121170763342025</c:v>
                  </c:pt>
                  <c:pt idx="2">
                    <c:v>0.0459437590974008</c:v>
                  </c:pt>
                  <c:pt idx="3">
                    <c:v>0.0536043748214639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'308 G'!$X$258:$AA$258</c:f>
              <c:strCache>
                <c:ptCount val="4"/>
                <c:pt idx="0">
                  <c:v>All cells</c:v>
                </c:pt>
                <c:pt idx="1">
                  <c:v>CM</c:v>
                </c:pt>
                <c:pt idx="2">
                  <c:v>EM</c:v>
                </c:pt>
                <c:pt idx="3">
                  <c:v>N</c:v>
                </c:pt>
              </c:strCache>
            </c:strRef>
          </c:cat>
          <c:val>
            <c:numRef>
              <c:f>'308 G'!$X$259:$AA$259</c:f>
              <c:numCache>
                <c:formatCode>0%</c:formatCode>
                <c:ptCount val="4"/>
                <c:pt idx="0">
                  <c:v>0.11339</c:v>
                </c:pt>
                <c:pt idx="1">
                  <c:v>0.24095</c:v>
                </c:pt>
                <c:pt idx="2">
                  <c:v>0.07653</c:v>
                </c:pt>
                <c:pt idx="3">
                  <c:v>0.08687</c:v>
                </c:pt>
              </c:numCache>
            </c:numRef>
          </c:val>
        </c:ser>
        <c:ser>
          <c:idx val="1"/>
          <c:order val="1"/>
          <c:tx>
            <c:strRef>
              <c:f>'308 G'!$W$260</c:f>
              <c:strCache>
                <c:ptCount val="1"/>
                <c:pt idx="0">
                  <c:v>ACT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'308 G'!$AC$260:$AF$260</c:f>
                <c:numCache>
                  <c:formatCode>General</c:formatCode>
                  <c:ptCount val="4"/>
                  <c:pt idx="0">
                    <c:v>0.146707269001157</c:v>
                  </c:pt>
                  <c:pt idx="1">
                    <c:v>0.260542638011943</c:v>
                  </c:pt>
                  <c:pt idx="2">
                    <c:v>0.204454878477705</c:v>
                  </c:pt>
                  <c:pt idx="3">
                    <c:v>0.222311628375825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'308 G'!$X$258:$AA$258</c:f>
              <c:strCache>
                <c:ptCount val="4"/>
                <c:pt idx="0">
                  <c:v>All cells</c:v>
                </c:pt>
                <c:pt idx="1">
                  <c:v>CM</c:v>
                </c:pt>
                <c:pt idx="2">
                  <c:v>EM</c:v>
                </c:pt>
                <c:pt idx="3">
                  <c:v>N</c:v>
                </c:pt>
              </c:strCache>
            </c:strRef>
          </c:cat>
          <c:val>
            <c:numRef>
              <c:f>'308 G'!$X$260:$AA$260</c:f>
              <c:numCache>
                <c:formatCode>0%</c:formatCode>
                <c:ptCount val="4"/>
                <c:pt idx="0">
                  <c:v>0.28805</c:v>
                </c:pt>
                <c:pt idx="1">
                  <c:v>0.51082</c:v>
                </c:pt>
                <c:pt idx="2">
                  <c:v>0.25882</c:v>
                </c:pt>
                <c:pt idx="3">
                  <c:v>0.30487</c:v>
                </c:pt>
              </c:numCache>
            </c:numRef>
          </c:val>
        </c:ser>
        <c:ser>
          <c:idx val="2"/>
          <c:order val="2"/>
          <c:tx>
            <c:strRef>
              <c:f>'308 G'!$W$261</c:f>
              <c:strCache>
                <c:ptCount val="1"/>
                <c:pt idx="0">
                  <c:v>ACT+LiCl</c:v>
                </c:pt>
              </c:strCache>
            </c:strRef>
          </c:tx>
          <c:spPr>
            <a:pattFill prst="dkUp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'308 G'!$AC$261:$AF$261</c:f>
                <c:numCache>
                  <c:formatCode>General</c:formatCode>
                  <c:ptCount val="4"/>
                  <c:pt idx="0">
                    <c:v>0.044450749899936</c:v>
                  </c:pt>
                  <c:pt idx="1">
                    <c:v>0.147920279768079</c:v>
                  </c:pt>
                  <c:pt idx="2">
                    <c:v>0.0404270948746011</c:v>
                  </c:pt>
                  <c:pt idx="3">
                    <c:v>0.0529316855327065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'308 G'!$X$258:$AA$258</c:f>
              <c:strCache>
                <c:ptCount val="4"/>
                <c:pt idx="0">
                  <c:v>All cells</c:v>
                </c:pt>
                <c:pt idx="1">
                  <c:v>CM</c:v>
                </c:pt>
                <c:pt idx="2">
                  <c:v>EM</c:v>
                </c:pt>
                <c:pt idx="3">
                  <c:v>N</c:v>
                </c:pt>
              </c:strCache>
            </c:strRef>
          </c:cat>
          <c:val>
            <c:numRef>
              <c:f>'308 G'!$X$261:$AA$261</c:f>
              <c:numCache>
                <c:formatCode>0%</c:formatCode>
                <c:ptCount val="4"/>
                <c:pt idx="0">
                  <c:v>0.225225</c:v>
                </c:pt>
                <c:pt idx="1">
                  <c:v>0.397775</c:v>
                </c:pt>
                <c:pt idx="2">
                  <c:v>0.11625</c:v>
                </c:pt>
                <c:pt idx="3">
                  <c:v>0.15135</c:v>
                </c:pt>
              </c:numCache>
            </c:numRef>
          </c:val>
        </c:ser>
        <c:ser>
          <c:idx val="3"/>
          <c:order val="3"/>
          <c:tx>
            <c:strRef>
              <c:f>'308 G'!$W$262</c:f>
              <c:strCache>
                <c:ptCount val="1"/>
                <c:pt idx="0">
                  <c:v>ACT+LY</c:v>
                </c:pt>
              </c:strCache>
            </c:strRef>
          </c:tx>
          <c:spPr>
            <a:pattFill prst="pct20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'308 G'!$AC$262:$AF$262</c:f>
                <c:numCache>
                  <c:formatCode>General</c:formatCode>
                  <c:ptCount val="4"/>
                  <c:pt idx="0">
                    <c:v>0.0834489264959911</c:v>
                  </c:pt>
                  <c:pt idx="1">
                    <c:v>0.143389617825002</c:v>
                  </c:pt>
                  <c:pt idx="2">
                    <c:v>0.0549858390860774</c:v>
                  </c:pt>
                  <c:pt idx="3">
                    <c:v>0.0888803455963878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</c:errBars>
          <c:cat>
            <c:strRef>
              <c:f>'308 G'!$X$258:$AA$258</c:f>
              <c:strCache>
                <c:ptCount val="4"/>
                <c:pt idx="0">
                  <c:v>All cells</c:v>
                </c:pt>
                <c:pt idx="1">
                  <c:v>CM</c:v>
                </c:pt>
                <c:pt idx="2">
                  <c:v>EM</c:v>
                </c:pt>
                <c:pt idx="3">
                  <c:v>N</c:v>
                </c:pt>
              </c:strCache>
            </c:strRef>
          </c:cat>
          <c:val>
            <c:numRef>
              <c:f>'308 G'!$X$262:$AA$262</c:f>
              <c:numCache>
                <c:formatCode>0%</c:formatCode>
                <c:ptCount val="4"/>
                <c:pt idx="0">
                  <c:v>0.16925</c:v>
                </c:pt>
                <c:pt idx="1">
                  <c:v>0.342475</c:v>
                </c:pt>
                <c:pt idx="2">
                  <c:v>0.091375</c:v>
                </c:pt>
                <c:pt idx="3">
                  <c:v>0.137075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1069112"/>
        <c:axId val="2121072248"/>
      </c:barChart>
      <c:catAx>
        <c:axId val="21210691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/>
              </a:defRPr>
            </a:pPr>
            <a:endParaRPr lang="en-US"/>
          </a:p>
        </c:txPr>
        <c:crossAx val="2121072248"/>
        <c:crosses val="autoZero"/>
        <c:auto val="1"/>
        <c:lblAlgn val="ctr"/>
        <c:lblOffset val="100"/>
        <c:noMultiLvlLbl val="0"/>
      </c:catAx>
      <c:valAx>
        <c:axId val="212107224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/>
              </a:defRPr>
            </a:pPr>
            <a:endParaRPr lang="en-US"/>
          </a:p>
        </c:txPr>
        <c:crossAx val="212106911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>
              <a:latin typeface="Arial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0.16593</cdr:x>
      <cdr:y>0.26289</cdr:y>
    </cdr:from>
    <cdr:to>
      <cdr:x>0.21748</cdr:x>
      <cdr:y>0.26289</cdr:y>
    </cdr:to>
    <cdr:cxnSp macro="">
      <cdr:nvCxnSpPr>
        <cdr:cNvPr id="2" name="Straight Arrow Connector 1"/>
        <cdr:cNvCxnSpPr/>
      </cdr:nvCxnSpPr>
      <cdr:spPr>
        <a:xfrm xmlns:a="http://schemas.openxmlformats.org/drawingml/2006/main">
          <a:off x="897265" y="1171534"/>
          <a:ext cx="278773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oval"/>
          <a:tailEnd type="oval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0.11747</cdr:x>
      <cdr:y>0.18928</cdr:y>
    </cdr:from>
    <cdr:to>
      <cdr:x>0.2541</cdr:x>
      <cdr:y>0.25834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35239" y="843480"/>
          <a:ext cx="73879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 smtClean="0">
              <a:latin typeface="Arial"/>
              <a:cs typeface="Arial"/>
            </a:rPr>
            <a:t>p&lt;0,01</a:t>
          </a:r>
          <a:endParaRPr lang="en-US" sz="14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0.59011</cdr:x>
      <cdr:y>0.28642</cdr:y>
    </cdr:from>
    <cdr:to>
      <cdr:x>0.64166</cdr:x>
      <cdr:y>0.28642</cdr:y>
    </cdr:to>
    <cdr:cxnSp macro="">
      <cdr:nvCxnSpPr>
        <cdr:cNvPr id="4" name="Straight Arrow Connector 3"/>
        <cdr:cNvCxnSpPr/>
      </cdr:nvCxnSpPr>
      <cdr:spPr>
        <a:xfrm xmlns:a="http://schemas.openxmlformats.org/drawingml/2006/main">
          <a:off x="3190996" y="1276374"/>
          <a:ext cx="278773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oval"/>
          <a:tailEnd type="oval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0.54165</cdr:x>
      <cdr:y>0.2128</cdr:y>
    </cdr:from>
    <cdr:to>
      <cdr:x>0.67828</cdr:x>
      <cdr:y>0.28187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70" y="948320"/>
          <a:ext cx="73879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 smtClean="0">
              <a:latin typeface="Arial"/>
              <a:cs typeface="Arial"/>
            </a:rPr>
            <a:t>p&lt;0,01</a:t>
          </a:r>
          <a:endParaRPr lang="en-US" sz="14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0.80749</cdr:x>
      <cdr:y>0.28945</cdr:y>
    </cdr:from>
    <cdr:to>
      <cdr:x>0.85905</cdr:x>
      <cdr:y>0.28945</cdr:y>
    </cdr:to>
    <cdr:cxnSp macro="">
      <cdr:nvCxnSpPr>
        <cdr:cNvPr id="6" name="Straight Arrow Connector 5"/>
        <cdr:cNvCxnSpPr/>
      </cdr:nvCxnSpPr>
      <cdr:spPr>
        <a:xfrm xmlns:a="http://schemas.openxmlformats.org/drawingml/2006/main">
          <a:off x="4366509" y="1289884"/>
          <a:ext cx="278773" cy="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headEnd type="oval"/>
          <a:tailEnd type="oval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0.75904</cdr:x>
      <cdr:y>0.21584</cdr:y>
    </cdr:from>
    <cdr:to>
      <cdr:x>0.89566</cdr:x>
      <cdr:y>0.2849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104483" y="961830"/>
          <a:ext cx="73879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 smtClean="0">
              <a:latin typeface="Arial"/>
              <a:cs typeface="Arial"/>
            </a:rPr>
            <a:t>p&lt;0,01</a:t>
          </a:r>
          <a:endParaRPr lang="en-US" sz="1400" dirty="0">
            <a:latin typeface="Arial"/>
            <a:cs typeface="Arial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AFA3A-E205-1349-8FE7-62C46910C8C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BEAF2-6DE8-A143-831B-EE2F2FE37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8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dirty="0" smtClean="0">
                <a:latin typeface="Times" pitchFamily="1" charset="0"/>
                <a:ea typeface="ＭＳ Ｐゴシック" pitchFamily="84" charset="-128"/>
              </a:rPr>
              <a:t>Here we measured apoptosis in CD4+ T cells from each of our cohorts via </a:t>
            </a:r>
            <a:r>
              <a:rPr lang="en-US" dirty="0" err="1" smtClean="0">
                <a:latin typeface="Times" pitchFamily="1" charset="0"/>
                <a:ea typeface="ＭＳ Ｐゴシック" pitchFamily="84" charset="-128"/>
              </a:rPr>
              <a:t>Annexin</a:t>
            </a:r>
            <a:r>
              <a:rPr lang="en-US" dirty="0" smtClean="0">
                <a:latin typeface="Times" pitchFamily="1" charset="0"/>
                <a:ea typeface="ＭＳ Ｐゴシック" pitchFamily="84" charset="-128"/>
              </a:rPr>
              <a:t>-V binding to </a:t>
            </a:r>
            <a:r>
              <a:rPr lang="en-US" dirty="0" err="1" smtClean="0">
                <a:latin typeface="Times" pitchFamily="1" charset="0"/>
                <a:ea typeface="ＭＳ Ｐゴシック" pitchFamily="84" charset="-128"/>
              </a:rPr>
              <a:t>phosphatidylserine</a:t>
            </a:r>
            <a:r>
              <a:rPr lang="en-US" dirty="0" smtClean="0">
                <a:latin typeface="Times" pitchFamily="1" charset="0"/>
                <a:ea typeface="ＭＳ Ｐゴシック" pitchFamily="84" charset="-128"/>
              </a:rPr>
              <a:t> expressed on the surface of cells.  This is an indicator of early-stage apoptosis.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 smtClean="0">
                <a:latin typeface="Times" pitchFamily="1" charset="0"/>
                <a:ea typeface="ＭＳ Ｐゴシック" pitchFamily="84" charset="-128"/>
              </a:rPr>
              <a:t>So now I investigated what happened when the T cells were stimulated.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4E0717-1DC3-0C46-A722-2FE1B48476CB}" type="slidenum">
              <a:rPr lang="en-US"/>
              <a:pPr/>
              <a:t>17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41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8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72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7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84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8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9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53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36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1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50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573040-13DF-4EF1-923A-A91A183027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40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0D21E-E301-874F-9D1B-83453E3B08DB}" type="datetimeFigureOut">
              <a:rPr lang="en-US" smtClean="0"/>
              <a:t>07/10/14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F556A-7998-8E40-8BB9-6FF2CFF1F3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8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Relationship Id="rId7" Type="http://schemas.openxmlformats.org/officeDocument/2006/relationships/image" Target="../media/image10.jpeg"/><Relationship Id="rId8" Type="http://schemas.openxmlformats.org/officeDocument/2006/relationships/image" Target="../media/image11.jpeg"/><Relationship Id="rId9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Microsoft_Excel_97_-_2004_Worksheet1.xls"/><Relationship Id="rId6" Type="http://schemas.openxmlformats.org/officeDocument/2006/relationships/image" Target="../media/image1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7" Type="http://schemas.openxmlformats.org/officeDocument/2006/relationships/image" Target="../media/image26.jpeg"/><Relationship Id="rId8" Type="http://schemas.openxmlformats.org/officeDocument/2006/relationships/image" Target="../media/image27.jpeg"/><Relationship Id="rId9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Microsoft_Excel_97_-_2004_Worksheet2.xls"/><Relationship Id="rId5" Type="http://schemas.openxmlformats.org/officeDocument/2006/relationships/image" Target="../media/image2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0447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Pavel Bostik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FMHS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Charles University Medical School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University Hospital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Hradec Kralove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Czech Republic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Box 127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685800" y="950308"/>
            <a:ext cx="7772400" cy="156966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DIFFERENTIAL EFFECTS OF (LENTI)VIRUS INFECTION ON AKT SIGNALLING IN CD4+ T CELLS</a:t>
            </a:r>
            <a:endParaRPr lang="en-US" sz="32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221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sm.jpg                                                         00021389Macintosh HD                   ABA78158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5900"/>
            <a:ext cx="3582812" cy="28067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79" name="Text Box 6"/>
          <p:cNvSpPr txBox="1">
            <a:spLocks noChangeArrowheads="1"/>
          </p:cNvSpPr>
          <p:nvPr/>
        </p:nvSpPr>
        <p:spPr bwMode="auto">
          <a:xfrm>
            <a:off x="3798006" y="1098551"/>
            <a:ext cx="2041878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Cercocebus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atys</a:t>
            </a:r>
            <a:endParaRPr lang="en-US" sz="1800" b="1" i="1" dirty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sz="1800" b="1" i="1" dirty="0" err="1">
                <a:solidFill>
                  <a:srgbClr val="000000"/>
                </a:solidFill>
                <a:latin typeface="Arial" charset="0"/>
              </a:rPr>
              <a:t>SIVsm</a:t>
            </a:r>
            <a:endParaRPr lang="en-US" sz="1800" b="1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94400" y="1133475"/>
            <a:ext cx="2777067" cy="29083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4018844" y="3098800"/>
            <a:ext cx="2054578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Pan </a:t>
            </a:r>
            <a:r>
              <a:rPr lang="en-US" sz="1800" b="1" i="1" dirty="0">
                <a:solidFill>
                  <a:srgbClr val="000000"/>
                </a:solidFill>
                <a:latin typeface="Arial" charset="0"/>
              </a:rPr>
              <a:t>troglodytes)</a:t>
            </a:r>
          </a:p>
          <a:p>
            <a:pPr algn="ctr"/>
            <a:r>
              <a:rPr lang="en-US" sz="1800" b="1" i="1" dirty="0" err="1">
                <a:solidFill>
                  <a:srgbClr val="000000"/>
                </a:solidFill>
                <a:latin typeface="Arial" charset="0"/>
              </a:rPr>
              <a:t>SIVcpz</a:t>
            </a:r>
            <a:endParaRPr lang="en-US" sz="1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582" name="AutoShape 11"/>
          <p:cNvSpPr>
            <a:spLocks noChangeArrowheads="1"/>
          </p:cNvSpPr>
          <p:nvPr/>
        </p:nvSpPr>
        <p:spPr bwMode="auto">
          <a:xfrm rot="5390918">
            <a:off x="2578982" y="3245027"/>
            <a:ext cx="923925" cy="460022"/>
          </a:xfrm>
          <a:prstGeom prst="rightArrow">
            <a:avLst>
              <a:gd name="adj1" fmla="val 50000"/>
              <a:gd name="adj2" fmla="val 62419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4583" name="AutoShape 12"/>
          <p:cNvSpPr>
            <a:spLocks noChangeArrowheads="1"/>
          </p:cNvSpPr>
          <p:nvPr/>
        </p:nvSpPr>
        <p:spPr bwMode="auto">
          <a:xfrm rot="5400000">
            <a:off x="6368434" y="4350544"/>
            <a:ext cx="950912" cy="431800"/>
          </a:xfrm>
          <a:prstGeom prst="rightArrow">
            <a:avLst>
              <a:gd name="adj1" fmla="val 50000"/>
              <a:gd name="adj2" fmla="val 4893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5223934" y="4984750"/>
            <a:ext cx="357601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latin typeface="Arial" charset="0"/>
              </a:rPr>
              <a:t>HIV-1 (M,</a:t>
            </a:r>
            <a:r>
              <a:rPr lang="en-US" sz="4000" b="1" dirty="0" smtClean="0">
                <a:latin typeface="Arial" charset="0"/>
              </a:rPr>
              <a:t>N, O)</a:t>
            </a:r>
            <a:endParaRPr lang="en-US" sz="4000" b="1" dirty="0">
              <a:latin typeface="Arial" charset="0"/>
            </a:endParaRPr>
          </a:p>
        </p:txBody>
      </p:sp>
      <p:sp>
        <p:nvSpPr>
          <p:cNvPr id="24585" name="Text Box 14"/>
          <p:cNvSpPr txBox="1">
            <a:spLocks noChangeArrowheads="1"/>
          </p:cNvSpPr>
          <p:nvPr/>
        </p:nvSpPr>
        <p:spPr bwMode="auto">
          <a:xfrm>
            <a:off x="2422879" y="3892551"/>
            <a:ext cx="146756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000" b="1">
                <a:latin typeface="Arial" charset="0"/>
              </a:rPr>
              <a:t>HIV-2</a:t>
            </a:r>
          </a:p>
        </p:txBody>
      </p:sp>
      <p:sp>
        <p:nvSpPr>
          <p:cNvPr id="24589" name="Text Box 20"/>
          <p:cNvSpPr txBox="1">
            <a:spLocks noChangeArrowheads="1"/>
          </p:cNvSpPr>
          <p:nvPr/>
        </p:nvSpPr>
        <p:spPr bwMode="auto">
          <a:xfrm>
            <a:off x="4058356" y="215901"/>
            <a:ext cx="35060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charset="0"/>
              </a:rPr>
              <a:t>ORIGIN OF HIV</a:t>
            </a:r>
            <a:endParaRPr lang="en-US" sz="3600" b="1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24590" name="Picture 3" descr="rhesus4.jpg                                                    00021389Macintosh HD                   ABA78158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823" y="4279900"/>
            <a:ext cx="17526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1" name="Text Box 5"/>
          <p:cNvSpPr txBox="1">
            <a:spLocks noChangeArrowheads="1"/>
          </p:cNvSpPr>
          <p:nvPr/>
        </p:nvSpPr>
        <p:spPr bwMode="auto">
          <a:xfrm>
            <a:off x="180622" y="3543300"/>
            <a:ext cx="1999545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endParaRPr lang="en-US" sz="1800" b="1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Macacca</a:t>
            </a:r>
            <a:r>
              <a:rPr lang="en-US" sz="1800" b="1" i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b="1" i="1" dirty="0" err="1" smtClean="0">
                <a:solidFill>
                  <a:srgbClr val="000000"/>
                </a:solidFill>
                <a:latin typeface="Arial" charset="0"/>
              </a:rPr>
              <a:t>mulat</a:t>
            </a:r>
            <a:r>
              <a:rPr lang="en-US" b="1" i="1" dirty="0" err="1">
                <a:solidFill>
                  <a:srgbClr val="000000"/>
                </a:solidFill>
                <a:latin typeface="Arial" charset="0"/>
              </a:rPr>
              <a:t>a</a:t>
            </a:r>
            <a:endParaRPr lang="en-US" sz="1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592" name="AutoShape 9"/>
          <p:cNvSpPr>
            <a:spLocks noChangeArrowheads="1"/>
          </p:cNvSpPr>
          <p:nvPr/>
        </p:nvSpPr>
        <p:spPr bwMode="auto">
          <a:xfrm>
            <a:off x="180622" y="3479800"/>
            <a:ext cx="2133600" cy="3378200"/>
          </a:xfrm>
          <a:prstGeom prst="bracketPair">
            <a:avLst>
              <a:gd name="adj" fmla="val 15079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24593" name="Picture 18" descr="VVRec358_hiv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7933" y="4618038"/>
            <a:ext cx="1881012" cy="203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702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6028267" y="3810004"/>
            <a:ext cx="1147094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Helvetica" charset="0"/>
              </a:rPr>
              <a:t>Sooty </a:t>
            </a:r>
            <a:r>
              <a:rPr lang="en-US" sz="1000" dirty="0" err="1" smtClean="0">
                <a:solidFill>
                  <a:srgbClr val="000000"/>
                </a:solidFill>
                <a:latin typeface="Helvetica" charset="0"/>
              </a:rPr>
              <a:t>m</a:t>
            </a:r>
            <a:r>
              <a:rPr lang="en-US" sz="1000" dirty="0" err="1" smtClean="0">
                <a:solidFill>
                  <a:srgbClr val="000000"/>
                </a:solidFill>
                <a:effectLst/>
                <a:latin typeface="Helvetica" charset="0"/>
              </a:rPr>
              <a:t>angabey</a:t>
            </a:r>
            <a:endParaRPr lang="en-US" sz="1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318935" y="1600200"/>
            <a:ext cx="584200" cy="504825"/>
            <a:chOff x="1072" y="1232"/>
            <a:chExt cx="414" cy="318"/>
          </a:xfrm>
        </p:grpSpPr>
        <p:sp>
          <p:nvSpPr>
            <p:cNvPr id="125956" name="Oval 4"/>
            <p:cNvSpPr>
              <a:spLocks noChangeArrowheads="1"/>
            </p:cNvSpPr>
            <p:nvPr/>
          </p:nvSpPr>
          <p:spPr bwMode="auto">
            <a:xfrm>
              <a:off x="1112" y="1232"/>
              <a:ext cx="318" cy="318"/>
            </a:xfrm>
            <a:prstGeom prst="ellipse">
              <a:avLst/>
            </a:prstGeom>
            <a:noFill/>
            <a:ln w="19050">
              <a:solidFill>
                <a:srgbClr val="948A5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</a:endParaRPr>
            </a:p>
          </p:txBody>
        </p:sp>
        <p:sp>
          <p:nvSpPr>
            <p:cNvPr id="21550" name="Text Box 5"/>
            <p:cNvSpPr txBox="1">
              <a:spLocks noChangeArrowheads="1"/>
            </p:cNvSpPr>
            <p:nvPr/>
          </p:nvSpPr>
          <p:spPr bwMode="auto">
            <a:xfrm>
              <a:off x="1072" y="1317"/>
              <a:ext cx="414" cy="155"/>
            </a:xfrm>
            <a:prstGeom prst="rect">
              <a:avLst/>
            </a:prstGeom>
            <a:noFill/>
            <a:ln w="9525" cap="rnd">
              <a:solidFill>
                <a:srgbClr val="948A54"/>
              </a:solidFill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effectLst/>
                  <a:latin typeface="Helvetica" charset="0"/>
                </a:rPr>
                <a:t>SIVsyk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422401" y="1676405"/>
            <a:ext cx="555978" cy="504825"/>
            <a:chOff x="793" y="1768"/>
            <a:chExt cx="394" cy="318"/>
          </a:xfrm>
        </p:grpSpPr>
        <p:sp>
          <p:nvSpPr>
            <p:cNvPr id="125959" name="Oval 7"/>
            <p:cNvSpPr>
              <a:spLocks noChangeArrowheads="1"/>
            </p:cNvSpPr>
            <p:nvPr/>
          </p:nvSpPr>
          <p:spPr bwMode="auto">
            <a:xfrm>
              <a:off x="827" y="1768"/>
              <a:ext cx="318" cy="318"/>
            </a:xfrm>
            <a:prstGeom prst="ellipse">
              <a:avLst/>
            </a:prstGeom>
            <a:noFill/>
            <a:ln w="19050">
              <a:solidFill>
                <a:srgbClr val="948A5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</a:endParaRPr>
            </a:p>
          </p:txBody>
        </p:sp>
        <p:sp>
          <p:nvSpPr>
            <p:cNvPr id="21548" name="Text Box 8"/>
            <p:cNvSpPr txBox="1">
              <a:spLocks noChangeArrowheads="1"/>
            </p:cNvSpPr>
            <p:nvPr/>
          </p:nvSpPr>
          <p:spPr bwMode="auto">
            <a:xfrm>
              <a:off x="793" y="1849"/>
              <a:ext cx="394" cy="155"/>
            </a:xfrm>
            <a:prstGeom prst="rect">
              <a:avLst/>
            </a:prstGeom>
            <a:noFill/>
            <a:ln w="9525" cap="rnd">
              <a:solidFill>
                <a:srgbClr val="948A54"/>
              </a:solidFill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effectLst/>
                  <a:latin typeface="Helvetica" charset="0"/>
                </a:rPr>
                <a:t>SIVcol</a:t>
              </a:r>
            </a:p>
          </p:txBody>
        </p:sp>
      </p:grpSp>
      <p:pic>
        <p:nvPicPr>
          <p:cNvPr id="21509" name="Picture 9"/>
          <p:cNvPicPr preferRelativeResize="0">
            <a:picLocks noChangeAspect="1" noChangeArrowheads="1"/>
          </p:cNvPicPr>
          <p:nvPr/>
        </p:nvPicPr>
        <p:blipFill>
          <a:blip r:embed="rId2"/>
          <a:srcRect l="10001" b="4054"/>
          <a:stretch>
            <a:fillRect/>
          </a:stretch>
        </p:blipFill>
        <p:spPr bwMode="auto">
          <a:xfrm>
            <a:off x="2167469" y="4800601"/>
            <a:ext cx="1354665" cy="1602375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pic>
        <p:nvPicPr>
          <p:cNvPr id="21510" name="Picture 10"/>
          <p:cNvPicPr preferRelativeResize="0">
            <a:picLocks noChangeAspect="1" noChangeArrowheads="1"/>
          </p:cNvPicPr>
          <p:nvPr/>
        </p:nvPicPr>
        <p:blipFill>
          <a:blip r:embed="rId3"/>
          <a:srcRect r="11667"/>
          <a:stretch>
            <a:fillRect/>
          </a:stretch>
        </p:blipFill>
        <p:spPr bwMode="auto">
          <a:xfrm>
            <a:off x="3928534" y="2057400"/>
            <a:ext cx="1497189" cy="1752600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2336800" y="6413504"/>
            <a:ext cx="1326004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effectLst/>
                <a:latin typeface="Helvetica" charset="0"/>
              </a:rPr>
              <a:t>L-</a:t>
            </a:r>
            <a:r>
              <a:rPr lang="en-US" sz="1000" dirty="0" err="1" smtClean="0">
                <a:solidFill>
                  <a:srgbClr val="000000"/>
                </a:solidFill>
                <a:effectLst/>
                <a:latin typeface="Helvetica" charset="0"/>
              </a:rPr>
              <a:t>Hoest</a:t>
            </a:r>
            <a:r>
              <a:rPr lang="en-US" sz="1000" dirty="0" err="1" smtClean="0">
                <a:solidFill>
                  <a:srgbClr val="000000"/>
                </a:solidFill>
                <a:latin typeface="Helvetica" charset="0"/>
              </a:rPr>
              <a:t>ova</a:t>
            </a:r>
            <a:r>
              <a:rPr lang="en-US" sz="1000" dirty="0" smtClean="0">
                <a:solidFill>
                  <a:srgbClr val="000000"/>
                </a:solidFill>
                <a:latin typeface="Helvetica" charset="0"/>
              </a:rPr>
              <a:t> monkey</a:t>
            </a:r>
            <a:endParaRPr lang="en-US" sz="1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4402666" y="3810004"/>
            <a:ext cx="633632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000000"/>
                </a:solidFill>
                <a:effectLst/>
                <a:latin typeface="Helvetica" charset="0"/>
              </a:rPr>
              <a:t>Mandrill</a:t>
            </a: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386667" y="4419600"/>
            <a:ext cx="589381" cy="533400"/>
            <a:chOff x="1027" y="2840"/>
            <a:chExt cx="424" cy="361"/>
          </a:xfrm>
        </p:grpSpPr>
        <p:sp>
          <p:nvSpPr>
            <p:cNvPr id="125966" name="Oval 14"/>
            <p:cNvSpPr>
              <a:spLocks noChangeArrowheads="1"/>
            </p:cNvSpPr>
            <p:nvPr/>
          </p:nvSpPr>
          <p:spPr bwMode="auto">
            <a:xfrm>
              <a:off x="1068" y="2840"/>
              <a:ext cx="361" cy="361"/>
            </a:xfrm>
            <a:prstGeom prst="ellipse">
              <a:avLst/>
            </a:prstGeom>
            <a:noFill/>
            <a:ln w="19050">
              <a:solidFill>
                <a:srgbClr val="948A5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</a:endParaRPr>
            </a:p>
          </p:txBody>
        </p:sp>
        <p:sp>
          <p:nvSpPr>
            <p:cNvPr id="21546" name="Text Box 15"/>
            <p:cNvSpPr txBox="1">
              <a:spLocks noChangeArrowheads="1"/>
            </p:cNvSpPr>
            <p:nvPr/>
          </p:nvSpPr>
          <p:spPr bwMode="auto">
            <a:xfrm>
              <a:off x="1027" y="2944"/>
              <a:ext cx="424" cy="156"/>
            </a:xfrm>
            <a:prstGeom prst="rect">
              <a:avLst/>
            </a:prstGeom>
            <a:noFill/>
            <a:ln w="9525" cap="rnd">
              <a:solidFill>
                <a:srgbClr val="948A54"/>
              </a:solidFill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  <a:effectLst/>
                  <a:latin typeface="Helvetica" charset="0"/>
                </a:rPr>
                <a:t>  SIVlho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7112003" y="4419605"/>
            <a:ext cx="599722" cy="504825"/>
            <a:chOff x="2692" y="2370"/>
            <a:chExt cx="425" cy="318"/>
          </a:xfrm>
        </p:grpSpPr>
        <p:sp>
          <p:nvSpPr>
            <p:cNvPr id="125969" name="Oval 17"/>
            <p:cNvSpPr>
              <a:spLocks noChangeArrowheads="1"/>
            </p:cNvSpPr>
            <p:nvPr/>
          </p:nvSpPr>
          <p:spPr bwMode="auto">
            <a:xfrm>
              <a:off x="2724" y="2370"/>
              <a:ext cx="318" cy="318"/>
            </a:xfrm>
            <a:prstGeom prst="ellipse">
              <a:avLst/>
            </a:prstGeom>
            <a:noFill/>
            <a:ln w="19050">
              <a:solidFill>
                <a:srgbClr val="948A5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</a:endParaRPr>
            </a:p>
          </p:txBody>
        </p:sp>
        <p:sp>
          <p:nvSpPr>
            <p:cNvPr id="21544" name="Text Box 18"/>
            <p:cNvSpPr txBox="1">
              <a:spLocks noChangeArrowheads="1"/>
            </p:cNvSpPr>
            <p:nvPr/>
          </p:nvSpPr>
          <p:spPr bwMode="auto">
            <a:xfrm>
              <a:off x="2692" y="2458"/>
              <a:ext cx="425" cy="155"/>
            </a:xfrm>
            <a:prstGeom prst="rect">
              <a:avLst/>
            </a:prstGeom>
            <a:noFill/>
            <a:ln w="9525" cap="rnd">
              <a:solidFill>
                <a:srgbClr val="948A54"/>
              </a:solidFill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effectLst/>
                  <a:latin typeface="Helvetica" charset="0"/>
                </a:rPr>
                <a:t>SIVrcm</a:t>
              </a: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5215473" y="1600200"/>
            <a:ext cx="640647" cy="504825"/>
            <a:chOff x="2272" y="2880"/>
            <a:chExt cx="454" cy="318"/>
          </a:xfrm>
        </p:grpSpPr>
        <p:sp>
          <p:nvSpPr>
            <p:cNvPr id="125975" name="Oval 23"/>
            <p:cNvSpPr>
              <a:spLocks noChangeArrowheads="1"/>
            </p:cNvSpPr>
            <p:nvPr/>
          </p:nvSpPr>
          <p:spPr bwMode="auto">
            <a:xfrm>
              <a:off x="2324" y="2880"/>
              <a:ext cx="318" cy="318"/>
            </a:xfrm>
            <a:prstGeom prst="ellipse">
              <a:avLst/>
            </a:prstGeom>
            <a:noFill/>
            <a:ln w="19050">
              <a:solidFill>
                <a:srgbClr val="948A5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</a:endParaRPr>
            </a:p>
          </p:txBody>
        </p:sp>
        <p:sp>
          <p:nvSpPr>
            <p:cNvPr id="21540" name="Text Box 24"/>
            <p:cNvSpPr txBox="1">
              <a:spLocks noChangeArrowheads="1"/>
            </p:cNvSpPr>
            <p:nvPr/>
          </p:nvSpPr>
          <p:spPr bwMode="auto">
            <a:xfrm>
              <a:off x="2272" y="2964"/>
              <a:ext cx="454" cy="155"/>
            </a:xfrm>
            <a:prstGeom prst="rect">
              <a:avLst/>
            </a:prstGeom>
            <a:noFill/>
            <a:ln w="9525" cap="rnd">
              <a:solidFill>
                <a:srgbClr val="948A54"/>
              </a:solidFill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effectLst/>
                  <a:latin typeface="Helvetica" charset="0"/>
                </a:rPr>
                <a:t>SIVmnd</a:t>
              </a:r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1354671" y="4495805"/>
            <a:ext cx="570089" cy="504825"/>
            <a:chOff x="821" y="2352"/>
            <a:chExt cx="404" cy="318"/>
          </a:xfrm>
        </p:grpSpPr>
        <p:sp>
          <p:nvSpPr>
            <p:cNvPr id="125978" name="Oval 26"/>
            <p:cNvSpPr>
              <a:spLocks noChangeArrowheads="1"/>
            </p:cNvSpPr>
            <p:nvPr/>
          </p:nvSpPr>
          <p:spPr bwMode="auto">
            <a:xfrm>
              <a:off x="845" y="2352"/>
              <a:ext cx="318" cy="318"/>
            </a:xfrm>
            <a:prstGeom prst="ellipse">
              <a:avLst/>
            </a:prstGeom>
            <a:noFill/>
            <a:ln w="19050">
              <a:solidFill>
                <a:srgbClr val="948A5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</a:endParaRPr>
            </a:p>
          </p:txBody>
        </p:sp>
        <p:sp>
          <p:nvSpPr>
            <p:cNvPr id="21538" name="Text Box 27"/>
            <p:cNvSpPr txBox="1">
              <a:spLocks noChangeArrowheads="1"/>
            </p:cNvSpPr>
            <p:nvPr/>
          </p:nvSpPr>
          <p:spPr bwMode="auto">
            <a:xfrm>
              <a:off x="821" y="2438"/>
              <a:ext cx="404" cy="155"/>
            </a:xfrm>
            <a:prstGeom prst="rect">
              <a:avLst/>
            </a:prstGeom>
            <a:noFill/>
            <a:ln w="9525" cap="rnd">
              <a:solidFill>
                <a:srgbClr val="948A54"/>
              </a:solidFill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effectLst/>
                  <a:latin typeface="Helvetica" charset="0"/>
                </a:rPr>
                <a:t>SIVver</a:t>
              </a:r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7179738" y="1676405"/>
            <a:ext cx="561623" cy="504825"/>
            <a:chOff x="2360" y="1208"/>
            <a:chExt cx="398" cy="318"/>
          </a:xfrm>
        </p:grpSpPr>
        <p:sp>
          <p:nvSpPr>
            <p:cNvPr id="125981" name="Oval 29"/>
            <p:cNvSpPr>
              <a:spLocks noChangeArrowheads="1"/>
            </p:cNvSpPr>
            <p:nvPr/>
          </p:nvSpPr>
          <p:spPr bwMode="auto">
            <a:xfrm>
              <a:off x="2376" y="1208"/>
              <a:ext cx="318" cy="318"/>
            </a:xfrm>
            <a:prstGeom prst="ellipse">
              <a:avLst/>
            </a:prstGeom>
            <a:noFill/>
            <a:ln w="19050">
              <a:solidFill>
                <a:srgbClr val="948A54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0000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</a:endParaRPr>
            </a:p>
          </p:txBody>
        </p:sp>
        <p:sp>
          <p:nvSpPr>
            <p:cNvPr id="21536" name="Text Box 30"/>
            <p:cNvSpPr txBox="1">
              <a:spLocks noChangeArrowheads="1"/>
            </p:cNvSpPr>
            <p:nvPr/>
          </p:nvSpPr>
          <p:spPr bwMode="auto">
            <a:xfrm>
              <a:off x="2360" y="1288"/>
              <a:ext cx="398" cy="155"/>
            </a:xfrm>
            <a:prstGeom prst="rect">
              <a:avLst/>
            </a:prstGeom>
            <a:noFill/>
            <a:ln w="9525" cap="rnd">
              <a:solidFill>
                <a:srgbClr val="948A54"/>
              </a:solidFill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effectLst/>
                  <a:latin typeface="Helvetica" charset="0"/>
                </a:rPr>
                <a:t>SIVsm</a:t>
              </a:r>
            </a:p>
          </p:txBody>
        </p:sp>
      </p:grpSp>
      <p:pic>
        <p:nvPicPr>
          <p:cNvPr id="21519" name="Picture 31"/>
          <p:cNvPicPr preferRelativeResize="0">
            <a:picLocks noChangeAspect="1" noChangeArrowheads="1"/>
          </p:cNvPicPr>
          <p:nvPr/>
        </p:nvPicPr>
        <p:blipFill>
          <a:blip r:embed="rId4"/>
          <a:srcRect l="31541" t="19669" r="39954" b="36357"/>
          <a:stretch>
            <a:fillRect/>
          </a:stretch>
        </p:blipFill>
        <p:spPr bwMode="auto">
          <a:xfrm>
            <a:off x="5892802" y="2057400"/>
            <a:ext cx="1430867" cy="1752600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pic>
        <p:nvPicPr>
          <p:cNvPr id="21520" name="Picture 32"/>
          <p:cNvPicPr preferRelativeResize="0">
            <a:picLocks noChangeAspect="1" noChangeArrowheads="1"/>
          </p:cNvPicPr>
          <p:nvPr/>
        </p:nvPicPr>
        <p:blipFill>
          <a:blip r:embed="rId5"/>
          <a:srcRect l="16667" r="3334" b="1888"/>
          <a:stretch>
            <a:fillRect/>
          </a:stretch>
        </p:blipFill>
        <p:spPr bwMode="auto">
          <a:xfrm>
            <a:off x="2099734" y="2057400"/>
            <a:ext cx="1435100" cy="1752600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sp>
        <p:nvSpPr>
          <p:cNvPr id="21521" name="Text Box 33"/>
          <p:cNvSpPr txBox="1">
            <a:spLocks noChangeArrowheads="1"/>
          </p:cNvSpPr>
          <p:nvPr/>
        </p:nvSpPr>
        <p:spPr bwMode="auto">
          <a:xfrm>
            <a:off x="2302936" y="3810004"/>
            <a:ext cx="1018541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effectLst/>
                <a:latin typeface="Helvetica" charset="0"/>
              </a:rPr>
              <a:t>Sykes monkey</a:t>
            </a:r>
            <a:endParaRPr lang="en-US" sz="1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pic>
        <p:nvPicPr>
          <p:cNvPr id="21522" name="Picture 34"/>
          <p:cNvPicPr preferRelativeResize="0">
            <a:picLocks noChangeAspect="1" noChangeArrowheads="1"/>
          </p:cNvPicPr>
          <p:nvPr/>
        </p:nvPicPr>
        <p:blipFill>
          <a:blip r:embed="rId6"/>
          <a:srcRect l="3999" t="1205" r="3999" b="39758"/>
          <a:stretch>
            <a:fillRect/>
          </a:stretch>
        </p:blipFill>
        <p:spPr bwMode="auto">
          <a:xfrm>
            <a:off x="203202" y="2057400"/>
            <a:ext cx="1463323" cy="1752600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sp>
        <p:nvSpPr>
          <p:cNvPr id="21523" name="Text Box 35"/>
          <p:cNvSpPr txBox="1">
            <a:spLocks noChangeArrowheads="1"/>
          </p:cNvSpPr>
          <p:nvPr/>
        </p:nvSpPr>
        <p:spPr bwMode="auto">
          <a:xfrm>
            <a:off x="406403" y="3810004"/>
            <a:ext cx="1139830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err="1" smtClean="0">
                <a:solidFill>
                  <a:srgbClr val="000000"/>
                </a:solidFill>
                <a:latin typeface="Helvetica" charset="0"/>
              </a:rPr>
              <a:t>Colobus</a:t>
            </a:r>
            <a:r>
              <a:rPr lang="en-US" sz="1000" dirty="0" smtClean="0">
                <a:solidFill>
                  <a:srgbClr val="000000"/>
                </a:solidFill>
                <a:latin typeface="Helvetica" charset="0"/>
              </a:rPr>
              <a:t> monkey</a:t>
            </a:r>
            <a:endParaRPr lang="en-US" sz="1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pic>
        <p:nvPicPr>
          <p:cNvPr id="21524" name="Picture 36"/>
          <p:cNvPicPr preferRelativeResize="0">
            <a:picLocks noChangeAspect="1" noChangeArrowheads="1"/>
          </p:cNvPicPr>
          <p:nvPr/>
        </p:nvPicPr>
        <p:blipFill>
          <a:blip r:embed="rId7"/>
          <a:srcRect l="17101" r="13499" b="32417"/>
          <a:stretch>
            <a:fillRect/>
          </a:stretch>
        </p:blipFill>
        <p:spPr bwMode="auto">
          <a:xfrm>
            <a:off x="5960533" y="4876800"/>
            <a:ext cx="1316567" cy="1524000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sp>
        <p:nvSpPr>
          <p:cNvPr id="21525" name="Text Box 37"/>
          <p:cNvSpPr txBox="1">
            <a:spLocks noChangeArrowheads="1"/>
          </p:cNvSpPr>
          <p:nvPr/>
        </p:nvSpPr>
        <p:spPr bwMode="auto">
          <a:xfrm>
            <a:off x="5960533" y="6400804"/>
            <a:ext cx="1518364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Helvetica" charset="0"/>
              </a:rPr>
              <a:t>Red-capped </a:t>
            </a:r>
            <a:r>
              <a:rPr lang="en-US" sz="1000" dirty="0" err="1" smtClean="0">
                <a:solidFill>
                  <a:srgbClr val="000000"/>
                </a:solidFill>
                <a:latin typeface="Helvetica" charset="0"/>
              </a:rPr>
              <a:t>m</a:t>
            </a:r>
            <a:r>
              <a:rPr lang="en-US" sz="1000" dirty="0" err="1" smtClean="0">
                <a:solidFill>
                  <a:srgbClr val="000000"/>
                </a:solidFill>
                <a:effectLst/>
                <a:latin typeface="Helvetica" charset="0"/>
              </a:rPr>
              <a:t>angabey</a:t>
            </a:r>
            <a:endParaRPr lang="en-US" sz="1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pic>
        <p:nvPicPr>
          <p:cNvPr id="21526" name="Picture 38"/>
          <p:cNvPicPr preferRelativeResize="0">
            <a:picLocks noChangeAspect="1" noChangeArrowheads="1"/>
          </p:cNvPicPr>
          <p:nvPr/>
        </p:nvPicPr>
        <p:blipFill>
          <a:blip r:embed="rId8"/>
          <a:srcRect t="2956" r="6000" b="23645"/>
          <a:stretch>
            <a:fillRect/>
          </a:stretch>
        </p:blipFill>
        <p:spPr bwMode="auto">
          <a:xfrm>
            <a:off x="270936" y="4876800"/>
            <a:ext cx="1278467" cy="1512888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sp>
        <p:nvSpPr>
          <p:cNvPr id="21527" name="Text Box 39"/>
          <p:cNvSpPr txBox="1">
            <a:spLocks noChangeArrowheads="1"/>
          </p:cNvSpPr>
          <p:nvPr/>
        </p:nvSpPr>
        <p:spPr bwMode="auto">
          <a:xfrm>
            <a:off x="406402" y="6400804"/>
            <a:ext cx="556563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err="1" smtClean="0">
                <a:solidFill>
                  <a:srgbClr val="000000"/>
                </a:solidFill>
                <a:effectLst/>
                <a:latin typeface="Helvetica" charset="0"/>
              </a:rPr>
              <a:t>Vervet</a:t>
            </a:r>
            <a:endParaRPr lang="en-US" sz="1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sp>
        <p:nvSpPr>
          <p:cNvPr id="125994" name="Oval 42"/>
          <p:cNvSpPr>
            <a:spLocks noChangeArrowheads="1"/>
          </p:cNvSpPr>
          <p:nvPr/>
        </p:nvSpPr>
        <p:spPr bwMode="auto">
          <a:xfrm>
            <a:off x="5441247" y="4368805"/>
            <a:ext cx="448733" cy="504825"/>
          </a:xfrm>
          <a:prstGeom prst="ellipse">
            <a:avLst/>
          </a:prstGeom>
          <a:noFill/>
          <a:ln w="19050">
            <a:solidFill>
              <a:srgbClr val="948A54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</a:endParaRPr>
          </a:p>
        </p:txBody>
      </p:sp>
      <p:sp>
        <p:nvSpPr>
          <p:cNvPr id="21531" name="Text Box 43"/>
          <p:cNvSpPr txBox="1">
            <a:spLocks noChangeArrowheads="1"/>
          </p:cNvSpPr>
          <p:nvPr/>
        </p:nvSpPr>
        <p:spPr bwMode="auto">
          <a:xfrm>
            <a:off x="5373514" y="4521204"/>
            <a:ext cx="590927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000000"/>
                </a:solidFill>
                <a:effectLst/>
                <a:latin typeface="Helvetica" charset="0"/>
              </a:rPr>
              <a:t>SIVcpz</a:t>
            </a:r>
          </a:p>
        </p:txBody>
      </p:sp>
      <p:pic>
        <p:nvPicPr>
          <p:cNvPr id="21532" name="Picture 44"/>
          <p:cNvPicPr preferRelativeResize="0">
            <a:picLocks noChangeAspect="1" noChangeArrowheads="1"/>
          </p:cNvPicPr>
          <p:nvPr/>
        </p:nvPicPr>
        <p:blipFill>
          <a:blip r:embed="rId9"/>
          <a:srcRect l="33736" t="7230" r="34216" b="42650"/>
          <a:stretch>
            <a:fillRect/>
          </a:stretch>
        </p:blipFill>
        <p:spPr bwMode="auto">
          <a:xfrm>
            <a:off x="4283568" y="4813300"/>
            <a:ext cx="1331244" cy="1562100"/>
          </a:xfrm>
          <a:prstGeom prst="rect">
            <a:avLst/>
          </a:prstGeom>
          <a:noFill/>
          <a:ln w="9525">
            <a:solidFill>
              <a:srgbClr val="948A54"/>
            </a:solidFill>
            <a:miter lim="800000"/>
            <a:headEnd/>
            <a:tailEnd/>
          </a:ln>
        </p:spPr>
      </p:pic>
      <p:sp>
        <p:nvSpPr>
          <p:cNvPr id="21533" name="Text Box 45"/>
          <p:cNvSpPr txBox="1">
            <a:spLocks noChangeArrowheads="1"/>
          </p:cNvSpPr>
          <p:nvPr/>
        </p:nvSpPr>
        <p:spPr bwMode="auto">
          <a:xfrm>
            <a:off x="4594579" y="6400804"/>
            <a:ext cx="925930" cy="246221"/>
          </a:xfrm>
          <a:prstGeom prst="rect">
            <a:avLst/>
          </a:prstGeom>
          <a:noFill/>
          <a:ln w="9525" cap="rnd">
            <a:solidFill>
              <a:srgbClr val="948A54"/>
            </a:solidFill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 err="1" smtClean="0">
                <a:solidFill>
                  <a:srgbClr val="000000"/>
                </a:solidFill>
                <a:effectLst/>
                <a:latin typeface="Helvetica" charset="0"/>
              </a:rPr>
              <a:t>CHimpanzee</a:t>
            </a:r>
            <a:endParaRPr lang="en-US" sz="1000" dirty="0">
              <a:solidFill>
                <a:srgbClr val="000000"/>
              </a:solidFill>
              <a:effectLst/>
              <a:latin typeface="Helvetica" charset="0"/>
            </a:endParaRPr>
          </a:p>
        </p:txBody>
      </p:sp>
      <p:sp>
        <p:nvSpPr>
          <p:cNvPr id="42" name="Text Box 127"/>
          <p:cNvSpPr txBox="1">
            <a:spLocks noChangeArrowheads="1"/>
          </p:cNvSpPr>
          <p:nvPr/>
        </p:nvSpPr>
        <p:spPr bwMode="auto">
          <a:xfrm>
            <a:off x="-298809" y="608403"/>
            <a:ext cx="9741617" cy="52322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NATURALLY SIV INFECTED NHP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85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dd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3" y="863600"/>
            <a:ext cx="3341511" cy="25452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858678"/>
            <a:ext cx="2359378" cy="50849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467" y="3752603"/>
            <a:ext cx="3431822" cy="239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3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016000" y="1371601"/>
            <a:ext cx="7721600" cy="10064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effectLst/>
                <a:latin typeface="Arial"/>
                <a:ea typeface="Times" charset="0"/>
                <a:cs typeface="Arial"/>
              </a:rPr>
              <a:t>1. High levels of acute viremia and significant chronic viral loads</a:t>
            </a:r>
          </a:p>
          <a:p>
            <a:r>
              <a:rPr lang="en-US" sz="2000">
                <a:effectLst/>
                <a:latin typeface="Arial"/>
                <a:ea typeface="Times" charset="0"/>
                <a:cs typeface="Arial"/>
              </a:rPr>
              <a:t>2. Replication predominantly in short lived T cells; poorly controlled</a:t>
            </a:r>
          </a:p>
          <a:p>
            <a:r>
              <a:rPr lang="en-US" sz="2000">
                <a:effectLst/>
                <a:latin typeface="Arial"/>
                <a:ea typeface="Times" charset="0"/>
                <a:cs typeface="Arial"/>
              </a:rPr>
              <a:t>3. Significant antibody responses 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228600"/>
            <a:ext cx="9004299" cy="95410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solidFill>
                  <a:srgbClr val="1F497D"/>
                </a:solidFill>
                <a:effectLst/>
                <a:latin typeface="Arial"/>
                <a:ea typeface="Times" charset="0"/>
                <a:cs typeface="Arial"/>
              </a:rPr>
              <a:t>LENTIVIRUS INFECTION IN DISEASE SUSCEPTIBLE AND DISEASE RESISTANT SPECIES</a:t>
            </a:r>
          </a:p>
        </p:txBody>
      </p:sp>
      <p:sp>
        <p:nvSpPr>
          <p:cNvPr id="128004" name="Text Box 4"/>
          <p:cNvSpPr txBox="1">
            <a:spLocks noChangeArrowheads="1"/>
          </p:cNvSpPr>
          <p:nvPr/>
        </p:nvSpPr>
        <p:spPr bwMode="auto">
          <a:xfrm>
            <a:off x="406400" y="3124200"/>
            <a:ext cx="3928533" cy="3134191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4. Apoptosis of bystander cells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5. Chronic immune </a:t>
            </a:r>
            <a:r>
              <a:rPr lang="en-US" sz="2000" dirty="0" err="1">
                <a:effectLst/>
                <a:latin typeface="Arial"/>
                <a:ea typeface="Times" charset="0"/>
                <a:cs typeface="Arial"/>
              </a:rPr>
              <a:t>hyperactivation</a:t>
            </a:r>
            <a:endParaRPr lang="en-US" sz="2000" dirty="0">
              <a:effectLst/>
              <a:latin typeface="Arial"/>
              <a:ea typeface="Times" charset="0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6. Acute depletion of CD4</a:t>
            </a:r>
            <a:r>
              <a:rPr lang="en-US" sz="2000" baseline="30000" dirty="0">
                <a:effectLst/>
                <a:latin typeface="Arial"/>
                <a:ea typeface="Times" charset="0"/>
                <a:cs typeface="Arial"/>
              </a:rPr>
              <a:t>+</a:t>
            </a: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 T cells in mucosal tissues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7. CTL responses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8. Progressive loss of CD4</a:t>
            </a:r>
            <a:r>
              <a:rPr lang="en-US" sz="2000" baseline="30000" dirty="0">
                <a:effectLst/>
                <a:latin typeface="Arial"/>
                <a:ea typeface="Times" charset="0"/>
                <a:cs typeface="Arial"/>
              </a:rPr>
              <a:t>+</a:t>
            </a: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 T cells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9. Loss of CD4</a:t>
            </a:r>
            <a:r>
              <a:rPr lang="en-US" sz="2000" baseline="30000" dirty="0">
                <a:effectLst/>
                <a:latin typeface="Arial"/>
                <a:ea typeface="Times" charset="0"/>
                <a:cs typeface="Arial"/>
              </a:rPr>
              <a:t>+</a:t>
            </a: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 T cell help </a:t>
            </a:r>
            <a:endParaRPr lang="en-US" sz="1800" dirty="0"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Arial"/>
              <a:cs typeface="Arial"/>
            </a:endParaRPr>
          </a:p>
        </p:txBody>
      </p:sp>
      <p:sp>
        <p:nvSpPr>
          <p:cNvPr id="128005" name="Text Box 5"/>
          <p:cNvSpPr txBox="1">
            <a:spLocks noChangeArrowheads="1"/>
          </p:cNvSpPr>
          <p:nvPr/>
        </p:nvSpPr>
        <p:spPr bwMode="auto">
          <a:xfrm>
            <a:off x="4673600" y="3124201"/>
            <a:ext cx="4199467" cy="347274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4. Low levels of apoptosis 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5. Normal immune activation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6. Initial acute depletion followed by rebound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7. Poorly detectable CTL responses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8. Slight loss, preserved homeostasis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9. Maintained CD4</a:t>
            </a:r>
            <a:r>
              <a:rPr lang="en-US" sz="2000" baseline="30000" dirty="0">
                <a:effectLst/>
                <a:latin typeface="Arial"/>
                <a:ea typeface="Times" charset="0"/>
                <a:cs typeface="Arial"/>
              </a:rPr>
              <a:t>+</a:t>
            </a: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 T cell help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ffectLst/>
                <a:latin typeface="Arial"/>
                <a:ea typeface="Times" charset="0"/>
                <a:cs typeface="Arial"/>
              </a:rPr>
              <a:t>10. Low levels of CCR5 expression </a:t>
            </a:r>
            <a:endParaRPr lang="en-US" sz="1800" dirty="0"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Arial"/>
              <a:cs typeface="Arial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338667" y="2641602"/>
            <a:ext cx="43349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800000"/>
                </a:solidFill>
                <a:effectLst/>
                <a:latin typeface="Arial"/>
                <a:ea typeface="Times" charset="0"/>
                <a:cs typeface="Arial"/>
              </a:rPr>
              <a:t>HIV/SIV </a:t>
            </a:r>
            <a:r>
              <a:rPr lang="en-US" sz="2000" b="1" dirty="0" smtClean="0">
                <a:solidFill>
                  <a:srgbClr val="800000"/>
                </a:solidFill>
                <a:effectLst/>
                <a:latin typeface="Arial"/>
                <a:ea typeface="Times" charset="0"/>
                <a:cs typeface="Arial"/>
              </a:rPr>
              <a:t>– DISEASE SUSCEPTIBLE</a:t>
            </a:r>
            <a:endParaRPr lang="en-US" sz="2000" b="1" dirty="0">
              <a:solidFill>
                <a:srgbClr val="800000"/>
              </a:solidFill>
              <a:effectLst/>
              <a:latin typeface="Arial"/>
              <a:ea typeface="Times" charset="0"/>
              <a:cs typeface="Arial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4741333" y="2628901"/>
            <a:ext cx="37930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effectLst/>
                <a:latin typeface="Arial"/>
                <a:ea typeface="Times" charset="0"/>
                <a:cs typeface="Arial"/>
              </a:rPr>
              <a:t>SIV - DISEASE RESISTANT</a:t>
            </a:r>
          </a:p>
        </p:txBody>
      </p:sp>
      <p:sp>
        <p:nvSpPr>
          <p:cNvPr id="128008" name="Rectangle 8"/>
          <p:cNvSpPr>
            <a:spLocks noChangeArrowheads="1"/>
          </p:cNvSpPr>
          <p:nvPr/>
        </p:nvSpPr>
        <p:spPr bwMode="auto">
          <a:xfrm>
            <a:off x="338667" y="1295400"/>
            <a:ext cx="8534400" cy="11430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Arial"/>
              <a:cs typeface="Arial"/>
            </a:endParaRP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338667" y="2590800"/>
            <a:ext cx="4334933" cy="40386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Arial"/>
              <a:cs typeface="Arial"/>
            </a:endParaRPr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4673600" y="2590800"/>
            <a:ext cx="4330699" cy="4038600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3094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99394" y="520700"/>
            <a:ext cx="8440738" cy="5105400"/>
            <a:chOff x="299394" y="478418"/>
            <a:chExt cx="8440738" cy="5500688"/>
          </a:xfrm>
        </p:grpSpPr>
        <p:graphicFrame>
          <p:nvGraphicFramePr>
            <p:cNvPr id="22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29219130"/>
                </p:ext>
              </p:extLst>
            </p:nvPr>
          </p:nvGraphicFramePr>
          <p:xfrm>
            <a:off x="299394" y="478418"/>
            <a:ext cx="8440738" cy="5500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Worksheet" r:id="rId5" imgW="11791902" imgH="7257907" progId="Excel.Sheet.8">
                    <p:embed/>
                  </p:oleObj>
                </mc:Choice>
                <mc:Fallback>
                  <p:oleObj name="Worksheet" r:id="rId5" imgW="11791902" imgH="7257907" progId="Excel.Shee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394" y="478418"/>
                          <a:ext cx="8440738" cy="55006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1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 type="none" w="lg" len="lg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17961" dir="2700000" algn="ctr" rotWithShape="0">
                                  <a:schemeClr val="tx1">
                                    <a:gamma/>
                                    <a:shade val="60000"/>
                                    <a:invGamma/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3488324" y="1322975"/>
              <a:ext cx="8763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4800" b="1" dirty="0"/>
                <a:t>**</a:t>
              </a:r>
            </a:p>
          </p:txBody>
        </p:sp>
      </p:grpSp>
      <p:sp>
        <p:nvSpPr>
          <p:cNvPr id="15" name="Text Box 127"/>
          <p:cNvSpPr txBox="1">
            <a:spLocks noChangeArrowheads="1"/>
          </p:cNvSpPr>
          <p:nvPr/>
        </p:nvSpPr>
        <p:spPr bwMode="auto">
          <a:xfrm>
            <a:off x="-298809" y="608403"/>
            <a:ext cx="9741617" cy="52322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APOPTOSIS OF CD4+ T CELLS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00200" y="5626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9394" y="5441434"/>
            <a:ext cx="790480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GSK3b </a:t>
            </a:r>
            <a:r>
              <a:rPr lang="en-US" sz="2400" dirty="0" smtClean="0"/>
              <a:t> is one of the kinases identified to be </a:t>
            </a:r>
            <a:r>
              <a:rPr lang="en-US" sz="2400" dirty="0" err="1" smtClean="0"/>
              <a:t>dysregulated</a:t>
            </a:r>
            <a:r>
              <a:rPr lang="en-US" sz="2400" dirty="0" smtClean="0"/>
              <a:t> in SIV+ RM</a:t>
            </a:r>
            <a:r>
              <a:rPr lang="en-US" sz="2400" b="1" dirty="0" smtClean="0"/>
              <a:t> </a:t>
            </a:r>
          </a:p>
          <a:p>
            <a:r>
              <a:rPr lang="en-US" dirty="0" smtClean="0"/>
              <a:t>Bostik </a:t>
            </a:r>
            <a:r>
              <a:rPr lang="en-US" dirty="0"/>
              <a:t>et </a:t>
            </a:r>
            <a:r>
              <a:rPr lang="en-US" dirty="0" err="1"/>
              <a:t>al.,</a:t>
            </a:r>
            <a:r>
              <a:rPr lang="en-US" i="1" dirty="0" err="1"/>
              <a:t>J</a:t>
            </a:r>
            <a:r>
              <a:rPr lang="en-US" i="1" dirty="0"/>
              <a:t> </a:t>
            </a:r>
            <a:r>
              <a:rPr lang="en-US" i="1" dirty="0" err="1"/>
              <a:t>Virol</a:t>
            </a:r>
            <a:r>
              <a:rPr lang="en-US" dirty="0"/>
              <a:t> 2001.</a:t>
            </a:r>
          </a:p>
        </p:txBody>
      </p:sp>
    </p:spTree>
    <p:extLst>
      <p:ext uri="{BB962C8B-B14F-4D97-AF65-F5344CB8AC3E}">
        <p14:creationId xmlns:p14="http://schemas.microsoft.com/office/powerpoint/2010/main" val="2159823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810000" y="1828800"/>
            <a:ext cx="5032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TCR/</a:t>
            </a:r>
            <a:endParaRPr lang="en-US" sz="1800"/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4724400" y="1752600"/>
            <a:ext cx="91281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Cytokine</a:t>
            </a:r>
            <a:endParaRPr lang="en-US" sz="1800"/>
          </a:p>
        </p:txBody>
      </p:sp>
      <p:sp>
        <p:nvSpPr>
          <p:cNvPr id="146436" name="Line 4"/>
          <p:cNvSpPr>
            <a:spLocks noChangeShapeType="1"/>
          </p:cNvSpPr>
          <p:nvPr/>
        </p:nvSpPr>
        <p:spPr bwMode="auto">
          <a:xfrm flipH="1">
            <a:off x="3981450" y="5200650"/>
            <a:ext cx="0" cy="314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437" name="Line 5"/>
          <p:cNvSpPr>
            <a:spLocks noChangeShapeType="1"/>
          </p:cNvSpPr>
          <p:nvPr/>
        </p:nvSpPr>
        <p:spPr bwMode="auto">
          <a:xfrm>
            <a:off x="6096000" y="3581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8" name="Line 6"/>
          <p:cNvSpPr>
            <a:spLocks noChangeShapeType="1"/>
          </p:cNvSpPr>
          <p:nvPr/>
        </p:nvSpPr>
        <p:spPr bwMode="auto">
          <a:xfrm flipH="1">
            <a:off x="4648200" y="4572000"/>
            <a:ext cx="123825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39" name="AutoShape 7"/>
          <p:cNvSpPr>
            <a:spLocks noChangeArrowheads="1"/>
          </p:cNvSpPr>
          <p:nvPr/>
        </p:nvSpPr>
        <p:spPr bwMode="auto">
          <a:xfrm>
            <a:off x="2921000" y="3594100"/>
            <a:ext cx="685800" cy="685800"/>
          </a:xfrm>
          <a:prstGeom prst="diamond">
            <a:avLst/>
          </a:prstGeom>
          <a:gradFill rotWithShape="1">
            <a:gsLst>
              <a:gs pos="0">
                <a:srgbClr val="339966"/>
              </a:gs>
              <a:gs pos="100000">
                <a:srgbClr val="3399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2686050" y="2438400"/>
            <a:ext cx="76200" cy="6096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33CC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1" name="Rectangle 9"/>
          <p:cNvSpPr>
            <a:spLocks noChangeArrowheads="1"/>
          </p:cNvSpPr>
          <p:nvPr/>
        </p:nvSpPr>
        <p:spPr bwMode="auto">
          <a:xfrm>
            <a:off x="3810000" y="2438400"/>
            <a:ext cx="76200" cy="6096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33CC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442" name="Rectangle 10"/>
          <p:cNvSpPr>
            <a:spLocks noChangeArrowheads="1"/>
          </p:cNvSpPr>
          <p:nvPr/>
        </p:nvSpPr>
        <p:spPr bwMode="auto">
          <a:xfrm>
            <a:off x="1933575" y="2393950"/>
            <a:ext cx="5192713" cy="9525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3" name="Rectangle 11"/>
          <p:cNvSpPr>
            <a:spLocks noChangeArrowheads="1"/>
          </p:cNvSpPr>
          <p:nvPr/>
        </p:nvSpPr>
        <p:spPr bwMode="auto">
          <a:xfrm>
            <a:off x="1933575" y="2403475"/>
            <a:ext cx="5192713" cy="127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4" name="Rectangle 12"/>
          <p:cNvSpPr>
            <a:spLocks noChangeArrowheads="1"/>
          </p:cNvSpPr>
          <p:nvPr/>
        </p:nvSpPr>
        <p:spPr bwMode="auto">
          <a:xfrm>
            <a:off x="1933575" y="2416175"/>
            <a:ext cx="5192713" cy="9525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5" name="Rectangle 13"/>
          <p:cNvSpPr>
            <a:spLocks noChangeArrowheads="1"/>
          </p:cNvSpPr>
          <p:nvPr/>
        </p:nvSpPr>
        <p:spPr bwMode="auto">
          <a:xfrm>
            <a:off x="1933575" y="2425700"/>
            <a:ext cx="5192713" cy="127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6" name="Rectangle 14"/>
          <p:cNvSpPr>
            <a:spLocks noChangeArrowheads="1"/>
          </p:cNvSpPr>
          <p:nvPr/>
        </p:nvSpPr>
        <p:spPr bwMode="auto">
          <a:xfrm>
            <a:off x="1933575" y="2438400"/>
            <a:ext cx="5192713" cy="11113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7" name="Rectangle 15"/>
          <p:cNvSpPr>
            <a:spLocks noChangeArrowheads="1"/>
          </p:cNvSpPr>
          <p:nvPr/>
        </p:nvSpPr>
        <p:spPr bwMode="auto">
          <a:xfrm>
            <a:off x="1933575" y="2449513"/>
            <a:ext cx="5192713" cy="11112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8" name="Rectangle 16"/>
          <p:cNvSpPr>
            <a:spLocks noChangeArrowheads="1"/>
          </p:cNvSpPr>
          <p:nvPr/>
        </p:nvSpPr>
        <p:spPr bwMode="auto">
          <a:xfrm>
            <a:off x="1933575" y="2460625"/>
            <a:ext cx="5192713" cy="11113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49" name="Rectangle 17"/>
          <p:cNvSpPr>
            <a:spLocks noChangeArrowheads="1"/>
          </p:cNvSpPr>
          <p:nvPr/>
        </p:nvSpPr>
        <p:spPr bwMode="auto">
          <a:xfrm>
            <a:off x="1933575" y="2471738"/>
            <a:ext cx="5192713" cy="11112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0" name="Rectangle 18"/>
          <p:cNvSpPr>
            <a:spLocks noChangeArrowheads="1"/>
          </p:cNvSpPr>
          <p:nvPr/>
        </p:nvSpPr>
        <p:spPr bwMode="auto">
          <a:xfrm>
            <a:off x="1933575" y="2482850"/>
            <a:ext cx="5192713" cy="9525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1" name="Rectangle 19"/>
          <p:cNvSpPr>
            <a:spLocks noChangeArrowheads="1"/>
          </p:cNvSpPr>
          <p:nvPr/>
        </p:nvSpPr>
        <p:spPr bwMode="auto">
          <a:xfrm>
            <a:off x="1933575" y="2492375"/>
            <a:ext cx="5192713" cy="127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2" name="Rectangle 20"/>
          <p:cNvSpPr>
            <a:spLocks noChangeArrowheads="1"/>
          </p:cNvSpPr>
          <p:nvPr/>
        </p:nvSpPr>
        <p:spPr bwMode="auto">
          <a:xfrm>
            <a:off x="1933575" y="2505075"/>
            <a:ext cx="5192713" cy="9525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3" name="Rectangle 21"/>
          <p:cNvSpPr>
            <a:spLocks noChangeArrowheads="1"/>
          </p:cNvSpPr>
          <p:nvPr/>
        </p:nvSpPr>
        <p:spPr bwMode="auto">
          <a:xfrm>
            <a:off x="1933575" y="2514600"/>
            <a:ext cx="5192713" cy="127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4" name="Rectangle 22"/>
          <p:cNvSpPr>
            <a:spLocks noChangeArrowheads="1"/>
          </p:cNvSpPr>
          <p:nvPr/>
        </p:nvSpPr>
        <p:spPr bwMode="auto">
          <a:xfrm>
            <a:off x="1933575" y="2527300"/>
            <a:ext cx="5192713" cy="9525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5" name="Rectangle 23"/>
          <p:cNvSpPr>
            <a:spLocks noChangeArrowheads="1"/>
          </p:cNvSpPr>
          <p:nvPr/>
        </p:nvSpPr>
        <p:spPr bwMode="auto">
          <a:xfrm>
            <a:off x="1933575" y="2536825"/>
            <a:ext cx="5192713" cy="127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6" name="Rectangle 24"/>
          <p:cNvSpPr>
            <a:spLocks noChangeArrowheads="1"/>
          </p:cNvSpPr>
          <p:nvPr/>
        </p:nvSpPr>
        <p:spPr bwMode="auto">
          <a:xfrm>
            <a:off x="1895475" y="2362200"/>
            <a:ext cx="5192713" cy="155575"/>
          </a:xfrm>
          <a:prstGeom prst="rect">
            <a:avLst/>
          </a:pr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57" name="Rectangle 25"/>
          <p:cNvSpPr>
            <a:spLocks noChangeArrowheads="1"/>
          </p:cNvSpPr>
          <p:nvPr/>
        </p:nvSpPr>
        <p:spPr bwMode="auto">
          <a:xfrm>
            <a:off x="1600200" y="1905000"/>
            <a:ext cx="55245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CD28</a:t>
            </a:r>
            <a:endParaRPr lang="en-US" sz="1800"/>
          </a:p>
        </p:txBody>
      </p:sp>
      <p:sp>
        <p:nvSpPr>
          <p:cNvPr id="146458" name="Rectangle 26"/>
          <p:cNvSpPr>
            <a:spLocks noChangeArrowheads="1"/>
          </p:cNvSpPr>
          <p:nvPr/>
        </p:nvSpPr>
        <p:spPr bwMode="auto">
          <a:xfrm>
            <a:off x="2667000" y="2057400"/>
            <a:ext cx="4318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CD4</a:t>
            </a:r>
            <a:endParaRPr lang="en-US" sz="1800"/>
          </a:p>
        </p:txBody>
      </p:sp>
      <p:sp>
        <p:nvSpPr>
          <p:cNvPr id="146459" name="Rectangle 27"/>
          <p:cNvSpPr>
            <a:spLocks noChangeArrowheads="1"/>
          </p:cNvSpPr>
          <p:nvPr/>
        </p:nvSpPr>
        <p:spPr bwMode="auto">
          <a:xfrm>
            <a:off x="3765550" y="2079625"/>
            <a:ext cx="4318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CD3</a:t>
            </a:r>
            <a:endParaRPr lang="en-US" sz="1800"/>
          </a:p>
        </p:txBody>
      </p:sp>
      <p:sp>
        <p:nvSpPr>
          <p:cNvPr id="146460" name="Rectangle 28"/>
          <p:cNvSpPr>
            <a:spLocks noChangeArrowheads="1"/>
          </p:cNvSpPr>
          <p:nvPr/>
        </p:nvSpPr>
        <p:spPr bwMode="auto">
          <a:xfrm>
            <a:off x="4648200" y="2057400"/>
            <a:ext cx="93662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Receptor</a:t>
            </a:r>
            <a:endParaRPr lang="en-US" sz="1800"/>
          </a:p>
        </p:txBody>
      </p:sp>
      <p:sp>
        <p:nvSpPr>
          <p:cNvPr id="146461" name="Rectangle 29"/>
          <p:cNvSpPr>
            <a:spLocks noChangeArrowheads="1"/>
          </p:cNvSpPr>
          <p:nvPr/>
        </p:nvSpPr>
        <p:spPr bwMode="auto">
          <a:xfrm>
            <a:off x="2809875" y="2600325"/>
            <a:ext cx="30162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lck</a:t>
            </a:r>
            <a:endParaRPr lang="en-US" sz="1800"/>
          </a:p>
        </p:txBody>
      </p:sp>
      <p:sp>
        <p:nvSpPr>
          <p:cNvPr id="146462" name="Rectangle 30"/>
          <p:cNvSpPr>
            <a:spLocks noChangeArrowheads="1"/>
          </p:cNvSpPr>
          <p:nvPr/>
        </p:nvSpPr>
        <p:spPr bwMode="auto">
          <a:xfrm>
            <a:off x="3905250" y="2600325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800" b="1">
                <a:solidFill>
                  <a:srgbClr val="000000"/>
                </a:solidFill>
              </a:rPr>
              <a:t>ZAP</a:t>
            </a:r>
            <a:endParaRPr lang="en-US" sz="1800"/>
          </a:p>
        </p:txBody>
      </p:sp>
      <p:sp>
        <p:nvSpPr>
          <p:cNvPr id="146463" name="Rectangle 31"/>
          <p:cNvSpPr>
            <a:spLocks noChangeArrowheads="1"/>
          </p:cNvSpPr>
          <p:nvPr/>
        </p:nvSpPr>
        <p:spPr bwMode="auto">
          <a:xfrm>
            <a:off x="3916363" y="2794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2000" b="1">
                <a:solidFill>
                  <a:srgbClr val="000000"/>
                </a:solidFill>
              </a:rPr>
              <a:t>70</a:t>
            </a:r>
            <a:endParaRPr lang="en-US" sz="2000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676650" y="4381500"/>
            <a:ext cx="666750" cy="876300"/>
            <a:chOff x="2316" y="2760"/>
            <a:chExt cx="420" cy="552"/>
          </a:xfrm>
        </p:grpSpPr>
        <p:sp>
          <p:nvSpPr>
            <p:cNvPr id="146465" name="Oval 33"/>
            <p:cNvSpPr>
              <a:spLocks noChangeArrowheads="1"/>
            </p:cNvSpPr>
            <p:nvPr/>
          </p:nvSpPr>
          <p:spPr bwMode="auto">
            <a:xfrm>
              <a:off x="2316" y="3018"/>
              <a:ext cx="420" cy="294"/>
            </a:xfrm>
            <a:prstGeom prst="ellipse">
              <a:avLst/>
            </a:prstGeom>
            <a:gradFill rotWithShape="1">
              <a:gsLst>
                <a:gs pos="0">
                  <a:srgbClr val="CC99FF"/>
                </a:gs>
                <a:gs pos="100000">
                  <a:srgbClr val="CC99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2400" y="2760"/>
              <a:ext cx="294" cy="306"/>
              <a:chOff x="2400" y="2760"/>
              <a:chExt cx="294" cy="306"/>
            </a:xfrm>
          </p:grpSpPr>
          <p:sp>
            <p:nvSpPr>
              <p:cNvPr id="146467" name="Oval 35"/>
              <p:cNvSpPr>
                <a:spLocks noChangeArrowheads="1"/>
              </p:cNvSpPr>
              <p:nvPr/>
            </p:nvSpPr>
            <p:spPr bwMode="auto">
              <a:xfrm>
                <a:off x="2400" y="2760"/>
                <a:ext cx="294" cy="306"/>
              </a:xfrm>
              <a:prstGeom prst="ellipse">
                <a:avLst/>
              </a:prstGeom>
              <a:gradFill rotWithShape="1">
                <a:gsLst>
                  <a:gs pos="0">
                    <a:srgbClr val="33CCCC"/>
                  </a:gs>
                  <a:gs pos="100000">
                    <a:srgbClr val="33CCCC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468" name="Rectangle 36"/>
              <p:cNvSpPr>
                <a:spLocks noChangeArrowheads="1"/>
              </p:cNvSpPr>
              <p:nvPr/>
            </p:nvSpPr>
            <p:spPr bwMode="auto">
              <a:xfrm>
                <a:off x="2412" y="2826"/>
                <a:ext cx="254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1" hangingPunct="1"/>
                <a:r>
                  <a:rPr lang="en-US" sz="1900" b="1"/>
                  <a:t>Cot</a:t>
                </a:r>
                <a:endParaRPr lang="en-US" sz="1800"/>
              </a:p>
            </p:txBody>
          </p:sp>
        </p:grpSp>
        <p:sp>
          <p:nvSpPr>
            <p:cNvPr id="146469" name="Rectangle 37"/>
            <p:cNvSpPr>
              <a:spLocks noChangeArrowheads="1"/>
            </p:cNvSpPr>
            <p:nvPr/>
          </p:nvSpPr>
          <p:spPr bwMode="auto">
            <a:xfrm>
              <a:off x="2364" y="3114"/>
              <a:ext cx="35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1500" b="1"/>
                <a:t>MAPK</a:t>
              </a:r>
              <a:endParaRPr lang="en-US" sz="1800"/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5791200" y="4191000"/>
            <a:ext cx="619125" cy="609600"/>
            <a:chOff x="3648" y="2640"/>
            <a:chExt cx="390" cy="384"/>
          </a:xfrm>
        </p:grpSpPr>
        <p:sp>
          <p:nvSpPr>
            <p:cNvPr id="146471" name="Oval 39"/>
            <p:cNvSpPr>
              <a:spLocks noChangeArrowheads="1"/>
            </p:cNvSpPr>
            <p:nvPr/>
          </p:nvSpPr>
          <p:spPr bwMode="auto">
            <a:xfrm>
              <a:off x="3648" y="2640"/>
              <a:ext cx="390" cy="384"/>
            </a:xfrm>
            <a:prstGeom prst="ellipse">
              <a:avLst/>
            </a:prstGeom>
            <a:gradFill rotWithShape="1">
              <a:gsLst>
                <a:gs pos="0">
                  <a:srgbClr val="0D16FF"/>
                </a:gs>
                <a:gs pos="100000">
                  <a:srgbClr val="0D16FF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72" name="Rectangle 40"/>
            <p:cNvSpPr>
              <a:spLocks noChangeArrowheads="1"/>
            </p:cNvSpPr>
            <p:nvPr/>
          </p:nvSpPr>
          <p:spPr bwMode="auto">
            <a:xfrm>
              <a:off x="3684" y="2760"/>
              <a:ext cx="32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1500" b="1">
                  <a:solidFill>
                    <a:schemeClr val="bg1"/>
                  </a:solidFill>
                </a:rPr>
                <a:t>GSK3</a:t>
              </a:r>
              <a:endParaRPr lang="en-US" sz="1800">
                <a:solidFill>
                  <a:schemeClr val="bg1"/>
                </a:solidFill>
              </a:endParaRPr>
            </a:p>
          </p:txBody>
        </p:sp>
      </p:grpSp>
      <p:sp>
        <p:nvSpPr>
          <p:cNvPr id="146473" name="Rectangle 41"/>
          <p:cNvSpPr>
            <a:spLocks noChangeArrowheads="1"/>
          </p:cNvSpPr>
          <p:nvPr/>
        </p:nvSpPr>
        <p:spPr bwMode="auto">
          <a:xfrm>
            <a:off x="3073400" y="3822700"/>
            <a:ext cx="4238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 b="1">
                <a:solidFill>
                  <a:srgbClr val="000000"/>
                </a:solidFill>
              </a:rPr>
              <a:t>PI3K</a:t>
            </a:r>
            <a:endParaRPr lang="en-US" sz="1800"/>
          </a:p>
        </p:txBody>
      </p:sp>
      <p:sp>
        <p:nvSpPr>
          <p:cNvPr id="146474" name="Rectangle 42"/>
          <p:cNvSpPr>
            <a:spLocks noChangeArrowheads="1"/>
          </p:cNvSpPr>
          <p:nvPr/>
        </p:nvSpPr>
        <p:spPr bwMode="auto">
          <a:xfrm>
            <a:off x="4286250" y="3771900"/>
            <a:ext cx="603250" cy="371475"/>
          </a:xfrm>
          <a:prstGeom prst="rect">
            <a:avLst/>
          </a:prstGeom>
          <a:gradFill rotWithShape="1">
            <a:gsLst>
              <a:gs pos="0">
                <a:srgbClr val="008080">
                  <a:gamma/>
                  <a:shade val="46275"/>
                  <a:invGamma/>
                </a:srgbClr>
              </a:gs>
              <a:gs pos="50000">
                <a:srgbClr val="008080"/>
              </a:gs>
              <a:gs pos="100000">
                <a:srgbClr val="00808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5829300" y="2686050"/>
            <a:ext cx="568325" cy="930275"/>
            <a:chOff x="3672" y="1692"/>
            <a:chExt cx="358" cy="586"/>
          </a:xfrm>
        </p:grpSpPr>
        <p:sp>
          <p:nvSpPr>
            <p:cNvPr id="146476" name="Freeform 44"/>
            <p:cNvSpPr>
              <a:spLocks/>
            </p:cNvSpPr>
            <p:nvPr/>
          </p:nvSpPr>
          <p:spPr bwMode="auto">
            <a:xfrm>
              <a:off x="3672" y="1692"/>
              <a:ext cx="358" cy="586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99" y="3"/>
                </a:cxn>
                <a:cxn ang="0">
                  <a:pos x="77" y="11"/>
                </a:cxn>
                <a:cxn ang="0">
                  <a:pos x="54" y="24"/>
                </a:cxn>
                <a:cxn ang="0">
                  <a:pos x="37" y="40"/>
                </a:cxn>
                <a:cxn ang="0">
                  <a:pos x="22" y="59"/>
                </a:cxn>
                <a:cxn ang="0">
                  <a:pos x="10" y="83"/>
                </a:cxn>
                <a:cxn ang="0">
                  <a:pos x="2" y="107"/>
                </a:cxn>
                <a:cxn ang="0">
                  <a:pos x="0" y="134"/>
                </a:cxn>
                <a:cxn ang="0">
                  <a:pos x="0" y="1329"/>
                </a:cxn>
                <a:cxn ang="0">
                  <a:pos x="2" y="1356"/>
                </a:cxn>
                <a:cxn ang="0">
                  <a:pos x="10" y="1380"/>
                </a:cxn>
                <a:cxn ang="0">
                  <a:pos x="22" y="1404"/>
                </a:cxn>
                <a:cxn ang="0">
                  <a:pos x="37" y="1423"/>
                </a:cxn>
                <a:cxn ang="0">
                  <a:pos x="54" y="1439"/>
                </a:cxn>
                <a:cxn ang="0">
                  <a:pos x="77" y="1453"/>
                </a:cxn>
                <a:cxn ang="0">
                  <a:pos x="99" y="1461"/>
                </a:cxn>
                <a:cxn ang="0">
                  <a:pos x="124" y="1464"/>
                </a:cxn>
                <a:cxn ang="0">
                  <a:pos x="626" y="1464"/>
                </a:cxn>
                <a:cxn ang="0">
                  <a:pos x="651" y="1461"/>
                </a:cxn>
                <a:cxn ang="0">
                  <a:pos x="673" y="1453"/>
                </a:cxn>
                <a:cxn ang="0">
                  <a:pos x="695" y="1439"/>
                </a:cxn>
                <a:cxn ang="0">
                  <a:pos x="713" y="1423"/>
                </a:cxn>
                <a:cxn ang="0">
                  <a:pos x="728" y="1404"/>
                </a:cxn>
                <a:cxn ang="0">
                  <a:pos x="740" y="1380"/>
                </a:cxn>
                <a:cxn ang="0">
                  <a:pos x="748" y="1356"/>
                </a:cxn>
                <a:cxn ang="0">
                  <a:pos x="750" y="1329"/>
                </a:cxn>
                <a:cxn ang="0">
                  <a:pos x="750" y="134"/>
                </a:cxn>
                <a:cxn ang="0">
                  <a:pos x="748" y="107"/>
                </a:cxn>
                <a:cxn ang="0">
                  <a:pos x="740" y="83"/>
                </a:cxn>
                <a:cxn ang="0">
                  <a:pos x="728" y="59"/>
                </a:cxn>
                <a:cxn ang="0">
                  <a:pos x="713" y="40"/>
                </a:cxn>
                <a:cxn ang="0">
                  <a:pos x="695" y="24"/>
                </a:cxn>
                <a:cxn ang="0">
                  <a:pos x="673" y="11"/>
                </a:cxn>
                <a:cxn ang="0">
                  <a:pos x="651" y="3"/>
                </a:cxn>
                <a:cxn ang="0">
                  <a:pos x="626" y="0"/>
                </a:cxn>
                <a:cxn ang="0">
                  <a:pos x="124" y="0"/>
                </a:cxn>
              </a:cxnLst>
              <a:rect l="0" t="0" r="r" b="b"/>
              <a:pathLst>
                <a:path w="750" h="1464">
                  <a:moveTo>
                    <a:pt x="124" y="0"/>
                  </a:moveTo>
                  <a:lnTo>
                    <a:pt x="99" y="3"/>
                  </a:lnTo>
                  <a:lnTo>
                    <a:pt x="77" y="11"/>
                  </a:lnTo>
                  <a:lnTo>
                    <a:pt x="54" y="24"/>
                  </a:lnTo>
                  <a:lnTo>
                    <a:pt x="37" y="40"/>
                  </a:lnTo>
                  <a:lnTo>
                    <a:pt x="22" y="59"/>
                  </a:lnTo>
                  <a:lnTo>
                    <a:pt x="10" y="83"/>
                  </a:lnTo>
                  <a:lnTo>
                    <a:pt x="2" y="107"/>
                  </a:lnTo>
                  <a:lnTo>
                    <a:pt x="0" y="134"/>
                  </a:lnTo>
                  <a:lnTo>
                    <a:pt x="0" y="1329"/>
                  </a:lnTo>
                  <a:lnTo>
                    <a:pt x="2" y="1356"/>
                  </a:lnTo>
                  <a:lnTo>
                    <a:pt x="10" y="1380"/>
                  </a:lnTo>
                  <a:lnTo>
                    <a:pt x="22" y="1404"/>
                  </a:lnTo>
                  <a:lnTo>
                    <a:pt x="37" y="1423"/>
                  </a:lnTo>
                  <a:lnTo>
                    <a:pt x="54" y="1439"/>
                  </a:lnTo>
                  <a:lnTo>
                    <a:pt x="77" y="1453"/>
                  </a:lnTo>
                  <a:lnTo>
                    <a:pt x="99" y="1461"/>
                  </a:lnTo>
                  <a:lnTo>
                    <a:pt x="124" y="1464"/>
                  </a:lnTo>
                  <a:lnTo>
                    <a:pt x="626" y="1464"/>
                  </a:lnTo>
                  <a:lnTo>
                    <a:pt x="651" y="1461"/>
                  </a:lnTo>
                  <a:lnTo>
                    <a:pt x="673" y="1453"/>
                  </a:lnTo>
                  <a:lnTo>
                    <a:pt x="695" y="1439"/>
                  </a:lnTo>
                  <a:lnTo>
                    <a:pt x="713" y="1423"/>
                  </a:lnTo>
                  <a:lnTo>
                    <a:pt x="728" y="1404"/>
                  </a:lnTo>
                  <a:lnTo>
                    <a:pt x="740" y="1380"/>
                  </a:lnTo>
                  <a:lnTo>
                    <a:pt x="748" y="1356"/>
                  </a:lnTo>
                  <a:lnTo>
                    <a:pt x="750" y="1329"/>
                  </a:lnTo>
                  <a:lnTo>
                    <a:pt x="750" y="134"/>
                  </a:lnTo>
                  <a:lnTo>
                    <a:pt x="748" y="107"/>
                  </a:lnTo>
                  <a:lnTo>
                    <a:pt x="740" y="83"/>
                  </a:lnTo>
                  <a:lnTo>
                    <a:pt x="728" y="59"/>
                  </a:lnTo>
                  <a:lnTo>
                    <a:pt x="713" y="40"/>
                  </a:lnTo>
                  <a:lnTo>
                    <a:pt x="695" y="24"/>
                  </a:lnTo>
                  <a:lnTo>
                    <a:pt x="673" y="11"/>
                  </a:lnTo>
                  <a:lnTo>
                    <a:pt x="651" y="3"/>
                  </a:lnTo>
                  <a:lnTo>
                    <a:pt x="626" y="0"/>
                  </a:lnTo>
                  <a:lnTo>
                    <a:pt x="12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80"/>
                </a:gs>
                <a:gs pos="100000">
                  <a:srgbClr val="000080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77" name="Rectangle 45"/>
            <p:cNvSpPr>
              <a:spLocks noChangeArrowheads="1"/>
            </p:cNvSpPr>
            <p:nvPr/>
          </p:nvSpPr>
          <p:spPr bwMode="auto">
            <a:xfrm>
              <a:off x="3732" y="1962"/>
              <a:ext cx="219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1700" b="1">
                  <a:solidFill>
                    <a:schemeClr val="bg1"/>
                  </a:solidFill>
                </a:rPr>
                <a:t>Akt</a:t>
              </a:r>
              <a:endParaRPr lang="en-US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46"/>
          <p:cNvGrpSpPr>
            <a:grpSpLocks/>
          </p:cNvGrpSpPr>
          <p:nvPr/>
        </p:nvGrpSpPr>
        <p:grpSpPr bwMode="auto">
          <a:xfrm>
            <a:off x="3225800" y="4724400"/>
            <a:ext cx="565150" cy="303213"/>
            <a:chOff x="2032" y="2976"/>
            <a:chExt cx="356" cy="191"/>
          </a:xfrm>
        </p:grpSpPr>
        <p:sp>
          <p:nvSpPr>
            <p:cNvPr id="146479" name="Freeform 47"/>
            <p:cNvSpPr>
              <a:spLocks/>
            </p:cNvSpPr>
            <p:nvPr/>
          </p:nvSpPr>
          <p:spPr bwMode="auto">
            <a:xfrm>
              <a:off x="2064" y="2976"/>
              <a:ext cx="324" cy="182"/>
            </a:xfrm>
            <a:custGeom>
              <a:avLst/>
              <a:gdLst/>
              <a:ahLst/>
              <a:cxnLst>
                <a:cxn ang="0">
                  <a:pos x="810" y="43"/>
                </a:cxn>
                <a:cxn ang="0">
                  <a:pos x="790" y="0"/>
                </a:cxn>
                <a:cxn ang="0">
                  <a:pos x="0" y="413"/>
                </a:cxn>
                <a:cxn ang="0">
                  <a:pos x="20" y="456"/>
                </a:cxn>
                <a:cxn ang="0">
                  <a:pos x="810" y="43"/>
                </a:cxn>
              </a:cxnLst>
              <a:rect l="0" t="0" r="r" b="b"/>
              <a:pathLst>
                <a:path w="810" h="456">
                  <a:moveTo>
                    <a:pt x="810" y="43"/>
                  </a:moveTo>
                  <a:lnTo>
                    <a:pt x="790" y="0"/>
                  </a:lnTo>
                  <a:lnTo>
                    <a:pt x="0" y="413"/>
                  </a:lnTo>
                  <a:lnTo>
                    <a:pt x="20" y="456"/>
                  </a:lnTo>
                  <a:lnTo>
                    <a:pt x="810" y="43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480" name="Freeform 48"/>
            <p:cNvSpPr>
              <a:spLocks/>
            </p:cNvSpPr>
            <p:nvPr/>
          </p:nvSpPr>
          <p:spPr bwMode="auto">
            <a:xfrm>
              <a:off x="2032" y="3077"/>
              <a:ext cx="104" cy="90"/>
            </a:xfrm>
            <a:custGeom>
              <a:avLst/>
              <a:gdLst/>
              <a:ahLst/>
              <a:cxnLst>
                <a:cxn ang="0">
                  <a:pos x="159" y="0"/>
                </a:cxn>
                <a:cxn ang="0">
                  <a:pos x="0" y="220"/>
                </a:cxn>
                <a:cxn ang="0">
                  <a:pos x="259" y="225"/>
                </a:cxn>
                <a:cxn ang="0">
                  <a:pos x="144" y="148"/>
                </a:cxn>
                <a:cxn ang="0">
                  <a:pos x="159" y="0"/>
                </a:cxn>
              </a:cxnLst>
              <a:rect l="0" t="0" r="r" b="b"/>
              <a:pathLst>
                <a:path w="259" h="225">
                  <a:moveTo>
                    <a:pt x="159" y="0"/>
                  </a:moveTo>
                  <a:lnTo>
                    <a:pt x="0" y="220"/>
                  </a:lnTo>
                  <a:lnTo>
                    <a:pt x="259" y="225"/>
                  </a:lnTo>
                  <a:lnTo>
                    <a:pt x="144" y="148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6481" name="Rectangle 49"/>
          <p:cNvSpPr>
            <a:spLocks noChangeArrowheads="1"/>
          </p:cNvSpPr>
          <p:nvPr/>
        </p:nvSpPr>
        <p:spPr bwMode="auto">
          <a:xfrm>
            <a:off x="3724275" y="5495925"/>
            <a:ext cx="5635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NFkB</a:t>
            </a:r>
            <a:endParaRPr lang="en-US" sz="1800"/>
          </a:p>
        </p:txBody>
      </p:sp>
      <p:sp>
        <p:nvSpPr>
          <p:cNvPr id="146482" name="Rectangle 50"/>
          <p:cNvSpPr>
            <a:spLocks noChangeArrowheads="1"/>
          </p:cNvSpPr>
          <p:nvPr/>
        </p:nvSpPr>
        <p:spPr bwMode="auto">
          <a:xfrm>
            <a:off x="2057400" y="5486400"/>
            <a:ext cx="57785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PGE2</a:t>
            </a:r>
            <a:endParaRPr lang="en-US" sz="1800"/>
          </a:p>
        </p:txBody>
      </p:sp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2311400" y="3124200"/>
            <a:ext cx="1347788" cy="1477963"/>
            <a:chOff x="1456" y="1968"/>
            <a:chExt cx="849" cy="931"/>
          </a:xfrm>
        </p:grpSpPr>
        <p:sp>
          <p:nvSpPr>
            <p:cNvPr id="146484" name="Freeform 52"/>
            <p:cNvSpPr>
              <a:spLocks/>
            </p:cNvSpPr>
            <p:nvPr/>
          </p:nvSpPr>
          <p:spPr bwMode="auto">
            <a:xfrm>
              <a:off x="1456" y="1968"/>
              <a:ext cx="790" cy="892"/>
            </a:xfrm>
            <a:custGeom>
              <a:avLst/>
              <a:gdLst/>
              <a:ahLst/>
              <a:cxnLst>
                <a:cxn ang="0">
                  <a:pos x="1973" y="2181"/>
                </a:cxn>
                <a:cxn ang="0">
                  <a:pos x="1878" y="2164"/>
                </a:cxn>
                <a:cxn ang="0">
                  <a:pos x="1684" y="2116"/>
                </a:cxn>
                <a:cxn ang="0">
                  <a:pos x="1496" y="2049"/>
                </a:cxn>
                <a:cxn ang="0">
                  <a:pos x="1317" y="1968"/>
                </a:cxn>
                <a:cxn ang="0">
                  <a:pos x="1145" y="1874"/>
                </a:cxn>
                <a:cxn ang="0">
                  <a:pos x="991" y="1767"/>
                </a:cxn>
                <a:cxn ang="0">
                  <a:pos x="840" y="1646"/>
                </a:cxn>
                <a:cxn ang="0">
                  <a:pos x="698" y="1512"/>
                </a:cxn>
                <a:cxn ang="0">
                  <a:pos x="569" y="1364"/>
                </a:cxn>
                <a:cxn ang="0">
                  <a:pos x="452" y="1208"/>
                </a:cxn>
                <a:cxn ang="0">
                  <a:pos x="353" y="1050"/>
                </a:cxn>
                <a:cxn ang="0">
                  <a:pos x="261" y="873"/>
                </a:cxn>
                <a:cxn ang="0">
                  <a:pos x="184" y="690"/>
                </a:cxn>
                <a:cxn ang="0">
                  <a:pos x="127" y="500"/>
                </a:cxn>
                <a:cxn ang="0">
                  <a:pos x="79" y="301"/>
                </a:cxn>
                <a:cxn ang="0">
                  <a:pos x="65" y="210"/>
                </a:cxn>
                <a:cxn ang="0">
                  <a:pos x="45" y="0"/>
                </a:cxn>
                <a:cxn ang="0">
                  <a:pos x="7" y="105"/>
                </a:cxn>
                <a:cxn ang="0">
                  <a:pos x="37" y="309"/>
                </a:cxn>
                <a:cxn ang="0">
                  <a:pos x="60" y="419"/>
                </a:cxn>
                <a:cxn ang="0">
                  <a:pos x="112" y="615"/>
                </a:cxn>
                <a:cxn ang="0">
                  <a:pos x="179" y="800"/>
                </a:cxn>
                <a:cxn ang="0">
                  <a:pos x="263" y="980"/>
                </a:cxn>
                <a:cxn ang="0">
                  <a:pos x="360" y="1152"/>
                </a:cxn>
                <a:cxn ang="0">
                  <a:pos x="420" y="1243"/>
                </a:cxn>
                <a:cxn ang="0">
                  <a:pos x="537" y="1399"/>
                </a:cxn>
                <a:cxn ang="0">
                  <a:pos x="666" y="1547"/>
                </a:cxn>
                <a:cxn ang="0">
                  <a:pos x="807" y="1681"/>
                </a:cxn>
                <a:cxn ang="0">
                  <a:pos x="959" y="1805"/>
                </a:cxn>
                <a:cxn ang="0">
                  <a:pos x="1046" y="1866"/>
                </a:cxn>
                <a:cxn ang="0">
                  <a:pos x="1212" y="1968"/>
                </a:cxn>
                <a:cxn ang="0">
                  <a:pos x="1389" y="2057"/>
                </a:cxn>
                <a:cxn ang="0">
                  <a:pos x="1573" y="2130"/>
                </a:cxn>
                <a:cxn ang="0">
                  <a:pos x="1761" y="2189"/>
                </a:cxn>
                <a:cxn ang="0">
                  <a:pos x="1868" y="2210"/>
                </a:cxn>
              </a:cxnLst>
              <a:rect l="0" t="0" r="r" b="b"/>
              <a:pathLst>
                <a:path w="1973" h="2229">
                  <a:moveTo>
                    <a:pt x="1965" y="2229"/>
                  </a:moveTo>
                  <a:lnTo>
                    <a:pt x="1973" y="2181"/>
                  </a:lnTo>
                  <a:lnTo>
                    <a:pt x="1878" y="2164"/>
                  </a:lnTo>
                  <a:lnTo>
                    <a:pt x="1878" y="2164"/>
                  </a:lnTo>
                  <a:lnTo>
                    <a:pt x="1779" y="2143"/>
                  </a:lnTo>
                  <a:lnTo>
                    <a:pt x="1684" y="2116"/>
                  </a:lnTo>
                  <a:lnTo>
                    <a:pt x="1590" y="2084"/>
                  </a:lnTo>
                  <a:lnTo>
                    <a:pt x="1496" y="2049"/>
                  </a:lnTo>
                  <a:lnTo>
                    <a:pt x="1406" y="2011"/>
                  </a:lnTo>
                  <a:lnTo>
                    <a:pt x="1317" y="1968"/>
                  </a:lnTo>
                  <a:lnTo>
                    <a:pt x="1230" y="1923"/>
                  </a:lnTo>
                  <a:lnTo>
                    <a:pt x="1145" y="1874"/>
                  </a:lnTo>
                  <a:lnTo>
                    <a:pt x="1063" y="1821"/>
                  </a:lnTo>
                  <a:lnTo>
                    <a:pt x="991" y="1767"/>
                  </a:lnTo>
                  <a:lnTo>
                    <a:pt x="914" y="1711"/>
                  </a:lnTo>
                  <a:lnTo>
                    <a:pt x="840" y="1646"/>
                  </a:lnTo>
                  <a:lnTo>
                    <a:pt x="768" y="1582"/>
                  </a:lnTo>
                  <a:lnTo>
                    <a:pt x="698" y="1512"/>
                  </a:lnTo>
                  <a:lnTo>
                    <a:pt x="634" y="1439"/>
                  </a:lnTo>
                  <a:lnTo>
                    <a:pt x="569" y="1364"/>
                  </a:lnTo>
                  <a:lnTo>
                    <a:pt x="509" y="1289"/>
                  </a:lnTo>
                  <a:lnTo>
                    <a:pt x="452" y="1208"/>
                  </a:lnTo>
                  <a:lnTo>
                    <a:pt x="400" y="1128"/>
                  </a:lnTo>
                  <a:lnTo>
                    <a:pt x="353" y="1050"/>
                  </a:lnTo>
                  <a:lnTo>
                    <a:pt x="306" y="961"/>
                  </a:lnTo>
                  <a:lnTo>
                    <a:pt x="261" y="873"/>
                  </a:lnTo>
                  <a:lnTo>
                    <a:pt x="221" y="782"/>
                  </a:lnTo>
                  <a:lnTo>
                    <a:pt x="184" y="690"/>
                  </a:lnTo>
                  <a:lnTo>
                    <a:pt x="154" y="596"/>
                  </a:lnTo>
                  <a:lnTo>
                    <a:pt x="127" y="500"/>
                  </a:lnTo>
                  <a:lnTo>
                    <a:pt x="102" y="400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65" y="210"/>
                  </a:lnTo>
                  <a:lnTo>
                    <a:pt x="52" y="105"/>
                  </a:lnTo>
                  <a:lnTo>
                    <a:pt x="45" y="0"/>
                  </a:lnTo>
                  <a:lnTo>
                    <a:pt x="0" y="3"/>
                  </a:lnTo>
                  <a:lnTo>
                    <a:pt x="7" y="105"/>
                  </a:lnTo>
                  <a:lnTo>
                    <a:pt x="20" y="210"/>
                  </a:lnTo>
                  <a:lnTo>
                    <a:pt x="37" y="309"/>
                  </a:lnTo>
                  <a:lnTo>
                    <a:pt x="37" y="320"/>
                  </a:lnTo>
                  <a:lnTo>
                    <a:pt x="60" y="419"/>
                  </a:lnTo>
                  <a:lnTo>
                    <a:pt x="84" y="518"/>
                  </a:lnTo>
                  <a:lnTo>
                    <a:pt x="112" y="615"/>
                  </a:lnTo>
                  <a:lnTo>
                    <a:pt x="144" y="709"/>
                  </a:lnTo>
                  <a:lnTo>
                    <a:pt x="179" y="800"/>
                  </a:lnTo>
                  <a:lnTo>
                    <a:pt x="219" y="892"/>
                  </a:lnTo>
                  <a:lnTo>
                    <a:pt x="263" y="980"/>
                  </a:lnTo>
                  <a:lnTo>
                    <a:pt x="311" y="1069"/>
                  </a:lnTo>
                  <a:lnTo>
                    <a:pt x="360" y="1152"/>
                  </a:lnTo>
                  <a:lnTo>
                    <a:pt x="365" y="1160"/>
                  </a:lnTo>
                  <a:lnTo>
                    <a:pt x="420" y="1243"/>
                  </a:lnTo>
                  <a:lnTo>
                    <a:pt x="477" y="1324"/>
                  </a:lnTo>
                  <a:lnTo>
                    <a:pt x="537" y="1399"/>
                  </a:lnTo>
                  <a:lnTo>
                    <a:pt x="601" y="1474"/>
                  </a:lnTo>
                  <a:lnTo>
                    <a:pt x="666" y="1547"/>
                  </a:lnTo>
                  <a:lnTo>
                    <a:pt x="735" y="1617"/>
                  </a:lnTo>
                  <a:lnTo>
                    <a:pt x="807" y="1681"/>
                  </a:lnTo>
                  <a:lnTo>
                    <a:pt x="882" y="1746"/>
                  </a:lnTo>
                  <a:lnTo>
                    <a:pt x="959" y="1805"/>
                  </a:lnTo>
                  <a:lnTo>
                    <a:pt x="966" y="1810"/>
                  </a:lnTo>
                  <a:lnTo>
                    <a:pt x="1046" y="1866"/>
                  </a:lnTo>
                  <a:lnTo>
                    <a:pt x="1128" y="1920"/>
                  </a:lnTo>
                  <a:lnTo>
                    <a:pt x="1212" y="1968"/>
                  </a:lnTo>
                  <a:lnTo>
                    <a:pt x="1299" y="2014"/>
                  </a:lnTo>
                  <a:lnTo>
                    <a:pt x="1389" y="2057"/>
                  </a:lnTo>
                  <a:lnTo>
                    <a:pt x="1478" y="2095"/>
                  </a:lnTo>
                  <a:lnTo>
                    <a:pt x="1573" y="2130"/>
                  </a:lnTo>
                  <a:lnTo>
                    <a:pt x="1667" y="2162"/>
                  </a:lnTo>
                  <a:lnTo>
                    <a:pt x="1761" y="2189"/>
                  </a:lnTo>
                  <a:lnTo>
                    <a:pt x="1861" y="2210"/>
                  </a:lnTo>
                  <a:lnTo>
                    <a:pt x="1868" y="2210"/>
                  </a:lnTo>
                  <a:lnTo>
                    <a:pt x="1965" y="2229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6485" name="Freeform 53"/>
            <p:cNvSpPr>
              <a:spLocks/>
            </p:cNvSpPr>
            <p:nvPr/>
          </p:nvSpPr>
          <p:spPr bwMode="auto">
            <a:xfrm>
              <a:off x="2209" y="2799"/>
              <a:ext cx="96" cy="100"/>
            </a:xfrm>
            <a:custGeom>
              <a:avLst/>
              <a:gdLst/>
              <a:ahLst/>
              <a:cxnLst>
                <a:cxn ang="0">
                  <a:pos x="0" y="250"/>
                </a:cxn>
                <a:cxn ang="0">
                  <a:pos x="241" y="153"/>
                </a:cxn>
                <a:cxn ang="0">
                  <a:pos x="24" y="0"/>
                </a:cxn>
                <a:cxn ang="0">
                  <a:pos x="84" y="134"/>
                </a:cxn>
                <a:cxn ang="0">
                  <a:pos x="0" y="250"/>
                </a:cxn>
              </a:cxnLst>
              <a:rect l="0" t="0" r="r" b="b"/>
              <a:pathLst>
                <a:path w="241" h="250">
                  <a:moveTo>
                    <a:pt x="0" y="250"/>
                  </a:moveTo>
                  <a:lnTo>
                    <a:pt x="241" y="153"/>
                  </a:lnTo>
                  <a:lnTo>
                    <a:pt x="24" y="0"/>
                  </a:lnTo>
                  <a:lnTo>
                    <a:pt x="84" y="134"/>
                  </a:lnTo>
                  <a:lnTo>
                    <a:pt x="0" y="250"/>
                  </a:lnTo>
                  <a:close/>
                </a:path>
              </a:pathLst>
            </a:custGeom>
            <a:solidFill>
              <a:schemeClr val="tx1"/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6486" name="Rectangle 54"/>
          <p:cNvSpPr>
            <a:spLocks noChangeArrowheads="1"/>
          </p:cNvSpPr>
          <p:nvPr/>
        </p:nvSpPr>
        <p:spPr bwMode="auto">
          <a:xfrm>
            <a:off x="5867400" y="5486400"/>
            <a:ext cx="3730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p53</a:t>
            </a:r>
            <a:endParaRPr lang="en-US" sz="1800"/>
          </a:p>
        </p:txBody>
      </p:sp>
      <p:sp>
        <p:nvSpPr>
          <p:cNvPr id="146487" name="Rectangle 55"/>
          <p:cNvSpPr>
            <a:spLocks noChangeArrowheads="1"/>
          </p:cNvSpPr>
          <p:nvPr/>
        </p:nvSpPr>
        <p:spPr bwMode="auto">
          <a:xfrm>
            <a:off x="1844675" y="5903913"/>
            <a:ext cx="5664200" cy="36512"/>
          </a:xfrm>
          <a:prstGeom prst="rect">
            <a:avLst/>
          </a:prstGeom>
          <a:solidFill>
            <a:srgbClr val="BBE0E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8" name="Rectangle 56"/>
          <p:cNvSpPr>
            <a:spLocks noChangeArrowheads="1"/>
          </p:cNvSpPr>
          <p:nvPr/>
        </p:nvSpPr>
        <p:spPr bwMode="auto">
          <a:xfrm>
            <a:off x="1839913" y="5899150"/>
            <a:ext cx="5673725" cy="74613"/>
          </a:xfrm>
          <a:prstGeom prst="rect">
            <a:avLst/>
          </a:pr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89" name="Rectangle 57"/>
          <p:cNvSpPr>
            <a:spLocks noChangeArrowheads="1"/>
          </p:cNvSpPr>
          <p:nvPr/>
        </p:nvSpPr>
        <p:spPr bwMode="auto">
          <a:xfrm>
            <a:off x="5638800" y="6248400"/>
            <a:ext cx="10334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700" b="1">
                <a:solidFill>
                  <a:srgbClr val="000000"/>
                </a:solidFill>
              </a:rPr>
              <a:t>Cell death</a:t>
            </a:r>
            <a:endParaRPr lang="en-US" sz="1800"/>
          </a:p>
        </p:txBody>
      </p:sp>
      <p:sp>
        <p:nvSpPr>
          <p:cNvPr id="146490" name="Rectangle 58"/>
          <p:cNvSpPr>
            <a:spLocks noChangeArrowheads="1"/>
          </p:cNvSpPr>
          <p:nvPr/>
        </p:nvSpPr>
        <p:spPr bwMode="auto">
          <a:xfrm>
            <a:off x="220980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1" name="Rectangle 59"/>
          <p:cNvSpPr>
            <a:spLocks noChangeArrowheads="1"/>
          </p:cNvSpPr>
          <p:nvPr/>
        </p:nvSpPr>
        <p:spPr bwMode="auto">
          <a:xfrm>
            <a:off x="221932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2" name="Rectangle 60"/>
          <p:cNvSpPr>
            <a:spLocks noChangeArrowheads="1"/>
          </p:cNvSpPr>
          <p:nvPr/>
        </p:nvSpPr>
        <p:spPr bwMode="auto">
          <a:xfrm>
            <a:off x="222885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3" name="Rectangle 61"/>
          <p:cNvSpPr>
            <a:spLocks noChangeArrowheads="1"/>
          </p:cNvSpPr>
          <p:nvPr/>
        </p:nvSpPr>
        <p:spPr bwMode="auto">
          <a:xfrm>
            <a:off x="223837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4" name="Rectangle 62"/>
          <p:cNvSpPr>
            <a:spLocks noChangeArrowheads="1"/>
          </p:cNvSpPr>
          <p:nvPr/>
        </p:nvSpPr>
        <p:spPr bwMode="auto">
          <a:xfrm>
            <a:off x="2247900" y="2057400"/>
            <a:ext cx="11113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5" name="Rectangle 63"/>
          <p:cNvSpPr>
            <a:spLocks noChangeArrowheads="1"/>
          </p:cNvSpPr>
          <p:nvPr/>
        </p:nvSpPr>
        <p:spPr bwMode="auto">
          <a:xfrm>
            <a:off x="2259013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6" name="Rectangle 64"/>
          <p:cNvSpPr>
            <a:spLocks noChangeArrowheads="1"/>
          </p:cNvSpPr>
          <p:nvPr/>
        </p:nvSpPr>
        <p:spPr bwMode="auto">
          <a:xfrm>
            <a:off x="2268538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7" name="Rectangle 65"/>
          <p:cNvSpPr>
            <a:spLocks noChangeArrowheads="1"/>
          </p:cNvSpPr>
          <p:nvPr/>
        </p:nvSpPr>
        <p:spPr bwMode="auto">
          <a:xfrm>
            <a:off x="2278063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8" name="Rectangle 66"/>
          <p:cNvSpPr>
            <a:spLocks noChangeArrowheads="1"/>
          </p:cNvSpPr>
          <p:nvPr/>
        </p:nvSpPr>
        <p:spPr bwMode="auto">
          <a:xfrm>
            <a:off x="2287588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499" name="Rectangle 67"/>
          <p:cNvSpPr>
            <a:spLocks noChangeArrowheads="1"/>
          </p:cNvSpPr>
          <p:nvPr/>
        </p:nvSpPr>
        <p:spPr bwMode="auto">
          <a:xfrm>
            <a:off x="2297113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0" name="Rectangle 68"/>
          <p:cNvSpPr>
            <a:spLocks noChangeArrowheads="1"/>
          </p:cNvSpPr>
          <p:nvPr/>
        </p:nvSpPr>
        <p:spPr bwMode="auto">
          <a:xfrm>
            <a:off x="2306638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1" name="Rectangle 69"/>
          <p:cNvSpPr>
            <a:spLocks noChangeArrowheads="1"/>
          </p:cNvSpPr>
          <p:nvPr/>
        </p:nvSpPr>
        <p:spPr bwMode="auto">
          <a:xfrm>
            <a:off x="2316163" y="2057400"/>
            <a:ext cx="7937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2" name="Rectangle 70"/>
          <p:cNvSpPr>
            <a:spLocks noChangeArrowheads="1"/>
          </p:cNvSpPr>
          <p:nvPr/>
        </p:nvSpPr>
        <p:spPr bwMode="auto">
          <a:xfrm>
            <a:off x="232410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3" name="Rectangle 71"/>
          <p:cNvSpPr>
            <a:spLocks noChangeArrowheads="1"/>
          </p:cNvSpPr>
          <p:nvPr/>
        </p:nvSpPr>
        <p:spPr bwMode="auto">
          <a:xfrm>
            <a:off x="233362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4" name="Rectangle 72"/>
          <p:cNvSpPr>
            <a:spLocks noChangeArrowheads="1"/>
          </p:cNvSpPr>
          <p:nvPr/>
        </p:nvSpPr>
        <p:spPr bwMode="auto">
          <a:xfrm>
            <a:off x="234315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5" name="Rectangle 73"/>
          <p:cNvSpPr>
            <a:spLocks noChangeArrowheads="1"/>
          </p:cNvSpPr>
          <p:nvPr/>
        </p:nvSpPr>
        <p:spPr bwMode="auto">
          <a:xfrm>
            <a:off x="235267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6" name="Freeform 74"/>
          <p:cNvSpPr>
            <a:spLocks/>
          </p:cNvSpPr>
          <p:nvPr/>
        </p:nvSpPr>
        <p:spPr bwMode="auto">
          <a:xfrm>
            <a:off x="2209800" y="2057400"/>
            <a:ext cx="149225" cy="900113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25" y="3"/>
              </a:cxn>
              <a:cxn ang="0">
                <a:pos x="13" y="14"/>
              </a:cxn>
              <a:cxn ang="0">
                <a:pos x="3" y="27"/>
              </a:cxn>
              <a:cxn ang="0">
                <a:pos x="0" y="43"/>
              </a:cxn>
              <a:cxn ang="0">
                <a:pos x="0" y="1373"/>
              </a:cxn>
              <a:cxn ang="0">
                <a:pos x="3" y="1389"/>
              </a:cxn>
              <a:cxn ang="0">
                <a:pos x="13" y="1402"/>
              </a:cxn>
              <a:cxn ang="0">
                <a:pos x="25" y="1413"/>
              </a:cxn>
              <a:cxn ang="0">
                <a:pos x="40" y="1415"/>
              </a:cxn>
              <a:cxn ang="0">
                <a:pos x="196" y="1415"/>
              </a:cxn>
              <a:cxn ang="0">
                <a:pos x="211" y="1413"/>
              </a:cxn>
              <a:cxn ang="0">
                <a:pos x="224" y="1402"/>
              </a:cxn>
              <a:cxn ang="0">
                <a:pos x="234" y="1389"/>
              </a:cxn>
              <a:cxn ang="0">
                <a:pos x="236" y="1373"/>
              </a:cxn>
              <a:cxn ang="0">
                <a:pos x="236" y="43"/>
              </a:cxn>
              <a:cxn ang="0">
                <a:pos x="234" y="27"/>
              </a:cxn>
              <a:cxn ang="0">
                <a:pos x="224" y="14"/>
              </a:cxn>
              <a:cxn ang="0">
                <a:pos x="211" y="3"/>
              </a:cxn>
              <a:cxn ang="0">
                <a:pos x="196" y="0"/>
              </a:cxn>
              <a:cxn ang="0">
                <a:pos x="40" y="0"/>
              </a:cxn>
            </a:cxnLst>
            <a:rect l="0" t="0" r="r" b="b"/>
            <a:pathLst>
              <a:path w="236" h="1415">
                <a:moveTo>
                  <a:pt x="40" y="0"/>
                </a:moveTo>
                <a:lnTo>
                  <a:pt x="25" y="3"/>
                </a:lnTo>
                <a:lnTo>
                  <a:pt x="13" y="14"/>
                </a:lnTo>
                <a:lnTo>
                  <a:pt x="3" y="27"/>
                </a:lnTo>
                <a:lnTo>
                  <a:pt x="0" y="43"/>
                </a:lnTo>
                <a:lnTo>
                  <a:pt x="0" y="1373"/>
                </a:lnTo>
                <a:lnTo>
                  <a:pt x="3" y="1389"/>
                </a:lnTo>
                <a:lnTo>
                  <a:pt x="13" y="1402"/>
                </a:lnTo>
                <a:lnTo>
                  <a:pt x="25" y="1413"/>
                </a:lnTo>
                <a:lnTo>
                  <a:pt x="40" y="1415"/>
                </a:lnTo>
                <a:lnTo>
                  <a:pt x="196" y="1415"/>
                </a:lnTo>
                <a:lnTo>
                  <a:pt x="211" y="1413"/>
                </a:lnTo>
                <a:lnTo>
                  <a:pt x="224" y="1402"/>
                </a:lnTo>
                <a:lnTo>
                  <a:pt x="234" y="1389"/>
                </a:lnTo>
                <a:lnTo>
                  <a:pt x="236" y="1373"/>
                </a:lnTo>
                <a:lnTo>
                  <a:pt x="236" y="43"/>
                </a:lnTo>
                <a:lnTo>
                  <a:pt x="234" y="27"/>
                </a:lnTo>
                <a:lnTo>
                  <a:pt x="224" y="14"/>
                </a:lnTo>
                <a:lnTo>
                  <a:pt x="211" y="3"/>
                </a:lnTo>
                <a:lnTo>
                  <a:pt x="196" y="0"/>
                </a:lnTo>
                <a:lnTo>
                  <a:pt x="40" y="0"/>
                </a:lnTo>
                <a:close/>
              </a:path>
            </a:pathLst>
          </a:custGeom>
          <a:solidFill>
            <a:srgbClr val="9696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7" name="Rectangle 75"/>
          <p:cNvSpPr>
            <a:spLocks noChangeArrowheads="1"/>
          </p:cNvSpPr>
          <p:nvPr/>
        </p:nvSpPr>
        <p:spPr bwMode="auto">
          <a:xfrm>
            <a:off x="220980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8" name="Rectangle 76"/>
          <p:cNvSpPr>
            <a:spLocks noChangeArrowheads="1"/>
          </p:cNvSpPr>
          <p:nvPr/>
        </p:nvSpPr>
        <p:spPr bwMode="auto">
          <a:xfrm>
            <a:off x="221932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09" name="Rectangle 77"/>
          <p:cNvSpPr>
            <a:spLocks noChangeArrowheads="1"/>
          </p:cNvSpPr>
          <p:nvPr/>
        </p:nvSpPr>
        <p:spPr bwMode="auto">
          <a:xfrm>
            <a:off x="222885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0" name="Rectangle 78"/>
          <p:cNvSpPr>
            <a:spLocks noChangeArrowheads="1"/>
          </p:cNvSpPr>
          <p:nvPr/>
        </p:nvSpPr>
        <p:spPr bwMode="auto">
          <a:xfrm>
            <a:off x="223837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1" name="Rectangle 79"/>
          <p:cNvSpPr>
            <a:spLocks noChangeArrowheads="1"/>
          </p:cNvSpPr>
          <p:nvPr/>
        </p:nvSpPr>
        <p:spPr bwMode="auto">
          <a:xfrm>
            <a:off x="2247900" y="2057400"/>
            <a:ext cx="11113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2" name="Rectangle 80"/>
          <p:cNvSpPr>
            <a:spLocks noChangeArrowheads="1"/>
          </p:cNvSpPr>
          <p:nvPr/>
        </p:nvSpPr>
        <p:spPr bwMode="auto">
          <a:xfrm>
            <a:off x="2259013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3" name="Rectangle 81"/>
          <p:cNvSpPr>
            <a:spLocks noChangeArrowheads="1"/>
          </p:cNvSpPr>
          <p:nvPr/>
        </p:nvSpPr>
        <p:spPr bwMode="auto">
          <a:xfrm>
            <a:off x="2268538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4" name="Rectangle 82"/>
          <p:cNvSpPr>
            <a:spLocks noChangeArrowheads="1"/>
          </p:cNvSpPr>
          <p:nvPr/>
        </p:nvSpPr>
        <p:spPr bwMode="auto">
          <a:xfrm>
            <a:off x="2278063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5" name="Rectangle 83"/>
          <p:cNvSpPr>
            <a:spLocks noChangeArrowheads="1"/>
          </p:cNvSpPr>
          <p:nvPr/>
        </p:nvSpPr>
        <p:spPr bwMode="auto">
          <a:xfrm>
            <a:off x="2287588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6" name="Rectangle 84"/>
          <p:cNvSpPr>
            <a:spLocks noChangeArrowheads="1"/>
          </p:cNvSpPr>
          <p:nvPr/>
        </p:nvSpPr>
        <p:spPr bwMode="auto">
          <a:xfrm>
            <a:off x="2297113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7" name="Rectangle 85"/>
          <p:cNvSpPr>
            <a:spLocks noChangeArrowheads="1"/>
          </p:cNvSpPr>
          <p:nvPr/>
        </p:nvSpPr>
        <p:spPr bwMode="auto">
          <a:xfrm>
            <a:off x="2306638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8" name="Rectangle 86"/>
          <p:cNvSpPr>
            <a:spLocks noChangeArrowheads="1"/>
          </p:cNvSpPr>
          <p:nvPr/>
        </p:nvSpPr>
        <p:spPr bwMode="auto">
          <a:xfrm>
            <a:off x="2316163" y="2057400"/>
            <a:ext cx="7937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19" name="Rectangle 87"/>
          <p:cNvSpPr>
            <a:spLocks noChangeArrowheads="1"/>
          </p:cNvSpPr>
          <p:nvPr/>
        </p:nvSpPr>
        <p:spPr bwMode="auto">
          <a:xfrm>
            <a:off x="232410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20" name="Rectangle 88"/>
          <p:cNvSpPr>
            <a:spLocks noChangeArrowheads="1"/>
          </p:cNvSpPr>
          <p:nvPr/>
        </p:nvSpPr>
        <p:spPr bwMode="auto">
          <a:xfrm>
            <a:off x="233362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21" name="Rectangle 89"/>
          <p:cNvSpPr>
            <a:spLocks noChangeArrowheads="1"/>
          </p:cNvSpPr>
          <p:nvPr/>
        </p:nvSpPr>
        <p:spPr bwMode="auto">
          <a:xfrm>
            <a:off x="2343150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22" name="Rectangle 90"/>
          <p:cNvSpPr>
            <a:spLocks noChangeArrowheads="1"/>
          </p:cNvSpPr>
          <p:nvPr/>
        </p:nvSpPr>
        <p:spPr bwMode="auto">
          <a:xfrm>
            <a:off x="2352675" y="2057400"/>
            <a:ext cx="9525" cy="903288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23" name="Rectangle 91"/>
          <p:cNvSpPr>
            <a:spLocks noChangeArrowheads="1"/>
          </p:cNvSpPr>
          <p:nvPr/>
        </p:nvSpPr>
        <p:spPr bwMode="auto">
          <a:xfrm>
            <a:off x="2209800" y="2057400"/>
            <a:ext cx="152400" cy="914400"/>
          </a:xfrm>
          <a:prstGeom prst="rect">
            <a:avLst/>
          </a:prstGeom>
          <a:gradFill rotWithShape="1">
            <a:gsLst>
              <a:gs pos="0">
                <a:srgbClr val="800000">
                  <a:gamma/>
                  <a:shade val="46275"/>
                  <a:invGamma/>
                </a:srgbClr>
              </a:gs>
              <a:gs pos="5000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24" name="Rectangle 92"/>
          <p:cNvSpPr>
            <a:spLocks noChangeArrowheads="1"/>
          </p:cNvSpPr>
          <p:nvPr/>
        </p:nvSpPr>
        <p:spPr bwMode="auto">
          <a:xfrm>
            <a:off x="4425950" y="2054225"/>
            <a:ext cx="152400" cy="914400"/>
          </a:xfrm>
          <a:prstGeom prst="rect">
            <a:avLst/>
          </a:prstGeom>
          <a:gradFill rotWithShape="1">
            <a:gsLst>
              <a:gs pos="0">
                <a:srgbClr val="800000">
                  <a:gamma/>
                  <a:shade val="46275"/>
                  <a:invGamma/>
                </a:srgbClr>
              </a:gs>
              <a:gs pos="5000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25" name="Freeform 93"/>
          <p:cNvSpPr>
            <a:spLocks/>
          </p:cNvSpPr>
          <p:nvPr/>
        </p:nvSpPr>
        <p:spPr bwMode="auto">
          <a:xfrm>
            <a:off x="4419600" y="2057400"/>
            <a:ext cx="160338" cy="909638"/>
          </a:xfrm>
          <a:custGeom>
            <a:avLst/>
            <a:gdLst/>
            <a:ahLst/>
            <a:cxnLst>
              <a:cxn ang="0">
                <a:pos x="30" y="6"/>
              </a:cxn>
              <a:cxn ang="0">
                <a:pos x="27" y="6"/>
              </a:cxn>
              <a:cxn ang="0">
                <a:pos x="15" y="14"/>
              </a:cxn>
              <a:cxn ang="0">
                <a:pos x="12" y="16"/>
              </a:cxn>
              <a:cxn ang="0">
                <a:pos x="5" y="30"/>
              </a:cxn>
              <a:cxn ang="0">
                <a:pos x="5" y="33"/>
              </a:cxn>
              <a:cxn ang="0">
                <a:pos x="0" y="51"/>
              </a:cxn>
              <a:cxn ang="0">
                <a:pos x="0" y="1381"/>
              </a:cxn>
              <a:cxn ang="0">
                <a:pos x="5" y="1397"/>
              </a:cxn>
              <a:cxn ang="0">
                <a:pos x="5" y="1399"/>
              </a:cxn>
              <a:cxn ang="0">
                <a:pos x="5" y="1402"/>
              </a:cxn>
              <a:cxn ang="0">
                <a:pos x="12" y="1415"/>
              </a:cxn>
              <a:cxn ang="0">
                <a:pos x="15" y="1418"/>
              </a:cxn>
              <a:cxn ang="0">
                <a:pos x="27" y="1429"/>
              </a:cxn>
              <a:cxn ang="0">
                <a:pos x="30" y="1429"/>
              </a:cxn>
              <a:cxn ang="0">
                <a:pos x="47" y="1432"/>
              </a:cxn>
              <a:cxn ang="0">
                <a:pos x="206" y="1432"/>
              </a:cxn>
              <a:cxn ang="0">
                <a:pos x="221" y="1429"/>
              </a:cxn>
              <a:cxn ang="0">
                <a:pos x="224" y="1429"/>
              </a:cxn>
              <a:cxn ang="0">
                <a:pos x="226" y="1429"/>
              </a:cxn>
              <a:cxn ang="0">
                <a:pos x="239" y="1418"/>
              </a:cxn>
              <a:cxn ang="0">
                <a:pos x="241" y="1415"/>
              </a:cxn>
              <a:cxn ang="0">
                <a:pos x="251" y="1402"/>
              </a:cxn>
              <a:cxn ang="0">
                <a:pos x="251" y="1399"/>
              </a:cxn>
              <a:cxn ang="0">
                <a:pos x="251" y="1397"/>
              </a:cxn>
              <a:cxn ang="0">
                <a:pos x="253" y="1381"/>
              </a:cxn>
              <a:cxn ang="0">
                <a:pos x="253" y="51"/>
              </a:cxn>
              <a:cxn ang="0">
                <a:pos x="251" y="33"/>
              </a:cxn>
              <a:cxn ang="0">
                <a:pos x="251" y="30"/>
              </a:cxn>
              <a:cxn ang="0">
                <a:pos x="241" y="16"/>
              </a:cxn>
              <a:cxn ang="0">
                <a:pos x="239" y="14"/>
              </a:cxn>
              <a:cxn ang="0">
                <a:pos x="226" y="6"/>
              </a:cxn>
              <a:cxn ang="0">
                <a:pos x="224" y="6"/>
              </a:cxn>
              <a:cxn ang="0">
                <a:pos x="221" y="6"/>
              </a:cxn>
              <a:cxn ang="0">
                <a:pos x="206" y="0"/>
              </a:cxn>
              <a:cxn ang="0">
                <a:pos x="47" y="0"/>
              </a:cxn>
              <a:cxn ang="0">
                <a:pos x="30" y="6"/>
              </a:cxn>
              <a:cxn ang="0">
                <a:pos x="50" y="16"/>
              </a:cxn>
              <a:cxn ang="0">
                <a:pos x="209" y="16"/>
              </a:cxn>
              <a:cxn ang="0">
                <a:pos x="219" y="19"/>
              </a:cxn>
              <a:cxn ang="0">
                <a:pos x="231" y="27"/>
              </a:cxn>
              <a:cxn ang="0">
                <a:pos x="236" y="38"/>
              </a:cxn>
              <a:cxn ang="0">
                <a:pos x="239" y="54"/>
              </a:cxn>
              <a:cxn ang="0">
                <a:pos x="239" y="1383"/>
              </a:cxn>
              <a:cxn ang="0">
                <a:pos x="236" y="1394"/>
              </a:cxn>
              <a:cxn ang="0">
                <a:pos x="231" y="1407"/>
              </a:cxn>
              <a:cxn ang="0">
                <a:pos x="219" y="1413"/>
              </a:cxn>
              <a:cxn ang="0">
                <a:pos x="209" y="1415"/>
              </a:cxn>
              <a:cxn ang="0">
                <a:pos x="50" y="1415"/>
              </a:cxn>
              <a:cxn ang="0">
                <a:pos x="35" y="1413"/>
              </a:cxn>
              <a:cxn ang="0">
                <a:pos x="25" y="1407"/>
              </a:cxn>
              <a:cxn ang="0">
                <a:pos x="17" y="1394"/>
              </a:cxn>
              <a:cxn ang="0">
                <a:pos x="15" y="1383"/>
              </a:cxn>
              <a:cxn ang="0">
                <a:pos x="15" y="54"/>
              </a:cxn>
              <a:cxn ang="0">
                <a:pos x="17" y="38"/>
              </a:cxn>
              <a:cxn ang="0">
                <a:pos x="25" y="27"/>
              </a:cxn>
              <a:cxn ang="0">
                <a:pos x="35" y="19"/>
              </a:cxn>
              <a:cxn ang="0">
                <a:pos x="50" y="16"/>
              </a:cxn>
              <a:cxn ang="0">
                <a:pos x="30" y="6"/>
              </a:cxn>
            </a:cxnLst>
            <a:rect l="0" t="0" r="r" b="b"/>
            <a:pathLst>
              <a:path w="253" h="1432">
                <a:moveTo>
                  <a:pt x="30" y="6"/>
                </a:moveTo>
                <a:lnTo>
                  <a:pt x="27" y="6"/>
                </a:lnTo>
                <a:lnTo>
                  <a:pt x="15" y="14"/>
                </a:lnTo>
                <a:lnTo>
                  <a:pt x="12" y="16"/>
                </a:lnTo>
                <a:lnTo>
                  <a:pt x="5" y="30"/>
                </a:lnTo>
                <a:lnTo>
                  <a:pt x="5" y="33"/>
                </a:lnTo>
                <a:lnTo>
                  <a:pt x="0" y="51"/>
                </a:lnTo>
                <a:lnTo>
                  <a:pt x="0" y="1381"/>
                </a:lnTo>
                <a:lnTo>
                  <a:pt x="5" y="1397"/>
                </a:lnTo>
                <a:lnTo>
                  <a:pt x="5" y="1399"/>
                </a:lnTo>
                <a:lnTo>
                  <a:pt x="5" y="1402"/>
                </a:lnTo>
                <a:lnTo>
                  <a:pt x="12" y="1415"/>
                </a:lnTo>
                <a:lnTo>
                  <a:pt x="15" y="1418"/>
                </a:lnTo>
                <a:lnTo>
                  <a:pt x="27" y="1429"/>
                </a:lnTo>
                <a:lnTo>
                  <a:pt x="30" y="1429"/>
                </a:lnTo>
                <a:lnTo>
                  <a:pt x="47" y="1432"/>
                </a:lnTo>
                <a:lnTo>
                  <a:pt x="206" y="1432"/>
                </a:lnTo>
                <a:lnTo>
                  <a:pt x="221" y="1429"/>
                </a:lnTo>
                <a:lnTo>
                  <a:pt x="224" y="1429"/>
                </a:lnTo>
                <a:lnTo>
                  <a:pt x="226" y="1429"/>
                </a:lnTo>
                <a:lnTo>
                  <a:pt x="239" y="1418"/>
                </a:lnTo>
                <a:lnTo>
                  <a:pt x="241" y="1415"/>
                </a:lnTo>
                <a:lnTo>
                  <a:pt x="251" y="1402"/>
                </a:lnTo>
                <a:lnTo>
                  <a:pt x="251" y="1399"/>
                </a:lnTo>
                <a:lnTo>
                  <a:pt x="251" y="1397"/>
                </a:lnTo>
                <a:lnTo>
                  <a:pt x="253" y="1381"/>
                </a:lnTo>
                <a:lnTo>
                  <a:pt x="253" y="51"/>
                </a:lnTo>
                <a:lnTo>
                  <a:pt x="251" y="33"/>
                </a:lnTo>
                <a:lnTo>
                  <a:pt x="251" y="30"/>
                </a:lnTo>
                <a:lnTo>
                  <a:pt x="241" y="16"/>
                </a:lnTo>
                <a:lnTo>
                  <a:pt x="239" y="14"/>
                </a:lnTo>
                <a:lnTo>
                  <a:pt x="226" y="6"/>
                </a:lnTo>
                <a:lnTo>
                  <a:pt x="224" y="6"/>
                </a:lnTo>
                <a:lnTo>
                  <a:pt x="221" y="6"/>
                </a:lnTo>
                <a:lnTo>
                  <a:pt x="206" y="0"/>
                </a:lnTo>
                <a:lnTo>
                  <a:pt x="47" y="0"/>
                </a:lnTo>
                <a:lnTo>
                  <a:pt x="30" y="6"/>
                </a:lnTo>
                <a:lnTo>
                  <a:pt x="50" y="16"/>
                </a:lnTo>
                <a:lnTo>
                  <a:pt x="209" y="16"/>
                </a:lnTo>
                <a:lnTo>
                  <a:pt x="219" y="19"/>
                </a:lnTo>
                <a:lnTo>
                  <a:pt x="231" y="27"/>
                </a:lnTo>
                <a:lnTo>
                  <a:pt x="236" y="38"/>
                </a:lnTo>
                <a:lnTo>
                  <a:pt x="239" y="54"/>
                </a:lnTo>
                <a:lnTo>
                  <a:pt x="239" y="1383"/>
                </a:lnTo>
                <a:lnTo>
                  <a:pt x="236" y="1394"/>
                </a:lnTo>
                <a:lnTo>
                  <a:pt x="231" y="1407"/>
                </a:lnTo>
                <a:lnTo>
                  <a:pt x="219" y="1413"/>
                </a:lnTo>
                <a:lnTo>
                  <a:pt x="209" y="1415"/>
                </a:lnTo>
                <a:lnTo>
                  <a:pt x="50" y="1415"/>
                </a:lnTo>
                <a:lnTo>
                  <a:pt x="35" y="1413"/>
                </a:lnTo>
                <a:lnTo>
                  <a:pt x="25" y="1407"/>
                </a:lnTo>
                <a:lnTo>
                  <a:pt x="17" y="1394"/>
                </a:lnTo>
                <a:lnTo>
                  <a:pt x="15" y="1383"/>
                </a:lnTo>
                <a:lnTo>
                  <a:pt x="15" y="54"/>
                </a:lnTo>
                <a:lnTo>
                  <a:pt x="17" y="38"/>
                </a:lnTo>
                <a:lnTo>
                  <a:pt x="25" y="27"/>
                </a:lnTo>
                <a:lnTo>
                  <a:pt x="35" y="19"/>
                </a:lnTo>
                <a:lnTo>
                  <a:pt x="50" y="16"/>
                </a:lnTo>
                <a:lnTo>
                  <a:pt x="30" y="6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6526" name="Rectangle 94"/>
          <p:cNvSpPr>
            <a:spLocks noChangeArrowheads="1"/>
          </p:cNvSpPr>
          <p:nvPr/>
        </p:nvSpPr>
        <p:spPr bwMode="auto">
          <a:xfrm>
            <a:off x="3419475" y="6477000"/>
            <a:ext cx="1381125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sz="1700" b="1">
                <a:solidFill>
                  <a:srgbClr val="000000"/>
                </a:solidFill>
              </a:rPr>
              <a:t>Transcription</a:t>
            </a:r>
            <a:endParaRPr lang="en-US" sz="1800"/>
          </a:p>
        </p:txBody>
      </p:sp>
      <p:sp>
        <p:nvSpPr>
          <p:cNvPr id="146527" name="Text Box 95"/>
          <p:cNvSpPr txBox="1">
            <a:spLocks noChangeArrowheads="1"/>
          </p:cNvSpPr>
          <p:nvPr/>
        </p:nvSpPr>
        <p:spPr bwMode="auto">
          <a:xfrm>
            <a:off x="6400800" y="2895600"/>
            <a:ext cx="84931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 b="1">
                <a:solidFill>
                  <a:schemeClr val="accent1"/>
                </a:solidFill>
              </a:rPr>
              <a:t>Ser473</a:t>
            </a:r>
          </a:p>
        </p:txBody>
      </p:sp>
      <p:sp>
        <p:nvSpPr>
          <p:cNvPr id="146528" name="Text Box 96"/>
          <p:cNvSpPr txBox="1">
            <a:spLocks noChangeArrowheads="1"/>
          </p:cNvSpPr>
          <p:nvPr/>
        </p:nvSpPr>
        <p:spPr bwMode="auto">
          <a:xfrm>
            <a:off x="4914900" y="2581275"/>
            <a:ext cx="84931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600" b="1">
                <a:solidFill>
                  <a:schemeClr val="accent1"/>
                </a:solidFill>
              </a:rPr>
              <a:t>Thr308</a:t>
            </a:r>
          </a:p>
        </p:txBody>
      </p:sp>
      <p:sp>
        <p:nvSpPr>
          <p:cNvPr id="146529" name="AutoShape 97"/>
          <p:cNvSpPr>
            <a:spLocks noChangeArrowheads="1"/>
          </p:cNvSpPr>
          <p:nvPr/>
        </p:nvSpPr>
        <p:spPr bwMode="auto">
          <a:xfrm>
            <a:off x="5638800" y="2543175"/>
            <a:ext cx="457200" cy="457200"/>
          </a:xfrm>
          <a:prstGeom prst="irregularSeal2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b="1"/>
              <a:t>p</a:t>
            </a:r>
          </a:p>
        </p:txBody>
      </p:sp>
      <p:sp>
        <p:nvSpPr>
          <p:cNvPr id="146530" name="Line 98"/>
          <p:cNvSpPr>
            <a:spLocks noChangeShapeType="1"/>
          </p:cNvSpPr>
          <p:nvPr/>
        </p:nvSpPr>
        <p:spPr bwMode="auto">
          <a:xfrm>
            <a:off x="3657600" y="3962400"/>
            <a:ext cx="542925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531" name="Line 99"/>
          <p:cNvSpPr>
            <a:spLocks noChangeShapeType="1"/>
          </p:cNvSpPr>
          <p:nvPr/>
        </p:nvSpPr>
        <p:spPr bwMode="auto">
          <a:xfrm flipV="1">
            <a:off x="4953000" y="3505200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532" name="Line 100"/>
          <p:cNvSpPr>
            <a:spLocks noChangeShapeType="1"/>
          </p:cNvSpPr>
          <p:nvPr/>
        </p:nvSpPr>
        <p:spPr bwMode="auto">
          <a:xfrm flipV="1">
            <a:off x="5505450" y="3200400"/>
            <a:ext cx="361950" cy="571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533" name="Line 101"/>
          <p:cNvSpPr>
            <a:spLocks noChangeShapeType="1"/>
          </p:cNvSpPr>
          <p:nvPr/>
        </p:nvSpPr>
        <p:spPr bwMode="auto">
          <a:xfrm flipH="1">
            <a:off x="6019800" y="4800600"/>
            <a:ext cx="76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534" name="Line 102"/>
          <p:cNvSpPr>
            <a:spLocks noChangeShapeType="1"/>
          </p:cNvSpPr>
          <p:nvPr/>
        </p:nvSpPr>
        <p:spPr bwMode="auto">
          <a:xfrm flipH="1">
            <a:off x="6019800" y="57912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46535" name="AutoShape 103"/>
          <p:cNvCxnSpPr>
            <a:cxnSpLocks noChangeShapeType="1"/>
          </p:cNvCxnSpPr>
          <p:nvPr/>
        </p:nvCxnSpPr>
        <p:spPr bwMode="auto">
          <a:xfrm rot="10800000" flipH="1">
            <a:off x="5486400" y="3276600"/>
            <a:ext cx="895350" cy="1352550"/>
          </a:xfrm>
          <a:prstGeom prst="bentConnector4">
            <a:avLst>
              <a:gd name="adj1" fmla="val -25532"/>
              <a:gd name="adj2" fmla="val -33569"/>
            </a:avLst>
          </a:prstGeom>
          <a:noFill/>
          <a:ln w="9525">
            <a:noFill/>
            <a:miter lim="800000"/>
            <a:headEnd/>
            <a:tailEnd type="triangle" w="med" len="med"/>
          </a:ln>
          <a:effectLst/>
        </p:spPr>
      </p:cxnSp>
      <p:sp>
        <p:nvSpPr>
          <p:cNvPr id="146536" name="Line 104"/>
          <p:cNvSpPr>
            <a:spLocks noChangeShapeType="1"/>
          </p:cNvSpPr>
          <p:nvPr/>
        </p:nvSpPr>
        <p:spPr bwMode="auto">
          <a:xfrm>
            <a:off x="3181350" y="5257800"/>
            <a:ext cx="5334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537" name="Line 105"/>
          <p:cNvSpPr>
            <a:spLocks noChangeShapeType="1"/>
          </p:cNvSpPr>
          <p:nvPr/>
        </p:nvSpPr>
        <p:spPr bwMode="auto">
          <a:xfrm flipH="1">
            <a:off x="2362200" y="5257800"/>
            <a:ext cx="304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538" name="Rectangle 106"/>
          <p:cNvSpPr>
            <a:spLocks noChangeArrowheads="1"/>
          </p:cNvSpPr>
          <p:nvPr/>
        </p:nvSpPr>
        <p:spPr bwMode="auto">
          <a:xfrm>
            <a:off x="3581400" y="2076450"/>
            <a:ext cx="152400" cy="914400"/>
          </a:xfrm>
          <a:prstGeom prst="rect">
            <a:avLst/>
          </a:prstGeom>
          <a:gradFill rotWithShape="1">
            <a:gsLst>
              <a:gs pos="0">
                <a:srgbClr val="800000">
                  <a:gamma/>
                  <a:shade val="46275"/>
                  <a:invGamma/>
                </a:srgbClr>
              </a:gs>
              <a:gs pos="50000">
                <a:srgbClr val="800000"/>
              </a:gs>
              <a:gs pos="100000">
                <a:srgbClr val="800000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39" name="Rectangle 107"/>
          <p:cNvSpPr>
            <a:spLocks noChangeArrowheads="1"/>
          </p:cNvSpPr>
          <p:nvPr/>
        </p:nvSpPr>
        <p:spPr bwMode="auto">
          <a:xfrm>
            <a:off x="2533650" y="2162175"/>
            <a:ext cx="76200" cy="762000"/>
          </a:xfrm>
          <a:prstGeom prst="rect">
            <a:avLst/>
          </a:prstGeom>
          <a:gradFill rotWithShape="1">
            <a:gsLst>
              <a:gs pos="0">
                <a:srgbClr val="0033CC"/>
              </a:gs>
              <a:gs pos="100000">
                <a:srgbClr val="0033CC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108"/>
          <p:cNvGrpSpPr>
            <a:grpSpLocks/>
          </p:cNvGrpSpPr>
          <p:nvPr/>
        </p:nvGrpSpPr>
        <p:grpSpPr bwMode="auto">
          <a:xfrm>
            <a:off x="2654300" y="4838700"/>
            <a:ext cx="609600" cy="609600"/>
            <a:chOff x="1650" y="3018"/>
            <a:chExt cx="384" cy="384"/>
          </a:xfrm>
        </p:grpSpPr>
        <p:sp>
          <p:nvSpPr>
            <p:cNvPr id="146541" name="AutoShape 109"/>
            <p:cNvSpPr>
              <a:spLocks noChangeArrowheads="1"/>
            </p:cNvSpPr>
            <p:nvPr/>
          </p:nvSpPr>
          <p:spPr bwMode="auto">
            <a:xfrm>
              <a:off x="1650" y="3018"/>
              <a:ext cx="384" cy="384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2" name="Rectangle 110"/>
            <p:cNvSpPr>
              <a:spLocks noChangeArrowheads="1"/>
            </p:cNvSpPr>
            <p:nvPr/>
          </p:nvSpPr>
          <p:spPr bwMode="auto">
            <a:xfrm>
              <a:off x="1674" y="3144"/>
              <a:ext cx="32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1500" b="1"/>
                <a:t>COX2</a:t>
              </a:r>
              <a:endParaRPr lang="en-US" sz="1800"/>
            </a:p>
          </p:txBody>
        </p:sp>
      </p:grpSp>
      <p:grpSp>
        <p:nvGrpSpPr>
          <p:cNvPr id="9" name="Group 111"/>
          <p:cNvGrpSpPr>
            <a:grpSpLocks/>
          </p:cNvGrpSpPr>
          <p:nvPr/>
        </p:nvGrpSpPr>
        <p:grpSpPr bwMode="auto">
          <a:xfrm>
            <a:off x="4933950" y="2943225"/>
            <a:ext cx="609600" cy="609600"/>
            <a:chOff x="3108" y="1854"/>
            <a:chExt cx="384" cy="384"/>
          </a:xfrm>
        </p:grpSpPr>
        <p:sp>
          <p:nvSpPr>
            <p:cNvPr id="146544" name="AutoShape 112"/>
            <p:cNvSpPr>
              <a:spLocks noChangeArrowheads="1"/>
            </p:cNvSpPr>
            <p:nvPr/>
          </p:nvSpPr>
          <p:spPr bwMode="auto">
            <a:xfrm>
              <a:off x="3108" y="1854"/>
              <a:ext cx="384" cy="384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66"/>
                </a:gs>
                <a:gs pos="100000">
                  <a:srgbClr val="993366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45" name="Rectangle 113"/>
            <p:cNvSpPr>
              <a:spLocks noChangeArrowheads="1"/>
            </p:cNvSpPr>
            <p:nvPr/>
          </p:nvSpPr>
          <p:spPr bwMode="auto">
            <a:xfrm>
              <a:off x="3144" y="1992"/>
              <a:ext cx="32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en-US" sz="1500" b="1"/>
                <a:t>PDK1</a:t>
              </a:r>
              <a:endParaRPr lang="en-US" sz="1800"/>
            </a:p>
          </p:txBody>
        </p:sp>
      </p:grpSp>
      <p:sp>
        <p:nvSpPr>
          <p:cNvPr id="146546" name="Rectangle 114"/>
          <p:cNvSpPr>
            <a:spLocks noChangeArrowheads="1"/>
          </p:cNvSpPr>
          <p:nvPr/>
        </p:nvSpPr>
        <p:spPr bwMode="auto">
          <a:xfrm>
            <a:off x="4391025" y="3848100"/>
            <a:ext cx="412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500" b="1"/>
              <a:t>PIP3</a:t>
            </a:r>
            <a:endParaRPr lang="en-US" sz="1800"/>
          </a:p>
        </p:txBody>
      </p:sp>
      <p:grpSp>
        <p:nvGrpSpPr>
          <p:cNvPr id="10" name="Group 115"/>
          <p:cNvGrpSpPr>
            <a:grpSpLocks/>
          </p:cNvGrpSpPr>
          <p:nvPr/>
        </p:nvGrpSpPr>
        <p:grpSpPr bwMode="auto">
          <a:xfrm>
            <a:off x="4267200" y="3257550"/>
            <a:ext cx="609600" cy="476250"/>
            <a:chOff x="2688" y="2052"/>
            <a:chExt cx="384" cy="300"/>
          </a:xfrm>
        </p:grpSpPr>
        <p:sp>
          <p:nvSpPr>
            <p:cNvPr id="146548" name="Line 116"/>
            <p:cNvSpPr>
              <a:spLocks noChangeShapeType="1"/>
            </p:cNvSpPr>
            <p:nvPr/>
          </p:nvSpPr>
          <p:spPr bwMode="auto">
            <a:xfrm>
              <a:off x="2880" y="2202"/>
              <a:ext cx="0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117"/>
            <p:cNvGrpSpPr>
              <a:grpSpLocks/>
            </p:cNvGrpSpPr>
            <p:nvPr/>
          </p:nvGrpSpPr>
          <p:grpSpPr bwMode="auto">
            <a:xfrm>
              <a:off x="2688" y="2052"/>
              <a:ext cx="384" cy="204"/>
              <a:chOff x="2688" y="2052"/>
              <a:chExt cx="384" cy="204"/>
            </a:xfrm>
          </p:grpSpPr>
          <p:sp>
            <p:nvSpPr>
              <p:cNvPr id="146550" name="Rectangle 118"/>
              <p:cNvSpPr>
                <a:spLocks noChangeArrowheads="1"/>
              </p:cNvSpPr>
              <p:nvPr/>
            </p:nvSpPr>
            <p:spPr bwMode="auto">
              <a:xfrm>
                <a:off x="2688" y="2052"/>
                <a:ext cx="384" cy="204"/>
              </a:xfrm>
              <a:prstGeom prst="rect">
                <a:avLst/>
              </a:prstGeom>
              <a:gradFill rotWithShape="1">
                <a:gsLst>
                  <a:gs pos="0">
                    <a:srgbClr val="FFFF00">
                      <a:gamma/>
                      <a:shade val="46275"/>
                      <a:invGamma/>
                    </a:srgbClr>
                  </a:gs>
                  <a:gs pos="50000">
                    <a:srgbClr val="FFFF00"/>
                  </a:gs>
                  <a:gs pos="100000">
                    <a:srgbClr val="FFFF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551" name="Rectangle 119"/>
              <p:cNvSpPr>
                <a:spLocks noChangeArrowheads="1"/>
              </p:cNvSpPr>
              <p:nvPr/>
            </p:nvSpPr>
            <p:spPr bwMode="auto">
              <a:xfrm>
                <a:off x="2720" y="2112"/>
                <a:ext cx="352" cy="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eaLnBrk="1" hangingPunct="1"/>
                <a:r>
                  <a:rPr lang="en-US" sz="1500" b="1"/>
                  <a:t>PTEN</a:t>
                </a:r>
                <a:endParaRPr lang="en-US" sz="1800"/>
              </a:p>
            </p:txBody>
          </p:sp>
        </p:grpSp>
        <p:sp>
          <p:nvSpPr>
            <p:cNvPr id="146552" name="Line 120"/>
            <p:cNvSpPr>
              <a:spLocks noChangeShapeType="1"/>
            </p:cNvSpPr>
            <p:nvPr/>
          </p:nvSpPr>
          <p:spPr bwMode="auto">
            <a:xfrm rot="-5400000">
              <a:off x="2880" y="2280"/>
              <a:ext cx="0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6553" name="Line 121"/>
          <p:cNvSpPr>
            <a:spLocks noChangeShapeType="1"/>
          </p:cNvSpPr>
          <p:nvPr/>
        </p:nvSpPr>
        <p:spPr bwMode="auto">
          <a:xfrm flipV="1">
            <a:off x="4924425" y="3581400"/>
            <a:ext cx="180975" cy="3238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6554" name="Line 122"/>
          <p:cNvSpPr>
            <a:spLocks noChangeShapeType="1"/>
          </p:cNvSpPr>
          <p:nvPr/>
        </p:nvSpPr>
        <p:spPr bwMode="auto">
          <a:xfrm flipH="1">
            <a:off x="4267200" y="3657600"/>
            <a:ext cx="15240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55" name="Line 123"/>
          <p:cNvSpPr>
            <a:spLocks noChangeShapeType="1"/>
          </p:cNvSpPr>
          <p:nvPr/>
        </p:nvSpPr>
        <p:spPr bwMode="auto">
          <a:xfrm flipH="1">
            <a:off x="4267200" y="4038600"/>
            <a:ext cx="91440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56" name="Line 124"/>
          <p:cNvSpPr>
            <a:spLocks noChangeShapeType="1"/>
          </p:cNvSpPr>
          <p:nvPr/>
        </p:nvSpPr>
        <p:spPr bwMode="auto">
          <a:xfrm rot="-5400000">
            <a:off x="6096000" y="401002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57" name="AutoShape 125"/>
          <p:cNvSpPr>
            <a:spLocks noChangeArrowheads="1"/>
          </p:cNvSpPr>
          <p:nvPr/>
        </p:nvSpPr>
        <p:spPr bwMode="auto">
          <a:xfrm>
            <a:off x="6172200" y="2667000"/>
            <a:ext cx="457200" cy="457200"/>
          </a:xfrm>
          <a:prstGeom prst="irregularSeal2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b="1"/>
              <a:t>p</a:t>
            </a:r>
          </a:p>
        </p:txBody>
      </p:sp>
      <p:sp>
        <p:nvSpPr>
          <p:cNvPr id="146558" name="Line 126"/>
          <p:cNvSpPr>
            <a:spLocks noChangeShapeType="1"/>
          </p:cNvSpPr>
          <p:nvPr/>
        </p:nvSpPr>
        <p:spPr bwMode="auto">
          <a:xfrm>
            <a:off x="3962400" y="57150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59" name="Text Box 127"/>
          <p:cNvSpPr txBox="1">
            <a:spLocks noChangeArrowheads="1"/>
          </p:cNvSpPr>
          <p:nvPr/>
        </p:nvSpPr>
        <p:spPr bwMode="auto">
          <a:xfrm>
            <a:off x="-298809" y="85183"/>
            <a:ext cx="9741617" cy="52322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AKT INVOLVED IN MULTIPLE T CELL FUNCTIONS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146560" name="AutoShape 128"/>
          <p:cNvSpPr>
            <a:spLocks noChangeArrowheads="1"/>
          </p:cNvSpPr>
          <p:nvPr/>
        </p:nvSpPr>
        <p:spPr bwMode="auto">
          <a:xfrm rot="10800000">
            <a:off x="2133600" y="1676400"/>
            <a:ext cx="304800" cy="4572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800000"/>
          </a:solidFill>
          <a:ln w="31877">
            <a:noFill/>
            <a:miter lim="800000"/>
            <a:headEnd/>
            <a:tailEnd/>
          </a:ln>
          <a:effectLst>
            <a:prstShdw prst="shdw17" dist="17961" dir="2700000">
              <a:srgbClr val="8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561" name="AutoShape 129"/>
          <p:cNvSpPr>
            <a:spLocks noChangeArrowheads="1"/>
          </p:cNvSpPr>
          <p:nvPr/>
        </p:nvSpPr>
        <p:spPr bwMode="auto">
          <a:xfrm rot="10800000">
            <a:off x="3505200" y="1676400"/>
            <a:ext cx="304800" cy="457200"/>
          </a:xfrm>
          <a:custGeom>
            <a:avLst/>
            <a:gdLst>
              <a:gd name="G0" fmla="+- 540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400"/>
              <a:gd name="G18" fmla="*/ 540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40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40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2700 w 21600"/>
              <a:gd name="T15" fmla="*/ 10800 h 21600"/>
              <a:gd name="T16" fmla="*/ 10800 w 21600"/>
              <a:gd name="T17" fmla="*/ 5400 h 21600"/>
              <a:gd name="T18" fmla="*/ 18900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800000"/>
          </a:solidFill>
          <a:ln w="31877">
            <a:noFill/>
            <a:miter lim="800000"/>
            <a:headEnd/>
            <a:tailEnd/>
          </a:ln>
          <a:effectLst>
            <a:prstShdw prst="shdw17" dist="17961" dir="2700000">
              <a:srgbClr val="800000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130"/>
          <p:cNvGrpSpPr>
            <a:grpSpLocks/>
          </p:cNvGrpSpPr>
          <p:nvPr/>
        </p:nvGrpSpPr>
        <p:grpSpPr bwMode="auto">
          <a:xfrm>
            <a:off x="2057400" y="762000"/>
            <a:ext cx="1790700" cy="1270000"/>
            <a:chOff x="1616" y="576"/>
            <a:chExt cx="552" cy="632"/>
          </a:xfrm>
        </p:grpSpPr>
        <p:sp>
          <p:nvSpPr>
            <p:cNvPr id="146563" name="Oval 131"/>
            <p:cNvSpPr>
              <a:spLocks noChangeArrowheads="1"/>
            </p:cNvSpPr>
            <p:nvPr/>
          </p:nvSpPr>
          <p:spPr bwMode="auto">
            <a:xfrm>
              <a:off x="1624" y="576"/>
              <a:ext cx="528" cy="576"/>
            </a:xfrm>
            <a:prstGeom prst="ellipse">
              <a:avLst/>
            </a:prstGeom>
            <a:solidFill>
              <a:srgbClr val="99CCFF"/>
            </a:solidFill>
            <a:ln w="31877">
              <a:noFill/>
              <a:round/>
              <a:headEnd/>
              <a:tailEnd/>
            </a:ln>
            <a:effectLst>
              <a:prstShdw prst="shdw17" dist="17961" dir="2700000">
                <a:srgbClr val="99CCFF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pPr algn="ctr"/>
              <a:r>
                <a:rPr lang="en-US" b="1"/>
                <a:t>APC</a:t>
              </a:r>
            </a:p>
          </p:txBody>
        </p:sp>
        <p:sp>
          <p:nvSpPr>
            <p:cNvPr id="146564" name="AutoShape 132"/>
            <p:cNvSpPr>
              <a:spLocks noChangeArrowheads="1"/>
            </p:cNvSpPr>
            <p:nvPr/>
          </p:nvSpPr>
          <p:spPr bwMode="auto">
            <a:xfrm rot="-4310929">
              <a:off x="1616" y="1016"/>
              <a:ext cx="192" cy="192"/>
            </a:xfrm>
            <a:prstGeom prst="moon">
              <a:avLst>
                <a:gd name="adj" fmla="val 87495"/>
              </a:avLst>
            </a:prstGeom>
            <a:solidFill>
              <a:schemeClr val="tx2"/>
            </a:solidFill>
            <a:ln w="31877">
              <a:noFill/>
              <a:miter lim="800000"/>
              <a:headEnd/>
              <a:tailEnd/>
            </a:ln>
            <a:effectLst>
              <a:prstShdw prst="shdw17" dist="17961" dir="2700000">
                <a:schemeClr val="tx2">
                  <a:gamma/>
                  <a:shade val="60000"/>
                  <a:invGamma/>
                </a:scheme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565" name="AutoShape 133"/>
            <p:cNvSpPr>
              <a:spLocks noChangeArrowheads="1"/>
            </p:cNvSpPr>
            <p:nvPr/>
          </p:nvSpPr>
          <p:spPr bwMode="auto">
            <a:xfrm rot="-6938354">
              <a:off x="1976" y="1016"/>
              <a:ext cx="192" cy="192"/>
            </a:xfrm>
            <a:prstGeom prst="moon">
              <a:avLst>
                <a:gd name="adj" fmla="val 87495"/>
              </a:avLst>
            </a:prstGeom>
            <a:solidFill>
              <a:srgbClr val="99CC00"/>
            </a:solidFill>
            <a:ln w="31877">
              <a:noFill/>
              <a:miter lim="800000"/>
              <a:headEnd/>
              <a:tailEnd/>
            </a:ln>
            <a:effectLst>
              <a:prstShdw prst="shdw17" dist="17961" dir="2700000">
                <a:srgbClr val="99CC00">
                  <a:gamma/>
                  <a:shade val="60000"/>
                  <a:invGamma/>
                </a:srgbClr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6566" name="Line 134"/>
          <p:cNvSpPr>
            <a:spLocks noChangeShapeType="1"/>
          </p:cNvSpPr>
          <p:nvPr/>
        </p:nvSpPr>
        <p:spPr bwMode="auto">
          <a:xfrm>
            <a:off x="2514600" y="3048000"/>
            <a:ext cx="533400" cy="609600"/>
          </a:xfrm>
          <a:prstGeom prst="line">
            <a:avLst/>
          </a:prstGeom>
          <a:noFill/>
          <a:ln w="31877">
            <a:solidFill>
              <a:schemeClr val="tx1"/>
            </a:solidFill>
            <a:round/>
            <a:headEnd/>
            <a:tailEnd type="stealth" w="lg" len="lg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en-US"/>
          </a:p>
        </p:txBody>
      </p:sp>
      <p:sp>
        <p:nvSpPr>
          <p:cNvPr id="146567" name="Line 135"/>
          <p:cNvSpPr>
            <a:spLocks noChangeShapeType="1"/>
          </p:cNvSpPr>
          <p:nvPr/>
        </p:nvSpPr>
        <p:spPr bwMode="auto">
          <a:xfrm flipH="1">
            <a:off x="3505200" y="3124200"/>
            <a:ext cx="304800" cy="533400"/>
          </a:xfrm>
          <a:prstGeom prst="line">
            <a:avLst/>
          </a:prstGeom>
          <a:noFill/>
          <a:ln w="31877">
            <a:solidFill>
              <a:schemeClr val="tx1"/>
            </a:solidFill>
            <a:round/>
            <a:headEnd/>
            <a:tailEnd type="stealth" w="lg" len="lg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endParaRPr lang="en-US"/>
          </a:p>
        </p:txBody>
      </p:sp>
      <p:sp>
        <p:nvSpPr>
          <p:cNvPr id="146568" name="Line 136"/>
          <p:cNvSpPr>
            <a:spLocks noChangeShapeType="1"/>
          </p:cNvSpPr>
          <p:nvPr/>
        </p:nvSpPr>
        <p:spPr bwMode="auto">
          <a:xfrm rot="-5400000">
            <a:off x="7645400" y="1127125"/>
            <a:ext cx="0" cy="228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569" name="Oval 137"/>
          <p:cNvSpPr>
            <a:spLocks noChangeArrowheads="1"/>
          </p:cNvSpPr>
          <p:nvPr/>
        </p:nvSpPr>
        <p:spPr bwMode="auto">
          <a:xfrm>
            <a:off x="4851400" y="2146300"/>
            <a:ext cx="2514600" cy="1600200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 type="none" w="lg" len="lg"/>
          </a:ln>
          <a:effectLst>
            <a:prstShdw prst="shdw17" dist="17961" dir="2700000">
              <a:schemeClr val="hlink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62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5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219325" y="1001894"/>
            <a:ext cx="6521966" cy="4410746"/>
            <a:chOff x="990600" y="1002268"/>
            <a:chExt cx="6521966" cy="4410746"/>
          </a:xfrm>
        </p:grpSpPr>
        <p:sp>
          <p:nvSpPr>
            <p:cNvPr id="2273" name="Text Box 225"/>
            <p:cNvSpPr txBox="1">
              <a:spLocks noChangeArrowheads="1"/>
            </p:cNvSpPr>
            <p:nvPr/>
          </p:nvSpPr>
          <p:spPr bwMode="auto">
            <a:xfrm>
              <a:off x="1219200" y="1712913"/>
              <a:ext cx="9364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b="1" dirty="0">
                  <a:latin typeface="Arial" pitchFamily="34" charset="0"/>
                  <a:cs typeface="Arial" pitchFamily="34" charset="0"/>
                </a:rPr>
                <a:t>GSK-3</a:t>
              </a:r>
              <a:r>
                <a:rPr lang="en-US" sz="1600" b="1" dirty="0">
                  <a:latin typeface="Symbol" pitchFamily="18" charset="2"/>
                  <a:cs typeface="Arial" pitchFamily="34" charset="0"/>
                </a:rPr>
                <a:t>b</a:t>
              </a:r>
            </a:p>
          </p:txBody>
        </p:sp>
        <p:sp>
          <p:nvSpPr>
            <p:cNvPr id="2262" name="Text Box 214"/>
            <p:cNvSpPr txBox="1">
              <a:spLocks noChangeArrowheads="1"/>
            </p:cNvSpPr>
            <p:nvPr/>
          </p:nvSpPr>
          <p:spPr bwMode="auto">
            <a:xfrm>
              <a:off x="2198688" y="2651125"/>
              <a:ext cx="395288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b="1">
                  <a:latin typeface="Arial" pitchFamily="34" charset="0"/>
                  <a:cs typeface="Arial" pitchFamily="34" charset="0"/>
                </a:rPr>
                <a:t>NS</a:t>
              </a:r>
            </a:p>
          </p:txBody>
        </p:sp>
        <p:sp>
          <p:nvSpPr>
            <p:cNvPr id="2263" name="Text Box 215"/>
            <p:cNvSpPr txBox="1">
              <a:spLocks noChangeArrowheads="1"/>
            </p:cNvSpPr>
            <p:nvPr/>
          </p:nvSpPr>
          <p:spPr bwMode="auto">
            <a:xfrm>
              <a:off x="3099920" y="2643188"/>
              <a:ext cx="4764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latin typeface="Arial" pitchFamily="34" charset="0"/>
                  <a:cs typeface="Arial" pitchFamily="34" charset="0"/>
                </a:rPr>
                <a:t>Act </a:t>
              </a:r>
            </a:p>
            <a:p>
              <a:pPr algn="ctr"/>
              <a:r>
                <a:rPr lang="en-US" sz="1200" b="1" dirty="0" err="1">
                  <a:latin typeface="Arial" pitchFamily="34" charset="0"/>
                  <a:cs typeface="Arial" pitchFamily="34" charset="0"/>
                </a:rPr>
                <a:t>LiCl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5" name="Text Box 217"/>
            <p:cNvSpPr txBox="1">
              <a:spLocks noChangeArrowheads="1"/>
            </p:cNvSpPr>
            <p:nvPr/>
          </p:nvSpPr>
          <p:spPr bwMode="auto">
            <a:xfrm>
              <a:off x="2674938" y="2643188"/>
              <a:ext cx="43152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b="1" dirty="0">
                  <a:latin typeface="Arial" pitchFamily="34" charset="0"/>
                  <a:cs typeface="Arial" pitchFamily="34" charset="0"/>
                </a:rPr>
                <a:t>Act</a:t>
              </a:r>
            </a:p>
          </p:txBody>
        </p:sp>
        <p:sp>
          <p:nvSpPr>
            <p:cNvPr id="2266" name="Text Box 218"/>
            <p:cNvSpPr txBox="1">
              <a:spLocks noChangeArrowheads="1"/>
            </p:cNvSpPr>
            <p:nvPr/>
          </p:nvSpPr>
          <p:spPr bwMode="auto">
            <a:xfrm>
              <a:off x="3719512" y="2625093"/>
              <a:ext cx="395288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b="1" dirty="0">
                  <a:latin typeface="Arial" pitchFamily="34" charset="0"/>
                  <a:cs typeface="Arial" pitchFamily="34" charset="0"/>
                </a:rPr>
                <a:t>NS</a:t>
              </a:r>
            </a:p>
          </p:txBody>
        </p:sp>
        <p:sp>
          <p:nvSpPr>
            <p:cNvPr id="2267" name="Text Box 219"/>
            <p:cNvSpPr txBox="1">
              <a:spLocks noChangeArrowheads="1"/>
            </p:cNvSpPr>
            <p:nvPr/>
          </p:nvSpPr>
          <p:spPr bwMode="auto">
            <a:xfrm>
              <a:off x="4627722" y="2620490"/>
              <a:ext cx="47641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latin typeface="Arial" pitchFamily="34" charset="0"/>
                  <a:cs typeface="Arial" pitchFamily="34" charset="0"/>
                </a:rPr>
                <a:t>Act </a:t>
              </a:r>
            </a:p>
            <a:p>
              <a:pPr algn="ctr"/>
              <a:r>
                <a:rPr lang="en-US" sz="1200" b="1" dirty="0" err="1">
                  <a:latin typeface="Arial" pitchFamily="34" charset="0"/>
                  <a:cs typeface="Arial" pitchFamily="34" charset="0"/>
                </a:rPr>
                <a:t>LiCl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9" name="Text Box 221"/>
            <p:cNvSpPr txBox="1">
              <a:spLocks noChangeArrowheads="1"/>
            </p:cNvSpPr>
            <p:nvPr/>
          </p:nvSpPr>
          <p:spPr bwMode="auto">
            <a:xfrm>
              <a:off x="4135049" y="2620962"/>
              <a:ext cx="4572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00" b="1" dirty="0">
                  <a:latin typeface="Arial" pitchFamily="34" charset="0"/>
                  <a:cs typeface="Arial" pitchFamily="34" charset="0"/>
                </a:rPr>
                <a:t>Act</a:t>
              </a:r>
            </a:p>
          </p:txBody>
        </p:sp>
        <p:pic>
          <p:nvPicPr>
            <p:cNvPr id="2274" name="Picture 226" descr="SM +ctl SIV+SIV-"/>
            <p:cNvPicPr>
              <a:picLocks noChangeAspect="1" noChangeArrowheads="1"/>
            </p:cNvPicPr>
            <p:nvPr/>
          </p:nvPicPr>
          <p:blipFill>
            <a:blip r:embed="rId2" cstate="print"/>
            <a:srcRect l="27863" t="25714" r="7027" b="63870"/>
            <a:stretch>
              <a:fillRect/>
            </a:stretch>
          </p:blipFill>
          <p:spPr bwMode="auto">
            <a:xfrm>
              <a:off x="2105025" y="1676400"/>
              <a:ext cx="3810000" cy="457200"/>
            </a:xfrm>
            <a:prstGeom prst="rect">
              <a:avLst/>
            </a:prstGeom>
            <a:noFill/>
          </p:spPr>
        </p:pic>
        <p:pic>
          <p:nvPicPr>
            <p:cNvPr id="2281" name="Picture 233" descr="SMSIV+-bactin2"/>
            <p:cNvPicPr>
              <a:picLocks noChangeAspect="1" noChangeArrowheads="1"/>
            </p:cNvPicPr>
            <p:nvPr/>
          </p:nvPicPr>
          <p:blipFill>
            <a:blip r:embed="rId3" cstate="print"/>
            <a:srcRect l="25258" t="55226" r="14839" b="37830"/>
            <a:stretch>
              <a:fillRect/>
            </a:stretch>
          </p:blipFill>
          <p:spPr bwMode="auto">
            <a:xfrm>
              <a:off x="2028825" y="2203450"/>
              <a:ext cx="3886200" cy="338138"/>
            </a:xfrm>
            <a:prstGeom prst="rect">
              <a:avLst/>
            </a:prstGeom>
            <a:noFill/>
          </p:spPr>
        </p:pic>
        <p:sp>
          <p:nvSpPr>
            <p:cNvPr id="2285" name="Text Box 237"/>
            <p:cNvSpPr txBox="1">
              <a:spLocks noChangeArrowheads="1"/>
            </p:cNvSpPr>
            <p:nvPr/>
          </p:nvSpPr>
          <p:spPr bwMode="auto">
            <a:xfrm>
              <a:off x="1285875" y="2189163"/>
              <a:ext cx="85792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b="1" dirty="0">
                  <a:latin typeface="Symbol" pitchFamily="18" charset="2"/>
                  <a:cs typeface="Arial" pitchFamily="34" charset="0"/>
                </a:rPr>
                <a:t>b</a:t>
              </a:r>
              <a:r>
                <a:rPr lang="en-US" sz="1600" b="1" dirty="0">
                  <a:latin typeface="Arial" pitchFamily="34" charset="0"/>
                  <a:cs typeface="Arial" pitchFamily="34" charset="0"/>
                </a:rPr>
                <a:t>-</a:t>
              </a:r>
              <a:r>
                <a:rPr lang="en-US" sz="1600" b="1" dirty="0" err="1">
                  <a:latin typeface="Arial" pitchFamily="34" charset="0"/>
                  <a:cs typeface="Arial" pitchFamily="34" charset="0"/>
                </a:rPr>
                <a:t>actin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27900" y="1002268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190336" y="1371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08934" y="1371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67000" y="1371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56840" y="1371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196303" y="1371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689018" y="1371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6</a:t>
              </a:r>
              <a:endParaRPr lang="en-US" dirty="0"/>
            </a:p>
          </p:txBody>
        </p:sp>
        <p:sp>
          <p:nvSpPr>
            <p:cNvPr id="54" name="Text Box 154"/>
            <p:cNvSpPr txBox="1">
              <a:spLocks noChangeArrowheads="1"/>
            </p:cNvSpPr>
            <p:nvPr/>
          </p:nvSpPr>
          <p:spPr bwMode="auto">
            <a:xfrm>
              <a:off x="990600" y="1143000"/>
              <a:ext cx="72327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latin typeface="Arial" pitchFamily="34" charset="0"/>
                  <a:cs typeface="Arial" pitchFamily="34" charset="0"/>
                </a:rPr>
                <a:t>SM</a:t>
              </a:r>
              <a:endParaRPr lang="en-US" sz="28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990600" y="2895600"/>
              <a:ext cx="4924425" cy="2517414"/>
              <a:chOff x="990600" y="3200400"/>
              <a:chExt cx="4924425" cy="2517414"/>
            </a:xfrm>
          </p:grpSpPr>
          <p:sp>
            <p:nvSpPr>
              <p:cNvPr id="2257" name="Text Box 209"/>
              <p:cNvSpPr txBox="1">
                <a:spLocks noChangeArrowheads="1"/>
              </p:cNvSpPr>
              <p:nvPr/>
            </p:nvSpPr>
            <p:spPr bwMode="auto">
              <a:xfrm>
                <a:off x="1219200" y="3740150"/>
                <a:ext cx="936475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GSK-3</a:t>
                </a:r>
                <a:r>
                  <a:rPr lang="en-US" sz="1600" b="1" dirty="0">
                    <a:latin typeface="Symbol" pitchFamily="18" charset="2"/>
                    <a:cs typeface="Arial" pitchFamily="34" charset="0"/>
                  </a:rPr>
                  <a:t>b</a:t>
                </a:r>
              </a:p>
            </p:txBody>
          </p:sp>
          <p:pic>
            <p:nvPicPr>
              <p:cNvPr id="2240" name="Picture 192" descr="RM SIVpos and neg +ctl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2785" t="15149" r="21870" b="75385"/>
              <a:stretch>
                <a:fillRect/>
              </a:stretch>
            </p:blipFill>
            <p:spPr bwMode="auto">
              <a:xfrm>
                <a:off x="2105025" y="3697287"/>
                <a:ext cx="3810000" cy="533400"/>
              </a:xfrm>
              <a:prstGeom prst="rect">
                <a:avLst/>
              </a:prstGeom>
              <a:noFill/>
            </p:spPr>
          </p:pic>
          <p:sp>
            <p:nvSpPr>
              <p:cNvPr id="2241" name="Text Box 193"/>
              <p:cNvSpPr txBox="1">
                <a:spLocks noChangeArrowheads="1"/>
              </p:cNvSpPr>
              <p:nvPr/>
            </p:nvSpPr>
            <p:spPr bwMode="auto">
              <a:xfrm>
                <a:off x="2593976" y="5317330"/>
                <a:ext cx="74732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SIV+</a:t>
                </a:r>
                <a:endParaRPr lang="en-US" sz="2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2" name="Text Box 194"/>
              <p:cNvSpPr txBox="1">
                <a:spLocks noChangeArrowheads="1"/>
              </p:cNvSpPr>
              <p:nvPr/>
            </p:nvSpPr>
            <p:spPr bwMode="auto">
              <a:xfrm>
                <a:off x="4019989" y="5317704"/>
                <a:ext cx="66902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SIV-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5" name="Text Box 197"/>
              <p:cNvSpPr txBox="1">
                <a:spLocks noChangeArrowheads="1"/>
              </p:cNvSpPr>
              <p:nvPr/>
            </p:nvSpPr>
            <p:spPr bwMode="auto">
              <a:xfrm>
                <a:off x="2219325" y="4740275"/>
                <a:ext cx="395288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Arial" pitchFamily="34" charset="0"/>
                    <a:cs typeface="Arial" pitchFamily="34" charset="0"/>
                  </a:rPr>
                  <a:t>NS</a:t>
                </a:r>
              </a:p>
            </p:txBody>
          </p:sp>
          <p:sp>
            <p:nvSpPr>
              <p:cNvPr id="2248" name="Text Box 200"/>
              <p:cNvSpPr txBox="1">
                <a:spLocks noChangeArrowheads="1"/>
              </p:cNvSpPr>
              <p:nvPr/>
            </p:nvSpPr>
            <p:spPr bwMode="auto">
              <a:xfrm>
                <a:off x="2638425" y="4740275"/>
                <a:ext cx="43152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Arial" pitchFamily="34" charset="0"/>
                    <a:cs typeface="Arial" pitchFamily="34" charset="0"/>
                  </a:rPr>
                  <a:t>Act</a:t>
                </a:r>
              </a:p>
            </p:txBody>
          </p:sp>
          <p:sp>
            <p:nvSpPr>
              <p:cNvPr id="2250" name="Text Box 202"/>
              <p:cNvSpPr txBox="1">
                <a:spLocks noChangeArrowheads="1"/>
              </p:cNvSpPr>
              <p:nvPr/>
            </p:nvSpPr>
            <p:spPr bwMode="auto">
              <a:xfrm>
                <a:off x="3659789" y="4764087"/>
                <a:ext cx="395288" cy="274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NS</a:t>
                </a:r>
              </a:p>
            </p:txBody>
          </p:sp>
          <p:sp>
            <p:nvSpPr>
              <p:cNvPr id="2253" name="Text Box 205"/>
              <p:cNvSpPr txBox="1">
                <a:spLocks noChangeArrowheads="1"/>
              </p:cNvSpPr>
              <p:nvPr/>
            </p:nvSpPr>
            <p:spPr bwMode="auto">
              <a:xfrm>
                <a:off x="4058526" y="4764087"/>
                <a:ext cx="43152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Act</a:t>
                </a:r>
              </a:p>
            </p:txBody>
          </p:sp>
          <p:sp>
            <p:nvSpPr>
              <p:cNvPr id="2255" name="Line 207"/>
              <p:cNvSpPr>
                <a:spLocks noChangeShapeType="1"/>
              </p:cNvSpPr>
              <p:nvPr/>
            </p:nvSpPr>
            <p:spPr bwMode="auto">
              <a:xfrm>
                <a:off x="2362200" y="5334000"/>
                <a:ext cx="11484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6" name="Line 208"/>
              <p:cNvSpPr>
                <a:spLocks noChangeShapeType="1"/>
              </p:cNvSpPr>
              <p:nvPr/>
            </p:nvSpPr>
            <p:spPr bwMode="auto">
              <a:xfrm>
                <a:off x="3659789" y="5334000"/>
                <a:ext cx="13532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6" name="Text Box 228"/>
              <p:cNvSpPr txBox="1">
                <a:spLocks noChangeArrowheads="1"/>
              </p:cNvSpPr>
              <p:nvPr/>
            </p:nvSpPr>
            <p:spPr bwMode="auto">
              <a:xfrm>
                <a:off x="3069953" y="4726831"/>
                <a:ext cx="4764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Act </a:t>
                </a:r>
              </a:p>
              <a:p>
                <a:pPr algn="ctr"/>
                <a:r>
                  <a:rPr lang="en-US" sz="1200" b="1" dirty="0" err="1">
                    <a:latin typeface="Arial" pitchFamily="34" charset="0"/>
                    <a:cs typeface="Arial" pitchFamily="34" charset="0"/>
                  </a:rPr>
                  <a:t>LiCl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8" name="Text Box 230"/>
              <p:cNvSpPr txBox="1">
                <a:spLocks noChangeArrowheads="1"/>
              </p:cNvSpPr>
              <p:nvPr/>
            </p:nvSpPr>
            <p:spPr bwMode="auto">
              <a:xfrm>
                <a:off x="4490054" y="4764087"/>
                <a:ext cx="476413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Act </a:t>
                </a:r>
              </a:p>
              <a:p>
                <a:pPr algn="ctr"/>
                <a:r>
                  <a:rPr lang="en-US" sz="1200" b="1" dirty="0" err="1">
                    <a:latin typeface="Arial" pitchFamily="34" charset="0"/>
                    <a:cs typeface="Arial" pitchFamily="34" charset="0"/>
                  </a:rPr>
                  <a:t>LiCl</a:t>
                </a:r>
                <a:endParaRPr lang="en-US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2280" name="Picture 232" descr="SIV+-bactin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5258" t="53490" r="16142" b="36095"/>
              <a:stretch>
                <a:fillRect/>
              </a:stretch>
            </p:blipFill>
            <p:spPr bwMode="auto">
              <a:xfrm>
                <a:off x="2105025" y="4306887"/>
                <a:ext cx="3810000" cy="457200"/>
              </a:xfrm>
              <a:prstGeom prst="rect">
                <a:avLst/>
              </a:prstGeom>
              <a:noFill/>
            </p:spPr>
          </p:pic>
          <p:sp>
            <p:nvSpPr>
              <p:cNvPr id="2284" name="Text Box 236"/>
              <p:cNvSpPr txBox="1">
                <a:spLocks noChangeArrowheads="1"/>
              </p:cNvSpPr>
              <p:nvPr/>
            </p:nvSpPr>
            <p:spPr bwMode="auto">
              <a:xfrm>
                <a:off x="1295400" y="4292600"/>
                <a:ext cx="85792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latin typeface="Symbol" pitchFamily="18" charset="2"/>
                    <a:cs typeface="Arial" pitchFamily="34" charset="0"/>
                  </a:rPr>
                  <a:t>b</a:t>
                </a: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-</a:t>
                </a:r>
                <a:r>
                  <a:rPr lang="en-US" sz="1600" b="1" dirty="0" err="1">
                    <a:latin typeface="Arial" pitchFamily="34" charset="0"/>
                    <a:cs typeface="Arial" pitchFamily="34" charset="0"/>
                  </a:rPr>
                  <a:t>actin</a:t>
                </a:r>
                <a:endParaRPr lang="en-US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190336" y="3420534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7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193951" y="3409653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9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2768293" y="3420534"/>
                <a:ext cx="301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8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3581400" y="3420534"/>
                <a:ext cx="418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10</a:t>
                </a:r>
                <a:endParaRPr lang="en-US" dirty="0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4114800" y="3420534"/>
                <a:ext cx="418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11</a:t>
                </a:r>
                <a:endParaRPr lang="en-US" dirty="0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4572000" y="3420534"/>
                <a:ext cx="4186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12</a:t>
                </a:r>
                <a:endParaRPr lang="en-US" dirty="0"/>
              </a:p>
            </p:txBody>
          </p:sp>
          <p:sp>
            <p:nvSpPr>
              <p:cNvPr id="55" name="Text Box 154"/>
              <p:cNvSpPr txBox="1">
                <a:spLocks noChangeArrowheads="1"/>
              </p:cNvSpPr>
              <p:nvPr/>
            </p:nvSpPr>
            <p:spPr bwMode="auto">
              <a:xfrm>
                <a:off x="990600" y="3200400"/>
                <a:ext cx="744114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 dirty="0" smtClean="0">
                    <a:latin typeface="Arial" pitchFamily="34" charset="0"/>
                    <a:cs typeface="Arial" pitchFamily="34" charset="0"/>
                  </a:rPr>
                  <a:t>RM</a:t>
                </a:r>
                <a:endParaRPr lang="en-US" sz="2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57" name="Picture 226" descr="SM +ctl SIV+SIV-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51187" t="25714" r="7027" b="63870"/>
            <a:stretch/>
          </p:blipFill>
          <p:spPr bwMode="auto">
            <a:xfrm>
              <a:off x="3124200" y="1685699"/>
              <a:ext cx="2445166" cy="447901"/>
            </a:xfrm>
            <a:prstGeom prst="rect">
              <a:avLst/>
            </a:prstGeom>
            <a:noFill/>
          </p:spPr>
        </p:pic>
        <p:pic>
          <p:nvPicPr>
            <p:cNvPr id="58" name="Picture 226" descr="SM +ctl SIV+SIV-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85097" t="25714" r="7027" b="63870"/>
            <a:stretch/>
          </p:blipFill>
          <p:spPr bwMode="auto">
            <a:xfrm>
              <a:off x="4643236" y="1685698"/>
              <a:ext cx="460899" cy="437721"/>
            </a:xfrm>
            <a:prstGeom prst="rect">
              <a:avLst/>
            </a:prstGeom>
            <a:noFill/>
          </p:spPr>
        </p:pic>
        <p:pic>
          <p:nvPicPr>
            <p:cNvPr id="59" name="Picture 233" descr="SMSIV+-bactin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47837" t="55226" r="14838" b="37830"/>
            <a:stretch/>
          </p:blipFill>
          <p:spPr bwMode="auto">
            <a:xfrm>
              <a:off x="3117192" y="2203450"/>
              <a:ext cx="2421414" cy="338138"/>
            </a:xfrm>
            <a:prstGeom prst="rect">
              <a:avLst/>
            </a:prstGeom>
            <a:noFill/>
          </p:spPr>
        </p:pic>
        <p:pic>
          <p:nvPicPr>
            <p:cNvPr id="61" name="Picture 192" descr="RM SIVpos and neg +ctl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38678" t="15149" r="21870" b="75385"/>
            <a:stretch/>
          </p:blipFill>
          <p:spPr bwMode="auto">
            <a:xfrm>
              <a:off x="3085704" y="3392487"/>
              <a:ext cx="2300288" cy="533400"/>
            </a:xfrm>
            <a:prstGeom prst="rect">
              <a:avLst/>
            </a:prstGeom>
            <a:noFill/>
          </p:spPr>
        </p:pic>
        <p:pic>
          <p:nvPicPr>
            <p:cNvPr id="62" name="Picture 192" descr="RM SIVpos and neg +ctl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71492" t="15149" r="21870" b="75385"/>
            <a:stretch/>
          </p:blipFill>
          <p:spPr bwMode="auto">
            <a:xfrm>
              <a:off x="4594540" y="3392487"/>
              <a:ext cx="387037" cy="533400"/>
            </a:xfrm>
            <a:prstGeom prst="rect">
              <a:avLst/>
            </a:prstGeom>
            <a:noFill/>
          </p:spPr>
        </p:pic>
        <p:pic>
          <p:nvPicPr>
            <p:cNvPr id="63" name="Picture 232" descr="SIV+-bactin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46664" t="53490" r="16142" b="36095"/>
            <a:stretch/>
          </p:blipFill>
          <p:spPr bwMode="auto">
            <a:xfrm>
              <a:off x="2987191" y="4002086"/>
              <a:ext cx="2418223" cy="442913"/>
            </a:xfrm>
            <a:prstGeom prst="rect">
              <a:avLst/>
            </a:prstGeom>
            <a:noFill/>
          </p:spPr>
        </p:pic>
        <p:sp>
          <p:nvSpPr>
            <p:cNvPr id="2" name="Rectangle 1"/>
            <p:cNvSpPr/>
            <p:nvPr/>
          </p:nvSpPr>
          <p:spPr>
            <a:xfrm>
              <a:off x="5070155" y="1584560"/>
              <a:ext cx="998421" cy="1040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990704" y="3351871"/>
              <a:ext cx="1165933" cy="12107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 Box 127"/>
          <p:cNvSpPr txBox="1">
            <a:spLocks noChangeArrowheads="1"/>
          </p:cNvSpPr>
          <p:nvPr/>
        </p:nvSpPr>
        <p:spPr bwMode="auto">
          <a:xfrm>
            <a:off x="-298809" y="346793"/>
            <a:ext cx="9741617" cy="52322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EXPRESSION OF GSK3b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0690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1" name="Text Box 95"/>
          <p:cNvSpPr txBox="1">
            <a:spLocks noChangeArrowheads="1"/>
          </p:cNvSpPr>
          <p:nvPr/>
        </p:nvSpPr>
        <p:spPr bwMode="auto">
          <a:xfrm>
            <a:off x="767715" y="3686175"/>
            <a:ext cx="11416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*pGSK-3</a:t>
            </a:r>
            <a:r>
              <a:rPr lang="en-US" sz="1600" b="1" dirty="0">
                <a:latin typeface="Symbol" pitchFamily="18" charset="2"/>
                <a:cs typeface="Arial" pitchFamily="34" charset="0"/>
              </a:rPr>
              <a:t>b</a:t>
            </a:r>
          </a:p>
        </p:txBody>
      </p:sp>
      <p:pic>
        <p:nvPicPr>
          <p:cNvPr id="4122" name="Picture 26" descr="SIV-RM bactin"/>
          <p:cNvPicPr>
            <a:picLocks noChangeAspect="1" noChangeArrowheads="1"/>
          </p:cNvPicPr>
          <p:nvPr/>
        </p:nvPicPr>
        <p:blipFill>
          <a:blip r:embed="rId2" cstate="print"/>
          <a:srcRect l="22653" t="41338" r="26884" b="46510"/>
          <a:stretch>
            <a:fillRect/>
          </a:stretch>
        </p:blipFill>
        <p:spPr bwMode="auto">
          <a:xfrm>
            <a:off x="4879340" y="4067175"/>
            <a:ext cx="3276600" cy="533400"/>
          </a:xfrm>
          <a:prstGeom prst="rect">
            <a:avLst/>
          </a:prstGeom>
          <a:noFill/>
        </p:spPr>
      </p:pic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5031740" y="4573588"/>
            <a:ext cx="3952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NS</a:t>
            </a: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7593884" y="4573588"/>
            <a:ext cx="4764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Act </a:t>
            </a:r>
          </a:p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LiCl</a:t>
            </a:r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7109704" y="4575175"/>
            <a:ext cx="4748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Act </a:t>
            </a:r>
          </a:p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LY</a:t>
            </a:r>
          </a:p>
        </p:txBody>
      </p:sp>
      <p:sp>
        <p:nvSpPr>
          <p:cNvPr id="4126" name="Text Box 30"/>
          <p:cNvSpPr txBox="1">
            <a:spLocks noChangeArrowheads="1"/>
          </p:cNvSpPr>
          <p:nvPr/>
        </p:nvSpPr>
        <p:spPr bwMode="auto">
          <a:xfrm>
            <a:off x="6650990" y="4573588"/>
            <a:ext cx="4315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Act</a:t>
            </a:r>
          </a:p>
        </p:txBody>
      </p:sp>
      <p:sp>
        <p:nvSpPr>
          <p:cNvPr id="4127" name="Text Box 31"/>
          <p:cNvSpPr txBox="1">
            <a:spLocks noChangeArrowheads="1"/>
          </p:cNvSpPr>
          <p:nvPr/>
        </p:nvSpPr>
        <p:spPr bwMode="auto">
          <a:xfrm>
            <a:off x="6046153" y="4575175"/>
            <a:ext cx="4764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LiCl</a:t>
            </a:r>
          </a:p>
        </p:txBody>
      </p:sp>
      <p:sp>
        <p:nvSpPr>
          <p:cNvPr id="4128" name="Text Box 32"/>
          <p:cNvSpPr txBox="1">
            <a:spLocks noChangeArrowheads="1"/>
          </p:cNvSpPr>
          <p:nvPr/>
        </p:nvSpPr>
        <p:spPr bwMode="auto">
          <a:xfrm>
            <a:off x="5622290" y="4575175"/>
            <a:ext cx="3677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LY</a:t>
            </a:r>
          </a:p>
        </p:txBody>
      </p:sp>
      <p:sp>
        <p:nvSpPr>
          <p:cNvPr id="4133" name="Text Box 37"/>
          <p:cNvSpPr txBox="1">
            <a:spLocks noChangeArrowheads="1"/>
          </p:cNvSpPr>
          <p:nvPr/>
        </p:nvSpPr>
        <p:spPr bwMode="auto">
          <a:xfrm>
            <a:off x="6269990" y="4911725"/>
            <a:ext cx="73956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SIV- </a:t>
            </a:r>
          </a:p>
        </p:txBody>
      </p:sp>
      <p:pic>
        <p:nvPicPr>
          <p:cNvPr id="4193" name="Picture 97" descr="SIV+RM GSK"/>
          <p:cNvPicPr>
            <a:picLocks noChangeAspect="1" noChangeArrowheads="1"/>
          </p:cNvPicPr>
          <p:nvPr/>
        </p:nvPicPr>
        <p:blipFill>
          <a:blip r:embed="rId3" cstate="print"/>
          <a:srcRect l="22308" t="46790" r="23860" b="45386"/>
          <a:stretch>
            <a:fillRect/>
          </a:stretch>
        </p:blipFill>
        <p:spPr bwMode="auto">
          <a:xfrm>
            <a:off x="1831340" y="3720042"/>
            <a:ext cx="3048000" cy="304800"/>
          </a:xfrm>
          <a:prstGeom prst="rect">
            <a:avLst/>
          </a:prstGeom>
          <a:noFill/>
        </p:spPr>
      </p:pic>
      <p:sp>
        <p:nvSpPr>
          <p:cNvPr id="4194" name="Text Box 98"/>
          <p:cNvSpPr txBox="1">
            <a:spLocks noChangeArrowheads="1"/>
          </p:cNvSpPr>
          <p:nvPr/>
        </p:nvSpPr>
        <p:spPr bwMode="auto">
          <a:xfrm>
            <a:off x="1062990" y="4114800"/>
            <a:ext cx="8579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>
                <a:latin typeface="Symbol" pitchFamily="18" charset="2"/>
                <a:cs typeface="Arial" pitchFamily="34" charset="0"/>
              </a:rPr>
              <a:t>b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1600" b="1" dirty="0" err="1">
                <a:latin typeface="Arial" pitchFamily="34" charset="0"/>
                <a:cs typeface="Arial" pitchFamily="34" charset="0"/>
              </a:rPr>
              <a:t>actin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5" name="Picture 99" descr="SIV+RM bactin"/>
          <p:cNvPicPr>
            <a:picLocks noChangeAspect="1" noChangeArrowheads="1"/>
          </p:cNvPicPr>
          <p:nvPr/>
        </p:nvPicPr>
        <p:blipFill>
          <a:blip r:embed="rId4" cstate="print"/>
          <a:srcRect l="22510" t="50018" r="26559" b="37830"/>
          <a:stretch>
            <a:fillRect/>
          </a:stretch>
        </p:blipFill>
        <p:spPr bwMode="auto">
          <a:xfrm>
            <a:off x="1831340" y="4067175"/>
            <a:ext cx="3048000" cy="484188"/>
          </a:xfrm>
          <a:prstGeom prst="rect">
            <a:avLst/>
          </a:prstGeom>
          <a:noFill/>
        </p:spPr>
      </p:pic>
      <p:sp>
        <p:nvSpPr>
          <p:cNvPr id="4196" name="Text Box 100"/>
          <p:cNvSpPr txBox="1">
            <a:spLocks noChangeArrowheads="1"/>
          </p:cNvSpPr>
          <p:nvPr/>
        </p:nvSpPr>
        <p:spPr bwMode="auto">
          <a:xfrm>
            <a:off x="1907540" y="4572000"/>
            <a:ext cx="3952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NS</a:t>
            </a:r>
          </a:p>
        </p:txBody>
      </p:sp>
      <p:sp>
        <p:nvSpPr>
          <p:cNvPr id="4197" name="Text Box 101"/>
          <p:cNvSpPr txBox="1">
            <a:spLocks noChangeArrowheads="1"/>
          </p:cNvSpPr>
          <p:nvPr/>
        </p:nvSpPr>
        <p:spPr bwMode="auto">
          <a:xfrm>
            <a:off x="4317284" y="4573588"/>
            <a:ext cx="4764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Act </a:t>
            </a:r>
          </a:p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LiCl</a:t>
            </a:r>
          </a:p>
        </p:txBody>
      </p:sp>
      <p:sp>
        <p:nvSpPr>
          <p:cNvPr id="4198" name="Text Box 102"/>
          <p:cNvSpPr txBox="1">
            <a:spLocks noChangeArrowheads="1"/>
          </p:cNvSpPr>
          <p:nvPr/>
        </p:nvSpPr>
        <p:spPr bwMode="auto">
          <a:xfrm>
            <a:off x="3796592" y="4573588"/>
            <a:ext cx="4748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Act </a:t>
            </a:r>
          </a:p>
          <a:p>
            <a:pPr algn="ctr"/>
            <a:r>
              <a:rPr lang="en-US" sz="1200" b="1">
                <a:latin typeface="Arial" pitchFamily="34" charset="0"/>
                <a:cs typeface="Arial" pitchFamily="34" charset="0"/>
              </a:rPr>
              <a:t>LY</a:t>
            </a:r>
          </a:p>
        </p:txBody>
      </p:sp>
      <p:sp>
        <p:nvSpPr>
          <p:cNvPr id="4199" name="Text Box 103"/>
          <p:cNvSpPr txBox="1">
            <a:spLocks noChangeArrowheads="1"/>
          </p:cNvSpPr>
          <p:nvPr/>
        </p:nvSpPr>
        <p:spPr bwMode="auto">
          <a:xfrm>
            <a:off x="3380740" y="4572000"/>
            <a:ext cx="4315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Act</a:t>
            </a:r>
          </a:p>
        </p:txBody>
      </p:sp>
      <p:sp>
        <p:nvSpPr>
          <p:cNvPr id="4200" name="Text Box 104"/>
          <p:cNvSpPr txBox="1">
            <a:spLocks noChangeArrowheads="1"/>
          </p:cNvSpPr>
          <p:nvPr/>
        </p:nvSpPr>
        <p:spPr bwMode="auto">
          <a:xfrm>
            <a:off x="2898140" y="4573588"/>
            <a:ext cx="4764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LiCl</a:t>
            </a:r>
          </a:p>
        </p:txBody>
      </p:sp>
      <p:sp>
        <p:nvSpPr>
          <p:cNvPr id="4201" name="Text Box 105"/>
          <p:cNvSpPr txBox="1">
            <a:spLocks noChangeArrowheads="1"/>
          </p:cNvSpPr>
          <p:nvPr/>
        </p:nvSpPr>
        <p:spPr bwMode="auto">
          <a:xfrm>
            <a:off x="2440940" y="4573588"/>
            <a:ext cx="3677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latin typeface="Arial" pitchFamily="34" charset="0"/>
                <a:cs typeface="Arial" pitchFamily="34" charset="0"/>
              </a:rPr>
              <a:t>LY</a:t>
            </a:r>
          </a:p>
        </p:txBody>
      </p:sp>
      <p:sp>
        <p:nvSpPr>
          <p:cNvPr id="4245" name="Line 149"/>
          <p:cNvSpPr>
            <a:spLocks noChangeShapeType="1"/>
          </p:cNvSpPr>
          <p:nvPr/>
        </p:nvSpPr>
        <p:spPr bwMode="auto">
          <a:xfrm>
            <a:off x="1872615" y="4981575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246" name="Line 150"/>
          <p:cNvSpPr>
            <a:spLocks noChangeShapeType="1"/>
          </p:cNvSpPr>
          <p:nvPr/>
        </p:nvSpPr>
        <p:spPr bwMode="auto">
          <a:xfrm>
            <a:off x="4955540" y="4981575"/>
            <a:ext cx="312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4248" name="Text Box 152"/>
          <p:cNvSpPr txBox="1">
            <a:spLocks noChangeArrowheads="1"/>
          </p:cNvSpPr>
          <p:nvPr/>
        </p:nvSpPr>
        <p:spPr bwMode="auto">
          <a:xfrm>
            <a:off x="2920365" y="4914900"/>
            <a:ext cx="7473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SIV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+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34" name="Text Box 38"/>
          <p:cNvSpPr txBox="1">
            <a:spLocks noChangeArrowheads="1"/>
          </p:cNvSpPr>
          <p:nvPr/>
        </p:nvSpPr>
        <p:spPr bwMode="auto">
          <a:xfrm>
            <a:off x="762000" y="2057400"/>
            <a:ext cx="11416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*pGSK-3</a:t>
            </a:r>
            <a:r>
              <a:rPr lang="en-US" sz="1600" b="1" dirty="0">
                <a:latin typeface="Symbol" pitchFamily="18" charset="2"/>
                <a:cs typeface="Arial" pitchFamily="34" charset="0"/>
              </a:rPr>
              <a:t>b</a:t>
            </a:r>
          </a:p>
        </p:txBody>
      </p:sp>
      <p:sp>
        <p:nvSpPr>
          <p:cNvPr id="4135" name="Text Box 39"/>
          <p:cNvSpPr txBox="1">
            <a:spLocks noChangeArrowheads="1"/>
          </p:cNvSpPr>
          <p:nvPr/>
        </p:nvSpPr>
        <p:spPr bwMode="auto">
          <a:xfrm>
            <a:off x="1038860" y="2524125"/>
            <a:ext cx="8579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>
                <a:latin typeface="Symbol" pitchFamily="18" charset="2"/>
                <a:cs typeface="Arial" pitchFamily="34" charset="0"/>
              </a:rPr>
              <a:t>b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sz="1600" b="1" dirty="0" err="1">
                <a:latin typeface="Arial" pitchFamily="34" charset="0"/>
                <a:cs typeface="Arial" pitchFamily="34" charset="0"/>
              </a:rPr>
              <a:t>actin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36" name="Picture 40" descr="SIV+SM GSK"/>
          <p:cNvPicPr>
            <a:picLocks noChangeAspect="1" noChangeArrowheads="1"/>
          </p:cNvPicPr>
          <p:nvPr/>
        </p:nvPicPr>
        <p:blipFill>
          <a:blip r:embed="rId5" cstate="print"/>
          <a:srcRect l="24007" t="33875" r="25258" b="56926"/>
          <a:stretch>
            <a:fillRect/>
          </a:stretch>
        </p:blipFill>
        <p:spPr bwMode="auto">
          <a:xfrm>
            <a:off x="1831340" y="1981200"/>
            <a:ext cx="3121025" cy="427038"/>
          </a:xfrm>
          <a:prstGeom prst="rect">
            <a:avLst/>
          </a:prstGeom>
          <a:noFill/>
        </p:spPr>
      </p:pic>
      <p:pic>
        <p:nvPicPr>
          <p:cNvPr id="4137" name="Picture 41" descr="SIV+SM bactin"/>
          <p:cNvPicPr>
            <a:picLocks noChangeAspect="1" noChangeArrowheads="1"/>
          </p:cNvPicPr>
          <p:nvPr/>
        </p:nvPicPr>
        <p:blipFill>
          <a:blip r:embed="rId6" cstate="print"/>
          <a:srcRect l="21352" t="50018" r="27708" b="42592"/>
          <a:stretch>
            <a:fillRect/>
          </a:stretch>
        </p:blipFill>
        <p:spPr bwMode="auto">
          <a:xfrm>
            <a:off x="1821815" y="2533650"/>
            <a:ext cx="3133725" cy="342900"/>
          </a:xfrm>
          <a:prstGeom prst="rect">
            <a:avLst/>
          </a:prstGeom>
          <a:noFill/>
        </p:spPr>
      </p:pic>
      <p:pic>
        <p:nvPicPr>
          <p:cNvPr id="4106" name="Picture 10" descr="SIV-SM GSK"/>
          <p:cNvPicPr>
            <a:picLocks noChangeAspect="1" noChangeArrowheads="1"/>
          </p:cNvPicPr>
          <p:nvPr/>
        </p:nvPicPr>
        <p:blipFill>
          <a:blip r:embed="rId7" cstate="print"/>
          <a:srcRect l="20049" t="39603" r="29164" b="49982"/>
          <a:stretch>
            <a:fillRect/>
          </a:stretch>
        </p:blipFill>
        <p:spPr bwMode="auto">
          <a:xfrm>
            <a:off x="5031740" y="1981200"/>
            <a:ext cx="3200400" cy="434975"/>
          </a:xfrm>
          <a:prstGeom prst="rect">
            <a:avLst/>
          </a:prstGeom>
          <a:noFill/>
        </p:spPr>
      </p:pic>
      <p:pic>
        <p:nvPicPr>
          <p:cNvPr id="4107" name="Picture 11" descr="SIV-SM bactin"/>
          <p:cNvPicPr>
            <a:picLocks noChangeAspect="1" noChangeArrowheads="1"/>
          </p:cNvPicPr>
          <p:nvPr/>
        </p:nvPicPr>
        <p:blipFill>
          <a:blip r:embed="rId8" cstate="print"/>
          <a:srcRect l="17413" t="37733" r="29195" b="55229"/>
          <a:stretch>
            <a:fillRect/>
          </a:stretch>
        </p:blipFill>
        <p:spPr bwMode="auto">
          <a:xfrm>
            <a:off x="5036503" y="2557463"/>
            <a:ext cx="3200400" cy="304800"/>
          </a:xfrm>
          <a:prstGeom prst="rect">
            <a:avLst/>
          </a:prstGeom>
          <a:noFill/>
        </p:spPr>
      </p:pic>
      <p:sp>
        <p:nvSpPr>
          <p:cNvPr id="4250" name="Text Box 154"/>
          <p:cNvSpPr txBox="1">
            <a:spLocks noChangeArrowheads="1"/>
          </p:cNvSpPr>
          <p:nvPr/>
        </p:nvSpPr>
        <p:spPr bwMode="auto">
          <a:xfrm>
            <a:off x="805815" y="1447800"/>
            <a:ext cx="7232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 Box 154"/>
          <p:cNvSpPr txBox="1">
            <a:spLocks noChangeArrowheads="1"/>
          </p:cNvSpPr>
          <p:nvPr/>
        </p:nvSpPr>
        <p:spPr bwMode="auto">
          <a:xfrm>
            <a:off x="805815" y="3124200"/>
            <a:ext cx="7441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12244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946108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488908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03308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936708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136444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393908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669844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88865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6149622" y="16880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179732" y="16880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6660444" y="16880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713132" y="16880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81940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236220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27660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381000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17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5009736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</a:t>
            </a:r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426720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5543136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6022914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21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7053024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23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533736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22</a:t>
            </a:r>
            <a:endParaRPr lang="en-US" dirty="0"/>
          </a:p>
        </p:txBody>
      </p:sp>
      <p:pic>
        <p:nvPicPr>
          <p:cNvPr id="66" name="Picture 25" descr="SIV-RM GSK"/>
          <p:cNvPicPr>
            <a:picLocks noChangeAspect="1" noChangeArrowheads="1"/>
          </p:cNvPicPr>
          <p:nvPr/>
        </p:nvPicPr>
        <p:blipFill>
          <a:blip r:embed="rId9" cstate="print"/>
          <a:srcRect l="22653" t="47847" r="27989" b="44774"/>
          <a:stretch>
            <a:fillRect/>
          </a:stretch>
        </p:blipFill>
        <p:spPr bwMode="auto">
          <a:xfrm>
            <a:off x="4953000" y="3733800"/>
            <a:ext cx="3200400" cy="323850"/>
          </a:xfrm>
          <a:prstGeom prst="rect">
            <a:avLst/>
          </a:prstGeom>
          <a:noFill/>
        </p:spPr>
      </p:pic>
      <p:sp>
        <p:nvSpPr>
          <p:cNvPr id="72" name="TextBox 71"/>
          <p:cNvSpPr txBox="1"/>
          <p:nvPr/>
        </p:nvSpPr>
        <p:spPr>
          <a:xfrm>
            <a:off x="762000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24</a:t>
            </a:r>
            <a:endParaRPr lang="en-US" dirty="0"/>
          </a:p>
        </p:txBody>
      </p:sp>
      <p:sp>
        <p:nvSpPr>
          <p:cNvPr id="65" name="Text Box 127"/>
          <p:cNvSpPr txBox="1">
            <a:spLocks noChangeArrowheads="1"/>
          </p:cNvSpPr>
          <p:nvPr/>
        </p:nvSpPr>
        <p:spPr bwMode="auto">
          <a:xfrm>
            <a:off x="-298809" y="608403"/>
            <a:ext cx="9741617" cy="52322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PHOSPHORYLATION OF GSK3b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1602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497404"/>
              </p:ext>
            </p:extLst>
          </p:nvPr>
        </p:nvGraphicFramePr>
        <p:xfrm>
          <a:off x="1323735" y="1844511"/>
          <a:ext cx="6350611" cy="3454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4639463" y="2364245"/>
            <a:ext cx="508471" cy="0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499041" y="1963060"/>
            <a:ext cx="838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p&lt;0,001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8" name="Text Box 127"/>
          <p:cNvSpPr txBox="1">
            <a:spLocks noChangeArrowheads="1"/>
          </p:cNvSpPr>
          <p:nvPr/>
        </p:nvSpPr>
        <p:spPr bwMode="auto">
          <a:xfrm>
            <a:off x="1219200" y="183093"/>
            <a:ext cx="6000155" cy="1077218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FRACTION OF CD4+ T CELLS EXPRESSING </a:t>
            </a:r>
            <a:r>
              <a:rPr lang="en-US" sz="3200" b="1" dirty="0" err="1" smtClean="0">
                <a:solidFill>
                  <a:schemeClr val="tx2"/>
                </a:solidFill>
                <a:latin typeface="Arial"/>
                <a:cs typeface="Arial"/>
              </a:rPr>
              <a:t>pAKT</a:t>
            </a:r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endParaRPr lang="en-US" sz="32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6522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210449"/>
              </p:ext>
            </p:extLst>
          </p:nvPr>
        </p:nvGraphicFramePr>
        <p:xfrm>
          <a:off x="254146" y="2145880"/>
          <a:ext cx="5257800" cy="318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4279514"/>
              </p:ext>
            </p:extLst>
          </p:nvPr>
        </p:nvGraphicFramePr>
        <p:xfrm>
          <a:off x="4410729" y="2184204"/>
          <a:ext cx="5232400" cy="314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1450716" y="3877362"/>
            <a:ext cx="278773" cy="0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21132" y="3573969"/>
            <a:ext cx="838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p&lt;0,005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656885" y="3066170"/>
            <a:ext cx="278773" cy="0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27301" y="2738116"/>
            <a:ext cx="8386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p&lt;0,005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0" name="Text Box 127"/>
          <p:cNvSpPr txBox="1">
            <a:spLocks noChangeArrowheads="1"/>
          </p:cNvSpPr>
          <p:nvPr/>
        </p:nvSpPr>
        <p:spPr bwMode="auto">
          <a:xfrm>
            <a:off x="1270000" y="487893"/>
            <a:ext cx="6749455" cy="1077218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EFFECT OF ACTIVATION ON </a:t>
            </a:r>
            <a:r>
              <a:rPr lang="en-US" sz="3200" b="1" dirty="0" err="1" smtClean="0">
                <a:solidFill>
                  <a:schemeClr val="tx2"/>
                </a:solidFill>
                <a:latin typeface="Arial"/>
                <a:cs typeface="Arial"/>
              </a:rPr>
              <a:t>pAKT</a:t>
            </a:r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 </a:t>
            </a:r>
            <a:endParaRPr lang="en-US" sz="32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012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5037114"/>
              </p:ext>
            </p:extLst>
          </p:nvPr>
        </p:nvGraphicFramePr>
        <p:xfrm>
          <a:off x="3206661" y="1411468"/>
          <a:ext cx="5407476" cy="4456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165099" y="4287109"/>
            <a:ext cx="34490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entral </a:t>
            </a:r>
            <a:r>
              <a:rPr lang="en-US" dirty="0"/>
              <a:t>memory </a:t>
            </a:r>
            <a:r>
              <a:rPr lang="en-US" dirty="0" smtClean="0"/>
              <a:t>CD28</a:t>
            </a:r>
            <a:r>
              <a:rPr lang="en-US" baseline="30000" dirty="0"/>
              <a:t>+</a:t>
            </a:r>
            <a:r>
              <a:rPr lang="en-US" dirty="0"/>
              <a:t>CD95</a:t>
            </a:r>
            <a:r>
              <a:rPr lang="en-US" baseline="30000" dirty="0" smtClean="0"/>
              <a:t>+</a:t>
            </a:r>
            <a:r>
              <a:rPr lang="en-US" dirty="0" smtClean="0"/>
              <a:t>, </a:t>
            </a:r>
          </a:p>
          <a:p>
            <a:r>
              <a:rPr lang="en-US" dirty="0"/>
              <a:t>E</a:t>
            </a:r>
            <a:r>
              <a:rPr lang="en-US" dirty="0" smtClean="0"/>
              <a:t>ffector </a:t>
            </a:r>
            <a:r>
              <a:rPr lang="en-US" dirty="0"/>
              <a:t>memory </a:t>
            </a:r>
            <a:r>
              <a:rPr lang="en-US" dirty="0" smtClean="0"/>
              <a:t>CD28</a:t>
            </a:r>
            <a:r>
              <a:rPr lang="en-US" baseline="30000" dirty="0"/>
              <a:t>-</a:t>
            </a:r>
            <a:r>
              <a:rPr lang="en-US" dirty="0"/>
              <a:t>CD95</a:t>
            </a:r>
            <a:r>
              <a:rPr lang="en-US" baseline="30000" dirty="0" smtClean="0"/>
              <a:t>+</a:t>
            </a:r>
            <a:r>
              <a:rPr lang="en-US" dirty="0" smtClean="0"/>
              <a:t> </a:t>
            </a:r>
            <a:r>
              <a:rPr lang="en-US" dirty="0"/>
              <a:t>N</a:t>
            </a:r>
            <a:r>
              <a:rPr lang="en-US" dirty="0" smtClean="0"/>
              <a:t>aïve CD28</a:t>
            </a:r>
            <a:r>
              <a:rPr lang="en-US" baseline="30000" dirty="0"/>
              <a:t>+</a:t>
            </a:r>
            <a:r>
              <a:rPr lang="en-US" dirty="0"/>
              <a:t>CD95</a:t>
            </a:r>
            <a:r>
              <a:rPr lang="en-US" baseline="30000" dirty="0" smtClean="0"/>
              <a:t>-</a:t>
            </a:r>
            <a:endParaRPr lang="en-US" dirty="0"/>
          </a:p>
        </p:txBody>
      </p:sp>
      <p:sp>
        <p:nvSpPr>
          <p:cNvPr id="5" name="Text Box 127"/>
          <p:cNvSpPr txBox="1">
            <a:spLocks noChangeArrowheads="1"/>
          </p:cNvSpPr>
          <p:nvPr/>
        </p:nvSpPr>
        <p:spPr bwMode="auto">
          <a:xfrm>
            <a:off x="1219200" y="183093"/>
            <a:ext cx="6000155" cy="1077218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AKT Thr308 phosphorylation in CD4+ T cells from SIV+ RM </a:t>
            </a:r>
            <a:endParaRPr lang="en-US" sz="32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80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>
          <a:xfrm>
            <a:off x="2311930" y="3985333"/>
            <a:ext cx="278773" cy="0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049904" y="3657279"/>
            <a:ext cx="738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/>
                <a:cs typeface="Arial"/>
              </a:rPr>
              <a:t>p&lt;0,01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676605" y="3074887"/>
            <a:ext cx="278773" cy="0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14579" y="2746833"/>
            <a:ext cx="738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/>
                <a:cs typeface="Arial"/>
              </a:rPr>
              <a:t>p&lt;0,01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495957" y="3677556"/>
            <a:ext cx="278773" cy="0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33931" y="3349502"/>
            <a:ext cx="738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/>
                <a:cs typeface="Arial"/>
              </a:rPr>
              <a:t>p&lt;0,01</a:t>
            </a:r>
            <a:endParaRPr lang="en-US" sz="1400" dirty="0">
              <a:latin typeface="Arial"/>
              <a:cs typeface="Arial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4156112"/>
              </p:ext>
            </p:extLst>
          </p:nvPr>
        </p:nvGraphicFramePr>
        <p:xfrm>
          <a:off x="1438257" y="2136993"/>
          <a:ext cx="6344446" cy="371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5040472" y="3829956"/>
            <a:ext cx="278773" cy="0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78446" y="3501902"/>
            <a:ext cx="738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latin typeface="Arial"/>
                <a:cs typeface="Arial"/>
              </a:rPr>
              <a:t>p&lt;0,02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6" name="Text Box 127"/>
          <p:cNvSpPr txBox="1">
            <a:spLocks noChangeArrowheads="1"/>
          </p:cNvSpPr>
          <p:nvPr/>
        </p:nvSpPr>
        <p:spPr bwMode="auto">
          <a:xfrm>
            <a:off x="1219200" y="183093"/>
            <a:ext cx="6000155" cy="1077218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AKT Thr308 phosphorylation in CD4+ T cells from SIV+ RM </a:t>
            </a:r>
            <a:endParaRPr lang="en-US" sz="32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4350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6675" y="1098550"/>
            <a:ext cx="9077325" cy="5141913"/>
            <a:chOff x="66675" y="1098550"/>
            <a:chExt cx="9077325" cy="5141913"/>
          </a:xfrm>
        </p:grpSpPr>
        <p:grpSp>
          <p:nvGrpSpPr>
            <p:cNvPr id="11" name="Group 10"/>
            <p:cNvGrpSpPr/>
            <p:nvPr/>
          </p:nvGrpSpPr>
          <p:grpSpPr>
            <a:xfrm>
              <a:off x="66675" y="1098550"/>
              <a:ext cx="8470900" cy="5141913"/>
              <a:chOff x="66675" y="1098550"/>
              <a:chExt cx="8470900" cy="5141913"/>
            </a:xfrm>
          </p:grpSpPr>
          <p:graphicFrame>
            <p:nvGraphicFramePr>
              <p:cNvPr id="15" name="Object 4"/>
              <p:cNvGraphicFramePr>
                <a:graphicFrameLocks noGrp="1" noChangeAspect="1"/>
              </p:cNvGraphicFramePr>
              <p:nvPr>
                <p:ph idx="4294967295"/>
              </p:nvPr>
            </p:nvGraphicFramePr>
            <p:xfrm>
              <a:off x="66675" y="1098550"/>
              <a:ext cx="8458200" cy="51419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2" name="Worksheet" r:id="rId4" imgW="5343668" imgH="3248120" progId="Excel.Sheet.8">
                      <p:embed/>
                    </p:oleObj>
                  </mc:Choice>
                  <mc:Fallback>
                    <p:oleObj name="Worksheet" r:id="rId4" imgW="5343668" imgH="3248120" progId="Excel.Sheet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r="8928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675" y="1098550"/>
                            <a:ext cx="8458200" cy="51419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tx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17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 type="none" w="lg" len="lg"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17961" dir="2700000" algn="ctr" rotWithShape="0">
                                    <a:schemeClr val="tx1">
                                      <a:gamma/>
                                      <a:shade val="60000"/>
                                      <a:invGamma/>
                                      <a:alpha val="74998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" name="Rectangle 37"/>
              <p:cNvSpPr>
                <a:spLocks noChangeArrowheads="1"/>
              </p:cNvSpPr>
              <p:nvPr/>
            </p:nvSpPr>
            <p:spPr bwMode="auto">
              <a:xfrm>
                <a:off x="2057400" y="3870325"/>
                <a:ext cx="603250" cy="677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400" dirty="0"/>
                  <a:t>**</a:t>
                </a:r>
              </a:p>
            </p:txBody>
          </p:sp>
          <p:sp>
            <p:nvSpPr>
              <p:cNvPr id="17" name="Rectangle 38"/>
              <p:cNvSpPr>
                <a:spLocks noChangeArrowheads="1"/>
              </p:cNvSpPr>
              <p:nvPr/>
            </p:nvSpPr>
            <p:spPr bwMode="auto">
              <a:xfrm>
                <a:off x="2943225" y="2878138"/>
                <a:ext cx="866775" cy="677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4400" dirty="0"/>
                  <a:t>***</a:t>
                </a:r>
              </a:p>
            </p:txBody>
          </p:sp>
          <p:sp>
            <p:nvSpPr>
              <p:cNvPr id="18" name="Line 39"/>
              <p:cNvSpPr>
                <a:spLocks noChangeShapeType="1"/>
              </p:cNvSpPr>
              <p:nvPr/>
            </p:nvSpPr>
            <p:spPr bwMode="auto">
              <a:xfrm>
                <a:off x="1955800" y="3378200"/>
                <a:ext cx="581025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 Box 40"/>
              <p:cNvSpPr txBox="1">
                <a:spLocks noChangeArrowheads="1"/>
              </p:cNvSpPr>
              <p:nvPr/>
            </p:nvSpPr>
            <p:spPr bwMode="auto">
              <a:xfrm>
                <a:off x="1900238" y="3048000"/>
                <a:ext cx="829073" cy="338554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 type="none" w="lg" len="lg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p&lt;0.05</a:t>
                </a:r>
              </a:p>
            </p:txBody>
          </p:sp>
          <p:sp>
            <p:nvSpPr>
              <p:cNvPr id="20" name="Text Box 43"/>
              <p:cNvSpPr txBox="1">
                <a:spLocks noChangeArrowheads="1"/>
              </p:cNvSpPr>
              <p:nvPr/>
            </p:nvSpPr>
            <p:spPr bwMode="auto">
              <a:xfrm>
                <a:off x="2052638" y="2501900"/>
                <a:ext cx="829073" cy="338554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 type="none" w="lg" len="lg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latin typeface="Arial" pitchFamily="34" charset="0"/>
                    <a:cs typeface="Arial" pitchFamily="34" charset="0"/>
                  </a:rPr>
                  <a:t>p&lt;0.05</a:t>
                </a:r>
              </a:p>
            </p:txBody>
          </p:sp>
          <p:sp>
            <p:nvSpPr>
              <p:cNvPr id="21" name="Line 44"/>
              <p:cNvSpPr>
                <a:spLocks noChangeShapeType="1"/>
              </p:cNvSpPr>
              <p:nvPr/>
            </p:nvSpPr>
            <p:spPr bwMode="auto">
              <a:xfrm>
                <a:off x="1970088" y="2819400"/>
                <a:ext cx="828675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45"/>
              <p:cNvSpPr>
                <a:spLocks noChangeShapeType="1"/>
              </p:cNvSpPr>
              <p:nvPr/>
            </p:nvSpPr>
            <p:spPr bwMode="auto">
              <a:xfrm>
                <a:off x="2965450" y="2819400"/>
                <a:ext cx="414338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 Box 46"/>
              <p:cNvSpPr txBox="1">
                <a:spLocks noChangeArrowheads="1"/>
              </p:cNvSpPr>
              <p:nvPr/>
            </p:nvSpPr>
            <p:spPr bwMode="auto">
              <a:xfrm>
                <a:off x="2827338" y="2476500"/>
                <a:ext cx="942887" cy="338554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 type="none" w="lg" len="lg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latin typeface="Arial" pitchFamily="34" charset="0"/>
                    <a:cs typeface="Arial" pitchFamily="34" charset="0"/>
                  </a:rPr>
                  <a:t>p&lt;0.001</a:t>
                </a:r>
              </a:p>
            </p:txBody>
          </p:sp>
          <p:sp>
            <p:nvSpPr>
              <p:cNvPr id="24" name="Rectangle 48"/>
              <p:cNvSpPr>
                <a:spLocks noChangeArrowheads="1"/>
              </p:cNvSpPr>
              <p:nvPr/>
            </p:nvSpPr>
            <p:spPr bwMode="auto">
              <a:xfrm>
                <a:off x="5181600" y="4038600"/>
                <a:ext cx="603250" cy="677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400" dirty="0"/>
                  <a:t>*</a:t>
                </a:r>
              </a:p>
            </p:txBody>
          </p:sp>
          <p:sp>
            <p:nvSpPr>
              <p:cNvPr id="25" name="Line 49"/>
              <p:cNvSpPr>
                <a:spLocks noChangeShapeType="1"/>
              </p:cNvSpPr>
              <p:nvPr/>
            </p:nvSpPr>
            <p:spPr bwMode="auto">
              <a:xfrm>
                <a:off x="2835275" y="3886200"/>
                <a:ext cx="2320925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 type="triangl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 Box 51"/>
              <p:cNvSpPr txBox="1">
                <a:spLocks noChangeArrowheads="1"/>
              </p:cNvSpPr>
              <p:nvPr/>
            </p:nvSpPr>
            <p:spPr bwMode="auto">
              <a:xfrm>
                <a:off x="3614738" y="3570288"/>
                <a:ext cx="829073" cy="338554"/>
              </a:xfrm>
              <a:prstGeom prst="rect">
                <a:avLst/>
              </a:prstGeom>
              <a:noFill/>
              <a:ln w="3175">
                <a:noFill/>
                <a:miter lim="800000"/>
                <a:headEnd/>
                <a:tailEnd type="none" w="lg" len="lg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p&lt;0.05</a:t>
                </a:r>
              </a:p>
            </p:txBody>
          </p:sp>
          <p:sp>
            <p:nvSpPr>
              <p:cNvPr id="27" name="Rectangle 54"/>
              <p:cNvSpPr>
                <a:spLocks noChangeArrowheads="1"/>
              </p:cNvSpPr>
              <p:nvPr/>
            </p:nvSpPr>
            <p:spPr bwMode="auto">
              <a:xfrm>
                <a:off x="7553325" y="3581400"/>
                <a:ext cx="603250" cy="6771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r>
                  <a:rPr lang="en-US" sz="4400" dirty="0"/>
                  <a:t>**</a:t>
                </a:r>
              </a:p>
            </p:txBody>
          </p:sp>
          <p:sp>
            <p:nvSpPr>
              <p:cNvPr id="28" name="Line 58"/>
              <p:cNvSpPr>
                <a:spLocks noChangeShapeType="1"/>
              </p:cNvSpPr>
              <p:nvPr/>
            </p:nvSpPr>
            <p:spPr bwMode="auto">
              <a:xfrm>
                <a:off x="1500189" y="4937125"/>
                <a:ext cx="6653212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</p:spPr>
            <p:txBody>
              <a:bodyPr/>
              <a:lstStyle/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 flipH="1">
                <a:off x="8220075" y="4933950"/>
                <a:ext cx="31750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8272462" y="4791075"/>
              <a:ext cx="871538" cy="523220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 type="none" w="lg" len="lg"/>
            </a:ln>
            <a:effectLst>
              <a:prstShdw prst="shdw17" dist="17961" dir="2700000">
                <a:schemeClr val="tx1">
                  <a:gamma/>
                  <a:shade val="60000"/>
                  <a:invGamma/>
                </a:schemeClr>
              </a:prst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itchFamily="34" charset="0"/>
                  <a:cs typeface="Arial" pitchFamily="34" charset="0"/>
                </a:rPr>
                <a:t>No Change</a:t>
              </a:r>
            </a:p>
          </p:txBody>
        </p:sp>
      </p:grpSp>
      <p:sp>
        <p:nvSpPr>
          <p:cNvPr id="30" name="Text Box 127"/>
          <p:cNvSpPr txBox="1">
            <a:spLocks noChangeArrowheads="1"/>
          </p:cNvSpPr>
          <p:nvPr/>
        </p:nvSpPr>
        <p:spPr bwMode="auto">
          <a:xfrm>
            <a:off x="2252466" y="316015"/>
            <a:ext cx="4382689" cy="584776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/>
                </a:solidFill>
                <a:latin typeface="Arial"/>
                <a:cs typeface="Arial"/>
              </a:rPr>
              <a:t>AICD </a:t>
            </a:r>
            <a:endParaRPr lang="en-US" sz="32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216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25"/>
          <p:cNvSpPr txBox="1">
            <a:spLocks noChangeArrowheads="1"/>
          </p:cNvSpPr>
          <p:nvPr/>
        </p:nvSpPr>
        <p:spPr bwMode="auto">
          <a:xfrm>
            <a:off x="1066800" y="2724090"/>
            <a:ext cx="9364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GSK-3</a:t>
            </a:r>
            <a:r>
              <a:rPr lang="en-US" sz="1600" b="1" dirty="0">
                <a:latin typeface="Symbol" pitchFamily="18" charset="2"/>
                <a:cs typeface="Arial" pitchFamily="34" charset="0"/>
              </a:rPr>
              <a:t>b</a:t>
            </a:r>
          </a:p>
        </p:txBody>
      </p:sp>
      <p:pic>
        <p:nvPicPr>
          <p:cNvPr id="27" name="Picture 26" descr="SUSAN gsk3.jpg"/>
          <p:cNvPicPr>
            <a:picLocks noChangeAspect="1"/>
          </p:cNvPicPr>
          <p:nvPr/>
        </p:nvPicPr>
        <p:blipFill>
          <a:blip r:embed="rId2" cstate="print"/>
          <a:srcRect l="42359" t="18889" r="41596" b="78889"/>
          <a:stretch>
            <a:fillRect/>
          </a:stretch>
        </p:blipFill>
        <p:spPr>
          <a:xfrm>
            <a:off x="2209800" y="2495490"/>
            <a:ext cx="4800600" cy="914400"/>
          </a:xfrm>
          <a:prstGeom prst="rect">
            <a:avLst/>
          </a:prstGeom>
        </p:spPr>
      </p:pic>
      <p:sp>
        <p:nvSpPr>
          <p:cNvPr id="8" name="Text Box 193"/>
          <p:cNvSpPr txBox="1">
            <a:spLocks noChangeArrowheads="1"/>
          </p:cNvSpPr>
          <p:nvPr/>
        </p:nvSpPr>
        <p:spPr bwMode="auto">
          <a:xfrm>
            <a:off x="2712156" y="3943290"/>
            <a:ext cx="1353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Monkey 1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Line 207"/>
          <p:cNvSpPr>
            <a:spLocks noChangeShapeType="1"/>
          </p:cNvSpPr>
          <p:nvPr/>
        </p:nvSpPr>
        <p:spPr bwMode="auto">
          <a:xfrm>
            <a:off x="2362200" y="3867090"/>
            <a:ext cx="20574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 Box 193"/>
          <p:cNvSpPr txBox="1">
            <a:spLocks noChangeArrowheads="1"/>
          </p:cNvSpPr>
          <p:nvPr/>
        </p:nvSpPr>
        <p:spPr bwMode="auto">
          <a:xfrm>
            <a:off x="2545644" y="3486090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U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193"/>
          <p:cNvSpPr txBox="1">
            <a:spLocks noChangeArrowheads="1"/>
          </p:cNvSpPr>
          <p:nvPr/>
        </p:nvSpPr>
        <p:spPr bwMode="auto">
          <a:xfrm>
            <a:off x="3801534" y="3486090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193"/>
          <p:cNvSpPr txBox="1">
            <a:spLocks noChangeArrowheads="1"/>
          </p:cNvSpPr>
          <p:nvPr/>
        </p:nvSpPr>
        <p:spPr bwMode="auto">
          <a:xfrm>
            <a:off x="4967112" y="3943290"/>
            <a:ext cx="13532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Monkey 2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Line 207"/>
          <p:cNvSpPr>
            <a:spLocks noChangeShapeType="1"/>
          </p:cNvSpPr>
          <p:nvPr/>
        </p:nvSpPr>
        <p:spPr bwMode="auto">
          <a:xfrm>
            <a:off x="4617156" y="3867090"/>
            <a:ext cx="20574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 Box 193"/>
          <p:cNvSpPr txBox="1">
            <a:spLocks noChangeArrowheads="1"/>
          </p:cNvSpPr>
          <p:nvPr/>
        </p:nvSpPr>
        <p:spPr bwMode="auto">
          <a:xfrm>
            <a:off x="4800600" y="3486090"/>
            <a:ext cx="4411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U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 Box 193"/>
          <p:cNvSpPr txBox="1">
            <a:spLocks noChangeArrowheads="1"/>
          </p:cNvSpPr>
          <p:nvPr/>
        </p:nvSpPr>
        <p:spPr bwMode="auto">
          <a:xfrm>
            <a:off x="6056490" y="3486090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27"/>
          <p:cNvSpPr txBox="1">
            <a:spLocks noChangeArrowheads="1"/>
          </p:cNvSpPr>
          <p:nvPr/>
        </p:nvSpPr>
        <p:spPr bwMode="auto">
          <a:xfrm>
            <a:off x="-298809" y="608403"/>
            <a:ext cx="9741617" cy="52322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EFFECT OF </a:t>
            </a:r>
            <a:r>
              <a:rPr lang="en-US" sz="2800" b="1" i="1" dirty="0" smtClean="0">
                <a:solidFill>
                  <a:schemeClr val="tx2"/>
                </a:solidFill>
                <a:latin typeface="Arial"/>
                <a:cs typeface="Arial"/>
              </a:rPr>
              <a:t>IN-VITRO </a:t>
            </a:r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INFECTION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6185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27"/>
          <p:cNvSpPr txBox="1">
            <a:spLocks noChangeArrowheads="1"/>
          </p:cNvSpPr>
          <p:nvPr/>
        </p:nvSpPr>
        <p:spPr bwMode="auto">
          <a:xfrm>
            <a:off x="-298809" y="608403"/>
            <a:ext cx="9741617" cy="523220"/>
          </a:xfrm>
          <a:prstGeom prst="rect">
            <a:avLst/>
          </a:prstGeom>
          <a:noFill/>
          <a:ln w="31877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Arial"/>
                <a:cs typeface="Arial"/>
              </a:rPr>
              <a:t>CONCLUSIONS</a:t>
            </a:r>
            <a:endParaRPr lang="en-US" sz="2800" b="1" dirty="0"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9300" y="1587500"/>
            <a:ext cx="7391400" cy="4432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sz="2000" kern="1200" dirty="0" smtClean="0">
                <a:effectLst/>
                <a:latin typeface="Arial"/>
                <a:ea typeface="ＭＳ 明朝"/>
                <a:cs typeface="Arial"/>
              </a:rPr>
              <a:t>GSK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-</a:t>
            </a:r>
            <a:r>
              <a:rPr lang="en-US" sz="2000" kern="1200" dirty="0" smtClean="0">
                <a:effectLst/>
                <a:latin typeface="Arial"/>
                <a:ea typeface="ＭＳ 明朝"/>
                <a:cs typeface="Arial"/>
              </a:rPr>
              <a:t>3b 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transcription IS markedly reduced not only at the message level but also at the level of protein expression in CD4</a:t>
            </a:r>
            <a:r>
              <a:rPr lang="en-US" sz="2000" kern="1200" baseline="30000" dirty="0">
                <a:effectLst/>
                <a:latin typeface="Arial"/>
                <a:ea typeface="ＭＳ 明朝"/>
                <a:cs typeface="Arial"/>
              </a:rPr>
              <a:t>+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T cells from SIV+RM </a:t>
            </a:r>
            <a:endParaRPr lang="en-US" sz="2000" dirty="0">
              <a:latin typeface="Arial"/>
              <a:ea typeface="ＭＳ 明朝"/>
              <a:cs typeface="Arial"/>
            </a:endParaRP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sz="2000" kern="1200" dirty="0" smtClean="0">
                <a:effectLst/>
                <a:latin typeface="Arial"/>
                <a:ea typeface="ＭＳ 明朝"/>
                <a:cs typeface="Arial"/>
              </a:rPr>
              <a:t>Baseline 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levels of </a:t>
            </a:r>
            <a:r>
              <a:rPr lang="en-US" sz="2000" kern="1200" dirty="0" err="1">
                <a:effectLst/>
                <a:latin typeface="Arial"/>
                <a:ea typeface="ＭＳ 明朝"/>
                <a:cs typeface="Arial"/>
              </a:rPr>
              <a:t>Akt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and p-Akt</a:t>
            </a:r>
            <a:r>
              <a:rPr lang="en-US" sz="2000" kern="1200" baseline="-25000" dirty="0">
                <a:effectLst/>
                <a:latin typeface="Arial"/>
                <a:ea typeface="ＭＳ 明朝"/>
                <a:cs typeface="Arial"/>
              </a:rPr>
              <a:t>Thr308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are comparable, the levels of phosphorylated </a:t>
            </a:r>
            <a:r>
              <a:rPr lang="en-US" sz="2000" kern="1200" dirty="0" err="1">
                <a:effectLst/>
                <a:latin typeface="Arial"/>
                <a:ea typeface="ＭＳ 明朝"/>
                <a:cs typeface="Arial"/>
              </a:rPr>
              <a:t>Akt</a:t>
            </a:r>
            <a:r>
              <a:rPr lang="en-US" sz="2000" kern="1200" baseline="-25000" dirty="0" err="1">
                <a:effectLst/>
                <a:latin typeface="Arial"/>
                <a:ea typeface="ＭＳ 明朝"/>
                <a:cs typeface="Arial"/>
              </a:rPr>
              <a:t>Ser</a:t>
            </a:r>
            <a:r>
              <a:rPr lang="en-US" sz="2000" kern="1200" baseline="-25000" dirty="0">
                <a:effectLst/>
                <a:latin typeface="Arial"/>
                <a:ea typeface="ＭＳ 明朝"/>
                <a:cs typeface="Arial"/>
              </a:rPr>
              <a:t> 473 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are significantly lower in cells from SIV+ SM compared to the SIV+ RM </a:t>
            </a:r>
            <a:endParaRPr lang="en-US" sz="2000" dirty="0">
              <a:latin typeface="Arial"/>
              <a:ea typeface="ＭＳ 明朝"/>
              <a:cs typeface="Arial"/>
            </a:endParaRP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sz="2000" kern="1200" dirty="0" smtClean="0">
                <a:effectLst/>
                <a:latin typeface="Arial"/>
                <a:ea typeface="ＭＳ 明朝"/>
                <a:cs typeface="Arial"/>
              </a:rPr>
              <a:t>Stimulation 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of CD4</a:t>
            </a:r>
            <a:r>
              <a:rPr lang="en-US" sz="2000" kern="1200" baseline="30000" dirty="0">
                <a:effectLst/>
                <a:latin typeface="Arial"/>
                <a:ea typeface="ＭＳ 明朝"/>
                <a:cs typeface="Arial"/>
              </a:rPr>
              <a:t>+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T cells leads to a marked increase in both total </a:t>
            </a:r>
            <a:r>
              <a:rPr lang="en-US" sz="2000" kern="1200" dirty="0" err="1">
                <a:effectLst/>
                <a:latin typeface="Arial"/>
                <a:ea typeface="ＭＳ 明朝"/>
                <a:cs typeface="Arial"/>
              </a:rPr>
              <a:t>Akt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and *p-Akt</a:t>
            </a:r>
            <a:r>
              <a:rPr lang="en-US" sz="2000" kern="1200" baseline="-25000" dirty="0">
                <a:effectLst/>
                <a:latin typeface="Arial"/>
                <a:ea typeface="ＭＳ 明朝"/>
                <a:cs typeface="Arial"/>
              </a:rPr>
              <a:t>Thr308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in the SIV+RM, which correlates to increased susceptibility for </a:t>
            </a:r>
            <a:r>
              <a:rPr lang="en-US" sz="2000" kern="1200" dirty="0" smtClean="0">
                <a:effectLst/>
                <a:latin typeface="Arial"/>
                <a:ea typeface="ＭＳ 明朝"/>
                <a:cs typeface="Arial"/>
              </a:rPr>
              <a:t>AICD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AutoNum type="arabicParenR"/>
            </a:pPr>
            <a:r>
              <a:rPr lang="en-US" sz="2000" kern="1200" dirty="0" smtClean="0">
                <a:effectLst/>
                <a:latin typeface="Arial"/>
                <a:ea typeface="ＭＳ 明朝"/>
                <a:cs typeface="Arial"/>
              </a:rPr>
              <a:t>Phosphorylation 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differences of </a:t>
            </a:r>
            <a:r>
              <a:rPr lang="en-US" sz="2000" kern="1200" dirty="0" err="1">
                <a:effectLst/>
                <a:latin typeface="Arial"/>
                <a:ea typeface="ＭＳ 明朝"/>
                <a:cs typeface="Arial"/>
              </a:rPr>
              <a:t>Akt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at Ser</a:t>
            </a:r>
            <a:r>
              <a:rPr lang="en-US" sz="2000" kern="1200" baseline="-25000" dirty="0">
                <a:effectLst/>
                <a:latin typeface="Arial"/>
                <a:ea typeface="ＭＳ 明朝"/>
                <a:cs typeface="Arial"/>
              </a:rPr>
              <a:t>473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and Thr</a:t>
            </a:r>
            <a:r>
              <a:rPr lang="en-US" sz="2000" kern="1200" baseline="-25000" dirty="0">
                <a:effectLst/>
                <a:latin typeface="Arial"/>
                <a:ea typeface="ＭＳ 明朝"/>
                <a:cs typeface="Arial"/>
              </a:rPr>
              <a:t>308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in anti-CD3/CD28 activated CD4</a:t>
            </a:r>
            <a:r>
              <a:rPr lang="en-US" sz="2000" kern="1200" baseline="30000" dirty="0">
                <a:effectLst/>
                <a:latin typeface="Arial"/>
                <a:ea typeface="ＭＳ 明朝"/>
                <a:cs typeface="Arial"/>
              </a:rPr>
              <a:t>+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T cells are both species and CD4</a:t>
            </a:r>
            <a:r>
              <a:rPr lang="en-US" sz="2000" kern="1200" baseline="30000" dirty="0">
                <a:effectLst/>
                <a:latin typeface="Arial"/>
                <a:ea typeface="ＭＳ 明朝"/>
                <a:cs typeface="Arial"/>
              </a:rPr>
              <a:t>+</a:t>
            </a:r>
            <a:r>
              <a:rPr lang="en-US" sz="2000" kern="1200" dirty="0">
                <a:effectLst/>
                <a:latin typeface="Arial"/>
                <a:ea typeface="ＭＳ 明朝"/>
                <a:cs typeface="Arial"/>
              </a:rPr>
              <a:t> T cell sub-population specific </a:t>
            </a:r>
            <a:endParaRPr lang="en-US" sz="2000" dirty="0">
              <a:effectLst/>
              <a:latin typeface="Arial"/>
              <a:ea typeface="ＭＳ 明朝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508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153400" cy="1981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1F497D"/>
                </a:solidFill>
                <a:latin typeface="Helvetica" charset="0"/>
              </a:rPr>
              <a:t>Thank you for your attention</a:t>
            </a:r>
            <a:endParaRPr lang="en-US" sz="4000" b="1" dirty="0">
              <a:solidFill>
                <a:srgbClr val="1F497D"/>
              </a:solidFill>
              <a:latin typeface="Helvetica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9952038" y="3359150"/>
            <a:ext cx="184150" cy="457200"/>
          </a:xfrm>
          <a:prstGeom prst="rect">
            <a:avLst/>
          </a:prstGeom>
          <a:noFill/>
          <a:ln w="19177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9941" name="Picture 6" descr="monkey sm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0" y="2009775"/>
            <a:ext cx="3200400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066367" y="2706687"/>
            <a:ext cx="2980267" cy="16383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1F497D"/>
                </a:solidFill>
                <a:latin typeface="Arial"/>
                <a:cs typeface="Arial"/>
              </a:rPr>
              <a:t>Emory University</a:t>
            </a:r>
            <a:br>
              <a:rPr lang="en-US" sz="2800" b="1" dirty="0" smtClean="0">
                <a:solidFill>
                  <a:srgbClr val="1F497D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1F497D"/>
                </a:solidFill>
                <a:latin typeface="Arial"/>
                <a:cs typeface="Arial"/>
              </a:rPr>
              <a:t>S. Stephenson</a:t>
            </a:r>
            <a:br>
              <a:rPr lang="en-US" sz="2800" dirty="0" smtClean="0">
                <a:solidFill>
                  <a:srgbClr val="1F497D"/>
                </a:solidFill>
                <a:latin typeface="Arial"/>
                <a:cs typeface="Arial"/>
              </a:rPr>
            </a:br>
            <a:r>
              <a:rPr lang="en-US" sz="2800" dirty="0" smtClean="0">
                <a:solidFill>
                  <a:srgbClr val="1F497D"/>
                </a:solidFill>
                <a:latin typeface="Arial"/>
                <a:cs typeface="Arial"/>
              </a:rPr>
              <a:t>F. </a:t>
            </a:r>
            <a:r>
              <a:rPr lang="en-US" sz="2800" dirty="0" err="1" smtClean="0">
                <a:solidFill>
                  <a:srgbClr val="1F497D"/>
                </a:solidFill>
                <a:latin typeface="Arial"/>
                <a:cs typeface="Arial"/>
              </a:rPr>
              <a:t>Villinger</a:t>
            </a:r>
            <a:endParaRPr lang="en-US" sz="2800" dirty="0">
              <a:solidFill>
                <a:srgbClr val="1F497D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182033" y="2674937"/>
            <a:ext cx="2925233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1F497D"/>
                </a:solidFill>
                <a:latin typeface="Arial"/>
                <a:cs typeface="Arial"/>
              </a:rPr>
              <a:t>FMHS</a:t>
            </a:r>
          </a:p>
          <a:p>
            <a:pPr algn="ctr"/>
            <a:r>
              <a:rPr lang="en-US" sz="2800" dirty="0" smtClean="0">
                <a:solidFill>
                  <a:srgbClr val="1F497D"/>
                </a:solidFill>
                <a:effectLst/>
                <a:latin typeface="Arial"/>
                <a:cs typeface="Arial"/>
              </a:rPr>
              <a:t>M. Schmidt</a:t>
            </a:r>
          </a:p>
          <a:p>
            <a:pPr algn="ctr"/>
            <a:r>
              <a:rPr lang="en-US" sz="2800" dirty="0" smtClean="0">
                <a:solidFill>
                  <a:srgbClr val="1F497D"/>
                </a:solidFill>
                <a:latin typeface="Arial"/>
                <a:cs typeface="Arial"/>
              </a:rPr>
              <a:t>V. Bostik</a:t>
            </a:r>
            <a:endParaRPr lang="en-US" sz="2800" dirty="0">
              <a:solidFill>
                <a:srgbClr val="1F497D"/>
              </a:solidFill>
              <a:effectLst/>
              <a:latin typeface="Arial"/>
              <a:cs typeface="Arial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3577167" y="5486400"/>
            <a:ext cx="176106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2400" b="1" dirty="0">
                <a:solidFill>
                  <a:srgbClr val="1F497D"/>
                </a:solidFill>
                <a:effectLst/>
                <a:latin typeface="Arial"/>
                <a:cs typeface="Arial"/>
              </a:rPr>
              <a:t>Support:</a:t>
            </a:r>
            <a:r>
              <a:rPr lang="en-US" sz="2400" dirty="0">
                <a:solidFill>
                  <a:srgbClr val="1F497D"/>
                </a:solidFill>
                <a:effectLst/>
                <a:latin typeface="Arial"/>
                <a:cs typeface="Arial"/>
              </a:rPr>
              <a:t>	</a:t>
            </a:r>
            <a:endParaRPr lang="en-US" sz="2400" dirty="0" smtClean="0">
              <a:solidFill>
                <a:srgbClr val="1F497D"/>
              </a:solidFill>
              <a:effectLst/>
              <a:latin typeface="Arial"/>
              <a:cs typeface="Arial"/>
            </a:endParaRPr>
          </a:p>
          <a:p>
            <a:pPr algn="ctr"/>
            <a:r>
              <a:rPr lang="en-US" sz="2400" dirty="0" smtClean="0">
                <a:solidFill>
                  <a:srgbClr val="1F497D"/>
                </a:solidFill>
                <a:latin typeface="Arial"/>
                <a:cs typeface="Arial"/>
              </a:rPr>
              <a:t>GACR</a:t>
            </a:r>
            <a:endParaRPr lang="en-US" sz="2400" dirty="0">
              <a:solidFill>
                <a:srgbClr val="1F497D"/>
              </a:solidFill>
              <a:latin typeface="Arial"/>
              <a:cs typeface="Arial"/>
            </a:endParaRPr>
          </a:p>
          <a:p>
            <a:pPr algn="ctr"/>
            <a:r>
              <a:rPr lang="en-US" sz="2400" dirty="0" smtClean="0">
                <a:solidFill>
                  <a:srgbClr val="1F497D"/>
                </a:solidFill>
                <a:effectLst/>
                <a:latin typeface="Arial"/>
                <a:cs typeface="Arial"/>
              </a:rPr>
              <a:t>NIH</a:t>
            </a:r>
            <a:r>
              <a:rPr lang="en-US" sz="2400" dirty="0">
                <a:solidFill>
                  <a:srgbClr val="1F497D"/>
                </a:solidFill>
                <a:effectLst/>
                <a:latin typeface="Arial"/>
                <a:cs typeface="Arial"/>
              </a:rPr>
              <a:t/>
            </a:r>
            <a:br>
              <a:rPr lang="en-US" sz="2400" dirty="0">
                <a:solidFill>
                  <a:srgbClr val="1F497D"/>
                </a:solidFill>
                <a:effectLst/>
                <a:latin typeface="Arial"/>
                <a:cs typeface="Arial"/>
              </a:rPr>
            </a:br>
            <a:r>
              <a:rPr lang="en-US" sz="2400" dirty="0">
                <a:solidFill>
                  <a:srgbClr val="1F497D"/>
                </a:solidFill>
                <a:effectLst/>
                <a:latin typeface="Arial"/>
                <a:cs typeface="Arial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2912230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734</Words>
  <Application>Microsoft Macintosh PowerPoint</Application>
  <PresentationFormat>On-screen Show (4:3)</PresentationFormat>
  <Paragraphs>223</Paragraphs>
  <Slides>17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Worksheet</vt:lpstr>
      <vt:lpstr>DIFFERENTIAL EFFECTS OF (LENTI)VIRUS INFECTION ON AKT SIGNALLING IN CD4+ T CELLS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</vt:lpstr>
    </vt:vector>
  </TitlesOfParts>
  <Company>bostik@pmfhk.cz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Pavel Bostik</dc:creator>
  <cp:lastModifiedBy>Pavel Bostik</cp:lastModifiedBy>
  <cp:revision>13</cp:revision>
  <dcterms:created xsi:type="dcterms:W3CDTF">2014-10-06T19:47:56Z</dcterms:created>
  <dcterms:modified xsi:type="dcterms:W3CDTF">2014-10-07T20:19:36Z</dcterms:modified>
</cp:coreProperties>
</file>