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15"/>
  </p:notesMasterIdLst>
  <p:handoutMasterIdLst>
    <p:handoutMasterId r:id="rId16"/>
  </p:handoutMasterIdLst>
  <p:sldIdLst>
    <p:sldId id="412" r:id="rId2"/>
    <p:sldId id="510" r:id="rId3"/>
    <p:sldId id="509" r:id="rId4"/>
    <p:sldId id="524" r:id="rId5"/>
    <p:sldId id="525" r:id="rId6"/>
    <p:sldId id="511" r:id="rId7"/>
    <p:sldId id="513" r:id="rId8"/>
    <p:sldId id="512" r:id="rId9"/>
    <p:sldId id="514" r:id="rId10"/>
    <p:sldId id="515" r:id="rId11"/>
    <p:sldId id="516" r:id="rId12"/>
    <p:sldId id="523" r:id="rId13"/>
    <p:sldId id="460" r:id="rId14"/>
  </p:sldIdLst>
  <p:sldSz cx="9144000" cy="6858000" type="screen4x3"/>
  <p:notesSz cx="6805613" cy="9939338"/>
  <p:defaultTextStyle>
    <a:defPPr>
      <a:defRPr lang="en-US"/>
    </a:defPPr>
    <a:lvl1pPr algn="l" rtl="0" fontAlgn="base">
      <a:spcBef>
        <a:spcPct val="0"/>
      </a:spcBef>
      <a:spcAft>
        <a:spcPct val="0"/>
      </a:spcAft>
      <a:defRPr sz="2800" b="1" kern="1200">
        <a:solidFill>
          <a:schemeClr val="tx1"/>
        </a:solidFill>
        <a:latin typeface="Arial" charset="0"/>
        <a:ea typeface="ＭＳ Ｐゴシック" pitchFamily="1" charset="-128"/>
        <a:cs typeface="+mn-cs"/>
      </a:defRPr>
    </a:lvl1pPr>
    <a:lvl2pPr marL="457200" algn="l" rtl="0" fontAlgn="base">
      <a:spcBef>
        <a:spcPct val="0"/>
      </a:spcBef>
      <a:spcAft>
        <a:spcPct val="0"/>
      </a:spcAft>
      <a:defRPr sz="2800" b="1" kern="1200">
        <a:solidFill>
          <a:schemeClr val="tx1"/>
        </a:solidFill>
        <a:latin typeface="Arial" charset="0"/>
        <a:ea typeface="ＭＳ Ｐゴシック" pitchFamily="1" charset="-128"/>
        <a:cs typeface="+mn-cs"/>
      </a:defRPr>
    </a:lvl2pPr>
    <a:lvl3pPr marL="914400" algn="l" rtl="0" fontAlgn="base">
      <a:spcBef>
        <a:spcPct val="0"/>
      </a:spcBef>
      <a:spcAft>
        <a:spcPct val="0"/>
      </a:spcAft>
      <a:defRPr sz="2800" b="1" kern="1200">
        <a:solidFill>
          <a:schemeClr val="tx1"/>
        </a:solidFill>
        <a:latin typeface="Arial" charset="0"/>
        <a:ea typeface="ＭＳ Ｐゴシック" pitchFamily="1" charset="-128"/>
        <a:cs typeface="+mn-cs"/>
      </a:defRPr>
    </a:lvl3pPr>
    <a:lvl4pPr marL="1371600" algn="l" rtl="0" fontAlgn="base">
      <a:spcBef>
        <a:spcPct val="0"/>
      </a:spcBef>
      <a:spcAft>
        <a:spcPct val="0"/>
      </a:spcAft>
      <a:defRPr sz="2800" b="1" kern="1200">
        <a:solidFill>
          <a:schemeClr val="tx1"/>
        </a:solidFill>
        <a:latin typeface="Arial" charset="0"/>
        <a:ea typeface="ＭＳ Ｐゴシック" pitchFamily="1" charset="-128"/>
        <a:cs typeface="+mn-cs"/>
      </a:defRPr>
    </a:lvl4pPr>
    <a:lvl5pPr marL="1828800" algn="l" rtl="0" fontAlgn="base">
      <a:spcBef>
        <a:spcPct val="0"/>
      </a:spcBef>
      <a:spcAft>
        <a:spcPct val="0"/>
      </a:spcAft>
      <a:defRPr sz="2800" b="1" kern="1200">
        <a:solidFill>
          <a:schemeClr val="tx1"/>
        </a:solidFill>
        <a:latin typeface="Arial" charset="0"/>
        <a:ea typeface="ＭＳ Ｐゴシック" pitchFamily="1" charset="-128"/>
        <a:cs typeface="+mn-cs"/>
      </a:defRPr>
    </a:lvl5pPr>
    <a:lvl6pPr marL="2286000" algn="l" defTabSz="914400" rtl="0" eaLnBrk="1" latinLnBrk="0" hangingPunct="1">
      <a:defRPr sz="2800" b="1" kern="1200">
        <a:solidFill>
          <a:schemeClr val="tx1"/>
        </a:solidFill>
        <a:latin typeface="Arial" charset="0"/>
        <a:ea typeface="ＭＳ Ｐゴシック" pitchFamily="1" charset="-128"/>
        <a:cs typeface="+mn-cs"/>
      </a:defRPr>
    </a:lvl6pPr>
    <a:lvl7pPr marL="2743200" algn="l" defTabSz="914400" rtl="0" eaLnBrk="1" latinLnBrk="0" hangingPunct="1">
      <a:defRPr sz="2800" b="1" kern="1200">
        <a:solidFill>
          <a:schemeClr val="tx1"/>
        </a:solidFill>
        <a:latin typeface="Arial" charset="0"/>
        <a:ea typeface="ＭＳ Ｐゴシック" pitchFamily="1" charset="-128"/>
        <a:cs typeface="+mn-cs"/>
      </a:defRPr>
    </a:lvl7pPr>
    <a:lvl8pPr marL="3200400" algn="l" defTabSz="914400" rtl="0" eaLnBrk="1" latinLnBrk="0" hangingPunct="1">
      <a:defRPr sz="2800" b="1" kern="1200">
        <a:solidFill>
          <a:schemeClr val="tx1"/>
        </a:solidFill>
        <a:latin typeface="Arial" charset="0"/>
        <a:ea typeface="ＭＳ Ｐゴシック" pitchFamily="1" charset="-128"/>
        <a:cs typeface="+mn-cs"/>
      </a:defRPr>
    </a:lvl8pPr>
    <a:lvl9pPr marL="3657600" algn="l" defTabSz="914400" rtl="0" eaLnBrk="1" latinLnBrk="0" hangingPunct="1">
      <a:defRPr sz="2800" b="1" kern="1200">
        <a:solidFill>
          <a:schemeClr val="tx1"/>
        </a:solidFill>
        <a:latin typeface="Arial"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9122"/>
    <a:srgbClr val="99FF99"/>
    <a:srgbClr val="4460EA"/>
    <a:srgbClr val="0000CC"/>
    <a:srgbClr val="FFFF00"/>
    <a:srgbClr val="CFD9E9"/>
    <a:srgbClr val="FE1806"/>
    <a:srgbClr val="1B3DE5"/>
    <a:srgbClr val="FF8000"/>
    <a:srgbClr val="47829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9843" autoAdjust="0"/>
    <p:restoredTop sz="94595" autoAdjust="0"/>
  </p:normalViewPr>
  <p:slideViewPr>
    <p:cSldViewPr snapToGrid="0">
      <p:cViewPr varScale="1">
        <p:scale>
          <a:sx n="97" d="100"/>
          <a:sy n="97" d="100"/>
        </p:scale>
        <p:origin x="-10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hdr" sz="quarter"/>
          </p:nvPr>
        </p:nvSpPr>
        <p:spPr bwMode="auto">
          <a:xfrm>
            <a:off x="0" y="0"/>
            <a:ext cx="2948397" cy="497524"/>
          </a:xfrm>
          <a:prstGeom prst="rect">
            <a:avLst/>
          </a:prstGeom>
          <a:noFill/>
          <a:ln w="9525">
            <a:noFill/>
            <a:miter lim="800000"/>
            <a:headEnd/>
            <a:tailEnd/>
          </a:ln>
          <a:effectLst/>
        </p:spPr>
        <p:txBody>
          <a:bodyPr vert="horz" wrap="square" lIns="92254" tIns="46127" rIns="92254" bIns="46127" numCol="1" anchor="t" anchorCtr="0" compatLnSpc="1">
            <a:prstTxWarp prst="textNoShape">
              <a:avLst/>
            </a:prstTxWarp>
          </a:bodyPr>
          <a:lstStyle>
            <a:lvl1pPr eaLnBrk="0" hangingPunct="0">
              <a:defRPr sz="1200" b="0"/>
            </a:lvl1pPr>
          </a:lstStyle>
          <a:p>
            <a:endParaRPr lang="en-GB"/>
          </a:p>
        </p:txBody>
      </p:sp>
      <p:sp>
        <p:nvSpPr>
          <p:cNvPr id="265219" name="Rectangle 3"/>
          <p:cNvSpPr>
            <a:spLocks noGrp="1" noChangeArrowheads="1"/>
          </p:cNvSpPr>
          <p:nvPr>
            <p:ph type="dt" sz="quarter" idx="1"/>
          </p:nvPr>
        </p:nvSpPr>
        <p:spPr bwMode="auto">
          <a:xfrm>
            <a:off x="3855596" y="0"/>
            <a:ext cx="2948397" cy="497524"/>
          </a:xfrm>
          <a:prstGeom prst="rect">
            <a:avLst/>
          </a:prstGeom>
          <a:noFill/>
          <a:ln w="9525">
            <a:noFill/>
            <a:miter lim="800000"/>
            <a:headEnd/>
            <a:tailEnd/>
          </a:ln>
          <a:effectLst/>
        </p:spPr>
        <p:txBody>
          <a:bodyPr vert="horz" wrap="square" lIns="92254" tIns="46127" rIns="92254" bIns="46127" numCol="1" anchor="t" anchorCtr="0" compatLnSpc="1">
            <a:prstTxWarp prst="textNoShape">
              <a:avLst/>
            </a:prstTxWarp>
          </a:bodyPr>
          <a:lstStyle>
            <a:lvl1pPr algn="r" eaLnBrk="0" hangingPunct="0">
              <a:defRPr sz="1200" b="0"/>
            </a:lvl1pPr>
          </a:lstStyle>
          <a:p>
            <a:endParaRPr lang="en-GB"/>
          </a:p>
        </p:txBody>
      </p:sp>
      <p:sp>
        <p:nvSpPr>
          <p:cNvPr id="265220" name="Rectangle 4"/>
          <p:cNvSpPr>
            <a:spLocks noGrp="1" noChangeArrowheads="1"/>
          </p:cNvSpPr>
          <p:nvPr>
            <p:ph type="ftr" sz="quarter" idx="2"/>
          </p:nvPr>
        </p:nvSpPr>
        <p:spPr bwMode="auto">
          <a:xfrm>
            <a:off x="0" y="9440226"/>
            <a:ext cx="2948397" cy="497523"/>
          </a:xfrm>
          <a:prstGeom prst="rect">
            <a:avLst/>
          </a:prstGeom>
          <a:noFill/>
          <a:ln w="9525">
            <a:noFill/>
            <a:miter lim="800000"/>
            <a:headEnd/>
            <a:tailEnd/>
          </a:ln>
          <a:effectLst/>
        </p:spPr>
        <p:txBody>
          <a:bodyPr vert="horz" wrap="square" lIns="92254" tIns="46127" rIns="92254" bIns="46127" numCol="1" anchor="b" anchorCtr="0" compatLnSpc="1">
            <a:prstTxWarp prst="textNoShape">
              <a:avLst/>
            </a:prstTxWarp>
          </a:bodyPr>
          <a:lstStyle>
            <a:lvl1pPr eaLnBrk="0" hangingPunct="0">
              <a:defRPr sz="1200" b="0"/>
            </a:lvl1pPr>
          </a:lstStyle>
          <a:p>
            <a:endParaRPr lang="en-GB"/>
          </a:p>
        </p:txBody>
      </p:sp>
      <p:sp>
        <p:nvSpPr>
          <p:cNvPr id="265221" name="Rectangle 5"/>
          <p:cNvSpPr>
            <a:spLocks noGrp="1" noChangeArrowheads="1"/>
          </p:cNvSpPr>
          <p:nvPr>
            <p:ph type="sldNum" sz="quarter" idx="3"/>
          </p:nvPr>
        </p:nvSpPr>
        <p:spPr bwMode="auto">
          <a:xfrm>
            <a:off x="3855596" y="9440226"/>
            <a:ext cx="2948397" cy="497523"/>
          </a:xfrm>
          <a:prstGeom prst="rect">
            <a:avLst/>
          </a:prstGeom>
          <a:noFill/>
          <a:ln w="9525">
            <a:noFill/>
            <a:miter lim="800000"/>
            <a:headEnd/>
            <a:tailEnd/>
          </a:ln>
          <a:effectLst/>
        </p:spPr>
        <p:txBody>
          <a:bodyPr vert="horz" wrap="square" lIns="92254" tIns="46127" rIns="92254" bIns="46127" numCol="1" anchor="b" anchorCtr="0" compatLnSpc="1">
            <a:prstTxWarp prst="textNoShape">
              <a:avLst/>
            </a:prstTxWarp>
          </a:bodyPr>
          <a:lstStyle>
            <a:lvl1pPr algn="r" eaLnBrk="0" hangingPunct="0">
              <a:defRPr sz="1200" b="0"/>
            </a:lvl1pPr>
          </a:lstStyle>
          <a:p>
            <a:fld id="{CA1B676B-7B36-4723-99A4-5F2EC79EF0D0}" type="slidenum">
              <a:rPr lang="en-GB"/>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48397" cy="497524"/>
          </a:xfrm>
          <a:prstGeom prst="rect">
            <a:avLst/>
          </a:prstGeom>
          <a:noFill/>
          <a:ln w="9525">
            <a:noFill/>
            <a:miter lim="800000"/>
            <a:headEnd/>
            <a:tailEnd/>
          </a:ln>
        </p:spPr>
        <p:txBody>
          <a:bodyPr vert="horz" wrap="square" lIns="92254" tIns="46127" rIns="92254" bIns="46127" numCol="1" anchor="t" anchorCtr="0" compatLnSpc="1">
            <a:prstTxWarp prst="textNoShape">
              <a:avLst/>
            </a:prstTxWarp>
          </a:bodyPr>
          <a:lstStyle>
            <a:lvl1pPr eaLnBrk="0" hangingPunct="0">
              <a:defRPr sz="1200" b="0"/>
            </a:lvl1pPr>
          </a:lstStyle>
          <a:p>
            <a:endParaRPr lang="en-US"/>
          </a:p>
        </p:txBody>
      </p:sp>
      <p:sp>
        <p:nvSpPr>
          <p:cNvPr id="12291" name="Rectangle 3"/>
          <p:cNvSpPr>
            <a:spLocks noGrp="1" noChangeArrowheads="1"/>
          </p:cNvSpPr>
          <p:nvPr>
            <p:ph type="dt" idx="1"/>
          </p:nvPr>
        </p:nvSpPr>
        <p:spPr bwMode="auto">
          <a:xfrm>
            <a:off x="3857216" y="0"/>
            <a:ext cx="2948397" cy="497524"/>
          </a:xfrm>
          <a:prstGeom prst="rect">
            <a:avLst/>
          </a:prstGeom>
          <a:noFill/>
          <a:ln w="9525">
            <a:noFill/>
            <a:miter lim="800000"/>
            <a:headEnd/>
            <a:tailEnd/>
          </a:ln>
        </p:spPr>
        <p:txBody>
          <a:bodyPr vert="horz" wrap="square" lIns="92254" tIns="46127" rIns="92254" bIns="46127" numCol="1" anchor="t" anchorCtr="0" compatLnSpc="1">
            <a:prstTxWarp prst="textNoShape">
              <a:avLst/>
            </a:prstTxWarp>
          </a:bodyPr>
          <a:lstStyle>
            <a:lvl1pPr algn="r" eaLnBrk="0" hangingPunct="0">
              <a:defRPr sz="1200" b="0"/>
            </a:lvl1pPr>
          </a:lstStyle>
          <a:p>
            <a:endParaRPr lang="en-US"/>
          </a:p>
        </p:txBody>
      </p:sp>
      <p:sp>
        <p:nvSpPr>
          <p:cNvPr id="12292" name="Rectangle 4"/>
          <p:cNvSpPr>
            <a:spLocks noGrp="1" noRot="1" noChangeAspect="1" noChangeArrowheads="1" noTextEdit="1"/>
          </p:cNvSpPr>
          <p:nvPr>
            <p:ph type="sldImg" idx="2"/>
          </p:nvPr>
        </p:nvSpPr>
        <p:spPr bwMode="auto">
          <a:xfrm>
            <a:off x="917575" y="746125"/>
            <a:ext cx="4970463" cy="3727450"/>
          </a:xfrm>
          <a:prstGeom prst="rect">
            <a:avLst/>
          </a:prstGeom>
          <a:noFill/>
          <a:ln w="9525">
            <a:solidFill>
              <a:srgbClr val="000000"/>
            </a:solidFill>
            <a:miter lim="800000"/>
            <a:headEnd/>
            <a:tailEnd/>
          </a:ln>
          <a:effectLst/>
        </p:spPr>
      </p:sp>
      <p:sp>
        <p:nvSpPr>
          <p:cNvPr id="12293" name="Rectangle 5"/>
          <p:cNvSpPr>
            <a:spLocks noGrp="1" noChangeArrowheads="1"/>
          </p:cNvSpPr>
          <p:nvPr>
            <p:ph type="body" sz="quarter" idx="3"/>
          </p:nvPr>
        </p:nvSpPr>
        <p:spPr bwMode="auto">
          <a:xfrm>
            <a:off x="907199" y="4720908"/>
            <a:ext cx="4991215" cy="4472940"/>
          </a:xfrm>
          <a:prstGeom prst="rect">
            <a:avLst/>
          </a:prstGeom>
          <a:noFill/>
          <a:ln w="9525">
            <a:noFill/>
            <a:miter lim="800000"/>
            <a:headEnd/>
            <a:tailEnd/>
          </a:ln>
        </p:spPr>
        <p:txBody>
          <a:bodyPr vert="horz" wrap="square" lIns="92254" tIns="46127" rIns="92254" bIns="4612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294" name="Rectangle 6"/>
          <p:cNvSpPr>
            <a:spLocks noGrp="1" noChangeArrowheads="1"/>
          </p:cNvSpPr>
          <p:nvPr>
            <p:ph type="ftr" sz="quarter" idx="4"/>
          </p:nvPr>
        </p:nvSpPr>
        <p:spPr bwMode="auto">
          <a:xfrm>
            <a:off x="0" y="9441814"/>
            <a:ext cx="2948397" cy="497524"/>
          </a:xfrm>
          <a:prstGeom prst="rect">
            <a:avLst/>
          </a:prstGeom>
          <a:noFill/>
          <a:ln w="9525">
            <a:noFill/>
            <a:miter lim="800000"/>
            <a:headEnd/>
            <a:tailEnd/>
          </a:ln>
        </p:spPr>
        <p:txBody>
          <a:bodyPr vert="horz" wrap="square" lIns="92254" tIns="46127" rIns="92254" bIns="46127" numCol="1" anchor="b" anchorCtr="0" compatLnSpc="1">
            <a:prstTxWarp prst="textNoShape">
              <a:avLst/>
            </a:prstTxWarp>
          </a:bodyPr>
          <a:lstStyle>
            <a:lvl1pPr eaLnBrk="0" hangingPunct="0">
              <a:defRPr sz="1200" b="0"/>
            </a:lvl1pPr>
          </a:lstStyle>
          <a:p>
            <a:endParaRPr lang="en-US"/>
          </a:p>
        </p:txBody>
      </p:sp>
      <p:sp>
        <p:nvSpPr>
          <p:cNvPr id="12295" name="Rectangle 7"/>
          <p:cNvSpPr>
            <a:spLocks noGrp="1" noChangeArrowheads="1"/>
          </p:cNvSpPr>
          <p:nvPr>
            <p:ph type="sldNum" sz="quarter" idx="5"/>
          </p:nvPr>
        </p:nvSpPr>
        <p:spPr bwMode="auto">
          <a:xfrm>
            <a:off x="3857216" y="9441814"/>
            <a:ext cx="2948397" cy="497524"/>
          </a:xfrm>
          <a:prstGeom prst="rect">
            <a:avLst/>
          </a:prstGeom>
          <a:noFill/>
          <a:ln w="9525">
            <a:noFill/>
            <a:miter lim="800000"/>
            <a:headEnd/>
            <a:tailEnd/>
          </a:ln>
        </p:spPr>
        <p:txBody>
          <a:bodyPr vert="horz" wrap="square" lIns="92254" tIns="46127" rIns="92254" bIns="46127" numCol="1" anchor="b" anchorCtr="0" compatLnSpc="1">
            <a:prstTxWarp prst="textNoShape">
              <a:avLst/>
            </a:prstTxWarp>
          </a:bodyPr>
          <a:lstStyle>
            <a:lvl1pPr algn="r" eaLnBrk="0" hangingPunct="0">
              <a:defRPr sz="1200" b="0"/>
            </a:lvl1pPr>
          </a:lstStyle>
          <a:p>
            <a:fld id="{BAC9E1CC-F6C7-4830-8161-E7B0F82C933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51D6BB-EA08-42BA-9ECB-2FB58509CE0F}" type="slidenum">
              <a:rPr lang="en-US"/>
              <a:pPr/>
              <a:t>1</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D7674366-CFDE-4B5A-BD15-DE402E5A0AD3}" type="slidenum">
              <a:rPr lang="en-US" smtClean="0"/>
              <a:pPr/>
              <a:t>2</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Rot="1" noChangeArrowheads="1" noTextEdit="1"/>
          </p:cNvSpPr>
          <p:nvPr>
            <p:ph type="sldImg"/>
          </p:nvPr>
        </p:nvSpPr>
        <p:spPr>
          <a:ln/>
        </p:spPr>
      </p:sp>
      <p:sp>
        <p:nvSpPr>
          <p:cNvPr id="440323" name="Rectangle 3"/>
          <p:cNvSpPr>
            <a:spLocks noGrp="1" noChangeArrowheads="1"/>
          </p:cNvSpPr>
          <p:nvPr>
            <p:ph type="body" idx="1"/>
          </p:nvPr>
        </p:nvSpPr>
        <p:spPr>
          <a:xfrm>
            <a:off x="907415" y="4721186"/>
            <a:ext cx="4990783" cy="4472702"/>
          </a:xfrm>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mentioned test kits are an important diagnostic tool and have become the standard of care in the food industry.  Equally as important as what you can test is what you </a:t>
            </a:r>
            <a:r>
              <a:rPr lang="en-US" u="sng" dirty="0" smtClean="0"/>
              <a:t>can’t</a:t>
            </a:r>
            <a:r>
              <a:rPr lang="en-US" dirty="0" smtClean="0"/>
              <a:t> test.  </a:t>
            </a:r>
          </a:p>
          <a:p>
            <a:endParaRPr lang="en-US" sz="1100" dirty="0" smtClean="0"/>
          </a:p>
          <a:p>
            <a:r>
              <a:rPr lang="en-US" dirty="0" smtClean="0"/>
              <a:t>Because of the science behind the kits, these tests are designed to detect whole, intact proteins.  Once the structure of the protein changes, the detection</a:t>
            </a:r>
            <a:r>
              <a:rPr lang="en-US" baseline="0" dirty="0" smtClean="0"/>
              <a:t> of the antibody can </a:t>
            </a:r>
            <a:r>
              <a:rPr lang="en-US" dirty="0" smtClean="0"/>
              <a:t>become questionable.  </a:t>
            </a:r>
          </a:p>
          <a:p>
            <a:endParaRPr lang="en-US" sz="500" dirty="0" smtClean="0"/>
          </a:p>
          <a:p>
            <a:r>
              <a:rPr lang="en-US" dirty="0" smtClean="0"/>
              <a:t>Hydrolysis is one example of a process that alters the protein structure so antibody based test kits won’t recognize it.  Fermentation is another.  Not all fermented products won’t work, but generally fermentation substrates, such as wheat used in the development of gums, is an example of what won’t be detected.</a:t>
            </a:r>
          </a:p>
          <a:p>
            <a:endParaRPr lang="en-US" dirty="0" smtClean="0"/>
          </a:p>
          <a:p>
            <a:r>
              <a:rPr lang="en-US" dirty="0" smtClean="0"/>
              <a:t>Also, some allergenic proteins in processing aids are rendered unrecognizable by the kits.</a:t>
            </a:r>
          </a:p>
          <a:p>
            <a:r>
              <a:rPr lang="en-US" dirty="0" smtClean="0"/>
              <a:t>Unfortunately, even though the kits won’t detect these types of proteins, they still can be allergenic, and, according to FALCPA, still must be labeled as an allergen</a:t>
            </a:r>
            <a:endParaRPr lang="en-US" dirty="0"/>
          </a:p>
        </p:txBody>
      </p:sp>
      <p:sp>
        <p:nvSpPr>
          <p:cNvPr id="4" name="Slide Number Placeholder 3"/>
          <p:cNvSpPr>
            <a:spLocks noGrp="1"/>
          </p:cNvSpPr>
          <p:nvPr>
            <p:ph type="sldNum" sz="quarter" idx="10"/>
          </p:nvPr>
        </p:nvSpPr>
        <p:spPr/>
        <p:txBody>
          <a:bodyPr/>
          <a:lstStyle/>
          <a:p>
            <a:pPr>
              <a:defRPr/>
            </a:pPr>
            <a:fld id="{27455279-0992-40F6-8141-9C60B7D28FCB}" type="slidenum">
              <a:rPr lang="en-US" smtClean="0"/>
              <a:pPr>
                <a:defRPr/>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7455279-0992-40F6-8141-9C60B7D28FCB}" type="slidenum">
              <a:rPr lang="en-US" smtClean="0"/>
              <a:pPr>
                <a:defRPr/>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7455279-0992-40F6-8141-9C60B7D28FCB}" type="slidenum">
              <a:rPr lang="en-US" smtClean="0"/>
              <a:pPr>
                <a:defRPr/>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endParaRPr lang="en-GB"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mentioned test kits are an important diagnostic tool and have become the standard of care in the food industry.  Equally as important as what you can test is what you </a:t>
            </a:r>
            <a:r>
              <a:rPr lang="en-US" u="sng" dirty="0" smtClean="0"/>
              <a:t>can’t</a:t>
            </a:r>
            <a:r>
              <a:rPr lang="en-US" dirty="0" smtClean="0"/>
              <a:t> test.  </a:t>
            </a:r>
          </a:p>
          <a:p>
            <a:endParaRPr lang="en-US" sz="1100" dirty="0" smtClean="0"/>
          </a:p>
          <a:p>
            <a:r>
              <a:rPr lang="en-US" dirty="0" smtClean="0"/>
              <a:t>Because of the science behind the kits, these tests are designed to detect whole, intact proteins.  Once the structure of the protein changes, the detection</a:t>
            </a:r>
            <a:r>
              <a:rPr lang="en-US" baseline="0" dirty="0" smtClean="0"/>
              <a:t> of the antibody can </a:t>
            </a:r>
            <a:r>
              <a:rPr lang="en-US" dirty="0" smtClean="0"/>
              <a:t>become questionable.  </a:t>
            </a:r>
          </a:p>
          <a:p>
            <a:endParaRPr lang="en-US" sz="500" dirty="0" smtClean="0"/>
          </a:p>
          <a:p>
            <a:r>
              <a:rPr lang="en-US" dirty="0" smtClean="0"/>
              <a:t>Hydrolysis is one example of a process that alters the protein structure so antibody based test kits won’t recognize it.  Fermentation is another.  Not all fermented products won’t work, but generally fermentation substrates, such as wheat used in the development of gums, is an example of what won’t be detected.</a:t>
            </a:r>
          </a:p>
          <a:p>
            <a:endParaRPr lang="en-US" dirty="0" smtClean="0"/>
          </a:p>
          <a:p>
            <a:r>
              <a:rPr lang="en-US" dirty="0" smtClean="0"/>
              <a:t>Also, some allergenic proteins in processing aids are rendered unrecognizable by the kits.</a:t>
            </a:r>
          </a:p>
          <a:p>
            <a:r>
              <a:rPr lang="en-US" dirty="0" smtClean="0"/>
              <a:t>Unfortunately, even though the kits won’t detect these types of proteins, they still can be allergenic, and</a:t>
            </a:r>
            <a:r>
              <a:rPr lang="en-US" baseline="0" dirty="0" smtClean="0"/>
              <a:t> </a:t>
            </a:r>
            <a:r>
              <a:rPr lang="en-US" dirty="0" smtClean="0"/>
              <a:t>still must be labeled as an allergen</a:t>
            </a:r>
            <a:endParaRPr lang="en-US" dirty="0"/>
          </a:p>
        </p:txBody>
      </p:sp>
      <p:sp>
        <p:nvSpPr>
          <p:cNvPr id="4" name="Slide Number Placeholder 3"/>
          <p:cNvSpPr>
            <a:spLocks noGrp="1"/>
          </p:cNvSpPr>
          <p:nvPr>
            <p:ph type="sldNum" sz="quarter" idx="10"/>
          </p:nvPr>
        </p:nvSpPr>
        <p:spPr/>
        <p:txBody>
          <a:bodyPr/>
          <a:lstStyle/>
          <a:p>
            <a:pPr>
              <a:defRPr/>
            </a:pPr>
            <a:fld id="{27455279-0992-40F6-8141-9C60B7D28FCB}" type="slidenum">
              <a:rPr lang="en-US" smtClean="0"/>
              <a:pPr>
                <a:defRPr/>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44D062-3DCD-4934-B370-E23F37F13EF7}" type="slidenum">
              <a:rPr lang="en-US"/>
              <a:pPr/>
              <a:t>11</a:t>
            </a:fld>
            <a:endParaRPr lang="en-US" dirty="0"/>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27D563-1770-4C64-B7E8-CD7DCD719CD2}" type="slidenum">
              <a:rPr lang="en-US" smtClean="0"/>
              <a:pPr/>
              <a:t>12</a:t>
            </a:fld>
            <a:endParaRPr lang="en-US" dirty="0"/>
          </a:p>
        </p:txBody>
      </p:sp>
    </p:spTree>
    <p:extLst>
      <p:ext uri="{BB962C8B-B14F-4D97-AF65-F5344CB8AC3E}">
        <p14:creationId xmlns:p14="http://schemas.microsoft.com/office/powerpoint/2010/main" xmlns="" val="1601347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smtClean="0"/>
            </a:lvl1pPr>
          </a:lstStyle>
          <a:p>
            <a:pPr>
              <a:defRPr/>
            </a:pPr>
            <a:fld id="{C68FB779-5C8F-4A9E-A615-4DF5D4C2A968}" type="slidenum">
              <a:rPr lang="en-GB"/>
              <a:pPr>
                <a:defRPr/>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smtClean="0"/>
            </a:lvl1pPr>
          </a:lstStyle>
          <a:p>
            <a:pPr>
              <a:defRPr/>
            </a:pPr>
            <a:fld id="{30314500-9AE4-4A3F-81D9-C2A913886EC9}" type="slidenum">
              <a:rPr lang="en-GB"/>
              <a:pPr>
                <a:defRPr/>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smtClean="0"/>
            </a:lvl1pPr>
          </a:lstStyle>
          <a:p>
            <a:pPr>
              <a:defRPr/>
            </a:pPr>
            <a:fld id="{4E177F6A-64EF-459E-819E-DEB638C37744}"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smtClean="0"/>
            </a:lvl1pPr>
          </a:lstStyle>
          <a:p>
            <a:pPr>
              <a:defRPr/>
            </a:pPr>
            <a:fld id="{7A0EBBDC-C207-4AA0-8C1F-956A0CC9BCAC}" type="slidenum">
              <a:rPr lang="en-GB"/>
              <a:pPr>
                <a:defRPr/>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GB"/>
          </a:p>
        </p:txBody>
      </p:sp>
      <p:sp>
        <p:nvSpPr>
          <p:cNvPr id="8" name="Footer Placeholder 7"/>
          <p:cNvSpPr>
            <a:spLocks noGrp="1"/>
          </p:cNvSpPr>
          <p:nvPr>
            <p:ph type="ftr" sz="quarter" idx="11"/>
          </p:nvPr>
        </p:nvSpPr>
        <p:spPr/>
        <p:txBody>
          <a:bodyPr/>
          <a:lstStyle>
            <a:lvl1pPr>
              <a:defRPr/>
            </a:lvl1pPr>
          </a:lstStyle>
          <a:p>
            <a:pPr>
              <a:defRPr/>
            </a:pPr>
            <a:endParaRPr lang="en-GB"/>
          </a:p>
        </p:txBody>
      </p:sp>
      <p:sp>
        <p:nvSpPr>
          <p:cNvPr id="9" name="Slide Number Placeholder 8"/>
          <p:cNvSpPr>
            <a:spLocks noGrp="1"/>
          </p:cNvSpPr>
          <p:nvPr>
            <p:ph type="sldNum" sz="quarter" idx="12"/>
          </p:nvPr>
        </p:nvSpPr>
        <p:spPr/>
        <p:txBody>
          <a:bodyPr/>
          <a:lstStyle>
            <a:lvl1pPr>
              <a:defRPr smtClean="0"/>
            </a:lvl1pPr>
          </a:lstStyle>
          <a:p>
            <a:pPr>
              <a:defRPr/>
            </a:pPr>
            <a:fld id="{C94F8C68-8497-4832-9332-535FD6DC2146}" type="slidenum">
              <a:rPr lang="en-GB"/>
              <a:pPr>
                <a:defRPr/>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GB"/>
          </a:p>
        </p:txBody>
      </p:sp>
      <p:sp>
        <p:nvSpPr>
          <p:cNvPr id="4" name="Footer Placeholder 3"/>
          <p:cNvSpPr>
            <a:spLocks noGrp="1"/>
          </p:cNvSpPr>
          <p:nvPr>
            <p:ph type="ftr" sz="quarter" idx="11"/>
          </p:nvPr>
        </p:nvSpPr>
        <p:spPr/>
        <p:txBody>
          <a:bodyPr/>
          <a:lstStyle>
            <a:lvl1pPr>
              <a:defRPr/>
            </a:lvl1pPr>
          </a:lstStyle>
          <a:p>
            <a:pPr>
              <a:defRPr/>
            </a:pPr>
            <a:endParaRPr lang="en-GB"/>
          </a:p>
        </p:txBody>
      </p:sp>
      <p:sp>
        <p:nvSpPr>
          <p:cNvPr id="5" name="Slide Number Placeholder 4"/>
          <p:cNvSpPr>
            <a:spLocks noGrp="1"/>
          </p:cNvSpPr>
          <p:nvPr>
            <p:ph type="sldNum" sz="quarter" idx="12"/>
          </p:nvPr>
        </p:nvSpPr>
        <p:spPr/>
        <p:txBody>
          <a:bodyPr/>
          <a:lstStyle>
            <a:lvl1pPr>
              <a:defRPr smtClean="0"/>
            </a:lvl1pPr>
          </a:lstStyle>
          <a:p>
            <a:pPr>
              <a:defRPr/>
            </a:pPr>
            <a:fld id="{CD8943CA-3DF1-4F1B-92E9-E9B10876DEEA}" type="slidenum">
              <a:rPr lang="en-GB"/>
              <a:pPr>
                <a:defRPr/>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GB"/>
          </a:p>
        </p:txBody>
      </p:sp>
      <p:sp>
        <p:nvSpPr>
          <p:cNvPr id="3" name="Footer Placeholder 2"/>
          <p:cNvSpPr>
            <a:spLocks noGrp="1"/>
          </p:cNvSpPr>
          <p:nvPr>
            <p:ph type="ftr" sz="quarter" idx="11"/>
          </p:nvPr>
        </p:nvSpPr>
        <p:spPr/>
        <p:txBody>
          <a:bodyPr/>
          <a:lstStyle>
            <a:lvl1pPr>
              <a:defRPr/>
            </a:lvl1pPr>
          </a:lstStyle>
          <a:p>
            <a:pPr>
              <a:defRPr/>
            </a:pPr>
            <a:endParaRPr lang="en-GB"/>
          </a:p>
        </p:txBody>
      </p:sp>
      <p:sp>
        <p:nvSpPr>
          <p:cNvPr id="4" name="Slide Number Placeholder 3"/>
          <p:cNvSpPr>
            <a:spLocks noGrp="1"/>
          </p:cNvSpPr>
          <p:nvPr>
            <p:ph type="sldNum" sz="quarter" idx="12"/>
          </p:nvPr>
        </p:nvSpPr>
        <p:spPr/>
        <p:txBody>
          <a:bodyPr/>
          <a:lstStyle>
            <a:lvl1pPr>
              <a:defRPr smtClean="0"/>
            </a:lvl1pPr>
          </a:lstStyle>
          <a:p>
            <a:pPr>
              <a:defRPr/>
            </a:pPr>
            <a:fld id="{E4DF2DE5-7869-43F8-99E7-54F62BE8C257}" type="slidenum">
              <a:rPr lang="en-GB"/>
              <a:pPr>
                <a:defRPr/>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smtClean="0"/>
            </a:lvl1pPr>
          </a:lstStyle>
          <a:p>
            <a:pPr>
              <a:defRPr/>
            </a:pPr>
            <a:fld id="{884E6530-730D-4C07-8B82-9903BBFD1553}" type="slidenum">
              <a:rPr lang="en-GB"/>
              <a:pPr>
                <a:defRPr/>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GB"/>
          </a:p>
        </p:txBody>
      </p:sp>
      <p:sp>
        <p:nvSpPr>
          <p:cNvPr id="6" name="Footer Placeholder 5"/>
          <p:cNvSpPr>
            <a:spLocks noGrp="1"/>
          </p:cNvSpPr>
          <p:nvPr>
            <p:ph type="ftr" sz="quarter" idx="11"/>
          </p:nvPr>
        </p:nvSpPr>
        <p:spPr/>
        <p:txBody>
          <a:bodyPr/>
          <a:lstStyle>
            <a:lvl1pPr>
              <a:defRPr/>
            </a:lvl1pPr>
          </a:lstStyle>
          <a:p>
            <a:pPr>
              <a:defRPr/>
            </a:pPr>
            <a:endParaRPr lang="en-GB"/>
          </a:p>
        </p:txBody>
      </p:sp>
      <p:sp>
        <p:nvSpPr>
          <p:cNvPr id="7" name="Slide Number Placeholder 6"/>
          <p:cNvSpPr>
            <a:spLocks noGrp="1"/>
          </p:cNvSpPr>
          <p:nvPr>
            <p:ph type="sldNum" sz="quarter" idx="12"/>
          </p:nvPr>
        </p:nvSpPr>
        <p:spPr/>
        <p:txBody>
          <a:bodyPr/>
          <a:lstStyle>
            <a:lvl1pPr>
              <a:defRPr smtClean="0"/>
            </a:lvl1pPr>
          </a:lstStyle>
          <a:p>
            <a:pPr>
              <a:defRPr/>
            </a:pPr>
            <a:fld id="{68FA258B-EDBF-4CED-A6D6-3758A83EC87B}" type="slidenum">
              <a:rPr lang="en-GB"/>
              <a:pPr>
                <a:defRPr/>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smtClean="0"/>
            </a:lvl1pPr>
          </a:lstStyle>
          <a:p>
            <a:pPr>
              <a:defRPr/>
            </a:pPr>
            <a:fld id="{DD8A275A-03F7-4F17-8628-4FA8B70A25C5}" type="slidenum">
              <a:rPr lang="en-GB"/>
              <a:pPr>
                <a:defRPr/>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smtClean="0"/>
            </a:lvl1pPr>
          </a:lstStyle>
          <a:p>
            <a:pPr>
              <a:defRPr/>
            </a:pPr>
            <a:fld id="{C009E941-22B1-4840-9325-838F45993E2F}" type="slidenum">
              <a:rPr lang="en-GB"/>
              <a:pPr>
                <a:defRPr/>
              </a:pPr>
              <a:t>‹#›</a:t>
            </a:fld>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p:spPr>
        <p:txBody>
          <a:bodyPr/>
          <a:lstStyle>
            <a:lvl1pPr>
              <a:defRPr/>
            </a:lvl1pPr>
          </a:lstStyle>
          <a:p>
            <a:pPr>
              <a:defRPr/>
            </a:pPr>
            <a:endParaRPr lang="en-GB"/>
          </a:p>
        </p:txBody>
      </p:sp>
      <p:sp>
        <p:nvSpPr>
          <p:cNvPr id="6" name="Footer Placeholder 5"/>
          <p:cNvSpPr>
            <a:spLocks noGrp="1"/>
          </p:cNvSpPr>
          <p:nvPr>
            <p:ph type="ftr" sz="quarter" idx="11"/>
          </p:nvPr>
        </p:nvSpPr>
        <p:spPr>
          <a:xfrm>
            <a:off x="3124200" y="6356350"/>
            <a:ext cx="2895600" cy="365125"/>
          </a:xfrm>
        </p:spPr>
        <p:txBody>
          <a:bodyPr/>
          <a:lstStyle>
            <a:lvl1pPr>
              <a:defRPr/>
            </a:lvl1pPr>
          </a:lstStyle>
          <a:p>
            <a:pPr>
              <a:defRPr/>
            </a:pPr>
            <a:endParaRPr lang="en-GB"/>
          </a:p>
        </p:txBody>
      </p:sp>
      <p:sp>
        <p:nvSpPr>
          <p:cNvPr id="7" name="Slide Number Placeholder 6"/>
          <p:cNvSpPr>
            <a:spLocks noGrp="1"/>
          </p:cNvSpPr>
          <p:nvPr>
            <p:ph type="sldNum" sz="quarter" idx="12"/>
          </p:nvPr>
        </p:nvSpPr>
        <p:spPr>
          <a:xfrm>
            <a:off x="6553200" y="6356350"/>
            <a:ext cx="2133600" cy="365125"/>
          </a:xfrm>
        </p:spPr>
        <p:txBody>
          <a:bodyPr/>
          <a:lstStyle>
            <a:lvl1pPr>
              <a:defRPr smtClean="0"/>
            </a:lvl1pPr>
          </a:lstStyle>
          <a:p>
            <a:pPr>
              <a:defRPr/>
            </a:pPr>
            <a:fld id="{9FE9F310-2DF6-4786-BE96-C1851048FB52}" type="slidenum">
              <a:rPr lang="en-GB"/>
              <a:pPr>
                <a:defRPr/>
              </a:pPr>
              <a:t>‹#›</a:t>
            </a:fld>
            <a:endParaRPr lang="en-GB"/>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356350"/>
            <a:ext cx="2133600" cy="365125"/>
          </a:xfrm>
        </p:spPr>
        <p:txBody>
          <a:bodyPr/>
          <a:lstStyle>
            <a:lvl1pPr>
              <a:defRPr/>
            </a:lvl1pPr>
          </a:lstStyle>
          <a:p>
            <a:pPr>
              <a:defRPr/>
            </a:pPr>
            <a:endParaRPr lang="en-GB"/>
          </a:p>
        </p:txBody>
      </p:sp>
      <p:sp>
        <p:nvSpPr>
          <p:cNvPr id="5" name="Footer Placeholder 4"/>
          <p:cNvSpPr>
            <a:spLocks noGrp="1"/>
          </p:cNvSpPr>
          <p:nvPr>
            <p:ph type="ftr" sz="quarter" idx="11"/>
          </p:nvPr>
        </p:nvSpPr>
        <p:spPr>
          <a:xfrm>
            <a:off x="3124200" y="6356350"/>
            <a:ext cx="2895600" cy="365125"/>
          </a:xfr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356350"/>
            <a:ext cx="2133600" cy="365125"/>
          </a:xfrm>
        </p:spPr>
        <p:txBody>
          <a:bodyPr/>
          <a:lstStyle>
            <a:lvl1pPr>
              <a:defRPr smtClean="0"/>
            </a:lvl1pPr>
          </a:lstStyle>
          <a:p>
            <a:pPr>
              <a:defRPr/>
            </a:pPr>
            <a:fld id="{46903EE7-09A8-44D3-8C1D-D6257BB4F374}" type="slidenum">
              <a:rPr lang="en-GB"/>
              <a:pPr>
                <a:defRPr/>
              </a:pPr>
              <a:t>‹#›</a:t>
            </a:fld>
            <a:endParaRPr lang="en-GB"/>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04800" y="304800"/>
            <a:ext cx="8229600" cy="990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81000" y="1371600"/>
            <a:ext cx="3962400" cy="190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495800" y="1371600"/>
            <a:ext cx="3962400" cy="190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81000" y="3429000"/>
            <a:ext cx="3962400" cy="190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495800" y="3429000"/>
            <a:ext cx="3962400" cy="190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8400"/>
            <a:ext cx="1905000" cy="457200"/>
          </a:xfrm>
        </p:spPr>
        <p:txBody>
          <a:bodyPr/>
          <a:lstStyle>
            <a:lvl1pPr>
              <a:defRPr/>
            </a:lvl1pPr>
          </a:lstStyle>
          <a:p>
            <a:fld id="{38C7059D-3AA7-4DB6-B80F-6869EC5135C0}"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lum/>
          </a:blip>
          <a:srcRect/>
          <a:stretch>
            <a:fillRect/>
          </a:stretch>
        </a:blipFill>
        <a:effectLst/>
      </p:bgPr>
    </p:bg>
    <p:spTree>
      <p:nvGrpSpPr>
        <p:cNvPr id="1" name=""/>
        <p:cNvGrpSpPr/>
        <p:nvPr/>
      </p:nvGrpSpPr>
      <p:grpSpPr>
        <a:xfrm>
          <a:off x="0" y="0"/>
          <a:ext cx="0" cy="0"/>
          <a:chOff x="0" y="0"/>
          <a:chExt cx="0" cy="0"/>
        </a:xfrm>
      </p:grpSpPr>
      <p:sp>
        <p:nvSpPr>
          <p:cNvPr id="39219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39219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latin typeface="+mn-lt"/>
                <a:ea typeface="+mn-ea"/>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ea typeface="+mn-ea"/>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ea typeface="+mn-ea"/>
              </a:defRPr>
            </a:lvl1pPr>
          </a:lstStyle>
          <a:p>
            <a:pPr>
              <a:defRPr/>
            </a:pPr>
            <a:fld id="{345B517E-57AC-47EF-B3E2-984ABF590B6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Lst>
  <p:transition/>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a:solidFill>
            <a:schemeClr val="tx1"/>
          </a:solidFill>
          <a:latin typeface="+mn-lt"/>
        </a:defRPr>
      </a:lvl2pPr>
      <a:lvl3pPr marL="1143000" indent="-228600" algn="l" rtl="0" fontAlgn="base">
        <a:spcBef>
          <a:spcPct val="20000"/>
        </a:spcBef>
        <a:spcAft>
          <a:spcPct val="0"/>
        </a:spcAft>
        <a:buFont typeface="Arial" charset="0"/>
        <a:buChar char="•"/>
        <a:defRPr sz="2400">
          <a:solidFill>
            <a:schemeClr val="tx1"/>
          </a:solidFill>
          <a:latin typeface="+mn-lt"/>
        </a:defRPr>
      </a:lvl3pPr>
      <a:lvl4pPr marL="1600200" indent="-228600" algn="l" rtl="0" fontAlgn="base">
        <a:spcBef>
          <a:spcPct val="20000"/>
        </a:spcBef>
        <a:spcAft>
          <a:spcPct val="0"/>
        </a:spcAft>
        <a:buFont typeface="Arial" charset="0"/>
        <a:buChar char="–"/>
        <a:defRPr sz="2000">
          <a:solidFill>
            <a:schemeClr val="tx1"/>
          </a:solidFill>
          <a:latin typeface="+mn-lt"/>
        </a:defRPr>
      </a:lvl4pPr>
      <a:lvl5pPr marL="2057400" indent="-228600" algn="l" rtl="0" fontAlgn="base">
        <a:spcBef>
          <a:spcPct val="20000"/>
        </a:spcBef>
        <a:spcAft>
          <a:spcPct val="0"/>
        </a:spcAft>
        <a:buFont typeface="Arial" charset="0"/>
        <a:buChar char="»"/>
        <a:defRPr sz="2000">
          <a:solidFill>
            <a:schemeClr val="tx1"/>
          </a:solidFill>
          <a:latin typeface="+mn-lt"/>
        </a:defRPr>
      </a:lvl5pPr>
      <a:lvl6pPr marL="2514600" indent="-228600" algn="l" rtl="0" fontAlgn="base">
        <a:spcBef>
          <a:spcPct val="20000"/>
        </a:spcBef>
        <a:spcAft>
          <a:spcPct val="0"/>
        </a:spcAft>
        <a:buFont typeface="Arial" charset="0"/>
        <a:buChar char="»"/>
        <a:defRPr sz="2000">
          <a:solidFill>
            <a:schemeClr val="tx1"/>
          </a:solidFill>
          <a:latin typeface="+mn-lt"/>
        </a:defRPr>
      </a:lvl6pPr>
      <a:lvl7pPr marL="2971800" indent="-228600" algn="l" rtl="0" fontAlgn="base">
        <a:spcBef>
          <a:spcPct val="20000"/>
        </a:spcBef>
        <a:spcAft>
          <a:spcPct val="0"/>
        </a:spcAft>
        <a:buFont typeface="Arial" charset="0"/>
        <a:buChar char="»"/>
        <a:defRPr sz="2000">
          <a:solidFill>
            <a:schemeClr val="tx1"/>
          </a:solidFill>
          <a:latin typeface="+mn-lt"/>
        </a:defRPr>
      </a:lvl7pPr>
      <a:lvl8pPr marL="3429000" indent="-228600" algn="l" rtl="0" fontAlgn="base">
        <a:spcBef>
          <a:spcPct val="20000"/>
        </a:spcBef>
        <a:spcAft>
          <a:spcPct val="0"/>
        </a:spcAft>
        <a:buFont typeface="Arial" charset="0"/>
        <a:buChar char="»"/>
        <a:defRPr sz="2000">
          <a:solidFill>
            <a:schemeClr val="tx1"/>
          </a:solidFill>
          <a:latin typeface="+mn-lt"/>
        </a:defRPr>
      </a:lvl8pPr>
      <a:lvl9pPr marL="3886200" indent="-228600" algn="l" rtl="0" fontAlgn="base">
        <a:spcBef>
          <a:spcPct val="20000"/>
        </a:spcBef>
        <a:spcAft>
          <a:spcPct val="0"/>
        </a:spcAft>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www.google.co.uk/url?sa=i&amp;rct=j&amp;q=&amp;esrc=s&amp;source=images&amp;cd=&amp;cad=rja&amp;uact=8&amp;ved=0ahUKEwi53oHD2ovNAhUmB8AKHVPkCW4QjRwIBw&amp;url=http://thesource.com/2015/08/02/5-dairy-milk-alternatives-that-arent-soy/&amp;bvm=bv.123664746,d.ZGg&amp;psig=AFQjCNGwy7rGyV3OKUuL0voFAdt-v7Gx_g&amp;ust=1465038072839514" TargetMode="External"/><Relationship Id="rId7" Type="http://schemas.openxmlformats.org/officeDocument/2006/relationships/hyperlink" Target="https://www.google.co.uk/url?sa=i&amp;rct=j&amp;q=&amp;esrc=s&amp;source=images&amp;cd=&amp;cad=rja&amp;uact=8&amp;ved=0ahUKEwjH8Lbq2ovNAhWkCsAKHbWzD5sQjRwIBw&amp;url=https://www.youtube.com/watch?v=0x-3fGsZ8Gg&amp;bvm=bv.123664746,d.ZGg&amp;psig=AFQjCNGyfrTNNa5Y4iegM41wBSnyriI90Q&amp;ust=1465038207832451" TargetMode="External"/><Relationship Id="rId12"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hyperlink" Target="http://www.google.co.uk/url?sa=i&amp;rct=j&amp;q=&amp;esrc=s&amp;source=images&amp;cd=&amp;cad=rja&amp;uact=8&amp;ved=0ahUKEwjTtoyQ24vNAhXRFsAKHSN0AS4QjRwIBw&amp;url=http://www.ask.com/food/butter-need-refrigerated-bbc5db3f21ab9436&amp;bvm=bv.123664746,d.ZGg&amp;psig=AFQjCNF75CqXNYneIyRCotPADqLNXpaP2w&amp;ust=1465038293712187" TargetMode="External"/><Relationship Id="rId5" Type="http://schemas.openxmlformats.org/officeDocument/2006/relationships/hyperlink" Target="https://www.google.co.uk/imgres?imgurl=http://parade.condenast.com/wp-content/uploads/2014/03/march-dash-dashboard-cheese-2-ftr.jpg&amp;imgrefurl=https://www.youngwriterssociety.com/viewtopic.php?t=101180&amp;docid=J8V42PVZf3jUPM&amp;tbnid=SwbBIe8XXNI44M:&amp;w=1240&amp;h=775&amp;bih=860&amp;biw=1280&amp;ved=0ahUKEwjospLO2ovNAhUjI8AKHR-UC5oQMwhSKBwwHA&amp;iact=mrc&amp;uact=8" TargetMode="External"/><Relationship Id="rId10" Type="http://schemas.openxmlformats.org/officeDocument/2006/relationships/image" Target="../media/image6.jpeg"/><Relationship Id="rId4" Type="http://schemas.openxmlformats.org/officeDocument/2006/relationships/image" Target="../media/image3.jpeg"/><Relationship Id="rId9" Type="http://schemas.openxmlformats.org/officeDocument/2006/relationships/hyperlink" Target="http://www.google.co.uk/url?sa=i&amp;rct=j&amp;q=&amp;esrc=s&amp;source=images&amp;cd=&amp;cad=rja&amp;uact=8&amp;ved=0ahUKEwjO7-D_2ovNAhXnLsAKHaVbCp0QjRwIBw&amp;url=http://www.befitgoa.com/the-health-benefits-of-eating-yogurt/&amp;bvm=bv.123664746,d.ZGg&amp;psig=AFQjCNGHs6_l_EKsu1LMNYciJBZO_0XqLg&amp;ust=146503826008838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mailto:info@neogeneurope.com" TargetMode="External"/><Relationship Id="rId2" Type="http://schemas.openxmlformats.org/officeDocument/2006/relationships/hyperlink" Target="http://www.neogeneurope.com/"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92163" name="Rectangle 3"/>
          <p:cNvSpPr>
            <a:spLocks noGrp="1" noChangeArrowheads="1"/>
          </p:cNvSpPr>
          <p:nvPr>
            <p:ph type="ctrTitle"/>
          </p:nvPr>
        </p:nvSpPr>
        <p:spPr>
          <a:xfrm>
            <a:off x="2536722" y="1769807"/>
            <a:ext cx="6233652" cy="1101214"/>
          </a:xfrm>
        </p:spPr>
        <p:txBody>
          <a:bodyPr/>
          <a:lstStyle/>
          <a:p>
            <a:pPr algn="l"/>
            <a:r>
              <a:rPr lang="en-US" sz="3800" b="1" dirty="0" smtClean="0">
                <a:latin typeface="+mn-lt"/>
              </a:rPr>
              <a:t/>
            </a:r>
            <a:br>
              <a:rPr lang="en-US" sz="3800" b="1" dirty="0" smtClean="0">
                <a:latin typeface="+mn-lt"/>
              </a:rPr>
            </a:br>
            <a:r>
              <a:rPr lang="en-US" sz="3800" b="1" i="1" dirty="0" smtClean="0">
                <a:latin typeface="+mn-lt"/>
              </a:rPr>
              <a:t/>
            </a:r>
            <a:br>
              <a:rPr lang="en-US" sz="3800" b="1" i="1" dirty="0" smtClean="0">
                <a:latin typeface="+mn-lt"/>
              </a:rPr>
            </a:br>
            <a:r>
              <a:rPr lang="en-US" sz="3800" b="1" i="1" dirty="0" smtClean="0">
                <a:latin typeface="+mn-lt"/>
              </a:rPr>
              <a:t/>
            </a:r>
            <a:br>
              <a:rPr lang="en-US" sz="3800" b="1" i="1" dirty="0" smtClean="0">
                <a:latin typeface="+mn-lt"/>
              </a:rPr>
            </a:br>
            <a:r>
              <a:rPr lang="en-US" sz="3800" b="1" i="1" dirty="0" smtClean="0">
                <a:latin typeface="+mn-lt"/>
              </a:rPr>
              <a:t>Food Safety and Regulatory Measures 2016</a:t>
            </a:r>
            <a:br>
              <a:rPr lang="en-US" sz="3800" b="1" i="1" dirty="0" smtClean="0">
                <a:latin typeface="+mn-lt"/>
              </a:rPr>
            </a:br>
            <a:r>
              <a:rPr lang="en-US" sz="3800" b="1" i="1" dirty="0" smtClean="0">
                <a:latin typeface="+mn-lt"/>
              </a:rPr>
              <a:t/>
            </a:r>
            <a:br>
              <a:rPr lang="en-US" sz="3800" b="1" i="1" dirty="0" smtClean="0">
                <a:latin typeface="+mn-lt"/>
              </a:rPr>
            </a:br>
            <a:r>
              <a:rPr lang="en-US" sz="3800" b="1" i="1" dirty="0" smtClean="0">
                <a:latin typeface="+mn-lt"/>
              </a:rPr>
              <a:t/>
            </a:r>
            <a:br>
              <a:rPr lang="en-US" sz="3800" b="1" i="1" dirty="0" smtClean="0">
                <a:latin typeface="+mn-lt"/>
              </a:rPr>
            </a:br>
            <a:r>
              <a:rPr lang="en-US" sz="3800" b="1" i="1" dirty="0" smtClean="0">
                <a:latin typeface="+mn-lt"/>
              </a:rPr>
              <a:t/>
            </a:r>
            <a:br>
              <a:rPr lang="en-US" sz="3800" b="1" i="1" dirty="0" smtClean="0">
                <a:latin typeface="+mn-lt"/>
              </a:rPr>
            </a:br>
            <a:endParaRPr lang="en-US" sz="3800" b="1" i="1" dirty="0">
              <a:latin typeface="+mn-lt"/>
            </a:endParaRPr>
          </a:p>
        </p:txBody>
      </p:sp>
      <p:sp>
        <p:nvSpPr>
          <p:cNvPr id="3" name="Rectangle 3"/>
          <p:cNvSpPr txBox="1">
            <a:spLocks noChangeArrowheads="1"/>
          </p:cNvSpPr>
          <p:nvPr/>
        </p:nvSpPr>
        <p:spPr bwMode="auto">
          <a:xfrm>
            <a:off x="2689123" y="4665406"/>
            <a:ext cx="6233652" cy="13961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smtClean="0">
                <a:ln>
                  <a:noFill/>
                </a:ln>
                <a:solidFill>
                  <a:schemeClr val="tx1"/>
                </a:solidFill>
                <a:effectLst/>
                <a:uLnTx/>
                <a:uFillTx/>
                <a:latin typeface="+mn-lt"/>
                <a:ea typeface="+mj-ea"/>
                <a:cs typeface="+mj-cs"/>
              </a:rPr>
              <a:t/>
            </a:r>
            <a:br>
              <a:rPr kumimoji="0" lang="en-US" sz="4400" b="1" i="0" u="none" strike="noStrike" kern="0" cap="none" spc="0" normalizeH="0" baseline="0" noProof="0" smtClean="0">
                <a:ln>
                  <a:noFill/>
                </a:ln>
                <a:solidFill>
                  <a:schemeClr val="tx1"/>
                </a:solidFill>
                <a:effectLst/>
                <a:uLnTx/>
                <a:uFillTx/>
                <a:latin typeface="+mn-lt"/>
                <a:ea typeface="+mj-ea"/>
                <a:cs typeface="+mj-cs"/>
              </a:rPr>
            </a:br>
            <a:r>
              <a:rPr kumimoji="0" lang="en-US" sz="4400" b="1" i="1" u="none" strike="noStrike" kern="0" cap="none" spc="0" normalizeH="0" baseline="0" noProof="0" smtClean="0">
                <a:ln>
                  <a:noFill/>
                </a:ln>
                <a:solidFill>
                  <a:schemeClr val="tx1"/>
                </a:solidFill>
                <a:effectLst/>
                <a:uLnTx/>
                <a:uFillTx/>
                <a:latin typeface="+mn-lt"/>
                <a:ea typeface="+mj-ea"/>
                <a:cs typeface="+mj-cs"/>
              </a:rPr>
              <a:t/>
            </a:r>
            <a:br>
              <a:rPr kumimoji="0" lang="en-US" sz="4400" b="1" i="1" u="none" strike="noStrike" kern="0" cap="none" spc="0" normalizeH="0" baseline="0" noProof="0" smtClean="0">
                <a:ln>
                  <a:noFill/>
                </a:ln>
                <a:solidFill>
                  <a:schemeClr val="tx1"/>
                </a:solidFill>
                <a:effectLst/>
                <a:uLnTx/>
                <a:uFillTx/>
                <a:latin typeface="+mn-lt"/>
                <a:ea typeface="+mj-ea"/>
                <a:cs typeface="+mj-cs"/>
              </a:rPr>
            </a:br>
            <a:r>
              <a:rPr kumimoji="0" lang="en-US" sz="4400" b="1" i="1" u="none" strike="noStrike" kern="0" cap="none" spc="0" normalizeH="0" baseline="0" noProof="0" smtClean="0">
                <a:ln>
                  <a:noFill/>
                </a:ln>
                <a:solidFill>
                  <a:schemeClr val="tx1"/>
                </a:solidFill>
                <a:effectLst/>
                <a:uLnTx/>
                <a:uFillTx/>
                <a:latin typeface="+mn-lt"/>
                <a:ea typeface="+mj-ea"/>
                <a:cs typeface="+mj-cs"/>
              </a:rPr>
              <a:t/>
            </a:r>
            <a:br>
              <a:rPr kumimoji="0" lang="en-US" sz="4400" b="1" i="1" u="none" strike="noStrike" kern="0" cap="none" spc="0" normalizeH="0" baseline="0" noProof="0" smtClean="0">
                <a:ln>
                  <a:noFill/>
                </a:ln>
                <a:solidFill>
                  <a:schemeClr val="tx1"/>
                </a:solidFill>
                <a:effectLst/>
                <a:uLnTx/>
                <a:uFillTx/>
                <a:latin typeface="+mn-lt"/>
                <a:ea typeface="+mj-ea"/>
                <a:cs typeface="+mj-cs"/>
              </a:rPr>
            </a:br>
            <a:r>
              <a:rPr kumimoji="0" lang="en-US" sz="3200" b="1" i="1" u="none" strike="noStrike" kern="0" cap="none" spc="0" normalizeH="0" baseline="0" noProof="0" smtClean="0">
                <a:ln>
                  <a:noFill/>
                </a:ln>
                <a:solidFill>
                  <a:schemeClr val="tx1"/>
                </a:solidFill>
                <a:effectLst/>
                <a:uLnTx/>
                <a:uFillTx/>
                <a:latin typeface="+mn-lt"/>
                <a:ea typeface="+mj-ea"/>
                <a:cs typeface="+mj-cs"/>
              </a:rPr>
              <a:t>Pauline Titchener</a:t>
            </a:r>
            <a:br>
              <a:rPr kumimoji="0" lang="en-US" sz="3200" b="1" i="1" u="none" strike="noStrike" kern="0" cap="none" spc="0" normalizeH="0" baseline="0" noProof="0" smtClean="0">
                <a:ln>
                  <a:noFill/>
                </a:ln>
                <a:solidFill>
                  <a:schemeClr val="tx1"/>
                </a:solidFill>
                <a:effectLst/>
                <a:uLnTx/>
                <a:uFillTx/>
                <a:latin typeface="+mn-lt"/>
                <a:ea typeface="+mj-ea"/>
                <a:cs typeface="+mj-cs"/>
              </a:rPr>
            </a:br>
            <a:r>
              <a:rPr kumimoji="0" lang="en-US" sz="3200" b="1" i="1" u="none" strike="noStrike" kern="0" cap="none" spc="0" normalizeH="0" baseline="0" noProof="0" smtClean="0">
                <a:ln>
                  <a:noFill/>
                </a:ln>
                <a:solidFill>
                  <a:schemeClr val="tx1"/>
                </a:solidFill>
                <a:effectLst/>
                <a:uLnTx/>
                <a:uFillTx/>
                <a:latin typeface="+mn-lt"/>
                <a:ea typeface="+mj-ea"/>
                <a:cs typeface="+mj-cs"/>
              </a:rPr>
              <a:t>Business Development Executive</a:t>
            </a:r>
            <a:r>
              <a:rPr kumimoji="0" lang="en-US" sz="4400" b="1" i="1" u="none" strike="noStrike" kern="0" cap="none" spc="0" normalizeH="0" baseline="0" noProof="0" smtClean="0">
                <a:ln>
                  <a:noFill/>
                </a:ln>
                <a:solidFill>
                  <a:schemeClr val="tx1"/>
                </a:solidFill>
                <a:effectLst/>
                <a:uLnTx/>
                <a:uFillTx/>
                <a:latin typeface="+mn-lt"/>
                <a:ea typeface="+mj-ea"/>
                <a:cs typeface="+mj-cs"/>
              </a:rPr>
              <a:t/>
            </a:r>
            <a:br>
              <a:rPr kumimoji="0" lang="en-US" sz="4400" b="1" i="1" u="none" strike="noStrike" kern="0" cap="none" spc="0" normalizeH="0" baseline="0" noProof="0" smtClean="0">
                <a:ln>
                  <a:noFill/>
                </a:ln>
                <a:solidFill>
                  <a:schemeClr val="tx1"/>
                </a:solidFill>
                <a:effectLst/>
                <a:uLnTx/>
                <a:uFillTx/>
                <a:latin typeface="+mn-lt"/>
                <a:ea typeface="+mj-ea"/>
                <a:cs typeface="+mj-cs"/>
              </a:rPr>
            </a:br>
            <a:r>
              <a:rPr kumimoji="0" lang="en-US" sz="4400" b="1" i="1" u="none" strike="noStrike" kern="0" cap="none" spc="0" normalizeH="0" baseline="0" noProof="0" smtClean="0">
                <a:ln>
                  <a:noFill/>
                </a:ln>
                <a:solidFill>
                  <a:schemeClr val="tx1"/>
                </a:solidFill>
                <a:effectLst/>
                <a:uLnTx/>
                <a:uFillTx/>
                <a:latin typeface="+mn-lt"/>
                <a:ea typeface="+mj-ea"/>
                <a:cs typeface="+mj-cs"/>
              </a:rPr>
              <a:t/>
            </a:r>
            <a:br>
              <a:rPr kumimoji="0" lang="en-US" sz="4400" b="1" i="1" u="none" strike="noStrike" kern="0" cap="none" spc="0" normalizeH="0" baseline="0" noProof="0" smtClean="0">
                <a:ln>
                  <a:noFill/>
                </a:ln>
                <a:solidFill>
                  <a:schemeClr val="tx1"/>
                </a:solidFill>
                <a:effectLst/>
                <a:uLnTx/>
                <a:uFillTx/>
                <a:latin typeface="+mn-lt"/>
                <a:ea typeface="+mj-ea"/>
                <a:cs typeface="+mj-cs"/>
              </a:rPr>
            </a:br>
            <a:endParaRPr kumimoji="0" lang="en-US" sz="4400" b="1" i="1" u="none" strike="noStrike" kern="0" cap="none" spc="0" normalizeH="0" baseline="0" noProof="0" dirty="0">
              <a:ln>
                <a:noFill/>
              </a:ln>
              <a:solidFill>
                <a:schemeClr val="tx1"/>
              </a:solidFill>
              <a:effectLst/>
              <a:uLnTx/>
              <a:uFillTx/>
              <a:latin typeface="+mn-lt"/>
              <a:ea typeface="+mj-ea"/>
              <a:cs typeface="+mj-cs"/>
            </a:endParaRPr>
          </a:p>
        </p:txBody>
      </p:sp>
      <p:sp>
        <p:nvSpPr>
          <p:cNvPr id="4" name="Rectangle 3"/>
          <p:cNvSpPr txBox="1">
            <a:spLocks noChangeArrowheads="1"/>
          </p:cNvSpPr>
          <p:nvPr/>
        </p:nvSpPr>
        <p:spPr bwMode="auto">
          <a:xfrm>
            <a:off x="2561304" y="3544529"/>
            <a:ext cx="6233652" cy="11012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smtClean="0">
                <a:ln>
                  <a:noFill/>
                </a:ln>
                <a:solidFill>
                  <a:schemeClr val="tx1"/>
                </a:solidFill>
                <a:effectLst/>
                <a:uLnTx/>
                <a:uFillTx/>
                <a:latin typeface="+mn-lt"/>
                <a:ea typeface="+mj-ea"/>
                <a:cs typeface="+mj-cs"/>
              </a:rPr>
              <a:t/>
            </a:r>
            <a:br>
              <a:rPr kumimoji="0" lang="en-US" sz="4400" b="1" i="0" u="none" strike="noStrike" kern="0" cap="none" spc="0" normalizeH="0" baseline="0" noProof="0" dirty="0" smtClean="0">
                <a:ln>
                  <a:noFill/>
                </a:ln>
                <a:solidFill>
                  <a:schemeClr val="tx1"/>
                </a:solidFill>
                <a:effectLst/>
                <a:uLnTx/>
                <a:uFillTx/>
                <a:latin typeface="+mn-lt"/>
                <a:ea typeface="+mj-ea"/>
                <a:cs typeface="+mj-cs"/>
              </a:rPr>
            </a:br>
            <a:r>
              <a:rPr kumimoji="0" lang="en-US" sz="4400" b="1" i="1" u="none" strike="noStrike" kern="0" cap="none" spc="0" normalizeH="0" baseline="0" noProof="0" dirty="0" smtClean="0">
                <a:ln>
                  <a:noFill/>
                </a:ln>
                <a:solidFill>
                  <a:schemeClr val="tx1"/>
                </a:solidFill>
                <a:effectLst/>
                <a:uLnTx/>
                <a:uFillTx/>
                <a:latin typeface="+mn-lt"/>
                <a:ea typeface="+mj-ea"/>
                <a:cs typeface="+mj-cs"/>
              </a:rPr>
              <a:t/>
            </a:r>
            <a:br>
              <a:rPr kumimoji="0" lang="en-US" sz="4400" b="1" i="1" u="none" strike="noStrike" kern="0" cap="none" spc="0" normalizeH="0" baseline="0" noProof="0" dirty="0" smtClean="0">
                <a:ln>
                  <a:noFill/>
                </a:ln>
                <a:solidFill>
                  <a:schemeClr val="tx1"/>
                </a:solidFill>
                <a:effectLst/>
                <a:uLnTx/>
                <a:uFillTx/>
                <a:latin typeface="+mn-lt"/>
                <a:ea typeface="+mj-ea"/>
                <a:cs typeface="+mj-cs"/>
              </a:rPr>
            </a:br>
            <a:r>
              <a:rPr kumimoji="0" lang="en-US" sz="4400" b="1" i="1" u="none" strike="noStrike" kern="0" cap="none" spc="0" normalizeH="0" baseline="0" noProof="0" dirty="0" smtClean="0">
                <a:ln>
                  <a:noFill/>
                </a:ln>
                <a:solidFill>
                  <a:schemeClr val="tx1"/>
                </a:solidFill>
                <a:effectLst/>
                <a:uLnTx/>
                <a:uFillTx/>
                <a:latin typeface="+mn-lt"/>
                <a:ea typeface="+mj-ea"/>
                <a:cs typeface="+mj-cs"/>
              </a:rPr>
              <a:t/>
            </a:r>
            <a:br>
              <a:rPr kumimoji="0" lang="en-US" sz="4400" b="1" i="1" u="none" strike="noStrike" kern="0" cap="none" spc="0" normalizeH="0" baseline="0" noProof="0" dirty="0" smtClean="0">
                <a:ln>
                  <a:noFill/>
                </a:ln>
                <a:solidFill>
                  <a:schemeClr val="tx1"/>
                </a:solidFill>
                <a:effectLst/>
                <a:uLnTx/>
                <a:uFillTx/>
                <a:latin typeface="+mn-lt"/>
                <a:ea typeface="+mj-ea"/>
                <a:cs typeface="+mj-cs"/>
              </a:rPr>
            </a:br>
            <a:r>
              <a:rPr kumimoji="0" lang="en-US" sz="3800" b="1" i="1" u="none" strike="noStrike" kern="0" cap="none" spc="0" normalizeH="0" baseline="0" noProof="0" dirty="0" smtClean="0">
                <a:ln>
                  <a:noFill/>
                </a:ln>
                <a:solidFill>
                  <a:schemeClr val="tx1"/>
                </a:solidFill>
                <a:effectLst/>
                <a:uLnTx/>
                <a:uFillTx/>
                <a:latin typeface="+mn-lt"/>
                <a:ea typeface="+mj-ea"/>
                <a:cs typeface="+mj-cs"/>
              </a:rPr>
              <a:t>Analytics is the key</a:t>
            </a:r>
            <a:r>
              <a:rPr kumimoji="0" lang="en-US" sz="3800" b="1" i="1" u="none" strike="noStrike" kern="0" cap="none" spc="0" normalizeH="0" noProof="0" dirty="0" smtClean="0">
                <a:ln>
                  <a:noFill/>
                </a:ln>
                <a:solidFill>
                  <a:schemeClr val="tx1"/>
                </a:solidFill>
                <a:effectLst/>
                <a:uLnTx/>
                <a:uFillTx/>
                <a:latin typeface="+mn-lt"/>
                <a:ea typeface="+mj-ea"/>
                <a:cs typeface="+mj-cs"/>
              </a:rPr>
              <a:t> to safe food – Challenges and the way forward</a:t>
            </a:r>
            <a:r>
              <a:rPr kumimoji="0" lang="en-US" sz="3200" b="1" i="1" u="none" strike="noStrike" kern="0" cap="none" spc="0" normalizeH="0" baseline="0" noProof="0" dirty="0" smtClean="0">
                <a:ln>
                  <a:noFill/>
                </a:ln>
                <a:solidFill>
                  <a:schemeClr val="tx1"/>
                </a:solidFill>
                <a:effectLst/>
                <a:uLnTx/>
                <a:uFillTx/>
                <a:latin typeface="+mn-lt"/>
                <a:ea typeface="+mj-ea"/>
                <a:cs typeface="+mj-cs"/>
              </a:rPr>
              <a:t/>
            </a:r>
            <a:br>
              <a:rPr kumimoji="0" lang="en-US" sz="3200" b="1" i="1" u="none" strike="noStrike" kern="0" cap="none" spc="0" normalizeH="0" baseline="0" noProof="0" dirty="0" smtClean="0">
                <a:ln>
                  <a:noFill/>
                </a:ln>
                <a:solidFill>
                  <a:schemeClr val="tx1"/>
                </a:solidFill>
                <a:effectLst/>
                <a:uLnTx/>
                <a:uFillTx/>
                <a:latin typeface="+mn-lt"/>
                <a:ea typeface="+mj-ea"/>
                <a:cs typeface="+mj-cs"/>
              </a:rPr>
            </a:br>
            <a:r>
              <a:rPr kumimoji="0" lang="en-US" sz="3200" b="1" i="1" u="none" strike="noStrike" kern="0" cap="none" spc="0" normalizeH="0" baseline="0" noProof="0" dirty="0" smtClean="0">
                <a:ln>
                  <a:noFill/>
                </a:ln>
                <a:solidFill>
                  <a:schemeClr val="tx1"/>
                </a:solidFill>
                <a:effectLst/>
                <a:uLnTx/>
                <a:uFillTx/>
                <a:latin typeface="+mn-lt"/>
                <a:ea typeface="+mj-ea"/>
                <a:cs typeface="+mj-cs"/>
              </a:rPr>
              <a:t/>
            </a:r>
            <a:br>
              <a:rPr kumimoji="0" lang="en-US" sz="3200" b="1" i="1" u="none" strike="noStrike" kern="0" cap="none" spc="0" normalizeH="0" baseline="0" noProof="0" dirty="0" smtClean="0">
                <a:ln>
                  <a:noFill/>
                </a:ln>
                <a:solidFill>
                  <a:schemeClr val="tx1"/>
                </a:solidFill>
                <a:effectLst/>
                <a:uLnTx/>
                <a:uFillTx/>
                <a:latin typeface="+mn-lt"/>
                <a:ea typeface="+mj-ea"/>
                <a:cs typeface="+mj-cs"/>
              </a:rPr>
            </a:br>
            <a:r>
              <a:rPr kumimoji="0" lang="en-US" sz="4400" b="1" i="1" u="none" strike="noStrike" kern="0" cap="none" spc="0" normalizeH="0" baseline="0" noProof="0" dirty="0" smtClean="0">
                <a:ln>
                  <a:noFill/>
                </a:ln>
                <a:solidFill>
                  <a:schemeClr val="tx1"/>
                </a:solidFill>
                <a:effectLst/>
                <a:uLnTx/>
                <a:uFillTx/>
                <a:latin typeface="+mn-lt"/>
                <a:ea typeface="+mj-ea"/>
                <a:cs typeface="+mj-cs"/>
              </a:rPr>
              <a:t/>
            </a:r>
            <a:br>
              <a:rPr kumimoji="0" lang="en-US" sz="4400" b="1" i="1" u="none" strike="noStrike" kern="0" cap="none" spc="0" normalizeH="0" baseline="0" noProof="0" dirty="0" smtClean="0">
                <a:ln>
                  <a:noFill/>
                </a:ln>
                <a:solidFill>
                  <a:schemeClr val="tx1"/>
                </a:solidFill>
                <a:effectLst/>
                <a:uLnTx/>
                <a:uFillTx/>
                <a:latin typeface="+mn-lt"/>
                <a:ea typeface="+mj-ea"/>
                <a:cs typeface="+mj-cs"/>
              </a:rPr>
            </a:br>
            <a:r>
              <a:rPr kumimoji="0" lang="en-US" sz="4400" b="1" i="1" u="none" strike="noStrike" kern="0" cap="none" spc="0" normalizeH="0" baseline="0" noProof="0" dirty="0" smtClean="0">
                <a:ln>
                  <a:noFill/>
                </a:ln>
                <a:solidFill>
                  <a:schemeClr val="tx1"/>
                </a:solidFill>
                <a:effectLst/>
                <a:uLnTx/>
                <a:uFillTx/>
                <a:latin typeface="+mn-lt"/>
                <a:ea typeface="+mj-ea"/>
                <a:cs typeface="+mj-cs"/>
              </a:rPr>
              <a:t/>
            </a:r>
            <a:br>
              <a:rPr kumimoji="0" lang="en-US" sz="4400" b="1" i="1" u="none" strike="noStrike" kern="0" cap="none" spc="0" normalizeH="0" baseline="0" noProof="0" dirty="0" smtClean="0">
                <a:ln>
                  <a:noFill/>
                </a:ln>
                <a:solidFill>
                  <a:schemeClr val="tx1"/>
                </a:solidFill>
                <a:effectLst/>
                <a:uLnTx/>
                <a:uFillTx/>
                <a:latin typeface="+mn-lt"/>
                <a:ea typeface="+mj-ea"/>
                <a:cs typeface="+mj-cs"/>
              </a:rPr>
            </a:br>
            <a:endParaRPr kumimoji="0" lang="en-US" sz="4400" b="1" i="1" u="none" strike="noStrike" kern="0" cap="none" spc="0" normalizeH="0" baseline="0" noProof="0" dirty="0">
              <a:ln>
                <a:noFill/>
              </a:ln>
              <a:solidFill>
                <a:schemeClr val="tx1"/>
              </a:solidFill>
              <a:effectLst/>
              <a:uLnTx/>
              <a:uFillTx/>
              <a:latin typeface="+mn-lt"/>
              <a:ea typeface="+mj-ea"/>
              <a:cs typeface="+mj-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5432322" cy="648928"/>
          </a:xfrm>
          <a:prstGeom prst="rect">
            <a:avLst/>
          </a:prstGeom>
          <a:noFill/>
          <a:ln w="9525">
            <a:noFill/>
            <a:miter lim="800000"/>
            <a:headEnd/>
            <a:tailEnd/>
          </a:ln>
        </p:spPr>
        <p:txBody>
          <a:bodyPr anchor="ctr"/>
          <a:lstStyle/>
          <a:p>
            <a:pPr eaLnBrk="1" hangingPunct="1">
              <a:defRPr/>
            </a:pPr>
            <a:r>
              <a:rPr lang="en-GB" sz="3200" b="1" dirty="0" smtClean="0">
                <a:solidFill>
                  <a:schemeClr val="bg1"/>
                </a:solidFill>
                <a:latin typeface="Calibri" pitchFamily="-112" charset="0"/>
                <a:cs typeface="Calibri" pitchFamily="-112" charset="0"/>
              </a:rPr>
              <a:t>Role of Food Allergen </a:t>
            </a:r>
            <a:r>
              <a:rPr lang="en-GB" sz="3200" dirty="0" smtClean="0">
                <a:solidFill>
                  <a:schemeClr val="bg1"/>
                </a:solidFill>
                <a:latin typeface="Calibri" pitchFamily="-112" charset="0"/>
                <a:cs typeface="Calibri" pitchFamily="-112" charset="0"/>
              </a:rPr>
              <a:t>T</a:t>
            </a:r>
            <a:r>
              <a:rPr lang="en-GB" sz="3200" b="1" dirty="0" smtClean="0">
                <a:solidFill>
                  <a:schemeClr val="bg1"/>
                </a:solidFill>
                <a:latin typeface="Calibri" pitchFamily="-112" charset="0"/>
                <a:cs typeface="Calibri" pitchFamily="-112" charset="0"/>
              </a:rPr>
              <a:t>esting</a:t>
            </a:r>
            <a:endParaRPr lang="en-GB" sz="3200" b="1" dirty="0">
              <a:solidFill>
                <a:schemeClr val="bg1"/>
              </a:solidFill>
              <a:latin typeface="Calibri" pitchFamily="-112" charset="0"/>
              <a:cs typeface="Calibri" pitchFamily="-112" charset="0"/>
            </a:endParaRPr>
          </a:p>
        </p:txBody>
      </p:sp>
      <p:grpSp>
        <p:nvGrpSpPr>
          <p:cNvPr id="2" name="Group 3"/>
          <p:cNvGrpSpPr>
            <a:grpSpLocks noChangeAspect="1"/>
          </p:cNvGrpSpPr>
          <p:nvPr/>
        </p:nvGrpSpPr>
        <p:grpSpPr bwMode="auto">
          <a:xfrm>
            <a:off x="3134033" y="2047568"/>
            <a:ext cx="3001963" cy="3429000"/>
            <a:chOff x="7777" y="9753"/>
            <a:chExt cx="2512" cy="2873"/>
          </a:xfrm>
        </p:grpSpPr>
        <p:sp>
          <p:nvSpPr>
            <p:cNvPr id="19466" name="AutoShape 4"/>
            <p:cNvSpPr>
              <a:spLocks noChangeAspect="1" noChangeArrowheads="1"/>
            </p:cNvSpPr>
            <p:nvPr/>
          </p:nvSpPr>
          <p:spPr bwMode="auto">
            <a:xfrm>
              <a:off x="7885" y="9753"/>
              <a:ext cx="2404" cy="2872"/>
            </a:xfrm>
            <a:prstGeom prst="rect">
              <a:avLst/>
            </a:prstGeom>
            <a:noFill/>
            <a:ln w="9525">
              <a:noFill/>
              <a:miter lim="800000"/>
              <a:headEnd/>
              <a:tailEnd/>
            </a:ln>
          </p:spPr>
          <p:txBody>
            <a:bodyPr/>
            <a:lstStyle/>
            <a:p>
              <a:endParaRPr lang="en-US">
                <a:latin typeface="Calibri" pitchFamily="-112" charset="0"/>
                <a:ea typeface="Calibri" pitchFamily="-112" charset="0"/>
                <a:cs typeface="Calibri" pitchFamily="-112" charset="0"/>
              </a:endParaRPr>
            </a:p>
          </p:txBody>
        </p:sp>
        <p:sp>
          <p:nvSpPr>
            <p:cNvPr id="19467" name="Freeform 5"/>
            <p:cNvSpPr>
              <a:spLocks/>
            </p:cNvSpPr>
            <p:nvPr/>
          </p:nvSpPr>
          <p:spPr bwMode="auto">
            <a:xfrm>
              <a:off x="8583" y="9826"/>
              <a:ext cx="923" cy="842"/>
            </a:xfrm>
            <a:custGeom>
              <a:avLst/>
              <a:gdLst>
                <a:gd name="T0" fmla="*/ 502 w 923"/>
                <a:gd name="T1" fmla="*/ 10 h 842"/>
                <a:gd name="T2" fmla="*/ 577 w 923"/>
                <a:gd name="T3" fmla="*/ 25 h 842"/>
                <a:gd name="T4" fmla="*/ 650 w 923"/>
                <a:gd name="T5" fmla="*/ 43 h 842"/>
                <a:gd name="T6" fmla="*/ 724 w 923"/>
                <a:gd name="T7" fmla="*/ 64 h 842"/>
                <a:gd name="T8" fmla="*/ 798 w 923"/>
                <a:gd name="T9" fmla="*/ 85 h 842"/>
                <a:gd name="T10" fmla="*/ 855 w 923"/>
                <a:gd name="T11" fmla="*/ 98 h 842"/>
                <a:gd name="T12" fmla="*/ 880 w 923"/>
                <a:gd name="T13" fmla="*/ 103 h 842"/>
                <a:gd name="T14" fmla="*/ 903 w 923"/>
                <a:gd name="T15" fmla="*/ 104 h 842"/>
                <a:gd name="T16" fmla="*/ 922 w 923"/>
                <a:gd name="T17" fmla="*/ 101 h 842"/>
                <a:gd name="T18" fmla="*/ 903 w 923"/>
                <a:gd name="T19" fmla="*/ 186 h 842"/>
                <a:gd name="T20" fmla="*/ 904 w 923"/>
                <a:gd name="T21" fmla="*/ 507 h 842"/>
                <a:gd name="T22" fmla="*/ 884 w 923"/>
                <a:gd name="T23" fmla="*/ 621 h 842"/>
                <a:gd name="T24" fmla="*/ 855 w 923"/>
                <a:gd name="T25" fmla="*/ 670 h 842"/>
                <a:gd name="T26" fmla="*/ 850 w 923"/>
                <a:gd name="T27" fmla="*/ 676 h 842"/>
                <a:gd name="T28" fmla="*/ 822 w 923"/>
                <a:gd name="T29" fmla="*/ 668 h 842"/>
                <a:gd name="T30" fmla="*/ 782 w 923"/>
                <a:gd name="T31" fmla="*/ 655 h 842"/>
                <a:gd name="T32" fmla="*/ 737 w 923"/>
                <a:gd name="T33" fmla="*/ 647 h 842"/>
                <a:gd name="T34" fmla="*/ 711 w 923"/>
                <a:gd name="T35" fmla="*/ 676 h 842"/>
                <a:gd name="T36" fmla="*/ 695 w 923"/>
                <a:gd name="T37" fmla="*/ 758 h 842"/>
                <a:gd name="T38" fmla="*/ 642 w 923"/>
                <a:gd name="T39" fmla="*/ 818 h 842"/>
                <a:gd name="T40" fmla="*/ 583 w 923"/>
                <a:gd name="T41" fmla="*/ 840 h 842"/>
                <a:gd name="T42" fmla="*/ 489 w 923"/>
                <a:gd name="T43" fmla="*/ 831 h 842"/>
                <a:gd name="T44" fmla="*/ 417 w 923"/>
                <a:gd name="T45" fmla="*/ 778 h 842"/>
                <a:gd name="T46" fmla="*/ 412 w 923"/>
                <a:gd name="T47" fmla="*/ 684 h 842"/>
                <a:gd name="T48" fmla="*/ 414 w 923"/>
                <a:gd name="T49" fmla="*/ 625 h 842"/>
                <a:gd name="T50" fmla="*/ 383 w 923"/>
                <a:gd name="T51" fmla="*/ 638 h 842"/>
                <a:gd name="T52" fmla="*/ 350 w 923"/>
                <a:gd name="T53" fmla="*/ 648 h 842"/>
                <a:gd name="T54" fmla="*/ 285 w 923"/>
                <a:gd name="T55" fmla="*/ 667 h 842"/>
                <a:gd name="T56" fmla="*/ 210 w 923"/>
                <a:gd name="T57" fmla="*/ 684 h 842"/>
                <a:gd name="T58" fmla="*/ 142 w 923"/>
                <a:gd name="T59" fmla="*/ 694 h 842"/>
                <a:gd name="T60" fmla="*/ 104 w 923"/>
                <a:gd name="T61" fmla="*/ 686 h 842"/>
                <a:gd name="T62" fmla="*/ 105 w 923"/>
                <a:gd name="T63" fmla="*/ 632 h 842"/>
                <a:gd name="T64" fmla="*/ 99 w 923"/>
                <a:gd name="T65" fmla="*/ 541 h 842"/>
                <a:gd name="T66" fmla="*/ 105 w 923"/>
                <a:gd name="T67" fmla="*/ 411 h 842"/>
                <a:gd name="T68" fmla="*/ 89 w 923"/>
                <a:gd name="T69" fmla="*/ 406 h 842"/>
                <a:gd name="T70" fmla="*/ 63 w 923"/>
                <a:gd name="T71" fmla="*/ 400 h 842"/>
                <a:gd name="T72" fmla="*/ 23 w 923"/>
                <a:gd name="T73" fmla="*/ 358 h 842"/>
                <a:gd name="T74" fmla="*/ 3 w 923"/>
                <a:gd name="T75" fmla="*/ 233 h 842"/>
                <a:gd name="T76" fmla="*/ 73 w 923"/>
                <a:gd name="T77" fmla="*/ 129 h 842"/>
                <a:gd name="T78" fmla="*/ 144 w 923"/>
                <a:gd name="T79" fmla="*/ 103 h 842"/>
                <a:gd name="T80" fmla="*/ 190 w 923"/>
                <a:gd name="T81" fmla="*/ 113 h 842"/>
                <a:gd name="T82" fmla="*/ 223 w 923"/>
                <a:gd name="T83" fmla="*/ 139 h 842"/>
                <a:gd name="T84" fmla="*/ 248 w 923"/>
                <a:gd name="T85" fmla="*/ 100 h 842"/>
                <a:gd name="T86" fmla="*/ 271 w 923"/>
                <a:gd name="T87" fmla="*/ 54 h 842"/>
                <a:gd name="T88" fmla="*/ 287 w 923"/>
                <a:gd name="T89" fmla="*/ 12 h 842"/>
                <a:gd name="T90" fmla="*/ 359 w 923"/>
                <a:gd name="T91" fmla="*/ 0 h 842"/>
                <a:gd name="T92" fmla="*/ 441 w 923"/>
                <a:gd name="T93" fmla="*/ 6 h 84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23"/>
                <a:gd name="T142" fmla="*/ 0 h 842"/>
                <a:gd name="T143" fmla="*/ 923 w 923"/>
                <a:gd name="T144" fmla="*/ 842 h 84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23" h="842">
                  <a:moveTo>
                    <a:pt x="453" y="4"/>
                  </a:moveTo>
                  <a:lnTo>
                    <a:pt x="477" y="7"/>
                  </a:lnTo>
                  <a:lnTo>
                    <a:pt x="502" y="10"/>
                  </a:lnTo>
                  <a:lnTo>
                    <a:pt x="528" y="15"/>
                  </a:lnTo>
                  <a:lnTo>
                    <a:pt x="552" y="19"/>
                  </a:lnTo>
                  <a:lnTo>
                    <a:pt x="577" y="25"/>
                  </a:lnTo>
                  <a:lnTo>
                    <a:pt x="601" y="30"/>
                  </a:lnTo>
                  <a:lnTo>
                    <a:pt x="626" y="36"/>
                  </a:lnTo>
                  <a:lnTo>
                    <a:pt x="650" y="43"/>
                  </a:lnTo>
                  <a:lnTo>
                    <a:pt x="675" y="51"/>
                  </a:lnTo>
                  <a:lnTo>
                    <a:pt x="699" y="56"/>
                  </a:lnTo>
                  <a:lnTo>
                    <a:pt x="724" y="64"/>
                  </a:lnTo>
                  <a:lnTo>
                    <a:pt x="749" y="71"/>
                  </a:lnTo>
                  <a:lnTo>
                    <a:pt x="773" y="78"/>
                  </a:lnTo>
                  <a:lnTo>
                    <a:pt x="798" y="85"/>
                  </a:lnTo>
                  <a:lnTo>
                    <a:pt x="822" y="93"/>
                  </a:lnTo>
                  <a:lnTo>
                    <a:pt x="847" y="98"/>
                  </a:lnTo>
                  <a:lnTo>
                    <a:pt x="855" y="98"/>
                  </a:lnTo>
                  <a:lnTo>
                    <a:pt x="863" y="100"/>
                  </a:lnTo>
                  <a:lnTo>
                    <a:pt x="871" y="101"/>
                  </a:lnTo>
                  <a:lnTo>
                    <a:pt x="880" y="103"/>
                  </a:lnTo>
                  <a:lnTo>
                    <a:pt x="887" y="104"/>
                  </a:lnTo>
                  <a:lnTo>
                    <a:pt x="896" y="104"/>
                  </a:lnTo>
                  <a:lnTo>
                    <a:pt x="903" y="104"/>
                  </a:lnTo>
                  <a:lnTo>
                    <a:pt x="912" y="104"/>
                  </a:lnTo>
                  <a:lnTo>
                    <a:pt x="914" y="97"/>
                  </a:lnTo>
                  <a:lnTo>
                    <a:pt x="922" y="101"/>
                  </a:lnTo>
                  <a:lnTo>
                    <a:pt x="923" y="114"/>
                  </a:lnTo>
                  <a:lnTo>
                    <a:pt x="916" y="133"/>
                  </a:lnTo>
                  <a:lnTo>
                    <a:pt x="903" y="186"/>
                  </a:lnTo>
                  <a:lnTo>
                    <a:pt x="901" y="303"/>
                  </a:lnTo>
                  <a:lnTo>
                    <a:pt x="906" y="427"/>
                  </a:lnTo>
                  <a:lnTo>
                    <a:pt x="904" y="507"/>
                  </a:lnTo>
                  <a:lnTo>
                    <a:pt x="899" y="546"/>
                  </a:lnTo>
                  <a:lnTo>
                    <a:pt x="894" y="585"/>
                  </a:lnTo>
                  <a:lnTo>
                    <a:pt x="884" y="621"/>
                  </a:lnTo>
                  <a:lnTo>
                    <a:pt x="867" y="654"/>
                  </a:lnTo>
                  <a:lnTo>
                    <a:pt x="860" y="663"/>
                  </a:lnTo>
                  <a:lnTo>
                    <a:pt x="855" y="670"/>
                  </a:lnTo>
                  <a:lnTo>
                    <a:pt x="852" y="674"/>
                  </a:lnTo>
                  <a:lnTo>
                    <a:pt x="851" y="676"/>
                  </a:lnTo>
                  <a:lnTo>
                    <a:pt x="850" y="676"/>
                  </a:lnTo>
                  <a:lnTo>
                    <a:pt x="845" y="674"/>
                  </a:lnTo>
                  <a:lnTo>
                    <a:pt x="837" y="673"/>
                  </a:lnTo>
                  <a:lnTo>
                    <a:pt x="822" y="668"/>
                  </a:lnTo>
                  <a:lnTo>
                    <a:pt x="811" y="664"/>
                  </a:lnTo>
                  <a:lnTo>
                    <a:pt x="796" y="660"/>
                  </a:lnTo>
                  <a:lnTo>
                    <a:pt x="782" y="655"/>
                  </a:lnTo>
                  <a:lnTo>
                    <a:pt x="767" y="652"/>
                  </a:lnTo>
                  <a:lnTo>
                    <a:pt x="753" y="650"/>
                  </a:lnTo>
                  <a:lnTo>
                    <a:pt x="737" y="647"/>
                  </a:lnTo>
                  <a:lnTo>
                    <a:pt x="723" y="645"/>
                  </a:lnTo>
                  <a:lnTo>
                    <a:pt x="710" y="645"/>
                  </a:lnTo>
                  <a:lnTo>
                    <a:pt x="711" y="676"/>
                  </a:lnTo>
                  <a:lnTo>
                    <a:pt x="710" y="704"/>
                  </a:lnTo>
                  <a:lnTo>
                    <a:pt x="704" y="732"/>
                  </a:lnTo>
                  <a:lnTo>
                    <a:pt x="695" y="758"/>
                  </a:lnTo>
                  <a:lnTo>
                    <a:pt x="682" y="781"/>
                  </a:lnTo>
                  <a:lnTo>
                    <a:pt x="665" y="803"/>
                  </a:lnTo>
                  <a:lnTo>
                    <a:pt x="642" y="818"/>
                  </a:lnTo>
                  <a:lnTo>
                    <a:pt x="613" y="831"/>
                  </a:lnTo>
                  <a:lnTo>
                    <a:pt x="611" y="834"/>
                  </a:lnTo>
                  <a:lnTo>
                    <a:pt x="583" y="840"/>
                  </a:lnTo>
                  <a:lnTo>
                    <a:pt x="551" y="842"/>
                  </a:lnTo>
                  <a:lnTo>
                    <a:pt x="519" y="839"/>
                  </a:lnTo>
                  <a:lnTo>
                    <a:pt x="489" y="831"/>
                  </a:lnTo>
                  <a:lnTo>
                    <a:pt x="460" y="820"/>
                  </a:lnTo>
                  <a:lnTo>
                    <a:pt x="435" y="801"/>
                  </a:lnTo>
                  <a:lnTo>
                    <a:pt x="417" y="778"/>
                  </a:lnTo>
                  <a:lnTo>
                    <a:pt x="407" y="748"/>
                  </a:lnTo>
                  <a:lnTo>
                    <a:pt x="408" y="715"/>
                  </a:lnTo>
                  <a:lnTo>
                    <a:pt x="412" y="684"/>
                  </a:lnTo>
                  <a:lnTo>
                    <a:pt x="420" y="655"/>
                  </a:lnTo>
                  <a:lnTo>
                    <a:pt x="425" y="625"/>
                  </a:lnTo>
                  <a:lnTo>
                    <a:pt x="414" y="625"/>
                  </a:lnTo>
                  <a:lnTo>
                    <a:pt x="404" y="629"/>
                  </a:lnTo>
                  <a:lnTo>
                    <a:pt x="394" y="634"/>
                  </a:lnTo>
                  <a:lnTo>
                    <a:pt x="383" y="638"/>
                  </a:lnTo>
                  <a:lnTo>
                    <a:pt x="378" y="640"/>
                  </a:lnTo>
                  <a:lnTo>
                    <a:pt x="366" y="644"/>
                  </a:lnTo>
                  <a:lnTo>
                    <a:pt x="350" y="648"/>
                  </a:lnTo>
                  <a:lnTo>
                    <a:pt x="332" y="654"/>
                  </a:lnTo>
                  <a:lnTo>
                    <a:pt x="310" y="660"/>
                  </a:lnTo>
                  <a:lnTo>
                    <a:pt x="285" y="667"/>
                  </a:lnTo>
                  <a:lnTo>
                    <a:pt x="261" y="673"/>
                  </a:lnTo>
                  <a:lnTo>
                    <a:pt x="235" y="678"/>
                  </a:lnTo>
                  <a:lnTo>
                    <a:pt x="210" y="684"/>
                  </a:lnTo>
                  <a:lnTo>
                    <a:pt x="186" y="690"/>
                  </a:lnTo>
                  <a:lnTo>
                    <a:pt x="163" y="693"/>
                  </a:lnTo>
                  <a:lnTo>
                    <a:pt x="142" y="694"/>
                  </a:lnTo>
                  <a:lnTo>
                    <a:pt x="125" y="694"/>
                  </a:lnTo>
                  <a:lnTo>
                    <a:pt x="112" y="691"/>
                  </a:lnTo>
                  <a:lnTo>
                    <a:pt x="104" y="686"/>
                  </a:lnTo>
                  <a:lnTo>
                    <a:pt x="101" y="677"/>
                  </a:lnTo>
                  <a:lnTo>
                    <a:pt x="104" y="663"/>
                  </a:lnTo>
                  <a:lnTo>
                    <a:pt x="105" y="632"/>
                  </a:lnTo>
                  <a:lnTo>
                    <a:pt x="106" y="601"/>
                  </a:lnTo>
                  <a:lnTo>
                    <a:pt x="106" y="582"/>
                  </a:lnTo>
                  <a:lnTo>
                    <a:pt x="99" y="541"/>
                  </a:lnTo>
                  <a:lnTo>
                    <a:pt x="96" y="498"/>
                  </a:lnTo>
                  <a:lnTo>
                    <a:pt x="98" y="453"/>
                  </a:lnTo>
                  <a:lnTo>
                    <a:pt x="105" y="411"/>
                  </a:lnTo>
                  <a:lnTo>
                    <a:pt x="102" y="410"/>
                  </a:lnTo>
                  <a:lnTo>
                    <a:pt x="96" y="409"/>
                  </a:lnTo>
                  <a:lnTo>
                    <a:pt x="89" y="406"/>
                  </a:lnTo>
                  <a:lnTo>
                    <a:pt x="80" y="404"/>
                  </a:lnTo>
                  <a:lnTo>
                    <a:pt x="72" y="403"/>
                  </a:lnTo>
                  <a:lnTo>
                    <a:pt x="63" y="400"/>
                  </a:lnTo>
                  <a:lnTo>
                    <a:pt x="54" y="398"/>
                  </a:lnTo>
                  <a:lnTo>
                    <a:pt x="49" y="397"/>
                  </a:lnTo>
                  <a:lnTo>
                    <a:pt x="23" y="358"/>
                  </a:lnTo>
                  <a:lnTo>
                    <a:pt x="7" y="316"/>
                  </a:lnTo>
                  <a:lnTo>
                    <a:pt x="0" y="274"/>
                  </a:lnTo>
                  <a:lnTo>
                    <a:pt x="3" y="233"/>
                  </a:lnTo>
                  <a:lnTo>
                    <a:pt x="15" y="194"/>
                  </a:lnTo>
                  <a:lnTo>
                    <a:pt x="39" y="157"/>
                  </a:lnTo>
                  <a:lnTo>
                    <a:pt x="73" y="129"/>
                  </a:lnTo>
                  <a:lnTo>
                    <a:pt x="117" y="106"/>
                  </a:lnTo>
                  <a:lnTo>
                    <a:pt x="129" y="103"/>
                  </a:lnTo>
                  <a:lnTo>
                    <a:pt x="144" y="103"/>
                  </a:lnTo>
                  <a:lnTo>
                    <a:pt x="160" y="104"/>
                  </a:lnTo>
                  <a:lnTo>
                    <a:pt x="176" y="108"/>
                  </a:lnTo>
                  <a:lnTo>
                    <a:pt x="190" y="113"/>
                  </a:lnTo>
                  <a:lnTo>
                    <a:pt x="203" y="120"/>
                  </a:lnTo>
                  <a:lnTo>
                    <a:pt x="215" y="129"/>
                  </a:lnTo>
                  <a:lnTo>
                    <a:pt x="223" y="139"/>
                  </a:lnTo>
                  <a:lnTo>
                    <a:pt x="232" y="127"/>
                  </a:lnTo>
                  <a:lnTo>
                    <a:pt x="241" y="114"/>
                  </a:lnTo>
                  <a:lnTo>
                    <a:pt x="248" y="100"/>
                  </a:lnTo>
                  <a:lnTo>
                    <a:pt x="256" y="84"/>
                  </a:lnTo>
                  <a:lnTo>
                    <a:pt x="264" y="69"/>
                  </a:lnTo>
                  <a:lnTo>
                    <a:pt x="271" y="54"/>
                  </a:lnTo>
                  <a:lnTo>
                    <a:pt x="278" y="39"/>
                  </a:lnTo>
                  <a:lnTo>
                    <a:pt x="282" y="26"/>
                  </a:lnTo>
                  <a:lnTo>
                    <a:pt x="287" y="12"/>
                  </a:lnTo>
                  <a:lnTo>
                    <a:pt x="303" y="3"/>
                  </a:lnTo>
                  <a:lnTo>
                    <a:pt x="329" y="0"/>
                  </a:lnTo>
                  <a:lnTo>
                    <a:pt x="359" y="0"/>
                  </a:lnTo>
                  <a:lnTo>
                    <a:pt x="389" y="2"/>
                  </a:lnTo>
                  <a:lnTo>
                    <a:pt x="418" y="4"/>
                  </a:lnTo>
                  <a:lnTo>
                    <a:pt x="441" y="6"/>
                  </a:lnTo>
                  <a:lnTo>
                    <a:pt x="453" y="4"/>
                  </a:lnTo>
                  <a:close/>
                </a:path>
              </a:pathLst>
            </a:custGeom>
            <a:solidFill>
              <a:srgbClr val="000000"/>
            </a:solidFill>
            <a:ln w="9525">
              <a:noFill/>
              <a:round/>
              <a:headEnd/>
              <a:tailEnd/>
            </a:ln>
          </p:spPr>
          <p:txBody>
            <a:bodyPr/>
            <a:lstStyle/>
            <a:p>
              <a:endParaRPr lang="en-GB"/>
            </a:p>
          </p:txBody>
        </p:sp>
        <p:sp>
          <p:nvSpPr>
            <p:cNvPr id="19468" name="Freeform 6"/>
            <p:cNvSpPr>
              <a:spLocks/>
            </p:cNvSpPr>
            <p:nvPr/>
          </p:nvSpPr>
          <p:spPr bwMode="auto">
            <a:xfrm>
              <a:off x="8616" y="9846"/>
              <a:ext cx="863" cy="759"/>
            </a:xfrm>
            <a:custGeom>
              <a:avLst/>
              <a:gdLst>
                <a:gd name="T0" fmla="*/ 397 w 863"/>
                <a:gd name="T1" fmla="*/ 0 h 759"/>
                <a:gd name="T2" fmla="*/ 496 w 863"/>
                <a:gd name="T3" fmla="*/ 13 h 759"/>
                <a:gd name="T4" fmla="*/ 593 w 863"/>
                <a:gd name="T5" fmla="*/ 38 h 759"/>
                <a:gd name="T6" fmla="*/ 688 w 863"/>
                <a:gd name="T7" fmla="*/ 65 h 759"/>
                <a:gd name="T8" fmla="*/ 783 w 863"/>
                <a:gd name="T9" fmla="*/ 90 h 759"/>
                <a:gd name="T10" fmla="*/ 860 w 863"/>
                <a:gd name="T11" fmla="*/ 103 h 759"/>
                <a:gd name="T12" fmla="*/ 857 w 863"/>
                <a:gd name="T13" fmla="*/ 126 h 759"/>
                <a:gd name="T14" fmla="*/ 845 w 863"/>
                <a:gd name="T15" fmla="*/ 364 h 759"/>
                <a:gd name="T16" fmla="*/ 847 w 863"/>
                <a:gd name="T17" fmla="*/ 527 h 759"/>
                <a:gd name="T18" fmla="*/ 824 w 863"/>
                <a:gd name="T19" fmla="*/ 599 h 759"/>
                <a:gd name="T20" fmla="*/ 782 w 863"/>
                <a:gd name="T21" fmla="*/ 586 h 759"/>
                <a:gd name="T22" fmla="*/ 720 w 863"/>
                <a:gd name="T23" fmla="*/ 570 h 759"/>
                <a:gd name="T24" fmla="*/ 653 w 863"/>
                <a:gd name="T25" fmla="*/ 556 h 759"/>
                <a:gd name="T26" fmla="*/ 600 w 863"/>
                <a:gd name="T27" fmla="*/ 549 h 759"/>
                <a:gd name="T28" fmla="*/ 578 w 863"/>
                <a:gd name="T29" fmla="*/ 555 h 759"/>
                <a:gd name="T30" fmla="*/ 609 w 863"/>
                <a:gd name="T31" fmla="*/ 595 h 759"/>
                <a:gd name="T32" fmla="*/ 635 w 863"/>
                <a:gd name="T33" fmla="*/ 641 h 759"/>
                <a:gd name="T34" fmla="*/ 630 w 863"/>
                <a:gd name="T35" fmla="*/ 690 h 759"/>
                <a:gd name="T36" fmla="*/ 599 w 863"/>
                <a:gd name="T37" fmla="*/ 729 h 759"/>
                <a:gd name="T38" fmla="*/ 548 w 863"/>
                <a:gd name="T39" fmla="*/ 754 h 759"/>
                <a:gd name="T40" fmla="*/ 490 w 863"/>
                <a:gd name="T41" fmla="*/ 758 h 759"/>
                <a:gd name="T42" fmla="*/ 436 w 863"/>
                <a:gd name="T43" fmla="*/ 735 h 759"/>
                <a:gd name="T44" fmla="*/ 402 w 863"/>
                <a:gd name="T45" fmla="*/ 689 h 759"/>
                <a:gd name="T46" fmla="*/ 400 w 863"/>
                <a:gd name="T47" fmla="*/ 634 h 759"/>
                <a:gd name="T48" fmla="*/ 408 w 863"/>
                <a:gd name="T49" fmla="*/ 611 h 759"/>
                <a:gd name="T50" fmla="*/ 427 w 863"/>
                <a:gd name="T51" fmla="*/ 586 h 759"/>
                <a:gd name="T52" fmla="*/ 451 w 863"/>
                <a:gd name="T53" fmla="*/ 565 h 759"/>
                <a:gd name="T54" fmla="*/ 464 w 863"/>
                <a:gd name="T55" fmla="*/ 559 h 759"/>
                <a:gd name="T56" fmla="*/ 464 w 863"/>
                <a:gd name="T57" fmla="*/ 552 h 759"/>
                <a:gd name="T58" fmla="*/ 431 w 863"/>
                <a:gd name="T59" fmla="*/ 543 h 759"/>
                <a:gd name="T60" fmla="*/ 395 w 863"/>
                <a:gd name="T61" fmla="*/ 536 h 759"/>
                <a:gd name="T62" fmla="*/ 349 w 863"/>
                <a:gd name="T63" fmla="*/ 536 h 759"/>
                <a:gd name="T64" fmla="*/ 300 w 863"/>
                <a:gd name="T65" fmla="*/ 542 h 759"/>
                <a:gd name="T66" fmla="*/ 222 w 863"/>
                <a:gd name="T67" fmla="*/ 568 h 759"/>
                <a:gd name="T68" fmla="*/ 143 w 863"/>
                <a:gd name="T69" fmla="*/ 591 h 759"/>
                <a:gd name="T70" fmla="*/ 115 w 863"/>
                <a:gd name="T71" fmla="*/ 585 h 759"/>
                <a:gd name="T72" fmla="*/ 122 w 863"/>
                <a:gd name="T73" fmla="*/ 516 h 759"/>
                <a:gd name="T74" fmla="*/ 128 w 863"/>
                <a:gd name="T75" fmla="*/ 334 h 759"/>
                <a:gd name="T76" fmla="*/ 125 w 863"/>
                <a:gd name="T77" fmla="*/ 315 h 759"/>
                <a:gd name="T78" fmla="*/ 102 w 863"/>
                <a:gd name="T79" fmla="*/ 327 h 759"/>
                <a:gd name="T80" fmla="*/ 65 w 863"/>
                <a:gd name="T81" fmla="*/ 334 h 759"/>
                <a:gd name="T82" fmla="*/ 30 w 863"/>
                <a:gd name="T83" fmla="*/ 324 h 759"/>
                <a:gd name="T84" fmla="*/ 3 w 863"/>
                <a:gd name="T85" fmla="*/ 204 h 759"/>
                <a:gd name="T86" fmla="*/ 71 w 863"/>
                <a:gd name="T87" fmla="*/ 107 h 759"/>
                <a:gd name="T88" fmla="*/ 159 w 863"/>
                <a:gd name="T89" fmla="*/ 119 h 759"/>
                <a:gd name="T90" fmla="*/ 183 w 863"/>
                <a:gd name="T91" fmla="*/ 156 h 759"/>
                <a:gd name="T92" fmla="*/ 199 w 863"/>
                <a:gd name="T93" fmla="*/ 159 h 759"/>
                <a:gd name="T94" fmla="*/ 215 w 863"/>
                <a:gd name="T95" fmla="*/ 116 h 759"/>
                <a:gd name="T96" fmla="*/ 238 w 863"/>
                <a:gd name="T97" fmla="*/ 77 h 759"/>
                <a:gd name="T98" fmla="*/ 257 w 863"/>
                <a:gd name="T99" fmla="*/ 39 h 759"/>
                <a:gd name="T100" fmla="*/ 271 w 863"/>
                <a:gd name="T101" fmla="*/ 3 h 759"/>
                <a:gd name="T102" fmla="*/ 299 w 863"/>
                <a:gd name="T103" fmla="*/ 2 h 75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3"/>
                <a:gd name="T157" fmla="*/ 0 h 759"/>
                <a:gd name="T158" fmla="*/ 863 w 863"/>
                <a:gd name="T159" fmla="*/ 759 h 75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3" h="759">
                  <a:moveTo>
                    <a:pt x="327" y="3"/>
                  </a:moveTo>
                  <a:lnTo>
                    <a:pt x="362" y="0"/>
                  </a:lnTo>
                  <a:lnTo>
                    <a:pt x="397" y="0"/>
                  </a:lnTo>
                  <a:lnTo>
                    <a:pt x="430" y="3"/>
                  </a:lnTo>
                  <a:lnTo>
                    <a:pt x="463" y="8"/>
                  </a:lnTo>
                  <a:lnTo>
                    <a:pt x="496" y="13"/>
                  </a:lnTo>
                  <a:lnTo>
                    <a:pt x="528" y="21"/>
                  </a:lnTo>
                  <a:lnTo>
                    <a:pt x="560" y="29"/>
                  </a:lnTo>
                  <a:lnTo>
                    <a:pt x="593" y="38"/>
                  </a:lnTo>
                  <a:lnTo>
                    <a:pt x="625" y="47"/>
                  </a:lnTo>
                  <a:lnTo>
                    <a:pt x="656" y="57"/>
                  </a:lnTo>
                  <a:lnTo>
                    <a:pt x="688" y="65"/>
                  </a:lnTo>
                  <a:lnTo>
                    <a:pt x="720" y="74"/>
                  </a:lnTo>
                  <a:lnTo>
                    <a:pt x="752" y="83"/>
                  </a:lnTo>
                  <a:lnTo>
                    <a:pt x="783" y="90"/>
                  </a:lnTo>
                  <a:lnTo>
                    <a:pt x="817" y="94"/>
                  </a:lnTo>
                  <a:lnTo>
                    <a:pt x="850" y="99"/>
                  </a:lnTo>
                  <a:lnTo>
                    <a:pt x="860" y="103"/>
                  </a:lnTo>
                  <a:lnTo>
                    <a:pt x="863" y="104"/>
                  </a:lnTo>
                  <a:lnTo>
                    <a:pt x="861" y="109"/>
                  </a:lnTo>
                  <a:lnTo>
                    <a:pt x="857" y="126"/>
                  </a:lnTo>
                  <a:lnTo>
                    <a:pt x="844" y="208"/>
                  </a:lnTo>
                  <a:lnTo>
                    <a:pt x="841" y="285"/>
                  </a:lnTo>
                  <a:lnTo>
                    <a:pt x="845" y="364"/>
                  </a:lnTo>
                  <a:lnTo>
                    <a:pt x="851" y="449"/>
                  </a:lnTo>
                  <a:lnTo>
                    <a:pt x="850" y="482"/>
                  </a:lnTo>
                  <a:lnTo>
                    <a:pt x="847" y="527"/>
                  </a:lnTo>
                  <a:lnTo>
                    <a:pt x="840" y="572"/>
                  </a:lnTo>
                  <a:lnTo>
                    <a:pt x="830" y="602"/>
                  </a:lnTo>
                  <a:lnTo>
                    <a:pt x="824" y="599"/>
                  </a:lnTo>
                  <a:lnTo>
                    <a:pt x="814" y="596"/>
                  </a:lnTo>
                  <a:lnTo>
                    <a:pt x="799" y="592"/>
                  </a:lnTo>
                  <a:lnTo>
                    <a:pt x="782" y="586"/>
                  </a:lnTo>
                  <a:lnTo>
                    <a:pt x="763" y="582"/>
                  </a:lnTo>
                  <a:lnTo>
                    <a:pt x="742" y="576"/>
                  </a:lnTo>
                  <a:lnTo>
                    <a:pt x="720" y="570"/>
                  </a:lnTo>
                  <a:lnTo>
                    <a:pt x="697" y="565"/>
                  </a:lnTo>
                  <a:lnTo>
                    <a:pt x="675" y="560"/>
                  </a:lnTo>
                  <a:lnTo>
                    <a:pt x="653" y="556"/>
                  </a:lnTo>
                  <a:lnTo>
                    <a:pt x="633" y="553"/>
                  </a:lnTo>
                  <a:lnTo>
                    <a:pt x="615" y="550"/>
                  </a:lnTo>
                  <a:lnTo>
                    <a:pt x="600" y="549"/>
                  </a:lnTo>
                  <a:lnTo>
                    <a:pt x="589" y="549"/>
                  </a:lnTo>
                  <a:lnTo>
                    <a:pt x="581" y="550"/>
                  </a:lnTo>
                  <a:lnTo>
                    <a:pt x="578" y="555"/>
                  </a:lnTo>
                  <a:lnTo>
                    <a:pt x="584" y="563"/>
                  </a:lnTo>
                  <a:lnTo>
                    <a:pt x="596" y="579"/>
                  </a:lnTo>
                  <a:lnTo>
                    <a:pt x="609" y="595"/>
                  </a:lnTo>
                  <a:lnTo>
                    <a:pt x="616" y="605"/>
                  </a:lnTo>
                  <a:lnTo>
                    <a:pt x="628" y="622"/>
                  </a:lnTo>
                  <a:lnTo>
                    <a:pt x="635" y="641"/>
                  </a:lnTo>
                  <a:lnTo>
                    <a:pt x="636" y="657"/>
                  </a:lnTo>
                  <a:lnTo>
                    <a:pt x="635" y="674"/>
                  </a:lnTo>
                  <a:lnTo>
                    <a:pt x="630" y="690"/>
                  </a:lnTo>
                  <a:lnTo>
                    <a:pt x="622" y="705"/>
                  </a:lnTo>
                  <a:lnTo>
                    <a:pt x="612" y="718"/>
                  </a:lnTo>
                  <a:lnTo>
                    <a:pt x="599" y="729"/>
                  </a:lnTo>
                  <a:lnTo>
                    <a:pt x="583" y="739"/>
                  </a:lnTo>
                  <a:lnTo>
                    <a:pt x="565" y="748"/>
                  </a:lnTo>
                  <a:lnTo>
                    <a:pt x="548" y="754"/>
                  </a:lnTo>
                  <a:lnTo>
                    <a:pt x="529" y="758"/>
                  </a:lnTo>
                  <a:lnTo>
                    <a:pt x="509" y="759"/>
                  </a:lnTo>
                  <a:lnTo>
                    <a:pt x="490" y="758"/>
                  </a:lnTo>
                  <a:lnTo>
                    <a:pt x="470" y="752"/>
                  </a:lnTo>
                  <a:lnTo>
                    <a:pt x="451" y="745"/>
                  </a:lnTo>
                  <a:lnTo>
                    <a:pt x="436" y="735"/>
                  </a:lnTo>
                  <a:lnTo>
                    <a:pt x="423" y="721"/>
                  </a:lnTo>
                  <a:lnTo>
                    <a:pt x="411" y="706"/>
                  </a:lnTo>
                  <a:lnTo>
                    <a:pt x="402" y="689"/>
                  </a:lnTo>
                  <a:lnTo>
                    <a:pt x="398" y="670"/>
                  </a:lnTo>
                  <a:lnTo>
                    <a:pt x="397" y="653"/>
                  </a:lnTo>
                  <a:lnTo>
                    <a:pt x="400" y="634"/>
                  </a:lnTo>
                  <a:lnTo>
                    <a:pt x="407" y="615"/>
                  </a:lnTo>
                  <a:lnTo>
                    <a:pt x="408" y="615"/>
                  </a:lnTo>
                  <a:lnTo>
                    <a:pt x="408" y="611"/>
                  </a:lnTo>
                  <a:lnTo>
                    <a:pt x="413" y="604"/>
                  </a:lnTo>
                  <a:lnTo>
                    <a:pt x="418" y="596"/>
                  </a:lnTo>
                  <a:lnTo>
                    <a:pt x="427" y="586"/>
                  </a:lnTo>
                  <a:lnTo>
                    <a:pt x="436" y="578"/>
                  </a:lnTo>
                  <a:lnTo>
                    <a:pt x="444" y="570"/>
                  </a:lnTo>
                  <a:lnTo>
                    <a:pt x="451" y="565"/>
                  </a:lnTo>
                  <a:lnTo>
                    <a:pt x="456" y="562"/>
                  </a:lnTo>
                  <a:lnTo>
                    <a:pt x="460" y="559"/>
                  </a:lnTo>
                  <a:lnTo>
                    <a:pt x="464" y="559"/>
                  </a:lnTo>
                  <a:lnTo>
                    <a:pt x="469" y="559"/>
                  </a:lnTo>
                  <a:lnTo>
                    <a:pt x="470" y="555"/>
                  </a:lnTo>
                  <a:lnTo>
                    <a:pt x="464" y="552"/>
                  </a:lnTo>
                  <a:lnTo>
                    <a:pt x="454" y="546"/>
                  </a:lnTo>
                  <a:lnTo>
                    <a:pt x="443" y="543"/>
                  </a:lnTo>
                  <a:lnTo>
                    <a:pt x="431" y="543"/>
                  </a:lnTo>
                  <a:lnTo>
                    <a:pt x="423" y="539"/>
                  </a:lnTo>
                  <a:lnTo>
                    <a:pt x="411" y="537"/>
                  </a:lnTo>
                  <a:lnTo>
                    <a:pt x="395" y="536"/>
                  </a:lnTo>
                  <a:lnTo>
                    <a:pt x="379" y="534"/>
                  </a:lnTo>
                  <a:lnTo>
                    <a:pt x="363" y="534"/>
                  </a:lnTo>
                  <a:lnTo>
                    <a:pt x="349" y="536"/>
                  </a:lnTo>
                  <a:lnTo>
                    <a:pt x="336" y="536"/>
                  </a:lnTo>
                  <a:lnTo>
                    <a:pt x="327" y="537"/>
                  </a:lnTo>
                  <a:lnTo>
                    <a:pt x="300" y="542"/>
                  </a:lnTo>
                  <a:lnTo>
                    <a:pt x="274" y="549"/>
                  </a:lnTo>
                  <a:lnTo>
                    <a:pt x="248" y="559"/>
                  </a:lnTo>
                  <a:lnTo>
                    <a:pt x="222" y="568"/>
                  </a:lnTo>
                  <a:lnTo>
                    <a:pt x="196" y="578"/>
                  </a:lnTo>
                  <a:lnTo>
                    <a:pt x="170" y="585"/>
                  </a:lnTo>
                  <a:lnTo>
                    <a:pt x="143" y="591"/>
                  </a:lnTo>
                  <a:lnTo>
                    <a:pt x="115" y="592"/>
                  </a:lnTo>
                  <a:lnTo>
                    <a:pt x="114" y="589"/>
                  </a:lnTo>
                  <a:lnTo>
                    <a:pt x="115" y="585"/>
                  </a:lnTo>
                  <a:lnTo>
                    <a:pt x="117" y="581"/>
                  </a:lnTo>
                  <a:lnTo>
                    <a:pt x="117" y="576"/>
                  </a:lnTo>
                  <a:lnTo>
                    <a:pt x="122" y="516"/>
                  </a:lnTo>
                  <a:lnTo>
                    <a:pt x="121" y="452"/>
                  </a:lnTo>
                  <a:lnTo>
                    <a:pt x="120" y="391"/>
                  </a:lnTo>
                  <a:lnTo>
                    <a:pt x="128" y="334"/>
                  </a:lnTo>
                  <a:lnTo>
                    <a:pt x="131" y="319"/>
                  </a:lnTo>
                  <a:lnTo>
                    <a:pt x="130" y="315"/>
                  </a:lnTo>
                  <a:lnTo>
                    <a:pt x="125" y="315"/>
                  </a:lnTo>
                  <a:lnTo>
                    <a:pt x="118" y="311"/>
                  </a:lnTo>
                  <a:lnTo>
                    <a:pt x="111" y="319"/>
                  </a:lnTo>
                  <a:lnTo>
                    <a:pt x="102" y="327"/>
                  </a:lnTo>
                  <a:lnTo>
                    <a:pt x="91" y="331"/>
                  </a:lnTo>
                  <a:lnTo>
                    <a:pt x="79" y="334"/>
                  </a:lnTo>
                  <a:lnTo>
                    <a:pt x="65" y="334"/>
                  </a:lnTo>
                  <a:lnTo>
                    <a:pt x="52" y="332"/>
                  </a:lnTo>
                  <a:lnTo>
                    <a:pt x="40" y="329"/>
                  </a:lnTo>
                  <a:lnTo>
                    <a:pt x="30" y="324"/>
                  </a:lnTo>
                  <a:lnTo>
                    <a:pt x="7" y="288"/>
                  </a:lnTo>
                  <a:lnTo>
                    <a:pt x="0" y="247"/>
                  </a:lnTo>
                  <a:lnTo>
                    <a:pt x="3" y="204"/>
                  </a:lnTo>
                  <a:lnTo>
                    <a:pt x="19" y="163"/>
                  </a:lnTo>
                  <a:lnTo>
                    <a:pt x="42" y="130"/>
                  </a:lnTo>
                  <a:lnTo>
                    <a:pt x="71" y="107"/>
                  </a:lnTo>
                  <a:lnTo>
                    <a:pt x="107" y="99"/>
                  </a:lnTo>
                  <a:lnTo>
                    <a:pt x="144" y="109"/>
                  </a:lnTo>
                  <a:lnTo>
                    <a:pt x="159" y="119"/>
                  </a:lnTo>
                  <a:lnTo>
                    <a:pt x="169" y="132"/>
                  </a:lnTo>
                  <a:lnTo>
                    <a:pt x="177" y="145"/>
                  </a:lnTo>
                  <a:lnTo>
                    <a:pt x="183" y="156"/>
                  </a:lnTo>
                  <a:lnTo>
                    <a:pt x="189" y="163"/>
                  </a:lnTo>
                  <a:lnTo>
                    <a:pt x="193" y="165"/>
                  </a:lnTo>
                  <a:lnTo>
                    <a:pt x="199" y="159"/>
                  </a:lnTo>
                  <a:lnTo>
                    <a:pt x="206" y="143"/>
                  </a:lnTo>
                  <a:lnTo>
                    <a:pt x="210" y="129"/>
                  </a:lnTo>
                  <a:lnTo>
                    <a:pt x="215" y="116"/>
                  </a:lnTo>
                  <a:lnTo>
                    <a:pt x="222" y="103"/>
                  </a:lnTo>
                  <a:lnTo>
                    <a:pt x="229" y="90"/>
                  </a:lnTo>
                  <a:lnTo>
                    <a:pt x="238" y="77"/>
                  </a:lnTo>
                  <a:lnTo>
                    <a:pt x="245" y="65"/>
                  </a:lnTo>
                  <a:lnTo>
                    <a:pt x="251" y="52"/>
                  </a:lnTo>
                  <a:lnTo>
                    <a:pt x="257" y="39"/>
                  </a:lnTo>
                  <a:lnTo>
                    <a:pt x="260" y="22"/>
                  </a:lnTo>
                  <a:lnTo>
                    <a:pt x="264" y="10"/>
                  </a:lnTo>
                  <a:lnTo>
                    <a:pt x="271" y="3"/>
                  </a:lnTo>
                  <a:lnTo>
                    <a:pt x="278" y="0"/>
                  </a:lnTo>
                  <a:lnTo>
                    <a:pt x="287" y="0"/>
                  </a:lnTo>
                  <a:lnTo>
                    <a:pt x="299" y="2"/>
                  </a:lnTo>
                  <a:lnTo>
                    <a:pt x="311" y="3"/>
                  </a:lnTo>
                  <a:lnTo>
                    <a:pt x="327" y="3"/>
                  </a:lnTo>
                  <a:close/>
                </a:path>
              </a:pathLst>
            </a:custGeom>
            <a:solidFill>
              <a:srgbClr val="8C19FF"/>
            </a:solidFill>
            <a:ln w="9525">
              <a:noFill/>
              <a:round/>
              <a:headEnd/>
              <a:tailEnd/>
            </a:ln>
          </p:spPr>
          <p:txBody>
            <a:bodyPr/>
            <a:lstStyle/>
            <a:p>
              <a:endParaRPr lang="en-GB"/>
            </a:p>
          </p:txBody>
        </p:sp>
        <p:sp>
          <p:nvSpPr>
            <p:cNvPr id="19469" name="Freeform 7"/>
            <p:cNvSpPr>
              <a:spLocks/>
            </p:cNvSpPr>
            <p:nvPr/>
          </p:nvSpPr>
          <p:spPr bwMode="auto">
            <a:xfrm>
              <a:off x="8607" y="10151"/>
              <a:ext cx="120" cy="316"/>
            </a:xfrm>
            <a:custGeom>
              <a:avLst/>
              <a:gdLst>
                <a:gd name="T0" fmla="*/ 56 w 120"/>
                <a:gd name="T1" fmla="*/ 40 h 316"/>
                <a:gd name="T2" fmla="*/ 65 w 120"/>
                <a:gd name="T3" fmla="*/ 42 h 316"/>
                <a:gd name="T4" fmla="*/ 72 w 120"/>
                <a:gd name="T5" fmla="*/ 43 h 316"/>
                <a:gd name="T6" fmla="*/ 81 w 120"/>
                <a:gd name="T7" fmla="*/ 42 h 316"/>
                <a:gd name="T8" fmla="*/ 88 w 120"/>
                <a:gd name="T9" fmla="*/ 42 h 316"/>
                <a:gd name="T10" fmla="*/ 97 w 120"/>
                <a:gd name="T11" fmla="*/ 40 h 316"/>
                <a:gd name="T12" fmla="*/ 104 w 120"/>
                <a:gd name="T13" fmla="*/ 37 h 316"/>
                <a:gd name="T14" fmla="*/ 111 w 120"/>
                <a:gd name="T15" fmla="*/ 36 h 316"/>
                <a:gd name="T16" fmla="*/ 118 w 120"/>
                <a:gd name="T17" fmla="*/ 33 h 316"/>
                <a:gd name="T18" fmla="*/ 117 w 120"/>
                <a:gd name="T19" fmla="*/ 66 h 316"/>
                <a:gd name="T20" fmla="*/ 117 w 120"/>
                <a:gd name="T21" fmla="*/ 101 h 316"/>
                <a:gd name="T22" fmla="*/ 118 w 120"/>
                <a:gd name="T23" fmla="*/ 140 h 316"/>
                <a:gd name="T24" fmla="*/ 120 w 120"/>
                <a:gd name="T25" fmla="*/ 179 h 316"/>
                <a:gd name="T26" fmla="*/ 120 w 120"/>
                <a:gd name="T27" fmla="*/ 218 h 316"/>
                <a:gd name="T28" fmla="*/ 116 w 120"/>
                <a:gd name="T29" fmla="*/ 254 h 316"/>
                <a:gd name="T30" fmla="*/ 107 w 120"/>
                <a:gd name="T31" fmla="*/ 287 h 316"/>
                <a:gd name="T32" fmla="*/ 93 w 120"/>
                <a:gd name="T33" fmla="*/ 316 h 316"/>
                <a:gd name="T34" fmla="*/ 94 w 120"/>
                <a:gd name="T35" fmla="*/ 277 h 316"/>
                <a:gd name="T36" fmla="*/ 94 w 120"/>
                <a:gd name="T37" fmla="*/ 241 h 316"/>
                <a:gd name="T38" fmla="*/ 91 w 120"/>
                <a:gd name="T39" fmla="*/ 203 h 316"/>
                <a:gd name="T40" fmla="*/ 87 w 120"/>
                <a:gd name="T41" fmla="*/ 166 h 316"/>
                <a:gd name="T42" fmla="*/ 90 w 120"/>
                <a:gd name="T43" fmla="*/ 146 h 316"/>
                <a:gd name="T44" fmla="*/ 94 w 120"/>
                <a:gd name="T45" fmla="*/ 112 h 316"/>
                <a:gd name="T46" fmla="*/ 94 w 120"/>
                <a:gd name="T47" fmla="*/ 81 h 316"/>
                <a:gd name="T48" fmla="*/ 87 w 120"/>
                <a:gd name="T49" fmla="*/ 68 h 316"/>
                <a:gd name="T50" fmla="*/ 72 w 120"/>
                <a:gd name="T51" fmla="*/ 66 h 316"/>
                <a:gd name="T52" fmla="*/ 56 w 120"/>
                <a:gd name="T53" fmla="*/ 63 h 316"/>
                <a:gd name="T54" fmla="*/ 42 w 120"/>
                <a:gd name="T55" fmla="*/ 58 h 316"/>
                <a:gd name="T56" fmla="*/ 29 w 120"/>
                <a:gd name="T57" fmla="*/ 50 h 316"/>
                <a:gd name="T58" fmla="*/ 17 w 120"/>
                <a:gd name="T59" fmla="*/ 40 h 316"/>
                <a:gd name="T60" fmla="*/ 9 w 120"/>
                <a:gd name="T61" fmla="*/ 29 h 316"/>
                <a:gd name="T62" fmla="*/ 2 w 120"/>
                <a:gd name="T63" fmla="*/ 16 h 316"/>
                <a:gd name="T64" fmla="*/ 0 w 120"/>
                <a:gd name="T65" fmla="*/ 0 h 316"/>
                <a:gd name="T66" fmla="*/ 6 w 120"/>
                <a:gd name="T67" fmla="*/ 6 h 316"/>
                <a:gd name="T68" fmla="*/ 13 w 120"/>
                <a:gd name="T69" fmla="*/ 11 h 316"/>
                <a:gd name="T70" fmla="*/ 19 w 120"/>
                <a:gd name="T71" fmla="*/ 19 h 316"/>
                <a:gd name="T72" fmla="*/ 25 w 120"/>
                <a:gd name="T73" fmla="*/ 24 h 316"/>
                <a:gd name="T74" fmla="*/ 32 w 120"/>
                <a:gd name="T75" fmla="*/ 30 h 316"/>
                <a:gd name="T76" fmla="*/ 39 w 120"/>
                <a:gd name="T77" fmla="*/ 36 h 316"/>
                <a:gd name="T78" fmla="*/ 48 w 120"/>
                <a:gd name="T79" fmla="*/ 39 h 316"/>
                <a:gd name="T80" fmla="*/ 56 w 120"/>
                <a:gd name="T81" fmla="*/ 40 h 3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0"/>
                <a:gd name="T124" fmla="*/ 0 h 316"/>
                <a:gd name="T125" fmla="*/ 120 w 120"/>
                <a:gd name="T126" fmla="*/ 316 h 3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0" h="316">
                  <a:moveTo>
                    <a:pt x="56" y="40"/>
                  </a:moveTo>
                  <a:lnTo>
                    <a:pt x="65" y="42"/>
                  </a:lnTo>
                  <a:lnTo>
                    <a:pt x="72" y="43"/>
                  </a:lnTo>
                  <a:lnTo>
                    <a:pt x="81" y="42"/>
                  </a:lnTo>
                  <a:lnTo>
                    <a:pt x="88" y="42"/>
                  </a:lnTo>
                  <a:lnTo>
                    <a:pt x="97" y="40"/>
                  </a:lnTo>
                  <a:lnTo>
                    <a:pt x="104" y="37"/>
                  </a:lnTo>
                  <a:lnTo>
                    <a:pt x="111" y="36"/>
                  </a:lnTo>
                  <a:lnTo>
                    <a:pt x="118" y="33"/>
                  </a:lnTo>
                  <a:lnTo>
                    <a:pt x="117" y="66"/>
                  </a:lnTo>
                  <a:lnTo>
                    <a:pt x="117" y="101"/>
                  </a:lnTo>
                  <a:lnTo>
                    <a:pt x="118" y="140"/>
                  </a:lnTo>
                  <a:lnTo>
                    <a:pt x="120" y="179"/>
                  </a:lnTo>
                  <a:lnTo>
                    <a:pt x="120" y="218"/>
                  </a:lnTo>
                  <a:lnTo>
                    <a:pt x="116" y="254"/>
                  </a:lnTo>
                  <a:lnTo>
                    <a:pt x="107" y="287"/>
                  </a:lnTo>
                  <a:lnTo>
                    <a:pt x="93" y="316"/>
                  </a:lnTo>
                  <a:lnTo>
                    <a:pt x="94" y="277"/>
                  </a:lnTo>
                  <a:lnTo>
                    <a:pt x="94" y="241"/>
                  </a:lnTo>
                  <a:lnTo>
                    <a:pt x="91" y="203"/>
                  </a:lnTo>
                  <a:lnTo>
                    <a:pt x="87" y="166"/>
                  </a:lnTo>
                  <a:lnTo>
                    <a:pt x="90" y="146"/>
                  </a:lnTo>
                  <a:lnTo>
                    <a:pt x="94" y="112"/>
                  </a:lnTo>
                  <a:lnTo>
                    <a:pt x="94" y="81"/>
                  </a:lnTo>
                  <a:lnTo>
                    <a:pt x="87" y="68"/>
                  </a:lnTo>
                  <a:lnTo>
                    <a:pt x="72" y="66"/>
                  </a:lnTo>
                  <a:lnTo>
                    <a:pt x="56" y="63"/>
                  </a:lnTo>
                  <a:lnTo>
                    <a:pt x="42" y="58"/>
                  </a:lnTo>
                  <a:lnTo>
                    <a:pt x="29" y="50"/>
                  </a:lnTo>
                  <a:lnTo>
                    <a:pt x="17" y="40"/>
                  </a:lnTo>
                  <a:lnTo>
                    <a:pt x="9" y="29"/>
                  </a:lnTo>
                  <a:lnTo>
                    <a:pt x="2" y="16"/>
                  </a:lnTo>
                  <a:lnTo>
                    <a:pt x="0" y="0"/>
                  </a:lnTo>
                  <a:lnTo>
                    <a:pt x="6" y="6"/>
                  </a:lnTo>
                  <a:lnTo>
                    <a:pt x="13" y="11"/>
                  </a:lnTo>
                  <a:lnTo>
                    <a:pt x="19" y="19"/>
                  </a:lnTo>
                  <a:lnTo>
                    <a:pt x="25" y="24"/>
                  </a:lnTo>
                  <a:lnTo>
                    <a:pt x="32" y="30"/>
                  </a:lnTo>
                  <a:lnTo>
                    <a:pt x="39" y="36"/>
                  </a:lnTo>
                  <a:lnTo>
                    <a:pt x="48" y="39"/>
                  </a:lnTo>
                  <a:lnTo>
                    <a:pt x="56" y="40"/>
                  </a:lnTo>
                  <a:close/>
                </a:path>
              </a:pathLst>
            </a:custGeom>
            <a:solidFill>
              <a:srgbClr val="AFAFAF"/>
            </a:solidFill>
            <a:ln w="9525">
              <a:noFill/>
              <a:round/>
              <a:headEnd/>
              <a:tailEnd/>
            </a:ln>
          </p:spPr>
          <p:txBody>
            <a:bodyPr/>
            <a:lstStyle/>
            <a:p>
              <a:endParaRPr lang="en-GB"/>
            </a:p>
          </p:txBody>
        </p:sp>
        <p:sp>
          <p:nvSpPr>
            <p:cNvPr id="19470" name="Freeform 8"/>
            <p:cNvSpPr>
              <a:spLocks/>
            </p:cNvSpPr>
            <p:nvPr/>
          </p:nvSpPr>
          <p:spPr bwMode="auto">
            <a:xfrm>
              <a:off x="8701" y="10405"/>
              <a:ext cx="336" cy="91"/>
            </a:xfrm>
            <a:custGeom>
              <a:avLst/>
              <a:gdLst>
                <a:gd name="T0" fmla="*/ 329 w 336"/>
                <a:gd name="T1" fmla="*/ 6 h 91"/>
                <a:gd name="T2" fmla="*/ 330 w 336"/>
                <a:gd name="T3" fmla="*/ 4 h 91"/>
                <a:gd name="T4" fmla="*/ 332 w 336"/>
                <a:gd name="T5" fmla="*/ 4 h 91"/>
                <a:gd name="T6" fmla="*/ 335 w 336"/>
                <a:gd name="T7" fmla="*/ 4 h 91"/>
                <a:gd name="T8" fmla="*/ 336 w 336"/>
                <a:gd name="T9" fmla="*/ 4 h 91"/>
                <a:gd name="T10" fmla="*/ 319 w 336"/>
                <a:gd name="T11" fmla="*/ 22 h 91"/>
                <a:gd name="T12" fmla="*/ 299 w 336"/>
                <a:gd name="T13" fmla="*/ 33 h 91"/>
                <a:gd name="T14" fmla="*/ 277 w 336"/>
                <a:gd name="T15" fmla="*/ 42 h 91"/>
                <a:gd name="T16" fmla="*/ 252 w 336"/>
                <a:gd name="T17" fmla="*/ 49 h 91"/>
                <a:gd name="T18" fmla="*/ 228 w 336"/>
                <a:gd name="T19" fmla="*/ 53 h 91"/>
                <a:gd name="T20" fmla="*/ 202 w 336"/>
                <a:gd name="T21" fmla="*/ 58 h 91"/>
                <a:gd name="T22" fmla="*/ 177 w 336"/>
                <a:gd name="T23" fmla="*/ 63 h 91"/>
                <a:gd name="T24" fmla="*/ 153 w 336"/>
                <a:gd name="T25" fmla="*/ 72 h 91"/>
                <a:gd name="T26" fmla="*/ 134 w 336"/>
                <a:gd name="T27" fmla="*/ 76 h 91"/>
                <a:gd name="T28" fmla="*/ 115 w 336"/>
                <a:gd name="T29" fmla="*/ 79 h 91"/>
                <a:gd name="T30" fmla="*/ 97 w 336"/>
                <a:gd name="T31" fmla="*/ 84 h 91"/>
                <a:gd name="T32" fmla="*/ 78 w 336"/>
                <a:gd name="T33" fmla="*/ 86 h 91"/>
                <a:gd name="T34" fmla="*/ 59 w 336"/>
                <a:gd name="T35" fmla="*/ 88 h 91"/>
                <a:gd name="T36" fmla="*/ 39 w 336"/>
                <a:gd name="T37" fmla="*/ 89 h 91"/>
                <a:gd name="T38" fmla="*/ 20 w 336"/>
                <a:gd name="T39" fmla="*/ 91 h 91"/>
                <a:gd name="T40" fmla="*/ 0 w 336"/>
                <a:gd name="T41" fmla="*/ 89 h 91"/>
                <a:gd name="T42" fmla="*/ 6 w 336"/>
                <a:gd name="T43" fmla="*/ 79 h 91"/>
                <a:gd name="T44" fmla="*/ 11 w 336"/>
                <a:gd name="T45" fmla="*/ 68 h 91"/>
                <a:gd name="T46" fmla="*/ 17 w 336"/>
                <a:gd name="T47" fmla="*/ 58 h 91"/>
                <a:gd name="T48" fmla="*/ 23 w 336"/>
                <a:gd name="T49" fmla="*/ 46 h 91"/>
                <a:gd name="T50" fmla="*/ 42 w 336"/>
                <a:gd name="T51" fmla="*/ 50 h 91"/>
                <a:gd name="T52" fmla="*/ 62 w 336"/>
                <a:gd name="T53" fmla="*/ 50 h 91"/>
                <a:gd name="T54" fmla="*/ 84 w 336"/>
                <a:gd name="T55" fmla="*/ 48 h 91"/>
                <a:gd name="T56" fmla="*/ 105 w 336"/>
                <a:gd name="T57" fmla="*/ 42 h 91"/>
                <a:gd name="T58" fmla="*/ 127 w 336"/>
                <a:gd name="T59" fmla="*/ 35 h 91"/>
                <a:gd name="T60" fmla="*/ 147 w 336"/>
                <a:gd name="T61" fmla="*/ 26 h 91"/>
                <a:gd name="T62" fmla="*/ 167 w 336"/>
                <a:gd name="T63" fmla="*/ 20 h 91"/>
                <a:gd name="T64" fmla="*/ 185 w 336"/>
                <a:gd name="T65" fmla="*/ 14 h 91"/>
                <a:gd name="T66" fmla="*/ 198 w 336"/>
                <a:gd name="T67" fmla="*/ 11 h 91"/>
                <a:gd name="T68" fmla="*/ 215 w 336"/>
                <a:gd name="T69" fmla="*/ 7 h 91"/>
                <a:gd name="T70" fmla="*/ 235 w 336"/>
                <a:gd name="T71" fmla="*/ 4 h 91"/>
                <a:gd name="T72" fmla="*/ 257 w 336"/>
                <a:gd name="T73" fmla="*/ 1 h 91"/>
                <a:gd name="T74" fmla="*/ 278 w 336"/>
                <a:gd name="T75" fmla="*/ 0 h 91"/>
                <a:gd name="T76" fmla="*/ 299 w 336"/>
                <a:gd name="T77" fmla="*/ 0 h 91"/>
                <a:gd name="T78" fmla="*/ 316 w 336"/>
                <a:gd name="T79" fmla="*/ 1 h 91"/>
                <a:gd name="T80" fmla="*/ 329 w 336"/>
                <a:gd name="T81" fmla="*/ 6 h 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36"/>
                <a:gd name="T124" fmla="*/ 0 h 91"/>
                <a:gd name="T125" fmla="*/ 336 w 336"/>
                <a:gd name="T126" fmla="*/ 91 h 9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36" h="91">
                  <a:moveTo>
                    <a:pt x="329" y="6"/>
                  </a:moveTo>
                  <a:lnTo>
                    <a:pt x="330" y="4"/>
                  </a:lnTo>
                  <a:lnTo>
                    <a:pt x="332" y="4"/>
                  </a:lnTo>
                  <a:lnTo>
                    <a:pt x="335" y="4"/>
                  </a:lnTo>
                  <a:lnTo>
                    <a:pt x="336" y="4"/>
                  </a:lnTo>
                  <a:lnTo>
                    <a:pt x="319" y="22"/>
                  </a:lnTo>
                  <a:lnTo>
                    <a:pt x="299" y="33"/>
                  </a:lnTo>
                  <a:lnTo>
                    <a:pt x="277" y="42"/>
                  </a:lnTo>
                  <a:lnTo>
                    <a:pt x="252" y="49"/>
                  </a:lnTo>
                  <a:lnTo>
                    <a:pt x="228" y="53"/>
                  </a:lnTo>
                  <a:lnTo>
                    <a:pt x="202" y="58"/>
                  </a:lnTo>
                  <a:lnTo>
                    <a:pt x="177" y="63"/>
                  </a:lnTo>
                  <a:lnTo>
                    <a:pt x="153" y="72"/>
                  </a:lnTo>
                  <a:lnTo>
                    <a:pt x="134" y="76"/>
                  </a:lnTo>
                  <a:lnTo>
                    <a:pt x="115" y="79"/>
                  </a:lnTo>
                  <a:lnTo>
                    <a:pt x="97" y="84"/>
                  </a:lnTo>
                  <a:lnTo>
                    <a:pt x="78" y="86"/>
                  </a:lnTo>
                  <a:lnTo>
                    <a:pt x="59" y="88"/>
                  </a:lnTo>
                  <a:lnTo>
                    <a:pt x="39" y="89"/>
                  </a:lnTo>
                  <a:lnTo>
                    <a:pt x="20" y="91"/>
                  </a:lnTo>
                  <a:lnTo>
                    <a:pt x="0" y="89"/>
                  </a:lnTo>
                  <a:lnTo>
                    <a:pt x="6" y="79"/>
                  </a:lnTo>
                  <a:lnTo>
                    <a:pt x="11" y="68"/>
                  </a:lnTo>
                  <a:lnTo>
                    <a:pt x="17" y="58"/>
                  </a:lnTo>
                  <a:lnTo>
                    <a:pt x="23" y="46"/>
                  </a:lnTo>
                  <a:lnTo>
                    <a:pt x="42" y="50"/>
                  </a:lnTo>
                  <a:lnTo>
                    <a:pt x="62" y="50"/>
                  </a:lnTo>
                  <a:lnTo>
                    <a:pt x="84" y="48"/>
                  </a:lnTo>
                  <a:lnTo>
                    <a:pt x="105" y="42"/>
                  </a:lnTo>
                  <a:lnTo>
                    <a:pt x="127" y="35"/>
                  </a:lnTo>
                  <a:lnTo>
                    <a:pt x="147" y="26"/>
                  </a:lnTo>
                  <a:lnTo>
                    <a:pt x="167" y="20"/>
                  </a:lnTo>
                  <a:lnTo>
                    <a:pt x="185" y="14"/>
                  </a:lnTo>
                  <a:lnTo>
                    <a:pt x="198" y="11"/>
                  </a:lnTo>
                  <a:lnTo>
                    <a:pt x="215" y="7"/>
                  </a:lnTo>
                  <a:lnTo>
                    <a:pt x="235" y="4"/>
                  </a:lnTo>
                  <a:lnTo>
                    <a:pt x="257" y="1"/>
                  </a:lnTo>
                  <a:lnTo>
                    <a:pt x="278" y="0"/>
                  </a:lnTo>
                  <a:lnTo>
                    <a:pt x="299" y="0"/>
                  </a:lnTo>
                  <a:lnTo>
                    <a:pt x="316" y="1"/>
                  </a:lnTo>
                  <a:lnTo>
                    <a:pt x="329" y="6"/>
                  </a:lnTo>
                  <a:close/>
                </a:path>
              </a:pathLst>
            </a:custGeom>
            <a:solidFill>
              <a:srgbClr val="757575"/>
            </a:solidFill>
            <a:ln w="9525">
              <a:noFill/>
              <a:round/>
              <a:headEnd/>
              <a:tailEnd/>
            </a:ln>
          </p:spPr>
          <p:txBody>
            <a:bodyPr/>
            <a:lstStyle/>
            <a:p>
              <a:endParaRPr lang="en-GB"/>
            </a:p>
          </p:txBody>
        </p:sp>
        <p:sp>
          <p:nvSpPr>
            <p:cNvPr id="19471" name="Freeform 9"/>
            <p:cNvSpPr>
              <a:spLocks/>
            </p:cNvSpPr>
            <p:nvPr/>
          </p:nvSpPr>
          <p:spPr bwMode="auto">
            <a:xfrm>
              <a:off x="9000" y="10424"/>
              <a:ext cx="446" cy="223"/>
            </a:xfrm>
            <a:custGeom>
              <a:avLst/>
              <a:gdLst>
                <a:gd name="T0" fmla="*/ 339 w 446"/>
                <a:gd name="T1" fmla="*/ 10 h 223"/>
                <a:gd name="T2" fmla="*/ 370 w 446"/>
                <a:gd name="T3" fmla="*/ 16 h 223"/>
                <a:gd name="T4" fmla="*/ 401 w 446"/>
                <a:gd name="T5" fmla="*/ 23 h 223"/>
                <a:gd name="T6" fmla="*/ 431 w 446"/>
                <a:gd name="T7" fmla="*/ 31 h 223"/>
                <a:gd name="T8" fmla="*/ 443 w 446"/>
                <a:gd name="T9" fmla="*/ 44 h 223"/>
                <a:gd name="T10" fmla="*/ 434 w 446"/>
                <a:gd name="T11" fmla="*/ 59 h 223"/>
                <a:gd name="T12" fmla="*/ 422 w 446"/>
                <a:gd name="T13" fmla="*/ 60 h 223"/>
                <a:gd name="T14" fmla="*/ 385 w 446"/>
                <a:gd name="T15" fmla="*/ 47 h 223"/>
                <a:gd name="T16" fmla="*/ 333 w 446"/>
                <a:gd name="T17" fmla="*/ 39 h 223"/>
                <a:gd name="T18" fmla="*/ 287 w 446"/>
                <a:gd name="T19" fmla="*/ 34 h 223"/>
                <a:gd name="T20" fmla="*/ 271 w 446"/>
                <a:gd name="T21" fmla="*/ 43 h 223"/>
                <a:gd name="T22" fmla="*/ 274 w 446"/>
                <a:gd name="T23" fmla="*/ 60 h 223"/>
                <a:gd name="T24" fmla="*/ 278 w 446"/>
                <a:gd name="T25" fmla="*/ 105 h 223"/>
                <a:gd name="T26" fmla="*/ 261 w 446"/>
                <a:gd name="T27" fmla="*/ 160 h 223"/>
                <a:gd name="T28" fmla="*/ 222 w 446"/>
                <a:gd name="T29" fmla="*/ 197 h 223"/>
                <a:gd name="T30" fmla="*/ 168 w 446"/>
                <a:gd name="T31" fmla="*/ 219 h 223"/>
                <a:gd name="T32" fmla="*/ 112 w 446"/>
                <a:gd name="T33" fmla="*/ 223 h 223"/>
                <a:gd name="T34" fmla="*/ 59 w 446"/>
                <a:gd name="T35" fmla="*/ 212 h 223"/>
                <a:gd name="T36" fmla="*/ 18 w 446"/>
                <a:gd name="T37" fmla="*/ 184 h 223"/>
                <a:gd name="T38" fmla="*/ 0 w 446"/>
                <a:gd name="T39" fmla="*/ 141 h 223"/>
                <a:gd name="T40" fmla="*/ 7 w 446"/>
                <a:gd name="T41" fmla="*/ 132 h 223"/>
                <a:gd name="T42" fmla="*/ 29 w 446"/>
                <a:gd name="T43" fmla="*/ 161 h 223"/>
                <a:gd name="T44" fmla="*/ 63 w 446"/>
                <a:gd name="T45" fmla="*/ 183 h 223"/>
                <a:gd name="T46" fmla="*/ 104 w 446"/>
                <a:gd name="T47" fmla="*/ 193 h 223"/>
                <a:gd name="T48" fmla="*/ 147 w 446"/>
                <a:gd name="T49" fmla="*/ 194 h 223"/>
                <a:gd name="T50" fmla="*/ 189 w 446"/>
                <a:gd name="T51" fmla="*/ 184 h 223"/>
                <a:gd name="T52" fmla="*/ 226 w 446"/>
                <a:gd name="T53" fmla="*/ 164 h 223"/>
                <a:gd name="T54" fmla="*/ 252 w 446"/>
                <a:gd name="T55" fmla="*/ 132 h 223"/>
                <a:gd name="T56" fmla="*/ 262 w 446"/>
                <a:gd name="T57" fmla="*/ 89 h 223"/>
                <a:gd name="T58" fmla="*/ 254 w 446"/>
                <a:gd name="T59" fmla="*/ 17 h 223"/>
                <a:gd name="T60" fmla="*/ 239 w 446"/>
                <a:gd name="T61" fmla="*/ 1 h 223"/>
                <a:gd name="T62" fmla="*/ 261 w 446"/>
                <a:gd name="T63" fmla="*/ 0 h 223"/>
                <a:gd name="T64" fmla="*/ 281 w 446"/>
                <a:gd name="T65" fmla="*/ 0 h 223"/>
                <a:gd name="T66" fmla="*/ 303 w 446"/>
                <a:gd name="T67" fmla="*/ 1 h 223"/>
                <a:gd name="T68" fmla="*/ 323 w 446"/>
                <a:gd name="T69" fmla="*/ 5 h 2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46"/>
                <a:gd name="T106" fmla="*/ 0 h 223"/>
                <a:gd name="T107" fmla="*/ 446 w 446"/>
                <a:gd name="T108" fmla="*/ 223 h 22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46" h="223">
                  <a:moveTo>
                    <a:pt x="323" y="5"/>
                  </a:moveTo>
                  <a:lnTo>
                    <a:pt x="339" y="10"/>
                  </a:lnTo>
                  <a:lnTo>
                    <a:pt x="355" y="13"/>
                  </a:lnTo>
                  <a:lnTo>
                    <a:pt x="370" y="16"/>
                  </a:lnTo>
                  <a:lnTo>
                    <a:pt x="385" y="18"/>
                  </a:lnTo>
                  <a:lnTo>
                    <a:pt x="401" y="23"/>
                  </a:lnTo>
                  <a:lnTo>
                    <a:pt x="415" y="27"/>
                  </a:lnTo>
                  <a:lnTo>
                    <a:pt x="431" y="31"/>
                  </a:lnTo>
                  <a:lnTo>
                    <a:pt x="446" y="37"/>
                  </a:lnTo>
                  <a:lnTo>
                    <a:pt x="443" y="44"/>
                  </a:lnTo>
                  <a:lnTo>
                    <a:pt x="438" y="52"/>
                  </a:lnTo>
                  <a:lnTo>
                    <a:pt x="434" y="59"/>
                  </a:lnTo>
                  <a:lnTo>
                    <a:pt x="430" y="66"/>
                  </a:lnTo>
                  <a:lnTo>
                    <a:pt x="422" y="60"/>
                  </a:lnTo>
                  <a:lnTo>
                    <a:pt x="407" y="53"/>
                  </a:lnTo>
                  <a:lnTo>
                    <a:pt x="385" y="47"/>
                  </a:lnTo>
                  <a:lnTo>
                    <a:pt x="360" y="43"/>
                  </a:lnTo>
                  <a:lnTo>
                    <a:pt x="333" y="39"/>
                  </a:lnTo>
                  <a:lnTo>
                    <a:pt x="308" y="36"/>
                  </a:lnTo>
                  <a:lnTo>
                    <a:pt x="287" y="34"/>
                  </a:lnTo>
                  <a:lnTo>
                    <a:pt x="272" y="34"/>
                  </a:lnTo>
                  <a:lnTo>
                    <a:pt x="271" y="43"/>
                  </a:lnTo>
                  <a:lnTo>
                    <a:pt x="272" y="52"/>
                  </a:lnTo>
                  <a:lnTo>
                    <a:pt x="274" y="60"/>
                  </a:lnTo>
                  <a:lnTo>
                    <a:pt x="275" y="70"/>
                  </a:lnTo>
                  <a:lnTo>
                    <a:pt x="278" y="105"/>
                  </a:lnTo>
                  <a:lnTo>
                    <a:pt x="272" y="134"/>
                  </a:lnTo>
                  <a:lnTo>
                    <a:pt x="261" y="160"/>
                  </a:lnTo>
                  <a:lnTo>
                    <a:pt x="244" y="180"/>
                  </a:lnTo>
                  <a:lnTo>
                    <a:pt x="222" y="197"/>
                  </a:lnTo>
                  <a:lnTo>
                    <a:pt x="197" y="210"/>
                  </a:lnTo>
                  <a:lnTo>
                    <a:pt x="168" y="219"/>
                  </a:lnTo>
                  <a:lnTo>
                    <a:pt x="141" y="223"/>
                  </a:lnTo>
                  <a:lnTo>
                    <a:pt x="112" y="223"/>
                  </a:lnTo>
                  <a:lnTo>
                    <a:pt x="83" y="219"/>
                  </a:lnTo>
                  <a:lnTo>
                    <a:pt x="59" y="212"/>
                  </a:lnTo>
                  <a:lnTo>
                    <a:pt x="36" y="200"/>
                  </a:lnTo>
                  <a:lnTo>
                    <a:pt x="18" y="184"/>
                  </a:lnTo>
                  <a:lnTo>
                    <a:pt x="5" y="164"/>
                  </a:lnTo>
                  <a:lnTo>
                    <a:pt x="0" y="141"/>
                  </a:lnTo>
                  <a:lnTo>
                    <a:pt x="1" y="114"/>
                  </a:lnTo>
                  <a:lnTo>
                    <a:pt x="7" y="132"/>
                  </a:lnTo>
                  <a:lnTo>
                    <a:pt x="16" y="148"/>
                  </a:lnTo>
                  <a:lnTo>
                    <a:pt x="29" y="161"/>
                  </a:lnTo>
                  <a:lnTo>
                    <a:pt x="44" y="173"/>
                  </a:lnTo>
                  <a:lnTo>
                    <a:pt x="63" y="183"/>
                  </a:lnTo>
                  <a:lnTo>
                    <a:pt x="82" y="189"/>
                  </a:lnTo>
                  <a:lnTo>
                    <a:pt x="104" y="193"/>
                  </a:lnTo>
                  <a:lnTo>
                    <a:pt x="125" y="194"/>
                  </a:lnTo>
                  <a:lnTo>
                    <a:pt x="147" y="194"/>
                  </a:lnTo>
                  <a:lnTo>
                    <a:pt x="168" y="190"/>
                  </a:lnTo>
                  <a:lnTo>
                    <a:pt x="189" y="184"/>
                  </a:lnTo>
                  <a:lnTo>
                    <a:pt x="209" y="176"/>
                  </a:lnTo>
                  <a:lnTo>
                    <a:pt x="226" y="164"/>
                  </a:lnTo>
                  <a:lnTo>
                    <a:pt x="241" y="150"/>
                  </a:lnTo>
                  <a:lnTo>
                    <a:pt x="252" y="132"/>
                  </a:lnTo>
                  <a:lnTo>
                    <a:pt x="261" y="112"/>
                  </a:lnTo>
                  <a:lnTo>
                    <a:pt x="262" y="89"/>
                  </a:lnTo>
                  <a:lnTo>
                    <a:pt x="261" y="52"/>
                  </a:lnTo>
                  <a:lnTo>
                    <a:pt x="254" y="17"/>
                  </a:lnTo>
                  <a:lnTo>
                    <a:pt x="239" y="3"/>
                  </a:lnTo>
                  <a:lnTo>
                    <a:pt x="239" y="1"/>
                  </a:lnTo>
                  <a:lnTo>
                    <a:pt x="249" y="0"/>
                  </a:lnTo>
                  <a:lnTo>
                    <a:pt x="261" y="0"/>
                  </a:lnTo>
                  <a:lnTo>
                    <a:pt x="271" y="0"/>
                  </a:lnTo>
                  <a:lnTo>
                    <a:pt x="281" y="0"/>
                  </a:lnTo>
                  <a:lnTo>
                    <a:pt x="293" y="0"/>
                  </a:lnTo>
                  <a:lnTo>
                    <a:pt x="303" y="1"/>
                  </a:lnTo>
                  <a:lnTo>
                    <a:pt x="313" y="3"/>
                  </a:lnTo>
                  <a:lnTo>
                    <a:pt x="323" y="5"/>
                  </a:lnTo>
                  <a:close/>
                </a:path>
              </a:pathLst>
            </a:custGeom>
            <a:solidFill>
              <a:srgbClr val="757575"/>
            </a:solidFill>
            <a:ln w="9525">
              <a:noFill/>
              <a:round/>
              <a:headEnd/>
              <a:tailEnd/>
            </a:ln>
          </p:spPr>
          <p:txBody>
            <a:bodyPr/>
            <a:lstStyle/>
            <a:p>
              <a:endParaRPr lang="en-GB"/>
            </a:p>
          </p:txBody>
        </p:sp>
        <p:sp>
          <p:nvSpPr>
            <p:cNvPr id="19472" name="Freeform 10"/>
            <p:cNvSpPr>
              <a:spLocks/>
            </p:cNvSpPr>
            <p:nvPr/>
          </p:nvSpPr>
          <p:spPr bwMode="auto">
            <a:xfrm>
              <a:off x="7777" y="10259"/>
              <a:ext cx="2301" cy="1615"/>
            </a:xfrm>
            <a:custGeom>
              <a:avLst/>
              <a:gdLst>
                <a:gd name="T0" fmla="*/ 467 w 2301"/>
                <a:gd name="T1" fmla="*/ 126 h 1615"/>
                <a:gd name="T2" fmla="*/ 481 w 2301"/>
                <a:gd name="T3" fmla="*/ 189 h 1615"/>
                <a:gd name="T4" fmla="*/ 529 w 2301"/>
                <a:gd name="T5" fmla="*/ 166 h 1615"/>
                <a:gd name="T6" fmla="*/ 702 w 2301"/>
                <a:gd name="T7" fmla="*/ 124 h 1615"/>
                <a:gd name="T8" fmla="*/ 850 w 2301"/>
                <a:gd name="T9" fmla="*/ 290 h 1615"/>
                <a:gd name="T10" fmla="*/ 980 w 2301"/>
                <a:gd name="T11" fmla="*/ 414 h 1615"/>
                <a:gd name="T12" fmla="*/ 1045 w 2301"/>
                <a:gd name="T13" fmla="*/ 492 h 1615"/>
                <a:gd name="T14" fmla="*/ 1168 w 2301"/>
                <a:gd name="T15" fmla="*/ 465 h 1615"/>
                <a:gd name="T16" fmla="*/ 1319 w 2301"/>
                <a:gd name="T17" fmla="*/ 440 h 1615"/>
                <a:gd name="T18" fmla="*/ 1381 w 2301"/>
                <a:gd name="T19" fmla="*/ 484 h 1615"/>
                <a:gd name="T20" fmla="*/ 1397 w 2301"/>
                <a:gd name="T21" fmla="*/ 601 h 1615"/>
                <a:gd name="T22" fmla="*/ 1507 w 2301"/>
                <a:gd name="T23" fmla="*/ 625 h 1615"/>
                <a:gd name="T24" fmla="*/ 1559 w 2301"/>
                <a:gd name="T25" fmla="*/ 527 h 1615"/>
                <a:gd name="T26" fmla="*/ 1533 w 2301"/>
                <a:gd name="T27" fmla="*/ 430 h 1615"/>
                <a:gd name="T28" fmla="*/ 1618 w 2301"/>
                <a:gd name="T29" fmla="*/ 393 h 1615"/>
                <a:gd name="T30" fmla="*/ 1719 w 2301"/>
                <a:gd name="T31" fmla="*/ 371 h 1615"/>
                <a:gd name="T32" fmla="*/ 1803 w 2301"/>
                <a:gd name="T33" fmla="*/ 458 h 1615"/>
                <a:gd name="T34" fmla="*/ 1986 w 2301"/>
                <a:gd name="T35" fmla="*/ 781 h 1615"/>
                <a:gd name="T36" fmla="*/ 2052 w 2301"/>
                <a:gd name="T37" fmla="*/ 922 h 1615"/>
                <a:gd name="T38" fmla="*/ 2161 w 2301"/>
                <a:gd name="T39" fmla="*/ 963 h 1615"/>
                <a:gd name="T40" fmla="*/ 2290 w 2301"/>
                <a:gd name="T41" fmla="*/ 1057 h 1615"/>
                <a:gd name="T42" fmla="*/ 2250 w 2301"/>
                <a:gd name="T43" fmla="*/ 1218 h 1615"/>
                <a:gd name="T44" fmla="*/ 2156 w 2301"/>
                <a:gd name="T45" fmla="*/ 1263 h 1615"/>
                <a:gd name="T46" fmla="*/ 2114 w 2301"/>
                <a:gd name="T47" fmla="*/ 1285 h 1615"/>
                <a:gd name="T48" fmla="*/ 2133 w 2301"/>
                <a:gd name="T49" fmla="*/ 1520 h 1615"/>
                <a:gd name="T50" fmla="*/ 2032 w 2301"/>
                <a:gd name="T51" fmla="*/ 1557 h 1615"/>
                <a:gd name="T52" fmla="*/ 1881 w 2301"/>
                <a:gd name="T53" fmla="*/ 1578 h 1615"/>
                <a:gd name="T54" fmla="*/ 1725 w 2301"/>
                <a:gd name="T55" fmla="*/ 1598 h 1615"/>
                <a:gd name="T56" fmla="*/ 1606 w 2301"/>
                <a:gd name="T57" fmla="*/ 1609 h 1615"/>
                <a:gd name="T58" fmla="*/ 1549 w 2301"/>
                <a:gd name="T59" fmla="*/ 1435 h 1615"/>
                <a:gd name="T60" fmla="*/ 1459 w 2301"/>
                <a:gd name="T61" fmla="*/ 1455 h 1615"/>
                <a:gd name="T62" fmla="*/ 1353 w 2301"/>
                <a:gd name="T63" fmla="*/ 1464 h 1615"/>
                <a:gd name="T64" fmla="*/ 1249 w 2301"/>
                <a:gd name="T65" fmla="*/ 1373 h 1615"/>
                <a:gd name="T66" fmla="*/ 1316 w 2301"/>
                <a:gd name="T67" fmla="*/ 1113 h 1615"/>
                <a:gd name="T68" fmla="*/ 1416 w 2301"/>
                <a:gd name="T69" fmla="*/ 1129 h 1615"/>
                <a:gd name="T70" fmla="*/ 1436 w 2301"/>
                <a:gd name="T71" fmla="*/ 1111 h 1615"/>
                <a:gd name="T72" fmla="*/ 1380 w 2301"/>
                <a:gd name="T73" fmla="*/ 1025 h 1615"/>
                <a:gd name="T74" fmla="*/ 1328 w 2301"/>
                <a:gd name="T75" fmla="*/ 1035 h 1615"/>
                <a:gd name="T76" fmla="*/ 1314 w 2301"/>
                <a:gd name="T77" fmla="*/ 1049 h 1615"/>
                <a:gd name="T78" fmla="*/ 1254 w 2301"/>
                <a:gd name="T79" fmla="*/ 1117 h 1615"/>
                <a:gd name="T80" fmla="*/ 1135 w 2301"/>
                <a:gd name="T81" fmla="*/ 1176 h 1615"/>
                <a:gd name="T82" fmla="*/ 1028 w 2301"/>
                <a:gd name="T83" fmla="*/ 1215 h 1615"/>
                <a:gd name="T84" fmla="*/ 914 w 2301"/>
                <a:gd name="T85" fmla="*/ 1240 h 1615"/>
                <a:gd name="T86" fmla="*/ 797 w 2301"/>
                <a:gd name="T87" fmla="*/ 1259 h 1615"/>
                <a:gd name="T88" fmla="*/ 706 w 2301"/>
                <a:gd name="T89" fmla="*/ 1251 h 1615"/>
                <a:gd name="T90" fmla="*/ 632 w 2301"/>
                <a:gd name="T91" fmla="*/ 1171 h 1615"/>
                <a:gd name="T92" fmla="*/ 605 w 2301"/>
                <a:gd name="T93" fmla="*/ 1152 h 1615"/>
                <a:gd name="T94" fmla="*/ 534 w 2301"/>
                <a:gd name="T95" fmla="*/ 1237 h 1615"/>
                <a:gd name="T96" fmla="*/ 358 w 2301"/>
                <a:gd name="T97" fmla="*/ 1179 h 1615"/>
                <a:gd name="T98" fmla="*/ 327 w 2301"/>
                <a:gd name="T99" fmla="*/ 970 h 1615"/>
                <a:gd name="T100" fmla="*/ 390 w 2301"/>
                <a:gd name="T101" fmla="*/ 919 h 1615"/>
                <a:gd name="T102" fmla="*/ 415 w 2301"/>
                <a:gd name="T103" fmla="*/ 873 h 1615"/>
                <a:gd name="T104" fmla="*/ 236 w 2301"/>
                <a:gd name="T105" fmla="*/ 676 h 1615"/>
                <a:gd name="T106" fmla="*/ 97 w 2301"/>
                <a:gd name="T107" fmla="*/ 599 h 1615"/>
                <a:gd name="T108" fmla="*/ 31 w 2301"/>
                <a:gd name="T109" fmla="*/ 504 h 1615"/>
                <a:gd name="T110" fmla="*/ 6 w 2301"/>
                <a:gd name="T111" fmla="*/ 403 h 1615"/>
                <a:gd name="T112" fmla="*/ 99 w 2301"/>
                <a:gd name="T113" fmla="*/ 375 h 1615"/>
                <a:gd name="T114" fmla="*/ 189 w 2301"/>
                <a:gd name="T115" fmla="*/ 289 h 1615"/>
                <a:gd name="T116" fmla="*/ 155 w 2301"/>
                <a:gd name="T117" fmla="*/ 166 h 1615"/>
                <a:gd name="T118" fmla="*/ 207 w 2301"/>
                <a:gd name="T119" fmla="*/ 49 h 1615"/>
                <a:gd name="T120" fmla="*/ 309 w 2301"/>
                <a:gd name="T121" fmla="*/ 0 h 16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1"/>
                <a:gd name="T184" fmla="*/ 0 h 1615"/>
                <a:gd name="T185" fmla="*/ 2301 w 2301"/>
                <a:gd name="T186" fmla="*/ 1615 h 16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1" h="1615">
                  <a:moveTo>
                    <a:pt x="409" y="29"/>
                  </a:moveTo>
                  <a:lnTo>
                    <a:pt x="435" y="43"/>
                  </a:lnTo>
                  <a:lnTo>
                    <a:pt x="452" y="61"/>
                  </a:lnTo>
                  <a:lnTo>
                    <a:pt x="462" y="81"/>
                  </a:lnTo>
                  <a:lnTo>
                    <a:pt x="467" y="103"/>
                  </a:lnTo>
                  <a:lnTo>
                    <a:pt x="467" y="126"/>
                  </a:lnTo>
                  <a:lnTo>
                    <a:pt x="465" y="149"/>
                  </a:lnTo>
                  <a:lnTo>
                    <a:pt x="462" y="173"/>
                  </a:lnTo>
                  <a:lnTo>
                    <a:pt x="461" y="196"/>
                  </a:lnTo>
                  <a:lnTo>
                    <a:pt x="468" y="195"/>
                  </a:lnTo>
                  <a:lnTo>
                    <a:pt x="474" y="192"/>
                  </a:lnTo>
                  <a:lnTo>
                    <a:pt x="481" y="189"/>
                  </a:lnTo>
                  <a:lnTo>
                    <a:pt x="488" y="186"/>
                  </a:lnTo>
                  <a:lnTo>
                    <a:pt x="495" y="182"/>
                  </a:lnTo>
                  <a:lnTo>
                    <a:pt x="501" y="179"/>
                  </a:lnTo>
                  <a:lnTo>
                    <a:pt x="508" y="176"/>
                  </a:lnTo>
                  <a:lnTo>
                    <a:pt x="514" y="173"/>
                  </a:lnTo>
                  <a:lnTo>
                    <a:pt x="529" y="166"/>
                  </a:lnTo>
                  <a:lnTo>
                    <a:pt x="553" y="156"/>
                  </a:lnTo>
                  <a:lnTo>
                    <a:pt x="585" y="144"/>
                  </a:lnTo>
                  <a:lnTo>
                    <a:pt x="618" y="134"/>
                  </a:lnTo>
                  <a:lnTo>
                    <a:pt x="651" y="126"/>
                  </a:lnTo>
                  <a:lnTo>
                    <a:pt x="680" y="121"/>
                  </a:lnTo>
                  <a:lnTo>
                    <a:pt x="702" y="124"/>
                  </a:lnTo>
                  <a:lnTo>
                    <a:pt x="712" y="134"/>
                  </a:lnTo>
                  <a:lnTo>
                    <a:pt x="736" y="169"/>
                  </a:lnTo>
                  <a:lnTo>
                    <a:pt x="764" y="201"/>
                  </a:lnTo>
                  <a:lnTo>
                    <a:pt x="791" y="231"/>
                  </a:lnTo>
                  <a:lnTo>
                    <a:pt x="821" y="261"/>
                  </a:lnTo>
                  <a:lnTo>
                    <a:pt x="850" y="290"/>
                  </a:lnTo>
                  <a:lnTo>
                    <a:pt x="881" y="319"/>
                  </a:lnTo>
                  <a:lnTo>
                    <a:pt x="911" y="348"/>
                  </a:lnTo>
                  <a:lnTo>
                    <a:pt x="940" y="380"/>
                  </a:lnTo>
                  <a:lnTo>
                    <a:pt x="954" y="391"/>
                  </a:lnTo>
                  <a:lnTo>
                    <a:pt x="969" y="403"/>
                  </a:lnTo>
                  <a:lnTo>
                    <a:pt x="980" y="414"/>
                  </a:lnTo>
                  <a:lnTo>
                    <a:pt x="992" y="427"/>
                  </a:lnTo>
                  <a:lnTo>
                    <a:pt x="1003" y="442"/>
                  </a:lnTo>
                  <a:lnTo>
                    <a:pt x="1013" y="456"/>
                  </a:lnTo>
                  <a:lnTo>
                    <a:pt x="1022" y="472"/>
                  </a:lnTo>
                  <a:lnTo>
                    <a:pt x="1031" y="489"/>
                  </a:lnTo>
                  <a:lnTo>
                    <a:pt x="1045" y="492"/>
                  </a:lnTo>
                  <a:lnTo>
                    <a:pt x="1064" y="491"/>
                  </a:lnTo>
                  <a:lnTo>
                    <a:pt x="1084" y="488"/>
                  </a:lnTo>
                  <a:lnTo>
                    <a:pt x="1107" y="482"/>
                  </a:lnTo>
                  <a:lnTo>
                    <a:pt x="1129" y="476"/>
                  </a:lnTo>
                  <a:lnTo>
                    <a:pt x="1149" y="471"/>
                  </a:lnTo>
                  <a:lnTo>
                    <a:pt x="1168" y="465"/>
                  </a:lnTo>
                  <a:lnTo>
                    <a:pt x="1182" y="459"/>
                  </a:lnTo>
                  <a:lnTo>
                    <a:pt x="1213" y="450"/>
                  </a:lnTo>
                  <a:lnTo>
                    <a:pt x="1241" y="445"/>
                  </a:lnTo>
                  <a:lnTo>
                    <a:pt x="1267" y="442"/>
                  </a:lnTo>
                  <a:lnTo>
                    <a:pt x="1295" y="440"/>
                  </a:lnTo>
                  <a:lnTo>
                    <a:pt x="1319" y="440"/>
                  </a:lnTo>
                  <a:lnTo>
                    <a:pt x="1347" y="442"/>
                  </a:lnTo>
                  <a:lnTo>
                    <a:pt x="1373" y="443"/>
                  </a:lnTo>
                  <a:lnTo>
                    <a:pt x="1402" y="443"/>
                  </a:lnTo>
                  <a:lnTo>
                    <a:pt x="1396" y="456"/>
                  </a:lnTo>
                  <a:lnTo>
                    <a:pt x="1387" y="471"/>
                  </a:lnTo>
                  <a:lnTo>
                    <a:pt x="1381" y="484"/>
                  </a:lnTo>
                  <a:lnTo>
                    <a:pt x="1377" y="499"/>
                  </a:lnTo>
                  <a:lnTo>
                    <a:pt x="1371" y="525"/>
                  </a:lnTo>
                  <a:lnTo>
                    <a:pt x="1371" y="549"/>
                  </a:lnTo>
                  <a:lnTo>
                    <a:pt x="1376" y="569"/>
                  </a:lnTo>
                  <a:lnTo>
                    <a:pt x="1386" y="586"/>
                  </a:lnTo>
                  <a:lnTo>
                    <a:pt x="1397" y="601"/>
                  </a:lnTo>
                  <a:lnTo>
                    <a:pt x="1413" y="613"/>
                  </a:lnTo>
                  <a:lnTo>
                    <a:pt x="1430" y="622"/>
                  </a:lnTo>
                  <a:lnTo>
                    <a:pt x="1449" y="628"/>
                  </a:lnTo>
                  <a:lnTo>
                    <a:pt x="1468" y="631"/>
                  </a:lnTo>
                  <a:lnTo>
                    <a:pt x="1488" y="629"/>
                  </a:lnTo>
                  <a:lnTo>
                    <a:pt x="1507" y="625"/>
                  </a:lnTo>
                  <a:lnTo>
                    <a:pt x="1523" y="618"/>
                  </a:lnTo>
                  <a:lnTo>
                    <a:pt x="1537" y="606"/>
                  </a:lnTo>
                  <a:lnTo>
                    <a:pt x="1549" y="590"/>
                  </a:lnTo>
                  <a:lnTo>
                    <a:pt x="1557" y="572"/>
                  </a:lnTo>
                  <a:lnTo>
                    <a:pt x="1560" y="549"/>
                  </a:lnTo>
                  <a:lnTo>
                    <a:pt x="1559" y="527"/>
                  </a:lnTo>
                  <a:lnTo>
                    <a:pt x="1556" y="507"/>
                  </a:lnTo>
                  <a:lnTo>
                    <a:pt x="1549" y="488"/>
                  </a:lnTo>
                  <a:lnTo>
                    <a:pt x="1534" y="472"/>
                  </a:lnTo>
                  <a:lnTo>
                    <a:pt x="1527" y="452"/>
                  </a:lnTo>
                  <a:lnTo>
                    <a:pt x="1527" y="440"/>
                  </a:lnTo>
                  <a:lnTo>
                    <a:pt x="1533" y="430"/>
                  </a:lnTo>
                  <a:lnTo>
                    <a:pt x="1546" y="414"/>
                  </a:lnTo>
                  <a:lnTo>
                    <a:pt x="1557" y="411"/>
                  </a:lnTo>
                  <a:lnTo>
                    <a:pt x="1572" y="409"/>
                  </a:lnTo>
                  <a:lnTo>
                    <a:pt x="1586" y="404"/>
                  </a:lnTo>
                  <a:lnTo>
                    <a:pt x="1602" y="398"/>
                  </a:lnTo>
                  <a:lnTo>
                    <a:pt x="1618" y="393"/>
                  </a:lnTo>
                  <a:lnTo>
                    <a:pt x="1635" y="387"/>
                  </a:lnTo>
                  <a:lnTo>
                    <a:pt x="1653" y="381"/>
                  </a:lnTo>
                  <a:lnTo>
                    <a:pt x="1670" y="377"/>
                  </a:lnTo>
                  <a:lnTo>
                    <a:pt x="1687" y="374"/>
                  </a:lnTo>
                  <a:lnTo>
                    <a:pt x="1703" y="371"/>
                  </a:lnTo>
                  <a:lnTo>
                    <a:pt x="1719" y="371"/>
                  </a:lnTo>
                  <a:lnTo>
                    <a:pt x="1733" y="371"/>
                  </a:lnTo>
                  <a:lnTo>
                    <a:pt x="1746" y="375"/>
                  </a:lnTo>
                  <a:lnTo>
                    <a:pt x="1759" y="381"/>
                  </a:lnTo>
                  <a:lnTo>
                    <a:pt x="1770" y="390"/>
                  </a:lnTo>
                  <a:lnTo>
                    <a:pt x="1777" y="403"/>
                  </a:lnTo>
                  <a:lnTo>
                    <a:pt x="1803" y="458"/>
                  </a:lnTo>
                  <a:lnTo>
                    <a:pt x="1832" y="512"/>
                  </a:lnTo>
                  <a:lnTo>
                    <a:pt x="1865" y="566"/>
                  </a:lnTo>
                  <a:lnTo>
                    <a:pt x="1898" y="618"/>
                  </a:lnTo>
                  <a:lnTo>
                    <a:pt x="1930" y="671"/>
                  </a:lnTo>
                  <a:lnTo>
                    <a:pt x="1960" y="725"/>
                  </a:lnTo>
                  <a:lnTo>
                    <a:pt x="1986" y="781"/>
                  </a:lnTo>
                  <a:lnTo>
                    <a:pt x="2006" y="837"/>
                  </a:lnTo>
                  <a:lnTo>
                    <a:pt x="2022" y="852"/>
                  </a:lnTo>
                  <a:lnTo>
                    <a:pt x="2034" y="867"/>
                  </a:lnTo>
                  <a:lnTo>
                    <a:pt x="2042" y="885"/>
                  </a:lnTo>
                  <a:lnTo>
                    <a:pt x="2048" y="904"/>
                  </a:lnTo>
                  <a:lnTo>
                    <a:pt x="2052" y="922"/>
                  </a:lnTo>
                  <a:lnTo>
                    <a:pt x="2055" y="943"/>
                  </a:lnTo>
                  <a:lnTo>
                    <a:pt x="2058" y="963"/>
                  </a:lnTo>
                  <a:lnTo>
                    <a:pt x="2062" y="983"/>
                  </a:lnTo>
                  <a:lnTo>
                    <a:pt x="2096" y="970"/>
                  </a:lnTo>
                  <a:lnTo>
                    <a:pt x="2129" y="963"/>
                  </a:lnTo>
                  <a:lnTo>
                    <a:pt x="2161" y="963"/>
                  </a:lnTo>
                  <a:lnTo>
                    <a:pt x="2189" y="969"/>
                  </a:lnTo>
                  <a:lnTo>
                    <a:pt x="2217" y="979"/>
                  </a:lnTo>
                  <a:lnTo>
                    <a:pt x="2240" y="993"/>
                  </a:lnTo>
                  <a:lnTo>
                    <a:pt x="2262" y="1012"/>
                  </a:lnTo>
                  <a:lnTo>
                    <a:pt x="2277" y="1033"/>
                  </a:lnTo>
                  <a:lnTo>
                    <a:pt x="2290" y="1057"/>
                  </a:lnTo>
                  <a:lnTo>
                    <a:pt x="2299" y="1083"/>
                  </a:lnTo>
                  <a:lnTo>
                    <a:pt x="2301" y="1110"/>
                  </a:lnTo>
                  <a:lnTo>
                    <a:pt x="2298" y="1137"/>
                  </a:lnTo>
                  <a:lnTo>
                    <a:pt x="2289" y="1165"/>
                  </a:lnTo>
                  <a:lnTo>
                    <a:pt x="2273" y="1192"/>
                  </a:lnTo>
                  <a:lnTo>
                    <a:pt x="2250" y="1218"/>
                  </a:lnTo>
                  <a:lnTo>
                    <a:pt x="2220" y="1241"/>
                  </a:lnTo>
                  <a:lnTo>
                    <a:pt x="2201" y="1251"/>
                  </a:lnTo>
                  <a:lnTo>
                    <a:pt x="2188" y="1257"/>
                  </a:lnTo>
                  <a:lnTo>
                    <a:pt x="2176" y="1260"/>
                  </a:lnTo>
                  <a:lnTo>
                    <a:pt x="2166" y="1261"/>
                  </a:lnTo>
                  <a:lnTo>
                    <a:pt x="2156" y="1263"/>
                  </a:lnTo>
                  <a:lnTo>
                    <a:pt x="2145" y="1263"/>
                  </a:lnTo>
                  <a:lnTo>
                    <a:pt x="2129" y="1263"/>
                  </a:lnTo>
                  <a:lnTo>
                    <a:pt x="2109" y="1266"/>
                  </a:lnTo>
                  <a:lnTo>
                    <a:pt x="2109" y="1272"/>
                  </a:lnTo>
                  <a:lnTo>
                    <a:pt x="2112" y="1279"/>
                  </a:lnTo>
                  <a:lnTo>
                    <a:pt x="2114" y="1285"/>
                  </a:lnTo>
                  <a:lnTo>
                    <a:pt x="2116" y="1292"/>
                  </a:lnTo>
                  <a:lnTo>
                    <a:pt x="2130" y="1344"/>
                  </a:lnTo>
                  <a:lnTo>
                    <a:pt x="2140" y="1403"/>
                  </a:lnTo>
                  <a:lnTo>
                    <a:pt x="2145" y="1462"/>
                  </a:lnTo>
                  <a:lnTo>
                    <a:pt x="2140" y="1517"/>
                  </a:lnTo>
                  <a:lnTo>
                    <a:pt x="2133" y="1520"/>
                  </a:lnTo>
                  <a:lnTo>
                    <a:pt x="2123" y="1524"/>
                  </a:lnTo>
                  <a:lnTo>
                    <a:pt x="2114" y="1527"/>
                  </a:lnTo>
                  <a:lnTo>
                    <a:pt x="2107" y="1527"/>
                  </a:lnTo>
                  <a:lnTo>
                    <a:pt x="2083" y="1539"/>
                  </a:lnTo>
                  <a:lnTo>
                    <a:pt x="2058" y="1549"/>
                  </a:lnTo>
                  <a:lnTo>
                    <a:pt x="2032" y="1557"/>
                  </a:lnTo>
                  <a:lnTo>
                    <a:pt x="2008" y="1563"/>
                  </a:lnTo>
                  <a:lnTo>
                    <a:pt x="1983" y="1567"/>
                  </a:lnTo>
                  <a:lnTo>
                    <a:pt x="1957" y="1570"/>
                  </a:lnTo>
                  <a:lnTo>
                    <a:pt x="1931" y="1573"/>
                  </a:lnTo>
                  <a:lnTo>
                    <a:pt x="1907" y="1576"/>
                  </a:lnTo>
                  <a:lnTo>
                    <a:pt x="1881" y="1578"/>
                  </a:lnTo>
                  <a:lnTo>
                    <a:pt x="1855" y="1579"/>
                  </a:lnTo>
                  <a:lnTo>
                    <a:pt x="1829" y="1582"/>
                  </a:lnTo>
                  <a:lnTo>
                    <a:pt x="1803" y="1583"/>
                  </a:lnTo>
                  <a:lnTo>
                    <a:pt x="1777" y="1588"/>
                  </a:lnTo>
                  <a:lnTo>
                    <a:pt x="1751" y="1592"/>
                  </a:lnTo>
                  <a:lnTo>
                    <a:pt x="1725" y="1598"/>
                  </a:lnTo>
                  <a:lnTo>
                    <a:pt x="1699" y="1605"/>
                  </a:lnTo>
                  <a:lnTo>
                    <a:pt x="1670" y="1611"/>
                  </a:lnTo>
                  <a:lnTo>
                    <a:pt x="1648" y="1614"/>
                  </a:lnTo>
                  <a:lnTo>
                    <a:pt x="1631" y="1615"/>
                  </a:lnTo>
                  <a:lnTo>
                    <a:pt x="1618" y="1615"/>
                  </a:lnTo>
                  <a:lnTo>
                    <a:pt x="1606" y="1609"/>
                  </a:lnTo>
                  <a:lnTo>
                    <a:pt x="1595" y="1601"/>
                  </a:lnTo>
                  <a:lnTo>
                    <a:pt x="1581" y="1586"/>
                  </a:lnTo>
                  <a:lnTo>
                    <a:pt x="1562" y="1565"/>
                  </a:lnTo>
                  <a:lnTo>
                    <a:pt x="1556" y="1543"/>
                  </a:lnTo>
                  <a:lnTo>
                    <a:pt x="1553" y="1491"/>
                  </a:lnTo>
                  <a:lnTo>
                    <a:pt x="1549" y="1435"/>
                  </a:lnTo>
                  <a:lnTo>
                    <a:pt x="1534" y="1397"/>
                  </a:lnTo>
                  <a:lnTo>
                    <a:pt x="1521" y="1412"/>
                  </a:lnTo>
                  <a:lnTo>
                    <a:pt x="1508" y="1426"/>
                  </a:lnTo>
                  <a:lnTo>
                    <a:pt x="1492" y="1438"/>
                  </a:lnTo>
                  <a:lnTo>
                    <a:pt x="1477" y="1448"/>
                  </a:lnTo>
                  <a:lnTo>
                    <a:pt x="1459" y="1455"/>
                  </a:lnTo>
                  <a:lnTo>
                    <a:pt x="1442" y="1462"/>
                  </a:lnTo>
                  <a:lnTo>
                    <a:pt x="1425" y="1466"/>
                  </a:lnTo>
                  <a:lnTo>
                    <a:pt x="1407" y="1468"/>
                  </a:lnTo>
                  <a:lnTo>
                    <a:pt x="1389" y="1468"/>
                  </a:lnTo>
                  <a:lnTo>
                    <a:pt x="1371" y="1466"/>
                  </a:lnTo>
                  <a:lnTo>
                    <a:pt x="1353" y="1464"/>
                  </a:lnTo>
                  <a:lnTo>
                    <a:pt x="1337" y="1458"/>
                  </a:lnTo>
                  <a:lnTo>
                    <a:pt x="1319" y="1449"/>
                  </a:lnTo>
                  <a:lnTo>
                    <a:pt x="1303" y="1439"/>
                  </a:lnTo>
                  <a:lnTo>
                    <a:pt x="1289" y="1426"/>
                  </a:lnTo>
                  <a:lnTo>
                    <a:pt x="1276" y="1412"/>
                  </a:lnTo>
                  <a:lnTo>
                    <a:pt x="1249" y="1373"/>
                  </a:lnTo>
                  <a:lnTo>
                    <a:pt x="1231" y="1324"/>
                  </a:lnTo>
                  <a:lnTo>
                    <a:pt x="1226" y="1270"/>
                  </a:lnTo>
                  <a:lnTo>
                    <a:pt x="1231" y="1217"/>
                  </a:lnTo>
                  <a:lnTo>
                    <a:pt x="1247" y="1171"/>
                  </a:lnTo>
                  <a:lnTo>
                    <a:pt x="1276" y="1133"/>
                  </a:lnTo>
                  <a:lnTo>
                    <a:pt x="1316" y="1113"/>
                  </a:lnTo>
                  <a:lnTo>
                    <a:pt x="1370" y="1113"/>
                  </a:lnTo>
                  <a:lnTo>
                    <a:pt x="1380" y="1114"/>
                  </a:lnTo>
                  <a:lnTo>
                    <a:pt x="1390" y="1116"/>
                  </a:lnTo>
                  <a:lnTo>
                    <a:pt x="1399" y="1120"/>
                  </a:lnTo>
                  <a:lnTo>
                    <a:pt x="1407" y="1123"/>
                  </a:lnTo>
                  <a:lnTo>
                    <a:pt x="1416" y="1129"/>
                  </a:lnTo>
                  <a:lnTo>
                    <a:pt x="1426" y="1133"/>
                  </a:lnTo>
                  <a:lnTo>
                    <a:pt x="1435" y="1139"/>
                  </a:lnTo>
                  <a:lnTo>
                    <a:pt x="1443" y="1143"/>
                  </a:lnTo>
                  <a:lnTo>
                    <a:pt x="1445" y="1142"/>
                  </a:lnTo>
                  <a:lnTo>
                    <a:pt x="1442" y="1127"/>
                  </a:lnTo>
                  <a:lnTo>
                    <a:pt x="1436" y="1111"/>
                  </a:lnTo>
                  <a:lnTo>
                    <a:pt x="1429" y="1096"/>
                  </a:lnTo>
                  <a:lnTo>
                    <a:pt x="1422" y="1078"/>
                  </a:lnTo>
                  <a:lnTo>
                    <a:pt x="1412" y="1064"/>
                  </a:lnTo>
                  <a:lnTo>
                    <a:pt x="1402" y="1048"/>
                  </a:lnTo>
                  <a:lnTo>
                    <a:pt x="1391" y="1035"/>
                  </a:lnTo>
                  <a:lnTo>
                    <a:pt x="1380" y="1025"/>
                  </a:lnTo>
                  <a:lnTo>
                    <a:pt x="1368" y="1028"/>
                  </a:lnTo>
                  <a:lnTo>
                    <a:pt x="1358" y="1032"/>
                  </a:lnTo>
                  <a:lnTo>
                    <a:pt x="1350" y="1035"/>
                  </a:lnTo>
                  <a:lnTo>
                    <a:pt x="1342" y="1036"/>
                  </a:lnTo>
                  <a:lnTo>
                    <a:pt x="1335" y="1038"/>
                  </a:lnTo>
                  <a:lnTo>
                    <a:pt x="1328" y="1035"/>
                  </a:lnTo>
                  <a:lnTo>
                    <a:pt x="1318" y="1031"/>
                  </a:lnTo>
                  <a:lnTo>
                    <a:pt x="1305" y="1022"/>
                  </a:lnTo>
                  <a:lnTo>
                    <a:pt x="1303" y="1023"/>
                  </a:lnTo>
                  <a:lnTo>
                    <a:pt x="1306" y="1032"/>
                  </a:lnTo>
                  <a:lnTo>
                    <a:pt x="1309" y="1041"/>
                  </a:lnTo>
                  <a:lnTo>
                    <a:pt x="1314" y="1049"/>
                  </a:lnTo>
                  <a:lnTo>
                    <a:pt x="1319" y="1058"/>
                  </a:lnTo>
                  <a:lnTo>
                    <a:pt x="1311" y="1071"/>
                  </a:lnTo>
                  <a:lnTo>
                    <a:pt x="1301" y="1083"/>
                  </a:lnTo>
                  <a:lnTo>
                    <a:pt x="1288" y="1094"/>
                  </a:lnTo>
                  <a:lnTo>
                    <a:pt x="1272" y="1106"/>
                  </a:lnTo>
                  <a:lnTo>
                    <a:pt x="1254" y="1117"/>
                  </a:lnTo>
                  <a:lnTo>
                    <a:pt x="1237" y="1129"/>
                  </a:lnTo>
                  <a:lnTo>
                    <a:pt x="1217" y="1139"/>
                  </a:lnTo>
                  <a:lnTo>
                    <a:pt x="1197" y="1149"/>
                  </a:lnTo>
                  <a:lnTo>
                    <a:pt x="1175" y="1159"/>
                  </a:lnTo>
                  <a:lnTo>
                    <a:pt x="1155" y="1168"/>
                  </a:lnTo>
                  <a:lnTo>
                    <a:pt x="1135" y="1176"/>
                  </a:lnTo>
                  <a:lnTo>
                    <a:pt x="1114" y="1184"/>
                  </a:lnTo>
                  <a:lnTo>
                    <a:pt x="1096" y="1192"/>
                  </a:lnTo>
                  <a:lnTo>
                    <a:pt x="1077" y="1198"/>
                  </a:lnTo>
                  <a:lnTo>
                    <a:pt x="1061" y="1204"/>
                  </a:lnTo>
                  <a:lnTo>
                    <a:pt x="1047" y="1210"/>
                  </a:lnTo>
                  <a:lnTo>
                    <a:pt x="1028" y="1215"/>
                  </a:lnTo>
                  <a:lnTo>
                    <a:pt x="1009" y="1220"/>
                  </a:lnTo>
                  <a:lnTo>
                    <a:pt x="990" y="1224"/>
                  </a:lnTo>
                  <a:lnTo>
                    <a:pt x="972" y="1228"/>
                  </a:lnTo>
                  <a:lnTo>
                    <a:pt x="953" y="1233"/>
                  </a:lnTo>
                  <a:lnTo>
                    <a:pt x="934" y="1237"/>
                  </a:lnTo>
                  <a:lnTo>
                    <a:pt x="914" y="1240"/>
                  </a:lnTo>
                  <a:lnTo>
                    <a:pt x="895" y="1243"/>
                  </a:lnTo>
                  <a:lnTo>
                    <a:pt x="875" y="1246"/>
                  </a:lnTo>
                  <a:lnTo>
                    <a:pt x="856" y="1249"/>
                  </a:lnTo>
                  <a:lnTo>
                    <a:pt x="836" y="1253"/>
                  </a:lnTo>
                  <a:lnTo>
                    <a:pt x="817" y="1256"/>
                  </a:lnTo>
                  <a:lnTo>
                    <a:pt x="797" y="1259"/>
                  </a:lnTo>
                  <a:lnTo>
                    <a:pt x="777" y="1261"/>
                  </a:lnTo>
                  <a:lnTo>
                    <a:pt x="758" y="1264"/>
                  </a:lnTo>
                  <a:lnTo>
                    <a:pt x="738" y="1269"/>
                  </a:lnTo>
                  <a:lnTo>
                    <a:pt x="731" y="1270"/>
                  </a:lnTo>
                  <a:lnTo>
                    <a:pt x="719" y="1263"/>
                  </a:lnTo>
                  <a:lnTo>
                    <a:pt x="706" y="1251"/>
                  </a:lnTo>
                  <a:lnTo>
                    <a:pt x="692" y="1234"/>
                  </a:lnTo>
                  <a:lnTo>
                    <a:pt x="677" y="1217"/>
                  </a:lnTo>
                  <a:lnTo>
                    <a:pt x="663" y="1201"/>
                  </a:lnTo>
                  <a:lnTo>
                    <a:pt x="651" y="1186"/>
                  </a:lnTo>
                  <a:lnTo>
                    <a:pt x="641" y="1179"/>
                  </a:lnTo>
                  <a:lnTo>
                    <a:pt x="632" y="1171"/>
                  </a:lnTo>
                  <a:lnTo>
                    <a:pt x="624" y="1160"/>
                  </a:lnTo>
                  <a:lnTo>
                    <a:pt x="614" y="1152"/>
                  </a:lnTo>
                  <a:lnTo>
                    <a:pt x="605" y="1143"/>
                  </a:lnTo>
                  <a:lnTo>
                    <a:pt x="604" y="1146"/>
                  </a:lnTo>
                  <a:lnTo>
                    <a:pt x="604" y="1149"/>
                  </a:lnTo>
                  <a:lnTo>
                    <a:pt x="605" y="1152"/>
                  </a:lnTo>
                  <a:lnTo>
                    <a:pt x="605" y="1155"/>
                  </a:lnTo>
                  <a:lnTo>
                    <a:pt x="598" y="1176"/>
                  </a:lnTo>
                  <a:lnTo>
                    <a:pt x="586" y="1197"/>
                  </a:lnTo>
                  <a:lnTo>
                    <a:pt x="572" y="1212"/>
                  </a:lnTo>
                  <a:lnTo>
                    <a:pt x="555" y="1227"/>
                  </a:lnTo>
                  <a:lnTo>
                    <a:pt x="534" y="1237"/>
                  </a:lnTo>
                  <a:lnTo>
                    <a:pt x="513" y="1244"/>
                  </a:lnTo>
                  <a:lnTo>
                    <a:pt x="491" y="1249"/>
                  </a:lnTo>
                  <a:lnTo>
                    <a:pt x="467" y="1247"/>
                  </a:lnTo>
                  <a:lnTo>
                    <a:pt x="426" y="1233"/>
                  </a:lnTo>
                  <a:lnTo>
                    <a:pt x="390" y="1210"/>
                  </a:lnTo>
                  <a:lnTo>
                    <a:pt x="358" y="1179"/>
                  </a:lnTo>
                  <a:lnTo>
                    <a:pt x="332" y="1143"/>
                  </a:lnTo>
                  <a:lnTo>
                    <a:pt x="314" y="1106"/>
                  </a:lnTo>
                  <a:lnTo>
                    <a:pt x="305" y="1064"/>
                  </a:lnTo>
                  <a:lnTo>
                    <a:pt x="306" y="1023"/>
                  </a:lnTo>
                  <a:lnTo>
                    <a:pt x="319" y="983"/>
                  </a:lnTo>
                  <a:lnTo>
                    <a:pt x="327" y="970"/>
                  </a:lnTo>
                  <a:lnTo>
                    <a:pt x="334" y="958"/>
                  </a:lnTo>
                  <a:lnTo>
                    <a:pt x="344" y="948"/>
                  </a:lnTo>
                  <a:lnTo>
                    <a:pt x="354" y="938"/>
                  </a:lnTo>
                  <a:lnTo>
                    <a:pt x="366" y="931"/>
                  </a:lnTo>
                  <a:lnTo>
                    <a:pt x="377" y="924"/>
                  </a:lnTo>
                  <a:lnTo>
                    <a:pt x="390" y="919"/>
                  </a:lnTo>
                  <a:lnTo>
                    <a:pt x="404" y="917"/>
                  </a:lnTo>
                  <a:lnTo>
                    <a:pt x="410" y="917"/>
                  </a:lnTo>
                  <a:lnTo>
                    <a:pt x="417" y="917"/>
                  </a:lnTo>
                  <a:lnTo>
                    <a:pt x="423" y="915"/>
                  </a:lnTo>
                  <a:lnTo>
                    <a:pt x="428" y="912"/>
                  </a:lnTo>
                  <a:lnTo>
                    <a:pt x="415" y="873"/>
                  </a:lnTo>
                  <a:lnTo>
                    <a:pt x="394" y="834"/>
                  </a:lnTo>
                  <a:lnTo>
                    <a:pt x="368" y="797"/>
                  </a:lnTo>
                  <a:lnTo>
                    <a:pt x="340" y="761"/>
                  </a:lnTo>
                  <a:lnTo>
                    <a:pt x="306" y="728"/>
                  </a:lnTo>
                  <a:lnTo>
                    <a:pt x="272" y="699"/>
                  </a:lnTo>
                  <a:lnTo>
                    <a:pt x="236" y="676"/>
                  </a:lnTo>
                  <a:lnTo>
                    <a:pt x="200" y="658"/>
                  </a:lnTo>
                  <a:lnTo>
                    <a:pt x="179" y="647"/>
                  </a:lnTo>
                  <a:lnTo>
                    <a:pt x="158" y="635"/>
                  </a:lnTo>
                  <a:lnTo>
                    <a:pt x="138" y="624"/>
                  </a:lnTo>
                  <a:lnTo>
                    <a:pt x="117" y="612"/>
                  </a:lnTo>
                  <a:lnTo>
                    <a:pt x="97" y="599"/>
                  </a:lnTo>
                  <a:lnTo>
                    <a:pt x="78" y="585"/>
                  </a:lnTo>
                  <a:lnTo>
                    <a:pt x="62" y="567"/>
                  </a:lnTo>
                  <a:lnTo>
                    <a:pt x="47" y="549"/>
                  </a:lnTo>
                  <a:lnTo>
                    <a:pt x="44" y="541"/>
                  </a:lnTo>
                  <a:lnTo>
                    <a:pt x="38" y="525"/>
                  </a:lnTo>
                  <a:lnTo>
                    <a:pt x="31" y="504"/>
                  </a:lnTo>
                  <a:lnTo>
                    <a:pt x="22" y="478"/>
                  </a:lnTo>
                  <a:lnTo>
                    <a:pt x="13" y="453"/>
                  </a:lnTo>
                  <a:lnTo>
                    <a:pt x="6" y="432"/>
                  </a:lnTo>
                  <a:lnTo>
                    <a:pt x="2" y="414"/>
                  </a:lnTo>
                  <a:lnTo>
                    <a:pt x="0" y="407"/>
                  </a:lnTo>
                  <a:lnTo>
                    <a:pt x="6" y="403"/>
                  </a:lnTo>
                  <a:lnTo>
                    <a:pt x="13" y="401"/>
                  </a:lnTo>
                  <a:lnTo>
                    <a:pt x="19" y="401"/>
                  </a:lnTo>
                  <a:lnTo>
                    <a:pt x="26" y="400"/>
                  </a:lnTo>
                  <a:lnTo>
                    <a:pt x="51" y="393"/>
                  </a:lnTo>
                  <a:lnTo>
                    <a:pt x="75" y="384"/>
                  </a:lnTo>
                  <a:lnTo>
                    <a:pt x="99" y="375"/>
                  </a:lnTo>
                  <a:lnTo>
                    <a:pt x="119" y="364"/>
                  </a:lnTo>
                  <a:lnTo>
                    <a:pt x="140" y="351"/>
                  </a:lnTo>
                  <a:lnTo>
                    <a:pt x="159" y="338"/>
                  </a:lnTo>
                  <a:lnTo>
                    <a:pt x="179" y="322"/>
                  </a:lnTo>
                  <a:lnTo>
                    <a:pt x="198" y="305"/>
                  </a:lnTo>
                  <a:lnTo>
                    <a:pt x="189" y="289"/>
                  </a:lnTo>
                  <a:lnTo>
                    <a:pt x="181" y="270"/>
                  </a:lnTo>
                  <a:lnTo>
                    <a:pt x="171" y="250"/>
                  </a:lnTo>
                  <a:lnTo>
                    <a:pt x="162" y="228"/>
                  </a:lnTo>
                  <a:lnTo>
                    <a:pt x="156" y="207"/>
                  </a:lnTo>
                  <a:lnTo>
                    <a:pt x="153" y="185"/>
                  </a:lnTo>
                  <a:lnTo>
                    <a:pt x="155" y="166"/>
                  </a:lnTo>
                  <a:lnTo>
                    <a:pt x="162" y="147"/>
                  </a:lnTo>
                  <a:lnTo>
                    <a:pt x="166" y="124"/>
                  </a:lnTo>
                  <a:lnTo>
                    <a:pt x="174" y="103"/>
                  </a:lnTo>
                  <a:lnTo>
                    <a:pt x="182" y="82"/>
                  </a:lnTo>
                  <a:lnTo>
                    <a:pt x="194" y="65"/>
                  </a:lnTo>
                  <a:lnTo>
                    <a:pt x="207" y="49"/>
                  </a:lnTo>
                  <a:lnTo>
                    <a:pt x="221" y="36"/>
                  </a:lnTo>
                  <a:lnTo>
                    <a:pt x="236" y="25"/>
                  </a:lnTo>
                  <a:lnTo>
                    <a:pt x="253" y="15"/>
                  </a:lnTo>
                  <a:lnTo>
                    <a:pt x="270" y="7"/>
                  </a:lnTo>
                  <a:lnTo>
                    <a:pt x="289" y="3"/>
                  </a:lnTo>
                  <a:lnTo>
                    <a:pt x="309" y="0"/>
                  </a:lnTo>
                  <a:lnTo>
                    <a:pt x="328" y="0"/>
                  </a:lnTo>
                  <a:lnTo>
                    <a:pt x="348" y="3"/>
                  </a:lnTo>
                  <a:lnTo>
                    <a:pt x="368" y="9"/>
                  </a:lnTo>
                  <a:lnTo>
                    <a:pt x="389" y="17"/>
                  </a:lnTo>
                  <a:lnTo>
                    <a:pt x="409" y="29"/>
                  </a:lnTo>
                  <a:close/>
                </a:path>
              </a:pathLst>
            </a:custGeom>
            <a:solidFill>
              <a:srgbClr val="000000"/>
            </a:solidFill>
            <a:ln w="9525">
              <a:noFill/>
              <a:round/>
              <a:headEnd/>
              <a:tailEnd/>
            </a:ln>
          </p:spPr>
          <p:txBody>
            <a:bodyPr/>
            <a:lstStyle/>
            <a:p>
              <a:endParaRPr lang="en-GB"/>
            </a:p>
          </p:txBody>
        </p:sp>
        <p:sp>
          <p:nvSpPr>
            <p:cNvPr id="19473" name="Freeform 11"/>
            <p:cNvSpPr>
              <a:spLocks/>
            </p:cNvSpPr>
            <p:nvPr/>
          </p:nvSpPr>
          <p:spPr bwMode="auto">
            <a:xfrm>
              <a:off x="7814" y="10285"/>
              <a:ext cx="966" cy="694"/>
            </a:xfrm>
            <a:custGeom>
              <a:avLst/>
              <a:gdLst>
                <a:gd name="T0" fmla="*/ 382 w 966"/>
                <a:gd name="T1" fmla="*/ 42 h 694"/>
                <a:gd name="T2" fmla="*/ 409 w 966"/>
                <a:gd name="T3" fmla="*/ 82 h 694"/>
                <a:gd name="T4" fmla="*/ 409 w 966"/>
                <a:gd name="T5" fmla="*/ 129 h 694"/>
                <a:gd name="T6" fmla="*/ 396 w 966"/>
                <a:gd name="T7" fmla="*/ 178 h 694"/>
                <a:gd name="T8" fmla="*/ 415 w 966"/>
                <a:gd name="T9" fmla="*/ 193 h 694"/>
                <a:gd name="T10" fmla="*/ 438 w 966"/>
                <a:gd name="T11" fmla="*/ 185 h 694"/>
                <a:gd name="T12" fmla="*/ 480 w 966"/>
                <a:gd name="T13" fmla="*/ 163 h 694"/>
                <a:gd name="T14" fmla="*/ 525 w 966"/>
                <a:gd name="T15" fmla="*/ 144 h 694"/>
                <a:gd name="T16" fmla="*/ 571 w 966"/>
                <a:gd name="T17" fmla="*/ 130 h 694"/>
                <a:gd name="T18" fmla="*/ 617 w 966"/>
                <a:gd name="T19" fmla="*/ 120 h 694"/>
                <a:gd name="T20" fmla="*/ 663 w 966"/>
                <a:gd name="T21" fmla="*/ 116 h 694"/>
                <a:gd name="T22" fmla="*/ 711 w 966"/>
                <a:gd name="T23" fmla="*/ 183 h 694"/>
                <a:gd name="T24" fmla="*/ 766 w 966"/>
                <a:gd name="T25" fmla="*/ 245 h 694"/>
                <a:gd name="T26" fmla="*/ 825 w 966"/>
                <a:gd name="T27" fmla="*/ 305 h 694"/>
                <a:gd name="T28" fmla="*/ 884 w 966"/>
                <a:gd name="T29" fmla="*/ 364 h 694"/>
                <a:gd name="T30" fmla="*/ 942 w 966"/>
                <a:gd name="T31" fmla="*/ 424 h 694"/>
                <a:gd name="T32" fmla="*/ 963 w 966"/>
                <a:gd name="T33" fmla="*/ 459 h 694"/>
                <a:gd name="T34" fmla="*/ 942 w 966"/>
                <a:gd name="T35" fmla="*/ 485 h 694"/>
                <a:gd name="T36" fmla="*/ 871 w 966"/>
                <a:gd name="T37" fmla="*/ 521 h 694"/>
                <a:gd name="T38" fmla="*/ 796 w 966"/>
                <a:gd name="T39" fmla="*/ 557 h 694"/>
                <a:gd name="T40" fmla="*/ 770 w 966"/>
                <a:gd name="T41" fmla="*/ 564 h 694"/>
                <a:gd name="T42" fmla="*/ 763 w 966"/>
                <a:gd name="T43" fmla="*/ 518 h 694"/>
                <a:gd name="T44" fmla="*/ 707 w 966"/>
                <a:gd name="T45" fmla="*/ 430 h 694"/>
                <a:gd name="T46" fmla="*/ 606 w 966"/>
                <a:gd name="T47" fmla="*/ 400 h 694"/>
                <a:gd name="T48" fmla="*/ 506 w 966"/>
                <a:gd name="T49" fmla="*/ 449 h 694"/>
                <a:gd name="T50" fmla="*/ 486 w 966"/>
                <a:gd name="T51" fmla="*/ 553 h 694"/>
                <a:gd name="T52" fmla="*/ 549 w 966"/>
                <a:gd name="T53" fmla="*/ 634 h 694"/>
                <a:gd name="T54" fmla="*/ 474 w 966"/>
                <a:gd name="T55" fmla="*/ 674 h 694"/>
                <a:gd name="T56" fmla="*/ 376 w 966"/>
                <a:gd name="T57" fmla="*/ 694 h 694"/>
                <a:gd name="T58" fmla="*/ 318 w 966"/>
                <a:gd name="T59" fmla="*/ 660 h 694"/>
                <a:gd name="T60" fmla="*/ 252 w 966"/>
                <a:gd name="T61" fmla="*/ 608 h 694"/>
                <a:gd name="T62" fmla="*/ 168 w 966"/>
                <a:gd name="T63" fmla="*/ 551 h 694"/>
                <a:gd name="T64" fmla="*/ 86 w 966"/>
                <a:gd name="T65" fmla="*/ 494 h 694"/>
                <a:gd name="T66" fmla="*/ 24 w 966"/>
                <a:gd name="T67" fmla="*/ 437 h 694"/>
                <a:gd name="T68" fmla="*/ 0 w 966"/>
                <a:gd name="T69" fmla="*/ 390 h 694"/>
                <a:gd name="T70" fmla="*/ 73 w 966"/>
                <a:gd name="T71" fmla="*/ 365 h 694"/>
                <a:gd name="T72" fmla="*/ 142 w 966"/>
                <a:gd name="T73" fmla="*/ 323 h 694"/>
                <a:gd name="T74" fmla="*/ 187 w 966"/>
                <a:gd name="T75" fmla="*/ 292 h 694"/>
                <a:gd name="T76" fmla="*/ 217 w 966"/>
                <a:gd name="T77" fmla="*/ 269 h 694"/>
                <a:gd name="T78" fmla="*/ 245 w 966"/>
                <a:gd name="T79" fmla="*/ 248 h 694"/>
                <a:gd name="T80" fmla="*/ 240 w 966"/>
                <a:gd name="T81" fmla="*/ 238 h 694"/>
                <a:gd name="T82" fmla="*/ 197 w 966"/>
                <a:gd name="T83" fmla="*/ 214 h 694"/>
                <a:gd name="T84" fmla="*/ 148 w 966"/>
                <a:gd name="T85" fmla="*/ 146 h 694"/>
                <a:gd name="T86" fmla="*/ 151 w 966"/>
                <a:gd name="T87" fmla="*/ 77 h 694"/>
                <a:gd name="T88" fmla="*/ 194 w 966"/>
                <a:gd name="T89" fmla="*/ 23 h 694"/>
                <a:gd name="T90" fmla="*/ 268 w 966"/>
                <a:gd name="T91" fmla="*/ 0 h 694"/>
                <a:gd name="T92" fmla="*/ 359 w 966"/>
                <a:gd name="T93" fmla="*/ 22 h 69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66"/>
                <a:gd name="T142" fmla="*/ 0 h 694"/>
                <a:gd name="T143" fmla="*/ 966 w 966"/>
                <a:gd name="T144" fmla="*/ 694 h 69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66" h="694">
                  <a:moveTo>
                    <a:pt x="359" y="22"/>
                  </a:moveTo>
                  <a:lnTo>
                    <a:pt x="370" y="30"/>
                  </a:lnTo>
                  <a:lnTo>
                    <a:pt x="382" y="42"/>
                  </a:lnTo>
                  <a:lnTo>
                    <a:pt x="392" y="55"/>
                  </a:lnTo>
                  <a:lnTo>
                    <a:pt x="402" y="68"/>
                  </a:lnTo>
                  <a:lnTo>
                    <a:pt x="409" y="82"/>
                  </a:lnTo>
                  <a:lnTo>
                    <a:pt x="414" y="98"/>
                  </a:lnTo>
                  <a:lnTo>
                    <a:pt x="414" y="113"/>
                  </a:lnTo>
                  <a:lnTo>
                    <a:pt x="409" y="129"/>
                  </a:lnTo>
                  <a:lnTo>
                    <a:pt x="405" y="144"/>
                  </a:lnTo>
                  <a:lnTo>
                    <a:pt x="398" y="162"/>
                  </a:lnTo>
                  <a:lnTo>
                    <a:pt x="396" y="178"/>
                  </a:lnTo>
                  <a:lnTo>
                    <a:pt x="404" y="192"/>
                  </a:lnTo>
                  <a:lnTo>
                    <a:pt x="409" y="192"/>
                  </a:lnTo>
                  <a:lnTo>
                    <a:pt x="415" y="193"/>
                  </a:lnTo>
                  <a:lnTo>
                    <a:pt x="419" y="193"/>
                  </a:lnTo>
                  <a:lnTo>
                    <a:pt x="425" y="192"/>
                  </a:lnTo>
                  <a:lnTo>
                    <a:pt x="438" y="185"/>
                  </a:lnTo>
                  <a:lnTo>
                    <a:pt x="453" y="178"/>
                  </a:lnTo>
                  <a:lnTo>
                    <a:pt x="466" y="170"/>
                  </a:lnTo>
                  <a:lnTo>
                    <a:pt x="480" y="163"/>
                  </a:lnTo>
                  <a:lnTo>
                    <a:pt x="494" y="157"/>
                  </a:lnTo>
                  <a:lnTo>
                    <a:pt x="510" y="150"/>
                  </a:lnTo>
                  <a:lnTo>
                    <a:pt x="525" y="144"/>
                  </a:lnTo>
                  <a:lnTo>
                    <a:pt x="541" y="139"/>
                  </a:lnTo>
                  <a:lnTo>
                    <a:pt x="557" y="134"/>
                  </a:lnTo>
                  <a:lnTo>
                    <a:pt x="571" y="130"/>
                  </a:lnTo>
                  <a:lnTo>
                    <a:pt x="587" y="126"/>
                  </a:lnTo>
                  <a:lnTo>
                    <a:pt x="603" y="121"/>
                  </a:lnTo>
                  <a:lnTo>
                    <a:pt x="617" y="120"/>
                  </a:lnTo>
                  <a:lnTo>
                    <a:pt x="633" y="117"/>
                  </a:lnTo>
                  <a:lnTo>
                    <a:pt x="649" y="116"/>
                  </a:lnTo>
                  <a:lnTo>
                    <a:pt x="663" y="116"/>
                  </a:lnTo>
                  <a:lnTo>
                    <a:pt x="678" y="139"/>
                  </a:lnTo>
                  <a:lnTo>
                    <a:pt x="694" y="162"/>
                  </a:lnTo>
                  <a:lnTo>
                    <a:pt x="711" y="183"/>
                  </a:lnTo>
                  <a:lnTo>
                    <a:pt x="728" y="205"/>
                  </a:lnTo>
                  <a:lnTo>
                    <a:pt x="747" y="225"/>
                  </a:lnTo>
                  <a:lnTo>
                    <a:pt x="766" y="245"/>
                  </a:lnTo>
                  <a:lnTo>
                    <a:pt x="784" y="266"/>
                  </a:lnTo>
                  <a:lnTo>
                    <a:pt x="805" y="286"/>
                  </a:lnTo>
                  <a:lnTo>
                    <a:pt x="825" y="305"/>
                  </a:lnTo>
                  <a:lnTo>
                    <a:pt x="845" y="325"/>
                  </a:lnTo>
                  <a:lnTo>
                    <a:pt x="864" y="344"/>
                  </a:lnTo>
                  <a:lnTo>
                    <a:pt x="884" y="364"/>
                  </a:lnTo>
                  <a:lnTo>
                    <a:pt x="903" y="384"/>
                  </a:lnTo>
                  <a:lnTo>
                    <a:pt x="923" y="404"/>
                  </a:lnTo>
                  <a:lnTo>
                    <a:pt x="942" y="424"/>
                  </a:lnTo>
                  <a:lnTo>
                    <a:pt x="959" y="446"/>
                  </a:lnTo>
                  <a:lnTo>
                    <a:pt x="961" y="452"/>
                  </a:lnTo>
                  <a:lnTo>
                    <a:pt x="963" y="459"/>
                  </a:lnTo>
                  <a:lnTo>
                    <a:pt x="966" y="468"/>
                  </a:lnTo>
                  <a:lnTo>
                    <a:pt x="966" y="473"/>
                  </a:lnTo>
                  <a:lnTo>
                    <a:pt x="942" y="485"/>
                  </a:lnTo>
                  <a:lnTo>
                    <a:pt x="917" y="497"/>
                  </a:lnTo>
                  <a:lnTo>
                    <a:pt x="894" y="508"/>
                  </a:lnTo>
                  <a:lnTo>
                    <a:pt x="871" y="521"/>
                  </a:lnTo>
                  <a:lnTo>
                    <a:pt x="847" y="534"/>
                  </a:lnTo>
                  <a:lnTo>
                    <a:pt x="822" y="546"/>
                  </a:lnTo>
                  <a:lnTo>
                    <a:pt x="796" y="557"/>
                  </a:lnTo>
                  <a:lnTo>
                    <a:pt x="770" y="567"/>
                  </a:lnTo>
                  <a:lnTo>
                    <a:pt x="769" y="566"/>
                  </a:lnTo>
                  <a:lnTo>
                    <a:pt x="770" y="564"/>
                  </a:lnTo>
                  <a:lnTo>
                    <a:pt x="772" y="562"/>
                  </a:lnTo>
                  <a:lnTo>
                    <a:pt x="772" y="560"/>
                  </a:lnTo>
                  <a:lnTo>
                    <a:pt x="763" y="518"/>
                  </a:lnTo>
                  <a:lnTo>
                    <a:pt x="750" y="484"/>
                  </a:lnTo>
                  <a:lnTo>
                    <a:pt x="730" y="453"/>
                  </a:lnTo>
                  <a:lnTo>
                    <a:pt x="707" y="430"/>
                  </a:lnTo>
                  <a:lnTo>
                    <a:pt x="678" y="413"/>
                  </a:lnTo>
                  <a:lnTo>
                    <a:pt x="645" y="403"/>
                  </a:lnTo>
                  <a:lnTo>
                    <a:pt x="606" y="400"/>
                  </a:lnTo>
                  <a:lnTo>
                    <a:pt x="562" y="406"/>
                  </a:lnTo>
                  <a:lnTo>
                    <a:pt x="531" y="423"/>
                  </a:lnTo>
                  <a:lnTo>
                    <a:pt x="506" y="449"/>
                  </a:lnTo>
                  <a:lnTo>
                    <a:pt x="490" y="481"/>
                  </a:lnTo>
                  <a:lnTo>
                    <a:pt x="484" y="517"/>
                  </a:lnTo>
                  <a:lnTo>
                    <a:pt x="486" y="553"/>
                  </a:lnTo>
                  <a:lnTo>
                    <a:pt x="497" y="586"/>
                  </a:lnTo>
                  <a:lnTo>
                    <a:pt x="518" y="613"/>
                  </a:lnTo>
                  <a:lnTo>
                    <a:pt x="549" y="634"/>
                  </a:lnTo>
                  <a:lnTo>
                    <a:pt x="532" y="647"/>
                  </a:lnTo>
                  <a:lnTo>
                    <a:pt x="506" y="661"/>
                  </a:lnTo>
                  <a:lnTo>
                    <a:pt x="474" y="674"/>
                  </a:lnTo>
                  <a:lnTo>
                    <a:pt x="441" y="686"/>
                  </a:lnTo>
                  <a:lnTo>
                    <a:pt x="406" y="693"/>
                  </a:lnTo>
                  <a:lnTo>
                    <a:pt x="376" y="694"/>
                  </a:lnTo>
                  <a:lnTo>
                    <a:pt x="352" y="689"/>
                  </a:lnTo>
                  <a:lnTo>
                    <a:pt x="334" y="674"/>
                  </a:lnTo>
                  <a:lnTo>
                    <a:pt x="318" y="660"/>
                  </a:lnTo>
                  <a:lnTo>
                    <a:pt x="300" y="642"/>
                  </a:lnTo>
                  <a:lnTo>
                    <a:pt x="277" y="626"/>
                  </a:lnTo>
                  <a:lnTo>
                    <a:pt x="252" y="608"/>
                  </a:lnTo>
                  <a:lnTo>
                    <a:pt x="225" y="589"/>
                  </a:lnTo>
                  <a:lnTo>
                    <a:pt x="197" y="570"/>
                  </a:lnTo>
                  <a:lnTo>
                    <a:pt x="168" y="551"/>
                  </a:lnTo>
                  <a:lnTo>
                    <a:pt x="141" y="531"/>
                  </a:lnTo>
                  <a:lnTo>
                    <a:pt x="114" y="512"/>
                  </a:lnTo>
                  <a:lnTo>
                    <a:pt x="86" y="494"/>
                  </a:lnTo>
                  <a:lnTo>
                    <a:pt x="63" y="475"/>
                  </a:lnTo>
                  <a:lnTo>
                    <a:pt x="41" y="456"/>
                  </a:lnTo>
                  <a:lnTo>
                    <a:pt x="24" y="437"/>
                  </a:lnTo>
                  <a:lnTo>
                    <a:pt x="11" y="422"/>
                  </a:lnTo>
                  <a:lnTo>
                    <a:pt x="2" y="404"/>
                  </a:lnTo>
                  <a:lnTo>
                    <a:pt x="0" y="390"/>
                  </a:lnTo>
                  <a:lnTo>
                    <a:pt x="24" y="385"/>
                  </a:lnTo>
                  <a:lnTo>
                    <a:pt x="50" y="377"/>
                  </a:lnTo>
                  <a:lnTo>
                    <a:pt x="73" y="365"/>
                  </a:lnTo>
                  <a:lnTo>
                    <a:pt x="98" y="352"/>
                  </a:lnTo>
                  <a:lnTo>
                    <a:pt x="119" y="339"/>
                  </a:lnTo>
                  <a:lnTo>
                    <a:pt x="142" y="323"/>
                  </a:lnTo>
                  <a:lnTo>
                    <a:pt x="163" y="309"/>
                  </a:lnTo>
                  <a:lnTo>
                    <a:pt x="183" y="295"/>
                  </a:lnTo>
                  <a:lnTo>
                    <a:pt x="187" y="292"/>
                  </a:lnTo>
                  <a:lnTo>
                    <a:pt x="194" y="286"/>
                  </a:lnTo>
                  <a:lnTo>
                    <a:pt x="206" y="277"/>
                  </a:lnTo>
                  <a:lnTo>
                    <a:pt x="217" y="269"/>
                  </a:lnTo>
                  <a:lnTo>
                    <a:pt x="229" y="261"/>
                  </a:lnTo>
                  <a:lnTo>
                    <a:pt x="238" y="254"/>
                  </a:lnTo>
                  <a:lnTo>
                    <a:pt x="245" y="248"/>
                  </a:lnTo>
                  <a:lnTo>
                    <a:pt x="248" y="247"/>
                  </a:lnTo>
                  <a:lnTo>
                    <a:pt x="246" y="241"/>
                  </a:lnTo>
                  <a:lnTo>
                    <a:pt x="240" y="238"/>
                  </a:lnTo>
                  <a:lnTo>
                    <a:pt x="233" y="237"/>
                  </a:lnTo>
                  <a:lnTo>
                    <a:pt x="228" y="234"/>
                  </a:lnTo>
                  <a:lnTo>
                    <a:pt x="197" y="214"/>
                  </a:lnTo>
                  <a:lnTo>
                    <a:pt x="176" y="192"/>
                  </a:lnTo>
                  <a:lnTo>
                    <a:pt x="158" y="169"/>
                  </a:lnTo>
                  <a:lnTo>
                    <a:pt x="148" y="146"/>
                  </a:lnTo>
                  <a:lnTo>
                    <a:pt x="144" y="123"/>
                  </a:lnTo>
                  <a:lnTo>
                    <a:pt x="145" y="100"/>
                  </a:lnTo>
                  <a:lnTo>
                    <a:pt x="151" y="77"/>
                  </a:lnTo>
                  <a:lnTo>
                    <a:pt x="161" y="56"/>
                  </a:lnTo>
                  <a:lnTo>
                    <a:pt x="176" y="39"/>
                  </a:lnTo>
                  <a:lnTo>
                    <a:pt x="194" y="23"/>
                  </a:lnTo>
                  <a:lnTo>
                    <a:pt x="216" y="12"/>
                  </a:lnTo>
                  <a:lnTo>
                    <a:pt x="240" y="3"/>
                  </a:lnTo>
                  <a:lnTo>
                    <a:pt x="268" y="0"/>
                  </a:lnTo>
                  <a:lnTo>
                    <a:pt x="297" y="2"/>
                  </a:lnTo>
                  <a:lnTo>
                    <a:pt x="327" y="9"/>
                  </a:lnTo>
                  <a:lnTo>
                    <a:pt x="359" y="22"/>
                  </a:lnTo>
                  <a:close/>
                </a:path>
              </a:pathLst>
            </a:custGeom>
            <a:solidFill>
              <a:srgbClr val="3FF200"/>
            </a:solidFill>
            <a:ln w="9525">
              <a:noFill/>
              <a:round/>
              <a:headEnd/>
              <a:tailEnd/>
            </a:ln>
          </p:spPr>
          <p:txBody>
            <a:bodyPr/>
            <a:lstStyle/>
            <a:p>
              <a:endParaRPr lang="en-GB"/>
            </a:p>
          </p:txBody>
        </p:sp>
        <p:sp>
          <p:nvSpPr>
            <p:cNvPr id="19474" name="Freeform 12"/>
            <p:cNvSpPr>
              <a:spLocks/>
            </p:cNvSpPr>
            <p:nvPr/>
          </p:nvSpPr>
          <p:spPr bwMode="auto">
            <a:xfrm>
              <a:off x="7948" y="10458"/>
              <a:ext cx="76" cy="94"/>
            </a:xfrm>
            <a:custGeom>
              <a:avLst/>
              <a:gdLst>
                <a:gd name="T0" fmla="*/ 1 w 76"/>
                <a:gd name="T1" fmla="*/ 2 h 94"/>
                <a:gd name="T2" fmla="*/ 4 w 76"/>
                <a:gd name="T3" fmla="*/ 10 h 94"/>
                <a:gd name="T4" fmla="*/ 7 w 76"/>
                <a:gd name="T5" fmla="*/ 19 h 94"/>
                <a:gd name="T6" fmla="*/ 13 w 76"/>
                <a:gd name="T7" fmla="*/ 26 h 94"/>
                <a:gd name="T8" fmla="*/ 17 w 76"/>
                <a:gd name="T9" fmla="*/ 33 h 94"/>
                <a:gd name="T10" fmla="*/ 23 w 76"/>
                <a:gd name="T11" fmla="*/ 41 h 94"/>
                <a:gd name="T12" fmla="*/ 30 w 76"/>
                <a:gd name="T13" fmla="*/ 46 h 94"/>
                <a:gd name="T14" fmla="*/ 37 w 76"/>
                <a:gd name="T15" fmla="*/ 52 h 94"/>
                <a:gd name="T16" fmla="*/ 44 w 76"/>
                <a:gd name="T17" fmla="*/ 58 h 94"/>
                <a:gd name="T18" fmla="*/ 76 w 76"/>
                <a:gd name="T19" fmla="*/ 74 h 94"/>
                <a:gd name="T20" fmla="*/ 73 w 76"/>
                <a:gd name="T21" fmla="*/ 78 h 94"/>
                <a:gd name="T22" fmla="*/ 70 w 76"/>
                <a:gd name="T23" fmla="*/ 80 h 94"/>
                <a:gd name="T24" fmla="*/ 66 w 76"/>
                <a:gd name="T25" fmla="*/ 81 h 94"/>
                <a:gd name="T26" fmla="*/ 63 w 76"/>
                <a:gd name="T27" fmla="*/ 84 h 94"/>
                <a:gd name="T28" fmla="*/ 57 w 76"/>
                <a:gd name="T29" fmla="*/ 87 h 94"/>
                <a:gd name="T30" fmla="*/ 52 w 76"/>
                <a:gd name="T31" fmla="*/ 88 h 94"/>
                <a:gd name="T32" fmla="*/ 46 w 76"/>
                <a:gd name="T33" fmla="*/ 90 h 94"/>
                <a:gd name="T34" fmla="*/ 42 w 76"/>
                <a:gd name="T35" fmla="*/ 94 h 94"/>
                <a:gd name="T36" fmla="*/ 33 w 76"/>
                <a:gd name="T37" fmla="*/ 90 h 94"/>
                <a:gd name="T38" fmla="*/ 26 w 76"/>
                <a:gd name="T39" fmla="*/ 81 h 94"/>
                <a:gd name="T40" fmla="*/ 20 w 76"/>
                <a:gd name="T41" fmla="*/ 72 h 94"/>
                <a:gd name="T42" fmla="*/ 14 w 76"/>
                <a:gd name="T43" fmla="*/ 62 h 94"/>
                <a:gd name="T44" fmla="*/ 10 w 76"/>
                <a:gd name="T45" fmla="*/ 48 h 94"/>
                <a:gd name="T46" fmla="*/ 5 w 76"/>
                <a:gd name="T47" fmla="*/ 32 h 94"/>
                <a:gd name="T48" fmla="*/ 3 w 76"/>
                <a:gd name="T49" fmla="*/ 18 h 94"/>
                <a:gd name="T50" fmla="*/ 0 w 76"/>
                <a:gd name="T51" fmla="*/ 3 h 94"/>
                <a:gd name="T52" fmla="*/ 0 w 76"/>
                <a:gd name="T53" fmla="*/ 0 h 94"/>
                <a:gd name="T54" fmla="*/ 1 w 76"/>
                <a:gd name="T55" fmla="*/ 2 h 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6"/>
                <a:gd name="T85" fmla="*/ 0 h 94"/>
                <a:gd name="T86" fmla="*/ 76 w 76"/>
                <a:gd name="T87" fmla="*/ 94 h 9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6" h="94">
                  <a:moveTo>
                    <a:pt x="1" y="2"/>
                  </a:moveTo>
                  <a:lnTo>
                    <a:pt x="4" y="10"/>
                  </a:lnTo>
                  <a:lnTo>
                    <a:pt x="7" y="19"/>
                  </a:lnTo>
                  <a:lnTo>
                    <a:pt x="13" y="26"/>
                  </a:lnTo>
                  <a:lnTo>
                    <a:pt x="17" y="33"/>
                  </a:lnTo>
                  <a:lnTo>
                    <a:pt x="23" y="41"/>
                  </a:lnTo>
                  <a:lnTo>
                    <a:pt x="30" y="46"/>
                  </a:lnTo>
                  <a:lnTo>
                    <a:pt x="37" y="52"/>
                  </a:lnTo>
                  <a:lnTo>
                    <a:pt x="44" y="58"/>
                  </a:lnTo>
                  <a:lnTo>
                    <a:pt x="76" y="74"/>
                  </a:lnTo>
                  <a:lnTo>
                    <a:pt x="73" y="78"/>
                  </a:lnTo>
                  <a:lnTo>
                    <a:pt x="70" y="80"/>
                  </a:lnTo>
                  <a:lnTo>
                    <a:pt x="66" y="81"/>
                  </a:lnTo>
                  <a:lnTo>
                    <a:pt x="63" y="84"/>
                  </a:lnTo>
                  <a:lnTo>
                    <a:pt x="57" y="87"/>
                  </a:lnTo>
                  <a:lnTo>
                    <a:pt x="52" y="88"/>
                  </a:lnTo>
                  <a:lnTo>
                    <a:pt x="46" y="90"/>
                  </a:lnTo>
                  <a:lnTo>
                    <a:pt x="42" y="94"/>
                  </a:lnTo>
                  <a:lnTo>
                    <a:pt x="33" y="90"/>
                  </a:lnTo>
                  <a:lnTo>
                    <a:pt x="26" y="81"/>
                  </a:lnTo>
                  <a:lnTo>
                    <a:pt x="20" y="72"/>
                  </a:lnTo>
                  <a:lnTo>
                    <a:pt x="14" y="62"/>
                  </a:lnTo>
                  <a:lnTo>
                    <a:pt x="10" y="48"/>
                  </a:lnTo>
                  <a:lnTo>
                    <a:pt x="5" y="32"/>
                  </a:lnTo>
                  <a:lnTo>
                    <a:pt x="3" y="18"/>
                  </a:lnTo>
                  <a:lnTo>
                    <a:pt x="0" y="3"/>
                  </a:lnTo>
                  <a:lnTo>
                    <a:pt x="0" y="0"/>
                  </a:lnTo>
                  <a:lnTo>
                    <a:pt x="1" y="2"/>
                  </a:lnTo>
                  <a:close/>
                </a:path>
              </a:pathLst>
            </a:custGeom>
            <a:solidFill>
              <a:srgbClr val="AFAFAF"/>
            </a:solidFill>
            <a:ln w="9525">
              <a:noFill/>
              <a:round/>
              <a:headEnd/>
              <a:tailEnd/>
            </a:ln>
          </p:spPr>
          <p:txBody>
            <a:bodyPr/>
            <a:lstStyle/>
            <a:p>
              <a:endParaRPr lang="en-GB"/>
            </a:p>
          </p:txBody>
        </p:sp>
        <p:sp>
          <p:nvSpPr>
            <p:cNvPr id="19475" name="Freeform 13"/>
            <p:cNvSpPr>
              <a:spLocks/>
            </p:cNvSpPr>
            <p:nvPr/>
          </p:nvSpPr>
          <p:spPr bwMode="auto">
            <a:xfrm>
              <a:off x="8734" y="10653"/>
              <a:ext cx="1029" cy="572"/>
            </a:xfrm>
            <a:custGeom>
              <a:avLst/>
              <a:gdLst>
                <a:gd name="T0" fmla="*/ 821 w 1029"/>
                <a:gd name="T1" fmla="*/ 59 h 572"/>
                <a:gd name="T2" fmla="*/ 866 w 1029"/>
                <a:gd name="T3" fmla="*/ 144 h 572"/>
                <a:gd name="T4" fmla="*/ 918 w 1029"/>
                <a:gd name="T5" fmla="*/ 224 h 572"/>
                <a:gd name="T6" fmla="*/ 965 w 1029"/>
                <a:gd name="T7" fmla="*/ 300 h 572"/>
                <a:gd name="T8" fmla="*/ 1013 w 1029"/>
                <a:gd name="T9" fmla="*/ 385 h 572"/>
                <a:gd name="T10" fmla="*/ 1028 w 1029"/>
                <a:gd name="T11" fmla="*/ 442 h 572"/>
                <a:gd name="T12" fmla="*/ 944 w 1029"/>
                <a:gd name="T13" fmla="*/ 443 h 572"/>
                <a:gd name="T14" fmla="*/ 856 w 1029"/>
                <a:gd name="T15" fmla="*/ 461 h 572"/>
                <a:gd name="T16" fmla="*/ 794 w 1029"/>
                <a:gd name="T17" fmla="*/ 468 h 572"/>
                <a:gd name="T18" fmla="*/ 761 w 1029"/>
                <a:gd name="T19" fmla="*/ 465 h 572"/>
                <a:gd name="T20" fmla="*/ 727 w 1029"/>
                <a:gd name="T21" fmla="*/ 466 h 572"/>
                <a:gd name="T22" fmla="*/ 675 w 1029"/>
                <a:gd name="T23" fmla="*/ 463 h 572"/>
                <a:gd name="T24" fmla="*/ 609 w 1029"/>
                <a:gd name="T25" fmla="*/ 465 h 572"/>
                <a:gd name="T26" fmla="*/ 546 w 1029"/>
                <a:gd name="T27" fmla="*/ 475 h 572"/>
                <a:gd name="T28" fmla="*/ 484 w 1029"/>
                <a:gd name="T29" fmla="*/ 495 h 572"/>
                <a:gd name="T30" fmla="*/ 423 w 1029"/>
                <a:gd name="T31" fmla="*/ 524 h 572"/>
                <a:gd name="T32" fmla="*/ 378 w 1029"/>
                <a:gd name="T33" fmla="*/ 556 h 572"/>
                <a:gd name="T34" fmla="*/ 365 w 1029"/>
                <a:gd name="T35" fmla="*/ 572 h 572"/>
                <a:gd name="T36" fmla="*/ 320 w 1029"/>
                <a:gd name="T37" fmla="*/ 537 h 572"/>
                <a:gd name="T38" fmla="*/ 274 w 1029"/>
                <a:gd name="T39" fmla="*/ 473 h 572"/>
                <a:gd name="T40" fmla="*/ 245 w 1029"/>
                <a:gd name="T41" fmla="*/ 445 h 572"/>
                <a:gd name="T42" fmla="*/ 211 w 1029"/>
                <a:gd name="T43" fmla="*/ 491 h 572"/>
                <a:gd name="T44" fmla="*/ 169 w 1029"/>
                <a:gd name="T45" fmla="*/ 538 h 572"/>
                <a:gd name="T46" fmla="*/ 107 w 1029"/>
                <a:gd name="T47" fmla="*/ 553 h 572"/>
                <a:gd name="T48" fmla="*/ 43 w 1029"/>
                <a:gd name="T49" fmla="*/ 520 h 572"/>
                <a:gd name="T50" fmla="*/ 6 w 1029"/>
                <a:gd name="T51" fmla="*/ 446 h 572"/>
                <a:gd name="T52" fmla="*/ 4 w 1029"/>
                <a:gd name="T53" fmla="*/ 362 h 572"/>
                <a:gd name="T54" fmla="*/ 52 w 1029"/>
                <a:gd name="T55" fmla="*/ 297 h 572"/>
                <a:gd name="T56" fmla="*/ 130 w 1029"/>
                <a:gd name="T57" fmla="*/ 282 h 572"/>
                <a:gd name="T58" fmla="*/ 156 w 1029"/>
                <a:gd name="T59" fmla="*/ 277 h 572"/>
                <a:gd name="T60" fmla="*/ 134 w 1029"/>
                <a:gd name="T61" fmla="*/ 230 h 572"/>
                <a:gd name="T62" fmla="*/ 110 w 1029"/>
                <a:gd name="T63" fmla="*/ 182 h 572"/>
                <a:gd name="T64" fmla="*/ 90 w 1029"/>
                <a:gd name="T65" fmla="*/ 144 h 572"/>
                <a:gd name="T66" fmla="*/ 77 w 1029"/>
                <a:gd name="T67" fmla="*/ 126 h 572"/>
                <a:gd name="T68" fmla="*/ 84 w 1029"/>
                <a:gd name="T69" fmla="*/ 121 h 572"/>
                <a:gd name="T70" fmla="*/ 124 w 1029"/>
                <a:gd name="T71" fmla="*/ 111 h 572"/>
                <a:gd name="T72" fmla="*/ 189 w 1029"/>
                <a:gd name="T73" fmla="*/ 92 h 572"/>
                <a:gd name="T74" fmla="*/ 258 w 1029"/>
                <a:gd name="T75" fmla="*/ 71 h 572"/>
                <a:gd name="T76" fmla="*/ 328 w 1029"/>
                <a:gd name="T77" fmla="*/ 55 h 572"/>
                <a:gd name="T78" fmla="*/ 390 w 1029"/>
                <a:gd name="T79" fmla="*/ 52 h 572"/>
                <a:gd name="T80" fmla="*/ 416 w 1029"/>
                <a:gd name="T81" fmla="*/ 77 h 572"/>
                <a:gd name="T82" fmla="*/ 403 w 1029"/>
                <a:gd name="T83" fmla="*/ 149 h 572"/>
                <a:gd name="T84" fmla="*/ 421 w 1029"/>
                <a:gd name="T85" fmla="*/ 218 h 572"/>
                <a:gd name="T86" fmla="*/ 481 w 1029"/>
                <a:gd name="T87" fmla="*/ 256 h 572"/>
                <a:gd name="T88" fmla="*/ 548 w 1029"/>
                <a:gd name="T89" fmla="*/ 258 h 572"/>
                <a:gd name="T90" fmla="*/ 609 w 1029"/>
                <a:gd name="T91" fmla="*/ 231 h 572"/>
                <a:gd name="T92" fmla="*/ 651 w 1029"/>
                <a:gd name="T93" fmla="*/ 182 h 572"/>
                <a:gd name="T94" fmla="*/ 661 w 1029"/>
                <a:gd name="T95" fmla="*/ 116 h 572"/>
                <a:gd name="T96" fmla="*/ 639 w 1029"/>
                <a:gd name="T97" fmla="*/ 59 h 572"/>
                <a:gd name="T98" fmla="*/ 625 w 1029"/>
                <a:gd name="T99" fmla="*/ 39 h 572"/>
                <a:gd name="T100" fmla="*/ 687 w 1029"/>
                <a:gd name="T101" fmla="*/ 13 h 572"/>
                <a:gd name="T102" fmla="*/ 749 w 1029"/>
                <a:gd name="T103" fmla="*/ 0 h 5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29"/>
                <a:gd name="T157" fmla="*/ 0 h 572"/>
                <a:gd name="T158" fmla="*/ 1029 w 1029"/>
                <a:gd name="T159" fmla="*/ 572 h 57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29" h="572">
                  <a:moveTo>
                    <a:pt x="792" y="3"/>
                  </a:moveTo>
                  <a:lnTo>
                    <a:pt x="807" y="30"/>
                  </a:lnTo>
                  <a:lnTo>
                    <a:pt x="821" y="59"/>
                  </a:lnTo>
                  <a:lnTo>
                    <a:pt x="836" y="88"/>
                  </a:lnTo>
                  <a:lnTo>
                    <a:pt x="850" y="117"/>
                  </a:lnTo>
                  <a:lnTo>
                    <a:pt x="866" y="144"/>
                  </a:lnTo>
                  <a:lnTo>
                    <a:pt x="882" y="173"/>
                  </a:lnTo>
                  <a:lnTo>
                    <a:pt x="899" y="199"/>
                  </a:lnTo>
                  <a:lnTo>
                    <a:pt x="918" y="224"/>
                  </a:lnTo>
                  <a:lnTo>
                    <a:pt x="932" y="248"/>
                  </a:lnTo>
                  <a:lnTo>
                    <a:pt x="948" y="274"/>
                  </a:lnTo>
                  <a:lnTo>
                    <a:pt x="965" y="300"/>
                  </a:lnTo>
                  <a:lnTo>
                    <a:pt x="983" y="328"/>
                  </a:lnTo>
                  <a:lnTo>
                    <a:pt x="999" y="357"/>
                  </a:lnTo>
                  <a:lnTo>
                    <a:pt x="1013" y="385"/>
                  </a:lnTo>
                  <a:lnTo>
                    <a:pt x="1023" y="413"/>
                  </a:lnTo>
                  <a:lnTo>
                    <a:pt x="1029" y="440"/>
                  </a:lnTo>
                  <a:lnTo>
                    <a:pt x="1028" y="442"/>
                  </a:lnTo>
                  <a:lnTo>
                    <a:pt x="1000" y="439"/>
                  </a:lnTo>
                  <a:lnTo>
                    <a:pt x="973" y="439"/>
                  </a:lnTo>
                  <a:lnTo>
                    <a:pt x="944" y="443"/>
                  </a:lnTo>
                  <a:lnTo>
                    <a:pt x="915" y="449"/>
                  </a:lnTo>
                  <a:lnTo>
                    <a:pt x="885" y="455"/>
                  </a:lnTo>
                  <a:lnTo>
                    <a:pt x="856" y="461"/>
                  </a:lnTo>
                  <a:lnTo>
                    <a:pt x="827" y="466"/>
                  </a:lnTo>
                  <a:lnTo>
                    <a:pt x="798" y="469"/>
                  </a:lnTo>
                  <a:lnTo>
                    <a:pt x="794" y="468"/>
                  </a:lnTo>
                  <a:lnTo>
                    <a:pt x="785" y="466"/>
                  </a:lnTo>
                  <a:lnTo>
                    <a:pt x="774" y="466"/>
                  </a:lnTo>
                  <a:lnTo>
                    <a:pt x="761" y="465"/>
                  </a:lnTo>
                  <a:lnTo>
                    <a:pt x="749" y="465"/>
                  </a:lnTo>
                  <a:lnTo>
                    <a:pt x="737" y="465"/>
                  </a:lnTo>
                  <a:lnTo>
                    <a:pt x="727" y="466"/>
                  </a:lnTo>
                  <a:lnTo>
                    <a:pt x="722" y="466"/>
                  </a:lnTo>
                  <a:lnTo>
                    <a:pt x="699" y="465"/>
                  </a:lnTo>
                  <a:lnTo>
                    <a:pt x="675" y="463"/>
                  </a:lnTo>
                  <a:lnTo>
                    <a:pt x="654" y="463"/>
                  </a:lnTo>
                  <a:lnTo>
                    <a:pt x="631" y="463"/>
                  </a:lnTo>
                  <a:lnTo>
                    <a:pt x="609" y="465"/>
                  </a:lnTo>
                  <a:lnTo>
                    <a:pt x="587" y="468"/>
                  </a:lnTo>
                  <a:lnTo>
                    <a:pt x="566" y="471"/>
                  </a:lnTo>
                  <a:lnTo>
                    <a:pt x="546" y="475"/>
                  </a:lnTo>
                  <a:lnTo>
                    <a:pt x="524" y="481"/>
                  </a:lnTo>
                  <a:lnTo>
                    <a:pt x="504" y="488"/>
                  </a:lnTo>
                  <a:lnTo>
                    <a:pt x="484" y="495"/>
                  </a:lnTo>
                  <a:lnTo>
                    <a:pt x="462" y="504"/>
                  </a:lnTo>
                  <a:lnTo>
                    <a:pt x="442" y="514"/>
                  </a:lnTo>
                  <a:lnTo>
                    <a:pt x="423" y="524"/>
                  </a:lnTo>
                  <a:lnTo>
                    <a:pt x="403" y="537"/>
                  </a:lnTo>
                  <a:lnTo>
                    <a:pt x="383" y="550"/>
                  </a:lnTo>
                  <a:lnTo>
                    <a:pt x="378" y="556"/>
                  </a:lnTo>
                  <a:lnTo>
                    <a:pt x="374" y="562"/>
                  </a:lnTo>
                  <a:lnTo>
                    <a:pt x="370" y="567"/>
                  </a:lnTo>
                  <a:lnTo>
                    <a:pt x="365" y="572"/>
                  </a:lnTo>
                  <a:lnTo>
                    <a:pt x="352" y="567"/>
                  </a:lnTo>
                  <a:lnTo>
                    <a:pt x="336" y="554"/>
                  </a:lnTo>
                  <a:lnTo>
                    <a:pt x="320" y="537"/>
                  </a:lnTo>
                  <a:lnTo>
                    <a:pt x="305" y="517"/>
                  </a:lnTo>
                  <a:lnTo>
                    <a:pt x="289" y="495"/>
                  </a:lnTo>
                  <a:lnTo>
                    <a:pt x="274" y="473"/>
                  </a:lnTo>
                  <a:lnTo>
                    <a:pt x="261" y="456"/>
                  </a:lnTo>
                  <a:lnTo>
                    <a:pt x="251" y="445"/>
                  </a:lnTo>
                  <a:lnTo>
                    <a:pt x="245" y="445"/>
                  </a:lnTo>
                  <a:lnTo>
                    <a:pt x="235" y="455"/>
                  </a:lnTo>
                  <a:lnTo>
                    <a:pt x="224" y="472"/>
                  </a:lnTo>
                  <a:lnTo>
                    <a:pt x="211" y="491"/>
                  </a:lnTo>
                  <a:lnTo>
                    <a:pt x="196" y="510"/>
                  </a:lnTo>
                  <a:lnTo>
                    <a:pt x="182" y="527"/>
                  </a:lnTo>
                  <a:lnTo>
                    <a:pt x="169" y="538"/>
                  </a:lnTo>
                  <a:lnTo>
                    <a:pt x="156" y="540"/>
                  </a:lnTo>
                  <a:lnTo>
                    <a:pt x="130" y="550"/>
                  </a:lnTo>
                  <a:lnTo>
                    <a:pt x="107" y="553"/>
                  </a:lnTo>
                  <a:lnTo>
                    <a:pt x="84" y="547"/>
                  </a:lnTo>
                  <a:lnTo>
                    <a:pt x="62" y="536"/>
                  </a:lnTo>
                  <a:lnTo>
                    <a:pt x="43" y="520"/>
                  </a:lnTo>
                  <a:lnTo>
                    <a:pt x="28" y="498"/>
                  </a:lnTo>
                  <a:lnTo>
                    <a:pt x="15" y="473"/>
                  </a:lnTo>
                  <a:lnTo>
                    <a:pt x="6" y="446"/>
                  </a:lnTo>
                  <a:lnTo>
                    <a:pt x="2" y="419"/>
                  </a:lnTo>
                  <a:lnTo>
                    <a:pt x="0" y="390"/>
                  </a:lnTo>
                  <a:lnTo>
                    <a:pt x="4" y="362"/>
                  </a:lnTo>
                  <a:lnTo>
                    <a:pt x="15" y="338"/>
                  </a:lnTo>
                  <a:lnTo>
                    <a:pt x="30" y="316"/>
                  </a:lnTo>
                  <a:lnTo>
                    <a:pt x="52" y="297"/>
                  </a:lnTo>
                  <a:lnTo>
                    <a:pt x="81" y="284"/>
                  </a:lnTo>
                  <a:lnTo>
                    <a:pt x="117" y="277"/>
                  </a:lnTo>
                  <a:lnTo>
                    <a:pt x="130" y="282"/>
                  </a:lnTo>
                  <a:lnTo>
                    <a:pt x="140" y="286"/>
                  </a:lnTo>
                  <a:lnTo>
                    <a:pt x="149" y="286"/>
                  </a:lnTo>
                  <a:lnTo>
                    <a:pt x="156" y="277"/>
                  </a:lnTo>
                  <a:lnTo>
                    <a:pt x="149" y="261"/>
                  </a:lnTo>
                  <a:lnTo>
                    <a:pt x="142" y="245"/>
                  </a:lnTo>
                  <a:lnTo>
                    <a:pt x="134" y="230"/>
                  </a:lnTo>
                  <a:lnTo>
                    <a:pt x="127" y="214"/>
                  </a:lnTo>
                  <a:lnTo>
                    <a:pt x="118" y="198"/>
                  </a:lnTo>
                  <a:lnTo>
                    <a:pt x="110" y="182"/>
                  </a:lnTo>
                  <a:lnTo>
                    <a:pt x="103" y="166"/>
                  </a:lnTo>
                  <a:lnTo>
                    <a:pt x="94" y="150"/>
                  </a:lnTo>
                  <a:lnTo>
                    <a:pt x="90" y="144"/>
                  </a:lnTo>
                  <a:lnTo>
                    <a:pt x="85" y="137"/>
                  </a:lnTo>
                  <a:lnTo>
                    <a:pt x="81" y="131"/>
                  </a:lnTo>
                  <a:lnTo>
                    <a:pt x="77" y="126"/>
                  </a:lnTo>
                  <a:lnTo>
                    <a:pt x="78" y="124"/>
                  </a:lnTo>
                  <a:lnTo>
                    <a:pt x="81" y="123"/>
                  </a:lnTo>
                  <a:lnTo>
                    <a:pt x="84" y="121"/>
                  </a:lnTo>
                  <a:lnTo>
                    <a:pt x="87" y="121"/>
                  </a:lnTo>
                  <a:lnTo>
                    <a:pt x="105" y="117"/>
                  </a:lnTo>
                  <a:lnTo>
                    <a:pt x="124" y="111"/>
                  </a:lnTo>
                  <a:lnTo>
                    <a:pt x="146" y="105"/>
                  </a:lnTo>
                  <a:lnTo>
                    <a:pt x="168" y="100"/>
                  </a:lnTo>
                  <a:lnTo>
                    <a:pt x="189" y="92"/>
                  </a:lnTo>
                  <a:lnTo>
                    <a:pt x="212" y="85"/>
                  </a:lnTo>
                  <a:lnTo>
                    <a:pt x="235" y="78"/>
                  </a:lnTo>
                  <a:lnTo>
                    <a:pt x="258" y="71"/>
                  </a:lnTo>
                  <a:lnTo>
                    <a:pt x="282" y="65"/>
                  </a:lnTo>
                  <a:lnTo>
                    <a:pt x="305" y="59"/>
                  </a:lnTo>
                  <a:lnTo>
                    <a:pt x="328" y="55"/>
                  </a:lnTo>
                  <a:lnTo>
                    <a:pt x="349" y="52"/>
                  </a:lnTo>
                  <a:lnTo>
                    <a:pt x="370" y="51"/>
                  </a:lnTo>
                  <a:lnTo>
                    <a:pt x="390" y="52"/>
                  </a:lnTo>
                  <a:lnTo>
                    <a:pt x="408" y="55"/>
                  </a:lnTo>
                  <a:lnTo>
                    <a:pt x="426" y="59"/>
                  </a:lnTo>
                  <a:lnTo>
                    <a:pt x="416" y="77"/>
                  </a:lnTo>
                  <a:lnTo>
                    <a:pt x="408" y="98"/>
                  </a:lnTo>
                  <a:lnTo>
                    <a:pt x="404" y="123"/>
                  </a:lnTo>
                  <a:lnTo>
                    <a:pt x="403" y="149"/>
                  </a:lnTo>
                  <a:lnTo>
                    <a:pt x="404" y="175"/>
                  </a:lnTo>
                  <a:lnTo>
                    <a:pt x="411" y="198"/>
                  </a:lnTo>
                  <a:lnTo>
                    <a:pt x="421" y="218"/>
                  </a:lnTo>
                  <a:lnTo>
                    <a:pt x="437" y="232"/>
                  </a:lnTo>
                  <a:lnTo>
                    <a:pt x="459" y="245"/>
                  </a:lnTo>
                  <a:lnTo>
                    <a:pt x="481" y="256"/>
                  </a:lnTo>
                  <a:lnTo>
                    <a:pt x="504" y="260"/>
                  </a:lnTo>
                  <a:lnTo>
                    <a:pt x="527" y="261"/>
                  </a:lnTo>
                  <a:lnTo>
                    <a:pt x="548" y="258"/>
                  </a:lnTo>
                  <a:lnTo>
                    <a:pt x="570" y="253"/>
                  </a:lnTo>
                  <a:lnTo>
                    <a:pt x="590" y="244"/>
                  </a:lnTo>
                  <a:lnTo>
                    <a:pt x="609" y="231"/>
                  </a:lnTo>
                  <a:lnTo>
                    <a:pt x="626" y="217"/>
                  </a:lnTo>
                  <a:lnTo>
                    <a:pt x="639" y="201"/>
                  </a:lnTo>
                  <a:lnTo>
                    <a:pt x="651" y="182"/>
                  </a:lnTo>
                  <a:lnTo>
                    <a:pt x="658" y="160"/>
                  </a:lnTo>
                  <a:lnTo>
                    <a:pt x="662" y="139"/>
                  </a:lnTo>
                  <a:lnTo>
                    <a:pt x="661" y="116"/>
                  </a:lnTo>
                  <a:lnTo>
                    <a:pt x="655" y="91"/>
                  </a:lnTo>
                  <a:lnTo>
                    <a:pt x="645" y="67"/>
                  </a:lnTo>
                  <a:lnTo>
                    <a:pt x="639" y="59"/>
                  </a:lnTo>
                  <a:lnTo>
                    <a:pt x="634" y="52"/>
                  </a:lnTo>
                  <a:lnTo>
                    <a:pt x="628" y="46"/>
                  </a:lnTo>
                  <a:lnTo>
                    <a:pt x="625" y="39"/>
                  </a:lnTo>
                  <a:lnTo>
                    <a:pt x="645" y="29"/>
                  </a:lnTo>
                  <a:lnTo>
                    <a:pt x="665" y="20"/>
                  </a:lnTo>
                  <a:lnTo>
                    <a:pt x="687" y="13"/>
                  </a:lnTo>
                  <a:lnTo>
                    <a:pt x="707" y="6"/>
                  </a:lnTo>
                  <a:lnTo>
                    <a:pt x="727" y="2"/>
                  </a:lnTo>
                  <a:lnTo>
                    <a:pt x="749" y="0"/>
                  </a:lnTo>
                  <a:lnTo>
                    <a:pt x="771" y="0"/>
                  </a:lnTo>
                  <a:lnTo>
                    <a:pt x="792" y="3"/>
                  </a:lnTo>
                  <a:close/>
                </a:path>
              </a:pathLst>
            </a:custGeom>
            <a:solidFill>
              <a:srgbClr val="FF8C00"/>
            </a:solidFill>
            <a:ln w="9525">
              <a:noFill/>
              <a:round/>
              <a:headEnd/>
              <a:tailEnd/>
            </a:ln>
          </p:spPr>
          <p:txBody>
            <a:bodyPr/>
            <a:lstStyle/>
            <a:p>
              <a:endParaRPr lang="en-GB"/>
            </a:p>
          </p:txBody>
        </p:sp>
        <p:sp>
          <p:nvSpPr>
            <p:cNvPr id="19476" name="Freeform 14"/>
            <p:cNvSpPr>
              <a:spLocks/>
            </p:cNvSpPr>
            <p:nvPr/>
          </p:nvSpPr>
          <p:spPr bwMode="auto">
            <a:xfrm>
              <a:off x="9327" y="10699"/>
              <a:ext cx="55" cy="161"/>
            </a:xfrm>
            <a:custGeom>
              <a:avLst/>
              <a:gdLst>
                <a:gd name="T0" fmla="*/ 15 w 55"/>
                <a:gd name="T1" fmla="*/ 2 h 161"/>
                <a:gd name="T2" fmla="*/ 32 w 55"/>
                <a:gd name="T3" fmla="*/ 18 h 161"/>
                <a:gd name="T4" fmla="*/ 43 w 55"/>
                <a:gd name="T5" fmla="*/ 35 h 161"/>
                <a:gd name="T6" fmla="*/ 51 w 55"/>
                <a:gd name="T7" fmla="*/ 55 h 161"/>
                <a:gd name="T8" fmla="*/ 55 w 55"/>
                <a:gd name="T9" fmla="*/ 77 h 161"/>
                <a:gd name="T10" fmla="*/ 55 w 55"/>
                <a:gd name="T11" fmla="*/ 97 h 161"/>
                <a:gd name="T12" fmla="*/ 52 w 55"/>
                <a:gd name="T13" fmla="*/ 116 h 161"/>
                <a:gd name="T14" fmla="*/ 43 w 55"/>
                <a:gd name="T15" fmla="*/ 133 h 161"/>
                <a:gd name="T16" fmla="*/ 32 w 55"/>
                <a:gd name="T17" fmla="*/ 149 h 161"/>
                <a:gd name="T18" fmla="*/ 29 w 55"/>
                <a:gd name="T19" fmla="*/ 152 h 161"/>
                <a:gd name="T20" fmla="*/ 25 w 55"/>
                <a:gd name="T21" fmla="*/ 156 h 161"/>
                <a:gd name="T22" fmla="*/ 20 w 55"/>
                <a:gd name="T23" fmla="*/ 159 h 161"/>
                <a:gd name="T24" fmla="*/ 16 w 55"/>
                <a:gd name="T25" fmla="*/ 161 h 161"/>
                <a:gd name="T26" fmla="*/ 20 w 55"/>
                <a:gd name="T27" fmla="*/ 146 h 161"/>
                <a:gd name="T28" fmla="*/ 25 w 55"/>
                <a:gd name="T29" fmla="*/ 132 h 161"/>
                <a:gd name="T30" fmla="*/ 28 w 55"/>
                <a:gd name="T31" fmla="*/ 116 h 161"/>
                <a:gd name="T32" fmla="*/ 28 w 55"/>
                <a:gd name="T33" fmla="*/ 100 h 161"/>
                <a:gd name="T34" fmla="*/ 26 w 55"/>
                <a:gd name="T35" fmla="*/ 87 h 161"/>
                <a:gd name="T36" fmla="*/ 25 w 55"/>
                <a:gd name="T37" fmla="*/ 74 h 161"/>
                <a:gd name="T38" fmla="*/ 22 w 55"/>
                <a:gd name="T39" fmla="*/ 61 h 161"/>
                <a:gd name="T40" fmla="*/ 19 w 55"/>
                <a:gd name="T41" fmla="*/ 49 h 161"/>
                <a:gd name="T42" fmla="*/ 13 w 55"/>
                <a:gd name="T43" fmla="*/ 41 h 161"/>
                <a:gd name="T44" fmla="*/ 9 w 55"/>
                <a:gd name="T45" fmla="*/ 32 h 161"/>
                <a:gd name="T46" fmla="*/ 5 w 55"/>
                <a:gd name="T47" fmla="*/ 23 h 161"/>
                <a:gd name="T48" fmla="*/ 0 w 55"/>
                <a:gd name="T49" fmla="*/ 15 h 161"/>
                <a:gd name="T50" fmla="*/ 2 w 55"/>
                <a:gd name="T51" fmla="*/ 9 h 161"/>
                <a:gd name="T52" fmla="*/ 3 w 55"/>
                <a:gd name="T53" fmla="*/ 5 h 161"/>
                <a:gd name="T54" fmla="*/ 6 w 55"/>
                <a:gd name="T55" fmla="*/ 2 h 161"/>
                <a:gd name="T56" fmla="*/ 10 w 55"/>
                <a:gd name="T57" fmla="*/ 0 h 161"/>
                <a:gd name="T58" fmla="*/ 15 w 55"/>
                <a:gd name="T59" fmla="*/ 2 h 16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5"/>
                <a:gd name="T91" fmla="*/ 0 h 161"/>
                <a:gd name="T92" fmla="*/ 55 w 55"/>
                <a:gd name="T93" fmla="*/ 161 h 16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5" h="161">
                  <a:moveTo>
                    <a:pt x="15" y="2"/>
                  </a:moveTo>
                  <a:lnTo>
                    <a:pt x="32" y="18"/>
                  </a:lnTo>
                  <a:lnTo>
                    <a:pt x="43" y="35"/>
                  </a:lnTo>
                  <a:lnTo>
                    <a:pt x="51" y="55"/>
                  </a:lnTo>
                  <a:lnTo>
                    <a:pt x="55" y="77"/>
                  </a:lnTo>
                  <a:lnTo>
                    <a:pt x="55" y="97"/>
                  </a:lnTo>
                  <a:lnTo>
                    <a:pt x="52" y="116"/>
                  </a:lnTo>
                  <a:lnTo>
                    <a:pt x="43" y="133"/>
                  </a:lnTo>
                  <a:lnTo>
                    <a:pt x="32" y="149"/>
                  </a:lnTo>
                  <a:lnTo>
                    <a:pt x="29" y="152"/>
                  </a:lnTo>
                  <a:lnTo>
                    <a:pt x="25" y="156"/>
                  </a:lnTo>
                  <a:lnTo>
                    <a:pt x="20" y="159"/>
                  </a:lnTo>
                  <a:lnTo>
                    <a:pt x="16" y="161"/>
                  </a:lnTo>
                  <a:lnTo>
                    <a:pt x="20" y="146"/>
                  </a:lnTo>
                  <a:lnTo>
                    <a:pt x="25" y="132"/>
                  </a:lnTo>
                  <a:lnTo>
                    <a:pt x="28" y="116"/>
                  </a:lnTo>
                  <a:lnTo>
                    <a:pt x="28" y="100"/>
                  </a:lnTo>
                  <a:lnTo>
                    <a:pt x="26" y="87"/>
                  </a:lnTo>
                  <a:lnTo>
                    <a:pt x="25" y="74"/>
                  </a:lnTo>
                  <a:lnTo>
                    <a:pt x="22" y="61"/>
                  </a:lnTo>
                  <a:lnTo>
                    <a:pt x="19" y="49"/>
                  </a:lnTo>
                  <a:lnTo>
                    <a:pt x="13" y="41"/>
                  </a:lnTo>
                  <a:lnTo>
                    <a:pt x="9" y="32"/>
                  </a:lnTo>
                  <a:lnTo>
                    <a:pt x="5" y="23"/>
                  </a:lnTo>
                  <a:lnTo>
                    <a:pt x="0" y="15"/>
                  </a:lnTo>
                  <a:lnTo>
                    <a:pt x="2" y="9"/>
                  </a:lnTo>
                  <a:lnTo>
                    <a:pt x="3" y="5"/>
                  </a:lnTo>
                  <a:lnTo>
                    <a:pt x="6" y="2"/>
                  </a:lnTo>
                  <a:lnTo>
                    <a:pt x="10" y="0"/>
                  </a:lnTo>
                  <a:lnTo>
                    <a:pt x="15" y="2"/>
                  </a:lnTo>
                  <a:close/>
                </a:path>
              </a:pathLst>
            </a:custGeom>
            <a:solidFill>
              <a:srgbClr val="AFAFAF"/>
            </a:solidFill>
            <a:ln w="9525">
              <a:noFill/>
              <a:round/>
              <a:headEnd/>
              <a:tailEnd/>
            </a:ln>
          </p:spPr>
          <p:txBody>
            <a:bodyPr/>
            <a:lstStyle/>
            <a:p>
              <a:endParaRPr lang="en-GB"/>
            </a:p>
          </p:txBody>
        </p:sp>
        <p:sp>
          <p:nvSpPr>
            <p:cNvPr id="19477" name="Freeform 15"/>
            <p:cNvSpPr>
              <a:spLocks/>
            </p:cNvSpPr>
            <p:nvPr/>
          </p:nvSpPr>
          <p:spPr bwMode="auto">
            <a:xfrm>
              <a:off x="8111" y="10712"/>
              <a:ext cx="945" cy="736"/>
            </a:xfrm>
            <a:custGeom>
              <a:avLst/>
              <a:gdLst>
                <a:gd name="T0" fmla="*/ 424 w 945"/>
                <a:gd name="T1" fmla="*/ 48 h 736"/>
                <a:gd name="T2" fmla="*/ 443 w 945"/>
                <a:gd name="T3" fmla="*/ 94 h 736"/>
                <a:gd name="T4" fmla="*/ 457 w 945"/>
                <a:gd name="T5" fmla="*/ 148 h 736"/>
                <a:gd name="T6" fmla="*/ 460 w 945"/>
                <a:gd name="T7" fmla="*/ 155 h 736"/>
                <a:gd name="T8" fmla="*/ 519 w 945"/>
                <a:gd name="T9" fmla="*/ 140 h 736"/>
                <a:gd name="T10" fmla="*/ 601 w 945"/>
                <a:gd name="T11" fmla="*/ 107 h 736"/>
                <a:gd name="T12" fmla="*/ 675 w 945"/>
                <a:gd name="T13" fmla="*/ 62 h 736"/>
                <a:gd name="T14" fmla="*/ 711 w 945"/>
                <a:gd name="T15" fmla="*/ 110 h 736"/>
                <a:gd name="T16" fmla="*/ 740 w 945"/>
                <a:gd name="T17" fmla="*/ 169 h 736"/>
                <a:gd name="T18" fmla="*/ 740 w 945"/>
                <a:gd name="T19" fmla="*/ 199 h 736"/>
                <a:gd name="T20" fmla="*/ 678 w 945"/>
                <a:gd name="T21" fmla="*/ 214 h 736"/>
                <a:gd name="T22" fmla="*/ 627 w 945"/>
                <a:gd name="T23" fmla="*/ 257 h 736"/>
                <a:gd name="T24" fmla="*/ 606 w 945"/>
                <a:gd name="T25" fmla="*/ 350 h 736"/>
                <a:gd name="T26" fmla="*/ 633 w 945"/>
                <a:gd name="T27" fmla="*/ 440 h 736"/>
                <a:gd name="T28" fmla="*/ 697 w 945"/>
                <a:gd name="T29" fmla="*/ 497 h 736"/>
                <a:gd name="T30" fmla="*/ 773 w 945"/>
                <a:gd name="T31" fmla="*/ 511 h 736"/>
                <a:gd name="T32" fmla="*/ 838 w 945"/>
                <a:gd name="T33" fmla="*/ 478 h 736"/>
                <a:gd name="T34" fmla="*/ 871 w 945"/>
                <a:gd name="T35" fmla="*/ 433 h 736"/>
                <a:gd name="T36" fmla="*/ 886 w 945"/>
                <a:gd name="T37" fmla="*/ 466 h 736"/>
                <a:gd name="T38" fmla="*/ 902 w 945"/>
                <a:gd name="T39" fmla="*/ 501 h 736"/>
                <a:gd name="T40" fmla="*/ 928 w 945"/>
                <a:gd name="T41" fmla="*/ 534 h 736"/>
                <a:gd name="T42" fmla="*/ 913 w 945"/>
                <a:gd name="T43" fmla="*/ 578 h 736"/>
                <a:gd name="T44" fmla="*/ 815 w 945"/>
                <a:gd name="T45" fmla="*/ 627 h 736"/>
                <a:gd name="T46" fmla="*/ 711 w 945"/>
                <a:gd name="T47" fmla="*/ 673 h 736"/>
                <a:gd name="T48" fmla="*/ 606 w 945"/>
                <a:gd name="T49" fmla="*/ 709 h 736"/>
                <a:gd name="T50" fmla="*/ 496 w 945"/>
                <a:gd name="T51" fmla="*/ 732 h 736"/>
                <a:gd name="T52" fmla="*/ 386 w 945"/>
                <a:gd name="T53" fmla="*/ 735 h 736"/>
                <a:gd name="T54" fmla="*/ 336 w 945"/>
                <a:gd name="T55" fmla="*/ 681 h 736"/>
                <a:gd name="T56" fmla="*/ 264 w 945"/>
                <a:gd name="T57" fmla="*/ 595 h 736"/>
                <a:gd name="T58" fmla="*/ 223 w 945"/>
                <a:gd name="T59" fmla="*/ 604 h 736"/>
                <a:gd name="T60" fmla="*/ 212 w 945"/>
                <a:gd name="T61" fmla="*/ 664 h 736"/>
                <a:gd name="T62" fmla="*/ 170 w 945"/>
                <a:gd name="T63" fmla="*/ 705 h 736"/>
                <a:gd name="T64" fmla="*/ 42 w 945"/>
                <a:gd name="T65" fmla="*/ 677 h 736"/>
                <a:gd name="T66" fmla="*/ 1 w 945"/>
                <a:gd name="T67" fmla="*/ 547 h 736"/>
                <a:gd name="T68" fmla="*/ 112 w 945"/>
                <a:gd name="T69" fmla="*/ 479 h 736"/>
                <a:gd name="T70" fmla="*/ 138 w 945"/>
                <a:gd name="T71" fmla="*/ 490 h 736"/>
                <a:gd name="T72" fmla="*/ 160 w 945"/>
                <a:gd name="T73" fmla="*/ 501 h 736"/>
                <a:gd name="T74" fmla="*/ 171 w 945"/>
                <a:gd name="T75" fmla="*/ 482 h 736"/>
                <a:gd name="T76" fmla="*/ 134 w 945"/>
                <a:gd name="T77" fmla="*/ 400 h 736"/>
                <a:gd name="T78" fmla="*/ 86 w 945"/>
                <a:gd name="T79" fmla="*/ 322 h 736"/>
                <a:gd name="T80" fmla="*/ 70 w 945"/>
                <a:gd name="T81" fmla="*/ 295 h 736"/>
                <a:gd name="T82" fmla="*/ 76 w 945"/>
                <a:gd name="T83" fmla="*/ 286 h 736"/>
                <a:gd name="T84" fmla="*/ 128 w 945"/>
                <a:gd name="T85" fmla="*/ 277 h 736"/>
                <a:gd name="T86" fmla="*/ 197 w 945"/>
                <a:gd name="T87" fmla="*/ 259 h 736"/>
                <a:gd name="T88" fmla="*/ 262 w 945"/>
                <a:gd name="T89" fmla="*/ 234 h 736"/>
                <a:gd name="T90" fmla="*/ 301 w 945"/>
                <a:gd name="T91" fmla="*/ 210 h 736"/>
                <a:gd name="T92" fmla="*/ 293 w 945"/>
                <a:gd name="T93" fmla="*/ 188 h 736"/>
                <a:gd name="T94" fmla="*/ 216 w 945"/>
                <a:gd name="T95" fmla="*/ 126 h 736"/>
                <a:gd name="T96" fmla="*/ 268 w 945"/>
                <a:gd name="T97" fmla="*/ 12 h 7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45"/>
                <a:gd name="T148" fmla="*/ 0 h 736"/>
                <a:gd name="T149" fmla="*/ 945 w 945"/>
                <a:gd name="T150" fmla="*/ 736 h 7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45" h="736">
                  <a:moveTo>
                    <a:pt x="386" y="18"/>
                  </a:moveTo>
                  <a:lnTo>
                    <a:pt x="408" y="33"/>
                  </a:lnTo>
                  <a:lnTo>
                    <a:pt x="424" y="48"/>
                  </a:lnTo>
                  <a:lnTo>
                    <a:pt x="433" y="64"/>
                  </a:lnTo>
                  <a:lnTo>
                    <a:pt x="440" y="78"/>
                  </a:lnTo>
                  <a:lnTo>
                    <a:pt x="443" y="94"/>
                  </a:lnTo>
                  <a:lnTo>
                    <a:pt x="446" y="110"/>
                  </a:lnTo>
                  <a:lnTo>
                    <a:pt x="450" y="127"/>
                  </a:lnTo>
                  <a:lnTo>
                    <a:pt x="457" y="148"/>
                  </a:lnTo>
                  <a:lnTo>
                    <a:pt x="457" y="150"/>
                  </a:lnTo>
                  <a:lnTo>
                    <a:pt x="459" y="153"/>
                  </a:lnTo>
                  <a:lnTo>
                    <a:pt x="460" y="155"/>
                  </a:lnTo>
                  <a:lnTo>
                    <a:pt x="463" y="156"/>
                  </a:lnTo>
                  <a:lnTo>
                    <a:pt x="492" y="149"/>
                  </a:lnTo>
                  <a:lnTo>
                    <a:pt x="519" y="140"/>
                  </a:lnTo>
                  <a:lnTo>
                    <a:pt x="547" y="130"/>
                  </a:lnTo>
                  <a:lnTo>
                    <a:pt x="574" y="120"/>
                  </a:lnTo>
                  <a:lnTo>
                    <a:pt x="601" y="107"/>
                  </a:lnTo>
                  <a:lnTo>
                    <a:pt x="627" y="94"/>
                  </a:lnTo>
                  <a:lnTo>
                    <a:pt x="652" y="78"/>
                  </a:lnTo>
                  <a:lnTo>
                    <a:pt x="675" y="62"/>
                  </a:lnTo>
                  <a:lnTo>
                    <a:pt x="688" y="77"/>
                  </a:lnTo>
                  <a:lnTo>
                    <a:pt x="700" y="93"/>
                  </a:lnTo>
                  <a:lnTo>
                    <a:pt x="711" y="110"/>
                  </a:lnTo>
                  <a:lnTo>
                    <a:pt x="721" y="129"/>
                  </a:lnTo>
                  <a:lnTo>
                    <a:pt x="731" y="149"/>
                  </a:lnTo>
                  <a:lnTo>
                    <a:pt x="740" y="169"/>
                  </a:lnTo>
                  <a:lnTo>
                    <a:pt x="749" y="188"/>
                  </a:lnTo>
                  <a:lnTo>
                    <a:pt x="757" y="205"/>
                  </a:lnTo>
                  <a:lnTo>
                    <a:pt x="740" y="199"/>
                  </a:lnTo>
                  <a:lnTo>
                    <a:pt x="720" y="199"/>
                  </a:lnTo>
                  <a:lnTo>
                    <a:pt x="698" y="205"/>
                  </a:lnTo>
                  <a:lnTo>
                    <a:pt x="678" y="214"/>
                  </a:lnTo>
                  <a:lnTo>
                    <a:pt x="658" y="227"/>
                  </a:lnTo>
                  <a:lnTo>
                    <a:pt x="640" y="241"/>
                  </a:lnTo>
                  <a:lnTo>
                    <a:pt x="627" y="257"/>
                  </a:lnTo>
                  <a:lnTo>
                    <a:pt x="620" y="273"/>
                  </a:lnTo>
                  <a:lnTo>
                    <a:pt x="609" y="312"/>
                  </a:lnTo>
                  <a:lnTo>
                    <a:pt x="606" y="350"/>
                  </a:lnTo>
                  <a:lnTo>
                    <a:pt x="609" y="383"/>
                  </a:lnTo>
                  <a:lnTo>
                    <a:pt x="619" y="413"/>
                  </a:lnTo>
                  <a:lnTo>
                    <a:pt x="633" y="440"/>
                  </a:lnTo>
                  <a:lnTo>
                    <a:pt x="651" y="464"/>
                  </a:lnTo>
                  <a:lnTo>
                    <a:pt x="672" y="482"/>
                  </a:lnTo>
                  <a:lnTo>
                    <a:pt x="697" y="497"/>
                  </a:lnTo>
                  <a:lnTo>
                    <a:pt x="721" y="507"/>
                  </a:lnTo>
                  <a:lnTo>
                    <a:pt x="747" y="511"/>
                  </a:lnTo>
                  <a:lnTo>
                    <a:pt x="773" y="511"/>
                  </a:lnTo>
                  <a:lnTo>
                    <a:pt x="796" y="507"/>
                  </a:lnTo>
                  <a:lnTo>
                    <a:pt x="819" y="495"/>
                  </a:lnTo>
                  <a:lnTo>
                    <a:pt x="838" y="478"/>
                  </a:lnTo>
                  <a:lnTo>
                    <a:pt x="854" y="455"/>
                  </a:lnTo>
                  <a:lnTo>
                    <a:pt x="864" y="425"/>
                  </a:lnTo>
                  <a:lnTo>
                    <a:pt x="871" y="433"/>
                  </a:lnTo>
                  <a:lnTo>
                    <a:pt x="877" y="443"/>
                  </a:lnTo>
                  <a:lnTo>
                    <a:pt x="881" y="455"/>
                  </a:lnTo>
                  <a:lnTo>
                    <a:pt x="886" y="466"/>
                  </a:lnTo>
                  <a:lnTo>
                    <a:pt x="890" y="479"/>
                  </a:lnTo>
                  <a:lnTo>
                    <a:pt x="896" y="491"/>
                  </a:lnTo>
                  <a:lnTo>
                    <a:pt x="902" y="501"/>
                  </a:lnTo>
                  <a:lnTo>
                    <a:pt x="907" y="510"/>
                  </a:lnTo>
                  <a:lnTo>
                    <a:pt x="916" y="523"/>
                  </a:lnTo>
                  <a:lnTo>
                    <a:pt x="928" y="534"/>
                  </a:lnTo>
                  <a:lnTo>
                    <a:pt x="938" y="547"/>
                  </a:lnTo>
                  <a:lnTo>
                    <a:pt x="945" y="560"/>
                  </a:lnTo>
                  <a:lnTo>
                    <a:pt x="913" y="578"/>
                  </a:lnTo>
                  <a:lnTo>
                    <a:pt x="881" y="593"/>
                  </a:lnTo>
                  <a:lnTo>
                    <a:pt x="848" y="611"/>
                  </a:lnTo>
                  <a:lnTo>
                    <a:pt x="815" y="627"/>
                  </a:lnTo>
                  <a:lnTo>
                    <a:pt x="780" y="643"/>
                  </a:lnTo>
                  <a:lnTo>
                    <a:pt x="746" y="658"/>
                  </a:lnTo>
                  <a:lnTo>
                    <a:pt x="711" y="673"/>
                  </a:lnTo>
                  <a:lnTo>
                    <a:pt x="677" y="686"/>
                  </a:lnTo>
                  <a:lnTo>
                    <a:pt x="640" y="699"/>
                  </a:lnTo>
                  <a:lnTo>
                    <a:pt x="606" y="709"/>
                  </a:lnTo>
                  <a:lnTo>
                    <a:pt x="570" y="719"/>
                  </a:lnTo>
                  <a:lnTo>
                    <a:pt x="534" y="726"/>
                  </a:lnTo>
                  <a:lnTo>
                    <a:pt x="496" y="732"/>
                  </a:lnTo>
                  <a:lnTo>
                    <a:pt x="460" y="735"/>
                  </a:lnTo>
                  <a:lnTo>
                    <a:pt x="423" y="736"/>
                  </a:lnTo>
                  <a:lnTo>
                    <a:pt x="386" y="735"/>
                  </a:lnTo>
                  <a:lnTo>
                    <a:pt x="375" y="729"/>
                  </a:lnTo>
                  <a:lnTo>
                    <a:pt x="358" y="709"/>
                  </a:lnTo>
                  <a:lnTo>
                    <a:pt x="336" y="681"/>
                  </a:lnTo>
                  <a:lnTo>
                    <a:pt x="311" y="651"/>
                  </a:lnTo>
                  <a:lnTo>
                    <a:pt x="287" y="619"/>
                  </a:lnTo>
                  <a:lnTo>
                    <a:pt x="264" y="595"/>
                  </a:lnTo>
                  <a:lnTo>
                    <a:pt x="245" y="578"/>
                  </a:lnTo>
                  <a:lnTo>
                    <a:pt x="231" y="576"/>
                  </a:lnTo>
                  <a:lnTo>
                    <a:pt x="223" y="604"/>
                  </a:lnTo>
                  <a:lnTo>
                    <a:pt x="219" y="627"/>
                  </a:lnTo>
                  <a:lnTo>
                    <a:pt x="216" y="647"/>
                  </a:lnTo>
                  <a:lnTo>
                    <a:pt x="212" y="664"/>
                  </a:lnTo>
                  <a:lnTo>
                    <a:pt x="205" y="679"/>
                  </a:lnTo>
                  <a:lnTo>
                    <a:pt x="192" y="692"/>
                  </a:lnTo>
                  <a:lnTo>
                    <a:pt x="170" y="705"/>
                  </a:lnTo>
                  <a:lnTo>
                    <a:pt x="137" y="716"/>
                  </a:lnTo>
                  <a:lnTo>
                    <a:pt x="82" y="706"/>
                  </a:lnTo>
                  <a:lnTo>
                    <a:pt x="42" y="677"/>
                  </a:lnTo>
                  <a:lnTo>
                    <a:pt x="13" y="637"/>
                  </a:lnTo>
                  <a:lnTo>
                    <a:pt x="0" y="592"/>
                  </a:lnTo>
                  <a:lnTo>
                    <a:pt x="1" y="547"/>
                  </a:lnTo>
                  <a:lnTo>
                    <a:pt x="20" y="510"/>
                  </a:lnTo>
                  <a:lnTo>
                    <a:pt x="56" y="485"/>
                  </a:lnTo>
                  <a:lnTo>
                    <a:pt x="112" y="479"/>
                  </a:lnTo>
                  <a:lnTo>
                    <a:pt x="121" y="482"/>
                  </a:lnTo>
                  <a:lnTo>
                    <a:pt x="130" y="485"/>
                  </a:lnTo>
                  <a:lnTo>
                    <a:pt x="138" y="490"/>
                  </a:lnTo>
                  <a:lnTo>
                    <a:pt x="146" y="494"/>
                  </a:lnTo>
                  <a:lnTo>
                    <a:pt x="153" y="497"/>
                  </a:lnTo>
                  <a:lnTo>
                    <a:pt x="160" y="501"/>
                  </a:lnTo>
                  <a:lnTo>
                    <a:pt x="167" y="503"/>
                  </a:lnTo>
                  <a:lnTo>
                    <a:pt x="174" y="504"/>
                  </a:lnTo>
                  <a:lnTo>
                    <a:pt x="171" y="482"/>
                  </a:lnTo>
                  <a:lnTo>
                    <a:pt x="161" y="456"/>
                  </a:lnTo>
                  <a:lnTo>
                    <a:pt x="148" y="429"/>
                  </a:lnTo>
                  <a:lnTo>
                    <a:pt x="134" y="400"/>
                  </a:lnTo>
                  <a:lnTo>
                    <a:pt x="117" y="373"/>
                  </a:lnTo>
                  <a:lnTo>
                    <a:pt x="101" y="347"/>
                  </a:lnTo>
                  <a:lnTo>
                    <a:pt x="86" y="322"/>
                  </a:lnTo>
                  <a:lnTo>
                    <a:pt x="75" y="302"/>
                  </a:lnTo>
                  <a:lnTo>
                    <a:pt x="72" y="299"/>
                  </a:lnTo>
                  <a:lnTo>
                    <a:pt x="70" y="295"/>
                  </a:lnTo>
                  <a:lnTo>
                    <a:pt x="68" y="292"/>
                  </a:lnTo>
                  <a:lnTo>
                    <a:pt x="66" y="287"/>
                  </a:lnTo>
                  <a:lnTo>
                    <a:pt x="76" y="286"/>
                  </a:lnTo>
                  <a:lnTo>
                    <a:pt x="91" y="285"/>
                  </a:lnTo>
                  <a:lnTo>
                    <a:pt x="108" y="282"/>
                  </a:lnTo>
                  <a:lnTo>
                    <a:pt x="128" y="277"/>
                  </a:lnTo>
                  <a:lnTo>
                    <a:pt x="150" y="272"/>
                  </a:lnTo>
                  <a:lnTo>
                    <a:pt x="173" y="264"/>
                  </a:lnTo>
                  <a:lnTo>
                    <a:pt x="197" y="259"/>
                  </a:lnTo>
                  <a:lnTo>
                    <a:pt x="221" y="250"/>
                  </a:lnTo>
                  <a:lnTo>
                    <a:pt x="242" y="243"/>
                  </a:lnTo>
                  <a:lnTo>
                    <a:pt x="262" y="234"/>
                  </a:lnTo>
                  <a:lnTo>
                    <a:pt x="280" y="227"/>
                  </a:lnTo>
                  <a:lnTo>
                    <a:pt x="293" y="218"/>
                  </a:lnTo>
                  <a:lnTo>
                    <a:pt x="301" y="210"/>
                  </a:lnTo>
                  <a:lnTo>
                    <a:pt x="304" y="202"/>
                  </a:lnTo>
                  <a:lnTo>
                    <a:pt x="303" y="195"/>
                  </a:lnTo>
                  <a:lnTo>
                    <a:pt x="293" y="188"/>
                  </a:lnTo>
                  <a:lnTo>
                    <a:pt x="255" y="188"/>
                  </a:lnTo>
                  <a:lnTo>
                    <a:pt x="229" y="165"/>
                  </a:lnTo>
                  <a:lnTo>
                    <a:pt x="216" y="126"/>
                  </a:lnTo>
                  <a:lnTo>
                    <a:pt x="219" y="83"/>
                  </a:lnTo>
                  <a:lnTo>
                    <a:pt x="235" y="42"/>
                  </a:lnTo>
                  <a:lnTo>
                    <a:pt x="268" y="12"/>
                  </a:lnTo>
                  <a:lnTo>
                    <a:pt x="319" y="0"/>
                  </a:lnTo>
                  <a:lnTo>
                    <a:pt x="386" y="18"/>
                  </a:lnTo>
                  <a:close/>
                </a:path>
              </a:pathLst>
            </a:custGeom>
            <a:solidFill>
              <a:srgbClr val="BF00BF"/>
            </a:solidFill>
            <a:ln w="9525">
              <a:noFill/>
              <a:round/>
              <a:headEnd/>
              <a:tailEnd/>
            </a:ln>
          </p:spPr>
          <p:txBody>
            <a:bodyPr/>
            <a:lstStyle/>
            <a:p>
              <a:endParaRPr lang="en-GB"/>
            </a:p>
          </p:txBody>
        </p:sp>
        <p:sp>
          <p:nvSpPr>
            <p:cNvPr id="19478" name="Freeform 16"/>
            <p:cNvSpPr>
              <a:spLocks/>
            </p:cNvSpPr>
            <p:nvPr/>
          </p:nvSpPr>
          <p:spPr bwMode="auto">
            <a:xfrm>
              <a:off x="7815" y="10737"/>
              <a:ext cx="434" cy="443"/>
            </a:xfrm>
            <a:custGeom>
              <a:avLst/>
              <a:gdLst>
                <a:gd name="T0" fmla="*/ 20 w 434"/>
                <a:gd name="T1" fmla="*/ 26 h 443"/>
                <a:gd name="T2" fmla="*/ 43 w 434"/>
                <a:gd name="T3" fmla="*/ 46 h 443"/>
                <a:gd name="T4" fmla="*/ 66 w 434"/>
                <a:gd name="T5" fmla="*/ 65 h 443"/>
                <a:gd name="T6" fmla="*/ 89 w 434"/>
                <a:gd name="T7" fmla="*/ 81 h 443"/>
                <a:gd name="T8" fmla="*/ 114 w 434"/>
                <a:gd name="T9" fmla="*/ 97 h 443"/>
                <a:gd name="T10" fmla="*/ 138 w 434"/>
                <a:gd name="T11" fmla="*/ 111 h 443"/>
                <a:gd name="T12" fmla="*/ 163 w 434"/>
                <a:gd name="T13" fmla="*/ 125 h 443"/>
                <a:gd name="T14" fmla="*/ 186 w 434"/>
                <a:gd name="T15" fmla="*/ 141 h 443"/>
                <a:gd name="T16" fmla="*/ 211 w 434"/>
                <a:gd name="T17" fmla="*/ 159 h 443"/>
                <a:gd name="T18" fmla="*/ 251 w 434"/>
                <a:gd name="T19" fmla="*/ 185 h 443"/>
                <a:gd name="T20" fmla="*/ 287 w 434"/>
                <a:gd name="T21" fmla="*/ 215 h 443"/>
                <a:gd name="T22" fmla="*/ 319 w 434"/>
                <a:gd name="T23" fmla="*/ 245 h 443"/>
                <a:gd name="T24" fmla="*/ 346 w 434"/>
                <a:gd name="T25" fmla="*/ 280 h 443"/>
                <a:gd name="T26" fmla="*/ 371 w 434"/>
                <a:gd name="T27" fmla="*/ 316 h 443"/>
                <a:gd name="T28" fmla="*/ 394 w 434"/>
                <a:gd name="T29" fmla="*/ 356 h 443"/>
                <a:gd name="T30" fmla="*/ 414 w 434"/>
                <a:gd name="T31" fmla="*/ 398 h 443"/>
                <a:gd name="T32" fmla="*/ 434 w 434"/>
                <a:gd name="T33" fmla="*/ 443 h 443"/>
                <a:gd name="T34" fmla="*/ 429 w 434"/>
                <a:gd name="T35" fmla="*/ 441 h 443"/>
                <a:gd name="T36" fmla="*/ 421 w 434"/>
                <a:gd name="T37" fmla="*/ 439 h 443"/>
                <a:gd name="T38" fmla="*/ 414 w 434"/>
                <a:gd name="T39" fmla="*/ 437 h 443"/>
                <a:gd name="T40" fmla="*/ 407 w 434"/>
                <a:gd name="T41" fmla="*/ 436 h 443"/>
                <a:gd name="T42" fmla="*/ 398 w 434"/>
                <a:gd name="T43" fmla="*/ 413 h 443"/>
                <a:gd name="T44" fmla="*/ 387 w 434"/>
                <a:gd name="T45" fmla="*/ 391 h 443"/>
                <a:gd name="T46" fmla="*/ 377 w 434"/>
                <a:gd name="T47" fmla="*/ 369 h 443"/>
                <a:gd name="T48" fmla="*/ 364 w 434"/>
                <a:gd name="T49" fmla="*/ 349 h 443"/>
                <a:gd name="T50" fmla="*/ 351 w 434"/>
                <a:gd name="T51" fmla="*/ 330 h 443"/>
                <a:gd name="T52" fmla="*/ 338 w 434"/>
                <a:gd name="T53" fmla="*/ 312 h 443"/>
                <a:gd name="T54" fmla="*/ 323 w 434"/>
                <a:gd name="T55" fmla="*/ 293 h 443"/>
                <a:gd name="T56" fmla="*/ 309 w 434"/>
                <a:gd name="T57" fmla="*/ 273 h 443"/>
                <a:gd name="T58" fmla="*/ 294 w 434"/>
                <a:gd name="T59" fmla="*/ 252 h 443"/>
                <a:gd name="T60" fmla="*/ 277 w 434"/>
                <a:gd name="T61" fmla="*/ 234 h 443"/>
                <a:gd name="T62" fmla="*/ 258 w 434"/>
                <a:gd name="T63" fmla="*/ 218 h 443"/>
                <a:gd name="T64" fmla="*/ 235 w 434"/>
                <a:gd name="T65" fmla="*/ 202 h 443"/>
                <a:gd name="T66" fmla="*/ 212 w 434"/>
                <a:gd name="T67" fmla="*/ 187 h 443"/>
                <a:gd name="T68" fmla="*/ 188 w 434"/>
                <a:gd name="T69" fmla="*/ 174 h 443"/>
                <a:gd name="T70" fmla="*/ 162 w 434"/>
                <a:gd name="T71" fmla="*/ 161 h 443"/>
                <a:gd name="T72" fmla="*/ 137 w 434"/>
                <a:gd name="T73" fmla="*/ 147 h 443"/>
                <a:gd name="T74" fmla="*/ 111 w 434"/>
                <a:gd name="T75" fmla="*/ 134 h 443"/>
                <a:gd name="T76" fmla="*/ 88 w 434"/>
                <a:gd name="T77" fmla="*/ 120 h 443"/>
                <a:gd name="T78" fmla="*/ 66 w 434"/>
                <a:gd name="T79" fmla="*/ 104 h 443"/>
                <a:gd name="T80" fmla="*/ 46 w 434"/>
                <a:gd name="T81" fmla="*/ 88 h 443"/>
                <a:gd name="T82" fmla="*/ 29 w 434"/>
                <a:gd name="T83" fmla="*/ 69 h 443"/>
                <a:gd name="T84" fmla="*/ 16 w 434"/>
                <a:gd name="T85" fmla="*/ 49 h 443"/>
                <a:gd name="T86" fmla="*/ 6 w 434"/>
                <a:gd name="T87" fmla="*/ 26 h 443"/>
                <a:gd name="T88" fmla="*/ 0 w 434"/>
                <a:gd name="T89" fmla="*/ 0 h 443"/>
                <a:gd name="T90" fmla="*/ 6 w 434"/>
                <a:gd name="T91" fmla="*/ 6 h 443"/>
                <a:gd name="T92" fmla="*/ 12 w 434"/>
                <a:gd name="T93" fmla="*/ 13 h 443"/>
                <a:gd name="T94" fmla="*/ 16 w 434"/>
                <a:gd name="T95" fmla="*/ 19 h 443"/>
                <a:gd name="T96" fmla="*/ 20 w 434"/>
                <a:gd name="T97" fmla="*/ 26 h 4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4"/>
                <a:gd name="T148" fmla="*/ 0 h 443"/>
                <a:gd name="T149" fmla="*/ 434 w 434"/>
                <a:gd name="T150" fmla="*/ 443 h 44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4" h="443">
                  <a:moveTo>
                    <a:pt x="20" y="26"/>
                  </a:moveTo>
                  <a:lnTo>
                    <a:pt x="43" y="46"/>
                  </a:lnTo>
                  <a:lnTo>
                    <a:pt x="66" y="65"/>
                  </a:lnTo>
                  <a:lnTo>
                    <a:pt x="89" y="81"/>
                  </a:lnTo>
                  <a:lnTo>
                    <a:pt x="114" y="97"/>
                  </a:lnTo>
                  <a:lnTo>
                    <a:pt x="138" y="111"/>
                  </a:lnTo>
                  <a:lnTo>
                    <a:pt x="163" y="125"/>
                  </a:lnTo>
                  <a:lnTo>
                    <a:pt x="186" y="141"/>
                  </a:lnTo>
                  <a:lnTo>
                    <a:pt x="211" y="159"/>
                  </a:lnTo>
                  <a:lnTo>
                    <a:pt x="251" y="185"/>
                  </a:lnTo>
                  <a:lnTo>
                    <a:pt x="287" y="215"/>
                  </a:lnTo>
                  <a:lnTo>
                    <a:pt x="319" y="245"/>
                  </a:lnTo>
                  <a:lnTo>
                    <a:pt x="346" y="280"/>
                  </a:lnTo>
                  <a:lnTo>
                    <a:pt x="371" y="316"/>
                  </a:lnTo>
                  <a:lnTo>
                    <a:pt x="394" y="356"/>
                  </a:lnTo>
                  <a:lnTo>
                    <a:pt x="414" y="398"/>
                  </a:lnTo>
                  <a:lnTo>
                    <a:pt x="434" y="443"/>
                  </a:lnTo>
                  <a:lnTo>
                    <a:pt x="429" y="441"/>
                  </a:lnTo>
                  <a:lnTo>
                    <a:pt x="421" y="439"/>
                  </a:lnTo>
                  <a:lnTo>
                    <a:pt x="414" y="437"/>
                  </a:lnTo>
                  <a:lnTo>
                    <a:pt x="407" y="436"/>
                  </a:lnTo>
                  <a:lnTo>
                    <a:pt x="398" y="413"/>
                  </a:lnTo>
                  <a:lnTo>
                    <a:pt x="387" y="391"/>
                  </a:lnTo>
                  <a:lnTo>
                    <a:pt x="377" y="369"/>
                  </a:lnTo>
                  <a:lnTo>
                    <a:pt x="364" y="349"/>
                  </a:lnTo>
                  <a:lnTo>
                    <a:pt x="351" y="330"/>
                  </a:lnTo>
                  <a:lnTo>
                    <a:pt x="338" y="312"/>
                  </a:lnTo>
                  <a:lnTo>
                    <a:pt x="323" y="293"/>
                  </a:lnTo>
                  <a:lnTo>
                    <a:pt x="309" y="273"/>
                  </a:lnTo>
                  <a:lnTo>
                    <a:pt x="294" y="252"/>
                  </a:lnTo>
                  <a:lnTo>
                    <a:pt x="277" y="234"/>
                  </a:lnTo>
                  <a:lnTo>
                    <a:pt x="258" y="218"/>
                  </a:lnTo>
                  <a:lnTo>
                    <a:pt x="235" y="202"/>
                  </a:lnTo>
                  <a:lnTo>
                    <a:pt x="212" y="187"/>
                  </a:lnTo>
                  <a:lnTo>
                    <a:pt x="188" y="174"/>
                  </a:lnTo>
                  <a:lnTo>
                    <a:pt x="162" y="161"/>
                  </a:lnTo>
                  <a:lnTo>
                    <a:pt x="137" y="147"/>
                  </a:lnTo>
                  <a:lnTo>
                    <a:pt x="111" y="134"/>
                  </a:lnTo>
                  <a:lnTo>
                    <a:pt x="88" y="120"/>
                  </a:lnTo>
                  <a:lnTo>
                    <a:pt x="66" y="104"/>
                  </a:lnTo>
                  <a:lnTo>
                    <a:pt x="46" y="88"/>
                  </a:lnTo>
                  <a:lnTo>
                    <a:pt x="29" y="69"/>
                  </a:lnTo>
                  <a:lnTo>
                    <a:pt x="16" y="49"/>
                  </a:lnTo>
                  <a:lnTo>
                    <a:pt x="6" y="26"/>
                  </a:lnTo>
                  <a:lnTo>
                    <a:pt x="0" y="0"/>
                  </a:lnTo>
                  <a:lnTo>
                    <a:pt x="6" y="6"/>
                  </a:lnTo>
                  <a:lnTo>
                    <a:pt x="12" y="13"/>
                  </a:lnTo>
                  <a:lnTo>
                    <a:pt x="16" y="19"/>
                  </a:lnTo>
                  <a:lnTo>
                    <a:pt x="20" y="26"/>
                  </a:lnTo>
                  <a:close/>
                </a:path>
              </a:pathLst>
            </a:custGeom>
            <a:solidFill>
              <a:srgbClr val="AFAFAF"/>
            </a:solidFill>
            <a:ln w="9525">
              <a:noFill/>
              <a:round/>
              <a:headEnd/>
              <a:tailEnd/>
            </a:ln>
          </p:spPr>
          <p:txBody>
            <a:bodyPr/>
            <a:lstStyle/>
            <a:p>
              <a:endParaRPr lang="en-GB"/>
            </a:p>
          </p:txBody>
        </p:sp>
        <p:sp>
          <p:nvSpPr>
            <p:cNvPr id="19479" name="Freeform 17"/>
            <p:cNvSpPr>
              <a:spLocks/>
            </p:cNvSpPr>
            <p:nvPr/>
          </p:nvSpPr>
          <p:spPr bwMode="auto">
            <a:xfrm>
              <a:off x="9017" y="11112"/>
              <a:ext cx="1014" cy="697"/>
            </a:xfrm>
            <a:custGeom>
              <a:avLst/>
              <a:gdLst>
                <a:gd name="T0" fmla="*/ 756 w 1014"/>
                <a:gd name="T1" fmla="*/ 104 h 697"/>
                <a:gd name="T2" fmla="*/ 785 w 1014"/>
                <a:gd name="T3" fmla="*/ 176 h 697"/>
                <a:gd name="T4" fmla="*/ 807 w 1014"/>
                <a:gd name="T5" fmla="*/ 153 h 697"/>
                <a:gd name="T6" fmla="*/ 834 w 1014"/>
                <a:gd name="T7" fmla="*/ 137 h 697"/>
                <a:gd name="T8" fmla="*/ 921 w 1014"/>
                <a:gd name="T9" fmla="*/ 123 h 697"/>
                <a:gd name="T10" fmla="*/ 993 w 1014"/>
                <a:gd name="T11" fmla="*/ 162 h 697"/>
                <a:gd name="T12" fmla="*/ 1014 w 1014"/>
                <a:gd name="T13" fmla="*/ 237 h 697"/>
                <a:gd name="T14" fmla="*/ 987 w 1014"/>
                <a:gd name="T15" fmla="*/ 312 h 697"/>
                <a:gd name="T16" fmla="*/ 912 w 1014"/>
                <a:gd name="T17" fmla="*/ 349 h 697"/>
                <a:gd name="T18" fmla="*/ 830 w 1014"/>
                <a:gd name="T19" fmla="*/ 336 h 697"/>
                <a:gd name="T20" fmla="*/ 796 w 1014"/>
                <a:gd name="T21" fmla="*/ 328 h 697"/>
                <a:gd name="T22" fmla="*/ 798 w 1014"/>
                <a:gd name="T23" fmla="*/ 411 h 697"/>
                <a:gd name="T24" fmla="*/ 822 w 1014"/>
                <a:gd name="T25" fmla="*/ 551 h 697"/>
                <a:gd name="T26" fmla="*/ 837 w 1014"/>
                <a:gd name="T27" fmla="*/ 618 h 697"/>
                <a:gd name="T28" fmla="*/ 827 w 1014"/>
                <a:gd name="T29" fmla="*/ 624 h 697"/>
                <a:gd name="T30" fmla="*/ 776 w 1014"/>
                <a:gd name="T31" fmla="*/ 642 h 697"/>
                <a:gd name="T32" fmla="*/ 726 w 1014"/>
                <a:gd name="T33" fmla="*/ 651 h 697"/>
                <a:gd name="T34" fmla="*/ 675 w 1014"/>
                <a:gd name="T35" fmla="*/ 654 h 697"/>
                <a:gd name="T36" fmla="*/ 623 w 1014"/>
                <a:gd name="T37" fmla="*/ 651 h 697"/>
                <a:gd name="T38" fmla="*/ 570 w 1014"/>
                <a:gd name="T39" fmla="*/ 648 h 697"/>
                <a:gd name="T40" fmla="*/ 504 w 1014"/>
                <a:gd name="T41" fmla="*/ 658 h 697"/>
                <a:gd name="T42" fmla="*/ 410 w 1014"/>
                <a:gd name="T43" fmla="*/ 690 h 697"/>
                <a:gd name="T44" fmla="*/ 332 w 1014"/>
                <a:gd name="T45" fmla="*/ 690 h 697"/>
                <a:gd name="T46" fmla="*/ 335 w 1014"/>
                <a:gd name="T47" fmla="*/ 606 h 697"/>
                <a:gd name="T48" fmla="*/ 297 w 1014"/>
                <a:gd name="T49" fmla="*/ 517 h 697"/>
                <a:gd name="T50" fmla="*/ 257 w 1014"/>
                <a:gd name="T51" fmla="*/ 476 h 697"/>
                <a:gd name="T52" fmla="*/ 239 w 1014"/>
                <a:gd name="T53" fmla="*/ 499 h 697"/>
                <a:gd name="T54" fmla="*/ 137 w 1014"/>
                <a:gd name="T55" fmla="*/ 563 h 697"/>
                <a:gd name="T56" fmla="*/ 58 w 1014"/>
                <a:gd name="T57" fmla="*/ 540 h 697"/>
                <a:gd name="T58" fmla="*/ 10 w 1014"/>
                <a:gd name="T59" fmla="*/ 468 h 697"/>
                <a:gd name="T60" fmla="*/ 3 w 1014"/>
                <a:gd name="T61" fmla="*/ 378 h 697"/>
                <a:gd name="T62" fmla="*/ 45 w 1014"/>
                <a:gd name="T63" fmla="*/ 307 h 697"/>
                <a:gd name="T64" fmla="*/ 113 w 1014"/>
                <a:gd name="T65" fmla="*/ 279 h 697"/>
                <a:gd name="T66" fmla="*/ 166 w 1014"/>
                <a:gd name="T67" fmla="*/ 289 h 697"/>
                <a:gd name="T68" fmla="*/ 218 w 1014"/>
                <a:gd name="T69" fmla="*/ 319 h 697"/>
                <a:gd name="T70" fmla="*/ 214 w 1014"/>
                <a:gd name="T71" fmla="*/ 269 h 697"/>
                <a:gd name="T72" fmla="*/ 170 w 1014"/>
                <a:gd name="T73" fmla="*/ 180 h 697"/>
                <a:gd name="T74" fmla="*/ 154 w 1014"/>
                <a:gd name="T75" fmla="*/ 129 h 697"/>
                <a:gd name="T76" fmla="*/ 198 w 1014"/>
                <a:gd name="T77" fmla="*/ 87 h 697"/>
                <a:gd name="T78" fmla="*/ 260 w 1014"/>
                <a:gd name="T79" fmla="*/ 58 h 697"/>
                <a:gd name="T80" fmla="*/ 332 w 1014"/>
                <a:gd name="T81" fmla="*/ 39 h 697"/>
                <a:gd name="T82" fmla="*/ 403 w 1014"/>
                <a:gd name="T83" fmla="*/ 32 h 697"/>
                <a:gd name="T84" fmla="*/ 462 w 1014"/>
                <a:gd name="T85" fmla="*/ 35 h 697"/>
                <a:gd name="T86" fmla="*/ 548 w 1014"/>
                <a:gd name="T87" fmla="*/ 25 h 697"/>
                <a:gd name="T88" fmla="*/ 629 w 1014"/>
                <a:gd name="T89" fmla="*/ 10 h 697"/>
                <a:gd name="T90" fmla="*/ 693 w 1014"/>
                <a:gd name="T91" fmla="*/ 2 h 697"/>
                <a:gd name="T92" fmla="*/ 721 w 1014"/>
                <a:gd name="T93" fmla="*/ 0 h 697"/>
                <a:gd name="T94" fmla="*/ 749 w 1014"/>
                <a:gd name="T95" fmla="*/ 3 h 6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14"/>
                <a:gd name="T145" fmla="*/ 0 h 697"/>
                <a:gd name="T146" fmla="*/ 1014 w 1014"/>
                <a:gd name="T147" fmla="*/ 697 h 69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14" h="697">
                  <a:moveTo>
                    <a:pt x="758" y="6"/>
                  </a:moveTo>
                  <a:lnTo>
                    <a:pt x="756" y="43"/>
                  </a:lnTo>
                  <a:lnTo>
                    <a:pt x="756" y="104"/>
                  </a:lnTo>
                  <a:lnTo>
                    <a:pt x="762" y="160"/>
                  </a:lnTo>
                  <a:lnTo>
                    <a:pt x="779" y="185"/>
                  </a:lnTo>
                  <a:lnTo>
                    <a:pt x="785" y="176"/>
                  </a:lnTo>
                  <a:lnTo>
                    <a:pt x="791" y="167"/>
                  </a:lnTo>
                  <a:lnTo>
                    <a:pt x="798" y="160"/>
                  </a:lnTo>
                  <a:lnTo>
                    <a:pt x="807" y="153"/>
                  </a:lnTo>
                  <a:lnTo>
                    <a:pt x="815" y="147"/>
                  </a:lnTo>
                  <a:lnTo>
                    <a:pt x="825" y="142"/>
                  </a:lnTo>
                  <a:lnTo>
                    <a:pt x="834" y="137"/>
                  </a:lnTo>
                  <a:lnTo>
                    <a:pt x="844" y="134"/>
                  </a:lnTo>
                  <a:lnTo>
                    <a:pt x="886" y="124"/>
                  </a:lnTo>
                  <a:lnTo>
                    <a:pt x="921" y="123"/>
                  </a:lnTo>
                  <a:lnTo>
                    <a:pt x="951" y="130"/>
                  </a:lnTo>
                  <a:lnTo>
                    <a:pt x="974" y="143"/>
                  </a:lnTo>
                  <a:lnTo>
                    <a:pt x="993" y="162"/>
                  </a:lnTo>
                  <a:lnTo>
                    <a:pt x="1006" y="185"/>
                  </a:lnTo>
                  <a:lnTo>
                    <a:pt x="1013" y="209"/>
                  </a:lnTo>
                  <a:lnTo>
                    <a:pt x="1014" y="237"/>
                  </a:lnTo>
                  <a:lnTo>
                    <a:pt x="1010" y="263"/>
                  </a:lnTo>
                  <a:lnTo>
                    <a:pt x="1001" y="289"/>
                  </a:lnTo>
                  <a:lnTo>
                    <a:pt x="987" y="312"/>
                  </a:lnTo>
                  <a:lnTo>
                    <a:pt x="967" y="329"/>
                  </a:lnTo>
                  <a:lnTo>
                    <a:pt x="942" y="344"/>
                  </a:lnTo>
                  <a:lnTo>
                    <a:pt x="912" y="349"/>
                  </a:lnTo>
                  <a:lnTo>
                    <a:pt x="877" y="348"/>
                  </a:lnTo>
                  <a:lnTo>
                    <a:pt x="837" y="338"/>
                  </a:lnTo>
                  <a:lnTo>
                    <a:pt x="830" y="336"/>
                  </a:lnTo>
                  <a:lnTo>
                    <a:pt x="818" y="332"/>
                  </a:lnTo>
                  <a:lnTo>
                    <a:pt x="805" y="328"/>
                  </a:lnTo>
                  <a:lnTo>
                    <a:pt x="796" y="328"/>
                  </a:lnTo>
                  <a:lnTo>
                    <a:pt x="792" y="342"/>
                  </a:lnTo>
                  <a:lnTo>
                    <a:pt x="794" y="371"/>
                  </a:lnTo>
                  <a:lnTo>
                    <a:pt x="798" y="411"/>
                  </a:lnTo>
                  <a:lnTo>
                    <a:pt x="805" y="458"/>
                  </a:lnTo>
                  <a:lnTo>
                    <a:pt x="814" y="507"/>
                  </a:lnTo>
                  <a:lnTo>
                    <a:pt x="822" y="551"/>
                  </a:lnTo>
                  <a:lnTo>
                    <a:pt x="831" y="589"/>
                  </a:lnTo>
                  <a:lnTo>
                    <a:pt x="837" y="613"/>
                  </a:lnTo>
                  <a:lnTo>
                    <a:pt x="837" y="618"/>
                  </a:lnTo>
                  <a:lnTo>
                    <a:pt x="834" y="621"/>
                  </a:lnTo>
                  <a:lnTo>
                    <a:pt x="831" y="622"/>
                  </a:lnTo>
                  <a:lnTo>
                    <a:pt x="827" y="624"/>
                  </a:lnTo>
                  <a:lnTo>
                    <a:pt x="809" y="631"/>
                  </a:lnTo>
                  <a:lnTo>
                    <a:pt x="794" y="638"/>
                  </a:lnTo>
                  <a:lnTo>
                    <a:pt x="776" y="642"/>
                  </a:lnTo>
                  <a:lnTo>
                    <a:pt x="759" y="647"/>
                  </a:lnTo>
                  <a:lnTo>
                    <a:pt x="743" y="650"/>
                  </a:lnTo>
                  <a:lnTo>
                    <a:pt x="726" y="651"/>
                  </a:lnTo>
                  <a:lnTo>
                    <a:pt x="708" y="652"/>
                  </a:lnTo>
                  <a:lnTo>
                    <a:pt x="693" y="654"/>
                  </a:lnTo>
                  <a:lnTo>
                    <a:pt x="675" y="654"/>
                  </a:lnTo>
                  <a:lnTo>
                    <a:pt x="658" y="652"/>
                  </a:lnTo>
                  <a:lnTo>
                    <a:pt x="641" y="652"/>
                  </a:lnTo>
                  <a:lnTo>
                    <a:pt x="623" y="651"/>
                  </a:lnTo>
                  <a:lnTo>
                    <a:pt x="606" y="650"/>
                  </a:lnTo>
                  <a:lnTo>
                    <a:pt x="589" y="648"/>
                  </a:lnTo>
                  <a:lnTo>
                    <a:pt x="570" y="648"/>
                  </a:lnTo>
                  <a:lnTo>
                    <a:pt x="553" y="647"/>
                  </a:lnTo>
                  <a:lnTo>
                    <a:pt x="531" y="651"/>
                  </a:lnTo>
                  <a:lnTo>
                    <a:pt x="504" y="658"/>
                  </a:lnTo>
                  <a:lnTo>
                    <a:pt x="473" y="670"/>
                  </a:lnTo>
                  <a:lnTo>
                    <a:pt x="442" y="681"/>
                  </a:lnTo>
                  <a:lnTo>
                    <a:pt x="410" y="690"/>
                  </a:lnTo>
                  <a:lnTo>
                    <a:pt x="379" y="696"/>
                  </a:lnTo>
                  <a:lnTo>
                    <a:pt x="353" y="697"/>
                  </a:lnTo>
                  <a:lnTo>
                    <a:pt x="332" y="690"/>
                  </a:lnTo>
                  <a:lnTo>
                    <a:pt x="339" y="665"/>
                  </a:lnTo>
                  <a:lnTo>
                    <a:pt x="339" y="637"/>
                  </a:lnTo>
                  <a:lnTo>
                    <a:pt x="335" y="606"/>
                  </a:lnTo>
                  <a:lnTo>
                    <a:pt x="325" y="576"/>
                  </a:lnTo>
                  <a:lnTo>
                    <a:pt x="312" y="546"/>
                  </a:lnTo>
                  <a:lnTo>
                    <a:pt x="297" y="517"/>
                  </a:lnTo>
                  <a:lnTo>
                    <a:pt x="281" y="492"/>
                  </a:lnTo>
                  <a:lnTo>
                    <a:pt x="267" y="472"/>
                  </a:lnTo>
                  <a:lnTo>
                    <a:pt x="257" y="476"/>
                  </a:lnTo>
                  <a:lnTo>
                    <a:pt x="251" y="484"/>
                  </a:lnTo>
                  <a:lnTo>
                    <a:pt x="245" y="492"/>
                  </a:lnTo>
                  <a:lnTo>
                    <a:pt x="239" y="499"/>
                  </a:lnTo>
                  <a:lnTo>
                    <a:pt x="203" y="533"/>
                  </a:lnTo>
                  <a:lnTo>
                    <a:pt x="169" y="553"/>
                  </a:lnTo>
                  <a:lnTo>
                    <a:pt x="137" y="563"/>
                  </a:lnTo>
                  <a:lnTo>
                    <a:pt x="107" y="563"/>
                  </a:lnTo>
                  <a:lnTo>
                    <a:pt x="81" y="556"/>
                  </a:lnTo>
                  <a:lnTo>
                    <a:pt x="58" y="540"/>
                  </a:lnTo>
                  <a:lnTo>
                    <a:pt x="37" y="520"/>
                  </a:lnTo>
                  <a:lnTo>
                    <a:pt x="22" y="495"/>
                  </a:lnTo>
                  <a:lnTo>
                    <a:pt x="10" y="468"/>
                  </a:lnTo>
                  <a:lnTo>
                    <a:pt x="3" y="437"/>
                  </a:lnTo>
                  <a:lnTo>
                    <a:pt x="0" y="407"/>
                  </a:lnTo>
                  <a:lnTo>
                    <a:pt x="3" y="378"/>
                  </a:lnTo>
                  <a:lnTo>
                    <a:pt x="10" y="351"/>
                  </a:lnTo>
                  <a:lnTo>
                    <a:pt x="24" y="326"/>
                  </a:lnTo>
                  <a:lnTo>
                    <a:pt x="45" y="307"/>
                  </a:lnTo>
                  <a:lnTo>
                    <a:pt x="71" y="294"/>
                  </a:lnTo>
                  <a:lnTo>
                    <a:pt x="92" y="283"/>
                  </a:lnTo>
                  <a:lnTo>
                    <a:pt x="113" y="279"/>
                  </a:lnTo>
                  <a:lnTo>
                    <a:pt x="131" y="279"/>
                  </a:lnTo>
                  <a:lnTo>
                    <a:pt x="149" y="283"/>
                  </a:lnTo>
                  <a:lnTo>
                    <a:pt x="166" y="289"/>
                  </a:lnTo>
                  <a:lnTo>
                    <a:pt x="183" y="299"/>
                  </a:lnTo>
                  <a:lnTo>
                    <a:pt x="201" y="309"/>
                  </a:lnTo>
                  <a:lnTo>
                    <a:pt x="218" y="319"/>
                  </a:lnTo>
                  <a:lnTo>
                    <a:pt x="224" y="312"/>
                  </a:lnTo>
                  <a:lnTo>
                    <a:pt x="222" y="294"/>
                  </a:lnTo>
                  <a:lnTo>
                    <a:pt x="214" y="269"/>
                  </a:lnTo>
                  <a:lnTo>
                    <a:pt x="201" y="240"/>
                  </a:lnTo>
                  <a:lnTo>
                    <a:pt x="185" y="209"/>
                  </a:lnTo>
                  <a:lnTo>
                    <a:pt x="170" y="180"/>
                  </a:lnTo>
                  <a:lnTo>
                    <a:pt x="156" y="159"/>
                  </a:lnTo>
                  <a:lnTo>
                    <a:pt x="147" y="146"/>
                  </a:lnTo>
                  <a:lnTo>
                    <a:pt x="154" y="129"/>
                  </a:lnTo>
                  <a:lnTo>
                    <a:pt x="166" y="114"/>
                  </a:lnTo>
                  <a:lnTo>
                    <a:pt x="180" y="100"/>
                  </a:lnTo>
                  <a:lnTo>
                    <a:pt x="198" y="87"/>
                  </a:lnTo>
                  <a:lnTo>
                    <a:pt x="216" y="77"/>
                  </a:lnTo>
                  <a:lnTo>
                    <a:pt x="238" y="66"/>
                  </a:lnTo>
                  <a:lnTo>
                    <a:pt x="260" y="58"/>
                  </a:lnTo>
                  <a:lnTo>
                    <a:pt x="284" y="49"/>
                  </a:lnTo>
                  <a:lnTo>
                    <a:pt x="309" y="43"/>
                  </a:lnTo>
                  <a:lnTo>
                    <a:pt x="332" y="39"/>
                  </a:lnTo>
                  <a:lnTo>
                    <a:pt x="356" y="35"/>
                  </a:lnTo>
                  <a:lnTo>
                    <a:pt x="381" y="32"/>
                  </a:lnTo>
                  <a:lnTo>
                    <a:pt x="403" y="32"/>
                  </a:lnTo>
                  <a:lnTo>
                    <a:pt x="424" y="32"/>
                  </a:lnTo>
                  <a:lnTo>
                    <a:pt x="444" y="32"/>
                  </a:lnTo>
                  <a:lnTo>
                    <a:pt x="462" y="35"/>
                  </a:lnTo>
                  <a:lnTo>
                    <a:pt x="492" y="33"/>
                  </a:lnTo>
                  <a:lnTo>
                    <a:pt x="521" y="29"/>
                  </a:lnTo>
                  <a:lnTo>
                    <a:pt x="548" y="25"/>
                  </a:lnTo>
                  <a:lnTo>
                    <a:pt x="576" y="20"/>
                  </a:lnTo>
                  <a:lnTo>
                    <a:pt x="602" y="16"/>
                  </a:lnTo>
                  <a:lnTo>
                    <a:pt x="629" y="10"/>
                  </a:lnTo>
                  <a:lnTo>
                    <a:pt x="657" y="6"/>
                  </a:lnTo>
                  <a:lnTo>
                    <a:pt x="684" y="3"/>
                  </a:lnTo>
                  <a:lnTo>
                    <a:pt x="693" y="2"/>
                  </a:lnTo>
                  <a:lnTo>
                    <a:pt x="701" y="2"/>
                  </a:lnTo>
                  <a:lnTo>
                    <a:pt x="711" y="0"/>
                  </a:lnTo>
                  <a:lnTo>
                    <a:pt x="721" y="0"/>
                  </a:lnTo>
                  <a:lnTo>
                    <a:pt x="730" y="2"/>
                  </a:lnTo>
                  <a:lnTo>
                    <a:pt x="740" y="2"/>
                  </a:lnTo>
                  <a:lnTo>
                    <a:pt x="749" y="3"/>
                  </a:lnTo>
                  <a:lnTo>
                    <a:pt x="758" y="6"/>
                  </a:lnTo>
                  <a:close/>
                </a:path>
              </a:pathLst>
            </a:custGeom>
            <a:solidFill>
              <a:srgbClr val="FF1900"/>
            </a:solidFill>
            <a:ln w="9525">
              <a:noFill/>
              <a:round/>
              <a:headEnd/>
              <a:tailEnd/>
            </a:ln>
          </p:spPr>
          <p:txBody>
            <a:bodyPr/>
            <a:lstStyle/>
            <a:p>
              <a:endParaRPr lang="en-GB"/>
            </a:p>
          </p:txBody>
        </p:sp>
        <p:sp>
          <p:nvSpPr>
            <p:cNvPr id="19480" name="Freeform 18"/>
            <p:cNvSpPr>
              <a:spLocks/>
            </p:cNvSpPr>
            <p:nvPr/>
          </p:nvSpPr>
          <p:spPr bwMode="auto">
            <a:xfrm>
              <a:off x="9788" y="11126"/>
              <a:ext cx="37" cy="143"/>
            </a:xfrm>
            <a:custGeom>
              <a:avLst/>
              <a:gdLst>
                <a:gd name="T0" fmla="*/ 24 w 37"/>
                <a:gd name="T1" fmla="*/ 26 h 143"/>
                <a:gd name="T2" fmla="*/ 23 w 37"/>
                <a:gd name="T3" fmla="*/ 50 h 143"/>
                <a:gd name="T4" fmla="*/ 25 w 37"/>
                <a:gd name="T5" fmla="*/ 73 h 143"/>
                <a:gd name="T6" fmla="*/ 30 w 37"/>
                <a:gd name="T7" fmla="*/ 94 h 143"/>
                <a:gd name="T8" fmla="*/ 34 w 37"/>
                <a:gd name="T9" fmla="*/ 117 h 143"/>
                <a:gd name="T10" fmla="*/ 37 w 37"/>
                <a:gd name="T11" fmla="*/ 120 h 143"/>
                <a:gd name="T12" fmla="*/ 10 w 37"/>
                <a:gd name="T13" fmla="*/ 143 h 143"/>
                <a:gd name="T14" fmla="*/ 8 w 37"/>
                <a:gd name="T15" fmla="*/ 142 h 143"/>
                <a:gd name="T16" fmla="*/ 8 w 37"/>
                <a:gd name="T17" fmla="*/ 139 h 143"/>
                <a:gd name="T18" fmla="*/ 7 w 37"/>
                <a:gd name="T19" fmla="*/ 136 h 143"/>
                <a:gd name="T20" fmla="*/ 5 w 37"/>
                <a:gd name="T21" fmla="*/ 133 h 143"/>
                <a:gd name="T22" fmla="*/ 2 w 37"/>
                <a:gd name="T23" fmla="*/ 116 h 143"/>
                <a:gd name="T24" fmla="*/ 1 w 37"/>
                <a:gd name="T25" fmla="*/ 97 h 143"/>
                <a:gd name="T26" fmla="*/ 1 w 37"/>
                <a:gd name="T27" fmla="*/ 78 h 143"/>
                <a:gd name="T28" fmla="*/ 0 w 37"/>
                <a:gd name="T29" fmla="*/ 61 h 143"/>
                <a:gd name="T30" fmla="*/ 1 w 37"/>
                <a:gd name="T31" fmla="*/ 45 h 143"/>
                <a:gd name="T32" fmla="*/ 1 w 37"/>
                <a:gd name="T33" fmla="*/ 31 h 143"/>
                <a:gd name="T34" fmla="*/ 2 w 37"/>
                <a:gd name="T35" fmla="*/ 15 h 143"/>
                <a:gd name="T36" fmla="*/ 5 w 37"/>
                <a:gd name="T37" fmla="*/ 0 h 143"/>
                <a:gd name="T38" fmla="*/ 11 w 37"/>
                <a:gd name="T39" fmla="*/ 6 h 143"/>
                <a:gd name="T40" fmla="*/ 15 w 37"/>
                <a:gd name="T41" fmla="*/ 13 h 143"/>
                <a:gd name="T42" fmla="*/ 20 w 37"/>
                <a:gd name="T43" fmla="*/ 21 h 143"/>
                <a:gd name="T44" fmla="*/ 24 w 37"/>
                <a:gd name="T45" fmla="*/ 26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
                <a:gd name="T70" fmla="*/ 0 h 143"/>
                <a:gd name="T71" fmla="*/ 37 w 37"/>
                <a:gd name="T72" fmla="*/ 143 h 1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 h="143">
                  <a:moveTo>
                    <a:pt x="24" y="26"/>
                  </a:moveTo>
                  <a:lnTo>
                    <a:pt x="23" y="50"/>
                  </a:lnTo>
                  <a:lnTo>
                    <a:pt x="25" y="73"/>
                  </a:lnTo>
                  <a:lnTo>
                    <a:pt x="30" y="94"/>
                  </a:lnTo>
                  <a:lnTo>
                    <a:pt x="34" y="117"/>
                  </a:lnTo>
                  <a:lnTo>
                    <a:pt x="37" y="120"/>
                  </a:lnTo>
                  <a:lnTo>
                    <a:pt x="10" y="143"/>
                  </a:lnTo>
                  <a:lnTo>
                    <a:pt x="8" y="142"/>
                  </a:lnTo>
                  <a:lnTo>
                    <a:pt x="8" y="139"/>
                  </a:lnTo>
                  <a:lnTo>
                    <a:pt x="7" y="136"/>
                  </a:lnTo>
                  <a:lnTo>
                    <a:pt x="5" y="133"/>
                  </a:lnTo>
                  <a:lnTo>
                    <a:pt x="2" y="116"/>
                  </a:lnTo>
                  <a:lnTo>
                    <a:pt x="1" y="97"/>
                  </a:lnTo>
                  <a:lnTo>
                    <a:pt x="1" y="78"/>
                  </a:lnTo>
                  <a:lnTo>
                    <a:pt x="0" y="61"/>
                  </a:lnTo>
                  <a:lnTo>
                    <a:pt x="1" y="45"/>
                  </a:lnTo>
                  <a:lnTo>
                    <a:pt x="1" y="31"/>
                  </a:lnTo>
                  <a:lnTo>
                    <a:pt x="2" y="15"/>
                  </a:lnTo>
                  <a:lnTo>
                    <a:pt x="5" y="0"/>
                  </a:lnTo>
                  <a:lnTo>
                    <a:pt x="11" y="6"/>
                  </a:lnTo>
                  <a:lnTo>
                    <a:pt x="15" y="13"/>
                  </a:lnTo>
                  <a:lnTo>
                    <a:pt x="20" y="21"/>
                  </a:lnTo>
                  <a:lnTo>
                    <a:pt x="24" y="26"/>
                  </a:lnTo>
                  <a:close/>
                </a:path>
              </a:pathLst>
            </a:custGeom>
            <a:solidFill>
              <a:srgbClr val="7F7F7F"/>
            </a:solidFill>
            <a:ln w="9525">
              <a:noFill/>
              <a:round/>
              <a:headEnd/>
              <a:tailEnd/>
            </a:ln>
          </p:spPr>
          <p:txBody>
            <a:bodyPr/>
            <a:lstStyle/>
            <a:p>
              <a:endParaRPr lang="en-GB"/>
            </a:p>
          </p:txBody>
        </p:sp>
        <p:sp>
          <p:nvSpPr>
            <p:cNvPr id="19481" name="Freeform 19"/>
            <p:cNvSpPr>
              <a:spLocks/>
            </p:cNvSpPr>
            <p:nvPr/>
          </p:nvSpPr>
          <p:spPr bwMode="auto">
            <a:xfrm>
              <a:off x="9121" y="11150"/>
              <a:ext cx="140" cy="127"/>
            </a:xfrm>
            <a:custGeom>
              <a:avLst/>
              <a:gdLst>
                <a:gd name="T0" fmla="*/ 140 w 140"/>
                <a:gd name="T1" fmla="*/ 1 h 127"/>
                <a:gd name="T2" fmla="*/ 123 w 140"/>
                <a:gd name="T3" fmla="*/ 8 h 127"/>
                <a:gd name="T4" fmla="*/ 105 w 140"/>
                <a:gd name="T5" fmla="*/ 17 h 127"/>
                <a:gd name="T6" fmla="*/ 88 w 140"/>
                <a:gd name="T7" fmla="*/ 28 h 127"/>
                <a:gd name="T8" fmla="*/ 71 w 140"/>
                <a:gd name="T9" fmla="*/ 41 h 127"/>
                <a:gd name="T10" fmla="*/ 56 w 140"/>
                <a:gd name="T11" fmla="*/ 56 h 127"/>
                <a:gd name="T12" fmla="*/ 42 w 140"/>
                <a:gd name="T13" fmla="*/ 72 h 127"/>
                <a:gd name="T14" fmla="*/ 30 w 140"/>
                <a:gd name="T15" fmla="*/ 89 h 127"/>
                <a:gd name="T16" fmla="*/ 23 w 140"/>
                <a:gd name="T17" fmla="*/ 106 h 127"/>
                <a:gd name="T18" fmla="*/ 23 w 140"/>
                <a:gd name="T19" fmla="*/ 116 h 127"/>
                <a:gd name="T20" fmla="*/ 23 w 140"/>
                <a:gd name="T21" fmla="*/ 121 h 127"/>
                <a:gd name="T22" fmla="*/ 17 w 140"/>
                <a:gd name="T23" fmla="*/ 124 h 127"/>
                <a:gd name="T24" fmla="*/ 3 w 140"/>
                <a:gd name="T25" fmla="*/ 127 h 127"/>
                <a:gd name="T26" fmla="*/ 0 w 140"/>
                <a:gd name="T27" fmla="*/ 101 h 127"/>
                <a:gd name="T28" fmla="*/ 6 w 140"/>
                <a:gd name="T29" fmla="*/ 79 h 127"/>
                <a:gd name="T30" fmla="*/ 19 w 140"/>
                <a:gd name="T31" fmla="*/ 60 h 127"/>
                <a:gd name="T32" fmla="*/ 36 w 140"/>
                <a:gd name="T33" fmla="*/ 44 h 127"/>
                <a:gd name="T34" fmla="*/ 56 w 140"/>
                <a:gd name="T35" fmla="*/ 31 h 127"/>
                <a:gd name="T36" fmla="*/ 79 w 140"/>
                <a:gd name="T37" fmla="*/ 20 h 127"/>
                <a:gd name="T38" fmla="*/ 102 w 140"/>
                <a:gd name="T39" fmla="*/ 10 h 127"/>
                <a:gd name="T40" fmla="*/ 123 w 140"/>
                <a:gd name="T41" fmla="*/ 2 h 127"/>
                <a:gd name="T42" fmla="*/ 127 w 140"/>
                <a:gd name="T43" fmla="*/ 1 h 127"/>
                <a:gd name="T44" fmla="*/ 131 w 140"/>
                <a:gd name="T45" fmla="*/ 0 h 127"/>
                <a:gd name="T46" fmla="*/ 135 w 140"/>
                <a:gd name="T47" fmla="*/ 0 h 127"/>
                <a:gd name="T48" fmla="*/ 140 w 140"/>
                <a:gd name="T49" fmla="*/ 1 h 12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0"/>
                <a:gd name="T76" fmla="*/ 0 h 127"/>
                <a:gd name="T77" fmla="*/ 140 w 140"/>
                <a:gd name="T78" fmla="*/ 127 h 12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0" h="127">
                  <a:moveTo>
                    <a:pt x="140" y="1"/>
                  </a:moveTo>
                  <a:lnTo>
                    <a:pt x="123" y="8"/>
                  </a:lnTo>
                  <a:lnTo>
                    <a:pt x="105" y="17"/>
                  </a:lnTo>
                  <a:lnTo>
                    <a:pt x="88" y="28"/>
                  </a:lnTo>
                  <a:lnTo>
                    <a:pt x="71" y="41"/>
                  </a:lnTo>
                  <a:lnTo>
                    <a:pt x="56" y="56"/>
                  </a:lnTo>
                  <a:lnTo>
                    <a:pt x="42" y="72"/>
                  </a:lnTo>
                  <a:lnTo>
                    <a:pt x="30" y="89"/>
                  </a:lnTo>
                  <a:lnTo>
                    <a:pt x="23" y="106"/>
                  </a:lnTo>
                  <a:lnTo>
                    <a:pt x="23" y="116"/>
                  </a:lnTo>
                  <a:lnTo>
                    <a:pt x="23" y="121"/>
                  </a:lnTo>
                  <a:lnTo>
                    <a:pt x="17" y="124"/>
                  </a:lnTo>
                  <a:lnTo>
                    <a:pt x="3" y="127"/>
                  </a:lnTo>
                  <a:lnTo>
                    <a:pt x="0" y="101"/>
                  </a:lnTo>
                  <a:lnTo>
                    <a:pt x="6" y="79"/>
                  </a:lnTo>
                  <a:lnTo>
                    <a:pt x="19" y="60"/>
                  </a:lnTo>
                  <a:lnTo>
                    <a:pt x="36" y="44"/>
                  </a:lnTo>
                  <a:lnTo>
                    <a:pt x="56" y="31"/>
                  </a:lnTo>
                  <a:lnTo>
                    <a:pt x="79" y="20"/>
                  </a:lnTo>
                  <a:lnTo>
                    <a:pt x="102" y="10"/>
                  </a:lnTo>
                  <a:lnTo>
                    <a:pt x="123" y="2"/>
                  </a:lnTo>
                  <a:lnTo>
                    <a:pt x="127" y="1"/>
                  </a:lnTo>
                  <a:lnTo>
                    <a:pt x="131" y="0"/>
                  </a:lnTo>
                  <a:lnTo>
                    <a:pt x="135" y="0"/>
                  </a:lnTo>
                  <a:lnTo>
                    <a:pt x="140" y="1"/>
                  </a:lnTo>
                  <a:close/>
                </a:path>
              </a:pathLst>
            </a:custGeom>
            <a:solidFill>
              <a:srgbClr val="757575"/>
            </a:solidFill>
            <a:ln w="9525">
              <a:noFill/>
              <a:round/>
              <a:headEnd/>
              <a:tailEnd/>
            </a:ln>
          </p:spPr>
          <p:txBody>
            <a:bodyPr/>
            <a:lstStyle/>
            <a:p>
              <a:endParaRPr lang="en-GB"/>
            </a:p>
          </p:txBody>
        </p:sp>
        <p:sp>
          <p:nvSpPr>
            <p:cNvPr id="19482" name="Freeform 20"/>
            <p:cNvSpPr>
              <a:spLocks/>
            </p:cNvSpPr>
            <p:nvPr/>
          </p:nvSpPr>
          <p:spPr bwMode="auto">
            <a:xfrm>
              <a:off x="9010" y="11163"/>
              <a:ext cx="91" cy="106"/>
            </a:xfrm>
            <a:custGeom>
              <a:avLst/>
              <a:gdLst>
                <a:gd name="T0" fmla="*/ 59 w 91"/>
                <a:gd name="T1" fmla="*/ 69 h 106"/>
                <a:gd name="T2" fmla="*/ 65 w 91"/>
                <a:gd name="T3" fmla="*/ 73 h 106"/>
                <a:gd name="T4" fmla="*/ 72 w 91"/>
                <a:gd name="T5" fmla="*/ 76 h 106"/>
                <a:gd name="T6" fmla="*/ 78 w 91"/>
                <a:gd name="T7" fmla="*/ 78 h 106"/>
                <a:gd name="T8" fmla="*/ 85 w 91"/>
                <a:gd name="T9" fmla="*/ 80 h 106"/>
                <a:gd name="T10" fmla="*/ 89 w 91"/>
                <a:gd name="T11" fmla="*/ 85 h 106"/>
                <a:gd name="T12" fmla="*/ 91 w 91"/>
                <a:gd name="T13" fmla="*/ 91 h 106"/>
                <a:gd name="T14" fmla="*/ 91 w 91"/>
                <a:gd name="T15" fmla="*/ 99 h 106"/>
                <a:gd name="T16" fmla="*/ 91 w 91"/>
                <a:gd name="T17" fmla="*/ 106 h 106"/>
                <a:gd name="T18" fmla="*/ 82 w 91"/>
                <a:gd name="T19" fmla="*/ 103 h 106"/>
                <a:gd name="T20" fmla="*/ 72 w 91"/>
                <a:gd name="T21" fmla="*/ 98 h 106"/>
                <a:gd name="T22" fmla="*/ 63 w 91"/>
                <a:gd name="T23" fmla="*/ 93 h 106"/>
                <a:gd name="T24" fmla="*/ 53 w 91"/>
                <a:gd name="T25" fmla="*/ 91 h 106"/>
                <a:gd name="T26" fmla="*/ 43 w 91"/>
                <a:gd name="T27" fmla="*/ 80 h 106"/>
                <a:gd name="T28" fmla="*/ 34 w 91"/>
                <a:gd name="T29" fmla="*/ 69 h 106"/>
                <a:gd name="T30" fmla="*/ 27 w 91"/>
                <a:gd name="T31" fmla="*/ 56 h 106"/>
                <a:gd name="T32" fmla="*/ 20 w 91"/>
                <a:gd name="T33" fmla="*/ 43 h 106"/>
                <a:gd name="T34" fmla="*/ 14 w 91"/>
                <a:gd name="T35" fmla="*/ 31 h 106"/>
                <a:gd name="T36" fmla="*/ 8 w 91"/>
                <a:gd name="T37" fmla="*/ 21 h 106"/>
                <a:gd name="T38" fmla="*/ 4 w 91"/>
                <a:gd name="T39" fmla="*/ 10 h 106"/>
                <a:gd name="T40" fmla="*/ 0 w 91"/>
                <a:gd name="T41" fmla="*/ 0 h 106"/>
                <a:gd name="T42" fmla="*/ 7 w 91"/>
                <a:gd name="T43" fmla="*/ 8 h 106"/>
                <a:gd name="T44" fmla="*/ 14 w 91"/>
                <a:gd name="T45" fmla="*/ 17 h 106"/>
                <a:gd name="T46" fmla="*/ 21 w 91"/>
                <a:gd name="T47" fmla="*/ 26 h 106"/>
                <a:gd name="T48" fmla="*/ 29 w 91"/>
                <a:gd name="T49" fmla="*/ 34 h 106"/>
                <a:gd name="T50" fmla="*/ 36 w 91"/>
                <a:gd name="T51" fmla="*/ 43 h 106"/>
                <a:gd name="T52" fmla="*/ 44 w 91"/>
                <a:gd name="T53" fmla="*/ 52 h 106"/>
                <a:gd name="T54" fmla="*/ 52 w 91"/>
                <a:gd name="T55" fmla="*/ 60 h 106"/>
                <a:gd name="T56" fmla="*/ 59 w 91"/>
                <a:gd name="T57" fmla="*/ 69 h 1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1"/>
                <a:gd name="T88" fmla="*/ 0 h 106"/>
                <a:gd name="T89" fmla="*/ 91 w 91"/>
                <a:gd name="T90" fmla="*/ 106 h 10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1" h="106">
                  <a:moveTo>
                    <a:pt x="59" y="69"/>
                  </a:moveTo>
                  <a:lnTo>
                    <a:pt x="65" y="73"/>
                  </a:lnTo>
                  <a:lnTo>
                    <a:pt x="72" y="76"/>
                  </a:lnTo>
                  <a:lnTo>
                    <a:pt x="78" y="78"/>
                  </a:lnTo>
                  <a:lnTo>
                    <a:pt x="85" y="80"/>
                  </a:lnTo>
                  <a:lnTo>
                    <a:pt x="89" y="85"/>
                  </a:lnTo>
                  <a:lnTo>
                    <a:pt x="91" y="91"/>
                  </a:lnTo>
                  <a:lnTo>
                    <a:pt x="91" y="99"/>
                  </a:lnTo>
                  <a:lnTo>
                    <a:pt x="91" y="106"/>
                  </a:lnTo>
                  <a:lnTo>
                    <a:pt x="82" y="103"/>
                  </a:lnTo>
                  <a:lnTo>
                    <a:pt x="72" y="98"/>
                  </a:lnTo>
                  <a:lnTo>
                    <a:pt x="63" y="93"/>
                  </a:lnTo>
                  <a:lnTo>
                    <a:pt x="53" y="91"/>
                  </a:lnTo>
                  <a:lnTo>
                    <a:pt x="43" y="80"/>
                  </a:lnTo>
                  <a:lnTo>
                    <a:pt x="34" y="69"/>
                  </a:lnTo>
                  <a:lnTo>
                    <a:pt x="27" y="56"/>
                  </a:lnTo>
                  <a:lnTo>
                    <a:pt x="20" y="43"/>
                  </a:lnTo>
                  <a:lnTo>
                    <a:pt x="14" y="31"/>
                  </a:lnTo>
                  <a:lnTo>
                    <a:pt x="8" y="21"/>
                  </a:lnTo>
                  <a:lnTo>
                    <a:pt x="4" y="10"/>
                  </a:lnTo>
                  <a:lnTo>
                    <a:pt x="0" y="0"/>
                  </a:lnTo>
                  <a:lnTo>
                    <a:pt x="7" y="8"/>
                  </a:lnTo>
                  <a:lnTo>
                    <a:pt x="14" y="17"/>
                  </a:lnTo>
                  <a:lnTo>
                    <a:pt x="21" y="26"/>
                  </a:lnTo>
                  <a:lnTo>
                    <a:pt x="29" y="34"/>
                  </a:lnTo>
                  <a:lnTo>
                    <a:pt x="36" y="43"/>
                  </a:lnTo>
                  <a:lnTo>
                    <a:pt x="44" y="52"/>
                  </a:lnTo>
                  <a:lnTo>
                    <a:pt x="52" y="60"/>
                  </a:lnTo>
                  <a:lnTo>
                    <a:pt x="59" y="69"/>
                  </a:lnTo>
                  <a:close/>
                </a:path>
              </a:pathLst>
            </a:custGeom>
            <a:solidFill>
              <a:srgbClr val="AFAFAF"/>
            </a:solidFill>
            <a:ln w="9525">
              <a:noFill/>
              <a:round/>
              <a:headEnd/>
              <a:tailEnd/>
            </a:ln>
          </p:spPr>
          <p:txBody>
            <a:bodyPr/>
            <a:lstStyle/>
            <a:p>
              <a:endParaRPr lang="en-GB"/>
            </a:p>
          </p:txBody>
        </p:sp>
        <p:sp>
          <p:nvSpPr>
            <p:cNvPr id="19483" name="Freeform 21"/>
            <p:cNvSpPr>
              <a:spLocks/>
            </p:cNvSpPr>
            <p:nvPr/>
          </p:nvSpPr>
          <p:spPr bwMode="auto">
            <a:xfrm>
              <a:off x="8497" y="11294"/>
              <a:ext cx="573" cy="221"/>
            </a:xfrm>
            <a:custGeom>
              <a:avLst/>
              <a:gdLst>
                <a:gd name="T0" fmla="*/ 573 w 573"/>
                <a:gd name="T1" fmla="*/ 30 h 221"/>
                <a:gd name="T2" fmla="*/ 563 w 573"/>
                <a:gd name="T3" fmla="*/ 40 h 221"/>
                <a:gd name="T4" fmla="*/ 549 w 573"/>
                <a:gd name="T5" fmla="*/ 53 h 221"/>
                <a:gd name="T6" fmla="*/ 529 w 573"/>
                <a:gd name="T7" fmla="*/ 66 h 221"/>
                <a:gd name="T8" fmla="*/ 507 w 573"/>
                <a:gd name="T9" fmla="*/ 79 h 221"/>
                <a:gd name="T10" fmla="*/ 484 w 573"/>
                <a:gd name="T11" fmla="*/ 92 h 221"/>
                <a:gd name="T12" fmla="*/ 462 w 573"/>
                <a:gd name="T13" fmla="*/ 104 h 221"/>
                <a:gd name="T14" fmla="*/ 445 w 573"/>
                <a:gd name="T15" fmla="*/ 114 h 221"/>
                <a:gd name="T16" fmla="*/ 430 w 573"/>
                <a:gd name="T17" fmla="*/ 120 h 221"/>
                <a:gd name="T18" fmla="*/ 410 w 573"/>
                <a:gd name="T19" fmla="*/ 130 h 221"/>
                <a:gd name="T20" fmla="*/ 390 w 573"/>
                <a:gd name="T21" fmla="*/ 138 h 221"/>
                <a:gd name="T22" fmla="*/ 370 w 573"/>
                <a:gd name="T23" fmla="*/ 147 h 221"/>
                <a:gd name="T24" fmla="*/ 350 w 573"/>
                <a:gd name="T25" fmla="*/ 154 h 221"/>
                <a:gd name="T26" fmla="*/ 329 w 573"/>
                <a:gd name="T27" fmla="*/ 162 h 221"/>
                <a:gd name="T28" fmla="*/ 309 w 573"/>
                <a:gd name="T29" fmla="*/ 167 h 221"/>
                <a:gd name="T30" fmla="*/ 288 w 573"/>
                <a:gd name="T31" fmla="*/ 173 h 221"/>
                <a:gd name="T32" fmla="*/ 267 w 573"/>
                <a:gd name="T33" fmla="*/ 177 h 221"/>
                <a:gd name="T34" fmla="*/ 246 w 573"/>
                <a:gd name="T35" fmla="*/ 182 h 221"/>
                <a:gd name="T36" fmla="*/ 226 w 573"/>
                <a:gd name="T37" fmla="*/ 186 h 221"/>
                <a:gd name="T38" fmla="*/ 204 w 573"/>
                <a:gd name="T39" fmla="*/ 190 h 221"/>
                <a:gd name="T40" fmla="*/ 182 w 573"/>
                <a:gd name="T41" fmla="*/ 193 h 221"/>
                <a:gd name="T42" fmla="*/ 161 w 573"/>
                <a:gd name="T43" fmla="*/ 198 h 221"/>
                <a:gd name="T44" fmla="*/ 139 w 573"/>
                <a:gd name="T45" fmla="*/ 202 h 221"/>
                <a:gd name="T46" fmla="*/ 116 w 573"/>
                <a:gd name="T47" fmla="*/ 205 h 221"/>
                <a:gd name="T48" fmla="*/ 94 w 573"/>
                <a:gd name="T49" fmla="*/ 209 h 221"/>
                <a:gd name="T50" fmla="*/ 84 w 573"/>
                <a:gd name="T51" fmla="*/ 211 h 221"/>
                <a:gd name="T52" fmla="*/ 74 w 573"/>
                <a:gd name="T53" fmla="*/ 212 h 221"/>
                <a:gd name="T54" fmla="*/ 65 w 573"/>
                <a:gd name="T55" fmla="*/ 214 h 221"/>
                <a:gd name="T56" fmla="*/ 55 w 573"/>
                <a:gd name="T57" fmla="*/ 216 h 221"/>
                <a:gd name="T58" fmla="*/ 45 w 573"/>
                <a:gd name="T59" fmla="*/ 218 h 221"/>
                <a:gd name="T60" fmla="*/ 35 w 573"/>
                <a:gd name="T61" fmla="*/ 219 h 221"/>
                <a:gd name="T62" fmla="*/ 24 w 573"/>
                <a:gd name="T63" fmla="*/ 221 h 221"/>
                <a:gd name="T64" fmla="*/ 13 w 573"/>
                <a:gd name="T65" fmla="*/ 221 h 221"/>
                <a:gd name="T66" fmla="*/ 9 w 573"/>
                <a:gd name="T67" fmla="*/ 208 h 221"/>
                <a:gd name="T68" fmla="*/ 8 w 573"/>
                <a:gd name="T69" fmla="*/ 196 h 221"/>
                <a:gd name="T70" fmla="*/ 5 w 573"/>
                <a:gd name="T71" fmla="*/ 183 h 221"/>
                <a:gd name="T72" fmla="*/ 0 w 573"/>
                <a:gd name="T73" fmla="*/ 172 h 221"/>
                <a:gd name="T74" fmla="*/ 39 w 573"/>
                <a:gd name="T75" fmla="*/ 167 h 221"/>
                <a:gd name="T76" fmla="*/ 77 w 573"/>
                <a:gd name="T77" fmla="*/ 163 h 221"/>
                <a:gd name="T78" fmla="*/ 114 w 573"/>
                <a:gd name="T79" fmla="*/ 157 h 221"/>
                <a:gd name="T80" fmla="*/ 152 w 573"/>
                <a:gd name="T81" fmla="*/ 151 h 221"/>
                <a:gd name="T82" fmla="*/ 188 w 573"/>
                <a:gd name="T83" fmla="*/ 144 h 221"/>
                <a:gd name="T84" fmla="*/ 223 w 573"/>
                <a:gd name="T85" fmla="*/ 137 h 221"/>
                <a:gd name="T86" fmla="*/ 257 w 573"/>
                <a:gd name="T87" fmla="*/ 130 h 221"/>
                <a:gd name="T88" fmla="*/ 292 w 573"/>
                <a:gd name="T89" fmla="*/ 120 h 221"/>
                <a:gd name="T90" fmla="*/ 327 w 573"/>
                <a:gd name="T91" fmla="*/ 110 h 221"/>
                <a:gd name="T92" fmla="*/ 360 w 573"/>
                <a:gd name="T93" fmla="*/ 99 h 221"/>
                <a:gd name="T94" fmla="*/ 393 w 573"/>
                <a:gd name="T95" fmla="*/ 87 h 221"/>
                <a:gd name="T96" fmla="*/ 428 w 573"/>
                <a:gd name="T97" fmla="*/ 72 h 221"/>
                <a:gd name="T98" fmla="*/ 461 w 573"/>
                <a:gd name="T99" fmla="*/ 56 h 221"/>
                <a:gd name="T100" fmla="*/ 494 w 573"/>
                <a:gd name="T101" fmla="*/ 39 h 221"/>
                <a:gd name="T102" fmla="*/ 527 w 573"/>
                <a:gd name="T103" fmla="*/ 20 h 221"/>
                <a:gd name="T104" fmla="*/ 562 w 573"/>
                <a:gd name="T105" fmla="*/ 0 h 221"/>
                <a:gd name="T106" fmla="*/ 565 w 573"/>
                <a:gd name="T107" fmla="*/ 7 h 221"/>
                <a:gd name="T108" fmla="*/ 569 w 573"/>
                <a:gd name="T109" fmla="*/ 14 h 221"/>
                <a:gd name="T110" fmla="*/ 572 w 573"/>
                <a:gd name="T111" fmla="*/ 22 h 221"/>
                <a:gd name="T112" fmla="*/ 573 w 573"/>
                <a:gd name="T113" fmla="*/ 30 h 22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3"/>
                <a:gd name="T172" fmla="*/ 0 h 221"/>
                <a:gd name="T173" fmla="*/ 573 w 573"/>
                <a:gd name="T174" fmla="*/ 221 h 22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3" h="221">
                  <a:moveTo>
                    <a:pt x="573" y="30"/>
                  </a:moveTo>
                  <a:lnTo>
                    <a:pt x="563" y="40"/>
                  </a:lnTo>
                  <a:lnTo>
                    <a:pt x="549" y="53"/>
                  </a:lnTo>
                  <a:lnTo>
                    <a:pt x="529" y="66"/>
                  </a:lnTo>
                  <a:lnTo>
                    <a:pt x="507" y="79"/>
                  </a:lnTo>
                  <a:lnTo>
                    <a:pt x="484" y="92"/>
                  </a:lnTo>
                  <a:lnTo>
                    <a:pt x="462" y="104"/>
                  </a:lnTo>
                  <a:lnTo>
                    <a:pt x="445" y="114"/>
                  </a:lnTo>
                  <a:lnTo>
                    <a:pt x="430" y="120"/>
                  </a:lnTo>
                  <a:lnTo>
                    <a:pt x="410" y="130"/>
                  </a:lnTo>
                  <a:lnTo>
                    <a:pt x="390" y="138"/>
                  </a:lnTo>
                  <a:lnTo>
                    <a:pt x="370" y="147"/>
                  </a:lnTo>
                  <a:lnTo>
                    <a:pt x="350" y="154"/>
                  </a:lnTo>
                  <a:lnTo>
                    <a:pt x="329" y="162"/>
                  </a:lnTo>
                  <a:lnTo>
                    <a:pt x="309" y="167"/>
                  </a:lnTo>
                  <a:lnTo>
                    <a:pt x="288" y="173"/>
                  </a:lnTo>
                  <a:lnTo>
                    <a:pt x="267" y="177"/>
                  </a:lnTo>
                  <a:lnTo>
                    <a:pt x="246" y="182"/>
                  </a:lnTo>
                  <a:lnTo>
                    <a:pt x="226" y="186"/>
                  </a:lnTo>
                  <a:lnTo>
                    <a:pt x="204" y="190"/>
                  </a:lnTo>
                  <a:lnTo>
                    <a:pt x="182" y="193"/>
                  </a:lnTo>
                  <a:lnTo>
                    <a:pt x="161" y="198"/>
                  </a:lnTo>
                  <a:lnTo>
                    <a:pt x="139" y="202"/>
                  </a:lnTo>
                  <a:lnTo>
                    <a:pt x="116" y="205"/>
                  </a:lnTo>
                  <a:lnTo>
                    <a:pt x="94" y="209"/>
                  </a:lnTo>
                  <a:lnTo>
                    <a:pt x="84" y="211"/>
                  </a:lnTo>
                  <a:lnTo>
                    <a:pt x="74" y="212"/>
                  </a:lnTo>
                  <a:lnTo>
                    <a:pt x="65" y="214"/>
                  </a:lnTo>
                  <a:lnTo>
                    <a:pt x="55" y="216"/>
                  </a:lnTo>
                  <a:lnTo>
                    <a:pt x="45" y="218"/>
                  </a:lnTo>
                  <a:lnTo>
                    <a:pt x="35" y="219"/>
                  </a:lnTo>
                  <a:lnTo>
                    <a:pt x="24" y="221"/>
                  </a:lnTo>
                  <a:lnTo>
                    <a:pt x="13" y="221"/>
                  </a:lnTo>
                  <a:lnTo>
                    <a:pt x="9" y="208"/>
                  </a:lnTo>
                  <a:lnTo>
                    <a:pt x="8" y="196"/>
                  </a:lnTo>
                  <a:lnTo>
                    <a:pt x="5" y="183"/>
                  </a:lnTo>
                  <a:lnTo>
                    <a:pt x="0" y="172"/>
                  </a:lnTo>
                  <a:lnTo>
                    <a:pt x="39" y="167"/>
                  </a:lnTo>
                  <a:lnTo>
                    <a:pt x="77" y="163"/>
                  </a:lnTo>
                  <a:lnTo>
                    <a:pt x="114" y="157"/>
                  </a:lnTo>
                  <a:lnTo>
                    <a:pt x="152" y="151"/>
                  </a:lnTo>
                  <a:lnTo>
                    <a:pt x="188" y="144"/>
                  </a:lnTo>
                  <a:lnTo>
                    <a:pt x="223" y="137"/>
                  </a:lnTo>
                  <a:lnTo>
                    <a:pt x="257" y="130"/>
                  </a:lnTo>
                  <a:lnTo>
                    <a:pt x="292" y="120"/>
                  </a:lnTo>
                  <a:lnTo>
                    <a:pt x="327" y="110"/>
                  </a:lnTo>
                  <a:lnTo>
                    <a:pt x="360" y="99"/>
                  </a:lnTo>
                  <a:lnTo>
                    <a:pt x="393" y="87"/>
                  </a:lnTo>
                  <a:lnTo>
                    <a:pt x="428" y="72"/>
                  </a:lnTo>
                  <a:lnTo>
                    <a:pt x="461" y="56"/>
                  </a:lnTo>
                  <a:lnTo>
                    <a:pt x="494" y="39"/>
                  </a:lnTo>
                  <a:lnTo>
                    <a:pt x="527" y="20"/>
                  </a:lnTo>
                  <a:lnTo>
                    <a:pt x="562" y="0"/>
                  </a:lnTo>
                  <a:lnTo>
                    <a:pt x="565" y="7"/>
                  </a:lnTo>
                  <a:lnTo>
                    <a:pt x="569" y="14"/>
                  </a:lnTo>
                  <a:lnTo>
                    <a:pt x="572" y="22"/>
                  </a:lnTo>
                  <a:lnTo>
                    <a:pt x="573" y="30"/>
                  </a:lnTo>
                  <a:close/>
                </a:path>
              </a:pathLst>
            </a:custGeom>
            <a:solidFill>
              <a:srgbClr val="757575"/>
            </a:solidFill>
            <a:ln w="9525">
              <a:noFill/>
              <a:round/>
              <a:headEnd/>
              <a:tailEnd/>
            </a:ln>
          </p:spPr>
          <p:txBody>
            <a:bodyPr/>
            <a:lstStyle/>
            <a:p>
              <a:endParaRPr lang="en-GB"/>
            </a:p>
          </p:txBody>
        </p:sp>
        <p:sp>
          <p:nvSpPr>
            <p:cNvPr id="19484" name="Freeform 22"/>
            <p:cNvSpPr>
              <a:spLocks/>
            </p:cNvSpPr>
            <p:nvPr/>
          </p:nvSpPr>
          <p:spPr bwMode="auto">
            <a:xfrm>
              <a:off x="9847" y="11310"/>
              <a:ext cx="213" cy="200"/>
            </a:xfrm>
            <a:custGeom>
              <a:avLst/>
              <a:gdLst>
                <a:gd name="T0" fmla="*/ 213 w 213"/>
                <a:gd name="T1" fmla="*/ 30 h 200"/>
                <a:gd name="T2" fmla="*/ 213 w 213"/>
                <a:gd name="T3" fmla="*/ 47 h 200"/>
                <a:gd name="T4" fmla="*/ 213 w 213"/>
                <a:gd name="T5" fmla="*/ 65 h 200"/>
                <a:gd name="T6" fmla="*/ 209 w 213"/>
                <a:gd name="T7" fmla="*/ 82 h 200"/>
                <a:gd name="T8" fmla="*/ 203 w 213"/>
                <a:gd name="T9" fmla="*/ 99 h 200"/>
                <a:gd name="T10" fmla="*/ 197 w 213"/>
                <a:gd name="T11" fmla="*/ 111 h 200"/>
                <a:gd name="T12" fmla="*/ 192 w 213"/>
                <a:gd name="T13" fmla="*/ 121 h 200"/>
                <a:gd name="T14" fmla="*/ 184 w 213"/>
                <a:gd name="T15" fmla="*/ 131 h 200"/>
                <a:gd name="T16" fmla="*/ 177 w 213"/>
                <a:gd name="T17" fmla="*/ 141 h 200"/>
                <a:gd name="T18" fmla="*/ 171 w 213"/>
                <a:gd name="T19" fmla="*/ 150 h 200"/>
                <a:gd name="T20" fmla="*/ 166 w 213"/>
                <a:gd name="T21" fmla="*/ 156 h 200"/>
                <a:gd name="T22" fmla="*/ 158 w 213"/>
                <a:gd name="T23" fmla="*/ 163 h 200"/>
                <a:gd name="T24" fmla="*/ 153 w 213"/>
                <a:gd name="T25" fmla="*/ 170 h 200"/>
                <a:gd name="T26" fmla="*/ 141 w 213"/>
                <a:gd name="T27" fmla="*/ 180 h 200"/>
                <a:gd name="T28" fmla="*/ 128 w 213"/>
                <a:gd name="T29" fmla="*/ 187 h 200"/>
                <a:gd name="T30" fmla="*/ 115 w 213"/>
                <a:gd name="T31" fmla="*/ 193 h 200"/>
                <a:gd name="T32" fmla="*/ 101 w 213"/>
                <a:gd name="T33" fmla="*/ 198 h 200"/>
                <a:gd name="T34" fmla="*/ 86 w 213"/>
                <a:gd name="T35" fmla="*/ 200 h 200"/>
                <a:gd name="T36" fmla="*/ 72 w 213"/>
                <a:gd name="T37" fmla="*/ 200 h 200"/>
                <a:gd name="T38" fmla="*/ 56 w 213"/>
                <a:gd name="T39" fmla="*/ 199 h 200"/>
                <a:gd name="T40" fmla="*/ 42 w 213"/>
                <a:gd name="T41" fmla="*/ 196 h 200"/>
                <a:gd name="T42" fmla="*/ 36 w 213"/>
                <a:gd name="T43" fmla="*/ 195 h 200"/>
                <a:gd name="T44" fmla="*/ 30 w 213"/>
                <a:gd name="T45" fmla="*/ 193 h 200"/>
                <a:gd name="T46" fmla="*/ 23 w 213"/>
                <a:gd name="T47" fmla="*/ 192 h 200"/>
                <a:gd name="T48" fmla="*/ 18 w 213"/>
                <a:gd name="T49" fmla="*/ 189 h 200"/>
                <a:gd name="T50" fmla="*/ 14 w 213"/>
                <a:gd name="T51" fmla="*/ 182 h 200"/>
                <a:gd name="T52" fmla="*/ 8 w 213"/>
                <a:gd name="T53" fmla="*/ 176 h 200"/>
                <a:gd name="T54" fmla="*/ 3 w 213"/>
                <a:gd name="T55" fmla="*/ 170 h 200"/>
                <a:gd name="T56" fmla="*/ 0 w 213"/>
                <a:gd name="T57" fmla="*/ 163 h 200"/>
                <a:gd name="T58" fmla="*/ 17 w 213"/>
                <a:gd name="T59" fmla="*/ 167 h 200"/>
                <a:gd name="T60" fmla="*/ 36 w 213"/>
                <a:gd name="T61" fmla="*/ 170 h 200"/>
                <a:gd name="T62" fmla="*/ 53 w 213"/>
                <a:gd name="T63" fmla="*/ 170 h 200"/>
                <a:gd name="T64" fmla="*/ 72 w 213"/>
                <a:gd name="T65" fmla="*/ 170 h 200"/>
                <a:gd name="T66" fmla="*/ 91 w 213"/>
                <a:gd name="T67" fmla="*/ 167 h 200"/>
                <a:gd name="T68" fmla="*/ 108 w 213"/>
                <a:gd name="T69" fmla="*/ 163 h 200"/>
                <a:gd name="T70" fmla="*/ 125 w 213"/>
                <a:gd name="T71" fmla="*/ 157 h 200"/>
                <a:gd name="T72" fmla="*/ 143 w 213"/>
                <a:gd name="T73" fmla="*/ 151 h 200"/>
                <a:gd name="T74" fmla="*/ 156 w 213"/>
                <a:gd name="T75" fmla="*/ 146 h 200"/>
                <a:gd name="T76" fmla="*/ 167 w 213"/>
                <a:gd name="T77" fmla="*/ 137 h 200"/>
                <a:gd name="T78" fmla="*/ 177 w 213"/>
                <a:gd name="T79" fmla="*/ 128 h 200"/>
                <a:gd name="T80" fmla="*/ 186 w 213"/>
                <a:gd name="T81" fmla="*/ 117 h 200"/>
                <a:gd name="T82" fmla="*/ 193 w 213"/>
                <a:gd name="T83" fmla="*/ 105 h 200"/>
                <a:gd name="T84" fmla="*/ 200 w 213"/>
                <a:gd name="T85" fmla="*/ 94 h 200"/>
                <a:gd name="T86" fmla="*/ 205 w 213"/>
                <a:gd name="T87" fmla="*/ 81 h 200"/>
                <a:gd name="T88" fmla="*/ 209 w 213"/>
                <a:gd name="T89" fmla="*/ 68 h 200"/>
                <a:gd name="T90" fmla="*/ 210 w 213"/>
                <a:gd name="T91" fmla="*/ 50 h 200"/>
                <a:gd name="T92" fmla="*/ 209 w 213"/>
                <a:gd name="T93" fmla="*/ 33 h 200"/>
                <a:gd name="T94" fmla="*/ 206 w 213"/>
                <a:gd name="T95" fmla="*/ 16 h 200"/>
                <a:gd name="T96" fmla="*/ 203 w 213"/>
                <a:gd name="T97" fmla="*/ 0 h 200"/>
                <a:gd name="T98" fmla="*/ 207 w 213"/>
                <a:gd name="T99" fmla="*/ 7 h 200"/>
                <a:gd name="T100" fmla="*/ 210 w 213"/>
                <a:gd name="T101" fmla="*/ 14 h 200"/>
                <a:gd name="T102" fmla="*/ 212 w 213"/>
                <a:gd name="T103" fmla="*/ 23 h 200"/>
                <a:gd name="T104" fmla="*/ 213 w 213"/>
                <a:gd name="T105" fmla="*/ 30 h 2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3"/>
                <a:gd name="T160" fmla="*/ 0 h 200"/>
                <a:gd name="T161" fmla="*/ 213 w 213"/>
                <a:gd name="T162" fmla="*/ 200 h 2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3" h="200">
                  <a:moveTo>
                    <a:pt x="213" y="30"/>
                  </a:moveTo>
                  <a:lnTo>
                    <a:pt x="213" y="47"/>
                  </a:lnTo>
                  <a:lnTo>
                    <a:pt x="213" y="65"/>
                  </a:lnTo>
                  <a:lnTo>
                    <a:pt x="209" y="82"/>
                  </a:lnTo>
                  <a:lnTo>
                    <a:pt x="203" y="99"/>
                  </a:lnTo>
                  <a:lnTo>
                    <a:pt x="197" y="111"/>
                  </a:lnTo>
                  <a:lnTo>
                    <a:pt x="192" y="121"/>
                  </a:lnTo>
                  <a:lnTo>
                    <a:pt x="184" y="131"/>
                  </a:lnTo>
                  <a:lnTo>
                    <a:pt x="177" y="141"/>
                  </a:lnTo>
                  <a:lnTo>
                    <a:pt x="171" y="150"/>
                  </a:lnTo>
                  <a:lnTo>
                    <a:pt x="166" y="156"/>
                  </a:lnTo>
                  <a:lnTo>
                    <a:pt x="158" y="163"/>
                  </a:lnTo>
                  <a:lnTo>
                    <a:pt x="153" y="170"/>
                  </a:lnTo>
                  <a:lnTo>
                    <a:pt x="141" y="180"/>
                  </a:lnTo>
                  <a:lnTo>
                    <a:pt x="128" y="187"/>
                  </a:lnTo>
                  <a:lnTo>
                    <a:pt x="115" y="193"/>
                  </a:lnTo>
                  <a:lnTo>
                    <a:pt x="101" y="198"/>
                  </a:lnTo>
                  <a:lnTo>
                    <a:pt x="86" y="200"/>
                  </a:lnTo>
                  <a:lnTo>
                    <a:pt x="72" y="200"/>
                  </a:lnTo>
                  <a:lnTo>
                    <a:pt x="56" y="199"/>
                  </a:lnTo>
                  <a:lnTo>
                    <a:pt x="42" y="196"/>
                  </a:lnTo>
                  <a:lnTo>
                    <a:pt x="36" y="195"/>
                  </a:lnTo>
                  <a:lnTo>
                    <a:pt x="30" y="193"/>
                  </a:lnTo>
                  <a:lnTo>
                    <a:pt x="23" y="192"/>
                  </a:lnTo>
                  <a:lnTo>
                    <a:pt x="18" y="189"/>
                  </a:lnTo>
                  <a:lnTo>
                    <a:pt x="14" y="182"/>
                  </a:lnTo>
                  <a:lnTo>
                    <a:pt x="8" y="176"/>
                  </a:lnTo>
                  <a:lnTo>
                    <a:pt x="3" y="170"/>
                  </a:lnTo>
                  <a:lnTo>
                    <a:pt x="0" y="163"/>
                  </a:lnTo>
                  <a:lnTo>
                    <a:pt x="17" y="167"/>
                  </a:lnTo>
                  <a:lnTo>
                    <a:pt x="36" y="170"/>
                  </a:lnTo>
                  <a:lnTo>
                    <a:pt x="53" y="170"/>
                  </a:lnTo>
                  <a:lnTo>
                    <a:pt x="72" y="170"/>
                  </a:lnTo>
                  <a:lnTo>
                    <a:pt x="91" y="167"/>
                  </a:lnTo>
                  <a:lnTo>
                    <a:pt x="108" y="163"/>
                  </a:lnTo>
                  <a:lnTo>
                    <a:pt x="125" y="157"/>
                  </a:lnTo>
                  <a:lnTo>
                    <a:pt x="143" y="151"/>
                  </a:lnTo>
                  <a:lnTo>
                    <a:pt x="156" y="146"/>
                  </a:lnTo>
                  <a:lnTo>
                    <a:pt x="167" y="137"/>
                  </a:lnTo>
                  <a:lnTo>
                    <a:pt x="177" y="128"/>
                  </a:lnTo>
                  <a:lnTo>
                    <a:pt x="186" y="117"/>
                  </a:lnTo>
                  <a:lnTo>
                    <a:pt x="193" y="105"/>
                  </a:lnTo>
                  <a:lnTo>
                    <a:pt x="200" y="94"/>
                  </a:lnTo>
                  <a:lnTo>
                    <a:pt x="205" y="81"/>
                  </a:lnTo>
                  <a:lnTo>
                    <a:pt x="209" y="68"/>
                  </a:lnTo>
                  <a:lnTo>
                    <a:pt x="210" y="50"/>
                  </a:lnTo>
                  <a:lnTo>
                    <a:pt x="209" y="33"/>
                  </a:lnTo>
                  <a:lnTo>
                    <a:pt x="206" y="16"/>
                  </a:lnTo>
                  <a:lnTo>
                    <a:pt x="203" y="0"/>
                  </a:lnTo>
                  <a:lnTo>
                    <a:pt x="207" y="7"/>
                  </a:lnTo>
                  <a:lnTo>
                    <a:pt x="210" y="14"/>
                  </a:lnTo>
                  <a:lnTo>
                    <a:pt x="212" y="23"/>
                  </a:lnTo>
                  <a:lnTo>
                    <a:pt x="213" y="30"/>
                  </a:lnTo>
                  <a:close/>
                </a:path>
              </a:pathLst>
            </a:custGeom>
            <a:solidFill>
              <a:srgbClr val="7F7F7F"/>
            </a:solidFill>
            <a:ln w="9525">
              <a:noFill/>
              <a:round/>
              <a:headEnd/>
              <a:tailEnd/>
            </a:ln>
          </p:spPr>
          <p:txBody>
            <a:bodyPr/>
            <a:lstStyle/>
            <a:p>
              <a:endParaRPr lang="en-GB"/>
            </a:p>
          </p:txBody>
        </p:sp>
        <p:sp>
          <p:nvSpPr>
            <p:cNvPr id="19485" name="Freeform 23"/>
            <p:cNvSpPr>
              <a:spLocks/>
            </p:cNvSpPr>
            <p:nvPr/>
          </p:nvSpPr>
          <p:spPr bwMode="auto">
            <a:xfrm>
              <a:off x="8376" y="11342"/>
              <a:ext cx="106" cy="135"/>
            </a:xfrm>
            <a:custGeom>
              <a:avLst/>
              <a:gdLst>
                <a:gd name="T0" fmla="*/ 100 w 106"/>
                <a:gd name="T1" fmla="*/ 114 h 135"/>
                <a:gd name="T2" fmla="*/ 101 w 106"/>
                <a:gd name="T3" fmla="*/ 119 h 135"/>
                <a:gd name="T4" fmla="*/ 103 w 106"/>
                <a:gd name="T5" fmla="*/ 125 h 135"/>
                <a:gd name="T6" fmla="*/ 104 w 106"/>
                <a:gd name="T7" fmla="*/ 129 h 135"/>
                <a:gd name="T8" fmla="*/ 106 w 106"/>
                <a:gd name="T9" fmla="*/ 135 h 135"/>
                <a:gd name="T10" fmla="*/ 106 w 106"/>
                <a:gd name="T11" fmla="*/ 135 h 135"/>
                <a:gd name="T12" fmla="*/ 97 w 106"/>
                <a:gd name="T13" fmla="*/ 127 h 135"/>
                <a:gd name="T14" fmla="*/ 90 w 106"/>
                <a:gd name="T15" fmla="*/ 118 h 135"/>
                <a:gd name="T16" fmla="*/ 81 w 106"/>
                <a:gd name="T17" fmla="*/ 109 h 135"/>
                <a:gd name="T18" fmla="*/ 72 w 106"/>
                <a:gd name="T19" fmla="*/ 102 h 135"/>
                <a:gd name="T20" fmla="*/ 65 w 106"/>
                <a:gd name="T21" fmla="*/ 95 h 135"/>
                <a:gd name="T22" fmla="*/ 57 w 106"/>
                <a:gd name="T23" fmla="*/ 86 h 135"/>
                <a:gd name="T24" fmla="*/ 49 w 106"/>
                <a:gd name="T25" fmla="*/ 79 h 135"/>
                <a:gd name="T26" fmla="*/ 42 w 106"/>
                <a:gd name="T27" fmla="*/ 72 h 135"/>
                <a:gd name="T28" fmla="*/ 33 w 106"/>
                <a:gd name="T29" fmla="*/ 64 h 135"/>
                <a:gd name="T30" fmla="*/ 26 w 106"/>
                <a:gd name="T31" fmla="*/ 56 h 135"/>
                <a:gd name="T32" fmla="*/ 19 w 106"/>
                <a:gd name="T33" fmla="*/ 49 h 135"/>
                <a:gd name="T34" fmla="*/ 12 w 106"/>
                <a:gd name="T35" fmla="*/ 41 h 135"/>
                <a:gd name="T36" fmla="*/ 12 w 106"/>
                <a:gd name="T37" fmla="*/ 39 h 135"/>
                <a:gd name="T38" fmla="*/ 9 w 106"/>
                <a:gd name="T39" fmla="*/ 37 h 135"/>
                <a:gd name="T40" fmla="*/ 7 w 106"/>
                <a:gd name="T41" fmla="*/ 36 h 135"/>
                <a:gd name="T42" fmla="*/ 6 w 106"/>
                <a:gd name="T43" fmla="*/ 34 h 135"/>
                <a:gd name="T44" fmla="*/ 5 w 106"/>
                <a:gd name="T45" fmla="*/ 26 h 135"/>
                <a:gd name="T46" fmla="*/ 3 w 106"/>
                <a:gd name="T47" fmla="*/ 17 h 135"/>
                <a:gd name="T48" fmla="*/ 0 w 106"/>
                <a:gd name="T49" fmla="*/ 8 h 135"/>
                <a:gd name="T50" fmla="*/ 0 w 106"/>
                <a:gd name="T51" fmla="*/ 0 h 135"/>
                <a:gd name="T52" fmla="*/ 13 w 106"/>
                <a:gd name="T53" fmla="*/ 14 h 135"/>
                <a:gd name="T54" fmla="*/ 26 w 106"/>
                <a:gd name="T55" fmla="*/ 28 h 135"/>
                <a:gd name="T56" fmla="*/ 39 w 106"/>
                <a:gd name="T57" fmla="*/ 41 h 135"/>
                <a:gd name="T58" fmla="*/ 52 w 106"/>
                <a:gd name="T59" fmla="*/ 56 h 135"/>
                <a:gd name="T60" fmla="*/ 64 w 106"/>
                <a:gd name="T61" fmla="*/ 69 h 135"/>
                <a:gd name="T62" fmla="*/ 77 w 106"/>
                <a:gd name="T63" fmla="*/ 83 h 135"/>
                <a:gd name="T64" fmla="*/ 88 w 106"/>
                <a:gd name="T65" fmla="*/ 98 h 135"/>
                <a:gd name="T66" fmla="*/ 100 w 106"/>
                <a:gd name="T67" fmla="*/ 114 h 1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6"/>
                <a:gd name="T103" fmla="*/ 0 h 135"/>
                <a:gd name="T104" fmla="*/ 106 w 106"/>
                <a:gd name="T105" fmla="*/ 135 h 1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6" h="135">
                  <a:moveTo>
                    <a:pt x="100" y="114"/>
                  </a:moveTo>
                  <a:lnTo>
                    <a:pt x="101" y="119"/>
                  </a:lnTo>
                  <a:lnTo>
                    <a:pt x="103" y="125"/>
                  </a:lnTo>
                  <a:lnTo>
                    <a:pt x="104" y="129"/>
                  </a:lnTo>
                  <a:lnTo>
                    <a:pt x="106" y="135"/>
                  </a:lnTo>
                  <a:lnTo>
                    <a:pt x="97" y="127"/>
                  </a:lnTo>
                  <a:lnTo>
                    <a:pt x="90" y="118"/>
                  </a:lnTo>
                  <a:lnTo>
                    <a:pt x="81" y="109"/>
                  </a:lnTo>
                  <a:lnTo>
                    <a:pt x="72" y="102"/>
                  </a:lnTo>
                  <a:lnTo>
                    <a:pt x="65" y="95"/>
                  </a:lnTo>
                  <a:lnTo>
                    <a:pt x="57" y="86"/>
                  </a:lnTo>
                  <a:lnTo>
                    <a:pt x="49" y="79"/>
                  </a:lnTo>
                  <a:lnTo>
                    <a:pt x="42" y="72"/>
                  </a:lnTo>
                  <a:lnTo>
                    <a:pt x="33" y="64"/>
                  </a:lnTo>
                  <a:lnTo>
                    <a:pt x="26" y="56"/>
                  </a:lnTo>
                  <a:lnTo>
                    <a:pt x="19" y="49"/>
                  </a:lnTo>
                  <a:lnTo>
                    <a:pt x="12" y="41"/>
                  </a:lnTo>
                  <a:lnTo>
                    <a:pt x="12" y="39"/>
                  </a:lnTo>
                  <a:lnTo>
                    <a:pt x="9" y="37"/>
                  </a:lnTo>
                  <a:lnTo>
                    <a:pt x="7" y="36"/>
                  </a:lnTo>
                  <a:lnTo>
                    <a:pt x="6" y="34"/>
                  </a:lnTo>
                  <a:lnTo>
                    <a:pt x="5" y="26"/>
                  </a:lnTo>
                  <a:lnTo>
                    <a:pt x="3" y="17"/>
                  </a:lnTo>
                  <a:lnTo>
                    <a:pt x="0" y="8"/>
                  </a:lnTo>
                  <a:lnTo>
                    <a:pt x="0" y="0"/>
                  </a:lnTo>
                  <a:lnTo>
                    <a:pt x="13" y="14"/>
                  </a:lnTo>
                  <a:lnTo>
                    <a:pt x="26" y="28"/>
                  </a:lnTo>
                  <a:lnTo>
                    <a:pt x="39" y="41"/>
                  </a:lnTo>
                  <a:lnTo>
                    <a:pt x="52" y="56"/>
                  </a:lnTo>
                  <a:lnTo>
                    <a:pt x="64" y="69"/>
                  </a:lnTo>
                  <a:lnTo>
                    <a:pt x="77" y="83"/>
                  </a:lnTo>
                  <a:lnTo>
                    <a:pt x="88" y="98"/>
                  </a:lnTo>
                  <a:lnTo>
                    <a:pt x="100" y="114"/>
                  </a:lnTo>
                  <a:close/>
                </a:path>
              </a:pathLst>
            </a:custGeom>
            <a:solidFill>
              <a:srgbClr val="AFAFAF"/>
            </a:solidFill>
            <a:ln w="9525">
              <a:noFill/>
              <a:round/>
              <a:headEnd/>
              <a:tailEnd/>
            </a:ln>
          </p:spPr>
          <p:txBody>
            <a:bodyPr/>
            <a:lstStyle/>
            <a:p>
              <a:endParaRPr lang="en-GB"/>
            </a:p>
          </p:txBody>
        </p:sp>
        <p:sp>
          <p:nvSpPr>
            <p:cNvPr id="19486" name="Freeform 24"/>
            <p:cNvSpPr>
              <a:spLocks/>
            </p:cNvSpPr>
            <p:nvPr/>
          </p:nvSpPr>
          <p:spPr bwMode="auto">
            <a:xfrm>
              <a:off x="8112" y="11343"/>
              <a:ext cx="259" cy="144"/>
            </a:xfrm>
            <a:custGeom>
              <a:avLst/>
              <a:gdLst>
                <a:gd name="T0" fmla="*/ 259 w 259"/>
                <a:gd name="T1" fmla="*/ 50 h 144"/>
                <a:gd name="T2" fmla="*/ 256 w 259"/>
                <a:gd name="T3" fmla="*/ 63 h 144"/>
                <a:gd name="T4" fmla="*/ 253 w 259"/>
                <a:gd name="T5" fmla="*/ 75 h 144"/>
                <a:gd name="T6" fmla="*/ 250 w 259"/>
                <a:gd name="T7" fmla="*/ 87 h 144"/>
                <a:gd name="T8" fmla="*/ 246 w 259"/>
                <a:gd name="T9" fmla="*/ 98 h 144"/>
                <a:gd name="T10" fmla="*/ 238 w 259"/>
                <a:gd name="T11" fmla="*/ 108 h 144"/>
                <a:gd name="T12" fmla="*/ 230 w 259"/>
                <a:gd name="T13" fmla="*/ 117 h 144"/>
                <a:gd name="T14" fmla="*/ 220 w 259"/>
                <a:gd name="T15" fmla="*/ 124 h 144"/>
                <a:gd name="T16" fmla="*/ 207 w 259"/>
                <a:gd name="T17" fmla="*/ 130 h 144"/>
                <a:gd name="T18" fmla="*/ 186 w 259"/>
                <a:gd name="T19" fmla="*/ 139 h 144"/>
                <a:gd name="T20" fmla="*/ 168 w 259"/>
                <a:gd name="T21" fmla="*/ 144 h 144"/>
                <a:gd name="T22" fmla="*/ 150 w 259"/>
                <a:gd name="T23" fmla="*/ 144 h 144"/>
                <a:gd name="T24" fmla="*/ 132 w 259"/>
                <a:gd name="T25" fmla="*/ 143 h 144"/>
                <a:gd name="T26" fmla="*/ 114 w 259"/>
                <a:gd name="T27" fmla="*/ 137 h 144"/>
                <a:gd name="T28" fmla="*/ 97 w 259"/>
                <a:gd name="T29" fmla="*/ 131 h 144"/>
                <a:gd name="T30" fmla="*/ 78 w 259"/>
                <a:gd name="T31" fmla="*/ 123 h 144"/>
                <a:gd name="T32" fmla="*/ 59 w 259"/>
                <a:gd name="T33" fmla="*/ 114 h 144"/>
                <a:gd name="T34" fmla="*/ 51 w 259"/>
                <a:gd name="T35" fmla="*/ 105 h 144"/>
                <a:gd name="T36" fmla="*/ 42 w 259"/>
                <a:gd name="T37" fmla="*/ 97 h 144"/>
                <a:gd name="T38" fmla="*/ 32 w 259"/>
                <a:gd name="T39" fmla="*/ 85 h 144"/>
                <a:gd name="T40" fmla="*/ 23 w 259"/>
                <a:gd name="T41" fmla="*/ 72 h 144"/>
                <a:gd name="T42" fmla="*/ 15 w 259"/>
                <a:gd name="T43" fmla="*/ 61 h 144"/>
                <a:gd name="T44" fmla="*/ 7 w 259"/>
                <a:gd name="T45" fmla="*/ 48 h 144"/>
                <a:gd name="T46" fmla="*/ 3 w 259"/>
                <a:gd name="T47" fmla="*/ 36 h 144"/>
                <a:gd name="T48" fmla="*/ 0 w 259"/>
                <a:gd name="T49" fmla="*/ 26 h 144"/>
                <a:gd name="T50" fmla="*/ 0 w 259"/>
                <a:gd name="T51" fmla="*/ 27 h 144"/>
                <a:gd name="T52" fmla="*/ 2 w 259"/>
                <a:gd name="T53" fmla="*/ 27 h 144"/>
                <a:gd name="T54" fmla="*/ 2 w 259"/>
                <a:gd name="T55" fmla="*/ 29 h 144"/>
                <a:gd name="T56" fmla="*/ 3 w 259"/>
                <a:gd name="T57" fmla="*/ 29 h 144"/>
                <a:gd name="T58" fmla="*/ 5 w 259"/>
                <a:gd name="T59" fmla="*/ 25 h 144"/>
                <a:gd name="T60" fmla="*/ 6 w 259"/>
                <a:gd name="T61" fmla="*/ 27 h 144"/>
                <a:gd name="T62" fmla="*/ 10 w 259"/>
                <a:gd name="T63" fmla="*/ 33 h 144"/>
                <a:gd name="T64" fmla="*/ 13 w 259"/>
                <a:gd name="T65" fmla="*/ 40 h 144"/>
                <a:gd name="T66" fmla="*/ 16 w 259"/>
                <a:gd name="T67" fmla="*/ 43 h 144"/>
                <a:gd name="T68" fmla="*/ 29 w 259"/>
                <a:gd name="T69" fmla="*/ 61 h 144"/>
                <a:gd name="T70" fmla="*/ 48 w 259"/>
                <a:gd name="T71" fmla="*/ 76 h 144"/>
                <a:gd name="T72" fmla="*/ 72 w 259"/>
                <a:gd name="T73" fmla="*/ 88 h 144"/>
                <a:gd name="T74" fmla="*/ 98 w 259"/>
                <a:gd name="T75" fmla="*/ 95 h 144"/>
                <a:gd name="T76" fmla="*/ 124 w 259"/>
                <a:gd name="T77" fmla="*/ 100 h 144"/>
                <a:gd name="T78" fmla="*/ 150 w 259"/>
                <a:gd name="T79" fmla="*/ 100 h 144"/>
                <a:gd name="T80" fmla="*/ 173 w 259"/>
                <a:gd name="T81" fmla="*/ 94 h 144"/>
                <a:gd name="T82" fmla="*/ 191 w 259"/>
                <a:gd name="T83" fmla="*/ 82 h 144"/>
                <a:gd name="T84" fmla="*/ 199 w 259"/>
                <a:gd name="T85" fmla="*/ 81 h 144"/>
                <a:gd name="T86" fmla="*/ 207 w 259"/>
                <a:gd name="T87" fmla="*/ 72 h 144"/>
                <a:gd name="T88" fmla="*/ 215 w 259"/>
                <a:gd name="T89" fmla="*/ 59 h 144"/>
                <a:gd name="T90" fmla="*/ 224 w 259"/>
                <a:gd name="T91" fmla="*/ 45 h 144"/>
                <a:gd name="T92" fmla="*/ 231 w 259"/>
                <a:gd name="T93" fmla="*/ 29 h 144"/>
                <a:gd name="T94" fmla="*/ 237 w 259"/>
                <a:gd name="T95" fmla="*/ 16 h 144"/>
                <a:gd name="T96" fmla="*/ 243 w 259"/>
                <a:gd name="T97" fmla="*/ 4 h 144"/>
                <a:gd name="T98" fmla="*/ 247 w 259"/>
                <a:gd name="T99" fmla="*/ 0 h 144"/>
                <a:gd name="T100" fmla="*/ 251 w 259"/>
                <a:gd name="T101" fmla="*/ 13 h 144"/>
                <a:gd name="T102" fmla="*/ 253 w 259"/>
                <a:gd name="T103" fmla="*/ 25 h 144"/>
                <a:gd name="T104" fmla="*/ 256 w 259"/>
                <a:gd name="T105" fmla="*/ 38 h 144"/>
                <a:gd name="T106" fmla="*/ 259 w 259"/>
                <a:gd name="T107" fmla="*/ 50 h 1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59"/>
                <a:gd name="T163" fmla="*/ 0 h 144"/>
                <a:gd name="T164" fmla="*/ 259 w 259"/>
                <a:gd name="T165" fmla="*/ 144 h 1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59" h="144">
                  <a:moveTo>
                    <a:pt x="259" y="50"/>
                  </a:moveTo>
                  <a:lnTo>
                    <a:pt x="256" y="63"/>
                  </a:lnTo>
                  <a:lnTo>
                    <a:pt x="253" y="75"/>
                  </a:lnTo>
                  <a:lnTo>
                    <a:pt x="250" y="87"/>
                  </a:lnTo>
                  <a:lnTo>
                    <a:pt x="246" y="98"/>
                  </a:lnTo>
                  <a:lnTo>
                    <a:pt x="238" y="108"/>
                  </a:lnTo>
                  <a:lnTo>
                    <a:pt x="230" y="117"/>
                  </a:lnTo>
                  <a:lnTo>
                    <a:pt x="220" y="124"/>
                  </a:lnTo>
                  <a:lnTo>
                    <a:pt x="207" y="130"/>
                  </a:lnTo>
                  <a:lnTo>
                    <a:pt x="186" y="139"/>
                  </a:lnTo>
                  <a:lnTo>
                    <a:pt x="168" y="144"/>
                  </a:lnTo>
                  <a:lnTo>
                    <a:pt x="150" y="144"/>
                  </a:lnTo>
                  <a:lnTo>
                    <a:pt x="132" y="143"/>
                  </a:lnTo>
                  <a:lnTo>
                    <a:pt x="114" y="137"/>
                  </a:lnTo>
                  <a:lnTo>
                    <a:pt x="97" y="131"/>
                  </a:lnTo>
                  <a:lnTo>
                    <a:pt x="78" y="123"/>
                  </a:lnTo>
                  <a:lnTo>
                    <a:pt x="59" y="114"/>
                  </a:lnTo>
                  <a:lnTo>
                    <a:pt x="51" y="105"/>
                  </a:lnTo>
                  <a:lnTo>
                    <a:pt x="42" y="97"/>
                  </a:lnTo>
                  <a:lnTo>
                    <a:pt x="32" y="85"/>
                  </a:lnTo>
                  <a:lnTo>
                    <a:pt x="23" y="72"/>
                  </a:lnTo>
                  <a:lnTo>
                    <a:pt x="15" y="61"/>
                  </a:lnTo>
                  <a:lnTo>
                    <a:pt x="7" y="48"/>
                  </a:lnTo>
                  <a:lnTo>
                    <a:pt x="3" y="36"/>
                  </a:lnTo>
                  <a:lnTo>
                    <a:pt x="0" y="26"/>
                  </a:lnTo>
                  <a:lnTo>
                    <a:pt x="0" y="27"/>
                  </a:lnTo>
                  <a:lnTo>
                    <a:pt x="2" y="27"/>
                  </a:lnTo>
                  <a:lnTo>
                    <a:pt x="2" y="29"/>
                  </a:lnTo>
                  <a:lnTo>
                    <a:pt x="3" y="29"/>
                  </a:lnTo>
                  <a:lnTo>
                    <a:pt x="5" y="25"/>
                  </a:lnTo>
                  <a:lnTo>
                    <a:pt x="6" y="27"/>
                  </a:lnTo>
                  <a:lnTo>
                    <a:pt x="10" y="33"/>
                  </a:lnTo>
                  <a:lnTo>
                    <a:pt x="13" y="40"/>
                  </a:lnTo>
                  <a:lnTo>
                    <a:pt x="16" y="43"/>
                  </a:lnTo>
                  <a:lnTo>
                    <a:pt x="29" y="61"/>
                  </a:lnTo>
                  <a:lnTo>
                    <a:pt x="48" y="76"/>
                  </a:lnTo>
                  <a:lnTo>
                    <a:pt x="72" y="88"/>
                  </a:lnTo>
                  <a:lnTo>
                    <a:pt x="98" y="95"/>
                  </a:lnTo>
                  <a:lnTo>
                    <a:pt x="124" y="100"/>
                  </a:lnTo>
                  <a:lnTo>
                    <a:pt x="150" y="100"/>
                  </a:lnTo>
                  <a:lnTo>
                    <a:pt x="173" y="94"/>
                  </a:lnTo>
                  <a:lnTo>
                    <a:pt x="191" y="82"/>
                  </a:lnTo>
                  <a:lnTo>
                    <a:pt x="199" y="81"/>
                  </a:lnTo>
                  <a:lnTo>
                    <a:pt x="207" y="72"/>
                  </a:lnTo>
                  <a:lnTo>
                    <a:pt x="215" y="59"/>
                  </a:lnTo>
                  <a:lnTo>
                    <a:pt x="224" y="45"/>
                  </a:lnTo>
                  <a:lnTo>
                    <a:pt x="231" y="29"/>
                  </a:lnTo>
                  <a:lnTo>
                    <a:pt x="237" y="16"/>
                  </a:lnTo>
                  <a:lnTo>
                    <a:pt x="243" y="4"/>
                  </a:lnTo>
                  <a:lnTo>
                    <a:pt x="247" y="0"/>
                  </a:lnTo>
                  <a:lnTo>
                    <a:pt x="251" y="13"/>
                  </a:lnTo>
                  <a:lnTo>
                    <a:pt x="253" y="25"/>
                  </a:lnTo>
                  <a:lnTo>
                    <a:pt x="256" y="38"/>
                  </a:lnTo>
                  <a:lnTo>
                    <a:pt x="259" y="50"/>
                  </a:lnTo>
                  <a:close/>
                </a:path>
              </a:pathLst>
            </a:custGeom>
            <a:solidFill>
              <a:srgbClr val="757575"/>
            </a:solidFill>
            <a:ln w="9525">
              <a:noFill/>
              <a:round/>
              <a:headEnd/>
              <a:tailEnd/>
            </a:ln>
          </p:spPr>
          <p:txBody>
            <a:bodyPr/>
            <a:lstStyle/>
            <a:p>
              <a:endParaRPr lang="en-GB"/>
            </a:p>
          </p:txBody>
        </p:sp>
        <p:sp>
          <p:nvSpPr>
            <p:cNvPr id="19487" name="Freeform 25"/>
            <p:cNvSpPr>
              <a:spLocks/>
            </p:cNvSpPr>
            <p:nvPr/>
          </p:nvSpPr>
          <p:spPr bwMode="auto">
            <a:xfrm>
              <a:off x="9829" y="11477"/>
              <a:ext cx="75" cy="273"/>
            </a:xfrm>
            <a:custGeom>
              <a:avLst/>
              <a:gdLst>
                <a:gd name="T0" fmla="*/ 21 w 75"/>
                <a:gd name="T1" fmla="*/ 29 h 273"/>
                <a:gd name="T2" fmla="*/ 21 w 75"/>
                <a:gd name="T3" fmla="*/ 31 h 273"/>
                <a:gd name="T4" fmla="*/ 21 w 75"/>
                <a:gd name="T5" fmla="*/ 32 h 273"/>
                <a:gd name="T6" fmla="*/ 21 w 75"/>
                <a:gd name="T7" fmla="*/ 33 h 273"/>
                <a:gd name="T8" fmla="*/ 21 w 75"/>
                <a:gd name="T9" fmla="*/ 35 h 273"/>
                <a:gd name="T10" fmla="*/ 29 w 75"/>
                <a:gd name="T11" fmla="*/ 42 h 273"/>
                <a:gd name="T12" fmla="*/ 39 w 75"/>
                <a:gd name="T13" fmla="*/ 65 h 273"/>
                <a:gd name="T14" fmla="*/ 51 w 75"/>
                <a:gd name="T15" fmla="*/ 100 h 273"/>
                <a:gd name="T16" fmla="*/ 61 w 75"/>
                <a:gd name="T17" fmla="*/ 139 h 273"/>
                <a:gd name="T18" fmla="*/ 70 w 75"/>
                <a:gd name="T19" fmla="*/ 181 h 273"/>
                <a:gd name="T20" fmla="*/ 74 w 75"/>
                <a:gd name="T21" fmla="*/ 221 h 273"/>
                <a:gd name="T22" fmla="*/ 75 w 75"/>
                <a:gd name="T23" fmla="*/ 253 h 273"/>
                <a:gd name="T24" fmla="*/ 73 w 75"/>
                <a:gd name="T25" fmla="*/ 273 h 273"/>
                <a:gd name="T26" fmla="*/ 57 w 75"/>
                <a:gd name="T27" fmla="*/ 257 h 273"/>
                <a:gd name="T28" fmla="*/ 42 w 75"/>
                <a:gd name="T29" fmla="*/ 228 h 273"/>
                <a:gd name="T30" fmla="*/ 29 w 75"/>
                <a:gd name="T31" fmla="*/ 192 h 273"/>
                <a:gd name="T32" fmla="*/ 19 w 75"/>
                <a:gd name="T33" fmla="*/ 149 h 273"/>
                <a:gd name="T34" fmla="*/ 10 w 75"/>
                <a:gd name="T35" fmla="*/ 106 h 273"/>
                <a:gd name="T36" fmla="*/ 5 w 75"/>
                <a:gd name="T37" fmla="*/ 64 h 273"/>
                <a:gd name="T38" fmla="*/ 2 w 75"/>
                <a:gd name="T39" fmla="*/ 28 h 273"/>
                <a:gd name="T40" fmla="*/ 0 w 75"/>
                <a:gd name="T41" fmla="*/ 0 h 273"/>
                <a:gd name="T42" fmla="*/ 6 w 75"/>
                <a:gd name="T43" fmla="*/ 7 h 273"/>
                <a:gd name="T44" fmla="*/ 12 w 75"/>
                <a:gd name="T45" fmla="*/ 15 h 273"/>
                <a:gd name="T46" fmla="*/ 16 w 75"/>
                <a:gd name="T47" fmla="*/ 22 h 273"/>
                <a:gd name="T48" fmla="*/ 21 w 75"/>
                <a:gd name="T49" fmla="*/ 29 h 27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5"/>
                <a:gd name="T76" fmla="*/ 0 h 273"/>
                <a:gd name="T77" fmla="*/ 75 w 75"/>
                <a:gd name="T78" fmla="*/ 273 h 27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5" h="273">
                  <a:moveTo>
                    <a:pt x="21" y="29"/>
                  </a:moveTo>
                  <a:lnTo>
                    <a:pt x="21" y="31"/>
                  </a:lnTo>
                  <a:lnTo>
                    <a:pt x="21" y="32"/>
                  </a:lnTo>
                  <a:lnTo>
                    <a:pt x="21" y="33"/>
                  </a:lnTo>
                  <a:lnTo>
                    <a:pt x="21" y="35"/>
                  </a:lnTo>
                  <a:lnTo>
                    <a:pt x="29" y="42"/>
                  </a:lnTo>
                  <a:lnTo>
                    <a:pt x="39" y="65"/>
                  </a:lnTo>
                  <a:lnTo>
                    <a:pt x="51" y="100"/>
                  </a:lnTo>
                  <a:lnTo>
                    <a:pt x="61" y="139"/>
                  </a:lnTo>
                  <a:lnTo>
                    <a:pt x="70" y="181"/>
                  </a:lnTo>
                  <a:lnTo>
                    <a:pt x="74" y="221"/>
                  </a:lnTo>
                  <a:lnTo>
                    <a:pt x="75" y="253"/>
                  </a:lnTo>
                  <a:lnTo>
                    <a:pt x="73" y="273"/>
                  </a:lnTo>
                  <a:lnTo>
                    <a:pt x="57" y="257"/>
                  </a:lnTo>
                  <a:lnTo>
                    <a:pt x="42" y="228"/>
                  </a:lnTo>
                  <a:lnTo>
                    <a:pt x="29" y="192"/>
                  </a:lnTo>
                  <a:lnTo>
                    <a:pt x="19" y="149"/>
                  </a:lnTo>
                  <a:lnTo>
                    <a:pt x="10" y="106"/>
                  </a:lnTo>
                  <a:lnTo>
                    <a:pt x="5" y="64"/>
                  </a:lnTo>
                  <a:lnTo>
                    <a:pt x="2" y="28"/>
                  </a:lnTo>
                  <a:lnTo>
                    <a:pt x="0" y="0"/>
                  </a:lnTo>
                  <a:lnTo>
                    <a:pt x="6" y="7"/>
                  </a:lnTo>
                  <a:lnTo>
                    <a:pt x="12" y="15"/>
                  </a:lnTo>
                  <a:lnTo>
                    <a:pt x="16" y="22"/>
                  </a:lnTo>
                  <a:lnTo>
                    <a:pt x="21" y="29"/>
                  </a:lnTo>
                  <a:close/>
                </a:path>
              </a:pathLst>
            </a:custGeom>
            <a:solidFill>
              <a:srgbClr val="7F7F7F"/>
            </a:solidFill>
            <a:ln w="9525">
              <a:noFill/>
              <a:round/>
              <a:headEnd/>
              <a:tailEnd/>
            </a:ln>
          </p:spPr>
          <p:txBody>
            <a:bodyPr/>
            <a:lstStyle/>
            <a:p>
              <a:endParaRPr lang="en-GB"/>
            </a:p>
          </p:txBody>
        </p:sp>
        <p:sp>
          <p:nvSpPr>
            <p:cNvPr id="19488" name="Freeform 26"/>
            <p:cNvSpPr>
              <a:spLocks/>
            </p:cNvSpPr>
            <p:nvPr/>
          </p:nvSpPr>
          <p:spPr bwMode="auto">
            <a:xfrm>
              <a:off x="9101" y="11617"/>
              <a:ext cx="200" cy="93"/>
            </a:xfrm>
            <a:custGeom>
              <a:avLst/>
              <a:gdLst>
                <a:gd name="T0" fmla="*/ 200 w 200"/>
                <a:gd name="T1" fmla="*/ 20 h 93"/>
                <a:gd name="T2" fmla="*/ 197 w 200"/>
                <a:gd name="T3" fmla="*/ 26 h 93"/>
                <a:gd name="T4" fmla="*/ 194 w 200"/>
                <a:gd name="T5" fmla="*/ 32 h 93"/>
                <a:gd name="T6" fmla="*/ 190 w 200"/>
                <a:gd name="T7" fmla="*/ 38 h 93"/>
                <a:gd name="T8" fmla="*/ 187 w 200"/>
                <a:gd name="T9" fmla="*/ 43 h 93"/>
                <a:gd name="T10" fmla="*/ 176 w 200"/>
                <a:gd name="T11" fmla="*/ 54 h 93"/>
                <a:gd name="T12" fmla="*/ 164 w 200"/>
                <a:gd name="T13" fmla="*/ 61 h 93"/>
                <a:gd name="T14" fmla="*/ 153 w 200"/>
                <a:gd name="T15" fmla="*/ 68 h 93"/>
                <a:gd name="T16" fmla="*/ 140 w 200"/>
                <a:gd name="T17" fmla="*/ 75 h 93"/>
                <a:gd name="T18" fmla="*/ 128 w 200"/>
                <a:gd name="T19" fmla="*/ 80 h 93"/>
                <a:gd name="T20" fmla="*/ 115 w 200"/>
                <a:gd name="T21" fmla="*/ 84 h 93"/>
                <a:gd name="T22" fmla="*/ 101 w 200"/>
                <a:gd name="T23" fmla="*/ 88 h 93"/>
                <a:gd name="T24" fmla="*/ 88 w 200"/>
                <a:gd name="T25" fmla="*/ 91 h 93"/>
                <a:gd name="T26" fmla="*/ 86 w 200"/>
                <a:gd name="T27" fmla="*/ 90 h 93"/>
                <a:gd name="T28" fmla="*/ 85 w 200"/>
                <a:gd name="T29" fmla="*/ 90 h 93"/>
                <a:gd name="T30" fmla="*/ 82 w 200"/>
                <a:gd name="T31" fmla="*/ 91 h 93"/>
                <a:gd name="T32" fmla="*/ 80 w 200"/>
                <a:gd name="T33" fmla="*/ 91 h 93"/>
                <a:gd name="T34" fmla="*/ 73 w 200"/>
                <a:gd name="T35" fmla="*/ 91 h 93"/>
                <a:gd name="T36" fmla="*/ 66 w 200"/>
                <a:gd name="T37" fmla="*/ 93 h 93"/>
                <a:gd name="T38" fmla="*/ 59 w 200"/>
                <a:gd name="T39" fmla="*/ 93 h 93"/>
                <a:gd name="T40" fmla="*/ 53 w 200"/>
                <a:gd name="T41" fmla="*/ 93 h 93"/>
                <a:gd name="T42" fmla="*/ 46 w 200"/>
                <a:gd name="T43" fmla="*/ 93 h 93"/>
                <a:gd name="T44" fmla="*/ 39 w 200"/>
                <a:gd name="T45" fmla="*/ 91 h 93"/>
                <a:gd name="T46" fmla="*/ 33 w 200"/>
                <a:gd name="T47" fmla="*/ 90 h 93"/>
                <a:gd name="T48" fmla="*/ 26 w 200"/>
                <a:gd name="T49" fmla="*/ 88 h 93"/>
                <a:gd name="T50" fmla="*/ 18 w 200"/>
                <a:gd name="T51" fmla="*/ 87 h 93"/>
                <a:gd name="T52" fmla="*/ 11 w 200"/>
                <a:gd name="T53" fmla="*/ 84 h 93"/>
                <a:gd name="T54" fmla="*/ 4 w 200"/>
                <a:gd name="T55" fmla="*/ 81 h 93"/>
                <a:gd name="T56" fmla="*/ 0 w 200"/>
                <a:gd name="T57" fmla="*/ 77 h 93"/>
                <a:gd name="T58" fmla="*/ 8 w 200"/>
                <a:gd name="T59" fmla="*/ 78 h 93"/>
                <a:gd name="T60" fmla="*/ 17 w 200"/>
                <a:gd name="T61" fmla="*/ 81 h 93"/>
                <a:gd name="T62" fmla="*/ 26 w 200"/>
                <a:gd name="T63" fmla="*/ 81 h 93"/>
                <a:gd name="T64" fmla="*/ 34 w 200"/>
                <a:gd name="T65" fmla="*/ 82 h 93"/>
                <a:gd name="T66" fmla="*/ 43 w 200"/>
                <a:gd name="T67" fmla="*/ 82 h 93"/>
                <a:gd name="T68" fmla="*/ 52 w 200"/>
                <a:gd name="T69" fmla="*/ 82 h 93"/>
                <a:gd name="T70" fmla="*/ 60 w 200"/>
                <a:gd name="T71" fmla="*/ 81 h 93"/>
                <a:gd name="T72" fmla="*/ 69 w 200"/>
                <a:gd name="T73" fmla="*/ 80 h 93"/>
                <a:gd name="T74" fmla="*/ 83 w 200"/>
                <a:gd name="T75" fmla="*/ 74 h 93"/>
                <a:gd name="T76" fmla="*/ 96 w 200"/>
                <a:gd name="T77" fmla="*/ 68 h 93"/>
                <a:gd name="T78" fmla="*/ 111 w 200"/>
                <a:gd name="T79" fmla="*/ 62 h 93"/>
                <a:gd name="T80" fmla="*/ 122 w 200"/>
                <a:gd name="T81" fmla="*/ 54 h 93"/>
                <a:gd name="T82" fmla="*/ 134 w 200"/>
                <a:gd name="T83" fmla="*/ 45 h 93"/>
                <a:gd name="T84" fmla="*/ 145 w 200"/>
                <a:gd name="T85" fmla="*/ 36 h 93"/>
                <a:gd name="T86" fmla="*/ 155 w 200"/>
                <a:gd name="T87" fmla="*/ 25 h 93"/>
                <a:gd name="T88" fmla="*/ 166 w 200"/>
                <a:gd name="T89" fmla="*/ 13 h 93"/>
                <a:gd name="T90" fmla="*/ 171 w 200"/>
                <a:gd name="T91" fmla="*/ 9 h 93"/>
                <a:gd name="T92" fmla="*/ 177 w 200"/>
                <a:gd name="T93" fmla="*/ 5 h 93"/>
                <a:gd name="T94" fmla="*/ 183 w 200"/>
                <a:gd name="T95" fmla="*/ 2 h 93"/>
                <a:gd name="T96" fmla="*/ 189 w 200"/>
                <a:gd name="T97" fmla="*/ 0 h 93"/>
                <a:gd name="T98" fmla="*/ 193 w 200"/>
                <a:gd name="T99" fmla="*/ 5 h 93"/>
                <a:gd name="T100" fmla="*/ 196 w 200"/>
                <a:gd name="T101" fmla="*/ 10 h 93"/>
                <a:gd name="T102" fmla="*/ 197 w 200"/>
                <a:gd name="T103" fmla="*/ 16 h 93"/>
                <a:gd name="T104" fmla="*/ 200 w 200"/>
                <a:gd name="T105" fmla="*/ 20 h 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93"/>
                <a:gd name="T161" fmla="*/ 200 w 200"/>
                <a:gd name="T162" fmla="*/ 93 h 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93">
                  <a:moveTo>
                    <a:pt x="200" y="20"/>
                  </a:moveTo>
                  <a:lnTo>
                    <a:pt x="197" y="26"/>
                  </a:lnTo>
                  <a:lnTo>
                    <a:pt x="194" y="32"/>
                  </a:lnTo>
                  <a:lnTo>
                    <a:pt x="190" y="38"/>
                  </a:lnTo>
                  <a:lnTo>
                    <a:pt x="187" y="43"/>
                  </a:lnTo>
                  <a:lnTo>
                    <a:pt x="176" y="54"/>
                  </a:lnTo>
                  <a:lnTo>
                    <a:pt x="164" y="61"/>
                  </a:lnTo>
                  <a:lnTo>
                    <a:pt x="153" y="68"/>
                  </a:lnTo>
                  <a:lnTo>
                    <a:pt x="140" y="75"/>
                  </a:lnTo>
                  <a:lnTo>
                    <a:pt x="128" y="80"/>
                  </a:lnTo>
                  <a:lnTo>
                    <a:pt x="115" y="84"/>
                  </a:lnTo>
                  <a:lnTo>
                    <a:pt x="101" y="88"/>
                  </a:lnTo>
                  <a:lnTo>
                    <a:pt x="88" y="91"/>
                  </a:lnTo>
                  <a:lnTo>
                    <a:pt x="86" y="90"/>
                  </a:lnTo>
                  <a:lnTo>
                    <a:pt x="85" y="90"/>
                  </a:lnTo>
                  <a:lnTo>
                    <a:pt x="82" y="91"/>
                  </a:lnTo>
                  <a:lnTo>
                    <a:pt x="80" y="91"/>
                  </a:lnTo>
                  <a:lnTo>
                    <a:pt x="73" y="91"/>
                  </a:lnTo>
                  <a:lnTo>
                    <a:pt x="66" y="93"/>
                  </a:lnTo>
                  <a:lnTo>
                    <a:pt x="59" y="93"/>
                  </a:lnTo>
                  <a:lnTo>
                    <a:pt x="53" y="93"/>
                  </a:lnTo>
                  <a:lnTo>
                    <a:pt x="46" y="93"/>
                  </a:lnTo>
                  <a:lnTo>
                    <a:pt x="39" y="91"/>
                  </a:lnTo>
                  <a:lnTo>
                    <a:pt x="33" y="90"/>
                  </a:lnTo>
                  <a:lnTo>
                    <a:pt x="26" y="88"/>
                  </a:lnTo>
                  <a:lnTo>
                    <a:pt x="18" y="87"/>
                  </a:lnTo>
                  <a:lnTo>
                    <a:pt x="11" y="84"/>
                  </a:lnTo>
                  <a:lnTo>
                    <a:pt x="4" y="81"/>
                  </a:lnTo>
                  <a:lnTo>
                    <a:pt x="0" y="77"/>
                  </a:lnTo>
                  <a:lnTo>
                    <a:pt x="8" y="78"/>
                  </a:lnTo>
                  <a:lnTo>
                    <a:pt x="17" y="81"/>
                  </a:lnTo>
                  <a:lnTo>
                    <a:pt x="26" y="81"/>
                  </a:lnTo>
                  <a:lnTo>
                    <a:pt x="34" y="82"/>
                  </a:lnTo>
                  <a:lnTo>
                    <a:pt x="43" y="82"/>
                  </a:lnTo>
                  <a:lnTo>
                    <a:pt x="52" y="82"/>
                  </a:lnTo>
                  <a:lnTo>
                    <a:pt x="60" y="81"/>
                  </a:lnTo>
                  <a:lnTo>
                    <a:pt x="69" y="80"/>
                  </a:lnTo>
                  <a:lnTo>
                    <a:pt x="83" y="74"/>
                  </a:lnTo>
                  <a:lnTo>
                    <a:pt x="96" y="68"/>
                  </a:lnTo>
                  <a:lnTo>
                    <a:pt x="111" y="62"/>
                  </a:lnTo>
                  <a:lnTo>
                    <a:pt x="122" y="54"/>
                  </a:lnTo>
                  <a:lnTo>
                    <a:pt x="134" y="45"/>
                  </a:lnTo>
                  <a:lnTo>
                    <a:pt x="145" y="36"/>
                  </a:lnTo>
                  <a:lnTo>
                    <a:pt x="155" y="25"/>
                  </a:lnTo>
                  <a:lnTo>
                    <a:pt x="166" y="13"/>
                  </a:lnTo>
                  <a:lnTo>
                    <a:pt x="171" y="9"/>
                  </a:lnTo>
                  <a:lnTo>
                    <a:pt x="177" y="5"/>
                  </a:lnTo>
                  <a:lnTo>
                    <a:pt x="183" y="2"/>
                  </a:lnTo>
                  <a:lnTo>
                    <a:pt x="189" y="0"/>
                  </a:lnTo>
                  <a:lnTo>
                    <a:pt x="193" y="5"/>
                  </a:lnTo>
                  <a:lnTo>
                    <a:pt x="196" y="10"/>
                  </a:lnTo>
                  <a:lnTo>
                    <a:pt x="197" y="16"/>
                  </a:lnTo>
                  <a:lnTo>
                    <a:pt x="200" y="20"/>
                  </a:lnTo>
                  <a:close/>
                </a:path>
              </a:pathLst>
            </a:custGeom>
            <a:solidFill>
              <a:srgbClr val="757575"/>
            </a:solidFill>
            <a:ln w="9525">
              <a:noFill/>
              <a:round/>
              <a:headEnd/>
              <a:tailEnd/>
            </a:ln>
          </p:spPr>
          <p:txBody>
            <a:bodyPr/>
            <a:lstStyle/>
            <a:p>
              <a:endParaRPr lang="en-GB"/>
            </a:p>
          </p:txBody>
        </p:sp>
        <p:sp>
          <p:nvSpPr>
            <p:cNvPr id="19489" name="Freeform 27"/>
            <p:cNvSpPr>
              <a:spLocks/>
            </p:cNvSpPr>
            <p:nvPr/>
          </p:nvSpPr>
          <p:spPr bwMode="auto">
            <a:xfrm>
              <a:off x="9372" y="11744"/>
              <a:ext cx="522" cy="113"/>
            </a:xfrm>
            <a:custGeom>
              <a:avLst/>
              <a:gdLst>
                <a:gd name="T0" fmla="*/ 517 w 522"/>
                <a:gd name="T1" fmla="*/ 15 h 113"/>
                <a:gd name="T2" fmla="*/ 518 w 522"/>
                <a:gd name="T3" fmla="*/ 15 h 113"/>
                <a:gd name="T4" fmla="*/ 519 w 522"/>
                <a:gd name="T5" fmla="*/ 15 h 113"/>
                <a:gd name="T6" fmla="*/ 521 w 522"/>
                <a:gd name="T7" fmla="*/ 18 h 113"/>
                <a:gd name="T8" fmla="*/ 522 w 522"/>
                <a:gd name="T9" fmla="*/ 19 h 113"/>
                <a:gd name="T10" fmla="*/ 505 w 522"/>
                <a:gd name="T11" fmla="*/ 31 h 113"/>
                <a:gd name="T12" fmla="*/ 488 w 522"/>
                <a:gd name="T13" fmla="*/ 41 h 113"/>
                <a:gd name="T14" fmla="*/ 469 w 522"/>
                <a:gd name="T15" fmla="*/ 49 h 113"/>
                <a:gd name="T16" fmla="*/ 452 w 522"/>
                <a:gd name="T17" fmla="*/ 56 h 113"/>
                <a:gd name="T18" fmla="*/ 433 w 522"/>
                <a:gd name="T19" fmla="*/ 62 h 113"/>
                <a:gd name="T20" fmla="*/ 414 w 522"/>
                <a:gd name="T21" fmla="*/ 68 h 113"/>
                <a:gd name="T22" fmla="*/ 395 w 522"/>
                <a:gd name="T23" fmla="*/ 72 h 113"/>
                <a:gd name="T24" fmla="*/ 377 w 522"/>
                <a:gd name="T25" fmla="*/ 75 h 113"/>
                <a:gd name="T26" fmla="*/ 356 w 522"/>
                <a:gd name="T27" fmla="*/ 77 h 113"/>
                <a:gd name="T28" fmla="*/ 338 w 522"/>
                <a:gd name="T29" fmla="*/ 80 h 113"/>
                <a:gd name="T30" fmla="*/ 317 w 522"/>
                <a:gd name="T31" fmla="*/ 80 h 113"/>
                <a:gd name="T32" fmla="*/ 299 w 522"/>
                <a:gd name="T33" fmla="*/ 81 h 113"/>
                <a:gd name="T34" fmla="*/ 278 w 522"/>
                <a:gd name="T35" fmla="*/ 81 h 113"/>
                <a:gd name="T36" fmla="*/ 258 w 522"/>
                <a:gd name="T37" fmla="*/ 81 h 113"/>
                <a:gd name="T38" fmla="*/ 238 w 522"/>
                <a:gd name="T39" fmla="*/ 81 h 113"/>
                <a:gd name="T40" fmla="*/ 218 w 522"/>
                <a:gd name="T41" fmla="*/ 81 h 113"/>
                <a:gd name="T42" fmla="*/ 203 w 522"/>
                <a:gd name="T43" fmla="*/ 85 h 113"/>
                <a:gd name="T44" fmla="*/ 177 w 522"/>
                <a:gd name="T45" fmla="*/ 91 h 113"/>
                <a:gd name="T46" fmla="*/ 146 w 522"/>
                <a:gd name="T47" fmla="*/ 98 h 113"/>
                <a:gd name="T48" fmla="*/ 111 w 522"/>
                <a:gd name="T49" fmla="*/ 106 h 113"/>
                <a:gd name="T50" fmla="*/ 76 w 522"/>
                <a:gd name="T51" fmla="*/ 111 h 113"/>
                <a:gd name="T52" fmla="*/ 46 w 522"/>
                <a:gd name="T53" fmla="*/ 113 h 113"/>
                <a:gd name="T54" fmla="*/ 23 w 522"/>
                <a:gd name="T55" fmla="*/ 111 h 113"/>
                <a:gd name="T56" fmla="*/ 11 w 522"/>
                <a:gd name="T57" fmla="*/ 103 h 113"/>
                <a:gd name="T58" fmla="*/ 0 w 522"/>
                <a:gd name="T59" fmla="*/ 82 h 113"/>
                <a:gd name="T60" fmla="*/ 17 w 522"/>
                <a:gd name="T61" fmla="*/ 81 h 113"/>
                <a:gd name="T62" fmla="*/ 35 w 522"/>
                <a:gd name="T63" fmla="*/ 80 h 113"/>
                <a:gd name="T64" fmla="*/ 52 w 522"/>
                <a:gd name="T65" fmla="*/ 78 h 113"/>
                <a:gd name="T66" fmla="*/ 68 w 522"/>
                <a:gd name="T67" fmla="*/ 75 h 113"/>
                <a:gd name="T68" fmla="*/ 85 w 522"/>
                <a:gd name="T69" fmla="*/ 72 h 113"/>
                <a:gd name="T70" fmla="*/ 102 w 522"/>
                <a:gd name="T71" fmla="*/ 68 h 113"/>
                <a:gd name="T72" fmla="*/ 118 w 522"/>
                <a:gd name="T73" fmla="*/ 65 h 113"/>
                <a:gd name="T74" fmla="*/ 136 w 522"/>
                <a:gd name="T75" fmla="*/ 61 h 113"/>
                <a:gd name="T76" fmla="*/ 159 w 522"/>
                <a:gd name="T77" fmla="*/ 54 h 113"/>
                <a:gd name="T78" fmla="*/ 182 w 522"/>
                <a:gd name="T79" fmla="*/ 48 h 113"/>
                <a:gd name="T80" fmla="*/ 203 w 522"/>
                <a:gd name="T81" fmla="*/ 45 h 113"/>
                <a:gd name="T82" fmla="*/ 226 w 522"/>
                <a:gd name="T83" fmla="*/ 42 h 113"/>
                <a:gd name="T84" fmla="*/ 250 w 522"/>
                <a:gd name="T85" fmla="*/ 41 h 113"/>
                <a:gd name="T86" fmla="*/ 273 w 522"/>
                <a:gd name="T87" fmla="*/ 39 h 113"/>
                <a:gd name="T88" fmla="*/ 294 w 522"/>
                <a:gd name="T89" fmla="*/ 39 h 113"/>
                <a:gd name="T90" fmla="*/ 317 w 522"/>
                <a:gd name="T91" fmla="*/ 39 h 113"/>
                <a:gd name="T92" fmla="*/ 340 w 522"/>
                <a:gd name="T93" fmla="*/ 38 h 113"/>
                <a:gd name="T94" fmla="*/ 362 w 522"/>
                <a:gd name="T95" fmla="*/ 36 h 113"/>
                <a:gd name="T96" fmla="*/ 385 w 522"/>
                <a:gd name="T97" fmla="*/ 35 h 113"/>
                <a:gd name="T98" fmla="*/ 407 w 522"/>
                <a:gd name="T99" fmla="*/ 31 h 113"/>
                <a:gd name="T100" fmla="*/ 428 w 522"/>
                <a:gd name="T101" fmla="*/ 26 h 113"/>
                <a:gd name="T102" fmla="*/ 450 w 522"/>
                <a:gd name="T103" fmla="*/ 19 h 113"/>
                <a:gd name="T104" fmla="*/ 470 w 522"/>
                <a:gd name="T105" fmla="*/ 12 h 113"/>
                <a:gd name="T106" fmla="*/ 492 w 522"/>
                <a:gd name="T107" fmla="*/ 0 h 113"/>
                <a:gd name="T108" fmla="*/ 498 w 522"/>
                <a:gd name="T109" fmla="*/ 5 h 113"/>
                <a:gd name="T110" fmla="*/ 504 w 522"/>
                <a:gd name="T111" fmla="*/ 9 h 113"/>
                <a:gd name="T112" fmla="*/ 511 w 522"/>
                <a:gd name="T113" fmla="*/ 12 h 113"/>
                <a:gd name="T114" fmla="*/ 517 w 522"/>
                <a:gd name="T115" fmla="*/ 15 h 1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2"/>
                <a:gd name="T175" fmla="*/ 0 h 113"/>
                <a:gd name="T176" fmla="*/ 522 w 522"/>
                <a:gd name="T177" fmla="*/ 113 h 11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2" h="113">
                  <a:moveTo>
                    <a:pt x="517" y="15"/>
                  </a:moveTo>
                  <a:lnTo>
                    <a:pt x="518" y="15"/>
                  </a:lnTo>
                  <a:lnTo>
                    <a:pt x="519" y="15"/>
                  </a:lnTo>
                  <a:lnTo>
                    <a:pt x="521" y="18"/>
                  </a:lnTo>
                  <a:lnTo>
                    <a:pt x="522" y="19"/>
                  </a:lnTo>
                  <a:lnTo>
                    <a:pt x="505" y="31"/>
                  </a:lnTo>
                  <a:lnTo>
                    <a:pt x="488" y="41"/>
                  </a:lnTo>
                  <a:lnTo>
                    <a:pt x="469" y="49"/>
                  </a:lnTo>
                  <a:lnTo>
                    <a:pt x="452" y="56"/>
                  </a:lnTo>
                  <a:lnTo>
                    <a:pt x="433" y="62"/>
                  </a:lnTo>
                  <a:lnTo>
                    <a:pt x="414" y="68"/>
                  </a:lnTo>
                  <a:lnTo>
                    <a:pt x="395" y="72"/>
                  </a:lnTo>
                  <a:lnTo>
                    <a:pt x="377" y="75"/>
                  </a:lnTo>
                  <a:lnTo>
                    <a:pt x="356" y="77"/>
                  </a:lnTo>
                  <a:lnTo>
                    <a:pt x="338" y="80"/>
                  </a:lnTo>
                  <a:lnTo>
                    <a:pt x="317" y="80"/>
                  </a:lnTo>
                  <a:lnTo>
                    <a:pt x="299" y="81"/>
                  </a:lnTo>
                  <a:lnTo>
                    <a:pt x="278" y="81"/>
                  </a:lnTo>
                  <a:lnTo>
                    <a:pt x="258" y="81"/>
                  </a:lnTo>
                  <a:lnTo>
                    <a:pt x="238" y="81"/>
                  </a:lnTo>
                  <a:lnTo>
                    <a:pt x="218" y="81"/>
                  </a:lnTo>
                  <a:lnTo>
                    <a:pt x="203" y="85"/>
                  </a:lnTo>
                  <a:lnTo>
                    <a:pt x="177" y="91"/>
                  </a:lnTo>
                  <a:lnTo>
                    <a:pt x="146" y="98"/>
                  </a:lnTo>
                  <a:lnTo>
                    <a:pt x="111" y="106"/>
                  </a:lnTo>
                  <a:lnTo>
                    <a:pt x="76" y="111"/>
                  </a:lnTo>
                  <a:lnTo>
                    <a:pt x="46" y="113"/>
                  </a:lnTo>
                  <a:lnTo>
                    <a:pt x="23" y="111"/>
                  </a:lnTo>
                  <a:lnTo>
                    <a:pt x="11" y="103"/>
                  </a:lnTo>
                  <a:lnTo>
                    <a:pt x="0" y="82"/>
                  </a:lnTo>
                  <a:lnTo>
                    <a:pt x="17" y="81"/>
                  </a:lnTo>
                  <a:lnTo>
                    <a:pt x="35" y="80"/>
                  </a:lnTo>
                  <a:lnTo>
                    <a:pt x="52" y="78"/>
                  </a:lnTo>
                  <a:lnTo>
                    <a:pt x="68" y="75"/>
                  </a:lnTo>
                  <a:lnTo>
                    <a:pt x="85" y="72"/>
                  </a:lnTo>
                  <a:lnTo>
                    <a:pt x="102" y="68"/>
                  </a:lnTo>
                  <a:lnTo>
                    <a:pt x="118" y="65"/>
                  </a:lnTo>
                  <a:lnTo>
                    <a:pt x="136" y="61"/>
                  </a:lnTo>
                  <a:lnTo>
                    <a:pt x="159" y="54"/>
                  </a:lnTo>
                  <a:lnTo>
                    <a:pt x="182" y="48"/>
                  </a:lnTo>
                  <a:lnTo>
                    <a:pt x="203" y="45"/>
                  </a:lnTo>
                  <a:lnTo>
                    <a:pt x="226" y="42"/>
                  </a:lnTo>
                  <a:lnTo>
                    <a:pt x="250" y="41"/>
                  </a:lnTo>
                  <a:lnTo>
                    <a:pt x="273" y="39"/>
                  </a:lnTo>
                  <a:lnTo>
                    <a:pt x="294" y="39"/>
                  </a:lnTo>
                  <a:lnTo>
                    <a:pt x="317" y="39"/>
                  </a:lnTo>
                  <a:lnTo>
                    <a:pt x="340" y="38"/>
                  </a:lnTo>
                  <a:lnTo>
                    <a:pt x="362" y="36"/>
                  </a:lnTo>
                  <a:lnTo>
                    <a:pt x="385" y="35"/>
                  </a:lnTo>
                  <a:lnTo>
                    <a:pt x="407" y="31"/>
                  </a:lnTo>
                  <a:lnTo>
                    <a:pt x="428" y="26"/>
                  </a:lnTo>
                  <a:lnTo>
                    <a:pt x="450" y="19"/>
                  </a:lnTo>
                  <a:lnTo>
                    <a:pt x="470" y="12"/>
                  </a:lnTo>
                  <a:lnTo>
                    <a:pt x="492" y="0"/>
                  </a:lnTo>
                  <a:lnTo>
                    <a:pt x="498" y="5"/>
                  </a:lnTo>
                  <a:lnTo>
                    <a:pt x="504" y="9"/>
                  </a:lnTo>
                  <a:lnTo>
                    <a:pt x="511" y="12"/>
                  </a:lnTo>
                  <a:lnTo>
                    <a:pt x="517" y="15"/>
                  </a:lnTo>
                  <a:close/>
                </a:path>
              </a:pathLst>
            </a:custGeom>
            <a:solidFill>
              <a:srgbClr val="757575"/>
            </a:solidFill>
            <a:ln w="9525">
              <a:noFill/>
              <a:round/>
              <a:headEnd/>
              <a:tailEnd/>
            </a:ln>
          </p:spPr>
          <p:txBody>
            <a:bodyPr/>
            <a:lstStyle/>
            <a:p>
              <a:endParaRPr lang="en-GB"/>
            </a:p>
          </p:txBody>
        </p:sp>
        <p:sp>
          <p:nvSpPr>
            <p:cNvPr id="19490" name="Freeform 28"/>
            <p:cNvSpPr>
              <a:spLocks/>
            </p:cNvSpPr>
            <p:nvPr/>
          </p:nvSpPr>
          <p:spPr bwMode="auto">
            <a:xfrm>
              <a:off x="8356" y="11626"/>
              <a:ext cx="955" cy="941"/>
            </a:xfrm>
            <a:custGeom>
              <a:avLst/>
              <a:gdLst>
                <a:gd name="T0" fmla="*/ 354 w 955"/>
                <a:gd name="T1" fmla="*/ 45 h 941"/>
                <a:gd name="T2" fmla="*/ 453 w 955"/>
                <a:gd name="T3" fmla="*/ 92 h 941"/>
                <a:gd name="T4" fmla="*/ 527 w 955"/>
                <a:gd name="T5" fmla="*/ 160 h 941"/>
                <a:gd name="T6" fmla="*/ 530 w 955"/>
                <a:gd name="T7" fmla="*/ 161 h 941"/>
                <a:gd name="T8" fmla="*/ 547 w 955"/>
                <a:gd name="T9" fmla="*/ 186 h 941"/>
                <a:gd name="T10" fmla="*/ 546 w 955"/>
                <a:gd name="T11" fmla="*/ 219 h 941"/>
                <a:gd name="T12" fmla="*/ 522 w 955"/>
                <a:gd name="T13" fmla="*/ 237 h 941"/>
                <a:gd name="T14" fmla="*/ 505 w 955"/>
                <a:gd name="T15" fmla="*/ 258 h 941"/>
                <a:gd name="T16" fmla="*/ 491 w 955"/>
                <a:gd name="T17" fmla="*/ 310 h 941"/>
                <a:gd name="T18" fmla="*/ 517 w 955"/>
                <a:gd name="T19" fmla="*/ 375 h 941"/>
                <a:gd name="T20" fmla="*/ 569 w 955"/>
                <a:gd name="T21" fmla="*/ 426 h 941"/>
                <a:gd name="T22" fmla="*/ 631 w 955"/>
                <a:gd name="T23" fmla="*/ 444 h 941"/>
                <a:gd name="T24" fmla="*/ 683 w 955"/>
                <a:gd name="T25" fmla="*/ 417 h 941"/>
                <a:gd name="T26" fmla="*/ 701 w 955"/>
                <a:gd name="T27" fmla="*/ 345 h 941"/>
                <a:gd name="T28" fmla="*/ 688 w 955"/>
                <a:gd name="T29" fmla="*/ 260 h 941"/>
                <a:gd name="T30" fmla="*/ 750 w 955"/>
                <a:gd name="T31" fmla="*/ 291 h 941"/>
                <a:gd name="T32" fmla="*/ 811 w 955"/>
                <a:gd name="T33" fmla="*/ 322 h 941"/>
                <a:gd name="T34" fmla="*/ 866 w 955"/>
                <a:gd name="T35" fmla="*/ 342 h 941"/>
                <a:gd name="T36" fmla="*/ 905 w 955"/>
                <a:gd name="T37" fmla="*/ 349 h 941"/>
                <a:gd name="T38" fmla="*/ 938 w 955"/>
                <a:gd name="T39" fmla="*/ 369 h 941"/>
                <a:gd name="T40" fmla="*/ 954 w 955"/>
                <a:gd name="T41" fmla="*/ 436 h 941"/>
                <a:gd name="T42" fmla="*/ 896 w 955"/>
                <a:gd name="T43" fmla="*/ 573 h 941"/>
                <a:gd name="T44" fmla="*/ 843 w 955"/>
                <a:gd name="T45" fmla="*/ 665 h 941"/>
                <a:gd name="T46" fmla="*/ 824 w 955"/>
                <a:gd name="T47" fmla="*/ 727 h 941"/>
                <a:gd name="T48" fmla="*/ 818 w 955"/>
                <a:gd name="T49" fmla="*/ 772 h 941"/>
                <a:gd name="T50" fmla="*/ 778 w 955"/>
                <a:gd name="T51" fmla="*/ 773 h 941"/>
                <a:gd name="T52" fmla="*/ 739 w 955"/>
                <a:gd name="T53" fmla="*/ 782 h 941"/>
                <a:gd name="T54" fmla="*/ 704 w 955"/>
                <a:gd name="T55" fmla="*/ 789 h 941"/>
                <a:gd name="T56" fmla="*/ 638 w 955"/>
                <a:gd name="T57" fmla="*/ 792 h 941"/>
                <a:gd name="T58" fmla="*/ 569 w 955"/>
                <a:gd name="T59" fmla="*/ 782 h 941"/>
                <a:gd name="T60" fmla="*/ 495 w 955"/>
                <a:gd name="T61" fmla="*/ 759 h 941"/>
                <a:gd name="T62" fmla="*/ 486 w 955"/>
                <a:gd name="T63" fmla="*/ 765 h 941"/>
                <a:gd name="T64" fmla="*/ 482 w 955"/>
                <a:gd name="T65" fmla="*/ 827 h 941"/>
                <a:gd name="T66" fmla="*/ 423 w 955"/>
                <a:gd name="T67" fmla="*/ 908 h 941"/>
                <a:gd name="T68" fmla="*/ 333 w 955"/>
                <a:gd name="T69" fmla="*/ 941 h 941"/>
                <a:gd name="T70" fmla="*/ 242 w 955"/>
                <a:gd name="T71" fmla="*/ 915 h 941"/>
                <a:gd name="T72" fmla="*/ 175 w 955"/>
                <a:gd name="T73" fmla="*/ 850 h 941"/>
                <a:gd name="T74" fmla="*/ 134 w 955"/>
                <a:gd name="T75" fmla="*/ 775 h 941"/>
                <a:gd name="T76" fmla="*/ 139 w 955"/>
                <a:gd name="T77" fmla="*/ 703 h 941"/>
                <a:gd name="T78" fmla="*/ 167 w 955"/>
                <a:gd name="T79" fmla="*/ 636 h 941"/>
                <a:gd name="T80" fmla="*/ 185 w 955"/>
                <a:gd name="T81" fmla="*/ 612 h 941"/>
                <a:gd name="T82" fmla="*/ 167 w 955"/>
                <a:gd name="T83" fmla="*/ 594 h 941"/>
                <a:gd name="T84" fmla="*/ 82 w 955"/>
                <a:gd name="T85" fmla="*/ 540 h 941"/>
                <a:gd name="T86" fmla="*/ 15 w 955"/>
                <a:gd name="T87" fmla="*/ 476 h 941"/>
                <a:gd name="T88" fmla="*/ 3 w 955"/>
                <a:gd name="T89" fmla="*/ 428 h 941"/>
                <a:gd name="T90" fmla="*/ 29 w 955"/>
                <a:gd name="T91" fmla="*/ 387 h 941"/>
                <a:gd name="T92" fmla="*/ 95 w 955"/>
                <a:gd name="T93" fmla="*/ 316 h 941"/>
                <a:gd name="T94" fmla="*/ 139 w 955"/>
                <a:gd name="T95" fmla="*/ 234 h 941"/>
                <a:gd name="T96" fmla="*/ 176 w 955"/>
                <a:gd name="T97" fmla="*/ 149 h 941"/>
                <a:gd name="T98" fmla="*/ 221 w 955"/>
                <a:gd name="T99" fmla="*/ 69 h 941"/>
                <a:gd name="T100" fmla="*/ 287 w 955"/>
                <a:gd name="T101" fmla="*/ 0 h 941"/>
                <a:gd name="T102" fmla="*/ 297 w 955"/>
                <a:gd name="T103" fmla="*/ 1 h 94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55"/>
                <a:gd name="T157" fmla="*/ 0 h 941"/>
                <a:gd name="T158" fmla="*/ 955 w 955"/>
                <a:gd name="T159" fmla="*/ 941 h 94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55" h="941">
                  <a:moveTo>
                    <a:pt x="300" y="4"/>
                  </a:moveTo>
                  <a:lnTo>
                    <a:pt x="325" y="26"/>
                  </a:lnTo>
                  <a:lnTo>
                    <a:pt x="354" y="45"/>
                  </a:lnTo>
                  <a:lnTo>
                    <a:pt x="387" y="60"/>
                  </a:lnTo>
                  <a:lnTo>
                    <a:pt x="420" y="75"/>
                  </a:lnTo>
                  <a:lnTo>
                    <a:pt x="453" y="92"/>
                  </a:lnTo>
                  <a:lnTo>
                    <a:pt x="482" y="110"/>
                  </a:lnTo>
                  <a:lnTo>
                    <a:pt x="508" y="133"/>
                  </a:lnTo>
                  <a:lnTo>
                    <a:pt x="527" y="160"/>
                  </a:lnTo>
                  <a:lnTo>
                    <a:pt x="528" y="161"/>
                  </a:lnTo>
                  <a:lnTo>
                    <a:pt x="530" y="161"/>
                  </a:lnTo>
                  <a:lnTo>
                    <a:pt x="530" y="160"/>
                  </a:lnTo>
                  <a:lnTo>
                    <a:pt x="538" y="172"/>
                  </a:lnTo>
                  <a:lnTo>
                    <a:pt x="547" y="186"/>
                  </a:lnTo>
                  <a:lnTo>
                    <a:pt x="553" y="202"/>
                  </a:lnTo>
                  <a:lnTo>
                    <a:pt x="554" y="216"/>
                  </a:lnTo>
                  <a:lnTo>
                    <a:pt x="546" y="219"/>
                  </a:lnTo>
                  <a:lnTo>
                    <a:pt x="537" y="224"/>
                  </a:lnTo>
                  <a:lnTo>
                    <a:pt x="530" y="229"/>
                  </a:lnTo>
                  <a:lnTo>
                    <a:pt x="522" y="237"/>
                  </a:lnTo>
                  <a:lnTo>
                    <a:pt x="517" y="242"/>
                  </a:lnTo>
                  <a:lnTo>
                    <a:pt x="511" y="250"/>
                  </a:lnTo>
                  <a:lnTo>
                    <a:pt x="505" y="258"/>
                  </a:lnTo>
                  <a:lnTo>
                    <a:pt x="499" y="265"/>
                  </a:lnTo>
                  <a:lnTo>
                    <a:pt x="492" y="287"/>
                  </a:lnTo>
                  <a:lnTo>
                    <a:pt x="491" y="310"/>
                  </a:lnTo>
                  <a:lnTo>
                    <a:pt x="495" y="333"/>
                  </a:lnTo>
                  <a:lnTo>
                    <a:pt x="504" y="355"/>
                  </a:lnTo>
                  <a:lnTo>
                    <a:pt x="517" y="375"/>
                  </a:lnTo>
                  <a:lnTo>
                    <a:pt x="531" y="394"/>
                  </a:lnTo>
                  <a:lnTo>
                    <a:pt x="548" y="411"/>
                  </a:lnTo>
                  <a:lnTo>
                    <a:pt x="569" y="426"/>
                  </a:lnTo>
                  <a:lnTo>
                    <a:pt x="589" y="436"/>
                  </a:lnTo>
                  <a:lnTo>
                    <a:pt x="609" y="443"/>
                  </a:lnTo>
                  <a:lnTo>
                    <a:pt x="631" y="444"/>
                  </a:lnTo>
                  <a:lnTo>
                    <a:pt x="649" y="441"/>
                  </a:lnTo>
                  <a:lnTo>
                    <a:pt x="667" y="433"/>
                  </a:lnTo>
                  <a:lnTo>
                    <a:pt x="683" y="417"/>
                  </a:lnTo>
                  <a:lnTo>
                    <a:pt x="696" y="395"/>
                  </a:lnTo>
                  <a:lnTo>
                    <a:pt x="704" y="366"/>
                  </a:lnTo>
                  <a:lnTo>
                    <a:pt x="701" y="345"/>
                  </a:lnTo>
                  <a:lnTo>
                    <a:pt x="694" y="309"/>
                  </a:lnTo>
                  <a:lnTo>
                    <a:pt x="688" y="274"/>
                  </a:lnTo>
                  <a:lnTo>
                    <a:pt x="688" y="260"/>
                  </a:lnTo>
                  <a:lnTo>
                    <a:pt x="709" y="270"/>
                  </a:lnTo>
                  <a:lnTo>
                    <a:pt x="730" y="280"/>
                  </a:lnTo>
                  <a:lnTo>
                    <a:pt x="750" y="291"/>
                  </a:lnTo>
                  <a:lnTo>
                    <a:pt x="771" y="301"/>
                  </a:lnTo>
                  <a:lnTo>
                    <a:pt x="791" y="312"/>
                  </a:lnTo>
                  <a:lnTo>
                    <a:pt x="811" y="322"/>
                  </a:lnTo>
                  <a:lnTo>
                    <a:pt x="833" y="330"/>
                  </a:lnTo>
                  <a:lnTo>
                    <a:pt x="856" y="336"/>
                  </a:lnTo>
                  <a:lnTo>
                    <a:pt x="866" y="342"/>
                  </a:lnTo>
                  <a:lnTo>
                    <a:pt x="879" y="346"/>
                  </a:lnTo>
                  <a:lnTo>
                    <a:pt x="892" y="348"/>
                  </a:lnTo>
                  <a:lnTo>
                    <a:pt x="905" y="349"/>
                  </a:lnTo>
                  <a:lnTo>
                    <a:pt x="918" y="352"/>
                  </a:lnTo>
                  <a:lnTo>
                    <a:pt x="928" y="358"/>
                  </a:lnTo>
                  <a:lnTo>
                    <a:pt x="938" y="369"/>
                  </a:lnTo>
                  <a:lnTo>
                    <a:pt x="944" y="388"/>
                  </a:lnTo>
                  <a:lnTo>
                    <a:pt x="955" y="404"/>
                  </a:lnTo>
                  <a:lnTo>
                    <a:pt x="954" y="436"/>
                  </a:lnTo>
                  <a:lnTo>
                    <a:pt x="939" y="478"/>
                  </a:lnTo>
                  <a:lnTo>
                    <a:pt x="919" y="525"/>
                  </a:lnTo>
                  <a:lnTo>
                    <a:pt x="896" y="573"/>
                  </a:lnTo>
                  <a:lnTo>
                    <a:pt x="873" y="615"/>
                  </a:lnTo>
                  <a:lnTo>
                    <a:pt x="853" y="648"/>
                  </a:lnTo>
                  <a:lnTo>
                    <a:pt x="843" y="665"/>
                  </a:lnTo>
                  <a:lnTo>
                    <a:pt x="834" y="685"/>
                  </a:lnTo>
                  <a:lnTo>
                    <a:pt x="828" y="706"/>
                  </a:lnTo>
                  <a:lnTo>
                    <a:pt x="824" y="727"/>
                  </a:lnTo>
                  <a:lnTo>
                    <a:pt x="821" y="750"/>
                  </a:lnTo>
                  <a:lnTo>
                    <a:pt x="820" y="763"/>
                  </a:lnTo>
                  <a:lnTo>
                    <a:pt x="818" y="772"/>
                  </a:lnTo>
                  <a:lnTo>
                    <a:pt x="811" y="776"/>
                  </a:lnTo>
                  <a:lnTo>
                    <a:pt x="791" y="773"/>
                  </a:lnTo>
                  <a:lnTo>
                    <a:pt x="778" y="773"/>
                  </a:lnTo>
                  <a:lnTo>
                    <a:pt x="763" y="776"/>
                  </a:lnTo>
                  <a:lnTo>
                    <a:pt x="752" y="779"/>
                  </a:lnTo>
                  <a:lnTo>
                    <a:pt x="739" y="782"/>
                  </a:lnTo>
                  <a:lnTo>
                    <a:pt x="727" y="785"/>
                  </a:lnTo>
                  <a:lnTo>
                    <a:pt x="716" y="788"/>
                  </a:lnTo>
                  <a:lnTo>
                    <a:pt x="704" y="789"/>
                  </a:lnTo>
                  <a:lnTo>
                    <a:pt x="691" y="791"/>
                  </a:lnTo>
                  <a:lnTo>
                    <a:pt x="662" y="792"/>
                  </a:lnTo>
                  <a:lnTo>
                    <a:pt x="638" y="792"/>
                  </a:lnTo>
                  <a:lnTo>
                    <a:pt x="613" y="791"/>
                  </a:lnTo>
                  <a:lnTo>
                    <a:pt x="590" y="788"/>
                  </a:lnTo>
                  <a:lnTo>
                    <a:pt x="569" y="782"/>
                  </a:lnTo>
                  <a:lnTo>
                    <a:pt x="546" y="775"/>
                  </a:lnTo>
                  <a:lnTo>
                    <a:pt x="521" y="768"/>
                  </a:lnTo>
                  <a:lnTo>
                    <a:pt x="495" y="759"/>
                  </a:lnTo>
                  <a:lnTo>
                    <a:pt x="492" y="762"/>
                  </a:lnTo>
                  <a:lnTo>
                    <a:pt x="489" y="763"/>
                  </a:lnTo>
                  <a:lnTo>
                    <a:pt x="486" y="765"/>
                  </a:lnTo>
                  <a:lnTo>
                    <a:pt x="483" y="768"/>
                  </a:lnTo>
                  <a:lnTo>
                    <a:pt x="488" y="797"/>
                  </a:lnTo>
                  <a:lnTo>
                    <a:pt x="482" y="827"/>
                  </a:lnTo>
                  <a:lnTo>
                    <a:pt x="469" y="857"/>
                  </a:lnTo>
                  <a:lnTo>
                    <a:pt x="447" y="885"/>
                  </a:lnTo>
                  <a:lnTo>
                    <a:pt x="423" y="908"/>
                  </a:lnTo>
                  <a:lnTo>
                    <a:pt x="394" y="926"/>
                  </a:lnTo>
                  <a:lnTo>
                    <a:pt x="364" y="938"/>
                  </a:lnTo>
                  <a:lnTo>
                    <a:pt x="333" y="941"/>
                  </a:lnTo>
                  <a:lnTo>
                    <a:pt x="300" y="938"/>
                  </a:lnTo>
                  <a:lnTo>
                    <a:pt x="270" y="929"/>
                  </a:lnTo>
                  <a:lnTo>
                    <a:pt x="242" y="915"/>
                  </a:lnTo>
                  <a:lnTo>
                    <a:pt x="218" y="896"/>
                  </a:lnTo>
                  <a:lnTo>
                    <a:pt x="195" y="874"/>
                  </a:lnTo>
                  <a:lnTo>
                    <a:pt x="175" y="850"/>
                  </a:lnTo>
                  <a:lnTo>
                    <a:pt x="157" y="822"/>
                  </a:lnTo>
                  <a:lnTo>
                    <a:pt x="141" y="795"/>
                  </a:lnTo>
                  <a:lnTo>
                    <a:pt x="134" y="775"/>
                  </a:lnTo>
                  <a:lnTo>
                    <a:pt x="131" y="752"/>
                  </a:lnTo>
                  <a:lnTo>
                    <a:pt x="133" y="727"/>
                  </a:lnTo>
                  <a:lnTo>
                    <a:pt x="139" y="703"/>
                  </a:lnTo>
                  <a:lnTo>
                    <a:pt x="147" y="680"/>
                  </a:lnTo>
                  <a:lnTo>
                    <a:pt x="156" y="657"/>
                  </a:lnTo>
                  <a:lnTo>
                    <a:pt x="167" y="636"/>
                  </a:lnTo>
                  <a:lnTo>
                    <a:pt x="179" y="619"/>
                  </a:lnTo>
                  <a:lnTo>
                    <a:pt x="182" y="615"/>
                  </a:lnTo>
                  <a:lnTo>
                    <a:pt x="185" y="612"/>
                  </a:lnTo>
                  <a:lnTo>
                    <a:pt x="186" y="610"/>
                  </a:lnTo>
                  <a:lnTo>
                    <a:pt x="188" y="606"/>
                  </a:lnTo>
                  <a:lnTo>
                    <a:pt x="167" y="594"/>
                  </a:lnTo>
                  <a:lnTo>
                    <a:pt x="141" y="579"/>
                  </a:lnTo>
                  <a:lnTo>
                    <a:pt x="113" y="560"/>
                  </a:lnTo>
                  <a:lnTo>
                    <a:pt x="82" y="540"/>
                  </a:lnTo>
                  <a:lnTo>
                    <a:pt x="55" y="518"/>
                  </a:lnTo>
                  <a:lnTo>
                    <a:pt x="30" y="496"/>
                  </a:lnTo>
                  <a:lnTo>
                    <a:pt x="15" y="476"/>
                  </a:lnTo>
                  <a:lnTo>
                    <a:pt x="9" y="457"/>
                  </a:lnTo>
                  <a:lnTo>
                    <a:pt x="7" y="444"/>
                  </a:lnTo>
                  <a:lnTo>
                    <a:pt x="3" y="428"/>
                  </a:lnTo>
                  <a:lnTo>
                    <a:pt x="0" y="414"/>
                  </a:lnTo>
                  <a:lnTo>
                    <a:pt x="0" y="407"/>
                  </a:lnTo>
                  <a:lnTo>
                    <a:pt x="29" y="387"/>
                  </a:lnTo>
                  <a:lnTo>
                    <a:pt x="55" y="365"/>
                  </a:lnTo>
                  <a:lnTo>
                    <a:pt x="77" y="340"/>
                  </a:lnTo>
                  <a:lnTo>
                    <a:pt x="95" y="316"/>
                  </a:lnTo>
                  <a:lnTo>
                    <a:pt x="111" y="288"/>
                  </a:lnTo>
                  <a:lnTo>
                    <a:pt x="126" y="263"/>
                  </a:lnTo>
                  <a:lnTo>
                    <a:pt x="139" y="234"/>
                  </a:lnTo>
                  <a:lnTo>
                    <a:pt x="152" y="205"/>
                  </a:lnTo>
                  <a:lnTo>
                    <a:pt x="163" y="177"/>
                  </a:lnTo>
                  <a:lnTo>
                    <a:pt x="176" y="149"/>
                  </a:lnTo>
                  <a:lnTo>
                    <a:pt x="189" y="121"/>
                  </a:lnTo>
                  <a:lnTo>
                    <a:pt x="204" y="94"/>
                  </a:lnTo>
                  <a:lnTo>
                    <a:pt x="221" y="69"/>
                  </a:lnTo>
                  <a:lnTo>
                    <a:pt x="240" y="43"/>
                  </a:lnTo>
                  <a:lnTo>
                    <a:pt x="261" y="21"/>
                  </a:lnTo>
                  <a:lnTo>
                    <a:pt x="287" y="0"/>
                  </a:lnTo>
                  <a:lnTo>
                    <a:pt x="290" y="1"/>
                  </a:lnTo>
                  <a:lnTo>
                    <a:pt x="294" y="1"/>
                  </a:lnTo>
                  <a:lnTo>
                    <a:pt x="297" y="1"/>
                  </a:lnTo>
                  <a:lnTo>
                    <a:pt x="300" y="4"/>
                  </a:lnTo>
                  <a:close/>
                </a:path>
              </a:pathLst>
            </a:custGeom>
            <a:solidFill>
              <a:srgbClr val="000000"/>
            </a:solidFill>
            <a:ln w="9525">
              <a:noFill/>
              <a:round/>
              <a:headEnd/>
              <a:tailEnd/>
            </a:ln>
          </p:spPr>
          <p:txBody>
            <a:bodyPr/>
            <a:lstStyle/>
            <a:p>
              <a:endParaRPr lang="en-GB"/>
            </a:p>
          </p:txBody>
        </p:sp>
        <p:sp>
          <p:nvSpPr>
            <p:cNvPr id="19491" name="Freeform 29"/>
            <p:cNvSpPr>
              <a:spLocks/>
            </p:cNvSpPr>
            <p:nvPr/>
          </p:nvSpPr>
          <p:spPr bwMode="auto">
            <a:xfrm>
              <a:off x="8382" y="11649"/>
              <a:ext cx="877" cy="873"/>
            </a:xfrm>
            <a:custGeom>
              <a:avLst/>
              <a:gdLst>
                <a:gd name="T0" fmla="*/ 382 w 877"/>
                <a:gd name="T1" fmla="*/ 69 h 873"/>
                <a:gd name="T2" fmla="*/ 440 w 877"/>
                <a:gd name="T3" fmla="*/ 100 h 873"/>
                <a:gd name="T4" fmla="*/ 488 w 877"/>
                <a:gd name="T5" fmla="*/ 146 h 873"/>
                <a:gd name="T6" fmla="*/ 449 w 877"/>
                <a:gd name="T7" fmla="*/ 183 h 873"/>
                <a:gd name="T8" fmla="*/ 391 w 877"/>
                <a:gd name="T9" fmla="*/ 255 h 873"/>
                <a:gd name="T10" fmla="*/ 401 w 877"/>
                <a:gd name="T11" fmla="*/ 326 h 873"/>
                <a:gd name="T12" fmla="*/ 439 w 877"/>
                <a:gd name="T13" fmla="*/ 380 h 873"/>
                <a:gd name="T14" fmla="*/ 495 w 877"/>
                <a:gd name="T15" fmla="*/ 424 h 873"/>
                <a:gd name="T16" fmla="*/ 561 w 877"/>
                <a:gd name="T17" fmla="*/ 450 h 873"/>
                <a:gd name="T18" fmla="*/ 626 w 877"/>
                <a:gd name="T19" fmla="*/ 450 h 873"/>
                <a:gd name="T20" fmla="*/ 680 w 877"/>
                <a:gd name="T21" fmla="*/ 413 h 873"/>
                <a:gd name="T22" fmla="*/ 694 w 877"/>
                <a:gd name="T23" fmla="*/ 306 h 873"/>
                <a:gd name="T24" fmla="*/ 730 w 877"/>
                <a:gd name="T25" fmla="*/ 293 h 873"/>
                <a:gd name="T26" fmla="*/ 801 w 877"/>
                <a:gd name="T27" fmla="*/ 325 h 873"/>
                <a:gd name="T28" fmla="*/ 872 w 877"/>
                <a:gd name="T29" fmla="*/ 341 h 873"/>
                <a:gd name="T30" fmla="*/ 860 w 877"/>
                <a:gd name="T31" fmla="*/ 434 h 873"/>
                <a:gd name="T32" fmla="*/ 798 w 877"/>
                <a:gd name="T33" fmla="*/ 543 h 873"/>
                <a:gd name="T34" fmla="*/ 756 w 877"/>
                <a:gd name="T35" fmla="*/ 619 h 873"/>
                <a:gd name="T36" fmla="*/ 736 w 877"/>
                <a:gd name="T37" fmla="*/ 698 h 873"/>
                <a:gd name="T38" fmla="*/ 691 w 877"/>
                <a:gd name="T39" fmla="*/ 706 h 873"/>
                <a:gd name="T40" fmla="*/ 631 w 877"/>
                <a:gd name="T41" fmla="*/ 707 h 873"/>
                <a:gd name="T42" fmla="*/ 566 w 877"/>
                <a:gd name="T43" fmla="*/ 704 h 873"/>
                <a:gd name="T44" fmla="*/ 507 w 877"/>
                <a:gd name="T45" fmla="*/ 694 h 873"/>
                <a:gd name="T46" fmla="*/ 465 w 877"/>
                <a:gd name="T47" fmla="*/ 677 h 873"/>
                <a:gd name="T48" fmla="*/ 446 w 877"/>
                <a:gd name="T49" fmla="*/ 665 h 873"/>
                <a:gd name="T50" fmla="*/ 419 w 877"/>
                <a:gd name="T51" fmla="*/ 681 h 873"/>
                <a:gd name="T52" fmla="*/ 391 w 877"/>
                <a:gd name="T53" fmla="*/ 789 h 873"/>
                <a:gd name="T54" fmla="*/ 313 w 877"/>
                <a:gd name="T55" fmla="*/ 873 h 873"/>
                <a:gd name="T56" fmla="*/ 191 w 877"/>
                <a:gd name="T57" fmla="*/ 834 h 873"/>
                <a:gd name="T58" fmla="*/ 130 w 877"/>
                <a:gd name="T59" fmla="*/ 748 h 873"/>
                <a:gd name="T60" fmla="*/ 139 w 877"/>
                <a:gd name="T61" fmla="*/ 644 h 873"/>
                <a:gd name="T62" fmla="*/ 179 w 877"/>
                <a:gd name="T63" fmla="*/ 606 h 873"/>
                <a:gd name="T64" fmla="*/ 224 w 877"/>
                <a:gd name="T65" fmla="*/ 577 h 873"/>
                <a:gd name="T66" fmla="*/ 221 w 877"/>
                <a:gd name="T67" fmla="*/ 545 h 873"/>
                <a:gd name="T68" fmla="*/ 176 w 877"/>
                <a:gd name="T69" fmla="*/ 515 h 873"/>
                <a:gd name="T70" fmla="*/ 131 w 877"/>
                <a:gd name="T71" fmla="*/ 485 h 873"/>
                <a:gd name="T72" fmla="*/ 87 w 877"/>
                <a:gd name="T73" fmla="*/ 455 h 873"/>
                <a:gd name="T74" fmla="*/ 42 w 877"/>
                <a:gd name="T75" fmla="*/ 423 h 873"/>
                <a:gd name="T76" fmla="*/ 0 w 877"/>
                <a:gd name="T77" fmla="*/ 388 h 873"/>
                <a:gd name="T78" fmla="*/ 48 w 877"/>
                <a:gd name="T79" fmla="*/ 349 h 873"/>
                <a:gd name="T80" fmla="*/ 101 w 877"/>
                <a:gd name="T81" fmla="*/ 278 h 873"/>
                <a:gd name="T82" fmla="*/ 141 w 877"/>
                <a:gd name="T83" fmla="*/ 201 h 873"/>
                <a:gd name="T84" fmla="*/ 179 w 877"/>
                <a:gd name="T85" fmla="*/ 120 h 873"/>
                <a:gd name="T86" fmla="*/ 221 w 877"/>
                <a:gd name="T87" fmla="*/ 45 h 873"/>
                <a:gd name="T88" fmla="*/ 267 w 877"/>
                <a:gd name="T89" fmla="*/ 7 h 873"/>
                <a:gd name="T90" fmla="*/ 300 w 877"/>
                <a:gd name="T91" fmla="*/ 26 h 873"/>
                <a:gd name="T92" fmla="*/ 332 w 877"/>
                <a:gd name="T93" fmla="*/ 45 h 8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77"/>
                <a:gd name="T142" fmla="*/ 0 h 873"/>
                <a:gd name="T143" fmla="*/ 877 w 877"/>
                <a:gd name="T144" fmla="*/ 873 h 8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77" h="873">
                  <a:moveTo>
                    <a:pt x="343" y="52"/>
                  </a:moveTo>
                  <a:lnTo>
                    <a:pt x="364" y="61"/>
                  </a:lnTo>
                  <a:lnTo>
                    <a:pt x="382" y="69"/>
                  </a:lnTo>
                  <a:lnTo>
                    <a:pt x="403" y="78"/>
                  </a:lnTo>
                  <a:lnTo>
                    <a:pt x="423" y="88"/>
                  </a:lnTo>
                  <a:lnTo>
                    <a:pt x="440" y="100"/>
                  </a:lnTo>
                  <a:lnTo>
                    <a:pt x="457" y="113"/>
                  </a:lnTo>
                  <a:lnTo>
                    <a:pt x="473" y="128"/>
                  </a:lnTo>
                  <a:lnTo>
                    <a:pt x="488" y="146"/>
                  </a:lnTo>
                  <a:lnTo>
                    <a:pt x="483" y="153"/>
                  </a:lnTo>
                  <a:lnTo>
                    <a:pt x="469" y="166"/>
                  </a:lnTo>
                  <a:lnTo>
                    <a:pt x="449" y="183"/>
                  </a:lnTo>
                  <a:lnTo>
                    <a:pt x="426" y="205"/>
                  </a:lnTo>
                  <a:lnTo>
                    <a:pt x="406" y="229"/>
                  </a:lnTo>
                  <a:lnTo>
                    <a:pt x="391" y="255"/>
                  </a:lnTo>
                  <a:lnTo>
                    <a:pt x="387" y="281"/>
                  </a:lnTo>
                  <a:lnTo>
                    <a:pt x="395" y="309"/>
                  </a:lnTo>
                  <a:lnTo>
                    <a:pt x="401" y="326"/>
                  </a:lnTo>
                  <a:lnTo>
                    <a:pt x="411" y="345"/>
                  </a:lnTo>
                  <a:lnTo>
                    <a:pt x="423" y="362"/>
                  </a:lnTo>
                  <a:lnTo>
                    <a:pt x="439" y="380"/>
                  </a:lnTo>
                  <a:lnTo>
                    <a:pt x="456" y="395"/>
                  </a:lnTo>
                  <a:lnTo>
                    <a:pt x="475" y="411"/>
                  </a:lnTo>
                  <a:lnTo>
                    <a:pt x="495" y="424"/>
                  </a:lnTo>
                  <a:lnTo>
                    <a:pt x="517" y="436"/>
                  </a:lnTo>
                  <a:lnTo>
                    <a:pt x="540" y="444"/>
                  </a:lnTo>
                  <a:lnTo>
                    <a:pt x="561" y="450"/>
                  </a:lnTo>
                  <a:lnTo>
                    <a:pt x="584" y="453"/>
                  </a:lnTo>
                  <a:lnTo>
                    <a:pt x="606" y="453"/>
                  </a:lnTo>
                  <a:lnTo>
                    <a:pt x="626" y="450"/>
                  </a:lnTo>
                  <a:lnTo>
                    <a:pt x="647" y="442"/>
                  </a:lnTo>
                  <a:lnTo>
                    <a:pt x="664" y="430"/>
                  </a:lnTo>
                  <a:lnTo>
                    <a:pt x="680" y="413"/>
                  </a:lnTo>
                  <a:lnTo>
                    <a:pt x="694" y="378"/>
                  </a:lnTo>
                  <a:lnTo>
                    <a:pt x="698" y="342"/>
                  </a:lnTo>
                  <a:lnTo>
                    <a:pt x="694" y="306"/>
                  </a:lnTo>
                  <a:lnTo>
                    <a:pt x="685" y="271"/>
                  </a:lnTo>
                  <a:lnTo>
                    <a:pt x="707" y="281"/>
                  </a:lnTo>
                  <a:lnTo>
                    <a:pt x="730" y="293"/>
                  </a:lnTo>
                  <a:lnTo>
                    <a:pt x="753" y="304"/>
                  </a:lnTo>
                  <a:lnTo>
                    <a:pt x="776" y="315"/>
                  </a:lnTo>
                  <a:lnTo>
                    <a:pt x="801" y="325"/>
                  </a:lnTo>
                  <a:lnTo>
                    <a:pt x="824" y="333"/>
                  </a:lnTo>
                  <a:lnTo>
                    <a:pt x="849" y="339"/>
                  </a:lnTo>
                  <a:lnTo>
                    <a:pt x="872" y="341"/>
                  </a:lnTo>
                  <a:lnTo>
                    <a:pt x="877" y="367"/>
                  </a:lnTo>
                  <a:lnTo>
                    <a:pt x="873" y="400"/>
                  </a:lnTo>
                  <a:lnTo>
                    <a:pt x="860" y="434"/>
                  </a:lnTo>
                  <a:lnTo>
                    <a:pt x="841" y="472"/>
                  </a:lnTo>
                  <a:lnTo>
                    <a:pt x="820" y="508"/>
                  </a:lnTo>
                  <a:lnTo>
                    <a:pt x="798" y="543"/>
                  </a:lnTo>
                  <a:lnTo>
                    <a:pt x="781" y="573"/>
                  </a:lnTo>
                  <a:lnTo>
                    <a:pt x="768" y="596"/>
                  </a:lnTo>
                  <a:lnTo>
                    <a:pt x="756" y="619"/>
                  </a:lnTo>
                  <a:lnTo>
                    <a:pt x="748" y="645"/>
                  </a:lnTo>
                  <a:lnTo>
                    <a:pt x="742" y="671"/>
                  </a:lnTo>
                  <a:lnTo>
                    <a:pt x="736" y="698"/>
                  </a:lnTo>
                  <a:lnTo>
                    <a:pt x="723" y="701"/>
                  </a:lnTo>
                  <a:lnTo>
                    <a:pt x="709" y="703"/>
                  </a:lnTo>
                  <a:lnTo>
                    <a:pt x="691" y="706"/>
                  </a:lnTo>
                  <a:lnTo>
                    <a:pt x="672" y="706"/>
                  </a:lnTo>
                  <a:lnTo>
                    <a:pt x="652" y="707"/>
                  </a:lnTo>
                  <a:lnTo>
                    <a:pt x="631" y="707"/>
                  </a:lnTo>
                  <a:lnTo>
                    <a:pt x="609" y="707"/>
                  </a:lnTo>
                  <a:lnTo>
                    <a:pt x="587" y="706"/>
                  </a:lnTo>
                  <a:lnTo>
                    <a:pt x="566" y="704"/>
                  </a:lnTo>
                  <a:lnTo>
                    <a:pt x="544" y="701"/>
                  </a:lnTo>
                  <a:lnTo>
                    <a:pt x="524" y="698"/>
                  </a:lnTo>
                  <a:lnTo>
                    <a:pt x="507" y="694"/>
                  </a:lnTo>
                  <a:lnTo>
                    <a:pt x="491" y="690"/>
                  </a:lnTo>
                  <a:lnTo>
                    <a:pt x="476" y="683"/>
                  </a:lnTo>
                  <a:lnTo>
                    <a:pt x="465" y="677"/>
                  </a:lnTo>
                  <a:lnTo>
                    <a:pt x="457" y="668"/>
                  </a:lnTo>
                  <a:lnTo>
                    <a:pt x="452" y="667"/>
                  </a:lnTo>
                  <a:lnTo>
                    <a:pt x="446" y="665"/>
                  </a:lnTo>
                  <a:lnTo>
                    <a:pt x="440" y="664"/>
                  </a:lnTo>
                  <a:lnTo>
                    <a:pt x="437" y="668"/>
                  </a:lnTo>
                  <a:lnTo>
                    <a:pt x="419" y="681"/>
                  </a:lnTo>
                  <a:lnTo>
                    <a:pt x="408" y="710"/>
                  </a:lnTo>
                  <a:lnTo>
                    <a:pt x="400" y="748"/>
                  </a:lnTo>
                  <a:lnTo>
                    <a:pt x="391" y="789"/>
                  </a:lnTo>
                  <a:lnTo>
                    <a:pt x="375" y="828"/>
                  </a:lnTo>
                  <a:lnTo>
                    <a:pt x="351" y="857"/>
                  </a:lnTo>
                  <a:lnTo>
                    <a:pt x="313" y="873"/>
                  </a:lnTo>
                  <a:lnTo>
                    <a:pt x="255" y="867"/>
                  </a:lnTo>
                  <a:lnTo>
                    <a:pt x="222" y="854"/>
                  </a:lnTo>
                  <a:lnTo>
                    <a:pt x="191" y="834"/>
                  </a:lnTo>
                  <a:lnTo>
                    <a:pt x="165" y="810"/>
                  </a:lnTo>
                  <a:lnTo>
                    <a:pt x="144" y="781"/>
                  </a:lnTo>
                  <a:lnTo>
                    <a:pt x="130" y="748"/>
                  </a:lnTo>
                  <a:lnTo>
                    <a:pt x="124" y="714"/>
                  </a:lnTo>
                  <a:lnTo>
                    <a:pt x="126" y="678"/>
                  </a:lnTo>
                  <a:lnTo>
                    <a:pt x="139" y="644"/>
                  </a:lnTo>
                  <a:lnTo>
                    <a:pt x="149" y="629"/>
                  </a:lnTo>
                  <a:lnTo>
                    <a:pt x="163" y="618"/>
                  </a:lnTo>
                  <a:lnTo>
                    <a:pt x="179" y="606"/>
                  </a:lnTo>
                  <a:lnTo>
                    <a:pt x="196" y="596"/>
                  </a:lnTo>
                  <a:lnTo>
                    <a:pt x="211" y="587"/>
                  </a:lnTo>
                  <a:lnTo>
                    <a:pt x="224" y="577"/>
                  </a:lnTo>
                  <a:lnTo>
                    <a:pt x="232" y="567"/>
                  </a:lnTo>
                  <a:lnTo>
                    <a:pt x="235" y="557"/>
                  </a:lnTo>
                  <a:lnTo>
                    <a:pt x="221" y="545"/>
                  </a:lnTo>
                  <a:lnTo>
                    <a:pt x="206" y="535"/>
                  </a:lnTo>
                  <a:lnTo>
                    <a:pt x="192" y="525"/>
                  </a:lnTo>
                  <a:lnTo>
                    <a:pt x="176" y="515"/>
                  </a:lnTo>
                  <a:lnTo>
                    <a:pt x="162" y="505"/>
                  </a:lnTo>
                  <a:lnTo>
                    <a:pt x="147" y="495"/>
                  </a:lnTo>
                  <a:lnTo>
                    <a:pt x="131" y="485"/>
                  </a:lnTo>
                  <a:lnTo>
                    <a:pt x="117" y="475"/>
                  </a:lnTo>
                  <a:lnTo>
                    <a:pt x="101" y="465"/>
                  </a:lnTo>
                  <a:lnTo>
                    <a:pt x="87" y="455"/>
                  </a:lnTo>
                  <a:lnTo>
                    <a:pt x="72" y="443"/>
                  </a:lnTo>
                  <a:lnTo>
                    <a:pt x="58" y="433"/>
                  </a:lnTo>
                  <a:lnTo>
                    <a:pt x="42" y="423"/>
                  </a:lnTo>
                  <a:lnTo>
                    <a:pt x="27" y="411"/>
                  </a:lnTo>
                  <a:lnTo>
                    <a:pt x="14" y="400"/>
                  </a:lnTo>
                  <a:lnTo>
                    <a:pt x="0" y="388"/>
                  </a:lnTo>
                  <a:lnTo>
                    <a:pt x="1" y="387"/>
                  </a:lnTo>
                  <a:lnTo>
                    <a:pt x="26" y="369"/>
                  </a:lnTo>
                  <a:lnTo>
                    <a:pt x="48" y="349"/>
                  </a:lnTo>
                  <a:lnTo>
                    <a:pt x="68" y="328"/>
                  </a:lnTo>
                  <a:lnTo>
                    <a:pt x="85" y="304"/>
                  </a:lnTo>
                  <a:lnTo>
                    <a:pt x="101" y="278"/>
                  </a:lnTo>
                  <a:lnTo>
                    <a:pt x="115" y="254"/>
                  </a:lnTo>
                  <a:lnTo>
                    <a:pt x="128" y="227"/>
                  </a:lnTo>
                  <a:lnTo>
                    <a:pt x="141" y="201"/>
                  </a:lnTo>
                  <a:lnTo>
                    <a:pt x="154" y="173"/>
                  </a:lnTo>
                  <a:lnTo>
                    <a:pt x="166" y="146"/>
                  </a:lnTo>
                  <a:lnTo>
                    <a:pt x="179" y="120"/>
                  </a:lnTo>
                  <a:lnTo>
                    <a:pt x="192" y="94"/>
                  </a:lnTo>
                  <a:lnTo>
                    <a:pt x="205" y="68"/>
                  </a:lnTo>
                  <a:lnTo>
                    <a:pt x="221" y="45"/>
                  </a:lnTo>
                  <a:lnTo>
                    <a:pt x="238" y="22"/>
                  </a:lnTo>
                  <a:lnTo>
                    <a:pt x="257" y="0"/>
                  </a:lnTo>
                  <a:lnTo>
                    <a:pt x="267" y="7"/>
                  </a:lnTo>
                  <a:lnTo>
                    <a:pt x="279" y="14"/>
                  </a:lnTo>
                  <a:lnTo>
                    <a:pt x="289" y="20"/>
                  </a:lnTo>
                  <a:lnTo>
                    <a:pt x="300" y="26"/>
                  </a:lnTo>
                  <a:lnTo>
                    <a:pt x="310" y="33"/>
                  </a:lnTo>
                  <a:lnTo>
                    <a:pt x="322" y="39"/>
                  </a:lnTo>
                  <a:lnTo>
                    <a:pt x="332" y="45"/>
                  </a:lnTo>
                  <a:lnTo>
                    <a:pt x="343" y="52"/>
                  </a:lnTo>
                  <a:close/>
                </a:path>
              </a:pathLst>
            </a:custGeom>
            <a:solidFill>
              <a:srgbClr val="FFFF00"/>
            </a:solidFill>
            <a:ln w="9525">
              <a:noFill/>
              <a:round/>
              <a:headEnd/>
              <a:tailEnd/>
            </a:ln>
          </p:spPr>
          <p:txBody>
            <a:bodyPr/>
            <a:lstStyle/>
            <a:p>
              <a:endParaRPr lang="en-GB"/>
            </a:p>
          </p:txBody>
        </p:sp>
        <p:sp>
          <p:nvSpPr>
            <p:cNvPr id="19492" name="Freeform 30"/>
            <p:cNvSpPr>
              <a:spLocks/>
            </p:cNvSpPr>
            <p:nvPr/>
          </p:nvSpPr>
          <p:spPr bwMode="auto">
            <a:xfrm>
              <a:off x="8798" y="11813"/>
              <a:ext cx="131" cy="260"/>
            </a:xfrm>
            <a:custGeom>
              <a:avLst/>
              <a:gdLst>
                <a:gd name="T0" fmla="*/ 88 w 131"/>
                <a:gd name="T1" fmla="*/ 18 h 260"/>
                <a:gd name="T2" fmla="*/ 82 w 131"/>
                <a:gd name="T3" fmla="*/ 21 h 260"/>
                <a:gd name="T4" fmla="*/ 78 w 131"/>
                <a:gd name="T5" fmla="*/ 25 h 260"/>
                <a:gd name="T6" fmla="*/ 73 w 131"/>
                <a:gd name="T7" fmla="*/ 29 h 260"/>
                <a:gd name="T8" fmla="*/ 69 w 131"/>
                <a:gd name="T9" fmla="*/ 34 h 260"/>
                <a:gd name="T10" fmla="*/ 60 w 131"/>
                <a:gd name="T11" fmla="*/ 42 h 260"/>
                <a:gd name="T12" fmla="*/ 54 w 131"/>
                <a:gd name="T13" fmla="*/ 52 h 260"/>
                <a:gd name="T14" fmla="*/ 50 w 131"/>
                <a:gd name="T15" fmla="*/ 64 h 260"/>
                <a:gd name="T16" fmla="*/ 44 w 131"/>
                <a:gd name="T17" fmla="*/ 76 h 260"/>
                <a:gd name="T18" fmla="*/ 36 w 131"/>
                <a:gd name="T19" fmla="*/ 97 h 260"/>
                <a:gd name="T20" fmla="*/ 33 w 131"/>
                <a:gd name="T21" fmla="*/ 122 h 260"/>
                <a:gd name="T22" fmla="*/ 36 w 131"/>
                <a:gd name="T23" fmla="*/ 146 h 260"/>
                <a:gd name="T24" fmla="*/ 44 w 131"/>
                <a:gd name="T25" fmla="*/ 169 h 260"/>
                <a:gd name="T26" fmla="*/ 49 w 131"/>
                <a:gd name="T27" fmla="*/ 178 h 260"/>
                <a:gd name="T28" fmla="*/ 53 w 131"/>
                <a:gd name="T29" fmla="*/ 185 h 260"/>
                <a:gd name="T30" fmla="*/ 59 w 131"/>
                <a:gd name="T31" fmla="*/ 194 h 260"/>
                <a:gd name="T32" fmla="*/ 65 w 131"/>
                <a:gd name="T33" fmla="*/ 201 h 260"/>
                <a:gd name="T34" fmla="*/ 70 w 131"/>
                <a:gd name="T35" fmla="*/ 208 h 260"/>
                <a:gd name="T36" fmla="*/ 76 w 131"/>
                <a:gd name="T37" fmla="*/ 216 h 260"/>
                <a:gd name="T38" fmla="*/ 82 w 131"/>
                <a:gd name="T39" fmla="*/ 224 h 260"/>
                <a:gd name="T40" fmla="*/ 88 w 131"/>
                <a:gd name="T41" fmla="*/ 231 h 260"/>
                <a:gd name="T42" fmla="*/ 93 w 131"/>
                <a:gd name="T43" fmla="*/ 236 h 260"/>
                <a:gd name="T44" fmla="*/ 99 w 131"/>
                <a:gd name="T45" fmla="*/ 239 h 260"/>
                <a:gd name="T46" fmla="*/ 104 w 131"/>
                <a:gd name="T47" fmla="*/ 243 h 260"/>
                <a:gd name="T48" fmla="*/ 109 w 131"/>
                <a:gd name="T49" fmla="*/ 247 h 260"/>
                <a:gd name="T50" fmla="*/ 115 w 131"/>
                <a:gd name="T51" fmla="*/ 250 h 260"/>
                <a:gd name="T52" fmla="*/ 121 w 131"/>
                <a:gd name="T53" fmla="*/ 254 h 260"/>
                <a:gd name="T54" fmla="*/ 125 w 131"/>
                <a:gd name="T55" fmla="*/ 257 h 260"/>
                <a:gd name="T56" fmla="*/ 131 w 131"/>
                <a:gd name="T57" fmla="*/ 260 h 260"/>
                <a:gd name="T58" fmla="*/ 125 w 131"/>
                <a:gd name="T59" fmla="*/ 260 h 260"/>
                <a:gd name="T60" fmla="*/ 119 w 131"/>
                <a:gd name="T61" fmla="*/ 259 h 260"/>
                <a:gd name="T62" fmla="*/ 115 w 131"/>
                <a:gd name="T63" fmla="*/ 257 h 260"/>
                <a:gd name="T64" fmla="*/ 109 w 131"/>
                <a:gd name="T65" fmla="*/ 254 h 260"/>
                <a:gd name="T66" fmla="*/ 101 w 131"/>
                <a:gd name="T67" fmla="*/ 250 h 260"/>
                <a:gd name="T68" fmla="*/ 93 w 131"/>
                <a:gd name="T69" fmla="*/ 246 h 260"/>
                <a:gd name="T70" fmla="*/ 88 w 131"/>
                <a:gd name="T71" fmla="*/ 240 h 260"/>
                <a:gd name="T72" fmla="*/ 80 w 131"/>
                <a:gd name="T73" fmla="*/ 236 h 260"/>
                <a:gd name="T74" fmla="*/ 73 w 131"/>
                <a:gd name="T75" fmla="*/ 230 h 260"/>
                <a:gd name="T76" fmla="*/ 67 w 131"/>
                <a:gd name="T77" fmla="*/ 226 h 260"/>
                <a:gd name="T78" fmla="*/ 60 w 131"/>
                <a:gd name="T79" fmla="*/ 220 h 260"/>
                <a:gd name="T80" fmla="*/ 53 w 131"/>
                <a:gd name="T81" fmla="*/ 214 h 260"/>
                <a:gd name="T82" fmla="*/ 46 w 131"/>
                <a:gd name="T83" fmla="*/ 208 h 260"/>
                <a:gd name="T84" fmla="*/ 39 w 131"/>
                <a:gd name="T85" fmla="*/ 203 h 260"/>
                <a:gd name="T86" fmla="*/ 33 w 131"/>
                <a:gd name="T87" fmla="*/ 195 h 260"/>
                <a:gd name="T88" fmla="*/ 27 w 131"/>
                <a:gd name="T89" fmla="*/ 188 h 260"/>
                <a:gd name="T90" fmla="*/ 17 w 131"/>
                <a:gd name="T91" fmla="*/ 166 h 260"/>
                <a:gd name="T92" fmla="*/ 10 w 131"/>
                <a:gd name="T93" fmla="*/ 145 h 260"/>
                <a:gd name="T94" fmla="*/ 3 w 131"/>
                <a:gd name="T95" fmla="*/ 122 h 260"/>
                <a:gd name="T96" fmla="*/ 0 w 131"/>
                <a:gd name="T97" fmla="*/ 97 h 260"/>
                <a:gd name="T98" fmla="*/ 7 w 131"/>
                <a:gd name="T99" fmla="*/ 78 h 260"/>
                <a:gd name="T100" fmla="*/ 16 w 131"/>
                <a:gd name="T101" fmla="*/ 63 h 260"/>
                <a:gd name="T102" fmla="*/ 27 w 131"/>
                <a:gd name="T103" fmla="*/ 47 h 260"/>
                <a:gd name="T104" fmla="*/ 39 w 131"/>
                <a:gd name="T105" fmla="*/ 31 h 260"/>
                <a:gd name="T106" fmla="*/ 49 w 131"/>
                <a:gd name="T107" fmla="*/ 22 h 260"/>
                <a:gd name="T108" fmla="*/ 60 w 131"/>
                <a:gd name="T109" fmla="*/ 15 h 260"/>
                <a:gd name="T110" fmla="*/ 70 w 131"/>
                <a:gd name="T111" fmla="*/ 9 h 260"/>
                <a:gd name="T112" fmla="*/ 80 w 131"/>
                <a:gd name="T113" fmla="*/ 0 h 260"/>
                <a:gd name="T114" fmla="*/ 83 w 131"/>
                <a:gd name="T115" fmla="*/ 3 h 260"/>
                <a:gd name="T116" fmla="*/ 85 w 131"/>
                <a:gd name="T117" fmla="*/ 8 h 260"/>
                <a:gd name="T118" fmla="*/ 86 w 131"/>
                <a:gd name="T119" fmla="*/ 13 h 260"/>
                <a:gd name="T120" fmla="*/ 88 w 131"/>
                <a:gd name="T121" fmla="*/ 18 h 2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1"/>
                <a:gd name="T184" fmla="*/ 0 h 260"/>
                <a:gd name="T185" fmla="*/ 131 w 131"/>
                <a:gd name="T186" fmla="*/ 260 h 2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1" h="260">
                  <a:moveTo>
                    <a:pt x="88" y="18"/>
                  </a:moveTo>
                  <a:lnTo>
                    <a:pt x="82" y="21"/>
                  </a:lnTo>
                  <a:lnTo>
                    <a:pt x="78" y="25"/>
                  </a:lnTo>
                  <a:lnTo>
                    <a:pt x="73" y="29"/>
                  </a:lnTo>
                  <a:lnTo>
                    <a:pt x="69" y="34"/>
                  </a:lnTo>
                  <a:lnTo>
                    <a:pt x="60" y="42"/>
                  </a:lnTo>
                  <a:lnTo>
                    <a:pt x="54" y="52"/>
                  </a:lnTo>
                  <a:lnTo>
                    <a:pt x="50" y="64"/>
                  </a:lnTo>
                  <a:lnTo>
                    <a:pt x="44" y="76"/>
                  </a:lnTo>
                  <a:lnTo>
                    <a:pt x="36" y="97"/>
                  </a:lnTo>
                  <a:lnTo>
                    <a:pt x="33" y="122"/>
                  </a:lnTo>
                  <a:lnTo>
                    <a:pt x="36" y="146"/>
                  </a:lnTo>
                  <a:lnTo>
                    <a:pt x="44" y="169"/>
                  </a:lnTo>
                  <a:lnTo>
                    <a:pt x="49" y="178"/>
                  </a:lnTo>
                  <a:lnTo>
                    <a:pt x="53" y="185"/>
                  </a:lnTo>
                  <a:lnTo>
                    <a:pt x="59" y="194"/>
                  </a:lnTo>
                  <a:lnTo>
                    <a:pt x="65" y="201"/>
                  </a:lnTo>
                  <a:lnTo>
                    <a:pt x="70" y="208"/>
                  </a:lnTo>
                  <a:lnTo>
                    <a:pt x="76" y="216"/>
                  </a:lnTo>
                  <a:lnTo>
                    <a:pt x="82" y="224"/>
                  </a:lnTo>
                  <a:lnTo>
                    <a:pt x="88" y="231"/>
                  </a:lnTo>
                  <a:lnTo>
                    <a:pt x="93" y="236"/>
                  </a:lnTo>
                  <a:lnTo>
                    <a:pt x="99" y="239"/>
                  </a:lnTo>
                  <a:lnTo>
                    <a:pt x="104" y="243"/>
                  </a:lnTo>
                  <a:lnTo>
                    <a:pt x="109" y="247"/>
                  </a:lnTo>
                  <a:lnTo>
                    <a:pt x="115" y="250"/>
                  </a:lnTo>
                  <a:lnTo>
                    <a:pt x="121" y="254"/>
                  </a:lnTo>
                  <a:lnTo>
                    <a:pt x="125" y="257"/>
                  </a:lnTo>
                  <a:lnTo>
                    <a:pt x="131" y="260"/>
                  </a:lnTo>
                  <a:lnTo>
                    <a:pt x="125" y="260"/>
                  </a:lnTo>
                  <a:lnTo>
                    <a:pt x="119" y="259"/>
                  </a:lnTo>
                  <a:lnTo>
                    <a:pt x="115" y="257"/>
                  </a:lnTo>
                  <a:lnTo>
                    <a:pt x="109" y="254"/>
                  </a:lnTo>
                  <a:lnTo>
                    <a:pt x="101" y="250"/>
                  </a:lnTo>
                  <a:lnTo>
                    <a:pt x="93" y="246"/>
                  </a:lnTo>
                  <a:lnTo>
                    <a:pt x="88" y="240"/>
                  </a:lnTo>
                  <a:lnTo>
                    <a:pt x="80" y="236"/>
                  </a:lnTo>
                  <a:lnTo>
                    <a:pt x="73" y="230"/>
                  </a:lnTo>
                  <a:lnTo>
                    <a:pt x="67" y="226"/>
                  </a:lnTo>
                  <a:lnTo>
                    <a:pt x="60" y="220"/>
                  </a:lnTo>
                  <a:lnTo>
                    <a:pt x="53" y="214"/>
                  </a:lnTo>
                  <a:lnTo>
                    <a:pt x="46" y="208"/>
                  </a:lnTo>
                  <a:lnTo>
                    <a:pt x="39" y="203"/>
                  </a:lnTo>
                  <a:lnTo>
                    <a:pt x="33" y="195"/>
                  </a:lnTo>
                  <a:lnTo>
                    <a:pt x="27" y="188"/>
                  </a:lnTo>
                  <a:lnTo>
                    <a:pt x="17" y="166"/>
                  </a:lnTo>
                  <a:lnTo>
                    <a:pt x="10" y="145"/>
                  </a:lnTo>
                  <a:lnTo>
                    <a:pt x="3" y="122"/>
                  </a:lnTo>
                  <a:lnTo>
                    <a:pt x="0" y="97"/>
                  </a:lnTo>
                  <a:lnTo>
                    <a:pt x="7" y="78"/>
                  </a:lnTo>
                  <a:lnTo>
                    <a:pt x="16" y="63"/>
                  </a:lnTo>
                  <a:lnTo>
                    <a:pt x="27" y="47"/>
                  </a:lnTo>
                  <a:lnTo>
                    <a:pt x="39" y="31"/>
                  </a:lnTo>
                  <a:lnTo>
                    <a:pt x="49" y="22"/>
                  </a:lnTo>
                  <a:lnTo>
                    <a:pt x="60" y="15"/>
                  </a:lnTo>
                  <a:lnTo>
                    <a:pt x="70" y="9"/>
                  </a:lnTo>
                  <a:lnTo>
                    <a:pt x="80" y="0"/>
                  </a:lnTo>
                  <a:lnTo>
                    <a:pt x="83" y="3"/>
                  </a:lnTo>
                  <a:lnTo>
                    <a:pt x="85" y="8"/>
                  </a:lnTo>
                  <a:lnTo>
                    <a:pt x="86" y="13"/>
                  </a:lnTo>
                  <a:lnTo>
                    <a:pt x="88" y="18"/>
                  </a:lnTo>
                  <a:close/>
                </a:path>
              </a:pathLst>
            </a:custGeom>
            <a:solidFill>
              <a:srgbClr val="757575"/>
            </a:solidFill>
            <a:ln w="9525">
              <a:noFill/>
              <a:round/>
              <a:headEnd/>
              <a:tailEnd/>
            </a:ln>
          </p:spPr>
          <p:txBody>
            <a:bodyPr/>
            <a:lstStyle/>
            <a:p>
              <a:endParaRPr lang="en-GB"/>
            </a:p>
          </p:txBody>
        </p:sp>
        <p:sp>
          <p:nvSpPr>
            <p:cNvPr id="19493" name="Freeform 31"/>
            <p:cNvSpPr>
              <a:spLocks/>
            </p:cNvSpPr>
            <p:nvPr/>
          </p:nvSpPr>
          <p:spPr bwMode="auto">
            <a:xfrm>
              <a:off x="9137" y="12010"/>
              <a:ext cx="157" cy="372"/>
            </a:xfrm>
            <a:custGeom>
              <a:avLst/>
              <a:gdLst>
                <a:gd name="T0" fmla="*/ 154 w 157"/>
                <a:gd name="T1" fmla="*/ 21 h 372"/>
                <a:gd name="T2" fmla="*/ 157 w 157"/>
                <a:gd name="T3" fmla="*/ 36 h 372"/>
                <a:gd name="T4" fmla="*/ 156 w 157"/>
                <a:gd name="T5" fmla="*/ 50 h 372"/>
                <a:gd name="T6" fmla="*/ 154 w 157"/>
                <a:gd name="T7" fmla="*/ 65 h 372"/>
                <a:gd name="T8" fmla="*/ 151 w 157"/>
                <a:gd name="T9" fmla="*/ 78 h 372"/>
                <a:gd name="T10" fmla="*/ 135 w 157"/>
                <a:gd name="T11" fmla="*/ 114 h 372"/>
                <a:gd name="T12" fmla="*/ 115 w 157"/>
                <a:gd name="T13" fmla="*/ 150 h 372"/>
                <a:gd name="T14" fmla="*/ 95 w 157"/>
                <a:gd name="T15" fmla="*/ 184 h 372"/>
                <a:gd name="T16" fmla="*/ 73 w 157"/>
                <a:gd name="T17" fmla="*/ 219 h 372"/>
                <a:gd name="T18" fmla="*/ 55 w 157"/>
                <a:gd name="T19" fmla="*/ 255 h 372"/>
                <a:gd name="T20" fmla="*/ 40 w 157"/>
                <a:gd name="T21" fmla="*/ 293 h 372"/>
                <a:gd name="T22" fmla="*/ 30 w 157"/>
                <a:gd name="T23" fmla="*/ 332 h 372"/>
                <a:gd name="T24" fmla="*/ 26 w 157"/>
                <a:gd name="T25" fmla="*/ 372 h 372"/>
                <a:gd name="T26" fmla="*/ 7 w 157"/>
                <a:gd name="T27" fmla="*/ 358 h 372"/>
                <a:gd name="T28" fmla="*/ 0 w 157"/>
                <a:gd name="T29" fmla="*/ 335 h 372"/>
                <a:gd name="T30" fmla="*/ 3 w 157"/>
                <a:gd name="T31" fmla="*/ 307 h 372"/>
                <a:gd name="T32" fmla="*/ 13 w 157"/>
                <a:gd name="T33" fmla="*/ 277 h 372"/>
                <a:gd name="T34" fmla="*/ 27 w 157"/>
                <a:gd name="T35" fmla="*/ 247 h 372"/>
                <a:gd name="T36" fmla="*/ 43 w 157"/>
                <a:gd name="T37" fmla="*/ 216 h 372"/>
                <a:gd name="T38" fmla="*/ 57 w 157"/>
                <a:gd name="T39" fmla="*/ 192 h 372"/>
                <a:gd name="T40" fmla="*/ 69 w 157"/>
                <a:gd name="T41" fmla="*/ 171 h 372"/>
                <a:gd name="T42" fmla="*/ 81 w 157"/>
                <a:gd name="T43" fmla="*/ 150 h 372"/>
                <a:gd name="T44" fmla="*/ 91 w 157"/>
                <a:gd name="T45" fmla="*/ 130 h 372"/>
                <a:gd name="T46" fmla="*/ 102 w 157"/>
                <a:gd name="T47" fmla="*/ 109 h 372"/>
                <a:gd name="T48" fmla="*/ 112 w 157"/>
                <a:gd name="T49" fmla="*/ 89 h 372"/>
                <a:gd name="T50" fmla="*/ 121 w 157"/>
                <a:gd name="T51" fmla="*/ 69 h 372"/>
                <a:gd name="T52" fmla="*/ 128 w 157"/>
                <a:gd name="T53" fmla="*/ 47 h 372"/>
                <a:gd name="T54" fmla="*/ 132 w 157"/>
                <a:gd name="T55" fmla="*/ 24 h 372"/>
                <a:gd name="T56" fmla="*/ 135 w 157"/>
                <a:gd name="T57" fmla="*/ 0 h 372"/>
                <a:gd name="T58" fmla="*/ 141 w 157"/>
                <a:gd name="T59" fmla="*/ 4 h 372"/>
                <a:gd name="T60" fmla="*/ 147 w 157"/>
                <a:gd name="T61" fmla="*/ 8 h 372"/>
                <a:gd name="T62" fmla="*/ 151 w 157"/>
                <a:gd name="T63" fmla="*/ 14 h 372"/>
                <a:gd name="T64" fmla="*/ 154 w 157"/>
                <a:gd name="T65" fmla="*/ 21 h 3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7"/>
                <a:gd name="T100" fmla="*/ 0 h 372"/>
                <a:gd name="T101" fmla="*/ 157 w 157"/>
                <a:gd name="T102" fmla="*/ 372 h 3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7" h="372">
                  <a:moveTo>
                    <a:pt x="154" y="21"/>
                  </a:moveTo>
                  <a:lnTo>
                    <a:pt x="157" y="36"/>
                  </a:lnTo>
                  <a:lnTo>
                    <a:pt x="156" y="50"/>
                  </a:lnTo>
                  <a:lnTo>
                    <a:pt x="154" y="65"/>
                  </a:lnTo>
                  <a:lnTo>
                    <a:pt x="151" y="78"/>
                  </a:lnTo>
                  <a:lnTo>
                    <a:pt x="135" y="114"/>
                  </a:lnTo>
                  <a:lnTo>
                    <a:pt x="115" y="150"/>
                  </a:lnTo>
                  <a:lnTo>
                    <a:pt x="95" y="184"/>
                  </a:lnTo>
                  <a:lnTo>
                    <a:pt x="73" y="219"/>
                  </a:lnTo>
                  <a:lnTo>
                    <a:pt x="55" y="255"/>
                  </a:lnTo>
                  <a:lnTo>
                    <a:pt x="40" y="293"/>
                  </a:lnTo>
                  <a:lnTo>
                    <a:pt x="30" y="332"/>
                  </a:lnTo>
                  <a:lnTo>
                    <a:pt x="26" y="372"/>
                  </a:lnTo>
                  <a:lnTo>
                    <a:pt x="7" y="358"/>
                  </a:lnTo>
                  <a:lnTo>
                    <a:pt x="0" y="335"/>
                  </a:lnTo>
                  <a:lnTo>
                    <a:pt x="3" y="307"/>
                  </a:lnTo>
                  <a:lnTo>
                    <a:pt x="13" y="277"/>
                  </a:lnTo>
                  <a:lnTo>
                    <a:pt x="27" y="247"/>
                  </a:lnTo>
                  <a:lnTo>
                    <a:pt x="43" y="216"/>
                  </a:lnTo>
                  <a:lnTo>
                    <a:pt x="57" y="192"/>
                  </a:lnTo>
                  <a:lnTo>
                    <a:pt x="69" y="171"/>
                  </a:lnTo>
                  <a:lnTo>
                    <a:pt x="81" y="150"/>
                  </a:lnTo>
                  <a:lnTo>
                    <a:pt x="91" y="130"/>
                  </a:lnTo>
                  <a:lnTo>
                    <a:pt x="102" y="109"/>
                  </a:lnTo>
                  <a:lnTo>
                    <a:pt x="112" y="89"/>
                  </a:lnTo>
                  <a:lnTo>
                    <a:pt x="121" y="69"/>
                  </a:lnTo>
                  <a:lnTo>
                    <a:pt x="128" y="47"/>
                  </a:lnTo>
                  <a:lnTo>
                    <a:pt x="132" y="24"/>
                  </a:lnTo>
                  <a:lnTo>
                    <a:pt x="135" y="0"/>
                  </a:lnTo>
                  <a:lnTo>
                    <a:pt x="141" y="4"/>
                  </a:lnTo>
                  <a:lnTo>
                    <a:pt x="147" y="8"/>
                  </a:lnTo>
                  <a:lnTo>
                    <a:pt x="151" y="14"/>
                  </a:lnTo>
                  <a:lnTo>
                    <a:pt x="154" y="21"/>
                  </a:lnTo>
                  <a:close/>
                </a:path>
              </a:pathLst>
            </a:custGeom>
            <a:solidFill>
              <a:srgbClr val="757575"/>
            </a:solidFill>
            <a:ln w="9525">
              <a:noFill/>
              <a:round/>
              <a:headEnd/>
              <a:tailEnd/>
            </a:ln>
          </p:spPr>
          <p:txBody>
            <a:bodyPr/>
            <a:lstStyle/>
            <a:p>
              <a:endParaRPr lang="en-GB"/>
            </a:p>
          </p:txBody>
        </p:sp>
        <p:sp>
          <p:nvSpPr>
            <p:cNvPr id="19494" name="Freeform 32"/>
            <p:cNvSpPr>
              <a:spLocks/>
            </p:cNvSpPr>
            <p:nvPr/>
          </p:nvSpPr>
          <p:spPr bwMode="auto">
            <a:xfrm>
              <a:off x="8382" y="12066"/>
              <a:ext cx="198" cy="156"/>
            </a:xfrm>
            <a:custGeom>
              <a:avLst/>
              <a:gdLst>
                <a:gd name="T0" fmla="*/ 46 w 198"/>
                <a:gd name="T1" fmla="*/ 42 h 156"/>
                <a:gd name="T2" fmla="*/ 52 w 198"/>
                <a:gd name="T3" fmla="*/ 46 h 156"/>
                <a:gd name="T4" fmla="*/ 58 w 198"/>
                <a:gd name="T5" fmla="*/ 51 h 156"/>
                <a:gd name="T6" fmla="*/ 64 w 198"/>
                <a:gd name="T7" fmla="*/ 55 h 156"/>
                <a:gd name="T8" fmla="*/ 69 w 198"/>
                <a:gd name="T9" fmla="*/ 61 h 156"/>
                <a:gd name="T10" fmla="*/ 77 w 198"/>
                <a:gd name="T11" fmla="*/ 66 h 156"/>
                <a:gd name="T12" fmla="*/ 85 w 198"/>
                <a:gd name="T13" fmla="*/ 72 h 156"/>
                <a:gd name="T14" fmla="*/ 94 w 198"/>
                <a:gd name="T15" fmla="*/ 78 h 156"/>
                <a:gd name="T16" fmla="*/ 103 w 198"/>
                <a:gd name="T17" fmla="*/ 84 h 156"/>
                <a:gd name="T18" fmla="*/ 113 w 198"/>
                <a:gd name="T19" fmla="*/ 90 h 156"/>
                <a:gd name="T20" fmla="*/ 121 w 198"/>
                <a:gd name="T21" fmla="*/ 97 h 156"/>
                <a:gd name="T22" fmla="*/ 131 w 198"/>
                <a:gd name="T23" fmla="*/ 103 h 156"/>
                <a:gd name="T24" fmla="*/ 143 w 198"/>
                <a:gd name="T25" fmla="*/ 110 h 156"/>
                <a:gd name="T26" fmla="*/ 153 w 198"/>
                <a:gd name="T27" fmla="*/ 115 h 156"/>
                <a:gd name="T28" fmla="*/ 163 w 198"/>
                <a:gd name="T29" fmla="*/ 123 h 156"/>
                <a:gd name="T30" fmla="*/ 175 w 198"/>
                <a:gd name="T31" fmla="*/ 128 h 156"/>
                <a:gd name="T32" fmla="*/ 185 w 198"/>
                <a:gd name="T33" fmla="*/ 134 h 156"/>
                <a:gd name="T34" fmla="*/ 189 w 198"/>
                <a:gd name="T35" fmla="*/ 136 h 156"/>
                <a:gd name="T36" fmla="*/ 192 w 198"/>
                <a:gd name="T37" fmla="*/ 137 h 156"/>
                <a:gd name="T38" fmla="*/ 195 w 198"/>
                <a:gd name="T39" fmla="*/ 139 h 156"/>
                <a:gd name="T40" fmla="*/ 198 w 198"/>
                <a:gd name="T41" fmla="*/ 141 h 156"/>
                <a:gd name="T42" fmla="*/ 192 w 198"/>
                <a:gd name="T43" fmla="*/ 144 h 156"/>
                <a:gd name="T44" fmla="*/ 185 w 198"/>
                <a:gd name="T45" fmla="*/ 149 h 156"/>
                <a:gd name="T46" fmla="*/ 179 w 198"/>
                <a:gd name="T47" fmla="*/ 152 h 156"/>
                <a:gd name="T48" fmla="*/ 173 w 198"/>
                <a:gd name="T49" fmla="*/ 156 h 156"/>
                <a:gd name="T50" fmla="*/ 166 w 198"/>
                <a:gd name="T51" fmla="*/ 153 h 156"/>
                <a:gd name="T52" fmla="*/ 160 w 198"/>
                <a:gd name="T53" fmla="*/ 149 h 156"/>
                <a:gd name="T54" fmla="*/ 152 w 198"/>
                <a:gd name="T55" fmla="*/ 144 h 156"/>
                <a:gd name="T56" fmla="*/ 144 w 198"/>
                <a:gd name="T57" fmla="*/ 140 h 156"/>
                <a:gd name="T58" fmla="*/ 137 w 198"/>
                <a:gd name="T59" fmla="*/ 136 h 156"/>
                <a:gd name="T60" fmla="*/ 130 w 198"/>
                <a:gd name="T61" fmla="*/ 131 h 156"/>
                <a:gd name="T62" fmla="*/ 123 w 198"/>
                <a:gd name="T63" fmla="*/ 127 h 156"/>
                <a:gd name="T64" fmla="*/ 115 w 198"/>
                <a:gd name="T65" fmla="*/ 123 h 156"/>
                <a:gd name="T66" fmla="*/ 100 w 198"/>
                <a:gd name="T67" fmla="*/ 113 h 156"/>
                <a:gd name="T68" fmla="*/ 85 w 198"/>
                <a:gd name="T69" fmla="*/ 101 h 156"/>
                <a:gd name="T70" fmla="*/ 69 w 198"/>
                <a:gd name="T71" fmla="*/ 90 h 156"/>
                <a:gd name="T72" fmla="*/ 55 w 198"/>
                <a:gd name="T73" fmla="*/ 78 h 156"/>
                <a:gd name="T74" fmla="*/ 40 w 198"/>
                <a:gd name="T75" fmla="*/ 66 h 156"/>
                <a:gd name="T76" fmla="*/ 26 w 198"/>
                <a:gd name="T77" fmla="*/ 53 h 156"/>
                <a:gd name="T78" fmla="*/ 13 w 198"/>
                <a:gd name="T79" fmla="*/ 40 h 156"/>
                <a:gd name="T80" fmla="*/ 0 w 198"/>
                <a:gd name="T81" fmla="*/ 27 h 156"/>
                <a:gd name="T82" fmla="*/ 0 w 198"/>
                <a:gd name="T83" fmla="*/ 23 h 156"/>
                <a:gd name="T84" fmla="*/ 0 w 198"/>
                <a:gd name="T85" fmla="*/ 19 h 156"/>
                <a:gd name="T86" fmla="*/ 1 w 198"/>
                <a:gd name="T87" fmla="*/ 16 h 156"/>
                <a:gd name="T88" fmla="*/ 3 w 198"/>
                <a:gd name="T89" fmla="*/ 12 h 156"/>
                <a:gd name="T90" fmla="*/ 1 w 198"/>
                <a:gd name="T91" fmla="*/ 0 h 156"/>
                <a:gd name="T92" fmla="*/ 7 w 198"/>
                <a:gd name="T93" fmla="*/ 4 h 156"/>
                <a:gd name="T94" fmla="*/ 13 w 198"/>
                <a:gd name="T95" fmla="*/ 10 h 156"/>
                <a:gd name="T96" fmla="*/ 19 w 198"/>
                <a:gd name="T97" fmla="*/ 16 h 156"/>
                <a:gd name="T98" fmla="*/ 25 w 198"/>
                <a:gd name="T99" fmla="*/ 20 h 156"/>
                <a:gd name="T100" fmla="*/ 30 w 198"/>
                <a:gd name="T101" fmla="*/ 26 h 156"/>
                <a:gd name="T102" fmla="*/ 36 w 198"/>
                <a:gd name="T103" fmla="*/ 32 h 156"/>
                <a:gd name="T104" fmla="*/ 42 w 198"/>
                <a:gd name="T105" fmla="*/ 38 h 156"/>
                <a:gd name="T106" fmla="*/ 46 w 198"/>
                <a:gd name="T107" fmla="*/ 42 h 1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8"/>
                <a:gd name="T163" fmla="*/ 0 h 156"/>
                <a:gd name="T164" fmla="*/ 198 w 198"/>
                <a:gd name="T165" fmla="*/ 156 h 15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8" h="156">
                  <a:moveTo>
                    <a:pt x="46" y="42"/>
                  </a:moveTo>
                  <a:lnTo>
                    <a:pt x="52" y="46"/>
                  </a:lnTo>
                  <a:lnTo>
                    <a:pt x="58" y="51"/>
                  </a:lnTo>
                  <a:lnTo>
                    <a:pt x="64" y="55"/>
                  </a:lnTo>
                  <a:lnTo>
                    <a:pt x="69" y="61"/>
                  </a:lnTo>
                  <a:lnTo>
                    <a:pt x="77" y="66"/>
                  </a:lnTo>
                  <a:lnTo>
                    <a:pt x="85" y="72"/>
                  </a:lnTo>
                  <a:lnTo>
                    <a:pt x="94" y="78"/>
                  </a:lnTo>
                  <a:lnTo>
                    <a:pt x="103" y="84"/>
                  </a:lnTo>
                  <a:lnTo>
                    <a:pt x="113" y="90"/>
                  </a:lnTo>
                  <a:lnTo>
                    <a:pt x="121" y="97"/>
                  </a:lnTo>
                  <a:lnTo>
                    <a:pt x="131" y="103"/>
                  </a:lnTo>
                  <a:lnTo>
                    <a:pt x="143" y="110"/>
                  </a:lnTo>
                  <a:lnTo>
                    <a:pt x="153" y="115"/>
                  </a:lnTo>
                  <a:lnTo>
                    <a:pt x="163" y="123"/>
                  </a:lnTo>
                  <a:lnTo>
                    <a:pt x="175" y="128"/>
                  </a:lnTo>
                  <a:lnTo>
                    <a:pt x="185" y="134"/>
                  </a:lnTo>
                  <a:lnTo>
                    <a:pt x="189" y="136"/>
                  </a:lnTo>
                  <a:lnTo>
                    <a:pt x="192" y="137"/>
                  </a:lnTo>
                  <a:lnTo>
                    <a:pt x="195" y="139"/>
                  </a:lnTo>
                  <a:lnTo>
                    <a:pt x="198" y="141"/>
                  </a:lnTo>
                  <a:lnTo>
                    <a:pt x="192" y="144"/>
                  </a:lnTo>
                  <a:lnTo>
                    <a:pt x="185" y="149"/>
                  </a:lnTo>
                  <a:lnTo>
                    <a:pt x="179" y="152"/>
                  </a:lnTo>
                  <a:lnTo>
                    <a:pt x="173" y="156"/>
                  </a:lnTo>
                  <a:lnTo>
                    <a:pt x="166" y="153"/>
                  </a:lnTo>
                  <a:lnTo>
                    <a:pt x="160" y="149"/>
                  </a:lnTo>
                  <a:lnTo>
                    <a:pt x="152" y="144"/>
                  </a:lnTo>
                  <a:lnTo>
                    <a:pt x="144" y="140"/>
                  </a:lnTo>
                  <a:lnTo>
                    <a:pt x="137" y="136"/>
                  </a:lnTo>
                  <a:lnTo>
                    <a:pt x="130" y="131"/>
                  </a:lnTo>
                  <a:lnTo>
                    <a:pt x="123" y="127"/>
                  </a:lnTo>
                  <a:lnTo>
                    <a:pt x="115" y="123"/>
                  </a:lnTo>
                  <a:lnTo>
                    <a:pt x="100" y="113"/>
                  </a:lnTo>
                  <a:lnTo>
                    <a:pt x="85" y="101"/>
                  </a:lnTo>
                  <a:lnTo>
                    <a:pt x="69" y="90"/>
                  </a:lnTo>
                  <a:lnTo>
                    <a:pt x="55" y="78"/>
                  </a:lnTo>
                  <a:lnTo>
                    <a:pt x="40" y="66"/>
                  </a:lnTo>
                  <a:lnTo>
                    <a:pt x="26" y="53"/>
                  </a:lnTo>
                  <a:lnTo>
                    <a:pt x="13" y="40"/>
                  </a:lnTo>
                  <a:lnTo>
                    <a:pt x="0" y="27"/>
                  </a:lnTo>
                  <a:lnTo>
                    <a:pt x="0" y="23"/>
                  </a:lnTo>
                  <a:lnTo>
                    <a:pt x="0" y="19"/>
                  </a:lnTo>
                  <a:lnTo>
                    <a:pt x="1" y="16"/>
                  </a:lnTo>
                  <a:lnTo>
                    <a:pt x="3" y="12"/>
                  </a:lnTo>
                  <a:lnTo>
                    <a:pt x="1" y="0"/>
                  </a:lnTo>
                  <a:lnTo>
                    <a:pt x="7" y="4"/>
                  </a:lnTo>
                  <a:lnTo>
                    <a:pt x="13" y="10"/>
                  </a:lnTo>
                  <a:lnTo>
                    <a:pt x="19" y="16"/>
                  </a:lnTo>
                  <a:lnTo>
                    <a:pt x="25" y="20"/>
                  </a:lnTo>
                  <a:lnTo>
                    <a:pt x="30" y="26"/>
                  </a:lnTo>
                  <a:lnTo>
                    <a:pt x="36" y="32"/>
                  </a:lnTo>
                  <a:lnTo>
                    <a:pt x="42" y="38"/>
                  </a:lnTo>
                  <a:lnTo>
                    <a:pt x="46" y="42"/>
                  </a:lnTo>
                  <a:close/>
                </a:path>
              </a:pathLst>
            </a:custGeom>
            <a:solidFill>
              <a:srgbClr val="AFAFAF"/>
            </a:solidFill>
            <a:ln w="9525">
              <a:noFill/>
              <a:round/>
              <a:headEnd/>
              <a:tailEnd/>
            </a:ln>
          </p:spPr>
          <p:txBody>
            <a:bodyPr/>
            <a:lstStyle/>
            <a:p>
              <a:endParaRPr lang="en-GB"/>
            </a:p>
          </p:txBody>
        </p:sp>
        <p:sp>
          <p:nvSpPr>
            <p:cNvPr id="19495" name="Freeform 33"/>
            <p:cNvSpPr>
              <a:spLocks/>
            </p:cNvSpPr>
            <p:nvPr/>
          </p:nvSpPr>
          <p:spPr bwMode="auto">
            <a:xfrm>
              <a:off x="8633" y="12327"/>
              <a:ext cx="489" cy="224"/>
            </a:xfrm>
            <a:custGeom>
              <a:avLst/>
              <a:gdLst>
                <a:gd name="T0" fmla="*/ 212 w 489"/>
                <a:gd name="T1" fmla="*/ 15 h 224"/>
                <a:gd name="T2" fmla="*/ 234 w 489"/>
                <a:gd name="T3" fmla="*/ 25 h 224"/>
                <a:gd name="T4" fmla="*/ 256 w 489"/>
                <a:gd name="T5" fmla="*/ 32 h 224"/>
                <a:gd name="T6" fmla="*/ 277 w 489"/>
                <a:gd name="T7" fmla="*/ 39 h 224"/>
                <a:gd name="T8" fmla="*/ 303 w 489"/>
                <a:gd name="T9" fmla="*/ 46 h 224"/>
                <a:gd name="T10" fmla="*/ 335 w 489"/>
                <a:gd name="T11" fmla="*/ 51 h 224"/>
                <a:gd name="T12" fmla="*/ 367 w 489"/>
                <a:gd name="T13" fmla="*/ 51 h 224"/>
                <a:gd name="T14" fmla="*/ 398 w 489"/>
                <a:gd name="T15" fmla="*/ 49 h 224"/>
                <a:gd name="T16" fmla="*/ 420 w 489"/>
                <a:gd name="T17" fmla="*/ 48 h 224"/>
                <a:gd name="T18" fmla="*/ 436 w 489"/>
                <a:gd name="T19" fmla="*/ 45 h 224"/>
                <a:gd name="T20" fmla="*/ 452 w 489"/>
                <a:gd name="T21" fmla="*/ 44 h 224"/>
                <a:gd name="T22" fmla="*/ 466 w 489"/>
                <a:gd name="T23" fmla="*/ 45 h 224"/>
                <a:gd name="T24" fmla="*/ 478 w 489"/>
                <a:gd name="T25" fmla="*/ 46 h 224"/>
                <a:gd name="T26" fmla="*/ 486 w 489"/>
                <a:gd name="T27" fmla="*/ 52 h 224"/>
                <a:gd name="T28" fmla="*/ 488 w 489"/>
                <a:gd name="T29" fmla="*/ 58 h 224"/>
                <a:gd name="T30" fmla="*/ 484 w 489"/>
                <a:gd name="T31" fmla="*/ 58 h 224"/>
                <a:gd name="T32" fmla="*/ 466 w 489"/>
                <a:gd name="T33" fmla="*/ 62 h 224"/>
                <a:gd name="T34" fmla="*/ 436 w 489"/>
                <a:gd name="T35" fmla="*/ 71 h 224"/>
                <a:gd name="T36" fmla="*/ 406 w 489"/>
                <a:gd name="T37" fmla="*/ 80 h 224"/>
                <a:gd name="T38" fmla="*/ 374 w 489"/>
                <a:gd name="T39" fmla="*/ 83 h 224"/>
                <a:gd name="T40" fmla="*/ 341 w 489"/>
                <a:gd name="T41" fmla="*/ 81 h 224"/>
                <a:gd name="T42" fmla="*/ 306 w 489"/>
                <a:gd name="T43" fmla="*/ 74 h 224"/>
                <a:gd name="T44" fmla="*/ 271 w 489"/>
                <a:gd name="T45" fmla="*/ 64 h 224"/>
                <a:gd name="T46" fmla="*/ 240 w 489"/>
                <a:gd name="T47" fmla="*/ 49 h 224"/>
                <a:gd name="T48" fmla="*/ 219 w 489"/>
                <a:gd name="T49" fmla="*/ 39 h 224"/>
                <a:gd name="T50" fmla="*/ 209 w 489"/>
                <a:gd name="T51" fmla="*/ 36 h 224"/>
                <a:gd name="T52" fmla="*/ 192 w 489"/>
                <a:gd name="T53" fmla="*/ 59 h 224"/>
                <a:gd name="T54" fmla="*/ 189 w 489"/>
                <a:gd name="T55" fmla="*/ 108 h 224"/>
                <a:gd name="T56" fmla="*/ 185 w 489"/>
                <a:gd name="T57" fmla="*/ 137 h 224"/>
                <a:gd name="T58" fmla="*/ 181 w 489"/>
                <a:gd name="T59" fmla="*/ 149 h 224"/>
                <a:gd name="T60" fmla="*/ 169 w 489"/>
                <a:gd name="T61" fmla="*/ 166 h 224"/>
                <a:gd name="T62" fmla="*/ 147 w 489"/>
                <a:gd name="T63" fmla="*/ 186 h 224"/>
                <a:gd name="T64" fmla="*/ 131 w 489"/>
                <a:gd name="T65" fmla="*/ 199 h 224"/>
                <a:gd name="T66" fmla="*/ 121 w 489"/>
                <a:gd name="T67" fmla="*/ 207 h 224"/>
                <a:gd name="T68" fmla="*/ 110 w 489"/>
                <a:gd name="T69" fmla="*/ 212 h 224"/>
                <a:gd name="T70" fmla="*/ 98 w 489"/>
                <a:gd name="T71" fmla="*/ 217 h 224"/>
                <a:gd name="T72" fmla="*/ 85 w 489"/>
                <a:gd name="T73" fmla="*/ 221 h 224"/>
                <a:gd name="T74" fmla="*/ 68 w 489"/>
                <a:gd name="T75" fmla="*/ 224 h 224"/>
                <a:gd name="T76" fmla="*/ 52 w 489"/>
                <a:gd name="T77" fmla="*/ 224 h 224"/>
                <a:gd name="T78" fmla="*/ 35 w 489"/>
                <a:gd name="T79" fmla="*/ 223 h 224"/>
                <a:gd name="T80" fmla="*/ 19 w 489"/>
                <a:gd name="T81" fmla="*/ 221 h 224"/>
                <a:gd name="T82" fmla="*/ 6 w 489"/>
                <a:gd name="T83" fmla="*/ 214 h 224"/>
                <a:gd name="T84" fmla="*/ 7 w 489"/>
                <a:gd name="T85" fmla="*/ 210 h 224"/>
                <a:gd name="T86" fmla="*/ 23 w 489"/>
                <a:gd name="T87" fmla="*/ 212 h 224"/>
                <a:gd name="T88" fmla="*/ 41 w 489"/>
                <a:gd name="T89" fmla="*/ 212 h 224"/>
                <a:gd name="T90" fmla="*/ 58 w 489"/>
                <a:gd name="T91" fmla="*/ 212 h 224"/>
                <a:gd name="T92" fmla="*/ 81 w 489"/>
                <a:gd name="T93" fmla="*/ 205 h 224"/>
                <a:gd name="T94" fmla="*/ 107 w 489"/>
                <a:gd name="T95" fmla="*/ 191 h 224"/>
                <a:gd name="T96" fmla="*/ 129 w 489"/>
                <a:gd name="T97" fmla="*/ 169 h 224"/>
                <a:gd name="T98" fmla="*/ 147 w 489"/>
                <a:gd name="T99" fmla="*/ 145 h 224"/>
                <a:gd name="T100" fmla="*/ 163 w 489"/>
                <a:gd name="T101" fmla="*/ 108 h 224"/>
                <a:gd name="T102" fmla="*/ 172 w 489"/>
                <a:gd name="T103" fmla="*/ 62 h 224"/>
                <a:gd name="T104" fmla="*/ 176 w 489"/>
                <a:gd name="T105" fmla="*/ 28 h 224"/>
                <a:gd name="T106" fmla="*/ 186 w 489"/>
                <a:gd name="T107" fmla="*/ 9 h 224"/>
                <a:gd name="T108" fmla="*/ 195 w 489"/>
                <a:gd name="T109" fmla="*/ 2 h 224"/>
                <a:gd name="T110" fmla="*/ 199 w 489"/>
                <a:gd name="T111" fmla="*/ 7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89"/>
                <a:gd name="T169" fmla="*/ 0 h 224"/>
                <a:gd name="T170" fmla="*/ 489 w 489"/>
                <a:gd name="T171" fmla="*/ 224 h 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89" h="224">
                  <a:moveTo>
                    <a:pt x="202" y="9"/>
                  </a:moveTo>
                  <a:lnTo>
                    <a:pt x="212" y="15"/>
                  </a:lnTo>
                  <a:lnTo>
                    <a:pt x="222" y="20"/>
                  </a:lnTo>
                  <a:lnTo>
                    <a:pt x="234" y="25"/>
                  </a:lnTo>
                  <a:lnTo>
                    <a:pt x="244" y="29"/>
                  </a:lnTo>
                  <a:lnTo>
                    <a:pt x="256" y="32"/>
                  </a:lnTo>
                  <a:lnTo>
                    <a:pt x="266" y="35"/>
                  </a:lnTo>
                  <a:lnTo>
                    <a:pt x="277" y="39"/>
                  </a:lnTo>
                  <a:lnTo>
                    <a:pt x="287" y="42"/>
                  </a:lnTo>
                  <a:lnTo>
                    <a:pt x="303" y="46"/>
                  </a:lnTo>
                  <a:lnTo>
                    <a:pt x="319" y="49"/>
                  </a:lnTo>
                  <a:lnTo>
                    <a:pt x="335" y="51"/>
                  </a:lnTo>
                  <a:lnTo>
                    <a:pt x="351" y="51"/>
                  </a:lnTo>
                  <a:lnTo>
                    <a:pt x="367" y="51"/>
                  </a:lnTo>
                  <a:lnTo>
                    <a:pt x="383" y="49"/>
                  </a:lnTo>
                  <a:lnTo>
                    <a:pt x="398" y="49"/>
                  </a:lnTo>
                  <a:lnTo>
                    <a:pt x="413" y="49"/>
                  </a:lnTo>
                  <a:lnTo>
                    <a:pt x="420" y="48"/>
                  </a:lnTo>
                  <a:lnTo>
                    <a:pt x="429" y="46"/>
                  </a:lnTo>
                  <a:lnTo>
                    <a:pt x="436" y="45"/>
                  </a:lnTo>
                  <a:lnTo>
                    <a:pt x="443" y="45"/>
                  </a:lnTo>
                  <a:lnTo>
                    <a:pt x="452" y="44"/>
                  </a:lnTo>
                  <a:lnTo>
                    <a:pt x="459" y="44"/>
                  </a:lnTo>
                  <a:lnTo>
                    <a:pt x="466" y="45"/>
                  </a:lnTo>
                  <a:lnTo>
                    <a:pt x="473" y="45"/>
                  </a:lnTo>
                  <a:lnTo>
                    <a:pt x="478" y="46"/>
                  </a:lnTo>
                  <a:lnTo>
                    <a:pt x="482" y="48"/>
                  </a:lnTo>
                  <a:lnTo>
                    <a:pt x="486" y="52"/>
                  </a:lnTo>
                  <a:lnTo>
                    <a:pt x="489" y="57"/>
                  </a:lnTo>
                  <a:lnTo>
                    <a:pt x="488" y="58"/>
                  </a:lnTo>
                  <a:lnTo>
                    <a:pt x="485" y="58"/>
                  </a:lnTo>
                  <a:lnTo>
                    <a:pt x="484" y="58"/>
                  </a:lnTo>
                  <a:lnTo>
                    <a:pt x="481" y="59"/>
                  </a:lnTo>
                  <a:lnTo>
                    <a:pt x="466" y="62"/>
                  </a:lnTo>
                  <a:lnTo>
                    <a:pt x="450" y="67"/>
                  </a:lnTo>
                  <a:lnTo>
                    <a:pt x="436" y="71"/>
                  </a:lnTo>
                  <a:lnTo>
                    <a:pt x="420" y="75"/>
                  </a:lnTo>
                  <a:lnTo>
                    <a:pt x="406" y="80"/>
                  </a:lnTo>
                  <a:lnTo>
                    <a:pt x="390" y="81"/>
                  </a:lnTo>
                  <a:lnTo>
                    <a:pt x="374" y="83"/>
                  </a:lnTo>
                  <a:lnTo>
                    <a:pt x="358" y="83"/>
                  </a:lnTo>
                  <a:lnTo>
                    <a:pt x="341" y="81"/>
                  </a:lnTo>
                  <a:lnTo>
                    <a:pt x="323" y="78"/>
                  </a:lnTo>
                  <a:lnTo>
                    <a:pt x="306" y="74"/>
                  </a:lnTo>
                  <a:lnTo>
                    <a:pt x="289" y="70"/>
                  </a:lnTo>
                  <a:lnTo>
                    <a:pt x="271" y="64"/>
                  </a:lnTo>
                  <a:lnTo>
                    <a:pt x="256" y="57"/>
                  </a:lnTo>
                  <a:lnTo>
                    <a:pt x="240" y="49"/>
                  </a:lnTo>
                  <a:lnTo>
                    <a:pt x="224" y="41"/>
                  </a:lnTo>
                  <a:lnTo>
                    <a:pt x="219" y="39"/>
                  </a:lnTo>
                  <a:lnTo>
                    <a:pt x="214" y="38"/>
                  </a:lnTo>
                  <a:lnTo>
                    <a:pt x="209" y="36"/>
                  </a:lnTo>
                  <a:lnTo>
                    <a:pt x="204" y="38"/>
                  </a:lnTo>
                  <a:lnTo>
                    <a:pt x="192" y="59"/>
                  </a:lnTo>
                  <a:lnTo>
                    <a:pt x="189" y="83"/>
                  </a:lnTo>
                  <a:lnTo>
                    <a:pt x="189" y="108"/>
                  </a:lnTo>
                  <a:lnTo>
                    <a:pt x="186" y="133"/>
                  </a:lnTo>
                  <a:lnTo>
                    <a:pt x="185" y="137"/>
                  </a:lnTo>
                  <a:lnTo>
                    <a:pt x="182" y="143"/>
                  </a:lnTo>
                  <a:lnTo>
                    <a:pt x="181" y="149"/>
                  </a:lnTo>
                  <a:lnTo>
                    <a:pt x="178" y="153"/>
                  </a:lnTo>
                  <a:lnTo>
                    <a:pt x="169" y="166"/>
                  </a:lnTo>
                  <a:lnTo>
                    <a:pt x="159" y="176"/>
                  </a:lnTo>
                  <a:lnTo>
                    <a:pt x="147" y="186"/>
                  </a:lnTo>
                  <a:lnTo>
                    <a:pt x="137" y="197"/>
                  </a:lnTo>
                  <a:lnTo>
                    <a:pt x="131" y="199"/>
                  </a:lnTo>
                  <a:lnTo>
                    <a:pt x="126" y="202"/>
                  </a:lnTo>
                  <a:lnTo>
                    <a:pt x="121" y="207"/>
                  </a:lnTo>
                  <a:lnTo>
                    <a:pt x="116" y="210"/>
                  </a:lnTo>
                  <a:lnTo>
                    <a:pt x="110" y="212"/>
                  </a:lnTo>
                  <a:lnTo>
                    <a:pt x="104" y="215"/>
                  </a:lnTo>
                  <a:lnTo>
                    <a:pt x="98" y="217"/>
                  </a:lnTo>
                  <a:lnTo>
                    <a:pt x="92" y="220"/>
                  </a:lnTo>
                  <a:lnTo>
                    <a:pt x="85" y="221"/>
                  </a:lnTo>
                  <a:lnTo>
                    <a:pt x="77" y="223"/>
                  </a:lnTo>
                  <a:lnTo>
                    <a:pt x="68" y="224"/>
                  </a:lnTo>
                  <a:lnTo>
                    <a:pt x="61" y="224"/>
                  </a:lnTo>
                  <a:lnTo>
                    <a:pt x="52" y="224"/>
                  </a:lnTo>
                  <a:lnTo>
                    <a:pt x="43" y="224"/>
                  </a:lnTo>
                  <a:lnTo>
                    <a:pt x="35" y="223"/>
                  </a:lnTo>
                  <a:lnTo>
                    <a:pt x="28" y="221"/>
                  </a:lnTo>
                  <a:lnTo>
                    <a:pt x="19" y="221"/>
                  </a:lnTo>
                  <a:lnTo>
                    <a:pt x="12" y="218"/>
                  </a:lnTo>
                  <a:lnTo>
                    <a:pt x="6" y="214"/>
                  </a:lnTo>
                  <a:lnTo>
                    <a:pt x="0" y="210"/>
                  </a:lnTo>
                  <a:lnTo>
                    <a:pt x="7" y="210"/>
                  </a:lnTo>
                  <a:lnTo>
                    <a:pt x="16" y="211"/>
                  </a:lnTo>
                  <a:lnTo>
                    <a:pt x="23" y="212"/>
                  </a:lnTo>
                  <a:lnTo>
                    <a:pt x="32" y="212"/>
                  </a:lnTo>
                  <a:lnTo>
                    <a:pt x="41" y="212"/>
                  </a:lnTo>
                  <a:lnTo>
                    <a:pt x="49" y="212"/>
                  </a:lnTo>
                  <a:lnTo>
                    <a:pt x="58" y="212"/>
                  </a:lnTo>
                  <a:lnTo>
                    <a:pt x="67" y="211"/>
                  </a:lnTo>
                  <a:lnTo>
                    <a:pt x="81" y="205"/>
                  </a:lnTo>
                  <a:lnTo>
                    <a:pt x="94" y="199"/>
                  </a:lnTo>
                  <a:lnTo>
                    <a:pt x="107" y="191"/>
                  </a:lnTo>
                  <a:lnTo>
                    <a:pt x="118" y="181"/>
                  </a:lnTo>
                  <a:lnTo>
                    <a:pt x="129" y="169"/>
                  </a:lnTo>
                  <a:lnTo>
                    <a:pt x="139" y="158"/>
                  </a:lnTo>
                  <a:lnTo>
                    <a:pt x="147" y="145"/>
                  </a:lnTo>
                  <a:lnTo>
                    <a:pt x="155" y="130"/>
                  </a:lnTo>
                  <a:lnTo>
                    <a:pt x="163" y="108"/>
                  </a:lnTo>
                  <a:lnTo>
                    <a:pt x="169" y="85"/>
                  </a:lnTo>
                  <a:lnTo>
                    <a:pt x="172" y="62"/>
                  </a:lnTo>
                  <a:lnTo>
                    <a:pt x="175" y="38"/>
                  </a:lnTo>
                  <a:lnTo>
                    <a:pt x="176" y="28"/>
                  </a:lnTo>
                  <a:lnTo>
                    <a:pt x="181" y="18"/>
                  </a:lnTo>
                  <a:lnTo>
                    <a:pt x="186" y="9"/>
                  </a:lnTo>
                  <a:lnTo>
                    <a:pt x="191" y="0"/>
                  </a:lnTo>
                  <a:lnTo>
                    <a:pt x="195" y="2"/>
                  </a:lnTo>
                  <a:lnTo>
                    <a:pt x="196" y="5"/>
                  </a:lnTo>
                  <a:lnTo>
                    <a:pt x="199" y="7"/>
                  </a:lnTo>
                  <a:lnTo>
                    <a:pt x="202" y="9"/>
                  </a:lnTo>
                  <a:close/>
                </a:path>
              </a:pathLst>
            </a:custGeom>
            <a:solidFill>
              <a:srgbClr val="AFAFAF"/>
            </a:solidFill>
            <a:ln w="9525">
              <a:noFill/>
              <a:round/>
              <a:headEnd/>
              <a:tailEnd/>
            </a:ln>
          </p:spPr>
          <p:txBody>
            <a:bodyPr/>
            <a:lstStyle/>
            <a:p>
              <a:endParaRPr lang="en-GB"/>
            </a:p>
          </p:txBody>
        </p:sp>
        <p:sp>
          <p:nvSpPr>
            <p:cNvPr id="19496" name="Freeform 34"/>
            <p:cNvSpPr>
              <a:spLocks/>
            </p:cNvSpPr>
            <p:nvPr/>
          </p:nvSpPr>
          <p:spPr bwMode="auto">
            <a:xfrm>
              <a:off x="8777" y="9754"/>
              <a:ext cx="187" cy="97"/>
            </a:xfrm>
            <a:custGeom>
              <a:avLst/>
              <a:gdLst>
                <a:gd name="T0" fmla="*/ 6 w 187"/>
                <a:gd name="T1" fmla="*/ 97 h 97"/>
                <a:gd name="T2" fmla="*/ 13 w 187"/>
                <a:gd name="T3" fmla="*/ 82 h 97"/>
                <a:gd name="T4" fmla="*/ 21 w 187"/>
                <a:gd name="T5" fmla="*/ 68 h 97"/>
                <a:gd name="T6" fmla="*/ 29 w 187"/>
                <a:gd name="T7" fmla="*/ 53 h 97"/>
                <a:gd name="T8" fmla="*/ 37 w 187"/>
                <a:gd name="T9" fmla="*/ 39 h 97"/>
                <a:gd name="T10" fmla="*/ 47 w 187"/>
                <a:gd name="T11" fmla="*/ 27 h 97"/>
                <a:gd name="T12" fmla="*/ 64 w 187"/>
                <a:gd name="T13" fmla="*/ 27 h 97"/>
                <a:gd name="T14" fmla="*/ 81 w 187"/>
                <a:gd name="T15" fmla="*/ 29 h 97"/>
                <a:gd name="T16" fmla="*/ 99 w 187"/>
                <a:gd name="T17" fmla="*/ 29 h 97"/>
                <a:gd name="T18" fmla="*/ 117 w 187"/>
                <a:gd name="T19" fmla="*/ 30 h 97"/>
                <a:gd name="T20" fmla="*/ 135 w 187"/>
                <a:gd name="T21" fmla="*/ 30 h 97"/>
                <a:gd name="T22" fmla="*/ 152 w 187"/>
                <a:gd name="T23" fmla="*/ 30 h 97"/>
                <a:gd name="T24" fmla="*/ 169 w 187"/>
                <a:gd name="T25" fmla="*/ 29 h 97"/>
                <a:gd name="T26" fmla="*/ 187 w 187"/>
                <a:gd name="T27" fmla="*/ 26 h 97"/>
                <a:gd name="T28" fmla="*/ 187 w 187"/>
                <a:gd name="T29" fmla="*/ 13 h 97"/>
                <a:gd name="T30" fmla="*/ 169 w 187"/>
                <a:gd name="T31" fmla="*/ 13 h 97"/>
                <a:gd name="T32" fmla="*/ 152 w 187"/>
                <a:gd name="T33" fmla="*/ 12 h 97"/>
                <a:gd name="T34" fmla="*/ 133 w 187"/>
                <a:gd name="T35" fmla="*/ 9 h 97"/>
                <a:gd name="T36" fmla="*/ 114 w 187"/>
                <a:gd name="T37" fmla="*/ 6 h 97"/>
                <a:gd name="T38" fmla="*/ 94 w 187"/>
                <a:gd name="T39" fmla="*/ 4 h 97"/>
                <a:gd name="T40" fmla="*/ 77 w 187"/>
                <a:gd name="T41" fmla="*/ 1 h 97"/>
                <a:gd name="T42" fmla="*/ 58 w 187"/>
                <a:gd name="T43" fmla="*/ 0 h 97"/>
                <a:gd name="T44" fmla="*/ 42 w 187"/>
                <a:gd name="T45" fmla="*/ 0 h 97"/>
                <a:gd name="T46" fmla="*/ 0 w 187"/>
                <a:gd name="T47" fmla="*/ 22 h 97"/>
                <a:gd name="T48" fmla="*/ 0 w 187"/>
                <a:gd name="T49" fmla="*/ 39 h 97"/>
                <a:gd name="T50" fmla="*/ 0 w 187"/>
                <a:gd name="T51" fmla="*/ 59 h 97"/>
                <a:gd name="T52" fmla="*/ 0 w 187"/>
                <a:gd name="T53" fmla="*/ 79 h 97"/>
                <a:gd name="T54" fmla="*/ 2 w 187"/>
                <a:gd name="T55" fmla="*/ 97 h 97"/>
                <a:gd name="T56" fmla="*/ 6 w 187"/>
                <a:gd name="T57" fmla="*/ 97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7"/>
                <a:gd name="T88" fmla="*/ 0 h 97"/>
                <a:gd name="T89" fmla="*/ 187 w 187"/>
                <a:gd name="T90" fmla="*/ 97 h 9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7" h="97">
                  <a:moveTo>
                    <a:pt x="6" y="97"/>
                  </a:moveTo>
                  <a:lnTo>
                    <a:pt x="13" y="82"/>
                  </a:lnTo>
                  <a:lnTo>
                    <a:pt x="21" y="68"/>
                  </a:lnTo>
                  <a:lnTo>
                    <a:pt x="29" y="53"/>
                  </a:lnTo>
                  <a:lnTo>
                    <a:pt x="37" y="39"/>
                  </a:lnTo>
                  <a:lnTo>
                    <a:pt x="47" y="27"/>
                  </a:lnTo>
                  <a:lnTo>
                    <a:pt x="64" y="27"/>
                  </a:lnTo>
                  <a:lnTo>
                    <a:pt x="81" y="29"/>
                  </a:lnTo>
                  <a:lnTo>
                    <a:pt x="99" y="29"/>
                  </a:lnTo>
                  <a:lnTo>
                    <a:pt x="117" y="30"/>
                  </a:lnTo>
                  <a:lnTo>
                    <a:pt x="135" y="30"/>
                  </a:lnTo>
                  <a:lnTo>
                    <a:pt x="152" y="30"/>
                  </a:lnTo>
                  <a:lnTo>
                    <a:pt x="169" y="29"/>
                  </a:lnTo>
                  <a:lnTo>
                    <a:pt x="187" y="26"/>
                  </a:lnTo>
                  <a:lnTo>
                    <a:pt x="187" y="13"/>
                  </a:lnTo>
                  <a:lnTo>
                    <a:pt x="169" y="13"/>
                  </a:lnTo>
                  <a:lnTo>
                    <a:pt x="152" y="12"/>
                  </a:lnTo>
                  <a:lnTo>
                    <a:pt x="133" y="9"/>
                  </a:lnTo>
                  <a:lnTo>
                    <a:pt x="114" y="6"/>
                  </a:lnTo>
                  <a:lnTo>
                    <a:pt x="94" y="4"/>
                  </a:lnTo>
                  <a:lnTo>
                    <a:pt x="77" y="1"/>
                  </a:lnTo>
                  <a:lnTo>
                    <a:pt x="58" y="0"/>
                  </a:lnTo>
                  <a:lnTo>
                    <a:pt x="42" y="0"/>
                  </a:lnTo>
                  <a:lnTo>
                    <a:pt x="0" y="22"/>
                  </a:lnTo>
                  <a:lnTo>
                    <a:pt x="0" y="39"/>
                  </a:lnTo>
                  <a:lnTo>
                    <a:pt x="0" y="59"/>
                  </a:lnTo>
                  <a:lnTo>
                    <a:pt x="0" y="79"/>
                  </a:lnTo>
                  <a:lnTo>
                    <a:pt x="2" y="97"/>
                  </a:lnTo>
                  <a:lnTo>
                    <a:pt x="6" y="97"/>
                  </a:lnTo>
                  <a:close/>
                </a:path>
              </a:pathLst>
            </a:custGeom>
            <a:solidFill>
              <a:srgbClr val="000000"/>
            </a:solidFill>
            <a:ln w="9525">
              <a:noFill/>
              <a:round/>
              <a:headEnd/>
              <a:tailEnd/>
            </a:ln>
          </p:spPr>
          <p:txBody>
            <a:bodyPr/>
            <a:lstStyle/>
            <a:p>
              <a:endParaRPr lang="en-GB"/>
            </a:p>
          </p:txBody>
        </p:sp>
        <p:sp>
          <p:nvSpPr>
            <p:cNvPr id="19497" name="Freeform 35"/>
            <p:cNvSpPr>
              <a:spLocks/>
            </p:cNvSpPr>
            <p:nvPr/>
          </p:nvSpPr>
          <p:spPr bwMode="auto">
            <a:xfrm>
              <a:off x="9461" y="9859"/>
              <a:ext cx="142" cy="148"/>
            </a:xfrm>
            <a:custGeom>
              <a:avLst/>
              <a:gdLst>
                <a:gd name="T0" fmla="*/ 0 w 142"/>
                <a:gd name="T1" fmla="*/ 25 h 148"/>
                <a:gd name="T2" fmla="*/ 12 w 142"/>
                <a:gd name="T3" fmla="*/ 26 h 148"/>
                <a:gd name="T4" fmla="*/ 22 w 142"/>
                <a:gd name="T5" fmla="*/ 26 h 148"/>
                <a:gd name="T6" fmla="*/ 34 w 142"/>
                <a:gd name="T7" fmla="*/ 25 h 148"/>
                <a:gd name="T8" fmla="*/ 45 w 142"/>
                <a:gd name="T9" fmla="*/ 23 h 148"/>
                <a:gd name="T10" fmla="*/ 57 w 142"/>
                <a:gd name="T11" fmla="*/ 22 h 148"/>
                <a:gd name="T12" fmla="*/ 68 w 142"/>
                <a:gd name="T13" fmla="*/ 21 h 148"/>
                <a:gd name="T14" fmla="*/ 78 w 142"/>
                <a:gd name="T15" fmla="*/ 22 h 148"/>
                <a:gd name="T16" fmla="*/ 90 w 142"/>
                <a:gd name="T17" fmla="*/ 25 h 148"/>
                <a:gd name="T18" fmla="*/ 100 w 142"/>
                <a:gd name="T19" fmla="*/ 32 h 148"/>
                <a:gd name="T20" fmla="*/ 100 w 142"/>
                <a:gd name="T21" fmla="*/ 61 h 148"/>
                <a:gd name="T22" fmla="*/ 100 w 142"/>
                <a:gd name="T23" fmla="*/ 90 h 148"/>
                <a:gd name="T24" fmla="*/ 100 w 142"/>
                <a:gd name="T25" fmla="*/ 119 h 148"/>
                <a:gd name="T26" fmla="*/ 101 w 142"/>
                <a:gd name="T27" fmla="*/ 148 h 148"/>
                <a:gd name="T28" fmla="*/ 112 w 142"/>
                <a:gd name="T29" fmla="*/ 148 h 148"/>
                <a:gd name="T30" fmla="*/ 119 w 142"/>
                <a:gd name="T31" fmla="*/ 117 h 148"/>
                <a:gd name="T32" fmla="*/ 129 w 142"/>
                <a:gd name="T33" fmla="*/ 84 h 148"/>
                <a:gd name="T34" fmla="*/ 139 w 142"/>
                <a:gd name="T35" fmla="*/ 51 h 148"/>
                <a:gd name="T36" fmla="*/ 142 w 142"/>
                <a:gd name="T37" fmla="*/ 21 h 148"/>
                <a:gd name="T38" fmla="*/ 114 w 142"/>
                <a:gd name="T39" fmla="*/ 0 h 148"/>
                <a:gd name="T40" fmla="*/ 103 w 142"/>
                <a:gd name="T41" fmla="*/ 0 h 148"/>
                <a:gd name="T42" fmla="*/ 88 w 142"/>
                <a:gd name="T43" fmla="*/ 2 h 148"/>
                <a:gd name="T44" fmla="*/ 73 w 142"/>
                <a:gd name="T45" fmla="*/ 5 h 148"/>
                <a:gd name="T46" fmla="*/ 57 w 142"/>
                <a:gd name="T47" fmla="*/ 9 h 148"/>
                <a:gd name="T48" fmla="*/ 41 w 142"/>
                <a:gd name="T49" fmla="*/ 13 h 148"/>
                <a:gd name="T50" fmla="*/ 26 w 142"/>
                <a:gd name="T51" fmla="*/ 18 h 148"/>
                <a:gd name="T52" fmla="*/ 12 w 142"/>
                <a:gd name="T53" fmla="*/ 19 h 148"/>
                <a:gd name="T54" fmla="*/ 0 w 142"/>
                <a:gd name="T55" fmla="*/ 19 h 148"/>
                <a:gd name="T56" fmla="*/ 0 w 142"/>
                <a:gd name="T57" fmla="*/ 25 h 1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2"/>
                <a:gd name="T88" fmla="*/ 0 h 148"/>
                <a:gd name="T89" fmla="*/ 142 w 142"/>
                <a:gd name="T90" fmla="*/ 148 h 1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2" h="148">
                  <a:moveTo>
                    <a:pt x="0" y="25"/>
                  </a:moveTo>
                  <a:lnTo>
                    <a:pt x="12" y="26"/>
                  </a:lnTo>
                  <a:lnTo>
                    <a:pt x="22" y="26"/>
                  </a:lnTo>
                  <a:lnTo>
                    <a:pt x="34" y="25"/>
                  </a:lnTo>
                  <a:lnTo>
                    <a:pt x="45" y="23"/>
                  </a:lnTo>
                  <a:lnTo>
                    <a:pt x="57" y="22"/>
                  </a:lnTo>
                  <a:lnTo>
                    <a:pt x="68" y="21"/>
                  </a:lnTo>
                  <a:lnTo>
                    <a:pt x="78" y="22"/>
                  </a:lnTo>
                  <a:lnTo>
                    <a:pt x="90" y="25"/>
                  </a:lnTo>
                  <a:lnTo>
                    <a:pt x="100" y="32"/>
                  </a:lnTo>
                  <a:lnTo>
                    <a:pt x="100" y="61"/>
                  </a:lnTo>
                  <a:lnTo>
                    <a:pt x="100" y="90"/>
                  </a:lnTo>
                  <a:lnTo>
                    <a:pt x="100" y="119"/>
                  </a:lnTo>
                  <a:lnTo>
                    <a:pt x="101" y="148"/>
                  </a:lnTo>
                  <a:lnTo>
                    <a:pt x="112" y="148"/>
                  </a:lnTo>
                  <a:lnTo>
                    <a:pt x="119" y="117"/>
                  </a:lnTo>
                  <a:lnTo>
                    <a:pt x="129" y="84"/>
                  </a:lnTo>
                  <a:lnTo>
                    <a:pt x="139" y="51"/>
                  </a:lnTo>
                  <a:lnTo>
                    <a:pt x="142" y="21"/>
                  </a:lnTo>
                  <a:lnTo>
                    <a:pt x="114" y="0"/>
                  </a:lnTo>
                  <a:lnTo>
                    <a:pt x="103" y="0"/>
                  </a:lnTo>
                  <a:lnTo>
                    <a:pt x="88" y="2"/>
                  </a:lnTo>
                  <a:lnTo>
                    <a:pt x="73" y="5"/>
                  </a:lnTo>
                  <a:lnTo>
                    <a:pt x="57" y="9"/>
                  </a:lnTo>
                  <a:lnTo>
                    <a:pt x="41" y="13"/>
                  </a:lnTo>
                  <a:lnTo>
                    <a:pt x="26" y="18"/>
                  </a:lnTo>
                  <a:lnTo>
                    <a:pt x="12" y="19"/>
                  </a:lnTo>
                  <a:lnTo>
                    <a:pt x="0" y="19"/>
                  </a:lnTo>
                  <a:lnTo>
                    <a:pt x="0" y="25"/>
                  </a:lnTo>
                  <a:close/>
                </a:path>
              </a:pathLst>
            </a:custGeom>
            <a:solidFill>
              <a:srgbClr val="000000"/>
            </a:solidFill>
            <a:ln w="9525">
              <a:noFill/>
              <a:round/>
              <a:headEnd/>
              <a:tailEnd/>
            </a:ln>
          </p:spPr>
          <p:txBody>
            <a:bodyPr/>
            <a:lstStyle/>
            <a:p>
              <a:endParaRPr lang="en-GB"/>
            </a:p>
          </p:txBody>
        </p:sp>
        <p:sp>
          <p:nvSpPr>
            <p:cNvPr id="19498" name="Freeform 36"/>
            <p:cNvSpPr>
              <a:spLocks/>
            </p:cNvSpPr>
            <p:nvPr/>
          </p:nvSpPr>
          <p:spPr bwMode="auto">
            <a:xfrm>
              <a:off x="9101" y="12334"/>
              <a:ext cx="166" cy="161"/>
            </a:xfrm>
            <a:custGeom>
              <a:avLst/>
              <a:gdLst>
                <a:gd name="T0" fmla="*/ 148 w 166"/>
                <a:gd name="T1" fmla="*/ 0 h 161"/>
                <a:gd name="T2" fmla="*/ 147 w 166"/>
                <a:gd name="T3" fmla="*/ 29 h 161"/>
                <a:gd name="T4" fmla="*/ 140 w 166"/>
                <a:gd name="T5" fmla="*/ 57 h 161"/>
                <a:gd name="T6" fmla="*/ 130 w 166"/>
                <a:gd name="T7" fmla="*/ 83 h 161"/>
                <a:gd name="T8" fmla="*/ 114 w 166"/>
                <a:gd name="T9" fmla="*/ 106 h 161"/>
                <a:gd name="T10" fmla="*/ 108 w 166"/>
                <a:gd name="T11" fmla="*/ 120 h 161"/>
                <a:gd name="T12" fmla="*/ 95 w 166"/>
                <a:gd name="T13" fmla="*/ 119 h 161"/>
                <a:gd name="T14" fmla="*/ 80 w 166"/>
                <a:gd name="T15" fmla="*/ 119 h 161"/>
                <a:gd name="T16" fmla="*/ 67 w 166"/>
                <a:gd name="T17" fmla="*/ 120 h 161"/>
                <a:gd name="T18" fmla="*/ 54 w 166"/>
                <a:gd name="T19" fmla="*/ 122 h 161"/>
                <a:gd name="T20" fmla="*/ 40 w 166"/>
                <a:gd name="T21" fmla="*/ 125 h 161"/>
                <a:gd name="T22" fmla="*/ 27 w 166"/>
                <a:gd name="T23" fmla="*/ 126 h 161"/>
                <a:gd name="T24" fmla="*/ 13 w 166"/>
                <a:gd name="T25" fmla="*/ 129 h 161"/>
                <a:gd name="T26" fmla="*/ 0 w 166"/>
                <a:gd name="T27" fmla="*/ 130 h 161"/>
                <a:gd name="T28" fmla="*/ 1 w 166"/>
                <a:gd name="T29" fmla="*/ 143 h 161"/>
                <a:gd name="T30" fmla="*/ 14 w 166"/>
                <a:gd name="T31" fmla="*/ 145 h 161"/>
                <a:gd name="T32" fmla="*/ 29 w 166"/>
                <a:gd name="T33" fmla="*/ 146 h 161"/>
                <a:gd name="T34" fmla="*/ 43 w 166"/>
                <a:gd name="T35" fmla="*/ 149 h 161"/>
                <a:gd name="T36" fmla="*/ 57 w 166"/>
                <a:gd name="T37" fmla="*/ 152 h 161"/>
                <a:gd name="T38" fmla="*/ 72 w 166"/>
                <a:gd name="T39" fmla="*/ 155 h 161"/>
                <a:gd name="T40" fmla="*/ 86 w 166"/>
                <a:gd name="T41" fmla="*/ 158 h 161"/>
                <a:gd name="T42" fmla="*/ 101 w 166"/>
                <a:gd name="T43" fmla="*/ 159 h 161"/>
                <a:gd name="T44" fmla="*/ 114 w 166"/>
                <a:gd name="T45" fmla="*/ 161 h 161"/>
                <a:gd name="T46" fmla="*/ 140 w 166"/>
                <a:gd name="T47" fmla="*/ 130 h 161"/>
                <a:gd name="T48" fmla="*/ 143 w 166"/>
                <a:gd name="T49" fmla="*/ 127 h 161"/>
                <a:gd name="T50" fmla="*/ 148 w 166"/>
                <a:gd name="T51" fmla="*/ 119 h 161"/>
                <a:gd name="T52" fmla="*/ 155 w 166"/>
                <a:gd name="T53" fmla="*/ 112 h 161"/>
                <a:gd name="T54" fmla="*/ 157 w 166"/>
                <a:gd name="T55" fmla="*/ 109 h 161"/>
                <a:gd name="T56" fmla="*/ 166 w 166"/>
                <a:gd name="T57" fmla="*/ 83 h 161"/>
                <a:gd name="T58" fmla="*/ 166 w 166"/>
                <a:gd name="T59" fmla="*/ 55 h 161"/>
                <a:gd name="T60" fmla="*/ 160 w 166"/>
                <a:gd name="T61" fmla="*/ 28 h 161"/>
                <a:gd name="T62" fmla="*/ 154 w 166"/>
                <a:gd name="T63" fmla="*/ 0 h 161"/>
                <a:gd name="T64" fmla="*/ 148 w 166"/>
                <a:gd name="T65" fmla="*/ 0 h 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6"/>
                <a:gd name="T100" fmla="*/ 0 h 161"/>
                <a:gd name="T101" fmla="*/ 166 w 166"/>
                <a:gd name="T102" fmla="*/ 161 h 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6" h="161">
                  <a:moveTo>
                    <a:pt x="148" y="0"/>
                  </a:moveTo>
                  <a:lnTo>
                    <a:pt x="147" y="29"/>
                  </a:lnTo>
                  <a:lnTo>
                    <a:pt x="140" y="57"/>
                  </a:lnTo>
                  <a:lnTo>
                    <a:pt x="130" y="83"/>
                  </a:lnTo>
                  <a:lnTo>
                    <a:pt x="114" y="106"/>
                  </a:lnTo>
                  <a:lnTo>
                    <a:pt x="108" y="120"/>
                  </a:lnTo>
                  <a:lnTo>
                    <a:pt x="95" y="119"/>
                  </a:lnTo>
                  <a:lnTo>
                    <a:pt x="80" y="119"/>
                  </a:lnTo>
                  <a:lnTo>
                    <a:pt x="67" y="120"/>
                  </a:lnTo>
                  <a:lnTo>
                    <a:pt x="54" y="122"/>
                  </a:lnTo>
                  <a:lnTo>
                    <a:pt x="40" y="125"/>
                  </a:lnTo>
                  <a:lnTo>
                    <a:pt x="27" y="126"/>
                  </a:lnTo>
                  <a:lnTo>
                    <a:pt x="13" y="129"/>
                  </a:lnTo>
                  <a:lnTo>
                    <a:pt x="0" y="130"/>
                  </a:lnTo>
                  <a:lnTo>
                    <a:pt x="1" y="143"/>
                  </a:lnTo>
                  <a:lnTo>
                    <a:pt x="14" y="145"/>
                  </a:lnTo>
                  <a:lnTo>
                    <a:pt x="29" y="146"/>
                  </a:lnTo>
                  <a:lnTo>
                    <a:pt x="43" y="149"/>
                  </a:lnTo>
                  <a:lnTo>
                    <a:pt x="57" y="152"/>
                  </a:lnTo>
                  <a:lnTo>
                    <a:pt x="72" y="155"/>
                  </a:lnTo>
                  <a:lnTo>
                    <a:pt x="86" y="158"/>
                  </a:lnTo>
                  <a:lnTo>
                    <a:pt x="101" y="159"/>
                  </a:lnTo>
                  <a:lnTo>
                    <a:pt x="114" y="161"/>
                  </a:lnTo>
                  <a:lnTo>
                    <a:pt x="140" y="130"/>
                  </a:lnTo>
                  <a:lnTo>
                    <a:pt x="143" y="127"/>
                  </a:lnTo>
                  <a:lnTo>
                    <a:pt x="148" y="119"/>
                  </a:lnTo>
                  <a:lnTo>
                    <a:pt x="155" y="112"/>
                  </a:lnTo>
                  <a:lnTo>
                    <a:pt x="157" y="109"/>
                  </a:lnTo>
                  <a:lnTo>
                    <a:pt x="166" y="83"/>
                  </a:lnTo>
                  <a:lnTo>
                    <a:pt x="166" y="55"/>
                  </a:lnTo>
                  <a:lnTo>
                    <a:pt x="160" y="28"/>
                  </a:lnTo>
                  <a:lnTo>
                    <a:pt x="154" y="0"/>
                  </a:lnTo>
                  <a:lnTo>
                    <a:pt x="148" y="0"/>
                  </a:lnTo>
                  <a:close/>
                </a:path>
              </a:pathLst>
            </a:custGeom>
            <a:solidFill>
              <a:srgbClr val="000000"/>
            </a:solidFill>
            <a:ln w="9525">
              <a:noFill/>
              <a:round/>
              <a:headEnd/>
              <a:tailEnd/>
            </a:ln>
          </p:spPr>
          <p:txBody>
            <a:bodyPr/>
            <a:lstStyle/>
            <a:p>
              <a:endParaRPr lang="en-GB"/>
            </a:p>
          </p:txBody>
        </p:sp>
        <p:sp>
          <p:nvSpPr>
            <p:cNvPr id="19499" name="Freeform 37"/>
            <p:cNvSpPr>
              <a:spLocks/>
            </p:cNvSpPr>
            <p:nvPr/>
          </p:nvSpPr>
          <p:spPr bwMode="auto">
            <a:xfrm>
              <a:off x="8383" y="12398"/>
              <a:ext cx="257" cy="228"/>
            </a:xfrm>
            <a:custGeom>
              <a:avLst/>
              <a:gdLst>
                <a:gd name="T0" fmla="*/ 8 w 257"/>
                <a:gd name="T1" fmla="*/ 0 h 228"/>
                <a:gd name="T2" fmla="*/ 6 w 257"/>
                <a:gd name="T3" fmla="*/ 4 h 228"/>
                <a:gd name="T4" fmla="*/ 6 w 257"/>
                <a:gd name="T5" fmla="*/ 9 h 228"/>
                <a:gd name="T6" fmla="*/ 6 w 257"/>
                <a:gd name="T7" fmla="*/ 13 h 228"/>
                <a:gd name="T8" fmla="*/ 6 w 257"/>
                <a:gd name="T9" fmla="*/ 19 h 228"/>
                <a:gd name="T10" fmla="*/ 0 w 257"/>
                <a:gd name="T11" fmla="*/ 55 h 228"/>
                <a:gd name="T12" fmla="*/ 16 w 257"/>
                <a:gd name="T13" fmla="*/ 92 h 228"/>
                <a:gd name="T14" fmla="*/ 35 w 257"/>
                <a:gd name="T15" fmla="*/ 126 h 228"/>
                <a:gd name="T16" fmla="*/ 58 w 257"/>
                <a:gd name="T17" fmla="*/ 153 h 228"/>
                <a:gd name="T18" fmla="*/ 86 w 257"/>
                <a:gd name="T19" fmla="*/ 177 h 228"/>
                <a:gd name="T20" fmla="*/ 116 w 257"/>
                <a:gd name="T21" fmla="*/ 196 h 228"/>
                <a:gd name="T22" fmla="*/ 151 w 257"/>
                <a:gd name="T23" fmla="*/ 212 h 228"/>
                <a:gd name="T24" fmla="*/ 188 w 257"/>
                <a:gd name="T25" fmla="*/ 222 h 228"/>
                <a:gd name="T26" fmla="*/ 228 w 257"/>
                <a:gd name="T27" fmla="*/ 228 h 228"/>
                <a:gd name="T28" fmla="*/ 257 w 257"/>
                <a:gd name="T29" fmla="*/ 215 h 228"/>
                <a:gd name="T30" fmla="*/ 239 w 257"/>
                <a:gd name="T31" fmla="*/ 212 h 228"/>
                <a:gd name="T32" fmla="*/ 221 w 257"/>
                <a:gd name="T33" fmla="*/ 206 h 228"/>
                <a:gd name="T34" fmla="*/ 204 w 257"/>
                <a:gd name="T35" fmla="*/ 202 h 228"/>
                <a:gd name="T36" fmla="*/ 185 w 257"/>
                <a:gd name="T37" fmla="*/ 195 h 228"/>
                <a:gd name="T38" fmla="*/ 168 w 257"/>
                <a:gd name="T39" fmla="*/ 188 h 228"/>
                <a:gd name="T40" fmla="*/ 152 w 257"/>
                <a:gd name="T41" fmla="*/ 179 h 228"/>
                <a:gd name="T42" fmla="*/ 135 w 257"/>
                <a:gd name="T43" fmla="*/ 169 h 228"/>
                <a:gd name="T44" fmla="*/ 120 w 257"/>
                <a:gd name="T45" fmla="*/ 159 h 228"/>
                <a:gd name="T46" fmla="*/ 104 w 257"/>
                <a:gd name="T47" fmla="*/ 147 h 228"/>
                <a:gd name="T48" fmla="*/ 90 w 257"/>
                <a:gd name="T49" fmla="*/ 136 h 228"/>
                <a:gd name="T50" fmla="*/ 77 w 257"/>
                <a:gd name="T51" fmla="*/ 123 h 228"/>
                <a:gd name="T52" fmla="*/ 65 w 257"/>
                <a:gd name="T53" fmla="*/ 108 h 228"/>
                <a:gd name="T54" fmla="*/ 54 w 257"/>
                <a:gd name="T55" fmla="*/ 94 h 228"/>
                <a:gd name="T56" fmla="*/ 44 w 257"/>
                <a:gd name="T57" fmla="*/ 78 h 228"/>
                <a:gd name="T58" fmla="*/ 34 w 257"/>
                <a:gd name="T59" fmla="*/ 62 h 228"/>
                <a:gd name="T60" fmla="*/ 26 w 257"/>
                <a:gd name="T61" fmla="*/ 45 h 228"/>
                <a:gd name="T62" fmla="*/ 15 w 257"/>
                <a:gd name="T63" fmla="*/ 3 h 228"/>
                <a:gd name="T64" fmla="*/ 13 w 257"/>
                <a:gd name="T65" fmla="*/ 3 h 228"/>
                <a:gd name="T66" fmla="*/ 12 w 257"/>
                <a:gd name="T67" fmla="*/ 3 h 228"/>
                <a:gd name="T68" fmla="*/ 12 w 257"/>
                <a:gd name="T69" fmla="*/ 1 h 228"/>
                <a:gd name="T70" fmla="*/ 12 w 257"/>
                <a:gd name="T71" fmla="*/ 0 h 228"/>
                <a:gd name="T72" fmla="*/ 8 w 257"/>
                <a:gd name="T73" fmla="*/ 0 h 2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7"/>
                <a:gd name="T112" fmla="*/ 0 h 228"/>
                <a:gd name="T113" fmla="*/ 257 w 257"/>
                <a:gd name="T114" fmla="*/ 228 h 2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7" h="228">
                  <a:moveTo>
                    <a:pt x="8" y="0"/>
                  </a:moveTo>
                  <a:lnTo>
                    <a:pt x="6" y="4"/>
                  </a:lnTo>
                  <a:lnTo>
                    <a:pt x="6" y="9"/>
                  </a:lnTo>
                  <a:lnTo>
                    <a:pt x="6" y="13"/>
                  </a:lnTo>
                  <a:lnTo>
                    <a:pt x="6" y="19"/>
                  </a:lnTo>
                  <a:lnTo>
                    <a:pt x="0" y="55"/>
                  </a:lnTo>
                  <a:lnTo>
                    <a:pt x="16" y="92"/>
                  </a:lnTo>
                  <a:lnTo>
                    <a:pt x="35" y="126"/>
                  </a:lnTo>
                  <a:lnTo>
                    <a:pt x="58" y="153"/>
                  </a:lnTo>
                  <a:lnTo>
                    <a:pt x="86" y="177"/>
                  </a:lnTo>
                  <a:lnTo>
                    <a:pt x="116" y="196"/>
                  </a:lnTo>
                  <a:lnTo>
                    <a:pt x="151" y="212"/>
                  </a:lnTo>
                  <a:lnTo>
                    <a:pt x="188" y="222"/>
                  </a:lnTo>
                  <a:lnTo>
                    <a:pt x="228" y="228"/>
                  </a:lnTo>
                  <a:lnTo>
                    <a:pt x="257" y="215"/>
                  </a:lnTo>
                  <a:lnTo>
                    <a:pt x="239" y="212"/>
                  </a:lnTo>
                  <a:lnTo>
                    <a:pt x="221" y="206"/>
                  </a:lnTo>
                  <a:lnTo>
                    <a:pt x="204" y="202"/>
                  </a:lnTo>
                  <a:lnTo>
                    <a:pt x="185" y="195"/>
                  </a:lnTo>
                  <a:lnTo>
                    <a:pt x="168" y="188"/>
                  </a:lnTo>
                  <a:lnTo>
                    <a:pt x="152" y="179"/>
                  </a:lnTo>
                  <a:lnTo>
                    <a:pt x="135" y="169"/>
                  </a:lnTo>
                  <a:lnTo>
                    <a:pt x="120" y="159"/>
                  </a:lnTo>
                  <a:lnTo>
                    <a:pt x="104" y="147"/>
                  </a:lnTo>
                  <a:lnTo>
                    <a:pt x="90" y="136"/>
                  </a:lnTo>
                  <a:lnTo>
                    <a:pt x="77" y="123"/>
                  </a:lnTo>
                  <a:lnTo>
                    <a:pt x="65" y="108"/>
                  </a:lnTo>
                  <a:lnTo>
                    <a:pt x="54" y="94"/>
                  </a:lnTo>
                  <a:lnTo>
                    <a:pt x="44" y="78"/>
                  </a:lnTo>
                  <a:lnTo>
                    <a:pt x="34" y="62"/>
                  </a:lnTo>
                  <a:lnTo>
                    <a:pt x="26" y="45"/>
                  </a:lnTo>
                  <a:lnTo>
                    <a:pt x="15" y="3"/>
                  </a:lnTo>
                  <a:lnTo>
                    <a:pt x="13" y="3"/>
                  </a:lnTo>
                  <a:lnTo>
                    <a:pt x="12" y="3"/>
                  </a:lnTo>
                  <a:lnTo>
                    <a:pt x="12" y="1"/>
                  </a:lnTo>
                  <a:lnTo>
                    <a:pt x="12" y="0"/>
                  </a:lnTo>
                  <a:lnTo>
                    <a:pt x="8" y="0"/>
                  </a:lnTo>
                  <a:close/>
                </a:path>
              </a:pathLst>
            </a:custGeom>
            <a:solidFill>
              <a:srgbClr val="000000"/>
            </a:solidFill>
            <a:ln w="9525">
              <a:noFill/>
              <a:round/>
              <a:headEnd/>
              <a:tailEnd/>
            </a:ln>
          </p:spPr>
          <p:txBody>
            <a:bodyPr/>
            <a:lstStyle/>
            <a:p>
              <a:endParaRPr lang="en-GB"/>
            </a:p>
          </p:txBody>
        </p:sp>
      </p:grpSp>
      <p:sp>
        <p:nvSpPr>
          <p:cNvPr id="554022" name="Text Box 38"/>
          <p:cNvSpPr txBox="1">
            <a:spLocks noChangeArrowheads="1"/>
          </p:cNvSpPr>
          <p:nvPr/>
        </p:nvSpPr>
        <p:spPr bwMode="auto">
          <a:xfrm>
            <a:off x="5724833" y="4654755"/>
            <a:ext cx="2971800" cy="523220"/>
          </a:xfrm>
          <a:prstGeom prst="rect">
            <a:avLst/>
          </a:prstGeom>
          <a:noFill/>
          <a:ln w="9525" algn="ctr">
            <a:noFill/>
            <a:miter lim="800000"/>
            <a:headEnd/>
            <a:tailEnd/>
          </a:ln>
          <a:effectLst/>
        </p:spPr>
        <p:txBody>
          <a:bodyPr>
            <a:spAutoFit/>
          </a:bodyPr>
          <a:lstStyle/>
          <a:p>
            <a:pPr algn="l" eaLnBrk="1" hangingPunct="1">
              <a:spcBef>
                <a:spcPct val="50000"/>
              </a:spcBef>
              <a:defRPr/>
            </a:pPr>
            <a:r>
              <a:rPr lang="en-GB" sz="2800" b="0" dirty="0" smtClean="0">
                <a:latin typeface="Calibri" pitchFamily="34" charset="0"/>
                <a:cs typeface="Calibri" pitchFamily="34" charset="0"/>
              </a:rPr>
              <a:t> Allergen Testing</a:t>
            </a:r>
            <a:endParaRPr lang="en-GB" sz="2800" b="0" dirty="0">
              <a:latin typeface="Calibri" pitchFamily="34" charset="0"/>
              <a:cs typeface="Calibri" pitchFamily="34" charset="0"/>
            </a:endParaRPr>
          </a:p>
        </p:txBody>
      </p:sp>
      <p:sp>
        <p:nvSpPr>
          <p:cNvPr id="554023" name="Text Box 39"/>
          <p:cNvSpPr txBox="1">
            <a:spLocks noChangeArrowheads="1"/>
          </p:cNvSpPr>
          <p:nvPr/>
        </p:nvSpPr>
        <p:spPr bwMode="auto">
          <a:xfrm>
            <a:off x="412955" y="2984090"/>
            <a:ext cx="2870200" cy="954107"/>
          </a:xfrm>
          <a:prstGeom prst="rect">
            <a:avLst/>
          </a:prstGeom>
          <a:noFill/>
          <a:ln w="9525" algn="ctr">
            <a:noFill/>
            <a:miter lim="800000"/>
            <a:headEnd/>
            <a:tailEnd/>
          </a:ln>
          <a:effectLst/>
        </p:spPr>
        <p:txBody>
          <a:bodyPr>
            <a:spAutoFit/>
          </a:bodyPr>
          <a:lstStyle/>
          <a:p>
            <a:pPr algn="l" eaLnBrk="1" hangingPunct="1">
              <a:spcBef>
                <a:spcPct val="50000"/>
              </a:spcBef>
              <a:defRPr/>
            </a:pPr>
            <a:r>
              <a:rPr lang="en-GB" sz="2800" b="0" dirty="0" smtClean="0">
                <a:latin typeface="Calibri" pitchFamily="34" charset="0"/>
                <a:cs typeface="Calibri" pitchFamily="34" charset="0"/>
              </a:rPr>
              <a:t>Food Allergen Action Plan</a:t>
            </a:r>
            <a:endParaRPr lang="en-GB" sz="2800" b="0" dirty="0">
              <a:latin typeface="Calibri" pitchFamily="34" charset="0"/>
              <a:cs typeface="Calibri" pitchFamily="34" charset="0"/>
            </a:endParaRPr>
          </a:p>
        </p:txBody>
      </p:sp>
      <p:sp>
        <p:nvSpPr>
          <p:cNvPr id="554024" name="Text Box 40"/>
          <p:cNvSpPr txBox="1">
            <a:spLocks noChangeArrowheads="1"/>
          </p:cNvSpPr>
          <p:nvPr/>
        </p:nvSpPr>
        <p:spPr bwMode="auto">
          <a:xfrm>
            <a:off x="521110" y="4434348"/>
            <a:ext cx="3126658" cy="1384995"/>
          </a:xfrm>
          <a:prstGeom prst="rect">
            <a:avLst/>
          </a:prstGeom>
          <a:noFill/>
          <a:ln w="9525" algn="ctr">
            <a:noFill/>
            <a:miter lim="800000"/>
            <a:headEnd/>
            <a:tailEnd/>
          </a:ln>
          <a:effectLst/>
        </p:spPr>
        <p:txBody>
          <a:bodyPr wrap="square">
            <a:spAutoFit/>
          </a:bodyPr>
          <a:lstStyle/>
          <a:p>
            <a:pPr algn="l" eaLnBrk="1" hangingPunct="1">
              <a:spcBef>
                <a:spcPct val="50000"/>
              </a:spcBef>
              <a:defRPr/>
            </a:pPr>
            <a:r>
              <a:rPr lang="en-GB" sz="2800" b="0" dirty="0" smtClean="0">
                <a:latin typeface="Calibri" pitchFamily="34" charset="0"/>
                <a:cs typeface="Calibri" pitchFamily="34" charset="0"/>
              </a:rPr>
              <a:t>Review and validation of GMP procedures</a:t>
            </a:r>
            <a:endParaRPr lang="en-GB" sz="2800" b="0" dirty="0">
              <a:latin typeface="Calibri" pitchFamily="34" charset="0"/>
              <a:cs typeface="Calibri" pitchFamily="34" charset="0"/>
            </a:endParaRPr>
          </a:p>
        </p:txBody>
      </p:sp>
      <p:sp>
        <p:nvSpPr>
          <p:cNvPr id="554025" name="Text Box 41"/>
          <p:cNvSpPr txBox="1">
            <a:spLocks noChangeArrowheads="1"/>
          </p:cNvSpPr>
          <p:nvPr/>
        </p:nvSpPr>
        <p:spPr bwMode="auto">
          <a:xfrm>
            <a:off x="5751871" y="1442474"/>
            <a:ext cx="2957462" cy="954107"/>
          </a:xfrm>
          <a:prstGeom prst="rect">
            <a:avLst/>
          </a:prstGeom>
          <a:noFill/>
          <a:ln w="9525" algn="ctr">
            <a:noFill/>
            <a:miter lim="800000"/>
            <a:headEnd/>
            <a:tailEnd/>
          </a:ln>
          <a:effectLst/>
        </p:spPr>
        <p:txBody>
          <a:bodyPr wrap="square">
            <a:spAutoFit/>
          </a:bodyPr>
          <a:lstStyle/>
          <a:p>
            <a:pPr algn="l" eaLnBrk="1" hangingPunct="1">
              <a:spcBef>
                <a:spcPct val="50000"/>
              </a:spcBef>
              <a:defRPr/>
            </a:pPr>
            <a:r>
              <a:rPr lang="en-GB" sz="2800" b="0" dirty="0" smtClean="0">
                <a:latin typeface="Calibri" pitchFamily="34" charset="0"/>
                <a:cs typeface="Calibri" pitchFamily="34" charset="0"/>
              </a:rPr>
              <a:t>Internal and External Audits</a:t>
            </a:r>
            <a:endParaRPr lang="en-GB" sz="2800" b="0" dirty="0">
              <a:latin typeface="Calibri" pitchFamily="34" charset="0"/>
              <a:cs typeface="Calibri" pitchFamily="34" charset="0"/>
            </a:endParaRPr>
          </a:p>
        </p:txBody>
      </p:sp>
      <p:sp>
        <p:nvSpPr>
          <p:cNvPr id="554026" name="Text Box 42"/>
          <p:cNvSpPr txBox="1">
            <a:spLocks noChangeArrowheads="1"/>
          </p:cNvSpPr>
          <p:nvPr/>
        </p:nvSpPr>
        <p:spPr bwMode="auto">
          <a:xfrm>
            <a:off x="6179983" y="3057423"/>
            <a:ext cx="1774313" cy="523220"/>
          </a:xfrm>
          <a:prstGeom prst="rect">
            <a:avLst/>
          </a:prstGeom>
          <a:noFill/>
          <a:ln w="9525" algn="ctr">
            <a:noFill/>
            <a:miter lim="800000"/>
            <a:headEnd/>
            <a:tailEnd/>
          </a:ln>
          <a:effectLst/>
        </p:spPr>
        <p:txBody>
          <a:bodyPr wrap="square">
            <a:spAutoFit/>
          </a:bodyPr>
          <a:lstStyle/>
          <a:p>
            <a:pPr algn="l" eaLnBrk="1" hangingPunct="1">
              <a:spcBef>
                <a:spcPct val="50000"/>
              </a:spcBef>
              <a:defRPr/>
            </a:pPr>
            <a:r>
              <a:rPr lang="en-GB" sz="2800" b="0" dirty="0" smtClean="0">
                <a:latin typeface="Calibri" pitchFamily="34" charset="0"/>
                <a:cs typeface="Calibri" pitchFamily="34" charset="0"/>
              </a:rPr>
              <a:t>Training</a:t>
            </a:r>
            <a:endParaRPr lang="en-GB" sz="2800" b="0" dirty="0">
              <a:latin typeface="Calibri" pitchFamily="34" charset="0"/>
              <a:cs typeface="Calibri" pitchFamily="34" charset="0"/>
            </a:endParaRPr>
          </a:p>
        </p:txBody>
      </p:sp>
      <p:sp>
        <p:nvSpPr>
          <p:cNvPr id="554027" name="Text Box 43"/>
          <p:cNvSpPr txBox="1">
            <a:spLocks noChangeArrowheads="1"/>
          </p:cNvSpPr>
          <p:nvPr/>
        </p:nvSpPr>
        <p:spPr bwMode="auto">
          <a:xfrm>
            <a:off x="410498" y="1198306"/>
            <a:ext cx="3302000" cy="1384995"/>
          </a:xfrm>
          <a:prstGeom prst="rect">
            <a:avLst/>
          </a:prstGeom>
          <a:noFill/>
          <a:ln w="9525" algn="ctr">
            <a:noFill/>
            <a:miter lim="800000"/>
            <a:headEnd/>
            <a:tailEnd/>
          </a:ln>
          <a:effectLst/>
        </p:spPr>
        <p:txBody>
          <a:bodyPr>
            <a:spAutoFit/>
          </a:bodyPr>
          <a:lstStyle/>
          <a:p>
            <a:pPr algn="l" eaLnBrk="1" hangingPunct="1">
              <a:spcBef>
                <a:spcPct val="50000"/>
              </a:spcBef>
              <a:defRPr/>
            </a:pPr>
            <a:r>
              <a:rPr lang="en-GB" sz="2800" b="0" dirty="0" smtClean="0">
                <a:latin typeface="Calibri" pitchFamily="34" charset="0"/>
                <a:cs typeface="Calibri" pitchFamily="34" charset="0"/>
              </a:rPr>
              <a:t>Documented Food Allergen Ris</a:t>
            </a:r>
            <a:r>
              <a:rPr lang="en-GB" b="0" dirty="0" smtClean="0">
                <a:latin typeface="Calibri" pitchFamily="34" charset="0"/>
                <a:cs typeface="Calibri" pitchFamily="34" charset="0"/>
              </a:rPr>
              <a:t>k Assessment</a:t>
            </a:r>
            <a:endParaRPr lang="en-GB" sz="2800" b="0" dirty="0">
              <a:latin typeface="Calibri" pitchFamily="34" charset="0"/>
              <a:cs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0"/>
                                  </p:stCondLst>
                                  <p:childTnLst>
                                    <p:set>
                                      <p:cBhvr>
                                        <p:cTn id="6" dur="1" fill="hold">
                                          <p:stCondLst>
                                            <p:cond delay="0"/>
                                          </p:stCondLst>
                                        </p:cTn>
                                        <p:tgtEl>
                                          <p:spTgt spid="554027"/>
                                        </p:tgtEl>
                                        <p:attrNameLst>
                                          <p:attrName>style.visibility</p:attrName>
                                        </p:attrNameLst>
                                      </p:cBhvr>
                                      <p:to>
                                        <p:strVal val="visible"/>
                                      </p:to>
                                    </p:set>
                                  </p:childTnLst>
                                </p:cTn>
                              </p:par>
                            </p:childTnLst>
                          </p:cTn>
                        </p:par>
                        <p:par>
                          <p:cTn id="7" fill="hold">
                            <p:stCondLst>
                              <p:cond delay="5000"/>
                            </p:stCondLst>
                            <p:childTnLst>
                              <p:par>
                                <p:cTn id="8" presetID="1" presetClass="entr" presetSubtype="0" fill="hold" grpId="0" nodeType="afterEffect">
                                  <p:stCondLst>
                                    <p:cond delay="5000"/>
                                  </p:stCondLst>
                                  <p:childTnLst>
                                    <p:set>
                                      <p:cBhvr>
                                        <p:cTn id="9" dur="1" fill="hold">
                                          <p:stCondLst>
                                            <p:cond delay="0"/>
                                          </p:stCondLst>
                                        </p:cTn>
                                        <p:tgtEl>
                                          <p:spTgt spid="554023"/>
                                        </p:tgtEl>
                                        <p:attrNameLst>
                                          <p:attrName>style.visibility</p:attrName>
                                        </p:attrNameLst>
                                      </p:cBhvr>
                                      <p:to>
                                        <p:strVal val="visible"/>
                                      </p:to>
                                    </p:set>
                                  </p:childTnLst>
                                </p:cTn>
                              </p:par>
                            </p:childTnLst>
                          </p:cTn>
                        </p:par>
                        <p:par>
                          <p:cTn id="10" fill="hold">
                            <p:stCondLst>
                              <p:cond delay="10000"/>
                            </p:stCondLst>
                            <p:childTnLst>
                              <p:par>
                                <p:cTn id="11" presetID="1" presetClass="entr" presetSubtype="0" fill="hold" grpId="0" nodeType="afterEffect">
                                  <p:stCondLst>
                                    <p:cond delay="5000"/>
                                  </p:stCondLst>
                                  <p:childTnLst>
                                    <p:set>
                                      <p:cBhvr>
                                        <p:cTn id="12" dur="1" fill="hold">
                                          <p:stCondLst>
                                            <p:cond delay="0"/>
                                          </p:stCondLst>
                                        </p:cTn>
                                        <p:tgtEl>
                                          <p:spTgt spid="554024"/>
                                        </p:tgtEl>
                                        <p:attrNameLst>
                                          <p:attrName>style.visibility</p:attrName>
                                        </p:attrNameLst>
                                      </p:cBhvr>
                                      <p:to>
                                        <p:strVal val="visible"/>
                                      </p:to>
                                    </p:set>
                                  </p:childTnLst>
                                </p:cTn>
                              </p:par>
                            </p:childTnLst>
                          </p:cTn>
                        </p:par>
                        <p:par>
                          <p:cTn id="13" fill="hold">
                            <p:stCondLst>
                              <p:cond delay="15000"/>
                            </p:stCondLst>
                            <p:childTnLst>
                              <p:par>
                                <p:cTn id="14" presetID="1" presetClass="entr" presetSubtype="0" fill="hold" grpId="0" nodeType="afterEffect">
                                  <p:stCondLst>
                                    <p:cond delay="5000"/>
                                  </p:stCondLst>
                                  <p:childTnLst>
                                    <p:set>
                                      <p:cBhvr>
                                        <p:cTn id="15" dur="1" fill="hold">
                                          <p:stCondLst>
                                            <p:cond delay="0"/>
                                          </p:stCondLst>
                                        </p:cTn>
                                        <p:tgtEl>
                                          <p:spTgt spid="554025"/>
                                        </p:tgtEl>
                                        <p:attrNameLst>
                                          <p:attrName>style.visibility</p:attrName>
                                        </p:attrNameLst>
                                      </p:cBhvr>
                                      <p:to>
                                        <p:strVal val="visible"/>
                                      </p:to>
                                    </p:set>
                                  </p:childTnLst>
                                </p:cTn>
                              </p:par>
                            </p:childTnLst>
                          </p:cTn>
                        </p:par>
                        <p:par>
                          <p:cTn id="16" fill="hold">
                            <p:stCondLst>
                              <p:cond delay="20000"/>
                            </p:stCondLst>
                            <p:childTnLst>
                              <p:par>
                                <p:cTn id="17" presetID="1" presetClass="entr" presetSubtype="0" fill="hold" grpId="0" nodeType="afterEffect">
                                  <p:stCondLst>
                                    <p:cond delay="5000"/>
                                  </p:stCondLst>
                                  <p:childTnLst>
                                    <p:set>
                                      <p:cBhvr>
                                        <p:cTn id="18" dur="1" fill="hold">
                                          <p:stCondLst>
                                            <p:cond delay="0"/>
                                          </p:stCondLst>
                                        </p:cTn>
                                        <p:tgtEl>
                                          <p:spTgt spid="554026"/>
                                        </p:tgtEl>
                                        <p:attrNameLst>
                                          <p:attrName>style.visibility</p:attrName>
                                        </p:attrNameLst>
                                      </p:cBhvr>
                                      <p:to>
                                        <p:strVal val="visible"/>
                                      </p:to>
                                    </p:set>
                                  </p:childTnLst>
                                </p:cTn>
                              </p:par>
                            </p:childTnLst>
                          </p:cTn>
                        </p:par>
                        <p:par>
                          <p:cTn id="19" fill="hold">
                            <p:stCondLst>
                              <p:cond delay="25000"/>
                            </p:stCondLst>
                            <p:childTnLst>
                              <p:par>
                                <p:cTn id="20" presetID="1" presetClass="entr" presetSubtype="0" fill="hold" grpId="0" nodeType="afterEffect">
                                  <p:stCondLst>
                                    <p:cond delay="5000"/>
                                  </p:stCondLst>
                                  <p:childTnLst>
                                    <p:set>
                                      <p:cBhvr>
                                        <p:cTn id="21" dur="1" fill="hold">
                                          <p:stCondLst>
                                            <p:cond delay="0"/>
                                          </p:stCondLst>
                                        </p:cTn>
                                        <p:tgtEl>
                                          <p:spTgt spid="5540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4022" grpId="0"/>
      <p:bldP spid="554023" grpId="0"/>
      <p:bldP spid="554024" grpId="0"/>
      <p:bldP spid="554025" grpId="0"/>
      <p:bldP spid="554026" grpId="0"/>
      <p:bldP spid="5540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9298" name="Rectangle 2"/>
          <p:cNvSpPr>
            <a:spLocks noChangeArrowheads="1"/>
          </p:cNvSpPr>
          <p:nvPr/>
        </p:nvSpPr>
        <p:spPr bwMode="auto">
          <a:xfrm>
            <a:off x="0" y="-22225"/>
            <a:ext cx="9144000" cy="0"/>
          </a:xfrm>
          <a:prstGeom prst="rect">
            <a:avLst/>
          </a:prstGeom>
          <a:solidFill>
            <a:srgbClr val="000080"/>
          </a:solidFill>
          <a:ln w="9525">
            <a:noFill/>
            <a:miter lim="800000"/>
            <a:headEnd/>
            <a:tailEnd/>
          </a:ln>
          <a:effectLst/>
        </p:spPr>
        <p:txBody>
          <a:bodyPr wrap="none" anchor="ctr">
            <a:spAutoFit/>
          </a:bodyPr>
          <a:lstStyle/>
          <a:p>
            <a:endParaRPr lang="en-GB"/>
          </a:p>
        </p:txBody>
      </p:sp>
      <p:graphicFrame>
        <p:nvGraphicFramePr>
          <p:cNvPr id="439299" name="Group 3"/>
          <p:cNvGraphicFramePr>
            <a:graphicFrameLocks noGrp="1"/>
          </p:cNvGraphicFramePr>
          <p:nvPr/>
        </p:nvGraphicFramePr>
        <p:xfrm>
          <a:off x="245805" y="282324"/>
          <a:ext cx="5997678" cy="6141231"/>
        </p:xfrm>
        <a:graphic>
          <a:graphicData uri="http://schemas.openxmlformats.org/drawingml/2006/table">
            <a:tbl>
              <a:tblPr/>
              <a:tblGrid>
                <a:gridCol w="1054781"/>
                <a:gridCol w="1379450"/>
                <a:gridCol w="1151389"/>
                <a:gridCol w="1152973"/>
                <a:gridCol w="1259085"/>
              </a:tblGrid>
              <a:tr h="268625">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rgbClr val="FFFFFF"/>
                          </a:solidFill>
                          <a:effectLst/>
                          <a:latin typeface="Arial" charset="0"/>
                          <a:ea typeface="Times New Roman" pitchFamily="18" charset="0"/>
                          <a:cs typeface="Arial" charset="0"/>
                        </a:rPr>
                        <a:t>ALLERGEN</a:t>
                      </a:r>
                      <a:endParaRPr kumimoji="0" lang="en-GB" sz="12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gridSpan="3">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bg1"/>
                          </a:solidFill>
                          <a:effectLst/>
                          <a:latin typeface="Arial" charset="0"/>
                          <a:ea typeface="Times New Roman" pitchFamily="18" charset="0"/>
                          <a:cs typeface="Arial" charset="0"/>
                        </a:rPr>
                        <a:t>TEST METHODS</a:t>
                      </a:r>
                      <a:endParaRPr kumimoji="0" lang="en-GB" sz="12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hMerge="1">
                  <a:txBody>
                    <a:bodyPr/>
                    <a:lstStyle/>
                    <a:p>
                      <a:endParaRPr lang="en-GB"/>
                    </a:p>
                  </a:txBody>
                  <a:tcPr/>
                </a:tc>
                <a:tc hMerge="1">
                  <a:txBody>
                    <a:bodyPr/>
                    <a:lstStyle/>
                    <a:p>
                      <a:endParaRPr lang="en-GB"/>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SERVICE</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r>
              <a:tr h="268625">
                <a:tc vMerge="1">
                  <a:txBody>
                    <a:bodyPr/>
                    <a:lstStyle/>
                    <a:p>
                      <a:endParaRPr lang="en-GB"/>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Hand-held test</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ELISA</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DNA</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bg1"/>
                          </a:solidFill>
                          <a:effectLst/>
                          <a:latin typeface="Arial" charset="0"/>
                          <a:ea typeface="Times New Roman" pitchFamily="18" charset="0"/>
                          <a:cs typeface="Arial" charset="0"/>
                        </a:rPr>
                        <a:t>External Lab</a:t>
                      </a:r>
                      <a:endParaRPr kumimoji="0" lang="en-GB" sz="12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Celery</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4477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Crustacea / Shellfish</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26862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Egg</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Fish</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dirty="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26862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Gluten</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Lupin</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26862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Milk</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Mustard</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26862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Peanuts</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Sesame</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endParaRPr kumimoji="0" lang="en-GB" sz="1200" b="0" i="0" u="none" strike="noStrike" cap="none" normalizeH="0" baseline="0" dirty="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Soya</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Sulphites</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GB" sz="1200" b="0" i="0" u="none" strike="noStrike" cap="none" normalizeH="0" baseline="0" smtClean="0">
                        <a:ln>
                          <a:noFill/>
                        </a:ln>
                        <a:solidFill>
                          <a:schemeClr val="bg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gridSpan="4">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rPr>
                        <a:t>Tree Nuts</a:t>
                      </a:r>
                      <a:endParaRPr kumimoji="0" lang="en-GB"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hMerge="1">
                  <a:txBody>
                    <a:bodyPr/>
                    <a:lstStyle/>
                    <a:p>
                      <a:endParaRPr lang="en-GB"/>
                    </a:p>
                  </a:txBody>
                  <a:tcPr/>
                </a:tc>
                <a:tc hMerge="1">
                  <a:txBody>
                    <a:bodyPr/>
                    <a:lstStyle/>
                    <a:p>
                      <a:endParaRPr lang="en-GB"/>
                    </a:p>
                  </a:txBody>
                  <a:tcPr/>
                </a:tc>
                <a:tc hMerge="1">
                  <a:txBody>
                    <a:bodyPr/>
                    <a:lstStyle/>
                    <a:p>
                      <a:endParaRPr lang="en-GB"/>
                    </a:p>
                  </a:txBody>
                  <a:tcPr/>
                </a:tc>
              </a:tr>
              <a:tr h="26862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 Almond</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26862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 Hazelnut</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35468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bg1"/>
                          </a:solidFill>
                          <a:effectLst/>
                          <a:latin typeface="Arial" charset="0"/>
                          <a:ea typeface="Times New Roman" pitchFamily="18" charset="0"/>
                          <a:cs typeface="Arial" charset="0"/>
                        </a:rPr>
                        <a:t>- Walnut</a:t>
                      </a:r>
                      <a:endParaRPr kumimoji="0" lang="en-GB" sz="1200" b="0" i="0" u="none" strike="noStrike" cap="none" normalizeH="0" baseline="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rPr>
                        <a:t> </a:t>
                      </a:r>
                      <a:endPar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r h="2972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bg1"/>
                          </a:solidFill>
                          <a:effectLst/>
                          <a:latin typeface="Arial" charset="0"/>
                          <a:ea typeface="Times New Roman" pitchFamily="18" charset="0"/>
                          <a:cs typeface="Arial" charset="0"/>
                        </a:rPr>
                        <a:t>- Others</a:t>
                      </a:r>
                      <a:endParaRPr kumimoji="0" lang="en-GB" sz="1200" b="0" i="0" u="none" strike="noStrike" cap="none" normalizeH="0" baseline="0" dirty="0" smtClean="0">
                        <a:ln>
                          <a:noFill/>
                        </a:ln>
                        <a:solidFill>
                          <a:schemeClr val="bg1"/>
                        </a:solidFill>
                        <a:effectLst/>
                        <a:latin typeface="Arial" charset="0"/>
                        <a:ea typeface="Times New Roman" pitchFamily="18" charset="0"/>
                        <a:cs typeface="Arial"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1F912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endParaRPr kumimoji="0" lang="en-GB" sz="1200" b="0" i="0" u="none" strike="noStrike" cap="none" normalizeH="0" baseline="0" dirty="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endParaRPr kumimoji="0" lang="en-GB" sz="1200" b="0" i="0" u="none" strike="noStrike" cap="none" normalizeH="0" baseline="0" dirty="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smtClean="0">
                          <a:ln>
                            <a:noFill/>
                          </a:ln>
                          <a:solidFill>
                            <a:schemeClr val="tx1"/>
                          </a:solidFill>
                          <a:effectLst/>
                          <a:latin typeface="Arial" charset="0"/>
                          <a:ea typeface="ＭＳ Ｐゴシック" pitchFamily="34" charset="-128"/>
                          <a:sym typeface="Wingdings" pitchFamily="2" charset="2"/>
                        </a:rPr>
                        <a:t></a:t>
                      </a:r>
                      <a:endParaRPr kumimoji="0" lang="en-GB" sz="1200" b="0" i="0" u="none" strike="noStrike" cap="none" normalizeH="0" baseline="0" smtClean="0">
                        <a:ln>
                          <a:noFill/>
                        </a:ln>
                        <a:solidFill>
                          <a:schemeClr val="tx1"/>
                        </a:solidFill>
                        <a:effectLst/>
                        <a:latin typeface="Arial" charset="0"/>
                        <a:ea typeface="ＭＳ Ｐゴシック" pitchFamily="34"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200" b="1" i="0" u="none" strike="noStrike" cap="none" normalizeH="0" baseline="0" dirty="0" smtClean="0">
                          <a:ln>
                            <a:noFill/>
                          </a:ln>
                          <a:solidFill>
                            <a:schemeClr val="tx1"/>
                          </a:solidFill>
                          <a:effectLst/>
                          <a:latin typeface="Arial" charset="0"/>
                          <a:ea typeface="Times New Roman" pitchFamily="18" charset="0"/>
                          <a:cs typeface="Arial" charset="0"/>
                          <a:sym typeface="Wingdings" pitchFamily="2" charset="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bg2"/>
                    </a:solidFill>
                  </a:tcPr>
                </a:tc>
              </a:tr>
            </a:tbl>
          </a:graphicData>
        </a:graphic>
      </p:graphicFrame>
      <p:sp>
        <p:nvSpPr>
          <p:cNvPr id="439420" name="Text Box 124"/>
          <p:cNvSpPr txBox="1">
            <a:spLocks noChangeArrowheads="1"/>
          </p:cNvSpPr>
          <p:nvPr/>
        </p:nvSpPr>
        <p:spPr bwMode="auto">
          <a:xfrm>
            <a:off x="6274312" y="1085850"/>
            <a:ext cx="2663825" cy="2227263"/>
          </a:xfrm>
          <a:prstGeom prst="rect">
            <a:avLst/>
          </a:prstGeom>
          <a:noFill/>
          <a:ln w="9525">
            <a:noFill/>
            <a:miter lim="800000"/>
            <a:headEnd/>
            <a:tailEnd/>
          </a:ln>
          <a:effectLst/>
        </p:spPr>
        <p:txBody>
          <a:bodyPr>
            <a:spAutoFit/>
          </a:bodyPr>
          <a:lstStyle/>
          <a:p>
            <a:pPr eaLnBrk="0" hangingPunct="0">
              <a:spcBef>
                <a:spcPct val="50000"/>
              </a:spcBef>
            </a:pPr>
            <a:r>
              <a:rPr lang="en-GB" sz="2800" b="1" dirty="0"/>
              <a:t>Insufficient test kits to detect all the regulated food allergens</a:t>
            </a:r>
          </a:p>
        </p:txBody>
      </p:sp>
      <p:sp>
        <p:nvSpPr>
          <p:cNvPr id="439421" name="Text Box 125"/>
          <p:cNvSpPr txBox="1">
            <a:spLocks noChangeArrowheads="1"/>
          </p:cNvSpPr>
          <p:nvPr/>
        </p:nvSpPr>
        <p:spPr bwMode="auto">
          <a:xfrm>
            <a:off x="6296896" y="3520153"/>
            <a:ext cx="2700337" cy="1552575"/>
          </a:xfrm>
          <a:prstGeom prst="rect">
            <a:avLst/>
          </a:prstGeom>
          <a:solidFill>
            <a:srgbClr val="1F9122"/>
          </a:solidFill>
          <a:ln w="9525">
            <a:noFill/>
            <a:miter lim="800000"/>
            <a:headEnd/>
            <a:tailEnd/>
          </a:ln>
          <a:effectLst/>
        </p:spPr>
        <p:txBody>
          <a:bodyPr>
            <a:spAutoFit/>
          </a:bodyPr>
          <a:lstStyle/>
          <a:p>
            <a:pPr eaLnBrk="0" hangingPunct="0">
              <a:spcBef>
                <a:spcPct val="50000"/>
              </a:spcBef>
            </a:pPr>
            <a:r>
              <a:rPr lang="en-GB" sz="2400" dirty="0"/>
              <a:t>A combination of test kits and analytical service required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03" y="127820"/>
            <a:ext cx="8229600" cy="540774"/>
          </a:xfrm>
        </p:spPr>
        <p:txBody>
          <a:bodyPr/>
          <a:lstStyle/>
          <a:p>
            <a:pPr algn="l"/>
            <a:r>
              <a:rPr lang="en-GB" sz="3000" b="1" dirty="0" smtClean="0">
                <a:solidFill>
                  <a:schemeClr val="bg1"/>
                </a:solidFill>
              </a:rPr>
              <a:t>Current options for allergen analysis</a:t>
            </a:r>
            <a:endParaRPr lang="en-GB" sz="3000" b="1" dirty="0">
              <a:solidFill>
                <a:schemeClr val="bg1"/>
              </a:solidFill>
            </a:endParaRPr>
          </a:p>
        </p:txBody>
      </p:sp>
      <p:graphicFrame>
        <p:nvGraphicFramePr>
          <p:cNvPr id="4" name="Table Placeholder 3"/>
          <p:cNvGraphicFramePr>
            <a:graphicFrameLocks noGrp="1"/>
          </p:cNvGraphicFramePr>
          <p:nvPr>
            <p:ph type="tbl" idx="1"/>
          </p:nvPr>
        </p:nvGraphicFramePr>
        <p:xfrm>
          <a:off x="181896" y="747252"/>
          <a:ext cx="8229600" cy="5849210"/>
        </p:xfrm>
        <a:graphic>
          <a:graphicData uri="http://schemas.openxmlformats.org/drawingml/2006/table">
            <a:tbl>
              <a:tblPr firstRow="1" bandRow="1">
                <a:tableStyleId>{5C22544A-7EE6-4342-B048-85BDC9FD1C3A}</a:tableStyleId>
              </a:tblPr>
              <a:tblGrid>
                <a:gridCol w="2743200"/>
                <a:gridCol w="2743200"/>
                <a:gridCol w="2743200"/>
              </a:tblGrid>
              <a:tr h="393290">
                <a:tc>
                  <a:txBody>
                    <a:bodyPr/>
                    <a:lstStyle/>
                    <a:p>
                      <a:r>
                        <a:rPr lang="en-GB" dirty="0" smtClean="0"/>
                        <a:t>ELISA</a:t>
                      </a:r>
                      <a:endParaRPr lang="en-GB" dirty="0"/>
                    </a:p>
                  </a:txBody>
                  <a:tcPr>
                    <a:solidFill>
                      <a:srgbClr val="1F9122"/>
                    </a:solidFill>
                  </a:tcPr>
                </a:tc>
                <a:tc>
                  <a:txBody>
                    <a:bodyPr/>
                    <a:lstStyle/>
                    <a:p>
                      <a:r>
                        <a:rPr lang="en-GB" dirty="0" smtClean="0"/>
                        <a:t>PCR</a:t>
                      </a:r>
                      <a:endParaRPr lang="en-GB" dirty="0"/>
                    </a:p>
                  </a:txBody>
                  <a:tcPr>
                    <a:solidFill>
                      <a:srgbClr val="1F9122"/>
                    </a:solidFill>
                  </a:tcPr>
                </a:tc>
                <a:tc>
                  <a:txBody>
                    <a:bodyPr/>
                    <a:lstStyle/>
                    <a:p>
                      <a:r>
                        <a:rPr lang="en-GB" dirty="0" smtClean="0"/>
                        <a:t>LCMS:MS</a:t>
                      </a:r>
                      <a:endParaRPr lang="en-GB" dirty="0"/>
                    </a:p>
                  </a:txBody>
                  <a:tcPr>
                    <a:solidFill>
                      <a:srgbClr val="1F9122"/>
                    </a:solidFill>
                  </a:tcPr>
                </a:tc>
              </a:tr>
              <a:tr h="370840">
                <a:tc>
                  <a:txBody>
                    <a:bodyPr/>
                    <a:lstStyle/>
                    <a:p>
                      <a:r>
                        <a:rPr lang="en-GB" sz="2000" dirty="0" smtClean="0"/>
                        <a:t>High throughput,</a:t>
                      </a:r>
                      <a:r>
                        <a:rPr lang="en-GB" sz="2000" baseline="0" dirty="0" smtClean="0"/>
                        <a:t> minimal equipment or training required. Most ELISA </a:t>
                      </a:r>
                      <a:r>
                        <a:rPr lang="en-GB" sz="2000" baseline="0" dirty="0" err="1" smtClean="0"/>
                        <a:t>microwell</a:t>
                      </a:r>
                      <a:r>
                        <a:rPr lang="en-GB" sz="2000" baseline="0" dirty="0" smtClean="0"/>
                        <a:t> report results in less than 1 hour, lateral flows in 5-10 minutes</a:t>
                      </a:r>
                      <a:endParaRPr lang="en-GB" sz="2000" dirty="0"/>
                    </a:p>
                  </a:txBody>
                  <a:tcPr>
                    <a:solidFill>
                      <a:schemeClr val="bg1">
                        <a:lumMod val="95000"/>
                      </a:schemeClr>
                    </a:solidFill>
                  </a:tcPr>
                </a:tc>
                <a:tc>
                  <a:txBody>
                    <a:bodyPr/>
                    <a:lstStyle/>
                    <a:p>
                      <a:r>
                        <a:rPr lang="en-GB" sz="2000" dirty="0" smtClean="0"/>
                        <a:t>Laboratory method requiring</a:t>
                      </a:r>
                      <a:r>
                        <a:rPr lang="en-GB" sz="2000" baseline="0" dirty="0" smtClean="0"/>
                        <a:t> specialist equipment &amp; training. Results in 5-6 hours to 24 hours depending on method.</a:t>
                      </a:r>
                      <a:endParaRPr lang="en-GB" sz="2000" dirty="0"/>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t>Laboratory method requiring</a:t>
                      </a:r>
                      <a:r>
                        <a:rPr lang="en-GB" sz="2000" baseline="0" dirty="0" smtClean="0"/>
                        <a:t> specialist equipment &amp; training. Highly skilled staff required for method development and data interpretation. Results in approx 48 hours.</a:t>
                      </a:r>
                      <a:endParaRPr lang="en-GB" sz="2000" dirty="0" smtClean="0"/>
                    </a:p>
                    <a:p>
                      <a:endParaRPr lang="en-GB" sz="2000" dirty="0"/>
                    </a:p>
                  </a:txBody>
                  <a:tcPr>
                    <a:solidFill>
                      <a:schemeClr val="bg1">
                        <a:lumMod val="95000"/>
                      </a:schemeClr>
                    </a:solidFill>
                  </a:tcPr>
                </a:tc>
              </a:tr>
              <a:tr h="370840">
                <a:tc>
                  <a:txBody>
                    <a:bodyPr/>
                    <a:lstStyle/>
                    <a:p>
                      <a:r>
                        <a:rPr lang="en-GB" sz="2000" dirty="0" smtClean="0"/>
                        <a:t>Commercially available kits to cover</a:t>
                      </a:r>
                      <a:r>
                        <a:rPr lang="en-GB" sz="2000" baseline="0" dirty="0" smtClean="0"/>
                        <a:t> majority of allergens in lateral flow and ELISA </a:t>
                      </a:r>
                      <a:r>
                        <a:rPr lang="en-GB" sz="2000" baseline="0" dirty="0" err="1" smtClean="0"/>
                        <a:t>microwell</a:t>
                      </a:r>
                      <a:r>
                        <a:rPr lang="en-GB" sz="2000" baseline="0" dirty="0" smtClean="0"/>
                        <a:t> formats</a:t>
                      </a:r>
                      <a:endParaRPr lang="en-GB" sz="2000" dirty="0"/>
                    </a:p>
                  </a:txBody>
                  <a:tcPr>
                    <a:solidFill>
                      <a:schemeClr val="bg1">
                        <a:lumMod val="95000"/>
                      </a:schemeClr>
                    </a:solidFill>
                  </a:tcPr>
                </a:tc>
                <a:tc>
                  <a:txBody>
                    <a:bodyPr/>
                    <a:lstStyle/>
                    <a:p>
                      <a:r>
                        <a:rPr lang="en-GB" sz="2000" dirty="0" smtClean="0"/>
                        <a:t>Methods</a:t>
                      </a:r>
                      <a:r>
                        <a:rPr lang="en-GB" sz="2000" baseline="0" dirty="0" smtClean="0"/>
                        <a:t> </a:t>
                      </a:r>
                      <a:r>
                        <a:rPr lang="en-GB" sz="2000" dirty="0" smtClean="0"/>
                        <a:t>available to cover majority of allergens.</a:t>
                      </a:r>
                      <a:r>
                        <a:rPr lang="en-GB" sz="2000" baseline="0" dirty="0" smtClean="0"/>
                        <a:t> Not suitable for egg or milk. </a:t>
                      </a:r>
                      <a:endParaRPr lang="en-GB" sz="2000" dirty="0"/>
                    </a:p>
                  </a:txBody>
                  <a:tcPr>
                    <a:solidFill>
                      <a:schemeClr val="bg1">
                        <a:lumMod val="95000"/>
                      </a:schemeClr>
                    </a:solidFill>
                  </a:tcPr>
                </a:tc>
                <a:tc>
                  <a:txBody>
                    <a:bodyPr/>
                    <a:lstStyle/>
                    <a:p>
                      <a:r>
                        <a:rPr lang="en-GB" sz="2000" dirty="0" smtClean="0"/>
                        <a:t>Some laboratories able to offer analysis for validated matrices, multi-</a:t>
                      </a:r>
                      <a:r>
                        <a:rPr lang="en-GB" sz="2000" dirty="0" err="1" smtClean="0"/>
                        <a:t>analyte</a:t>
                      </a:r>
                      <a:r>
                        <a:rPr lang="en-GB" sz="2000" dirty="0" smtClean="0"/>
                        <a:t> capabilities</a:t>
                      </a:r>
                      <a:r>
                        <a:rPr lang="en-GB" sz="2000" baseline="0" dirty="0" smtClean="0"/>
                        <a:t> </a:t>
                      </a:r>
                      <a:endParaRPr lang="en-GB" sz="2000" dirty="0"/>
                    </a:p>
                  </a:txBody>
                  <a:tcPr>
                    <a:solidFill>
                      <a:schemeClr val="bg1">
                        <a:lumMod val="95000"/>
                      </a:schemeClr>
                    </a:solidFill>
                  </a:tcPr>
                </a:tc>
              </a:tr>
              <a:tr h="370840">
                <a:tc>
                  <a:txBody>
                    <a:bodyPr/>
                    <a:lstStyle/>
                    <a:p>
                      <a:r>
                        <a:rPr lang="en-GB" sz="2000" dirty="0" smtClean="0"/>
                        <a:t>Antibodies</a:t>
                      </a:r>
                      <a:r>
                        <a:rPr lang="en-GB" sz="2000" baseline="0" dirty="0" smtClean="0"/>
                        <a:t> designed to detect protein from target allergen</a:t>
                      </a:r>
                      <a:endParaRPr lang="en-GB" sz="2000" dirty="0"/>
                    </a:p>
                  </a:txBody>
                  <a:tcPr>
                    <a:solidFill>
                      <a:schemeClr val="bg1">
                        <a:lumMod val="95000"/>
                      </a:schemeClr>
                    </a:solidFill>
                  </a:tcPr>
                </a:tc>
                <a:tc>
                  <a:txBody>
                    <a:bodyPr/>
                    <a:lstStyle/>
                    <a:p>
                      <a:r>
                        <a:rPr lang="en-GB" sz="2000" dirty="0" smtClean="0"/>
                        <a:t>Detects DNA</a:t>
                      </a:r>
                      <a:endParaRPr lang="en-GB" sz="2000" dirty="0"/>
                    </a:p>
                  </a:txBody>
                  <a:tcPr>
                    <a:solidFill>
                      <a:schemeClr val="bg1">
                        <a:lumMod val="95000"/>
                      </a:schemeClr>
                    </a:solidFill>
                  </a:tcPr>
                </a:tc>
                <a:tc>
                  <a:txBody>
                    <a:bodyPr/>
                    <a:lstStyle/>
                    <a:p>
                      <a:r>
                        <a:rPr lang="en-GB" sz="2000" dirty="0" smtClean="0"/>
                        <a:t>Detects target peptides following digestion extraction</a:t>
                      </a:r>
                      <a:endParaRPr lang="en-GB" sz="2000" dirty="0"/>
                    </a:p>
                  </a:txBody>
                  <a:tcPr>
                    <a:solidFill>
                      <a:schemeClr val="bg1">
                        <a:lumMod val="95000"/>
                      </a:schemeClr>
                    </a:solidFill>
                  </a:tcPr>
                </a:tc>
              </a:tr>
            </a:tbl>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03" y="127820"/>
            <a:ext cx="8229600" cy="540774"/>
          </a:xfrm>
        </p:spPr>
        <p:txBody>
          <a:bodyPr/>
          <a:lstStyle/>
          <a:p>
            <a:pPr algn="l"/>
            <a:r>
              <a:rPr lang="en-GB" sz="3000" b="1" dirty="0" smtClean="0">
                <a:solidFill>
                  <a:schemeClr val="bg1"/>
                </a:solidFill>
              </a:rPr>
              <a:t>Current options for allergen analysis</a:t>
            </a:r>
            <a:endParaRPr lang="en-GB" sz="3000" b="1" dirty="0">
              <a:solidFill>
                <a:schemeClr val="bg1"/>
              </a:solidFill>
            </a:endParaRPr>
          </a:p>
        </p:txBody>
      </p:sp>
      <p:graphicFrame>
        <p:nvGraphicFramePr>
          <p:cNvPr id="4" name="Table Placeholder 3"/>
          <p:cNvGraphicFramePr>
            <a:graphicFrameLocks noGrp="1"/>
          </p:cNvGraphicFramePr>
          <p:nvPr>
            <p:ph type="tbl" idx="1"/>
          </p:nvPr>
        </p:nvGraphicFramePr>
        <p:xfrm>
          <a:off x="319548" y="825910"/>
          <a:ext cx="8229600" cy="4690970"/>
        </p:xfrm>
        <a:graphic>
          <a:graphicData uri="http://schemas.openxmlformats.org/drawingml/2006/table">
            <a:tbl>
              <a:tblPr firstRow="1" bandRow="1">
                <a:tableStyleId>{5C22544A-7EE6-4342-B048-85BDC9FD1C3A}</a:tableStyleId>
              </a:tblPr>
              <a:tblGrid>
                <a:gridCol w="2743200"/>
                <a:gridCol w="2743200"/>
                <a:gridCol w="2743200"/>
              </a:tblGrid>
              <a:tr h="393290">
                <a:tc>
                  <a:txBody>
                    <a:bodyPr/>
                    <a:lstStyle/>
                    <a:p>
                      <a:r>
                        <a:rPr lang="en-GB" dirty="0" smtClean="0"/>
                        <a:t>ELISA</a:t>
                      </a:r>
                      <a:endParaRPr lang="en-GB" dirty="0"/>
                    </a:p>
                  </a:txBody>
                  <a:tcPr>
                    <a:solidFill>
                      <a:srgbClr val="1F9122"/>
                    </a:solidFill>
                  </a:tcPr>
                </a:tc>
                <a:tc>
                  <a:txBody>
                    <a:bodyPr/>
                    <a:lstStyle/>
                    <a:p>
                      <a:r>
                        <a:rPr lang="en-GB" dirty="0" smtClean="0"/>
                        <a:t>PCR</a:t>
                      </a:r>
                      <a:endParaRPr lang="en-GB" dirty="0"/>
                    </a:p>
                  </a:txBody>
                  <a:tcPr>
                    <a:solidFill>
                      <a:srgbClr val="1F9122"/>
                    </a:solidFill>
                  </a:tcPr>
                </a:tc>
                <a:tc>
                  <a:txBody>
                    <a:bodyPr/>
                    <a:lstStyle/>
                    <a:p>
                      <a:r>
                        <a:rPr lang="en-GB" dirty="0" smtClean="0"/>
                        <a:t>LCMS:MS</a:t>
                      </a:r>
                      <a:endParaRPr lang="en-GB" dirty="0"/>
                    </a:p>
                  </a:txBody>
                  <a:tcPr>
                    <a:solidFill>
                      <a:srgbClr val="1F9122"/>
                    </a:solidFill>
                  </a:tcPr>
                </a:tc>
              </a:tr>
              <a:tr h="370840">
                <a:tc>
                  <a:txBody>
                    <a:bodyPr/>
                    <a:lstStyle/>
                    <a:p>
                      <a:r>
                        <a:rPr lang="en-GB" dirty="0" smtClean="0"/>
                        <a:t>Sensitivity</a:t>
                      </a:r>
                      <a:r>
                        <a:rPr lang="en-GB" baseline="0" dirty="0" smtClean="0"/>
                        <a:t> &lt;1 </a:t>
                      </a:r>
                      <a:r>
                        <a:rPr lang="en-GB" baseline="0" dirty="0" err="1" smtClean="0"/>
                        <a:t>ppm</a:t>
                      </a:r>
                      <a:r>
                        <a:rPr lang="en-GB" baseline="0" dirty="0" smtClean="0"/>
                        <a:t> LOD</a:t>
                      </a:r>
                      <a:endParaRPr lang="en-GB" dirty="0"/>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Sensitivity</a:t>
                      </a:r>
                      <a:r>
                        <a:rPr lang="en-GB" baseline="0" dirty="0" smtClean="0"/>
                        <a:t> &gt;10 </a:t>
                      </a:r>
                      <a:r>
                        <a:rPr lang="en-GB" baseline="0" dirty="0" err="1" smtClean="0"/>
                        <a:t>ppm</a:t>
                      </a:r>
                      <a:r>
                        <a:rPr lang="en-GB" baseline="0" dirty="0" smtClean="0"/>
                        <a:t> single copy methods, newer multi-copy methods &lt;10 </a:t>
                      </a:r>
                      <a:r>
                        <a:rPr lang="en-GB" baseline="0" dirty="0" err="1" smtClean="0"/>
                        <a:t>ppm</a:t>
                      </a:r>
                      <a:endParaRPr lang="en-GB" dirty="0" smtClean="0"/>
                    </a:p>
                    <a:p>
                      <a:endParaRPr lang="en-GB" dirty="0"/>
                    </a:p>
                  </a:txBody>
                  <a:tcPr>
                    <a:solidFill>
                      <a:schemeClr val="bg1">
                        <a:lumMod val="95000"/>
                      </a:schemeClr>
                    </a:solidFill>
                  </a:tcPr>
                </a:tc>
                <a:tc>
                  <a:txBody>
                    <a:bodyPr/>
                    <a:lstStyle/>
                    <a:p>
                      <a:r>
                        <a:rPr lang="en-GB" dirty="0" smtClean="0"/>
                        <a:t>10-100 </a:t>
                      </a:r>
                      <a:r>
                        <a:rPr lang="en-GB" dirty="0" err="1" smtClean="0"/>
                        <a:t>ppm</a:t>
                      </a:r>
                      <a:r>
                        <a:rPr lang="en-GB" dirty="0" smtClean="0"/>
                        <a:t> (matrix</a:t>
                      </a:r>
                      <a:r>
                        <a:rPr lang="en-GB" baseline="0" dirty="0" smtClean="0"/>
                        <a:t> dependant) </a:t>
                      </a:r>
                      <a:endParaRPr lang="en-GB" dirty="0"/>
                    </a:p>
                  </a:txBody>
                  <a:tcPr>
                    <a:solidFill>
                      <a:schemeClr val="bg1">
                        <a:lumMod val="95000"/>
                      </a:schemeClr>
                    </a:solidFill>
                  </a:tcPr>
                </a:tc>
              </a:tr>
              <a:tr h="370840">
                <a:tc>
                  <a:txBody>
                    <a:bodyPr/>
                    <a:lstStyle/>
                    <a:p>
                      <a:r>
                        <a:rPr lang="en-GB" dirty="0" smtClean="0"/>
                        <a:t>Cross reactivity can be seen for some assays against</a:t>
                      </a:r>
                      <a:r>
                        <a:rPr lang="en-GB" baseline="0" dirty="0" smtClean="0"/>
                        <a:t> closely related species such as:</a:t>
                      </a:r>
                    </a:p>
                    <a:p>
                      <a:endParaRPr lang="en-GB" baseline="0" dirty="0" smtClean="0"/>
                    </a:p>
                    <a:p>
                      <a:r>
                        <a:rPr lang="en-GB" i="1" baseline="0" dirty="0" err="1" smtClean="0"/>
                        <a:t>Prunus</a:t>
                      </a:r>
                      <a:r>
                        <a:rPr lang="en-GB" i="1" baseline="0" dirty="0" smtClean="0"/>
                        <a:t> </a:t>
                      </a:r>
                      <a:r>
                        <a:rPr lang="en-GB" baseline="0" dirty="0" smtClean="0"/>
                        <a:t>species e.g. almond/peach stones/cherry pits</a:t>
                      </a:r>
                    </a:p>
                    <a:p>
                      <a:r>
                        <a:rPr lang="en-GB" baseline="0" dirty="0" smtClean="0"/>
                        <a:t>Mustard/</a:t>
                      </a:r>
                      <a:r>
                        <a:rPr lang="en-GB" i="1" baseline="0" dirty="0" err="1" smtClean="0"/>
                        <a:t>Brassica</a:t>
                      </a:r>
                      <a:r>
                        <a:rPr lang="en-GB" i="1" baseline="0" dirty="0" smtClean="0"/>
                        <a:t> sp.</a:t>
                      </a:r>
                      <a:r>
                        <a:rPr lang="en-GB" baseline="0" dirty="0" smtClean="0"/>
                        <a:t> seeds </a:t>
                      </a:r>
                    </a:p>
                    <a:p>
                      <a:endParaRPr lang="en-GB" dirty="0"/>
                    </a:p>
                  </a:txBody>
                  <a:tcPr>
                    <a:solidFill>
                      <a:schemeClr val="bg1">
                        <a:lumMod val="95000"/>
                      </a:schemeClr>
                    </a:solidFill>
                  </a:tcPr>
                </a:tc>
                <a:tc>
                  <a:txBody>
                    <a:bodyPr/>
                    <a:lstStyle/>
                    <a:p>
                      <a:r>
                        <a:rPr lang="en-GB" dirty="0" smtClean="0"/>
                        <a:t>Very high specificity </a:t>
                      </a:r>
                      <a:endParaRPr lang="en-GB" dirty="0"/>
                    </a:p>
                  </a:txBody>
                  <a:tcPr>
                    <a:solidFill>
                      <a:schemeClr val="bg1">
                        <a:lumMod val="95000"/>
                      </a:schemeClr>
                    </a:solidFill>
                  </a:tcPr>
                </a:tc>
                <a:tc>
                  <a:txBody>
                    <a:bodyPr/>
                    <a:lstStyle/>
                    <a:p>
                      <a:r>
                        <a:rPr lang="en-GB" dirty="0" smtClean="0"/>
                        <a:t>Very high specificity</a:t>
                      </a:r>
                      <a:endParaRPr lang="en-GB" dirty="0"/>
                    </a:p>
                  </a:txBody>
                  <a:tcPr>
                    <a:solidFill>
                      <a:schemeClr val="bg1">
                        <a:lumMod val="95000"/>
                      </a:schemeClr>
                    </a:solidFill>
                  </a:tcPr>
                </a:tc>
              </a:tr>
            </a:tbl>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type="body" idx="1"/>
          </p:nvPr>
        </p:nvSpPr>
        <p:spPr>
          <a:xfrm>
            <a:off x="202083" y="985907"/>
            <a:ext cx="8305800" cy="3075710"/>
          </a:xfrm>
        </p:spPr>
        <p:txBody>
          <a:bodyPr/>
          <a:lstStyle/>
          <a:p>
            <a:r>
              <a:rPr lang="en-US" sz="2400" dirty="0" smtClean="0">
                <a:latin typeface="Calibri" pitchFamily="34" charset="0"/>
                <a:cs typeface="Calibri" pitchFamily="34" charset="0"/>
              </a:rPr>
              <a:t>What is the physical nature of food allergen?</a:t>
            </a:r>
          </a:p>
          <a:p>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What to consider when sampling for food </a:t>
            </a:r>
            <a:r>
              <a:rPr lang="en-US" sz="2400" dirty="0" smtClean="0">
                <a:latin typeface="Calibri" pitchFamily="34" charset="0"/>
                <a:cs typeface="Calibri" pitchFamily="34" charset="0"/>
              </a:rPr>
              <a:t>allergens and where to test for environmental monitoring?</a:t>
            </a:r>
            <a:endParaRPr lang="en-US" sz="2400" dirty="0" smtClean="0">
              <a:latin typeface="Calibri" pitchFamily="34" charset="0"/>
              <a:cs typeface="Calibri" pitchFamily="34" charset="0"/>
            </a:endParaRPr>
          </a:p>
          <a:p>
            <a:pPr>
              <a:buNone/>
            </a:pPr>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Effect of processing on the allergen</a:t>
            </a:r>
            <a:r>
              <a:rPr lang="en-US" sz="2400" dirty="0" smtClean="0">
                <a:latin typeface="Calibri" pitchFamily="34" charset="0"/>
                <a:cs typeface="Calibri" pitchFamily="34" charset="0"/>
              </a:rPr>
              <a:t>?</a:t>
            </a:r>
          </a:p>
          <a:p>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Matrix effects?</a:t>
            </a:r>
          </a:p>
          <a:p>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Which methods will be applicable for analysis?</a:t>
            </a:r>
            <a:endParaRPr lang="en-US" sz="2400" dirty="0" smtClean="0">
              <a:latin typeface="Calibri" pitchFamily="34" charset="0"/>
              <a:cs typeface="Calibri" pitchFamily="34" charset="0"/>
            </a:endParaRPr>
          </a:p>
          <a:p>
            <a:endParaRPr lang="en-US" sz="2600" dirty="0" smtClean="0">
              <a:latin typeface="Calibri" pitchFamily="34" charset="0"/>
              <a:cs typeface="Calibri" pitchFamily="34" charset="0"/>
            </a:endParaRPr>
          </a:p>
          <a:p>
            <a:endParaRPr lang="en-US" sz="2600" dirty="0" smtClean="0">
              <a:latin typeface="Calibri" pitchFamily="34" charset="0"/>
              <a:cs typeface="Calibri" pitchFamily="34" charset="0"/>
            </a:endParaRPr>
          </a:p>
        </p:txBody>
      </p:sp>
      <p:sp>
        <p:nvSpPr>
          <p:cNvPr id="5" name="Rectangle 2"/>
          <p:cNvSpPr txBox="1">
            <a:spLocks noChangeArrowheads="1"/>
          </p:cNvSpPr>
          <p:nvPr/>
        </p:nvSpPr>
        <p:spPr bwMode="auto">
          <a:xfrm>
            <a:off x="0" y="135193"/>
            <a:ext cx="8239432" cy="5628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lgn="l"/>
            <a:r>
              <a:rPr lang="en-US" sz="3200" dirty="0" smtClean="0">
                <a:solidFill>
                  <a:schemeClr val="bg1"/>
                </a:solidFill>
                <a:latin typeface="Calibri" pitchFamily="34" charset="0"/>
                <a:cs typeface="Calibri" pitchFamily="34" charset="0"/>
              </a:rPr>
              <a:t>Key Factors to consider for testing</a:t>
            </a:r>
            <a:endParaRPr lang="en-US" sz="3200" b="1" dirty="0">
              <a:solidFill>
                <a:schemeClr val="bg1"/>
              </a:solidFill>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3"/>
          <p:cNvSpPr>
            <a:spLocks noGrp="1" noChangeArrowheads="1"/>
          </p:cNvSpPr>
          <p:nvPr>
            <p:ph type="body" idx="1"/>
          </p:nvPr>
        </p:nvSpPr>
        <p:spPr>
          <a:xfrm>
            <a:off x="169605" y="816077"/>
            <a:ext cx="8305800" cy="5299588"/>
          </a:xfrm>
        </p:spPr>
        <p:txBody>
          <a:bodyPr/>
          <a:lstStyle/>
          <a:p>
            <a:r>
              <a:rPr lang="en-US" sz="2400" dirty="0" smtClean="0">
                <a:latin typeface="Calibri" pitchFamily="34" charset="0"/>
                <a:cs typeface="Calibri" pitchFamily="34" charset="0"/>
              </a:rPr>
              <a:t>Naturally grown food commodities, degree of variability in protein profile due to agronomic conditions and plant varieties</a:t>
            </a:r>
          </a:p>
          <a:p>
            <a:pPr>
              <a:buNone/>
            </a:pPr>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For allergens present on-site are they p</a:t>
            </a:r>
            <a:r>
              <a:rPr lang="en-US" sz="2400" dirty="0" smtClean="0">
                <a:latin typeface="Calibri" pitchFamily="34" charset="0"/>
                <a:cs typeface="Calibri" pitchFamily="34" charset="0"/>
              </a:rPr>
              <a:t>articulate or readily dispersible materials? How much is in product recipes e.g. seasoning mixes?</a:t>
            </a:r>
            <a:r>
              <a:rPr lang="en-US" sz="2400" dirty="0" smtClean="0">
                <a:latin typeface="Calibri" pitchFamily="34" charset="0"/>
                <a:cs typeface="Calibri" pitchFamily="34" charset="0"/>
              </a:rPr>
              <a:t>	</a:t>
            </a:r>
            <a:endParaRPr lang="en-US" sz="2400" dirty="0" smtClean="0">
              <a:latin typeface="Calibri" pitchFamily="34" charset="0"/>
              <a:cs typeface="Calibri" pitchFamily="34" charset="0"/>
            </a:endParaRPr>
          </a:p>
          <a:p>
            <a:pPr>
              <a:buNone/>
            </a:pPr>
            <a:r>
              <a:rPr lang="en-US" sz="2400" dirty="0" smtClean="0">
                <a:latin typeface="Calibri" pitchFamily="34" charset="0"/>
                <a:cs typeface="Calibri" pitchFamily="34" charset="0"/>
              </a:rPr>
              <a:t>		</a:t>
            </a:r>
          </a:p>
          <a:p>
            <a:r>
              <a:rPr lang="en-US" sz="2400" dirty="0" smtClean="0">
                <a:latin typeface="Calibri" pitchFamily="34" charset="0"/>
                <a:cs typeface="Calibri" pitchFamily="34" charset="0"/>
              </a:rPr>
              <a:t>Also consider the differing protein content of different types of allergen ingredients</a:t>
            </a:r>
          </a:p>
          <a:p>
            <a:pPr>
              <a:buNone/>
            </a:pPr>
            <a:endParaRPr lang="en-US" sz="2800" dirty="0" smtClean="0">
              <a:latin typeface="Calibri" pitchFamily="34" charset="0"/>
              <a:cs typeface="Calibri" pitchFamily="34" charset="0"/>
            </a:endParaRPr>
          </a:p>
          <a:p>
            <a:pPr>
              <a:buNone/>
            </a:pPr>
            <a:endParaRPr lang="en-US" sz="2800" dirty="0" smtClean="0">
              <a:latin typeface="Calibri" pitchFamily="34" charset="0"/>
              <a:cs typeface="Calibri" pitchFamily="34" charset="0"/>
            </a:endParaRPr>
          </a:p>
        </p:txBody>
      </p:sp>
      <p:sp>
        <p:nvSpPr>
          <p:cNvPr id="5" name="Rectangle 2"/>
          <p:cNvSpPr txBox="1">
            <a:spLocks noChangeArrowheads="1"/>
          </p:cNvSpPr>
          <p:nvPr/>
        </p:nvSpPr>
        <p:spPr bwMode="auto">
          <a:xfrm>
            <a:off x="0" y="0"/>
            <a:ext cx="8239432" cy="75954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lgn="l"/>
            <a:r>
              <a:rPr lang="en-US" sz="3200" b="1" dirty="0" smtClean="0">
                <a:solidFill>
                  <a:schemeClr val="bg1"/>
                </a:solidFill>
                <a:latin typeface="Calibri" pitchFamily="34" charset="0"/>
                <a:cs typeface="Calibri" pitchFamily="34" charset="0"/>
              </a:rPr>
              <a:t>Physical nature of the food allergen</a:t>
            </a:r>
            <a:endParaRPr lang="en-US" sz="3200" b="1" dirty="0">
              <a:solidFill>
                <a:schemeClr val="bg1"/>
              </a:solidFill>
              <a:latin typeface="Calibri" pitchFamily="34" charset="0"/>
              <a:cs typeface="Calibri" pitchFamily="34" charset="0"/>
            </a:endParaRPr>
          </a:p>
        </p:txBody>
      </p:sp>
      <p:pic>
        <p:nvPicPr>
          <p:cNvPr id="7" name="irc_mi" descr="http://thesource.com/wp-content/uploads/2015/07/milk-splash.jpg">
            <a:hlinkClick r:id="rId3"/>
          </p:cNvPr>
          <p:cNvPicPr/>
          <p:nvPr/>
        </p:nvPicPr>
        <p:blipFill>
          <a:blip r:embed="rId4" cstate="print"/>
          <a:srcRect/>
          <a:stretch>
            <a:fillRect/>
          </a:stretch>
        </p:blipFill>
        <p:spPr bwMode="auto">
          <a:xfrm>
            <a:off x="147484" y="4588209"/>
            <a:ext cx="2023506" cy="1122872"/>
          </a:xfrm>
          <a:prstGeom prst="rect">
            <a:avLst/>
          </a:prstGeom>
          <a:noFill/>
          <a:ln w="9525">
            <a:noFill/>
            <a:miter lim="800000"/>
            <a:headEnd/>
            <a:tailEnd/>
          </a:ln>
        </p:spPr>
      </p:pic>
      <p:pic>
        <p:nvPicPr>
          <p:cNvPr id="8" name="Picture 7" descr="Image result for cheese">
            <a:hlinkClick r:id="rId5"/>
          </p:cNvPr>
          <p:cNvPicPr/>
          <p:nvPr/>
        </p:nvPicPr>
        <p:blipFill>
          <a:blip r:embed="rId6" cstate="print"/>
          <a:srcRect/>
          <a:stretch>
            <a:fillRect/>
          </a:stretch>
        </p:blipFill>
        <p:spPr bwMode="auto">
          <a:xfrm>
            <a:off x="6793784" y="5569235"/>
            <a:ext cx="1760281" cy="939720"/>
          </a:xfrm>
          <a:prstGeom prst="rect">
            <a:avLst/>
          </a:prstGeom>
          <a:noFill/>
          <a:ln w="9525">
            <a:noFill/>
            <a:miter lim="800000"/>
            <a:headEnd/>
            <a:tailEnd/>
          </a:ln>
        </p:spPr>
      </p:pic>
      <p:pic>
        <p:nvPicPr>
          <p:cNvPr id="9" name="irc_mi" descr="https://i.ytimg.com/vi/0x-3fGsZ8Gg/maxresdefault.jpg">
            <a:hlinkClick r:id="rId7"/>
          </p:cNvPr>
          <p:cNvPicPr/>
          <p:nvPr/>
        </p:nvPicPr>
        <p:blipFill>
          <a:blip r:embed="rId8" cstate="print"/>
          <a:srcRect/>
          <a:stretch>
            <a:fillRect/>
          </a:stretch>
        </p:blipFill>
        <p:spPr bwMode="auto">
          <a:xfrm>
            <a:off x="2447925" y="4945938"/>
            <a:ext cx="1809750" cy="1017009"/>
          </a:xfrm>
          <a:prstGeom prst="rect">
            <a:avLst/>
          </a:prstGeom>
          <a:noFill/>
          <a:ln w="9525">
            <a:noFill/>
            <a:miter lim="800000"/>
            <a:headEnd/>
            <a:tailEnd/>
          </a:ln>
        </p:spPr>
      </p:pic>
      <p:pic>
        <p:nvPicPr>
          <p:cNvPr id="10" name="Picture 9" descr="https://encrypted-tbn1.gstatic.com/images?q=tbn:ANd9GcT8Nz52K8ADZhi9B_ERZ93XE48gRri30M1C1bsR5oeXS_DpJKJc">
            <a:hlinkClick r:id="rId9" tgtFrame="&quot;_blank&quot;"/>
          </p:cNvPr>
          <p:cNvPicPr/>
          <p:nvPr/>
        </p:nvPicPr>
        <p:blipFill>
          <a:blip r:embed="rId10" cstate="print"/>
          <a:srcRect/>
          <a:stretch>
            <a:fillRect/>
          </a:stretch>
        </p:blipFill>
        <p:spPr bwMode="auto">
          <a:xfrm>
            <a:off x="4653862" y="4462905"/>
            <a:ext cx="1940379" cy="1294819"/>
          </a:xfrm>
          <a:prstGeom prst="rect">
            <a:avLst/>
          </a:prstGeom>
          <a:noFill/>
          <a:ln w="9525">
            <a:noFill/>
            <a:miter lim="800000"/>
            <a:headEnd/>
            <a:tailEnd/>
          </a:ln>
        </p:spPr>
      </p:pic>
      <p:pic>
        <p:nvPicPr>
          <p:cNvPr id="11" name="Picture 10" descr="https://encrypted-tbn0.gstatic.com/images?q=tbn:ANd9GcQXtXMtCUqRHV_Wr8WIjP7rb5qZEKpwXotaE0cqTUhoRjURsvBCFQ">
            <a:hlinkClick r:id="rId11" tgtFrame="&quot;_blank&quot;"/>
          </p:cNvPr>
          <p:cNvPicPr/>
          <p:nvPr/>
        </p:nvPicPr>
        <p:blipFill>
          <a:blip r:embed="rId12" cstate="print"/>
          <a:srcRect/>
          <a:stretch>
            <a:fillRect/>
          </a:stretch>
        </p:blipFill>
        <p:spPr bwMode="auto">
          <a:xfrm>
            <a:off x="7030065" y="4215839"/>
            <a:ext cx="1505295" cy="104442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331601" cy="584775"/>
          </a:xfrm>
          <a:prstGeom prst="rect">
            <a:avLst/>
          </a:prstGeom>
        </p:spPr>
        <p:txBody>
          <a:bodyPr wrap="square">
            <a:spAutoFit/>
          </a:bodyPr>
          <a:lstStyle/>
          <a:p>
            <a:r>
              <a:rPr lang="en-US" sz="3200" dirty="0" smtClean="0">
                <a:solidFill>
                  <a:schemeClr val="bg1"/>
                </a:solidFill>
                <a:latin typeface="+mn-lt"/>
                <a:cs typeface="Arial" pitchFamily="34" charset="0"/>
              </a:rPr>
              <a:t>Sampling /Where </a:t>
            </a:r>
            <a:r>
              <a:rPr lang="en-US" sz="3200" dirty="0" smtClean="0">
                <a:solidFill>
                  <a:schemeClr val="bg1"/>
                </a:solidFill>
                <a:latin typeface="+mn-lt"/>
                <a:cs typeface="Arial" pitchFamily="34" charset="0"/>
              </a:rPr>
              <a:t>to Test?</a:t>
            </a:r>
            <a:endParaRPr lang="en-US" sz="3200" b="1" dirty="0">
              <a:solidFill>
                <a:schemeClr val="bg1"/>
              </a:solidFill>
              <a:latin typeface="+mn-lt"/>
              <a:cs typeface="Arial" pitchFamily="34" charset="0"/>
            </a:endParaRPr>
          </a:p>
        </p:txBody>
      </p:sp>
      <p:sp>
        <p:nvSpPr>
          <p:cNvPr id="4" name="TextBox 3"/>
          <p:cNvSpPr txBox="1"/>
          <p:nvPr/>
        </p:nvSpPr>
        <p:spPr>
          <a:xfrm>
            <a:off x="177489" y="580103"/>
            <a:ext cx="6301969" cy="5755422"/>
          </a:xfrm>
          <a:prstGeom prst="rect">
            <a:avLst/>
          </a:prstGeom>
          <a:noFill/>
        </p:spPr>
        <p:txBody>
          <a:bodyPr wrap="square" rtlCol="0">
            <a:spAutoFit/>
          </a:bodyPr>
          <a:lstStyle/>
          <a:p>
            <a:pPr marL="228600" indent="-228600" algn="l">
              <a:spcAft>
                <a:spcPts val="600"/>
              </a:spcAft>
            </a:pPr>
            <a:endParaRPr lang="en-US" sz="2400" b="0" dirty="0" smtClean="0">
              <a:latin typeface="Calibri" pitchFamily="34" charset="0"/>
              <a:cs typeface="Calibri" pitchFamily="34" charset="0"/>
            </a:endParaRPr>
          </a:p>
          <a:p>
            <a:pPr marL="228600" indent="-228600" algn="l">
              <a:spcAft>
                <a:spcPts val="600"/>
              </a:spcAft>
              <a:buFont typeface="Arial" pitchFamily="34" charset="0"/>
              <a:buChar char="•"/>
            </a:pPr>
            <a:r>
              <a:rPr lang="en-US" sz="2400" b="0" dirty="0" smtClean="0">
                <a:latin typeface="Calibri" pitchFamily="34" charset="0"/>
                <a:cs typeface="Calibri" pitchFamily="34" charset="0"/>
              </a:rPr>
              <a:t>Be aware of potential for commodity co-mingling for raw materials e.g. wheat in oats, peanuts in other legumes</a:t>
            </a:r>
          </a:p>
          <a:p>
            <a:pPr marL="228600" indent="-228600" algn="l">
              <a:spcAft>
                <a:spcPts val="600"/>
              </a:spcAft>
              <a:buFont typeface="Arial" pitchFamily="34" charset="0"/>
              <a:buChar char="•"/>
            </a:pPr>
            <a:endParaRPr lang="en-US" sz="2400" b="0" dirty="0" smtClean="0">
              <a:latin typeface="Calibri" pitchFamily="34" charset="0"/>
              <a:cs typeface="Calibri" pitchFamily="34" charset="0"/>
            </a:endParaRPr>
          </a:p>
          <a:p>
            <a:pPr marL="228600" indent="-228600">
              <a:spcAft>
                <a:spcPts val="600"/>
              </a:spcAft>
              <a:buFont typeface="Arial" pitchFamily="34" charset="0"/>
              <a:buChar char="•"/>
            </a:pPr>
            <a:r>
              <a:rPr lang="en-US" sz="2400" b="0" dirty="0" smtClean="0">
                <a:latin typeface="Calibri" pitchFamily="34" charset="0"/>
                <a:cs typeface="Calibri" pitchFamily="34" charset="0"/>
              </a:rPr>
              <a:t>Analytical error is associated with sampling, important to ensure that the sample to be tested reflects the batch and that distribution of allergen can be random or in hot </a:t>
            </a:r>
            <a:r>
              <a:rPr lang="en-US" sz="2400" b="0" dirty="0" smtClean="0">
                <a:latin typeface="Calibri" pitchFamily="34" charset="0"/>
                <a:cs typeface="Calibri" pitchFamily="34" charset="0"/>
              </a:rPr>
              <a:t>spots</a:t>
            </a:r>
          </a:p>
          <a:p>
            <a:pPr marL="228600" indent="-228600">
              <a:spcAft>
                <a:spcPts val="600"/>
              </a:spcAft>
            </a:pPr>
            <a:endParaRPr lang="en-US" sz="2400" b="0" dirty="0" smtClean="0">
              <a:latin typeface="Calibri" pitchFamily="34" charset="0"/>
              <a:cs typeface="Calibri" pitchFamily="34" charset="0"/>
            </a:endParaRPr>
          </a:p>
          <a:p>
            <a:pPr marL="228600" indent="-228600" algn="l">
              <a:spcAft>
                <a:spcPts val="600"/>
              </a:spcAft>
              <a:buFont typeface="Arial" pitchFamily="34" charset="0"/>
              <a:buChar char="•"/>
            </a:pPr>
            <a:r>
              <a:rPr lang="en-US" sz="2400" b="0" dirty="0" smtClean="0">
                <a:latin typeface="Calibri" pitchFamily="34" charset="0"/>
                <a:cs typeface="Calibri" pitchFamily="34" charset="0"/>
              </a:rPr>
              <a:t>For environmental samples, </a:t>
            </a:r>
            <a:r>
              <a:rPr lang="en-US" sz="2400" b="0" dirty="0" smtClean="0">
                <a:latin typeface="Calibri" pitchFamily="34" charset="0"/>
                <a:cs typeface="Calibri" pitchFamily="34" charset="0"/>
              </a:rPr>
              <a:t>b</a:t>
            </a:r>
            <a:r>
              <a:rPr lang="en-US" sz="2400" b="0" dirty="0" smtClean="0">
                <a:latin typeface="Calibri" pitchFamily="34" charset="0"/>
                <a:cs typeface="Calibri" pitchFamily="34" charset="0"/>
              </a:rPr>
              <a:t>e </a:t>
            </a:r>
            <a:r>
              <a:rPr lang="en-US" sz="2400" b="0" dirty="0" smtClean="0">
                <a:latin typeface="Calibri" pitchFamily="34" charset="0"/>
                <a:cs typeface="Calibri" pitchFamily="34" charset="0"/>
              </a:rPr>
              <a:t>sure to include splash zones, indirect product contact surfaces, utensils, employees and sampling equipment</a:t>
            </a:r>
          </a:p>
          <a:p>
            <a:pPr marL="228600" indent="-228600" algn="l">
              <a:spcAft>
                <a:spcPts val="600"/>
              </a:spcAft>
            </a:pPr>
            <a:endParaRPr lang="en-US" sz="2600" b="0" dirty="0" smtClean="0">
              <a:latin typeface="Calibri" pitchFamily="34" charset="0"/>
              <a:cs typeface="Calibri" pitchFamily="34" charset="0"/>
            </a:endParaRPr>
          </a:p>
        </p:txBody>
      </p:sp>
      <p:pic>
        <p:nvPicPr>
          <p:cNvPr id="6" name="Picture 5" descr="ken6"/>
          <p:cNvPicPr/>
          <p:nvPr/>
        </p:nvPicPr>
        <p:blipFill>
          <a:blip r:embed="rId3" cstate="print"/>
          <a:srcRect/>
          <a:stretch>
            <a:fillRect/>
          </a:stretch>
        </p:blipFill>
        <p:spPr bwMode="auto">
          <a:xfrm>
            <a:off x="6617929" y="1946787"/>
            <a:ext cx="2333625" cy="17621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p:cNvPicPr/>
          <p:nvPr/>
        </p:nvPicPr>
        <p:blipFill>
          <a:blip r:embed="rId4" cstate="print"/>
          <a:srcRect/>
          <a:stretch>
            <a:fillRect/>
          </a:stretch>
        </p:blipFill>
        <p:spPr bwMode="auto">
          <a:xfrm>
            <a:off x="6553200" y="3962400"/>
            <a:ext cx="2447925" cy="176212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 xmlns:p14="http://schemas.microsoft.com/office/powerpoint/2010/main" val="3997475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0"/>
            <a:ext cx="8878529" cy="825910"/>
          </a:xfrm>
        </p:spPr>
        <p:txBody>
          <a:bodyPr/>
          <a:lstStyle/>
          <a:p>
            <a:pPr algn="l"/>
            <a:r>
              <a:rPr lang="en-GB" sz="3200" b="1" dirty="0" smtClean="0">
                <a:solidFill>
                  <a:schemeClr val="bg1"/>
                </a:solidFill>
                <a:latin typeface="Calibri" pitchFamily="34" charset="0"/>
                <a:ea typeface="ＭＳ Ｐゴシック" pitchFamily="34" charset="-128"/>
              </a:rPr>
              <a:t>Processing examples of troublesome </a:t>
            </a:r>
            <a:r>
              <a:rPr lang="en-GB" sz="3200" b="1" dirty="0" smtClean="0">
                <a:solidFill>
                  <a:schemeClr val="bg1"/>
                </a:solidFill>
                <a:latin typeface="Calibri" pitchFamily="34" charset="0"/>
                <a:ea typeface="ＭＳ Ｐゴシック" pitchFamily="34" charset="-128"/>
              </a:rPr>
              <a:t>matrixes</a:t>
            </a:r>
          </a:p>
        </p:txBody>
      </p:sp>
      <p:graphicFrame>
        <p:nvGraphicFramePr>
          <p:cNvPr id="459817" name="Group 41"/>
          <p:cNvGraphicFramePr>
            <a:graphicFrameLocks noGrp="1"/>
          </p:cNvGraphicFramePr>
          <p:nvPr>
            <p:ph idx="1"/>
          </p:nvPr>
        </p:nvGraphicFramePr>
        <p:xfrm>
          <a:off x="764458" y="889818"/>
          <a:ext cx="7159625" cy="2834640"/>
        </p:xfrm>
        <a:graphic>
          <a:graphicData uri="http://schemas.openxmlformats.org/drawingml/2006/table">
            <a:tbl>
              <a:tblPr/>
              <a:tblGrid>
                <a:gridCol w="3579813"/>
                <a:gridCol w="3579812"/>
              </a:tblGrid>
              <a:tr h="3349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Calibri" pitchFamily="34" charset="0"/>
                          <a:ea typeface="ＭＳ Ｐゴシック" pitchFamily="1" charset="-128"/>
                        </a:rPr>
                        <a:t>TYPES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bg1"/>
                          </a:solidFill>
                          <a:effectLst/>
                          <a:latin typeface="Calibri" pitchFamily="34" charset="0"/>
                          <a:ea typeface="ＭＳ Ｐゴシック" pitchFamily="1" charset="-128"/>
                        </a:rPr>
                        <a:t>EXAMPLES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F9122"/>
                    </a:solidFill>
                  </a:tcPr>
                </a:tc>
              </a:tr>
              <a:tr h="3603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Highly processed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Refined </a:t>
                      </a: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oils, heat processes </a:t>
                      </a:r>
                      <a:r>
                        <a:rPr kumimoji="0" lang="en-GB" sz="1800" b="0" i="0" u="none" strike="noStrike" cap="none" normalizeH="0" baseline="0" dirty="0" err="1" smtClean="0">
                          <a:ln>
                            <a:noFill/>
                          </a:ln>
                          <a:solidFill>
                            <a:schemeClr val="tx1"/>
                          </a:solidFill>
                          <a:effectLst/>
                          <a:latin typeface="Calibri" pitchFamily="34" charset="0"/>
                          <a:ea typeface="ＭＳ Ｐゴシック" pitchFamily="1" charset="-128"/>
                        </a:rPr>
                        <a:t>e.g</a:t>
                      </a: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 frying, curing</a:t>
                      </a:r>
                      <a:endParaRPr kumimoji="0" lang="en-GB" sz="1800" b="0" i="0" u="none" strike="noStrike" cap="none" normalizeH="0" baseline="0" dirty="0" smtClean="0">
                        <a:ln>
                          <a:noFill/>
                        </a:ln>
                        <a:solidFill>
                          <a:schemeClr val="tx1"/>
                        </a:solidFill>
                        <a:effectLst/>
                        <a:latin typeface="Calibri" pitchFamily="34"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6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Tannin containing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Dark chocolate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High acidity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Pickled products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High salt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Stock cubes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High fat  and / or High sugars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Dairy products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76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Concentrated extracts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800" b="0" i="0" u="none" strike="noStrike" cap="none" normalizeH="0" baseline="0" dirty="0" smtClean="0">
                          <a:ln>
                            <a:noFill/>
                          </a:ln>
                          <a:solidFill>
                            <a:schemeClr val="tx1"/>
                          </a:solidFill>
                          <a:effectLst/>
                          <a:latin typeface="Calibri" pitchFamily="34" charset="0"/>
                          <a:ea typeface="ＭＳ Ｐゴシック" pitchFamily="1" charset="-128"/>
                        </a:rPr>
                        <a:t>Flavours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46" name="Text Box 42"/>
          <p:cNvSpPr txBox="1">
            <a:spLocks noChangeArrowheads="1"/>
          </p:cNvSpPr>
          <p:nvPr/>
        </p:nvSpPr>
        <p:spPr bwMode="auto">
          <a:xfrm>
            <a:off x="444910" y="4001730"/>
            <a:ext cx="7704138" cy="1615827"/>
          </a:xfrm>
          <a:prstGeom prst="rect">
            <a:avLst/>
          </a:prstGeom>
          <a:noFill/>
          <a:ln w="9525">
            <a:noFill/>
            <a:miter lim="800000"/>
            <a:headEnd/>
            <a:tailEnd/>
          </a:ln>
        </p:spPr>
        <p:txBody>
          <a:bodyPr>
            <a:spAutoFit/>
          </a:bodyPr>
          <a:lstStyle/>
          <a:p>
            <a:pPr>
              <a:spcBef>
                <a:spcPct val="50000"/>
              </a:spcBef>
            </a:pPr>
            <a:r>
              <a:rPr lang="en-US" sz="2200" b="1" dirty="0">
                <a:latin typeface="Calibri" pitchFamily="34" charset="0"/>
              </a:rPr>
              <a:t>Need for </a:t>
            </a:r>
            <a:r>
              <a:rPr lang="en-US" sz="2200" b="1">
                <a:latin typeface="Calibri" pitchFamily="34" charset="0"/>
              </a:rPr>
              <a:t>Reference </a:t>
            </a:r>
            <a:r>
              <a:rPr lang="en-US" sz="2200" b="1" smtClean="0">
                <a:latin typeface="Calibri" pitchFamily="34" charset="0"/>
              </a:rPr>
              <a:t>or </a:t>
            </a:r>
            <a:r>
              <a:rPr lang="en-US" sz="2200" b="1" dirty="0" smtClean="0">
                <a:latin typeface="Calibri" pitchFamily="34" charset="0"/>
              </a:rPr>
              <a:t>agreed </a:t>
            </a:r>
            <a:r>
              <a:rPr lang="en-US" sz="2200" b="1" dirty="0" smtClean="0">
                <a:latin typeface="Calibri" pitchFamily="34" charset="0"/>
              </a:rPr>
              <a:t>incurred Quality Materials</a:t>
            </a:r>
            <a:endParaRPr lang="en-US" sz="2200" b="1" dirty="0">
              <a:latin typeface="Calibri" pitchFamily="34" charset="0"/>
            </a:endParaRPr>
          </a:p>
          <a:p>
            <a:pPr>
              <a:spcBef>
                <a:spcPct val="50000"/>
              </a:spcBef>
            </a:pPr>
            <a:r>
              <a:rPr lang="en-US" sz="2200" dirty="0">
                <a:latin typeface="Calibri" pitchFamily="34" charset="0"/>
              </a:rPr>
              <a:t>A perfect representative material rarely exists though a common reference point for data comparison purposes is needed between methods</a:t>
            </a:r>
            <a:endParaRPr lang="en-GB" sz="2200" dirty="0">
              <a:latin typeface="Calibri" pitchFamily="34" charset="0"/>
            </a:endParaRPr>
          </a:p>
        </p:txBody>
      </p:sp>
      <p:sp>
        <p:nvSpPr>
          <p:cNvPr id="17447" name="Rectangle 43"/>
          <p:cNvSpPr>
            <a:spLocks noChangeArrowheads="1"/>
          </p:cNvSpPr>
          <p:nvPr/>
        </p:nvSpPr>
        <p:spPr bwMode="auto">
          <a:xfrm>
            <a:off x="6455903" y="2614970"/>
            <a:ext cx="2520950" cy="1323439"/>
          </a:xfrm>
          <a:prstGeom prst="rect">
            <a:avLst/>
          </a:prstGeom>
          <a:solidFill>
            <a:srgbClr val="1F9122"/>
          </a:solidFill>
          <a:ln w="9525">
            <a:noFill/>
            <a:miter lim="800000"/>
            <a:headEnd/>
            <a:tailEnd/>
          </a:ln>
        </p:spPr>
        <p:txBody>
          <a:bodyPr>
            <a:spAutoFit/>
          </a:bodyPr>
          <a:lstStyle/>
          <a:p>
            <a:r>
              <a:rPr lang="en-GB" sz="1600" b="1" dirty="0">
                <a:solidFill>
                  <a:schemeClr val="bg1"/>
                </a:solidFill>
                <a:latin typeface="Calibri" pitchFamily="34" charset="0"/>
              </a:rPr>
              <a:t>Use where possible:</a:t>
            </a:r>
          </a:p>
          <a:p>
            <a:r>
              <a:rPr lang="en-GB" sz="1600" b="1" dirty="0">
                <a:solidFill>
                  <a:schemeClr val="bg1"/>
                </a:solidFill>
                <a:latin typeface="Calibri" pitchFamily="34" charset="0"/>
              </a:rPr>
              <a:t> spiked material</a:t>
            </a:r>
          </a:p>
          <a:p>
            <a:r>
              <a:rPr lang="en-GB" sz="1600" b="1" dirty="0">
                <a:solidFill>
                  <a:schemeClr val="bg1"/>
                </a:solidFill>
                <a:latin typeface="Calibri" pitchFamily="34" charset="0"/>
              </a:rPr>
              <a:t> incurred samples</a:t>
            </a:r>
          </a:p>
          <a:p>
            <a:r>
              <a:rPr lang="en-GB" sz="1600" b="1" dirty="0">
                <a:solidFill>
                  <a:schemeClr val="bg1"/>
                </a:solidFill>
                <a:latin typeface="Calibri" pitchFamily="34" charset="0"/>
              </a:rPr>
              <a:t> reference materials</a:t>
            </a:r>
          </a:p>
          <a:p>
            <a:r>
              <a:rPr lang="en-GB" sz="1600" b="1" dirty="0">
                <a:solidFill>
                  <a:schemeClr val="bg1"/>
                </a:solidFill>
                <a:latin typeface="Calibri" pitchFamily="34" charset="0"/>
              </a:rPr>
              <a:t> proficiency samples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0" y="336653"/>
            <a:ext cx="9372600" cy="1241425"/>
          </a:xfrm>
        </p:spPr>
        <p:txBody>
          <a:bodyPr/>
          <a:lstStyle/>
          <a:p>
            <a:r>
              <a:rPr lang="en-US" sz="2000" b="1" dirty="0" smtClean="0">
                <a:solidFill>
                  <a:schemeClr val="tx1"/>
                </a:solidFill>
                <a:latin typeface="Calibri" pitchFamily="34" charset="0"/>
                <a:cs typeface="Calibri" pitchFamily="34" charset="0"/>
              </a:rPr>
              <a:t>All antibody-based tests</a:t>
            </a:r>
            <a:r>
              <a:rPr lang="en-US" sz="3600" b="1" dirty="0" smtClean="0">
                <a:solidFill>
                  <a:schemeClr val="tx1"/>
                </a:solidFill>
                <a:latin typeface="Calibri" pitchFamily="34" charset="0"/>
                <a:cs typeface="Calibri" pitchFamily="34" charset="0"/>
              </a:rPr>
              <a:t> </a:t>
            </a:r>
            <a:endParaRPr lang="en-US" sz="3600" b="1" dirty="0">
              <a:solidFill>
                <a:schemeClr val="tx1"/>
              </a:solidFill>
              <a:latin typeface="Calibri" pitchFamily="34" charset="0"/>
              <a:cs typeface="Calibri" pitchFamily="34" charset="0"/>
            </a:endParaRPr>
          </a:p>
        </p:txBody>
      </p:sp>
      <p:sp>
        <p:nvSpPr>
          <p:cNvPr id="116739" name="Rectangle 3"/>
          <p:cNvSpPr>
            <a:spLocks noGrp="1" noChangeArrowheads="1"/>
          </p:cNvSpPr>
          <p:nvPr>
            <p:ph type="body" idx="1"/>
          </p:nvPr>
        </p:nvSpPr>
        <p:spPr>
          <a:xfrm>
            <a:off x="444910" y="1386348"/>
            <a:ext cx="8305800" cy="3416300"/>
          </a:xfrm>
        </p:spPr>
        <p:txBody>
          <a:bodyPr/>
          <a:lstStyle/>
          <a:p>
            <a:r>
              <a:rPr lang="en-US" sz="2600" dirty="0">
                <a:latin typeface="Calibri" pitchFamily="34" charset="0"/>
                <a:cs typeface="Calibri" pitchFamily="34" charset="0"/>
              </a:rPr>
              <a:t>Hydrolyzed </a:t>
            </a:r>
            <a:r>
              <a:rPr lang="en-US" sz="2600" dirty="0" smtClean="0">
                <a:latin typeface="Calibri" pitchFamily="34" charset="0"/>
                <a:cs typeface="Calibri" pitchFamily="34" charset="0"/>
              </a:rPr>
              <a:t>proteins</a:t>
            </a:r>
          </a:p>
          <a:p>
            <a:pPr lvl="1"/>
            <a:r>
              <a:rPr lang="en-US" sz="2600" dirty="0" smtClean="0">
                <a:latin typeface="Calibri" pitchFamily="34" charset="0"/>
                <a:cs typeface="Calibri" pitchFamily="34" charset="0"/>
              </a:rPr>
              <a:t>Example:  HVP, hydrolyzed egg protein</a:t>
            </a:r>
            <a:endParaRPr lang="en-US" sz="2600" dirty="0">
              <a:latin typeface="Calibri" pitchFamily="34" charset="0"/>
              <a:cs typeface="Calibri" pitchFamily="34" charset="0"/>
            </a:endParaRPr>
          </a:p>
          <a:p>
            <a:r>
              <a:rPr lang="en-US" sz="2600" dirty="0">
                <a:latin typeface="Calibri" pitchFamily="34" charset="0"/>
                <a:cs typeface="Calibri" pitchFamily="34" charset="0"/>
              </a:rPr>
              <a:t>Fermentation </a:t>
            </a:r>
            <a:r>
              <a:rPr lang="en-US" sz="2600" dirty="0" smtClean="0">
                <a:latin typeface="Calibri" pitchFamily="34" charset="0"/>
                <a:cs typeface="Calibri" pitchFamily="34" charset="0"/>
              </a:rPr>
              <a:t>substrates</a:t>
            </a:r>
          </a:p>
          <a:p>
            <a:pPr lvl="1"/>
            <a:r>
              <a:rPr lang="en-US" sz="2600" dirty="0" smtClean="0">
                <a:latin typeface="Calibri" pitchFamily="34" charset="0"/>
                <a:cs typeface="Calibri" pitchFamily="34" charset="0"/>
              </a:rPr>
              <a:t>Examples:  guar gums, xanthan gums, starter cultures, soy sauce</a:t>
            </a:r>
          </a:p>
          <a:p>
            <a:r>
              <a:rPr lang="en-US" sz="2600" dirty="0" smtClean="0">
                <a:latin typeface="Calibri" pitchFamily="34" charset="0"/>
                <a:cs typeface="Calibri" pitchFamily="34" charset="0"/>
              </a:rPr>
              <a:t>Processing aids</a:t>
            </a:r>
          </a:p>
          <a:p>
            <a:pPr lvl="1"/>
            <a:r>
              <a:rPr lang="en-US" sz="2600" dirty="0" smtClean="0">
                <a:latin typeface="Calibri" pitchFamily="34" charset="0"/>
                <a:cs typeface="Calibri" pitchFamily="34" charset="0"/>
              </a:rPr>
              <a:t>Examples:  lecithin, enzymes</a:t>
            </a:r>
          </a:p>
          <a:p>
            <a:pPr>
              <a:buNone/>
            </a:pPr>
            <a:r>
              <a:rPr lang="en-US" sz="2600" dirty="0" smtClean="0">
                <a:latin typeface="Calibri" pitchFamily="34" charset="0"/>
                <a:cs typeface="Calibri" pitchFamily="34" charset="0"/>
              </a:rPr>
              <a:t>   </a:t>
            </a:r>
            <a:endParaRPr lang="en-US" sz="2600" dirty="0" smtClean="0">
              <a:latin typeface="Calibri" pitchFamily="34" charset="0"/>
              <a:cs typeface="Calibri" pitchFamily="34" charset="0"/>
            </a:endParaRPr>
          </a:p>
          <a:p>
            <a:pPr>
              <a:buNone/>
            </a:pPr>
            <a:r>
              <a:rPr lang="en-US" sz="2600" i="1" dirty="0" smtClean="0">
                <a:latin typeface="Calibri" pitchFamily="34" charset="0"/>
                <a:cs typeface="Calibri" pitchFamily="34" charset="0"/>
              </a:rPr>
              <a:t>Proteins </a:t>
            </a:r>
            <a:r>
              <a:rPr lang="en-US" sz="2600" i="1" dirty="0" smtClean="0">
                <a:latin typeface="Calibri" pitchFamily="34" charset="0"/>
                <a:cs typeface="Calibri" pitchFamily="34" charset="0"/>
              </a:rPr>
              <a:t>from these products are generally not detectable on the test </a:t>
            </a:r>
            <a:r>
              <a:rPr lang="en-US" sz="2600" i="1" dirty="0" smtClean="0">
                <a:latin typeface="Calibri" pitchFamily="34" charset="0"/>
                <a:cs typeface="Calibri" pitchFamily="34" charset="0"/>
              </a:rPr>
              <a:t>kits. However</a:t>
            </a:r>
            <a:r>
              <a:rPr lang="en-US" sz="2600" i="1" dirty="0" smtClean="0">
                <a:latin typeface="Calibri" pitchFamily="34" charset="0"/>
                <a:cs typeface="Calibri" pitchFamily="34" charset="0"/>
              </a:rPr>
              <a:t>, </a:t>
            </a:r>
            <a:r>
              <a:rPr lang="en-US" sz="2600" i="1" dirty="0" err="1" smtClean="0">
                <a:latin typeface="Calibri" pitchFamily="34" charset="0"/>
                <a:cs typeface="Calibri" pitchFamily="34" charset="0"/>
              </a:rPr>
              <a:t>allergenicity</a:t>
            </a:r>
            <a:r>
              <a:rPr lang="en-US" sz="2600" i="1" dirty="0" smtClean="0">
                <a:latin typeface="Calibri" pitchFamily="34" charset="0"/>
                <a:cs typeface="Calibri" pitchFamily="34" charset="0"/>
              </a:rPr>
              <a:t> may remain.</a:t>
            </a:r>
            <a:endParaRPr lang="en-US" sz="2600" dirty="0">
              <a:latin typeface="Calibri" pitchFamily="34" charset="0"/>
              <a:cs typeface="Calibri" pitchFamily="34" charset="0"/>
            </a:endParaRPr>
          </a:p>
        </p:txBody>
      </p:sp>
      <p:sp>
        <p:nvSpPr>
          <p:cNvPr id="5" name="Rectangle 2"/>
          <p:cNvSpPr txBox="1">
            <a:spLocks noChangeArrowheads="1"/>
          </p:cNvSpPr>
          <p:nvPr/>
        </p:nvSpPr>
        <p:spPr bwMode="auto">
          <a:xfrm>
            <a:off x="162234" y="0"/>
            <a:ext cx="4852218" cy="89473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lgn="l"/>
            <a:r>
              <a:rPr lang="en-US" sz="3200" b="1" dirty="0" smtClean="0">
                <a:solidFill>
                  <a:schemeClr val="bg1"/>
                </a:solidFill>
                <a:latin typeface="Calibri" pitchFamily="34" charset="0"/>
                <a:cs typeface="Calibri" pitchFamily="34" charset="0"/>
              </a:rPr>
              <a:t>Factors for Consideration</a:t>
            </a:r>
            <a:endParaRPr lang="en-US" sz="3200" b="1" dirty="0">
              <a:solidFill>
                <a:schemeClr val="bg1"/>
              </a:solidFill>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66437" y="0"/>
            <a:ext cx="8229600" cy="688258"/>
          </a:xfrm>
          <a:effectLst/>
        </p:spPr>
        <p:txBody>
          <a:bodyPr/>
          <a:lstStyle/>
          <a:p>
            <a:pPr algn="l"/>
            <a:r>
              <a:rPr lang="en-GB" sz="3200" b="1" dirty="0">
                <a:solidFill>
                  <a:schemeClr val="bg1"/>
                </a:solidFill>
                <a:latin typeface="+mn-lt"/>
                <a:cs typeface="Arial" pitchFamily="34" charset="0"/>
              </a:rPr>
              <a:t>Matrix </a:t>
            </a:r>
            <a:r>
              <a:rPr lang="en-GB" sz="3200" b="1" dirty="0" smtClean="0">
                <a:solidFill>
                  <a:schemeClr val="bg1"/>
                </a:solidFill>
                <a:latin typeface="+mn-lt"/>
                <a:cs typeface="Arial" pitchFamily="34" charset="0"/>
              </a:rPr>
              <a:t>Effects </a:t>
            </a:r>
            <a:endParaRPr lang="en-GB" sz="3200" b="1" dirty="0">
              <a:solidFill>
                <a:schemeClr val="bg1"/>
              </a:solidFill>
              <a:latin typeface="+mn-lt"/>
              <a:cs typeface="Arial" pitchFamily="34" charset="0"/>
            </a:endParaRPr>
          </a:p>
        </p:txBody>
      </p:sp>
      <p:graphicFrame>
        <p:nvGraphicFramePr>
          <p:cNvPr id="168019" name="Group 83"/>
          <p:cNvGraphicFramePr>
            <a:graphicFrameLocks noGrp="1"/>
          </p:cNvGraphicFramePr>
          <p:nvPr>
            <p:ph idx="1"/>
          </p:nvPr>
        </p:nvGraphicFramePr>
        <p:xfrm>
          <a:off x="628650" y="1802391"/>
          <a:ext cx="7866063" cy="3952878"/>
        </p:xfrm>
        <a:graphic>
          <a:graphicData uri="http://schemas.openxmlformats.org/drawingml/2006/table">
            <a:tbl>
              <a:tblPr/>
              <a:tblGrid>
                <a:gridCol w="1138238"/>
                <a:gridCol w="1282700"/>
                <a:gridCol w="1320800"/>
                <a:gridCol w="1411287"/>
                <a:gridCol w="1338263"/>
                <a:gridCol w="1374775"/>
              </a:tblGrid>
              <a:tr h="3825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endParaRPr>
                    </a:p>
                  </a:txBody>
                  <a:tcPr anchor="b" horzOverflow="overflow">
                    <a:lnL cap="flat">
                      <a:noFill/>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gridSpan="5">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Arial" pitchFamily="34" charset="0"/>
                          <a:cs typeface="Arial" pitchFamily="34" charset="0"/>
                        </a:rPr>
                        <a:t>* Detection limit</a:t>
                      </a:r>
                      <a:endParaRPr kumimoji="0" lang="en-US" sz="1400" b="1" i="0" u="none" strike="noStrike" cap="none" normalizeH="0" baseline="0" dirty="0" smtClean="0">
                        <a:ln>
                          <a:noFill/>
                        </a:ln>
                        <a:solidFill>
                          <a:schemeClr val="bg1"/>
                        </a:solidFill>
                        <a:effectLst/>
                        <a:latin typeface="Arial"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143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Lateral Flow</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mn-lt"/>
                          <a:cs typeface="Arial" pitchFamily="34" charset="0"/>
                        </a:rPr>
                        <a:t>1ppm</a:t>
                      </a:r>
                      <a:endParaRPr kumimoji="0" lang="en-US" sz="12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mn-lt"/>
                          <a:cs typeface="Arial" pitchFamily="34" charset="0"/>
                        </a:rPr>
                        <a:t>5ppm</a:t>
                      </a:r>
                      <a:endParaRPr kumimoji="0" lang="en-US" sz="12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mn-lt"/>
                          <a:cs typeface="Arial" pitchFamily="34" charset="0"/>
                        </a:rPr>
                        <a:t>10ppm</a:t>
                      </a:r>
                      <a:endParaRPr kumimoji="0" lang="en-US" sz="12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mn-lt"/>
                          <a:cs typeface="Arial" pitchFamily="34" charset="0"/>
                        </a:rPr>
                        <a:t>20ppm</a:t>
                      </a:r>
                      <a:endParaRPr kumimoji="0" lang="en-US" sz="12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latin typeface="+mn-lt"/>
                          <a:cs typeface="Arial" pitchFamily="34" charset="0"/>
                        </a:rPr>
                        <a:t>&gt;50ppm</a:t>
                      </a:r>
                      <a:endParaRPr kumimoji="0" lang="en-US" sz="12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r>
              <a:tr h="3825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Gluten</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Biscuit</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Baby Formula</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Dark Chocolate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10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Milk</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Chocolate Cake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Margarine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Red wine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794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Hazelnut</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Milk chocolate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Breakfast cereal</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Dark chocolate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735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Peanut</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Chocolate coated roll</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Praline crispy bite bar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Chicken Nugget</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41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Almond</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Dark Chocolate</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Yoghurt</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Tomato Sauce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730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Shellfish</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Vegetable Oil</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Mayonnaise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Minced White Fish</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89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Egg</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Margarine /</a:t>
                      </a:r>
                    </a:p>
                    <a:p>
                      <a:pPr marL="0" marR="0" lvl="0" indent="0" algn="l" defTabSz="914400" rtl="0" eaLnBrk="1" fontAlgn="b" latinLnBrk="0" hangingPunct="1">
                        <a:lnSpc>
                          <a:spcPct val="100000"/>
                        </a:lnSpc>
                        <a:spcBef>
                          <a:spcPct val="0"/>
                        </a:spcBef>
                        <a:spcAft>
                          <a:spcPct val="0"/>
                        </a:spcAft>
                        <a:buClrTx/>
                        <a:buSzTx/>
                        <a:buFontTx/>
                        <a:buNone/>
                        <a:tabLst/>
                      </a:pPr>
                      <a:r>
                        <a:rPr kumimoji="0" lang="en-GB" sz="900" b="0" i="0" u="none" strike="noStrike" cap="none" normalizeH="0" baseline="0" dirty="0" smtClean="0">
                          <a:ln>
                            <a:noFill/>
                          </a:ln>
                          <a:solidFill>
                            <a:schemeClr val="tx1"/>
                          </a:solidFill>
                          <a:effectLst/>
                          <a:latin typeface="+mn-lt"/>
                          <a:cs typeface="Arial" pitchFamily="34" charset="0"/>
                        </a:rPr>
                        <a:t>Dark Chocolate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Fish Cakes</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Ice-cream</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794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pitchFamily="34" charset="0"/>
                        </a:rPr>
                        <a:t>Soya</a:t>
                      </a:r>
                      <a:endParaRPr kumimoji="0" lang="en-US" sz="1400" b="1" i="0" u="none" strike="noStrike" cap="none" normalizeH="0" baseline="0" dirty="0" smtClean="0">
                        <a:ln>
                          <a:noFill/>
                        </a:ln>
                        <a:solidFill>
                          <a:schemeClr val="bg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1F9122"/>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 </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Pork Sausage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Margarine</a:t>
                      </a:r>
                      <a:endParaRPr kumimoji="0" lang="en-US"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n-lt"/>
                          <a:cs typeface="Arial" pitchFamily="34" charset="0"/>
                        </a:rPr>
                        <a:t>Ice-cream</a:t>
                      </a: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mn-lt"/>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68016" name="Text Box 80"/>
          <p:cNvSpPr txBox="1">
            <a:spLocks noChangeArrowheads="1"/>
          </p:cNvSpPr>
          <p:nvPr/>
        </p:nvSpPr>
        <p:spPr bwMode="auto">
          <a:xfrm>
            <a:off x="2724727" y="5797261"/>
            <a:ext cx="3949700" cy="276999"/>
          </a:xfrm>
          <a:prstGeom prst="rect">
            <a:avLst/>
          </a:prstGeom>
          <a:noFill/>
          <a:ln w="9525" algn="ctr">
            <a:noFill/>
            <a:miter lim="800000"/>
            <a:headEnd/>
            <a:tailEnd/>
          </a:ln>
          <a:effectLst/>
        </p:spPr>
        <p:txBody>
          <a:bodyPr>
            <a:spAutoFit/>
          </a:bodyPr>
          <a:lstStyle/>
          <a:p>
            <a:pPr eaLnBrk="1" hangingPunct="1">
              <a:spcBef>
                <a:spcPct val="50000"/>
              </a:spcBef>
            </a:pPr>
            <a:r>
              <a:rPr lang="en-GB" sz="1200" b="1" dirty="0">
                <a:latin typeface="+mn-lt"/>
              </a:rPr>
              <a:t>* Examples of data </a:t>
            </a:r>
            <a:r>
              <a:rPr lang="en-GB" sz="1200" b="1" dirty="0" smtClean="0">
                <a:latin typeface="+mn-lt"/>
              </a:rPr>
              <a:t>from </a:t>
            </a:r>
            <a:r>
              <a:rPr lang="en-GB" sz="1200" b="1" dirty="0" smtClean="0">
                <a:latin typeface="+mn-lt"/>
              </a:rPr>
              <a:t>Lateral Flow Validation</a:t>
            </a:r>
            <a:endParaRPr lang="en-GB" sz="1200" b="1" dirty="0">
              <a:latin typeface="+mn-lt"/>
            </a:endParaRPr>
          </a:p>
        </p:txBody>
      </p:sp>
      <p:sp>
        <p:nvSpPr>
          <p:cNvPr id="168017" name="Text Box 81"/>
          <p:cNvSpPr txBox="1">
            <a:spLocks noChangeArrowheads="1"/>
          </p:cNvSpPr>
          <p:nvPr/>
        </p:nvSpPr>
        <p:spPr bwMode="auto">
          <a:xfrm>
            <a:off x="1571625" y="923829"/>
            <a:ext cx="6391275" cy="830997"/>
          </a:xfrm>
          <a:prstGeom prst="rect">
            <a:avLst/>
          </a:prstGeom>
          <a:noFill/>
          <a:ln w="9525">
            <a:noFill/>
            <a:miter lim="800000"/>
            <a:headEnd/>
            <a:tailEnd/>
          </a:ln>
          <a:effectLst/>
        </p:spPr>
        <p:txBody>
          <a:bodyPr wrap="square">
            <a:spAutoFit/>
          </a:bodyPr>
          <a:lstStyle/>
          <a:p>
            <a:pPr>
              <a:spcBef>
                <a:spcPct val="50000"/>
              </a:spcBef>
            </a:pPr>
            <a:r>
              <a:rPr lang="en-US" sz="2400" b="1" dirty="0">
                <a:latin typeface="+mn-lt"/>
                <a:cs typeface="Arial" pitchFamily="34" charset="0"/>
              </a:rPr>
              <a:t>‘The detection limit of any test will vary</a:t>
            </a:r>
            <a:br>
              <a:rPr lang="en-US" sz="2400" b="1" dirty="0">
                <a:latin typeface="+mn-lt"/>
                <a:cs typeface="Arial" pitchFamily="34" charset="0"/>
              </a:rPr>
            </a:br>
            <a:r>
              <a:rPr lang="en-US" sz="2400" b="1" dirty="0">
                <a:latin typeface="+mn-lt"/>
                <a:cs typeface="Arial" pitchFamily="34" charset="0"/>
              </a:rPr>
              <a:t>depending on the sample matrix to be tested’</a:t>
            </a:r>
            <a:endParaRPr lang="en-GB" sz="2400" dirty="0">
              <a:latin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0"/>
            <a:ext cx="7772400" cy="675968"/>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pPr algn="l"/>
            <a:r>
              <a:rPr lang="en-GB" sz="3000" b="1" dirty="0" smtClean="0">
                <a:solidFill>
                  <a:schemeClr val="bg1"/>
                </a:solidFill>
                <a:latin typeface="+mn-lt"/>
                <a:cs typeface="Arial" pitchFamily="34" charset="0"/>
              </a:rPr>
              <a:t>Key Messages</a:t>
            </a:r>
          </a:p>
        </p:txBody>
      </p:sp>
      <p:sp>
        <p:nvSpPr>
          <p:cNvPr id="3" name="Rectangle 3"/>
          <p:cNvSpPr txBox="1">
            <a:spLocks noChangeArrowheads="1"/>
          </p:cNvSpPr>
          <p:nvPr/>
        </p:nvSpPr>
        <p:spPr>
          <a:xfrm>
            <a:off x="522822" y="843861"/>
            <a:ext cx="7543800" cy="39624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lnSpc>
                <a:spcPct val="90000"/>
              </a:lnSpc>
              <a:spcAft>
                <a:spcPts val="2400"/>
              </a:spcAft>
            </a:pPr>
            <a:r>
              <a:rPr lang="en-GB" sz="2200" b="0" dirty="0" smtClean="0">
                <a:latin typeface="Calibri" pitchFamily="34" charset="0"/>
                <a:cs typeface="Calibri" pitchFamily="34" charset="0"/>
              </a:rPr>
              <a:t>Sampling determines what you find or don’t find</a:t>
            </a:r>
          </a:p>
          <a:p>
            <a:pPr>
              <a:lnSpc>
                <a:spcPct val="90000"/>
              </a:lnSpc>
              <a:spcAft>
                <a:spcPts val="2400"/>
              </a:spcAft>
            </a:pPr>
            <a:r>
              <a:rPr lang="en-GB" sz="2200" b="0" dirty="0" smtClean="0">
                <a:latin typeface="Calibri" pitchFamily="34" charset="0"/>
                <a:cs typeface="Calibri" pitchFamily="34" charset="0"/>
              </a:rPr>
              <a:t>Consider </a:t>
            </a:r>
            <a:r>
              <a:rPr lang="en-GB" sz="2200" b="0" dirty="0" smtClean="0">
                <a:latin typeface="Calibri" pitchFamily="34" charset="0"/>
                <a:cs typeface="Calibri" pitchFamily="34" charset="0"/>
              </a:rPr>
              <a:t>the nature and physical format of the allergens you wish to detect to help determine which tests will be most appropriate </a:t>
            </a:r>
          </a:p>
          <a:p>
            <a:pPr>
              <a:lnSpc>
                <a:spcPct val="90000"/>
              </a:lnSpc>
              <a:spcAft>
                <a:spcPts val="2400"/>
              </a:spcAft>
            </a:pPr>
            <a:r>
              <a:rPr lang="en-GB" sz="2200" b="0" dirty="0" smtClean="0">
                <a:latin typeface="Calibri" pitchFamily="34" charset="0"/>
                <a:cs typeface="Calibri" pitchFamily="34" charset="0"/>
              </a:rPr>
              <a:t>ELISA is still the method of choice for most allergens, the limitations are acceptable if steps are taken to manage them e.g. validation to look at recovery factors, where possible</a:t>
            </a:r>
            <a:endParaRPr lang="en-GB" sz="2200" b="0" dirty="0" smtClean="0">
              <a:latin typeface="Calibri" pitchFamily="34" charset="0"/>
              <a:cs typeface="Calibri" pitchFamily="34" charset="0"/>
            </a:endParaRPr>
          </a:p>
          <a:p>
            <a:pPr>
              <a:lnSpc>
                <a:spcPct val="90000"/>
              </a:lnSpc>
              <a:spcAft>
                <a:spcPts val="2400"/>
              </a:spcAft>
            </a:pPr>
            <a:r>
              <a:rPr lang="en-GB" sz="2200" b="0" dirty="0" smtClean="0">
                <a:latin typeface="Calibri" pitchFamily="34" charset="0"/>
                <a:cs typeface="Calibri" pitchFamily="34" charset="0"/>
              </a:rPr>
              <a:t>Questionable ELISA results should be confirmed using an alternative method</a:t>
            </a:r>
          </a:p>
          <a:p>
            <a:pPr>
              <a:lnSpc>
                <a:spcPct val="90000"/>
              </a:lnSpc>
              <a:spcAft>
                <a:spcPts val="2400"/>
              </a:spcAft>
            </a:pPr>
            <a:r>
              <a:rPr lang="en-GB" sz="2200" b="0" dirty="0" smtClean="0">
                <a:latin typeface="Calibri" pitchFamily="34" charset="0"/>
                <a:cs typeface="Calibri" pitchFamily="34" charset="0"/>
              </a:rPr>
              <a:t>Sometimes allergen analysis can be very challenging and in these cases the combined use of all available analysis methodologies can be helpful</a:t>
            </a:r>
            <a:endParaRPr lang="en-GB" sz="2200" b="0" dirty="0" smtClean="0">
              <a:latin typeface="Calibri" pitchFamily="34" charset="0"/>
              <a:cs typeface="Calibri" pitchFamily="34" charset="0"/>
            </a:endParaRPr>
          </a:p>
        </p:txBody>
      </p:sp>
    </p:spTree>
    <p:extLst>
      <p:ext uri="{BB962C8B-B14F-4D97-AF65-F5344CB8AC3E}">
        <p14:creationId xmlns:p14="http://schemas.microsoft.com/office/powerpoint/2010/main" xmlns="" val="2234022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403119" y="1455182"/>
            <a:ext cx="8229600" cy="990600"/>
          </a:xfrm>
        </p:spPr>
        <p:txBody>
          <a:bodyPr/>
          <a:lstStyle/>
          <a:p>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r>
              <a:rPr lang="en-GB" dirty="0" smtClean="0"/>
              <a:t>Thank you for your attention.</a:t>
            </a:r>
            <a:br>
              <a:rPr lang="en-GB" dirty="0" smtClean="0"/>
            </a:br>
            <a:r>
              <a:rPr lang="en-GB" dirty="0" smtClean="0"/>
              <a:t>Questions?</a:t>
            </a:r>
            <a:br>
              <a:rPr lang="en-GB" dirty="0" smtClean="0"/>
            </a:br>
            <a:r>
              <a:rPr lang="en-GB" dirty="0" smtClean="0"/>
              <a:t/>
            </a:r>
            <a:br>
              <a:rPr lang="en-GB" dirty="0" smtClean="0"/>
            </a:br>
            <a:r>
              <a:rPr lang="en-GB" dirty="0" smtClean="0"/>
              <a:t/>
            </a:r>
            <a:br>
              <a:rPr lang="en-GB" dirty="0" smtClean="0"/>
            </a:br>
            <a:endParaRPr lang="en-GB" dirty="0"/>
          </a:p>
        </p:txBody>
      </p:sp>
      <p:sp>
        <p:nvSpPr>
          <p:cNvPr id="3" name="TextBox 2"/>
          <p:cNvSpPr txBox="1"/>
          <p:nvPr/>
        </p:nvSpPr>
        <p:spPr>
          <a:xfrm>
            <a:off x="442453" y="3952568"/>
            <a:ext cx="7649496" cy="1723549"/>
          </a:xfrm>
          <a:prstGeom prst="rect">
            <a:avLst/>
          </a:prstGeom>
          <a:noFill/>
        </p:spPr>
        <p:txBody>
          <a:bodyPr wrap="square" rtlCol="0">
            <a:spAutoFit/>
          </a:bodyPr>
          <a:lstStyle/>
          <a:p>
            <a:pPr algn="ctr"/>
            <a:r>
              <a:rPr lang="en-GB" sz="2600" dirty="0" smtClean="0">
                <a:latin typeface="+mn-lt"/>
              </a:rPr>
              <a:t>Neogen Europe Ltd</a:t>
            </a:r>
          </a:p>
          <a:p>
            <a:r>
              <a:rPr lang="en-GB" sz="2600" dirty="0" smtClean="0">
                <a:latin typeface="+mn-lt"/>
                <a:hlinkClick r:id="rId2"/>
              </a:rPr>
              <a:t>www.neogeneurope.com</a:t>
            </a:r>
            <a:r>
              <a:rPr lang="en-GB" sz="2600" dirty="0" smtClean="0">
                <a:latin typeface="+mn-lt"/>
              </a:rPr>
              <a:t>	 </a:t>
            </a:r>
            <a:r>
              <a:rPr lang="en-GB" sz="2600" dirty="0" smtClean="0">
                <a:latin typeface="+mn-lt"/>
                <a:hlinkClick r:id="rId3"/>
              </a:rPr>
              <a:t>info@neogeneurope.com</a:t>
            </a:r>
            <a:endParaRPr lang="en-GB" sz="2600" dirty="0" smtClean="0">
              <a:latin typeface="+mn-lt"/>
            </a:endParaRPr>
          </a:p>
          <a:p>
            <a:r>
              <a:rPr lang="en-GB" sz="2600" dirty="0" smtClean="0">
                <a:latin typeface="+mn-lt"/>
              </a:rPr>
              <a:t>Tel: +44 (0) 1292 525600	 Fax: +44 (0) 1292 525 601</a:t>
            </a:r>
          </a:p>
          <a:p>
            <a:endParaRPr lang="en-GB"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resentation1">
  <a:themeElements>
    <a:clrScheme name="Presentation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Presentation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Presentation1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9390</TotalTime>
  <Words>1187</Words>
  <Application>Microsoft Office PowerPoint</Application>
  <PresentationFormat>On-screen Show (4:3)</PresentationFormat>
  <Paragraphs>257</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Presentation1</vt:lpstr>
      <vt:lpstr>   Food Safety and Regulatory Measures 2016    </vt:lpstr>
      <vt:lpstr>Slide 2</vt:lpstr>
      <vt:lpstr>Slide 3</vt:lpstr>
      <vt:lpstr>Current options for allergen analysis</vt:lpstr>
      <vt:lpstr>Current options for allergen analysis</vt:lpstr>
      <vt:lpstr>Slide 6</vt:lpstr>
      <vt:lpstr>Slide 7</vt:lpstr>
      <vt:lpstr>Slide 8</vt:lpstr>
      <vt:lpstr>Processing examples of troublesome matrixes</vt:lpstr>
      <vt:lpstr>All antibody-based tests </vt:lpstr>
      <vt:lpstr>Matrix Effects </vt:lpstr>
      <vt:lpstr>Slide 12</vt:lpstr>
      <vt:lpstr>    Thank you for your attention. Questions?   </vt:lpstr>
    </vt:vector>
  </TitlesOfParts>
  <Company>TMC Unlimited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Tepnel Life Sciences PLC</dc:title>
  <dc:creator>Tim McCloud</dc:creator>
  <cp:lastModifiedBy>pauline</cp:lastModifiedBy>
  <cp:revision>508</cp:revision>
  <dcterms:created xsi:type="dcterms:W3CDTF">2006-09-27T00:10:05Z</dcterms:created>
  <dcterms:modified xsi:type="dcterms:W3CDTF">2016-06-03T15:47:16Z</dcterms:modified>
</cp:coreProperties>
</file>