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5" r:id="rId3"/>
    <p:sldId id="257" r:id="rId4"/>
    <p:sldId id="258" r:id="rId5"/>
    <p:sldId id="259" r:id="rId6"/>
    <p:sldId id="260" r:id="rId7"/>
    <p:sldId id="261" r:id="rId8"/>
    <p:sldId id="262" r:id="rId9"/>
    <p:sldId id="263" r:id="rId10"/>
    <p:sldId id="26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61" autoAdjust="0"/>
    <p:restoredTop sz="94660"/>
  </p:normalViewPr>
  <p:slideViewPr>
    <p:cSldViewPr snapToGrid="0">
      <p:cViewPr varScale="1">
        <p:scale>
          <a:sx n="74" d="100"/>
          <a:sy n="74" d="100"/>
        </p:scale>
        <p:origin x="582" y="7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0122B46-288E-496E-AD49-F5125DB55282}" type="datetimeFigureOut">
              <a:rPr lang="en-US" smtClean="0"/>
              <a:t>7/20/2015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88B78E-4FFD-4C1E-B68C-AE194F7D4BFA}" type="slidenum">
              <a:rPr lang="en-US" smtClean="0"/>
              <a:t>‹#›</a:t>
            </a:fld>
            <a:endParaRPr lang="en-US"/>
          </a:p>
        </p:txBody>
      </p:sp>
    </p:spTree>
    <p:extLst>
      <p:ext uri="{BB962C8B-B14F-4D97-AF65-F5344CB8AC3E}">
        <p14:creationId xmlns:p14="http://schemas.microsoft.com/office/powerpoint/2010/main" val="4269373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0122B46-288E-496E-AD49-F5125DB55282}" type="datetimeFigureOut">
              <a:rPr lang="en-US" smtClean="0"/>
              <a:t>7/20/2015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88B78E-4FFD-4C1E-B68C-AE194F7D4BFA}" type="slidenum">
              <a:rPr lang="en-US" smtClean="0"/>
              <a:t>‹#›</a:t>
            </a:fld>
            <a:endParaRPr lang="en-US"/>
          </a:p>
        </p:txBody>
      </p:sp>
    </p:spTree>
    <p:extLst>
      <p:ext uri="{BB962C8B-B14F-4D97-AF65-F5344CB8AC3E}">
        <p14:creationId xmlns:p14="http://schemas.microsoft.com/office/powerpoint/2010/main" val="18607076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0122B46-288E-496E-AD49-F5125DB55282}" type="datetimeFigureOut">
              <a:rPr lang="en-US" smtClean="0"/>
              <a:t>7/20/2015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88B78E-4FFD-4C1E-B68C-AE194F7D4BFA}" type="slidenum">
              <a:rPr lang="en-US" smtClean="0"/>
              <a:t>‹#›</a:t>
            </a:fld>
            <a:endParaRPr lang="en-US"/>
          </a:p>
        </p:txBody>
      </p:sp>
    </p:spTree>
    <p:extLst>
      <p:ext uri="{BB962C8B-B14F-4D97-AF65-F5344CB8AC3E}">
        <p14:creationId xmlns:p14="http://schemas.microsoft.com/office/powerpoint/2010/main" val="202261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0122B46-288E-496E-AD49-F5125DB55282}" type="datetimeFigureOut">
              <a:rPr lang="en-US" smtClean="0"/>
              <a:t>7/20/2015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88B78E-4FFD-4C1E-B68C-AE194F7D4BFA}" type="slidenum">
              <a:rPr lang="en-US" smtClean="0"/>
              <a:t>‹#›</a:t>
            </a:fld>
            <a:endParaRPr lang="en-US"/>
          </a:p>
        </p:txBody>
      </p:sp>
    </p:spTree>
    <p:extLst>
      <p:ext uri="{BB962C8B-B14F-4D97-AF65-F5344CB8AC3E}">
        <p14:creationId xmlns:p14="http://schemas.microsoft.com/office/powerpoint/2010/main" val="2326069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0122B46-288E-496E-AD49-F5125DB55282}" type="datetimeFigureOut">
              <a:rPr lang="en-US" smtClean="0"/>
              <a:t>7/20/2015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88B78E-4FFD-4C1E-B68C-AE194F7D4BFA}" type="slidenum">
              <a:rPr lang="en-US" smtClean="0"/>
              <a:t>‹#›</a:t>
            </a:fld>
            <a:endParaRPr lang="en-US"/>
          </a:p>
        </p:txBody>
      </p:sp>
    </p:spTree>
    <p:extLst>
      <p:ext uri="{BB962C8B-B14F-4D97-AF65-F5344CB8AC3E}">
        <p14:creationId xmlns:p14="http://schemas.microsoft.com/office/powerpoint/2010/main" val="783796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0122B46-288E-496E-AD49-F5125DB55282}" type="datetimeFigureOut">
              <a:rPr lang="en-US" smtClean="0"/>
              <a:t>7/20/2015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88B78E-4FFD-4C1E-B68C-AE194F7D4BFA}" type="slidenum">
              <a:rPr lang="en-US" smtClean="0"/>
              <a:t>‹#›</a:t>
            </a:fld>
            <a:endParaRPr lang="en-US"/>
          </a:p>
        </p:txBody>
      </p:sp>
    </p:spTree>
    <p:extLst>
      <p:ext uri="{BB962C8B-B14F-4D97-AF65-F5344CB8AC3E}">
        <p14:creationId xmlns:p14="http://schemas.microsoft.com/office/powerpoint/2010/main" val="287486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122B46-288E-496E-AD49-F5125DB55282}" type="datetimeFigureOut">
              <a:rPr lang="en-US" smtClean="0"/>
              <a:t>7/20/2015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88B78E-4FFD-4C1E-B68C-AE194F7D4BFA}" type="slidenum">
              <a:rPr lang="en-US" smtClean="0"/>
              <a:t>‹#›</a:t>
            </a:fld>
            <a:endParaRPr lang="en-US"/>
          </a:p>
        </p:txBody>
      </p:sp>
    </p:spTree>
    <p:extLst>
      <p:ext uri="{BB962C8B-B14F-4D97-AF65-F5344CB8AC3E}">
        <p14:creationId xmlns:p14="http://schemas.microsoft.com/office/powerpoint/2010/main" val="100728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122B46-288E-496E-AD49-F5125DB55282}" type="datetimeFigureOut">
              <a:rPr lang="en-US" smtClean="0"/>
              <a:t>7/20/2015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88B78E-4FFD-4C1E-B68C-AE194F7D4BFA}" type="slidenum">
              <a:rPr lang="en-US" smtClean="0"/>
              <a:t>‹#›</a:t>
            </a:fld>
            <a:endParaRPr lang="en-US"/>
          </a:p>
        </p:txBody>
      </p:sp>
    </p:spTree>
    <p:extLst>
      <p:ext uri="{BB962C8B-B14F-4D97-AF65-F5344CB8AC3E}">
        <p14:creationId xmlns:p14="http://schemas.microsoft.com/office/powerpoint/2010/main" val="10167564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122B46-288E-496E-AD49-F5125DB55282}" type="datetimeFigureOut">
              <a:rPr lang="en-US" smtClean="0"/>
              <a:t>7/20/2015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88B78E-4FFD-4C1E-B68C-AE194F7D4BFA}" type="slidenum">
              <a:rPr lang="en-US" smtClean="0"/>
              <a:t>‹#›</a:t>
            </a:fld>
            <a:endParaRPr lang="en-US"/>
          </a:p>
        </p:txBody>
      </p:sp>
    </p:spTree>
    <p:extLst>
      <p:ext uri="{BB962C8B-B14F-4D97-AF65-F5344CB8AC3E}">
        <p14:creationId xmlns:p14="http://schemas.microsoft.com/office/powerpoint/2010/main" val="3256087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0122B46-288E-496E-AD49-F5125DB55282}" type="datetimeFigureOut">
              <a:rPr lang="en-US" smtClean="0"/>
              <a:t>7/20/2015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88B78E-4FFD-4C1E-B68C-AE194F7D4BFA}" type="slidenum">
              <a:rPr lang="en-US" smtClean="0"/>
              <a:t>‹#›</a:t>
            </a:fld>
            <a:endParaRPr lang="en-US"/>
          </a:p>
        </p:txBody>
      </p:sp>
    </p:spTree>
    <p:extLst>
      <p:ext uri="{BB962C8B-B14F-4D97-AF65-F5344CB8AC3E}">
        <p14:creationId xmlns:p14="http://schemas.microsoft.com/office/powerpoint/2010/main" val="3590066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0122B46-288E-496E-AD49-F5125DB55282}" type="datetimeFigureOut">
              <a:rPr lang="en-US" smtClean="0"/>
              <a:t>7/20/2015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88B78E-4FFD-4C1E-B68C-AE194F7D4BFA}" type="slidenum">
              <a:rPr lang="en-US" smtClean="0"/>
              <a:t>‹#›</a:t>
            </a:fld>
            <a:endParaRPr lang="en-US"/>
          </a:p>
        </p:txBody>
      </p:sp>
    </p:spTree>
    <p:extLst>
      <p:ext uri="{BB962C8B-B14F-4D97-AF65-F5344CB8AC3E}">
        <p14:creationId xmlns:p14="http://schemas.microsoft.com/office/powerpoint/2010/main" val="37109606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122B46-288E-496E-AD49-F5125DB55282}" type="datetimeFigureOut">
              <a:rPr lang="en-US" smtClean="0"/>
              <a:t>7/20/2015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88B78E-4FFD-4C1E-B68C-AE194F7D4BFA}" type="slidenum">
              <a:rPr lang="en-US" smtClean="0"/>
              <a:t>‹#›</a:t>
            </a:fld>
            <a:endParaRPr lang="en-US"/>
          </a:p>
        </p:txBody>
      </p:sp>
    </p:spTree>
    <p:extLst>
      <p:ext uri="{BB962C8B-B14F-4D97-AF65-F5344CB8AC3E}">
        <p14:creationId xmlns:p14="http://schemas.microsoft.com/office/powerpoint/2010/main" val="1145461274"/>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31572" y="594330"/>
            <a:ext cx="10328856" cy="2387600"/>
          </a:xfrm>
        </p:spPr>
        <p:txBody>
          <a:bodyPr>
            <a:normAutofit fontScale="90000"/>
          </a:bodyPr>
          <a:lstStyle/>
          <a:p>
            <a:pPr marL="0" marR="0">
              <a:lnSpc>
                <a:spcPct val="107000"/>
              </a:lnSpc>
              <a:spcBef>
                <a:spcPts val="0"/>
              </a:spcBef>
              <a:spcAft>
                <a:spcPts val="800"/>
              </a:spcAft>
            </a:pPr>
            <a:r>
              <a:rPr lang="en-US" u="sng" dirty="0">
                <a:solidFill>
                  <a:srgbClr val="FFFF00"/>
                </a:solidFill>
                <a:latin typeface="Calibri" panose="020F0502020204030204" pitchFamily="34" charset="0"/>
                <a:ea typeface="Calibri" panose="020F0502020204030204" pitchFamily="34" charset="0"/>
                <a:cs typeface="Times New Roman" panose="02020603050405020304" pitchFamily="18" charset="0"/>
              </a:rPr>
              <a:t>A </a:t>
            </a:r>
            <a:r>
              <a:rPr lang="en-US" u="sng"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“Lunatic” </a:t>
            </a:r>
            <a:r>
              <a:rPr lang="en-US" u="sng" dirty="0">
                <a:solidFill>
                  <a:srgbClr val="FFFF00"/>
                </a:solidFill>
                <a:latin typeface="Calibri" panose="020F0502020204030204" pitchFamily="34" charset="0"/>
                <a:ea typeface="Calibri" panose="020F0502020204030204" pitchFamily="34" charset="0"/>
                <a:cs typeface="Times New Roman" panose="02020603050405020304" pitchFamily="18" charset="0"/>
              </a:rPr>
              <a:t>Model of Sustainability</a:t>
            </a:r>
            <a:r>
              <a:rPr lang="en-US" sz="2800" dirty="0">
                <a:latin typeface="Calibri" panose="020F0502020204030204" pitchFamily="34" charset="0"/>
                <a:ea typeface="Calibri" panose="020F0502020204030204" pitchFamily="34" charset="0"/>
                <a:cs typeface="Times New Roman" panose="02020603050405020304" pitchFamily="18" charset="0"/>
              </a:rPr>
              <a:t/>
            </a:r>
            <a:br>
              <a:rPr lang="en-US" sz="2800"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Subtitle 2"/>
          <p:cNvSpPr>
            <a:spLocks noGrp="1"/>
          </p:cNvSpPr>
          <p:nvPr>
            <p:ph type="subTitle" idx="1"/>
          </p:nvPr>
        </p:nvSpPr>
        <p:spPr>
          <a:xfrm>
            <a:off x="1524000" y="2401295"/>
            <a:ext cx="4941194" cy="2856505"/>
          </a:xfrm>
        </p:spPr>
        <p:txBody>
          <a:bodyPr>
            <a:normAutofit/>
          </a:bodyPr>
          <a:lstStyle/>
          <a:p>
            <a:r>
              <a:rPr lang="en-US" sz="4000" dirty="0" smtClean="0"/>
              <a:t>Paul A. Comet, Consultant</a:t>
            </a:r>
          </a:p>
          <a:p>
            <a:r>
              <a:rPr lang="en-US" sz="4000" dirty="0" smtClean="0"/>
              <a:t>Houston, Texas</a:t>
            </a:r>
            <a:endParaRPr lang="en-US" sz="4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3180" y="2401295"/>
            <a:ext cx="4057248" cy="4057248"/>
          </a:xfrm>
          <a:prstGeom prst="rect">
            <a:avLst/>
          </a:prstGeom>
        </p:spPr>
      </p:pic>
      <p:sp>
        <p:nvSpPr>
          <p:cNvPr id="5" name="TextBox 4"/>
          <p:cNvSpPr txBox="1"/>
          <p:nvPr/>
        </p:nvSpPr>
        <p:spPr>
          <a:xfrm>
            <a:off x="1429555" y="4623515"/>
            <a:ext cx="5628068" cy="923330"/>
          </a:xfrm>
          <a:prstGeom prst="rect">
            <a:avLst/>
          </a:prstGeom>
          <a:noFill/>
        </p:spPr>
        <p:txBody>
          <a:bodyPr wrap="square" rtlCol="0">
            <a:spAutoFit/>
          </a:bodyPr>
          <a:lstStyle/>
          <a:p>
            <a:r>
              <a:rPr lang="en-US" dirty="0" smtClean="0"/>
              <a:t>19th Annual Green Chemistry &amp; Engineering Conference.  July 14 -16</a:t>
            </a:r>
            <a:r>
              <a:rPr lang="en-US" baseline="30000" dirty="0" smtClean="0"/>
              <a:t>th</a:t>
            </a:r>
            <a:r>
              <a:rPr lang="en-US" dirty="0" smtClean="0"/>
              <a:t> 2015,</a:t>
            </a:r>
          </a:p>
          <a:p>
            <a:r>
              <a:rPr lang="en-US" dirty="0" smtClean="0"/>
              <a:t> </a:t>
            </a:r>
            <a:r>
              <a:rPr lang="en-US" dirty="0" err="1" smtClean="0"/>
              <a:t>Betheseda</a:t>
            </a:r>
            <a:r>
              <a:rPr lang="en-US" dirty="0" smtClean="0"/>
              <a:t>, Maryland, USA</a:t>
            </a:r>
            <a:endParaRPr lang="en-US" dirty="0"/>
          </a:p>
        </p:txBody>
      </p:sp>
    </p:spTree>
    <p:extLst>
      <p:ext uri="{BB962C8B-B14F-4D97-AF65-F5344CB8AC3E}">
        <p14:creationId xmlns:p14="http://schemas.microsoft.com/office/powerpoint/2010/main" val="10164335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solidFill>
                  <a:srgbClr val="FFFF00"/>
                </a:solidFill>
              </a:rPr>
              <a:t>A model for a city, space </a:t>
            </a:r>
            <a:r>
              <a:rPr lang="en-US" sz="4000" b="1" u="sng" dirty="0" smtClean="0">
                <a:solidFill>
                  <a:srgbClr val="FFFF00"/>
                </a:solidFill>
              </a:rPr>
              <a:t>ship</a:t>
            </a:r>
            <a:r>
              <a:rPr lang="en-US" b="1" u="sng" dirty="0" smtClean="0">
                <a:solidFill>
                  <a:srgbClr val="FFFF00"/>
                </a:solidFill>
              </a:rPr>
              <a:t> or refugee camp? </a:t>
            </a:r>
            <a:endParaRPr lang="en-US" b="1" u="sng" dirty="0">
              <a:solidFill>
                <a:srgbClr val="FFFF00"/>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64000" y="2210594"/>
            <a:ext cx="4064000" cy="3581400"/>
          </a:xfrm>
        </p:spPr>
      </p:pic>
    </p:spTree>
    <p:extLst>
      <p:ext uri="{BB962C8B-B14F-4D97-AF65-F5344CB8AC3E}">
        <p14:creationId xmlns:p14="http://schemas.microsoft.com/office/powerpoint/2010/main" val="30722379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solidFill>
                  <a:srgbClr val="FFFF00"/>
                </a:solidFill>
                <a:latin typeface="Calibri" panose="020F0502020204030204" pitchFamily="34" charset="0"/>
                <a:ea typeface="Calibri" panose="020F0502020204030204" pitchFamily="34" charset="0"/>
                <a:cs typeface="Times New Roman" panose="02020603050405020304" pitchFamily="18" charset="0"/>
              </a:rPr>
              <a:t>Circulation of </a:t>
            </a:r>
            <a:r>
              <a:rPr lang="en-US" u="sng"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material </a:t>
            </a:r>
            <a:r>
              <a:rPr lang="en-US" u="sng" dirty="0">
                <a:solidFill>
                  <a:srgbClr val="FFFF00"/>
                </a:solidFill>
                <a:latin typeface="Calibri" panose="020F0502020204030204" pitchFamily="34" charset="0"/>
                <a:ea typeface="Calibri" panose="020F0502020204030204" pitchFamily="34" charset="0"/>
                <a:cs typeface="Times New Roman" panose="02020603050405020304" pitchFamily="18" charset="0"/>
              </a:rPr>
              <a:t>in atmosphere biosphere and hydrosphere</a:t>
            </a:r>
            <a:endParaRPr lang="en-US" dirty="0">
              <a:solidFill>
                <a:srgbClr val="FFFF00"/>
              </a:solidFill>
            </a:endParaRPr>
          </a:p>
        </p:txBody>
      </p:sp>
      <p:sp>
        <p:nvSpPr>
          <p:cNvPr id="3" name="Content Placeholder 2"/>
          <p:cNvSpPr>
            <a:spLocks noGrp="1"/>
          </p:cNvSpPr>
          <p:nvPr>
            <p:ph idx="1"/>
          </p:nvPr>
        </p:nvSpPr>
        <p:spPr/>
        <p:txBody>
          <a:bodyPr>
            <a:normAutofit fontScale="92500"/>
          </a:bodyPr>
          <a:lstStyle/>
          <a:p>
            <a:r>
              <a:rPr lang="en-US" dirty="0">
                <a:solidFill>
                  <a:srgbClr val="FFFF00"/>
                </a:solidFill>
              </a:rPr>
              <a:t>Photosynthesis, Respiration, Decomposition control the Carbon and Nitrogen cycles. Material is circulated using solar energy (mainly). Energy is trapped by gas and vapor into plant tissue,  that is then circulated into animals and decomposers to sustain them. In this “ecological model”, the role of waste is key. We live by breathing plant waste. Plants live by absorbing the CO2 waste etc. from decomposers and animals.</a:t>
            </a:r>
          </a:p>
          <a:p>
            <a:r>
              <a:rPr lang="en-US" dirty="0">
                <a:solidFill>
                  <a:srgbClr val="FFFF00"/>
                </a:solidFill>
              </a:rPr>
              <a:t>So almost nothing material is wasted; however solar </a:t>
            </a:r>
            <a:r>
              <a:rPr lang="en-US" dirty="0" smtClean="0">
                <a:solidFill>
                  <a:srgbClr val="FFFF00"/>
                </a:solidFill>
              </a:rPr>
              <a:t>energy </a:t>
            </a:r>
            <a:r>
              <a:rPr lang="en-US" dirty="0">
                <a:solidFill>
                  <a:srgbClr val="FFFF00"/>
                </a:solidFill>
              </a:rPr>
              <a:t>is converted to lower frequency </a:t>
            </a:r>
            <a:r>
              <a:rPr lang="en-US" dirty="0" smtClean="0">
                <a:solidFill>
                  <a:srgbClr val="FFFF00"/>
                </a:solidFill>
              </a:rPr>
              <a:t>radiation, eventually lost </a:t>
            </a:r>
            <a:r>
              <a:rPr lang="en-US" dirty="0">
                <a:solidFill>
                  <a:srgbClr val="FFFF00"/>
                </a:solidFill>
              </a:rPr>
              <a:t>to space. Some energy is trapped in plant detritus which eventually becomes fossil </a:t>
            </a:r>
            <a:r>
              <a:rPr lang="en-US" dirty="0" smtClean="0">
                <a:solidFill>
                  <a:srgbClr val="FFFF00"/>
                </a:solidFill>
              </a:rPr>
              <a:t>fuels. </a:t>
            </a:r>
            <a:r>
              <a:rPr lang="en-US" dirty="0">
                <a:solidFill>
                  <a:srgbClr val="FFFF00"/>
                </a:solidFill>
              </a:rPr>
              <a:t>Much more carbon dioxide is removed from the atmosphere by the weathering of igneous and metamorphic rocks and finally </a:t>
            </a:r>
            <a:r>
              <a:rPr lang="en-US" dirty="0" err="1">
                <a:solidFill>
                  <a:srgbClr val="FFFF00"/>
                </a:solidFill>
              </a:rPr>
              <a:t>sedimented</a:t>
            </a:r>
            <a:r>
              <a:rPr lang="en-US" dirty="0">
                <a:solidFill>
                  <a:srgbClr val="FFFF00"/>
                </a:solidFill>
              </a:rPr>
              <a:t> as limestone. (rock cycle)  </a:t>
            </a:r>
          </a:p>
          <a:p>
            <a:endParaRPr lang="en-US" dirty="0"/>
          </a:p>
          <a:p>
            <a:endParaRPr lang="en-US" dirty="0"/>
          </a:p>
        </p:txBody>
      </p:sp>
    </p:spTree>
    <p:extLst>
      <p:ext uri="{BB962C8B-B14F-4D97-AF65-F5344CB8AC3E}">
        <p14:creationId xmlns:p14="http://schemas.microsoft.com/office/powerpoint/2010/main" val="9482199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marR="0">
              <a:lnSpc>
                <a:spcPct val="107000"/>
              </a:lnSpc>
              <a:spcBef>
                <a:spcPts val="0"/>
              </a:spcBef>
              <a:spcAft>
                <a:spcPts val="800"/>
              </a:spcAft>
            </a:pPr>
            <a:r>
              <a:rPr lang="en-US" u="sng" dirty="0">
                <a:solidFill>
                  <a:srgbClr val="FFFF00"/>
                </a:solidFill>
                <a:latin typeface="Calibri" panose="020F0502020204030204" pitchFamily="34" charset="0"/>
                <a:ea typeface="Calibri" panose="020F0502020204030204" pitchFamily="34" charset="0"/>
                <a:cs typeface="Times New Roman" panose="02020603050405020304" pitchFamily="18" charset="0"/>
              </a:rPr>
              <a:t>Model of a lunar base</a:t>
            </a:r>
            <a:r>
              <a:rPr lang="en-US" dirty="0">
                <a:latin typeface="Calibri" panose="020F0502020204030204" pitchFamily="34" charset="0"/>
                <a:ea typeface="Calibri" panose="020F0502020204030204" pitchFamily="34" charset="0"/>
                <a:cs typeface="Times New Roman" panose="02020603050405020304" pitchFamily="18" charset="0"/>
              </a:rPr>
              <a:t/>
            </a:r>
            <a:br>
              <a:rPr lang="en-US"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idx="1"/>
          </p:nvPr>
        </p:nvSpPr>
        <p:spPr/>
        <p:txBody>
          <a:bodyPr>
            <a:normAutofit fontScale="92500" lnSpcReduction="10000"/>
          </a:bodyPr>
          <a:lstStyle/>
          <a:p>
            <a:r>
              <a:rPr lang="en-US" dirty="0">
                <a:solidFill>
                  <a:srgbClr val="FFFF00"/>
                </a:solidFill>
              </a:rPr>
              <a:t>Nothing can leave or enter the glass/plastic </a:t>
            </a:r>
            <a:r>
              <a:rPr lang="en-US" dirty="0" smtClean="0">
                <a:solidFill>
                  <a:srgbClr val="FFFF00"/>
                </a:solidFill>
              </a:rPr>
              <a:t>bubble(except for short intervals). </a:t>
            </a:r>
            <a:r>
              <a:rPr lang="en-US" dirty="0">
                <a:solidFill>
                  <a:srgbClr val="FFFF00"/>
                </a:solidFill>
              </a:rPr>
              <a:t>Within a few days all oxygen would be converted to carbon dioxide and methane. All respiratory life would die. Only by planting seeds of legumes &amp; other plants in the lunar “soil” could oxygen and food be available to support humans.   </a:t>
            </a:r>
          </a:p>
          <a:p>
            <a:r>
              <a:rPr lang="en-US" dirty="0">
                <a:solidFill>
                  <a:srgbClr val="FFFF00"/>
                </a:solidFill>
              </a:rPr>
              <a:t>The “lunar base model” or “empty table” model where nothing but sunlight, rocks and sewage in a </a:t>
            </a:r>
            <a:r>
              <a:rPr lang="en-US" dirty="0" smtClean="0">
                <a:solidFill>
                  <a:srgbClr val="FFFF00"/>
                </a:solidFill>
              </a:rPr>
              <a:t>methane, </a:t>
            </a:r>
            <a:r>
              <a:rPr lang="en-US" dirty="0">
                <a:solidFill>
                  <a:srgbClr val="FFFF00"/>
                </a:solidFill>
              </a:rPr>
              <a:t>carbon dioxide and nitrogen atmosphere </a:t>
            </a:r>
            <a:r>
              <a:rPr lang="en-US" dirty="0" smtClean="0">
                <a:solidFill>
                  <a:srgbClr val="FFFF00"/>
                </a:solidFill>
              </a:rPr>
              <a:t>could </a:t>
            </a:r>
            <a:r>
              <a:rPr lang="en-US" dirty="0">
                <a:solidFill>
                  <a:srgbClr val="FFFF00"/>
                </a:solidFill>
              </a:rPr>
              <a:t>be transformed into a habitable environment simply by planting legumes. Methane from decomposing waste could be fed through fuel cells to create warmth and light through the long lunar night (2 weeks!) By this simple model </a:t>
            </a:r>
            <a:r>
              <a:rPr lang="en-US" dirty="0" smtClean="0">
                <a:solidFill>
                  <a:srgbClr val="FFFF00"/>
                </a:solidFill>
              </a:rPr>
              <a:t>“</a:t>
            </a:r>
            <a:r>
              <a:rPr lang="en-US" dirty="0">
                <a:solidFill>
                  <a:srgbClr val="FFFF00"/>
                </a:solidFill>
              </a:rPr>
              <a:t>terraforming” of a small lunar </a:t>
            </a:r>
            <a:r>
              <a:rPr lang="en-US" dirty="0" smtClean="0">
                <a:solidFill>
                  <a:srgbClr val="FFFF00"/>
                </a:solidFill>
              </a:rPr>
              <a:t>area </a:t>
            </a:r>
            <a:r>
              <a:rPr lang="en-US" dirty="0">
                <a:solidFill>
                  <a:srgbClr val="FFFF00"/>
                </a:solidFill>
              </a:rPr>
              <a:t>can be achieved. The energy of the sun is valorized by being trapped in food &amp; </a:t>
            </a:r>
            <a:r>
              <a:rPr lang="en-US" dirty="0" smtClean="0">
                <a:solidFill>
                  <a:srgbClr val="FFFF00"/>
                </a:solidFill>
              </a:rPr>
              <a:t>waste &amp; living organisms.</a:t>
            </a:r>
            <a:endParaRPr lang="en-US" dirty="0">
              <a:solidFill>
                <a:srgbClr val="FFFF00"/>
              </a:solidFill>
            </a:endParaRPr>
          </a:p>
          <a:p>
            <a:endParaRPr lang="en-US" dirty="0"/>
          </a:p>
          <a:p>
            <a:endParaRPr lang="en-US" dirty="0"/>
          </a:p>
        </p:txBody>
      </p:sp>
    </p:spTree>
    <p:extLst>
      <p:ext uri="{BB962C8B-B14F-4D97-AF65-F5344CB8AC3E}">
        <p14:creationId xmlns:p14="http://schemas.microsoft.com/office/powerpoint/2010/main" val="8221800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marR="0">
              <a:lnSpc>
                <a:spcPct val="107000"/>
              </a:lnSpc>
              <a:spcBef>
                <a:spcPts val="0"/>
              </a:spcBef>
              <a:spcAft>
                <a:spcPts val="800"/>
              </a:spcAft>
            </a:pPr>
            <a:r>
              <a:rPr lang="en-US" u="sng" dirty="0">
                <a:solidFill>
                  <a:srgbClr val="FFFF00"/>
                </a:solidFill>
                <a:latin typeface="Calibri" panose="020F0502020204030204" pitchFamily="34" charset="0"/>
                <a:ea typeface="Calibri" panose="020F0502020204030204" pitchFamily="34" charset="0"/>
                <a:cs typeface="Times New Roman" panose="02020603050405020304" pitchFamily="18" charset="0"/>
              </a:rPr>
              <a:t>Terraforming a refugee </a:t>
            </a:r>
            <a:r>
              <a:rPr lang="en-US" u="sng"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camp?</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
            </a:r>
            <a:b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br>
            <a:endParaRPr lang="en-US" dirty="0">
              <a:solidFill>
                <a:srgbClr val="FFFF00"/>
              </a:solidFill>
            </a:endParaRPr>
          </a:p>
        </p:txBody>
      </p:sp>
      <p:sp>
        <p:nvSpPr>
          <p:cNvPr id="3" name="Content Placeholder 2"/>
          <p:cNvSpPr>
            <a:spLocks noGrp="1"/>
          </p:cNvSpPr>
          <p:nvPr>
            <p:ph idx="1"/>
          </p:nvPr>
        </p:nvSpPr>
        <p:spPr/>
        <p:txBody>
          <a:bodyPr/>
          <a:lstStyle/>
          <a:p>
            <a:r>
              <a:rPr lang="en-US" dirty="0">
                <a:solidFill>
                  <a:srgbClr val="FFFF00"/>
                </a:solidFill>
              </a:rPr>
              <a:t>Can the same principles be applied to a refugee camp </a:t>
            </a:r>
            <a:r>
              <a:rPr lang="en-US" dirty="0" smtClean="0">
                <a:solidFill>
                  <a:srgbClr val="FFFF00"/>
                </a:solidFill>
              </a:rPr>
              <a:t>in </a:t>
            </a:r>
            <a:r>
              <a:rPr lang="en-US" dirty="0">
                <a:solidFill>
                  <a:srgbClr val="FFFF00"/>
                </a:solidFill>
              </a:rPr>
              <a:t>any impoverished state?</a:t>
            </a:r>
          </a:p>
          <a:p>
            <a:r>
              <a:rPr lang="en-US" dirty="0">
                <a:solidFill>
                  <a:srgbClr val="FFFF00"/>
                </a:solidFill>
              </a:rPr>
              <a:t>Can one survive purely by recycling trash and sewage?</a:t>
            </a:r>
          </a:p>
          <a:p>
            <a:r>
              <a:rPr lang="en-US" dirty="0">
                <a:solidFill>
                  <a:srgbClr val="FFFF00"/>
                </a:solidFill>
              </a:rPr>
              <a:t>If the sewage </a:t>
            </a:r>
            <a:r>
              <a:rPr lang="en-US" dirty="0" smtClean="0">
                <a:solidFill>
                  <a:srgbClr val="FFFF00"/>
                </a:solidFill>
              </a:rPr>
              <a:t>and </a:t>
            </a:r>
            <a:r>
              <a:rPr lang="en-US" dirty="0">
                <a:solidFill>
                  <a:srgbClr val="FFFF00"/>
                </a:solidFill>
              </a:rPr>
              <a:t>plant debris is converted into fuel, fertilizer and water for drip </a:t>
            </a:r>
            <a:r>
              <a:rPr lang="en-US" dirty="0" smtClean="0">
                <a:solidFill>
                  <a:srgbClr val="FFFF00"/>
                </a:solidFill>
              </a:rPr>
              <a:t>irrigation, </a:t>
            </a:r>
            <a:r>
              <a:rPr lang="en-US" dirty="0">
                <a:solidFill>
                  <a:srgbClr val="FFFF00"/>
                </a:solidFill>
              </a:rPr>
              <a:t>then this might be possible. A</a:t>
            </a:r>
            <a:r>
              <a:rPr lang="en-US" dirty="0" smtClean="0">
                <a:solidFill>
                  <a:srgbClr val="FFFF00"/>
                </a:solidFill>
              </a:rPr>
              <a:t> </a:t>
            </a:r>
            <a:r>
              <a:rPr lang="en-US" dirty="0">
                <a:solidFill>
                  <a:srgbClr val="FFFF00"/>
                </a:solidFill>
              </a:rPr>
              <a:t>machine (prototype) devised by John </a:t>
            </a:r>
            <a:r>
              <a:rPr lang="en-US" dirty="0" err="1">
                <a:solidFill>
                  <a:srgbClr val="FFFF00"/>
                </a:solidFill>
              </a:rPr>
              <a:t>Nistler</a:t>
            </a:r>
            <a:r>
              <a:rPr lang="en-US" dirty="0">
                <a:solidFill>
                  <a:srgbClr val="FFFF00"/>
                </a:solidFill>
              </a:rPr>
              <a:t> might be mentioned </a:t>
            </a:r>
            <a:r>
              <a:rPr lang="en-US" dirty="0" smtClean="0">
                <a:solidFill>
                  <a:srgbClr val="FFFF00"/>
                </a:solidFill>
              </a:rPr>
              <a:t>here.</a:t>
            </a:r>
            <a:endParaRPr lang="en-US" dirty="0">
              <a:solidFill>
                <a:srgbClr val="FFFF00"/>
              </a:solidFill>
            </a:endParaRPr>
          </a:p>
          <a:p>
            <a:endParaRPr lang="en-US" dirty="0">
              <a:solidFill>
                <a:srgbClr val="FFFF00"/>
              </a:solidFill>
            </a:endParaRPr>
          </a:p>
        </p:txBody>
      </p:sp>
    </p:spTree>
    <p:extLst>
      <p:ext uri="{BB962C8B-B14F-4D97-AF65-F5344CB8AC3E}">
        <p14:creationId xmlns:p14="http://schemas.microsoft.com/office/powerpoint/2010/main" val="30425975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marR="0">
              <a:lnSpc>
                <a:spcPct val="107000"/>
              </a:lnSpc>
              <a:spcBef>
                <a:spcPts val="0"/>
              </a:spcBef>
              <a:spcAft>
                <a:spcPts val="800"/>
              </a:spcAft>
            </a:pPr>
            <a:r>
              <a:rPr lang="en-US" u="sng" dirty="0">
                <a:solidFill>
                  <a:srgbClr val="FFFF00"/>
                </a:solidFill>
                <a:latin typeface="Calibri" panose="020F0502020204030204" pitchFamily="34" charset="0"/>
                <a:ea typeface="Calibri" panose="020F0502020204030204" pitchFamily="34" charset="0"/>
                <a:cs typeface="Times New Roman" panose="02020603050405020304" pitchFamily="18" charset="0"/>
              </a:rPr>
              <a:t>Lunar (lunatic) economics – an ecological model</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
            </a:r>
            <a:b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br>
            <a:endParaRPr lang="en-US" dirty="0">
              <a:solidFill>
                <a:srgbClr val="FFFF00"/>
              </a:solidFill>
            </a:endParaRPr>
          </a:p>
        </p:txBody>
      </p:sp>
      <p:sp>
        <p:nvSpPr>
          <p:cNvPr id="3" name="Content Placeholder 2"/>
          <p:cNvSpPr>
            <a:spLocks noGrp="1"/>
          </p:cNvSpPr>
          <p:nvPr>
            <p:ph idx="1"/>
          </p:nvPr>
        </p:nvSpPr>
        <p:spPr/>
        <p:txBody>
          <a:bodyPr/>
          <a:lstStyle/>
          <a:p>
            <a:pPr marL="0" marR="0">
              <a:lnSpc>
                <a:spcPct val="107000"/>
              </a:lnSpc>
              <a:spcBef>
                <a:spcPts val="0"/>
              </a:spcBef>
              <a:spcAft>
                <a:spcPts val="800"/>
              </a:spcAft>
            </a:pP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No comprehensive model for the understanding of what capital “is”, or how it “works” has yet been formulated.   </a:t>
            </a:r>
          </a:p>
          <a:p>
            <a:pPr marL="0" marR="0">
              <a:lnSpc>
                <a:spcPct val="107000"/>
              </a:lnSpc>
              <a:spcBef>
                <a:spcPts val="0"/>
              </a:spcBef>
              <a:spcAft>
                <a:spcPts val="800"/>
              </a:spcAft>
            </a:pP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No one really knows what money “is” or even how it works.</a:t>
            </a:r>
          </a:p>
          <a:p>
            <a:pPr marL="0" marR="0">
              <a:lnSpc>
                <a:spcPct val="107000"/>
              </a:lnSpc>
              <a:spcBef>
                <a:spcPts val="0"/>
              </a:spcBef>
              <a:spcAft>
                <a:spcPts val="800"/>
              </a:spcAft>
            </a:pP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The following model is proposed. Money today consists of a least </a:t>
            </a: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two </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components a) Some kind of token or promissory note and b)“specie”, originally gold or some other commodity such as oil, now mainly debt.  Understanding what capital “is” remains arcane. </a:t>
            </a:r>
          </a:p>
          <a:p>
            <a:endParaRPr lang="en-US" dirty="0">
              <a:solidFill>
                <a:srgbClr val="FFFF00"/>
              </a:solidFill>
            </a:endParaRPr>
          </a:p>
        </p:txBody>
      </p:sp>
    </p:spTree>
    <p:extLst>
      <p:ext uri="{BB962C8B-B14F-4D97-AF65-F5344CB8AC3E}">
        <p14:creationId xmlns:p14="http://schemas.microsoft.com/office/powerpoint/2010/main" val="23835430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marR="0">
              <a:lnSpc>
                <a:spcPct val="107000"/>
              </a:lnSpc>
              <a:spcBef>
                <a:spcPts val="0"/>
              </a:spcBef>
              <a:spcAft>
                <a:spcPts val="800"/>
              </a:spcAft>
            </a:pPr>
            <a:r>
              <a:rPr lang="en-US" u="sng" dirty="0">
                <a:solidFill>
                  <a:srgbClr val="FFFF00"/>
                </a:solidFill>
                <a:latin typeface="Calibri" panose="020F0502020204030204" pitchFamily="34" charset="0"/>
                <a:ea typeface="Calibri" panose="020F0502020204030204" pitchFamily="34" charset="0"/>
                <a:cs typeface="Times New Roman" panose="02020603050405020304" pitchFamily="18" charset="0"/>
              </a:rPr>
              <a:t>Money as captured energy</a:t>
            </a:r>
            <a:r>
              <a:rPr lang="en-US" dirty="0">
                <a:latin typeface="Calibri" panose="020F0502020204030204" pitchFamily="34" charset="0"/>
                <a:ea typeface="Calibri" panose="020F0502020204030204" pitchFamily="34" charset="0"/>
                <a:cs typeface="Times New Roman" panose="02020603050405020304" pitchFamily="18" charset="0"/>
              </a:rPr>
              <a:t/>
            </a:r>
            <a:br>
              <a:rPr lang="en-US"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idx="1"/>
          </p:nvPr>
        </p:nvSpPr>
        <p:spPr/>
        <p:txBody>
          <a:bodyPr>
            <a:normAutofit fontScale="92500"/>
          </a:bodyPr>
          <a:lstStyle/>
          <a:p>
            <a:pPr marL="0" marR="0">
              <a:lnSpc>
                <a:spcPct val="107000"/>
              </a:lnSpc>
              <a:spcBef>
                <a:spcPts val="0"/>
              </a:spcBef>
              <a:spcAft>
                <a:spcPts val="800"/>
              </a:spcAft>
            </a:pP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Over </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the last century there have been repeated conflicts over access to petroleum reserves. WWI and WW2 being the largest, but also many others. Access to oil shale in the Eastern Ukraine and oil reserves in the South China sea probably play a large part in the growing geopolitical friction.</a:t>
            </a:r>
          </a:p>
          <a:p>
            <a:pPr marL="0" marR="0">
              <a:lnSpc>
                <a:spcPct val="107000"/>
              </a:lnSpc>
              <a:spcBef>
                <a:spcPts val="0"/>
              </a:spcBef>
              <a:spcAft>
                <a:spcPts val="800"/>
              </a:spcAft>
            </a:pP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For many years one of the principal supports for the dollar has been oil – the “so called “petrodollar”. This requires much collaboration with the Middle East. I would like to offer the idea of an alternative energy currency, a “photonic dollar”. Usable </a:t>
            </a: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(captured) energy </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from the waste stream and from the sun etc. might be the “specie” for a parallel </a:t>
            </a: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currency.</a:t>
            </a:r>
            <a:endPar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3766667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marR="0">
              <a:lnSpc>
                <a:spcPct val="107000"/>
              </a:lnSpc>
              <a:spcBef>
                <a:spcPts val="0"/>
              </a:spcBef>
              <a:spcAft>
                <a:spcPts val="800"/>
              </a:spcAft>
            </a:pPr>
            <a:r>
              <a:rPr lang="en-US" u="sng" dirty="0">
                <a:solidFill>
                  <a:srgbClr val="FFFF00"/>
                </a:solidFill>
                <a:latin typeface="Calibri" panose="020F0502020204030204" pitchFamily="34" charset="0"/>
                <a:ea typeface="Calibri" panose="020F0502020204030204" pitchFamily="34" charset="0"/>
                <a:cs typeface="Times New Roman" panose="02020603050405020304" pitchFamily="18" charset="0"/>
              </a:rPr>
              <a:t>A cellular model for city and state</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
            </a:r>
            <a:b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br>
            <a:endParaRPr lang="en-US" dirty="0">
              <a:solidFill>
                <a:srgbClr val="FFFF00"/>
              </a:solidFill>
            </a:endParaRPr>
          </a:p>
        </p:txBody>
      </p:sp>
      <p:sp>
        <p:nvSpPr>
          <p:cNvPr id="3" name="Content Placeholder 2"/>
          <p:cNvSpPr>
            <a:spLocks noGrp="1"/>
          </p:cNvSpPr>
          <p:nvPr>
            <p:ph idx="1"/>
          </p:nvPr>
        </p:nvSpPr>
        <p:spPr>
          <a:xfrm>
            <a:off x="838200" y="1300766"/>
            <a:ext cx="10515600" cy="5434885"/>
          </a:xfrm>
        </p:spPr>
        <p:txBody>
          <a:bodyPr>
            <a:normAutofit fontScale="77500" lnSpcReduction="20000"/>
          </a:bodyPr>
          <a:lstStyle/>
          <a:p>
            <a:pPr marL="0" marR="0">
              <a:lnSpc>
                <a:spcPct val="107000"/>
              </a:lnSpc>
              <a:spcBef>
                <a:spcPts val="0"/>
              </a:spcBef>
              <a:spcAft>
                <a:spcPts val="800"/>
              </a:spcAft>
            </a:pP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If it is accepted that the best model for “sustainability” is an ecological one, then that model might include </a:t>
            </a: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many biological </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strategies. The model of a single eukaryotic cell, perhaps one combining “plant” like features of energy retention by carbon </a:t>
            </a: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fixation, </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with “animal like” features of heterotrophy might be a good model for a city, with ourselves and our infrastructure forming the organelles. Communication with adjacent “cells” might allow for differentiation of function (manufacturing of different articles in different states?). An entire state might be comparable to a “superorganism”: roads become “veins”, money the equivalent of “blood” (combining both energy and the means of liberating “it</a:t>
            </a: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 </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 the bank as the “heart”. Cognition of a “brain” might be analogous to political decisions by the entire population voting for </a:t>
            </a: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particular policies</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 The “power station” as mitochondria etc</a:t>
            </a: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By </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thinking of </a:t>
            </a: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society </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as a “superorganism” certain problems can be approached using a new angle. Essentially mankind can be understood </a:t>
            </a: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by using </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the same “</a:t>
            </a: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entomological”,  or other academic  biological tools, </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to understand </a:t>
            </a: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how a </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beehive </a:t>
            </a: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or </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ants </a:t>
            </a: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nest functions.  </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Similarly </a:t>
            </a: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medical </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tools for understanding </a:t>
            </a: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the cellular mechanics of multicellular </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&amp; unicellular organisms can be brought into play.</a:t>
            </a:r>
          </a:p>
          <a:p>
            <a:pPr marL="0" marR="0">
              <a:lnSpc>
                <a:spcPct val="107000"/>
              </a:lnSpc>
              <a:spcBef>
                <a:spcPts val="0"/>
              </a:spcBef>
              <a:spcAft>
                <a:spcPts val="8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0086741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marR="0">
              <a:lnSpc>
                <a:spcPct val="107000"/>
              </a:lnSpc>
              <a:spcBef>
                <a:spcPts val="0"/>
              </a:spcBef>
              <a:spcAft>
                <a:spcPts val="800"/>
              </a:spcAft>
            </a:pPr>
            <a:r>
              <a:rPr lang="en-US" u="sng" dirty="0">
                <a:solidFill>
                  <a:srgbClr val="FFFF00"/>
                </a:solidFill>
                <a:latin typeface="Calibri" panose="020F0502020204030204" pitchFamily="34" charset="0"/>
                <a:ea typeface="Calibri" panose="020F0502020204030204" pitchFamily="34" charset="0"/>
                <a:cs typeface="Times New Roman" panose="02020603050405020304" pitchFamily="18" charset="0"/>
              </a:rPr>
              <a:t>Energy as Money</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
            </a:r>
            <a:b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br>
            <a:endParaRPr lang="en-US" dirty="0">
              <a:solidFill>
                <a:srgbClr val="FFFF00"/>
              </a:solidFill>
            </a:endParaRPr>
          </a:p>
        </p:txBody>
      </p:sp>
      <p:sp>
        <p:nvSpPr>
          <p:cNvPr id="3" name="Content Placeholder 2"/>
          <p:cNvSpPr>
            <a:spLocks noGrp="1"/>
          </p:cNvSpPr>
          <p:nvPr>
            <p:ph idx="1"/>
          </p:nvPr>
        </p:nvSpPr>
        <p:spPr>
          <a:xfrm>
            <a:off x="838200" y="1249250"/>
            <a:ext cx="10515600" cy="5512157"/>
          </a:xfrm>
        </p:spPr>
        <p:txBody>
          <a:bodyPr>
            <a:normAutofit fontScale="85000" lnSpcReduction="20000"/>
          </a:bodyPr>
          <a:lstStyle/>
          <a:p>
            <a:pPr marL="0" marR="0">
              <a:lnSpc>
                <a:spcPct val="107000"/>
              </a:lnSpc>
              <a:spcBef>
                <a:spcPts val="0"/>
              </a:spcBef>
              <a:spcAft>
                <a:spcPts val="800"/>
              </a:spcAft>
            </a:pP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Using an electrical grid “real” money can be created easily. When withdrawing energy, one obtains a debit from the electricity meter (and an eventual monthly bill). However, if one supplies energy to the grid one can obtain a credit. All over the world people are hitching up wind turbines and solar panels to the local electricity grid and receiving a check in the mail. Hence if </a:t>
            </a: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“waste </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to </a:t>
            </a: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energy” </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devices are connected to the grid, the energy is converted into </a:t>
            </a: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a cash </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supply by using a credit card and appropriate metering technology. This joule/watt </a:t>
            </a: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etc. </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currency can also be issued as “Municipal Energy Tokens”. If , say a local grid that connects both farm and city together, </a:t>
            </a: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 </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is fed energy from solar panels, municipal and agricultural </a:t>
            </a: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waste; </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then this electrically -  linked society may become self-sufficient in resources. Energy used in local </a:t>
            </a: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manufacturing could form </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the basis of </a:t>
            </a: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pricing in joules of these manufactured articles. </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Hence by adapting an electrical grid to accept external power supplies (from alternative energy), an independent, </a:t>
            </a: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autonomous, “local” economy </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can be </a:t>
            </a: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created; </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which is both carbon neutral and ancillary to the existing fossil fuel system. Articles manufactured using alternative energy may gain </a:t>
            </a: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greater public </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acceptance as the fear of climate change increases. </a:t>
            </a:r>
          </a:p>
          <a:p>
            <a:endParaRPr lang="en-US" dirty="0"/>
          </a:p>
        </p:txBody>
      </p:sp>
    </p:spTree>
    <p:extLst>
      <p:ext uri="{BB962C8B-B14F-4D97-AF65-F5344CB8AC3E}">
        <p14:creationId xmlns:p14="http://schemas.microsoft.com/office/powerpoint/2010/main" val="15706025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marR="0">
              <a:lnSpc>
                <a:spcPct val="107000"/>
              </a:lnSpc>
              <a:spcBef>
                <a:spcPts val="0"/>
              </a:spcBef>
              <a:spcAft>
                <a:spcPts val="800"/>
              </a:spcAft>
            </a:pPr>
            <a:r>
              <a:rPr lang="en-US" u="sng" dirty="0">
                <a:solidFill>
                  <a:srgbClr val="FFFF00"/>
                </a:solidFill>
                <a:latin typeface="Calibri" panose="020F0502020204030204" pitchFamily="34" charset="0"/>
                <a:ea typeface="Calibri" panose="020F0502020204030204" pitchFamily="34" charset="0"/>
                <a:cs typeface="Times New Roman" panose="02020603050405020304" pitchFamily="18" charset="0"/>
              </a:rPr>
              <a:t>Putting it all together</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
            </a:r>
            <a:b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br>
            <a:endParaRPr lang="en-US" dirty="0">
              <a:solidFill>
                <a:srgbClr val="FFFF00"/>
              </a:solidFill>
            </a:endParaRPr>
          </a:p>
        </p:txBody>
      </p:sp>
      <p:sp>
        <p:nvSpPr>
          <p:cNvPr id="3" name="Content Placeholder 2"/>
          <p:cNvSpPr>
            <a:spLocks noGrp="1"/>
          </p:cNvSpPr>
          <p:nvPr>
            <p:ph idx="1"/>
          </p:nvPr>
        </p:nvSpPr>
        <p:spPr/>
        <p:txBody>
          <a:bodyPr>
            <a:normAutofit fontScale="77500" lnSpcReduction="20000"/>
          </a:bodyPr>
          <a:lstStyle/>
          <a:p>
            <a:pPr marL="0" marR="0">
              <a:lnSpc>
                <a:spcPct val="107000"/>
              </a:lnSpc>
              <a:spcBef>
                <a:spcPts val="0"/>
              </a:spcBef>
              <a:spcAft>
                <a:spcPts val="800"/>
              </a:spcAft>
            </a:pP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Carbon control, creation of wealth, regional development, municipal planning, housing </a:t>
            </a: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of refugees</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 waste disposal, regulation of climate change, and “sustainability economics” can all be understood </a:t>
            </a: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by </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the </a:t>
            </a: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intellectual creation </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of a “multicellular superorganism”. This superorganism can exist, by virtue on an electrical grid that </a:t>
            </a: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keeps </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it “alive” and regulates </a:t>
            </a: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 </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growth</a:t>
            </a: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 </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Neither the economic theories of Adam Smith nor Karl Marx address the waste problem, and hence sustainability, nor do they address what capital “is”. Perhaps by solving the waste problem we are better prepared for living on the moon and </a:t>
            </a: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Mars</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 We are also in the position to be able to </a:t>
            </a: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better create </a:t>
            </a: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stable economic structures on earth.   </a:t>
            </a:r>
            <a:endPar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In order to remove enough CO2 to stabilize climate change, a global cooperative of otherwise competing national entities,  is required.</a:t>
            </a:r>
            <a:endPar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tabLst>
                <a:tab pos="3781425" algn="l"/>
              </a:tabLst>
            </a:pPr>
            <a:r>
              <a:rPr lang="en-US" dirty="0">
                <a:solidFill>
                  <a:srgbClr val="FFFF00"/>
                </a:solidFill>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422954407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emplate>Office Theme</Template>
  <TotalTime>137</TotalTime>
  <Words>1296</Words>
  <Application>Microsoft Office PowerPoint</Application>
  <PresentationFormat>Widescreen</PresentationFormat>
  <Paragraphs>33</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Times New Roman</vt:lpstr>
      <vt:lpstr>Office Theme</vt:lpstr>
      <vt:lpstr>A “Lunatic” Model of Sustainability </vt:lpstr>
      <vt:lpstr>A model for a city, space ship or refugee camp? </vt:lpstr>
      <vt:lpstr>Circulation of material in atmosphere biosphere and hydrosphere</vt:lpstr>
      <vt:lpstr>Model of a lunar base </vt:lpstr>
      <vt:lpstr>Terraforming a refugee camp? </vt:lpstr>
      <vt:lpstr>Lunar (lunatic) economics – an ecological model </vt:lpstr>
      <vt:lpstr>Money as captured energy </vt:lpstr>
      <vt:lpstr>A cellular model for city and state </vt:lpstr>
      <vt:lpstr>Energy as Money </vt:lpstr>
      <vt:lpstr>Putting it all together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Comet</dc:creator>
  <cp:lastModifiedBy>Paul Comet</cp:lastModifiedBy>
  <cp:revision>16</cp:revision>
  <dcterms:created xsi:type="dcterms:W3CDTF">2015-07-14T15:52:08Z</dcterms:created>
  <dcterms:modified xsi:type="dcterms:W3CDTF">2015-07-20T23:29:28Z</dcterms:modified>
</cp:coreProperties>
</file>