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32" r:id="rId1"/>
  </p:sldMasterIdLst>
  <p:notesMasterIdLst>
    <p:notesMasterId r:id="rId36"/>
  </p:notesMasterIdLst>
  <p:handoutMasterIdLst>
    <p:handoutMasterId r:id="rId37"/>
  </p:handoutMasterIdLst>
  <p:sldIdLst>
    <p:sldId id="313" r:id="rId2"/>
    <p:sldId id="267" r:id="rId3"/>
    <p:sldId id="283" r:id="rId4"/>
    <p:sldId id="291" r:id="rId5"/>
    <p:sldId id="303" r:id="rId6"/>
    <p:sldId id="292" r:id="rId7"/>
    <p:sldId id="284" r:id="rId8"/>
    <p:sldId id="285" r:id="rId9"/>
    <p:sldId id="286" r:id="rId10"/>
    <p:sldId id="302" r:id="rId11"/>
    <p:sldId id="289" r:id="rId12"/>
    <p:sldId id="293" r:id="rId13"/>
    <p:sldId id="305" r:id="rId14"/>
    <p:sldId id="306" r:id="rId15"/>
    <p:sldId id="294" r:id="rId16"/>
    <p:sldId id="307" r:id="rId17"/>
    <p:sldId id="308" r:id="rId18"/>
    <p:sldId id="309" r:id="rId19"/>
    <p:sldId id="310" r:id="rId20"/>
    <p:sldId id="311" r:id="rId21"/>
    <p:sldId id="312" r:id="rId22"/>
    <p:sldId id="273" r:id="rId23"/>
    <p:sldId id="274" r:id="rId24"/>
    <p:sldId id="295" r:id="rId25"/>
    <p:sldId id="297" r:id="rId26"/>
    <p:sldId id="298" r:id="rId27"/>
    <p:sldId id="304" r:id="rId28"/>
    <p:sldId id="300" r:id="rId29"/>
    <p:sldId id="301" r:id="rId30"/>
    <p:sldId id="275" r:id="rId31"/>
    <p:sldId id="277" r:id="rId32"/>
    <p:sldId id="299" r:id="rId33"/>
    <p:sldId id="279" r:id="rId34"/>
    <p:sldId id="314" r:id="rId3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40E62"/>
    <a:srgbClr val="92D050"/>
    <a:srgbClr val="595959"/>
    <a:srgbClr val="53565A"/>
    <a:srgbClr val="CE0037"/>
    <a:srgbClr val="97D700"/>
    <a:srgbClr val="727272"/>
    <a:srgbClr val="8CBC1C"/>
    <a:srgbClr val="3D38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10" autoAdjust="0"/>
    <p:restoredTop sz="94688" autoAdjust="0"/>
  </p:normalViewPr>
  <p:slideViewPr>
    <p:cSldViewPr>
      <p:cViewPr varScale="1">
        <p:scale>
          <a:sx n="70" d="100"/>
          <a:sy n="70" d="100"/>
        </p:scale>
        <p:origin x="-142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3" d="100"/>
          <a:sy n="103" d="100"/>
        </p:scale>
        <p:origin x="-244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717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82FE427A-DAE4-41A1-8481-C6C6DB71BA06}" type="datetime3">
              <a:rPr lang="en-US"/>
              <a:pPr/>
              <a:t>27 July 2016</a:t>
            </a:fld>
            <a:endParaRPr lang="en-US"/>
          </a:p>
        </p:txBody>
      </p:sp>
      <p:sp>
        <p:nvSpPr>
          <p:cNvPr id="717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17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1B6DCC2-553B-4249-9EED-004ADE31FF78}" type="slidenum">
              <a:rPr lang="en-US"/>
              <a:pPr/>
              <a:t>‹#›</a:t>
            </a:fld>
            <a:endParaRPr lang="en-US"/>
          </a:p>
        </p:txBody>
      </p:sp>
    </p:spTree>
    <p:extLst>
      <p:ext uri="{BB962C8B-B14F-4D97-AF65-F5344CB8AC3E}">
        <p14:creationId xmlns:p14="http://schemas.microsoft.com/office/powerpoint/2010/main" val="2567922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96191DDC-9CBA-4800-9616-2C8782401884}" type="datetime3">
              <a:rPr lang="en-US"/>
              <a:pPr/>
              <a:t>27 July 2016</a:t>
            </a:fld>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4B724FD-7724-4827-810C-16B4F3A9C694}" type="slidenum">
              <a:rPr lang="en-US"/>
              <a:pPr/>
              <a:t>‹#›</a:t>
            </a:fld>
            <a:endParaRPr lang="en-US"/>
          </a:p>
        </p:txBody>
      </p:sp>
    </p:spTree>
    <p:extLst>
      <p:ext uri="{BB962C8B-B14F-4D97-AF65-F5344CB8AC3E}">
        <p14:creationId xmlns:p14="http://schemas.microsoft.com/office/powerpoint/2010/main" val="1087589833"/>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200" kern="1200">
        <a:solidFill>
          <a:schemeClr val="tx1"/>
        </a:solidFill>
        <a:latin typeface="Times" pitchFamily="18" charset="0"/>
        <a:ea typeface="+mn-ea"/>
        <a:cs typeface="+mn-cs"/>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96191DDC-9CBA-4800-9616-2C8782401884}" type="datetime3">
              <a:rPr lang="en-US" smtClean="0"/>
              <a:pPr/>
              <a:t>27 July 2016</a:t>
            </a:fld>
            <a:endParaRPr lang="en-US"/>
          </a:p>
        </p:txBody>
      </p:sp>
      <p:sp>
        <p:nvSpPr>
          <p:cNvPr id="5" name="Slide Number Placeholder 4"/>
          <p:cNvSpPr>
            <a:spLocks noGrp="1"/>
          </p:cNvSpPr>
          <p:nvPr>
            <p:ph type="sldNum" sz="quarter" idx="11"/>
          </p:nvPr>
        </p:nvSpPr>
        <p:spPr/>
        <p:txBody>
          <a:bodyPr/>
          <a:lstStyle/>
          <a:p>
            <a:fld id="{74B724FD-7724-4827-810C-16B4F3A9C694}" type="slidenum">
              <a:rPr lang="en-US" smtClean="0"/>
              <a:pPr/>
              <a:t>2</a:t>
            </a:fld>
            <a:endParaRPr lang="en-US"/>
          </a:p>
        </p:txBody>
      </p:sp>
    </p:spTree>
    <p:extLst>
      <p:ext uri="{BB962C8B-B14F-4D97-AF65-F5344CB8AC3E}">
        <p14:creationId xmlns:p14="http://schemas.microsoft.com/office/powerpoint/2010/main" val="25273037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2929" cy="6858000"/>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800" y="228600"/>
            <a:ext cx="1752600" cy="1080067"/>
          </a:xfrm>
          <a:prstGeom prst="rect">
            <a:avLst/>
          </a:prstGeom>
        </p:spPr>
      </p:pic>
      <p:sp>
        <p:nvSpPr>
          <p:cNvPr id="17" name="TextBox 16"/>
          <p:cNvSpPr txBox="1"/>
          <p:nvPr userDrawn="1"/>
        </p:nvSpPr>
        <p:spPr>
          <a:xfrm>
            <a:off x="-266700" y="6553200"/>
            <a:ext cx="2895600" cy="27699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200" normalizeH="0" baseline="0" noProof="0" dirty="0" smtClean="0">
                <a:ln>
                  <a:noFill/>
                </a:ln>
                <a:solidFill>
                  <a:srgbClr val="E40E62"/>
                </a:solidFill>
                <a:effectLst/>
                <a:uLnTx/>
                <a:uFillTx/>
                <a:latin typeface="Arial" charset="0"/>
                <a:ea typeface="+mn-ea"/>
                <a:cs typeface="+mn-cs"/>
              </a:rPr>
              <a:t>SKGF.COM</a:t>
            </a:r>
          </a:p>
        </p:txBody>
      </p:sp>
      <p:sp>
        <p:nvSpPr>
          <p:cNvPr id="43010" name="Rectangle 2"/>
          <p:cNvSpPr>
            <a:spLocks noGrp="1" noChangeAspect="1" noChangeArrowheads="1"/>
          </p:cNvSpPr>
          <p:nvPr userDrawn="1">
            <p:ph type="ctrTitle" hasCustomPrompt="1"/>
          </p:nvPr>
        </p:nvSpPr>
        <p:spPr>
          <a:xfrm>
            <a:off x="2895600" y="762000"/>
            <a:ext cx="5715000" cy="1143000"/>
          </a:xfrm>
          <a:extLst>
            <a:ext uri="{909E8E84-426E-40DD-AFC4-6F175D3DCCD1}">
              <a14:hiddenFill xmlns:a14="http://schemas.microsoft.com/office/drawing/2010/main">
                <a:solidFill>
                  <a:schemeClr val="accent1"/>
                </a:solidFill>
              </a14:hiddenFill>
            </a:ext>
          </a:extLst>
        </p:spPr>
        <p:txBody>
          <a:bodyPr anchor="ctr" anchorCtr="0"/>
          <a:lstStyle>
            <a:lvl1pPr algn="ctr">
              <a:defRPr sz="4400" baseline="0">
                <a:solidFill>
                  <a:srgbClr val="E40E62"/>
                </a:solidFill>
                <a:latin typeface="+mj-lt"/>
              </a:defRPr>
            </a:lvl1pPr>
          </a:lstStyle>
          <a:p>
            <a:pPr lvl="0"/>
            <a:r>
              <a:rPr lang="en-US" noProof="0" dirty="0" smtClean="0"/>
              <a:t>Insert Title Here</a:t>
            </a:r>
          </a:p>
        </p:txBody>
      </p:sp>
      <p:sp>
        <p:nvSpPr>
          <p:cNvPr id="43011" name="Rectangle 3"/>
          <p:cNvSpPr>
            <a:spLocks noGrp="1" noChangeAspect="1" noChangeArrowheads="1"/>
          </p:cNvSpPr>
          <p:nvPr userDrawn="1">
            <p:ph type="subTitle" idx="1" hasCustomPrompt="1"/>
          </p:nvPr>
        </p:nvSpPr>
        <p:spPr>
          <a:xfrm>
            <a:off x="2895600" y="2133600"/>
            <a:ext cx="5715000" cy="501650"/>
          </a:xfrm>
        </p:spPr>
        <p:txBody>
          <a:bodyPr/>
          <a:lstStyle>
            <a:lvl1pPr marL="0" indent="0" algn="ctr">
              <a:buFontTx/>
              <a:buNone/>
              <a:defRPr sz="2200" b="0">
                <a:solidFill>
                  <a:srgbClr val="92D050"/>
                </a:solidFill>
                <a:latin typeface="+mj-lt"/>
              </a:defRPr>
            </a:lvl1pPr>
          </a:lstStyle>
          <a:p>
            <a:pPr lvl="0"/>
            <a:r>
              <a:rPr lang="en-US" noProof="0" dirty="0" smtClean="0"/>
              <a:t>Author’s Name</a:t>
            </a:r>
          </a:p>
        </p:txBody>
      </p:sp>
      <p:sp>
        <p:nvSpPr>
          <p:cNvPr id="43012" name="Rectangle 4"/>
          <p:cNvSpPr>
            <a:spLocks noGrp="1" noChangeAspect="1" noChangeArrowheads="1"/>
          </p:cNvSpPr>
          <p:nvPr userDrawn="1">
            <p:ph type="dt" sz="half" idx="2"/>
          </p:nvPr>
        </p:nvSpPr>
        <p:spPr bwMode="auto">
          <a:xfrm>
            <a:off x="5638800" y="5257800"/>
            <a:ext cx="2362200" cy="3048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800">
                <a:solidFill>
                  <a:schemeClr val="tx1"/>
                </a:solidFill>
                <a:latin typeface="+mn-lt"/>
              </a:defRPr>
            </a:lvl1pPr>
          </a:lstStyle>
          <a:p>
            <a:endParaRPr lang="en-US" dirty="0"/>
          </a:p>
        </p:txBody>
      </p:sp>
      <p:grpSp>
        <p:nvGrpSpPr>
          <p:cNvPr id="43016" name="Group 43015"/>
          <p:cNvGrpSpPr/>
          <p:nvPr userDrawn="1"/>
        </p:nvGrpSpPr>
        <p:grpSpPr>
          <a:xfrm>
            <a:off x="534988" y="4019550"/>
            <a:ext cx="2798762" cy="247650"/>
            <a:chOff x="534988" y="4019550"/>
            <a:chExt cx="2798762" cy="247650"/>
          </a:xfrm>
        </p:grpSpPr>
        <p:sp>
          <p:nvSpPr>
            <p:cNvPr id="23" name="AutoShape 18"/>
            <p:cNvSpPr>
              <a:spLocks noChangeAspect="1" noChangeArrowheads="1" noTextEdit="1"/>
            </p:cNvSpPr>
            <p:nvPr userDrawn="1"/>
          </p:nvSpPr>
          <p:spPr bwMode="auto">
            <a:xfrm>
              <a:off x="534988" y="4019550"/>
              <a:ext cx="2798762" cy="247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0"/>
            <p:cNvSpPr>
              <a:spLocks/>
            </p:cNvSpPr>
            <p:nvPr userDrawn="1"/>
          </p:nvSpPr>
          <p:spPr bwMode="auto">
            <a:xfrm>
              <a:off x="1571625" y="4044950"/>
              <a:ext cx="209550" cy="211138"/>
            </a:xfrm>
            <a:custGeom>
              <a:avLst/>
              <a:gdLst>
                <a:gd name="T0" fmla="*/ 132 w 132"/>
                <a:gd name="T1" fmla="*/ 52 h 133"/>
                <a:gd name="T2" fmla="*/ 81 w 132"/>
                <a:gd name="T3" fmla="*/ 52 h 133"/>
                <a:gd name="T4" fmla="*/ 81 w 132"/>
                <a:gd name="T5" fmla="*/ 0 h 133"/>
                <a:gd name="T6" fmla="*/ 46 w 132"/>
                <a:gd name="T7" fmla="*/ 0 h 133"/>
                <a:gd name="T8" fmla="*/ 46 w 132"/>
                <a:gd name="T9" fmla="*/ 52 h 133"/>
                <a:gd name="T10" fmla="*/ 0 w 132"/>
                <a:gd name="T11" fmla="*/ 52 h 133"/>
                <a:gd name="T12" fmla="*/ 0 w 132"/>
                <a:gd name="T13" fmla="*/ 86 h 133"/>
                <a:gd name="T14" fmla="*/ 46 w 132"/>
                <a:gd name="T15" fmla="*/ 86 h 133"/>
                <a:gd name="T16" fmla="*/ 46 w 132"/>
                <a:gd name="T17" fmla="*/ 133 h 133"/>
                <a:gd name="T18" fmla="*/ 81 w 132"/>
                <a:gd name="T19" fmla="*/ 133 h 133"/>
                <a:gd name="T20" fmla="*/ 81 w 132"/>
                <a:gd name="T21" fmla="*/ 86 h 133"/>
                <a:gd name="T22" fmla="*/ 132 w 132"/>
                <a:gd name="T23" fmla="*/ 86 h 133"/>
                <a:gd name="T24" fmla="*/ 132 w 132"/>
                <a:gd name="T25" fmla="*/ 5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33">
                  <a:moveTo>
                    <a:pt x="132" y="52"/>
                  </a:moveTo>
                  <a:lnTo>
                    <a:pt x="81" y="52"/>
                  </a:lnTo>
                  <a:lnTo>
                    <a:pt x="81" y="0"/>
                  </a:lnTo>
                  <a:lnTo>
                    <a:pt x="46" y="0"/>
                  </a:lnTo>
                  <a:lnTo>
                    <a:pt x="46" y="52"/>
                  </a:lnTo>
                  <a:lnTo>
                    <a:pt x="0" y="52"/>
                  </a:lnTo>
                  <a:lnTo>
                    <a:pt x="0" y="86"/>
                  </a:lnTo>
                  <a:lnTo>
                    <a:pt x="46" y="86"/>
                  </a:lnTo>
                  <a:lnTo>
                    <a:pt x="46" y="133"/>
                  </a:lnTo>
                  <a:lnTo>
                    <a:pt x="81" y="133"/>
                  </a:lnTo>
                  <a:lnTo>
                    <a:pt x="81" y="86"/>
                  </a:lnTo>
                  <a:lnTo>
                    <a:pt x="132" y="86"/>
                  </a:lnTo>
                  <a:lnTo>
                    <a:pt x="132" y="52"/>
                  </a:lnTo>
                  <a:close/>
                </a:path>
              </a:pathLst>
            </a:custGeom>
            <a:solidFill>
              <a:srgbClr val="E40E62"/>
            </a:solidFill>
            <a:ln>
              <a:solidFill>
                <a:srgbClr val="E40E62"/>
              </a:solidFill>
            </a:ln>
          </p:spPr>
          <p:txBody>
            <a:bodyPr vert="horz" wrap="square" lIns="91440" tIns="45720" rIns="91440" bIns="45720" numCol="1" anchor="t" anchorCtr="0" compatLnSpc="1">
              <a:prstTxWarp prst="textNoShape">
                <a:avLst/>
              </a:prstTxWarp>
            </a:bodyPr>
            <a:lstStyle/>
            <a:p>
              <a:endParaRPr lang="en-US">
                <a:solidFill>
                  <a:srgbClr val="E40E62"/>
                </a:solidFill>
              </a:endParaRPr>
            </a:p>
          </p:txBody>
        </p:sp>
        <p:sp>
          <p:nvSpPr>
            <p:cNvPr id="25" name="Freeform 21"/>
            <p:cNvSpPr>
              <a:spLocks/>
            </p:cNvSpPr>
            <p:nvPr userDrawn="1"/>
          </p:nvSpPr>
          <p:spPr bwMode="auto">
            <a:xfrm>
              <a:off x="538163" y="4030663"/>
              <a:ext cx="204787" cy="230188"/>
            </a:xfrm>
            <a:custGeom>
              <a:avLst/>
              <a:gdLst>
                <a:gd name="T0" fmla="*/ 24 w 129"/>
                <a:gd name="T1" fmla="*/ 145 h 145"/>
                <a:gd name="T2" fmla="*/ 0 w 129"/>
                <a:gd name="T3" fmla="*/ 145 h 145"/>
                <a:gd name="T4" fmla="*/ 0 w 129"/>
                <a:gd name="T5" fmla="*/ 0 h 145"/>
                <a:gd name="T6" fmla="*/ 22 w 129"/>
                <a:gd name="T7" fmla="*/ 0 h 145"/>
                <a:gd name="T8" fmla="*/ 63 w 129"/>
                <a:gd name="T9" fmla="*/ 78 h 145"/>
                <a:gd name="T10" fmla="*/ 106 w 129"/>
                <a:gd name="T11" fmla="*/ 0 h 145"/>
                <a:gd name="T12" fmla="*/ 129 w 129"/>
                <a:gd name="T13" fmla="*/ 0 h 145"/>
                <a:gd name="T14" fmla="*/ 129 w 129"/>
                <a:gd name="T15" fmla="*/ 145 h 145"/>
                <a:gd name="T16" fmla="*/ 108 w 129"/>
                <a:gd name="T17" fmla="*/ 145 h 145"/>
                <a:gd name="T18" fmla="*/ 108 w 129"/>
                <a:gd name="T19" fmla="*/ 59 h 145"/>
                <a:gd name="T20" fmla="*/ 68 w 129"/>
                <a:gd name="T21" fmla="*/ 114 h 145"/>
                <a:gd name="T22" fmla="*/ 58 w 129"/>
                <a:gd name="T23" fmla="*/ 114 h 145"/>
                <a:gd name="T24" fmla="*/ 24 w 129"/>
                <a:gd name="T25" fmla="*/ 55 h 145"/>
                <a:gd name="T26" fmla="*/ 24 w 129"/>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45">
                  <a:moveTo>
                    <a:pt x="24" y="145"/>
                  </a:moveTo>
                  <a:lnTo>
                    <a:pt x="0" y="145"/>
                  </a:lnTo>
                  <a:lnTo>
                    <a:pt x="0" y="0"/>
                  </a:lnTo>
                  <a:lnTo>
                    <a:pt x="22" y="0"/>
                  </a:lnTo>
                  <a:lnTo>
                    <a:pt x="63" y="78"/>
                  </a:lnTo>
                  <a:lnTo>
                    <a:pt x="106" y="0"/>
                  </a:lnTo>
                  <a:lnTo>
                    <a:pt x="129" y="0"/>
                  </a:lnTo>
                  <a:lnTo>
                    <a:pt x="129" y="145"/>
                  </a:lnTo>
                  <a:lnTo>
                    <a:pt x="108" y="145"/>
                  </a:lnTo>
                  <a:lnTo>
                    <a:pt x="108" y="59"/>
                  </a:lnTo>
                  <a:lnTo>
                    <a:pt x="68" y="114"/>
                  </a:lnTo>
                  <a:lnTo>
                    <a:pt x="58" y="114"/>
                  </a:lnTo>
                  <a:lnTo>
                    <a:pt x="24" y="55"/>
                  </a:lnTo>
                  <a:lnTo>
                    <a:pt x="24" y="145"/>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26" name="Rectangle 22"/>
            <p:cNvSpPr>
              <a:spLocks noChangeArrowheads="1"/>
            </p:cNvSpPr>
            <p:nvPr userDrawn="1"/>
          </p:nvSpPr>
          <p:spPr bwMode="auto">
            <a:xfrm>
              <a:off x="823913" y="4030663"/>
              <a:ext cx="36512" cy="230188"/>
            </a:xfrm>
            <a:prstGeom prst="rect">
              <a:avLst/>
            </a:pr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ln>
                  <a:noFill/>
                </a:ln>
                <a:solidFill>
                  <a:srgbClr val="92D050"/>
                </a:solidFill>
              </a:endParaRPr>
            </a:p>
          </p:txBody>
        </p:sp>
        <p:sp>
          <p:nvSpPr>
            <p:cNvPr id="27" name="Freeform 23"/>
            <p:cNvSpPr>
              <a:spLocks/>
            </p:cNvSpPr>
            <p:nvPr userDrawn="1"/>
          </p:nvSpPr>
          <p:spPr bwMode="auto">
            <a:xfrm>
              <a:off x="949325" y="4030663"/>
              <a:ext cx="166687" cy="230188"/>
            </a:xfrm>
            <a:custGeom>
              <a:avLst/>
              <a:gdLst>
                <a:gd name="T0" fmla="*/ 21 w 105"/>
                <a:gd name="T1" fmla="*/ 145 h 145"/>
                <a:gd name="T2" fmla="*/ 0 w 105"/>
                <a:gd name="T3" fmla="*/ 145 h 145"/>
                <a:gd name="T4" fmla="*/ 0 w 105"/>
                <a:gd name="T5" fmla="*/ 0 h 145"/>
                <a:gd name="T6" fmla="*/ 19 w 105"/>
                <a:gd name="T7" fmla="*/ 0 h 145"/>
                <a:gd name="T8" fmla="*/ 81 w 105"/>
                <a:gd name="T9" fmla="*/ 92 h 145"/>
                <a:gd name="T10" fmla="*/ 81 w 105"/>
                <a:gd name="T11" fmla="*/ 0 h 145"/>
                <a:gd name="T12" fmla="*/ 105 w 105"/>
                <a:gd name="T13" fmla="*/ 0 h 145"/>
                <a:gd name="T14" fmla="*/ 105 w 105"/>
                <a:gd name="T15" fmla="*/ 145 h 145"/>
                <a:gd name="T16" fmla="*/ 88 w 105"/>
                <a:gd name="T17" fmla="*/ 145 h 145"/>
                <a:gd name="T18" fmla="*/ 24 w 105"/>
                <a:gd name="T19" fmla="*/ 52 h 145"/>
                <a:gd name="T20" fmla="*/ 24 w 105"/>
                <a:gd name="T21" fmla="*/ 145 h 145"/>
                <a:gd name="T22" fmla="*/ 21 w 105"/>
                <a:gd name="T23"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145">
                  <a:moveTo>
                    <a:pt x="21" y="145"/>
                  </a:moveTo>
                  <a:lnTo>
                    <a:pt x="0" y="145"/>
                  </a:lnTo>
                  <a:lnTo>
                    <a:pt x="0" y="0"/>
                  </a:lnTo>
                  <a:lnTo>
                    <a:pt x="19" y="0"/>
                  </a:lnTo>
                  <a:lnTo>
                    <a:pt x="81" y="92"/>
                  </a:lnTo>
                  <a:lnTo>
                    <a:pt x="81" y="0"/>
                  </a:lnTo>
                  <a:lnTo>
                    <a:pt x="105" y="0"/>
                  </a:lnTo>
                  <a:lnTo>
                    <a:pt x="105" y="145"/>
                  </a:lnTo>
                  <a:lnTo>
                    <a:pt x="88" y="145"/>
                  </a:lnTo>
                  <a:lnTo>
                    <a:pt x="24" y="52"/>
                  </a:lnTo>
                  <a:lnTo>
                    <a:pt x="24" y="145"/>
                  </a:lnTo>
                  <a:lnTo>
                    <a:pt x="21" y="145"/>
                  </a:lnTo>
                  <a:close/>
                </a:path>
              </a:pathLst>
            </a:custGeom>
            <a:solidFill>
              <a:srgbClr val="97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aseline="0">
                <a:ln>
                  <a:solidFill>
                    <a:srgbClr val="92D050"/>
                  </a:solidFill>
                </a:ln>
                <a:solidFill>
                  <a:srgbClr val="92D050"/>
                </a:solidFill>
              </a:endParaRPr>
            </a:p>
          </p:txBody>
        </p:sp>
        <p:sp>
          <p:nvSpPr>
            <p:cNvPr id="28" name="Freeform 24"/>
            <p:cNvSpPr>
              <a:spLocks/>
            </p:cNvSpPr>
            <p:nvPr userDrawn="1"/>
          </p:nvSpPr>
          <p:spPr bwMode="auto">
            <a:xfrm>
              <a:off x="949325" y="4030663"/>
              <a:ext cx="166687" cy="230188"/>
            </a:xfrm>
            <a:custGeom>
              <a:avLst/>
              <a:gdLst>
                <a:gd name="T0" fmla="*/ 21 w 105"/>
                <a:gd name="T1" fmla="*/ 145 h 145"/>
                <a:gd name="T2" fmla="*/ 0 w 105"/>
                <a:gd name="T3" fmla="*/ 145 h 145"/>
                <a:gd name="T4" fmla="*/ 0 w 105"/>
                <a:gd name="T5" fmla="*/ 0 h 145"/>
                <a:gd name="T6" fmla="*/ 19 w 105"/>
                <a:gd name="T7" fmla="*/ 0 h 145"/>
                <a:gd name="T8" fmla="*/ 81 w 105"/>
                <a:gd name="T9" fmla="*/ 92 h 145"/>
                <a:gd name="T10" fmla="*/ 81 w 105"/>
                <a:gd name="T11" fmla="*/ 0 h 145"/>
                <a:gd name="T12" fmla="*/ 105 w 105"/>
                <a:gd name="T13" fmla="*/ 0 h 145"/>
                <a:gd name="T14" fmla="*/ 105 w 105"/>
                <a:gd name="T15" fmla="*/ 145 h 145"/>
                <a:gd name="T16" fmla="*/ 88 w 105"/>
                <a:gd name="T17" fmla="*/ 145 h 145"/>
                <a:gd name="T18" fmla="*/ 24 w 105"/>
                <a:gd name="T19" fmla="*/ 52 h 145"/>
                <a:gd name="T20" fmla="*/ 24 w 105"/>
                <a:gd name="T21"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145">
                  <a:moveTo>
                    <a:pt x="21" y="145"/>
                  </a:moveTo>
                  <a:lnTo>
                    <a:pt x="0" y="145"/>
                  </a:lnTo>
                  <a:lnTo>
                    <a:pt x="0" y="0"/>
                  </a:lnTo>
                  <a:lnTo>
                    <a:pt x="19" y="0"/>
                  </a:lnTo>
                  <a:lnTo>
                    <a:pt x="81" y="92"/>
                  </a:lnTo>
                  <a:lnTo>
                    <a:pt x="81" y="0"/>
                  </a:lnTo>
                  <a:lnTo>
                    <a:pt x="105" y="0"/>
                  </a:lnTo>
                  <a:lnTo>
                    <a:pt x="105" y="145"/>
                  </a:lnTo>
                  <a:lnTo>
                    <a:pt x="88" y="145"/>
                  </a:lnTo>
                  <a:lnTo>
                    <a:pt x="24" y="52"/>
                  </a:lnTo>
                  <a:lnTo>
                    <a:pt x="24" y="145"/>
                  </a:lnTo>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a:solidFill>
                  <a:srgbClr val="92D050"/>
                </a:solidFill>
              </a:endParaRPr>
            </a:p>
          </p:txBody>
        </p:sp>
        <p:sp>
          <p:nvSpPr>
            <p:cNvPr id="29" name="Freeform 25"/>
            <p:cNvSpPr>
              <a:spLocks noEditPoints="1"/>
            </p:cNvSpPr>
            <p:nvPr userDrawn="1"/>
          </p:nvSpPr>
          <p:spPr bwMode="auto">
            <a:xfrm>
              <a:off x="1200150" y="4030663"/>
              <a:ext cx="163512" cy="230188"/>
            </a:xfrm>
            <a:custGeom>
              <a:avLst/>
              <a:gdLst>
                <a:gd name="T0" fmla="*/ 26 w 60"/>
                <a:gd name="T1" fmla="*/ 0 h 84"/>
                <a:gd name="T2" fmla="*/ 0 w 60"/>
                <a:gd name="T3" fmla="*/ 0 h 84"/>
                <a:gd name="T4" fmla="*/ 0 w 60"/>
                <a:gd name="T5" fmla="*/ 84 h 84"/>
                <a:gd name="T6" fmla="*/ 26 w 60"/>
                <a:gd name="T7" fmla="*/ 84 h 84"/>
                <a:gd name="T8" fmla="*/ 60 w 60"/>
                <a:gd name="T9" fmla="*/ 40 h 84"/>
                <a:gd name="T10" fmla="*/ 26 w 60"/>
                <a:gd name="T11" fmla="*/ 0 h 84"/>
                <a:gd name="T12" fmla="*/ 29 w 60"/>
                <a:gd name="T13" fmla="*/ 70 h 84"/>
                <a:gd name="T14" fmla="*/ 14 w 60"/>
                <a:gd name="T15" fmla="*/ 71 h 84"/>
                <a:gd name="T16" fmla="*/ 14 w 60"/>
                <a:gd name="T17" fmla="*/ 11 h 84"/>
                <a:gd name="T18" fmla="*/ 26 w 60"/>
                <a:gd name="T19" fmla="*/ 11 h 84"/>
                <a:gd name="T20" fmla="*/ 45 w 60"/>
                <a:gd name="T21" fmla="*/ 34 h 84"/>
                <a:gd name="T22" fmla="*/ 29 w 60"/>
                <a:gd name="T23" fmla="*/ 7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84">
                  <a:moveTo>
                    <a:pt x="26" y="0"/>
                  </a:moveTo>
                  <a:cubicBezTo>
                    <a:pt x="0" y="0"/>
                    <a:pt x="0" y="0"/>
                    <a:pt x="0" y="0"/>
                  </a:cubicBezTo>
                  <a:cubicBezTo>
                    <a:pt x="0" y="84"/>
                    <a:pt x="0" y="84"/>
                    <a:pt x="0" y="84"/>
                  </a:cubicBezTo>
                  <a:cubicBezTo>
                    <a:pt x="26" y="84"/>
                    <a:pt x="26" y="84"/>
                    <a:pt x="26" y="84"/>
                  </a:cubicBezTo>
                  <a:cubicBezTo>
                    <a:pt x="52" y="84"/>
                    <a:pt x="60" y="69"/>
                    <a:pt x="60" y="40"/>
                  </a:cubicBezTo>
                  <a:cubicBezTo>
                    <a:pt x="60" y="11"/>
                    <a:pt x="49" y="0"/>
                    <a:pt x="26" y="0"/>
                  </a:cubicBezTo>
                  <a:close/>
                  <a:moveTo>
                    <a:pt x="29" y="70"/>
                  </a:moveTo>
                  <a:cubicBezTo>
                    <a:pt x="14" y="71"/>
                    <a:pt x="14" y="71"/>
                    <a:pt x="14" y="71"/>
                  </a:cubicBezTo>
                  <a:cubicBezTo>
                    <a:pt x="14" y="11"/>
                    <a:pt x="14" y="11"/>
                    <a:pt x="14" y="11"/>
                  </a:cubicBezTo>
                  <a:cubicBezTo>
                    <a:pt x="26" y="11"/>
                    <a:pt x="26" y="11"/>
                    <a:pt x="26" y="11"/>
                  </a:cubicBezTo>
                  <a:cubicBezTo>
                    <a:pt x="35" y="11"/>
                    <a:pt x="45" y="14"/>
                    <a:pt x="45" y="34"/>
                  </a:cubicBezTo>
                  <a:cubicBezTo>
                    <a:pt x="45" y="53"/>
                    <a:pt x="45" y="70"/>
                    <a:pt x="29" y="70"/>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30" name="Freeform 26"/>
            <p:cNvSpPr>
              <a:spLocks/>
            </p:cNvSpPr>
            <p:nvPr userDrawn="1"/>
          </p:nvSpPr>
          <p:spPr bwMode="auto">
            <a:xfrm>
              <a:off x="1989138" y="4030663"/>
              <a:ext cx="201612" cy="230188"/>
            </a:xfrm>
            <a:custGeom>
              <a:avLst/>
              <a:gdLst>
                <a:gd name="T0" fmla="*/ 22 w 127"/>
                <a:gd name="T1" fmla="*/ 145 h 145"/>
                <a:gd name="T2" fmla="*/ 0 w 127"/>
                <a:gd name="T3" fmla="*/ 145 h 145"/>
                <a:gd name="T4" fmla="*/ 0 w 127"/>
                <a:gd name="T5" fmla="*/ 0 h 145"/>
                <a:gd name="T6" fmla="*/ 20 w 127"/>
                <a:gd name="T7" fmla="*/ 0 h 145"/>
                <a:gd name="T8" fmla="*/ 63 w 127"/>
                <a:gd name="T9" fmla="*/ 78 h 145"/>
                <a:gd name="T10" fmla="*/ 105 w 127"/>
                <a:gd name="T11" fmla="*/ 0 h 145"/>
                <a:gd name="T12" fmla="*/ 127 w 127"/>
                <a:gd name="T13" fmla="*/ 0 h 145"/>
                <a:gd name="T14" fmla="*/ 127 w 127"/>
                <a:gd name="T15" fmla="*/ 145 h 145"/>
                <a:gd name="T16" fmla="*/ 106 w 127"/>
                <a:gd name="T17" fmla="*/ 145 h 145"/>
                <a:gd name="T18" fmla="*/ 106 w 127"/>
                <a:gd name="T19" fmla="*/ 59 h 145"/>
                <a:gd name="T20" fmla="*/ 69 w 127"/>
                <a:gd name="T21" fmla="*/ 114 h 145"/>
                <a:gd name="T22" fmla="*/ 58 w 127"/>
                <a:gd name="T23" fmla="*/ 114 h 145"/>
                <a:gd name="T24" fmla="*/ 22 w 127"/>
                <a:gd name="T25" fmla="*/ 55 h 145"/>
                <a:gd name="T26" fmla="*/ 22 w 127"/>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 h="145">
                  <a:moveTo>
                    <a:pt x="22" y="145"/>
                  </a:moveTo>
                  <a:lnTo>
                    <a:pt x="0" y="145"/>
                  </a:lnTo>
                  <a:lnTo>
                    <a:pt x="0" y="0"/>
                  </a:lnTo>
                  <a:lnTo>
                    <a:pt x="20" y="0"/>
                  </a:lnTo>
                  <a:lnTo>
                    <a:pt x="63" y="78"/>
                  </a:lnTo>
                  <a:lnTo>
                    <a:pt x="105" y="0"/>
                  </a:lnTo>
                  <a:lnTo>
                    <a:pt x="127" y="0"/>
                  </a:lnTo>
                  <a:lnTo>
                    <a:pt x="127" y="145"/>
                  </a:lnTo>
                  <a:lnTo>
                    <a:pt x="106" y="145"/>
                  </a:lnTo>
                  <a:lnTo>
                    <a:pt x="106" y="59"/>
                  </a:lnTo>
                  <a:lnTo>
                    <a:pt x="69" y="114"/>
                  </a:lnTo>
                  <a:lnTo>
                    <a:pt x="58" y="114"/>
                  </a:lnTo>
                  <a:lnTo>
                    <a:pt x="22" y="55"/>
                  </a:lnTo>
                  <a:lnTo>
                    <a:pt x="22" y="145"/>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31" name="Freeform 27"/>
            <p:cNvSpPr>
              <a:spLocks/>
            </p:cNvSpPr>
            <p:nvPr userDrawn="1"/>
          </p:nvSpPr>
          <p:spPr bwMode="auto">
            <a:xfrm>
              <a:off x="2273300" y="4022725"/>
              <a:ext cx="174625" cy="244475"/>
            </a:xfrm>
            <a:custGeom>
              <a:avLst/>
              <a:gdLst>
                <a:gd name="T0" fmla="*/ 0 w 64"/>
                <a:gd name="T1" fmla="*/ 2 h 89"/>
                <a:gd name="T2" fmla="*/ 16 w 64"/>
                <a:gd name="T3" fmla="*/ 2 h 89"/>
                <a:gd name="T4" fmla="*/ 16 w 64"/>
                <a:gd name="T5" fmla="*/ 52 h 89"/>
                <a:gd name="T6" fmla="*/ 32 w 64"/>
                <a:gd name="T7" fmla="*/ 73 h 89"/>
                <a:gd name="T8" fmla="*/ 48 w 64"/>
                <a:gd name="T9" fmla="*/ 52 h 89"/>
                <a:gd name="T10" fmla="*/ 48 w 64"/>
                <a:gd name="T11" fmla="*/ 0 h 89"/>
                <a:gd name="T12" fmla="*/ 64 w 64"/>
                <a:gd name="T13" fmla="*/ 0 h 89"/>
                <a:gd name="T14" fmla="*/ 64 w 64"/>
                <a:gd name="T15" fmla="*/ 50 h 89"/>
                <a:gd name="T16" fmla="*/ 33 w 64"/>
                <a:gd name="T17" fmla="*/ 89 h 89"/>
                <a:gd name="T18" fmla="*/ 0 w 64"/>
                <a:gd name="T19" fmla="*/ 57 h 89"/>
                <a:gd name="T20" fmla="*/ 0 w 64"/>
                <a:gd name="T21" fmla="*/ 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89">
                  <a:moveTo>
                    <a:pt x="0" y="2"/>
                  </a:moveTo>
                  <a:cubicBezTo>
                    <a:pt x="16" y="2"/>
                    <a:pt x="16" y="2"/>
                    <a:pt x="16" y="2"/>
                  </a:cubicBezTo>
                  <a:cubicBezTo>
                    <a:pt x="16" y="52"/>
                    <a:pt x="16" y="52"/>
                    <a:pt x="16" y="52"/>
                  </a:cubicBezTo>
                  <a:cubicBezTo>
                    <a:pt x="16" y="71"/>
                    <a:pt x="23" y="73"/>
                    <a:pt x="32" y="73"/>
                  </a:cubicBezTo>
                  <a:cubicBezTo>
                    <a:pt x="42" y="73"/>
                    <a:pt x="48" y="67"/>
                    <a:pt x="48" y="52"/>
                  </a:cubicBezTo>
                  <a:cubicBezTo>
                    <a:pt x="48" y="38"/>
                    <a:pt x="48" y="0"/>
                    <a:pt x="48" y="0"/>
                  </a:cubicBezTo>
                  <a:cubicBezTo>
                    <a:pt x="64" y="0"/>
                    <a:pt x="64" y="0"/>
                    <a:pt x="64" y="0"/>
                  </a:cubicBezTo>
                  <a:cubicBezTo>
                    <a:pt x="64" y="50"/>
                    <a:pt x="64" y="50"/>
                    <a:pt x="64" y="50"/>
                  </a:cubicBezTo>
                  <a:cubicBezTo>
                    <a:pt x="64" y="71"/>
                    <a:pt x="51" y="89"/>
                    <a:pt x="33" y="89"/>
                  </a:cubicBezTo>
                  <a:cubicBezTo>
                    <a:pt x="15" y="89"/>
                    <a:pt x="0" y="77"/>
                    <a:pt x="0" y="57"/>
                  </a:cubicBezTo>
                  <a:cubicBezTo>
                    <a:pt x="0" y="36"/>
                    <a:pt x="0" y="2"/>
                    <a:pt x="0" y="2"/>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43008" name="Freeform 28"/>
            <p:cNvSpPr>
              <a:spLocks/>
            </p:cNvSpPr>
            <p:nvPr userDrawn="1"/>
          </p:nvSpPr>
          <p:spPr bwMode="auto">
            <a:xfrm>
              <a:off x="2506663" y="4024313"/>
              <a:ext cx="155575" cy="239713"/>
            </a:xfrm>
            <a:custGeom>
              <a:avLst/>
              <a:gdLst>
                <a:gd name="T0" fmla="*/ 55 w 57"/>
                <a:gd name="T1" fmla="*/ 9 h 87"/>
                <a:gd name="T2" fmla="*/ 46 w 57"/>
                <a:gd name="T3" fmla="*/ 17 h 87"/>
                <a:gd name="T4" fmla="*/ 31 w 57"/>
                <a:gd name="T5" fmla="*/ 13 h 87"/>
                <a:gd name="T6" fmla="*/ 15 w 57"/>
                <a:gd name="T7" fmla="*/ 24 h 87"/>
                <a:gd name="T8" fmla="*/ 36 w 57"/>
                <a:gd name="T9" fmla="*/ 39 h 87"/>
                <a:gd name="T10" fmla="*/ 57 w 57"/>
                <a:gd name="T11" fmla="*/ 60 h 87"/>
                <a:gd name="T12" fmla="*/ 28 w 57"/>
                <a:gd name="T13" fmla="*/ 87 h 87"/>
                <a:gd name="T14" fmla="*/ 0 w 57"/>
                <a:gd name="T15" fmla="*/ 77 h 87"/>
                <a:gd name="T16" fmla="*/ 9 w 57"/>
                <a:gd name="T17" fmla="*/ 68 h 87"/>
                <a:gd name="T18" fmla="*/ 28 w 57"/>
                <a:gd name="T19" fmla="*/ 74 h 87"/>
                <a:gd name="T20" fmla="*/ 46 w 57"/>
                <a:gd name="T21" fmla="*/ 60 h 87"/>
                <a:gd name="T22" fmla="*/ 26 w 57"/>
                <a:gd name="T23" fmla="*/ 49 h 87"/>
                <a:gd name="T24" fmla="*/ 1 w 57"/>
                <a:gd name="T25" fmla="*/ 27 h 87"/>
                <a:gd name="T26" fmla="*/ 32 w 57"/>
                <a:gd name="T27" fmla="*/ 0 h 87"/>
                <a:gd name="T28" fmla="*/ 55 w 57"/>
                <a:gd name="T29" fmla="*/ 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7">
                  <a:moveTo>
                    <a:pt x="55" y="9"/>
                  </a:moveTo>
                  <a:cubicBezTo>
                    <a:pt x="46" y="17"/>
                    <a:pt x="46" y="17"/>
                    <a:pt x="46" y="17"/>
                  </a:cubicBezTo>
                  <a:cubicBezTo>
                    <a:pt x="46" y="17"/>
                    <a:pt x="40" y="13"/>
                    <a:pt x="31" y="13"/>
                  </a:cubicBezTo>
                  <a:cubicBezTo>
                    <a:pt x="21" y="13"/>
                    <a:pt x="15" y="17"/>
                    <a:pt x="15" y="24"/>
                  </a:cubicBezTo>
                  <a:cubicBezTo>
                    <a:pt x="15" y="30"/>
                    <a:pt x="19" y="37"/>
                    <a:pt x="36" y="39"/>
                  </a:cubicBezTo>
                  <a:cubicBezTo>
                    <a:pt x="53" y="41"/>
                    <a:pt x="57" y="49"/>
                    <a:pt x="57" y="60"/>
                  </a:cubicBezTo>
                  <a:cubicBezTo>
                    <a:pt x="57" y="72"/>
                    <a:pt x="50" y="87"/>
                    <a:pt x="28" y="87"/>
                  </a:cubicBezTo>
                  <a:cubicBezTo>
                    <a:pt x="5" y="87"/>
                    <a:pt x="0" y="77"/>
                    <a:pt x="0" y="77"/>
                  </a:cubicBezTo>
                  <a:cubicBezTo>
                    <a:pt x="9" y="68"/>
                    <a:pt x="9" y="68"/>
                    <a:pt x="9" y="68"/>
                  </a:cubicBezTo>
                  <a:cubicBezTo>
                    <a:pt x="9" y="68"/>
                    <a:pt x="16" y="74"/>
                    <a:pt x="28" y="74"/>
                  </a:cubicBezTo>
                  <a:cubicBezTo>
                    <a:pt x="40" y="74"/>
                    <a:pt x="46" y="70"/>
                    <a:pt x="46" y="60"/>
                  </a:cubicBezTo>
                  <a:cubicBezTo>
                    <a:pt x="46" y="50"/>
                    <a:pt x="36" y="49"/>
                    <a:pt x="26" y="49"/>
                  </a:cubicBezTo>
                  <a:cubicBezTo>
                    <a:pt x="16" y="49"/>
                    <a:pt x="1" y="41"/>
                    <a:pt x="1" y="27"/>
                  </a:cubicBezTo>
                  <a:cubicBezTo>
                    <a:pt x="1" y="13"/>
                    <a:pt x="17" y="0"/>
                    <a:pt x="32" y="0"/>
                  </a:cubicBezTo>
                  <a:cubicBezTo>
                    <a:pt x="48" y="0"/>
                    <a:pt x="55" y="9"/>
                    <a:pt x="55" y="9"/>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43009" name="Freeform 29"/>
            <p:cNvSpPr>
              <a:spLocks/>
            </p:cNvSpPr>
            <p:nvPr userDrawn="1"/>
          </p:nvSpPr>
          <p:spPr bwMode="auto">
            <a:xfrm>
              <a:off x="2736850" y="4027488"/>
              <a:ext cx="160337" cy="233363"/>
            </a:xfrm>
            <a:custGeom>
              <a:avLst/>
              <a:gdLst>
                <a:gd name="T0" fmla="*/ 59 w 59"/>
                <a:gd name="T1" fmla="*/ 23 h 85"/>
                <a:gd name="T2" fmla="*/ 47 w 59"/>
                <a:gd name="T3" fmla="*/ 23 h 85"/>
                <a:gd name="T4" fmla="*/ 29 w 59"/>
                <a:gd name="T5" fmla="*/ 12 h 85"/>
                <a:gd name="T6" fmla="*/ 14 w 59"/>
                <a:gd name="T7" fmla="*/ 40 h 85"/>
                <a:gd name="T8" fmla="*/ 30 w 59"/>
                <a:gd name="T9" fmla="*/ 73 h 85"/>
                <a:gd name="T10" fmla="*/ 46 w 59"/>
                <a:gd name="T11" fmla="*/ 61 h 85"/>
                <a:gd name="T12" fmla="*/ 59 w 59"/>
                <a:gd name="T13" fmla="*/ 61 h 85"/>
                <a:gd name="T14" fmla="*/ 30 w 59"/>
                <a:gd name="T15" fmla="*/ 85 h 85"/>
                <a:gd name="T16" fmla="*/ 0 w 59"/>
                <a:gd name="T17" fmla="*/ 50 h 85"/>
                <a:gd name="T18" fmla="*/ 0 w 59"/>
                <a:gd name="T19" fmla="*/ 30 h 85"/>
                <a:gd name="T20" fmla="*/ 30 w 59"/>
                <a:gd name="T21" fmla="*/ 0 h 85"/>
                <a:gd name="T22" fmla="*/ 59 w 59"/>
                <a:gd name="T23" fmla="*/ 2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5">
                  <a:moveTo>
                    <a:pt x="59" y="23"/>
                  </a:moveTo>
                  <a:cubicBezTo>
                    <a:pt x="47" y="23"/>
                    <a:pt x="47" y="23"/>
                    <a:pt x="47" y="23"/>
                  </a:cubicBezTo>
                  <a:cubicBezTo>
                    <a:pt x="47" y="23"/>
                    <a:pt x="41" y="12"/>
                    <a:pt x="29" y="12"/>
                  </a:cubicBezTo>
                  <a:cubicBezTo>
                    <a:pt x="17" y="12"/>
                    <a:pt x="14" y="20"/>
                    <a:pt x="14" y="40"/>
                  </a:cubicBezTo>
                  <a:cubicBezTo>
                    <a:pt x="14" y="61"/>
                    <a:pt x="16" y="73"/>
                    <a:pt x="30" y="73"/>
                  </a:cubicBezTo>
                  <a:cubicBezTo>
                    <a:pt x="45" y="73"/>
                    <a:pt x="46" y="61"/>
                    <a:pt x="46" y="61"/>
                  </a:cubicBezTo>
                  <a:cubicBezTo>
                    <a:pt x="59" y="61"/>
                    <a:pt x="59" y="61"/>
                    <a:pt x="59" y="61"/>
                  </a:cubicBezTo>
                  <a:cubicBezTo>
                    <a:pt x="59" y="61"/>
                    <a:pt x="51" y="85"/>
                    <a:pt x="30" y="85"/>
                  </a:cubicBezTo>
                  <a:cubicBezTo>
                    <a:pt x="10" y="85"/>
                    <a:pt x="0" y="69"/>
                    <a:pt x="0" y="50"/>
                  </a:cubicBezTo>
                  <a:cubicBezTo>
                    <a:pt x="0" y="30"/>
                    <a:pt x="0" y="30"/>
                    <a:pt x="0" y="30"/>
                  </a:cubicBezTo>
                  <a:cubicBezTo>
                    <a:pt x="0" y="15"/>
                    <a:pt x="13" y="0"/>
                    <a:pt x="30" y="0"/>
                  </a:cubicBezTo>
                  <a:cubicBezTo>
                    <a:pt x="47" y="0"/>
                    <a:pt x="58" y="15"/>
                    <a:pt x="59" y="23"/>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43013" name="Freeform 30"/>
            <p:cNvSpPr>
              <a:spLocks/>
            </p:cNvSpPr>
            <p:nvPr userDrawn="1"/>
          </p:nvSpPr>
          <p:spPr bwMode="auto">
            <a:xfrm>
              <a:off x="2968625" y="4030663"/>
              <a:ext cx="141287" cy="228600"/>
            </a:xfrm>
            <a:custGeom>
              <a:avLst/>
              <a:gdLst>
                <a:gd name="T0" fmla="*/ 0 w 89"/>
                <a:gd name="T1" fmla="*/ 0 h 144"/>
                <a:gd name="T2" fmla="*/ 22 w 89"/>
                <a:gd name="T3" fmla="*/ 0 h 144"/>
                <a:gd name="T4" fmla="*/ 22 w 89"/>
                <a:gd name="T5" fmla="*/ 125 h 144"/>
                <a:gd name="T6" fmla="*/ 89 w 89"/>
                <a:gd name="T7" fmla="*/ 125 h 144"/>
                <a:gd name="T8" fmla="*/ 89 w 89"/>
                <a:gd name="T9" fmla="*/ 144 h 144"/>
                <a:gd name="T10" fmla="*/ 0 w 89"/>
                <a:gd name="T11" fmla="*/ 144 h 144"/>
                <a:gd name="T12" fmla="*/ 0 w 89"/>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89" h="144">
                  <a:moveTo>
                    <a:pt x="0" y="0"/>
                  </a:moveTo>
                  <a:lnTo>
                    <a:pt x="22" y="0"/>
                  </a:lnTo>
                  <a:lnTo>
                    <a:pt x="22" y="125"/>
                  </a:lnTo>
                  <a:lnTo>
                    <a:pt x="89" y="125"/>
                  </a:lnTo>
                  <a:lnTo>
                    <a:pt x="89" y="144"/>
                  </a:lnTo>
                  <a:lnTo>
                    <a:pt x="0" y="144"/>
                  </a:lnTo>
                  <a:lnTo>
                    <a:pt x="0" y="0"/>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43014" name="Freeform 31"/>
            <p:cNvSpPr>
              <a:spLocks/>
            </p:cNvSpPr>
            <p:nvPr userDrawn="1"/>
          </p:nvSpPr>
          <p:spPr bwMode="auto">
            <a:xfrm>
              <a:off x="3182938" y="4027488"/>
              <a:ext cx="147637" cy="231775"/>
            </a:xfrm>
            <a:custGeom>
              <a:avLst/>
              <a:gdLst>
                <a:gd name="T0" fmla="*/ 93 w 93"/>
                <a:gd name="T1" fmla="*/ 21 h 146"/>
                <a:gd name="T2" fmla="*/ 93 w 93"/>
                <a:gd name="T3" fmla="*/ 0 h 146"/>
                <a:gd name="T4" fmla="*/ 0 w 93"/>
                <a:gd name="T5" fmla="*/ 0 h 146"/>
                <a:gd name="T6" fmla="*/ 2 w 93"/>
                <a:gd name="T7" fmla="*/ 146 h 146"/>
                <a:gd name="T8" fmla="*/ 92 w 93"/>
                <a:gd name="T9" fmla="*/ 146 h 146"/>
                <a:gd name="T10" fmla="*/ 92 w 93"/>
                <a:gd name="T11" fmla="*/ 127 h 146"/>
                <a:gd name="T12" fmla="*/ 23 w 93"/>
                <a:gd name="T13" fmla="*/ 127 h 146"/>
                <a:gd name="T14" fmla="*/ 23 w 93"/>
                <a:gd name="T15" fmla="*/ 85 h 146"/>
                <a:gd name="T16" fmla="*/ 81 w 93"/>
                <a:gd name="T17" fmla="*/ 85 h 146"/>
                <a:gd name="T18" fmla="*/ 81 w 93"/>
                <a:gd name="T19" fmla="*/ 66 h 146"/>
                <a:gd name="T20" fmla="*/ 23 w 93"/>
                <a:gd name="T21" fmla="*/ 66 h 146"/>
                <a:gd name="T22" fmla="*/ 23 w 93"/>
                <a:gd name="T23" fmla="*/ 21 h 146"/>
                <a:gd name="T24" fmla="*/ 93 w 93"/>
                <a:gd name="T25" fmla="*/ 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46">
                  <a:moveTo>
                    <a:pt x="93" y="21"/>
                  </a:moveTo>
                  <a:lnTo>
                    <a:pt x="93" y="0"/>
                  </a:lnTo>
                  <a:lnTo>
                    <a:pt x="0" y="0"/>
                  </a:lnTo>
                  <a:lnTo>
                    <a:pt x="2" y="146"/>
                  </a:lnTo>
                  <a:lnTo>
                    <a:pt x="92" y="146"/>
                  </a:lnTo>
                  <a:lnTo>
                    <a:pt x="92" y="127"/>
                  </a:lnTo>
                  <a:lnTo>
                    <a:pt x="23" y="127"/>
                  </a:lnTo>
                  <a:lnTo>
                    <a:pt x="23" y="85"/>
                  </a:lnTo>
                  <a:lnTo>
                    <a:pt x="81" y="85"/>
                  </a:lnTo>
                  <a:lnTo>
                    <a:pt x="81" y="66"/>
                  </a:lnTo>
                  <a:lnTo>
                    <a:pt x="23" y="66"/>
                  </a:lnTo>
                  <a:lnTo>
                    <a:pt x="23" y="21"/>
                  </a:lnTo>
                  <a:lnTo>
                    <a:pt x="93" y="21"/>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grpSp>
      <p:sp>
        <p:nvSpPr>
          <p:cNvPr id="32" name="Footer Placeholder 4"/>
          <p:cNvSpPr txBox="1">
            <a:spLocks/>
          </p:cNvSpPr>
          <p:nvPr userDrawn="1"/>
        </p:nvSpPr>
        <p:spPr>
          <a:xfrm>
            <a:off x="5989320" y="6501384"/>
            <a:ext cx="3124200" cy="304800"/>
          </a:xfrm>
          <a:prstGeom prst="rect">
            <a:avLst/>
          </a:prstGeom>
        </p:spPr>
        <p:txBody>
          <a:bodyPr vert="horz" lIns="91440" tIns="45720" rIns="91440" bIns="45720" rtlCol="0" anchor="ctr"/>
          <a:lstStyle>
            <a:defPPr>
              <a:defRPr lang="en-US"/>
            </a:defPPr>
            <a:lvl1pPr algn="r" rtl="0" eaLnBrk="0" fontAlgn="base" hangingPunct="0">
              <a:spcBef>
                <a:spcPct val="50000"/>
              </a:spcBef>
              <a:spcAft>
                <a:spcPct val="0"/>
              </a:spcAft>
              <a:defRPr sz="700" kern="1200" baseline="0">
                <a:solidFill>
                  <a:srgbClr val="595959"/>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r>
              <a:rPr lang="en-US" sz="800" baseline="0" dirty="0" smtClean="0">
                <a:solidFill>
                  <a:schemeClr val="tx1"/>
                </a:solidFill>
                <a:latin typeface="Arial Narrow" pitchFamily="34" charset="0"/>
              </a:rPr>
              <a:t>© 2015 Sterne, Kessler, Goldstein &amp; Fox </a:t>
            </a:r>
            <a:r>
              <a:rPr lang="en-US" sz="600" baseline="0" dirty="0" smtClean="0">
                <a:solidFill>
                  <a:schemeClr val="tx1"/>
                </a:solidFill>
                <a:latin typeface="Arial Narrow" pitchFamily="34" charset="0"/>
              </a:rPr>
              <a:t>P.L.L.C.</a:t>
            </a:r>
            <a:r>
              <a:rPr lang="en-US" sz="800" baseline="0" dirty="0" smtClean="0">
                <a:solidFill>
                  <a:schemeClr val="tx1"/>
                </a:solidFill>
                <a:latin typeface="Arial Narrow" pitchFamily="34" charset="0"/>
              </a:rPr>
              <a:t> All Rights Reserved.</a:t>
            </a:r>
            <a:endParaRPr lang="en-US" sz="800" baseline="0" dirty="0">
              <a:solidFill>
                <a:schemeClr val="tx1"/>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E40E6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baseline="0">
                <a:solidFill>
                  <a:srgbClr val="595959"/>
                </a:solidFill>
              </a:defRPr>
            </a:lvl1pPr>
            <a:lvl2pPr>
              <a:defRPr baseline="0">
                <a:solidFill>
                  <a:srgbClr val="595959"/>
                </a:solidFill>
              </a:defRPr>
            </a:lvl2pPr>
            <a:lvl3pPr>
              <a:defRPr baseline="0">
                <a:solidFill>
                  <a:srgbClr val="595959"/>
                </a:solidFill>
              </a:defRPr>
            </a:lvl3pPr>
            <a:lvl4pPr>
              <a:defRPr baseline="0">
                <a:solidFill>
                  <a:srgbClr val="595959"/>
                </a:solidFill>
              </a:defRPr>
            </a:lvl4pPr>
            <a:lvl5pPr>
              <a:defRPr baseline="0">
                <a:solidFill>
                  <a:srgbClr val="595959"/>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Box 8"/>
          <p:cNvSpPr txBox="1"/>
          <p:nvPr userDrawn="1"/>
        </p:nvSpPr>
        <p:spPr>
          <a:xfrm>
            <a:off x="152400" y="6475511"/>
            <a:ext cx="284052" cy="307777"/>
          </a:xfrm>
          <a:prstGeom prst="rect">
            <a:avLst/>
          </a:prstGeom>
          <a:noFill/>
        </p:spPr>
        <p:txBody>
          <a:bodyPr wrap="none" rtlCol="0">
            <a:spAutoFit/>
          </a:bodyPr>
          <a:lstStyle/>
          <a:p>
            <a:fld id="{125CFEF4-8BC9-4B8A-8B6A-1FF2B2BE9CE7}" type="slidenum">
              <a:rPr lang="en-US" sz="1400" b="1" smtClean="0">
                <a:solidFill>
                  <a:srgbClr val="595959"/>
                </a:solidFill>
                <a:latin typeface="+mn-lt"/>
              </a:rPr>
              <a:t>‹#›</a:t>
            </a:fld>
            <a:endParaRPr lang="en-US" sz="1400" b="1" dirty="0">
              <a:solidFill>
                <a:srgbClr val="595959"/>
              </a:solidFill>
              <a:latin typeface="+mn-lt"/>
            </a:endParaRPr>
          </a:p>
        </p:txBody>
      </p:sp>
    </p:spTree>
    <p:extLst>
      <p:ext uri="{BB962C8B-B14F-4D97-AF65-F5344CB8AC3E}">
        <p14:creationId xmlns:p14="http://schemas.microsoft.com/office/powerpoint/2010/main" val="319483373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37598197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body" idx="1"/>
          </p:nvPr>
        </p:nvSpPr>
        <p:spPr bwMode="auto">
          <a:xfrm>
            <a:off x="76200" y="1600200"/>
            <a:ext cx="89154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1987" name="Rectangle 3"/>
          <p:cNvSpPr>
            <a:spLocks noGrp="1" noChangeArrowheads="1"/>
          </p:cNvSpPr>
          <p:nvPr>
            <p:ph type="sldNum" sz="quarter" idx="4"/>
          </p:nvPr>
        </p:nvSpPr>
        <p:spPr bwMode="auto">
          <a:xfrm>
            <a:off x="155448" y="6473952"/>
            <a:ext cx="457200" cy="295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1">
                <a:solidFill>
                  <a:srgbClr val="595959"/>
                </a:solidFill>
                <a:latin typeface="+mn-lt"/>
              </a:defRPr>
            </a:lvl1pPr>
          </a:lstStyle>
          <a:p>
            <a:fld id="{D62B60CB-0BB9-44DF-A9A6-7379C7D102CA}" type="slidenum">
              <a:rPr lang="en-US" smtClean="0"/>
              <a:pPr/>
              <a:t>‹#›</a:t>
            </a:fld>
            <a:endParaRPr lang="en-US" dirty="0"/>
          </a:p>
        </p:txBody>
      </p:sp>
      <p:sp>
        <p:nvSpPr>
          <p:cNvPr id="41988" name="Rectangle 4"/>
          <p:cNvSpPr>
            <a:spLocks noGrp="1" noChangeArrowheads="1"/>
          </p:cNvSpPr>
          <p:nvPr>
            <p:ph type="title"/>
          </p:nvPr>
        </p:nvSpPr>
        <p:spPr bwMode="auto">
          <a:xfrm>
            <a:off x="2209800" y="381000"/>
            <a:ext cx="6781800" cy="1066800"/>
          </a:xfrm>
          <a:prstGeom prst="rect">
            <a:avLst/>
          </a:prstGeom>
          <a:noFill/>
          <a:ln>
            <a:noFill/>
          </a:ln>
          <a:effectLst/>
          <a:extLst>
            <a:ext uri="{909E8E84-426E-40DD-AFC4-6F175D3DCCD1}">
              <a14:hiddenFill xmlns:a14="http://schemas.microsoft.com/office/drawing/2010/main">
                <a:solidFill>
                  <a:srgbClr val="A10045"/>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228600"/>
            <a:ext cx="1752600" cy="1080067"/>
          </a:xfrm>
          <a:prstGeom prst="rect">
            <a:avLst/>
          </a:prstGeom>
        </p:spPr>
      </p:pic>
      <p:sp>
        <p:nvSpPr>
          <p:cNvPr id="11" name="TextBox 10"/>
          <p:cNvSpPr txBox="1"/>
          <p:nvPr/>
        </p:nvSpPr>
        <p:spPr>
          <a:xfrm>
            <a:off x="2971800" y="6504801"/>
            <a:ext cx="2895600" cy="27699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200" normalizeH="0" baseline="0" noProof="0" dirty="0" smtClean="0">
                <a:ln>
                  <a:noFill/>
                </a:ln>
                <a:solidFill>
                  <a:srgbClr val="E40E62"/>
                </a:solidFill>
                <a:effectLst/>
                <a:uLnTx/>
                <a:uFillTx/>
                <a:latin typeface="Arial" charset="0"/>
                <a:ea typeface="+mn-ea"/>
                <a:cs typeface="+mn-cs"/>
              </a:rPr>
              <a:t>SKGF.COM</a:t>
            </a:r>
          </a:p>
        </p:txBody>
      </p:sp>
      <p:grpSp>
        <p:nvGrpSpPr>
          <p:cNvPr id="10" name="Group 9"/>
          <p:cNvGrpSpPr/>
          <p:nvPr/>
        </p:nvGrpSpPr>
        <p:grpSpPr>
          <a:xfrm>
            <a:off x="690563" y="6559123"/>
            <a:ext cx="1627632" cy="146304"/>
            <a:chOff x="534988" y="4019550"/>
            <a:chExt cx="2798762" cy="247650"/>
          </a:xfrm>
        </p:grpSpPr>
        <p:sp>
          <p:nvSpPr>
            <p:cNvPr id="12" name="AutoShape 18"/>
            <p:cNvSpPr>
              <a:spLocks noChangeAspect="1" noChangeArrowheads="1" noTextEdit="1"/>
            </p:cNvSpPr>
            <p:nvPr userDrawn="1"/>
          </p:nvSpPr>
          <p:spPr bwMode="auto">
            <a:xfrm>
              <a:off x="534988" y="4019550"/>
              <a:ext cx="27987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0"/>
            <p:cNvSpPr>
              <a:spLocks/>
            </p:cNvSpPr>
            <p:nvPr userDrawn="1"/>
          </p:nvSpPr>
          <p:spPr bwMode="auto">
            <a:xfrm>
              <a:off x="1571625" y="4044950"/>
              <a:ext cx="209550" cy="211138"/>
            </a:xfrm>
            <a:custGeom>
              <a:avLst/>
              <a:gdLst>
                <a:gd name="T0" fmla="*/ 132 w 132"/>
                <a:gd name="T1" fmla="*/ 52 h 133"/>
                <a:gd name="T2" fmla="*/ 81 w 132"/>
                <a:gd name="T3" fmla="*/ 52 h 133"/>
                <a:gd name="T4" fmla="*/ 81 w 132"/>
                <a:gd name="T5" fmla="*/ 0 h 133"/>
                <a:gd name="T6" fmla="*/ 46 w 132"/>
                <a:gd name="T7" fmla="*/ 0 h 133"/>
                <a:gd name="T8" fmla="*/ 46 w 132"/>
                <a:gd name="T9" fmla="*/ 52 h 133"/>
                <a:gd name="T10" fmla="*/ 0 w 132"/>
                <a:gd name="T11" fmla="*/ 52 h 133"/>
                <a:gd name="T12" fmla="*/ 0 w 132"/>
                <a:gd name="T13" fmla="*/ 86 h 133"/>
                <a:gd name="T14" fmla="*/ 46 w 132"/>
                <a:gd name="T15" fmla="*/ 86 h 133"/>
                <a:gd name="T16" fmla="*/ 46 w 132"/>
                <a:gd name="T17" fmla="*/ 133 h 133"/>
                <a:gd name="T18" fmla="*/ 81 w 132"/>
                <a:gd name="T19" fmla="*/ 133 h 133"/>
                <a:gd name="T20" fmla="*/ 81 w 132"/>
                <a:gd name="T21" fmla="*/ 86 h 133"/>
                <a:gd name="T22" fmla="*/ 132 w 132"/>
                <a:gd name="T23" fmla="*/ 86 h 133"/>
                <a:gd name="T24" fmla="*/ 132 w 132"/>
                <a:gd name="T25" fmla="*/ 5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33">
                  <a:moveTo>
                    <a:pt x="132" y="52"/>
                  </a:moveTo>
                  <a:lnTo>
                    <a:pt x="81" y="52"/>
                  </a:lnTo>
                  <a:lnTo>
                    <a:pt x="81" y="0"/>
                  </a:lnTo>
                  <a:lnTo>
                    <a:pt x="46" y="0"/>
                  </a:lnTo>
                  <a:lnTo>
                    <a:pt x="46" y="52"/>
                  </a:lnTo>
                  <a:lnTo>
                    <a:pt x="0" y="52"/>
                  </a:lnTo>
                  <a:lnTo>
                    <a:pt x="0" y="86"/>
                  </a:lnTo>
                  <a:lnTo>
                    <a:pt x="46" y="86"/>
                  </a:lnTo>
                  <a:lnTo>
                    <a:pt x="46" y="133"/>
                  </a:lnTo>
                  <a:lnTo>
                    <a:pt x="81" y="133"/>
                  </a:lnTo>
                  <a:lnTo>
                    <a:pt x="81" y="86"/>
                  </a:lnTo>
                  <a:lnTo>
                    <a:pt x="132" y="86"/>
                  </a:lnTo>
                  <a:lnTo>
                    <a:pt x="132" y="52"/>
                  </a:lnTo>
                  <a:close/>
                </a:path>
              </a:pathLst>
            </a:custGeom>
            <a:solidFill>
              <a:srgbClr val="E40E62"/>
            </a:solidFill>
            <a:ln>
              <a:solidFill>
                <a:srgbClr val="E40E62"/>
              </a:solidFill>
            </a:ln>
          </p:spPr>
          <p:txBody>
            <a:bodyPr vert="horz" wrap="square" lIns="91440" tIns="45720" rIns="91440" bIns="45720" numCol="1" anchor="t" anchorCtr="0" compatLnSpc="1">
              <a:prstTxWarp prst="textNoShape">
                <a:avLst/>
              </a:prstTxWarp>
            </a:bodyPr>
            <a:lstStyle/>
            <a:p>
              <a:endParaRPr lang="en-US">
                <a:solidFill>
                  <a:srgbClr val="E40E62"/>
                </a:solidFill>
              </a:endParaRPr>
            </a:p>
          </p:txBody>
        </p:sp>
        <p:sp>
          <p:nvSpPr>
            <p:cNvPr id="14" name="Freeform 21"/>
            <p:cNvSpPr>
              <a:spLocks/>
            </p:cNvSpPr>
            <p:nvPr userDrawn="1"/>
          </p:nvSpPr>
          <p:spPr bwMode="auto">
            <a:xfrm>
              <a:off x="538163" y="4030663"/>
              <a:ext cx="204787" cy="230188"/>
            </a:xfrm>
            <a:custGeom>
              <a:avLst/>
              <a:gdLst>
                <a:gd name="T0" fmla="*/ 24 w 129"/>
                <a:gd name="T1" fmla="*/ 145 h 145"/>
                <a:gd name="T2" fmla="*/ 0 w 129"/>
                <a:gd name="T3" fmla="*/ 145 h 145"/>
                <a:gd name="T4" fmla="*/ 0 w 129"/>
                <a:gd name="T5" fmla="*/ 0 h 145"/>
                <a:gd name="T6" fmla="*/ 22 w 129"/>
                <a:gd name="T7" fmla="*/ 0 h 145"/>
                <a:gd name="T8" fmla="*/ 63 w 129"/>
                <a:gd name="T9" fmla="*/ 78 h 145"/>
                <a:gd name="T10" fmla="*/ 106 w 129"/>
                <a:gd name="T11" fmla="*/ 0 h 145"/>
                <a:gd name="T12" fmla="*/ 129 w 129"/>
                <a:gd name="T13" fmla="*/ 0 h 145"/>
                <a:gd name="T14" fmla="*/ 129 w 129"/>
                <a:gd name="T15" fmla="*/ 145 h 145"/>
                <a:gd name="T16" fmla="*/ 108 w 129"/>
                <a:gd name="T17" fmla="*/ 145 h 145"/>
                <a:gd name="T18" fmla="*/ 108 w 129"/>
                <a:gd name="T19" fmla="*/ 59 h 145"/>
                <a:gd name="T20" fmla="*/ 68 w 129"/>
                <a:gd name="T21" fmla="*/ 114 h 145"/>
                <a:gd name="T22" fmla="*/ 58 w 129"/>
                <a:gd name="T23" fmla="*/ 114 h 145"/>
                <a:gd name="T24" fmla="*/ 24 w 129"/>
                <a:gd name="T25" fmla="*/ 55 h 145"/>
                <a:gd name="T26" fmla="*/ 24 w 129"/>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45">
                  <a:moveTo>
                    <a:pt x="24" y="145"/>
                  </a:moveTo>
                  <a:lnTo>
                    <a:pt x="0" y="145"/>
                  </a:lnTo>
                  <a:lnTo>
                    <a:pt x="0" y="0"/>
                  </a:lnTo>
                  <a:lnTo>
                    <a:pt x="22" y="0"/>
                  </a:lnTo>
                  <a:lnTo>
                    <a:pt x="63" y="78"/>
                  </a:lnTo>
                  <a:lnTo>
                    <a:pt x="106" y="0"/>
                  </a:lnTo>
                  <a:lnTo>
                    <a:pt x="129" y="0"/>
                  </a:lnTo>
                  <a:lnTo>
                    <a:pt x="129" y="145"/>
                  </a:lnTo>
                  <a:lnTo>
                    <a:pt x="108" y="145"/>
                  </a:lnTo>
                  <a:lnTo>
                    <a:pt x="108" y="59"/>
                  </a:lnTo>
                  <a:lnTo>
                    <a:pt x="68" y="114"/>
                  </a:lnTo>
                  <a:lnTo>
                    <a:pt x="58" y="114"/>
                  </a:lnTo>
                  <a:lnTo>
                    <a:pt x="24" y="55"/>
                  </a:lnTo>
                  <a:lnTo>
                    <a:pt x="24" y="145"/>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15" name="Rectangle 22"/>
            <p:cNvSpPr>
              <a:spLocks noChangeArrowheads="1"/>
            </p:cNvSpPr>
            <p:nvPr userDrawn="1"/>
          </p:nvSpPr>
          <p:spPr bwMode="auto">
            <a:xfrm>
              <a:off x="823913" y="4030663"/>
              <a:ext cx="36512" cy="230188"/>
            </a:xfrm>
            <a:prstGeom prst="rect">
              <a:avLst/>
            </a:pr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ln>
                  <a:noFill/>
                </a:ln>
                <a:solidFill>
                  <a:srgbClr val="92D050"/>
                </a:solidFill>
              </a:endParaRPr>
            </a:p>
          </p:txBody>
        </p:sp>
        <p:sp>
          <p:nvSpPr>
            <p:cNvPr id="16" name="Freeform 23"/>
            <p:cNvSpPr>
              <a:spLocks/>
            </p:cNvSpPr>
            <p:nvPr userDrawn="1"/>
          </p:nvSpPr>
          <p:spPr bwMode="auto">
            <a:xfrm>
              <a:off x="949325" y="4030663"/>
              <a:ext cx="166687" cy="230188"/>
            </a:xfrm>
            <a:custGeom>
              <a:avLst/>
              <a:gdLst>
                <a:gd name="T0" fmla="*/ 21 w 105"/>
                <a:gd name="T1" fmla="*/ 145 h 145"/>
                <a:gd name="T2" fmla="*/ 0 w 105"/>
                <a:gd name="T3" fmla="*/ 145 h 145"/>
                <a:gd name="T4" fmla="*/ 0 w 105"/>
                <a:gd name="T5" fmla="*/ 0 h 145"/>
                <a:gd name="T6" fmla="*/ 19 w 105"/>
                <a:gd name="T7" fmla="*/ 0 h 145"/>
                <a:gd name="T8" fmla="*/ 81 w 105"/>
                <a:gd name="T9" fmla="*/ 92 h 145"/>
                <a:gd name="T10" fmla="*/ 81 w 105"/>
                <a:gd name="T11" fmla="*/ 0 h 145"/>
                <a:gd name="T12" fmla="*/ 105 w 105"/>
                <a:gd name="T13" fmla="*/ 0 h 145"/>
                <a:gd name="T14" fmla="*/ 105 w 105"/>
                <a:gd name="T15" fmla="*/ 145 h 145"/>
                <a:gd name="T16" fmla="*/ 88 w 105"/>
                <a:gd name="T17" fmla="*/ 145 h 145"/>
                <a:gd name="T18" fmla="*/ 24 w 105"/>
                <a:gd name="T19" fmla="*/ 52 h 145"/>
                <a:gd name="T20" fmla="*/ 24 w 105"/>
                <a:gd name="T21" fmla="*/ 145 h 145"/>
                <a:gd name="T22" fmla="*/ 21 w 105"/>
                <a:gd name="T23"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145">
                  <a:moveTo>
                    <a:pt x="21" y="145"/>
                  </a:moveTo>
                  <a:lnTo>
                    <a:pt x="0" y="145"/>
                  </a:lnTo>
                  <a:lnTo>
                    <a:pt x="0" y="0"/>
                  </a:lnTo>
                  <a:lnTo>
                    <a:pt x="19" y="0"/>
                  </a:lnTo>
                  <a:lnTo>
                    <a:pt x="81" y="92"/>
                  </a:lnTo>
                  <a:lnTo>
                    <a:pt x="81" y="0"/>
                  </a:lnTo>
                  <a:lnTo>
                    <a:pt x="105" y="0"/>
                  </a:lnTo>
                  <a:lnTo>
                    <a:pt x="105" y="145"/>
                  </a:lnTo>
                  <a:lnTo>
                    <a:pt x="88" y="145"/>
                  </a:lnTo>
                  <a:lnTo>
                    <a:pt x="24" y="52"/>
                  </a:lnTo>
                  <a:lnTo>
                    <a:pt x="24" y="145"/>
                  </a:lnTo>
                  <a:lnTo>
                    <a:pt x="21" y="145"/>
                  </a:lnTo>
                  <a:close/>
                </a:path>
              </a:pathLst>
            </a:custGeom>
            <a:solidFill>
              <a:srgbClr val="97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aseline="0">
                <a:ln>
                  <a:solidFill>
                    <a:srgbClr val="92D050"/>
                  </a:solidFill>
                </a:ln>
                <a:solidFill>
                  <a:srgbClr val="92D050"/>
                </a:solidFill>
              </a:endParaRPr>
            </a:p>
          </p:txBody>
        </p:sp>
        <p:sp>
          <p:nvSpPr>
            <p:cNvPr id="17" name="Freeform 24"/>
            <p:cNvSpPr>
              <a:spLocks/>
            </p:cNvSpPr>
            <p:nvPr userDrawn="1"/>
          </p:nvSpPr>
          <p:spPr bwMode="auto">
            <a:xfrm>
              <a:off x="949325" y="4030663"/>
              <a:ext cx="166687" cy="230188"/>
            </a:xfrm>
            <a:custGeom>
              <a:avLst/>
              <a:gdLst>
                <a:gd name="T0" fmla="*/ 21 w 105"/>
                <a:gd name="T1" fmla="*/ 145 h 145"/>
                <a:gd name="T2" fmla="*/ 0 w 105"/>
                <a:gd name="T3" fmla="*/ 145 h 145"/>
                <a:gd name="T4" fmla="*/ 0 w 105"/>
                <a:gd name="T5" fmla="*/ 0 h 145"/>
                <a:gd name="T6" fmla="*/ 19 w 105"/>
                <a:gd name="T7" fmla="*/ 0 h 145"/>
                <a:gd name="T8" fmla="*/ 81 w 105"/>
                <a:gd name="T9" fmla="*/ 92 h 145"/>
                <a:gd name="T10" fmla="*/ 81 w 105"/>
                <a:gd name="T11" fmla="*/ 0 h 145"/>
                <a:gd name="T12" fmla="*/ 105 w 105"/>
                <a:gd name="T13" fmla="*/ 0 h 145"/>
                <a:gd name="T14" fmla="*/ 105 w 105"/>
                <a:gd name="T15" fmla="*/ 145 h 145"/>
                <a:gd name="T16" fmla="*/ 88 w 105"/>
                <a:gd name="T17" fmla="*/ 145 h 145"/>
                <a:gd name="T18" fmla="*/ 24 w 105"/>
                <a:gd name="T19" fmla="*/ 52 h 145"/>
                <a:gd name="T20" fmla="*/ 24 w 105"/>
                <a:gd name="T21"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145">
                  <a:moveTo>
                    <a:pt x="21" y="145"/>
                  </a:moveTo>
                  <a:lnTo>
                    <a:pt x="0" y="145"/>
                  </a:lnTo>
                  <a:lnTo>
                    <a:pt x="0" y="0"/>
                  </a:lnTo>
                  <a:lnTo>
                    <a:pt x="19" y="0"/>
                  </a:lnTo>
                  <a:lnTo>
                    <a:pt x="81" y="92"/>
                  </a:lnTo>
                  <a:lnTo>
                    <a:pt x="81" y="0"/>
                  </a:lnTo>
                  <a:lnTo>
                    <a:pt x="105" y="0"/>
                  </a:lnTo>
                  <a:lnTo>
                    <a:pt x="105" y="145"/>
                  </a:lnTo>
                  <a:lnTo>
                    <a:pt x="88" y="145"/>
                  </a:lnTo>
                  <a:lnTo>
                    <a:pt x="24" y="52"/>
                  </a:lnTo>
                  <a:lnTo>
                    <a:pt x="24" y="145"/>
                  </a:lnTo>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a:solidFill>
                  <a:srgbClr val="92D050"/>
                </a:solidFill>
              </a:endParaRPr>
            </a:p>
          </p:txBody>
        </p:sp>
        <p:sp>
          <p:nvSpPr>
            <p:cNvPr id="18" name="Freeform 25"/>
            <p:cNvSpPr>
              <a:spLocks noEditPoints="1"/>
            </p:cNvSpPr>
            <p:nvPr userDrawn="1"/>
          </p:nvSpPr>
          <p:spPr bwMode="auto">
            <a:xfrm>
              <a:off x="1200150" y="4030663"/>
              <a:ext cx="163512" cy="230188"/>
            </a:xfrm>
            <a:custGeom>
              <a:avLst/>
              <a:gdLst>
                <a:gd name="T0" fmla="*/ 26 w 60"/>
                <a:gd name="T1" fmla="*/ 0 h 84"/>
                <a:gd name="T2" fmla="*/ 0 w 60"/>
                <a:gd name="T3" fmla="*/ 0 h 84"/>
                <a:gd name="T4" fmla="*/ 0 w 60"/>
                <a:gd name="T5" fmla="*/ 84 h 84"/>
                <a:gd name="T6" fmla="*/ 26 w 60"/>
                <a:gd name="T7" fmla="*/ 84 h 84"/>
                <a:gd name="T8" fmla="*/ 60 w 60"/>
                <a:gd name="T9" fmla="*/ 40 h 84"/>
                <a:gd name="T10" fmla="*/ 26 w 60"/>
                <a:gd name="T11" fmla="*/ 0 h 84"/>
                <a:gd name="T12" fmla="*/ 29 w 60"/>
                <a:gd name="T13" fmla="*/ 70 h 84"/>
                <a:gd name="T14" fmla="*/ 14 w 60"/>
                <a:gd name="T15" fmla="*/ 71 h 84"/>
                <a:gd name="T16" fmla="*/ 14 w 60"/>
                <a:gd name="T17" fmla="*/ 11 h 84"/>
                <a:gd name="T18" fmla="*/ 26 w 60"/>
                <a:gd name="T19" fmla="*/ 11 h 84"/>
                <a:gd name="T20" fmla="*/ 45 w 60"/>
                <a:gd name="T21" fmla="*/ 34 h 84"/>
                <a:gd name="T22" fmla="*/ 29 w 60"/>
                <a:gd name="T23" fmla="*/ 7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84">
                  <a:moveTo>
                    <a:pt x="26" y="0"/>
                  </a:moveTo>
                  <a:cubicBezTo>
                    <a:pt x="0" y="0"/>
                    <a:pt x="0" y="0"/>
                    <a:pt x="0" y="0"/>
                  </a:cubicBezTo>
                  <a:cubicBezTo>
                    <a:pt x="0" y="84"/>
                    <a:pt x="0" y="84"/>
                    <a:pt x="0" y="84"/>
                  </a:cubicBezTo>
                  <a:cubicBezTo>
                    <a:pt x="26" y="84"/>
                    <a:pt x="26" y="84"/>
                    <a:pt x="26" y="84"/>
                  </a:cubicBezTo>
                  <a:cubicBezTo>
                    <a:pt x="52" y="84"/>
                    <a:pt x="60" y="69"/>
                    <a:pt x="60" y="40"/>
                  </a:cubicBezTo>
                  <a:cubicBezTo>
                    <a:pt x="60" y="11"/>
                    <a:pt x="49" y="0"/>
                    <a:pt x="26" y="0"/>
                  </a:cubicBezTo>
                  <a:close/>
                  <a:moveTo>
                    <a:pt x="29" y="70"/>
                  </a:moveTo>
                  <a:cubicBezTo>
                    <a:pt x="14" y="71"/>
                    <a:pt x="14" y="71"/>
                    <a:pt x="14" y="71"/>
                  </a:cubicBezTo>
                  <a:cubicBezTo>
                    <a:pt x="14" y="11"/>
                    <a:pt x="14" y="11"/>
                    <a:pt x="14" y="11"/>
                  </a:cubicBezTo>
                  <a:cubicBezTo>
                    <a:pt x="26" y="11"/>
                    <a:pt x="26" y="11"/>
                    <a:pt x="26" y="11"/>
                  </a:cubicBezTo>
                  <a:cubicBezTo>
                    <a:pt x="35" y="11"/>
                    <a:pt x="45" y="14"/>
                    <a:pt x="45" y="34"/>
                  </a:cubicBezTo>
                  <a:cubicBezTo>
                    <a:pt x="45" y="53"/>
                    <a:pt x="45" y="70"/>
                    <a:pt x="29" y="70"/>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19" name="Freeform 26"/>
            <p:cNvSpPr>
              <a:spLocks/>
            </p:cNvSpPr>
            <p:nvPr userDrawn="1"/>
          </p:nvSpPr>
          <p:spPr bwMode="auto">
            <a:xfrm>
              <a:off x="1989138" y="4030663"/>
              <a:ext cx="201612" cy="230188"/>
            </a:xfrm>
            <a:custGeom>
              <a:avLst/>
              <a:gdLst>
                <a:gd name="T0" fmla="*/ 22 w 127"/>
                <a:gd name="T1" fmla="*/ 145 h 145"/>
                <a:gd name="T2" fmla="*/ 0 w 127"/>
                <a:gd name="T3" fmla="*/ 145 h 145"/>
                <a:gd name="T4" fmla="*/ 0 w 127"/>
                <a:gd name="T5" fmla="*/ 0 h 145"/>
                <a:gd name="T6" fmla="*/ 20 w 127"/>
                <a:gd name="T7" fmla="*/ 0 h 145"/>
                <a:gd name="T8" fmla="*/ 63 w 127"/>
                <a:gd name="T9" fmla="*/ 78 h 145"/>
                <a:gd name="T10" fmla="*/ 105 w 127"/>
                <a:gd name="T11" fmla="*/ 0 h 145"/>
                <a:gd name="T12" fmla="*/ 127 w 127"/>
                <a:gd name="T13" fmla="*/ 0 h 145"/>
                <a:gd name="T14" fmla="*/ 127 w 127"/>
                <a:gd name="T15" fmla="*/ 145 h 145"/>
                <a:gd name="T16" fmla="*/ 106 w 127"/>
                <a:gd name="T17" fmla="*/ 145 h 145"/>
                <a:gd name="T18" fmla="*/ 106 w 127"/>
                <a:gd name="T19" fmla="*/ 59 h 145"/>
                <a:gd name="T20" fmla="*/ 69 w 127"/>
                <a:gd name="T21" fmla="*/ 114 h 145"/>
                <a:gd name="T22" fmla="*/ 58 w 127"/>
                <a:gd name="T23" fmla="*/ 114 h 145"/>
                <a:gd name="T24" fmla="*/ 22 w 127"/>
                <a:gd name="T25" fmla="*/ 55 h 145"/>
                <a:gd name="T26" fmla="*/ 22 w 127"/>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 h="145">
                  <a:moveTo>
                    <a:pt x="22" y="145"/>
                  </a:moveTo>
                  <a:lnTo>
                    <a:pt x="0" y="145"/>
                  </a:lnTo>
                  <a:lnTo>
                    <a:pt x="0" y="0"/>
                  </a:lnTo>
                  <a:lnTo>
                    <a:pt x="20" y="0"/>
                  </a:lnTo>
                  <a:lnTo>
                    <a:pt x="63" y="78"/>
                  </a:lnTo>
                  <a:lnTo>
                    <a:pt x="105" y="0"/>
                  </a:lnTo>
                  <a:lnTo>
                    <a:pt x="127" y="0"/>
                  </a:lnTo>
                  <a:lnTo>
                    <a:pt x="127" y="145"/>
                  </a:lnTo>
                  <a:lnTo>
                    <a:pt x="106" y="145"/>
                  </a:lnTo>
                  <a:lnTo>
                    <a:pt x="106" y="59"/>
                  </a:lnTo>
                  <a:lnTo>
                    <a:pt x="69" y="114"/>
                  </a:lnTo>
                  <a:lnTo>
                    <a:pt x="58" y="114"/>
                  </a:lnTo>
                  <a:lnTo>
                    <a:pt x="22" y="55"/>
                  </a:lnTo>
                  <a:lnTo>
                    <a:pt x="22" y="145"/>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20" name="Freeform 27"/>
            <p:cNvSpPr>
              <a:spLocks/>
            </p:cNvSpPr>
            <p:nvPr userDrawn="1"/>
          </p:nvSpPr>
          <p:spPr bwMode="auto">
            <a:xfrm>
              <a:off x="2273300" y="4022725"/>
              <a:ext cx="174625" cy="244475"/>
            </a:xfrm>
            <a:custGeom>
              <a:avLst/>
              <a:gdLst>
                <a:gd name="T0" fmla="*/ 0 w 64"/>
                <a:gd name="T1" fmla="*/ 2 h 89"/>
                <a:gd name="T2" fmla="*/ 16 w 64"/>
                <a:gd name="T3" fmla="*/ 2 h 89"/>
                <a:gd name="T4" fmla="*/ 16 w 64"/>
                <a:gd name="T5" fmla="*/ 52 h 89"/>
                <a:gd name="T6" fmla="*/ 32 w 64"/>
                <a:gd name="T7" fmla="*/ 73 h 89"/>
                <a:gd name="T8" fmla="*/ 48 w 64"/>
                <a:gd name="T9" fmla="*/ 52 h 89"/>
                <a:gd name="T10" fmla="*/ 48 w 64"/>
                <a:gd name="T11" fmla="*/ 0 h 89"/>
                <a:gd name="T12" fmla="*/ 64 w 64"/>
                <a:gd name="T13" fmla="*/ 0 h 89"/>
                <a:gd name="T14" fmla="*/ 64 w 64"/>
                <a:gd name="T15" fmla="*/ 50 h 89"/>
                <a:gd name="T16" fmla="*/ 33 w 64"/>
                <a:gd name="T17" fmla="*/ 89 h 89"/>
                <a:gd name="T18" fmla="*/ 0 w 64"/>
                <a:gd name="T19" fmla="*/ 57 h 89"/>
                <a:gd name="T20" fmla="*/ 0 w 64"/>
                <a:gd name="T21" fmla="*/ 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89">
                  <a:moveTo>
                    <a:pt x="0" y="2"/>
                  </a:moveTo>
                  <a:cubicBezTo>
                    <a:pt x="16" y="2"/>
                    <a:pt x="16" y="2"/>
                    <a:pt x="16" y="2"/>
                  </a:cubicBezTo>
                  <a:cubicBezTo>
                    <a:pt x="16" y="52"/>
                    <a:pt x="16" y="52"/>
                    <a:pt x="16" y="52"/>
                  </a:cubicBezTo>
                  <a:cubicBezTo>
                    <a:pt x="16" y="71"/>
                    <a:pt x="23" y="73"/>
                    <a:pt x="32" y="73"/>
                  </a:cubicBezTo>
                  <a:cubicBezTo>
                    <a:pt x="42" y="73"/>
                    <a:pt x="48" y="67"/>
                    <a:pt x="48" y="52"/>
                  </a:cubicBezTo>
                  <a:cubicBezTo>
                    <a:pt x="48" y="38"/>
                    <a:pt x="48" y="0"/>
                    <a:pt x="48" y="0"/>
                  </a:cubicBezTo>
                  <a:cubicBezTo>
                    <a:pt x="64" y="0"/>
                    <a:pt x="64" y="0"/>
                    <a:pt x="64" y="0"/>
                  </a:cubicBezTo>
                  <a:cubicBezTo>
                    <a:pt x="64" y="50"/>
                    <a:pt x="64" y="50"/>
                    <a:pt x="64" y="50"/>
                  </a:cubicBezTo>
                  <a:cubicBezTo>
                    <a:pt x="64" y="71"/>
                    <a:pt x="51" y="89"/>
                    <a:pt x="33" y="89"/>
                  </a:cubicBezTo>
                  <a:cubicBezTo>
                    <a:pt x="15" y="89"/>
                    <a:pt x="0" y="77"/>
                    <a:pt x="0" y="57"/>
                  </a:cubicBezTo>
                  <a:cubicBezTo>
                    <a:pt x="0" y="36"/>
                    <a:pt x="0" y="2"/>
                    <a:pt x="0" y="2"/>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21" name="Freeform 28"/>
            <p:cNvSpPr>
              <a:spLocks/>
            </p:cNvSpPr>
            <p:nvPr userDrawn="1"/>
          </p:nvSpPr>
          <p:spPr bwMode="auto">
            <a:xfrm>
              <a:off x="2506663" y="4024313"/>
              <a:ext cx="155575" cy="239713"/>
            </a:xfrm>
            <a:custGeom>
              <a:avLst/>
              <a:gdLst>
                <a:gd name="T0" fmla="*/ 55 w 57"/>
                <a:gd name="T1" fmla="*/ 9 h 87"/>
                <a:gd name="T2" fmla="*/ 46 w 57"/>
                <a:gd name="T3" fmla="*/ 17 h 87"/>
                <a:gd name="T4" fmla="*/ 31 w 57"/>
                <a:gd name="T5" fmla="*/ 13 h 87"/>
                <a:gd name="T6" fmla="*/ 15 w 57"/>
                <a:gd name="T7" fmla="*/ 24 h 87"/>
                <a:gd name="T8" fmla="*/ 36 w 57"/>
                <a:gd name="T9" fmla="*/ 39 h 87"/>
                <a:gd name="T10" fmla="*/ 57 w 57"/>
                <a:gd name="T11" fmla="*/ 60 h 87"/>
                <a:gd name="T12" fmla="*/ 28 w 57"/>
                <a:gd name="T13" fmla="*/ 87 h 87"/>
                <a:gd name="T14" fmla="*/ 0 w 57"/>
                <a:gd name="T15" fmla="*/ 77 h 87"/>
                <a:gd name="T16" fmla="*/ 9 w 57"/>
                <a:gd name="T17" fmla="*/ 68 h 87"/>
                <a:gd name="T18" fmla="*/ 28 w 57"/>
                <a:gd name="T19" fmla="*/ 74 h 87"/>
                <a:gd name="T20" fmla="*/ 46 w 57"/>
                <a:gd name="T21" fmla="*/ 60 h 87"/>
                <a:gd name="T22" fmla="*/ 26 w 57"/>
                <a:gd name="T23" fmla="*/ 49 h 87"/>
                <a:gd name="T24" fmla="*/ 1 w 57"/>
                <a:gd name="T25" fmla="*/ 27 h 87"/>
                <a:gd name="T26" fmla="*/ 32 w 57"/>
                <a:gd name="T27" fmla="*/ 0 h 87"/>
                <a:gd name="T28" fmla="*/ 55 w 57"/>
                <a:gd name="T29" fmla="*/ 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7">
                  <a:moveTo>
                    <a:pt x="55" y="9"/>
                  </a:moveTo>
                  <a:cubicBezTo>
                    <a:pt x="46" y="17"/>
                    <a:pt x="46" y="17"/>
                    <a:pt x="46" y="17"/>
                  </a:cubicBezTo>
                  <a:cubicBezTo>
                    <a:pt x="46" y="17"/>
                    <a:pt x="40" y="13"/>
                    <a:pt x="31" y="13"/>
                  </a:cubicBezTo>
                  <a:cubicBezTo>
                    <a:pt x="21" y="13"/>
                    <a:pt x="15" y="17"/>
                    <a:pt x="15" y="24"/>
                  </a:cubicBezTo>
                  <a:cubicBezTo>
                    <a:pt x="15" y="30"/>
                    <a:pt x="19" y="37"/>
                    <a:pt x="36" y="39"/>
                  </a:cubicBezTo>
                  <a:cubicBezTo>
                    <a:pt x="53" y="41"/>
                    <a:pt x="57" y="49"/>
                    <a:pt x="57" y="60"/>
                  </a:cubicBezTo>
                  <a:cubicBezTo>
                    <a:pt x="57" y="72"/>
                    <a:pt x="50" y="87"/>
                    <a:pt x="28" y="87"/>
                  </a:cubicBezTo>
                  <a:cubicBezTo>
                    <a:pt x="5" y="87"/>
                    <a:pt x="0" y="77"/>
                    <a:pt x="0" y="77"/>
                  </a:cubicBezTo>
                  <a:cubicBezTo>
                    <a:pt x="9" y="68"/>
                    <a:pt x="9" y="68"/>
                    <a:pt x="9" y="68"/>
                  </a:cubicBezTo>
                  <a:cubicBezTo>
                    <a:pt x="9" y="68"/>
                    <a:pt x="16" y="74"/>
                    <a:pt x="28" y="74"/>
                  </a:cubicBezTo>
                  <a:cubicBezTo>
                    <a:pt x="40" y="74"/>
                    <a:pt x="46" y="70"/>
                    <a:pt x="46" y="60"/>
                  </a:cubicBezTo>
                  <a:cubicBezTo>
                    <a:pt x="46" y="50"/>
                    <a:pt x="36" y="49"/>
                    <a:pt x="26" y="49"/>
                  </a:cubicBezTo>
                  <a:cubicBezTo>
                    <a:pt x="16" y="49"/>
                    <a:pt x="1" y="41"/>
                    <a:pt x="1" y="27"/>
                  </a:cubicBezTo>
                  <a:cubicBezTo>
                    <a:pt x="1" y="13"/>
                    <a:pt x="17" y="0"/>
                    <a:pt x="32" y="0"/>
                  </a:cubicBezTo>
                  <a:cubicBezTo>
                    <a:pt x="48" y="0"/>
                    <a:pt x="55" y="9"/>
                    <a:pt x="55" y="9"/>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22" name="Freeform 29"/>
            <p:cNvSpPr>
              <a:spLocks/>
            </p:cNvSpPr>
            <p:nvPr userDrawn="1"/>
          </p:nvSpPr>
          <p:spPr bwMode="auto">
            <a:xfrm>
              <a:off x="2736850" y="4027488"/>
              <a:ext cx="160337" cy="233363"/>
            </a:xfrm>
            <a:custGeom>
              <a:avLst/>
              <a:gdLst>
                <a:gd name="T0" fmla="*/ 59 w 59"/>
                <a:gd name="T1" fmla="*/ 23 h 85"/>
                <a:gd name="T2" fmla="*/ 47 w 59"/>
                <a:gd name="T3" fmla="*/ 23 h 85"/>
                <a:gd name="T4" fmla="*/ 29 w 59"/>
                <a:gd name="T5" fmla="*/ 12 h 85"/>
                <a:gd name="T6" fmla="*/ 14 w 59"/>
                <a:gd name="T7" fmla="*/ 40 h 85"/>
                <a:gd name="T8" fmla="*/ 30 w 59"/>
                <a:gd name="T9" fmla="*/ 73 h 85"/>
                <a:gd name="T10" fmla="*/ 46 w 59"/>
                <a:gd name="T11" fmla="*/ 61 h 85"/>
                <a:gd name="T12" fmla="*/ 59 w 59"/>
                <a:gd name="T13" fmla="*/ 61 h 85"/>
                <a:gd name="T14" fmla="*/ 30 w 59"/>
                <a:gd name="T15" fmla="*/ 85 h 85"/>
                <a:gd name="T16" fmla="*/ 0 w 59"/>
                <a:gd name="T17" fmla="*/ 50 h 85"/>
                <a:gd name="T18" fmla="*/ 0 w 59"/>
                <a:gd name="T19" fmla="*/ 30 h 85"/>
                <a:gd name="T20" fmla="*/ 30 w 59"/>
                <a:gd name="T21" fmla="*/ 0 h 85"/>
                <a:gd name="T22" fmla="*/ 59 w 59"/>
                <a:gd name="T23" fmla="*/ 2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5">
                  <a:moveTo>
                    <a:pt x="59" y="23"/>
                  </a:moveTo>
                  <a:cubicBezTo>
                    <a:pt x="47" y="23"/>
                    <a:pt x="47" y="23"/>
                    <a:pt x="47" y="23"/>
                  </a:cubicBezTo>
                  <a:cubicBezTo>
                    <a:pt x="47" y="23"/>
                    <a:pt x="41" y="12"/>
                    <a:pt x="29" y="12"/>
                  </a:cubicBezTo>
                  <a:cubicBezTo>
                    <a:pt x="17" y="12"/>
                    <a:pt x="14" y="20"/>
                    <a:pt x="14" y="40"/>
                  </a:cubicBezTo>
                  <a:cubicBezTo>
                    <a:pt x="14" y="61"/>
                    <a:pt x="16" y="73"/>
                    <a:pt x="30" y="73"/>
                  </a:cubicBezTo>
                  <a:cubicBezTo>
                    <a:pt x="45" y="73"/>
                    <a:pt x="46" y="61"/>
                    <a:pt x="46" y="61"/>
                  </a:cubicBezTo>
                  <a:cubicBezTo>
                    <a:pt x="59" y="61"/>
                    <a:pt x="59" y="61"/>
                    <a:pt x="59" y="61"/>
                  </a:cubicBezTo>
                  <a:cubicBezTo>
                    <a:pt x="59" y="61"/>
                    <a:pt x="51" y="85"/>
                    <a:pt x="30" y="85"/>
                  </a:cubicBezTo>
                  <a:cubicBezTo>
                    <a:pt x="10" y="85"/>
                    <a:pt x="0" y="69"/>
                    <a:pt x="0" y="50"/>
                  </a:cubicBezTo>
                  <a:cubicBezTo>
                    <a:pt x="0" y="30"/>
                    <a:pt x="0" y="30"/>
                    <a:pt x="0" y="30"/>
                  </a:cubicBezTo>
                  <a:cubicBezTo>
                    <a:pt x="0" y="15"/>
                    <a:pt x="13" y="0"/>
                    <a:pt x="30" y="0"/>
                  </a:cubicBezTo>
                  <a:cubicBezTo>
                    <a:pt x="47" y="0"/>
                    <a:pt x="58" y="15"/>
                    <a:pt x="59" y="23"/>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23" name="Freeform 30"/>
            <p:cNvSpPr>
              <a:spLocks/>
            </p:cNvSpPr>
            <p:nvPr userDrawn="1"/>
          </p:nvSpPr>
          <p:spPr bwMode="auto">
            <a:xfrm>
              <a:off x="2968625" y="4030663"/>
              <a:ext cx="141287" cy="228600"/>
            </a:xfrm>
            <a:custGeom>
              <a:avLst/>
              <a:gdLst>
                <a:gd name="T0" fmla="*/ 0 w 89"/>
                <a:gd name="T1" fmla="*/ 0 h 144"/>
                <a:gd name="T2" fmla="*/ 22 w 89"/>
                <a:gd name="T3" fmla="*/ 0 h 144"/>
                <a:gd name="T4" fmla="*/ 22 w 89"/>
                <a:gd name="T5" fmla="*/ 125 h 144"/>
                <a:gd name="T6" fmla="*/ 89 w 89"/>
                <a:gd name="T7" fmla="*/ 125 h 144"/>
                <a:gd name="T8" fmla="*/ 89 w 89"/>
                <a:gd name="T9" fmla="*/ 144 h 144"/>
                <a:gd name="T10" fmla="*/ 0 w 89"/>
                <a:gd name="T11" fmla="*/ 144 h 144"/>
                <a:gd name="T12" fmla="*/ 0 w 89"/>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89" h="144">
                  <a:moveTo>
                    <a:pt x="0" y="0"/>
                  </a:moveTo>
                  <a:lnTo>
                    <a:pt x="22" y="0"/>
                  </a:lnTo>
                  <a:lnTo>
                    <a:pt x="22" y="125"/>
                  </a:lnTo>
                  <a:lnTo>
                    <a:pt x="89" y="125"/>
                  </a:lnTo>
                  <a:lnTo>
                    <a:pt x="89" y="144"/>
                  </a:lnTo>
                  <a:lnTo>
                    <a:pt x="0" y="144"/>
                  </a:lnTo>
                  <a:lnTo>
                    <a:pt x="0" y="0"/>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sp>
          <p:nvSpPr>
            <p:cNvPr id="24" name="Freeform 31"/>
            <p:cNvSpPr>
              <a:spLocks/>
            </p:cNvSpPr>
            <p:nvPr userDrawn="1"/>
          </p:nvSpPr>
          <p:spPr bwMode="auto">
            <a:xfrm>
              <a:off x="3182938" y="4027488"/>
              <a:ext cx="147637" cy="231775"/>
            </a:xfrm>
            <a:custGeom>
              <a:avLst/>
              <a:gdLst>
                <a:gd name="T0" fmla="*/ 93 w 93"/>
                <a:gd name="T1" fmla="*/ 21 h 146"/>
                <a:gd name="T2" fmla="*/ 93 w 93"/>
                <a:gd name="T3" fmla="*/ 0 h 146"/>
                <a:gd name="T4" fmla="*/ 0 w 93"/>
                <a:gd name="T5" fmla="*/ 0 h 146"/>
                <a:gd name="T6" fmla="*/ 2 w 93"/>
                <a:gd name="T7" fmla="*/ 146 h 146"/>
                <a:gd name="T8" fmla="*/ 92 w 93"/>
                <a:gd name="T9" fmla="*/ 146 h 146"/>
                <a:gd name="T10" fmla="*/ 92 w 93"/>
                <a:gd name="T11" fmla="*/ 127 h 146"/>
                <a:gd name="T12" fmla="*/ 23 w 93"/>
                <a:gd name="T13" fmla="*/ 127 h 146"/>
                <a:gd name="T14" fmla="*/ 23 w 93"/>
                <a:gd name="T15" fmla="*/ 85 h 146"/>
                <a:gd name="T16" fmla="*/ 81 w 93"/>
                <a:gd name="T17" fmla="*/ 85 h 146"/>
                <a:gd name="T18" fmla="*/ 81 w 93"/>
                <a:gd name="T19" fmla="*/ 66 h 146"/>
                <a:gd name="T20" fmla="*/ 23 w 93"/>
                <a:gd name="T21" fmla="*/ 66 h 146"/>
                <a:gd name="T22" fmla="*/ 23 w 93"/>
                <a:gd name="T23" fmla="*/ 21 h 146"/>
                <a:gd name="T24" fmla="*/ 93 w 93"/>
                <a:gd name="T25" fmla="*/ 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46">
                  <a:moveTo>
                    <a:pt x="93" y="21"/>
                  </a:moveTo>
                  <a:lnTo>
                    <a:pt x="93" y="0"/>
                  </a:lnTo>
                  <a:lnTo>
                    <a:pt x="0" y="0"/>
                  </a:lnTo>
                  <a:lnTo>
                    <a:pt x="2" y="146"/>
                  </a:lnTo>
                  <a:lnTo>
                    <a:pt x="92" y="146"/>
                  </a:lnTo>
                  <a:lnTo>
                    <a:pt x="92" y="127"/>
                  </a:lnTo>
                  <a:lnTo>
                    <a:pt x="23" y="127"/>
                  </a:lnTo>
                  <a:lnTo>
                    <a:pt x="23" y="85"/>
                  </a:lnTo>
                  <a:lnTo>
                    <a:pt x="81" y="85"/>
                  </a:lnTo>
                  <a:lnTo>
                    <a:pt x="81" y="66"/>
                  </a:lnTo>
                  <a:lnTo>
                    <a:pt x="23" y="66"/>
                  </a:lnTo>
                  <a:lnTo>
                    <a:pt x="23" y="21"/>
                  </a:lnTo>
                  <a:lnTo>
                    <a:pt x="93" y="21"/>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baseline="0">
                <a:solidFill>
                  <a:srgbClr val="92D050"/>
                </a:solidFill>
              </a:endParaRPr>
            </a:p>
          </p:txBody>
        </p:sp>
      </p:grpSp>
      <p:sp>
        <p:nvSpPr>
          <p:cNvPr id="26" name="Footer Placeholder 4"/>
          <p:cNvSpPr txBox="1">
            <a:spLocks/>
          </p:cNvSpPr>
          <p:nvPr/>
        </p:nvSpPr>
        <p:spPr>
          <a:xfrm>
            <a:off x="5984544" y="6505432"/>
            <a:ext cx="3124200" cy="304800"/>
          </a:xfrm>
          <a:prstGeom prst="rect">
            <a:avLst/>
          </a:prstGeom>
        </p:spPr>
        <p:txBody>
          <a:bodyPr vert="horz" lIns="91440" tIns="45720" rIns="91440" bIns="45720" rtlCol="0" anchor="ctr"/>
          <a:lstStyle>
            <a:defPPr>
              <a:defRPr lang="en-US"/>
            </a:defPPr>
            <a:lvl1pPr algn="r" rtl="0" eaLnBrk="0" fontAlgn="base" hangingPunct="0">
              <a:spcBef>
                <a:spcPct val="50000"/>
              </a:spcBef>
              <a:spcAft>
                <a:spcPct val="0"/>
              </a:spcAft>
              <a:defRPr sz="700" kern="1200" baseline="0">
                <a:solidFill>
                  <a:srgbClr val="595959"/>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r>
              <a:rPr lang="en-US" sz="800" baseline="0" dirty="0" smtClean="0">
                <a:solidFill>
                  <a:srgbClr val="595959"/>
                </a:solidFill>
                <a:latin typeface="Arial Narrow" pitchFamily="34" charset="0"/>
              </a:rPr>
              <a:t>© 2015 Sterne, Kessler, Goldstein &amp; Fox </a:t>
            </a:r>
            <a:r>
              <a:rPr lang="en-US" sz="600" baseline="0" dirty="0" smtClean="0">
                <a:solidFill>
                  <a:srgbClr val="595959"/>
                </a:solidFill>
                <a:latin typeface="Arial Narrow" pitchFamily="34" charset="0"/>
              </a:rPr>
              <a:t>P.L.L.C.</a:t>
            </a:r>
            <a:r>
              <a:rPr lang="en-US" sz="800" baseline="0" dirty="0" smtClean="0">
                <a:solidFill>
                  <a:srgbClr val="595959"/>
                </a:solidFill>
                <a:latin typeface="Arial Narrow" pitchFamily="34" charset="0"/>
              </a:rPr>
              <a:t> All Rights Reserved.</a:t>
            </a:r>
            <a:endParaRPr lang="en-US" sz="800" baseline="0" dirty="0">
              <a:solidFill>
                <a:srgbClr val="595959"/>
              </a:solidFill>
            </a:endParaRPr>
          </a:p>
        </p:txBody>
      </p:sp>
    </p:spTree>
  </p:cSld>
  <p:clrMap bg1="dk2" tx1="lt1" bg2="dk1" tx2="lt2" accent1="accent1" accent2="accent2" accent3="accent3" accent4="accent4" accent5="accent5" accent6="accent6" hlink="hlink" folHlink="folHlink"/>
  <p:sldLayoutIdLst>
    <p:sldLayoutId id="2147483833" r:id="rId1"/>
    <p:sldLayoutId id="2147483834" r:id="rId2"/>
    <p:sldLayoutId id="2147483835" r:id="rId3"/>
  </p:sldLayoutIdLst>
  <p:timing>
    <p:tnLst>
      <p:par>
        <p:cTn id="1" dur="indefinite" restart="never" nodeType="tmRoot"/>
      </p:par>
    </p:tnLst>
  </p:timing>
  <p:hf hdr="0" ftr="0"/>
  <p:txStyles>
    <p:titleStyle>
      <a:lvl1pPr algn="l" rtl="0" eaLnBrk="1" fontAlgn="base" hangingPunct="1">
        <a:spcBef>
          <a:spcPct val="0"/>
        </a:spcBef>
        <a:spcAft>
          <a:spcPct val="0"/>
        </a:spcAft>
        <a:defRPr sz="4400" b="1" baseline="0">
          <a:solidFill>
            <a:srgbClr val="E40E62"/>
          </a:solidFill>
          <a:latin typeface="+mj-lt"/>
          <a:ea typeface="+mj-ea"/>
          <a:cs typeface="+mj-cs"/>
        </a:defRPr>
      </a:lvl1pPr>
      <a:lvl2pPr algn="l" rtl="0" eaLnBrk="1" fontAlgn="base" hangingPunct="1">
        <a:spcBef>
          <a:spcPct val="0"/>
        </a:spcBef>
        <a:spcAft>
          <a:spcPct val="0"/>
        </a:spcAft>
        <a:defRPr sz="3800" b="1">
          <a:solidFill>
            <a:srgbClr val="E40E62"/>
          </a:solidFill>
          <a:latin typeface="Arial Narrow" pitchFamily="34" charset="0"/>
        </a:defRPr>
      </a:lvl2pPr>
      <a:lvl3pPr algn="l" rtl="0" eaLnBrk="1" fontAlgn="base" hangingPunct="1">
        <a:spcBef>
          <a:spcPct val="0"/>
        </a:spcBef>
        <a:spcAft>
          <a:spcPct val="0"/>
        </a:spcAft>
        <a:defRPr sz="3800" b="1">
          <a:solidFill>
            <a:srgbClr val="E40E62"/>
          </a:solidFill>
          <a:latin typeface="Arial Narrow" pitchFamily="34" charset="0"/>
        </a:defRPr>
      </a:lvl3pPr>
      <a:lvl4pPr algn="l" rtl="0" eaLnBrk="1" fontAlgn="base" hangingPunct="1">
        <a:spcBef>
          <a:spcPct val="0"/>
        </a:spcBef>
        <a:spcAft>
          <a:spcPct val="0"/>
        </a:spcAft>
        <a:defRPr sz="3800" b="1">
          <a:solidFill>
            <a:srgbClr val="E40E62"/>
          </a:solidFill>
          <a:latin typeface="Arial Narrow" pitchFamily="34" charset="0"/>
        </a:defRPr>
      </a:lvl4pPr>
      <a:lvl5pPr algn="l" rtl="0" eaLnBrk="1" fontAlgn="base" hangingPunct="1">
        <a:spcBef>
          <a:spcPct val="0"/>
        </a:spcBef>
        <a:spcAft>
          <a:spcPct val="0"/>
        </a:spcAft>
        <a:defRPr sz="3800" b="1">
          <a:solidFill>
            <a:srgbClr val="E40E62"/>
          </a:solidFill>
          <a:latin typeface="Arial Narrow" pitchFamily="34" charset="0"/>
        </a:defRPr>
      </a:lvl5pPr>
      <a:lvl6pPr marL="457200" algn="l" rtl="0" eaLnBrk="1" fontAlgn="base" hangingPunct="1">
        <a:spcBef>
          <a:spcPct val="0"/>
        </a:spcBef>
        <a:spcAft>
          <a:spcPct val="0"/>
        </a:spcAft>
        <a:defRPr sz="3800" b="1">
          <a:solidFill>
            <a:srgbClr val="E40E62"/>
          </a:solidFill>
          <a:latin typeface="Arial Narrow" pitchFamily="34" charset="0"/>
        </a:defRPr>
      </a:lvl6pPr>
      <a:lvl7pPr marL="914400" algn="l" rtl="0" eaLnBrk="1" fontAlgn="base" hangingPunct="1">
        <a:spcBef>
          <a:spcPct val="0"/>
        </a:spcBef>
        <a:spcAft>
          <a:spcPct val="0"/>
        </a:spcAft>
        <a:defRPr sz="3800" b="1">
          <a:solidFill>
            <a:srgbClr val="E40E62"/>
          </a:solidFill>
          <a:latin typeface="Arial Narrow" pitchFamily="34" charset="0"/>
        </a:defRPr>
      </a:lvl7pPr>
      <a:lvl8pPr marL="1371600" algn="l" rtl="0" eaLnBrk="1" fontAlgn="base" hangingPunct="1">
        <a:spcBef>
          <a:spcPct val="0"/>
        </a:spcBef>
        <a:spcAft>
          <a:spcPct val="0"/>
        </a:spcAft>
        <a:defRPr sz="3800" b="1">
          <a:solidFill>
            <a:srgbClr val="E40E62"/>
          </a:solidFill>
          <a:latin typeface="Arial Narrow" pitchFamily="34" charset="0"/>
        </a:defRPr>
      </a:lvl8pPr>
      <a:lvl9pPr marL="1828800" algn="l" rtl="0" eaLnBrk="1" fontAlgn="base" hangingPunct="1">
        <a:spcBef>
          <a:spcPct val="0"/>
        </a:spcBef>
        <a:spcAft>
          <a:spcPct val="0"/>
        </a:spcAft>
        <a:defRPr sz="3800" b="1">
          <a:solidFill>
            <a:srgbClr val="E40E62"/>
          </a:solidFill>
          <a:latin typeface="Arial Narrow" pitchFamily="34" charset="0"/>
        </a:defRPr>
      </a:lvl9pPr>
    </p:titleStyle>
    <p:bodyStyle>
      <a:lvl1pPr marL="342900" indent="-342900" algn="l" rtl="0" eaLnBrk="1" fontAlgn="base" hangingPunct="1">
        <a:spcBef>
          <a:spcPct val="20000"/>
        </a:spcBef>
        <a:spcAft>
          <a:spcPct val="0"/>
        </a:spcAft>
        <a:buChar char="•"/>
        <a:defRPr sz="2500" baseline="0">
          <a:solidFill>
            <a:srgbClr val="595959"/>
          </a:solidFill>
          <a:latin typeface="+mj-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500" baseline="0">
          <a:solidFill>
            <a:srgbClr val="595959"/>
          </a:solidFill>
          <a:latin typeface="+mj-lt"/>
        </a:defRPr>
      </a:lvl2pPr>
      <a:lvl3pPr marL="1085850" indent="-228600" algn="l" rtl="0" eaLnBrk="1" fontAlgn="base" hangingPunct="1">
        <a:spcBef>
          <a:spcPct val="20000"/>
        </a:spcBef>
        <a:spcAft>
          <a:spcPct val="0"/>
        </a:spcAft>
        <a:buChar char="•"/>
        <a:defRPr sz="2200" baseline="0">
          <a:solidFill>
            <a:srgbClr val="595959"/>
          </a:solidFill>
          <a:latin typeface="+mj-lt"/>
        </a:defRPr>
      </a:lvl3pPr>
      <a:lvl4pPr marL="1428750" indent="-228600" algn="l" rtl="0" eaLnBrk="1" fontAlgn="base" hangingPunct="1">
        <a:spcBef>
          <a:spcPct val="20000"/>
        </a:spcBef>
        <a:spcAft>
          <a:spcPct val="0"/>
        </a:spcAft>
        <a:buChar char="–"/>
        <a:defRPr sz="2000" baseline="0">
          <a:solidFill>
            <a:srgbClr val="595959"/>
          </a:solidFill>
          <a:latin typeface="+mj-lt"/>
        </a:defRPr>
      </a:lvl4pPr>
      <a:lvl5pPr marL="1771650" indent="-228600" algn="l" rtl="0" eaLnBrk="1" fontAlgn="base" hangingPunct="1">
        <a:spcBef>
          <a:spcPct val="20000"/>
        </a:spcBef>
        <a:spcAft>
          <a:spcPct val="0"/>
        </a:spcAft>
        <a:buChar char="»"/>
        <a:defRPr sz="2000" baseline="0">
          <a:solidFill>
            <a:srgbClr val="595959"/>
          </a:solidFill>
          <a:latin typeface="+mj-lt"/>
        </a:defRPr>
      </a:lvl5pPr>
      <a:lvl6pPr marL="2228850" indent="-228600" algn="l" rtl="0" eaLnBrk="1" fontAlgn="base" hangingPunct="1">
        <a:spcBef>
          <a:spcPct val="20000"/>
        </a:spcBef>
        <a:spcAft>
          <a:spcPct val="0"/>
        </a:spcAft>
        <a:buChar char="»"/>
        <a:defRPr sz="2000">
          <a:solidFill>
            <a:srgbClr val="727272"/>
          </a:solidFill>
          <a:latin typeface="+mn-lt"/>
        </a:defRPr>
      </a:lvl6pPr>
      <a:lvl7pPr marL="2686050" indent="-228600" algn="l" rtl="0" eaLnBrk="1" fontAlgn="base" hangingPunct="1">
        <a:spcBef>
          <a:spcPct val="20000"/>
        </a:spcBef>
        <a:spcAft>
          <a:spcPct val="0"/>
        </a:spcAft>
        <a:buChar char="»"/>
        <a:defRPr sz="2000">
          <a:solidFill>
            <a:srgbClr val="727272"/>
          </a:solidFill>
          <a:latin typeface="+mn-lt"/>
        </a:defRPr>
      </a:lvl7pPr>
      <a:lvl8pPr marL="3143250" indent="-228600" algn="l" rtl="0" eaLnBrk="1" fontAlgn="base" hangingPunct="1">
        <a:spcBef>
          <a:spcPct val="20000"/>
        </a:spcBef>
        <a:spcAft>
          <a:spcPct val="0"/>
        </a:spcAft>
        <a:buChar char="»"/>
        <a:defRPr sz="2000">
          <a:solidFill>
            <a:srgbClr val="727272"/>
          </a:solidFill>
          <a:latin typeface="+mn-lt"/>
        </a:defRPr>
      </a:lvl8pPr>
      <a:lvl9pPr marL="3600450" indent="-228600" algn="l" rtl="0" eaLnBrk="1" fontAlgn="base" hangingPunct="1">
        <a:spcBef>
          <a:spcPct val="20000"/>
        </a:spcBef>
        <a:spcAft>
          <a:spcPct val="0"/>
        </a:spcAft>
        <a:buChar char="»"/>
        <a:defRPr sz="2000">
          <a:solidFill>
            <a:srgbClr val="72727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457200" y="1935165"/>
            <a:ext cx="8229600" cy="4465637"/>
          </a:xfrm>
        </p:spPr>
        <p:txBody>
          <a:bodyPr>
            <a:normAutofit lnSpcReduction="100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334406396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752600"/>
            <a:ext cx="8686800" cy="1143000"/>
          </a:xfrm>
        </p:spPr>
        <p:txBody>
          <a:bodyPr/>
          <a:lstStyle/>
          <a:p>
            <a:r>
              <a:rPr lang="en-US" sz="3600" dirty="0"/>
              <a:t>A</a:t>
            </a:r>
            <a:r>
              <a:rPr lang="en-US" sz="3600" dirty="0" smtClean="0"/>
              <a:t>n Update on </a:t>
            </a:r>
            <a:r>
              <a:rPr lang="en-US" sz="3600" dirty="0" err="1" smtClean="0"/>
              <a:t>Biosimilars</a:t>
            </a:r>
            <a:r>
              <a:rPr lang="en-US" sz="3600" dirty="0" smtClean="0"/>
              <a:t> and </a:t>
            </a:r>
            <a:r>
              <a:rPr lang="en-US" sz="3600" dirty="0" err="1" smtClean="0"/>
              <a:t>Biosimilar</a:t>
            </a:r>
            <a:r>
              <a:rPr lang="en-US" sz="3600" dirty="0" smtClean="0"/>
              <a:t> Litigation in the US </a:t>
            </a:r>
            <a:endParaRPr lang="en-US" sz="3600" dirty="0"/>
          </a:p>
        </p:txBody>
      </p:sp>
      <p:sp>
        <p:nvSpPr>
          <p:cNvPr id="3" name="Subtitle 2"/>
          <p:cNvSpPr>
            <a:spLocks noGrp="1"/>
          </p:cNvSpPr>
          <p:nvPr>
            <p:ph type="subTitle" idx="1"/>
          </p:nvPr>
        </p:nvSpPr>
        <p:spPr>
          <a:xfrm>
            <a:off x="2895600" y="3124200"/>
            <a:ext cx="5715000" cy="501650"/>
          </a:xfrm>
        </p:spPr>
        <p:txBody>
          <a:bodyPr/>
          <a:lstStyle/>
          <a:p>
            <a:r>
              <a:rPr lang="en-US" dirty="0" smtClean="0"/>
              <a:t>Paul A. Calvo, Ph.D.</a:t>
            </a:r>
            <a:endParaRPr lang="en-US" dirty="0"/>
          </a:p>
        </p:txBody>
      </p:sp>
      <p:sp>
        <p:nvSpPr>
          <p:cNvPr id="4" name="Date Placeholder 3"/>
          <p:cNvSpPr>
            <a:spLocks noGrp="1"/>
          </p:cNvSpPr>
          <p:nvPr>
            <p:ph type="dt" sz="half" idx="2"/>
          </p:nvPr>
        </p:nvSpPr>
        <p:spPr>
          <a:xfrm>
            <a:off x="4800600" y="5257800"/>
            <a:ext cx="4038600" cy="304800"/>
          </a:xfrm>
        </p:spPr>
        <p:txBody>
          <a:bodyPr/>
          <a:lstStyle/>
          <a:p>
            <a:r>
              <a:rPr lang="en-US" dirty="0" smtClean="0"/>
              <a:t>27 June 2016</a:t>
            </a:r>
          </a:p>
          <a:p>
            <a:r>
              <a:rPr lang="en-US" dirty="0" smtClean="0"/>
              <a:t>5</a:t>
            </a:r>
            <a:r>
              <a:rPr lang="en-US" baseline="30000" dirty="0" smtClean="0"/>
              <a:t>th</a:t>
            </a:r>
            <a:r>
              <a:rPr lang="en-US" dirty="0" smtClean="0"/>
              <a:t> European </a:t>
            </a:r>
            <a:r>
              <a:rPr lang="en-US" dirty="0" err="1" smtClean="0"/>
              <a:t>Biosimilars</a:t>
            </a:r>
            <a:r>
              <a:rPr lang="en-US" dirty="0" smtClean="0"/>
              <a:t> Congress</a:t>
            </a:r>
          </a:p>
          <a:p>
            <a:r>
              <a:rPr lang="en-US" dirty="0" smtClean="0"/>
              <a:t>Valencia, Spain</a:t>
            </a:r>
            <a:endParaRPr lang="en-US" dirty="0"/>
          </a:p>
        </p:txBody>
      </p:sp>
    </p:spTree>
    <p:extLst>
      <p:ext uri="{BB962C8B-B14F-4D97-AF65-F5344CB8AC3E}">
        <p14:creationId xmlns:p14="http://schemas.microsoft.com/office/powerpoint/2010/main" val="5457477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Years of Nothing and Now…</a:t>
            </a:r>
            <a:endParaRPr lang="en-US" dirty="0"/>
          </a:p>
        </p:txBody>
      </p:sp>
      <p:pic>
        <p:nvPicPr>
          <p:cNvPr id="1026" name="Picture 2" descr="Volcano Erup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676400"/>
            <a:ext cx="5137484" cy="445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7364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6781800" cy="1066800"/>
          </a:xfrm>
        </p:spPr>
        <p:txBody>
          <a:bodyPr/>
          <a:lstStyle/>
          <a:p>
            <a:r>
              <a:rPr lang="en-US" sz="4000" dirty="0" err="1" smtClean="0"/>
              <a:t>Biosimilar</a:t>
            </a:r>
            <a:r>
              <a:rPr lang="en-US" sz="4000" dirty="0" smtClean="0"/>
              <a:t> approvals in Europe</a:t>
            </a:r>
            <a:endParaRPr lang="en-US" sz="4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23072801"/>
              </p:ext>
            </p:extLst>
          </p:nvPr>
        </p:nvGraphicFramePr>
        <p:xfrm>
          <a:off x="152400" y="1447800"/>
          <a:ext cx="8686801" cy="4876800"/>
        </p:xfrm>
        <a:graphic>
          <a:graphicData uri="http://schemas.openxmlformats.org/drawingml/2006/table">
            <a:tbl>
              <a:tblPr/>
              <a:tblGrid>
                <a:gridCol w="2057402"/>
                <a:gridCol w="1447800"/>
                <a:gridCol w="2590800"/>
                <a:gridCol w="1371600"/>
                <a:gridCol w="1219199"/>
              </a:tblGrid>
              <a:tr h="171224">
                <a:tc>
                  <a:txBody>
                    <a:bodyPr/>
                    <a:lstStyle/>
                    <a:p>
                      <a:pPr algn="l" fontAlgn="base"/>
                      <a:r>
                        <a:rPr lang="en-US" sz="900" b="1" dirty="0">
                          <a:solidFill>
                            <a:schemeClr val="bg2"/>
                          </a:solidFill>
                          <a:effectLst/>
                          <a:latin typeface="inherit"/>
                        </a:rPr>
                        <a:t>Product name</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1">
                          <a:solidFill>
                            <a:schemeClr val="bg2"/>
                          </a:solidFill>
                          <a:effectLst/>
                          <a:latin typeface="inherit"/>
                        </a:rPr>
                        <a:t>Active substance</a:t>
                      </a:r>
                      <a:endParaRPr lang="en-US" sz="900" b="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1">
                          <a:solidFill>
                            <a:schemeClr val="bg2"/>
                          </a:solidFill>
                          <a:effectLst/>
                          <a:latin typeface="inherit"/>
                        </a:rPr>
                        <a:t>Therapeutic area</a:t>
                      </a:r>
                      <a:endParaRPr lang="en-US" sz="900" b="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1">
                          <a:solidFill>
                            <a:schemeClr val="bg2"/>
                          </a:solidFill>
                          <a:effectLst/>
                          <a:latin typeface="inherit"/>
                        </a:rPr>
                        <a:t>Authorization date</a:t>
                      </a:r>
                      <a:endParaRPr lang="en-US" sz="900" b="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1" dirty="0" smtClean="0">
                          <a:solidFill>
                            <a:schemeClr val="bg2"/>
                          </a:solidFill>
                          <a:effectLst/>
                          <a:latin typeface="inherit"/>
                        </a:rPr>
                        <a:t>Manufacturer/Company </a:t>
                      </a:r>
                      <a:r>
                        <a:rPr lang="en-US" sz="900" b="1" dirty="0">
                          <a:solidFill>
                            <a:schemeClr val="bg2"/>
                          </a:solidFill>
                          <a:effectLst/>
                          <a:latin typeface="inherit"/>
                        </a:rPr>
                        <a:t>name</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171224">
                <a:tc>
                  <a:txBody>
                    <a:bodyPr/>
                    <a:lstStyle/>
                    <a:p>
                      <a:pPr algn="l" fontAlgn="base"/>
                      <a:r>
                        <a:rPr lang="en-US" sz="900" b="0" dirty="0" err="1">
                          <a:solidFill>
                            <a:schemeClr val="bg2"/>
                          </a:solidFill>
                          <a:effectLst/>
                          <a:latin typeface="inherit"/>
                        </a:rPr>
                        <a:t>Abasaglar</a:t>
                      </a:r>
                      <a:r>
                        <a:rPr lang="en-US" sz="900" b="0" dirty="0">
                          <a:solidFill>
                            <a:schemeClr val="bg2"/>
                          </a:solidFill>
                          <a:effectLst/>
                          <a:latin typeface="inherit"/>
                        </a:rPr>
                        <a:t> (previously </a:t>
                      </a:r>
                      <a:r>
                        <a:rPr lang="en-US" sz="900" b="0" dirty="0" err="1">
                          <a:solidFill>
                            <a:schemeClr val="bg2"/>
                          </a:solidFill>
                          <a:effectLst/>
                          <a:latin typeface="inherit"/>
                        </a:rPr>
                        <a:t>Abasria</a:t>
                      </a:r>
                      <a:r>
                        <a:rPr lang="en-US" sz="900" b="0" dirty="0">
                          <a:solidFill>
                            <a:schemeClr val="bg2"/>
                          </a:solidFill>
                          <a:effectLst/>
                          <a:latin typeface="inherit"/>
                        </a:rPr>
                        <a:t>)</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insulin</a:t>
                      </a:r>
                      <a:br>
                        <a:rPr lang="en-US" sz="900" b="0" dirty="0">
                          <a:solidFill>
                            <a:schemeClr val="bg2"/>
                          </a:solidFill>
                          <a:effectLst/>
                          <a:latin typeface="inherit"/>
                        </a:rPr>
                      </a:br>
                      <a:r>
                        <a:rPr lang="en-US" sz="900" b="0" dirty="0" err="1">
                          <a:solidFill>
                            <a:schemeClr val="bg2"/>
                          </a:solidFill>
                          <a:effectLst/>
                          <a:latin typeface="inherit"/>
                        </a:rPr>
                        <a:t>glargine</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Diabetes</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9 Sep 2014</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Eli Lilly/Boehringer</a:t>
                      </a:r>
                      <a:br>
                        <a:rPr lang="en-US" sz="900" b="0">
                          <a:solidFill>
                            <a:schemeClr val="bg2"/>
                          </a:solidFill>
                          <a:effectLst/>
                          <a:latin typeface="inherit"/>
                        </a:rPr>
                      </a:br>
                      <a:r>
                        <a:rPr lang="en-US" sz="900" b="0">
                          <a:solidFill>
                            <a:schemeClr val="bg2"/>
                          </a:solidFill>
                          <a:effectLst/>
                          <a:latin typeface="inherit"/>
                        </a:rPr>
                        <a:t>Ingelheim</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900" b="0" dirty="0" err="1">
                          <a:solidFill>
                            <a:schemeClr val="bg2"/>
                          </a:solidFill>
                          <a:effectLst/>
                          <a:latin typeface="inherit"/>
                        </a:rPr>
                        <a:t>Abseamed</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err="1">
                          <a:solidFill>
                            <a:schemeClr val="bg2"/>
                          </a:solidFill>
                          <a:effectLst/>
                          <a:latin typeface="inherit"/>
                        </a:rPr>
                        <a:t>epoetin</a:t>
                      </a:r>
                      <a:r>
                        <a:rPr lang="en-US" sz="900" b="0" dirty="0">
                          <a:solidFill>
                            <a:schemeClr val="bg2"/>
                          </a:solidFill>
                          <a:effectLst/>
                          <a:latin typeface="inherit"/>
                        </a:rPr>
                        <a:t> </a:t>
                      </a:r>
                      <a:r>
                        <a:rPr lang="en-US" sz="900" b="0" dirty="0" err="1">
                          <a:solidFill>
                            <a:schemeClr val="bg2"/>
                          </a:solidFill>
                          <a:effectLst/>
                          <a:latin typeface="inherit"/>
                        </a:rPr>
                        <a:t>alfa</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Anaemia</a:t>
                      </a:r>
                      <a:br>
                        <a:rPr lang="en-US" sz="900" b="0">
                          <a:solidFill>
                            <a:schemeClr val="bg2"/>
                          </a:solidFill>
                          <a:effectLst/>
                          <a:latin typeface="inherit"/>
                        </a:rPr>
                      </a:br>
                      <a:r>
                        <a:rPr lang="en-US" sz="900" b="0">
                          <a:solidFill>
                            <a:schemeClr val="bg2"/>
                          </a:solidFill>
                          <a:effectLst/>
                          <a:latin typeface="inherit"/>
                        </a:rPr>
                        <a:t>Cancer</a:t>
                      </a:r>
                      <a:br>
                        <a:rPr lang="en-US" sz="900" b="0">
                          <a:solidFill>
                            <a:schemeClr val="bg2"/>
                          </a:solidFill>
                          <a:effectLst/>
                          <a:latin typeface="inherit"/>
                        </a:rPr>
                      </a:br>
                      <a:r>
                        <a:rPr lang="en-US" sz="900" b="0">
                          <a:solidFill>
                            <a:schemeClr val="bg2"/>
                          </a:solidFill>
                          <a:effectLst/>
                          <a:latin typeface="inherit"/>
                        </a:rPr>
                        <a:t>Chronic kidney failure</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28 Aug 2007</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Medice Arzneimittel Pütter</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110793">
                <a:tc>
                  <a:txBody>
                    <a:bodyPr/>
                    <a:lstStyle/>
                    <a:p>
                      <a:pPr algn="l" fontAlgn="base"/>
                      <a:r>
                        <a:rPr lang="en-US" sz="900" b="0" dirty="0" err="1">
                          <a:solidFill>
                            <a:schemeClr val="bg2"/>
                          </a:solidFill>
                          <a:effectLst/>
                          <a:latin typeface="inherit"/>
                        </a:rPr>
                        <a:t>Accofil</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filgrastim</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Neutropenia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18 Sep 2014</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Accord Healthcare</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308805">
                <a:tc>
                  <a:txBody>
                    <a:bodyPr/>
                    <a:lstStyle/>
                    <a:p>
                      <a:pPr algn="l" fontAlgn="base"/>
                      <a:r>
                        <a:rPr lang="en-US" sz="900" b="0" dirty="0" err="1">
                          <a:solidFill>
                            <a:schemeClr val="bg2"/>
                          </a:solidFill>
                          <a:effectLst/>
                          <a:latin typeface="inherit"/>
                        </a:rPr>
                        <a:t>Benepali</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err="1">
                          <a:solidFill>
                            <a:schemeClr val="bg2"/>
                          </a:solidFill>
                          <a:effectLst/>
                          <a:latin typeface="inherit"/>
                        </a:rPr>
                        <a:t>etanercept</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Axial </a:t>
                      </a:r>
                      <a:r>
                        <a:rPr lang="en-US" sz="900" b="0" dirty="0" err="1">
                          <a:solidFill>
                            <a:schemeClr val="bg2"/>
                          </a:solidFill>
                          <a:effectLst/>
                          <a:latin typeface="inherit"/>
                        </a:rPr>
                        <a:t>spondyloarthritis</a:t>
                      </a:r>
                      <a:r>
                        <a:rPr lang="en-US" sz="900" b="0" dirty="0">
                          <a:solidFill>
                            <a:schemeClr val="bg2"/>
                          </a:solidFill>
                          <a:effectLst/>
                          <a:latin typeface="inherit"/>
                        </a:rPr>
                        <a:t/>
                      </a:r>
                      <a:br>
                        <a:rPr lang="en-US" sz="900" b="0" dirty="0">
                          <a:solidFill>
                            <a:schemeClr val="bg2"/>
                          </a:solidFill>
                          <a:effectLst/>
                          <a:latin typeface="inherit"/>
                        </a:rPr>
                      </a:br>
                      <a:r>
                        <a:rPr lang="en-US" sz="900" b="0" dirty="0">
                          <a:solidFill>
                            <a:schemeClr val="bg2"/>
                          </a:solidFill>
                          <a:effectLst/>
                          <a:latin typeface="inherit"/>
                        </a:rPr>
                        <a:t>Psoriatic arthritis</a:t>
                      </a:r>
                      <a:br>
                        <a:rPr lang="en-US" sz="900" b="0" dirty="0">
                          <a:solidFill>
                            <a:schemeClr val="bg2"/>
                          </a:solidFill>
                          <a:effectLst/>
                          <a:latin typeface="inherit"/>
                        </a:rPr>
                      </a:br>
                      <a:r>
                        <a:rPr lang="en-US" sz="900" b="0" dirty="0">
                          <a:solidFill>
                            <a:schemeClr val="bg2"/>
                          </a:solidFill>
                          <a:effectLst/>
                          <a:latin typeface="inherit"/>
                        </a:rPr>
                        <a:t>Plaque psoriasis</a:t>
                      </a:r>
                      <a:br>
                        <a:rPr lang="en-US" sz="900" b="0" dirty="0">
                          <a:solidFill>
                            <a:schemeClr val="bg2"/>
                          </a:solidFill>
                          <a:effectLst/>
                          <a:latin typeface="inherit"/>
                        </a:rPr>
                      </a:br>
                      <a:r>
                        <a:rPr lang="en-US" sz="900" b="0" dirty="0">
                          <a:solidFill>
                            <a:schemeClr val="bg2"/>
                          </a:solidFill>
                          <a:effectLst/>
                          <a:latin typeface="inherit"/>
                        </a:rPr>
                        <a:t>Rheumatoid arthritis </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14 Jan 2016</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Samsung </a:t>
                      </a:r>
                      <a:r>
                        <a:rPr lang="en-US" sz="900" b="0" dirty="0" err="1">
                          <a:solidFill>
                            <a:schemeClr val="bg2"/>
                          </a:solidFill>
                          <a:effectLst/>
                          <a:latin typeface="inherit"/>
                        </a:rPr>
                        <a:t>Bioepis</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80576">
                <a:tc>
                  <a:txBody>
                    <a:bodyPr/>
                    <a:lstStyle/>
                    <a:p>
                      <a:pPr algn="l" fontAlgn="base"/>
                      <a:r>
                        <a:rPr lang="en-US" sz="900" b="0" dirty="0" err="1">
                          <a:solidFill>
                            <a:schemeClr val="bg2"/>
                          </a:solidFill>
                          <a:effectLst/>
                          <a:latin typeface="inherit"/>
                        </a:rPr>
                        <a:t>Bemfola</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err="1">
                          <a:solidFill>
                            <a:schemeClr val="bg2"/>
                          </a:solidFill>
                          <a:effectLst/>
                          <a:latin typeface="inherit"/>
                        </a:rPr>
                        <a:t>follitropin</a:t>
                      </a:r>
                      <a:r>
                        <a:rPr lang="en-US" sz="900" b="0" dirty="0">
                          <a:solidFill>
                            <a:schemeClr val="bg2"/>
                          </a:solidFill>
                          <a:effectLst/>
                          <a:latin typeface="inherit"/>
                        </a:rPr>
                        <a:t> </a:t>
                      </a:r>
                      <a:r>
                        <a:rPr lang="en-US" sz="900" b="0" dirty="0" err="1">
                          <a:solidFill>
                            <a:schemeClr val="bg2"/>
                          </a:solidFill>
                          <a:effectLst/>
                          <a:latin typeface="inherit"/>
                        </a:rPr>
                        <a:t>alfa</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Anovulation (IVF)</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24 March 2014</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err="1">
                          <a:solidFill>
                            <a:schemeClr val="bg2"/>
                          </a:solidFill>
                          <a:effectLst/>
                          <a:latin typeface="inherit"/>
                        </a:rPr>
                        <a:t>Finox</a:t>
                      </a:r>
                      <a:r>
                        <a:rPr lang="en-US" sz="900" b="0" dirty="0">
                          <a:solidFill>
                            <a:schemeClr val="bg2"/>
                          </a:solidFill>
                          <a:effectLst/>
                          <a:latin typeface="inherit"/>
                        </a:rPr>
                        <a:t> Biotech</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156646">
                <a:tc>
                  <a:txBody>
                    <a:bodyPr/>
                    <a:lstStyle/>
                    <a:p>
                      <a:pPr algn="l" fontAlgn="base"/>
                      <a:r>
                        <a:rPr lang="en-US" sz="900" b="0">
                          <a:solidFill>
                            <a:schemeClr val="bg2"/>
                          </a:solidFill>
                          <a:effectLst/>
                          <a:latin typeface="inherit"/>
                        </a:rPr>
                        <a:t>Binocrit</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epoetin alfa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Anaemia</a:t>
                      </a:r>
                      <a:br>
                        <a:rPr lang="en-US" sz="900" b="0">
                          <a:solidFill>
                            <a:schemeClr val="bg2"/>
                          </a:solidFill>
                          <a:effectLst/>
                          <a:latin typeface="inherit"/>
                        </a:rPr>
                      </a:br>
                      <a:r>
                        <a:rPr lang="en-US" sz="900" b="0">
                          <a:solidFill>
                            <a:schemeClr val="bg2"/>
                          </a:solidFill>
                          <a:effectLst/>
                          <a:latin typeface="inherit"/>
                        </a:rPr>
                        <a:t>Chronic kidney failure</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28 Aug 2007</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Sandoz</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900" b="0">
                          <a:solidFill>
                            <a:schemeClr val="bg2"/>
                          </a:solidFill>
                          <a:effectLst/>
                          <a:latin typeface="inherit"/>
                        </a:rPr>
                        <a:t>Biograstim</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filgrastim</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Cancer</a:t>
                      </a:r>
                      <a:br>
                        <a:rPr lang="en-US" sz="900" b="0">
                          <a:solidFill>
                            <a:schemeClr val="bg2"/>
                          </a:solidFill>
                          <a:effectLst/>
                          <a:latin typeface="inherit"/>
                        </a:rPr>
                      </a:br>
                      <a:r>
                        <a:rPr lang="en-US" sz="900" b="0">
                          <a:solidFill>
                            <a:schemeClr val="bg2"/>
                          </a:solidFill>
                          <a:effectLst/>
                          <a:latin typeface="inherit"/>
                        </a:rPr>
                        <a:t>Haematopoietic stem cell transplantation</a:t>
                      </a:r>
                      <a:br>
                        <a:rPr lang="en-US" sz="900" b="0">
                          <a:solidFill>
                            <a:schemeClr val="bg2"/>
                          </a:solidFill>
                          <a:effectLst/>
                          <a:latin typeface="inherit"/>
                        </a:rPr>
                      </a:br>
                      <a:r>
                        <a:rPr lang="en-US" sz="900" b="0">
                          <a:solidFill>
                            <a:schemeClr val="bg2"/>
                          </a:solidFill>
                          <a:effectLst/>
                          <a:latin typeface="inherit"/>
                        </a:rPr>
                        <a:t>Neutropenia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15 Sep 2008</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CT </a:t>
                      </a:r>
                      <a:r>
                        <a:rPr lang="en-US" sz="900" b="0" dirty="0" err="1">
                          <a:solidFill>
                            <a:schemeClr val="bg2"/>
                          </a:solidFill>
                          <a:effectLst/>
                          <a:latin typeface="inherit"/>
                        </a:rPr>
                        <a:t>Arzneimittel</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900" b="0">
                          <a:solidFill>
                            <a:schemeClr val="bg2"/>
                          </a:solidFill>
                          <a:effectLst/>
                          <a:latin typeface="inherit"/>
                        </a:rPr>
                        <a:t>Epoetin alfa Hexal</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epoetin alfa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Anaemia</a:t>
                      </a:r>
                      <a:br>
                        <a:rPr lang="en-US" sz="900" b="0">
                          <a:solidFill>
                            <a:schemeClr val="bg2"/>
                          </a:solidFill>
                          <a:effectLst/>
                          <a:latin typeface="inherit"/>
                        </a:rPr>
                      </a:br>
                      <a:r>
                        <a:rPr lang="en-US" sz="900" b="0">
                          <a:solidFill>
                            <a:schemeClr val="bg2"/>
                          </a:solidFill>
                          <a:effectLst/>
                          <a:latin typeface="inherit"/>
                        </a:rPr>
                        <a:t>Cancer</a:t>
                      </a:r>
                      <a:br>
                        <a:rPr lang="en-US" sz="900" b="0">
                          <a:solidFill>
                            <a:schemeClr val="bg2"/>
                          </a:solidFill>
                          <a:effectLst/>
                          <a:latin typeface="inherit"/>
                        </a:rPr>
                      </a:br>
                      <a:r>
                        <a:rPr lang="en-US" sz="900" b="0">
                          <a:solidFill>
                            <a:schemeClr val="bg2"/>
                          </a:solidFill>
                          <a:effectLst/>
                          <a:latin typeface="inherit"/>
                        </a:rPr>
                        <a:t>Chronic kidney failure</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28 Aug 2007</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err="1">
                          <a:solidFill>
                            <a:schemeClr val="bg2"/>
                          </a:solidFill>
                          <a:effectLst/>
                          <a:latin typeface="inherit"/>
                        </a:rPr>
                        <a:t>Hexal</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900" b="0">
                          <a:solidFill>
                            <a:schemeClr val="bg2"/>
                          </a:solidFill>
                          <a:effectLst/>
                          <a:latin typeface="inherit"/>
                        </a:rPr>
                        <a:t>Filgrastim Hexal</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filgrastim</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Cancer</a:t>
                      </a:r>
                      <a:br>
                        <a:rPr lang="en-US" sz="900" b="0">
                          <a:solidFill>
                            <a:schemeClr val="bg2"/>
                          </a:solidFill>
                          <a:effectLst/>
                          <a:latin typeface="inherit"/>
                        </a:rPr>
                      </a:br>
                      <a:r>
                        <a:rPr lang="en-US" sz="900" b="0">
                          <a:solidFill>
                            <a:schemeClr val="bg2"/>
                          </a:solidFill>
                          <a:effectLst/>
                          <a:latin typeface="inherit"/>
                        </a:rPr>
                        <a:t>Haematopoietic stem cell transplantation</a:t>
                      </a:r>
                      <a:br>
                        <a:rPr lang="en-US" sz="900" b="0">
                          <a:solidFill>
                            <a:schemeClr val="bg2"/>
                          </a:solidFill>
                          <a:effectLst/>
                          <a:latin typeface="inherit"/>
                        </a:rPr>
                      </a:br>
                      <a:r>
                        <a:rPr lang="en-US" sz="900" b="0">
                          <a:solidFill>
                            <a:schemeClr val="bg2"/>
                          </a:solidFill>
                          <a:effectLst/>
                          <a:latin typeface="inherit"/>
                        </a:rPr>
                        <a:t>Neutropenia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6 Feb 2009</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err="1">
                          <a:solidFill>
                            <a:schemeClr val="bg2"/>
                          </a:solidFill>
                          <a:effectLst/>
                          <a:latin typeface="inherit"/>
                        </a:rPr>
                        <a:t>Hexal</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900" b="0">
                          <a:solidFill>
                            <a:schemeClr val="bg2"/>
                          </a:solidFill>
                          <a:effectLst/>
                          <a:latin typeface="inherit"/>
                        </a:rPr>
                        <a:t>Filgrastim ratiopharm</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filgrastim</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Cancer</a:t>
                      </a:r>
                      <a:br>
                        <a:rPr lang="en-US" sz="900" b="0">
                          <a:solidFill>
                            <a:schemeClr val="bg2"/>
                          </a:solidFill>
                          <a:effectLst/>
                          <a:latin typeface="inherit"/>
                        </a:rPr>
                      </a:br>
                      <a:r>
                        <a:rPr lang="en-US" sz="900" b="0">
                          <a:solidFill>
                            <a:schemeClr val="bg2"/>
                          </a:solidFill>
                          <a:effectLst/>
                          <a:latin typeface="inherit"/>
                        </a:rPr>
                        <a:t>Haematopoietic stem cell transplantation</a:t>
                      </a:r>
                      <a:br>
                        <a:rPr lang="en-US" sz="900" b="0">
                          <a:solidFill>
                            <a:schemeClr val="bg2"/>
                          </a:solidFill>
                          <a:effectLst/>
                          <a:latin typeface="inherit"/>
                        </a:rPr>
                      </a:br>
                      <a:r>
                        <a:rPr lang="en-US" sz="900" b="0">
                          <a:solidFill>
                            <a:schemeClr val="bg2"/>
                          </a:solidFill>
                          <a:effectLst/>
                          <a:latin typeface="inherit"/>
                        </a:rPr>
                        <a:t>Neutropenia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15 Sep 2008</a:t>
                      </a:r>
                      <a:br>
                        <a:rPr lang="en-US" sz="900" b="0">
                          <a:solidFill>
                            <a:schemeClr val="bg2"/>
                          </a:solidFill>
                          <a:effectLst/>
                          <a:latin typeface="inherit"/>
                        </a:rPr>
                      </a:br>
                      <a:r>
                        <a:rPr lang="en-US" sz="900" b="0">
                          <a:solidFill>
                            <a:schemeClr val="bg2"/>
                          </a:solidFill>
                          <a:effectLst/>
                          <a:latin typeface="inherit"/>
                        </a:rPr>
                        <a:t>Withdrawn on 20 Apr 2011 </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err="1">
                          <a:solidFill>
                            <a:schemeClr val="bg2"/>
                          </a:solidFill>
                          <a:effectLst/>
                          <a:latin typeface="inherit"/>
                        </a:rPr>
                        <a:t>Ratiopharm</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460964">
                <a:tc>
                  <a:txBody>
                    <a:bodyPr/>
                    <a:lstStyle/>
                    <a:p>
                      <a:pPr algn="l" fontAlgn="base"/>
                      <a:r>
                        <a:rPr lang="en-US" sz="900" b="0">
                          <a:solidFill>
                            <a:schemeClr val="bg2"/>
                          </a:solidFill>
                          <a:effectLst/>
                          <a:latin typeface="inherit"/>
                        </a:rPr>
                        <a:t>Flixabi</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infliximab</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Ankylosing spondylitis</a:t>
                      </a:r>
                      <a:br>
                        <a:rPr lang="en-US" sz="900" b="0">
                          <a:solidFill>
                            <a:schemeClr val="bg2"/>
                          </a:solidFill>
                          <a:effectLst/>
                          <a:latin typeface="inherit"/>
                        </a:rPr>
                      </a:br>
                      <a:r>
                        <a:rPr lang="en-US" sz="900" b="0">
                          <a:solidFill>
                            <a:schemeClr val="bg2"/>
                          </a:solidFill>
                          <a:effectLst/>
                          <a:latin typeface="inherit"/>
                        </a:rPr>
                        <a:t>Crohn’s disease</a:t>
                      </a:r>
                      <a:br>
                        <a:rPr lang="en-US" sz="900" b="0">
                          <a:solidFill>
                            <a:schemeClr val="bg2"/>
                          </a:solidFill>
                          <a:effectLst/>
                          <a:latin typeface="inherit"/>
                        </a:rPr>
                      </a:br>
                      <a:r>
                        <a:rPr lang="en-US" sz="900" b="0">
                          <a:solidFill>
                            <a:schemeClr val="bg2"/>
                          </a:solidFill>
                          <a:effectLst/>
                          <a:latin typeface="inherit"/>
                        </a:rPr>
                        <a:t>Psoriatic arthritis</a:t>
                      </a:r>
                      <a:br>
                        <a:rPr lang="en-US" sz="900" b="0">
                          <a:solidFill>
                            <a:schemeClr val="bg2"/>
                          </a:solidFill>
                          <a:effectLst/>
                          <a:latin typeface="inherit"/>
                        </a:rPr>
                      </a:br>
                      <a:r>
                        <a:rPr lang="en-US" sz="900" b="0">
                          <a:solidFill>
                            <a:schemeClr val="bg2"/>
                          </a:solidFill>
                          <a:effectLst/>
                          <a:latin typeface="inherit"/>
                        </a:rPr>
                        <a:t>Psoriasis</a:t>
                      </a:r>
                      <a:br>
                        <a:rPr lang="en-US" sz="900" b="0">
                          <a:solidFill>
                            <a:schemeClr val="bg2"/>
                          </a:solidFill>
                          <a:effectLst/>
                          <a:latin typeface="inherit"/>
                        </a:rPr>
                      </a:br>
                      <a:r>
                        <a:rPr lang="en-US" sz="900" b="0">
                          <a:solidFill>
                            <a:schemeClr val="bg2"/>
                          </a:solidFill>
                          <a:effectLst/>
                          <a:latin typeface="inherit"/>
                        </a:rPr>
                        <a:t>Rheumatoid arthritis</a:t>
                      </a:r>
                      <a:br>
                        <a:rPr lang="en-US" sz="900" b="0">
                          <a:solidFill>
                            <a:schemeClr val="bg2"/>
                          </a:solidFill>
                          <a:effectLst/>
                          <a:latin typeface="inherit"/>
                        </a:rPr>
                      </a:br>
                      <a:r>
                        <a:rPr lang="en-US" sz="900" b="0">
                          <a:solidFill>
                            <a:schemeClr val="bg2"/>
                          </a:solidFill>
                          <a:effectLst/>
                          <a:latin typeface="inherit"/>
                        </a:rPr>
                        <a:t>Ulcerative colitis</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a:solidFill>
                            <a:schemeClr val="bg2"/>
                          </a:solidFill>
                          <a:effectLst/>
                          <a:latin typeface="inherit"/>
                        </a:rPr>
                        <a:t>CHMP positive opinion 1 April 2016</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Samsung </a:t>
                      </a:r>
                      <a:r>
                        <a:rPr lang="en-US" sz="900" b="0" dirty="0" err="1">
                          <a:solidFill>
                            <a:schemeClr val="bg2"/>
                          </a:solidFill>
                          <a:effectLst/>
                          <a:latin typeface="inherit"/>
                        </a:rPr>
                        <a:t>Bioepis</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42640">
                <a:tc>
                  <a:txBody>
                    <a:bodyPr/>
                    <a:lstStyle/>
                    <a:p>
                      <a:pPr algn="l" fontAlgn="base"/>
                      <a:r>
                        <a:rPr lang="en-US" sz="900" b="0" dirty="0" err="1">
                          <a:solidFill>
                            <a:schemeClr val="bg2"/>
                          </a:solidFill>
                          <a:effectLst/>
                          <a:latin typeface="inherit"/>
                        </a:rPr>
                        <a:t>Grastofil</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err="1">
                          <a:solidFill>
                            <a:schemeClr val="bg2"/>
                          </a:solidFill>
                          <a:effectLst/>
                          <a:latin typeface="inherit"/>
                        </a:rPr>
                        <a:t>filgrastim</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Neutropenia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a:solidFill>
                            <a:schemeClr val="bg2"/>
                          </a:solidFill>
                          <a:effectLst/>
                          <a:latin typeface="inherit"/>
                        </a:rPr>
                        <a:t>18 Oct 2013</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900" b="0" dirty="0" err="1">
                          <a:solidFill>
                            <a:schemeClr val="bg2"/>
                          </a:solidFill>
                          <a:effectLst/>
                          <a:latin typeface="inherit"/>
                        </a:rPr>
                        <a:t>Apotex</a:t>
                      </a:r>
                      <a:endParaRPr lang="en-US" sz="90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5680796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24836743"/>
              </p:ext>
            </p:extLst>
          </p:nvPr>
        </p:nvGraphicFramePr>
        <p:xfrm>
          <a:off x="228600" y="1447800"/>
          <a:ext cx="8610601" cy="5021410"/>
        </p:xfrm>
        <a:graphic>
          <a:graphicData uri="http://schemas.openxmlformats.org/drawingml/2006/table">
            <a:tbl>
              <a:tblPr/>
              <a:tblGrid>
                <a:gridCol w="1981202"/>
                <a:gridCol w="1447800"/>
                <a:gridCol w="2590800"/>
                <a:gridCol w="1371600"/>
                <a:gridCol w="1219199"/>
              </a:tblGrid>
              <a:tr h="232726">
                <a:tc>
                  <a:txBody>
                    <a:bodyPr/>
                    <a:lstStyle/>
                    <a:p>
                      <a:pPr algn="l" fontAlgn="base"/>
                      <a:r>
                        <a:rPr lang="en-US" sz="850" b="0" dirty="0" err="1">
                          <a:solidFill>
                            <a:schemeClr val="bg2"/>
                          </a:solidFill>
                          <a:effectLst/>
                          <a:latin typeface="inherit"/>
                        </a:rPr>
                        <a:t>Inflectra</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infliximab</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Ankylosing</a:t>
                      </a:r>
                      <a:r>
                        <a:rPr lang="en-US" sz="850" b="0" dirty="0">
                          <a:solidFill>
                            <a:schemeClr val="bg2"/>
                          </a:solidFill>
                          <a:effectLst/>
                          <a:latin typeface="inherit"/>
                        </a:rPr>
                        <a:t> spondylitis</a:t>
                      </a:r>
                      <a:br>
                        <a:rPr lang="en-US" sz="850" b="0" dirty="0">
                          <a:solidFill>
                            <a:schemeClr val="bg2"/>
                          </a:solidFill>
                          <a:effectLst/>
                          <a:latin typeface="inherit"/>
                        </a:rPr>
                      </a:br>
                      <a:r>
                        <a:rPr lang="en-US" sz="850" b="0" dirty="0" err="1">
                          <a:solidFill>
                            <a:schemeClr val="bg2"/>
                          </a:solidFill>
                          <a:effectLst/>
                          <a:latin typeface="inherit"/>
                        </a:rPr>
                        <a:t>Crohn’s</a:t>
                      </a:r>
                      <a:r>
                        <a:rPr lang="en-US" sz="850" b="0" dirty="0">
                          <a:solidFill>
                            <a:schemeClr val="bg2"/>
                          </a:solidFill>
                          <a:effectLst/>
                          <a:latin typeface="inherit"/>
                        </a:rPr>
                        <a:t> disease</a:t>
                      </a:r>
                      <a:br>
                        <a:rPr lang="en-US" sz="850" b="0" dirty="0">
                          <a:solidFill>
                            <a:schemeClr val="bg2"/>
                          </a:solidFill>
                          <a:effectLst/>
                          <a:latin typeface="inherit"/>
                        </a:rPr>
                      </a:br>
                      <a:r>
                        <a:rPr lang="en-US" sz="850" b="0" dirty="0">
                          <a:solidFill>
                            <a:schemeClr val="bg2"/>
                          </a:solidFill>
                          <a:effectLst/>
                          <a:latin typeface="inherit"/>
                        </a:rPr>
                        <a:t>Psoriatic arthritis</a:t>
                      </a:r>
                      <a:br>
                        <a:rPr lang="en-US" sz="850" b="0" dirty="0">
                          <a:solidFill>
                            <a:schemeClr val="bg2"/>
                          </a:solidFill>
                          <a:effectLst/>
                          <a:latin typeface="inherit"/>
                        </a:rPr>
                      </a:br>
                      <a:r>
                        <a:rPr lang="en-US" sz="850" b="0" dirty="0">
                          <a:solidFill>
                            <a:schemeClr val="bg2"/>
                          </a:solidFill>
                          <a:effectLst/>
                          <a:latin typeface="inherit"/>
                        </a:rPr>
                        <a:t>Psoriasis</a:t>
                      </a:r>
                      <a:br>
                        <a:rPr lang="en-US" sz="850" b="0" dirty="0">
                          <a:solidFill>
                            <a:schemeClr val="bg2"/>
                          </a:solidFill>
                          <a:effectLst/>
                          <a:latin typeface="inherit"/>
                        </a:rPr>
                      </a:br>
                      <a:r>
                        <a:rPr lang="en-US" sz="850" b="0" dirty="0">
                          <a:solidFill>
                            <a:schemeClr val="bg2"/>
                          </a:solidFill>
                          <a:effectLst/>
                          <a:latin typeface="inherit"/>
                        </a:rPr>
                        <a:t>Rheumatoid arthritis</a:t>
                      </a:r>
                      <a:br>
                        <a:rPr lang="en-US" sz="850" b="0" dirty="0">
                          <a:solidFill>
                            <a:schemeClr val="bg2"/>
                          </a:solidFill>
                          <a:effectLst/>
                          <a:latin typeface="inherit"/>
                        </a:rPr>
                      </a:br>
                      <a:r>
                        <a:rPr lang="en-US" sz="850" b="0" dirty="0">
                          <a:solidFill>
                            <a:schemeClr val="bg2"/>
                          </a:solidFill>
                          <a:effectLst/>
                          <a:latin typeface="inherit"/>
                        </a:rPr>
                        <a:t>Ulcerative colitis</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10 Sep 2013</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Hospira</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850" b="0" dirty="0" err="1">
                          <a:solidFill>
                            <a:schemeClr val="bg2"/>
                          </a:solidFill>
                          <a:effectLst/>
                          <a:latin typeface="inherit"/>
                        </a:rPr>
                        <a:t>Nivestim</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filgrastim</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Cancer</a:t>
                      </a:r>
                      <a:br>
                        <a:rPr lang="en-US" sz="850" b="0">
                          <a:solidFill>
                            <a:schemeClr val="bg2"/>
                          </a:solidFill>
                          <a:effectLst/>
                          <a:latin typeface="inherit"/>
                        </a:rPr>
                      </a:br>
                      <a:r>
                        <a:rPr lang="en-US" sz="850" b="0">
                          <a:solidFill>
                            <a:schemeClr val="bg2"/>
                          </a:solidFill>
                          <a:effectLst/>
                          <a:latin typeface="inherit"/>
                        </a:rPr>
                        <a:t>Haematopoietic stem cell transplantation</a:t>
                      </a:r>
                      <a:br>
                        <a:rPr lang="en-US" sz="850" b="0">
                          <a:solidFill>
                            <a:schemeClr val="bg2"/>
                          </a:solidFill>
                          <a:effectLst/>
                          <a:latin typeface="inherit"/>
                        </a:rPr>
                      </a:br>
                      <a:r>
                        <a:rPr lang="en-US" sz="850" b="0">
                          <a:solidFill>
                            <a:schemeClr val="bg2"/>
                          </a:solidFill>
                          <a:effectLst/>
                          <a:latin typeface="inherit"/>
                        </a:rPr>
                        <a:t>Neutropenia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8 Jun 2010</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Hospira</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850" b="0" dirty="0" err="1">
                          <a:solidFill>
                            <a:schemeClr val="bg2"/>
                          </a:solidFill>
                          <a:effectLst/>
                          <a:latin typeface="inherit"/>
                        </a:rPr>
                        <a:t>Omnitrope</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somatropin</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Pituitary dwarfism</a:t>
                      </a:r>
                      <a:br>
                        <a:rPr lang="en-US" sz="850" b="0" dirty="0">
                          <a:solidFill>
                            <a:schemeClr val="bg2"/>
                          </a:solidFill>
                          <a:effectLst/>
                          <a:latin typeface="inherit"/>
                        </a:rPr>
                      </a:br>
                      <a:r>
                        <a:rPr lang="en-US" sz="850" b="0" dirty="0" err="1">
                          <a:solidFill>
                            <a:schemeClr val="bg2"/>
                          </a:solidFill>
                          <a:effectLst/>
                          <a:latin typeface="inherit"/>
                        </a:rPr>
                        <a:t>Prader-Willi</a:t>
                      </a:r>
                      <a:r>
                        <a:rPr lang="en-US" sz="850" b="0" dirty="0">
                          <a:solidFill>
                            <a:schemeClr val="bg2"/>
                          </a:solidFill>
                          <a:effectLst/>
                          <a:latin typeface="inherit"/>
                        </a:rPr>
                        <a:t> syndrome</a:t>
                      </a:r>
                      <a:br>
                        <a:rPr lang="en-US" sz="850" b="0" dirty="0">
                          <a:solidFill>
                            <a:schemeClr val="bg2"/>
                          </a:solidFill>
                          <a:effectLst/>
                          <a:latin typeface="inherit"/>
                        </a:rPr>
                      </a:br>
                      <a:r>
                        <a:rPr lang="en-US" sz="850" b="0" dirty="0">
                          <a:solidFill>
                            <a:schemeClr val="bg2"/>
                          </a:solidFill>
                          <a:effectLst/>
                          <a:latin typeface="inherit"/>
                        </a:rPr>
                        <a:t>Turner syndrome</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12 Apr 2006</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Sandoz</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80576">
                <a:tc>
                  <a:txBody>
                    <a:bodyPr/>
                    <a:lstStyle/>
                    <a:p>
                      <a:pPr algn="l" fontAlgn="base"/>
                      <a:r>
                        <a:rPr lang="en-US" sz="850" b="0" dirty="0" err="1">
                          <a:solidFill>
                            <a:schemeClr val="bg2"/>
                          </a:solidFill>
                          <a:effectLst/>
                          <a:latin typeface="inherit"/>
                        </a:rPr>
                        <a:t>Ovaleap</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follitropin alfa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Anovulation (IVF)</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27 Sep 2013</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Teva</a:t>
                      </a:r>
                      <a:r>
                        <a:rPr lang="en-US" sz="850" b="0" dirty="0">
                          <a:solidFill>
                            <a:schemeClr val="bg2"/>
                          </a:solidFill>
                          <a:effectLst/>
                          <a:latin typeface="inherit"/>
                        </a:rPr>
                        <a:t> </a:t>
                      </a:r>
                      <a:r>
                        <a:rPr lang="en-US" sz="850" b="0" dirty="0" err="1">
                          <a:solidFill>
                            <a:schemeClr val="bg2"/>
                          </a:solidFill>
                          <a:effectLst/>
                          <a:latin typeface="inherit"/>
                        </a:rPr>
                        <a:t>Pharma</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850" b="0" dirty="0" err="1">
                          <a:solidFill>
                            <a:schemeClr val="bg2"/>
                          </a:solidFill>
                          <a:effectLst/>
                          <a:latin typeface="inherit"/>
                        </a:rPr>
                        <a:t>Ratiograstim</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filgrastim</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Cancer</a:t>
                      </a:r>
                      <a:br>
                        <a:rPr lang="en-US" sz="850" b="0">
                          <a:solidFill>
                            <a:schemeClr val="bg2"/>
                          </a:solidFill>
                          <a:effectLst/>
                          <a:latin typeface="inherit"/>
                        </a:rPr>
                      </a:br>
                      <a:r>
                        <a:rPr lang="en-US" sz="850" b="0">
                          <a:solidFill>
                            <a:schemeClr val="bg2"/>
                          </a:solidFill>
                          <a:effectLst/>
                          <a:latin typeface="inherit"/>
                        </a:rPr>
                        <a:t>Haematopoietic stem cell transplantation</a:t>
                      </a:r>
                      <a:br>
                        <a:rPr lang="en-US" sz="850" b="0">
                          <a:solidFill>
                            <a:schemeClr val="bg2"/>
                          </a:solidFill>
                          <a:effectLst/>
                          <a:latin typeface="inherit"/>
                        </a:rPr>
                      </a:br>
                      <a:r>
                        <a:rPr lang="en-US" sz="850" b="0">
                          <a:solidFill>
                            <a:schemeClr val="bg2"/>
                          </a:solidFill>
                          <a:effectLst/>
                          <a:latin typeface="inherit"/>
                        </a:rPr>
                        <a:t>Neutropenia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15 Sep 2008</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Ratiopharm</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460964">
                <a:tc>
                  <a:txBody>
                    <a:bodyPr/>
                    <a:lstStyle/>
                    <a:p>
                      <a:pPr algn="l" fontAlgn="base"/>
                      <a:r>
                        <a:rPr lang="en-US" sz="850" b="0" dirty="0" err="1">
                          <a:solidFill>
                            <a:schemeClr val="bg2"/>
                          </a:solidFill>
                          <a:effectLst/>
                          <a:latin typeface="inherit"/>
                        </a:rPr>
                        <a:t>Remsima</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infliximab</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Ankylosing spondylitis</a:t>
                      </a:r>
                      <a:br>
                        <a:rPr lang="en-US" sz="850" b="0">
                          <a:solidFill>
                            <a:schemeClr val="bg2"/>
                          </a:solidFill>
                          <a:effectLst/>
                          <a:latin typeface="inherit"/>
                        </a:rPr>
                      </a:br>
                      <a:r>
                        <a:rPr lang="en-US" sz="850" b="0">
                          <a:solidFill>
                            <a:schemeClr val="bg2"/>
                          </a:solidFill>
                          <a:effectLst/>
                          <a:latin typeface="inherit"/>
                        </a:rPr>
                        <a:t>Crohn’s disease</a:t>
                      </a:r>
                      <a:br>
                        <a:rPr lang="en-US" sz="850" b="0">
                          <a:solidFill>
                            <a:schemeClr val="bg2"/>
                          </a:solidFill>
                          <a:effectLst/>
                          <a:latin typeface="inherit"/>
                        </a:rPr>
                      </a:br>
                      <a:r>
                        <a:rPr lang="en-US" sz="850" b="0">
                          <a:solidFill>
                            <a:schemeClr val="bg2"/>
                          </a:solidFill>
                          <a:effectLst/>
                          <a:latin typeface="inherit"/>
                        </a:rPr>
                        <a:t>Psoriatic arthritis</a:t>
                      </a:r>
                      <a:br>
                        <a:rPr lang="en-US" sz="850" b="0">
                          <a:solidFill>
                            <a:schemeClr val="bg2"/>
                          </a:solidFill>
                          <a:effectLst/>
                          <a:latin typeface="inherit"/>
                        </a:rPr>
                      </a:br>
                      <a:r>
                        <a:rPr lang="en-US" sz="850" b="0">
                          <a:solidFill>
                            <a:schemeClr val="bg2"/>
                          </a:solidFill>
                          <a:effectLst/>
                          <a:latin typeface="inherit"/>
                        </a:rPr>
                        <a:t>Psoriasis</a:t>
                      </a:r>
                      <a:br>
                        <a:rPr lang="en-US" sz="850" b="0">
                          <a:solidFill>
                            <a:schemeClr val="bg2"/>
                          </a:solidFill>
                          <a:effectLst/>
                          <a:latin typeface="inherit"/>
                        </a:rPr>
                      </a:br>
                      <a:r>
                        <a:rPr lang="en-US" sz="850" b="0">
                          <a:solidFill>
                            <a:schemeClr val="bg2"/>
                          </a:solidFill>
                          <a:effectLst/>
                          <a:latin typeface="inherit"/>
                        </a:rPr>
                        <a:t>Rheumatoid arthritis</a:t>
                      </a:r>
                      <a:br>
                        <a:rPr lang="en-US" sz="850" b="0">
                          <a:solidFill>
                            <a:schemeClr val="bg2"/>
                          </a:solidFill>
                          <a:effectLst/>
                          <a:latin typeface="inherit"/>
                        </a:rPr>
                      </a:br>
                      <a:r>
                        <a:rPr lang="en-US" sz="850" b="0">
                          <a:solidFill>
                            <a:schemeClr val="bg2"/>
                          </a:solidFill>
                          <a:effectLst/>
                          <a:latin typeface="inherit"/>
                        </a:rPr>
                        <a:t>Ulcerative colitis</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10 Sep 2013</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Celltrion</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308805">
                <a:tc>
                  <a:txBody>
                    <a:bodyPr/>
                    <a:lstStyle/>
                    <a:p>
                      <a:pPr algn="l" fontAlgn="base"/>
                      <a:r>
                        <a:rPr lang="en-US" sz="850" b="0" dirty="0" err="1">
                          <a:solidFill>
                            <a:schemeClr val="bg2"/>
                          </a:solidFill>
                          <a:effectLst/>
                          <a:latin typeface="inherit"/>
                        </a:rPr>
                        <a:t>Retacrit</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epoetin zeta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Anaemia</a:t>
                      </a:r>
                      <a:r>
                        <a:rPr lang="en-US" sz="850" b="0" dirty="0">
                          <a:solidFill>
                            <a:schemeClr val="bg2"/>
                          </a:solidFill>
                          <a:effectLst/>
                          <a:latin typeface="inherit"/>
                        </a:rPr>
                        <a:t/>
                      </a:r>
                      <a:br>
                        <a:rPr lang="en-US" sz="850" b="0" dirty="0">
                          <a:solidFill>
                            <a:schemeClr val="bg2"/>
                          </a:solidFill>
                          <a:effectLst/>
                          <a:latin typeface="inherit"/>
                        </a:rPr>
                      </a:br>
                      <a:r>
                        <a:rPr lang="en-US" sz="850" b="0" dirty="0">
                          <a:solidFill>
                            <a:schemeClr val="bg2"/>
                          </a:solidFill>
                          <a:effectLst/>
                          <a:latin typeface="inherit"/>
                        </a:rPr>
                        <a:t>Autologous blood transfusion</a:t>
                      </a:r>
                      <a:br>
                        <a:rPr lang="en-US" sz="850" b="0" dirty="0">
                          <a:solidFill>
                            <a:schemeClr val="bg2"/>
                          </a:solidFill>
                          <a:effectLst/>
                          <a:latin typeface="inherit"/>
                        </a:rPr>
                      </a:br>
                      <a:r>
                        <a:rPr lang="en-US" sz="850" b="0" dirty="0">
                          <a:solidFill>
                            <a:schemeClr val="bg2"/>
                          </a:solidFill>
                          <a:effectLst/>
                          <a:latin typeface="inherit"/>
                        </a:rPr>
                        <a:t>Cancer</a:t>
                      </a:r>
                      <a:br>
                        <a:rPr lang="en-US" sz="850" b="0" dirty="0">
                          <a:solidFill>
                            <a:schemeClr val="bg2"/>
                          </a:solidFill>
                          <a:effectLst/>
                          <a:latin typeface="inherit"/>
                        </a:rPr>
                      </a:br>
                      <a:r>
                        <a:rPr lang="en-US" sz="850" b="0" dirty="0">
                          <a:solidFill>
                            <a:schemeClr val="bg2"/>
                          </a:solidFill>
                          <a:effectLst/>
                          <a:latin typeface="inherit"/>
                        </a:rPr>
                        <a:t>Chronic kidney failure</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18 Dec 2007</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Hospira</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308805">
                <a:tc>
                  <a:txBody>
                    <a:bodyPr/>
                    <a:lstStyle/>
                    <a:p>
                      <a:pPr algn="l" fontAlgn="base"/>
                      <a:r>
                        <a:rPr lang="en-US" sz="850" b="0" dirty="0" err="1">
                          <a:solidFill>
                            <a:schemeClr val="bg2"/>
                          </a:solidFill>
                          <a:effectLst/>
                          <a:latin typeface="inherit"/>
                        </a:rPr>
                        <a:t>Silapo</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epoetin zeta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Anaemia</a:t>
                      </a:r>
                      <a:br>
                        <a:rPr lang="en-US" sz="850" b="0">
                          <a:solidFill>
                            <a:schemeClr val="bg2"/>
                          </a:solidFill>
                          <a:effectLst/>
                          <a:latin typeface="inherit"/>
                        </a:rPr>
                      </a:br>
                      <a:r>
                        <a:rPr lang="en-US" sz="850" b="0">
                          <a:solidFill>
                            <a:schemeClr val="bg2"/>
                          </a:solidFill>
                          <a:effectLst/>
                          <a:latin typeface="inherit"/>
                        </a:rPr>
                        <a:t>Autologous blood transfusion</a:t>
                      </a:r>
                      <a:br>
                        <a:rPr lang="en-US" sz="850" b="0">
                          <a:solidFill>
                            <a:schemeClr val="bg2"/>
                          </a:solidFill>
                          <a:effectLst/>
                          <a:latin typeface="inherit"/>
                        </a:rPr>
                      </a:br>
                      <a:r>
                        <a:rPr lang="en-US" sz="850" b="0">
                          <a:solidFill>
                            <a:schemeClr val="bg2"/>
                          </a:solidFill>
                          <a:effectLst/>
                          <a:latin typeface="inherit"/>
                        </a:rPr>
                        <a:t>Cancer</a:t>
                      </a:r>
                      <a:br>
                        <a:rPr lang="en-US" sz="850" b="0">
                          <a:solidFill>
                            <a:schemeClr val="bg2"/>
                          </a:solidFill>
                          <a:effectLst/>
                          <a:latin typeface="inherit"/>
                        </a:rPr>
                      </a:br>
                      <a:r>
                        <a:rPr lang="en-US" sz="850" b="0">
                          <a:solidFill>
                            <a:schemeClr val="bg2"/>
                          </a:solidFill>
                          <a:effectLst/>
                          <a:latin typeface="inherit"/>
                        </a:rPr>
                        <a:t>Chronic kidney failure</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18 Dec 2007</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STADA R &amp; D</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850" b="0" dirty="0" err="1">
                          <a:solidFill>
                            <a:schemeClr val="bg2"/>
                          </a:solidFill>
                          <a:effectLst/>
                          <a:latin typeface="inherit"/>
                        </a:rPr>
                        <a:t>Tevagrastim</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filgrastim</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Cancer</a:t>
                      </a:r>
                      <a:br>
                        <a:rPr lang="en-US" sz="850" b="0">
                          <a:solidFill>
                            <a:schemeClr val="bg2"/>
                          </a:solidFill>
                          <a:effectLst/>
                          <a:latin typeface="inherit"/>
                        </a:rPr>
                      </a:br>
                      <a:r>
                        <a:rPr lang="en-US" sz="850" b="0">
                          <a:solidFill>
                            <a:schemeClr val="bg2"/>
                          </a:solidFill>
                          <a:effectLst/>
                          <a:latin typeface="inherit"/>
                        </a:rPr>
                        <a:t>Haematopoietic stem cell transplantation</a:t>
                      </a:r>
                      <a:br>
                        <a:rPr lang="en-US" sz="850" b="0">
                          <a:solidFill>
                            <a:schemeClr val="bg2"/>
                          </a:solidFill>
                          <a:effectLst/>
                          <a:latin typeface="inherit"/>
                        </a:rPr>
                      </a:br>
                      <a:r>
                        <a:rPr lang="en-US" sz="850" b="0">
                          <a:solidFill>
                            <a:schemeClr val="bg2"/>
                          </a:solidFill>
                          <a:effectLst/>
                          <a:latin typeface="inherit"/>
                        </a:rPr>
                        <a:t>Neutropenia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15 Sep 2008</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Teva</a:t>
                      </a:r>
                      <a:r>
                        <a:rPr lang="en-US" sz="850" b="0" dirty="0">
                          <a:solidFill>
                            <a:schemeClr val="bg2"/>
                          </a:solidFill>
                          <a:effectLst/>
                          <a:latin typeface="inherit"/>
                        </a:rPr>
                        <a:t> Generics</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850" b="0" dirty="0" err="1">
                          <a:solidFill>
                            <a:schemeClr val="bg2"/>
                          </a:solidFill>
                          <a:effectLst/>
                          <a:latin typeface="inherit"/>
                        </a:rPr>
                        <a:t>Valtropin</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somatropin</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Pituitary dwarfism</a:t>
                      </a:r>
                      <a:br>
                        <a:rPr lang="en-US" sz="850" b="0">
                          <a:solidFill>
                            <a:schemeClr val="bg2"/>
                          </a:solidFill>
                          <a:effectLst/>
                          <a:latin typeface="inherit"/>
                        </a:rPr>
                      </a:br>
                      <a:r>
                        <a:rPr lang="en-US" sz="850" b="0">
                          <a:solidFill>
                            <a:schemeClr val="bg2"/>
                          </a:solidFill>
                          <a:effectLst/>
                          <a:latin typeface="inherit"/>
                        </a:rPr>
                        <a:t>Turner syndrome</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a:solidFill>
                            <a:schemeClr val="bg2"/>
                          </a:solidFill>
                          <a:effectLst/>
                          <a:latin typeface="inherit"/>
                        </a:rPr>
                        <a:t>24 Apr 2006</a:t>
                      </a:r>
                      <a:br>
                        <a:rPr lang="en-US" sz="850" b="0">
                          <a:solidFill>
                            <a:schemeClr val="bg2"/>
                          </a:solidFill>
                          <a:effectLst/>
                          <a:latin typeface="inherit"/>
                        </a:rPr>
                      </a:br>
                      <a:r>
                        <a:rPr lang="en-US" sz="850" b="0">
                          <a:solidFill>
                            <a:schemeClr val="bg2"/>
                          </a:solidFill>
                          <a:effectLst/>
                          <a:latin typeface="inherit"/>
                        </a:rPr>
                        <a:t>Withdrawn on 10 May 2012 </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BioPartners</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32726">
                <a:tc>
                  <a:txBody>
                    <a:bodyPr/>
                    <a:lstStyle/>
                    <a:p>
                      <a:pPr algn="l" fontAlgn="base"/>
                      <a:r>
                        <a:rPr lang="en-US" sz="850" b="0" dirty="0" err="1">
                          <a:solidFill>
                            <a:schemeClr val="bg2"/>
                          </a:solidFill>
                          <a:effectLst/>
                          <a:latin typeface="inherit"/>
                        </a:rPr>
                        <a:t>Zarzio</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err="1">
                          <a:solidFill>
                            <a:schemeClr val="bg2"/>
                          </a:solidFill>
                          <a:effectLst/>
                          <a:latin typeface="inherit"/>
                        </a:rPr>
                        <a:t>filgrastim</a:t>
                      </a:r>
                      <a:endParaRPr lang="en-US" sz="850" b="0" dirty="0">
                        <a:solidFill>
                          <a:schemeClr val="bg2"/>
                        </a:solidFill>
                        <a:effectLst/>
                        <a:latin typeface="inherit"/>
                      </a:endParaRP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Cancer</a:t>
                      </a:r>
                      <a:br>
                        <a:rPr lang="en-US" sz="850" b="0" dirty="0">
                          <a:solidFill>
                            <a:schemeClr val="bg2"/>
                          </a:solidFill>
                          <a:effectLst/>
                          <a:latin typeface="inherit"/>
                        </a:rPr>
                      </a:br>
                      <a:r>
                        <a:rPr lang="en-US" sz="850" b="0" dirty="0" err="1">
                          <a:solidFill>
                            <a:schemeClr val="bg2"/>
                          </a:solidFill>
                          <a:effectLst/>
                          <a:latin typeface="inherit"/>
                        </a:rPr>
                        <a:t>Haematopoietic</a:t>
                      </a:r>
                      <a:r>
                        <a:rPr lang="en-US" sz="850" b="0" dirty="0">
                          <a:solidFill>
                            <a:schemeClr val="bg2"/>
                          </a:solidFill>
                          <a:effectLst/>
                          <a:latin typeface="inherit"/>
                        </a:rPr>
                        <a:t> stem cell transplantation</a:t>
                      </a:r>
                      <a:br>
                        <a:rPr lang="en-US" sz="850" b="0" dirty="0">
                          <a:solidFill>
                            <a:schemeClr val="bg2"/>
                          </a:solidFill>
                          <a:effectLst/>
                          <a:latin typeface="inherit"/>
                        </a:rPr>
                      </a:br>
                      <a:r>
                        <a:rPr lang="en-US" sz="850" b="0" dirty="0">
                          <a:solidFill>
                            <a:schemeClr val="bg2"/>
                          </a:solidFill>
                          <a:effectLst/>
                          <a:latin typeface="inherit"/>
                        </a:rPr>
                        <a:t>Neutropenia</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6 Feb 2009</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850" b="0" dirty="0">
                          <a:solidFill>
                            <a:schemeClr val="bg2"/>
                          </a:solidFill>
                          <a:effectLst/>
                          <a:latin typeface="inherit"/>
                        </a:rPr>
                        <a:t>Sandoz</a:t>
                      </a:r>
                    </a:p>
                  </a:txBody>
                  <a:tcPr marL="7492" marR="7492" marT="4495" marB="4495">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bl>
          </a:graphicData>
        </a:graphic>
      </p:graphicFrame>
      <p:sp>
        <p:nvSpPr>
          <p:cNvPr id="6" name="Title 1"/>
          <p:cNvSpPr>
            <a:spLocks noGrp="1"/>
          </p:cNvSpPr>
          <p:nvPr>
            <p:ph type="title"/>
          </p:nvPr>
        </p:nvSpPr>
        <p:spPr>
          <a:xfrm>
            <a:off x="2209800" y="152400"/>
            <a:ext cx="6781800" cy="1066800"/>
          </a:xfrm>
        </p:spPr>
        <p:txBody>
          <a:bodyPr/>
          <a:lstStyle/>
          <a:p>
            <a:r>
              <a:rPr lang="en-US" sz="4000" dirty="0" err="1" smtClean="0"/>
              <a:t>Biosimilar</a:t>
            </a:r>
            <a:r>
              <a:rPr lang="en-US" sz="4000" dirty="0" smtClean="0"/>
              <a:t> approvals in Europe</a:t>
            </a:r>
            <a:endParaRPr lang="en-US" sz="4000" dirty="0"/>
          </a:p>
        </p:txBody>
      </p:sp>
    </p:spTree>
    <p:extLst>
      <p:ext uri="{BB962C8B-B14F-4D97-AF65-F5344CB8AC3E}">
        <p14:creationId xmlns:p14="http://schemas.microsoft.com/office/powerpoint/2010/main" val="37792930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Biosimilar</a:t>
            </a:r>
            <a:r>
              <a:rPr lang="en-US" dirty="0" smtClean="0"/>
              <a:t> approvals in US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72213832"/>
              </p:ext>
            </p:extLst>
          </p:nvPr>
        </p:nvGraphicFramePr>
        <p:xfrm>
          <a:off x="76200" y="1600200"/>
          <a:ext cx="8839199" cy="1456462"/>
        </p:xfrm>
        <a:graphic>
          <a:graphicData uri="http://schemas.openxmlformats.org/drawingml/2006/table">
            <a:tbl>
              <a:tblPr/>
              <a:tblGrid>
                <a:gridCol w="2984664"/>
                <a:gridCol w="2410691"/>
                <a:gridCol w="1498907"/>
                <a:gridCol w="1944937"/>
              </a:tblGrid>
              <a:tr h="343622">
                <a:tc>
                  <a:txBody>
                    <a:bodyPr/>
                    <a:lstStyle/>
                    <a:p>
                      <a:pPr algn="l" fontAlgn="base"/>
                      <a:r>
                        <a:rPr lang="en-US" sz="1000" b="1" dirty="0">
                          <a:solidFill>
                            <a:schemeClr val="bg2"/>
                          </a:solidFill>
                          <a:effectLst/>
                          <a:latin typeface="inherit"/>
                        </a:rPr>
                        <a:t>Product name</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1">
                          <a:solidFill>
                            <a:schemeClr val="bg2"/>
                          </a:solidFill>
                          <a:effectLst/>
                          <a:latin typeface="inherit"/>
                        </a:rPr>
                        <a:t>Active substance</a:t>
                      </a:r>
                      <a:endParaRPr lang="en-US" sz="1000" b="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1" dirty="0">
                          <a:solidFill>
                            <a:schemeClr val="bg2"/>
                          </a:solidFill>
                          <a:effectLst/>
                          <a:latin typeface="inherit"/>
                        </a:rPr>
                        <a:t>Authorization date</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1" dirty="0">
                          <a:solidFill>
                            <a:schemeClr val="bg2"/>
                          </a:solidFill>
                          <a:effectLst/>
                          <a:latin typeface="inherit"/>
                        </a:rPr>
                        <a:t>Manufacturer</a:t>
                      </a:r>
                      <a:r>
                        <a:rPr lang="en-US" sz="1000" b="1" dirty="0" smtClean="0">
                          <a:solidFill>
                            <a:schemeClr val="bg2"/>
                          </a:solidFill>
                          <a:effectLst/>
                          <a:latin typeface="inherit"/>
                        </a:rPr>
                        <a:t>/</a:t>
                      </a:r>
                    </a:p>
                    <a:p>
                      <a:pPr algn="l" fontAlgn="base"/>
                      <a:r>
                        <a:rPr lang="en-US" sz="1000" b="1" dirty="0" smtClean="0">
                          <a:solidFill>
                            <a:schemeClr val="bg2"/>
                          </a:solidFill>
                          <a:effectLst/>
                          <a:latin typeface="inherit"/>
                        </a:rPr>
                        <a:t>Company </a:t>
                      </a:r>
                      <a:r>
                        <a:rPr lang="en-US" sz="1000" b="1" dirty="0">
                          <a:solidFill>
                            <a:schemeClr val="bg2"/>
                          </a:solidFill>
                          <a:effectLst/>
                          <a:latin typeface="inherit"/>
                        </a:rPr>
                        <a:t>name</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65978">
                <a:tc>
                  <a:txBody>
                    <a:bodyPr/>
                    <a:lstStyle/>
                    <a:p>
                      <a:pPr algn="l" fontAlgn="base"/>
                      <a:r>
                        <a:rPr lang="en-US" sz="1000" b="0" dirty="0" err="1" smtClean="0">
                          <a:solidFill>
                            <a:schemeClr val="bg2"/>
                          </a:solidFill>
                          <a:effectLst/>
                          <a:latin typeface="inherit"/>
                        </a:rPr>
                        <a:t>Zarxio</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0" dirty="0" err="1" smtClean="0">
                          <a:solidFill>
                            <a:schemeClr val="bg2"/>
                          </a:solidFill>
                          <a:effectLst/>
                          <a:latin typeface="inherit"/>
                        </a:rPr>
                        <a:t>Filgrastim</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0" dirty="0" smtClean="0">
                          <a:solidFill>
                            <a:schemeClr val="bg2"/>
                          </a:solidFill>
                          <a:effectLst/>
                          <a:latin typeface="inherit"/>
                        </a:rPr>
                        <a:t>6 March 2015</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0" dirty="0" smtClean="0">
                          <a:solidFill>
                            <a:schemeClr val="bg2"/>
                          </a:solidFill>
                          <a:effectLst/>
                          <a:latin typeface="inherit"/>
                        </a:rPr>
                        <a:t>Sandoz</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65978">
                <a:tc>
                  <a:txBody>
                    <a:bodyPr/>
                    <a:lstStyle/>
                    <a:p>
                      <a:pPr algn="l" fontAlgn="base"/>
                      <a:r>
                        <a:rPr lang="en-US" sz="1000" b="0" dirty="0" err="1" smtClean="0">
                          <a:solidFill>
                            <a:schemeClr val="bg2"/>
                          </a:solidFill>
                          <a:effectLst/>
                          <a:latin typeface="inherit"/>
                        </a:rPr>
                        <a:t>Inflectra</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0" dirty="0" smtClean="0">
                          <a:solidFill>
                            <a:schemeClr val="bg2"/>
                          </a:solidFill>
                          <a:effectLst/>
                          <a:latin typeface="inherit"/>
                        </a:rPr>
                        <a:t>Infliximab</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0" dirty="0" smtClean="0">
                          <a:solidFill>
                            <a:schemeClr val="bg2"/>
                          </a:solidFill>
                          <a:effectLst/>
                          <a:latin typeface="inherit"/>
                        </a:rPr>
                        <a:t>5 April 2016</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0" dirty="0" smtClean="0">
                          <a:solidFill>
                            <a:schemeClr val="bg2"/>
                          </a:solidFill>
                          <a:effectLst/>
                          <a:latin typeface="inherit"/>
                        </a:rPr>
                        <a:t>Pfizer</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65978">
                <a:tc>
                  <a:txBody>
                    <a:bodyPr/>
                    <a:lstStyle/>
                    <a:p>
                      <a:pPr algn="l" fontAlgn="base"/>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r h="265978">
                <a:tc>
                  <a:txBody>
                    <a:bodyPr/>
                    <a:lstStyle/>
                    <a:p>
                      <a:pPr algn="l" fontAlgn="base"/>
                      <a:r>
                        <a:rPr lang="en-US" sz="1000" b="0" dirty="0" smtClean="0">
                          <a:solidFill>
                            <a:schemeClr val="bg2"/>
                          </a:solidFill>
                          <a:effectLst/>
                          <a:latin typeface="inherit"/>
                        </a:rPr>
                        <a:t>**ABP 501</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0" dirty="0" err="1" smtClean="0">
                          <a:solidFill>
                            <a:schemeClr val="bg2"/>
                          </a:solidFill>
                          <a:effectLst/>
                          <a:latin typeface="inherit"/>
                        </a:rPr>
                        <a:t>Adalimumab</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0" dirty="0" smtClean="0">
                          <a:solidFill>
                            <a:schemeClr val="bg2"/>
                          </a:solidFill>
                          <a:effectLst/>
                          <a:latin typeface="inherit"/>
                        </a:rPr>
                        <a:t>** To be reviewed 12 July 2016</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c>
                  <a:txBody>
                    <a:bodyPr/>
                    <a:lstStyle/>
                    <a:p>
                      <a:pPr algn="l" fontAlgn="base"/>
                      <a:r>
                        <a:rPr lang="en-US" sz="1000" b="0" dirty="0" smtClean="0">
                          <a:solidFill>
                            <a:schemeClr val="bg2"/>
                          </a:solidFill>
                          <a:effectLst/>
                          <a:latin typeface="inherit"/>
                        </a:rPr>
                        <a:t>Amgen</a:t>
                      </a:r>
                      <a:endParaRPr lang="en-US" sz="1000" b="0" dirty="0">
                        <a:solidFill>
                          <a:schemeClr val="bg2"/>
                        </a:solidFill>
                        <a:effectLst/>
                        <a:latin typeface="inherit"/>
                      </a:endParaRPr>
                    </a:p>
                  </a:txBody>
                  <a:tcPr marL="8422" marR="8422" marT="5053" marB="5053">
                    <a:lnL w="7620" cap="flat" cmpd="sng" algn="ctr">
                      <a:solidFill>
                        <a:srgbClr val="E0DFE3"/>
                      </a:solidFill>
                      <a:prstDash val="solid"/>
                      <a:round/>
                      <a:headEnd type="none" w="med" len="med"/>
                      <a:tailEnd type="none" w="med" len="med"/>
                    </a:lnL>
                    <a:lnR w="7620" cap="flat" cmpd="sng" algn="ctr">
                      <a:solidFill>
                        <a:srgbClr val="E0DFE3"/>
                      </a:solidFill>
                      <a:prstDash val="solid"/>
                      <a:round/>
                      <a:headEnd type="none" w="med" len="med"/>
                      <a:tailEnd type="none" w="med" len="med"/>
                    </a:lnR>
                    <a:lnT w="7620" cap="flat" cmpd="sng" algn="ctr">
                      <a:solidFill>
                        <a:srgbClr val="E0DFE3"/>
                      </a:solidFill>
                      <a:prstDash val="solid"/>
                      <a:round/>
                      <a:headEnd type="none" w="med" len="med"/>
                      <a:tailEnd type="none" w="med" len="med"/>
                    </a:lnT>
                    <a:lnB w="7620" cap="flat" cmpd="sng" algn="ctr">
                      <a:solidFill>
                        <a:srgbClr val="E0DFE3"/>
                      </a:solidFill>
                      <a:prstDash val="solid"/>
                      <a:round/>
                      <a:headEnd type="none" w="med" len="med"/>
                      <a:tailEnd type="none" w="med" len="med"/>
                    </a:lnB>
                    <a:solidFill>
                      <a:srgbClr val="FFFFFF"/>
                    </a:solidFill>
                  </a:tcPr>
                </a:tc>
              </a:tr>
            </a:tbl>
          </a:graphicData>
        </a:graphic>
      </p:graphicFrame>
      <p:sp>
        <p:nvSpPr>
          <p:cNvPr id="5" name="TextBox 4"/>
          <p:cNvSpPr txBox="1"/>
          <p:nvPr/>
        </p:nvSpPr>
        <p:spPr>
          <a:xfrm>
            <a:off x="533400" y="3352800"/>
            <a:ext cx="8229600" cy="2677656"/>
          </a:xfrm>
          <a:prstGeom prst="rect">
            <a:avLst/>
          </a:prstGeom>
          <a:noFill/>
        </p:spPr>
        <p:txBody>
          <a:bodyPr wrap="square" rtlCol="0">
            <a:spAutoFit/>
          </a:bodyPr>
          <a:lstStyle/>
          <a:p>
            <a:r>
              <a:rPr lang="en-US" dirty="0" smtClean="0">
                <a:solidFill>
                  <a:schemeClr val="bg2"/>
                </a:solidFill>
                <a:latin typeface="+mj-lt"/>
              </a:rPr>
              <a:t>Applications currently pending for:</a:t>
            </a:r>
          </a:p>
          <a:p>
            <a:pPr marL="800100" lvl="1" indent="-342900">
              <a:buFont typeface="Arial" panose="020B0604020202020204" pitchFamily="34" charset="0"/>
              <a:buChar char="•"/>
            </a:pPr>
            <a:r>
              <a:rPr lang="en-US" dirty="0" smtClean="0">
                <a:solidFill>
                  <a:schemeClr val="bg2"/>
                </a:solidFill>
                <a:latin typeface="+mj-lt"/>
              </a:rPr>
              <a:t>infliximab</a:t>
            </a:r>
          </a:p>
          <a:p>
            <a:pPr marL="800100" lvl="1" indent="-342900">
              <a:buFont typeface="Arial" panose="020B0604020202020204" pitchFamily="34" charset="0"/>
              <a:buChar char="•"/>
            </a:pPr>
            <a:r>
              <a:rPr lang="en-US" dirty="0" err="1" smtClean="0">
                <a:solidFill>
                  <a:schemeClr val="bg2"/>
                </a:solidFill>
                <a:latin typeface="+mj-lt"/>
              </a:rPr>
              <a:t>filgrastim</a:t>
            </a:r>
            <a:endParaRPr lang="en-US" dirty="0">
              <a:solidFill>
                <a:schemeClr val="bg2"/>
              </a:solidFill>
              <a:latin typeface="+mj-lt"/>
            </a:endParaRPr>
          </a:p>
          <a:p>
            <a:pPr marL="800100" lvl="1" indent="-342900">
              <a:buFont typeface="Arial" panose="020B0604020202020204" pitchFamily="34" charset="0"/>
              <a:buChar char="•"/>
            </a:pPr>
            <a:r>
              <a:rPr lang="en-US" dirty="0" err="1" smtClean="0">
                <a:solidFill>
                  <a:schemeClr val="bg2"/>
                </a:solidFill>
                <a:latin typeface="+mj-lt"/>
              </a:rPr>
              <a:t>pegfilgrastim</a:t>
            </a:r>
            <a:endParaRPr lang="en-US" dirty="0">
              <a:solidFill>
                <a:schemeClr val="bg2"/>
              </a:solidFill>
              <a:latin typeface="+mj-lt"/>
            </a:endParaRPr>
          </a:p>
          <a:p>
            <a:pPr marL="800100" lvl="1" indent="-342900">
              <a:buFont typeface="Arial" panose="020B0604020202020204" pitchFamily="34" charset="0"/>
              <a:buChar char="•"/>
            </a:pPr>
            <a:r>
              <a:rPr lang="en-US" dirty="0" err="1" smtClean="0">
                <a:solidFill>
                  <a:schemeClr val="bg2"/>
                </a:solidFill>
                <a:latin typeface="+mj-lt"/>
              </a:rPr>
              <a:t>epoetin</a:t>
            </a:r>
            <a:r>
              <a:rPr lang="en-US" dirty="0" smtClean="0">
                <a:solidFill>
                  <a:schemeClr val="bg2"/>
                </a:solidFill>
                <a:latin typeface="+mj-lt"/>
              </a:rPr>
              <a:t> </a:t>
            </a:r>
            <a:r>
              <a:rPr lang="en-US" dirty="0" err="1" smtClean="0">
                <a:solidFill>
                  <a:schemeClr val="bg2"/>
                </a:solidFill>
                <a:latin typeface="+mj-lt"/>
              </a:rPr>
              <a:t>alfa</a:t>
            </a:r>
            <a:endParaRPr lang="en-US" dirty="0" smtClean="0">
              <a:solidFill>
                <a:schemeClr val="bg2"/>
              </a:solidFill>
              <a:latin typeface="+mj-lt"/>
            </a:endParaRPr>
          </a:p>
          <a:p>
            <a:pPr marL="800100" lvl="1" indent="-342900">
              <a:buFont typeface="Arial" panose="020B0604020202020204" pitchFamily="34" charset="0"/>
              <a:buChar char="•"/>
            </a:pPr>
            <a:r>
              <a:rPr lang="en-US" dirty="0" err="1" smtClean="0">
                <a:solidFill>
                  <a:schemeClr val="bg2"/>
                </a:solidFill>
                <a:latin typeface="+mj-lt"/>
              </a:rPr>
              <a:t>adalimumab</a:t>
            </a:r>
            <a:endParaRPr lang="en-US" dirty="0" smtClean="0">
              <a:solidFill>
                <a:schemeClr val="bg2"/>
              </a:solidFill>
              <a:latin typeface="+mj-lt"/>
            </a:endParaRPr>
          </a:p>
          <a:p>
            <a:pPr marL="800100" lvl="1" indent="-342900">
              <a:buFont typeface="Arial" panose="020B0604020202020204" pitchFamily="34" charset="0"/>
              <a:buChar char="•"/>
            </a:pPr>
            <a:r>
              <a:rPr lang="en-US" dirty="0" err="1" smtClean="0">
                <a:solidFill>
                  <a:schemeClr val="bg2"/>
                </a:solidFill>
                <a:latin typeface="+mj-lt"/>
              </a:rPr>
              <a:t>etanercept</a:t>
            </a:r>
            <a:endParaRPr lang="en-US" dirty="0">
              <a:solidFill>
                <a:schemeClr val="bg2"/>
              </a:solidFill>
              <a:latin typeface="+mj-lt"/>
            </a:endParaRPr>
          </a:p>
        </p:txBody>
      </p:sp>
    </p:spTree>
    <p:extLst>
      <p:ext uri="{BB962C8B-B14F-4D97-AF65-F5344CB8AC3E}">
        <p14:creationId xmlns:p14="http://schemas.microsoft.com/office/powerpoint/2010/main" val="957098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457200"/>
            <a:ext cx="6781800" cy="1066800"/>
          </a:xfrm>
        </p:spPr>
        <p:txBody>
          <a:bodyPr/>
          <a:lstStyle/>
          <a:p>
            <a:r>
              <a:rPr lang="en-US" dirty="0" smtClean="0"/>
              <a:t>FDA Issues Final </a:t>
            </a:r>
            <a:r>
              <a:rPr lang="en-US" dirty="0" err="1" smtClean="0"/>
              <a:t>Biosimilars</a:t>
            </a:r>
            <a:r>
              <a:rPr lang="en-US" dirty="0" smtClean="0"/>
              <a:t> Guidelines</a:t>
            </a:r>
            <a:endParaRPr lang="en-US" dirty="0"/>
          </a:p>
        </p:txBody>
      </p:sp>
      <p:sp>
        <p:nvSpPr>
          <p:cNvPr id="3" name="Content Placeholder 2"/>
          <p:cNvSpPr>
            <a:spLocks noGrp="1"/>
          </p:cNvSpPr>
          <p:nvPr>
            <p:ph idx="1"/>
          </p:nvPr>
        </p:nvSpPr>
        <p:spPr/>
        <p:txBody>
          <a:bodyPr/>
          <a:lstStyle/>
          <a:p>
            <a:r>
              <a:rPr lang="en-US" sz="2400" dirty="0" smtClean="0"/>
              <a:t>On April 28, 2015 FDA issued 3 final guidance documents on </a:t>
            </a:r>
            <a:r>
              <a:rPr lang="en-US" sz="2400" dirty="0" err="1" smtClean="0"/>
              <a:t>biosimilarity</a:t>
            </a:r>
            <a:endParaRPr lang="en-US" sz="2400" dirty="0" smtClean="0"/>
          </a:p>
          <a:p>
            <a:pPr lvl="1"/>
            <a:r>
              <a:rPr lang="en-US" sz="2000" dirty="0"/>
              <a:t>Scientific Considerations in Demonstrating </a:t>
            </a:r>
            <a:r>
              <a:rPr lang="en-US" sz="2000" dirty="0" err="1"/>
              <a:t>Biosimilarity</a:t>
            </a:r>
            <a:r>
              <a:rPr lang="en-US" sz="2000" dirty="0"/>
              <a:t> to a Reference </a:t>
            </a:r>
            <a:r>
              <a:rPr lang="en-US" sz="2000" dirty="0" smtClean="0"/>
              <a:t>Product</a:t>
            </a:r>
            <a:endParaRPr lang="en-US" sz="2000" dirty="0"/>
          </a:p>
          <a:p>
            <a:pPr lvl="1"/>
            <a:r>
              <a:rPr lang="en-US" sz="2000" dirty="0" smtClean="0"/>
              <a:t>Quality </a:t>
            </a:r>
            <a:r>
              <a:rPr lang="en-US" sz="2000" dirty="0"/>
              <a:t>Considerations in Demonstrating </a:t>
            </a:r>
            <a:r>
              <a:rPr lang="en-US" sz="2000" dirty="0" err="1"/>
              <a:t>Biosimilarity</a:t>
            </a:r>
            <a:r>
              <a:rPr lang="en-US" sz="2000" dirty="0"/>
              <a:t> of a Therapeutic </a:t>
            </a:r>
            <a:r>
              <a:rPr lang="en-US" sz="2000" dirty="0" smtClean="0"/>
              <a:t>Protein</a:t>
            </a:r>
            <a:endParaRPr lang="en-US" sz="2000" dirty="0"/>
          </a:p>
          <a:p>
            <a:pPr lvl="1"/>
            <a:r>
              <a:rPr lang="en-US" sz="2000" dirty="0" smtClean="0"/>
              <a:t>Questions </a:t>
            </a:r>
            <a:r>
              <a:rPr lang="en-US" sz="2000" dirty="0"/>
              <a:t>and Answers Regarding Implementation of the Biologics Price Competition </a:t>
            </a:r>
            <a:r>
              <a:rPr lang="en-US" sz="2000" dirty="0" smtClean="0"/>
              <a:t>and Innovation </a:t>
            </a:r>
            <a:r>
              <a:rPr lang="en-US" sz="2000" dirty="0"/>
              <a:t>Act of </a:t>
            </a:r>
            <a:r>
              <a:rPr lang="en-US" sz="2000" dirty="0" smtClean="0"/>
              <a:t>2009</a:t>
            </a:r>
          </a:p>
          <a:p>
            <a:r>
              <a:rPr lang="en-US" sz="2400" dirty="0" smtClean="0"/>
              <a:t>Documents reiterate use of a totality of the evidence approach for review of applications for </a:t>
            </a:r>
            <a:r>
              <a:rPr lang="en-US" sz="2400" dirty="0" err="1" smtClean="0"/>
              <a:t>biosimilar</a:t>
            </a:r>
            <a:r>
              <a:rPr lang="en-US" sz="2400" dirty="0" smtClean="0"/>
              <a:t> products</a:t>
            </a:r>
          </a:p>
          <a:p>
            <a:r>
              <a:rPr lang="en-US" sz="2400" dirty="0" smtClean="0"/>
              <a:t>Encourages a stepwise approach to demonstrating </a:t>
            </a:r>
            <a:r>
              <a:rPr lang="en-US" sz="2400" dirty="0" err="1" smtClean="0"/>
              <a:t>biosimilarity</a:t>
            </a:r>
            <a:r>
              <a:rPr lang="en-US" sz="2400" dirty="0" smtClean="0"/>
              <a:t> – including comparison of proposed product with reference in terms of structure, function, animal toxicity, human PK/PD, clinical immunogenicity, and clinical safety/effectiveness – with only rare exceptions.</a:t>
            </a:r>
            <a:endParaRPr lang="en-US" sz="2400" dirty="0"/>
          </a:p>
        </p:txBody>
      </p:sp>
    </p:spTree>
    <p:extLst>
      <p:ext uri="{BB962C8B-B14F-4D97-AF65-F5344CB8AC3E}">
        <p14:creationId xmlns:p14="http://schemas.microsoft.com/office/powerpoint/2010/main" val="511136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Changes from draft version of </a:t>
            </a:r>
            <a:r>
              <a:rPr lang="en-US" dirty="0" err="1" smtClean="0"/>
              <a:t>guidances</a:t>
            </a:r>
            <a:endParaRPr lang="en-US" dirty="0" smtClean="0"/>
          </a:p>
          <a:p>
            <a:pPr lvl="1"/>
            <a:r>
              <a:rPr lang="en-US" dirty="0"/>
              <a:t>Most of </a:t>
            </a:r>
            <a:r>
              <a:rPr lang="en-US" dirty="0" smtClean="0"/>
              <a:t>discussion </a:t>
            </a:r>
            <a:r>
              <a:rPr lang="en-US" dirty="0"/>
              <a:t>of </a:t>
            </a:r>
            <a:r>
              <a:rPr lang="en-US" dirty="0" smtClean="0"/>
              <a:t>interchangeability </a:t>
            </a:r>
            <a:r>
              <a:rPr lang="en-US" dirty="0"/>
              <a:t>was removed </a:t>
            </a:r>
            <a:r>
              <a:rPr lang="en-US" dirty="0" smtClean="0"/>
              <a:t>- separate </a:t>
            </a:r>
            <a:r>
              <a:rPr lang="en-US" dirty="0"/>
              <a:t>guidance document that is forthcoming.</a:t>
            </a:r>
          </a:p>
          <a:p>
            <a:pPr lvl="1"/>
            <a:r>
              <a:rPr lang="en-US" dirty="0" smtClean="0"/>
              <a:t>Sponsor </a:t>
            </a:r>
            <a:r>
              <a:rPr lang="en-US" dirty="0"/>
              <a:t>will need to provide </a:t>
            </a:r>
            <a:r>
              <a:rPr lang="en-US" dirty="0" smtClean="0"/>
              <a:t>information to </a:t>
            </a:r>
            <a:r>
              <a:rPr lang="en-US" dirty="0"/>
              <a:t>demonstrate </a:t>
            </a:r>
            <a:r>
              <a:rPr lang="en-US" dirty="0" err="1"/>
              <a:t>biosimilarity</a:t>
            </a:r>
            <a:r>
              <a:rPr lang="en-US" dirty="0"/>
              <a:t> based on data directly comparing the proposed </a:t>
            </a:r>
            <a:r>
              <a:rPr lang="en-US" dirty="0" err="1" smtClean="0"/>
              <a:t>biosimilar</a:t>
            </a:r>
            <a:r>
              <a:rPr lang="en-US" dirty="0" smtClean="0"/>
              <a:t> product </a:t>
            </a:r>
            <a:r>
              <a:rPr lang="en-US" dirty="0"/>
              <a:t>to </a:t>
            </a:r>
            <a:r>
              <a:rPr lang="en-US" dirty="0" smtClean="0"/>
              <a:t>reference </a:t>
            </a:r>
            <a:r>
              <a:rPr lang="en-US" dirty="0"/>
              <a:t>product. </a:t>
            </a:r>
            <a:endParaRPr lang="en-US" dirty="0" smtClean="0"/>
          </a:p>
          <a:p>
            <a:pPr lvl="1"/>
            <a:r>
              <a:rPr lang="en-US" dirty="0" smtClean="0"/>
              <a:t>Elaborate </a:t>
            </a:r>
            <a:r>
              <a:rPr lang="en-US" dirty="0"/>
              <a:t>on the type of </a:t>
            </a:r>
            <a:r>
              <a:rPr lang="en-US" dirty="0" smtClean="0"/>
              <a:t>bridging data </a:t>
            </a:r>
            <a:r>
              <a:rPr lang="en-US" dirty="0"/>
              <a:t>needed when a </a:t>
            </a:r>
            <a:r>
              <a:rPr lang="en-US" dirty="0" err="1"/>
              <a:t>biosimilar</a:t>
            </a:r>
            <a:r>
              <a:rPr lang="en-US" dirty="0"/>
              <a:t> applicant seeks to use a non-US licensed comparator </a:t>
            </a:r>
            <a:r>
              <a:rPr lang="en-US" dirty="0" smtClean="0"/>
              <a:t>product to </a:t>
            </a:r>
            <a:r>
              <a:rPr lang="en-US" dirty="0"/>
              <a:t>support a demonstration of </a:t>
            </a:r>
            <a:r>
              <a:rPr lang="en-US" dirty="0" err="1"/>
              <a:t>biosimilarity</a:t>
            </a:r>
            <a:r>
              <a:rPr lang="en-US" dirty="0"/>
              <a:t>.</a:t>
            </a:r>
          </a:p>
          <a:p>
            <a:pPr lvl="1"/>
            <a:endParaRPr lang="en-US" dirty="0"/>
          </a:p>
        </p:txBody>
      </p:sp>
      <p:sp>
        <p:nvSpPr>
          <p:cNvPr id="4" name="Title 1"/>
          <p:cNvSpPr>
            <a:spLocks noGrp="1"/>
          </p:cNvSpPr>
          <p:nvPr>
            <p:ph type="title"/>
          </p:nvPr>
        </p:nvSpPr>
        <p:spPr/>
        <p:txBody>
          <a:bodyPr/>
          <a:lstStyle/>
          <a:p>
            <a:r>
              <a:rPr lang="en-US" dirty="0" smtClean="0"/>
              <a:t>FDA Issues Final </a:t>
            </a:r>
            <a:r>
              <a:rPr lang="en-US" dirty="0" err="1" smtClean="0"/>
              <a:t>Biosimilars</a:t>
            </a:r>
            <a:r>
              <a:rPr lang="en-US" dirty="0" smtClean="0"/>
              <a:t> Guidelines</a:t>
            </a:r>
            <a:endParaRPr lang="en-US" dirty="0"/>
          </a:p>
        </p:txBody>
      </p:sp>
    </p:spTree>
    <p:extLst>
      <p:ext uri="{BB962C8B-B14F-4D97-AF65-F5344CB8AC3E}">
        <p14:creationId xmlns:p14="http://schemas.microsoft.com/office/powerpoint/2010/main" val="3231598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0"/>
            <a:ext cx="8915400" cy="5181600"/>
          </a:xfrm>
        </p:spPr>
        <p:txBody>
          <a:bodyPr/>
          <a:lstStyle/>
          <a:p>
            <a:pPr lvl="1"/>
            <a:r>
              <a:rPr lang="en-US" sz="2400" dirty="0"/>
              <a:t>Changes from draft version of </a:t>
            </a:r>
            <a:r>
              <a:rPr lang="en-US" sz="2400" dirty="0" err="1" smtClean="0"/>
              <a:t>guidances</a:t>
            </a:r>
            <a:r>
              <a:rPr lang="en-US" sz="2400" dirty="0" smtClean="0"/>
              <a:t> cont’d:</a:t>
            </a:r>
            <a:endParaRPr lang="en-US" sz="2400" dirty="0"/>
          </a:p>
          <a:p>
            <a:pPr lvl="2"/>
            <a:r>
              <a:rPr lang="en-US" sz="2400" dirty="0" smtClean="0"/>
              <a:t>Specific </a:t>
            </a:r>
            <a:r>
              <a:rPr lang="en-US" sz="2400" dirty="0"/>
              <a:t>comments have been provided for </a:t>
            </a:r>
            <a:r>
              <a:rPr lang="en-US" sz="2400" dirty="0" err="1"/>
              <a:t>biosimilar</a:t>
            </a:r>
            <a:r>
              <a:rPr lang="en-US" sz="2400" dirty="0"/>
              <a:t> developers considering manufacturing/process changes after completing the initial analytical similarity assessment including a requirement to demonstrate comparability between the pre- and post-change proposed product.</a:t>
            </a:r>
          </a:p>
          <a:p>
            <a:pPr lvl="2"/>
            <a:r>
              <a:rPr lang="en-US" sz="2400" dirty="0" smtClean="0"/>
              <a:t>More </a:t>
            </a:r>
            <a:r>
              <a:rPr lang="en-US" sz="2400" dirty="0"/>
              <a:t>detailed comments regarding animal toxicity studies were added.</a:t>
            </a:r>
          </a:p>
          <a:p>
            <a:pPr lvl="2"/>
            <a:r>
              <a:rPr lang="en-US" sz="2400" dirty="0" smtClean="0"/>
              <a:t>Previous </a:t>
            </a:r>
            <a:r>
              <a:rPr lang="en-US" sz="2400" dirty="0"/>
              <a:t>Q and As relating to what constitutes the “publicly-available information” that should be included in a 351(k) application and whether an applicant can include a request for reference product exclusivity in its 351(a) application were deleted – an indication that the FDA is still considering its position on these points.</a:t>
            </a:r>
          </a:p>
        </p:txBody>
      </p:sp>
      <p:sp>
        <p:nvSpPr>
          <p:cNvPr id="4" name="Title 1"/>
          <p:cNvSpPr>
            <a:spLocks noGrp="1"/>
          </p:cNvSpPr>
          <p:nvPr>
            <p:ph type="title"/>
          </p:nvPr>
        </p:nvSpPr>
        <p:spPr/>
        <p:txBody>
          <a:bodyPr/>
          <a:lstStyle/>
          <a:p>
            <a:r>
              <a:rPr lang="en-US" dirty="0" smtClean="0"/>
              <a:t>FDA Issues Final </a:t>
            </a:r>
            <a:r>
              <a:rPr lang="en-US" dirty="0" err="1" smtClean="0"/>
              <a:t>Biosimilars</a:t>
            </a:r>
            <a:r>
              <a:rPr lang="en-US" dirty="0" smtClean="0"/>
              <a:t> Guidelines</a:t>
            </a:r>
            <a:endParaRPr lang="en-US" dirty="0"/>
          </a:p>
        </p:txBody>
      </p:sp>
    </p:spTree>
    <p:extLst>
      <p:ext uri="{BB962C8B-B14F-4D97-AF65-F5344CB8AC3E}">
        <p14:creationId xmlns:p14="http://schemas.microsoft.com/office/powerpoint/2010/main" val="23932544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coming in 2016?</a:t>
            </a:r>
            <a:endParaRPr lang="en-US" dirty="0"/>
          </a:p>
        </p:txBody>
      </p:sp>
      <p:sp>
        <p:nvSpPr>
          <p:cNvPr id="3" name="Content Placeholder 2"/>
          <p:cNvSpPr>
            <a:spLocks noGrp="1"/>
          </p:cNvSpPr>
          <p:nvPr>
            <p:ph idx="1"/>
          </p:nvPr>
        </p:nvSpPr>
        <p:spPr/>
        <p:txBody>
          <a:bodyPr/>
          <a:lstStyle/>
          <a:p>
            <a:r>
              <a:rPr lang="en-US" dirty="0"/>
              <a:t>Considerations in Demonstrating Interchangeability With a Reference Product </a:t>
            </a:r>
          </a:p>
          <a:p>
            <a:r>
              <a:rPr lang="en-US" dirty="0" smtClean="0"/>
              <a:t>Labeling </a:t>
            </a:r>
            <a:r>
              <a:rPr lang="en-US" dirty="0"/>
              <a:t>for </a:t>
            </a:r>
            <a:r>
              <a:rPr lang="en-US" dirty="0" err="1"/>
              <a:t>Biosimilar</a:t>
            </a:r>
            <a:r>
              <a:rPr lang="en-US" dirty="0"/>
              <a:t> Products </a:t>
            </a:r>
          </a:p>
          <a:p>
            <a:r>
              <a:rPr lang="en-US" dirty="0" smtClean="0"/>
              <a:t>Statistical </a:t>
            </a:r>
            <a:r>
              <a:rPr lang="en-US" dirty="0"/>
              <a:t>Approaches to Evaluation of Analytical Similarity Data to Support a Demonstration of </a:t>
            </a:r>
            <a:r>
              <a:rPr lang="en-US" dirty="0" err="1"/>
              <a:t>Biosimilarity</a:t>
            </a:r>
            <a:endParaRPr lang="en-US" dirty="0"/>
          </a:p>
          <a:p>
            <a:endParaRPr lang="en-US" dirty="0"/>
          </a:p>
        </p:txBody>
      </p:sp>
    </p:spTree>
    <p:extLst>
      <p:ext uri="{BB962C8B-B14F-4D97-AF65-F5344CB8AC3E}">
        <p14:creationId xmlns:p14="http://schemas.microsoft.com/office/powerpoint/2010/main" val="34641951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Purple Book</a:t>
            </a:r>
            <a:endParaRPr lang="en-US" dirty="0"/>
          </a:p>
        </p:txBody>
      </p:sp>
      <p:sp>
        <p:nvSpPr>
          <p:cNvPr id="3" name="Content Placeholder 2"/>
          <p:cNvSpPr>
            <a:spLocks noGrp="1"/>
          </p:cNvSpPr>
          <p:nvPr>
            <p:ph idx="1"/>
          </p:nvPr>
        </p:nvSpPr>
        <p:spPr/>
        <p:txBody>
          <a:bodyPr/>
          <a:lstStyle/>
          <a:p>
            <a:r>
              <a:rPr lang="en-US" dirty="0" smtClean="0"/>
              <a:t>Lists </a:t>
            </a:r>
            <a:r>
              <a:rPr lang="en-US" dirty="0"/>
              <a:t>of Licensed Biological Products with Reference Product </a:t>
            </a:r>
            <a:r>
              <a:rPr lang="en-US" dirty="0" smtClean="0"/>
              <a:t>Exclusivity</a:t>
            </a:r>
          </a:p>
          <a:p>
            <a:r>
              <a:rPr lang="en-US" dirty="0" smtClean="0"/>
              <a:t>Includes </a:t>
            </a:r>
            <a:r>
              <a:rPr lang="en-US" dirty="0" err="1" smtClean="0"/>
              <a:t>Biosimilarity</a:t>
            </a:r>
            <a:r>
              <a:rPr lang="en-US" dirty="0" smtClean="0"/>
              <a:t> </a:t>
            </a:r>
            <a:r>
              <a:rPr lang="en-US" dirty="0"/>
              <a:t>or Interchangeability </a:t>
            </a:r>
            <a:r>
              <a:rPr lang="en-US" dirty="0" smtClean="0"/>
              <a:t>Evaluation</a:t>
            </a:r>
          </a:p>
          <a:p>
            <a:pPr lvl="1"/>
            <a:r>
              <a:rPr lang="en-US" dirty="0" smtClean="0"/>
              <a:t>Include date </a:t>
            </a:r>
            <a:r>
              <a:rPr lang="en-US" dirty="0"/>
              <a:t>a biological product was licensed under 351(a</a:t>
            </a:r>
            <a:r>
              <a:rPr lang="en-US" dirty="0" smtClean="0"/>
              <a:t>)</a:t>
            </a:r>
          </a:p>
          <a:p>
            <a:pPr lvl="1"/>
            <a:r>
              <a:rPr lang="en-US" dirty="0" smtClean="0"/>
              <a:t>Whether </a:t>
            </a:r>
            <a:r>
              <a:rPr lang="en-US" dirty="0"/>
              <a:t>FDA evaluated the biological product for reference product exclusivity under section 351(k)(7</a:t>
            </a:r>
            <a:r>
              <a:rPr lang="en-US" dirty="0" smtClean="0"/>
              <a:t>)</a:t>
            </a:r>
          </a:p>
          <a:p>
            <a:pPr lvl="1"/>
            <a:r>
              <a:rPr lang="en-US" dirty="0" err="1" smtClean="0"/>
              <a:t>Biosimilar</a:t>
            </a:r>
            <a:r>
              <a:rPr lang="en-US" dirty="0" smtClean="0"/>
              <a:t> </a:t>
            </a:r>
            <a:r>
              <a:rPr lang="en-US" dirty="0"/>
              <a:t>and interchangeable biological products licensed under section 351(k) </a:t>
            </a:r>
            <a:r>
              <a:rPr lang="en-US" dirty="0" smtClean="0"/>
              <a:t>will </a:t>
            </a:r>
            <a:r>
              <a:rPr lang="en-US" dirty="0"/>
              <a:t>be listed under the reference product to which </a:t>
            </a:r>
            <a:r>
              <a:rPr lang="en-US" dirty="0" err="1"/>
              <a:t>biosimilarity</a:t>
            </a:r>
            <a:r>
              <a:rPr lang="en-US" dirty="0"/>
              <a:t> or interchangeability was demonstrated.</a:t>
            </a:r>
            <a:endParaRPr lang="en-US" dirty="0" smtClean="0"/>
          </a:p>
          <a:p>
            <a:r>
              <a:rPr lang="en-US" dirty="0" smtClean="0"/>
              <a:t>Contains NO PATENT INFORMATION – no plan to include patent information in the future.</a:t>
            </a:r>
            <a:endParaRPr lang="en-US" dirty="0"/>
          </a:p>
        </p:txBody>
      </p:sp>
    </p:spTree>
    <p:extLst>
      <p:ext uri="{BB962C8B-B14F-4D97-AF65-F5344CB8AC3E}">
        <p14:creationId xmlns:p14="http://schemas.microsoft.com/office/powerpoint/2010/main" val="36038449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Anti-Substitution Bills</a:t>
            </a:r>
            <a:endParaRPr lang="en-US" dirty="0"/>
          </a:p>
        </p:txBody>
      </p:sp>
      <p:pic>
        <p:nvPicPr>
          <p:cNvPr id="2050" name="Picture 2" descr="http://www.ncsl.org/portals/1/ImageLibrary/WebImages/Health/BiologicsBiosimilarsma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447800"/>
            <a:ext cx="6652026" cy="4972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1205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52400"/>
            <a:ext cx="6781800" cy="1066800"/>
          </a:xfrm>
        </p:spPr>
        <p:txBody>
          <a:bodyPr/>
          <a:lstStyle/>
          <a:p>
            <a:r>
              <a:rPr lang="en-US" dirty="0" smtClean="0"/>
              <a:t>Citizen’s Petitions</a:t>
            </a:r>
            <a:endParaRPr lang="en-US" dirty="0"/>
          </a:p>
        </p:txBody>
      </p:sp>
      <p:sp>
        <p:nvSpPr>
          <p:cNvPr id="3" name="Content Placeholder 2"/>
          <p:cNvSpPr>
            <a:spLocks noGrp="1"/>
          </p:cNvSpPr>
          <p:nvPr>
            <p:ph idx="1"/>
          </p:nvPr>
        </p:nvSpPr>
        <p:spPr/>
        <p:txBody>
          <a:bodyPr/>
          <a:lstStyle/>
          <a:p>
            <a:r>
              <a:rPr lang="en-US" dirty="0" err="1" smtClean="0"/>
              <a:t>PhRMA</a:t>
            </a:r>
            <a:r>
              <a:rPr lang="en-US" dirty="0" smtClean="0"/>
              <a:t> and BIO, </a:t>
            </a:r>
            <a:r>
              <a:rPr lang="en-US" dirty="0" err="1" smtClean="0"/>
              <a:t>AbbVie</a:t>
            </a:r>
            <a:r>
              <a:rPr lang="en-US" dirty="0" smtClean="0"/>
              <a:t>, and UAW Retiree Benefits – </a:t>
            </a:r>
            <a:r>
              <a:rPr lang="en-US" dirty="0" err="1" smtClean="0"/>
              <a:t>biosimilar</a:t>
            </a:r>
            <a:r>
              <a:rPr lang="en-US" dirty="0" smtClean="0"/>
              <a:t> labeling</a:t>
            </a:r>
          </a:p>
          <a:p>
            <a:pPr lvl="1"/>
            <a:r>
              <a:rPr lang="en-US" sz="2000" dirty="0" err="1"/>
              <a:t>Biosimilar</a:t>
            </a:r>
            <a:r>
              <a:rPr lang="en-US" sz="2000" dirty="0"/>
              <a:t> labeling should state that the drug has been approved as a </a:t>
            </a:r>
            <a:r>
              <a:rPr lang="en-US" sz="2000" dirty="0" err="1"/>
              <a:t>biosimilar</a:t>
            </a:r>
            <a:r>
              <a:rPr lang="en-US" sz="2000" dirty="0"/>
              <a:t> for the stated indications and routes of administration and identify the reference product. </a:t>
            </a:r>
          </a:p>
          <a:p>
            <a:pPr lvl="1"/>
            <a:r>
              <a:rPr lang="en-US" sz="2000" dirty="0" err="1"/>
              <a:t>Biosimilar</a:t>
            </a:r>
            <a:r>
              <a:rPr lang="en-US" sz="2000" dirty="0"/>
              <a:t> labeling should describe the basis of approval for each indication by identifying the relevant data for the reference product and </a:t>
            </a:r>
            <a:r>
              <a:rPr lang="en-US" sz="2000" dirty="0" err="1"/>
              <a:t>biosimilar</a:t>
            </a:r>
            <a:r>
              <a:rPr lang="en-US" sz="2000" dirty="0"/>
              <a:t> that support a finding of </a:t>
            </a:r>
            <a:r>
              <a:rPr lang="en-US" sz="2000" dirty="0" err="1"/>
              <a:t>biosimilarity</a:t>
            </a:r>
            <a:r>
              <a:rPr lang="en-US" sz="2000" dirty="0"/>
              <a:t>. </a:t>
            </a:r>
          </a:p>
          <a:p>
            <a:pPr lvl="1"/>
            <a:r>
              <a:rPr lang="en-US" sz="2000" dirty="0" err="1"/>
              <a:t>Biosimilar</a:t>
            </a:r>
            <a:r>
              <a:rPr lang="en-US" sz="2000" dirty="0"/>
              <a:t> labeling should include a statement on whether or not FDA has made a determination of interchangeability with the reference product and include any such FDA finding</a:t>
            </a:r>
            <a:r>
              <a:rPr lang="en-US" sz="2000" dirty="0" smtClean="0"/>
              <a:t>.</a:t>
            </a:r>
          </a:p>
          <a:p>
            <a:r>
              <a:rPr lang="en-US" dirty="0" smtClean="0"/>
              <a:t>FDA </a:t>
            </a:r>
          </a:p>
          <a:p>
            <a:pPr lvl="1"/>
            <a:r>
              <a:rPr lang="en-US" sz="2000" dirty="0"/>
              <a:t>“FDA has been unable to reach a decision on your petition because it raises complex issues requiring extensive review and analysis by Agency officials.”</a:t>
            </a:r>
          </a:p>
        </p:txBody>
      </p:sp>
    </p:spTree>
    <p:extLst>
      <p:ext uri="{BB962C8B-B14F-4D97-AF65-F5344CB8AC3E}">
        <p14:creationId xmlns:p14="http://schemas.microsoft.com/office/powerpoint/2010/main" val="25939416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76200"/>
            <a:ext cx="6781800" cy="1066800"/>
          </a:xfrm>
        </p:spPr>
        <p:txBody>
          <a:bodyPr/>
          <a:lstStyle/>
          <a:p>
            <a:r>
              <a:rPr lang="en-US" dirty="0" smtClean="0"/>
              <a:t>Citizen’s Petitions</a:t>
            </a:r>
            <a:endParaRPr lang="en-US" dirty="0"/>
          </a:p>
        </p:txBody>
      </p:sp>
      <p:sp>
        <p:nvSpPr>
          <p:cNvPr id="3" name="Content Placeholder 2"/>
          <p:cNvSpPr>
            <a:spLocks noGrp="1"/>
          </p:cNvSpPr>
          <p:nvPr>
            <p:ph idx="1"/>
          </p:nvPr>
        </p:nvSpPr>
        <p:spPr>
          <a:xfrm>
            <a:off x="76200" y="1371600"/>
            <a:ext cx="8915400" cy="4800600"/>
          </a:xfrm>
        </p:spPr>
        <p:txBody>
          <a:bodyPr/>
          <a:lstStyle/>
          <a:p>
            <a:r>
              <a:rPr lang="en-US" dirty="0" err="1" smtClean="0"/>
              <a:t>AbbVie</a:t>
            </a:r>
            <a:r>
              <a:rPr lang="en-US" dirty="0" smtClean="0"/>
              <a:t> – Interchangeability</a:t>
            </a:r>
          </a:p>
          <a:p>
            <a:pPr lvl="1"/>
            <a:r>
              <a:rPr lang="en-US" sz="1800" dirty="0"/>
              <a:t>Require interchangeability be established in each condition of use for which the reference product is licensed, regardless of whether the applicant intends to label its product for every such condition of use;</a:t>
            </a:r>
          </a:p>
          <a:p>
            <a:pPr lvl="1"/>
            <a:r>
              <a:rPr lang="en-US" sz="1800" dirty="0"/>
              <a:t>Clarify that the statutory standards for establishing interchangeability differ in both kind and scope from the standard for establishing </a:t>
            </a:r>
            <a:r>
              <a:rPr lang="en-US" sz="1800" dirty="0" err="1"/>
              <a:t>biosimilarity</a:t>
            </a:r>
            <a:r>
              <a:rPr lang="en-US" sz="1800" dirty="0"/>
              <a:t>; and</a:t>
            </a:r>
          </a:p>
          <a:p>
            <a:pPr lvl="1"/>
            <a:r>
              <a:rPr lang="en-US" sz="1800" dirty="0"/>
              <a:t>Convene a Part 15 Hearing to obtain public input on the topic, and only subsequently issue guidance or regulations that address interchangeability</a:t>
            </a:r>
            <a:r>
              <a:rPr lang="en-US" sz="1800" dirty="0" smtClean="0"/>
              <a:t>.</a:t>
            </a:r>
          </a:p>
          <a:p>
            <a:r>
              <a:rPr lang="en-US" dirty="0" smtClean="0"/>
              <a:t>Sandoz, </a:t>
            </a:r>
            <a:r>
              <a:rPr lang="en-US" dirty="0" err="1" smtClean="0"/>
              <a:t>GPhA</a:t>
            </a:r>
            <a:endParaRPr lang="en-US" dirty="0" smtClean="0"/>
          </a:p>
          <a:p>
            <a:pPr lvl="1"/>
            <a:r>
              <a:rPr lang="en-US" sz="1800" dirty="0"/>
              <a:t>The rationale and data used as the basis of the citizen petition are limited, misrepresented, and misleading;</a:t>
            </a:r>
          </a:p>
          <a:p>
            <a:pPr lvl="1"/>
            <a:r>
              <a:rPr lang="en-US" sz="1800" dirty="0"/>
              <a:t>BPCIA does not require the issuance of guidance prior to FDA reviewing and approving </a:t>
            </a:r>
            <a:r>
              <a:rPr lang="en-US" sz="1800" dirty="0" err="1"/>
              <a:t>biosimilars</a:t>
            </a:r>
            <a:r>
              <a:rPr lang="en-US" sz="1800" dirty="0"/>
              <a:t> and interchangeable biologics; and</a:t>
            </a:r>
          </a:p>
          <a:p>
            <a:pPr lvl="1"/>
            <a:r>
              <a:rPr lang="en-US" sz="1800" dirty="0"/>
              <a:t>A Part 15 Hearing will not provide any new or additional knowledge on this topic that will not be already be captured during the review and comment period following issuance of draft guidance on interchangeability.</a:t>
            </a:r>
          </a:p>
        </p:txBody>
      </p:sp>
    </p:spTree>
    <p:extLst>
      <p:ext uri="{BB962C8B-B14F-4D97-AF65-F5344CB8AC3E}">
        <p14:creationId xmlns:p14="http://schemas.microsoft.com/office/powerpoint/2010/main" val="26018074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6781800" cy="1066800"/>
          </a:xfrm>
        </p:spPr>
        <p:txBody>
          <a:bodyPr/>
          <a:lstStyle/>
          <a:p>
            <a:r>
              <a:rPr lang="en-US" sz="3600" dirty="0"/>
              <a:t>Patent </a:t>
            </a:r>
            <a:r>
              <a:rPr lang="en-US" sz="3600" dirty="0" smtClean="0"/>
              <a:t>Dance</a:t>
            </a:r>
            <a:endParaRPr lang="en-US" sz="3600" dirty="0"/>
          </a:p>
        </p:txBody>
      </p:sp>
      <p:grpSp>
        <p:nvGrpSpPr>
          <p:cNvPr id="40" name="Group 39"/>
          <p:cNvGrpSpPr/>
          <p:nvPr/>
        </p:nvGrpSpPr>
        <p:grpSpPr>
          <a:xfrm>
            <a:off x="152400" y="1640462"/>
            <a:ext cx="8839200" cy="4438650"/>
            <a:chOff x="304800" y="1524000"/>
            <a:chExt cx="8839200" cy="4438650"/>
          </a:xfrm>
        </p:grpSpPr>
        <p:sp>
          <p:nvSpPr>
            <p:cNvPr id="41" name="Rectangle 3"/>
            <p:cNvSpPr>
              <a:spLocks noChangeArrowheads="1"/>
            </p:cNvSpPr>
            <p:nvPr/>
          </p:nvSpPr>
          <p:spPr bwMode="auto">
            <a:xfrm>
              <a:off x="609600" y="3505200"/>
              <a:ext cx="7848600" cy="457200"/>
            </a:xfrm>
            <a:prstGeom prst="rect">
              <a:avLst/>
            </a:prstGeom>
            <a:solidFill>
              <a:schemeClr val="accent1"/>
            </a:solidFill>
            <a:ln w="9525">
              <a:solidFill>
                <a:schemeClr val="tx1"/>
              </a:solidFill>
              <a:miter lim="800000"/>
              <a:headEnd/>
              <a:tailEnd/>
            </a:ln>
          </p:spPr>
          <p:txBody>
            <a:bodyPr wrap="none" anchor="ctr"/>
            <a:lstStyle/>
            <a:p>
              <a:endParaRPr lang="en-US" dirty="0"/>
            </a:p>
          </p:txBody>
        </p:sp>
        <p:sp>
          <p:nvSpPr>
            <p:cNvPr id="42" name="Line 4"/>
            <p:cNvSpPr>
              <a:spLocks noChangeShapeType="1"/>
            </p:cNvSpPr>
            <p:nvPr/>
          </p:nvSpPr>
          <p:spPr bwMode="auto">
            <a:xfrm>
              <a:off x="609600" y="4038600"/>
              <a:ext cx="0" cy="609600"/>
            </a:xfrm>
            <a:prstGeom prst="line">
              <a:avLst/>
            </a:prstGeom>
            <a:noFill/>
            <a:ln w="15875">
              <a:solidFill>
                <a:schemeClr val="bg2"/>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43" name="Text Box 5"/>
            <p:cNvSpPr txBox="1">
              <a:spLocks noChangeArrowheads="1"/>
            </p:cNvSpPr>
            <p:nvPr/>
          </p:nvSpPr>
          <p:spPr bwMode="auto">
            <a:xfrm>
              <a:off x="457200" y="48768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endParaRPr lang="en-US" dirty="0"/>
            </a:p>
          </p:txBody>
        </p:sp>
        <p:sp>
          <p:nvSpPr>
            <p:cNvPr id="44" name="Text Box 6"/>
            <p:cNvSpPr txBox="1">
              <a:spLocks noChangeArrowheads="1"/>
            </p:cNvSpPr>
            <p:nvPr/>
          </p:nvSpPr>
          <p:spPr bwMode="auto">
            <a:xfrm>
              <a:off x="304800" y="4648200"/>
              <a:ext cx="12954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1600" dirty="0">
                  <a:solidFill>
                    <a:schemeClr val="bg2"/>
                  </a:solidFill>
                  <a:latin typeface="Arial Unicode MS" pitchFamily="34" charset="-128"/>
                </a:rPr>
                <a:t>Biosimilar application accepted for FDA review</a:t>
              </a:r>
            </a:p>
          </p:txBody>
        </p:sp>
        <p:sp>
          <p:nvSpPr>
            <p:cNvPr id="45" name="Line 7"/>
            <p:cNvSpPr>
              <a:spLocks noChangeShapeType="1"/>
            </p:cNvSpPr>
            <p:nvPr/>
          </p:nvSpPr>
          <p:spPr bwMode="auto">
            <a:xfrm>
              <a:off x="1524000" y="2743200"/>
              <a:ext cx="0" cy="609600"/>
            </a:xfrm>
            <a:prstGeom prst="line">
              <a:avLst/>
            </a:prstGeom>
            <a:noFill/>
            <a:ln w="15875">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46" name="Line 8"/>
            <p:cNvSpPr>
              <a:spLocks noChangeShapeType="1"/>
            </p:cNvSpPr>
            <p:nvPr/>
          </p:nvSpPr>
          <p:spPr bwMode="auto">
            <a:xfrm>
              <a:off x="685800" y="3429000"/>
              <a:ext cx="609600" cy="0"/>
            </a:xfrm>
            <a:prstGeom prst="line">
              <a:avLst/>
            </a:prstGeom>
            <a:noFill/>
            <a:ln w="25400">
              <a:solidFill>
                <a:schemeClr val="bg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7" name="Text Box 9"/>
            <p:cNvSpPr txBox="1">
              <a:spLocks noChangeArrowheads="1"/>
            </p:cNvSpPr>
            <p:nvPr/>
          </p:nvSpPr>
          <p:spPr bwMode="auto">
            <a:xfrm>
              <a:off x="533400" y="2986088"/>
              <a:ext cx="1371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1400" dirty="0">
                  <a:solidFill>
                    <a:schemeClr val="bg2"/>
                  </a:solidFill>
                  <a:latin typeface="Arial Unicode MS" pitchFamily="34" charset="-128"/>
                </a:rPr>
                <a:t>20 Days</a:t>
              </a:r>
            </a:p>
          </p:txBody>
        </p:sp>
        <p:sp>
          <p:nvSpPr>
            <p:cNvPr id="48" name="Text Box 10"/>
            <p:cNvSpPr txBox="1">
              <a:spLocks noChangeArrowheads="1"/>
            </p:cNvSpPr>
            <p:nvPr/>
          </p:nvSpPr>
          <p:spPr bwMode="auto">
            <a:xfrm>
              <a:off x="533400" y="1828800"/>
              <a:ext cx="23622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1600" b="1" dirty="0">
                  <a:solidFill>
                    <a:schemeClr val="bg2"/>
                  </a:solidFill>
                  <a:latin typeface="Arial Unicode MS" pitchFamily="34" charset="-128"/>
                </a:rPr>
                <a:t>Applicant must notify RPS and provide copy of application</a:t>
              </a:r>
            </a:p>
          </p:txBody>
        </p:sp>
        <p:sp>
          <p:nvSpPr>
            <p:cNvPr id="49" name="Line 11"/>
            <p:cNvSpPr>
              <a:spLocks noChangeShapeType="1"/>
            </p:cNvSpPr>
            <p:nvPr/>
          </p:nvSpPr>
          <p:spPr bwMode="auto">
            <a:xfrm>
              <a:off x="1676400" y="3429000"/>
              <a:ext cx="1066800" cy="0"/>
            </a:xfrm>
            <a:prstGeom prst="line">
              <a:avLst/>
            </a:prstGeom>
            <a:noFill/>
            <a:ln w="25400">
              <a:solidFill>
                <a:schemeClr val="bg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0" name="Text Box 12"/>
            <p:cNvSpPr txBox="1">
              <a:spLocks noChangeArrowheads="1"/>
            </p:cNvSpPr>
            <p:nvPr/>
          </p:nvSpPr>
          <p:spPr bwMode="auto">
            <a:xfrm>
              <a:off x="1752600" y="2971800"/>
              <a:ext cx="1219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1400" dirty="0">
                  <a:solidFill>
                    <a:schemeClr val="bg2"/>
                  </a:solidFill>
                  <a:latin typeface="Arial Unicode MS" pitchFamily="34" charset="-128"/>
                </a:rPr>
                <a:t>60 Days</a:t>
              </a:r>
            </a:p>
          </p:txBody>
        </p:sp>
        <p:sp>
          <p:nvSpPr>
            <p:cNvPr id="51" name="Line 13"/>
            <p:cNvSpPr>
              <a:spLocks noChangeShapeType="1"/>
            </p:cNvSpPr>
            <p:nvPr/>
          </p:nvSpPr>
          <p:spPr bwMode="auto">
            <a:xfrm>
              <a:off x="2819400" y="4038600"/>
              <a:ext cx="0" cy="609600"/>
            </a:xfrm>
            <a:prstGeom prst="line">
              <a:avLst/>
            </a:prstGeom>
            <a:noFill/>
            <a:ln w="15875">
              <a:solidFill>
                <a:schemeClr val="bg2"/>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52" name="Text Box 14"/>
            <p:cNvSpPr txBox="1">
              <a:spLocks noChangeArrowheads="1"/>
            </p:cNvSpPr>
            <p:nvPr/>
          </p:nvSpPr>
          <p:spPr bwMode="auto">
            <a:xfrm>
              <a:off x="2286000" y="4648200"/>
              <a:ext cx="15398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r>
                <a:rPr lang="en-US" sz="1600" b="1" dirty="0">
                  <a:solidFill>
                    <a:schemeClr val="bg2"/>
                  </a:solidFill>
                  <a:latin typeface="Arial Unicode MS" pitchFamily="34" charset="-128"/>
                </a:rPr>
                <a:t>RPS provides list of patents</a:t>
              </a:r>
            </a:p>
          </p:txBody>
        </p:sp>
        <p:sp>
          <p:nvSpPr>
            <p:cNvPr id="53" name="Text Box 15"/>
            <p:cNvSpPr txBox="1">
              <a:spLocks noChangeArrowheads="1"/>
            </p:cNvSpPr>
            <p:nvPr/>
          </p:nvSpPr>
          <p:spPr bwMode="auto">
            <a:xfrm>
              <a:off x="2971800" y="2971800"/>
              <a:ext cx="1219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1400" dirty="0">
                  <a:solidFill>
                    <a:schemeClr val="bg2"/>
                  </a:solidFill>
                  <a:latin typeface="Arial Unicode MS" pitchFamily="34" charset="-128"/>
                </a:rPr>
                <a:t>60 Days</a:t>
              </a:r>
            </a:p>
          </p:txBody>
        </p:sp>
        <p:sp>
          <p:nvSpPr>
            <p:cNvPr id="54" name="Line 16"/>
            <p:cNvSpPr>
              <a:spLocks noChangeShapeType="1"/>
            </p:cNvSpPr>
            <p:nvPr/>
          </p:nvSpPr>
          <p:spPr bwMode="auto">
            <a:xfrm>
              <a:off x="4191000" y="2743200"/>
              <a:ext cx="0" cy="609600"/>
            </a:xfrm>
            <a:prstGeom prst="line">
              <a:avLst/>
            </a:prstGeom>
            <a:noFill/>
            <a:ln w="15875">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5" name="Text Box 17"/>
            <p:cNvSpPr txBox="1">
              <a:spLocks noChangeArrowheads="1"/>
            </p:cNvSpPr>
            <p:nvPr/>
          </p:nvSpPr>
          <p:spPr bwMode="auto">
            <a:xfrm>
              <a:off x="3505200" y="1600200"/>
              <a:ext cx="153987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r>
                <a:rPr lang="en-US" sz="1600" dirty="0">
                  <a:solidFill>
                    <a:schemeClr val="bg2"/>
                  </a:solidFill>
                  <a:latin typeface="Arial Unicode MS" pitchFamily="34" charset="-128"/>
                </a:rPr>
                <a:t>BA must provide RPS with detailed statement</a:t>
              </a:r>
            </a:p>
          </p:txBody>
        </p:sp>
        <p:sp>
          <p:nvSpPr>
            <p:cNvPr id="56" name="Text Box 18"/>
            <p:cNvSpPr txBox="1">
              <a:spLocks noChangeArrowheads="1"/>
            </p:cNvSpPr>
            <p:nvPr/>
          </p:nvSpPr>
          <p:spPr bwMode="auto">
            <a:xfrm>
              <a:off x="4419600" y="2971800"/>
              <a:ext cx="1219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1400" dirty="0">
                  <a:solidFill>
                    <a:schemeClr val="bg2"/>
                  </a:solidFill>
                  <a:latin typeface="Arial Unicode MS" pitchFamily="34" charset="-128"/>
                </a:rPr>
                <a:t>60 Days</a:t>
              </a:r>
            </a:p>
          </p:txBody>
        </p:sp>
        <p:sp>
          <p:nvSpPr>
            <p:cNvPr id="57" name="Line 19"/>
            <p:cNvSpPr>
              <a:spLocks noChangeShapeType="1"/>
            </p:cNvSpPr>
            <p:nvPr/>
          </p:nvSpPr>
          <p:spPr bwMode="auto">
            <a:xfrm>
              <a:off x="5486400" y="4038600"/>
              <a:ext cx="0" cy="609600"/>
            </a:xfrm>
            <a:prstGeom prst="line">
              <a:avLst/>
            </a:prstGeom>
            <a:noFill/>
            <a:ln w="15875">
              <a:solidFill>
                <a:schemeClr val="bg2"/>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58" name="Text Box 20"/>
            <p:cNvSpPr txBox="1">
              <a:spLocks noChangeArrowheads="1"/>
            </p:cNvSpPr>
            <p:nvPr/>
          </p:nvSpPr>
          <p:spPr bwMode="auto">
            <a:xfrm>
              <a:off x="4860925" y="4572000"/>
              <a:ext cx="153987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r>
                <a:rPr lang="en-US" sz="1600" dirty="0">
                  <a:solidFill>
                    <a:schemeClr val="bg2"/>
                  </a:solidFill>
                  <a:latin typeface="Arial Unicode MS" pitchFamily="34" charset="-128"/>
                </a:rPr>
                <a:t>RPS provides own detailed statement</a:t>
              </a:r>
            </a:p>
          </p:txBody>
        </p:sp>
        <p:sp>
          <p:nvSpPr>
            <p:cNvPr id="59" name="Line 21"/>
            <p:cNvSpPr>
              <a:spLocks noChangeShapeType="1"/>
            </p:cNvSpPr>
            <p:nvPr/>
          </p:nvSpPr>
          <p:spPr bwMode="auto">
            <a:xfrm>
              <a:off x="2971800" y="3429000"/>
              <a:ext cx="1066800" cy="0"/>
            </a:xfrm>
            <a:prstGeom prst="line">
              <a:avLst/>
            </a:prstGeom>
            <a:noFill/>
            <a:ln w="25400">
              <a:solidFill>
                <a:schemeClr val="bg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0" name="Line 22"/>
            <p:cNvSpPr>
              <a:spLocks noChangeShapeType="1"/>
            </p:cNvSpPr>
            <p:nvPr/>
          </p:nvSpPr>
          <p:spPr bwMode="auto">
            <a:xfrm>
              <a:off x="4343400" y="3429000"/>
              <a:ext cx="1066800" cy="0"/>
            </a:xfrm>
            <a:prstGeom prst="line">
              <a:avLst/>
            </a:prstGeom>
            <a:noFill/>
            <a:ln w="25400">
              <a:solidFill>
                <a:schemeClr val="bg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 name="Text Box 23"/>
            <p:cNvSpPr txBox="1">
              <a:spLocks noChangeArrowheads="1"/>
            </p:cNvSpPr>
            <p:nvPr/>
          </p:nvSpPr>
          <p:spPr bwMode="auto">
            <a:xfrm>
              <a:off x="5257800" y="2667000"/>
              <a:ext cx="1447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1400" dirty="0">
                  <a:solidFill>
                    <a:schemeClr val="bg2"/>
                  </a:solidFill>
                  <a:latin typeface="Arial Unicode MS" pitchFamily="34" charset="-128"/>
                </a:rPr>
                <a:t>Negotiations</a:t>
              </a:r>
            </a:p>
          </p:txBody>
        </p:sp>
        <p:sp>
          <p:nvSpPr>
            <p:cNvPr id="62" name="Line 24"/>
            <p:cNvSpPr>
              <a:spLocks noChangeShapeType="1"/>
            </p:cNvSpPr>
            <p:nvPr/>
          </p:nvSpPr>
          <p:spPr bwMode="auto">
            <a:xfrm>
              <a:off x="6629400" y="2362200"/>
              <a:ext cx="0" cy="1066800"/>
            </a:xfrm>
            <a:prstGeom prst="line">
              <a:avLst/>
            </a:prstGeom>
            <a:noFill/>
            <a:ln w="15875">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63" name="Text Box 25"/>
            <p:cNvSpPr txBox="1">
              <a:spLocks noChangeArrowheads="1"/>
            </p:cNvSpPr>
            <p:nvPr/>
          </p:nvSpPr>
          <p:spPr bwMode="auto">
            <a:xfrm>
              <a:off x="5791200" y="1524000"/>
              <a:ext cx="15398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r>
                <a:rPr lang="en-US" sz="1600" dirty="0">
                  <a:solidFill>
                    <a:schemeClr val="bg2"/>
                  </a:solidFill>
                  <a:latin typeface="Arial Unicode MS" pitchFamily="34" charset="-128"/>
                </a:rPr>
                <a:t>Negotiations          fail</a:t>
              </a:r>
            </a:p>
          </p:txBody>
        </p:sp>
        <p:sp>
          <p:nvSpPr>
            <p:cNvPr id="64" name="Line 26"/>
            <p:cNvSpPr>
              <a:spLocks noChangeShapeType="1"/>
            </p:cNvSpPr>
            <p:nvPr/>
          </p:nvSpPr>
          <p:spPr bwMode="auto">
            <a:xfrm>
              <a:off x="6619875" y="4038600"/>
              <a:ext cx="0" cy="609600"/>
            </a:xfrm>
            <a:prstGeom prst="line">
              <a:avLst/>
            </a:prstGeom>
            <a:noFill/>
            <a:ln w="15875">
              <a:solidFill>
                <a:schemeClr val="bg2"/>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65" name="Line 27"/>
            <p:cNvSpPr>
              <a:spLocks noChangeShapeType="1"/>
            </p:cNvSpPr>
            <p:nvPr/>
          </p:nvSpPr>
          <p:spPr bwMode="auto">
            <a:xfrm>
              <a:off x="5638800" y="3429000"/>
              <a:ext cx="609600" cy="0"/>
            </a:xfrm>
            <a:prstGeom prst="line">
              <a:avLst/>
            </a:prstGeom>
            <a:noFill/>
            <a:ln w="25400">
              <a:solidFill>
                <a:schemeClr val="bg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6" name="Text Box 28"/>
            <p:cNvSpPr txBox="1">
              <a:spLocks noChangeArrowheads="1"/>
            </p:cNvSpPr>
            <p:nvPr/>
          </p:nvSpPr>
          <p:spPr bwMode="auto">
            <a:xfrm>
              <a:off x="5410200" y="2971800"/>
              <a:ext cx="1371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1400" dirty="0">
                  <a:solidFill>
                    <a:schemeClr val="bg2"/>
                  </a:solidFill>
                  <a:latin typeface="Arial Unicode MS" pitchFamily="34" charset="-128"/>
                </a:rPr>
                <a:t>15 Days</a:t>
              </a:r>
            </a:p>
          </p:txBody>
        </p:sp>
        <p:sp>
          <p:nvSpPr>
            <p:cNvPr id="67" name="Line 29"/>
            <p:cNvSpPr>
              <a:spLocks noChangeShapeType="1"/>
            </p:cNvSpPr>
            <p:nvPr/>
          </p:nvSpPr>
          <p:spPr bwMode="auto">
            <a:xfrm>
              <a:off x="6934200" y="3429000"/>
              <a:ext cx="304800" cy="0"/>
            </a:xfrm>
            <a:prstGeom prst="line">
              <a:avLst/>
            </a:prstGeom>
            <a:noFill/>
            <a:ln w="25400">
              <a:solidFill>
                <a:schemeClr val="bg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8" name="Text Box 30"/>
            <p:cNvSpPr txBox="1">
              <a:spLocks noChangeArrowheads="1"/>
            </p:cNvSpPr>
            <p:nvPr/>
          </p:nvSpPr>
          <p:spPr bwMode="auto">
            <a:xfrm>
              <a:off x="6705600" y="2971800"/>
              <a:ext cx="1371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1400" dirty="0">
                  <a:solidFill>
                    <a:schemeClr val="bg2"/>
                  </a:solidFill>
                  <a:latin typeface="Arial Unicode MS" pitchFamily="34" charset="-128"/>
                </a:rPr>
                <a:t>5 Days</a:t>
              </a:r>
            </a:p>
          </p:txBody>
        </p:sp>
        <p:sp>
          <p:nvSpPr>
            <p:cNvPr id="69" name="Text Box 31"/>
            <p:cNvSpPr txBox="1">
              <a:spLocks noChangeArrowheads="1"/>
            </p:cNvSpPr>
            <p:nvPr/>
          </p:nvSpPr>
          <p:spPr bwMode="auto">
            <a:xfrm>
              <a:off x="6384925" y="4584700"/>
              <a:ext cx="15398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r>
                <a:rPr lang="en-US" sz="1600" dirty="0">
                  <a:solidFill>
                    <a:schemeClr val="bg2"/>
                  </a:solidFill>
                  <a:latin typeface="Arial Unicode MS" pitchFamily="34" charset="-128"/>
                </a:rPr>
                <a:t>BA notifies RPS of number of patents to </a:t>
              </a:r>
            </a:p>
            <a:p>
              <a:r>
                <a:rPr lang="en-US" sz="1600" dirty="0">
                  <a:solidFill>
                    <a:schemeClr val="bg2"/>
                  </a:solidFill>
                  <a:latin typeface="Arial Unicode MS" pitchFamily="34" charset="-128"/>
                </a:rPr>
                <a:t>be litigated</a:t>
              </a:r>
            </a:p>
          </p:txBody>
        </p:sp>
        <p:sp>
          <p:nvSpPr>
            <p:cNvPr id="70" name="Line 32"/>
            <p:cNvSpPr>
              <a:spLocks noChangeShapeType="1"/>
            </p:cNvSpPr>
            <p:nvPr/>
          </p:nvSpPr>
          <p:spPr bwMode="auto">
            <a:xfrm>
              <a:off x="7543800" y="2743200"/>
              <a:ext cx="0" cy="609600"/>
            </a:xfrm>
            <a:prstGeom prst="line">
              <a:avLst/>
            </a:prstGeom>
            <a:noFill/>
            <a:ln w="15875">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 name="Text Box 33"/>
            <p:cNvSpPr txBox="1">
              <a:spLocks noChangeArrowheads="1"/>
            </p:cNvSpPr>
            <p:nvPr/>
          </p:nvSpPr>
          <p:spPr bwMode="auto">
            <a:xfrm>
              <a:off x="6994525" y="1752600"/>
              <a:ext cx="214947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r>
                <a:rPr lang="en-US" sz="1600" b="1" dirty="0">
                  <a:solidFill>
                    <a:schemeClr val="bg2"/>
                  </a:solidFill>
                  <a:latin typeface="Arial Unicode MS" pitchFamily="34" charset="-128"/>
                </a:rPr>
                <a:t>Parties exchange lists of patents </a:t>
              </a:r>
            </a:p>
            <a:p>
              <a:r>
                <a:rPr lang="en-US" sz="1600" b="1" dirty="0">
                  <a:solidFill>
                    <a:schemeClr val="bg2"/>
                  </a:solidFill>
                  <a:latin typeface="Arial Unicode MS" pitchFamily="34" charset="-128"/>
                </a:rPr>
                <a:t>to be litigated</a:t>
              </a:r>
            </a:p>
          </p:txBody>
        </p:sp>
        <p:sp>
          <p:nvSpPr>
            <p:cNvPr id="72" name="Text Box 34"/>
            <p:cNvSpPr txBox="1">
              <a:spLocks noChangeArrowheads="1"/>
            </p:cNvSpPr>
            <p:nvPr/>
          </p:nvSpPr>
          <p:spPr bwMode="auto">
            <a:xfrm>
              <a:off x="7772400" y="2971800"/>
              <a:ext cx="1371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Bef>
                  <a:spcPct val="50000"/>
                </a:spcBef>
              </a:pPr>
              <a:r>
                <a:rPr lang="en-US" sz="1400" dirty="0">
                  <a:solidFill>
                    <a:schemeClr val="bg2"/>
                  </a:solidFill>
                  <a:latin typeface="Arial Unicode MS" pitchFamily="34" charset="-128"/>
                </a:rPr>
                <a:t>30 Days</a:t>
              </a:r>
            </a:p>
          </p:txBody>
        </p:sp>
        <p:sp>
          <p:nvSpPr>
            <p:cNvPr id="73" name="Line 36"/>
            <p:cNvSpPr>
              <a:spLocks noChangeShapeType="1"/>
            </p:cNvSpPr>
            <p:nvPr/>
          </p:nvSpPr>
          <p:spPr bwMode="auto">
            <a:xfrm>
              <a:off x="7848600" y="3429000"/>
              <a:ext cx="609600" cy="0"/>
            </a:xfrm>
            <a:prstGeom prst="line">
              <a:avLst/>
            </a:prstGeom>
            <a:noFill/>
            <a:ln w="25400">
              <a:solidFill>
                <a:schemeClr val="bg2"/>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4" name="Line 37"/>
            <p:cNvSpPr>
              <a:spLocks noChangeShapeType="1"/>
            </p:cNvSpPr>
            <p:nvPr/>
          </p:nvSpPr>
          <p:spPr bwMode="auto">
            <a:xfrm>
              <a:off x="8458200" y="4038600"/>
              <a:ext cx="0" cy="609600"/>
            </a:xfrm>
            <a:prstGeom prst="line">
              <a:avLst/>
            </a:prstGeom>
            <a:noFill/>
            <a:ln w="15875">
              <a:solidFill>
                <a:schemeClr val="bg2"/>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75" name="Text Box 38"/>
            <p:cNvSpPr txBox="1">
              <a:spLocks noChangeArrowheads="1"/>
            </p:cNvSpPr>
            <p:nvPr/>
          </p:nvSpPr>
          <p:spPr bwMode="auto">
            <a:xfrm>
              <a:off x="7772400" y="4648200"/>
              <a:ext cx="1219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r>
                <a:rPr lang="en-US" sz="1600" b="1" dirty="0">
                  <a:solidFill>
                    <a:schemeClr val="bg2"/>
                  </a:solidFill>
                  <a:latin typeface="Arial Unicode MS" pitchFamily="34" charset="-128"/>
                </a:rPr>
                <a:t>RPS must bring suit</a:t>
              </a:r>
            </a:p>
          </p:txBody>
        </p:sp>
      </p:grpSp>
    </p:spTree>
    <p:extLst>
      <p:ext uri="{BB962C8B-B14F-4D97-AF65-F5344CB8AC3E}">
        <p14:creationId xmlns:p14="http://schemas.microsoft.com/office/powerpoint/2010/main" val="7749455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0"/>
            <a:ext cx="6781800" cy="1066800"/>
          </a:xfrm>
        </p:spPr>
        <p:txBody>
          <a:bodyPr/>
          <a:lstStyle/>
          <a:p>
            <a:r>
              <a:rPr lang="en-US" dirty="0" smtClean="0"/>
              <a:t>BPCIA Litigations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40044345"/>
              </p:ext>
            </p:extLst>
          </p:nvPr>
        </p:nvGraphicFramePr>
        <p:xfrm>
          <a:off x="152400" y="1371600"/>
          <a:ext cx="8839200" cy="5135048"/>
        </p:xfrm>
        <a:graphic>
          <a:graphicData uri="http://schemas.openxmlformats.org/drawingml/2006/table">
            <a:tbl>
              <a:tblPr/>
              <a:tblGrid>
                <a:gridCol w="1371600"/>
                <a:gridCol w="838200"/>
                <a:gridCol w="1600200"/>
                <a:gridCol w="1600200"/>
                <a:gridCol w="1676401"/>
                <a:gridCol w="1752599"/>
              </a:tblGrid>
              <a:tr h="322862">
                <a:tc>
                  <a:txBody>
                    <a:bodyPr/>
                    <a:lstStyle/>
                    <a:p>
                      <a:pPr algn="l" fontAlgn="t"/>
                      <a:r>
                        <a:rPr lang="en-US" sz="1200" b="1" dirty="0">
                          <a:solidFill>
                            <a:schemeClr val="bg2"/>
                          </a:solidFill>
                          <a:effectLst/>
                          <a:latin typeface="inherit"/>
                        </a:rPr>
                        <a:t>Case Name</a:t>
                      </a:r>
                      <a:endParaRPr lang="en-US" sz="1200" dirty="0">
                        <a:solidFill>
                          <a:schemeClr val="bg2"/>
                        </a:solidFill>
                        <a:effectLst/>
                        <a:latin typeface="inherit"/>
                      </a:endParaRPr>
                    </a:p>
                  </a:txBody>
                  <a:tcPr marL="3602" marR="3602" marT="3602" marB="360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dirty="0">
                          <a:solidFill>
                            <a:schemeClr val="bg2"/>
                          </a:solidFill>
                          <a:effectLst/>
                          <a:latin typeface="inherit"/>
                        </a:rPr>
                        <a:t>Court</a:t>
                      </a:r>
                      <a:endParaRPr lang="en-US" sz="1200" dirty="0">
                        <a:solidFill>
                          <a:schemeClr val="bg2"/>
                        </a:solidFill>
                        <a:effectLst/>
                        <a:latin typeface="inherit"/>
                      </a:endParaRPr>
                    </a:p>
                  </a:txBody>
                  <a:tcPr marL="3602" marR="3602" marT="3602" marB="360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Case Status</a:t>
                      </a:r>
                      <a:endParaRPr lang="en-US" sz="1200">
                        <a:solidFill>
                          <a:schemeClr val="bg2"/>
                        </a:solidFill>
                        <a:effectLst/>
                        <a:latin typeface="inherit"/>
                      </a:endParaRPr>
                    </a:p>
                  </a:txBody>
                  <a:tcPr marL="3602" marR="3602" marT="3602" marB="360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dirty="0">
                          <a:solidFill>
                            <a:schemeClr val="bg2"/>
                          </a:solidFill>
                          <a:effectLst/>
                          <a:latin typeface="inherit"/>
                        </a:rPr>
                        <a:t>Product</a:t>
                      </a:r>
                      <a:endParaRPr lang="en-US" sz="1200" dirty="0">
                        <a:solidFill>
                          <a:schemeClr val="bg2"/>
                        </a:solidFill>
                        <a:effectLst/>
                        <a:latin typeface="inherit"/>
                      </a:endParaRPr>
                    </a:p>
                  </a:txBody>
                  <a:tcPr marL="3602" marR="3602" marT="3602" marB="360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dirty="0">
                          <a:solidFill>
                            <a:schemeClr val="bg2"/>
                          </a:solidFill>
                          <a:effectLst/>
                          <a:latin typeface="inherit"/>
                        </a:rPr>
                        <a:t>Patent Dance Posture</a:t>
                      </a:r>
                      <a:endParaRPr lang="en-US" sz="1200" dirty="0">
                        <a:solidFill>
                          <a:schemeClr val="bg2"/>
                        </a:solidFill>
                        <a:effectLst/>
                        <a:latin typeface="inherit"/>
                      </a:endParaRPr>
                    </a:p>
                  </a:txBody>
                  <a:tcPr marL="3602" marR="3602" marT="3602" marB="360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Notice of Commercial Marketing Issue(s)</a:t>
                      </a:r>
                      <a:endParaRPr lang="en-US" sz="1200">
                        <a:solidFill>
                          <a:schemeClr val="bg2"/>
                        </a:solidFill>
                        <a:effectLst/>
                        <a:latin typeface="inherit"/>
                      </a:endParaRPr>
                    </a:p>
                  </a:txBody>
                  <a:tcPr marL="3602" marR="3602" marT="3602" marB="3602">
                    <a:lnL w="7620" cap="flat" cmpd="sng" algn="ctr">
                      <a:solidFill>
                        <a:srgbClr val="DDDDDD"/>
                      </a:solidFill>
                      <a:prstDash val="solid"/>
                      <a:round/>
                      <a:headEnd type="none" w="med" len="med"/>
                      <a:tailEnd type="none" w="med" len="med"/>
                    </a:lnL>
                    <a:lnR>
                      <a:noFill/>
                    </a:lnR>
                    <a:lnT>
                      <a:noFill/>
                    </a:lnT>
                    <a:lnB w="7620" cap="flat" cmpd="sng" algn="ctr">
                      <a:solidFill>
                        <a:srgbClr val="DDDDDD"/>
                      </a:solidFill>
                      <a:prstDash val="solid"/>
                      <a:round/>
                      <a:headEnd type="none" w="med" len="med"/>
                      <a:tailEnd type="none" w="med" len="med"/>
                    </a:lnB>
                    <a:solidFill>
                      <a:schemeClr val="tx1"/>
                    </a:solidFill>
                  </a:tcPr>
                </a:tc>
              </a:tr>
              <a:tr h="1174371">
                <a:tc>
                  <a:txBody>
                    <a:bodyPr/>
                    <a:lstStyle/>
                    <a:p>
                      <a:pPr algn="l" fontAlgn="t"/>
                      <a:r>
                        <a:rPr lang="en-US" sz="1200" i="1" dirty="0">
                          <a:solidFill>
                            <a:schemeClr val="bg2"/>
                          </a:solidFill>
                          <a:effectLst/>
                          <a:latin typeface="inherit"/>
                        </a:rPr>
                        <a:t>Amgen v. Sandoz</a:t>
                      </a:r>
                      <a:br>
                        <a:rPr lang="en-US" sz="1200" i="1" dirty="0">
                          <a:solidFill>
                            <a:schemeClr val="bg2"/>
                          </a:solidFill>
                          <a:effectLst/>
                          <a:latin typeface="inherit"/>
                        </a:rPr>
                      </a:br>
                      <a:r>
                        <a:rPr lang="en-US" sz="1200" dirty="0">
                          <a:solidFill>
                            <a:schemeClr val="bg2"/>
                          </a:solidFill>
                          <a:effectLst/>
                          <a:latin typeface="inherit"/>
                        </a:rPr>
                        <a:t>(</a:t>
                      </a:r>
                      <a:r>
                        <a:rPr lang="en-US" sz="1200" dirty="0" err="1">
                          <a:solidFill>
                            <a:schemeClr val="bg2"/>
                          </a:solidFill>
                          <a:effectLst/>
                          <a:latin typeface="inherit"/>
                        </a:rPr>
                        <a:t>filgrastim</a:t>
                      </a:r>
                      <a:r>
                        <a:rPr lang="en-US" sz="1200" dirty="0">
                          <a:solidFill>
                            <a:schemeClr val="bg2"/>
                          </a:solidFill>
                          <a:effectLst/>
                          <a:latin typeface="inherit"/>
                        </a:rPr>
                        <a:t>)</a:t>
                      </a:r>
                      <a:r>
                        <a:rPr lang="en-US" sz="1200" i="1" dirty="0">
                          <a:solidFill>
                            <a:schemeClr val="bg2"/>
                          </a:solidFill>
                          <a:effectLst/>
                          <a:latin typeface="inherit"/>
                        </a:rPr>
                        <a:t/>
                      </a:r>
                      <a:br>
                        <a:rPr lang="en-US" sz="1200" i="1" dirty="0">
                          <a:solidFill>
                            <a:schemeClr val="bg2"/>
                          </a:solidFill>
                          <a:effectLst/>
                          <a:latin typeface="inherit"/>
                        </a:rPr>
                      </a:br>
                      <a:endParaRPr lang="en-US" sz="1200" dirty="0">
                        <a:solidFill>
                          <a:schemeClr val="bg2"/>
                        </a:solidFill>
                        <a:effectLst/>
                        <a:latin typeface="inherit"/>
                      </a:endParaRPr>
                    </a:p>
                  </a:txBody>
                  <a:tcPr marL="3602" marR="3602" marT="3602" marB="360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dirty="0">
                          <a:solidFill>
                            <a:schemeClr val="bg2"/>
                          </a:solidFill>
                          <a:effectLst/>
                          <a:latin typeface="inherit"/>
                        </a:rPr>
                        <a:t>N.D. Cal.</a:t>
                      </a:r>
                      <a:br>
                        <a:rPr lang="en-US" sz="1200" dirty="0">
                          <a:solidFill>
                            <a:schemeClr val="bg2"/>
                          </a:solidFill>
                          <a:effectLst/>
                          <a:latin typeface="inherit"/>
                        </a:rPr>
                      </a:br>
                      <a:r>
                        <a:rPr lang="en-US" sz="1200" dirty="0">
                          <a:solidFill>
                            <a:schemeClr val="bg2"/>
                          </a:solidFill>
                          <a:effectLst/>
                          <a:latin typeface="inherit"/>
                        </a:rPr>
                        <a:t>(</a:t>
                      </a:r>
                      <a:r>
                        <a:rPr lang="en-US" sz="1200" dirty="0" err="1">
                          <a:solidFill>
                            <a:schemeClr val="bg2"/>
                          </a:solidFill>
                          <a:effectLst/>
                          <a:latin typeface="inherit"/>
                        </a:rPr>
                        <a:t>J.Seeborg</a:t>
                      </a:r>
                      <a:r>
                        <a:rPr lang="en-US" sz="1200" dirty="0">
                          <a:solidFill>
                            <a:schemeClr val="bg2"/>
                          </a:solidFill>
                          <a:effectLst/>
                          <a:latin typeface="inherit"/>
                        </a:rPr>
                        <a:t>)Fed. Cir.</a:t>
                      </a:r>
                      <a:br>
                        <a:rPr lang="en-US" sz="1200" dirty="0">
                          <a:solidFill>
                            <a:schemeClr val="bg2"/>
                          </a:solidFill>
                          <a:effectLst/>
                          <a:latin typeface="inherit"/>
                        </a:rPr>
                      </a:br>
                      <a:r>
                        <a:rPr lang="en-US" sz="1200" dirty="0">
                          <a:solidFill>
                            <a:schemeClr val="bg2"/>
                          </a:solidFill>
                          <a:effectLst/>
                          <a:latin typeface="inherit"/>
                        </a:rPr>
                        <a:t>(J. </a:t>
                      </a:r>
                      <a:r>
                        <a:rPr lang="en-US" sz="1200" dirty="0" err="1">
                          <a:solidFill>
                            <a:schemeClr val="bg2"/>
                          </a:solidFill>
                          <a:effectLst/>
                          <a:latin typeface="inherit"/>
                        </a:rPr>
                        <a:t>Lourie</a:t>
                      </a:r>
                      <a:r>
                        <a:rPr lang="en-US" sz="1200" dirty="0">
                          <a:solidFill>
                            <a:schemeClr val="bg2"/>
                          </a:solidFill>
                          <a:effectLst/>
                          <a:latin typeface="inherit"/>
                        </a:rPr>
                        <a:t/>
                      </a:r>
                      <a:br>
                        <a:rPr lang="en-US" sz="1200" dirty="0">
                          <a:solidFill>
                            <a:schemeClr val="bg2"/>
                          </a:solidFill>
                          <a:effectLst/>
                          <a:latin typeface="inherit"/>
                        </a:rPr>
                      </a:br>
                      <a:r>
                        <a:rPr lang="en-US" sz="1200" dirty="0">
                          <a:solidFill>
                            <a:schemeClr val="bg2"/>
                          </a:solidFill>
                          <a:effectLst/>
                          <a:latin typeface="inherit"/>
                        </a:rPr>
                        <a:t>J. Newman</a:t>
                      </a:r>
                      <a:br>
                        <a:rPr lang="en-US" sz="1200" dirty="0">
                          <a:solidFill>
                            <a:schemeClr val="bg2"/>
                          </a:solidFill>
                          <a:effectLst/>
                          <a:latin typeface="inherit"/>
                        </a:rPr>
                      </a:br>
                      <a:r>
                        <a:rPr lang="en-US" sz="1200" dirty="0">
                          <a:solidFill>
                            <a:schemeClr val="bg2"/>
                          </a:solidFill>
                          <a:effectLst/>
                          <a:latin typeface="inherit"/>
                        </a:rPr>
                        <a:t>J. Chen)</a:t>
                      </a:r>
                    </a:p>
                  </a:txBody>
                  <a:tcPr marL="3602" marR="3602" marT="3602" marB="360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base"/>
                      <a:r>
                        <a:rPr lang="en-US" sz="1200" dirty="0">
                          <a:solidFill>
                            <a:schemeClr val="bg2"/>
                          </a:solidFill>
                          <a:effectLst/>
                          <a:latin typeface="inherit"/>
                        </a:rPr>
                        <a:t>Petitions for rehearing </a:t>
                      </a:r>
                      <a:r>
                        <a:rPr lang="en-US" sz="1200" i="1" dirty="0">
                          <a:solidFill>
                            <a:schemeClr val="bg2"/>
                          </a:solidFill>
                          <a:effectLst/>
                          <a:latin typeface="inherit"/>
                        </a:rPr>
                        <a:t>en banc</a:t>
                      </a:r>
                      <a:r>
                        <a:rPr lang="en-US" sz="1200" dirty="0">
                          <a:solidFill>
                            <a:schemeClr val="bg2"/>
                          </a:solidFill>
                          <a:effectLst/>
                          <a:latin typeface="inherit"/>
                        </a:rPr>
                        <a:t> on BPCIA </a:t>
                      </a:r>
                      <a:r>
                        <a:rPr lang="en-US" sz="1200" dirty="0" smtClean="0">
                          <a:solidFill>
                            <a:schemeClr val="bg2"/>
                          </a:solidFill>
                          <a:effectLst/>
                          <a:latin typeface="inherit"/>
                        </a:rPr>
                        <a:t>issues denied.</a:t>
                      </a:r>
                      <a:endParaRPr lang="en-US" sz="1200" dirty="0">
                        <a:solidFill>
                          <a:schemeClr val="bg2"/>
                        </a:solidFill>
                        <a:effectLst/>
                        <a:latin typeface="proxima-nova"/>
                      </a:endParaRPr>
                    </a:p>
                    <a:p>
                      <a:pPr algn="l" fontAlgn="base"/>
                      <a:r>
                        <a:rPr lang="en-US" sz="1200" dirty="0">
                          <a:solidFill>
                            <a:schemeClr val="bg2"/>
                          </a:solidFill>
                          <a:effectLst/>
                          <a:latin typeface="proxima-nova"/>
                        </a:rPr>
                        <a:t>Patent infringement claims continuing </a:t>
                      </a:r>
                      <a:r>
                        <a:rPr lang="en-US" sz="1200" dirty="0" smtClean="0">
                          <a:solidFill>
                            <a:schemeClr val="bg2"/>
                          </a:solidFill>
                          <a:effectLst/>
                          <a:latin typeface="proxima-nova"/>
                        </a:rPr>
                        <a:t>in N.D. Cal.</a:t>
                      </a:r>
                    </a:p>
                    <a:p>
                      <a:pPr algn="l" fontAlgn="base"/>
                      <a:endParaRPr lang="en-US" sz="1200" dirty="0" smtClean="0">
                        <a:solidFill>
                          <a:schemeClr val="bg2"/>
                        </a:solidFill>
                        <a:effectLst/>
                        <a:latin typeface="proxima-nova"/>
                      </a:endParaRPr>
                    </a:p>
                    <a:p>
                      <a:pPr algn="l" fontAlgn="base"/>
                      <a:r>
                        <a:rPr lang="en-US" sz="1200" dirty="0" smtClean="0">
                          <a:solidFill>
                            <a:schemeClr val="bg2"/>
                          </a:solidFill>
                          <a:effectLst/>
                          <a:latin typeface="proxima-nova"/>
                        </a:rPr>
                        <a:t>June</a:t>
                      </a:r>
                      <a:r>
                        <a:rPr lang="en-US" sz="1200" baseline="0" dirty="0" smtClean="0">
                          <a:solidFill>
                            <a:schemeClr val="bg2"/>
                          </a:solidFill>
                          <a:effectLst/>
                          <a:latin typeface="proxima-nova"/>
                        </a:rPr>
                        <a:t> 20, 2016 – Supreme Court deferred decision on certiorari petitions filed by both parties and called for the views of the Solicitor General.</a:t>
                      </a:r>
                      <a:endParaRPr lang="en-US" sz="1200" dirty="0">
                        <a:solidFill>
                          <a:schemeClr val="bg2"/>
                        </a:solidFill>
                        <a:effectLst/>
                        <a:latin typeface="proxima-nova"/>
                      </a:endParaRPr>
                    </a:p>
                  </a:txBody>
                  <a:tcPr marL="3602" marR="3602" marT="3602" marB="360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dirty="0" err="1">
                          <a:solidFill>
                            <a:schemeClr val="bg2"/>
                          </a:solidFill>
                          <a:effectLst/>
                          <a:latin typeface="inherit"/>
                        </a:rPr>
                        <a:t>Neupogen</a:t>
                      </a:r>
                      <a:r>
                        <a:rPr lang="en-US" sz="1200" dirty="0">
                          <a:solidFill>
                            <a:schemeClr val="bg2"/>
                          </a:solidFill>
                          <a:effectLst/>
                          <a:latin typeface="inherit"/>
                        </a:rPr>
                        <a:t>® (</a:t>
                      </a:r>
                      <a:r>
                        <a:rPr lang="en-US" sz="1200" dirty="0" err="1">
                          <a:solidFill>
                            <a:schemeClr val="bg2"/>
                          </a:solidFill>
                          <a:effectLst/>
                          <a:latin typeface="inherit"/>
                        </a:rPr>
                        <a:t>filgrastim</a:t>
                      </a:r>
                      <a:r>
                        <a:rPr lang="en-US" sz="1200" dirty="0">
                          <a:solidFill>
                            <a:schemeClr val="bg2"/>
                          </a:solidFill>
                          <a:effectLst/>
                          <a:latin typeface="inherit"/>
                        </a:rPr>
                        <a:t>)</a:t>
                      </a:r>
                    </a:p>
                  </a:txBody>
                  <a:tcPr marL="3602" marR="3602" marT="3602" marB="360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i="1" u="sng" dirty="0">
                          <a:solidFill>
                            <a:schemeClr val="bg2"/>
                          </a:solidFill>
                          <a:effectLst/>
                          <a:latin typeface="inherit"/>
                        </a:rPr>
                        <a:t>No dance</a:t>
                      </a:r>
                      <a:br>
                        <a:rPr lang="en-US" sz="1200" b="1" i="1" u="sng" dirty="0">
                          <a:solidFill>
                            <a:schemeClr val="bg2"/>
                          </a:solidFill>
                          <a:effectLst/>
                          <a:latin typeface="inherit"/>
                        </a:rPr>
                      </a:br>
                      <a:r>
                        <a:rPr lang="en-US" sz="1200" dirty="0">
                          <a:solidFill>
                            <a:schemeClr val="bg2"/>
                          </a:solidFill>
                          <a:effectLst/>
                          <a:latin typeface="inherit"/>
                        </a:rPr>
                        <a:t>Sandoz did not provide Amgen its (k) application or manufacturing information within 20 days of FDA’s notification of acceptance.</a:t>
                      </a:r>
                    </a:p>
                  </a:txBody>
                  <a:tcPr marL="3602" marR="3602" marT="3602" marB="360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i="1" u="sng" dirty="0">
                          <a:solidFill>
                            <a:schemeClr val="bg2"/>
                          </a:solidFill>
                          <a:effectLst/>
                          <a:latin typeface="inherit"/>
                        </a:rPr>
                        <a:t>Notice given before and after FDA approval</a:t>
                      </a:r>
                      <a:br>
                        <a:rPr lang="en-US" sz="1200" b="1" i="1" u="sng" dirty="0">
                          <a:solidFill>
                            <a:schemeClr val="bg2"/>
                          </a:solidFill>
                          <a:effectLst/>
                          <a:latin typeface="inherit"/>
                        </a:rPr>
                      </a:br>
                      <a:r>
                        <a:rPr lang="en-US" sz="1200" dirty="0">
                          <a:solidFill>
                            <a:schemeClr val="bg2"/>
                          </a:solidFill>
                          <a:effectLst/>
                          <a:latin typeface="inherit"/>
                        </a:rPr>
                        <a:t>Sandoz claimed to give notice of commercial marketing when it notified Amgen that FDA had accepted Sandoz’s </a:t>
                      </a:r>
                      <a:r>
                        <a:rPr lang="en-US" sz="1200" dirty="0" err="1">
                          <a:solidFill>
                            <a:schemeClr val="bg2"/>
                          </a:solidFill>
                          <a:effectLst/>
                          <a:latin typeface="inherit"/>
                        </a:rPr>
                        <a:t>biosimilar</a:t>
                      </a:r>
                      <a:r>
                        <a:rPr lang="en-US" sz="1200" dirty="0">
                          <a:solidFill>
                            <a:schemeClr val="bg2"/>
                          </a:solidFill>
                          <a:effectLst/>
                          <a:latin typeface="inherit"/>
                        </a:rPr>
                        <a:t> application for review. After FDA approved Sandoz’s </a:t>
                      </a:r>
                      <a:r>
                        <a:rPr lang="en-US" sz="1200" dirty="0" err="1">
                          <a:solidFill>
                            <a:schemeClr val="bg2"/>
                          </a:solidFill>
                          <a:effectLst/>
                          <a:latin typeface="inherit"/>
                        </a:rPr>
                        <a:t>biosimilar</a:t>
                      </a:r>
                      <a:r>
                        <a:rPr lang="en-US" sz="1200" dirty="0">
                          <a:solidFill>
                            <a:schemeClr val="bg2"/>
                          </a:solidFill>
                          <a:effectLst/>
                          <a:latin typeface="inherit"/>
                        </a:rPr>
                        <a:t> product, Sandoz gave Amgen another notice of commercial marketing</a:t>
                      </a:r>
                      <a:r>
                        <a:rPr lang="en-US" sz="1200" dirty="0" smtClean="0">
                          <a:solidFill>
                            <a:schemeClr val="bg2"/>
                          </a:solidFill>
                          <a:effectLst/>
                          <a:latin typeface="inherit"/>
                        </a:rPr>
                        <a:t>. The </a:t>
                      </a:r>
                      <a:r>
                        <a:rPr lang="en-US" sz="1200" dirty="0">
                          <a:solidFill>
                            <a:schemeClr val="bg2"/>
                          </a:solidFill>
                          <a:effectLst/>
                          <a:latin typeface="inherit"/>
                        </a:rPr>
                        <a:t>Fed. Cir. held that Sandoz’s pre-approval notice was ineffective under the BPCIA, and thus enjoined Sandoz from marketing its approved </a:t>
                      </a:r>
                      <a:r>
                        <a:rPr lang="en-US" sz="1200" dirty="0" err="1">
                          <a:solidFill>
                            <a:schemeClr val="bg2"/>
                          </a:solidFill>
                          <a:effectLst/>
                          <a:latin typeface="inherit"/>
                        </a:rPr>
                        <a:t>Zarxio</a:t>
                      </a:r>
                      <a:r>
                        <a:rPr lang="en-US" sz="1200" dirty="0">
                          <a:solidFill>
                            <a:schemeClr val="bg2"/>
                          </a:solidFill>
                          <a:effectLst/>
                          <a:latin typeface="inherit"/>
                        </a:rPr>
                        <a:t> product until 180 days after the date of FDA approval, when Sandoz had given another notice of commercial marketing.</a:t>
                      </a:r>
                    </a:p>
                  </a:txBody>
                  <a:tcPr marL="3602" marR="3602" marT="3602" marB="3602">
                    <a:lnL w="7620" cap="flat" cmpd="sng" algn="ctr">
                      <a:solidFill>
                        <a:srgbClr val="DDDDDD"/>
                      </a:solidFill>
                      <a:prstDash val="solid"/>
                      <a:round/>
                      <a:headEnd type="none" w="med" len="med"/>
                      <a:tailEnd type="none" w="med" len="med"/>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r>
            </a:tbl>
          </a:graphicData>
        </a:graphic>
      </p:graphicFrame>
    </p:spTree>
    <p:extLst>
      <p:ext uri="{BB962C8B-B14F-4D97-AF65-F5344CB8AC3E}">
        <p14:creationId xmlns:p14="http://schemas.microsoft.com/office/powerpoint/2010/main" val="8548807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091889976"/>
              </p:ext>
            </p:extLst>
          </p:nvPr>
        </p:nvGraphicFramePr>
        <p:xfrm>
          <a:off x="152400" y="1524000"/>
          <a:ext cx="8868507" cy="3886200"/>
        </p:xfrm>
        <a:graphic>
          <a:graphicData uri="http://schemas.openxmlformats.org/drawingml/2006/table">
            <a:tbl>
              <a:tblPr/>
              <a:tblGrid>
                <a:gridCol w="1173098"/>
                <a:gridCol w="938460"/>
                <a:gridCol w="1642311"/>
                <a:gridCol w="1830016"/>
                <a:gridCol w="1642311"/>
                <a:gridCol w="1642311"/>
              </a:tblGrid>
              <a:tr h="381000">
                <a:tc>
                  <a:txBody>
                    <a:bodyPr/>
                    <a:lstStyle/>
                    <a:p>
                      <a:pPr algn="l" fontAlgn="t"/>
                      <a:r>
                        <a:rPr lang="en-US" sz="1200" b="1" dirty="0">
                          <a:solidFill>
                            <a:schemeClr val="bg2"/>
                          </a:solidFill>
                          <a:effectLst/>
                          <a:latin typeface="inherit"/>
                        </a:rPr>
                        <a:t>Case Name</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dirty="0">
                          <a:solidFill>
                            <a:schemeClr val="bg2"/>
                          </a:solidFill>
                          <a:effectLst/>
                          <a:latin typeface="inherit"/>
                        </a:rPr>
                        <a:t>Court</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Case Status</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Product</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Patent Dance Posture</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Notice of Commercial Marketing Issue(s)</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a:noFill/>
                    </a:lnR>
                    <a:lnT>
                      <a:noFill/>
                    </a:lnT>
                    <a:lnB w="7620" cap="flat" cmpd="sng" algn="ctr">
                      <a:solidFill>
                        <a:srgbClr val="DDDDDD"/>
                      </a:solidFill>
                      <a:prstDash val="solid"/>
                      <a:round/>
                      <a:headEnd type="none" w="med" len="med"/>
                      <a:tailEnd type="none" w="med" len="med"/>
                    </a:lnB>
                    <a:solidFill>
                      <a:schemeClr val="tx1"/>
                    </a:solidFill>
                  </a:tcPr>
                </a:tc>
              </a:tr>
              <a:tr h="3505200">
                <a:tc>
                  <a:txBody>
                    <a:bodyPr/>
                    <a:lstStyle/>
                    <a:p>
                      <a:pPr algn="l" fontAlgn="t"/>
                      <a:r>
                        <a:rPr lang="en-US" sz="1200" i="1" dirty="0">
                          <a:solidFill>
                            <a:schemeClr val="bg2"/>
                          </a:solidFill>
                          <a:effectLst/>
                          <a:latin typeface="inherit"/>
                        </a:rPr>
                        <a:t>Janssen v. </a:t>
                      </a:r>
                      <a:r>
                        <a:rPr lang="en-US" sz="1200" i="1" dirty="0" err="1">
                          <a:solidFill>
                            <a:schemeClr val="bg2"/>
                          </a:solidFill>
                          <a:effectLst/>
                          <a:latin typeface="inherit"/>
                        </a:rPr>
                        <a:t>Celltrion</a:t>
                      </a:r>
                      <a:r>
                        <a:rPr lang="en-US" sz="1200" i="1" dirty="0">
                          <a:solidFill>
                            <a:schemeClr val="bg2"/>
                          </a:solidFill>
                          <a:effectLst/>
                          <a:latin typeface="inherit"/>
                        </a:rPr>
                        <a:t/>
                      </a:r>
                      <a:br>
                        <a:rPr lang="en-US" sz="1200" i="1" dirty="0">
                          <a:solidFill>
                            <a:schemeClr val="bg2"/>
                          </a:solidFill>
                          <a:effectLst/>
                          <a:latin typeface="inherit"/>
                        </a:rPr>
                      </a:br>
                      <a:r>
                        <a:rPr lang="en-US" sz="1200" dirty="0">
                          <a:solidFill>
                            <a:schemeClr val="bg2"/>
                          </a:solidFill>
                          <a:effectLst/>
                          <a:latin typeface="inherit"/>
                        </a:rPr>
                        <a:t>(infliximab)</a:t>
                      </a:r>
                      <a:r>
                        <a:rPr lang="en-US" sz="1200" i="1" dirty="0">
                          <a:solidFill>
                            <a:schemeClr val="bg2"/>
                          </a:solidFill>
                          <a:effectLst/>
                          <a:latin typeface="inherit"/>
                        </a:rPr>
                        <a:t/>
                      </a:r>
                      <a:br>
                        <a:rPr lang="en-US" sz="1200" i="1" dirty="0">
                          <a:solidFill>
                            <a:schemeClr val="bg2"/>
                          </a:solidFill>
                          <a:effectLst/>
                          <a:latin typeface="inherit"/>
                        </a:rPr>
                      </a:b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dirty="0">
                          <a:solidFill>
                            <a:schemeClr val="bg2"/>
                          </a:solidFill>
                          <a:effectLst/>
                          <a:latin typeface="inherit"/>
                        </a:rPr>
                        <a:t>D. Mass.</a:t>
                      </a:r>
                      <a:br>
                        <a:rPr lang="en-US" sz="1200" dirty="0">
                          <a:solidFill>
                            <a:schemeClr val="bg2"/>
                          </a:solidFill>
                          <a:effectLst/>
                          <a:latin typeface="inherit"/>
                        </a:rPr>
                      </a:br>
                      <a:r>
                        <a:rPr lang="en-US" sz="1200" dirty="0">
                          <a:solidFill>
                            <a:schemeClr val="bg2"/>
                          </a:solidFill>
                          <a:effectLst/>
                          <a:latin typeface="inherit"/>
                        </a:rPr>
                        <a:t>(J. Wolf)</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base"/>
                      <a:r>
                        <a:rPr lang="en-US" sz="1200" dirty="0" smtClean="0">
                          <a:solidFill>
                            <a:schemeClr val="bg2"/>
                          </a:solidFill>
                          <a:effectLst/>
                          <a:latin typeface="inherit"/>
                        </a:rPr>
                        <a:t>Pending cross-motions for summary judgment.</a:t>
                      </a:r>
                      <a:endParaRPr lang="en-US" sz="1200" dirty="0">
                        <a:solidFill>
                          <a:schemeClr val="bg2"/>
                        </a:solidFill>
                        <a:effectLst/>
                        <a:latin typeface="proxima-nova"/>
                      </a:endParaRPr>
                    </a:p>
                    <a:p>
                      <a:pPr algn="l" fontAlgn="base"/>
                      <a:r>
                        <a:rPr lang="en-US" sz="1200" dirty="0">
                          <a:solidFill>
                            <a:schemeClr val="bg2"/>
                          </a:solidFill>
                          <a:effectLst/>
                          <a:latin typeface="proxima-nova"/>
                        </a:rPr>
                        <a:t>Pending motion by Janssen </a:t>
                      </a:r>
                      <a:r>
                        <a:rPr lang="en-US" sz="1200" dirty="0" smtClean="0">
                          <a:solidFill>
                            <a:schemeClr val="bg2"/>
                          </a:solidFill>
                          <a:effectLst/>
                          <a:latin typeface="proxima-nova"/>
                        </a:rPr>
                        <a:t>to modify</a:t>
                      </a:r>
                      <a:r>
                        <a:rPr lang="en-US" sz="1200" baseline="0" dirty="0" smtClean="0">
                          <a:solidFill>
                            <a:schemeClr val="bg2"/>
                          </a:solidFill>
                          <a:effectLst/>
                          <a:latin typeface="proxima-nova"/>
                        </a:rPr>
                        <a:t> the protective order</a:t>
                      </a:r>
                      <a:r>
                        <a:rPr lang="en-US" sz="1200" dirty="0">
                          <a:solidFill>
                            <a:schemeClr val="bg2"/>
                          </a:solidFill>
                          <a:effectLst/>
                          <a:latin typeface="proxima-nova"/>
                        </a:rPr>
                        <a:t> to permit filing of a new action.</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dirty="0" err="1">
                          <a:solidFill>
                            <a:schemeClr val="bg2"/>
                          </a:solidFill>
                          <a:effectLst/>
                          <a:latin typeface="inherit"/>
                        </a:rPr>
                        <a:t>Remicade</a:t>
                      </a:r>
                      <a:r>
                        <a:rPr lang="en-US" sz="1200" dirty="0">
                          <a:solidFill>
                            <a:schemeClr val="bg2"/>
                          </a:solidFill>
                          <a:effectLst/>
                          <a:latin typeface="inherit"/>
                        </a:rPr>
                        <a:t>® (infliximab)</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i="1" u="sng" dirty="0">
                          <a:solidFill>
                            <a:schemeClr val="bg2"/>
                          </a:solidFill>
                          <a:effectLst/>
                          <a:latin typeface="inherit"/>
                        </a:rPr>
                        <a:t>Some dance</a:t>
                      </a:r>
                      <a:r>
                        <a:rPr lang="en-US" sz="1200" dirty="0">
                          <a:solidFill>
                            <a:schemeClr val="bg2"/>
                          </a:solidFill>
                          <a:effectLst/>
                          <a:latin typeface="inherit"/>
                        </a:rPr>
                        <a:t/>
                      </a:r>
                      <a:br>
                        <a:rPr lang="en-US" sz="1200" dirty="0">
                          <a:solidFill>
                            <a:schemeClr val="bg2"/>
                          </a:solidFill>
                          <a:effectLst/>
                          <a:latin typeface="inherit"/>
                        </a:rPr>
                      </a:br>
                      <a:r>
                        <a:rPr lang="en-US" sz="1200" dirty="0" err="1">
                          <a:solidFill>
                            <a:schemeClr val="bg2"/>
                          </a:solidFill>
                          <a:effectLst/>
                          <a:latin typeface="inherit"/>
                        </a:rPr>
                        <a:t>Celltrion</a:t>
                      </a:r>
                      <a:r>
                        <a:rPr lang="en-US" sz="1200" dirty="0">
                          <a:solidFill>
                            <a:schemeClr val="bg2"/>
                          </a:solidFill>
                          <a:effectLst/>
                          <a:latin typeface="inherit"/>
                        </a:rPr>
                        <a:t> produced its application, including manufacturing information (the completeness of which Janssen disputes), within the statutory 20-day </a:t>
                      </a:r>
                      <a:r>
                        <a:rPr lang="en-US" sz="1200" dirty="0" err="1">
                          <a:solidFill>
                            <a:schemeClr val="bg2"/>
                          </a:solidFill>
                          <a:effectLst/>
                          <a:latin typeface="inherit"/>
                        </a:rPr>
                        <a:t>window.Janssen</a:t>
                      </a:r>
                      <a:r>
                        <a:rPr lang="en-US" sz="1200" dirty="0">
                          <a:solidFill>
                            <a:schemeClr val="bg2"/>
                          </a:solidFill>
                          <a:effectLst/>
                          <a:latin typeface="inherit"/>
                        </a:rPr>
                        <a:t> served its patent list, </a:t>
                      </a:r>
                      <a:r>
                        <a:rPr lang="en-US" sz="1200" dirty="0" err="1">
                          <a:solidFill>
                            <a:schemeClr val="bg2"/>
                          </a:solidFill>
                          <a:effectLst/>
                          <a:latin typeface="inherit"/>
                        </a:rPr>
                        <a:t>Celltrion</a:t>
                      </a:r>
                      <a:r>
                        <a:rPr lang="en-US" sz="1200" dirty="0">
                          <a:solidFill>
                            <a:schemeClr val="bg2"/>
                          </a:solidFill>
                          <a:effectLst/>
                          <a:latin typeface="inherit"/>
                        </a:rPr>
                        <a:t> provided a detailed statement in response, and agreed that all of the patents identified by Janssen would be the subject of the first wave of litigation.</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i="1" u="sng" dirty="0">
                          <a:solidFill>
                            <a:schemeClr val="bg2"/>
                          </a:solidFill>
                          <a:effectLst/>
                          <a:latin typeface="inherit"/>
                        </a:rPr>
                        <a:t>Notice before FDA approval</a:t>
                      </a:r>
                      <a:br>
                        <a:rPr lang="en-US" sz="1200" b="1" i="1" u="sng" dirty="0">
                          <a:solidFill>
                            <a:schemeClr val="bg2"/>
                          </a:solidFill>
                          <a:effectLst/>
                          <a:latin typeface="inherit"/>
                        </a:rPr>
                      </a:br>
                      <a:r>
                        <a:rPr lang="en-US" sz="1200" dirty="0">
                          <a:solidFill>
                            <a:schemeClr val="bg2"/>
                          </a:solidFill>
                          <a:effectLst/>
                          <a:latin typeface="inherit"/>
                        </a:rPr>
                        <a:t>The defendants served a purported notice of commercial marketing on Feb. 5, 2015.Janssen argues that this notice is ineffective under the BPCIA. </a:t>
                      </a:r>
                      <a:r>
                        <a:rPr lang="en-US" sz="1200" dirty="0" err="1">
                          <a:solidFill>
                            <a:schemeClr val="bg2"/>
                          </a:solidFill>
                          <a:effectLst/>
                          <a:latin typeface="inherit"/>
                        </a:rPr>
                        <a:t>Celltrion</a:t>
                      </a:r>
                      <a:r>
                        <a:rPr lang="en-US" sz="1200" dirty="0">
                          <a:solidFill>
                            <a:schemeClr val="bg2"/>
                          </a:solidFill>
                          <a:effectLst/>
                          <a:latin typeface="inherit"/>
                        </a:rPr>
                        <a:t> responds that under </a:t>
                      </a:r>
                      <a:r>
                        <a:rPr lang="en-US" sz="1200" i="1" dirty="0">
                          <a:solidFill>
                            <a:schemeClr val="bg2"/>
                          </a:solidFill>
                          <a:effectLst/>
                          <a:latin typeface="inherit"/>
                        </a:rPr>
                        <a:t>Amgen v. Sandoz</a:t>
                      </a:r>
                      <a:r>
                        <a:rPr lang="en-US" sz="1200" dirty="0">
                          <a:solidFill>
                            <a:schemeClr val="bg2"/>
                          </a:solidFill>
                          <a:effectLst/>
                          <a:latin typeface="inherit"/>
                        </a:rPr>
                        <a:t>, it is not required to provide notice of commercial marketing because it has engaged in the patent dance.</a:t>
                      </a:r>
                    </a:p>
                  </a:txBody>
                  <a:tcPr marL="2992" marR="2992" marT="2992" marB="2992">
                    <a:lnL w="7620" cap="flat" cmpd="sng" algn="ctr">
                      <a:solidFill>
                        <a:srgbClr val="DDDDDD"/>
                      </a:solidFill>
                      <a:prstDash val="solid"/>
                      <a:round/>
                      <a:headEnd type="none" w="med" len="med"/>
                      <a:tailEnd type="none" w="med" len="med"/>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r>
            </a:tbl>
          </a:graphicData>
        </a:graphic>
      </p:graphicFrame>
      <p:sp>
        <p:nvSpPr>
          <p:cNvPr id="5" name="Title 1"/>
          <p:cNvSpPr>
            <a:spLocks noGrp="1"/>
          </p:cNvSpPr>
          <p:nvPr>
            <p:ph type="title"/>
          </p:nvPr>
        </p:nvSpPr>
        <p:spPr>
          <a:xfrm>
            <a:off x="2209800" y="76200"/>
            <a:ext cx="6781800" cy="1066800"/>
          </a:xfrm>
        </p:spPr>
        <p:txBody>
          <a:bodyPr/>
          <a:lstStyle/>
          <a:p>
            <a:r>
              <a:rPr lang="en-US" dirty="0" smtClean="0"/>
              <a:t>BPCIA Litigations</a:t>
            </a:r>
            <a:endParaRPr lang="en-US" dirty="0"/>
          </a:p>
        </p:txBody>
      </p:sp>
    </p:spTree>
    <p:extLst>
      <p:ext uri="{BB962C8B-B14F-4D97-AF65-F5344CB8AC3E}">
        <p14:creationId xmlns:p14="http://schemas.microsoft.com/office/powerpoint/2010/main" val="27803641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85556548"/>
              </p:ext>
            </p:extLst>
          </p:nvPr>
        </p:nvGraphicFramePr>
        <p:xfrm>
          <a:off x="76200" y="1828800"/>
          <a:ext cx="8839200" cy="3120928"/>
        </p:xfrm>
        <a:graphic>
          <a:graphicData uri="http://schemas.openxmlformats.org/drawingml/2006/table">
            <a:tbl>
              <a:tblPr/>
              <a:tblGrid>
                <a:gridCol w="1169221"/>
                <a:gridCol w="935359"/>
                <a:gridCol w="1636884"/>
                <a:gridCol w="1823968"/>
                <a:gridCol w="1636884"/>
                <a:gridCol w="1636884"/>
              </a:tblGrid>
              <a:tr h="268134">
                <a:tc>
                  <a:txBody>
                    <a:bodyPr/>
                    <a:lstStyle/>
                    <a:p>
                      <a:pPr algn="l" fontAlgn="t"/>
                      <a:r>
                        <a:rPr lang="en-US" sz="1200" b="1" dirty="0">
                          <a:solidFill>
                            <a:schemeClr val="bg2"/>
                          </a:solidFill>
                          <a:effectLst/>
                          <a:latin typeface="inherit"/>
                        </a:rPr>
                        <a:t>Case Name</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Court</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dirty="0">
                          <a:solidFill>
                            <a:schemeClr val="bg2"/>
                          </a:solidFill>
                          <a:effectLst/>
                          <a:latin typeface="inherit"/>
                        </a:rPr>
                        <a:t>Case Status</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dirty="0">
                          <a:solidFill>
                            <a:schemeClr val="bg2"/>
                          </a:solidFill>
                          <a:effectLst/>
                          <a:latin typeface="inherit"/>
                        </a:rPr>
                        <a:t>Product</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dirty="0">
                          <a:solidFill>
                            <a:schemeClr val="bg2"/>
                          </a:solidFill>
                          <a:effectLst/>
                          <a:latin typeface="inherit"/>
                        </a:rPr>
                        <a:t>Patent Dance Posture</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Notice of Commercial Marketing Issue(s)</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a:noFill/>
                    </a:lnR>
                    <a:lnT>
                      <a:noFill/>
                    </a:lnT>
                    <a:lnB w="7620" cap="flat" cmpd="sng" algn="ctr">
                      <a:solidFill>
                        <a:srgbClr val="DDDDDD"/>
                      </a:solidFill>
                      <a:prstDash val="solid"/>
                      <a:round/>
                      <a:headEnd type="none" w="med" len="med"/>
                      <a:tailEnd type="none" w="med" len="med"/>
                    </a:lnB>
                    <a:solidFill>
                      <a:schemeClr val="tx1"/>
                    </a:solidFill>
                  </a:tcPr>
                </a:tc>
              </a:tr>
              <a:tr h="517569">
                <a:tc>
                  <a:txBody>
                    <a:bodyPr/>
                    <a:lstStyle/>
                    <a:p>
                      <a:pPr algn="l" fontAlgn="t"/>
                      <a:r>
                        <a:rPr lang="en-US" sz="1200" i="1" dirty="0">
                          <a:solidFill>
                            <a:schemeClr val="bg2"/>
                          </a:solidFill>
                          <a:effectLst/>
                          <a:latin typeface="inherit"/>
                        </a:rPr>
                        <a:t>Amgen v. </a:t>
                      </a:r>
                      <a:r>
                        <a:rPr lang="en-US" sz="1200" i="1" dirty="0" err="1">
                          <a:solidFill>
                            <a:schemeClr val="bg2"/>
                          </a:solidFill>
                          <a:effectLst/>
                          <a:latin typeface="inherit"/>
                        </a:rPr>
                        <a:t>Apotex</a:t>
                      </a:r>
                      <a:r>
                        <a:rPr lang="en-US" sz="1200" i="1" dirty="0">
                          <a:solidFill>
                            <a:schemeClr val="bg2"/>
                          </a:solidFill>
                          <a:effectLst/>
                          <a:latin typeface="inherit"/>
                        </a:rPr>
                        <a:t/>
                      </a:r>
                      <a:br>
                        <a:rPr lang="en-US" sz="1200" i="1" dirty="0">
                          <a:solidFill>
                            <a:schemeClr val="bg2"/>
                          </a:solidFill>
                          <a:effectLst/>
                          <a:latin typeface="inherit"/>
                        </a:rPr>
                      </a:br>
                      <a:r>
                        <a:rPr lang="en-US" sz="1200" dirty="0">
                          <a:solidFill>
                            <a:schemeClr val="bg2"/>
                          </a:solidFill>
                          <a:effectLst/>
                          <a:latin typeface="inherit"/>
                        </a:rPr>
                        <a:t>(</a:t>
                      </a:r>
                      <a:r>
                        <a:rPr lang="en-US" sz="1200" dirty="0" err="1">
                          <a:solidFill>
                            <a:schemeClr val="bg2"/>
                          </a:solidFill>
                          <a:effectLst/>
                          <a:latin typeface="inherit"/>
                        </a:rPr>
                        <a:t>pegfilgrastim</a:t>
                      </a:r>
                      <a:r>
                        <a:rPr lang="en-US" sz="1200" dirty="0">
                          <a:solidFill>
                            <a:schemeClr val="bg2"/>
                          </a:solidFill>
                          <a:effectLst/>
                          <a:latin typeface="inherit"/>
                        </a:rPr>
                        <a:t>)</a:t>
                      </a:r>
                      <a:r>
                        <a:rPr lang="en-US" sz="1200" i="1" dirty="0">
                          <a:solidFill>
                            <a:schemeClr val="bg2"/>
                          </a:solidFill>
                          <a:effectLst/>
                          <a:latin typeface="inherit"/>
                        </a:rPr>
                        <a:t/>
                      </a:r>
                      <a:br>
                        <a:rPr lang="en-US" sz="1200" i="1" dirty="0">
                          <a:solidFill>
                            <a:schemeClr val="bg2"/>
                          </a:solidFill>
                          <a:effectLst/>
                          <a:latin typeface="inherit"/>
                        </a:rPr>
                      </a:b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dirty="0">
                          <a:solidFill>
                            <a:schemeClr val="bg2"/>
                          </a:solidFill>
                          <a:effectLst/>
                          <a:latin typeface="inherit"/>
                        </a:rPr>
                        <a:t>S.D. Fla.</a:t>
                      </a:r>
                      <a:br>
                        <a:rPr lang="en-US" sz="1200" dirty="0">
                          <a:solidFill>
                            <a:schemeClr val="bg2"/>
                          </a:solidFill>
                          <a:effectLst/>
                          <a:latin typeface="inherit"/>
                        </a:rPr>
                      </a:br>
                      <a:r>
                        <a:rPr lang="en-US" sz="1200" dirty="0">
                          <a:solidFill>
                            <a:schemeClr val="bg2"/>
                          </a:solidFill>
                          <a:effectLst/>
                          <a:latin typeface="inherit"/>
                        </a:rPr>
                        <a:t>(J. Cohn)</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base"/>
                      <a:r>
                        <a:rPr lang="en-US" sz="1200" dirty="0">
                          <a:solidFill>
                            <a:schemeClr val="bg2"/>
                          </a:solidFill>
                          <a:effectLst/>
                          <a:latin typeface="inherit"/>
                        </a:rPr>
                        <a:t>Amgen filed </a:t>
                      </a:r>
                      <a:r>
                        <a:rPr lang="en-US" sz="1200" dirty="0" smtClean="0">
                          <a:solidFill>
                            <a:schemeClr val="bg2"/>
                          </a:solidFill>
                          <a:effectLst/>
                          <a:latin typeface="inherit"/>
                        </a:rPr>
                        <a:t>a motion for preliminary injunction</a:t>
                      </a:r>
                      <a:r>
                        <a:rPr lang="en-US" sz="1200" baseline="0" dirty="0" smtClean="0">
                          <a:solidFill>
                            <a:schemeClr val="bg2"/>
                          </a:solidFill>
                          <a:effectLst/>
                          <a:latin typeface="inherit"/>
                        </a:rPr>
                        <a:t> </a:t>
                      </a:r>
                      <a:r>
                        <a:rPr lang="en-US" sz="1200" dirty="0" smtClean="0">
                          <a:solidFill>
                            <a:schemeClr val="bg2"/>
                          </a:solidFill>
                          <a:effectLst/>
                          <a:latin typeface="inherit"/>
                        </a:rPr>
                        <a:t>on </a:t>
                      </a:r>
                      <a:r>
                        <a:rPr lang="en-US" sz="1200" dirty="0">
                          <a:solidFill>
                            <a:schemeClr val="bg2"/>
                          </a:solidFill>
                          <a:effectLst/>
                          <a:latin typeface="inherit"/>
                        </a:rPr>
                        <a:t>Oct. 16, 2015; </a:t>
                      </a:r>
                      <a:r>
                        <a:rPr lang="en-US" sz="1200" dirty="0" err="1">
                          <a:solidFill>
                            <a:schemeClr val="bg2"/>
                          </a:solidFill>
                          <a:effectLst/>
                          <a:latin typeface="inherit"/>
                        </a:rPr>
                        <a:t>Apotex’s</a:t>
                      </a:r>
                      <a:r>
                        <a:rPr lang="en-US" sz="1200" dirty="0">
                          <a:solidFill>
                            <a:schemeClr val="bg2"/>
                          </a:solidFill>
                          <a:effectLst/>
                          <a:latin typeface="inherit"/>
                        </a:rPr>
                        <a:t> opposition </a:t>
                      </a:r>
                      <a:r>
                        <a:rPr lang="en-US" sz="1200" dirty="0" smtClean="0">
                          <a:solidFill>
                            <a:schemeClr val="bg2"/>
                          </a:solidFill>
                          <a:effectLst/>
                          <a:latin typeface="inherit"/>
                        </a:rPr>
                        <a:t>was </a:t>
                      </a:r>
                      <a:r>
                        <a:rPr lang="en-US" sz="1200" dirty="0">
                          <a:solidFill>
                            <a:schemeClr val="bg2"/>
                          </a:solidFill>
                          <a:effectLst/>
                          <a:latin typeface="inherit"/>
                        </a:rPr>
                        <a:t>due Nov. 6, 2015.</a:t>
                      </a:r>
                      <a:endParaRPr lang="en-US" sz="1200" dirty="0">
                        <a:solidFill>
                          <a:schemeClr val="bg2"/>
                        </a:solidFill>
                        <a:effectLst/>
                        <a:latin typeface="proxima-nova"/>
                      </a:endParaRPr>
                    </a:p>
                    <a:p>
                      <a:pPr algn="l" fontAlgn="base"/>
                      <a:endParaRPr lang="en-US" sz="1200" dirty="0" smtClean="0">
                        <a:solidFill>
                          <a:schemeClr val="bg2"/>
                        </a:solidFill>
                        <a:effectLst/>
                        <a:latin typeface="proxima-nova"/>
                      </a:endParaRPr>
                    </a:p>
                    <a:p>
                      <a:pPr algn="l" fontAlgn="base"/>
                      <a:r>
                        <a:rPr lang="en-US" sz="1200" dirty="0" smtClean="0">
                          <a:solidFill>
                            <a:schemeClr val="bg2"/>
                          </a:solidFill>
                          <a:effectLst/>
                          <a:latin typeface="proxima-nova"/>
                        </a:rPr>
                        <a:t>Trial </a:t>
                      </a:r>
                      <a:r>
                        <a:rPr lang="en-US" sz="1200" dirty="0">
                          <a:solidFill>
                            <a:schemeClr val="bg2"/>
                          </a:solidFill>
                          <a:effectLst/>
                          <a:latin typeface="proxima-nova"/>
                        </a:rPr>
                        <a:t>has </a:t>
                      </a:r>
                      <a:r>
                        <a:rPr lang="en-US" sz="1200" dirty="0" smtClean="0">
                          <a:solidFill>
                            <a:schemeClr val="bg2"/>
                          </a:solidFill>
                          <a:effectLst/>
                          <a:latin typeface="proxima-nova"/>
                        </a:rPr>
                        <a:t>been scheduled for </a:t>
                      </a:r>
                      <a:r>
                        <a:rPr lang="en-US" sz="1200" dirty="0">
                          <a:solidFill>
                            <a:schemeClr val="bg2"/>
                          </a:solidFill>
                          <a:effectLst/>
                          <a:latin typeface="proxima-nova"/>
                        </a:rPr>
                        <a:t>July 11, 2016.</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dirty="0" err="1">
                          <a:solidFill>
                            <a:schemeClr val="bg2"/>
                          </a:solidFill>
                          <a:effectLst/>
                          <a:latin typeface="inherit"/>
                        </a:rPr>
                        <a:t>Neulasta</a:t>
                      </a:r>
                      <a:r>
                        <a:rPr lang="en-US" sz="1200" dirty="0">
                          <a:solidFill>
                            <a:schemeClr val="bg2"/>
                          </a:solidFill>
                          <a:effectLst/>
                          <a:latin typeface="inherit"/>
                        </a:rPr>
                        <a:t>® (</a:t>
                      </a:r>
                      <a:r>
                        <a:rPr lang="en-US" sz="1200" dirty="0" err="1">
                          <a:solidFill>
                            <a:schemeClr val="bg2"/>
                          </a:solidFill>
                          <a:effectLst/>
                          <a:latin typeface="inherit"/>
                        </a:rPr>
                        <a:t>pegfilgrastim</a:t>
                      </a:r>
                      <a:r>
                        <a:rPr lang="en-US" sz="1200" dirty="0">
                          <a:solidFill>
                            <a:schemeClr val="bg2"/>
                          </a:solidFill>
                          <a:effectLst/>
                          <a:latin typeface="inherit"/>
                        </a:rPr>
                        <a:t>)</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i="1" u="sng" dirty="0">
                          <a:solidFill>
                            <a:schemeClr val="bg2"/>
                          </a:solidFill>
                          <a:effectLst/>
                          <a:latin typeface="inherit"/>
                        </a:rPr>
                        <a:t>Dance completed through first wave</a:t>
                      </a:r>
                      <a:r>
                        <a:rPr lang="en-US" sz="1200" dirty="0">
                          <a:solidFill>
                            <a:schemeClr val="bg2"/>
                          </a:solidFill>
                          <a:effectLst/>
                          <a:latin typeface="inherit"/>
                        </a:rPr>
                        <a:t/>
                      </a:r>
                      <a:br>
                        <a:rPr lang="en-US" sz="1200" dirty="0">
                          <a:solidFill>
                            <a:schemeClr val="bg2"/>
                          </a:solidFill>
                          <a:effectLst/>
                          <a:latin typeface="inherit"/>
                        </a:rPr>
                      </a:br>
                      <a:r>
                        <a:rPr lang="en-US" sz="1200" dirty="0">
                          <a:solidFill>
                            <a:schemeClr val="bg2"/>
                          </a:solidFill>
                          <a:effectLst/>
                          <a:latin typeface="inherit"/>
                        </a:rPr>
                        <a:t>Amgen and </a:t>
                      </a:r>
                      <a:r>
                        <a:rPr lang="en-US" sz="1200" dirty="0" err="1">
                          <a:solidFill>
                            <a:schemeClr val="bg2"/>
                          </a:solidFill>
                          <a:effectLst/>
                          <a:latin typeface="inherit"/>
                        </a:rPr>
                        <a:t>Apotex</a:t>
                      </a:r>
                      <a:r>
                        <a:rPr lang="en-US" sz="1200" dirty="0">
                          <a:solidFill>
                            <a:schemeClr val="bg2"/>
                          </a:solidFill>
                          <a:effectLst/>
                          <a:latin typeface="inherit"/>
                        </a:rPr>
                        <a:t> reached agreement upon a list of patents that should be the subject of a first wave of patent litigation.</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i="1" u="sng" dirty="0">
                          <a:solidFill>
                            <a:schemeClr val="bg2"/>
                          </a:solidFill>
                          <a:effectLst/>
                          <a:latin typeface="inherit"/>
                        </a:rPr>
                        <a:t>Notice before FDA approval</a:t>
                      </a:r>
                      <a:r>
                        <a:rPr lang="en-US" sz="1200" dirty="0">
                          <a:solidFill>
                            <a:schemeClr val="bg2"/>
                          </a:solidFill>
                          <a:effectLst/>
                          <a:latin typeface="inherit"/>
                        </a:rPr>
                        <a:t/>
                      </a:r>
                      <a:br>
                        <a:rPr lang="en-US" sz="1200" dirty="0">
                          <a:solidFill>
                            <a:schemeClr val="bg2"/>
                          </a:solidFill>
                          <a:effectLst/>
                          <a:latin typeface="inherit"/>
                        </a:rPr>
                      </a:br>
                      <a:r>
                        <a:rPr lang="en-US" sz="1200" dirty="0" err="1">
                          <a:solidFill>
                            <a:schemeClr val="bg2"/>
                          </a:solidFill>
                          <a:effectLst/>
                          <a:latin typeface="inherit"/>
                        </a:rPr>
                        <a:t>Apotex</a:t>
                      </a:r>
                      <a:r>
                        <a:rPr lang="en-US" sz="1200" dirty="0">
                          <a:solidFill>
                            <a:schemeClr val="bg2"/>
                          </a:solidFill>
                          <a:effectLst/>
                          <a:latin typeface="inherit"/>
                        </a:rPr>
                        <a:t> sent Amgen a purported notice of commercial marketing on April 17, 2015</a:t>
                      </a:r>
                      <a:r>
                        <a:rPr lang="en-US" sz="1200" dirty="0" smtClean="0">
                          <a:solidFill>
                            <a:schemeClr val="bg2"/>
                          </a:solidFill>
                          <a:effectLst/>
                          <a:latin typeface="inherit"/>
                        </a:rPr>
                        <a:t>. Amgen </a:t>
                      </a:r>
                      <a:r>
                        <a:rPr lang="en-US" sz="1200" dirty="0">
                          <a:solidFill>
                            <a:schemeClr val="bg2"/>
                          </a:solidFill>
                          <a:effectLst/>
                          <a:latin typeface="inherit"/>
                        </a:rPr>
                        <a:t>seeks a declaratory judgment that </a:t>
                      </a:r>
                      <a:r>
                        <a:rPr lang="en-US" sz="1200" dirty="0" err="1">
                          <a:solidFill>
                            <a:schemeClr val="bg2"/>
                          </a:solidFill>
                          <a:effectLst/>
                          <a:latin typeface="inherit"/>
                        </a:rPr>
                        <a:t>Apotex</a:t>
                      </a:r>
                      <a:r>
                        <a:rPr lang="en-US" sz="1200" dirty="0">
                          <a:solidFill>
                            <a:schemeClr val="bg2"/>
                          </a:solidFill>
                          <a:effectLst/>
                          <a:latin typeface="inherit"/>
                        </a:rPr>
                        <a:t> can provide an effective 180-day notice of commercial marketing only after FDA licenses its proposed </a:t>
                      </a:r>
                      <a:r>
                        <a:rPr lang="en-US" sz="1200" dirty="0" err="1">
                          <a:solidFill>
                            <a:schemeClr val="bg2"/>
                          </a:solidFill>
                          <a:effectLst/>
                          <a:latin typeface="inherit"/>
                        </a:rPr>
                        <a:t>biosimilar</a:t>
                      </a:r>
                      <a:r>
                        <a:rPr lang="en-US" sz="1200" dirty="0">
                          <a:solidFill>
                            <a:schemeClr val="bg2"/>
                          </a:solidFill>
                          <a:effectLst/>
                          <a:latin typeface="inherit"/>
                        </a:rPr>
                        <a:t> product.</a:t>
                      </a:r>
                    </a:p>
                  </a:txBody>
                  <a:tcPr marL="2992" marR="2992" marT="2992" marB="2992">
                    <a:lnL w="7620" cap="flat" cmpd="sng" algn="ctr">
                      <a:solidFill>
                        <a:srgbClr val="DDDDDD"/>
                      </a:solidFill>
                      <a:prstDash val="solid"/>
                      <a:round/>
                      <a:headEnd type="none" w="med" len="med"/>
                      <a:tailEnd type="none" w="med" len="med"/>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r>
            </a:tbl>
          </a:graphicData>
        </a:graphic>
      </p:graphicFrame>
      <p:sp>
        <p:nvSpPr>
          <p:cNvPr id="5" name="Title 1"/>
          <p:cNvSpPr>
            <a:spLocks noGrp="1"/>
          </p:cNvSpPr>
          <p:nvPr>
            <p:ph type="title"/>
          </p:nvPr>
        </p:nvSpPr>
        <p:spPr>
          <a:xfrm>
            <a:off x="2209800" y="76200"/>
            <a:ext cx="6781800" cy="1066800"/>
          </a:xfrm>
        </p:spPr>
        <p:txBody>
          <a:bodyPr/>
          <a:lstStyle/>
          <a:p>
            <a:r>
              <a:rPr lang="en-US" dirty="0" smtClean="0"/>
              <a:t>BPCIA Litigations</a:t>
            </a:r>
            <a:endParaRPr lang="en-US" dirty="0"/>
          </a:p>
        </p:txBody>
      </p:sp>
    </p:spTree>
    <p:extLst>
      <p:ext uri="{BB962C8B-B14F-4D97-AF65-F5344CB8AC3E}">
        <p14:creationId xmlns:p14="http://schemas.microsoft.com/office/powerpoint/2010/main" val="40739243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36507673"/>
              </p:ext>
            </p:extLst>
          </p:nvPr>
        </p:nvGraphicFramePr>
        <p:xfrm>
          <a:off x="76200" y="1676400"/>
          <a:ext cx="8915399" cy="3486688"/>
        </p:xfrm>
        <a:graphic>
          <a:graphicData uri="http://schemas.openxmlformats.org/drawingml/2006/table">
            <a:tbl>
              <a:tblPr/>
              <a:tblGrid>
                <a:gridCol w="1179300"/>
                <a:gridCol w="943422"/>
                <a:gridCol w="1650995"/>
                <a:gridCol w="1839692"/>
                <a:gridCol w="1650995"/>
                <a:gridCol w="1650995"/>
              </a:tblGrid>
              <a:tr h="268134">
                <a:tc>
                  <a:txBody>
                    <a:bodyPr/>
                    <a:lstStyle/>
                    <a:p>
                      <a:pPr algn="l" fontAlgn="t"/>
                      <a:r>
                        <a:rPr lang="en-US" sz="1200" b="1" dirty="0">
                          <a:solidFill>
                            <a:schemeClr val="bg2"/>
                          </a:solidFill>
                          <a:effectLst/>
                          <a:latin typeface="inherit"/>
                        </a:rPr>
                        <a:t>Case Name</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Court</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Case Status</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a:solidFill>
                            <a:schemeClr val="bg2"/>
                          </a:solidFill>
                          <a:effectLst/>
                          <a:latin typeface="inherit"/>
                        </a:rPr>
                        <a:t>Product</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dirty="0">
                          <a:solidFill>
                            <a:schemeClr val="bg2"/>
                          </a:solidFill>
                          <a:effectLst/>
                          <a:latin typeface="inherit"/>
                        </a:rPr>
                        <a:t>Patent Dance Posture</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dirty="0">
                          <a:solidFill>
                            <a:schemeClr val="bg2"/>
                          </a:solidFill>
                          <a:effectLst/>
                          <a:latin typeface="inherit"/>
                        </a:rPr>
                        <a:t>Notice of Commercial Marketing Issue(s)</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a:noFill/>
                    </a:lnR>
                    <a:lnT>
                      <a:noFill/>
                    </a:lnT>
                    <a:lnB w="7620" cap="flat" cmpd="sng" algn="ctr">
                      <a:solidFill>
                        <a:srgbClr val="DDDDDD"/>
                      </a:solidFill>
                      <a:prstDash val="solid"/>
                      <a:round/>
                      <a:headEnd type="none" w="med" len="med"/>
                      <a:tailEnd type="none" w="med" len="med"/>
                    </a:lnB>
                    <a:solidFill>
                      <a:schemeClr val="tx1"/>
                    </a:solidFill>
                  </a:tcPr>
                </a:tc>
              </a:tr>
              <a:tr h="584883">
                <a:tc>
                  <a:txBody>
                    <a:bodyPr/>
                    <a:lstStyle/>
                    <a:p>
                      <a:pPr algn="l" fontAlgn="t"/>
                      <a:r>
                        <a:rPr lang="en-US" sz="1200" i="1" dirty="0">
                          <a:solidFill>
                            <a:schemeClr val="bg2"/>
                          </a:solidFill>
                          <a:effectLst/>
                          <a:latin typeface="inherit"/>
                        </a:rPr>
                        <a:t>Amgen v. </a:t>
                      </a:r>
                      <a:r>
                        <a:rPr lang="en-US" sz="1200" i="1" dirty="0" err="1">
                          <a:solidFill>
                            <a:schemeClr val="bg2"/>
                          </a:solidFill>
                          <a:effectLst/>
                          <a:latin typeface="inherit"/>
                        </a:rPr>
                        <a:t>Hospira</a:t>
                      </a:r>
                      <a:r>
                        <a:rPr lang="en-US" sz="1200" i="1" dirty="0">
                          <a:solidFill>
                            <a:schemeClr val="bg2"/>
                          </a:solidFill>
                          <a:effectLst/>
                          <a:latin typeface="inherit"/>
                        </a:rPr>
                        <a:t/>
                      </a:r>
                      <a:br>
                        <a:rPr lang="en-US" sz="1200" i="1" dirty="0">
                          <a:solidFill>
                            <a:schemeClr val="bg2"/>
                          </a:solidFill>
                          <a:effectLst/>
                          <a:latin typeface="inherit"/>
                        </a:rPr>
                      </a:br>
                      <a:r>
                        <a:rPr lang="en-US" sz="1200" dirty="0">
                          <a:solidFill>
                            <a:schemeClr val="bg2"/>
                          </a:solidFill>
                          <a:effectLst/>
                          <a:latin typeface="inherit"/>
                        </a:rPr>
                        <a:t>(</a:t>
                      </a:r>
                      <a:r>
                        <a:rPr lang="en-US" sz="1200" dirty="0" err="1">
                          <a:solidFill>
                            <a:schemeClr val="bg2"/>
                          </a:solidFill>
                          <a:effectLst/>
                          <a:latin typeface="inherit"/>
                        </a:rPr>
                        <a:t>epoetin</a:t>
                      </a:r>
                      <a:r>
                        <a:rPr lang="en-US" sz="1200" dirty="0">
                          <a:solidFill>
                            <a:schemeClr val="bg2"/>
                          </a:solidFill>
                          <a:effectLst/>
                          <a:latin typeface="inherit"/>
                        </a:rPr>
                        <a:t> </a:t>
                      </a:r>
                      <a:r>
                        <a:rPr lang="en-US" sz="1200" dirty="0" err="1">
                          <a:solidFill>
                            <a:schemeClr val="bg2"/>
                          </a:solidFill>
                          <a:effectLst/>
                          <a:latin typeface="inherit"/>
                        </a:rPr>
                        <a:t>alfa</a:t>
                      </a:r>
                      <a:r>
                        <a:rPr lang="en-US" sz="1200" dirty="0">
                          <a:solidFill>
                            <a:schemeClr val="bg2"/>
                          </a:solidFill>
                          <a:effectLst/>
                          <a:latin typeface="inherit"/>
                        </a:rPr>
                        <a:t>)</a:t>
                      </a:r>
                      <a:r>
                        <a:rPr lang="en-US" sz="1200" i="1" dirty="0">
                          <a:solidFill>
                            <a:schemeClr val="bg2"/>
                          </a:solidFill>
                          <a:effectLst/>
                          <a:latin typeface="inherit"/>
                        </a:rPr>
                        <a:t/>
                      </a:r>
                      <a:br>
                        <a:rPr lang="en-US" sz="1200" i="1" dirty="0">
                          <a:solidFill>
                            <a:schemeClr val="bg2"/>
                          </a:solidFill>
                          <a:effectLst/>
                          <a:latin typeface="inherit"/>
                        </a:rPr>
                      </a:b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dirty="0">
                          <a:solidFill>
                            <a:schemeClr val="bg2"/>
                          </a:solidFill>
                          <a:effectLst/>
                          <a:latin typeface="inherit"/>
                        </a:rPr>
                        <a:t>D. Del.</a:t>
                      </a:r>
                      <a:br>
                        <a:rPr lang="en-US" sz="1200" dirty="0">
                          <a:solidFill>
                            <a:schemeClr val="bg2"/>
                          </a:solidFill>
                          <a:effectLst/>
                          <a:latin typeface="inherit"/>
                        </a:rPr>
                      </a:br>
                      <a:r>
                        <a:rPr lang="en-US" sz="1200" dirty="0">
                          <a:solidFill>
                            <a:schemeClr val="bg2"/>
                          </a:solidFill>
                          <a:effectLst/>
                          <a:latin typeface="inherit"/>
                        </a:rPr>
                        <a:t>(J. Andrews)</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dirty="0" err="1">
                          <a:solidFill>
                            <a:schemeClr val="bg2"/>
                          </a:solidFill>
                          <a:effectLst/>
                          <a:latin typeface="inherit"/>
                        </a:rPr>
                        <a:t>Hospira</a:t>
                      </a:r>
                      <a:r>
                        <a:rPr lang="en-US" sz="1200" dirty="0">
                          <a:solidFill>
                            <a:schemeClr val="bg2"/>
                          </a:solidFill>
                          <a:effectLst/>
                          <a:latin typeface="inherit"/>
                        </a:rPr>
                        <a:t> </a:t>
                      </a:r>
                      <a:r>
                        <a:rPr lang="en-US" sz="1200" dirty="0" smtClean="0">
                          <a:solidFill>
                            <a:schemeClr val="bg2"/>
                          </a:solidFill>
                          <a:effectLst/>
                          <a:latin typeface="inherit"/>
                        </a:rPr>
                        <a:t>has moved to dismiss</a:t>
                      </a:r>
                      <a:r>
                        <a:rPr lang="en-US" sz="1200" baseline="0" dirty="0" smtClean="0">
                          <a:solidFill>
                            <a:schemeClr val="bg2"/>
                          </a:solidFill>
                          <a:effectLst/>
                          <a:latin typeface="inherit"/>
                        </a:rPr>
                        <a:t> </a:t>
                      </a:r>
                      <a:r>
                        <a:rPr lang="en-US" sz="1200" dirty="0" smtClean="0">
                          <a:solidFill>
                            <a:schemeClr val="bg2"/>
                          </a:solidFill>
                          <a:effectLst/>
                          <a:latin typeface="inherit"/>
                        </a:rPr>
                        <a:t>Amgen’s </a:t>
                      </a:r>
                      <a:r>
                        <a:rPr lang="en-US" sz="1200" dirty="0">
                          <a:solidFill>
                            <a:schemeClr val="bg2"/>
                          </a:solidFill>
                          <a:effectLst/>
                          <a:latin typeface="inherit"/>
                        </a:rPr>
                        <a:t>BPCIA claims.</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dirty="0" err="1">
                          <a:solidFill>
                            <a:schemeClr val="bg2"/>
                          </a:solidFill>
                          <a:effectLst/>
                          <a:latin typeface="inherit"/>
                        </a:rPr>
                        <a:t>Epogen</a:t>
                      </a:r>
                      <a:r>
                        <a:rPr lang="en-US" sz="1200" dirty="0">
                          <a:solidFill>
                            <a:schemeClr val="bg2"/>
                          </a:solidFill>
                          <a:effectLst/>
                          <a:latin typeface="inherit"/>
                        </a:rPr>
                        <a:t>®</a:t>
                      </a:r>
                      <a:br>
                        <a:rPr lang="en-US" sz="1200" dirty="0">
                          <a:solidFill>
                            <a:schemeClr val="bg2"/>
                          </a:solidFill>
                          <a:effectLst/>
                          <a:latin typeface="inherit"/>
                        </a:rPr>
                      </a:br>
                      <a:r>
                        <a:rPr lang="en-US" sz="1200" dirty="0">
                          <a:solidFill>
                            <a:schemeClr val="bg2"/>
                          </a:solidFill>
                          <a:effectLst/>
                          <a:latin typeface="inherit"/>
                        </a:rPr>
                        <a:t>(</a:t>
                      </a:r>
                      <a:r>
                        <a:rPr lang="en-US" sz="1200" dirty="0" err="1">
                          <a:solidFill>
                            <a:schemeClr val="bg2"/>
                          </a:solidFill>
                          <a:effectLst/>
                          <a:latin typeface="inherit"/>
                        </a:rPr>
                        <a:t>epoetin</a:t>
                      </a:r>
                      <a:r>
                        <a:rPr lang="en-US" sz="1200" dirty="0">
                          <a:solidFill>
                            <a:schemeClr val="bg2"/>
                          </a:solidFill>
                          <a:effectLst/>
                          <a:latin typeface="inherit"/>
                        </a:rPr>
                        <a:t> </a:t>
                      </a:r>
                      <a:r>
                        <a:rPr lang="en-US" sz="1200" dirty="0" err="1">
                          <a:solidFill>
                            <a:schemeClr val="bg2"/>
                          </a:solidFill>
                          <a:effectLst/>
                          <a:latin typeface="inherit"/>
                        </a:rPr>
                        <a:t>alfa</a:t>
                      </a:r>
                      <a:r>
                        <a:rPr lang="en-US" sz="1200" dirty="0">
                          <a:solidFill>
                            <a:schemeClr val="bg2"/>
                          </a:solidFill>
                          <a:effectLst/>
                          <a:latin typeface="inherit"/>
                        </a:rPr>
                        <a:t>)</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i="1" u="sng" dirty="0">
                          <a:solidFill>
                            <a:schemeClr val="bg2"/>
                          </a:solidFill>
                          <a:effectLst/>
                          <a:latin typeface="inherit"/>
                        </a:rPr>
                        <a:t>Some dance</a:t>
                      </a:r>
                      <a:r>
                        <a:rPr lang="en-US" sz="1200" dirty="0">
                          <a:solidFill>
                            <a:schemeClr val="bg2"/>
                          </a:solidFill>
                          <a:effectLst/>
                          <a:latin typeface="inherit"/>
                        </a:rPr>
                        <a:t/>
                      </a:r>
                      <a:br>
                        <a:rPr lang="en-US" sz="1200" dirty="0">
                          <a:solidFill>
                            <a:schemeClr val="bg2"/>
                          </a:solidFill>
                          <a:effectLst/>
                          <a:latin typeface="inherit"/>
                        </a:rPr>
                      </a:br>
                      <a:r>
                        <a:rPr lang="en-US" sz="1200" dirty="0" err="1">
                          <a:solidFill>
                            <a:schemeClr val="bg2"/>
                          </a:solidFill>
                          <a:effectLst/>
                          <a:latin typeface="inherit"/>
                        </a:rPr>
                        <a:t>Hospira</a:t>
                      </a:r>
                      <a:r>
                        <a:rPr lang="en-US" sz="1200" dirty="0">
                          <a:solidFill>
                            <a:schemeClr val="bg2"/>
                          </a:solidFill>
                          <a:effectLst/>
                          <a:latin typeface="inherit"/>
                        </a:rPr>
                        <a:t> provided its </a:t>
                      </a:r>
                      <a:r>
                        <a:rPr lang="en-US" sz="1200" dirty="0" err="1">
                          <a:solidFill>
                            <a:schemeClr val="bg2"/>
                          </a:solidFill>
                          <a:effectLst/>
                          <a:latin typeface="inherit"/>
                        </a:rPr>
                        <a:t>biosimilar</a:t>
                      </a:r>
                      <a:r>
                        <a:rPr lang="en-US" sz="1200" dirty="0">
                          <a:solidFill>
                            <a:schemeClr val="bg2"/>
                          </a:solidFill>
                          <a:effectLst/>
                          <a:latin typeface="inherit"/>
                        </a:rPr>
                        <a:t> application to Amgen within the 20-day statutory window, but allegedly has not provided manufacturing information. Amgen provided a list of patents that could be asserted, and </a:t>
                      </a:r>
                      <a:r>
                        <a:rPr lang="en-US" sz="1200" dirty="0" err="1">
                          <a:solidFill>
                            <a:schemeClr val="bg2"/>
                          </a:solidFill>
                          <a:effectLst/>
                          <a:latin typeface="inherit"/>
                        </a:rPr>
                        <a:t>Hospira</a:t>
                      </a:r>
                      <a:r>
                        <a:rPr lang="en-US" sz="1200" dirty="0">
                          <a:solidFill>
                            <a:schemeClr val="bg2"/>
                          </a:solidFill>
                          <a:effectLst/>
                          <a:latin typeface="inherit"/>
                        </a:rPr>
                        <a:t> provided responses and agreed that every patent Amgen listed would be the subject of the first wave of litigation.</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200" b="1" i="1" u="sng" dirty="0">
                          <a:solidFill>
                            <a:schemeClr val="bg2"/>
                          </a:solidFill>
                          <a:effectLst/>
                          <a:latin typeface="inherit"/>
                        </a:rPr>
                        <a:t>Notice before FDA approval</a:t>
                      </a:r>
                      <a:r>
                        <a:rPr lang="en-US" sz="1200" dirty="0">
                          <a:solidFill>
                            <a:schemeClr val="bg2"/>
                          </a:solidFill>
                          <a:effectLst/>
                          <a:latin typeface="inherit"/>
                        </a:rPr>
                        <a:t/>
                      </a:r>
                      <a:br>
                        <a:rPr lang="en-US" sz="1200" dirty="0">
                          <a:solidFill>
                            <a:schemeClr val="bg2"/>
                          </a:solidFill>
                          <a:effectLst/>
                          <a:latin typeface="inherit"/>
                        </a:rPr>
                      </a:br>
                      <a:r>
                        <a:rPr lang="en-US" sz="1200" dirty="0" err="1">
                          <a:solidFill>
                            <a:schemeClr val="bg2"/>
                          </a:solidFill>
                          <a:effectLst/>
                          <a:latin typeface="inherit"/>
                        </a:rPr>
                        <a:t>Hospira</a:t>
                      </a:r>
                      <a:r>
                        <a:rPr lang="en-US" sz="1200" dirty="0">
                          <a:solidFill>
                            <a:schemeClr val="bg2"/>
                          </a:solidFill>
                          <a:effectLst/>
                          <a:latin typeface="inherit"/>
                        </a:rPr>
                        <a:t> provided a purported notice of commercial marketing on April 8, 2015</a:t>
                      </a:r>
                      <a:r>
                        <a:rPr lang="en-US" sz="1200" dirty="0" smtClean="0">
                          <a:solidFill>
                            <a:schemeClr val="bg2"/>
                          </a:solidFill>
                          <a:effectLst/>
                          <a:latin typeface="inherit"/>
                        </a:rPr>
                        <a:t>. Amgen </a:t>
                      </a:r>
                      <a:r>
                        <a:rPr lang="en-US" sz="1200" dirty="0">
                          <a:solidFill>
                            <a:schemeClr val="bg2"/>
                          </a:solidFill>
                          <a:effectLst/>
                          <a:latin typeface="inherit"/>
                        </a:rPr>
                        <a:t>argues that this notice is legally ineffective under the BPCIA</a:t>
                      </a:r>
                      <a:r>
                        <a:rPr lang="en-US" sz="1200" dirty="0" smtClean="0">
                          <a:solidFill>
                            <a:schemeClr val="bg2"/>
                          </a:solidFill>
                          <a:effectLst/>
                          <a:latin typeface="inherit"/>
                        </a:rPr>
                        <a:t>. </a:t>
                      </a:r>
                      <a:r>
                        <a:rPr lang="en-US" sz="1200" dirty="0" err="1" smtClean="0">
                          <a:solidFill>
                            <a:schemeClr val="bg2"/>
                          </a:solidFill>
                          <a:effectLst/>
                          <a:latin typeface="inherit"/>
                        </a:rPr>
                        <a:t>Hospira</a:t>
                      </a:r>
                      <a:r>
                        <a:rPr lang="en-US" sz="1200" dirty="0" smtClean="0">
                          <a:solidFill>
                            <a:schemeClr val="bg2"/>
                          </a:solidFill>
                          <a:effectLst/>
                          <a:latin typeface="inherit"/>
                        </a:rPr>
                        <a:t> </a:t>
                      </a:r>
                      <a:r>
                        <a:rPr lang="en-US" sz="1200" dirty="0">
                          <a:solidFill>
                            <a:schemeClr val="bg2"/>
                          </a:solidFill>
                          <a:effectLst/>
                          <a:latin typeface="inherit"/>
                        </a:rPr>
                        <a:t>argues that it is not required to give any notice under the Federal Circuit’s interpretation of the notice provision of the BPCIA.</a:t>
                      </a:r>
                    </a:p>
                  </a:txBody>
                  <a:tcPr marL="2992" marR="2992" marT="2992" marB="2992">
                    <a:lnL w="7620" cap="flat" cmpd="sng" algn="ctr">
                      <a:solidFill>
                        <a:srgbClr val="DDDDDD"/>
                      </a:solidFill>
                      <a:prstDash val="solid"/>
                      <a:round/>
                      <a:headEnd type="none" w="med" len="med"/>
                      <a:tailEnd type="none" w="med" len="med"/>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r>
            </a:tbl>
          </a:graphicData>
        </a:graphic>
      </p:graphicFrame>
      <p:sp>
        <p:nvSpPr>
          <p:cNvPr id="5" name="Title 1"/>
          <p:cNvSpPr txBox="1">
            <a:spLocks/>
          </p:cNvSpPr>
          <p:nvPr/>
        </p:nvSpPr>
        <p:spPr bwMode="auto">
          <a:xfrm>
            <a:off x="2209800" y="152400"/>
            <a:ext cx="6781800" cy="1066800"/>
          </a:xfrm>
          <a:prstGeom prst="rect">
            <a:avLst/>
          </a:prstGeom>
          <a:noFill/>
          <a:ln>
            <a:noFill/>
          </a:ln>
          <a:effectLst/>
          <a:extLst>
            <a:ext uri="{909E8E84-426E-40DD-AFC4-6F175D3DCCD1}">
              <a14:hiddenFill xmlns:a14="http://schemas.microsoft.com/office/drawing/2010/main">
                <a:solidFill>
                  <a:srgbClr val="A10045"/>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4400" b="1" baseline="0">
                <a:solidFill>
                  <a:srgbClr val="E40E62"/>
                </a:solidFill>
                <a:latin typeface="+mj-lt"/>
                <a:ea typeface="+mj-ea"/>
                <a:cs typeface="+mj-cs"/>
              </a:defRPr>
            </a:lvl1pPr>
            <a:lvl2pPr algn="l" rtl="0" eaLnBrk="1" fontAlgn="base" hangingPunct="1">
              <a:spcBef>
                <a:spcPct val="0"/>
              </a:spcBef>
              <a:spcAft>
                <a:spcPct val="0"/>
              </a:spcAft>
              <a:defRPr sz="3800" b="1">
                <a:solidFill>
                  <a:srgbClr val="E40E62"/>
                </a:solidFill>
                <a:latin typeface="Arial Narrow" pitchFamily="34" charset="0"/>
              </a:defRPr>
            </a:lvl2pPr>
            <a:lvl3pPr algn="l" rtl="0" eaLnBrk="1" fontAlgn="base" hangingPunct="1">
              <a:spcBef>
                <a:spcPct val="0"/>
              </a:spcBef>
              <a:spcAft>
                <a:spcPct val="0"/>
              </a:spcAft>
              <a:defRPr sz="3800" b="1">
                <a:solidFill>
                  <a:srgbClr val="E40E62"/>
                </a:solidFill>
                <a:latin typeface="Arial Narrow" pitchFamily="34" charset="0"/>
              </a:defRPr>
            </a:lvl3pPr>
            <a:lvl4pPr algn="l" rtl="0" eaLnBrk="1" fontAlgn="base" hangingPunct="1">
              <a:spcBef>
                <a:spcPct val="0"/>
              </a:spcBef>
              <a:spcAft>
                <a:spcPct val="0"/>
              </a:spcAft>
              <a:defRPr sz="3800" b="1">
                <a:solidFill>
                  <a:srgbClr val="E40E62"/>
                </a:solidFill>
                <a:latin typeface="Arial Narrow" pitchFamily="34" charset="0"/>
              </a:defRPr>
            </a:lvl4pPr>
            <a:lvl5pPr algn="l" rtl="0" eaLnBrk="1" fontAlgn="base" hangingPunct="1">
              <a:spcBef>
                <a:spcPct val="0"/>
              </a:spcBef>
              <a:spcAft>
                <a:spcPct val="0"/>
              </a:spcAft>
              <a:defRPr sz="3800" b="1">
                <a:solidFill>
                  <a:srgbClr val="E40E62"/>
                </a:solidFill>
                <a:latin typeface="Arial Narrow" pitchFamily="34" charset="0"/>
              </a:defRPr>
            </a:lvl5pPr>
            <a:lvl6pPr marL="457200" algn="l" rtl="0" eaLnBrk="1" fontAlgn="base" hangingPunct="1">
              <a:spcBef>
                <a:spcPct val="0"/>
              </a:spcBef>
              <a:spcAft>
                <a:spcPct val="0"/>
              </a:spcAft>
              <a:defRPr sz="3800" b="1">
                <a:solidFill>
                  <a:srgbClr val="E40E62"/>
                </a:solidFill>
                <a:latin typeface="Arial Narrow" pitchFamily="34" charset="0"/>
              </a:defRPr>
            </a:lvl6pPr>
            <a:lvl7pPr marL="914400" algn="l" rtl="0" eaLnBrk="1" fontAlgn="base" hangingPunct="1">
              <a:spcBef>
                <a:spcPct val="0"/>
              </a:spcBef>
              <a:spcAft>
                <a:spcPct val="0"/>
              </a:spcAft>
              <a:defRPr sz="3800" b="1">
                <a:solidFill>
                  <a:srgbClr val="E40E62"/>
                </a:solidFill>
                <a:latin typeface="Arial Narrow" pitchFamily="34" charset="0"/>
              </a:defRPr>
            </a:lvl7pPr>
            <a:lvl8pPr marL="1371600" algn="l" rtl="0" eaLnBrk="1" fontAlgn="base" hangingPunct="1">
              <a:spcBef>
                <a:spcPct val="0"/>
              </a:spcBef>
              <a:spcAft>
                <a:spcPct val="0"/>
              </a:spcAft>
              <a:defRPr sz="3800" b="1">
                <a:solidFill>
                  <a:srgbClr val="E40E62"/>
                </a:solidFill>
                <a:latin typeface="Arial Narrow" pitchFamily="34" charset="0"/>
              </a:defRPr>
            </a:lvl8pPr>
            <a:lvl9pPr marL="1828800" algn="l" rtl="0" eaLnBrk="1" fontAlgn="base" hangingPunct="1">
              <a:spcBef>
                <a:spcPct val="0"/>
              </a:spcBef>
              <a:spcAft>
                <a:spcPct val="0"/>
              </a:spcAft>
              <a:defRPr sz="3800" b="1">
                <a:solidFill>
                  <a:srgbClr val="E40E62"/>
                </a:solidFill>
                <a:latin typeface="Arial Narrow" pitchFamily="34" charset="0"/>
              </a:defRPr>
            </a:lvl9pPr>
          </a:lstStyle>
          <a:p>
            <a:r>
              <a:rPr lang="en-US" kern="0" dirty="0" smtClean="0"/>
              <a:t>BPCIA Litigations</a:t>
            </a:r>
            <a:endParaRPr lang="en-US" kern="0" dirty="0"/>
          </a:p>
        </p:txBody>
      </p:sp>
    </p:spTree>
    <p:extLst>
      <p:ext uri="{BB962C8B-B14F-4D97-AF65-F5344CB8AC3E}">
        <p14:creationId xmlns:p14="http://schemas.microsoft.com/office/powerpoint/2010/main" val="165679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39104877"/>
              </p:ext>
            </p:extLst>
          </p:nvPr>
        </p:nvGraphicFramePr>
        <p:xfrm>
          <a:off x="152400" y="1344393"/>
          <a:ext cx="8839200" cy="5208808"/>
        </p:xfrm>
        <a:graphic>
          <a:graphicData uri="http://schemas.openxmlformats.org/drawingml/2006/table">
            <a:tbl>
              <a:tblPr/>
              <a:tblGrid>
                <a:gridCol w="1169221"/>
                <a:gridCol w="935359"/>
                <a:gridCol w="1636884"/>
                <a:gridCol w="1823968"/>
                <a:gridCol w="1636884"/>
                <a:gridCol w="1636884"/>
              </a:tblGrid>
              <a:tr h="265064">
                <a:tc>
                  <a:txBody>
                    <a:bodyPr/>
                    <a:lstStyle/>
                    <a:p>
                      <a:pPr algn="l" fontAlgn="t"/>
                      <a:r>
                        <a:rPr lang="en-US" sz="1100" b="1" dirty="0">
                          <a:solidFill>
                            <a:schemeClr val="bg2"/>
                          </a:solidFill>
                          <a:effectLst/>
                          <a:latin typeface="inherit"/>
                        </a:rPr>
                        <a:t>Case Name</a:t>
                      </a:r>
                      <a:endParaRPr lang="en-US" sz="11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100" b="1">
                          <a:solidFill>
                            <a:schemeClr val="bg2"/>
                          </a:solidFill>
                          <a:effectLst/>
                          <a:latin typeface="inherit"/>
                        </a:rPr>
                        <a:t>Court</a:t>
                      </a:r>
                      <a:endParaRPr lang="en-US" sz="11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100" b="1">
                          <a:solidFill>
                            <a:schemeClr val="bg2"/>
                          </a:solidFill>
                          <a:effectLst/>
                          <a:latin typeface="inherit"/>
                        </a:rPr>
                        <a:t>Case Status</a:t>
                      </a:r>
                      <a:endParaRPr lang="en-US" sz="11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100" b="1">
                          <a:solidFill>
                            <a:schemeClr val="bg2"/>
                          </a:solidFill>
                          <a:effectLst/>
                          <a:latin typeface="inherit"/>
                        </a:rPr>
                        <a:t>Product</a:t>
                      </a:r>
                      <a:endParaRPr lang="en-US" sz="11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100" b="1">
                          <a:solidFill>
                            <a:schemeClr val="bg2"/>
                          </a:solidFill>
                          <a:effectLst/>
                          <a:latin typeface="inherit"/>
                        </a:rPr>
                        <a:t>Patent Dance Posture</a:t>
                      </a:r>
                      <a:endParaRPr lang="en-US" sz="11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100" b="1" dirty="0">
                          <a:solidFill>
                            <a:schemeClr val="bg2"/>
                          </a:solidFill>
                          <a:effectLst/>
                          <a:latin typeface="inherit"/>
                        </a:rPr>
                        <a:t>Notice of Commercial Marketing Issue(s)</a:t>
                      </a:r>
                      <a:endParaRPr lang="en-US" sz="11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a:noFill/>
                    </a:lnR>
                    <a:lnT>
                      <a:noFill/>
                    </a:lnT>
                    <a:lnB w="7620" cap="flat" cmpd="sng" algn="ctr">
                      <a:solidFill>
                        <a:srgbClr val="DDDDDD"/>
                      </a:solidFill>
                      <a:prstDash val="solid"/>
                      <a:round/>
                      <a:headEnd type="none" w="med" len="med"/>
                      <a:tailEnd type="none" w="med" len="med"/>
                    </a:lnB>
                    <a:solidFill>
                      <a:schemeClr val="tx1"/>
                    </a:solidFill>
                  </a:tcPr>
                </a:tc>
              </a:tr>
              <a:tr h="4840337">
                <a:tc>
                  <a:txBody>
                    <a:bodyPr/>
                    <a:lstStyle/>
                    <a:p>
                      <a:pPr algn="l" fontAlgn="t"/>
                      <a:r>
                        <a:rPr lang="fr-FR" sz="1100" i="1" dirty="0" err="1">
                          <a:solidFill>
                            <a:schemeClr val="bg2"/>
                          </a:solidFill>
                          <a:effectLst/>
                          <a:latin typeface="inherit"/>
                        </a:rPr>
                        <a:t>Immunex</a:t>
                      </a:r>
                      <a:r>
                        <a:rPr lang="fr-FR" sz="1100" i="1" dirty="0">
                          <a:solidFill>
                            <a:schemeClr val="bg2"/>
                          </a:solidFill>
                          <a:effectLst/>
                          <a:latin typeface="inherit"/>
                        </a:rPr>
                        <a:t> Corp. v. Sandoz Inc.</a:t>
                      </a:r>
                      <a:r>
                        <a:rPr lang="fr-FR" sz="1100" dirty="0">
                          <a:solidFill>
                            <a:schemeClr val="bg2"/>
                          </a:solidFill>
                          <a:effectLst/>
                          <a:latin typeface="inherit"/>
                        </a:rPr>
                        <a:t> (</a:t>
                      </a:r>
                      <a:r>
                        <a:rPr lang="fr-FR" sz="1100" dirty="0" err="1">
                          <a:solidFill>
                            <a:schemeClr val="bg2"/>
                          </a:solidFill>
                          <a:effectLst/>
                          <a:latin typeface="inherit"/>
                        </a:rPr>
                        <a:t>etanercept</a:t>
                      </a:r>
                      <a:r>
                        <a:rPr lang="fr-FR" sz="1100" dirty="0">
                          <a:solidFill>
                            <a:schemeClr val="bg2"/>
                          </a:solidFill>
                          <a:effectLst/>
                          <a:latin typeface="inherit"/>
                        </a:rPr>
                        <a:t>)</a:t>
                      </a:r>
                      <a:r>
                        <a:rPr lang="fr-FR" sz="1100" i="1" dirty="0">
                          <a:solidFill>
                            <a:schemeClr val="bg2"/>
                          </a:solidFill>
                          <a:effectLst/>
                          <a:latin typeface="inherit"/>
                        </a:rPr>
                        <a:t/>
                      </a:r>
                      <a:br>
                        <a:rPr lang="fr-FR" sz="1100" i="1" dirty="0">
                          <a:solidFill>
                            <a:schemeClr val="bg2"/>
                          </a:solidFill>
                          <a:effectLst/>
                          <a:latin typeface="inherit"/>
                        </a:rPr>
                      </a:br>
                      <a:endParaRPr lang="fr-FR" sz="11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100" dirty="0">
                          <a:solidFill>
                            <a:schemeClr val="bg2"/>
                          </a:solidFill>
                          <a:effectLst/>
                          <a:latin typeface="inherit"/>
                        </a:rPr>
                        <a:t>D. N.J. (Judge C. </a:t>
                      </a:r>
                      <a:r>
                        <a:rPr lang="en-US" sz="1100" dirty="0" err="1">
                          <a:solidFill>
                            <a:schemeClr val="bg2"/>
                          </a:solidFill>
                          <a:effectLst/>
                          <a:latin typeface="inherit"/>
                        </a:rPr>
                        <a:t>Cecchi</a:t>
                      </a:r>
                      <a:r>
                        <a:rPr lang="en-US" sz="1100" dirty="0">
                          <a:solidFill>
                            <a:schemeClr val="bg2"/>
                          </a:solidFill>
                          <a:effectLst/>
                          <a:latin typeface="inherit"/>
                        </a:rPr>
                        <a:t>; Magistrate Judge J. Clark)</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100" dirty="0" smtClean="0">
                          <a:solidFill>
                            <a:schemeClr val="bg2"/>
                          </a:solidFill>
                          <a:effectLst/>
                          <a:latin typeface="inherit"/>
                        </a:rPr>
                        <a:t>Complaint filed </a:t>
                      </a:r>
                      <a:r>
                        <a:rPr lang="en-US" sz="1100" dirty="0">
                          <a:solidFill>
                            <a:schemeClr val="bg2"/>
                          </a:solidFill>
                          <a:effectLst/>
                          <a:latin typeface="inherit"/>
                        </a:rPr>
                        <a:t>Feb. 29, 2016</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100" dirty="0">
                          <a:solidFill>
                            <a:schemeClr val="bg2"/>
                          </a:solidFill>
                          <a:effectLst/>
                          <a:latin typeface="inherit"/>
                        </a:rPr>
                        <a:t>Enbrel® (</a:t>
                      </a:r>
                      <a:r>
                        <a:rPr lang="en-US" sz="1100" dirty="0" err="1">
                          <a:solidFill>
                            <a:schemeClr val="bg2"/>
                          </a:solidFill>
                          <a:effectLst/>
                          <a:latin typeface="inherit"/>
                        </a:rPr>
                        <a:t>etanercept</a:t>
                      </a:r>
                      <a:r>
                        <a:rPr lang="en-US" sz="1100" dirty="0">
                          <a:solidFill>
                            <a:schemeClr val="bg2"/>
                          </a:solidFill>
                          <a:effectLst/>
                          <a:latin typeface="inherit"/>
                        </a:rPr>
                        <a:t>)</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100" b="1" i="1" u="sng" dirty="0">
                          <a:solidFill>
                            <a:schemeClr val="bg2"/>
                          </a:solidFill>
                          <a:effectLst/>
                          <a:latin typeface="inherit"/>
                        </a:rPr>
                        <a:t>Some dance</a:t>
                      </a:r>
                      <a:r>
                        <a:rPr lang="en-US" sz="1100" b="1" dirty="0">
                          <a:solidFill>
                            <a:schemeClr val="bg2"/>
                          </a:solidFill>
                          <a:effectLst/>
                          <a:latin typeface="inherit"/>
                        </a:rPr>
                        <a:t> </a:t>
                      </a:r>
                      <a:r>
                        <a:rPr lang="en-US" sz="1100" dirty="0">
                          <a:solidFill>
                            <a:schemeClr val="bg2"/>
                          </a:solidFill>
                          <a:effectLst/>
                          <a:latin typeface="inherit"/>
                        </a:rPr>
                        <a:t/>
                      </a:r>
                      <a:br>
                        <a:rPr lang="en-US" sz="1100" dirty="0">
                          <a:solidFill>
                            <a:schemeClr val="bg2"/>
                          </a:solidFill>
                          <a:effectLst/>
                          <a:latin typeface="inherit"/>
                        </a:rPr>
                      </a:br>
                      <a:r>
                        <a:rPr lang="en-US" sz="1100" dirty="0">
                          <a:solidFill>
                            <a:schemeClr val="bg2"/>
                          </a:solidFill>
                          <a:effectLst/>
                          <a:latin typeface="inherit"/>
                        </a:rPr>
                        <a:t>According to the Complaint, Sandoz “provided </a:t>
                      </a:r>
                      <a:r>
                        <a:rPr lang="en-US" sz="1100" dirty="0" err="1">
                          <a:solidFill>
                            <a:schemeClr val="bg2"/>
                          </a:solidFill>
                          <a:effectLst/>
                          <a:latin typeface="inherit"/>
                        </a:rPr>
                        <a:t>Immunex</a:t>
                      </a:r>
                      <a:r>
                        <a:rPr lang="en-US" sz="1100" dirty="0">
                          <a:solidFill>
                            <a:schemeClr val="bg2"/>
                          </a:solidFill>
                          <a:effectLst/>
                          <a:latin typeface="inherit"/>
                        </a:rPr>
                        <a:t> with remote access to a Sandoz-hosted database of TIFF images…that Sandoz[] represented to constitute its </a:t>
                      </a:r>
                      <a:r>
                        <a:rPr lang="en-US" sz="1100" dirty="0" err="1">
                          <a:solidFill>
                            <a:schemeClr val="bg2"/>
                          </a:solidFill>
                          <a:effectLst/>
                          <a:latin typeface="inherit"/>
                        </a:rPr>
                        <a:t>aBLA</a:t>
                      </a:r>
                      <a:r>
                        <a:rPr lang="en-US" sz="1100" dirty="0">
                          <a:solidFill>
                            <a:schemeClr val="bg2"/>
                          </a:solidFill>
                          <a:effectLst/>
                          <a:latin typeface="inherit"/>
                        </a:rPr>
                        <a:t> and [manufacturing information],” and later provided additional documents related to the manufacturing process after a request from </a:t>
                      </a:r>
                      <a:r>
                        <a:rPr lang="en-US" sz="1100" dirty="0" err="1">
                          <a:solidFill>
                            <a:schemeClr val="bg2"/>
                          </a:solidFill>
                          <a:effectLst/>
                          <a:latin typeface="inherit"/>
                        </a:rPr>
                        <a:t>Immunex</a:t>
                      </a:r>
                      <a:r>
                        <a:rPr lang="en-US" sz="1100" dirty="0">
                          <a:solidFill>
                            <a:schemeClr val="bg2"/>
                          </a:solidFill>
                          <a:effectLst/>
                          <a:latin typeface="inherit"/>
                        </a:rPr>
                        <a:t> for further information. After </a:t>
                      </a:r>
                      <a:r>
                        <a:rPr lang="en-US" sz="1100" dirty="0" err="1">
                          <a:solidFill>
                            <a:schemeClr val="bg2"/>
                          </a:solidFill>
                          <a:effectLst/>
                          <a:latin typeface="inherit"/>
                        </a:rPr>
                        <a:t>Immunex</a:t>
                      </a:r>
                      <a:r>
                        <a:rPr lang="en-US" sz="1100" dirty="0">
                          <a:solidFill>
                            <a:schemeClr val="bg2"/>
                          </a:solidFill>
                          <a:effectLst/>
                          <a:latin typeface="inherit"/>
                        </a:rPr>
                        <a:t> provided Sandoz a list of patents for which </a:t>
                      </a:r>
                      <a:r>
                        <a:rPr lang="en-US" sz="1100" dirty="0" err="1">
                          <a:solidFill>
                            <a:schemeClr val="bg2"/>
                          </a:solidFill>
                          <a:effectLst/>
                          <a:latin typeface="inherit"/>
                        </a:rPr>
                        <a:t>Immunex</a:t>
                      </a:r>
                      <a:r>
                        <a:rPr lang="en-US" sz="1100" dirty="0">
                          <a:solidFill>
                            <a:schemeClr val="bg2"/>
                          </a:solidFill>
                          <a:effectLst/>
                          <a:latin typeface="inherit"/>
                        </a:rPr>
                        <a:t> believed a claim of infringement could reasonably be asserted based on Defendants’ proposed </a:t>
                      </a:r>
                      <a:r>
                        <a:rPr lang="en-US" sz="1100" dirty="0" err="1">
                          <a:solidFill>
                            <a:schemeClr val="bg2"/>
                          </a:solidFill>
                          <a:effectLst/>
                          <a:latin typeface="inherit"/>
                        </a:rPr>
                        <a:t>etanercept</a:t>
                      </a:r>
                      <a:r>
                        <a:rPr lang="en-US" sz="1100" dirty="0">
                          <a:solidFill>
                            <a:schemeClr val="bg2"/>
                          </a:solidFill>
                          <a:effectLst/>
                          <a:latin typeface="inherit"/>
                        </a:rPr>
                        <a:t> product, Sandoz responded by “agreeing” to immediate litigation on </a:t>
                      </a:r>
                      <a:r>
                        <a:rPr lang="en-US" sz="1100" dirty="0" err="1">
                          <a:solidFill>
                            <a:schemeClr val="bg2"/>
                          </a:solidFill>
                          <a:effectLst/>
                          <a:latin typeface="inherit"/>
                        </a:rPr>
                        <a:t>Immunex’s</a:t>
                      </a:r>
                      <a:r>
                        <a:rPr lang="en-US" sz="1100" dirty="0">
                          <a:solidFill>
                            <a:schemeClr val="bg2"/>
                          </a:solidFill>
                          <a:effectLst/>
                          <a:latin typeface="inherit"/>
                        </a:rPr>
                        <a:t> list of patents.</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c>
                  <a:txBody>
                    <a:bodyPr/>
                    <a:lstStyle/>
                    <a:p>
                      <a:pPr algn="l" fontAlgn="t"/>
                      <a:r>
                        <a:rPr lang="en-US" sz="1100" b="1" i="1" u="sng" dirty="0">
                          <a:solidFill>
                            <a:schemeClr val="bg2"/>
                          </a:solidFill>
                          <a:effectLst/>
                          <a:latin typeface="inherit"/>
                        </a:rPr>
                        <a:t>None raised in the Complaint</a:t>
                      </a:r>
                      <a:endParaRPr lang="en-US" sz="11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tx1"/>
                    </a:solidFill>
                  </a:tcPr>
                </a:tc>
              </a:tr>
            </a:tbl>
          </a:graphicData>
        </a:graphic>
      </p:graphicFrame>
      <p:sp>
        <p:nvSpPr>
          <p:cNvPr id="5" name="Title 1"/>
          <p:cNvSpPr txBox="1">
            <a:spLocks/>
          </p:cNvSpPr>
          <p:nvPr/>
        </p:nvSpPr>
        <p:spPr bwMode="auto">
          <a:xfrm>
            <a:off x="2209800" y="76200"/>
            <a:ext cx="6781800" cy="1066800"/>
          </a:xfrm>
          <a:prstGeom prst="rect">
            <a:avLst/>
          </a:prstGeom>
          <a:noFill/>
          <a:ln>
            <a:noFill/>
          </a:ln>
          <a:effectLst/>
          <a:extLst>
            <a:ext uri="{909E8E84-426E-40DD-AFC4-6F175D3DCCD1}">
              <a14:hiddenFill xmlns:a14="http://schemas.microsoft.com/office/drawing/2010/main">
                <a:solidFill>
                  <a:srgbClr val="A10045"/>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4400" b="1" baseline="0">
                <a:solidFill>
                  <a:srgbClr val="E40E62"/>
                </a:solidFill>
                <a:latin typeface="+mj-lt"/>
                <a:ea typeface="+mj-ea"/>
                <a:cs typeface="+mj-cs"/>
              </a:defRPr>
            </a:lvl1pPr>
            <a:lvl2pPr algn="l" rtl="0" eaLnBrk="1" fontAlgn="base" hangingPunct="1">
              <a:spcBef>
                <a:spcPct val="0"/>
              </a:spcBef>
              <a:spcAft>
                <a:spcPct val="0"/>
              </a:spcAft>
              <a:defRPr sz="3800" b="1">
                <a:solidFill>
                  <a:srgbClr val="E40E62"/>
                </a:solidFill>
                <a:latin typeface="Arial Narrow" pitchFamily="34" charset="0"/>
              </a:defRPr>
            </a:lvl2pPr>
            <a:lvl3pPr algn="l" rtl="0" eaLnBrk="1" fontAlgn="base" hangingPunct="1">
              <a:spcBef>
                <a:spcPct val="0"/>
              </a:spcBef>
              <a:spcAft>
                <a:spcPct val="0"/>
              </a:spcAft>
              <a:defRPr sz="3800" b="1">
                <a:solidFill>
                  <a:srgbClr val="E40E62"/>
                </a:solidFill>
                <a:latin typeface="Arial Narrow" pitchFamily="34" charset="0"/>
              </a:defRPr>
            </a:lvl3pPr>
            <a:lvl4pPr algn="l" rtl="0" eaLnBrk="1" fontAlgn="base" hangingPunct="1">
              <a:spcBef>
                <a:spcPct val="0"/>
              </a:spcBef>
              <a:spcAft>
                <a:spcPct val="0"/>
              </a:spcAft>
              <a:defRPr sz="3800" b="1">
                <a:solidFill>
                  <a:srgbClr val="E40E62"/>
                </a:solidFill>
                <a:latin typeface="Arial Narrow" pitchFamily="34" charset="0"/>
              </a:defRPr>
            </a:lvl4pPr>
            <a:lvl5pPr algn="l" rtl="0" eaLnBrk="1" fontAlgn="base" hangingPunct="1">
              <a:spcBef>
                <a:spcPct val="0"/>
              </a:spcBef>
              <a:spcAft>
                <a:spcPct val="0"/>
              </a:spcAft>
              <a:defRPr sz="3800" b="1">
                <a:solidFill>
                  <a:srgbClr val="E40E62"/>
                </a:solidFill>
                <a:latin typeface="Arial Narrow" pitchFamily="34" charset="0"/>
              </a:defRPr>
            </a:lvl5pPr>
            <a:lvl6pPr marL="457200" algn="l" rtl="0" eaLnBrk="1" fontAlgn="base" hangingPunct="1">
              <a:spcBef>
                <a:spcPct val="0"/>
              </a:spcBef>
              <a:spcAft>
                <a:spcPct val="0"/>
              </a:spcAft>
              <a:defRPr sz="3800" b="1">
                <a:solidFill>
                  <a:srgbClr val="E40E62"/>
                </a:solidFill>
                <a:latin typeface="Arial Narrow" pitchFamily="34" charset="0"/>
              </a:defRPr>
            </a:lvl6pPr>
            <a:lvl7pPr marL="914400" algn="l" rtl="0" eaLnBrk="1" fontAlgn="base" hangingPunct="1">
              <a:spcBef>
                <a:spcPct val="0"/>
              </a:spcBef>
              <a:spcAft>
                <a:spcPct val="0"/>
              </a:spcAft>
              <a:defRPr sz="3800" b="1">
                <a:solidFill>
                  <a:srgbClr val="E40E62"/>
                </a:solidFill>
                <a:latin typeface="Arial Narrow" pitchFamily="34" charset="0"/>
              </a:defRPr>
            </a:lvl7pPr>
            <a:lvl8pPr marL="1371600" algn="l" rtl="0" eaLnBrk="1" fontAlgn="base" hangingPunct="1">
              <a:spcBef>
                <a:spcPct val="0"/>
              </a:spcBef>
              <a:spcAft>
                <a:spcPct val="0"/>
              </a:spcAft>
              <a:defRPr sz="3800" b="1">
                <a:solidFill>
                  <a:srgbClr val="E40E62"/>
                </a:solidFill>
                <a:latin typeface="Arial Narrow" pitchFamily="34" charset="0"/>
              </a:defRPr>
            </a:lvl8pPr>
            <a:lvl9pPr marL="1828800" algn="l" rtl="0" eaLnBrk="1" fontAlgn="base" hangingPunct="1">
              <a:spcBef>
                <a:spcPct val="0"/>
              </a:spcBef>
              <a:spcAft>
                <a:spcPct val="0"/>
              </a:spcAft>
              <a:defRPr sz="3800" b="1">
                <a:solidFill>
                  <a:srgbClr val="E40E62"/>
                </a:solidFill>
                <a:latin typeface="Arial Narrow" pitchFamily="34" charset="0"/>
              </a:defRPr>
            </a:lvl9pPr>
          </a:lstStyle>
          <a:p>
            <a:r>
              <a:rPr lang="en-US" kern="0" dirty="0" smtClean="0"/>
              <a:t>BPCIA Litigations</a:t>
            </a:r>
            <a:endParaRPr lang="en-US" kern="0" dirty="0"/>
          </a:p>
        </p:txBody>
      </p:sp>
    </p:spTree>
    <p:extLst>
      <p:ext uri="{BB962C8B-B14F-4D97-AF65-F5344CB8AC3E}">
        <p14:creationId xmlns:p14="http://schemas.microsoft.com/office/powerpoint/2010/main" val="8666235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9050"/>
            <a:ext cx="6781800" cy="1066800"/>
          </a:xfrm>
        </p:spPr>
        <p:txBody>
          <a:bodyPr/>
          <a:lstStyle/>
          <a:p>
            <a:r>
              <a:rPr lang="en-US" dirty="0" smtClean="0"/>
              <a:t>BPCIA Litigations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1445857"/>
              </p:ext>
            </p:extLst>
          </p:nvPr>
        </p:nvGraphicFramePr>
        <p:xfrm>
          <a:off x="152400" y="1676400"/>
          <a:ext cx="8839200" cy="4766848"/>
        </p:xfrm>
        <a:graphic>
          <a:graphicData uri="http://schemas.openxmlformats.org/drawingml/2006/table">
            <a:tbl>
              <a:tblPr/>
              <a:tblGrid>
                <a:gridCol w="1169221"/>
                <a:gridCol w="935359"/>
                <a:gridCol w="1636884"/>
                <a:gridCol w="1823968"/>
                <a:gridCol w="1636884"/>
                <a:gridCol w="1636884"/>
              </a:tblGrid>
              <a:tr h="268134">
                <a:tc>
                  <a:txBody>
                    <a:bodyPr/>
                    <a:lstStyle/>
                    <a:p>
                      <a:pPr algn="l" fontAlgn="t"/>
                      <a:r>
                        <a:rPr lang="en-US" sz="1200" b="1" dirty="0">
                          <a:solidFill>
                            <a:schemeClr val="bg2"/>
                          </a:solidFill>
                          <a:effectLst/>
                          <a:latin typeface="inherit"/>
                        </a:rPr>
                        <a:t>Case Name</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200" b="1">
                          <a:solidFill>
                            <a:schemeClr val="bg2"/>
                          </a:solidFill>
                          <a:effectLst/>
                          <a:latin typeface="inherit"/>
                        </a:rPr>
                        <a:t>Court</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200" b="1">
                          <a:solidFill>
                            <a:schemeClr val="bg2"/>
                          </a:solidFill>
                          <a:effectLst/>
                          <a:latin typeface="inherit"/>
                        </a:rPr>
                        <a:t>Case Status</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200" b="1">
                          <a:solidFill>
                            <a:schemeClr val="bg2"/>
                          </a:solidFill>
                          <a:effectLst/>
                          <a:latin typeface="inherit"/>
                        </a:rPr>
                        <a:t>Product</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200" b="1">
                          <a:solidFill>
                            <a:schemeClr val="bg2"/>
                          </a:solidFill>
                          <a:effectLst/>
                          <a:latin typeface="inherit"/>
                        </a:rPr>
                        <a:t>Patent Dance Posture</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a:noFill/>
                    </a:lnT>
                    <a:lnB w="7620"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200" b="1">
                          <a:solidFill>
                            <a:schemeClr val="bg2"/>
                          </a:solidFill>
                          <a:effectLst/>
                          <a:latin typeface="inherit"/>
                        </a:rPr>
                        <a:t>Notice of Commercial Marketing Issue(s)</a:t>
                      </a:r>
                      <a:endParaRPr lang="en-US" sz="120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a:noFill/>
                    </a:lnR>
                    <a:lnT>
                      <a:noFill/>
                    </a:lnT>
                    <a:lnB w="7620" cap="flat" cmpd="sng" algn="ctr">
                      <a:solidFill>
                        <a:srgbClr val="DDDDDD"/>
                      </a:solidFill>
                      <a:prstDash val="solid"/>
                      <a:round/>
                      <a:headEnd type="none" w="med" len="med"/>
                      <a:tailEnd type="none" w="med" len="med"/>
                    </a:lnB>
                    <a:solidFill>
                      <a:srgbClr val="FFFFFF"/>
                    </a:solidFill>
                  </a:tcPr>
                </a:tc>
              </a:tr>
              <a:tr h="813750">
                <a:tc>
                  <a:txBody>
                    <a:bodyPr/>
                    <a:lstStyle/>
                    <a:p>
                      <a:pPr algn="l" fontAlgn="t"/>
                      <a:r>
                        <a:rPr lang="en-US" sz="1200" i="1" dirty="0">
                          <a:solidFill>
                            <a:schemeClr val="bg2"/>
                          </a:solidFill>
                          <a:effectLst/>
                          <a:latin typeface="inherit"/>
                        </a:rPr>
                        <a:t>Amgen v. </a:t>
                      </a:r>
                      <a:r>
                        <a:rPr lang="en-US" sz="1200" i="1" dirty="0" smtClean="0">
                          <a:solidFill>
                            <a:schemeClr val="bg2"/>
                          </a:solidFill>
                          <a:effectLst/>
                          <a:latin typeface="inherit"/>
                        </a:rPr>
                        <a:t>Sandoz</a:t>
                      </a:r>
                    </a:p>
                    <a:p>
                      <a:pPr algn="l" fontAlgn="t"/>
                      <a:r>
                        <a:rPr lang="en-US" sz="1200" dirty="0" smtClean="0">
                          <a:solidFill>
                            <a:schemeClr val="bg2"/>
                          </a:solidFill>
                          <a:effectLst/>
                          <a:latin typeface="inherit"/>
                        </a:rPr>
                        <a:t>(</a:t>
                      </a:r>
                      <a:r>
                        <a:rPr lang="en-US" sz="1200" dirty="0" err="1" smtClean="0">
                          <a:solidFill>
                            <a:schemeClr val="bg2"/>
                          </a:solidFill>
                          <a:effectLst/>
                          <a:latin typeface="inherit"/>
                        </a:rPr>
                        <a:t>Neulasta</a:t>
                      </a:r>
                      <a:r>
                        <a:rPr lang="en-US" sz="1200" dirty="0" smtClean="0">
                          <a:solidFill>
                            <a:schemeClr val="bg2"/>
                          </a:solidFill>
                          <a:effectLst/>
                          <a:latin typeface="inherit"/>
                        </a:rPr>
                        <a:t>®/</a:t>
                      </a:r>
                    </a:p>
                    <a:p>
                      <a:pPr algn="l" fontAlgn="t"/>
                      <a:r>
                        <a:rPr lang="en-US" sz="1200" dirty="0" err="1" smtClean="0">
                          <a:solidFill>
                            <a:schemeClr val="bg2"/>
                          </a:solidFill>
                          <a:effectLst/>
                          <a:latin typeface="inherit"/>
                        </a:rPr>
                        <a:t>pegfilgrastim</a:t>
                      </a:r>
                      <a:r>
                        <a:rPr lang="en-US" sz="1200" dirty="0">
                          <a:solidFill>
                            <a:schemeClr val="bg2"/>
                          </a:solidFill>
                          <a:effectLst/>
                          <a:latin typeface="inherit"/>
                        </a:rPr>
                        <a:t>)</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a:noFill/>
                    </a:lnB>
                    <a:solidFill>
                      <a:srgbClr val="FFFFFF"/>
                    </a:solidFill>
                  </a:tcPr>
                </a:tc>
                <a:tc>
                  <a:txBody>
                    <a:bodyPr/>
                    <a:lstStyle/>
                    <a:p>
                      <a:pPr algn="l" fontAlgn="t"/>
                      <a:r>
                        <a:rPr lang="en-US" sz="1200" dirty="0">
                          <a:solidFill>
                            <a:schemeClr val="bg2"/>
                          </a:solidFill>
                          <a:effectLst/>
                          <a:latin typeface="inherit"/>
                        </a:rPr>
                        <a:t>Court: D. N.J. (Judge </a:t>
                      </a:r>
                      <a:r>
                        <a:rPr lang="en-US" sz="1200" dirty="0" err="1">
                          <a:solidFill>
                            <a:schemeClr val="bg2"/>
                          </a:solidFill>
                          <a:effectLst/>
                          <a:latin typeface="inherit"/>
                        </a:rPr>
                        <a:t>Wolfson</a:t>
                      </a:r>
                      <a:r>
                        <a:rPr lang="en-US" sz="1200" dirty="0">
                          <a:solidFill>
                            <a:schemeClr val="bg2"/>
                          </a:solidFill>
                          <a:effectLst/>
                          <a:latin typeface="inherit"/>
                        </a:rPr>
                        <a:t>; Magistrate Judge </a:t>
                      </a:r>
                      <a:r>
                        <a:rPr lang="en-US" sz="1200" dirty="0" err="1">
                          <a:solidFill>
                            <a:schemeClr val="bg2"/>
                          </a:solidFill>
                          <a:effectLst/>
                          <a:latin typeface="inherit"/>
                        </a:rPr>
                        <a:t>Arpert</a:t>
                      </a:r>
                      <a:r>
                        <a:rPr lang="en-US" sz="1200" dirty="0">
                          <a:solidFill>
                            <a:schemeClr val="bg2"/>
                          </a:solidFill>
                          <a:effectLst/>
                          <a:latin typeface="inherit"/>
                        </a:rPr>
                        <a:t>)</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a:noFill/>
                    </a:lnB>
                    <a:solidFill>
                      <a:srgbClr val="FFFFFF"/>
                    </a:solidFill>
                  </a:tcPr>
                </a:tc>
                <a:tc>
                  <a:txBody>
                    <a:bodyPr/>
                    <a:lstStyle/>
                    <a:p>
                      <a:pPr algn="l" fontAlgn="t"/>
                      <a:r>
                        <a:rPr lang="en-US" sz="1200" b="0" u="none" dirty="0" smtClean="0">
                          <a:solidFill>
                            <a:schemeClr val="bg2"/>
                          </a:solidFill>
                          <a:effectLst/>
                          <a:latin typeface="inherit"/>
                        </a:rPr>
                        <a:t>Complaint</a:t>
                      </a:r>
                      <a:r>
                        <a:rPr lang="en-US" sz="1200" dirty="0">
                          <a:solidFill>
                            <a:schemeClr val="bg2"/>
                          </a:solidFill>
                          <a:effectLst/>
                          <a:latin typeface="inherit"/>
                        </a:rPr>
                        <a:t> filed March 4, 2016</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a:noFill/>
                    </a:lnB>
                    <a:solidFill>
                      <a:srgbClr val="FFFFFF"/>
                    </a:solidFill>
                  </a:tcPr>
                </a:tc>
                <a:tc>
                  <a:txBody>
                    <a:bodyPr/>
                    <a:lstStyle/>
                    <a:p>
                      <a:pPr algn="l" fontAlgn="t"/>
                      <a:r>
                        <a:rPr lang="en-US" sz="1200" dirty="0">
                          <a:solidFill>
                            <a:schemeClr val="bg2"/>
                          </a:solidFill>
                          <a:effectLst/>
                          <a:latin typeface="inherit"/>
                        </a:rPr>
                        <a:t>Product: </a:t>
                      </a:r>
                      <a:r>
                        <a:rPr lang="en-US" sz="1200" dirty="0" err="1">
                          <a:solidFill>
                            <a:schemeClr val="bg2"/>
                          </a:solidFill>
                          <a:effectLst/>
                          <a:latin typeface="inherit"/>
                        </a:rPr>
                        <a:t>Neulasta</a:t>
                      </a:r>
                      <a:r>
                        <a:rPr lang="en-US" sz="1200" dirty="0">
                          <a:solidFill>
                            <a:schemeClr val="bg2"/>
                          </a:solidFill>
                          <a:effectLst/>
                          <a:latin typeface="inherit"/>
                        </a:rPr>
                        <a:t>® (</a:t>
                      </a:r>
                      <a:r>
                        <a:rPr lang="en-US" sz="1200" dirty="0" err="1">
                          <a:solidFill>
                            <a:schemeClr val="bg2"/>
                          </a:solidFill>
                          <a:effectLst/>
                          <a:latin typeface="inherit"/>
                        </a:rPr>
                        <a:t>pegfilgrastim</a:t>
                      </a:r>
                      <a:r>
                        <a:rPr lang="en-US" sz="1200" dirty="0">
                          <a:solidFill>
                            <a:schemeClr val="bg2"/>
                          </a:solidFill>
                          <a:effectLst/>
                          <a:latin typeface="inherit"/>
                        </a:rPr>
                        <a:t>)</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a:noFill/>
                    </a:lnB>
                    <a:solidFill>
                      <a:srgbClr val="FFFFFF"/>
                    </a:solidFill>
                  </a:tcPr>
                </a:tc>
                <a:tc>
                  <a:txBody>
                    <a:bodyPr/>
                    <a:lstStyle/>
                    <a:p>
                      <a:pPr algn="l" fontAlgn="t"/>
                      <a:r>
                        <a:rPr lang="en-US" sz="1200" b="1" i="1" u="sng" dirty="0">
                          <a:solidFill>
                            <a:schemeClr val="bg2"/>
                          </a:solidFill>
                          <a:effectLst/>
                          <a:latin typeface="inherit"/>
                        </a:rPr>
                        <a:t>Some dance</a:t>
                      </a:r>
                      <a:r>
                        <a:rPr lang="en-US" sz="1200" dirty="0">
                          <a:solidFill>
                            <a:schemeClr val="bg2"/>
                          </a:solidFill>
                          <a:effectLst/>
                          <a:latin typeface="inherit"/>
                        </a:rPr>
                        <a:t/>
                      </a:r>
                      <a:br>
                        <a:rPr lang="en-US" sz="1200" dirty="0">
                          <a:solidFill>
                            <a:schemeClr val="bg2"/>
                          </a:solidFill>
                          <a:effectLst/>
                          <a:latin typeface="inherit"/>
                        </a:rPr>
                      </a:br>
                      <a:r>
                        <a:rPr lang="en-US" sz="1200" dirty="0">
                          <a:solidFill>
                            <a:schemeClr val="bg2"/>
                          </a:solidFill>
                          <a:effectLst/>
                          <a:latin typeface="inherit"/>
                        </a:rPr>
                        <a:t>Sandoz provided access to its </a:t>
                      </a:r>
                      <a:r>
                        <a:rPr lang="en-US" sz="1200" dirty="0" err="1">
                          <a:solidFill>
                            <a:schemeClr val="bg2"/>
                          </a:solidFill>
                          <a:effectLst/>
                          <a:latin typeface="inherit"/>
                        </a:rPr>
                        <a:t>biosimilar</a:t>
                      </a:r>
                      <a:r>
                        <a:rPr lang="en-US" sz="1200" dirty="0">
                          <a:solidFill>
                            <a:schemeClr val="bg2"/>
                          </a:solidFill>
                          <a:effectLst/>
                          <a:latin typeface="inherit"/>
                        </a:rPr>
                        <a:t> application and manufacturing information.  Amgen provide a list of two patents for which it believed a claim of patent infringement could reasonably be asserted.  Sandoz provided invalidity and non-infringement contentions regarding the two patents listed by Amgen, and then “waived” or declared unnecessary the remaining exchange and negotiation steps that would otherwise precede immediate litigation under (l)(6).</a:t>
                      </a:r>
                    </a:p>
                  </a:txBody>
                  <a:tcPr marL="2992" marR="2992" marT="2992" marB="2992">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a:noFill/>
                    </a:lnB>
                    <a:solidFill>
                      <a:srgbClr val="FFFFFF"/>
                    </a:solidFill>
                  </a:tcPr>
                </a:tc>
                <a:tc>
                  <a:txBody>
                    <a:bodyPr/>
                    <a:lstStyle/>
                    <a:p>
                      <a:pPr algn="l" fontAlgn="t"/>
                      <a:r>
                        <a:rPr lang="en-US" sz="1200" b="1" i="1" u="sng" dirty="0">
                          <a:solidFill>
                            <a:schemeClr val="bg2"/>
                          </a:solidFill>
                          <a:effectLst/>
                          <a:latin typeface="inherit"/>
                        </a:rPr>
                        <a:t>None raised in the </a:t>
                      </a:r>
                      <a:r>
                        <a:rPr lang="en-US" sz="1200" b="1" i="1" u="sng" dirty="0" smtClean="0">
                          <a:solidFill>
                            <a:schemeClr val="bg2"/>
                          </a:solidFill>
                          <a:effectLst/>
                          <a:latin typeface="inherit"/>
                        </a:rPr>
                        <a:t>complaint</a:t>
                      </a:r>
                      <a:endParaRPr lang="en-US" sz="1200" dirty="0">
                        <a:solidFill>
                          <a:schemeClr val="bg2"/>
                        </a:solidFill>
                        <a:effectLst/>
                        <a:latin typeface="inherit"/>
                      </a:endParaRPr>
                    </a:p>
                  </a:txBody>
                  <a:tcPr marL="2992" marR="2992" marT="2992" marB="2992">
                    <a:lnL w="7620" cap="flat" cmpd="sng" algn="ctr">
                      <a:solidFill>
                        <a:srgbClr val="DDDDDD"/>
                      </a:solidFill>
                      <a:prstDash val="solid"/>
                      <a:round/>
                      <a:headEnd type="none" w="med" len="med"/>
                      <a:tailEnd type="none" w="med" len="med"/>
                    </a:lnL>
                    <a:lnR>
                      <a:noFill/>
                    </a:lnR>
                    <a:lnT w="7620" cap="flat" cmpd="sng" algn="ctr">
                      <a:solidFill>
                        <a:srgbClr val="DDDDDD"/>
                      </a:solidFill>
                      <a:prstDash val="solid"/>
                      <a:round/>
                      <a:headEnd type="none" w="med" len="med"/>
                      <a:tailEnd type="none" w="med" len="med"/>
                    </a:lnT>
                    <a:lnB>
                      <a:noFill/>
                    </a:lnB>
                    <a:solidFill>
                      <a:srgbClr val="FFFFFF"/>
                    </a:solidFill>
                  </a:tcPr>
                </a:tc>
              </a:tr>
            </a:tbl>
          </a:graphicData>
        </a:graphic>
      </p:graphicFrame>
    </p:spTree>
    <p:extLst>
      <p:ext uri="{BB962C8B-B14F-4D97-AF65-F5344CB8AC3E}">
        <p14:creationId xmlns:p14="http://schemas.microsoft.com/office/powerpoint/2010/main" val="7304410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Cancellation Proceedings at the USPTO</a:t>
            </a:r>
          </a:p>
        </p:txBody>
      </p:sp>
      <p:sp>
        <p:nvSpPr>
          <p:cNvPr id="3" name="Content Placeholder 2"/>
          <p:cNvSpPr>
            <a:spLocks noGrp="1"/>
          </p:cNvSpPr>
          <p:nvPr>
            <p:ph idx="1"/>
          </p:nvPr>
        </p:nvSpPr>
        <p:spPr>
          <a:xfrm>
            <a:off x="4011" y="1447800"/>
            <a:ext cx="8915400" cy="4800600"/>
          </a:xfrm>
        </p:spPr>
        <p:txBody>
          <a:bodyPr/>
          <a:lstStyle/>
          <a:p>
            <a:r>
              <a:rPr lang="en-US" sz="2800" dirty="0">
                <a:solidFill>
                  <a:schemeClr val="bg2"/>
                </a:solidFill>
              </a:rPr>
              <a:t>AIA introduced new cancellation proceedings that are instituted at the USPTO</a:t>
            </a:r>
          </a:p>
          <a:p>
            <a:pPr lvl="1"/>
            <a:r>
              <a:rPr lang="en-US" sz="2800" i="1" dirty="0">
                <a:solidFill>
                  <a:schemeClr val="bg2"/>
                </a:solidFill>
              </a:rPr>
              <a:t>Inter </a:t>
            </a:r>
            <a:r>
              <a:rPr lang="en-US" sz="2800" i="1" dirty="0" err="1">
                <a:solidFill>
                  <a:schemeClr val="bg2"/>
                </a:solidFill>
              </a:rPr>
              <a:t>Partes</a:t>
            </a:r>
            <a:r>
              <a:rPr lang="en-US" sz="2800" dirty="0">
                <a:solidFill>
                  <a:schemeClr val="bg2"/>
                </a:solidFill>
              </a:rPr>
              <a:t> Review</a:t>
            </a:r>
          </a:p>
          <a:p>
            <a:pPr lvl="1"/>
            <a:r>
              <a:rPr lang="en-US" sz="2800" dirty="0">
                <a:solidFill>
                  <a:schemeClr val="bg2"/>
                </a:solidFill>
              </a:rPr>
              <a:t>Post Grant </a:t>
            </a:r>
            <a:r>
              <a:rPr lang="en-US" sz="2800" dirty="0" smtClean="0">
                <a:solidFill>
                  <a:schemeClr val="bg2"/>
                </a:solidFill>
              </a:rPr>
              <a:t>Review</a:t>
            </a:r>
          </a:p>
          <a:p>
            <a:r>
              <a:rPr lang="en-US" sz="2800" dirty="0" smtClean="0">
                <a:solidFill>
                  <a:schemeClr val="bg2"/>
                </a:solidFill>
              </a:rPr>
              <a:t>Increased interest due to filings of Kyle Bass</a:t>
            </a:r>
          </a:p>
          <a:p>
            <a:pPr lvl="1"/>
            <a:r>
              <a:rPr lang="en-US" sz="2800" dirty="0" err="1" smtClean="0">
                <a:solidFill>
                  <a:schemeClr val="bg2"/>
                </a:solidFill>
              </a:rPr>
              <a:t>Ampyra</a:t>
            </a:r>
            <a:r>
              <a:rPr lang="en-US" sz="2800" dirty="0" smtClean="0">
                <a:solidFill>
                  <a:schemeClr val="bg2"/>
                </a:solidFill>
              </a:rPr>
              <a:t> – </a:t>
            </a:r>
            <a:r>
              <a:rPr lang="en-US" sz="2800" dirty="0" err="1" smtClean="0">
                <a:solidFill>
                  <a:schemeClr val="bg2"/>
                </a:solidFill>
              </a:rPr>
              <a:t>Acorda</a:t>
            </a:r>
            <a:r>
              <a:rPr lang="en-US" sz="2800" dirty="0" smtClean="0">
                <a:solidFill>
                  <a:schemeClr val="bg2"/>
                </a:solidFill>
              </a:rPr>
              <a:t> Therapeutics</a:t>
            </a:r>
          </a:p>
          <a:p>
            <a:pPr lvl="1"/>
            <a:r>
              <a:rPr lang="en-US" sz="2800" dirty="0" err="1" smtClean="0">
                <a:solidFill>
                  <a:schemeClr val="bg2"/>
                </a:solidFill>
              </a:rPr>
              <a:t>Imbruvica</a:t>
            </a:r>
            <a:r>
              <a:rPr lang="en-US" sz="2800" dirty="0" smtClean="0">
                <a:solidFill>
                  <a:schemeClr val="bg2"/>
                </a:solidFill>
              </a:rPr>
              <a:t> – J &amp; J and </a:t>
            </a:r>
            <a:r>
              <a:rPr lang="en-US" sz="2800" dirty="0" err="1" smtClean="0">
                <a:solidFill>
                  <a:schemeClr val="bg2"/>
                </a:solidFill>
              </a:rPr>
              <a:t>Pharmacyclics</a:t>
            </a:r>
            <a:endParaRPr lang="en-US" sz="2800" dirty="0" smtClean="0">
              <a:solidFill>
                <a:schemeClr val="bg2"/>
              </a:solidFill>
            </a:endParaRPr>
          </a:p>
          <a:p>
            <a:pPr lvl="1"/>
            <a:r>
              <a:rPr lang="en-US" sz="2800" dirty="0" err="1" smtClean="0">
                <a:solidFill>
                  <a:schemeClr val="bg2"/>
                </a:solidFill>
              </a:rPr>
              <a:t>Lialda</a:t>
            </a:r>
            <a:r>
              <a:rPr lang="en-US" sz="2800" dirty="0" smtClean="0">
                <a:solidFill>
                  <a:schemeClr val="bg2"/>
                </a:solidFill>
              </a:rPr>
              <a:t> and </a:t>
            </a:r>
            <a:r>
              <a:rPr lang="en-US" sz="2800" dirty="0" err="1" smtClean="0">
                <a:solidFill>
                  <a:schemeClr val="bg2"/>
                </a:solidFill>
              </a:rPr>
              <a:t>Gattex</a:t>
            </a:r>
            <a:r>
              <a:rPr lang="en-US" sz="2800" dirty="0" smtClean="0">
                <a:solidFill>
                  <a:schemeClr val="bg2"/>
                </a:solidFill>
              </a:rPr>
              <a:t> – Shire</a:t>
            </a:r>
          </a:p>
          <a:p>
            <a:pPr lvl="1"/>
            <a:r>
              <a:rPr lang="en-US" sz="2800" dirty="0" err="1" smtClean="0">
                <a:solidFill>
                  <a:schemeClr val="bg2"/>
                </a:solidFill>
              </a:rPr>
              <a:t>Thalomid</a:t>
            </a:r>
            <a:r>
              <a:rPr lang="en-US" sz="2800" dirty="0" smtClean="0">
                <a:solidFill>
                  <a:schemeClr val="bg2"/>
                </a:solidFill>
              </a:rPr>
              <a:t> – </a:t>
            </a:r>
            <a:r>
              <a:rPr lang="en-US" sz="2800" dirty="0" err="1" smtClean="0">
                <a:solidFill>
                  <a:schemeClr val="bg2"/>
                </a:solidFill>
              </a:rPr>
              <a:t>Celgene</a:t>
            </a:r>
            <a:endParaRPr lang="en-US" sz="2800" dirty="0" smtClean="0">
              <a:solidFill>
                <a:schemeClr val="bg2"/>
              </a:solidFill>
            </a:endParaRPr>
          </a:p>
          <a:p>
            <a:pPr lvl="1"/>
            <a:r>
              <a:rPr lang="en-US" sz="2800" dirty="0" err="1" smtClean="0">
                <a:solidFill>
                  <a:schemeClr val="bg2"/>
                </a:solidFill>
              </a:rPr>
              <a:t>Tecfidera</a:t>
            </a:r>
            <a:r>
              <a:rPr lang="en-US" sz="2800" dirty="0" smtClean="0">
                <a:solidFill>
                  <a:schemeClr val="bg2"/>
                </a:solidFill>
              </a:rPr>
              <a:t> - </a:t>
            </a:r>
            <a:r>
              <a:rPr lang="en-US" sz="2800" dirty="0" err="1" smtClean="0">
                <a:solidFill>
                  <a:schemeClr val="bg2"/>
                </a:solidFill>
              </a:rPr>
              <a:t>Biogen</a:t>
            </a:r>
            <a:endParaRPr lang="en-US" sz="2800" dirty="0">
              <a:solidFill>
                <a:schemeClr val="bg2"/>
              </a:solidFill>
            </a:endParaRPr>
          </a:p>
          <a:p>
            <a:endParaRPr lang="en-US" dirty="0"/>
          </a:p>
        </p:txBody>
      </p:sp>
    </p:spTree>
    <p:extLst>
      <p:ext uri="{BB962C8B-B14F-4D97-AF65-F5344CB8AC3E}">
        <p14:creationId xmlns:p14="http://schemas.microsoft.com/office/powerpoint/2010/main" val="22429722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Inter </a:t>
            </a:r>
            <a:r>
              <a:rPr lang="en-US" sz="3600" i="1" dirty="0" err="1"/>
              <a:t>partes</a:t>
            </a:r>
            <a:r>
              <a:rPr lang="en-US" sz="3600" dirty="0"/>
              <a:t> review at a glance</a:t>
            </a:r>
          </a:p>
        </p:txBody>
      </p:sp>
      <p:sp>
        <p:nvSpPr>
          <p:cNvPr id="3" name="Content Placeholder 2"/>
          <p:cNvSpPr>
            <a:spLocks noGrp="1"/>
          </p:cNvSpPr>
          <p:nvPr>
            <p:ph idx="1"/>
          </p:nvPr>
        </p:nvSpPr>
        <p:spPr/>
        <p:txBody>
          <a:bodyPr/>
          <a:lstStyle/>
          <a:p>
            <a:pPr>
              <a:defRPr/>
            </a:pPr>
            <a:r>
              <a:rPr lang="en-US" sz="2800" dirty="0">
                <a:solidFill>
                  <a:schemeClr val="bg2"/>
                </a:solidFill>
              </a:rPr>
              <a:t>Post-issuance nullity proceeding against any patent - </a:t>
            </a:r>
            <a:r>
              <a:rPr lang="en-US" sz="2800" dirty="0" smtClean="0">
                <a:solidFill>
                  <a:schemeClr val="bg2"/>
                </a:solidFill>
              </a:rPr>
              <a:t>~250 </a:t>
            </a:r>
            <a:r>
              <a:rPr lang="en-US" sz="2800" dirty="0" err="1" smtClean="0">
                <a:solidFill>
                  <a:schemeClr val="bg2"/>
                </a:solidFill>
              </a:rPr>
              <a:t>biopharma</a:t>
            </a:r>
            <a:r>
              <a:rPr lang="en-US" sz="2800" dirty="0">
                <a:solidFill>
                  <a:schemeClr val="bg2"/>
                </a:solidFill>
              </a:rPr>
              <a:t>; </a:t>
            </a:r>
          </a:p>
          <a:p>
            <a:pPr>
              <a:defRPr/>
            </a:pPr>
            <a:r>
              <a:rPr lang="en-US" sz="2800" dirty="0">
                <a:solidFill>
                  <a:schemeClr val="bg2"/>
                </a:solidFill>
                <a:ea typeface="MS PGothic" pitchFamily="34" charset="-128"/>
              </a:rPr>
              <a:t>Based on novelty/obviousness of prior art patents and printed publications (not double patenting or ODP)</a:t>
            </a:r>
          </a:p>
          <a:p>
            <a:pPr>
              <a:defRPr/>
            </a:pPr>
            <a:r>
              <a:rPr lang="en-US" sz="2800" dirty="0">
                <a:solidFill>
                  <a:schemeClr val="bg2"/>
                </a:solidFill>
                <a:ea typeface="MS PGothic" pitchFamily="34" charset="-128"/>
              </a:rPr>
              <a:t>Brought within 1 year of service of complaint against petitioner – or counterclaim of infringement; exception in case of joinder</a:t>
            </a:r>
          </a:p>
          <a:p>
            <a:pPr>
              <a:defRPr/>
            </a:pPr>
            <a:r>
              <a:rPr lang="en-US" sz="2800" dirty="0">
                <a:solidFill>
                  <a:schemeClr val="bg2"/>
                </a:solidFill>
                <a:ea typeface="MS PGothic" pitchFamily="34" charset="-128"/>
              </a:rPr>
              <a:t>~80% of IPRs have parallel litigation</a:t>
            </a:r>
          </a:p>
          <a:p>
            <a:endParaRPr lang="en-US" dirty="0"/>
          </a:p>
        </p:txBody>
      </p:sp>
    </p:spTree>
    <p:extLst>
      <p:ext uri="{BB962C8B-B14F-4D97-AF65-F5344CB8AC3E}">
        <p14:creationId xmlns:p14="http://schemas.microsoft.com/office/powerpoint/2010/main" val="21343485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IPRs filed for </a:t>
            </a:r>
            <a:r>
              <a:rPr lang="en-US" dirty="0" err="1" smtClean="0"/>
              <a:t>biosimilars</a:t>
            </a:r>
            <a:endParaRPr lang="en-US" dirty="0"/>
          </a:p>
        </p:txBody>
      </p:sp>
      <p:sp>
        <p:nvSpPr>
          <p:cNvPr id="3" name="Content Placeholder 2"/>
          <p:cNvSpPr>
            <a:spLocks noGrp="1"/>
          </p:cNvSpPr>
          <p:nvPr>
            <p:ph idx="1"/>
          </p:nvPr>
        </p:nvSpPr>
        <p:spPr/>
        <p:txBody>
          <a:bodyPr/>
          <a:lstStyle/>
          <a:p>
            <a:r>
              <a:rPr lang="en-US" sz="2200" dirty="0" err="1" smtClean="0"/>
              <a:t>Hospira</a:t>
            </a:r>
            <a:r>
              <a:rPr lang="en-US" sz="2200" dirty="0" smtClean="0"/>
              <a:t> – (IPR 2013-00365) filed June 19, 2013 on US Pat. No. 6,747,002 – Janssen Pharmaceuticals</a:t>
            </a:r>
          </a:p>
          <a:p>
            <a:pPr lvl="1"/>
            <a:r>
              <a:rPr lang="en-US" sz="1800" dirty="0" smtClean="0"/>
              <a:t>Challenged claims covering dosing regimen for EPO</a:t>
            </a:r>
          </a:p>
          <a:p>
            <a:pPr lvl="1"/>
            <a:r>
              <a:rPr lang="en-US" sz="1800" dirty="0" smtClean="0"/>
              <a:t>Janssen disclaimed the challenged claims – petition is moot</a:t>
            </a:r>
          </a:p>
          <a:p>
            <a:pPr marL="457200" lvl="1" indent="0">
              <a:buNone/>
            </a:pPr>
            <a:endParaRPr lang="en-US" sz="1800" dirty="0" smtClean="0"/>
          </a:p>
          <a:p>
            <a:r>
              <a:rPr lang="en-US" sz="2200" dirty="0" err="1" smtClean="0"/>
              <a:t>Boehringer</a:t>
            </a:r>
            <a:r>
              <a:rPr lang="en-US" sz="2200" dirty="0" smtClean="0"/>
              <a:t> </a:t>
            </a:r>
            <a:r>
              <a:rPr lang="en-US" sz="2200" dirty="0" err="1" smtClean="0"/>
              <a:t>Ingelheim</a:t>
            </a:r>
            <a:r>
              <a:rPr lang="en-US" sz="2200" dirty="0" smtClean="0"/>
              <a:t> – (IPR2015-00415, 417, and 418) – filed December 15, 2014 on US Pat. Nos. 7,820,161, 7,976,838, and 8,329,172 – Genentech Inc. and </a:t>
            </a:r>
            <a:r>
              <a:rPr lang="en-US" sz="2200" dirty="0" err="1" smtClean="0"/>
              <a:t>Biogen</a:t>
            </a:r>
            <a:r>
              <a:rPr lang="en-US" sz="2200" dirty="0" smtClean="0"/>
              <a:t> Inc.</a:t>
            </a:r>
          </a:p>
          <a:p>
            <a:pPr lvl="1"/>
            <a:r>
              <a:rPr lang="en-US" sz="1800" dirty="0" smtClean="0"/>
              <a:t>Institution of 2 of 3 petitions</a:t>
            </a:r>
          </a:p>
          <a:p>
            <a:pPr lvl="1"/>
            <a:r>
              <a:rPr lang="en-US" sz="1800" dirty="0" smtClean="0"/>
              <a:t>BI requested adverse judgment</a:t>
            </a:r>
            <a:endParaRPr lang="en-US" sz="1800" dirty="0"/>
          </a:p>
        </p:txBody>
      </p:sp>
    </p:spTree>
    <p:extLst>
      <p:ext uri="{BB962C8B-B14F-4D97-AF65-F5344CB8AC3E}">
        <p14:creationId xmlns:p14="http://schemas.microsoft.com/office/powerpoint/2010/main" val="17551290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IPR2016-00383 (Genzyme Corp.) (U.S. Patent No. 6,331,415) </a:t>
            </a:r>
          </a:p>
          <a:p>
            <a:pPr lvl="1"/>
            <a:r>
              <a:rPr lang="en-US" sz="2000" dirty="0" smtClean="0"/>
              <a:t>Petitioner</a:t>
            </a:r>
            <a:r>
              <a:rPr lang="en-US" sz="2000" dirty="0"/>
              <a:t>: Genzyme Corp.</a:t>
            </a:r>
          </a:p>
          <a:p>
            <a:pPr lvl="1"/>
            <a:r>
              <a:rPr lang="en-US" sz="2000" dirty="0" smtClean="0"/>
              <a:t>Patent </a:t>
            </a:r>
            <a:r>
              <a:rPr lang="en-US" sz="2000" dirty="0"/>
              <a:t>Title: Methods of Producing </a:t>
            </a:r>
            <a:r>
              <a:rPr lang="en-US" sz="2000" dirty="0" err="1"/>
              <a:t>Immunoglobulins</a:t>
            </a:r>
            <a:r>
              <a:rPr lang="en-US" sz="2000" dirty="0"/>
              <a:t>, Vectors and Transformed Host Cells for Use Therein</a:t>
            </a:r>
          </a:p>
          <a:p>
            <a:pPr lvl="1"/>
            <a:r>
              <a:rPr lang="en-US" sz="2000" dirty="0" smtClean="0"/>
              <a:t>Patent </a:t>
            </a:r>
            <a:r>
              <a:rPr lang="en-US" sz="2000" dirty="0"/>
              <a:t>Owner: Genentech, Inc. and City of </a:t>
            </a:r>
            <a:r>
              <a:rPr lang="en-US" sz="2000" dirty="0" smtClean="0"/>
              <a:t>Hope</a:t>
            </a:r>
          </a:p>
          <a:p>
            <a:pPr lvl="1"/>
            <a:endParaRPr lang="en-US" sz="2000" dirty="0"/>
          </a:p>
          <a:p>
            <a:r>
              <a:rPr lang="en-US" dirty="0" smtClean="0"/>
              <a:t>IPR2016-00408, 00409 </a:t>
            </a:r>
            <a:r>
              <a:rPr lang="en-US" dirty="0"/>
              <a:t>(</a:t>
            </a:r>
            <a:r>
              <a:rPr lang="en-US" dirty="0" err="1"/>
              <a:t>Boehringer</a:t>
            </a:r>
            <a:r>
              <a:rPr lang="en-US" dirty="0"/>
              <a:t> </a:t>
            </a:r>
            <a:r>
              <a:rPr lang="en-US" dirty="0" err="1"/>
              <a:t>Ingelheim</a:t>
            </a:r>
            <a:r>
              <a:rPr lang="en-US" dirty="0"/>
              <a:t>) (U.S. Patent No. </a:t>
            </a:r>
            <a:r>
              <a:rPr lang="en-US" dirty="0" smtClean="0"/>
              <a:t>8,889,135)</a:t>
            </a:r>
            <a:endParaRPr lang="en-US" dirty="0"/>
          </a:p>
          <a:p>
            <a:pPr lvl="1"/>
            <a:r>
              <a:rPr lang="en-US" sz="2000" dirty="0" smtClean="0"/>
              <a:t>Petitioner</a:t>
            </a:r>
            <a:r>
              <a:rPr lang="en-US" sz="2000" dirty="0"/>
              <a:t>: </a:t>
            </a:r>
            <a:r>
              <a:rPr lang="en-US" sz="2000" dirty="0" err="1"/>
              <a:t>Boehringer</a:t>
            </a:r>
            <a:r>
              <a:rPr lang="en-US" sz="2000" dirty="0"/>
              <a:t> </a:t>
            </a:r>
            <a:r>
              <a:rPr lang="en-US" sz="2000" dirty="0" err="1"/>
              <a:t>Ingelheim</a:t>
            </a:r>
            <a:r>
              <a:rPr lang="en-US" sz="2000" dirty="0"/>
              <a:t> Corp., </a:t>
            </a:r>
            <a:r>
              <a:rPr lang="en-US" sz="2000" dirty="0" err="1"/>
              <a:t>Boehringer</a:t>
            </a:r>
            <a:r>
              <a:rPr lang="en-US" sz="2000" dirty="0"/>
              <a:t> </a:t>
            </a:r>
            <a:r>
              <a:rPr lang="en-US" sz="2000" dirty="0" err="1"/>
              <a:t>Ingelheim</a:t>
            </a:r>
            <a:r>
              <a:rPr lang="en-US" sz="2000" dirty="0"/>
              <a:t> International GmbH, </a:t>
            </a:r>
            <a:r>
              <a:rPr lang="en-US" sz="2000" dirty="0" err="1"/>
              <a:t>Boehringer</a:t>
            </a:r>
            <a:r>
              <a:rPr lang="en-US" sz="2000" dirty="0"/>
              <a:t> </a:t>
            </a:r>
            <a:r>
              <a:rPr lang="en-US" sz="2000" dirty="0" err="1"/>
              <a:t>Ingelheim</a:t>
            </a:r>
            <a:r>
              <a:rPr lang="en-US" sz="2000" dirty="0"/>
              <a:t> </a:t>
            </a:r>
            <a:r>
              <a:rPr lang="en-US" sz="2000" dirty="0" err="1"/>
              <a:t>Pharma</a:t>
            </a:r>
            <a:r>
              <a:rPr lang="en-US" sz="2000" dirty="0"/>
              <a:t> GmbH &amp; Co. KG, </a:t>
            </a:r>
            <a:r>
              <a:rPr lang="en-US" sz="2000" dirty="0" err="1"/>
              <a:t>Boehringer</a:t>
            </a:r>
            <a:r>
              <a:rPr lang="en-US" sz="2000" dirty="0"/>
              <a:t> </a:t>
            </a:r>
            <a:r>
              <a:rPr lang="en-US" sz="2000" dirty="0" err="1"/>
              <a:t>Ingelheim</a:t>
            </a:r>
            <a:r>
              <a:rPr lang="en-US" sz="2000" dirty="0"/>
              <a:t> Pharmaceuticals, Inc., </a:t>
            </a:r>
            <a:r>
              <a:rPr lang="en-US" sz="2000" dirty="0" err="1"/>
              <a:t>Boehringer</a:t>
            </a:r>
            <a:r>
              <a:rPr lang="en-US" sz="2000" dirty="0"/>
              <a:t> </a:t>
            </a:r>
            <a:r>
              <a:rPr lang="en-US" sz="2000" dirty="0" err="1"/>
              <a:t>Ingelheim</a:t>
            </a:r>
            <a:r>
              <a:rPr lang="en-US" sz="2000" dirty="0"/>
              <a:t> USA Corp.</a:t>
            </a:r>
          </a:p>
          <a:p>
            <a:pPr lvl="1"/>
            <a:r>
              <a:rPr lang="en-US" sz="2000" dirty="0" smtClean="0"/>
              <a:t>Patent </a:t>
            </a:r>
            <a:r>
              <a:rPr lang="en-US" sz="2000" dirty="0"/>
              <a:t>Title: Methods of Administering Anti-TNF</a:t>
            </a:r>
            <a:r>
              <a:rPr lang="el-GR" sz="2000" dirty="0"/>
              <a:t>α </a:t>
            </a:r>
            <a:r>
              <a:rPr lang="en-US" sz="2000" dirty="0"/>
              <a:t>Antibodies</a:t>
            </a:r>
          </a:p>
          <a:p>
            <a:pPr lvl="1"/>
            <a:r>
              <a:rPr lang="en-US" sz="2000" dirty="0" smtClean="0"/>
              <a:t>Patent </a:t>
            </a:r>
            <a:r>
              <a:rPr lang="en-US" sz="2000" dirty="0"/>
              <a:t>Owner: </a:t>
            </a:r>
            <a:r>
              <a:rPr lang="en-US" sz="2000" dirty="0" err="1"/>
              <a:t>AbbVie</a:t>
            </a:r>
            <a:r>
              <a:rPr lang="en-US" sz="2000" dirty="0"/>
              <a:t> Biotechnology Ltd.</a:t>
            </a:r>
          </a:p>
          <a:p>
            <a:endParaRPr lang="en-US" dirty="0"/>
          </a:p>
        </p:txBody>
      </p:sp>
      <p:sp>
        <p:nvSpPr>
          <p:cNvPr id="4" name="Title 1"/>
          <p:cNvSpPr>
            <a:spLocks noGrp="1"/>
          </p:cNvSpPr>
          <p:nvPr>
            <p:ph type="title"/>
          </p:nvPr>
        </p:nvSpPr>
        <p:spPr/>
        <p:txBody>
          <a:bodyPr/>
          <a:lstStyle/>
          <a:p>
            <a:r>
              <a:rPr lang="en-US" dirty="0" smtClean="0"/>
              <a:t>IPRs filed for </a:t>
            </a:r>
            <a:r>
              <a:rPr lang="en-US" dirty="0" err="1" smtClean="0"/>
              <a:t>biosimilars</a:t>
            </a:r>
            <a:endParaRPr lang="en-US" dirty="0"/>
          </a:p>
        </p:txBody>
      </p:sp>
    </p:spTree>
    <p:extLst>
      <p:ext uri="{BB962C8B-B14F-4D97-AF65-F5344CB8AC3E}">
        <p14:creationId xmlns:p14="http://schemas.microsoft.com/office/powerpoint/2010/main" val="33583585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r-FR" dirty="0"/>
              <a:t>PTAB </a:t>
            </a:r>
            <a:r>
              <a:rPr lang="fr-FR" dirty="0" err="1" smtClean="0"/>
              <a:t>Denied</a:t>
            </a:r>
            <a:r>
              <a:rPr lang="fr-FR" dirty="0" smtClean="0"/>
              <a:t> </a:t>
            </a:r>
            <a:r>
              <a:rPr lang="fr-FR" dirty="0"/>
              <a:t>IPR Institution on </a:t>
            </a:r>
            <a:r>
              <a:rPr lang="fr-FR" dirty="0" err="1"/>
              <a:t>AbbVie’s</a:t>
            </a:r>
            <a:r>
              <a:rPr lang="fr-FR" dirty="0"/>
              <a:t> </a:t>
            </a:r>
            <a:r>
              <a:rPr lang="fr-FR" dirty="0" err="1" smtClean="0"/>
              <a:t>Humira</a:t>
            </a:r>
            <a:endParaRPr lang="fr-FR" dirty="0" smtClean="0"/>
          </a:p>
          <a:p>
            <a:pPr lvl="1"/>
            <a:r>
              <a:rPr lang="en-US" dirty="0"/>
              <a:t>The PTAB denied institution on two of Amgen’s IPR petitions (IPR2015-01517, IPR2015-01514) against </a:t>
            </a:r>
            <a:r>
              <a:rPr lang="en-US" dirty="0" err="1"/>
              <a:t>AbbVie’s</a:t>
            </a:r>
            <a:r>
              <a:rPr lang="en-US" dirty="0"/>
              <a:t> </a:t>
            </a:r>
            <a:r>
              <a:rPr lang="en-US" dirty="0" err="1"/>
              <a:t>Humira</a:t>
            </a:r>
            <a:r>
              <a:rPr lang="en-US" dirty="0"/>
              <a:t>.  The patents, 8,916,157 and 8,916,158, are directed to formulations of </a:t>
            </a:r>
            <a:r>
              <a:rPr lang="en-US" dirty="0" err="1"/>
              <a:t>Humira</a:t>
            </a:r>
            <a:r>
              <a:rPr lang="en-US" dirty="0"/>
              <a:t>, that Amgen argued were obvious because they combined </a:t>
            </a:r>
            <a:r>
              <a:rPr lang="en-US" dirty="0" err="1"/>
              <a:t>adalimumab</a:t>
            </a:r>
            <a:r>
              <a:rPr lang="en-US" dirty="0"/>
              <a:t>, a known antibody, with known excipients for antibody formulations.  </a:t>
            </a:r>
            <a:endParaRPr lang="en-US" dirty="0" smtClean="0"/>
          </a:p>
          <a:p>
            <a:pPr lvl="1"/>
            <a:r>
              <a:rPr lang="en-US" dirty="0" smtClean="0"/>
              <a:t>PTAB </a:t>
            </a:r>
            <a:r>
              <a:rPr lang="en-US" dirty="0"/>
              <a:t>held: “Amgen has not persuaded us that ‘[t]he skilled person would have had a reasonable expectation of success in applying the formulations commercially available and taught in the literature [to </a:t>
            </a:r>
            <a:r>
              <a:rPr lang="en-US" dirty="0" err="1"/>
              <a:t>adalimumab</a:t>
            </a:r>
            <a:r>
              <a:rPr lang="en-US" dirty="0"/>
              <a:t>].”</a:t>
            </a:r>
            <a:r>
              <a:rPr lang="fr-FR" dirty="0" smtClean="0"/>
              <a:t> </a:t>
            </a:r>
            <a:endParaRPr lang="en-US" dirty="0"/>
          </a:p>
        </p:txBody>
      </p:sp>
      <p:sp>
        <p:nvSpPr>
          <p:cNvPr id="4" name="Title 1"/>
          <p:cNvSpPr>
            <a:spLocks noGrp="1"/>
          </p:cNvSpPr>
          <p:nvPr>
            <p:ph type="title"/>
          </p:nvPr>
        </p:nvSpPr>
        <p:spPr>
          <a:xfrm>
            <a:off x="2209800" y="381000"/>
            <a:ext cx="6781800" cy="1066800"/>
          </a:xfrm>
        </p:spPr>
        <p:txBody>
          <a:bodyPr/>
          <a:lstStyle/>
          <a:p>
            <a:r>
              <a:rPr lang="en-US" dirty="0" smtClean="0"/>
              <a:t>IPRs filed for </a:t>
            </a:r>
            <a:r>
              <a:rPr lang="en-US" dirty="0" err="1" smtClean="0"/>
              <a:t>biosimilars</a:t>
            </a:r>
            <a:endParaRPr lang="en-US" dirty="0"/>
          </a:p>
        </p:txBody>
      </p:sp>
    </p:spTree>
    <p:extLst>
      <p:ext uri="{BB962C8B-B14F-4D97-AF65-F5344CB8AC3E}">
        <p14:creationId xmlns:p14="http://schemas.microsoft.com/office/powerpoint/2010/main" val="15446403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r-FR" dirty="0"/>
              <a:t>PTAB </a:t>
            </a:r>
            <a:r>
              <a:rPr lang="fr-FR" dirty="0" smtClean="0"/>
              <a:t>Grants </a:t>
            </a:r>
            <a:r>
              <a:rPr lang="fr-FR" dirty="0" err="1" smtClean="0"/>
              <a:t>Coherus</a:t>
            </a:r>
            <a:r>
              <a:rPr lang="fr-FR" dirty="0" smtClean="0"/>
              <a:t> </a:t>
            </a:r>
            <a:r>
              <a:rPr lang="fr-FR" dirty="0"/>
              <a:t>IPR </a:t>
            </a:r>
            <a:r>
              <a:rPr lang="fr-FR" dirty="0" smtClean="0"/>
              <a:t>on </a:t>
            </a:r>
            <a:r>
              <a:rPr lang="fr-FR" dirty="0" err="1"/>
              <a:t>AbbVie’s</a:t>
            </a:r>
            <a:r>
              <a:rPr lang="fr-FR" dirty="0"/>
              <a:t> </a:t>
            </a:r>
            <a:r>
              <a:rPr lang="fr-FR" dirty="0" err="1" smtClean="0"/>
              <a:t>Methods</a:t>
            </a:r>
            <a:r>
              <a:rPr lang="fr-FR" dirty="0" smtClean="0"/>
              <a:t> of </a:t>
            </a:r>
            <a:r>
              <a:rPr lang="fr-FR" dirty="0" err="1" smtClean="0"/>
              <a:t>Treatment</a:t>
            </a:r>
            <a:r>
              <a:rPr lang="fr-FR" dirty="0" smtClean="0"/>
              <a:t> - </a:t>
            </a:r>
            <a:r>
              <a:rPr lang="fr-FR" dirty="0" err="1" smtClean="0"/>
              <a:t>Humira</a:t>
            </a:r>
            <a:endParaRPr lang="fr-FR" dirty="0"/>
          </a:p>
          <a:p>
            <a:pPr lvl="1"/>
            <a:r>
              <a:rPr lang="en-US" dirty="0"/>
              <a:t>U.S. Patent 8,889,135 </a:t>
            </a:r>
            <a:r>
              <a:rPr lang="en-US" dirty="0" smtClean="0"/>
              <a:t>directed </a:t>
            </a:r>
            <a:r>
              <a:rPr lang="en-US" dirty="0"/>
              <a:t>to a dosing regimen in which 40 mg of </a:t>
            </a:r>
            <a:r>
              <a:rPr lang="en-US" dirty="0" err="1"/>
              <a:t>Humira</a:t>
            </a:r>
            <a:r>
              <a:rPr lang="en-US" dirty="0"/>
              <a:t> is administered subcutaneously every 13 to 15 days to treat rheumatoid arthritis. </a:t>
            </a:r>
          </a:p>
          <a:p>
            <a:pPr lvl="1"/>
            <a:r>
              <a:rPr lang="en-US" dirty="0" err="1" smtClean="0"/>
              <a:t>Coherus</a:t>
            </a:r>
            <a:r>
              <a:rPr lang="en-US" dirty="0"/>
              <a:t> </a:t>
            </a:r>
            <a:r>
              <a:rPr lang="en-US" dirty="0" smtClean="0"/>
              <a:t>– ‘135 patent </a:t>
            </a:r>
            <a:r>
              <a:rPr lang="en-US" dirty="0"/>
              <a:t>should be invalidated both because the bi-weekly dosing schedule claimed in the patent was ‘obvious’ and because </a:t>
            </a:r>
            <a:r>
              <a:rPr lang="en-US" dirty="0" err="1"/>
              <a:t>AbbVie</a:t>
            </a:r>
            <a:r>
              <a:rPr lang="en-US" dirty="0"/>
              <a:t> </a:t>
            </a:r>
            <a:r>
              <a:rPr lang="en-US" dirty="0" smtClean="0"/>
              <a:t>misled </a:t>
            </a:r>
            <a:r>
              <a:rPr lang="en-US" dirty="0"/>
              <a:t>the USPTO in order for it to be granted.</a:t>
            </a:r>
          </a:p>
          <a:p>
            <a:pPr lvl="1"/>
            <a:r>
              <a:rPr lang="en-US" dirty="0" err="1" smtClean="0"/>
              <a:t>AbbVie</a:t>
            </a:r>
            <a:r>
              <a:rPr lang="en-US" dirty="0"/>
              <a:t> - no new prior art or arguments have been </a:t>
            </a:r>
            <a:r>
              <a:rPr lang="en-US" dirty="0" smtClean="0"/>
              <a:t>introduced</a:t>
            </a:r>
            <a:endParaRPr lang="en-US" dirty="0"/>
          </a:p>
        </p:txBody>
      </p:sp>
      <p:sp>
        <p:nvSpPr>
          <p:cNvPr id="4" name="Title 1"/>
          <p:cNvSpPr>
            <a:spLocks noGrp="1"/>
          </p:cNvSpPr>
          <p:nvPr>
            <p:ph type="title"/>
          </p:nvPr>
        </p:nvSpPr>
        <p:spPr/>
        <p:txBody>
          <a:bodyPr/>
          <a:lstStyle/>
          <a:p>
            <a:r>
              <a:rPr lang="en-US" dirty="0" smtClean="0"/>
              <a:t>IPRs filed for </a:t>
            </a:r>
            <a:r>
              <a:rPr lang="en-US" dirty="0" err="1" smtClean="0"/>
              <a:t>biosimilars</a:t>
            </a:r>
            <a:endParaRPr lang="en-US" dirty="0"/>
          </a:p>
        </p:txBody>
      </p:sp>
    </p:spTree>
    <p:extLst>
      <p:ext uri="{BB962C8B-B14F-4D97-AF65-F5344CB8AC3E}">
        <p14:creationId xmlns:p14="http://schemas.microsoft.com/office/powerpoint/2010/main" val="24177756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First IPR FWD for biologic - </a:t>
            </a:r>
            <a:r>
              <a:rPr lang="en-US" sz="3200" dirty="0" err="1" smtClean="0"/>
              <a:t>Myozyme</a:t>
            </a:r>
            <a:endParaRPr lang="en-US" sz="3200" dirty="0"/>
          </a:p>
        </p:txBody>
      </p:sp>
      <p:sp>
        <p:nvSpPr>
          <p:cNvPr id="3" name="Content Placeholder 2"/>
          <p:cNvSpPr>
            <a:spLocks noGrp="1"/>
          </p:cNvSpPr>
          <p:nvPr>
            <p:ph idx="1"/>
          </p:nvPr>
        </p:nvSpPr>
        <p:spPr/>
        <p:txBody>
          <a:bodyPr/>
          <a:lstStyle/>
          <a:p>
            <a:r>
              <a:rPr lang="en-US" dirty="0" err="1"/>
              <a:t>BioMarin</a:t>
            </a:r>
            <a:r>
              <a:rPr lang="en-US" dirty="0"/>
              <a:t> Pharmaceutical Inc. v. Genzyme Therapeutic Products Ltd. Partnership, case numbers IPR2013-00534 and IPR2013-00537, and </a:t>
            </a:r>
            <a:r>
              <a:rPr lang="en-US" dirty="0" err="1"/>
              <a:t>BioMarin</a:t>
            </a:r>
            <a:r>
              <a:rPr lang="en-US" dirty="0"/>
              <a:t> Pharmaceutical Inc. v. Duke University, case number </a:t>
            </a:r>
            <a:r>
              <a:rPr lang="en-US" dirty="0" smtClean="0"/>
              <a:t>IPR2013-00535 – </a:t>
            </a:r>
            <a:r>
              <a:rPr lang="en-US" dirty="0" err="1" smtClean="0"/>
              <a:t>Myozyme</a:t>
            </a:r>
            <a:endParaRPr lang="en-US" dirty="0" smtClean="0"/>
          </a:p>
          <a:p>
            <a:pPr lvl="1"/>
            <a:r>
              <a:rPr lang="en-US" dirty="0"/>
              <a:t>1.  A method of treating a human patient with </a:t>
            </a:r>
            <a:r>
              <a:rPr lang="en-US" dirty="0" err="1"/>
              <a:t>Pompe's</a:t>
            </a:r>
            <a:r>
              <a:rPr lang="en-US" dirty="0"/>
              <a:t> disease, comprising intravenously administering biweekly to the patient a therapeutically effective amount of human acid alpha </a:t>
            </a:r>
            <a:r>
              <a:rPr lang="en-US" dirty="0" err="1"/>
              <a:t>glucosidase</a:t>
            </a:r>
            <a:r>
              <a:rPr lang="en-US" dirty="0"/>
              <a:t>, whereby the concentration of accumulated glycogen in the patient is reduced and/or further accumulation of glycogen is arrested</a:t>
            </a:r>
            <a:r>
              <a:rPr lang="en-US" dirty="0" smtClean="0"/>
              <a:t>.</a:t>
            </a:r>
          </a:p>
          <a:p>
            <a:pPr lvl="1"/>
            <a:r>
              <a:rPr lang="en-US" dirty="0" smtClean="0"/>
              <a:t>Obvious over two separate obviousness grounds</a:t>
            </a:r>
          </a:p>
          <a:p>
            <a:pPr lvl="1"/>
            <a:endParaRPr lang="en-US" dirty="0"/>
          </a:p>
        </p:txBody>
      </p:sp>
    </p:spTree>
    <p:extLst>
      <p:ext uri="{BB962C8B-B14F-4D97-AF65-F5344CB8AC3E}">
        <p14:creationId xmlns:p14="http://schemas.microsoft.com/office/powerpoint/2010/main" val="31408486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Myozyme</a:t>
            </a:r>
            <a:r>
              <a:rPr lang="en-US" dirty="0" smtClean="0"/>
              <a:t> - continued</a:t>
            </a:r>
            <a:endParaRPr lang="en-US" dirty="0"/>
          </a:p>
        </p:txBody>
      </p:sp>
      <p:sp>
        <p:nvSpPr>
          <p:cNvPr id="3" name="Content Placeholder 2"/>
          <p:cNvSpPr>
            <a:spLocks noGrp="1"/>
          </p:cNvSpPr>
          <p:nvPr>
            <p:ph idx="1"/>
          </p:nvPr>
        </p:nvSpPr>
        <p:spPr>
          <a:xfrm>
            <a:off x="0" y="1447800"/>
            <a:ext cx="8915400" cy="4800600"/>
          </a:xfrm>
        </p:spPr>
        <p:txBody>
          <a:bodyPr/>
          <a:lstStyle/>
          <a:p>
            <a:r>
              <a:rPr lang="en-US" sz="2400" dirty="0" smtClean="0"/>
              <a:t>PTAB agreed that </a:t>
            </a:r>
            <a:r>
              <a:rPr lang="en-US" sz="2400" dirty="0"/>
              <a:t>it could not have been predicted with "absolute certainty" that </a:t>
            </a:r>
            <a:r>
              <a:rPr lang="en-US" sz="2400" dirty="0" err="1"/>
              <a:t>Pompe</a:t>
            </a:r>
            <a:r>
              <a:rPr lang="en-US" sz="2400" dirty="0"/>
              <a:t> disease could be treated safely and effectively using GAA.  </a:t>
            </a:r>
            <a:endParaRPr lang="en-US" sz="2400" dirty="0" smtClean="0"/>
          </a:p>
          <a:p>
            <a:r>
              <a:rPr lang="en-US" sz="2400" dirty="0" smtClean="0"/>
              <a:t>However</a:t>
            </a:r>
            <a:r>
              <a:rPr lang="en-US" sz="2400" dirty="0"/>
              <a:t>, </a:t>
            </a:r>
            <a:r>
              <a:rPr lang="en-US" sz="2400" dirty="0" smtClean="0"/>
              <a:t>there </a:t>
            </a:r>
            <a:r>
              <a:rPr lang="en-US" sz="2400" dirty="0"/>
              <a:t>was sufficient motivation to pursue the clinical development of treatment as disclosed in </a:t>
            </a:r>
            <a:r>
              <a:rPr lang="en-US" sz="2400" dirty="0" smtClean="0"/>
              <a:t>prior art.  </a:t>
            </a:r>
          </a:p>
          <a:p>
            <a:r>
              <a:rPr lang="en-US" sz="2400" dirty="0" smtClean="0"/>
              <a:t>Only </a:t>
            </a:r>
            <a:r>
              <a:rPr lang="en-US" sz="2400" dirty="0"/>
              <a:t>missing element was the biweekly dosing schedule.  But, </a:t>
            </a:r>
            <a:r>
              <a:rPr lang="en-US" sz="2400" dirty="0" smtClean="0"/>
              <a:t>experimentation </a:t>
            </a:r>
            <a:r>
              <a:rPr lang="en-US" sz="2400" dirty="0"/>
              <a:t>needed to achieve this treatment regime was "nothing more than" </a:t>
            </a:r>
            <a:r>
              <a:rPr lang="en-US" sz="2400" dirty="0" smtClean="0"/>
              <a:t>routine. </a:t>
            </a:r>
          </a:p>
          <a:p>
            <a:r>
              <a:rPr lang="en-US" sz="2400" dirty="0" smtClean="0"/>
              <a:t>No </a:t>
            </a:r>
            <a:r>
              <a:rPr lang="en-US" sz="2400" dirty="0"/>
              <a:t>nexus </a:t>
            </a:r>
            <a:r>
              <a:rPr lang="en-US" sz="2400" dirty="0" smtClean="0"/>
              <a:t>between </a:t>
            </a:r>
            <a:r>
              <a:rPr lang="en-US" sz="2400" dirty="0"/>
              <a:t>the evidence related to long-felt but unmet need, skepticism, praise, and commercial </a:t>
            </a:r>
            <a:r>
              <a:rPr lang="en-US" sz="2400" dirty="0" smtClean="0"/>
              <a:t>success because PTAB </a:t>
            </a:r>
            <a:r>
              <a:rPr lang="en-US" sz="2400" dirty="0"/>
              <a:t>characterized the invention as limited to </a:t>
            </a:r>
            <a:r>
              <a:rPr lang="en-US" sz="2400" dirty="0" smtClean="0"/>
              <a:t>biweekly </a:t>
            </a:r>
            <a:r>
              <a:rPr lang="en-US" sz="2400" dirty="0"/>
              <a:t>administration feature. </a:t>
            </a:r>
            <a:endParaRPr lang="en-US" sz="2400" dirty="0" smtClean="0"/>
          </a:p>
          <a:p>
            <a:r>
              <a:rPr lang="en-US" sz="2400" dirty="0" smtClean="0"/>
              <a:t>Because </a:t>
            </a:r>
            <a:r>
              <a:rPr lang="en-US" sz="2400" dirty="0"/>
              <a:t>the secondary considerations related to the merits of the therapeutic compositions of GAA, they were inapplicable to the present invention.  </a:t>
            </a:r>
          </a:p>
        </p:txBody>
      </p:sp>
    </p:spTree>
    <p:extLst>
      <p:ext uri="{BB962C8B-B14F-4D97-AF65-F5344CB8AC3E}">
        <p14:creationId xmlns:p14="http://schemas.microsoft.com/office/powerpoint/2010/main" val="1418490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Lower Burden of Proof</a:t>
            </a:r>
          </a:p>
        </p:txBody>
      </p:sp>
      <p:sp>
        <p:nvSpPr>
          <p:cNvPr id="3" name="Content Placeholder 2"/>
          <p:cNvSpPr>
            <a:spLocks noGrp="1"/>
          </p:cNvSpPr>
          <p:nvPr>
            <p:ph idx="1"/>
          </p:nvPr>
        </p:nvSpPr>
        <p:spPr/>
        <p:txBody>
          <a:bodyPr/>
          <a:lstStyle/>
          <a:p>
            <a:pPr eaLnBrk="0" hangingPunct="0">
              <a:spcAft>
                <a:spcPts val="1000"/>
              </a:spcAft>
              <a:buFont typeface="Arial" charset="0"/>
              <a:buChar char="•"/>
            </a:pPr>
            <a:r>
              <a:rPr lang="en-US" sz="2000" dirty="0">
                <a:solidFill>
                  <a:schemeClr val="bg2"/>
                </a:solidFill>
                <a:latin typeface="Arial" charset="0"/>
              </a:rPr>
              <a:t>No “presumption of validity”</a:t>
            </a:r>
          </a:p>
          <a:p>
            <a:pPr eaLnBrk="0" hangingPunct="0">
              <a:spcAft>
                <a:spcPts val="1000"/>
              </a:spcAft>
              <a:buFont typeface="Arial" charset="0"/>
              <a:buChar char="•"/>
            </a:pPr>
            <a:r>
              <a:rPr lang="en-US" sz="2000" dirty="0">
                <a:solidFill>
                  <a:schemeClr val="bg2"/>
                </a:solidFill>
                <a:latin typeface="Arial" charset="0"/>
              </a:rPr>
              <a:t>Preponderance of the evidence standard to prove </a:t>
            </a:r>
            <a:r>
              <a:rPr lang="en-US" sz="2000" dirty="0" err="1">
                <a:solidFill>
                  <a:schemeClr val="bg2"/>
                </a:solidFill>
                <a:latin typeface="Arial" charset="0"/>
              </a:rPr>
              <a:t>unpatentabiliity</a:t>
            </a:r>
            <a:r>
              <a:rPr lang="en-US" sz="2000" dirty="0">
                <a:solidFill>
                  <a:schemeClr val="bg2"/>
                </a:solidFill>
                <a:latin typeface="Arial" charset="0"/>
              </a:rPr>
              <a:t> </a:t>
            </a:r>
          </a:p>
          <a:p>
            <a:pPr marL="800100" lvl="1" indent="-342900" eaLnBrk="0" hangingPunct="0">
              <a:spcAft>
                <a:spcPts val="1000"/>
              </a:spcAft>
              <a:buFont typeface="Arial" charset="0"/>
              <a:buChar char="−"/>
            </a:pPr>
            <a:r>
              <a:rPr lang="en-US" sz="2000" dirty="0">
                <a:solidFill>
                  <a:schemeClr val="bg2"/>
                </a:solidFill>
                <a:latin typeface="Arial" charset="0"/>
              </a:rPr>
              <a:t>Compare with “clear and convincing” standard in district court to prove invalidity</a:t>
            </a:r>
          </a:p>
          <a:p>
            <a:pPr eaLnBrk="0" hangingPunct="0">
              <a:spcAft>
                <a:spcPts val="1000"/>
              </a:spcAft>
              <a:buFont typeface="Arial" charset="0"/>
              <a:buChar char="•"/>
            </a:pPr>
            <a:r>
              <a:rPr lang="en-US" sz="2000" i="1" dirty="0">
                <a:solidFill>
                  <a:schemeClr val="bg2"/>
                </a:solidFill>
                <a:latin typeface="Arial" charset="0"/>
              </a:rPr>
              <a:t>In re Baxter Intern., Inc., </a:t>
            </a:r>
            <a:r>
              <a:rPr lang="en-US" sz="2000" dirty="0">
                <a:solidFill>
                  <a:schemeClr val="bg2"/>
                </a:solidFill>
                <a:latin typeface="Arial" charset="0"/>
              </a:rPr>
              <a:t>(Fed. Cir. 2012)</a:t>
            </a:r>
          </a:p>
          <a:p>
            <a:pPr marL="800100" lvl="1" indent="-342900" eaLnBrk="0" hangingPunct="0">
              <a:spcAft>
                <a:spcPts val="1000"/>
              </a:spcAft>
              <a:buFont typeface="Arial" charset="0"/>
              <a:buChar char="−"/>
            </a:pPr>
            <a:r>
              <a:rPr lang="en-US" sz="2000" i="1" dirty="0">
                <a:solidFill>
                  <a:schemeClr val="bg2"/>
                </a:solidFill>
                <a:latin typeface="Arial" charset="0"/>
              </a:rPr>
              <a:t>“a prior court decision in which a party has failed to prove a patent invalid does not bar the [PTO] from subsequently…[finding] that the patent is, indeed, invalid.” </a:t>
            </a:r>
            <a:r>
              <a:rPr lang="en-US" sz="2000" dirty="0">
                <a:solidFill>
                  <a:schemeClr val="bg2"/>
                </a:solidFill>
                <a:latin typeface="Arial" charset="0"/>
              </a:rPr>
              <a:t>(O’Malley J. concurring in denial of </a:t>
            </a:r>
            <a:r>
              <a:rPr lang="en-US" sz="2000" i="1" dirty="0">
                <a:solidFill>
                  <a:schemeClr val="bg2"/>
                </a:solidFill>
                <a:latin typeface="Arial" charset="0"/>
              </a:rPr>
              <a:t>en banc</a:t>
            </a:r>
            <a:r>
              <a:rPr lang="en-US" sz="2000" dirty="0">
                <a:solidFill>
                  <a:schemeClr val="bg2"/>
                </a:solidFill>
                <a:latin typeface="Arial" charset="0"/>
              </a:rPr>
              <a:t>)</a:t>
            </a:r>
          </a:p>
          <a:p>
            <a:pPr marL="800100" lvl="1" indent="-342900" eaLnBrk="0" hangingPunct="0">
              <a:spcAft>
                <a:spcPts val="1000"/>
              </a:spcAft>
              <a:buFont typeface="Arial" charset="0"/>
              <a:buChar char="−"/>
            </a:pPr>
            <a:r>
              <a:rPr lang="en-US" sz="2000" i="1" dirty="0">
                <a:solidFill>
                  <a:schemeClr val="bg2"/>
                </a:solidFill>
                <a:latin typeface="Arial" charset="0"/>
              </a:rPr>
              <a:t>“If the PTO later considers the validity of that same patent, it does so based on the evidence before it and under the </a:t>
            </a:r>
            <a:r>
              <a:rPr lang="en-US" sz="2000" b="1" i="1" dirty="0">
                <a:solidFill>
                  <a:schemeClr val="bg2"/>
                </a:solidFill>
                <a:latin typeface="Arial" charset="0"/>
              </a:rPr>
              <a:t>lesser burden of proof </a:t>
            </a:r>
            <a:r>
              <a:rPr lang="en-US" sz="2000" i="1" dirty="0">
                <a:solidFill>
                  <a:schemeClr val="bg2"/>
                </a:solidFill>
                <a:latin typeface="Arial" charset="0"/>
              </a:rPr>
              <a:t>that applies in reexamination proceedings.” Id.</a:t>
            </a:r>
          </a:p>
          <a:p>
            <a:endParaRPr lang="en-US" dirty="0"/>
          </a:p>
        </p:txBody>
      </p:sp>
    </p:spTree>
    <p:extLst>
      <p:ext uri="{BB962C8B-B14F-4D97-AF65-F5344CB8AC3E}">
        <p14:creationId xmlns:p14="http://schemas.microsoft.com/office/powerpoint/2010/main" val="5075976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Expeditious Resolution and Patent </a:t>
            </a:r>
            <a:r>
              <a:rPr lang="en-US" sz="3600" dirty="0" smtClean="0"/>
              <a:t>Certainty</a:t>
            </a:r>
            <a:endParaRPr lang="en-US" sz="3600" dirty="0"/>
          </a:p>
        </p:txBody>
      </p:sp>
      <p:sp>
        <p:nvSpPr>
          <p:cNvPr id="3" name="Content Placeholder 2"/>
          <p:cNvSpPr>
            <a:spLocks noGrp="1"/>
          </p:cNvSpPr>
          <p:nvPr>
            <p:ph idx="1"/>
          </p:nvPr>
        </p:nvSpPr>
        <p:spPr/>
        <p:txBody>
          <a:bodyPr/>
          <a:lstStyle/>
          <a:p>
            <a:pPr eaLnBrk="0" hangingPunct="0">
              <a:spcAft>
                <a:spcPts val="1200"/>
              </a:spcAft>
              <a:buFont typeface="Arial" charset="0"/>
              <a:buChar char="•"/>
            </a:pPr>
            <a:r>
              <a:rPr lang="en-US" sz="2800" dirty="0">
                <a:solidFill>
                  <a:schemeClr val="bg2"/>
                </a:solidFill>
              </a:rPr>
              <a:t>IPR will </a:t>
            </a:r>
            <a:r>
              <a:rPr lang="en-US" sz="2800" dirty="0" smtClean="0">
                <a:solidFill>
                  <a:schemeClr val="bg2"/>
                </a:solidFill>
              </a:rPr>
              <a:t>most times </a:t>
            </a:r>
            <a:r>
              <a:rPr lang="en-US" sz="2800" dirty="0">
                <a:solidFill>
                  <a:schemeClr val="bg2"/>
                </a:solidFill>
              </a:rPr>
              <a:t>be faster than district court</a:t>
            </a:r>
          </a:p>
          <a:p>
            <a:pPr eaLnBrk="0" hangingPunct="0">
              <a:spcAft>
                <a:spcPts val="1200"/>
              </a:spcAft>
              <a:buFont typeface="Arial" charset="0"/>
              <a:buChar char="•"/>
            </a:pPr>
            <a:r>
              <a:rPr lang="en-US" sz="2800" dirty="0">
                <a:solidFill>
                  <a:schemeClr val="bg2"/>
                </a:solidFill>
              </a:rPr>
              <a:t>Fast pace favors generic/</a:t>
            </a:r>
            <a:r>
              <a:rPr lang="en-US" sz="2800" dirty="0" err="1">
                <a:solidFill>
                  <a:schemeClr val="bg2"/>
                </a:solidFill>
              </a:rPr>
              <a:t>biosimilar</a:t>
            </a:r>
            <a:r>
              <a:rPr lang="en-US" sz="2800" dirty="0">
                <a:solidFill>
                  <a:schemeClr val="bg2"/>
                </a:solidFill>
              </a:rPr>
              <a:t>—could nullify any “delays”</a:t>
            </a:r>
          </a:p>
          <a:p>
            <a:pPr eaLnBrk="0" hangingPunct="0">
              <a:spcAft>
                <a:spcPts val="1200"/>
              </a:spcAft>
              <a:buFont typeface="Arial" charset="0"/>
              <a:buChar char="•"/>
            </a:pPr>
            <a:r>
              <a:rPr lang="en-US" sz="2800" dirty="0">
                <a:solidFill>
                  <a:schemeClr val="bg2"/>
                </a:solidFill>
              </a:rPr>
              <a:t>Allows generic/</a:t>
            </a:r>
            <a:r>
              <a:rPr lang="en-US" sz="2800" dirty="0" err="1">
                <a:solidFill>
                  <a:schemeClr val="bg2"/>
                </a:solidFill>
              </a:rPr>
              <a:t>biosimilar</a:t>
            </a:r>
            <a:r>
              <a:rPr lang="en-US" sz="2800" dirty="0">
                <a:solidFill>
                  <a:schemeClr val="bg2"/>
                </a:solidFill>
              </a:rPr>
              <a:t> to be aggressor</a:t>
            </a:r>
          </a:p>
          <a:p>
            <a:pPr eaLnBrk="0" hangingPunct="0">
              <a:spcAft>
                <a:spcPts val="1200"/>
              </a:spcAft>
              <a:buFont typeface="Arial" charset="0"/>
              <a:buChar char="•"/>
            </a:pPr>
            <a:r>
              <a:rPr lang="en-US" sz="2800" dirty="0">
                <a:solidFill>
                  <a:schemeClr val="bg2"/>
                </a:solidFill>
              </a:rPr>
              <a:t>Force settlement</a:t>
            </a:r>
          </a:p>
          <a:p>
            <a:endParaRPr lang="en-US" dirty="0"/>
          </a:p>
        </p:txBody>
      </p:sp>
    </p:spTree>
    <p:extLst>
      <p:ext uri="{BB962C8B-B14F-4D97-AF65-F5344CB8AC3E}">
        <p14:creationId xmlns:p14="http://schemas.microsoft.com/office/powerpoint/2010/main" val="9447296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Bioproduction</a:t>
            </a:r>
            <a:r>
              <a:rPr lang="en-US" dirty="0" smtClean="0"/>
              <a:t> patents – New IPR battleground?</a:t>
            </a:r>
            <a:endParaRPr lang="en-US" dirty="0"/>
          </a:p>
        </p:txBody>
      </p:sp>
      <p:sp>
        <p:nvSpPr>
          <p:cNvPr id="3" name="Content Placeholder 2"/>
          <p:cNvSpPr>
            <a:spLocks noGrp="1"/>
          </p:cNvSpPr>
          <p:nvPr>
            <p:ph idx="1"/>
          </p:nvPr>
        </p:nvSpPr>
        <p:spPr/>
        <p:txBody>
          <a:bodyPr/>
          <a:lstStyle/>
          <a:p>
            <a:r>
              <a:rPr lang="en-US" dirty="0" smtClean="0"/>
              <a:t>Any form of delay favors reference product sponsor – be it a first </a:t>
            </a:r>
            <a:r>
              <a:rPr lang="en-US" dirty="0" err="1" smtClean="0"/>
              <a:t>biosimilar</a:t>
            </a:r>
            <a:r>
              <a:rPr lang="en-US" dirty="0" smtClean="0"/>
              <a:t> applicant or any subsequent filer</a:t>
            </a:r>
          </a:p>
          <a:p>
            <a:r>
              <a:rPr lang="en-US" dirty="0" smtClean="0"/>
              <a:t>Preemptive IPR filings (prior to 351(k) submission) could induce stay in DC pending resolution</a:t>
            </a:r>
          </a:p>
          <a:p>
            <a:pPr lvl="1"/>
            <a:r>
              <a:rPr lang="en-US" dirty="0" smtClean="0"/>
              <a:t>Timing could end up being quicker than exchange process</a:t>
            </a:r>
          </a:p>
          <a:p>
            <a:r>
              <a:rPr lang="en-US" dirty="0" smtClean="0"/>
              <a:t>PTAB technical expertise and broader claim construction heavily favors attack at USPTO rather than DC</a:t>
            </a:r>
          </a:p>
          <a:p>
            <a:r>
              <a:rPr lang="en-US" dirty="0" smtClean="0"/>
              <a:t>IPR challenges could limit reference product sponsor ability to go out and find additional IP to exclusively license to use in later attacks</a:t>
            </a:r>
          </a:p>
          <a:p>
            <a:endParaRPr lang="en-US" dirty="0" smtClean="0"/>
          </a:p>
        </p:txBody>
      </p:sp>
    </p:spTree>
    <p:extLst>
      <p:ext uri="{BB962C8B-B14F-4D97-AF65-F5344CB8AC3E}">
        <p14:creationId xmlns:p14="http://schemas.microsoft.com/office/powerpoint/2010/main" val="11430792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Thank you</a:t>
            </a:r>
            <a:endParaRPr lang="en-US" sz="3600" dirty="0"/>
          </a:p>
        </p:txBody>
      </p:sp>
      <p:sp>
        <p:nvSpPr>
          <p:cNvPr id="4" name="TextBox 3"/>
          <p:cNvSpPr txBox="1"/>
          <p:nvPr/>
        </p:nvSpPr>
        <p:spPr>
          <a:xfrm>
            <a:off x="685800" y="2819400"/>
            <a:ext cx="4343400" cy="2308324"/>
          </a:xfrm>
          <a:prstGeom prst="rect">
            <a:avLst/>
          </a:prstGeom>
          <a:noFill/>
        </p:spPr>
        <p:txBody>
          <a:bodyPr wrap="square" rtlCol="0">
            <a:spAutoFit/>
          </a:bodyPr>
          <a:lstStyle/>
          <a:p>
            <a:r>
              <a:rPr lang="en-US" dirty="0" smtClean="0">
                <a:solidFill>
                  <a:schemeClr val="bg2"/>
                </a:solidFill>
                <a:latin typeface="+mj-lt"/>
              </a:rPr>
              <a:t>Paul A. Calvo, Ph.D. – Director</a:t>
            </a:r>
          </a:p>
          <a:p>
            <a:r>
              <a:rPr lang="en-US" dirty="0" smtClean="0">
                <a:solidFill>
                  <a:schemeClr val="bg2"/>
                </a:solidFill>
                <a:latin typeface="+mj-lt"/>
              </a:rPr>
              <a:t>Sterne, Kessler, Goldstein &amp; Fox</a:t>
            </a:r>
          </a:p>
          <a:p>
            <a:r>
              <a:rPr lang="en-US" dirty="0" smtClean="0">
                <a:solidFill>
                  <a:schemeClr val="bg2"/>
                </a:solidFill>
                <a:latin typeface="+mj-lt"/>
              </a:rPr>
              <a:t>1100 New York Avenue, NW</a:t>
            </a:r>
          </a:p>
          <a:p>
            <a:r>
              <a:rPr lang="en-US" dirty="0" smtClean="0">
                <a:solidFill>
                  <a:schemeClr val="bg2"/>
                </a:solidFill>
                <a:latin typeface="+mj-lt"/>
              </a:rPr>
              <a:t>Washington, DC  20005</a:t>
            </a:r>
          </a:p>
          <a:p>
            <a:r>
              <a:rPr lang="en-US" dirty="0" smtClean="0">
                <a:solidFill>
                  <a:schemeClr val="bg2"/>
                </a:solidFill>
                <a:latin typeface="+mj-lt"/>
              </a:rPr>
              <a:t>Tel. no. 202.772.8846</a:t>
            </a:r>
          </a:p>
          <a:p>
            <a:r>
              <a:rPr lang="en-US" dirty="0" smtClean="0">
                <a:solidFill>
                  <a:schemeClr val="bg2"/>
                </a:solidFill>
                <a:latin typeface="+mj-lt"/>
              </a:rPr>
              <a:t>Email. pcalvo@skgf.com</a:t>
            </a:r>
            <a:endParaRPr lang="en-US" dirty="0">
              <a:solidFill>
                <a:schemeClr val="bg2"/>
              </a:solidFill>
              <a:latin typeface="+mj-lt"/>
            </a:endParaRPr>
          </a:p>
        </p:txBody>
      </p:sp>
    </p:spTree>
    <p:extLst>
      <p:ext uri="{BB962C8B-B14F-4D97-AF65-F5344CB8AC3E}">
        <p14:creationId xmlns:p14="http://schemas.microsoft.com/office/powerpoint/2010/main" val="2711481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fontScale="92500" lnSpcReduction="20000"/>
          </a:bodyPr>
          <a:lstStyle/>
          <a:p>
            <a:pPr algn="ctr"/>
            <a:r>
              <a:rPr lang="en-US" altLang="en-US" dirty="0" smtClean="0">
                <a:solidFill>
                  <a:schemeClr val="bg2">
                    <a:lumMod val="50000"/>
                  </a:schemeClr>
                </a:solidFill>
              </a:rPr>
              <a:t>We welcome you to our future conferences of </a:t>
            </a:r>
            <a:r>
              <a:rPr lang="en-US" altLang="en-US" dirty="0" smtClean="0">
                <a:solidFill>
                  <a:schemeClr val="bg2">
                    <a:lumMod val="50000"/>
                  </a:schemeClr>
                </a:solidFill>
              </a:rPr>
              <a:t>Conference Series LLC</a:t>
            </a:r>
          </a:p>
          <a:p>
            <a:pPr algn="ctr"/>
            <a:r>
              <a:rPr lang="en-US" altLang="en-US" dirty="0" smtClean="0">
                <a:solidFill>
                  <a:schemeClr val="bg2">
                    <a:lumMod val="50000"/>
                  </a:schemeClr>
                </a:solidFill>
              </a:rPr>
              <a:t>through</a:t>
            </a:r>
            <a:endParaRPr lang="en-US" altLang="en-US" dirty="0" smtClean="0">
              <a:solidFill>
                <a:schemeClr val="bg2">
                  <a:lumMod val="50000"/>
                </a:schemeClr>
              </a:solidFill>
            </a:endParaRPr>
          </a:p>
          <a:p>
            <a:pPr algn="ctr"/>
            <a:r>
              <a:rPr lang="en-US" altLang="en-US" b="1" dirty="0">
                <a:solidFill>
                  <a:schemeClr val="bg2">
                    <a:lumMod val="50000"/>
                  </a:schemeClr>
                </a:solidFill>
              </a:rPr>
              <a:t>6</a:t>
            </a:r>
            <a:r>
              <a:rPr lang="en-US" altLang="en-US" b="1" baseline="30000" dirty="0" smtClean="0">
                <a:solidFill>
                  <a:schemeClr val="bg2">
                    <a:lumMod val="50000"/>
                  </a:schemeClr>
                </a:solidFill>
              </a:rPr>
              <a:t>th</a:t>
            </a:r>
            <a:r>
              <a:rPr lang="en-US" altLang="en-US" b="1" dirty="0" smtClean="0">
                <a:solidFill>
                  <a:schemeClr val="bg2">
                    <a:lumMod val="50000"/>
                  </a:schemeClr>
                </a:solidFill>
              </a:rPr>
              <a:t> International Conference and Exhibition on Biologics and Biosimilars</a:t>
            </a:r>
            <a:endParaRPr lang="en-US" altLang="en-US" b="1" dirty="0" smtClean="0">
              <a:solidFill>
                <a:schemeClr val="bg2">
                  <a:lumMod val="50000"/>
                </a:schemeClr>
              </a:solidFill>
            </a:endParaRPr>
          </a:p>
          <a:p>
            <a:pPr algn="ctr"/>
            <a:endParaRPr lang="en-US" altLang="en-US" dirty="0" smtClean="0">
              <a:solidFill>
                <a:schemeClr val="bg2">
                  <a:lumMod val="50000"/>
                </a:schemeClr>
              </a:solidFill>
            </a:endParaRPr>
          </a:p>
          <a:p>
            <a:pPr algn="ctr"/>
            <a:r>
              <a:rPr lang="en-US" altLang="en-US" dirty="0" smtClean="0">
                <a:solidFill>
                  <a:schemeClr val="bg2">
                    <a:lumMod val="50000"/>
                  </a:schemeClr>
                </a:solidFill>
              </a:rPr>
              <a:t> </a:t>
            </a:r>
            <a:r>
              <a:rPr lang="en-US" altLang="en-US" b="1" dirty="0" smtClean="0">
                <a:solidFill>
                  <a:schemeClr val="bg2">
                    <a:lumMod val="50000"/>
                  </a:schemeClr>
                </a:solidFill>
              </a:rPr>
              <a:t>October 19-21, 2016 Houston, TX, USA</a:t>
            </a:r>
            <a:endParaRPr lang="en-US" altLang="en-US" b="1" dirty="0" smtClean="0">
              <a:solidFill>
                <a:schemeClr val="bg2">
                  <a:lumMod val="50000"/>
                </a:schemeClr>
              </a:solidFill>
            </a:endParaRPr>
          </a:p>
          <a:p>
            <a:pPr algn="ctr"/>
            <a:endParaRPr lang="en-US" altLang="en-US" b="1" dirty="0" smtClean="0">
              <a:solidFill>
                <a:schemeClr val="bg2">
                  <a:lumMod val="50000"/>
                </a:schemeClr>
              </a:solidFill>
            </a:endParaRPr>
          </a:p>
          <a:p>
            <a:pPr algn="ctr"/>
            <a:endParaRPr lang="en-US" altLang="en-US" b="1" dirty="0" smtClean="0">
              <a:solidFill>
                <a:schemeClr val="bg2">
                  <a:lumMod val="50000"/>
                </a:schemeClr>
              </a:solidFill>
            </a:endParaRPr>
          </a:p>
          <a:p>
            <a:pPr algn="ctr"/>
            <a:endParaRPr lang="en-US" altLang="en-US" b="1" dirty="0" smtClean="0">
              <a:solidFill>
                <a:schemeClr val="bg2">
                  <a:lumMod val="50000"/>
                </a:schemeClr>
              </a:solidFill>
            </a:endParaRPr>
          </a:p>
          <a:p>
            <a:pPr algn="ctr"/>
            <a:endParaRPr lang="en-US" altLang="en-US" b="1" dirty="0" smtClean="0">
              <a:solidFill>
                <a:schemeClr val="bg2">
                  <a:lumMod val="50000"/>
                </a:schemeClr>
              </a:solidFill>
            </a:endParaRPr>
          </a:p>
          <a:p>
            <a:r>
              <a:rPr lang="en-US" altLang="en-US" dirty="0" smtClean="0">
                <a:solidFill>
                  <a:schemeClr val="bg2">
                    <a:lumMod val="50000"/>
                  </a:schemeClr>
                </a:solidFill>
              </a:rPr>
              <a:t>http://biosimilars-biologics.pharmaceuticalconferences.com/europe</a:t>
            </a:r>
          </a:p>
        </p:txBody>
      </p:sp>
    </p:spTree>
    <p:extLst>
      <p:ext uri="{BB962C8B-B14F-4D97-AF65-F5344CB8AC3E}">
        <p14:creationId xmlns:p14="http://schemas.microsoft.com/office/powerpoint/2010/main" val="2245070705"/>
      </p:ext>
    </p:extLst>
  </p:cSld>
  <p:clrMapOvr>
    <a:masterClrMapping/>
  </p:clrMapOvr>
  <p:transition/>
</p:sld>
</file>

<file path=ppt/theme/theme1.xml><?xml version="1.0" encoding="utf-8"?>
<a:theme xmlns:a="http://schemas.openxmlformats.org/drawingml/2006/main" name="Blank">
  <a:themeElements>
    <a:clrScheme name="">
      <a:dk1>
        <a:srgbClr val="404040"/>
      </a:dk1>
      <a:lt1>
        <a:srgbClr val="FFFFFF"/>
      </a:lt1>
      <a:dk2>
        <a:srgbClr val="808C8C"/>
      </a:dk2>
      <a:lt2>
        <a:srgbClr val="FFFFFF"/>
      </a:lt2>
      <a:accent1>
        <a:srgbClr val="99CC00"/>
      </a:accent1>
      <a:accent2>
        <a:srgbClr val="E00E62"/>
      </a:accent2>
      <a:accent3>
        <a:srgbClr val="C0C5C5"/>
      </a:accent3>
      <a:accent4>
        <a:srgbClr val="DADADA"/>
      </a:accent4>
      <a:accent5>
        <a:srgbClr val="CAE2AA"/>
      </a:accent5>
      <a:accent6>
        <a:srgbClr val="CB0C58"/>
      </a:accent6>
      <a:hlink>
        <a:srgbClr val="99CC00"/>
      </a:hlink>
      <a:folHlink>
        <a:srgbClr val="99CC00"/>
      </a:folHlink>
    </a:clrScheme>
    <a:fontScheme name="skgf_template_newA">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kgf_template_new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kgf_template_new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kgf_template_new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kgf_template_new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kgf_template_new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kgf_template_new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kgf_template_new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kgf_template_new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kgf_template_new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kgf_template_new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kgf_template_new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kgf_template_new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693</TotalTime>
  <Words>2529</Words>
  <Application>Microsoft Office PowerPoint</Application>
  <PresentationFormat>On-screen Show (4:3)</PresentationFormat>
  <Paragraphs>398</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Blank</vt:lpstr>
      <vt:lpstr>Conference Series LLC Conferences</vt:lpstr>
      <vt:lpstr>An Update on Biosimilars and Biosimilar Litigation in the US </vt:lpstr>
      <vt:lpstr>Years of Nothing and Now…</vt:lpstr>
      <vt:lpstr>Biosimilar approvals in Europe</vt:lpstr>
      <vt:lpstr>Biosimilar approvals in Europe</vt:lpstr>
      <vt:lpstr>Biosimilar approvals in US</vt:lpstr>
      <vt:lpstr>FDA Issues Final Biosimilars Guidelines</vt:lpstr>
      <vt:lpstr>FDA Issues Final Biosimilars Guidelines</vt:lpstr>
      <vt:lpstr>FDA Issues Final Biosimilars Guidelines</vt:lpstr>
      <vt:lpstr>What is coming in 2016?</vt:lpstr>
      <vt:lpstr>Purple Book</vt:lpstr>
      <vt:lpstr>State Anti-Substitution Bills</vt:lpstr>
      <vt:lpstr>Citizen’s Petitions</vt:lpstr>
      <vt:lpstr>Citizen’s Petitions</vt:lpstr>
      <vt:lpstr>Patent Dance</vt:lpstr>
      <vt:lpstr>BPCIA Litigations</vt:lpstr>
      <vt:lpstr>BPCIA Litigations</vt:lpstr>
      <vt:lpstr>BPCIA Litigations</vt:lpstr>
      <vt:lpstr>PowerPoint Presentation</vt:lpstr>
      <vt:lpstr>PowerPoint Presentation</vt:lpstr>
      <vt:lpstr>BPCIA Litigations</vt:lpstr>
      <vt:lpstr>Cancellation Proceedings at the USPTO</vt:lpstr>
      <vt:lpstr>Inter partes review at a glance</vt:lpstr>
      <vt:lpstr>IPRs filed for biosimilars</vt:lpstr>
      <vt:lpstr>IPRs filed for biosimilars</vt:lpstr>
      <vt:lpstr>IPRs filed for biosimilars</vt:lpstr>
      <vt:lpstr>IPRs filed for biosimilars</vt:lpstr>
      <vt:lpstr>First IPR FWD for biologic - Myozyme</vt:lpstr>
      <vt:lpstr>Myozyme - continued</vt:lpstr>
      <vt:lpstr>Lower Burden of Proof</vt:lpstr>
      <vt:lpstr>Expeditious Resolution and Patent Certainty</vt:lpstr>
      <vt:lpstr>Bioproduction patents – New IPR battleground?</vt:lpstr>
      <vt:lpstr>Thank you</vt:lpstr>
      <vt:lpstr> Let us meet again..</vt:lpstr>
    </vt:vector>
  </TitlesOfParts>
  <Manager>VSHERROD@skgf.com</Manager>
  <Company>SKGF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Meredith C. Rountree</dc:creator>
  <cp:lastModifiedBy>Biosimilars 2015</cp:lastModifiedBy>
  <cp:revision>58</cp:revision>
  <cp:lastPrinted>2001-10-26T20:48:16Z</cp:lastPrinted>
  <dcterms:created xsi:type="dcterms:W3CDTF">2015-01-26T16:11:32Z</dcterms:created>
  <dcterms:modified xsi:type="dcterms:W3CDTF">2016-07-27T09:33:08Z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-1010067044</vt:i4>
  </property>
  <property fmtid="{D5CDD505-2E9C-101B-9397-08002B2CF9AE}" pid="3" name="_NewReviewCycle">
    <vt:lpwstr/>
  </property>
  <property fmtid="{D5CDD505-2E9C-101B-9397-08002B2CF9AE}" pid="4" name="_EmailSubject">
    <vt:lpwstr>April 2 biosimilars conf at GS</vt:lpwstr>
  </property>
  <property fmtid="{D5CDD505-2E9C-101B-9397-08002B2CF9AE}" pid="5" name="_AuthorEmail">
    <vt:lpwstr>PCALVO@skgf.com</vt:lpwstr>
  </property>
  <property fmtid="{D5CDD505-2E9C-101B-9397-08002B2CF9AE}" pid="6" name="_AuthorEmailDisplayName">
    <vt:lpwstr>Paul Calvo</vt:lpwstr>
  </property>
</Properties>
</file>